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6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96" r:id="rId4"/>
    <p:sldId id="286" r:id="rId5"/>
    <p:sldId id="289" r:id="rId6"/>
    <p:sldId id="290" r:id="rId7"/>
    <p:sldId id="291" r:id="rId8"/>
    <p:sldId id="292" r:id="rId9"/>
    <p:sldId id="294" r:id="rId10"/>
    <p:sldId id="295" r:id="rId11"/>
    <p:sldId id="278" r:id="rId12"/>
    <p:sldId id="280" r:id="rId13"/>
    <p:sldId id="293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57FFBE"/>
    <a:srgbClr val="64FFD1"/>
    <a:srgbClr val="6DFFDE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8EA61-4FAC-A341-871E-D0E46DC9FA70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50389-700B-E842-BDE5-BEC7F4989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2B9F6-DE35-F74D-92D1-532532926DC6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2ED61-91C8-1740-943B-AD504DB9A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67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2ED61-91C8-1740-943B-AD504DB9A8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004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levels of questions – how to evaluate, given the complexity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8650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 HERE that it’s a collaborative team of undergrads, grad students, and faculty – “vertical integration”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Add Andria and Ned emails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I can add more excellent quotes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8650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/>
              <a:t>“Fun, academic, informative, hands-on, intense, cost-effective.”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E28A1-0E5D-496B-AC84-F3F487509A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3-5 week intensive courses that engage groups of students in Conflict Analysis and Resolution work for local organizations in a particular conflict context . 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851307-18E0-4C89-8C75-88FFBC1A5E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 only way to truly inquire into unanticipated consequences is through open-ended fieldwork… to find out what’s happening from the perspectives of participants and staff as it unfolds.”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 Check MQP for technical terms of “audiences &amp; purposes”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8650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Good Quotes</a:t>
            </a:r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“They were engaging as the made you think about the issues form a perspective other than 'here are the facts, here is how it works' as that is not the way a dynamic subject such as conflict works”</a:t>
            </a:r>
          </a:p>
          <a:p>
            <a:pPr>
              <a:lnSpc>
                <a:spcPct val="150000"/>
              </a:lnSpc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thought the activities were very engaging and made you think. The interaction and going through the process with a real conflict provided a great view of what work with a Conflict Analysis degree could look like.”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Yes. Exercises provided as close to a real conflict resolution scenario as possible in a 100-level class.”</a:t>
            </a:r>
          </a:p>
          <a:p>
            <a:pPr>
              <a:lnSpc>
                <a:spcPct val="150000"/>
              </a:lnSpc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 two activities were engaging because they reiterated the main points about conflict mapping and conflict intervention discussed in class. They showed us how to apply the steps.”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Outtakes:  - Conflict Analysis and Resolution Skills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 - Conflict analysis, empathy, perspective-taking, creative problem-solving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Contextual Knowledge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 - Substantial increases in specific contextual understanding in all cases;</a:t>
            </a:r>
          </a:p>
          <a:p>
            <a:pPr>
              <a:lnSpc>
                <a:spcPct val="150000"/>
              </a:lnSpc>
              <a:defRPr/>
            </a:pPr>
            <a:r>
              <a:rPr lang="en-US" dirty="0" err="1" smtClean="0"/>
              <a:t>SLIs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Surveys positive on all indicators across the board (could make chart)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Good quotes (but not the ones Linda used)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8650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Importance of contextual knowledge</a:t>
            </a:r>
            <a:r>
              <a:rPr lang="en-US" baseline="0" dirty="0" smtClean="0"/>
              <a:t> – it’s not among our primary learning objectives, but the evaluation work makes it clear how important this is – our undergraduate students just don’t know very much about the world.</a:t>
            </a:r>
          </a:p>
          <a:p>
            <a:pPr>
              <a:lnSpc>
                <a:spcPct val="150000"/>
              </a:lnSpc>
              <a:defRPr/>
            </a:pPr>
            <a:endParaRPr lang="en-US" baseline="0" dirty="0" smtClean="0"/>
          </a:p>
          <a:p>
            <a:pPr>
              <a:lnSpc>
                <a:spcPct val="150000"/>
              </a:lnSpc>
              <a:defRPr/>
            </a:pPr>
            <a:r>
              <a:rPr lang="en-US" baseline="0" dirty="0" smtClean="0"/>
              <a:t>In 340, a class called “global conflict,” with half global affairs majors and half conflict majors, Eastern Mediterranean pre-test (show)</a:t>
            </a:r>
          </a:p>
          <a:p>
            <a:pPr>
              <a:lnSpc>
                <a:spcPct val="150000"/>
              </a:lnSpc>
              <a:defRPr/>
            </a:pPr>
            <a:endParaRPr lang="en-US" baseline="0" dirty="0" smtClean="0"/>
          </a:p>
          <a:p>
            <a:pPr>
              <a:lnSpc>
                <a:spcPct val="150000"/>
              </a:lnSpc>
              <a:defRPr/>
            </a:pPr>
            <a:r>
              <a:rPr lang="en-US" baseline="0" dirty="0" smtClean="0"/>
              <a:t> - 25% could fill out a map with the names of countries/territories provided; the majority could not locate half the countries.</a:t>
            </a:r>
          </a:p>
          <a:p>
            <a:pPr>
              <a:lnSpc>
                <a:spcPct val="150000"/>
              </a:lnSpc>
              <a:defRPr/>
            </a:pPr>
            <a:r>
              <a:rPr lang="en-US" baseline="0" dirty="0" smtClean="0"/>
              <a:t> - On average, 11% could name current political leaders/parties of the countries/territories; 18% any leaders/parties at all. 5 students named current Israeli PM; 3 students current Turkish PM.</a:t>
            </a:r>
          </a:p>
          <a:p>
            <a:pPr>
              <a:lnSpc>
                <a:spcPct val="150000"/>
              </a:lnSpc>
              <a:defRPr/>
            </a:pPr>
            <a:r>
              <a:rPr lang="en-US" baseline="0" dirty="0" smtClean="0"/>
              <a:t> - 10% could accurately describe the Cyprus issue; 24% had any information at all.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Outtakes:  - Conflict Analysis and Resolution Skills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 - Conflict analysis, empathy, perspective-taking, creative problem-solving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Contextual Knowledge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 - Substantial increases in specific contextual understanding in all cases;</a:t>
            </a:r>
          </a:p>
          <a:p>
            <a:pPr>
              <a:lnSpc>
                <a:spcPct val="150000"/>
              </a:lnSpc>
              <a:defRPr/>
            </a:pPr>
            <a:r>
              <a:rPr lang="en-US" dirty="0" err="1" smtClean="0"/>
              <a:t>SLIs</a:t>
            </a: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Surveys positive on all indicators across the board (could make chart)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- Good quotes (but not the ones Linda used)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3E362-E30E-4CE1-8883-A84029F28D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865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422C82-0EFA-294C-B662-73DFB6223A07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442365-3E15-1D4D-A4E4-2B373BC9E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car.gmu.edu/experientiallearningproject/home" TargetMode="External"/><Relationship Id="rId4" Type="http://schemas.openxmlformats.org/officeDocument/2006/relationships/hyperlink" Target="mailto:akw28@georgetown.edu" TargetMode="External"/><Relationship Id="rId5" Type="http://schemas.openxmlformats.org/officeDocument/2006/relationships/hyperlink" Target="mailto:Lazarus.gu@gmail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9" y="1433232"/>
            <a:ext cx="6648717" cy="189436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Evaluating Experiential Learning in Higher Education</a:t>
            </a:r>
            <a:endParaRPr lang="en-US" sz="3300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54" y="4305994"/>
            <a:ext cx="112236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9787" y="5621500"/>
            <a:ext cx="17526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330307" y="5954901"/>
            <a:ext cx="4192092" cy="80959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cap="small" dirty="0" smtClean="0">
                <a:solidFill>
                  <a:schemeClr val="bg1"/>
                </a:solidFill>
                <a:latin typeface="+mj-lt"/>
              </a:rPr>
              <a:t>The Undergraduate </a:t>
            </a:r>
          </a:p>
          <a:p>
            <a:pPr algn="ctr"/>
            <a:r>
              <a:rPr lang="en-US" b="1" i="1" cap="small" dirty="0" smtClean="0">
                <a:solidFill>
                  <a:schemeClr val="bg1"/>
                </a:solidFill>
                <a:latin typeface="+mj-lt"/>
              </a:rPr>
              <a:t>Experiential learning Project</a:t>
            </a:r>
            <a:endParaRPr lang="en-US" b="1" i="1" cap="smal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0306" y="3656670"/>
            <a:ext cx="5482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Andria </a:t>
            </a:r>
            <a:r>
              <a:rPr lang="en-US" b="1" dirty="0" err="1" smtClean="0">
                <a:latin typeface="+mj-lt"/>
              </a:rPr>
              <a:t>Wisler</a:t>
            </a:r>
            <a:r>
              <a:rPr lang="en-US" b="1" dirty="0" smtClean="0">
                <a:latin typeface="+mj-lt"/>
              </a:rPr>
              <a:t>, Ph.D.</a:t>
            </a:r>
          </a:p>
          <a:p>
            <a:r>
              <a:rPr lang="en-US" b="1" dirty="0" smtClean="0">
                <a:latin typeface="+mj-lt"/>
              </a:rPr>
              <a:t>Director, Program on Justice and Peace</a:t>
            </a:r>
          </a:p>
          <a:p>
            <a:r>
              <a:rPr lang="en-US" b="1" dirty="0" smtClean="0">
                <a:latin typeface="+mj-lt"/>
              </a:rPr>
              <a:t>Georgetown University</a:t>
            </a: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Ned Lazarus, Ph.D.</a:t>
            </a:r>
          </a:p>
          <a:p>
            <a:r>
              <a:rPr lang="en-US" b="1" dirty="0" smtClean="0">
                <a:latin typeface="+mj-lt"/>
              </a:rPr>
              <a:t>FIPSE Postdoctoral Fellow</a:t>
            </a:r>
          </a:p>
          <a:p>
            <a:r>
              <a:rPr lang="en-US" b="1" dirty="0" smtClean="0">
                <a:latin typeface="+mj-lt"/>
              </a:rPr>
              <a:t>School for Conflict Analysis and Resolution</a:t>
            </a:r>
          </a:p>
          <a:p>
            <a:r>
              <a:rPr lang="en-US" b="1" dirty="0" smtClean="0">
                <a:latin typeface="+mj-lt"/>
              </a:rPr>
              <a:t>George Mason University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3395" y="426504"/>
            <a:ext cx="7467600" cy="62273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Experiential </a:t>
            </a:r>
            <a:r>
              <a:rPr lang="en-US" dirty="0" smtClean="0"/>
              <a:t>Evaluation: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368224"/>
            <a:ext cx="8610600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smtClean="0"/>
              <a:t>Situational complexity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 </a:t>
            </a:r>
            <a:endParaRPr lang="en-US" b="1" i="1" dirty="0" smtClean="0"/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4800" y="2638928"/>
            <a:ext cx="8534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err="1" smtClean="0"/>
              <a:t>ELAs</a:t>
            </a:r>
            <a:r>
              <a:rPr lang="en-US" sz="2400" i="1" dirty="0" smtClean="0"/>
              <a:t>: Adapting experiential method to classroom culture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834424"/>
            <a:ext cx="6477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smtClean="0"/>
              <a:t>Diverse styles of learning and teaching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2069662"/>
            <a:ext cx="701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/>
              <a:t>Every course, instructor, activity, student group is unique – as well as community partners in </a:t>
            </a:r>
            <a:r>
              <a:rPr lang="en-US" sz="2100" dirty="0" err="1" smtClean="0"/>
              <a:t>SLIs</a:t>
            </a:r>
            <a:endParaRPr lang="en-US" sz="2100" dirty="0"/>
          </a:p>
        </p:txBody>
      </p:sp>
      <p:sp>
        <p:nvSpPr>
          <p:cNvPr id="11" name="Rectangle 10"/>
          <p:cNvSpPr/>
          <p:nvPr/>
        </p:nvSpPr>
        <p:spPr>
          <a:xfrm>
            <a:off x="1828800" y="3264747"/>
            <a:ext cx="6629400" cy="550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Creating an “out-of-class” experience </a:t>
            </a:r>
            <a:r>
              <a:rPr lang="en-US" sz="2100" i="1" u="sng" dirty="0" smtClean="0"/>
              <a:t>in a classroom</a:t>
            </a:r>
            <a:endParaRPr lang="en-US" sz="2100" u="sng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905000" y="4548846"/>
            <a:ext cx="6248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/>
              <a:t>Challenging instructors &amp; students’ comfort zones</a:t>
            </a:r>
            <a:endParaRPr lang="en-US" sz="2100" dirty="0"/>
          </a:p>
        </p:txBody>
      </p:sp>
      <p:sp>
        <p:nvSpPr>
          <p:cNvPr id="13" name="Rectangle 12"/>
          <p:cNvSpPr/>
          <p:nvPr/>
        </p:nvSpPr>
        <p:spPr>
          <a:xfrm>
            <a:off x="381000" y="5095134"/>
            <a:ext cx="761830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smtClean="0"/>
              <a:t>Does Enhanced Engagement = Enhanced Learning?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78684" y="5719225"/>
            <a:ext cx="3549131" cy="550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Testing our own Assumptions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040154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1171452"/>
            <a:ext cx="3211914" cy="639763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Faculty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49564"/>
            <a:ext cx="3180490" cy="4518317"/>
          </a:xfrm>
        </p:spPr>
        <p:txBody>
          <a:bodyPr>
            <a:norm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Susan </a:t>
            </a:r>
            <a:r>
              <a:rPr lang="en-US" sz="2000" dirty="0"/>
              <a:t>F. Hirsch,</a:t>
            </a:r>
            <a:r>
              <a:rPr lang="en-US" sz="2000" dirty="0" smtClean="0"/>
              <a:t> </a:t>
            </a:r>
            <a:r>
              <a:rPr lang="en-US" sz="2000" i="1" dirty="0" smtClean="0"/>
              <a:t>Principal Investigator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000" dirty="0"/>
              <a:t>Agnieszka Paczynska,</a:t>
            </a:r>
            <a:r>
              <a:rPr lang="en-US" sz="2000" dirty="0" smtClean="0"/>
              <a:t> </a:t>
            </a:r>
            <a:r>
              <a:rPr lang="en-US" sz="2000" i="1" dirty="0" smtClean="0"/>
              <a:t>Principal Investigator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Ned Lazarus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Andria </a:t>
            </a:r>
            <a:r>
              <a:rPr lang="en-US" sz="2000" dirty="0" err="1" smtClean="0"/>
              <a:t>Wisler</a:t>
            </a:r>
            <a:r>
              <a:rPr lang="en-US" sz="2000" dirty="0" smtClean="0"/>
              <a:t>, </a:t>
            </a:r>
            <a:r>
              <a:rPr lang="en-US" sz="2000" i="1" dirty="0" smtClean="0"/>
              <a:t>External Evaluator</a:t>
            </a:r>
          </a:p>
          <a:p>
            <a:pPr>
              <a:defRPr/>
            </a:pPr>
            <a:r>
              <a:rPr lang="en-US" sz="2000" dirty="0" smtClean="0"/>
              <a:t>Patricia </a:t>
            </a:r>
            <a:r>
              <a:rPr lang="en-US" sz="2000" dirty="0" err="1" smtClean="0"/>
              <a:t>Maulden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Lisa Shaw</a:t>
            </a:r>
          </a:p>
          <a:p>
            <a:pPr>
              <a:defRPr/>
            </a:pPr>
            <a:r>
              <a:rPr lang="en-US" sz="2000" dirty="0" smtClean="0"/>
              <a:t>Arthur Romano</a:t>
            </a:r>
          </a:p>
          <a:p>
            <a:pPr>
              <a:defRPr/>
            </a:pPr>
            <a:r>
              <a:rPr lang="en-US" sz="2000" dirty="0" smtClean="0"/>
              <a:t>Leslie Dwyer</a:t>
            </a:r>
            <a:endParaRPr lang="en-US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5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682" y="3950457"/>
            <a:ext cx="3826934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Undergrad Interns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4129" y="1887805"/>
            <a:ext cx="3810000" cy="2158652"/>
          </a:xfrm>
        </p:spPr>
        <p:txBody>
          <a:bodyPr>
            <a:norm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100" dirty="0" err="1" smtClean="0"/>
              <a:t>Dhirendra</a:t>
            </a:r>
            <a:r>
              <a:rPr lang="en-US" sz="2100" dirty="0" smtClean="0"/>
              <a:t> </a:t>
            </a:r>
            <a:r>
              <a:rPr lang="en-US" sz="2100" dirty="0" err="1" smtClean="0"/>
              <a:t>Nalbo</a:t>
            </a:r>
            <a:endParaRPr lang="en-US" sz="21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Gina </a:t>
            </a:r>
            <a:r>
              <a:rPr lang="en-US" sz="2100" dirty="0" err="1" smtClean="0"/>
              <a:t>Cerasani</a:t>
            </a:r>
            <a:r>
              <a:rPr lang="en-US" sz="2100" dirty="0" smtClean="0"/>
              <a:t>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100" dirty="0" err="1" smtClean="0"/>
              <a:t>Gul</a:t>
            </a:r>
            <a:r>
              <a:rPr lang="en-US" sz="2100" dirty="0" smtClean="0"/>
              <a:t> </a:t>
            </a:r>
            <a:r>
              <a:rPr lang="en-US" sz="2100" dirty="0" err="1" smtClean="0"/>
              <a:t>Mescioglu</a:t>
            </a:r>
            <a:r>
              <a:rPr lang="en-US" sz="2100" dirty="0" smtClean="0"/>
              <a:t> </a:t>
            </a:r>
            <a:r>
              <a:rPr lang="en-US" sz="2100" dirty="0" err="1" smtClean="0"/>
              <a:t>Gur</a:t>
            </a:r>
            <a:endParaRPr lang="en-US" sz="21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Julie </a:t>
            </a:r>
            <a:r>
              <a:rPr lang="en-US" sz="2100" dirty="0" err="1" smtClean="0"/>
              <a:t>Minde</a:t>
            </a:r>
            <a:endParaRPr lang="en-US" sz="2100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Samuel Johnson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632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2012 Project team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71569" y="4599641"/>
            <a:ext cx="316974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100" dirty="0" err="1" smtClean="0"/>
              <a:t>Amani</a:t>
            </a:r>
            <a:r>
              <a:rPr lang="en-US" sz="2100" dirty="0" smtClean="0"/>
              <a:t> Mansour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100" dirty="0" smtClean="0"/>
              <a:t>Erika </a:t>
            </a:r>
            <a:r>
              <a:rPr lang="en-US" sz="2100" dirty="0" err="1" smtClean="0"/>
              <a:t>Brosnihan</a:t>
            </a:r>
            <a:endParaRPr lang="en-US" sz="21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100" dirty="0" smtClean="0"/>
              <a:t>Erika Roberts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100" dirty="0" smtClean="0"/>
              <a:t>Melinda Matthews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100" dirty="0" smtClean="0"/>
              <a:t>Nathaniel Lash</a:t>
            </a:r>
            <a:endParaRPr lang="en-US" sz="21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365682" y="1162093"/>
            <a:ext cx="3826934" cy="639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smtClean="0"/>
              <a:t>Graduate Students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39644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3218923" y="2059360"/>
            <a:ext cx="5432530" cy="1843087"/>
          </a:xfrm>
        </p:spPr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Visit us on the web!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http://scar.gmu.edu/experientiallearningproject/home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0633" y="4332018"/>
            <a:ext cx="3236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Andria </a:t>
            </a:r>
            <a:r>
              <a:rPr lang="en-US" sz="2100" dirty="0" err="1" smtClean="0"/>
              <a:t>Wisler</a:t>
            </a:r>
            <a:endParaRPr lang="en-US" sz="2100" dirty="0" smtClean="0"/>
          </a:p>
          <a:p>
            <a:r>
              <a:rPr lang="en-US" sz="2100" dirty="0" smtClean="0">
                <a:hlinkClick r:id="rId4"/>
              </a:rPr>
              <a:t>akw28@georgetown.edu</a:t>
            </a:r>
            <a:endParaRPr lang="en-US" sz="21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597515" y="4348047"/>
            <a:ext cx="2978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/>
              <a:t>Ned Lazarus</a:t>
            </a:r>
          </a:p>
          <a:p>
            <a:r>
              <a:rPr lang="en-US" sz="2100" dirty="0" smtClean="0">
                <a:hlinkClick r:id="rId5"/>
              </a:rPr>
              <a:t>lazarus.gu@gmail.com</a:t>
            </a:r>
            <a:r>
              <a:rPr lang="en-US" sz="2100" dirty="0" smtClean="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59838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6518494" y="4452273"/>
            <a:ext cx="2209800" cy="1828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Student Feedback on ELAs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8367" y="910416"/>
            <a:ext cx="22098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Preliminary findings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0999" y="457200"/>
            <a:ext cx="4906266" cy="1708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 smtClean="0"/>
              <a:t>“It made you think about the issues from a perspective other than, ‘Here are the facts, here is how it works,’… which is </a:t>
            </a:r>
            <a:r>
              <a:rPr lang="en-US" sz="2100" i="1" dirty="0" smtClean="0"/>
              <a:t>not </a:t>
            </a:r>
            <a:r>
              <a:rPr lang="en-US" sz="2100" dirty="0" smtClean="0"/>
              <a:t>the way a dynamic subject such as conflict works.”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485" y="5166129"/>
            <a:ext cx="5392969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100" dirty="0" smtClean="0"/>
              <a:t>“The interaction and going through the process with a real conflict provided a great view of what work with a Conflict Analysis degree could look like.”</a:t>
            </a:r>
            <a:endParaRPr lang="en-US" sz="2100" dirty="0"/>
          </a:p>
        </p:txBody>
      </p:sp>
      <p:sp>
        <p:nvSpPr>
          <p:cNvPr id="10" name="Rectangle 9"/>
          <p:cNvSpPr/>
          <p:nvPr/>
        </p:nvSpPr>
        <p:spPr>
          <a:xfrm>
            <a:off x="381000" y="2675649"/>
            <a:ext cx="2181106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100" dirty="0" smtClean="0"/>
              <a:t>“As close to a real conflict resolution scenario as possible in a 100-level class.”</a:t>
            </a:r>
            <a:endParaRPr lang="en-US" sz="2100" dirty="0"/>
          </a:p>
        </p:txBody>
      </p:sp>
      <p:sp>
        <p:nvSpPr>
          <p:cNvPr id="8" name="Rectangle 7"/>
          <p:cNvSpPr/>
          <p:nvPr/>
        </p:nvSpPr>
        <p:spPr>
          <a:xfrm>
            <a:off x="2802382" y="2689454"/>
            <a:ext cx="3326980" cy="23544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2100" dirty="0" smtClean="0">
                <a:solidFill>
                  <a:srgbClr val="000000"/>
                </a:solidFill>
                <a:ea typeface="Verdana"/>
                <a:cs typeface="Verdana"/>
              </a:rPr>
              <a:t>“It was very engaging. I felt very interested the entire time... I believe that what I learned from the focus group project, I will be able to use in the future many times.”</a:t>
            </a:r>
            <a:endParaRPr lang="en-US" sz="21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67079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450"/>
            <a:ext cx="8407400" cy="14049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274320" indent="0" eaLnBrk="1" fontAlgn="auto" hangingPunct="1">
              <a:spcAft>
                <a:spcPts val="1200"/>
              </a:spcAft>
              <a:buNone/>
              <a:defRPr/>
            </a:pPr>
            <a:r>
              <a:rPr lang="en-US" sz="2270" dirty="0" smtClean="0"/>
              <a:t>“Being in a real situation and having access to real cases for practicing what we learned during our studies (theories and models) was beneficial…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82" y="107518"/>
            <a:ext cx="7467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Service learning intensives: </a:t>
            </a:r>
            <a:br>
              <a:rPr lang="en-US" dirty="0" smtClean="0"/>
            </a:br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799" y="4025205"/>
            <a:ext cx="3759201" cy="10618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>
              <a:spcAft>
                <a:spcPts val="1200"/>
              </a:spcAft>
              <a:defRPr/>
            </a:pPr>
            <a:r>
              <a:rPr lang="en-US" sz="2100" dirty="0" smtClean="0"/>
              <a:t>… This is something I don’t think you can learn sitting in a classroom.”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775" y="5701194"/>
            <a:ext cx="7498025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2100" dirty="0" smtClean="0"/>
              <a:t>“I do believe that each and every participant REALLY learned something for life during this trip.”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785" y="3755121"/>
            <a:ext cx="4343400" cy="1708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dirty="0" smtClean="0"/>
              <a:t>“I not only learned about Liberia and working in a post-conflict environment - I learned about myself and how I work and function within that context...</a:t>
            </a:r>
            <a:endParaRPr lang="en-US" sz="2100" dirty="0"/>
          </a:p>
        </p:txBody>
      </p:sp>
      <p:sp>
        <p:nvSpPr>
          <p:cNvPr id="9" name="Rectangle 8"/>
          <p:cNvSpPr/>
          <p:nvPr/>
        </p:nvSpPr>
        <p:spPr>
          <a:xfrm>
            <a:off x="1856410" y="2902770"/>
            <a:ext cx="693420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dirty="0" smtClean="0"/>
              <a:t>… Team work and experiencing new cultures and customs opened up new knowledge windows.”</a:t>
            </a:r>
            <a:endParaRPr lang="en-US" sz="21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863957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20" y="373270"/>
            <a:ext cx="8509280" cy="1033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>
              <a:defRPr/>
            </a:pPr>
            <a:r>
              <a:rPr lang="en-US" i="1" dirty="0" smtClean="0"/>
              <a:t>Linking Theory to Practice</a:t>
            </a:r>
            <a:r>
              <a:rPr lang="en-US" dirty="0" smtClean="0"/>
              <a:t>: The Undergraduate Experiential Learning Project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92007"/>
            <a:ext cx="8305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i="1" u="sng" dirty="0" smtClean="0"/>
              <a:t>Project Goals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Curricular </a:t>
            </a:r>
            <a:r>
              <a:rPr lang="en-US" sz="2000" dirty="0"/>
              <a:t>i</a:t>
            </a:r>
            <a:r>
              <a:rPr lang="en-US" sz="2000" dirty="0" smtClean="0"/>
              <a:t>nnovation in Conflict Analysis and Resolution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Challenging </a:t>
            </a:r>
            <a:r>
              <a:rPr lang="en-US" sz="2000" dirty="0"/>
              <a:t>s</a:t>
            </a:r>
            <a:r>
              <a:rPr lang="en-US" sz="2000" dirty="0" smtClean="0"/>
              <a:t>tudents to </a:t>
            </a:r>
            <a:r>
              <a:rPr lang="en-US" sz="2000" dirty="0"/>
              <a:t>c</a:t>
            </a:r>
            <a:r>
              <a:rPr lang="en-US" sz="2000" dirty="0" smtClean="0"/>
              <a:t>onnect theory to </a:t>
            </a:r>
            <a:r>
              <a:rPr lang="en-US" sz="2000" dirty="0"/>
              <a:t>p</a:t>
            </a:r>
            <a:r>
              <a:rPr lang="en-US" sz="2000" dirty="0" smtClean="0"/>
              <a:t>ractice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Teaching critical thinking, perspective-taking, problem-solving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078890"/>
            <a:ext cx="8305800" cy="1919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>
              <a:spcAft>
                <a:spcPts val="600"/>
              </a:spcAft>
              <a:buNone/>
            </a:pPr>
            <a:r>
              <a:rPr lang="en-US" sz="2100" i="1" u="sng" dirty="0" smtClean="0"/>
              <a:t>Project Initiatives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100" dirty="0" smtClean="0"/>
              <a:t> Experiential Learning Activities (</a:t>
            </a:r>
            <a:r>
              <a:rPr lang="en-US" sz="2100" dirty="0" err="1" smtClean="0"/>
              <a:t>ELAs</a:t>
            </a:r>
            <a:r>
              <a:rPr lang="en-US" sz="2100" dirty="0" smtClean="0"/>
              <a:t>)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100" dirty="0" smtClean="0"/>
              <a:t> Service Learning Intensives (</a:t>
            </a:r>
            <a:r>
              <a:rPr lang="en-US" sz="2100" dirty="0" err="1" smtClean="0"/>
              <a:t>SLIs</a:t>
            </a:r>
            <a:r>
              <a:rPr lang="en-US" sz="2100" dirty="0" smtClean="0"/>
              <a:t>)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Wingdings" charset="2"/>
              <a:buChar char="§"/>
            </a:pPr>
            <a:r>
              <a:rPr lang="en-US" sz="2100" dirty="0" smtClean="0"/>
              <a:t> Evaluation, Research, Outreach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5807967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62830"/>
            <a:ext cx="7927218" cy="85762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None/>
            </a:pPr>
            <a:r>
              <a:rPr lang="en-US" dirty="0" smtClean="0"/>
              <a:t>ELA: Classroom activity that engages students in </a:t>
            </a:r>
            <a:r>
              <a:rPr lang="en-US" i="1" dirty="0" smtClean="0"/>
              <a:t>multi-dimensional, interactive, applied</a:t>
            </a:r>
            <a:r>
              <a:rPr lang="en-US" dirty="0" smtClean="0"/>
              <a:t> learning.</a:t>
            </a:r>
          </a:p>
          <a:p>
            <a:pPr>
              <a:buClr>
                <a:srgbClr val="0070C0"/>
              </a:buClr>
              <a:buNone/>
            </a:pPr>
            <a:endParaRPr lang="en-US" b="1" dirty="0" smtClean="0"/>
          </a:p>
          <a:p>
            <a:pPr>
              <a:buClr>
                <a:srgbClr val="0070C0"/>
              </a:buClr>
              <a:buNone/>
            </a:pPr>
            <a:endParaRPr lang="en-US" b="1" dirty="0" smtClean="0"/>
          </a:p>
          <a:p>
            <a:pPr lvl="1">
              <a:buClr>
                <a:schemeClr val="accent3"/>
              </a:buClr>
              <a:buNone/>
            </a:pPr>
            <a:endParaRPr lang="en-US" sz="2900" dirty="0" smtClean="0"/>
          </a:p>
          <a:p>
            <a:pPr lvl="1">
              <a:buNone/>
            </a:pPr>
            <a:endParaRPr lang="en-US" sz="2800" b="1" dirty="0" smtClean="0"/>
          </a:p>
          <a:p>
            <a:pPr lvl="1">
              <a:buFont typeface="Arial" pitchFamily="34" charset="0"/>
              <a:buChar char="•"/>
            </a:pPr>
            <a:endParaRPr lang="en-US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Experiential Learning Activities </a:t>
            </a:r>
            <a:endParaRPr lang="en-US" sz="28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>
          <a:xfrm>
            <a:off x="356946" y="1887570"/>
            <a:ext cx="36576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u="sng" dirty="0" smtClean="0"/>
              <a:t>Role Play Simulations</a:t>
            </a:r>
          </a:p>
          <a:p>
            <a:pPr>
              <a:buNone/>
            </a:pPr>
            <a:r>
              <a:rPr lang="en-US" dirty="0" smtClean="0"/>
              <a:t> 1. </a:t>
            </a:r>
            <a:r>
              <a:rPr lang="en-US" i="1" dirty="0" smtClean="0"/>
              <a:t>Can We Drink the Water? </a:t>
            </a:r>
            <a:r>
              <a:rPr lang="en-US" dirty="0" smtClean="0"/>
              <a:t>Coal Community Conflict</a:t>
            </a:r>
          </a:p>
          <a:p>
            <a:pPr>
              <a:buNone/>
            </a:pPr>
            <a:r>
              <a:rPr lang="en-US" dirty="0" smtClean="0"/>
              <a:t> 2. </a:t>
            </a:r>
            <a:r>
              <a:rPr lang="en-US" i="1" dirty="0" smtClean="0"/>
              <a:t>The Last Resort</a:t>
            </a:r>
            <a:r>
              <a:rPr lang="en-US" dirty="0" smtClean="0"/>
              <a:t>: Mountaintop Mining</a:t>
            </a:r>
          </a:p>
          <a:p>
            <a:pPr>
              <a:buNone/>
            </a:pPr>
            <a:r>
              <a:rPr lang="en-US" dirty="0" smtClean="0"/>
              <a:t> 3. </a:t>
            </a:r>
            <a:r>
              <a:rPr lang="en-US" i="1" dirty="0" smtClean="0"/>
              <a:t>Adding Fuel to the Fire</a:t>
            </a:r>
            <a:r>
              <a:rPr lang="en-US" dirty="0" smtClean="0"/>
              <a:t>: Energy Resources and International Negotiation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" name="Content Placeholder 14"/>
          <p:cNvSpPr txBox="1">
            <a:spLocks/>
          </p:cNvSpPr>
          <p:nvPr/>
        </p:nvSpPr>
        <p:spPr>
          <a:xfrm>
            <a:off x="4350744" y="1887570"/>
            <a:ext cx="4337936" cy="457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 Skills Training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4.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at Odds </a:t>
            </a:r>
            <a:r>
              <a:rPr lang="en-US" sz="2400" i="1" dirty="0" smtClean="0">
                <a:solidFill>
                  <a:srgbClr val="000000"/>
                </a:solidFill>
              </a:rPr>
              <a:t>in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Liberia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Conflict Mapping &amp; Local/Global Intervention Dynamics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 5. </a:t>
            </a:r>
            <a:r>
              <a:rPr lang="en-US" sz="2400" i="1" dirty="0" smtClean="0">
                <a:solidFill>
                  <a:srgbClr val="000000"/>
                </a:solidFill>
              </a:rPr>
              <a:t>Learning in Focus: </a:t>
            </a:r>
            <a:r>
              <a:rPr lang="en-US" sz="2400" dirty="0" smtClean="0">
                <a:solidFill>
                  <a:srgbClr val="000000"/>
                </a:solidFill>
              </a:rPr>
              <a:t>Engaging Students through Focus Group Methodology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</a:rPr>
              <a:t>Analyzing Conflict through Film</a:t>
            </a:r>
            <a:r>
              <a:rPr lang="en-US" sz="2400" dirty="0" smtClean="0">
                <a:solidFill>
                  <a:srgbClr val="000000"/>
                </a:solidFill>
              </a:rPr>
              <a:t>: Applying Conflict Analysis Models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555496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26" y="107518"/>
            <a:ext cx="8538299" cy="7781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Service Learning Intensive (SLI) Courses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998568"/>
            <a:ext cx="7467600" cy="55857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/>
              <a:t>3-5 week intensive courses that engage groups of students in CAR work for local organizations in a particular conflict context, supervised by faculty.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b="1" i="1" dirty="0" smtClean="0"/>
              <a:t>Liberia 2011</a:t>
            </a:r>
            <a:r>
              <a:rPr lang="en-US" dirty="0" smtClean="0"/>
              <a:t>: 12 students engaged in conflict assessment, facilitation, mediation and training in multiple locations with Don </a:t>
            </a:r>
            <a:r>
              <a:rPr lang="en-US" dirty="0" err="1" smtClean="0"/>
              <a:t>Bosco</a:t>
            </a:r>
            <a:r>
              <a:rPr lang="en-US" dirty="0" smtClean="0"/>
              <a:t> Homes;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/>
              <a:t>Colombia 2012</a:t>
            </a:r>
            <a:r>
              <a:rPr lang="en-US" dirty="0" smtClean="0"/>
              <a:t>: 8 students engaged in needs assessment, community-building and advocacy with Pastoral Social and </a:t>
            </a:r>
            <a:r>
              <a:rPr lang="en-US" dirty="0" err="1" smtClean="0"/>
              <a:t>Javeriana</a:t>
            </a:r>
            <a:r>
              <a:rPr lang="en-US" dirty="0" smtClean="0"/>
              <a:t> University;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/>
              <a:t>West Virginia 2012</a:t>
            </a:r>
            <a:r>
              <a:rPr lang="en-US" dirty="0" smtClean="0"/>
              <a:t>: 8 students engaged in needs assessment, focus group facilitation, and CAR training for Charleston Job Corps.</a:t>
            </a:r>
            <a:endParaRPr lang="en-US" b="1" i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456824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7755" y="274638"/>
            <a:ext cx="7467600" cy="9679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Evaluation Design &amp; Methods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424880"/>
            <a:ext cx="8610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smtClean="0"/>
              <a:t>Developmental Evaluation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770" y="3640492"/>
            <a:ext cx="8458200" cy="1104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i="1" dirty="0" smtClean="0"/>
              <a:t>Multiple Methods of Data Collection</a:t>
            </a:r>
            <a:endParaRPr lang="en-US" sz="2400" i="1" dirty="0"/>
          </a:p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 </a:t>
            </a:r>
            <a:endParaRPr lang="en-US" sz="2100" dirty="0"/>
          </a:p>
        </p:txBody>
      </p:sp>
      <p:sp>
        <p:nvSpPr>
          <p:cNvPr id="9" name="Rectangle 8"/>
          <p:cNvSpPr/>
          <p:nvPr/>
        </p:nvSpPr>
        <p:spPr>
          <a:xfrm>
            <a:off x="381000" y="2088877"/>
            <a:ext cx="8305800" cy="1519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A real-time, integrated part of program development; </a:t>
            </a:r>
          </a:p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Every activity is documented, assessed, and adapted;</a:t>
            </a:r>
          </a:p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Collaboration between internal and external evaluators.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405" y="4312555"/>
            <a:ext cx="8305800" cy="2004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00" i="1" dirty="0" smtClean="0"/>
              <a:t>Surveys</a:t>
            </a:r>
            <a:r>
              <a:rPr lang="en-US" sz="2100" dirty="0" smtClean="0"/>
              <a:t>: Pre/post surveys of students and instructors;</a:t>
            </a:r>
          </a:p>
          <a:p>
            <a:pPr>
              <a:lnSpc>
                <a:spcPct val="150000"/>
              </a:lnSpc>
              <a:defRPr/>
            </a:pPr>
            <a:r>
              <a:rPr lang="en-US" sz="2100" i="1" dirty="0" smtClean="0"/>
              <a:t>Debrief Sessions</a:t>
            </a:r>
            <a:r>
              <a:rPr lang="en-US" sz="2100" dirty="0" smtClean="0"/>
              <a:t>: In-class with students; post- with instructors;</a:t>
            </a:r>
          </a:p>
          <a:p>
            <a:pPr>
              <a:lnSpc>
                <a:spcPct val="150000"/>
              </a:lnSpc>
              <a:defRPr/>
            </a:pPr>
            <a:r>
              <a:rPr lang="en-US" sz="2100" i="1" dirty="0" smtClean="0"/>
              <a:t>Observation: </a:t>
            </a:r>
            <a:r>
              <a:rPr lang="en-US" sz="2100" dirty="0" smtClean="0"/>
              <a:t>Audio and video footage; participant observation;</a:t>
            </a:r>
          </a:p>
          <a:p>
            <a:pPr>
              <a:lnSpc>
                <a:spcPct val="150000"/>
              </a:lnSpc>
              <a:defRPr/>
            </a:pPr>
            <a:r>
              <a:rPr lang="en-US" sz="2100" i="1" dirty="0" smtClean="0"/>
              <a:t>Assignments</a:t>
            </a:r>
            <a:r>
              <a:rPr lang="en-US" sz="2100" dirty="0" smtClean="0"/>
              <a:t>: Reflective writing, exam questions, projects.</a:t>
            </a:r>
            <a:endParaRPr lang="en-US" sz="21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19787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Evaluation: Audiences &amp; Purposes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3015" y="1481472"/>
            <a:ext cx="8610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 smtClean="0"/>
              <a:t>Feedback at Multiple </a:t>
            </a:r>
            <a:r>
              <a:rPr lang="en-US" sz="2400" dirty="0"/>
              <a:t>L</a:t>
            </a:r>
            <a:r>
              <a:rPr lang="en-US" sz="2400" dirty="0" smtClean="0"/>
              <a:t>evels, for Multiple Audiences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56270627"/>
              </p:ext>
            </p:extLst>
          </p:nvPr>
        </p:nvGraphicFramePr>
        <p:xfrm>
          <a:off x="361615" y="2187781"/>
          <a:ext cx="8229600" cy="447785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81200"/>
                <a:gridCol w="3095574"/>
                <a:gridCol w="3152826"/>
              </a:tblGrid>
              <a:tr h="51262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Level</a:t>
                      </a:r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Audiences</a:t>
                      </a:r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Goals</a:t>
                      </a:r>
                      <a:endParaRPr lang="en-US" sz="2100" dirty="0"/>
                    </a:p>
                  </a:txBody>
                  <a:tcPr anchor="ctr"/>
                </a:tc>
              </a:tr>
              <a:tr h="746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Course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Instructors, </a:t>
                      </a:r>
                      <a:r>
                        <a:rPr lang="en-US" sz="2100" dirty="0" smtClean="0">
                          <a:effectLst/>
                        </a:rPr>
                        <a:t>Students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Assessment,</a:t>
                      </a:r>
                      <a:r>
                        <a:rPr lang="en-US" sz="2100" baseline="0" dirty="0" smtClean="0">
                          <a:effectLst/>
                        </a:rPr>
                        <a:t> i</a:t>
                      </a:r>
                      <a:r>
                        <a:rPr lang="en-US" sz="2100" dirty="0" smtClean="0">
                          <a:effectLst/>
                        </a:rPr>
                        <a:t>mprovement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Grant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FIPSE, Project </a:t>
                      </a:r>
                      <a:r>
                        <a:rPr lang="en-US" sz="2100" dirty="0" smtClean="0">
                          <a:effectLst/>
                        </a:rPr>
                        <a:t>Team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Compliance,</a:t>
                      </a:r>
                      <a:r>
                        <a:rPr lang="en-US" sz="2100" baseline="0" dirty="0" smtClean="0">
                          <a:effectLst/>
                        </a:rPr>
                        <a:t> </a:t>
                      </a:r>
                      <a:r>
                        <a:rPr lang="en-US" sz="2100" dirty="0" smtClean="0">
                          <a:effectLst/>
                        </a:rPr>
                        <a:t>innovation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Program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S-CAR, </a:t>
                      </a:r>
                      <a:r>
                        <a:rPr lang="en-US" sz="2100" dirty="0" smtClean="0">
                          <a:effectLst/>
                        </a:rPr>
                        <a:t>GMU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Contributions </a:t>
                      </a:r>
                      <a:r>
                        <a:rPr lang="en-US" sz="2100" dirty="0">
                          <a:effectLst/>
                        </a:rPr>
                        <a:t>to campus</a:t>
                      </a:r>
                      <a:r>
                        <a:rPr lang="en-US" sz="2100" dirty="0" smtClean="0">
                          <a:effectLst/>
                        </a:rPr>
                        <a:t>, program, community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83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</a:rPr>
                        <a:t>Research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Educators, Scholars, </a:t>
                      </a:r>
                      <a:r>
                        <a:rPr lang="en-US" sz="2100" dirty="0" smtClean="0">
                          <a:effectLst/>
                        </a:rPr>
                        <a:t>CAR Field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Exercises, </a:t>
                      </a:r>
                      <a:r>
                        <a:rPr lang="en-US" sz="2100" dirty="0" smtClean="0">
                          <a:effectLst/>
                        </a:rPr>
                        <a:t>models</a:t>
                      </a:r>
                      <a:r>
                        <a:rPr lang="en-US" sz="2100" dirty="0">
                          <a:effectLst/>
                        </a:rPr>
                        <a:t>, </a:t>
                      </a:r>
                      <a:r>
                        <a:rPr lang="en-US" sz="2100" dirty="0" smtClean="0">
                          <a:effectLst/>
                        </a:rPr>
                        <a:t>pedagogy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650868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6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Evaluation: Learning objectives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3400" y="1752600"/>
            <a:ext cx="4419600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</p:txBody>
      </p:sp>
      <p:grpSp>
        <p:nvGrpSpPr>
          <p:cNvPr id="2" name="Group 21"/>
          <p:cNvGrpSpPr/>
          <p:nvPr/>
        </p:nvGrpSpPr>
        <p:grpSpPr>
          <a:xfrm>
            <a:off x="281056" y="1603636"/>
            <a:ext cx="3561112" cy="2613630"/>
            <a:chOff x="609600" y="2514600"/>
            <a:chExt cx="4350854" cy="2613630"/>
          </a:xfrm>
        </p:grpSpPr>
        <p:sp>
          <p:nvSpPr>
            <p:cNvPr id="9" name="Rectangle 8"/>
            <p:cNvSpPr/>
            <p:nvPr/>
          </p:nvSpPr>
          <p:spPr>
            <a:xfrm>
              <a:off x="609600" y="2514600"/>
              <a:ext cx="4350854" cy="615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2400" i="1" dirty="0" smtClean="0"/>
                <a:t>Student Engagement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3143071"/>
              <a:ext cx="4350854" cy="1985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dirty="0" smtClean="0"/>
                <a:t>Quality of attention and participation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Classroom dynamics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Student and instructor satisfaction</a:t>
              </a:r>
            </a:p>
            <a:p>
              <a:endParaRPr lang="en-US" dirty="0"/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4199469" y="1567644"/>
            <a:ext cx="3886203" cy="2375161"/>
            <a:chOff x="5385878" y="2457943"/>
            <a:chExt cx="3300922" cy="2375161"/>
          </a:xfrm>
        </p:grpSpPr>
        <p:sp>
          <p:nvSpPr>
            <p:cNvPr id="10" name="Rectangle 9"/>
            <p:cNvSpPr/>
            <p:nvPr/>
          </p:nvSpPr>
          <p:spPr>
            <a:xfrm>
              <a:off x="5385878" y="2457943"/>
              <a:ext cx="3300922" cy="6155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2400" i="1" dirty="0" smtClean="0"/>
                <a:t>CAR Skill-Building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3048000"/>
              <a:ext cx="3276600" cy="17851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Conflict Analysis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Perspective-taking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Creative Problem-Solving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Application of Theory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Comfort with complexity</a:t>
              </a:r>
              <a:endParaRPr lang="en-US" dirty="0"/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265291" y="4579925"/>
            <a:ext cx="3576877" cy="2032836"/>
            <a:chOff x="685800" y="4656125"/>
            <a:chExt cx="3810000" cy="2032835"/>
          </a:xfrm>
        </p:grpSpPr>
        <p:sp>
          <p:nvSpPr>
            <p:cNvPr id="15" name="Rectangle 14"/>
            <p:cNvSpPr/>
            <p:nvPr/>
          </p:nvSpPr>
          <p:spPr>
            <a:xfrm>
              <a:off x="685800" y="4656125"/>
              <a:ext cx="3810000" cy="6155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2400" i="1" dirty="0" smtClean="0"/>
                <a:t>Contextual Knowledge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5800" y="5257799"/>
              <a:ext cx="3810000" cy="143116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dirty="0" smtClean="0"/>
                <a:t>Conflict Dynamics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Competing Narratives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Conflict Parties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Positions &amp; Stakes</a:t>
              </a:r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4199469" y="4071930"/>
            <a:ext cx="3894663" cy="2704983"/>
            <a:chOff x="4648200" y="4200270"/>
            <a:chExt cx="4271010" cy="4331294"/>
          </a:xfrm>
        </p:grpSpPr>
        <p:sp>
          <p:nvSpPr>
            <p:cNvPr id="16" name="Rectangle 15"/>
            <p:cNvSpPr/>
            <p:nvPr/>
          </p:nvSpPr>
          <p:spPr>
            <a:xfrm>
              <a:off x="4648200" y="4200270"/>
              <a:ext cx="4271010" cy="119508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3000" i="1" dirty="0" smtClean="0"/>
                <a:t>Empathy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48200" y="5352872"/>
              <a:ext cx="4267200" cy="31786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Awareness of multiple perspectives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Sensitivity to audience, context, culture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dirty="0" smtClean="0"/>
                <a:t>Situational and General</a:t>
              </a:r>
            </a:p>
            <a:p>
              <a:endParaRPr lang="en-US" dirty="0" smtClean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5292" y="1027974"/>
            <a:ext cx="734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Evaluations designed to track…</a:t>
            </a:r>
            <a:endParaRPr lang="en-US" sz="2400" i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6707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8710" y="274638"/>
            <a:ext cx="7467600" cy="594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Preliminary findings: Engagement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796032"/>
            <a:ext cx="8610600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100" dirty="0" smtClean="0"/>
              <a:t>Increased engagement reported in </a:t>
            </a:r>
            <a:r>
              <a:rPr lang="en-US" sz="2100" dirty="0" smtClean="0">
                <a:solidFill>
                  <a:srgbClr val="FF0000"/>
                </a:solidFill>
              </a:rPr>
              <a:t>90%</a:t>
            </a:r>
            <a:r>
              <a:rPr lang="en-US" sz="2100" dirty="0" smtClean="0"/>
              <a:t> of courses by instructors &amp; students; Students report increased engagement </a:t>
            </a:r>
            <a:r>
              <a:rPr lang="en-US" sz="2100" i="1" dirty="0" smtClean="0"/>
              <a:t>outside of class</a:t>
            </a:r>
            <a:r>
              <a:rPr lang="en-US" sz="2100" dirty="0" smtClean="0"/>
              <a:t>.</a:t>
            </a:r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22621570"/>
              </p:ext>
            </p:extLst>
          </p:nvPr>
        </p:nvGraphicFramePr>
        <p:xfrm>
          <a:off x="441757" y="2005387"/>
          <a:ext cx="8213896" cy="46687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580612"/>
                <a:gridCol w="2808322"/>
                <a:gridCol w="1824962"/>
              </a:tblGrid>
              <a:tr h="7260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Statement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Percent of</a:t>
                      </a:r>
                      <a:r>
                        <a:rPr lang="en-US" sz="1800" baseline="0" dirty="0" smtClean="0">
                          <a:effectLst/>
                        </a:rPr>
                        <a:t> Students Agreeing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 </a:t>
                      </a:r>
                      <a:r>
                        <a:rPr lang="en-US" sz="1800" dirty="0" smtClean="0">
                          <a:effectLst/>
                        </a:rPr>
                        <a:t>(x/</a:t>
                      </a:r>
                      <a:r>
                        <a:rPr lang="en-US" sz="1800" dirty="0">
                          <a:effectLst/>
                        </a:rPr>
                        <a:t>5)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3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feel more aware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of </a:t>
                      </a:r>
                      <a:r>
                        <a:rPr lang="en-US" sz="1800" dirty="0">
                          <a:effectLst/>
                        </a:rPr>
                        <a:t>my </a:t>
                      </a:r>
                      <a:r>
                        <a:rPr lang="en-US" sz="1800" dirty="0" smtClean="0">
                          <a:effectLst/>
                        </a:rPr>
                        <a:t>role </a:t>
                      </a:r>
                      <a:r>
                        <a:rPr lang="en-US" sz="1800" dirty="0">
                          <a:effectLst/>
                        </a:rPr>
                        <a:t>in society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65%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3.7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8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have critiqued or challenged something I heard outside </a:t>
                      </a:r>
                      <a:r>
                        <a:rPr lang="en-US" sz="1800" dirty="0" smtClean="0">
                          <a:effectLst/>
                        </a:rPr>
                        <a:t>class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67%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8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Things I learned in class have changed my view of an issue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71%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3.7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3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have related class material to life outside the classroom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81%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89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have related class material to actions/decisions outside class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81%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3.9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3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have become more aware of certain issues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4.2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6707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Preliminary findings: </a:t>
            </a:r>
            <a:br>
              <a:rPr lang="en-US" dirty="0" smtClean="0"/>
            </a:br>
            <a:r>
              <a:rPr lang="en-US" dirty="0" smtClean="0"/>
              <a:t>Enhancing Global Awareness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417638"/>
            <a:ext cx="8610600" cy="270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i="1" dirty="0" smtClean="0"/>
              <a:t>Liberia ELA: Basic Contextual Knowledge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26283399"/>
              </p:ext>
            </p:extLst>
          </p:nvPr>
        </p:nvGraphicFramePr>
        <p:xfrm>
          <a:off x="221970" y="2208922"/>
          <a:ext cx="8534400" cy="43429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644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Question on Liberia</a:t>
                      </a:r>
                      <a:endParaRPr lang="en-US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%</a:t>
                      </a:r>
                      <a:r>
                        <a:rPr lang="en-US" sz="1800" baseline="0" dirty="0" smtClean="0"/>
                        <a:t> Correct: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/>
                        <a:t>Pre-survey</a:t>
                      </a:r>
                      <a:endParaRPr lang="en-US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%</a:t>
                      </a:r>
                      <a:r>
                        <a:rPr lang="en-US" sz="1800" baseline="0" dirty="0" smtClean="0"/>
                        <a:t> Correct: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/>
                        <a:t>Post-survey</a:t>
                      </a:r>
                      <a:endParaRPr lang="en-US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/>
                        <a:t>% Change</a:t>
                      </a:r>
                      <a:endParaRPr lang="en-US" sz="1800" u="sng" dirty="0">
                        <a:solidFill>
                          <a:schemeClr val="bg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/>
                        <a:t>Continent?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69</a:t>
                      </a:r>
                      <a:r>
                        <a:rPr lang="en-US" sz="2100" dirty="0" smtClean="0"/>
                        <a:t>%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93%</a:t>
                      </a:r>
                      <a:r>
                        <a:rPr lang="en-US" sz="2100" dirty="0" smtClean="0"/>
                        <a:t> 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/>
                        <a:t>+24%</a:t>
                      </a:r>
                      <a:endParaRPr lang="en-US" sz="2100" b="1" u="sng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/>
                        <a:t>Capital?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19</a:t>
                      </a:r>
                      <a:r>
                        <a:rPr lang="en-US" sz="2100" dirty="0" smtClean="0"/>
                        <a:t>%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67%</a:t>
                      </a:r>
                      <a:r>
                        <a:rPr lang="en-US" sz="2100" dirty="0" smtClean="0"/>
                        <a:t> 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/>
                        <a:t>+48%</a:t>
                      </a:r>
                      <a:endParaRPr lang="en-US" sz="2100" b="1" u="sng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/>
                        <a:t>President?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6</a:t>
                      </a:r>
                      <a:r>
                        <a:rPr lang="en-US" sz="2100" dirty="0" smtClean="0"/>
                        <a:t>%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55%</a:t>
                      </a:r>
                      <a:r>
                        <a:rPr lang="en-US" sz="2100" dirty="0" smtClean="0"/>
                        <a:t> 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/>
                        <a:t>+49%</a:t>
                      </a:r>
                      <a:endParaRPr lang="en-US" sz="2100" b="1" u="sng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/>
                        <a:t>Conflict</a:t>
                      </a:r>
                      <a:r>
                        <a:rPr lang="en-US" sz="2100" baseline="0" dirty="0" smtClean="0"/>
                        <a:t> Parties?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13</a:t>
                      </a:r>
                      <a:r>
                        <a:rPr lang="en-US" sz="2100" dirty="0" smtClean="0"/>
                        <a:t>%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50</a:t>
                      </a:r>
                      <a:r>
                        <a:rPr lang="en-US" sz="2100" dirty="0" smtClean="0"/>
                        <a:t>%</a:t>
                      </a:r>
                      <a:endParaRPr lang="en-US" sz="21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/>
                        <a:t>+37%</a:t>
                      </a:r>
                      <a:endParaRPr lang="en-US" sz="2100" b="1" u="sng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6707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9802</TotalTime>
  <Words>1676</Words>
  <Application>Microsoft Macintosh PowerPoint</Application>
  <PresentationFormat>On-screen Show (4:3)</PresentationFormat>
  <Paragraphs>252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Evaluating Experiential Learning in Higher Education</vt:lpstr>
      <vt:lpstr>Linking Theory to Practice: The Undergraduate Experiential Learning Project</vt:lpstr>
      <vt:lpstr>Experiential Learning Activities </vt:lpstr>
      <vt:lpstr>Service Learning Intensive (SLI) Courses</vt:lpstr>
      <vt:lpstr>Evaluation Design &amp; Methods</vt:lpstr>
      <vt:lpstr>Evaluation: Audiences &amp; Purposes</vt:lpstr>
      <vt:lpstr>Evaluation: Learning objectives</vt:lpstr>
      <vt:lpstr>Preliminary findings: Engagement</vt:lpstr>
      <vt:lpstr>Preliminary findings:  Enhancing Global Awareness</vt:lpstr>
      <vt:lpstr>Experiential Evaluation: Challenges</vt:lpstr>
      <vt:lpstr>2012 Project team</vt:lpstr>
      <vt:lpstr>Slide 12</vt:lpstr>
      <vt:lpstr>Preliminary findings</vt:lpstr>
      <vt:lpstr>Service learning intensives:  Student feedback</vt:lpstr>
    </vt:vector>
  </TitlesOfParts>
  <Company>George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Learning as a Reflective Practice Model:</dc:title>
  <dc:creator>Gina Cerasani</dc:creator>
  <cp:lastModifiedBy>Edward Lazarus</cp:lastModifiedBy>
  <cp:revision>277</cp:revision>
  <cp:lastPrinted>2012-10-25T17:00:54Z</cp:lastPrinted>
  <dcterms:created xsi:type="dcterms:W3CDTF">2012-10-25T21:20:17Z</dcterms:created>
  <dcterms:modified xsi:type="dcterms:W3CDTF">2012-10-25T21:28:19Z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209802;20453363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2012-09-20T13:48:07-0400</vt:lpwstr>
  </property>
  <property fmtid="{D5CDD505-2E9C-101B-9397-08002B2CF9AE}" pid="9" name="Offisync_ProviderName">
    <vt:lpwstr>Central Desktop</vt:lpwstr>
  </property>
</Properties>
</file>