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71" r:id="rId5"/>
    <p:sldId id="419" r:id="rId6"/>
    <p:sldId id="372" r:id="rId7"/>
    <p:sldId id="373" r:id="rId8"/>
    <p:sldId id="405" r:id="rId9"/>
    <p:sldId id="374" r:id="rId10"/>
    <p:sldId id="375" r:id="rId11"/>
    <p:sldId id="376" r:id="rId12"/>
    <p:sldId id="377" r:id="rId13"/>
    <p:sldId id="378" r:id="rId14"/>
    <p:sldId id="379" r:id="rId15"/>
    <p:sldId id="407" r:id="rId16"/>
    <p:sldId id="406" r:id="rId17"/>
    <p:sldId id="408" r:id="rId18"/>
    <p:sldId id="412" r:id="rId19"/>
    <p:sldId id="413" r:id="rId20"/>
    <p:sldId id="416" r:id="rId21"/>
    <p:sldId id="410" r:id="rId22"/>
    <p:sldId id="411" r:id="rId23"/>
    <p:sldId id="417" r:id="rId24"/>
    <p:sldId id="414" r:id="rId25"/>
    <p:sldId id="381" r:id="rId26"/>
    <p:sldId id="418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benjami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A2B7D2"/>
    <a:srgbClr val="F6C4BA"/>
    <a:srgbClr val="F3B5A9"/>
    <a:srgbClr val="F0A394"/>
    <a:srgbClr val="30789C"/>
    <a:srgbClr val="B1DE70"/>
    <a:srgbClr val="F2DA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2412" autoAdjust="0"/>
    <p:restoredTop sz="85570" autoAdjust="0"/>
  </p:normalViewPr>
  <p:slideViewPr>
    <p:cSldViewPr>
      <p:cViewPr varScale="1">
        <p:scale>
          <a:sx n="68" d="100"/>
          <a:sy n="68" d="100"/>
        </p:scale>
        <p:origin x="-1224" y="-120"/>
      </p:cViewPr>
      <p:guideLst>
        <p:guide orient="horz" pos="1008"/>
        <p:guide pos="27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essard\My%20Documents\Team%20Nutrition\ppt_SOPH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essard\My%20Documents\Team%20Nutrition\ppt_SOPH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10"/>
      <c:rotY val="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Sheet1!$F$25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rgbClr val="80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Sheet1!$E$26:$E$29</c:f>
              <c:strCache>
                <c:ptCount val="4"/>
                <c:pt idx="0">
                  <c:v>Grains: cereal sugar quantity (infants)</c:v>
                </c:pt>
                <c:pt idx="1">
                  <c:v>Combination foods (infants)</c:v>
                </c:pt>
                <c:pt idx="2">
                  <c:v>Fried or pre-fried fruits &amp; vegetables (children)</c:v>
                </c:pt>
                <c:pt idx="3">
                  <c:v>Fried or pre-fried meats (children)</c:v>
                </c:pt>
              </c:strCache>
            </c:strRef>
          </c:cat>
          <c:val>
            <c:numRef>
              <c:f>Sheet1!$F$26:$F$29</c:f>
              <c:numCache>
                <c:formatCode>General</c:formatCode>
                <c:ptCount val="4"/>
                <c:pt idx="0">
                  <c:v>56.0</c:v>
                </c:pt>
                <c:pt idx="1">
                  <c:v>53.0</c:v>
                </c:pt>
                <c:pt idx="2">
                  <c:v>41.0</c:v>
                </c:pt>
                <c:pt idx="3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Sheet1!$G$25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Sheet1!$E$26:$E$29</c:f>
              <c:strCache>
                <c:ptCount val="4"/>
                <c:pt idx="0">
                  <c:v>Grains: cereal sugar quantity (infants)</c:v>
                </c:pt>
                <c:pt idx="1">
                  <c:v>Combination foods (infants)</c:v>
                </c:pt>
                <c:pt idx="2">
                  <c:v>Fried or pre-fried fruits &amp; vegetables (children)</c:v>
                </c:pt>
                <c:pt idx="3">
                  <c:v>Fried or pre-fried meats (children)</c:v>
                </c:pt>
              </c:strCache>
            </c:strRef>
          </c:cat>
          <c:val>
            <c:numRef>
              <c:f>Sheet1!$G$26:$G$29</c:f>
              <c:numCache>
                <c:formatCode>General</c:formatCode>
                <c:ptCount val="4"/>
                <c:pt idx="0">
                  <c:v>95.0</c:v>
                </c:pt>
                <c:pt idx="1">
                  <c:v>88.0</c:v>
                </c:pt>
                <c:pt idx="2">
                  <c:v>82.0</c:v>
                </c:pt>
                <c:pt idx="3">
                  <c:v>78.0</c:v>
                </c:pt>
              </c:numCache>
            </c:numRef>
          </c:val>
        </c:ser>
        <c:shape val="box"/>
        <c:axId val="451621576"/>
        <c:axId val="563989528"/>
        <c:axId val="0"/>
      </c:bar3DChart>
      <c:catAx>
        <c:axId val="451621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3989528"/>
        <c:crosses val="autoZero"/>
        <c:auto val="1"/>
        <c:lblAlgn val="ctr"/>
        <c:lblOffset val="100"/>
      </c:catAx>
      <c:valAx>
        <c:axId val="56398952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Percentage </a:t>
                </a:r>
                <a:r>
                  <a:rPr lang="en-US" sz="1400" baseline="0" dirty="0" smtClean="0"/>
                  <a:t>of Respondents </a:t>
                </a:r>
                <a:r>
                  <a:rPr lang="en-US" sz="1400" baseline="0" dirty="0"/>
                  <a:t>with Correct Answer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451621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depthPercent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Sheet1!$F$25</c:f>
              <c:strCache>
                <c:ptCount val="1"/>
                <c:pt idx="0">
                  <c:v>Pre-Training</c:v>
                </c:pt>
              </c:strCache>
            </c:strRef>
          </c:tx>
          <c:spPr>
            <a:solidFill>
              <a:srgbClr val="800000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Val val="1"/>
          </c:dLbls>
          <c:cat>
            <c:strRef>
              <c:f>Sheet1!$E$31:$E$33</c:f>
              <c:strCache>
                <c:ptCount val="3"/>
                <c:pt idx="0">
                  <c:v>Confining equipment (infants)</c:v>
                </c:pt>
                <c:pt idx="1">
                  <c:v>Amount of physical activity per day (children)</c:v>
                </c:pt>
                <c:pt idx="2">
                  <c:v>Amount of television viewing per day (children)</c:v>
                </c:pt>
              </c:strCache>
            </c:strRef>
          </c:cat>
          <c:val>
            <c:numRef>
              <c:f>Sheet1!$F$31:$F$33</c:f>
              <c:numCache>
                <c:formatCode>General</c:formatCode>
                <c:ptCount val="3"/>
                <c:pt idx="0">
                  <c:v>32.0</c:v>
                </c:pt>
                <c:pt idx="1">
                  <c:v>21.0</c:v>
                </c:pt>
                <c:pt idx="2">
                  <c:v>76.0</c:v>
                </c:pt>
              </c:numCache>
            </c:numRef>
          </c:val>
        </c:ser>
        <c:ser>
          <c:idx val="1"/>
          <c:order val="1"/>
          <c:tx>
            <c:strRef>
              <c:f>Sheet1!$G$25</c:f>
              <c:strCache>
                <c:ptCount val="1"/>
                <c:pt idx="0">
                  <c:v>Post-Training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Val val="1"/>
          </c:dLbls>
          <c:cat>
            <c:strRef>
              <c:f>Sheet1!$E$31:$E$33</c:f>
              <c:strCache>
                <c:ptCount val="3"/>
                <c:pt idx="0">
                  <c:v>Confining equipment (infants)</c:v>
                </c:pt>
                <c:pt idx="1">
                  <c:v>Amount of physical activity per day (children)</c:v>
                </c:pt>
                <c:pt idx="2">
                  <c:v>Amount of television viewing per day (children)</c:v>
                </c:pt>
              </c:strCache>
            </c:strRef>
          </c:cat>
          <c:val>
            <c:numRef>
              <c:f>Sheet1!$G$31:$G$33</c:f>
              <c:numCache>
                <c:formatCode>General</c:formatCode>
                <c:ptCount val="3"/>
                <c:pt idx="0">
                  <c:v>87.0</c:v>
                </c:pt>
                <c:pt idx="1">
                  <c:v>68.0</c:v>
                </c:pt>
                <c:pt idx="2">
                  <c:v>95.0</c:v>
                </c:pt>
              </c:numCache>
            </c:numRef>
          </c:val>
        </c:ser>
        <c:shape val="box"/>
        <c:axId val="451715384"/>
        <c:axId val="451784088"/>
        <c:axId val="0"/>
      </c:bar3DChart>
      <c:catAx>
        <c:axId val="451715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1784088"/>
        <c:crosses val="autoZero"/>
        <c:auto val="1"/>
        <c:lblAlgn val="ctr"/>
        <c:lblOffset val="100"/>
      </c:catAx>
      <c:valAx>
        <c:axId val="4517840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Percentage </a:t>
                </a:r>
                <a:r>
                  <a:rPr lang="en-US" sz="1400" baseline="0" dirty="0" smtClean="0"/>
                  <a:t>of Respondents </a:t>
                </a:r>
                <a:r>
                  <a:rPr lang="en-US" sz="1400" baseline="0" dirty="0"/>
                  <a:t>with Correct Answer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4517153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fld id="{2F014B3B-BDDA-48D0-AC94-3A74C1AB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pPr>
              <a:defRPr/>
            </a:pPr>
            <a:fld id="{E4BD0B6F-9BF7-4A78-A288-3AD6B2ABE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C9DB2C27-F21D-4FCE-BD5B-31EBB749AF4B}" type="slidenum">
              <a:rPr lang="en-US" smtClean="0"/>
              <a:pPr defTabSz="922338"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B533E1C7-9A33-47CC-B848-F504808D64E2}" type="slidenum">
              <a:rPr lang="en-US" smtClean="0"/>
              <a:pPr defTabSz="922338"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dirty="0" smtClean="0"/>
              <a:t>Regulatory</a:t>
            </a:r>
            <a:r>
              <a:rPr lang="en-US" baseline="0" dirty="0" smtClean="0"/>
              <a:t> level: 2008 DE CACFP meal pattern passed; technical assistance to state; OCCL </a:t>
            </a:r>
            <a:r>
              <a:rPr lang="en-US" baseline="0" dirty="0" err="1" smtClean="0"/>
              <a:t>regs</a:t>
            </a:r>
            <a:endParaRPr lang="en-US" baseline="0" dirty="0" smtClean="0"/>
          </a:p>
          <a:p>
            <a:pPr lvl="1" eaLnBrk="1" hangingPunct="1"/>
            <a:r>
              <a:rPr lang="en-US" baseline="0" dirty="0" smtClean="0"/>
              <a:t>Provider-level: </a:t>
            </a:r>
            <a:r>
              <a:rPr lang="en-US" dirty="0" smtClean="0"/>
              <a:t>Learning </a:t>
            </a:r>
            <a:r>
              <a:rPr lang="en-US" dirty="0" err="1" smtClean="0"/>
              <a:t>collaboratives</a:t>
            </a:r>
            <a:r>
              <a:rPr lang="en-US" dirty="0" smtClean="0"/>
              <a:t>,</a:t>
            </a:r>
            <a:r>
              <a:rPr lang="en-US" baseline="0" dirty="0" smtClean="0"/>
              <a:t> technical assistance, trainings</a:t>
            </a:r>
          </a:p>
          <a:p>
            <a:pPr lvl="1" eaLnBrk="1" hangingPunct="1"/>
            <a:r>
              <a:rPr lang="en-US" baseline="0" dirty="0" smtClean="0"/>
              <a:t>**We worked very hard with DE OCCL and Delaware CACFP to help adopt more stringent nutrition and PA regulations.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A99F0-01A9-6D4D-99BD-CC4EEC72B927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 Narrow" pitchFamily="-10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D0B6F-9BF7-4A78-A288-3AD6B2ABE6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D0B6F-9BF7-4A78-A288-3AD6B2ABE6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D0B6F-9BF7-4A78-A288-3AD6B2ABE6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D0B6F-9BF7-4A78-A288-3AD6B2ABE6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D0B6F-9BF7-4A78-A288-3AD6B2ABE6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3561D-C477-4AF8-A514-2AF9B83E53AA}" type="slidenum">
              <a:rPr lang="en-US"/>
              <a:pPr/>
              <a:t>22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AEBFB-CADE-4B5E-8CEE-D20EA0971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35C8-6220-45AF-857F-E4F919CCF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152400"/>
            <a:ext cx="20193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2400"/>
            <a:ext cx="59055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482A-EE31-439A-8866-7502F411B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6C30-B7B5-4306-8EC2-47E7ACF07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8748-9F3B-42FE-ABF8-1080FDD4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3716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5CD1-70B6-47FF-901C-C3D6BBF81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FF0B-262A-46CE-A1A9-1F2CB0B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B19B-A5C3-4C8C-B902-FE904EA85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3A50-DF7B-4BAA-ABE8-75C2EFB0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369B-E7E3-4920-A538-41671587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D8B40-741F-44DF-8696-15D0FA40D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rgbClr val="B1DE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7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C30DD9-7CF7-4CB0-B517-3318EF610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0"/>
            <a:ext cx="152400" cy="990600"/>
          </a:xfrm>
          <a:prstGeom prst="rect">
            <a:avLst/>
          </a:prstGeom>
          <a:solidFill>
            <a:srgbClr val="B1DE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B2C5D6"/>
              </a:solidFill>
            </a:endParaRPr>
          </a:p>
        </p:txBody>
      </p:sp>
      <p:pic>
        <p:nvPicPr>
          <p:cNvPr id="2" name="Picture 16" descr="I:\BRANDING-GRAPHIC STANDARDS - JUNE 17\EVOL LOGO\EVOL_NHPS_RG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72188"/>
            <a:ext cx="2590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5000"/>
        </a:spcAft>
        <a:buClr>
          <a:srgbClr val="30789C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171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dirty="0" smtClean="0"/>
              <a:t>Integrating feedback from distinctive perspectives for an evaluation of a statewide childcare provider training on nutrition and physical activity in Delaware</a:t>
            </a:r>
            <a:endParaRPr lang="en-US" sz="3600" dirty="0" smtClean="0"/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B1DE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7" descr="boy eating peach.jpg"/>
          <p:cNvPicPr>
            <a:picLocks noChangeAspect="1"/>
          </p:cNvPicPr>
          <p:nvPr/>
        </p:nvPicPr>
        <p:blipFill>
          <a:blip r:embed="rId3" cstate="print"/>
          <a:srcRect l="4630" r="10513"/>
          <a:stretch>
            <a:fillRect/>
          </a:stretch>
        </p:blipFill>
        <p:spPr bwMode="auto">
          <a:xfrm>
            <a:off x="0" y="0"/>
            <a:ext cx="4191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466" y="5791200"/>
            <a:ext cx="3524534" cy="7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19600" y="41910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Gregory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Benjamin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Stefanie Van Stan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Laura </a:t>
            </a:r>
            <a:r>
              <a:rPr lang="en-US" sz="2800" b="1" kern="0" baseline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Lessard</a:t>
            </a:r>
            <a:endParaRPr lang="en-US" sz="2800" b="1" kern="0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Tiho</a:t>
            </a: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Enev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077200" cy="1524000"/>
          </a:xfrm>
        </p:spPr>
        <p:txBody>
          <a:bodyPr/>
          <a:lstStyle/>
          <a:p>
            <a:r>
              <a:rPr lang="en-US" dirty="0" smtClean="0"/>
              <a:t>Overarching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105400"/>
          </a:xfrm>
        </p:spPr>
        <p:txBody>
          <a:bodyPr/>
          <a:lstStyle/>
          <a:p>
            <a:pPr marL="514350" indent="-514350"/>
            <a:r>
              <a:rPr lang="en-US" sz="2400" dirty="0" smtClean="0"/>
              <a:t>Main Purpose #1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Was there an increase in provider </a:t>
            </a:r>
            <a:r>
              <a:rPr lang="en-US" sz="2000" b="1" u="sng" dirty="0" smtClean="0"/>
              <a:t>knowledge </a:t>
            </a:r>
            <a:r>
              <a:rPr lang="en-US" sz="2000" dirty="0" smtClean="0"/>
              <a:t>of the nutrition and physical activity + screen time regulations?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To what extent were participants </a:t>
            </a:r>
            <a:r>
              <a:rPr lang="en-US" sz="2000" b="1" u="sng" dirty="0" smtClean="0"/>
              <a:t>satisfied </a:t>
            </a:r>
            <a:r>
              <a:rPr lang="en-US" sz="2000" dirty="0" smtClean="0"/>
              <a:t>with the TN training?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To what extent did the training impact providers’ ability to </a:t>
            </a:r>
            <a:r>
              <a:rPr lang="en-US" sz="2000" b="1" u="sng" dirty="0" smtClean="0"/>
              <a:t>implement </a:t>
            </a:r>
            <a:r>
              <a:rPr lang="en-US" sz="2000" dirty="0" smtClean="0"/>
              <a:t>the regulations?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To what extent did providers </a:t>
            </a:r>
            <a:r>
              <a:rPr lang="en-US" sz="2000" b="1" u="sng" dirty="0" smtClean="0"/>
              <a:t>change </a:t>
            </a:r>
            <a:r>
              <a:rPr lang="en-US" sz="2000" dirty="0" smtClean="0"/>
              <a:t>their nutrition and physical activity-related practices to comply with the regulations?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For pilot: how can we better tailor the training and supporting materials to meet your needs?</a:t>
            </a:r>
          </a:p>
          <a:p>
            <a:pPr marL="514350" indent="-514350"/>
            <a:r>
              <a:rPr lang="en-US" sz="2400" dirty="0" smtClean="0"/>
              <a:t>Main Purpose #2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What, how, and when do parents want to receive nutrition and physical activity information from their providers 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How can parents and providers become partners in children’s health?</a:t>
            </a:r>
          </a:p>
          <a:p>
            <a:pPr marL="514350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Evaluation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evaluation of center and home providers (n=73)</a:t>
            </a:r>
          </a:p>
          <a:p>
            <a:pPr lvl="1"/>
            <a:r>
              <a:rPr lang="en-US" dirty="0" smtClean="0"/>
              <a:t>Pre- and post-surveys</a:t>
            </a:r>
          </a:p>
          <a:p>
            <a:pPr lvl="1"/>
            <a:r>
              <a:rPr lang="en-US" dirty="0" smtClean="0"/>
              <a:t>Focus groups (n=4) for process improvement</a:t>
            </a:r>
          </a:p>
          <a:p>
            <a:r>
              <a:rPr lang="en-US" dirty="0" smtClean="0"/>
              <a:t>Full-scale evaluation of providers (n=~1200)</a:t>
            </a:r>
          </a:p>
          <a:p>
            <a:pPr lvl="1"/>
            <a:r>
              <a:rPr lang="en-US" dirty="0" smtClean="0"/>
              <a:t>Pre, post-, and 60-day follow-up surveys</a:t>
            </a:r>
          </a:p>
          <a:p>
            <a:r>
              <a:rPr lang="en-US" dirty="0" smtClean="0"/>
              <a:t>Focus groups (n=4) of parents whose children attend child care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Child Care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800600"/>
          </a:xfrm>
        </p:spPr>
        <p:txBody>
          <a:bodyPr/>
          <a:lstStyle/>
          <a:p>
            <a:r>
              <a:rPr lang="en-US" dirty="0" smtClean="0"/>
              <a:t>What did we </a:t>
            </a:r>
            <a:r>
              <a:rPr lang="en-US" i="1" dirty="0" smtClean="0"/>
              <a:t>hear </a:t>
            </a:r>
            <a:r>
              <a:rPr lang="en-US" dirty="0" smtClean="0"/>
              <a:t>from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training was effective in increasing their knowledge around the new nutrition and physical activity + screen time regulations.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enjoyed the interactive, dynamic presentation of materials at trainings.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Location of the trainings: need to expand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most part they </a:t>
            </a:r>
            <a:r>
              <a:rPr lang="en-US" u="sng" dirty="0" smtClean="0"/>
              <a:t>loved</a:t>
            </a:r>
            <a:r>
              <a:rPr lang="en-US" dirty="0" smtClean="0"/>
              <a:t> the toolkits, except for:</a:t>
            </a:r>
          </a:p>
          <a:p>
            <a:pPr marL="914400" lvl="1" indent="-514350"/>
            <a:r>
              <a:rPr lang="en-US" dirty="0" smtClean="0"/>
              <a:t>The type of binding</a:t>
            </a:r>
          </a:p>
          <a:p>
            <a:pPr marL="914400" lvl="1" indent="-514350"/>
            <a:r>
              <a:rPr lang="en-US" dirty="0" smtClean="0"/>
              <a:t>Complexity of some recipes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Pilot Providers’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4800600"/>
          </a:xfrm>
        </p:spPr>
        <p:txBody>
          <a:bodyPr/>
          <a:lstStyle/>
          <a:p>
            <a:r>
              <a:rPr lang="en-US" dirty="0" smtClean="0"/>
              <a:t>The NHPS evaluation team supplied both qualitative and quantitative reports to our program team.</a:t>
            </a:r>
          </a:p>
          <a:p>
            <a:r>
              <a:rPr lang="en-US" dirty="0" smtClean="0"/>
              <a:t>NHPS program team made the following changes before the full-scale training: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Changed binding of toolkits—much sturdier/durable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Changed some recipes’ serving sizes and complexity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Offered trainings in Kent and Sussex Counties, too</a:t>
            </a:r>
          </a:p>
          <a:p>
            <a:pPr marL="514350" indent="-514350"/>
            <a:r>
              <a:rPr lang="en-US" dirty="0" smtClean="0"/>
              <a:t>Comparing pre- and post-training surveys, certain nutrition regulations had smaller percent increases than others.</a:t>
            </a:r>
          </a:p>
          <a:p>
            <a:pPr marL="914400" lvl="1" indent="-514350"/>
            <a:r>
              <a:rPr lang="en-US" dirty="0" smtClean="0"/>
              <a:t>Program team tweaked trainings to add more 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Full-scale Child Care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4800600"/>
          </a:xfrm>
        </p:spPr>
        <p:txBody>
          <a:bodyPr/>
          <a:lstStyle/>
          <a:p>
            <a:r>
              <a:rPr lang="en-US" dirty="0" smtClean="0"/>
              <a:t>What did we </a:t>
            </a:r>
            <a:r>
              <a:rPr lang="en-US" i="1" dirty="0" smtClean="0"/>
              <a:t>hear</a:t>
            </a:r>
            <a:r>
              <a:rPr lang="en-US" dirty="0" smtClean="0"/>
              <a:t> from them (</a:t>
            </a:r>
            <a:r>
              <a:rPr lang="en-US" dirty="0" err="1" smtClean="0"/>
              <a:t>n</a:t>
            </a:r>
            <a:r>
              <a:rPr lang="en-US" dirty="0" smtClean="0"/>
              <a:t>=~1200)?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Providers were overall very satisfied with training:</a:t>
            </a:r>
          </a:p>
          <a:p>
            <a:pPr marL="914400" lvl="1" indent="-514350"/>
            <a:r>
              <a:rPr lang="en-US" dirty="0" smtClean="0"/>
              <a:t>97% felt information was easy to understand</a:t>
            </a:r>
          </a:p>
          <a:p>
            <a:pPr marL="914400" lvl="1" indent="-514350"/>
            <a:r>
              <a:rPr lang="en-US" dirty="0" smtClean="0"/>
              <a:t>97% felt materials were helpful</a:t>
            </a:r>
          </a:p>
          <a:p>
            <a:pPr marL="914400" lvl="1" indent="-514350"/>
            <a:r>
              <a:rPr lang="en-US" dirty="0" smtClean="0"/>
              <a:t>94% learned new skills to help them work with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Providers showed increases from pre- to post-training on nutrition and physical activity + screen time regulations!</a:t>
            </a:r>
          </a:p>
          <a:p>
            <a:pPr marL="514350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Changes in Providers’ Knowledge on Nutrition Regulations (</a:t>
            </a:r>
            <a:r>
              <a:rPr lang="en-US" sz="2800" b="1" dirty="0" err="1" smtClean="0"/>
              <a:t>n</a:t>
            </a:r>
            <a:r>
              <a:rPr lang="en-US" sz="2800" b="1" dirty="0" smtClean="0"/>
              <a:t>=~1200)</a:t>
            </a:r>
            <a:endParaRPr lang="en-US" sz="28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447800"/>
          <a:ext cx="7315200" cy="465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Changes in Providers’ Knowledge on Physical Activity and Screen </a:t>
            </a:r>
            <a:r>
              <a:rPr lang="en-US" sz="2800" dirty="0" smtClean="0"/>
              <a:t>Time Regulations (</a:t>
            </a:r>
            <a:r>
              <a:rPr lang="en-US" sz="2800" dirty="0" err="1" smtClean="0"/>
              <a:t>n</a:t>
            </a:r>
            <a:r>
              <a:rPr lang="en-US" sz="2800" dirty="0" smtClean="0"/>
              <a:t>=~1200)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914400" y="15240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Providers Make Changes?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534920"/>
          <a:ext cx="7696200" cy="2875280"/>
        </p:xfrm>
        <a:graphic>
          <a:graphicData uri="http://schemas.openxmlformats.org/drawingml/2006/table">
            <a:tbl>
              <a:tblPr/>
              <a:tblGrid>
                <a:gridCol w="4419600"/>
                <a:gridCol w="1600200"/>
                <a:gridCol w="1676400"/>
              </a:tblGrid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Since attending the training…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Nutrition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(N=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338)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Physical Activity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(N=337)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 have made 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none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of the changes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 have made 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some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of the changes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I have made 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most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of the changes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(16%)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have made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 the changes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(25%)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(18%)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did not need to make changes, I was already compliant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(41%)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(47%)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29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Sixty days after attending the training, providers indicated their compliance with the new regulations.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Providers’ Self-efficacy (</a:t>
            </a:r>
            <a:r>
              <a:rPr lang="en-US" dirty="0" err="1" smtClean="0"/>
              <a:t>n</a:t>
            </a:r>
            <a:r>
              <a:rPr lang="en-US" dirty="0" smtClean="0"/>
              <a:t>=~335)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85% or more </a:t>
            </a:r>
            <a:r>
              <a:rPr lang="en-US" i="1" dirty="0" smtClean="0"/>
              <a:t>strongly agreed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They understood the new regulations</a:t>
            </a:r>
          </a:p>
          <a:p>
            <a:pPr lvl="1"/>
            <a:r>
              <a:rPr lang="en-US" dirty="0" smtClean="0"/>
              <a:t>Confident in their ability to implement nutrition, and physical activity and screen time regulations</a:t>
            </a:r>
          </a:p>
          <a:p>
            <a:pPr lvl="1"/>
            <a:r>
              <a:rPr lang="en-US" dirty="0" smtClean="0"/>
              <a:t>Engage children in healthy eating and physical activity</a:t>
            </a:r>
          </a:p>
          <a:p>
            <a:r>
              <a:rPr lang="en-US" dirty="0" smtClean="0"/>
              <a:t>46% </a:t>
            </a:r>
            <a:r>
              <a:rPr lang="en-US" i="1" dirty="0" smtClean="0"/>
              <a:t>strongly agreed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They were confident in engaging parents in upholding the new regulations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24400" y="4953000"/>
            <a:ext cx="32766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Speaking of Parents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of Children at DE Child Care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5181600"/>
          </a:xfrm>
        </p:spPr>
        <p:txBody>
          <a:bodyPr/>
          <a:lstStyle/>
          <a:p>
            <a:r>
              <a:rPr lang="en-US" sz="2800" dirty="0" smtClean="0"/>
              <a:t>What we </a:t>
            </a:r>
            <a:r>
              <a:rPr lang="en-US" sz="2800" i="1" dirty="0" smtClean="0"/>
              <a:t>heard</a:t>
            </a:r>
            <a:r>
              <a:rPr lang="en-US" sz="2800" dirty="0" smtClean="0"/>
              <a:t> from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Parents are more concerned with nutrition than physical activity.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Parents do </a:t>
            </a:r>
            <a:r>
              <a:rPr lang="en-US" sz="2500" b="0" u="sng" dirty="0" smtClean="0"/>
              <a:t>not </a:t>
            </a:r>
            <a:r>
              <a:rPr lang="en-US" sz="2500" b="0" dirty="0" smtClean="0"/>
              <a:t>view their child care provider as a source of health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Parents get a lot of health info from the Web or from family or friends.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Parents want info from provider pushed out to them (instead of having to ask and/or seek out).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Want info to be easy, action-oriented, pictures, colorful, etc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0" dirty="0" smtClean="0"/>
              <a:t>They’re </a:t>
            </a:r>
            <a:r>
              <a:rPr lang="en-US" sz="2500" b="0" i="1" dirty="0" smtClean="0"/>
              <a:t>hungry </a:t>
            </a:r>
            <a:r>
              <a:rPr lang="en-US" sz="2500" b="0" dirty="0" smtClean="0"/>
              <a:t>for information to use with their children.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evaluation of this project was supported by a grant from the Robert Wood Johnson Foundation (Grant ID: 62078)</a:t>
            </a:r>
          </a:p>
          <a:p>
            <a:r>
              <a:rPr lang="en-US" dirty="0" smtClean="0"/>
              <a:t>The Delaware Department of Education</a:t>
            </a:r>
          </a:p>
          <a:p>
            <a:r>
              <a:rPr lang="en-US" dirty="0" smtClean="0"/>
              <a:t>Team Nutrition, U.S. Department of Agriculture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Parents’ Feedback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5029200"/>
          </a:xfrm>
        </p:spPr>
        <p:txBody>
          <a:bodyPr/>
          <a:lstStyle/>
          <a:p>
            <a:r>
              <a:rPr lang="en-US" sz="2400" dirty="0" smtClean="0"/>
              <a:t>Content</a:t>
            </a:r>
          </a:p>
          <a:p>
            <a:pPr lvl="1"/>
            <a:r>
              <a:rPr lang="en-US" sz="2000" dirty="0" smtClean="0"/>
              <a:t>What families want to know; FG results</a:t>
            </a:r>
          </a:p>
          <a:p>
            <a:pPr lvl="1"/>
            <a:r>
              <a:rPr lang="en-US" sz="2000" dirty="0" smtClean="0"/>
              <a:t>BP for creating partnerships with families</a:t>
            </a:r>
          </a:p>
          <a:p>
            <a:pPr lvl="1"/>
            <a:r>
              <a:rPr lang="en-US" sz="2000" dirty="0" smtClean="0"/>
              <a:t>Communication strategies</a:t>
            </a:r>
          </a:p>
          <a:p>
            <a:pPr lvl="1"/>
            <a:r>
              <a:rPr lang="en-US" sz="2000" dirty="0" smtClean="0"/>
              <a:t>Self-assessment &amp; action plan</a:t>
            </a:r>
          </a:p>
          <a:p>
            <a:pPr lvl="1"/>
            <a:r>
              <a:rPr lang="en-US" sz="2000" dirty="0" smtClean="0"/>
              <a:t>Family feedback &amp; parent interest survey </a:t>
            </a:r>
          </a:p>
          <a:p>
            <a:pPr lvl="1"/>
            <a:r>
              <a:rPr lang="en-US" sz="2000" dirty="0" smtClean="0"/>
              <a:t>Templates</a:t>
            </a:r>
          </a:p>
          <a:p>
            <a:pPr lvl="1"/>
            <a:r>
              <a:rPr lang="en-US" sz="2000" dirty="0" smtClean="0"/>
              <a:t>Success stories from DE providers</a:t>
            </a:r>
          </a:p>
          <a:p>
            <a:pPr lvl="1"/>
            <a:r>
              <a:rPr lang="en-US" sz="2000" dirty="0" smtClean="0"/>
              <a:t>Extending center-based learning to home environment</a:t>
            </a:r>
          </a:p>
          <a:p>
            <a:r>
              <a:rPr lang="en-US" sz="2400" dirty="0" smtClean="0"/>
              <a:t>Distributed to all CACFP-participating child care facilities in DE</a:t>
            </a:r>
            <a:endParaRPr 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124200" cy="4293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Moving from policy </a:t>
            </a:r>
            <a:r>
              <a:rPr lang="en-US" dirty="0" smtClean="0">
                <a:sym typeface="Symbol" pitchFamily="-101" charset="2"/>
              </a:rPr>
              <a:t>change to sustainable practice change takes coordination among and support from many entities.</a:t>
            </a:r>
          </a:p>
          <a:p>
            <a:pPr eaLnBrk="1" hangingPunct="1"/>
            <a:r>
              <a:rPr lang="en-US" dirty="0" smtClean="0">
                <a:sym typeface="Symbol" pitchFamily="-101" charset="2"/>
              </a:rPr>
              <a:t>Large-scale, in-person training of providers can be very effective at increasing knowledge of </a:t>
            </a:r>
            <a:r>
              <a:rPr lang="en-US" dirty="0" err="1" smtClean="0">
                <a:sym typeface="Symbol" pitchFamily="-101" charset="2"/>
              </a:rPr>
              <a:t>regs</a:t>
            </a:r>
            <a:r>
              <a:rPr lang="en-US" dirty="0" smtClean="0">
                <a:sym typeface="Symbol" pitchFamily="-101" charset="2"/>
              </a:rPr>
              <a:t>, improving self-efficacy, and motivating practice change. </a:t>
            </a:r>
          </a:p>
          <a:p>
            <a:pPr eaLnBrk="1" hangingPunct="1"/>
            <a:r>
              <a:rPr lang="en-US" dirty="0" smtClean="0">
                <a:sym typeface="Symbol" pitchFamily="-101" charset="2"/>
              </a:rPr>
              <a:t>The importance of sustainability</a:t>
            </a:r>
          </a:p>
          <a:p>
            <a:pPr lvl="1" eaLnBrk="1" hangingPunct="1"/>
            <a:r>
              <a:rPr lang="en-US" dirty="0" smtClean="0">
                <a:sym typeface="Symbol" pitchFamily="-101" charset="2"/>
              </a:rPr>
              <a:t>Train-the-trainer model</a:t>
            </a:r>
          </a:p>
          <a:p>
            <a:r>
              <a:rPr lang="en-US" dirty="0" smtClean="0"/>
              <a:t>The value of incorporating multiple stakeholders’ perspectives in evaluation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438150"/>
            <a:ext cx="4495800" cy="3371850"/>
          </a:xfrm>
        </p:spPr>
        <p:txBody>
          <a:bodyPr/>
          <a:lstStyle/>
          <a:p>
            <a:r>
              <a:rPr lang="en-US" sz="3600"/>
              <a:t>Title Goes Here in this Simpler Template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267200"/>
            <a:ext cx="4267200" cy="12954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/>
              <a:t>Name Goes Here</a:t>
            </a:r>
          </a:p>
          <a:p>
            <a:pPr algn="l">
              <a:lnSpc>
                <a:spcPct val="80000"/>
              </a:lnSpc>
            </a:pPr>
            <a:r>
              <a:rPr lang="en-US" sz="2100"/>
              <a:t>Title, Date or Dept</a:t>
            </a:r>
          </a:p>
          <a:p>
            <a:pPr algn="l"/>
            <a:endParaRPr lang="en-US"/>
          </a:p>
        </p:txBody>
      </p:sp>
      <p:pic>
        <p:nvPicPr>
          <p:cNvPr id="4" name="Picture 8" descr="wake-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-1219200"/>
            <a:ext cx="4343400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Shameless Plug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(with an adorable picture!)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Intrigued…?</a:t>
            </a:r>
          </a:p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Want to hear more???</a:t>
            </a: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Come to Friday’s panel presentation (#778) at 4:30pm in Lido C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058154"/>
            <a:ext cx="3352800" cy="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105400"/>
          </a:xfrm>
        </p:spPr>
        <p:txBody>
          <a:bodyPr/>
          <a:lstStyle/>
          <a:p>
            <a:r>
              <a:rPr lang="en-US" sz="2800" b="0" dirty="0" smtClean="0"/>
              <a:t>The </a:t>
            </a:r>
            <a:r>
              <a:rPr lang="en-US" sz="2800" b="0" i="1" dirty="0" smtClean="0"/>
              <a:t>First Years </a:t>
            </a:r>
            <a:r>
              <a:rPr lang="en-US" sz="2800" b="0" dirty="0" smtClean="0"/>
              <a:t>toolkit is available online at </a:t>
            </a:r>
          </a:p>
          <a:p>
            <a:pPr>
              <a:buNone/>
            </a:pPr>
            <a:r>
              <a:rPr lang="en-US" sz="2200" b="0" dirty="0" smtClean="0"/>
              <a:t>    </a:t>
            </a:r>
            <a:r>
              <a:rPr lang="en-US" sz="2200" b="0" dirty="0" smtClean="0">
                <a:solidFill>
                  <a:schemeClr val="accent2"/>
                </a:solidFill>
              </a:rPr>
              <a:t>http://www.nemours.org/service/preventive/nhps/resource/publication.htm</a:t>
            </a:r>
            <a:r>
              <a:rPr lang="en-US" sz="2200" b="0" dirty="0" smtClean="0"/>
              <a:t>l</a:t>
            </a:r>
          </a:p>
          <a:p>
            <a:pPr>
              <a:buFont typeface="Wingdings" pitchFamily="2" charset="2"/>
              <a:buNone/>
            </a:pPr>
            <a:r>
              <a:rPr lang="en-US" sz="1800" b="0" dirty="0" smtClean="0">
                <a:solidFill>
                  <a:srgbClr val="0000FF"/>
                </a:solidFill>
              </a:rPr>
              <a:t>	</a:t>
            </a:r>
            <a:endParaRPr lang="en-US" sz="2100" b="0" dirty="0" smtClean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Contact information</a:t>
            </a:r>
            <a:r>
              <a:rPr lang="en-US" sz="2800" b="0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b="0" dirty="0" smtClean="0"/>
              <a:t>	Gregory D. Benjamin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b="0" dirty="0" smtClean="0"/>
              <a:t>	</a:t>
            </a:r>
            <a:r>
              <a:rPr lang="en-US" sz="2800" b="0" dirty="0" smtClean="0">
                <a:solidFill>
                  <a:srgbClr val="0000FF"/>
                </a:solidFill>
              </a:rPr>
              <a:t>gbenjami@nemours.org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b="0" dirty="0" smtClean="0"/>
              <a:t>	(302) 444-9163</a:t>
            </a:r>
          </a:p>
          <a:p>
            <a:pPr>
              <a:buFont typeface="Wingdings" pitchFamily="2" charset="2"/>
              <a:buNone/>
            </a:pPr>
            <a:endParaRPr lang="en-US" b="0" dirty="0" smtClean="0"/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5118">
            <a:off x="4750191" y="3526289"/>
            <a:ext cx="3475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953000"/>
          </a:xfrm>
        </p:spPr>
        <p:txBody>
          <a:bodyPr/>
          <a:lstStyle/>
          <a:p>
            <a:r>
              <a:rPr lang="en-US" sz="2500" dirty="0" smtClean="0"/>
              <a:t>Background on Nemours Health and Prevention Services</a:t>
            </a:r>
          </a:p>
          <a:p>
            <a:r>
              <a:rPr lang="en-US" sz="2500" dirty="0" smtClean="0"/>
              <a:t>Child Care Regulatory Environment in Delaware</a:t>
            </a:r>
          </a:p>
          <a:p>
            <a:r>
              <a:rPr lang="en-US" sz="2500" dirty="0" smtClean="0"/>
              <a:t>USDA Team Nutrition Training Grant</a:t>
            </a:r>
          </a:p>
          <a:p>
            <a:r>
              <a:rPr lang="en-US" sz="2500" dirty="0" smtClean="0"/>
              <a:t>Program Overview and Guiding Evaluation Questions</a:t>
            </a:r>
          </a:p>
          <a:p>
            <a:r>
              <a:rPr lang="en-US" sz="2500" dirty="0" smtClean="0"/>
              <a:t>Voice #1: Pilot child care providers</a:t>
            </a:r>
          </a:p>
          <a:p>
            <a:r>
              <a:rPr lang="en-US" sz="2500" dirty="0" smtClean="0"/>
              <a:t>Voice #2: All Delaware child care providers</a:t>
            </a:r>
          </a:p>
          <a:p>
            <a:r>
              <a:rPr lang="en-US" sz="2500" dirty="0" smtClean="0"/>
              <a:t>Voice #3: Parents of children who attend child care centers in Delaware</a:t>
            </a:r>
          </a:p>
          <a:p>
            <a:r>
              <a:rPr lang="en-US" sz="25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495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0" dirty="0" smtClean="0">
                <a:ea typeface="ＭＳ Ｐゴシック" pitchFamily="-109" charset="-128"/>
              </a:rPr>
              <a:t>Nemours is a non-profit organization dedicated to children's health.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0" dirty="0" smtClean="0">
                <a:ea typeface="ＭＳ Ｐゴシック" pitchFamily="-109" charset="-128"/>
              </a:rPr>
              <a:t>Operates Alfred I. duPont Hospital for Children and outpatient facilities in the Delaware Valley and specialty care services in Northern/Central Florida.  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0" dirty="0" smtClean="0">
                <a:ea typeface="ＭＳ Ｐゴシック" pitchFamily="-109" charset="-128"/>
              </a:rPr>
              <a:t>Nemours Health and Prevention Services (NHPS) focuses on child health promotion and disease prevention to address root causes of health problems.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0" dirty="0" smtClean="0">
                <a:ea typeface="ＭＳ Ｐゴシック" pitchFamily="-109" charset="-128"/>
              </a:rPr>
              <a:t>NHPS works with providers in primary care, schools, community organizations, and child care.</a:t>
            </a:r>
          </a:p>
          <a:p>
            <a:pPr eaLnBrk="1" hangingPunct="1"/>
            <a:r>
              <a:rPr lang="en-US" sz="2400" b="0" dirty="0" smtClean="0"/>
              <a:t>NHPS has been working with child care providers in DE since 2004</a:t>
            </a:r>
          </a:p>
          <a:p>
            <a:pPr lvl="1" eaLnBrk="1" hangingPunct="1"/>
            <a:r>
              <a:rPr lang="en-US" sz="2200" dirty="0" smtClean="0"/>
              <a:t>Regulatory and provider levels</a:t>
            </a:r>
            <a:endParaRPr lang="en-US" sz="2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Regulatory </a:t>
            </a:r>
            <a:r>
              <a:rPr lang="en-US" dirty="0" smtClean="0"/>
              <a:t>Changes for DE Child Care Facilities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086600" cy="3886200"/>
          </a:xfrm>
        </p:spPr>
        <p:txBody>
          <a:bodyPr/>
          <a:lstStyle/>
          <a:p>
            <a:pPr eaLnBrk="1" hangingPunct="1"/>
            <a:r>
              <a:rPr lang="en-US" b="0" dirty="0" err="1">
                <a:sym typeface="Symbol" pitchFamily="-101" charset="2"/>
              </a:rPr>
              <a:t></a:t>
            </a:r>
            <a:r>
              <a:rPr lang="en-US" b="0" dirty="0">
                <a:sym typeface="Symbol" pitchFamily="-101" charset="2"/>
              </a:rPr>
              <a:t> rates of childhood obesity + </a:t>
            </a:r>
            <a:r>
              <a:rPr lang="en-US" b="0" dirty="0" err="1">
                <a:sym typeface="Symbol" pitchFamily="-101" charset="2"/>
              </a:rPr>
              <a:t>rates</a:t>
            </a:r>
            <a:r>
              <a:rPr lang="en-US" b="0" dirty="0">
                <a:sym typeface="Symbol" pitchFamily="-101" charset="2"/>
              </a:rPr>
              <a:t> of child care utilization = child care as ideal venue for policy </a:t>
            </a:r>
            <a:r>
              <a:rPr lang="en-US" b="0" dirty="0" err="1">
                <a:sym typeface="Symbol" pitchFamily="-101" charset="2"/>
              </a:rPr>
              <a:t></a:t>
            </a:r>
            <a:endParaRPr lang="en-US" b="0" dirty="0">
              <a:sym typeface="Symbol" pitchFamily="-101" charset="2"/>
            </a:endParaRPr>
          </a:p>
          <a:p>
            <a:pPr eaLnBrk="1" hangingPunct="1"/>
            <a:r>
              <a:rPr lang="en-US" b="0" dirty="0">
                <a:sym typeface="Symbol" pitchFamily="-101" charset="2"/>
              </a:rPr>
              <a:t>In 2008, Delaware approved </a:t>
            </a:r>
            <a:r>
              <a:rPr lang="en-US" b="0" dirty="0" smtClean="0">
                <a:sym typeface="Symbol" pitchFamily="-101" charset="2"/>
              </a:rPr>
              <a:t>new, more stringent </a:t>
            </a:r>
            <a:r>
              <a:rPr lang="en-US" b="0" dirty="0">
                <a:sym typeface="Symbol" pitchFamily="-101" charset="2"/>
              </a:rPr>
              <a:t>nutrition</a:t>
            </a:r>
            <a:r>
              <a:rPr lang="en-US" b="0" dirty="0" smtClean="0">
                <a:sym typeface="Symbol" pitchFamily="-101" charset="2"/>
              </a:rPr>
              <a:t> and physical activity + screen time regulations </a:t>
            </a:r>
            <a:r>
              <a:rPr lang="en-US" b="0" dirty="0">
                <a:sym typeface="Symbol" pitchFamily="-101" charset="2"/>
              </a:rPr>
              <a:t>in licensed child care centers and family child care </a:t>
            </a:r>
            <a:r>
              <a:rPr lang="en-US" b="0" dirty="0" smtClean="0">
                <a:sym typeface="Symbol" pitchFamily="-101" charset="2"/>
              </a:rPr>
              <a:t>homes.</a:t>
            </a:r>
          </a:p>
          <a:p>
            <a:pPr eaLnBrk="1" hangingPunct="1"/>
            <a:r>
              <a:rPr lang="en-US" b="0" dirty="0" smtClean="0">
                <a:sym typeface="Symbol" pitchFamily="-101" charset="2"/>
              </a:rPr>
              <a:t>Enforcement was deferred until January 2010</a:t>
            </a:r>
          </a:p>
          <a:p>
            <a:pPr eaLnBrk="1" hangingPunct="1"/>
            <a:r>
              <a:rPr lang="en-US" b="0" dirty="0"/>
              <a:t>Apply to </a:t>
            </a:r>
            <a:r>
              <a:rPr lang="en-US" b="0" u="sng" dirty="0"/>
              <a:t>all</a:t>
            </a:r>
            <a:r>
              <a:rPr lang="en-US" b="0" dirty="0"/>
              <a:t> child care facilities</a:t>
            </a:r>
          </a:p>
          <a:p>
            <a:pPr eaLnBrk="1" hangingPunct="1"/>
            <a:r>
              <a:rPr lang="en-US" b="0" dirty="0"/>
              <a:t>The new rules had to be communicated to providers! (≈ 425 centers and 1000+ </a:t>
            </a:r>
            <a:r>
              <a:rPr lang="en-US" b="0" dirty="0" err="1"/>
              <a:t>FCCs</a:t>
            </a:r>
            <a:r>
              <a:rPr lang="en-US" b="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077200" cy="1524000"/>
          </a:xfrm>
        </p:spPr>
        <p:txBody>
          <a:bodyPr/>
          <a:lstStyle/>
          <a:p>
            <a:r>
              <a:rPr lang="en-US" dirty="0" smtClean="0"/>
              <a:t>USDA Team Nutrition Training (TN)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581400" cy="4800600"/>
          </a:xfrm>
        </p:spPr>
        <p:txBody>
          <a:bodyPr/>
          <a:lstStyle/>
          <a:p>
            <a:r>
              <a:rPr lang="en-US" dirty="0" smtClean="0"/>
              <a:t>The Delaware Department of Education (DOE) , with support from NHPS, applied and was awarded a TN grant.</a:t>
            </a:r>
          </a:p>
          <a:p>
            <a:r>
              <a:rPr lang="en-US" dirty="0" smtClean="0"/>
              <a:t>NHPS the sole contractor of the grant</a:t>
            </a:r>
          </a:p>
          <a:p>
            <a:pPr lvl="1"/>
            <a:r>
              <a:rPr lang="en-US" dirty="0" smtClean="0"/>
              <a:t>Program team</a:t>
            </a:r>
          </a:p>
          <a:p>
            <a:pPr lvl="1"/>
            <a:r>
              <a:rPr lang="en-US" dirty="0" smtClean="0"/>
              <a:t>Evaluation team</a:t>
            </a:r>
          </a:p>
          <a:p>
            <a:r>
              <a:rPr lang="en-US" dirty="0" smtClean="0"/>
              <a:t>16 month time frame</a:t>
            </a:r>
          </a:p>
          <a:p>
            <a:endParaRPr lang="en-US" dirty="0" smtClean="0"/>
          </a:p>
        </p:txBody>
      </p:sp>
      <p:pic>
        <p:nvPicPr>
          <p:cNvPr id="4" name="Picture 2" descr="http://www.delawarestatewebsite.com/images/DelawareStateCounty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29124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0772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Team Nutrition Training (TN) Grant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419600" cy="5029200"/>
          </a:xfrm>
        </p:spPr>
        <p:txBody>
          <a:bodyPr/>
          <a:lstStyle/>
          <a:p>
            <a:pPr marL="514350" indent="-514350" eaLnBrk="1" hangingPunct="1"/>
            <a:r>
              <a:rPr lang="en-US" sz="2800" dirty="0" smtClean="0"/>
              <a:t>Two main goals of the TN grant:</a:t>
            </a:r>
          </a:p>
          <a:p>
            <a:pPr marL="914400" lvl="1" indent="-514350" eaLnBrk="1" hangingPunct="1">
              <a:buFont typeface="+mj-lt"/>
              <a:buAutoNum type="arabicPeriod"/>
            </a:pPr>
            <a:r>
              <a:rPr lang="en-US" sz="2500" dirty="0" smtClean="0"/>
              <a:t>Develop materials and training for child care providers to support implementation of child nutrition and physical activity + screen time regulations.</a:t>
            </a:r>
          </a:p>
          <a:p>
            <a:pPr marL="914400" lvl="1" indent="-514350" eaLnBrk="1" hangingPunct="1">
              <a:buFont typeface="+mj-lt"/>
              <a:buAutoNum type="arabicPeriod"/>
            </a:pPr>
            <a:r>
              <a:rPr lang="en-US" sz="2500" dirty="0" smtClean="0"/>
              <a:t>Create materials to support child care providers in engaging parents as partners in supporting healthy habits.</a:t>
            </a:r>
          </a:p>
          <a:p>
            <a:pPr marL="514350" indent="-514350" eaLnBrk="1" hangingPunct="1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95800"/>
            <a:ext cx="1786078" cy="147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Nutrition Training (TN)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en-US" dirty="0" smtClean="0"/>
              <a:t>How did NHPS accomplish these goals?</a:t>
            </a:r>
          </a:p>
          <a:p>
            <a:pPr marL="914400" lvl="1" indent="-514350" eaLnBrk="1" hangingPunct="1"/>
            <a:r>
              <a:rPr lang="en-US" dirty="0" smtClean="0"/>
              <a:t>A series of implementation toolkits</a:t>
            </a:r>
          </a:p>
          <a:p>
            <a:pPr marL="914400" lvl="1" indent="-514350" eaLnBrk="1" hangingPunct="1"/>
            <a:r>
              <a:rPr lang="en-US" dirty="0" smtClean="0"/>
              <a:t>Training of 1200 child care providers</a:t>
            </a:r>
          </a:p>
          <a:p>
            <a:pPr marL="914400" lvl="1" indent="-514350" eaLnBrk="1" hangingPunct="1"/>
            <a:r>
              <a:rPr lang="en-US" dirty="0" smtClean="0"/>
              <a:t>Toll-free technical assistance helpline</a:t>
            </a:r>
          </a:p>
          <a:p>
            <a:pPr marL="914400" lvl="1" indent="-514350" eaLnBrk="1" hangingPunct="1"/>
            <a:r>
              <a:rPr lang="en-US" dirty="0" smtClean="0"/>
              <a:t>Informed strategy guide to help providers engage parents as partners</a:t>
            </a:r>
          </a:p>
          <a:p>
            <a:pPr marL="914400" lvl="1" indent="-514350" eaLnBrk="1" hangingPunct="1"/>
            <a:r>
              <a:rPr lang="en-US" dirty="0" smtClean="0"/>
              <a:t>A revised Delaware-specific Crediting Foods Guide for providers </a:t>
            </a:r>
          </a:p>
          <a:p>
            <a:pPr marL="914400" lvl="1" indent="-514350" eaLnBrk="1" hangingPunct="1"/>
            <a:r>
              <a:rPr lang="en-US" dirty="0" smtClean="0"/>
              <a:t>Train-the-trainer manual to increase additional training opportunities beyond the scope of the grant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 About the Trainings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086600" cy="4800600"/>
          </a:xfrm>
        </p:spPr>
        <p:txBody>
          <a:bodyPr/>
          <a:lstStyle/>
          <a:p>
            <a:pPr eaLnBrk="1" hangingPunct="1"/>
            <a:r>
              <a:rPr lang="en-US" b="0" smtClean="0"/>
              <a:t>7 full-day sessions offered on Fridays and Saturdays across the state (1 required per center/home)</a:t>
            </a:r>
          </a:p>
          <a:p>
            <a:pPr eaLnBrk="1" hangingPunct="1"/>
            <a:r>
              <a:rPr lang="en-US" b="0" smtClean="0"/>
              <a:t>Material presented in plenary sessions and smaller breakout sessions </a:t>
            </a:r>
          </a:p>
          <a:p>
            <a:pPr eaLnBrk="1" hangingPunct="1"/>
            <a:r>
              <a:rPr lang="en-US" b="0" smtClean="0"/>
              <a:t>Opportunities for hands-on practice, interactive activities, networking, Q&amp;A, etc…</a:t>
            </a:r>
          </a:p>
          <a:p>
            <a:pPr eaLnBrk="1" hangingPunct="1"/>
            <a:r>
              <a:rPr lang="en-US" b="0" smtClean="0"/>
              <a:t>Sessions included:</a:t>
            </a:r>
          </a:p>
          <a:p>
            <a:pPr lvl="1" eaLnBrk="1" hangingPunct="1"/>
            <a:r>
              <a:rPr lang="en-US" i="1" smtClean="0"/>
              <a:t>DE CACFP/Delacare Rules &amp; Rationales</a:t>
            </a:r>
          </a:p>
          <a:p>
            <a:pPr lvl="1" eaLnBrk="1" hangingPunct="1"/>
            <a:r>
              <a:rPr lang="en-US" i="1" smtClean="0"/>
              <a:t>Making Menus &amp; Budgeting</a:t>
            </a:r>
          </a:p>
          <a:p>
            <a:pPr lvl="1" eaLnBrk="1" hangingPunct="1"/>
            <a:r>
              <a:rPr lang="en-US" i="1" smtClean="0"/>
              <a:t>Identifying Products that Meet the Rules</a:t>
            </a:r>
          </a:p>
          <a:p>
            <a:pPr lvl="1" eaLnBrk="1" hangingPunct="1"/>
            <a:r>
              <a:rPr lang="en-US" i="1" smtClean="0"/>
              <a:t>Partnering with Families/Resources 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B8F6A06DEBB45B3FCE0B8EBF56AAF" ma:contentTypeVersion="0" ma:contentTypeDescription="Create a new document." ma:contentTypeScope="" ma:versionID="da9333089fee4b72553d089e5f27f60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F37FF-1EE9-4BC6-92BF-0A7F8ACF138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D674B9-1E90-4D1D-BEAA-BF276129A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538BD8C-0B68-4356-A6B6-3F0CEBD2D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1596</Words>
  <Application>Microsoft Office PowerPoint</Application>
  <PresentationFormat>On-screen Show (4:3)</PresentationFormat>
  <Paragraphs>193</Paragraphs>
  <Slides>23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Integrating feedback from distinctive perspectives for an evaluation of a statewide childcare provider training on nutrition and physical activity in Delaware</vt:lpstr>
      <vt:lpstr>Acknowledgements</vt:lpstr>
      <vt:lpstr>Today’s Presentation</vt:lpstr>
      <vt:lpstr>Background</vt:lpstr>
      <vt:lpstr>Regulatory Changes for DE Child Care Facilities</vt:lpstr>
      <vt:lpstr>USDA Team Nutrition Training (TN) Grant</vt:lpstr>
      <vt:lpstr>Team Nutrition Training (TN) Grant</vt:lpstr>
      <vt:lpstr>Team Nutrition Training (TN) Grant</vt:lpstr>
      <vt:lpstr>Detail About the Trainings</vt:lpstr>
      <vt:lpstr>Overarching Evaluation Questions</vt:lpstr>
      <vt:lpstr>Overall Evaluation Design</vt:lpstr>
      <vt:lpstr>Pilot Child Care Providers</vt:lpstr>
      <vt:lpstr>Integrating Pilot Providers’ Feedback</vt:lpstr>
      <vt:lpstr>Full-scale Child Care Providers</vt:lpstr>
      <vt:lpstr>Changes in Providers’ Knowledge on Nutrition Regulations (n=~1200)</vt:lpstr>
      <vt:lpstr>Changes in Providers’ Knowledge on Physical Activity and Screen Time Regulations (n=~1200)</vt:lpstr>
      <vt:lpstr>Did Providers Make Changes?</vt:lpstr>
      <vt:lpstr>Providers’ Self-efficacy (n=~335)</vt:lpstr>
      <vt:lpstr>Parents of Children at DE Child Care Centers</vt:lpstr>
      <vt:lpstr>Integrated Parents’ Feedback</vt:lpstr>
      <vt:lpstr>Conclusions</vt:lpstr>
      <vt:lpstr>Title Goes Here in this Simpler Template</vt:lpstr>
      <vt:lpstr>Additional Information</vt:lpstr>
    </vt:vector>
  </TitlesOfParts>
  <Company>Nemours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Stump</dc:creator>
  <cp:lastModifiedBy>Gregory Benjamin</cp:lastModifiedBy>
  <cp:revision>229</cp:revision>
  <dcterms:created xsi:type="dcterms:W3CDTF">2011-11-04T17:42:31Z</dcterms:created>
  <dcterms:modified xsi:type="dcterms:W3CDTF">2011-11-04T17:51:04Z</dcterms:modified>
</cp:coreProperties>
</file>