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1.xml" ContentType="application/vnd.openxmlformats-officedocument.themeOverr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theme/themeOverride3.xml" ContentType="application/vnd.openxmlformats-officedocument.themeOverr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theme/themeOverride5.xml" ContentType="application/vnd.openxmlformats-officedocument.themeOverride+xml"/>
  <Override PartName="/ppt/notesSlides/notesSlide48.xml" ContentType="application/vnd.openxmlformats-officedocument.presentationml.notesSlide+xml"/>
  <Override PartName="/ppt/theme/themeOverride6.xml" ContentType="application/vnd.openxmlformats-officedocument.themeOverride+xml"/>
  <Override PartName="/ppt/notesSlides/notesSlide49.xml" ContentType="application/vnd.openxmlformats-officedocument.presentationml.notesSlide+xml"/>
  <Override PartName="/ppt/theme/themeOverride7.xml" ContentType="application/vnd.openxmlformats-officedocument.themeOverride+xml"/>
  <Override PartName="/ppt/notesSlides/notesSlide50.xml" ContentType="application/vnd.openxmlformats-officedocument.presentationml.notesSlide+xml"/>
  <Override PartName="/ppt/theme/themeOverride8.xml" ContentType="application/vnd.openxmlformats-officedocument.themeOverride+xml"/>
  <Override PartName="/ppt/notesSlides/notesSlide51.xml" ContentType="application/vnd.openxmlformats-officedocument.presentationml.notesSlide+xml"/>
  <Override PartName="/ppt/theme/themeOverride9.xml" ContentType="application/vnd.openxmlformats-officedocument.themeOverride+xml"/>
  <Override PartName="/ppt/notesSlides/notesSlide52.xml" ContentType="application/vnd.openxmlformats-officedocument.presentationml.notesSlide+xml"/>
  <Override PartName="/ppt/theme/themeOverride10.xml" ContentType="application/vnd.openxmlformats-officedocument.themeOverride+xml"/>
  <Override PartName="/ppt/notesSlides/notesSlide53.xml" ContentType="application/vnd.openxmlformats-officedocument.presentationml.notesSlide+xml"/>
  <Override PartName="/ppt/theme/themeOverride11.xml" ContentType="application/vnd.openxmlformats-officedocument.themeOverride+xml"/>
  <Override PartName="/ppt/notesSlides/notesSlide54.xml" ContentType="application/vnd.openxmlformats-officedocument.presentationml.notesSlide+xml"/>
  <Override PartName="/ppt/theme/themeOverride12.xml" ContentType="application/vnd.openxmlformats-officedocument.themeOverride+xml"/>
  <Override PartName="/ppt/notesSlides/notesSlide55.xml" ContentType="application/vnd.openxmlformats-officedocument.presentationml.notesSlide+xml"/>
  <Override PartName="/ppt/theme/themeOverride13.xml" ContentType="application/vnd.openxmlformats-officedocument.themeOverride+xml"/>
  <Override PartName="/ppt/notesSlides/notesSlide56.xml" ContentType="application/vnd.openxmlformats-officedocument.presentationml.notesSlide+xml"/>
  <Override PartName="/ppt/theme/themeOverride14.xml" ContentType="application/vnd.openxmlformats-officedocument.themeOverride+xml"/>
  <Override PartName="/ppt/notesSlides/notesSlide57.xml" ContentType="application/vnd.openxmlformats-officedocument.presentationml.notesSlide+xml"/>
  <Override PartName="/ppt/theme/themeOverride15.xml" ContentType="application/vnd.openxmlformats-officedocument.themeOverride+xml"/>
  <Override PartName="/ppt/notesSlides/notesSlide58.xml" ContentType="application/vnd.openxmlformats-officedocument.presentationml.notesSlide+xml"/>
  <Override PartName="/ppt/theme/themeOverride16.xml" ContentType="application/vnd.openxmlformats-officedocument.themeOverride+xml"/>
  <Override PartName="/ppt/notesSlides/notesSlide59.xml" ContentType="application/vnd.openxmlformats-officedocument.presentationml.notesSlide+xml"/>
  <Override PartName="/ppt/charts/chart1.xml" ContentType="application/vnd.openxmlformats-officedocument.drawingml.chart+xml"/>
  <Override PartName="/ppt/theme/themeOverride17.xml" ContentType="application/vnd.openxmlformats-officedocument.themeOverride+xml"/>
  <Override PartName="/ppt/notesSlides/notesSlide60.xml" ContentType="application/vnd.openxmlformats-officedocument.presentationml.notesSlide+xml"/>
  <Override PartName="/ppt/theme/themeOverride18.xml" ContentType="application/vnd.openxmlformats-officedocument.themeOverride+xml"/>
  <Override PartName="/ppt/notesSlides/notesSlide61.xml" ContentType="application/vnd.openxmlformats-officedocument.presentationml.notesSlide+xml"/>
  <Override PartName="/ppt/theme/themeOverride19.xml" ContentType="application/vnd.openxmlformats-officedocument.themeOverride+xml"/>
  <Override PartName="/ppt/notesSlides/notesSlide62.xml" ContentType="application/vnd.openxmlformats-officedocument.presentationml.notesSlide+xml"/>
  <Override PartName="/ppt/charts/chart2.xml" ContentType="application/vnd.openxmlformats-officedocument.drawingml.chart+xml"/>
  <Override PartName="/ppt/theme/themeOverride20.xml" ContentType="application/vnd.openxmlformats-officedocument.themeOverride+xml"/>
  <Override PartName="/ppt/notesSlides/notesSlide63.xml" ContentType="application/vnd.openxmlformats-officedocument.presentationml.notesSlide+xml"/>
  <Override PartName="/ppt/theme/themeOverride21.xml" ContentType="application/vnd.openxmlformats-officedocument.themeOverride+xml"/>
  <Override PartName="/ppt/notesSlides/notesSlide64.xml" ContentType="application/vnd.openxmlformats-officedocument.presentationml.notesSlide+xml"/>
  <Override PartName="/ppt/theme/themeOverride22.xml" ContentType="application/vnd.openxmlformats-officedocument.themeOverride+xml"/>
  <Override PartName="/ppt/notesSlides/notesSlide65.xml" ContentType="application/vnd.openxmlformats-officedocument.presentationml.notesSlide+xml"/>
  <Override PartName="/ppt/charts/chart3.xml" ContentType="application/vnd.openxmlformats-officedocument.drawingml.chart+xml"/>
  <Override PartName="/ppt/theme/themeOverride23.xml" ContentType="application/vnd.openxmlformats-officedocument.themeOverride+xml"/>
  <Override PartName="/ppt/notesSlides/notesSlide66.xml" ContentType="application/vnd.openxmlformats-officedocument.presentationml.notesSlide+xml"/>
  <Override PartName="/ppt/theme/themeOverride24.xml" ContentType="application/vnd.openxmlformats-officedocument.themeOverride+xml"/>
  <Override PartName="/ppt/notesSlides/notesSlide67.xml" ContentType="application/vnd.openxmlformats-officedocument.presentationml.notesSlide+xml"/>
  <Override PartName="/ppt/theme/themeOverride25.xml" ContentType="application/vnd.openxmlformats-officedocument.themeOverride+xml"/>
  <Override PartName="/ppt/notesSlides/notesSlide68.xml" ContentType="application/vnd.openxmlformats-officedocument.presentationml.notesSlide+xml"/>
  <Override PartName="/ppt/theme/themeOverride26.xml" ContentType="application/vnd.openxmlformats-officedocument.themeOverride+xml"/>
  <Override PartName="/ppt/notesSlides/notesSlide69.xml" ContentType="application/vnd.openxmlformats-officedocument.presentationml.notesSlide+xml"/>
  <Override PartName="/ppt/theme/themeOverride27.xml" ContentType="application/vnd.openxmlformats-officedocument.themeOverride+xml"/>
  <Override PartName="/ppt/notesSlides/notesSlide70.xml" ContentType="application/vnd.openxmlformats-officedocument.presentationml.notesSlide+xml"/>
  <Override PartName="/ppt/theme/themeOverride28.xml" ContentType="application/vnd.openxmlformats-officedocument.themeOverr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 id="2147483698" r:id="rId2"/>
  </p:sldMasterIdLst>
  <p:notesMasterIdLst>
    <p:notesMasterId r:id="rId87"/>
  </p:notesMasterIdLst>
  <p:sldIdLst>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71" r:id="rId33"/>
    <p:sldId id="346" r:id="rId34"/>
    <p:sldId id="373" r:id="rId35"/>
    <p:sldId id="349" r:id="rId36"/>
    <p:sldId id="372" r:id="rId37"/>
    <p:sldId id="350" r:id="rId38"/>
    <p:sldId id="351" r:id="rId39"/>
    <p:sldId id="352" r:id="rId40"/>
    <p:sldId id="353" r:id="rId41"/>
    <p:sldId id="380" r:id="rId42"/>
    <p:sldId id="382" r:id="rId43"/>
    <p:sldId id="366" r:id="rId44"/>
    <p:sldId id="383" r:id="rId45"/>
    <p:sldId id="355" r:id="rId46"/>
    <p:sldId id="356" r:id="rId47"/>
    <p:sldId id="359" r:id="rId48"/>
    <p:sldId id="358" r:id="rId49"/>
    <p:sldId id="374" r:id="rId50"/>
    <p:sldId id="364" r:id="rId51"/>
    <p:sldId id="376" r:id="rId52"/>
    <p:sldId id="384" r:id="rId53"/>
    <p:sldId id="365" r:id="rId54"/>
    <p:sldId id="377" r:id="rId55"/>
    <p:sldId id="368" r:id="rId56"/>
    <p:sldId id="369" r:id="rId57"/>
    <p:sldId id="370" r:id="rId58"/>
    <p:sldId id="256" r:id="rId59"/>
    <p:sldId id="293" r:id="rId60"/>
    <p:sldId id="296" r:id="rId61"/>
    <p:sldId id="258" r:id="rId62"/>
    <p:sldId id="265" r:id="rId63"/>
    <p:sldId id="292" r:id="rId64"/>
    <p:sldId id="272" r:id="rId65"/>
    <p:sldId id="295" r:id="rId66"/>
    <p:sldId id="294" r:id="rId67"/>
    <p:sldId id="297" r:id="rId68"/>
    <p:sldId id="302" r:id="rId69"/>
    <p:sldId id="301" r:id="rId70"/>
    <p:sldId id="300" r:id="rId71"/>
    <p:sldId id="303" r:id="rId72"/>
    <p:sldId id="304" r:id="rId73"/>
    <p:sldId id="305" r:id="rId74"/>
    <p:sldId id="307" r:id="rId75"/>
    <p:sldId id="308" r:id="rId76"/>
    <p:sldId id="306" r:id="rId77"/>
    <p:sldId id="310" r:id="rId78"/>
    <p:sldId id="309" r:id="rId79"/>
    <p:sldId id="313" r:id="rId80"/>
    <p:sldId id="312" r:id="rId81"/>
    <p:sldId id="299" r:id="rId82"/>
    <p:sldId id="298" r:id="rId83"/>
    <p:sldId id="314" r:id="rId84"/>
    <p:sldId id="278" r:id="rId85"/>
    <p:sldId id="262" r:id="rId86"/>
  </p:sldIdLst>
  <p:sldSz cx="9144000" cy="6858000" type="screen4x3"/>
  <p:notesSz cx="7010400" cy="9296400"/>
  <p:embeddedFontLst>
    <p:embeddedFont>
      <p:font typeface="ＭＳ Ｐゴシック" charset="-128"/>
      <p:regular r:id="rId88"/>
    </p:embeddedFont>
    <p:embeddedFont>
      <p:font typeface="Tahoma" pitchFamily="34" charset="0"/>
      <p:regular r:id="rId89"/>
      <p:bold r:id="rId90"/>
    </p:embeddedFont>
    <p:embeddedFont>
      <p:font typeface="Verdana" pitchFamily="34" charset="0"/>
      <p:regular r:id="rId91"/>
      <p:bold r:id="rId92"/>
      <p:italic r:id="rId93"/>
      <p:boldItalic r:id="rId94"/>
    </p:embeddedFont>
    <p:embeddedFont>
      <p:font typeface="Myriad Web Pro" charset="0"/>
      <p:regular r:id="rId95"/>
      <p:bold r:id="rId96"/>
      <p:italic r:id="rId97"/>
    </p:embeddedFont>
    <p:embeddedFont>
      <p:font typeface="Calibri" pitchFamily="34" charset="0"/>
      <p:regular r:id="rId98"/>
      <p:bold r:id="rId99"/>
      <p:italic r:id="rId100"/>
      <p:boldItalic r:id="rId101"/>
    </p:embeddedFont>
    <p:embeddedFont>
      <p:font typeface="Bodoni MT" pitchFamily="18" charset="0"/>
      <p:regular r:id="rId102"/>
      <p:bold r:id="rId103"/>
      <p:italic r:id="rId104"/>
      <p:bold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6616" autoAdjust="0"/>
  </p:normalViewPr>
  <p:slideViewPr>
    <p:cSldViewPr>
      <p:cViewPr varScale="1">
        <p:scale>
          <a:sx n="71" d="100"/>
          <a:sy n="71" d="100"/>
        </p:scale>
        <p:origin x="-492" y="-108"/>
      </p:cViewPr>
      <p:guideLst>
        <p:guide orient="horz" pos="2160"/>
        <p:guide pos="2880"/>
      </p:guideLst>
    </p:cSldViewPr>
  </p:slideViewPr>
  <p:outlineViewPr>
    <p:cViewPr>
      <p:scale>
        <a:sx n="33" d="100"/>
        <a:sy n="33" d="100"/>
      </p:scale>
      <p:origin x="0" y="421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viewProps" Target="view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102"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3.fntdata"/><Relationship Id="rId95"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16.fntdata"/><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dc\project\CCHP_NCCD_DCPC\CCC\PERFORMANCE%20MEASURES%20and%20EVALUATION\Performance_Measures_Workgroup\MIS%20data\PM4.2%20yr4%20total%20inkind.xlsm"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Year 2</c:v>
                </c:pt>
              </c:strCache>
            </c:strRef>
          </c:tx>
          <c:invertIfNegative val="0"/>
          <c:cat>
            <c:strRef>
              <c:f>Sheet1!$A$2:$A$8</c:f>
              <c:strCache>
                <c:ptCount val="7"/>
                <c:pt idx="0">
                  <c:v>public health agency</c:v>
                </c:pt>
                <c:pt idx="1">
                  <c:v>government agency</c:v>
                </c:pt>
                <c:pt idx="2">
                  <c:v>professional organization</c:v>
                </c:pt>
                <c:pt idx="3">
                  <c:v>academic/medical organization</c:v>
                </c:pt>
                <c:pt idx="4">
                  <c:v>business/industry</c:v>
                </c:pt>
                <c:pt idx="5">
                  <c:v>political leader</c:v>
                </c:pt>
                <c:pt idx="6">
                  <c:v>community-based organization</c:v>
                </c:pt>
              </c:strCache>
            </c:strRef>
          </c:cat>
          <c:val>
            <c:numRef>
              <c:f>Sheet1!$B$2:$B$8</c:f>
              <c:numCache>
                <c:formatCode>General</c:formatCode>
                <c:ptCount val="7"/>
                <c:pt idx="0">
                  <c:v>100</c:v>
                </c:pt>
                <c:pt idx="1">
                  <c:v>95.6</c:v>
                </c:pt>
                <c:pt idx="2">
                  <c:v>98.5</c:v>
                </c:pt>
                <c:pt idx="3">
                  <c:v>98.5</c:v>
                </c:pt>
                <c:pt idx="4">
                  <c:v>82.4</c:v>
                </c:pt>
                <c:pt idx="5">
                  <c:v>79.400000000000006</c:v>
                </c:pt>
                <c:pt idx="6">
                  <c:v>100</c:v>
                </c:pt>
              </c:numCache>
            </c:numRef>
          </c:val>
        </c:ser>
        <c:ser>
          <c:idx val="1"/>
          <c:order val="1"/>
          <c:tx>
            <c:strRef>
              <c:f>Sheet1!$C$1</c:f>
              <c:strCache>
                <c:ptCount val="1"/>
                <c:pt idx="0">
                  <c:v>Year 3</c:v>
                </c:pt>
              </c:strCache>
            </c:strRef>
          </c:tx>
          <c:invertIfNegative val="0"/>
          <c:cat>
            <c:strRef>
              <c:f>Sheet1!$A$2:$A$8</c:f>
              <c:strCache>
                <c:ptCount val="7"/>
                <c:pt idx="0">
                  <c:v>public health agency</c:v>
                </c:pt>
                <c:pt idx="1">
                  <c:v>government agency</c:v>
                </c:pt>
                <c:pt idx="2">
                  <c:v>professional organization</c:v>
                </c:pt>
                <c:pt idx="3">
                  <c:v>academic/medical organization</c:v>
                </c:pt>
                <c:pt idx="4">
                  <c:v>business/industry</c:v>
                </c:pt>
                <c:pt idx="5">
                  <c:v>political leader</c:v>
                </c:pt>
                <c:pt idx="6">
                  <c:v>community-based organization</c:v>
                </c:pt>
              </c:strCache>
            </c:strRef>
          </c:cat>
          <c:val>
            <c:numRef>
              <c:f>Sheet1!$C$2:$C$8</c:f>
              <c:numCache>
                <c:formatCode>General</c:formatCode>
                <c:ptCount val="7"/>
                <c:pt idx="0">
                  <c:v>100</c:v>
                </c:pt>
                <c:pt idx="1">
                  <c:v>85.3</c:v>
                </c:pt>
                <c:pt idx="2">
                  <c:v>98.5</c:v>
                </c:pt>
                <c:pt idx="3">
                  <c:v>100</c:v>
                </c:pt>
                <c:pt idx="4">
                  <c:v>79.400000000000006</c:v>
                </c:pt>
                <c:pt idx="5">
                  <c:v>88.2</c:v>
                </c:pt>
                <c:pt idx="6">
                  <c:v>98.5</c:v>
                </c:pt>
              </c:numCache>
            </c:numRef>
          </c:val>
        </c:ser>
        <c:ser>
          <c:idx val="2"/>
          <c:order val="2"/>
          <c:tx>
            <c:strRef>
              <c:f>Sheet1!$D$1</c:f>
              <c:strCache>
                <c:ptCount val="1"/>
                <c:pt idx="0">
                  <c:v>Year 4</c:v>
                </c:pt>
              </c:strCache>
            </c:strRef>
          </c:tx>
          <c:invertIfNegative val="0"/>
          <c:cat>
            <c:strRef>
              <c:f>Sheet1!$A$2:$A$8</c:f>
              <c:strCache>
                <c:ptCount val="7"/>
                <c:pt idx="0">
                  <c:v>public health agency</c:v>
                </c:pt>
                <c:pt idx="1">
                  <c:v>government agency</c:v>
                </c:pt>
                <c:pt idx="2">
                  <c:v>professional organization</c:v>
                </c:pt>
                <c:pt idx="3">
                  <c:v>academic/medical organization</c:v>
                </c:pt>
                <c:pt idx="4">
                  <c:v>business/industry</c:v>
                </c:pt>
                <c:pt idx="5">
                  <c:v>political leader</c:v>
                </c:pt>
                <c:pt idx="6">
                  <c:v>community-based organization</c:v>
                </c:pt>
              </c:strCache>
            </c:strRef>
          </c:cat>
          <c:val>
            <c:numRef>
              <c:f>Sheet1!$D$2:$D$8</c:f>
              <c:numCache>
                <c:formatCode>General</c:formatCode>
                <c:ptCount val="7"/>
                <c:pt idx="0">
                  <c:v>100</c:v>
                </c:pt>
                <c:pt idx="1">
                  <c:v>65.2</c:v>
                </c:pt>
                <c:pt idx="2">
                  <c:v>97.1</c:v>
                </c:pt>
                <c:pt idx="3">
                  <c:v>98.6</c:v>
                </c:pt>
                <c:pt idx="4">
                  <c:v>72.5</c:v>
                </c:pt>
                <c:pt idx="5">
                  <c:v>71</c:v>
                </c:pt>
                <c:pt idx="6">
                  <c:v>97.1</c:v>
                </c:pt>
              </c:numCache>
            </c:numRef>
          </c:val>
        </c:ser>
        <c:dLbls>
          <c:showLegendKey val="0"/>
          <c:showVal val="0"/>
          <c:showCatName val="0"/>
          <c:showSerName val="0"/>
          <c:showPercent val="0"/>
          <c:showBubbleSize val="0"/>
        </c:dLbls>
        <c:gapWidth val="150"/>
        <c:axId val="160061312"/>
        <c:axId val="160062848"/>
      </c:barChart>
      <c:catAx>
        <c:axId val="160061312"/>
        <c:scaling>
          <c:orientation val="minMax"/>
        </c:scaling>
        <c:delete val="0"/>
        <c:axPos val="l"/>
        <c:majorTickMark val="out"/>
        <c:minorTickMark val="none"/>
        <c:tickLblPos val="nextTo"/>
        <c:crossAx val="160062848"/>
        <c:crosses val="autoZero"/>
        <c:auto val="1"/>
        <c:lblAlgn val="ctr"/>
        <c:lblOffset val="100"/>
        <c:noMultiLvlLbl val="0"/>
      </c:catAx>
      <c:valAx>
        <c:axId val="160062848"/>
        <c:scaling>
          <c:orientation val="minMax"/>
          <c:max val="100"/>
        </c:scaling>
        <c:delete val="0"/>
        <c:axPos val="b"/>
        <c:majorGridlines>
          <c:spPr>
            <a:ln>
              <a:noFill/>
            </a:ln>
          </c:spPr>
        </c:majorGridlines>
        <c:title>
          <c:tx>
            <c:rich>
              <a:bodyPr/>
              <a:lstStyle/>
              <a:p>
                <a:pPr>
                  <a:defRPr/>
                </a:pPr>
                <a:r>
                  <a:rPr lang="en-US" dirty="0" smtClean="0"/>
                  <a:t>% of Programs</a:t>
                </a:r>
                <a:endParaRPr lang="en-US" dirty="0"/>
              </a:p>
            </c:rich>
          </c:tx>
          <c:layout/>
          <c:overlay val="0"/>
        </c:title>
        <c:numFmt formatCode="General" sourceLinked="1"/>
        <c:majorTickMark val="out"/>
        <c:minorTickMark val="none"/>
        <c:tickLblPos val="nextTo"/>
        <c:crossAx val="160061312"/>
        <c:crosses val="autoZero"/>
        <c:crossBetween val="between"/>
      </c:valAx>
      <c:spPr>
        <a:ln>
          <a:noFill/>
        </a:ln>
      </c:spPr>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'trend data'!$D$1</c:f>
              <c:strCache>
                <c:ptCount val="1"/>
                <c:pt idx="0">
                  <c:v>Median</c:v>
                </c:pt>
              </c:strCache>
            </c:strRef>
          </c:tx>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numFmt formatCode="&quot;$&quot;#,##0" sourceLinked="0"/>
            <c:txPr>
              <a:bodyPr/>
              <a:lstStyle/>
              <a:p>
                <a:pPr>
                  <a:defRPr sz="1800" b="1"/>
                </a:pPr>
                <a:endParaRPr lang="en-US"/>
              </a:p>
            </c:txPr>
            <c:showLegendKey val="0"/>
            <c:showVal val="0"/>
            <c:showCatName val="0"/>
            <c:showSerName val="0"/>
            <c:showPercent val="0"/>
            <c:showBubbleSize val="0"/>
          </c:dLbls>
          <c:cat>
            <c:strRef>
              <c:f>'trend data'!$A$2:$A$5</c:f>
              <c:strCache>
                <c:ptCount val="4"/>
                <c:pt idx="0">
                  <c:v>2007-2008 (Yr 1) </c:v>
                </c:pt>
                <c:pt idx="1">
                  <c:v>2008-2009 (Yr 2) </c:v>
                </c:pt>
                <c:pt idx="2">
                  <c:v>2009-2010 (Yr 3)</c:v>
                </c:pt>
                <c:pt idx="3">
                  <c:v>2010-2011 (Yr 4)</c:v>
                </c:pt>
              </c:strCache>
            </c:strRef>
          </c:cat>
          <c:val>
            <c:numRef>
              <c:f>'trend data'!$D$2:$D$5</c:f>
              <c:numCache>
                <c:formatCode>#,##0</c:formatCode>
                <c:ptCount val="4"/>
                <c:pt idx="0">
                  <c:v>34516.5</c:v>
                </c:pt>
                <c:pt idx="1">
                  <c:v>64716</c:v>
                </c:pt>
                <c:pt idx="2">
                  <c:v>53000</c:v>
                </c:pt>
                <c:pt idx="3">
                  <c:v>40005</c:v>
                </c:pt>
              </c:numCache>
            </c:numRef>
          </c:val>
        </c:ser>
        <c:dLbls>
          <c:showLegendKey val="0"/>
          <c:showVal val="0"/>
          <c:showCatName val="0"/>
          <c:showSerName val="0"/>
          <c:showPercent val="0"/>
          <c:showBubbleSize val="0"/>
        </c:dLbls>
        <c:gapWidth val="150"/>
        <c:axId val="159670272"/>
        <c:axId val="159671808"/>
      </c:barChart>
      <c:catAx>
        <c:axId val="159670272"/>
        <c:scaling>
          <c:orientation val="minMax"/>
        </c:scaling>
        <c:delete val="0"/>
        <c:axPos val="b"/>
        <c:majorTickMark val="out"/>
        <c:minorTickMark val="none"/>
        <c:tickLblPos val="nextTo"/>
        <c:txPr>
          <a:bodyPr/>
          <a:lstStyle/>
          <a:p>
            <a:pPr>
              <a:defRPr sz="1800"/>
            </a:pPr>
            <a:endParaRPr lang="en-US"/>
          </a:p>
        </c:txPr>
        <c:crossAx val="159671808"/>
        <c:crosses val="autoZero"/>
        <c:auto val="1"/>
        <c:lblAlgn val="ctr"/>
        <c:lblOffset val="100"/>
        <c:noMultiLvlLbl val="0"/>
      </c:catAx>
      <c:valAx>
        <c:axId val="159671808"/>
        <c:scaling>
          <c:orientation val="minMax"/>
        </c:scaling>
        <c:delete val="0"/>
        <c:axPos val="l"/>
        <c:majorGridlines>
          <c:spPr>
            <a:ln>
              <a:noFill/>
            </a:ln>
          </c:spPr>
        </c:majorGridlines>
        <c:numFmt formatCode="&quot;$&quot;#,##0" sourceLinked="0"/>
        <c:majorTickMark val="out"/>
        <c:minorTickMark val="none"/>
        <c:tickLblPos val="nextTo"/>
        <c:txPr>
          <a:bodyPr/>
          <a:lstStyle/>
          <a:p>
            <a:pPr>
              <a:defRPr sz="1800"/>
            </a:pPr>
            <a:endParaRPr lang="en-US"/>
          </a:p>
        </c:txPr>
        <c:crossAx val="159670272"/>
        <c:crosses val="autoZero"/>
        <c:crossBetween val="between"/>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Year 1 (n= 44)</c:v>
                </c:pt>
              </c:strCache>
            </c:strRef>
          </c:tx>
          <c:invertIfNegative val="0"/>
          <c:dLbls>
            <c:dLbl>
              <c:idx val="0"/>
              <c:layout>
                <c:manualLayout>
                  <c:x val="-2.9300423985463061E-3"/>
                  <c:y val="8.9620615604867569E-4"/>
                </c:manualLayout>
              </c:layout>
              <c:showLegendKey val="0"/>
              <c:showVal val="1"/>
              <c:showCatName val="0"/>
              <c:showSerName val="0"/>
              <c:showPercent val="0"/>
              <c:showBubbleSize val="0"/>
            </c:dLbl>
            <c:numFmt formatCode="0%" sourceLinked="0"/>
            <c:txPr>
              <a:bodyPr/>
              <a:lstStyle/>
              <a:p>
                <a:pPr>
                  <a:defRPr sz="1800" b="1"/>
                </a:pPr>
                <a:endParaRPr lang="en-US"/>
              </a:p>
            </c:txPr>
            <c:showLegendKey val="0"/>
            <c:showVal val="1"/>
            <c:showCatName val="0"/>
            <c:showSerName val="0"/>
            <c:showPercent val="0"/>
            <c:showBubbleSize val="0"/>
            <c:showLeaderLines val="0"/>
          </c:dLbls>
          <c:cat>
            <c:strRef>
              <c:f>Sheet1!$A$2:$A$4</c:f>
              <c:strCache>
                <c:ptCount val="3"/>
                <c:pt idx="0">
                  <c:v>Year 1 (n= 44)</c:v>
                </c:pt>
                <c:pt idx="1">
                  <c:v>Year 2 (n=53)</c:v>
                </c:pt>
                <c:pt idx="2">
                  <c:v>Year 3 (n=55)</c:v>
                </c:pt>
              </c:strCache>
            </c:strRef>
          </c:cat>
          <c:val>
            <c:numRef>
              <c:f>Sheet1!$B$2:$B$4</c:f>
              <c:numCache>
                <c:formatCode>0%</c:formatCode>
                <c:ptCount val="3"/>
                <c:pt idx="0">
                  <c:v>0.6</c:v>
                </c:pt>
                <c:pt idx="1">
                  <c:v>0.6</c:v>
                </c:pt>
                <c:pt idx="2">
                  <c:v>0.68</c:v>
                </c:pt>
              </c:numCache>
            </c:numRef>
          </c:val>
        </c:ser>
        <c:dLbls>
          <c:showLegendKey val="0"/>
          <c:showVal val="0"/>
          <c:showCatName val="0"/>
          <c:showSerName val="0"/>
          <c:showPercent val="0"/>
          <c:showBubbleSize val="0"/>
        </c:dLbls>
        <c:gapWidth val="106"/>
        <c:overlap val="49"/>
        <c:axId val="159772672"/>
        <c:axId val="159774208"/>
      </c:barChart>
      <c:catAx>
        <c:axId val="159772672"/>
        <c:scaling>
          <c:orientation val="minMax"/>
        </c:scaling>
        <c:delete val="0"/>
        <c:axPos val="b"/>
        <c:majorTickMark val="out"/>
        <c:minorTickMark val="none"/>
        <c:tickLblPos val="nextTo"/>
        <c:txPr>
          <a:bodyPr/>
          <a:lstStyle/>
          <a:p>
            <a:pPr>
              <a:defRPr sz="1800"/>
            </a:pPr>
            <a:endParaRPr lang="en-US"/>
          </a:p>
        </c:txPr>
        <c:crossAx val="159774208"/>
        <c:crosses val="autoZero"/>
        <c:auto val="1"/>
        <c:lblAlgn val="ctr"/>
        <c:lblOffset val="100"/>
        <c:noMultiLvlLbl val="0"/>
      </c:catAx>
      <c:valAx>
        <c:axId val="159774208"/>
        <c:scaling>
          <c:orientation val="minMax"/>
          <c:max val="0.8"/>
          <c:min val="0.4"/>
        </c:scaling>
        <c:delete val="0"/>
        <c:axPos val="l"/>
        <c:title>
          <c:tx>
            <c:rich>
              <a:bodyPr rot="-5400000" vert="horz"/>
              <a:lstStyle/>
              <a:p>
                <a:pPr>
                  <a:defRPr sz="1800"/>
                </a:pPr>
                <a:r>
                  <a:rPr lang="en-US" sz="1800" dirty="0"/>
                  <a:t>Mean </a:t>
                </a:r>
              </a:p>
            </c:rich>
          </c:tx>
          <c:layout/>
          <c:overlay val="0"/>
        </c:title>
        <c:numFmt formatCode="0%" sourceLinked="0"/>
        <c:majorTickMark val="out"/>
        <c:minorTickMark val="none"/>
        <c:tickLblPos val="nextTo"/>
        <c:txPr>
          <a:bodyPr/>
          <a:lstStyle/>
          <a:p>
            <a:pPr>
              <a:defRPr sz="1800" b="1"/>
            </a:pPr>
            <a:endParaRPr lang="en-US"/>
          </a:p>
        </c:txPr>
        <c:crossAx val="159772672"/>
        <c:crosses val="autoZero"/>
        <c:crossBetween val="between"/>
      </c:valAx>
    </c:plotArea>
    <c:plotVisOnly val="1"/>
    <c:dispBlanksAs val="gap"/>
    <c:showDLblsOverMax val="0"/>
  </c:chart>
  <c:spPr>
    <a:ln>
      <a:noFill/>
    </a:ln>
  </c:spPr>
  <c:txPr>
    <a:bodyPr/>
    <a:lstStyle/>
    <a:p>
      <a:pPr>
        <a:defRPr sz="1200"/>
      </a:pPr>
      <a:endParaRPr lang="en-US"/>
    </a:p>
  </c:txPr>
  <c:externalData r:id="rId1">
    <c:autoUpdate val="0"/>
  </c:externalData>
</c:chartSpace>
</file>

<file path=ppt/diagrams/_rels/data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 Id="rId4"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C17D48-A01A-47D7-9C74-227228332097}" type="doc">
      <dgm:prSet loTypeId="urn:microsoft.com/office/officeart/2005/8/layout/hProcess9" loCatId="process" qsTypeId="urn:microsoft.com/office/officeart/2005/8/quickstyle/simple1" qsCatId="simple" csTypeId="urn:microsoft.com/office/officeart/2005/8/colors/accent2_5" csCatId="accent2" phldr="1"/>
      <dgm:spPr/>
    </dgm:pt>
    <dgm:pt modelId="{F3045242-B013-481A-928E-4207A0C88591}">
      <dgm:prSet phldrT="[Text]">
        <dgm:style>
          <a:lnRef idx="2">
            <a:schemeClr val="dk1"/>
          </a:lnRef>
          <a:fillRef idx="1">
            <a:schemeClr val="lt1"/>
          </a:fillRef>
          <a:effectRef idx="0">
            <a:schemeClr val="dk1"/>
          </a:effectRef>
          <a:fontRef idx="minor">
            <a:schemeClr val="dk1"/>
          </a:fontRef>
        </dgm:style>
      </dgm:prSet>
      <dgm:spPr/>
      <dgm:t>
        <a:bodyPr/>
        <a:lstStyle/>
        <a:p>
          <a:r>
            <a:rPr lang="en-US" b="1" dirty="0" smtClean="0">
              <a:solidFill>
                <a:schemeClr val="tx2">
                  <a:lumMod val="50000"/>
                </a:schemeClr>
              </a:solidFill>
            </a:rPr>
            <a:t>Developed indicators for performance measurement</a:t>
          </a:r>
          <a:endParaRPr lang="en-US" b="1" dirty="0">
            <a:solidFill>
              <a:schemeClr val="tx2">
                <a:lumMod val="50000"/>
              </a:schemeClr>
            </a:solidFill>
          </a:endParaRPr>
        </a:p>
      </dgm:t>
    </dgm:pt>
    <dgm:pt modelId="{C2B357F0-594F-465D-AC70-279D7633D91C}" type="parTrans" cxnId="{044AEB4A-63FE-4747-98A2-1340FFE124C5}">
      <dgm:prSet/>
      <dgm:spPr/>
      <dgm:t>
        <a:bodyPr/>
        <a:lstStyle/>
        <a:p>
          <a:endParaRPr lang="en-US"/>
        </a:p>
      </dgm:t>
    </dgm:pt>
    <dgm:pt modelId="{74E8726B-21C9-4995-B01D-ACA34A614112}" type="sibTrans" cxnId="{044AEB4A-63FE-4747-98A2-1340FFE124C5}">
      <dgm:prSet/>
      <dgm:spPr/>
      <dgm:t>
        <a:bodyPr/>
        <a:lstStyle/>
        <a:p>
          <a:endParaRPr lang="en-US"/>
        </a:p>
      </dgm:t>
    </dgm:pt>
    <dgm:pt modelId="{63569001-0465-4F20-980E-C027A0FE92DA}">
      <dgm:prSet>
        <dgm:style>
          <a:lnRef idx="2">
            <a:schemeClr val="dk1"/>
          </a:lnRef>
          <a:fillRef idx="1">
            <a:schemeClr val="lt1"/>
          </a:fillRef>
          <a:effectRef idx="0">
            <a:schemeClr val="dk1"/>
          </a:effectRef>
          <a:fontRef idx="minor">
            <a:schemeClr val="dk1"/>
          </a:fontRef>
        </dgm:style>
      </dgm:prSet>
      <dgm:spPr/>
      <dgm:t>
        <a:bodyPr/>
        <a:lstStyle/>
        <a:p>
          <a:r>
            <a:rPr lang="en-US" b="1" dirty="0" smtClean="0">
              <a:solidFill>
                <a:schemeClr val="tx2">
                  <a:lumMod val="50000"/>
                </a:schemeClr>
              </a:solidFill>
            </a:rPr>
            <a:t>Combined performance measures &amp; required reporting data</a:t>
          </a:r>
        </a:p>
      </dgm:t>
    </dgm:pt>
    <dgm:pt modelId="{47A6C1F0-AB96-41F2-A5F2-FF08D80762D4}" type="parTrans" cxnId="{A426BFBA-9A83-4C91-A27E-6FF1049B049F}">
      <dgm:prSet/>
      <dgm:spPr/>
      <dgm:t>
        <a:bodyPr/>
        <a:lstStyle/>
        <a:p>
          <a:endParaRPr lang="en-US"/>
        </a:p>
      </dgm:t>
    </dgm:pt>
    <dgm:pt modelId="{A8271CBD-34F6-43E0-B256-CCA6381EFBA8}" type="sibTrans" cxnId="{A426BFBA-9A83-4C91-A27E-6FF1049B049F}">
      <dgm:prSet/>
      <dgm:spPr/>
      <dgm:t>
        <a:bodyPr/>
        <a:lstStyle/>
        <a:p>
          <a:endParaRPr lang="en-US"/>
        </a:p>
      </dgm:t>
    </dgm:pt>
    <dgm:pt modelId="{6E9D0421-C5EC-4733-BF5D-41A80D6D8B3D}">
      <dgm:prSet>
        <dgm:style>
          <a:lnRef idx="2">
            <a:schemeClr val="dk1"/>
          </a:lnRef>
          <a:fillRef idx="1">
            <a:schemeClr val="lt1"/>
          </a:fillRef>
          <a:effectRef idx="0">
            <a:schemeClr val="dk1"/>
          </a:effectRef>
          <a:fontRef idx="minor">
            <a:schemeClr val="dk1"/>
          </a:fontRef>
        </dgm:style>
      </dgm:prSet>
      <dgm:spPr/>
      <dgm:t>
        <a:bodyPr/>
        <a:lstStyle/>
        <a:p>
          <a:r>
            <a:rPr lang="en-US" b="1" dirty="0" smtClean="0">
              <a:solidFill>
                <a:schemeClr val="tx2">
                  <a:lumMod val="50000"/>
                </a:schemeClr>
              </a:solidFill>
            </a:rPr>
            <a:t>Selected a web-based platform</a:t>
          </a:r>
        </a:p>
      </dgm:t>
    </dgm:pt>
    <dgm:pt modelId="{453E02C7-37B2-4704-82F3-34921377EC04}" type="parTrans" cxnId="{AAD399FD-1ED9-42B3-9BBF-18E704054FE9}">
      <dgm:prSet/>
      <dgm:spPr/>
      <dgm:t>
        <a:bodyPr/>
        <a:lstStyle/>
        <a:p>
          <a:endParaRPr lang="en-US"/>
        </a:p>
      </dgm:t>
    </dgm:pt>
    <dgm:pt modelId="{7B17D7B7-AF51-4CCD-96E8-5FE3FE5B745B}" type="sibTrans" cxnId="{AAD399FD-1ED9-42B3-9BBF-18E704054FE9}">
      <dgm:prSet/>
      <dgm:spPr/>
      <dgm:t>
        <a:bodyPr/>
        <a:lstStyle/>
        <a:p>
          <a:endParaRPr lang="en-US"/>
        </a:p>
      </dgm:t>
    </dgm:pt>
    <dgm:pt modelId="{E562B288-8414-43DA-9CBF-0DD858AED1CE}">
      <dgm:prSet>
        <dgm:style>
          <a:lnRef idx="2">
            <a:schemeClr val="dk1"/>
          </a:lnRef>
          <a:fillRef idx="1">
            <a:schemeClr val="lt1"/>
          </a:fillRef>
          <a:effectRef idx="0">
            <a:schemeClr val="dk1"/>
          </a:effectRef>
          <a:fontRef idx="minor">
            <a:schemeClr val="dk1"/>
          </a:fontRef>
        </dgm:style>
      </dgm:prSet>
      <dgm:spPr/>
      <dgm:t>
        <a:bodyPr/>
        <a:lstStyle/>
        <a:p>
          <a:r>
            <a:rPr lang="en-US" b="1" dirty="0" smtClean="0">
              <a:solidFill>
                <a:schemeClr val="tx2">
                  <a:lumMod val="50000"/>
                </a:schemeClr>
              </a:solidFill>
            </a:rPr>
            <a:t>System requirements and design</a:t>
          </a:r>
        </a:p>
      </dgm:t>
    </dgm:pt>
    <dgm:pt modelId="{F3E82D64-5E0D-420C-943A-D7A214F84B26}" type="parTrans" cxnId="{17D23057-C56F-43E8-BA5A-75033D7F75A1}">
      <dgm:prSet/>
      <dgm:spPr/>
      <dgm:t>
        <a:bodyPr/>
        <a:lstStyle/>
        <a:p>
          <a:endParaRPr lang="en-US"/>
        </a:p>
      </dgm:t>
    </dgm:pt>
    <dgm:pt modelId="{7490442A-C044-407B-9272-7CC8CFD7C970}" type="sibTrans" cxnId="{17D23057-C56F-43E8-BA5A-75033D7F75A1}">
      <dgm:prSet/>
      <dgm:spPr/>
      <dgm:t>
        <a:bodyPr/>
        <a:lstStyle/>
        <a:p>
          <a:endParaRPr lang="en-US"/>
        </a:p>
      </dgm:t>
    </dgm:pt>
    <dgm:pt modelId="{E9DBFC2C-2D47-41CC-81C0-0D3779893E67}">
      <dgm:prSet>
        <dgm:style>
          <a:lnRef idx="2">
            <a:schemeClr val="dk1"/>
          </a:lnRef>
          <a:fillRef idx="1">
            <a:schemeClr val="lt1"/>
          </a:fillRef>
          <a:effectRef idx="0">
            <a:schemeClr val="dk1"/>
          </a:effectRef>
          <a:fontRef idx="minor">
            <a:schemeClr val="dk1"/>
          </a:fontRef>
        </dgm:style>
      </dgm:prSet>
      <dgm:spPr/>
      <dgm:t>
        <a:bodyPr/>
        <a:lstStyle/>
        <a:p>
          <a:r>
            <a:rPr lang="en-US" b="1" dirty="0" smtClean="0">
              <a:solidFill>
                <a:schemeClr val="tx2">
                  <a:lumMod val="50000"/>
                </a:schemeClr>
              </a:solidFill>
            </a:rPr>
            <a:t>System release and limited training</a:t>
          </a:r>
        </a:p>
      </dgm:t>
    </dgm:pt>
    <dgm:pt modelId="{10547EC5-9F43-4FA4-884C-224DF2B6DAB9}" type="parTrans" cxnId="{F8AA92D8-6F4D-46ED-A7C1-B9769EEAD052}">
      <dgm:prSet/>
      <dgm:spPr/>
      <dgm:t>
        <a:bodyPr/>
        <a:lstStyle/>
        <a:p>
          <a:endParaRPr lang="en-US"/>
        </a:p>
      </dgm:t>
    </dgm:pt>
    <dgm:pt modelId="{A7EC4C92-F592-46EE-95D4-070568F5BB79}" type="sibTrans" cxnId="{F8AA92D8-6F4D-46ED-A7C1-B9769EEAD052}">
      <dgm:prSet/>
      <dgm:spPr/>
      <dgm:t>
        <a:bodyPr/>
        <a:lstStyle/>
        <a:p>
          <a:endParaRPr lang="en-US"/>
        </a:p>
      </dgm:t>
    </dgm:pt>
    <dgm:pt modelId="{C6D393BA-7D63-484A-9393-21C6AB5C7848}" type="pres">
      <dgm:prSet presAssocID="{94C17D48-A01A-47D7-9C74-227228332097}" presName="CompostProcess" presStyleCnt="0">
        <dgm:presLayoutVars>
          <dgm:dir/>
          <dgm:resizeHandles val="exact"/>
        </dgm:presLayoutVars>
      </dgm:prSet>
      <dgm:spPr/>
    </dgm:pt>
    <dgm:pt modelId="{4B9DAD1C-89BD-4E1C-9FD0-714A6D5B6186}" type="pres">
      <dgm:prSet presAssocID="{94C17D48-A01A-47D7-9C74-227228332097}" presName="arrow" presStyleLbl="bgShp" presStyleIdx="0" presStyleCnt="1" custScaleX="117647" custLinFactNeighborX="2113"/>
      <dgm:spPr/>
    </dgm:pt>
    <dgm:pt modelId="{1E4D7F33-9406-4462-B71B-518FD5F55FC4}" type="pres">
      <dgm:prSet presAssocID="{94C17D48-A01A-47D7-9C74-227228332097}" presName="linearProcess" presStyleCnt="0"/>
      <dgm:spPr/>
    </dgm:pt>
    <dgm:pt modelId="{F6443838-DE1E-44B5-85EB-F1B5B4B64FA8}" type="pres">
      <dgm:prSet presAssocID="{F3045242-B013-481A-928E-4207A0C88591}" presName="textNode" presStyleLbl="node1" presStyleIdx="0" presStyleCnt="5" custLinFactNeighborX="-4574" custLinFactNeighborY="2532">
        <dgm:presLayoutVars>
          <dgm:bulletEnabled val="1"/>
        </dgm:presLayoutVars>
      </dgm:prSet>
      <dgm:spPr/>
      <dgm:t>
        <a:bodyPr/>
        <a:lstStyle/>
        <a:p>
          <a:endParaRPr lang="en-US"/>
        </a:p>
      </dgm:t>
    </dgm:pt>
    <dgm:pt modelId="{08AB722C-DC90-43F6-9BD7-D3C0C6883F11}" type="pres">
      <dgm:prSet presAssocID="{74E8726B-21C9-4995-B01D-ACA34A614112}" presName="sibTrans" presStyleCnt="0"/>
      <dgm:spPr/>
    </dgm:pt>
    <dgm:pt modelId="{9D7BEA86-4631-4964-98BC-DB3DE03855C1}" type="pres">
      <dgm:prSet presAssocID="{63569001-0465-4F20-980E-C027A0FE92DA}" presName="textNode" presStyleLbl="node1" presStyleIdx="1" presStyleCnt="5">
        <dgm:presLayoutVars>
          <dgm:bulletEnabled val="1"/>
        </dgm:presLayoutVars>
      </dgm:prSet>
      <dgm:spPr/>
      <dgm:t>
        <a:bodyPr/>
        <a:lstStyle/>
        <a:p>
          <a:endParaRPr lang="en-US"/>
        </a:p>
      </dgm:t>
    </dgm:pt>
    <dgm:pt modelId="{F1A271F2-FBBA-462C-A205-1B5093D10DAE}" type="pres">
      <dgm:prSet presAssocID="{A8271CBD-34F6-43E0-B256-CCA6381EFBA8}" presName="sibTrans" presStyleCnt="0"/>
      <dgm:spPr/>
    </dgm:pt>
    <dgm:pt modelId="{27F1FC7E-1957-480F-B378-EECD455E5E7F}" type="pres">
      <dgm:prSet presAssocID="{6E9D0421-C5EC-4733-BF5D-41A80D6D8B3D}" presName="textNode" presStyleLbl="node1" presStyleIdx="2" presStyleCnt="5">
        <dgm:presLayoutVars>
          <dgm:bulletEnabled val="1"/>
        </dgm:presLayoutVars>
      </dgm:prSet>
      <dgm:spPr/>
      <dgm:t>
        <a:bodyPr/>
        <a:lstStyle/>
        <a:p>
          <a:endParaRPr lang="en-US"/>
        </a:p>
      </dgm:t>
    </dgm:pt>
    <dgm:pt modelId="{30FAFEAD-A898-4D49-8459-4D8C2F024BC3}" type="pres">
      <dgm:prSet presAssocID="{7B17D7B7-AF51-4CCD-96E8-5FE3FE5B745B}" presName="sibTrans" presStyleCnt="0"/>
      <dgm:spPr/>
    </dgm:pt>
    <dgm:pt modelId="{DB99719F-E448-4B91-B413-C8149694F15D}" type="pres">
      <dgm:prSet presAssocID="{E562B288-8414-43DA-9CBF-0DD858AED1CE}" presName="textNode" presStyleLbl="node1" presStyleIdx="3" presStyleCnt="5">
        <dgm:presLayoutVars>
          <dgm:bulletEnabled val="1"/>
        </dgm:presLayoutVars>
      </dgm:prSet>
      <dgm:spPr/>
      <dgm:t>
        <a:bodyPr/>
        <a:lstStyle/>
        <a:p>
          <a:endParaRPr lang="en-US"/>
        </a:p>
      </dgm:t>
    </dgm:pt>
    <dgm:pt modelId="{E2C78999-E6B9-4AA8-84D0-0EF9CB9E6CC4}" type="pres">
      <dgm:prSet presAssocID="{7490442A-C044-407B-9272-7CC8CFD7C970}" presName="sibTrans" presStyleCnt="0"/>
      <dgm:spPr/>
    </dgm:pt>
    <dgm:pt modelId="{8ED8567E-B863-4E23-B84E-BB2792E84146}" type="pres">
      <dgm:prSet presAssocID="{E9DBFC2C-2D47-41CC-81C0-0D3779893E67}" presName="textNode" presStyleLbl="node1" presStyleIdx="4" presStyleCnt="5">
        <dgm:presLayoutVars>
          <dgm:bulletEnabled val="1"/>
        </dgm:presLayoutVars>
      </dgm:prSet>
      <dgm:spPr/>
      <dgm:t>
        <a:bodyPr/>
        <a:lstStyle/>
        <a:p>
          <a:endParaRPr lang="en-US"/>
        </a:p>
      </dgm:t>
    </dgm:pt>
  </dgm:ptLst>
  <dgm:cxnLst>
    <dgm:cxn modelId="{17D23057-C56F-43E8-BA5A-75033D7F75A1}" srcId="{94C17D48-A01A-47D7-9C74-227228332097}" destId="{E562B288-8414-43DA-9CBF-0DD858AED1CE}" srcOrd="3" destOrd="0" parTransId="{F3E82D64-5E0D-420C-943A-D7A214F84B26}" sibTransId="{7490442A-C044-407B-9272-7CC8CFD7C970}"/>
    <dgm:cxn modelId="{6A30EEBD-B73D-4444-B2E0-AF3575666DF7}" type="presOf" srcId="{F3045242-B013-481A-928E-4207A0C88591}" destId="{F6443838-DE1E-44B5-85EB-F1B5B4B64FA8}" srcOrd="0" destOrd="0" presId="urn:microsoft.com/office/officeart/2005/8/layout/hProcess9"/>
    <dgm:cxn modelId="{9284A5CA-1D83-4762-B234-E9B1D8E7C9A9}" type="presOf" srcId="{63569001-0465-4F20-980E-C027A0FE92DA}" destId="{9D7BEA86-4631-4964-98BC-DB3DE03855C1}" srcOrd="0" destOrd="0" presId="urn:microsoft.com/office/officeart/2005/8/layout/hProcess9"/>
    <dgm:cxn modelId="{A426BFBA-9A83-4C91-A27E-6FF1049B049F}" srcId="{94C17D48-A01A-47D7-9C74-227228332097}" destId="{63569001-0465-4F20-980E-C027A0FE92DA}" srcOrd="1" destOrd="0" parTransId="{47A6C1F0-AB96-41F2-A5F2-FF08D80762D4}" sibTransId="{A8271CBD-34F6-43E0-B256-CCA6381EFBA8}"/>
    <dgm:cxn modelId="{001BDF12-D9AB-49D0-9DC0-7D01CAB57300}" type="presOf" srcId="{94C17D48-A01A-47D7-9C74-227228332097}" destId="{C6D393BA-7D63-484A-9393-21C6AB5C7848}" srcOrd="0" destOrd="0" presId="urn:microsoft.com/office/officeart/2005/8/layout/hProcess9"/>
    <dgm:cxn modelId="{D1655A36-825F-4D11-9280-7D16AFB8ABE6}" type="presOf" srcId="{E9DBFC2C-2D47-41CC-81C0-0D3779893E67}" destId="{8ED8567E-B863-4E23-B84E-BB2792E84146}" srcOrd="0" destOrd="0" presId="urn:microsoft.com/office/officeart/2005/8/layout/hProcess9"/>
    <dgm:cxn modelId="{AAD399FD-1ED9-42B3-9BBF-18E704054FE9}" srcId="{94C17D48-A01A-47D7-9C74-227228332097}" destId="{6E9D0421-C5EC-4733-BF5D-41A80D6D8B3D}" srcOrd="2" destOrd="0" parTransId="{453E02C7-37B2-4704-82F3-34921377EC04}" sibTransId="{7B17D7B7-AF51-4CCD-96E8-5FE3FE5B745B}"/>
    <dgm:cxn modelId="{097D4227-DB64-48FE-BA00-91239A825E8F}" type="presOf" srcId="{E562B288-8414-43DA-9CBF-0DD858AED1CE}" destId="{DB99719F-E448-4B91-B413-C8149694F15D}" srcOrd="0" destOrd="0" presId="urn:microsoft.com/office/officeart/2005/8/layout/hProcess9"/>
    <dgm:cxn modelId="{2071FCAB-5CEE-4577-88D2-EDB03EFA3F7C}" type="presOf" srcId="{6E9D0421-C5EC-4733-BF5D-41A80D6D8B3D}" destId="{27F1FC7E-1957-480F-B378-EECD455E5E7F}" srcOrd="0" destOrd="0" presId="urn:microsoft.com/office/officeart/2005/8/layout/hProcess9"/>
    <dgm:cxn modelId="{F8AA92D8-6F4D-46ED-A7C1-B9769EEAD052}" srcId="{94C17D48-A01A-47D7-9C74-227228332097}" destId="{E9DBFC2C-2D47-41CC-81C0-0D3779893E67}" srcOrd="4" destOrd="0" parTransId="{10547EC5-9F43-4FA4-884C-224DF2B6DAB9}" sibTransId="{A7EC4C92-F592-46EE-95D4-070568F5BB79}"/>
    <dgm:cxn modelId="{044AEB4A-63FE-4747-98A2-1340FFE124C5}" srcId="{94C17D48-A01A-47D7-9C74-227228332097}" destId="{F3045242-B013-481A-928E-4207A0C88591}" srcOrd="0" destOrd="0" parTransId="{C2B357F0-594F-465D-AC70-279D7633D91C}" sibTransId="{74E8726B-21C9-4995-B01D-ACA34A614112}"/>
    <dgm:cxn modelId="{F16494ED-CE06-4322-A0B8-A4638C33275A}" type="presParOf" srcId="{C6D393BA-7D63-484A-9393-21C6AB5C7848}" destId="{4B9DAD1C-89BD-4E1C-9FD0-714A6D5B6186}" srcOrd="0" destOrd="0" presId="urn:microsoft.com/office/officeart/2005/8/layout/hProcess9"/>
    <dgm:cxn modelId="{0DC52213-F9A0-4BC0-9AF7-241519B8E22A}" type="presParOf" srcId="{C6D393BA-7D63-484A-9393-21C6AB5C7848}" destId="{1E4D7F33-9406-4462-B71B-518FD5F55FC4}" srcOrd="1" destOrd="0" presId="urn:microsoft.com/office/officeart/2005/8/layout/hProcess9"/>
    <dgm:cxn modelId="{0618F7D5-D4A6-40B6-99D4-8BF6FF81BDC7}" type="presParOf" srcId="{1E4D7F33-9406-4462-B71B-518FD5F55FC4}" destId="{F6443838-DE1E-44B5-85EB-F1B5B4B64FA8}" srcOrd="0" destOrd="0" presId="urn:microsoft.com/office/officeart/2005/8/layout/hProcess9"/>
    <dgm:cxn modelId="{6FACDABE-75CE-41A3-BFE6-A535388C9847}" type="presParOf" srcId="{1E4D7F33-9406-4462-B71B-518FD5F55FC4}" destId="{08AB722C-DC90-43F6-9BD7-D3C0C6883F11}" srcOrd="1" destOrd="0" presId="urn:microsoft.com/office/officeart/2005/8/layout/hProcess9"/>
    <dgm:cxn modelId="{3D3052B0-D7FB-4783-A943-ED76585844F0}" type="presParOf" srcId="{1E4D7F33-9406-4462-B71B-518FD5F55FC4}" destId="{9D7BEA86-4631-4964-98BC-DB3DE03855C1}" srcOrd="2" destOrd="0" presId="urn:microsoft.com/office/officeart/2005/8/layout/hProcess9"/>
    <dgm:cxn modelId="{885DDDC2-6E19-47EB-9BA5-C51F852CEF3D}" type="presParOf" srcId="{1E4D7F33-9406-4462-B71B-518FD5F55FC4}" destId="{F1A271F2-FBBA-462C-A205-1B5093D10DAE}" srcOrd="3" destOrd="0" presId="urn:microsoft.com/office/officeart/2005/8/layout/hProcess9"/>
    <dgm:cxn modelId="{8344D2DE-9F73-4C0F-B7C4-F774D443E924}" type="presParOf" srcId="{1E4D7F33-9406-4462-B71B-518FD5F55FC4}" destId="{27F1FC7E-1957-480F-B378-EECD455E5E7F}" srcOrd="4" destOrd="0" presId="urn:microsoft.com/office/officeart/2005/8/layout/hProcess9"/>
    <dgm:cxn modelId="{7682DAB9-302F-4147-B17C-B44E56C52BBD}" type="presParOf" srcId="{1E4D7F33-9406-4462-B71B-518FD5F55FC4}" destId="{30FAFEAD-A898-4D49-8459-4D8C2F024BC3}" srcOrd="5" destOrd="0" presId="urn:microsoft.com/office/officeart/2005/8/layout/hProcess9"/>
    <dgm:cxn modelId="{49E66B0C-A8DD-4A86-A23E-648E826E6BCD}" type="presParOf" srcId="{1E4D7F33-9406-4462-B71B-518FD5F55FC4}" destId="{DB99719F-E448-4B91-B413-C8149694F15D}" srcOrd="6" destOrd="0" presId="urn:microsoft.com/office/officeart/2005/8/layout/hProcess9"/>
    <dgm:cxn modelId="{800C0809-1AD8-4399-88D7-213426926346}" type="presParOf" srcId="{1E4D7F33-9406-4462-B71B-518FD5F55FC4}" destId="{E2C78999-E6B9-4AA8-84D0-0EF9CB9E6CC4}" srcOrd="7" destOrd="0" presId="urn:microsoft.com/office/officeart/2005/8/layout/hProcess9"/>
    <dgm:cxn modelId="{7356B11E-3D57-4FF6-BE31-6DF77E184CE9}" type="presParOf" srcId="{1E4D7F33-9406-4462-B71B-518FD5F55FC4}" destId="{8ED8567E-B863-4E23-B84E-BB2792E84146}"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5FBF233-0D0A-4594-A391-F5E1FD7F8976}" type="doc">
      <dgm:prSet loTypeId="urn:microsoft.com/office/officeart/2005/8/layout/cycle5" loCatId="cycle" qsTypeId="urn:microsoft.com/office/officeart/2005/8/quickstyle/simple2" qsCatId="simple" csTypeId="urn:microsoft.com/office/officeart/2005/8/colors/accent0_1" csCatId="mainScheme" phldr="1"/>
      <dgm:spPr/>
      <dgm:t>
        <a:bodyPr/>
        <a:lstStyle/>
        <a:p>
          <a:endParaRPr lang="en-US"/>
        </a:p>
      </dgm:t>
    </dgm:pt>
    <dgm:pt modelId="{C08BA8A3-F70D-4DA0-96F1-BF4160BB2ED1}">
      <dgm:prSet phldrT="[Text]" custT="1"/>
      <dgm:spPr/>
      <dgm:t>
        <a:bodyPr/>
        <a:lstStyle/>
        <a:p>
          <a:r>
            <a:rPr lang="en-US" sz="1600" b="1" dirty="0" smtClean="0"/>
            <a:t>Engage Stakeholders</a:t>
          </a:r>
          <a:endParaRPr lang="en-US" sz="1600" b="1" dirty="0"/>
        </a:p>
      </dgm:t>
    </dgm:pt>
    <dgm:pt modelId="{C3F26C90-B316-4192-8B95-EDD9B95C1A35}" type="parTrans" cxnId="{2D3C39D5-F45C-4D1C-989C-1084C7280BEB}">
      <dgm:prSet/>
      <dgm:spPr/>
      <dgm:t>
        <a:bodyPr/>
        <a:lstStyle/>
        <a:p>
          <a:endParaRPr lang="en-US"/>
        </a:p>
      </dgm:t>
    </dgm:pt>
    <dgm:pt modelId="{47428179-ED05-4167-8DE3-884E345F6F18}" type="sibTrans" cxnId="{2D3C39D5-F45C-4D1C-989C-1084C7280BEB}">
      <dgm:prSet/>
      <dgm:spPr/>
      <dgm:t>
        <a:bodyPr/>
        <a:lstStyle/>
        <a:p>
          <a:endParaRPr lang="en-US"/>
        </a:p>
      </dgm:t>
    </dgm:pt>
    <dgm:pt modelId="{F98D5E0B-4115-4C07-A824-634A14ADC19C}">
      <dgm:prSet phldrT="[Text]" custT="1"/>
      <dgm:spPr/>
      <dgm:t>
        <a:bodyPr/>
        <a:lstStyle/>
        <a:p>
          <a:r>
            <a:rPr lang="en-US" sz="1600" b="1" smtClean="0"/>
            <a:t>Describe the Program </a:t>
          </a:r>
        </a:p>
        <a:p>
          <a:r>
            <a:rPr lang="en-US" sz="1600" b="1" smtClean="0"/>
            <a:t>(i.e. AIRS)</a:t>
          </a:r>
          <a:endParaRPr lang="en-US" sz="1600" b="1" dirty="0"/>
        </a:p>
      </dgm:t>
    </dgm:pt>
    <dgm:pt modelId="{3ED65586-B25C-4D15-9E3E-A795B342BD40}" type="parTrans" cxnId="{CAFF7281-D164-47EC-B9CE-57CB9251F539}">
      <dgm:prSet/>
      <dgm:spPr/>
      <dgm:t>
        <a:bodyPr/>
        <a:lstStyle/>
        <a:p>
          <a:endParaRPr lang="en-US"/>
        </a:p>
      </dgm:t>
    </dgm:pt>
    <dgm:pt modelId="{9C2DF672-0BE7-43F6-B869-86BA5A8FA869}" type="sibTrans" cxnId="{CAFF7281-D164-47EC-B9CE-57CB9251F539}">
      <dgm:prSet/>
      <dgm:spPr/>
      <dgm:t>
        <a:bodyPr/>
        <a:lstStyle/>
        <a:p>
          <a:endParaRPr lang="en-US"/>
        </a:p>
      </dgm:t>
    </dgm:pt>
    <dgm:pt modelId="{1E426C4B-B9FD-4F85-B3B4-170CDA9FC8C5}">
      <dgm:prSet phldrT="[Text]" custT="1"/>
      <dgm:spPr/>
      <dgm:t>
        <a:bodyPr/>
        <a:lstStyle/>
        <a:p>
          <a:r>
            <a:rPr lang="en-US" sz="1600" b="1" smtClean="0"/>
            <a:t>Focus the Evaluation Design </a:t>
          </a:r>
        </a:p>
        <a:p>
          <a:r>
            <a:rPr lang="en-US" sz="1600" b="1" smtClean="0"/>
            <a:t>(i.e. Identified the evaluation question)</a:t>
          </a:r>
          <a:endParaRPr lang="en-US" sz="1600" b="1" dirty="0"/>
        </a:p>
      </dgm:t>
    </dgm:pt>
    <dgm:pt modelId="{E68D9DD9-F970-4EA8-BEA7-65A20D599D06}" type="parTrans" cxnId="{8264FC93-FD54-48F0-975F-BC8389F0B023}">
      <dgm:prSet/>
      <dgm:spPr/>
      <dgm:t>
        <a:bodyPr/>
        <a:lstStyle/>
        <a:p>
          <a:endParaRPr lang="en-US"/>
        </a:p>
      </dgm:t>
    </dgm:pt>
    <dgm:pt modelId="{6F4A2DC6-E979-49E2-B929-C1881BC495DC}" type="sibTrans" cxnId="{8264FC93-FD54-48F0-975F-BC8389F0B023}">
      <dgm:prSet/>
      <dgm:spPr/>
      <dgm:t>
        <a:bodyPr/>
        <a:lstStyle/>
        <a:p>
          <a:endParaRPr lang="en-US"/>
        </a:p>
      </dgm:t>
    </dgm:pt>
    <dgm:pt modelId="{57E5A3BC-654F-42A0-9D3B-ECC08BADFF39}">
      <dgm:prSet phldrT="[Text]" custT="1"/>
      <dgm:spPr/>
      <dgm:t>
        <a:bodyPr/>
        <a:lstStyle/>
        <a:p>
          <a:r>
            <a:rPr lang="en-US" sz="1600" b="1" dirty="0" smtClean="0"/>
            <a:t>Gather Credible Evidence </a:t>
          </a:r>
        </a:p>
        <a:p>
          <a:r>
            <a:rPr lang="en-US" sz="1600" b="1" dirty="0" smtClean="0"/>
            <a:t>(i.e. case study)</a:t>
          </a:r>
          <a:endParaRPr lang="en-US" sz="1600" b="1" dirty="0"/>
        </a:p>
      </dgm:t>
    </dgm:pt>
    <dgm:pt modelId="{3A9065A3-8931-4DAE-B113-8A2AC3B109AB}" type="parTrans" cxnId="{97332411-B454-4A74-82B3-BC654BFEAE99}">
      <dgm:prSet/>
      <dgm:spPr/>
      <dgm:t>
        <a:bodyPr/>
        <a:lstStyle/>
        <a:p>
          <a:endParaRPr lang="en-US"/>
        </a:p>
      </dgm:t>
    </dgm:pt>
    <dgm:pt modelId="{0E8C8A9B-D10F-45C1-A321-BE70B202C5FA}" type="sibTrans" cxnId="{97332411-B454-4A74-82B3-BC654BFEAE99}">
      <dgm:prSet/>
      <dgm:spPr/>
      <dgm:t>
        <a:bodyPr/>
        <a:lstStyle/>
        <a:p>
          <a:endParaRPr lang="en-US"/>
        </a:p>
      </dgm:t>
    </dgm:pt>
    <dgm:pt modelId="{B0C022C3-CD00-4E93-8FEE-BAB01FEF8D27}">
      <dgm:prSet phldrT="[Text]" custT="1"/>
      <dgm:spPr/>
      <dgm:t>
        <a:bodyPr/>
        <a:lstStyle/>
        <a:p>
          <a:r>
            <a:rPr lang="en-US" sz="1600" b="1" smtClean="0"/>
            <a:t>Justify Conclusions</a:t>
          </a:r>
          <a:endParaRPr lang="en-US" sz="1600" b="1" dirty="0"/>
        </a:p>
      </dgm:t>
    </dgm:pt>
    <dgm:pt modelId="{77CC0026-8925-4E11-9D81-ECC3B0546E4B}" type="parTrans" cxnId="{C09B9CF3-8709-476C-944B-E24D2CF01839}">
      <dgm:prSet/>
      <dgm:spPr/>
      <dgm:t>
        <a:bodyPr/>
        <a:lstStyle/>
        <a:p>
          <a:endParaRPr lang="en-US"/>
        </a:p>
      </dgm:t>
    </dgm:pt>
    <dgm:pt modelId="{8E635DA9-1E15-4536-87FF-5EE2074CEDCE}" type="sibTrans" cxnId="{C09B9CF3-8709-476C-944B-E24D2CF01839}">
      <dgm:prSet/>
      <dgm:spPr/>
      <dgm:t>
        <a:bodyPr/>
        <a:lstStyle/>
        <a:p>
          <a:endParaRPr lang="en-US"/>
        </a:p>
      </dgm:t>
    </dgm:pt>
    <dgm:pt modelId="{F07EA9F5-2373-40E0-8C46-92CB6039C0F0}">
      <dgm:prSet phldrT="[Text]" custT="1"/>
      <dgm:spPr/>
      <dgm:t>
        <a:bodyPr/>
        <a:lstStyle/>
        <a:p>
          <a:r>
            <a:rPr lang="en-US" sz="1600" b="1" smtClean="0"/>
            <a:t>Ensure Use of Evaluation Results and Share Lessons Learned</a:t>
          </a:r>
          <a:endParaRPr lang="en-US" sz="1600" b="1" dirty="0"/>
        </a:p>
      </dgm:t>
    </dgm:pt>
    <dgm:pt modelId="{D56FDBB3-2A24-4AA6-95FB-A33D8068E2D1}" type="parTrans" cxnId="{1D8F20FD-EF26-478A-8179-B006D9F36E12}">
      <dgm:prSet/>
      <dgm:spPr/>
      <dgm:t>
        <a:bodyPr/>
        <a:lstStyle/>
        <a:p>
          <a:endParaRPr lang="en-US"/>
        </a:p>
      </dgm:t>
    </dgm:pt>
    <dgm:pt modelId="{454DEDC0-1B36-4D47-B159-AC7EDF985D3A}" type="sibTrans" cxnId="{1D8F20FD-EF26-478A-8179-B006D9F36E12}">
      <dgm:prSet/>
      <dgm:spPr/>
      <dgm:t>
        <a:bodyPr/>
        <a:lstStyle/>
        <a:p>
          <a:endParaRPr lang="en-US"/>
        </a:p>
      </dgm:t>
    </dgm:pt>
    <dgm:pt modelId="{F255190A-E34D-4D62-B111-C423C60EF37B}" type="pres">
      <dgm:prSet presAssocID="{E5FBF233-0D0A-4594-A391-F5E1FD7F8976}" presName="cycle" presStyleCnt="0">
        <dgm:presLayoutVars>
          <dgm:dir/>
          <dgm:resizeHandles val="exact"/>
        </dgm:presLayoutVars>
      </dgm:prSet>
      <dgm:spPr/>
      <dgm:t>
        <a:bodyPr/>
        <a:lstStyle/>
        <a:p>
          <a:endParaRPr lang="en-US"/>
        </a:p>
      </dgm:t>
    </dgm:pt>
    <dgm:pt modelId="{70425B9D-3FA1-4AD0-B5A6-B0A9A5BDDBC4}" type="pres">
      <dgm:prSet presAssocID="{C08BA8A3-F70D-4DA0-96F1-BF4160BB2ED1}" presName="node" presStyleLbl="node1" presStyleIdx="0" presStyleCnt="6" custScaleX="120428" custScaleY="145314" custRadScaleRad="94344" custRadScaleInc="156">
        <dgm:presLayoutVars>
          <dgm:bulletEnabled val="1"/>
        </dgm:presLayoutVars>
      </dgm:prSet>
      <dgm:spPr/>
      <dgm:t>
        <a:bodyPr/>
        <a:lstStyle/>
        <a:p>
          <a:endParaRPr lang="en-US"/>
        </a:p>
      </dgm:t>
    </dgm:pt>
    <dgm:pt modelId="{3146DF95-E739-47EB-98EA-FD8772BD9846}" type="pres">
      <dgm:prSet presAssocID="{C08BA8A3-F70D-4DA0-96F1-BF4160BB2ED1}" presName="spNode" presStyleCnt="0"/>
      <dgm:spPr/>
      <dgm:t>
        <a:bodyPr/>
        <a:lstStyle/>
        <a:p>
          <a:endParaRPr lang="en-US"/>
        </a:p>
      </dgm:t>
    </dgm:pt>
    <dgm:pt modelId="{AF53DCC3-17EA-47C7-8603-BA84F4580BBA}" type="pres">
      <dgm:prSet presAssocID="{47428179-ED05-4167-8DE3-884E345F6F18}" presName="sibTrans" presStyleLbl="sibTrans1D1" presStyleIdx="0" presStyleCnt="6"/>
      <dgm:spPr/>
      <dgm:t>
        <a:bodyPr/>
        <a:lstStyle/>
        <a:p>
          <a:endParaRPr lang="en-US"/>
        </a:p>
      </dgm:t>
    </dgm:pt>
    <dgm:pt modelId="{2353FBD6-C405-4C0D-BA76-3A6590D2B509}" type="pres">
      <dgm:prSet presAssocID="{F98D5E0B-4115-4C07-A824-634A14ADC19C}" presName="node" presStyleLbl="node1" presStyleIdx="1" presStyleCnt="6" custScaleX="114029" custScaleY="142721">
        <dgm:presLayoutVars>
          <dgm:bulletEnabled val="1"/>
        </dgm:presLayoutVars>
      </dgm:prSet>
      <dgm:spPr/>
      <dgm:t>
        <a:bodyPr/>
        <a:lstStyle/>
        <a:p>
          <a:endParaRPr lang="en-US"/>
        </a:p>
      </dgm:t>
    </dgm:pt>
    <dgm:pt modelId="{B0407A26-111A-4241-A85D-1350E47B6339}" type="pres">
      <dgm:prSet presAssocID="{F98D5E0B-4115-4C07-A824-634A14ADC19C}" presName="spNode" presStyleCnt="0"/>
      <dgm:spPr/>
      <dgm:t>
        <a:bodyPr/>
        <a:lstStyle/>
        <a:p>
          <a:endParaRPr lang="en-US"/>
        </a:p>
      </dgm:t>
    </dgm:pt>
    <dgm:pt modelId="{754A2059-F806-4A3F-AC92-860F6228982B}" type="pres">
      <dgm:prSet presAssocID="{9C2DF672-0BE7-43F6-B869-86BA5A8FA869}" presName="sibTrans" presStyleLbl="sibTrans1D1" presStyleIdx="1" presStyleCnt="6"/>
      <dgm:spPr/>
      <dgm:t>
        <a:bodyPr/>
        <a:lstStyle/>
        <a:p>
          <a:endParaRPr lang="en-US"/>
        </a:p>
      </dgm:t>
    </dgm:pt>
    <dgm:pt modelId="{BFA0E88A-EB8C-42D9-93E4-F2486E99B92A}" type="pres">
      <dgm:prSet presAssocID="{1E426C4B-B9FD-4F85-B3B4-170CDA9FC8C5}" presName="node" presStyleLbl="node1" presStyleIdx="2" presStyleCnt="6" custScaleX="124611" custScaleY="146894" custRadScaleRad="101134" custRadScaleInc="-5649">
        <dgm:presLayoutVars>
          <dgm:bulletEnabled val="1"/>
        </dgm:presLayoutVars>
      </dgm:prSet>
      <dgm:spPr/>
      <dgm:t>
        <a:bodyPr/>
        <a:lstStyle/>
        <a:p>
          <a:endParaRPr lang="en-US"/>
        </a:p>
      </dgm:t>
    </dgm:pt>
    <dgm:pt modelId="{A5E142A1-CD3F-4C5F-93AC-686D27F267F5}" type="pres">
      <dgm:prSet presAssocID="{1E426C4B-B9FD-4F85-B3B4-170CDA9FC8C5}" presName="spNode" presStyleCnt="0"/>
      <dgm:spPr/>
      <dgm:t>
        <a:bodyPr/>
        <a:lstStyle/>
        <a:p>
          <a:endParaRPr lang="en-US"/>
        </a:p>
      </dgm:t>
    </dgm:pt>
    <dgm:pt modelId="{027E38C3-C027-4A53-B33A-544FB95CFD4B}" type="pres">
      <dgm:prSet presAssocID="{6F4A2DC6-E979-49E2-B929-C1881BC495DC}" presName="sibTrans" presStyleLbl="sibTrans1D1" presStyleIdx="2" presStyleCnt="6"/>
      <dgm:spPr/>
      <dgm:t>
        <a:bodyPr/>
        <a:lstStyle/>
        <a:p>
          <a:endParaRPr lang="en-US"/>
        </a:p>
      </dgm:t>
    </dgm:pt>
    <dgm:pt modelId="{63E59687-21F2-41C5-8AC6-D49E57572310}" type="pres">
      <dgm:prSet presAssocID="{57E5A3BC-654F-42A0-9D3B-ECC08BADFF39}" presName="node" presStyleLbl="node1" presStyleIdx="3" presStyleCnt="6" custScaleX="120428" custScaleY="140936" custRadScaleRad="96119" custRadScaleInc="1747">
        <dgm:presLayoutVars>
          <dgm:bulletEnabled val="1"/>
        </dgm:presLayoutVars>
      </dgm:prSet>
      <dgm:spPr/>
      <dgm:t>
        <a:bodyPr/>
        <a:lstStyle/>
        <a:p>
          <a:endParaRPr lang="en-US"/>
        </a:p>
      </dgm:t>
    </dgm:pt>
    <dgm:pt modelId="{FBA37B95-692D-40E2-8B27-A791E9244AE9}" type="pres">
      <dgm:prSet presAssocID="{57E5A3BC-654F-42A0-9D3B-ECC08BADFF39}" presName="spNode" presStyleCnt="0"/>
      <dgm:spPr/>
      <dgm:t>
        <a:bodyPr/>
        <a:lstStyle/>
        <a:p>
          <a:endParaRPr lang="en-US"/>
        </a:p>
      </dgm:t>
    </dgm:pt>
    <dgm:pt modelId="{52A9B7E0-730E-4AB5-8B98-78D839E0D145}" type="pres">
      <dgm:prSet presAssocID="{0E8C8A9B-D10F-45C1-A321-BE70B202C5FA}" presName="sibTrans" presStyleLbl="sibTrans1D1" presStyleIdx="3" presStyleCnt="6"/>
      <dgm:spPr/>
      <dgm:t>
        <a:bodyPr/>
        <a:lstStyle/>
        <a:p>
          <a:endParaRPr lang="en-US"/>
        </a:p>
      </dgm:t>
    </dgm:pt>
    <dgm:pt modelId="{5B880359-76CA-447E-A729-2B3DC646C0CD}" type="pres">
      <dgm:prSet presAssocID="{B0C022C3-CD00-4E93-8FEE-BAB01FEF8D27}" presName="node" presStyleLbl="node1" presStyleIdx="4" presStyleCnt="6" custScaleX="115615" custScaleY="146894">
        <dgm:presLayoutVars>
          <dgm:bulletEnabled val="1"/>
        </dgm:presLayoutVars>
      </dgm:prSet>
      <dgm:spPr/>
      <dgm:t>
        <a:bodyPr/>
        <a:lstStyle/>
        <a:p>
          <a:endParaRPr lang="en-US"/>
        </a:p>
      </dgm:t>
    </dgm:pt>
    <dgm:pt modelId="{0FE76E3B-AA42-4AF7-BAF2-2B39ABF589D2}" type="pres">
      <dgm:prSet presAssocID="{B0C022C3-CD00-4E93-8FEE-BAB01FEF8D27}" presName="spNode" presStyleCnt="0"/>
      <dgm:spPr/>
      <dgm:t>
        <a:bodyPr/>
        <a:lstStyle/>
        <a:p>
          <a:endParaRPr lang="en-US"/>
        </a:p>
      </dgm:t>
    </dgm:pt>
    <dgm:pt modelId="{23E4D385-1E83-448F-866C-70D7EE6E26A8}" type="pres">
      <dgm:prSet presAssocID="{8E635DA9-1E15-4536-87FF-5EE2074CEDCE}" presName="sibTrans" presStyleLbl="sibTrans1D1" presStyleIdx="4" presStyleCnt="6"/>
      <dgm:spPr/>
      <dgm:t>
        <a:bodyPr/>
        <a:lstStyle/>
        <a:p>
          <a:endParaRPr lang="en-US"/>
        </a:p>
      </dgm:t>
    </dgm:pt>
    <dgm:pt modelId="{E900CC37-4DE0-49E8-9FD8-2AED4624A2D4}" type="pres">
      <dgm:prSet presAssocID="{F07EA9F5-2373-40E0-8C46-92CB6039C0F0}" presName="node" presStyleLbl="node1" presStyleIdx="5" presStyleCnt="6" custScaleX="108018" custScaleY="142721">
        <dgm:presLayoutVars>
          <dgm:bulletEnabled val="1"/>
        </dgm:presLayoutVars>
      </dgm:prSet>
      <dgm:spPr/>
      <dgm:t>
        <a:bodyPr/>
        <a:lstStyle/>
        <a:p>
          <a:endParaRPr lang="en-US"/>
        </a:p>
      </dgm:t>
    </dgm:pt>
    <dgm:pt modelId="{B9711BC5-62C2-4C49-B72D-468DDEDE00F7}" type="pres">
      <dgm:prSet presAssocID="{F07EA9F5-2373-40E0-8C46-92CB6039C0F0}" presName="spNode" presStyleCnt="0"/>
      <dgm:spPr/>
      <dgm:t>
        <a:bodyPr/>
        <a:lstStyle/>
        <a:p>
          <a:endParaRPr lang="en-US"/>
        </a:p>
      </dgm:t>
    </dgm:pt>
    <dgm:pt modelId="{C6D77807-65DC-465A-A88E-169CD6B81859}" type="pres">
      <dgm:prSet presAssocID="{454DEDC0-1B36-4D47-B159-AC7EDF985D3A}" presName="sibTrans" presStyleLbl="sibTrans1D1" presStyleIdx="5" presStyleCnt="6"/>
      <dgm:spPr/>
      <dgm:t>
        <a:bodyPr/>
        <a:lstStyle/>
        <a:p>
          <a:endParaRPr lang="en-US"/>
        </a:p>
      </dgm:t>
    </dgm:pt>
  </dgm:ptLst>
  <dgm:cxnLst>
    <dgm:cxn modelId="{B632B040-8A0C-412D-9DFF-F2522CCE6BAB}" type="presOf" srcId="{47428179-ED05-4167-8DE3-884E345F6F18}" destId="{AF53DCC3-17EA-47C7-8603-BA84F4580BBA}" srcOrd="0" destOrd="0" presId="urn:microsoft.com/office/officeart/2005/8/layout/cycle5"/>
    <dgm:cxn modelId="{C09B9CF3-8709-476C-944B-E24D2CF01839}" srcId="{E5FBF233-0D0A-4594-A391-F5E1FD7F8976}" destId="{B0C022C3-CD00-4E93-8FEE-BAB01FEF8D27}" srcOrd="4" destOrd="0" parTransId="{77CC0026-8925-4E11-9D81-ECC3B0546E4B}" sibTransId="{8E635DA9-1E15-4536-87FF-5EE2074CEDCE}"/>
    <dgm:cxn modelId="{FD67A768-64F9-404B-85B5-58613A4CF826}" type="presOf" srcId="{F07EA9F5-2373-40E0-8C46-92CB6039C0F0}" destId="{E900CC37-4DE0-49E8-9FD8-2AED4624A2D4}" srcOrd="0" destOrd="0" presId="urn:microsoft.com/office/officeart/2005/8/layout/cycle5"/>
    <dgm:cxn modelId="{1D8F20FD-EF26-478A-8179-B006D9F36E12}" srcId="{E5FBF233-0D0A-4594-A391-F5E1FD7F8976}" destId="{F07EA9F5-2373-40E0-8C46-92CB6039C0F0}" srcOrd="5" destOrd="0" parTransId="{D56FDBB3-2A24-4AA6-95FB-A33D8068E2D1}" sibTransId="{454DEDC0-1B36-4D47-B159-AC7EDF985D3A}"/>
    <dgm:cxn modelId="{4DBC1255-C448-4B51-8A64-7B9026683962}" type="presOf" srcId="{454DEDC0-1B36-4D47-B159-AC7EDF985D3A}" destId="{C6D77807-65DC-465A-A88E-169CD6B81859}" srcOrd="0" destOrd="0" presId="urn:microsoft.com/office/officeart/2005/8/layout/cycle5"/>
    <dgm:cxn modelId="{A055DA38-4E0C-459C-8D8E-436134FD6FC5}" type="presOf" srcId="{6F4A2DC6-E979-49E2-B929-C1881BC495DC}" destId="{027E38C3-C027-4A53-B33A-544FB95CFD4B}" srcOrd="0" destOrd="0" presId="urn:microsoft.com/office/officeart/2005/8/layout/cycle5"/>
    <dgm:cxn modelId="{97332411-B454-4A74-82B3-BC654BFEAE99}" srcId="{E5FBF233-0D0A-4594-A391-F5E1FD7F8976}" destId="{57E5A3BC-654F-42A0-9D3B-ECC08BADFF39}" srcOrd="3" destOrd="0" parTransId="{3A9065A3-8931-4DAE-B113-8A2AC3B109AB}" sibTransId="{0E8C8A9B-D10F-45C1-A321-BE70B202C5FA}"/>
    <dgm:cxn modelId="{189B87F8-E1DE-4A18-ADDA-DD73C7069195}" type="presOf" srcId="{C08BA8A3-F70D-4DA0-96F1-BF4160BB2ED1}" destId="{70425B9D-3FA1-4AD0-B5A6-B0A9A5BDDBC4}" srcOrd="0" destOrd="0" presId="urn:microsoft.com/office/officeart/2005/8/layout/cycle5"/>
    <dgm:cxn modelId="{9F28D8E7-E032-498B-A3AC-D15CF1C69011}" type="presOf" srcId="{8E635DA9-1E15-4536-87FF-5EE2074CEDCE}" destId="{23E4D385-1E83-448F-866C-70D7EE6E26A8}" srcOrd="0" destOrd="0" presId="urn:microsoft.com/office/officeart/2005/8/layout/cycle5"/>
    <dgm:cxn modelId="{2D3C39D5-F45C-4D1C-989C-1084C7280BEB}" srcId="{E5FBF233-0D0A-4594-A391-F5E1FD7F8976}" destId="{C08BA8A3-F70D-4DA0-96F1-BF4160BB2ED1}" srcOrd="0" destOrd="0" parTransId="{C3F26C90-B316-4192-8B95-EDD9B95C1A35}" sibTransId="{47428179-ED05-4167-8DE3-884E345F6F18}"/>
    <dgm:cxn modelId="{C1EF77CE-ECFA-40A6-91D0-A7E808A54BCB}" type="presOf" srcId="{F98D5E0B-4115-4C07-A824-634A14ADC19C}" destId="{2353FBD6-C405-4C0D-BA76-3A6590D2B509}" srcOrd="0" destOrd="0" presId="urn:microsoft.com/office/officeart/2005/8/layout/cycle5"/>
    <dgm:cxn modelId="{9ABB2AA5-6016-4F64-A92E-744674966A9D}" type="presOf" srcId="{0E8C8A9B-D10F-45C1-A321-BE70B202C5FA}" destId="{52A9B7E0-730E-4AB5-8B98-78D839E0D145}" srcOrd="0" destOrd="0" presId="urn:microsoft.com/office/officeart/2005/8/layout/cycle5"/>
    <dgm:cxn modelId="{DE256333-2789-4288-903C-A6FD22409CD9}" type="presOf" srcId="{E5FBF233-0D0A-4594-A391-F5E1FD7F8976}" destId="{F255190A-E34D-4D62-B111-C423C60EF37B}" srcOrd="0" destOrd="0" presId="urn:microsoft.com/office/officeart/2005/8/layout/cycle5"/>
    <dgm:cxn modelId="{FB42C313-2257-489E-8C5F-BB896B56C295}" type="presOf" srcId="{B0C022C3-CD00-4E93-8FEE-BAB01FEF8D27}" destId="{5B880359-76CA-447E-A729-2B3DC646C0CD}" srcOrd="0" destOrd="0" presId="urn:microsoft.com/office/officeart/2005/8/layout/cycle5"/>
    <dgm:cxn modelId="{8264FC93-FD54-48F0-975F-BC8389F0B023}" srcId="{E5FBF233-0D0A-4594-A391-F5E1FD7F8976}" destId="{1E426C4B-B9FD-4F85-B3B4-170CDA9FC8C5}" srcOrd="2" destOrd="0" parTransId="{E68D9DD9-F970-4EA8-BEA7-65A20D599D06}" sibTransId="{6F4A2DC6-E979-49E2-B929-C1881BC495DC}"/>
    <dgm:cxn modelId="{CAFF7281-D164-47EC-B9CE-57CB9251F539}" srcId="{E5FBF233-0D0A-4594-A391-F5E1FD7F8976}" destId="{F98D5E0B-4115-4C07-A824-634A14ADC19C}" srcOrd="1" destOrd="0" parTransId="{3ED65586-B25C-4D15-9E3E-A795B342BD40}" sibTransId="{9C2DF672-0BE7-43F6-B869-86BA5A8FA869}"/>
    <dgm:cxn modelId="{AEB6D5E2-3A52-4B87-8896-0639CC6FF457}" type="presOf" srcId="{1E426C4B-B9FD-4F85-B3B4-170CDA9FC8C5}" destId="{BFA0E88A-EB8C-42D9-93E4-F2486E99B92A}" srcOrd="0" destOrd="0" presId="urn:microsoft.com/office/officeart/2005/8/layout/cycle5"/>
    <dgm:cxn modelId="{BD1ED4DF-F16C-4D50-BB3F-D956FA811CCC}" type="presOf" srcId="{9C2DF672-0BE7-43F6-B869-86BA5A8FA869}" destId="{754A2059-F806-4A3F-AC92-860F6228982B}" srcOrd="0" destOrd="0" presId="urn:microsoft.com/office/officeart/2005/8/layout/cycle5"/>
    <dgm:cxn modelId="{8D6ED1CA-A788-48A1-93A2-44502CFA2E63}" type="presOf" srcId="{57E5A3BC-654F-42A0-9D3B-ECC08BADFF39}" destId="{63E59687-21F2-41C5-8AC6-D49E57572310}" srcOrd="0" destOrd="0" presId="urn:microsoft.com/office/officeart/2005/8/layout/cycle5"/>
    <dgm:cxn modelId="{B48F00C7-84EC-42B9-A06A-DD2A60962958}" type="presParOf" srcId="{F255190A-E34D-4D62-B111-C423C60EF37B}" destId="{70425B9D-3FA1-4AD0-B5A6-B0A9A5BDDBC4}" srcOrd="0" destOrd="0" presId="urn:microsoft.com/office/officeart/2005/8/layout/cycle5"/>
    <dgm:cxn modelId="{07A06011-1A3D-4225-AF1D-00DE184FA418}" type="presParOf" srcId="{F255190A-E34D-4D62-B111-C423C60EF37B}" destId="{3146DF95-E739-47EB-98EA-FD8772BD9846}" srcOrd="1" destOrd="0" presId="urn:microsoft.com/office/officeart/2005/8/layout/cycle5"/>
    <dgm:cxn modelId="{7F521E41-64DD-4775-8BEE-41CE7083FAFE}" type="presParOf" srcId="{F255190A-E34D-4D62-B111-C423C60EF37B}" destId="{AF53DCC3-17EA-47C7-8603-BA84F4580BBA}" srcOrd="2" destOrd="0" presId="urn:microsoft.com/office/officeart/2005/8/layout/cycle5"/>
    <dgm:cxn modelId="{7A0A79A9-E171-4C8E-AC17-C4E7C8B5F1AB}" type="presParOf" srcId="{F255190A-E34D-4D62-B111-C423C60EF37B}" destId="{2353FBD6-C405-4C0D-BA76-3A6590D2B509}" srcOrd="3" destOrd="0" presId="urn:microsoft.com/office/officeart/2005/8/layout/cycle5"/>
    <dgm:cxn modelId="{950B0EAE-7C47-4FA1-BB18-D8F4F9399B95}" type="presParOf" srcId="{F255190A-E34D-4D62-B111-C423C60EF37B}" destId="{B0407A26-111A-4241-A85D-1350E47B6339}" srcOrd="4" destOrd="0" presId="urn:microsoft.com/office/officeart/2005/8/layout/cycle5"/>
    <dgm:cxn modelId="{F988B4BF-5490-4A37-936B-CDF93E87A0E6}" type="presParOf" srcId="{F255190A-E34D-4D62-B111-C423C60EF37B}" destId="{754A2059-F806-4A3F-AC92-860F6228982B}" srcOrd="5" destOrd="0" presId="urn:microsoft.com/office/officeart/2005/8/layout/cycle5"/>
    <dgm:cxn modelId="{79C69D6A-9999-4E06-A83A-C0E3A6B43FF6}" type="presParOf" srcId="{F255190A-E34D-4D62-B111-C423C60EF37B}" destId="{BFA0E88A-EB8C-42D9-93E4-F2486E99B92A}" srcOrd="6" destOrd="0" presId="urn:microsoft.com/office/officeart/2005/8/layout/cycle5"/>
    <dgm:cxn modelId="{E9B7AA4E-F6DC-49EC-8FFE-F95DB45AF012}" type="presParOf" srcId="{F255190A-E34D-4D62-B111-C423C60EF37B}" destId="{A5E142A1-CD3F-4C5F-93AC-686D27F267F5}" srcOrd="7" destOrd="0" presId="urn:microsoft.com/office/officeart/2005/8/layout/cycle5"/>
    <dgm:cxn modelId="{FE7A9AB3-A914-420E-AD7C-C2942399AC50}" type="presParOf" srcId="{F255190A-E34D-4D62-B111-C423C60EF37B}" destId="{027E38C3-C027-4A53-B33A-544FB95CFD4B}" srcOrd="8" destOrd="0" presId="urn:microsoft.com/office/officeart/2005/8/layout/cycle5"/>
    <dgm:cxn modelId="{7C381204-89F3-4CBD-BE9F-9D372C6455A6}" type="presParOf" srcId="{F255190A-E34D-4D62-B111-C423C60EF37B}" destId="{63E59687-21F2-41C5-8AC6-D49E57572310}" srcOrd="9" destOrd="0" presId="urn:microsoft.com/office/officeart/2005/8/layout/cycle5"/>
    <dgm:cxn modelId="{DA5D4CEE-8F5C-46B8-BC8D-9E95D175C0D6}" type="presParOf" srcId="{F255190A-E34D-4D62-B111-C423C60EF37B}" destId="{FBA37B95-692D-40E2-8B27-A791E9244AE9}" srcOrd="10" destOrd="0" presId="urn:microsoft.com/office/officeart/2005/8/layout/cycle5"/>
    <dgm:cxn modelId="{7E82C96F-C2DB-4ECE-B837-90BD88AAA7D2}" type="presParOf" srcId="{F255190A-E34D-4D62-B111-C423C60EF37B}" destId="{52A9B7E0-730E-4AB5-8B98-78D839E0D145}" srcOrd="11" destOrd="0" presId="urn:microsoft.com/office/officeart/2005/8/layout/cycle5"/>
    <dgm:cxn modelId="{C95568A6-7646-4154-BDE3-142A09A2E368}" type="presParOf" srcId="{F255190A-E34D-4D62-B111-C423C60EF37B}" destId="{5B880359-76CA-447E-A729-2B3DC646C0CD}" srcOrd="12" destOrd="0" presId="urn:microsoft.com/office/officeart/2005/8/layout/cycle5"/>
    <dgm:cxn modelId="{3CFD9878-A77A-4591-9782-25325A765147}" type="presParOf" srcId="{F255190A-E34D-4D62-B111-C423C60EF37B}" destId="{0FE76E3B-AA42-4AF7-BAF2-2B39ABF589D2}" srcOrd="13" destOrd="0" presId="urn:microsoft.com/office/officeart/2005/8/layout/cycle5"/>
    <dgm:cxn modelId="{B46375B8-A3DE-4D42-9908-BAFF8B6FF04F}" type="presParOf" srcId="{F255190A-E34D-4D62-B111-C423C60EF37B}" destId="{23E4D385-1E83-448F-866C-70D7EE6E26A8}" srcOrd="14" destOrd="0" presId="urn:microsoft.com/office/officeart/2005/8/layout/cycle5"/>
    <dgm:cxn modelId="{0943B523-20E5-4105-8385-FB4CE77A72CB}" type="presParOf" srcId="{F255190A-E34D-4D62-B111-C423C60EF37B}" destId="{E900CC37-4DE0-49E8-9FD8-2AED4624A2D4}" srcOrd="15" destOrd="0" presId="urn:microsoft.com/office/officeart/2005/8/layout/cycle5"/>
    <dgm:cxn modelId="{30FB00C7-686B-4878-8143-649B9D301925}" type="presParOf" srcId="{F255190A-E34D-4D62-B111-C423C60EF37B}" destId="{B9711BC5-62C2-4C49-B72D-468DDEDE00F7}" srcOrd="16" destOrd="0" presId="urn:microsoft.com/office/officeart/2005/8/layout/cycle5"/>
    <dgm:cxn modelId="{C337D452-C79A-454C-BD23-C3F971E71C1C}" type="presParOf" srcId="{F255190A-E34D-4D62-B111-C423C60EF37B}" destId="{C6D77807-65DC-465A-A88E-169CD6B81859}"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0E16F4-059C-40A0-A6E7-D910E98CA20D}"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98CD77F2-2A4A-436F-A168-49636E08EA59}">
      <dgm:prSet phldrT="[Text]" custT="1"/>
      <dgm:spPr/>
      <dgm:t>
        <a:bodyPr/>
        <a:lstStyle/>
        <a:p>
          <a:r>
            <a:rPr lang="en-US" sz="1800" smtClean="0"/>
            <a:t>Functionality of the System</a:t>
          </a:r>
          <a:endParaRPr lang="en-US" sz="1800" dirty="0"/>
        </a:p>
      </dgm:t>
    </dgm:pt>
    <dgm:pt modelId="{1C568701-EF18-47DD-AA90-890F7B9165AC}" type="parTrans" cxnId="{F9F5DD78-4B5D-4202-9130-387E25C02748}">
      <dgm:prSet/>
      <dgm:spPr/>
      <dgm:t>
        <a:bodyPr/>
        <a:lstStyle/>
        <a:p>
          <a:endParaRPr lang="en-US"/>
        </a:p>
      </dgm:t>
    </dgm:pt>
    <dgm:pt modelId="{2AAAA25B-996F-4437-9759-7D9923575D40}" type="sibTrans" cxnId="{F9F5DD78-4B5D-4202-9130-387E25C02748}">
      <dgm:prSet/>
      <dgm:spPr/>
      <dgm:t>
        <a:bodyPr/>
        <a:lstStyle/>
        <a:p>
          <a:endParaRPr lang="en-US"/>
        </a:p>
      </dgm:t>
    </dgm:pt>
    <dgm:pt modelId="{7331AC1B-E889-477C-8527-EFF6BCA9FD24}">
      <dgm:prSet phldrT="[Text]" custT="1"/>
      <dgm:spPr/>
      <dgm:t>
        <a:bodyPr/>
        <a:lstStyle/>
        <a:p>
          <a:pPr algn="l"/>
          <a:r>
            <a:rPr lang="en-US" sz="1800" smtClean="0"/>
            <a:t>Does the system have all the necessary features to successfully collect, store, and reproduce data in a timely, accurate manner? </a:t>
          </a:r>
          <a:endParaRPr lang="en-US" sz="1800" dirty="0"/>
        </a:p>
      </dgm:t>
    </dgm:pt>
    <dgm:pt modelId="{F1A3D911-0807-4B03-AF38-2BA8CC893103}" type="parTrans" cxnId="{2E3BB3CB-2E2F-45A5-92B2-A447C5EC3FAA}">
      <dgm:prSet/>
      <dgm:spPr/>
      <dgm:t>
        <a:bodyPr/>
        <a:lstStyle/>
        <a:p>
          <a:endParaRPr lang="en-US"/>
        </a:p>
      </dgm:t>
    </dgm:pt>
    <dgm:pt modelId="{003D4496-F75C-46AD-8EA8-183539ABD5D8}" type="sibTrans" cxnId="{2E3BB3CB-2E2F-45A5-92B2-A447C5EC3FAA}">
      <dgm:prSet/>
      <dgm:spPr/>
      <dgm:t>
        <a:bodyPr/>
        <a:lstStyle/>
        <a:p>
          <a:endParaRPr lang="en-US"/>
        </a:p>
      </dgm:t>
    </dgm:pt>
    <dgm:pt modelId="{33921FE7-1F06-41E0-ACA6-03E48C04B526}">
      <dgm:prSet phldrT="[Text]" custT="1"/>
      <dgm:spPr/>
      <dgm:t>
        <a:bodyPr/>
        <a:lstStyle/>
        <a:p>
          <a:r>
            <a:rPr lang="en-US" sz="1800" smtClean="0"/>
            <a:t>Usability of the System</a:t>
          </a:r>
          <a:endParaRPr lang="en-US" sz="1800" dirty="0"/>
        </a:p>
      </dgm:t>
    </dgm:pt>
    <dgm:pt modelId="{F0B5A667-C9AA-40F9-B52F-2F7A89E70918}" type="parTrans" cxnId="{60ACF405-6951-49AF-9FED-3FC8EB0DB9E2}">
      <dgm:prSet/>
      <dgm:spPr/>
      <dgm:t>
        <a:bodyPr/>
        <a:lstStyle/>
        <a:p>
          <a:endParaRPr lang="en-US"/>
        </a:p>
      </dgm:t>
    </dgm:pt>
    <dgm:pt modelId="{F2D5D12B-978B-4E3F-B639-9E9E1FCD10F1}" type="sibTrans" cxnId="{60ACF405-6951-49AF-9FED-3FC8EB0DB9E2}">
      <dgm:prSet/>
      <dgm:spPr/>
      <dgm:t>
        <a:bodyPr/>
        <a:lstStyle/>
        <a:p>
          <a:endParaRPr lang="en-US"/>
        </a:p>
      </dgm:t>
    </dgm:pt>
    <dgm:pt modelId="{14282908-B92C-4C1F-A4A4-F3985D18FC82}">
      <dgm:prSet custT="1"/>
      <dgm:spPr/>
      <dgm:t>
        <a:bodyPr/>
        <a:lstStyle/>
        <a:p>
          <a:pPr rtl="0"/>
          <a:r>
            <a:rPr lang="en-US" sz="1800" smtClean="0"/>
            <a:t>Can users effectively and efficiently use the system to achieve their intended outcomes?</a:t>
          </a:r>
          <a:endParaRPr lang="en-US" sz="1800" dirty="0"/>
        </a:p>
      </dgm:t>
    </dgm:pt>
    <dgm:pt modelId="{737E1CC1-672E-4DDF-B8A8-BCB2979B81F5}" type="parTrans" cxnId="{B3AB505B-77C8-4CC4-893D-2DDBECF236FE}">
      <dgm:prSet/>
      <dgm:spPr/>
      <dgm:t>
        <a:bodyPr/>
        <a:lstStyle/>
        <a:p>
          <a:endParaRPr lang="en-US"/>
        </a:p>
      </dgm:t>
    </dgm:pt>
    <dgm:pt modelId="{F4964EF4-9715-4D72-9077-0FDD7C6A8D82}" type="sibTrans" cxnId="{B3AB505B-77C8-4CC4-893D-2DDBECF236FE}">
      <dgm:prSet/>
      <dgm:spPr/>
      <dgm:t>
        <a:bodyPr/>
        <a:lstStyle/>
        <a:p>
          <a:endParaRPr lang="en-US"/>
        </a:p>
      </dgm:t>
    </dgm:pt>
    <dgm:pt modelId="{F09B9E19-A3AA-4840-9A2E-7708BB202D61}">
      <dgm:prSet custT="1"/>
      <dgm:spPr/>
      <dgm:t>
        <a:bodyPr/>
        <a:lstStyle/>
        <a:p>
          <a:pPr rtl="0"/>
          <a:r>
            <a:rPr lang="en-US" sz="2000" dirty="0" smtClean="0"/>
            <a:t>Effective Utilization of the System</a:t>
          </a:r>
          <a:endParaRPr lang="en-US" sz="2000" dirty="0"/>
        </a:p>
      </dgm:t>
    </dgm:pt>
    <dgm:pt modelId="{DCDDA221-4CB2-449F-A07C-8EE0F89C6267}" type="parTrans" cxnId="{3C9759C4-6789-4941-84E7-38A605778559}">
      <dgm:prSet/>
      <dgm:spPr/>
      <dgm:t>
        <a:bodyPr/>
        <a:lstStyle/>
        <a:p>
          <a:endParaRPr lang="en-US"/>
        </a:p>
      </dgm:t>
    </dgm:pt>
    <dgm:pt modelId="{84B05347-8413-4287-8E12-33DE0C14A721}" type="sibTrans" cxnId="{3C9759C4-6789-4941-84E7-38A605778559}">
      <dgm:prSet/>
      <dgm:spPr/>
      <dgm:t>
        <a:bodyPr/>
        <a:lstStyle/>
        <a:p>
          <a:endParaRPr lang="en-US"/>
        </a:p>
      </dgm:t>
    </dgm:pt>
    <dgm:pt modelId="{B67E67A0-2DE4-4C1F-9462-0CFCF69E9A40}">
      <dgm:prSet custT="1"/>
      <dgm:spPr/>
      <dgm:t>
        <a:bodyPr/>
        <a:lstStyle/>
        <a:p>
          <a:pPr rtl="0"/>
          <a:r>
            <a:rPr lang="en-US" sz="1800" smtClean="0"/>
            <a:t>Are grantee users entering required data in a timely and continuous fashion to achieve intended  system outcomes?</a:t>
          </a:r>
          <a:endParaRPr lang="en-US" sz="1800" dirty="0"/>
        </a:p>
      </dgm:t>
    </dgm:pt>
    <dgm:pt modelId="{B1023434-2950-4440-88D6-7696B936EEB4}" type="parTrans" cxnId="{CC3419BB-1A5D-4D9F-99E6-7294AB15868D}">
      <dgm:prSet/>
      <dgm:spPr/>
      <dgm:t>
        <a:bodyPr/>
        <a:lstStyle/>
        <a:p>
          <a:endParaRPr lang="en-US"/>
        </a:p>
      </dgm:t>
    </dgm:pt>
    <dgm:pt modelId="{44EFCDD9-FC31-43F0-976C-47FE3C3A57F8}" type="sibTrans" cxnId="{CC3419BB-1A5D-4D9F-99E6-7294AB15868D}">
      <dgm:prSet/>
      <dgm:spPr/>
      <dgm:t>
        <a:bodyPr/>
        <a:lstStyle/>
        <a:p>
          <a:endParaRPr lang="en-US"/>
        </a:p>
      </dgm:t>
    </dgm:pt>
    <dgm:pt modelId="{9AD8261B-0A3F-4F60-A2CE-DEC14AA08602}">
      <dgm:prSet custT="1"/>
      <dgm:spPr/>
      <dgm:t>
        <a:bodyPr/>
        <a:lstStyle/>
        <a:p>
          <a:pPr rtl="0"/>
          <a:r>
            <a:rPr lang="en-US" sz="1800" smtClean="0"/>
            <a:t>Are CDC users utilizing data to achieve intended  system outcomes?</a:t>
          </a:r>
          <a:endParaRPr lang="en-US" sz="1800" dirty="0"/>
        </a:p>
      </dgm:t>
    </dgm:pt>
    <dgm:pt modelId="{22DDA7FC-093F-4E46-A256-F3C925CC2777}" type="sibTrans" cxnId="{86795C4D-FA61-48FC-BB52-15997E7B8517}">
      <dgm:prSet/>
      <dgm:spPr/>
      <dgm:t>
        <a:bodyPr/>
        <a:lstStyle/>
        <a:p>
          <a:endParaRPr lang="en-US"/>
        </a:p>
      </dgm:t>
    </dgm:pt>
    <dgm:pt modelId="{BC655463-E22A-469E-A5AA-A4771BEC74F7}" type="parTrans" cxnId="{86795C4D-FA61-48FC-BB52-15997E7B8517}">
      <dgm:prSet/>
      <dgm:spPr/>
      <dgm:t>
        <a:bodyPr/>
        <a:lstStyle/>
        <a:p>
          <a:endParaRPr lang="en-US"/>
        </a:p>
      </dgm:t>
    </dgm:pt>
    <dgm:pt modelId="{AF786B06-88D5-4A97-9A7B-804CF603FC0D}" type="pres">
      <dgm:prSet presAssocID="{430E16F4-059C-40A0-A6E7-D910E98CA20D}" presName="Name0" presStyleCnt="0">
        <dgm:presLayoutVars>
          <dgm:dir/>
          <dgm:animLvl val="lvl"/>
          <dgm:resizeHandles val="exact"/>
        </dgm:presLayoutVars>
      </dgm:prSet>
      <dgm:spPr/>
      <dgm:t>
        <a:bodyPr/>
        <a:lstStyle/>
        <a:p>
          <a:endParaRPr lang="en-US"/>
        </a:p>
      </dgm:t>
    </dgm:pt>
    <dgm:pt modelId="{B4656B99-0837-479E-BACB-60624733FEF3}" type="pres">
      <dgm:prSet presAssocID="{98CD77F2-2A4A-436F-A168-49636E08EA59}" presName="linNode" presStyleCnt="0"/>
      <dgm:spPr/>
      <dgm:t>
        <a:bodyPr/>
        <a:lstStyle/>
        <a:p>
          <a:endParaRPr lang="en-US"/>
        </a:p>
      </dgm:t>
    </dgm:pt>
    <dgm:pt modelId="{996DDD22-2312-49EB-A6E9-E85690FB7665}" type="pres">
      <dgm:prSet presAssocID="{98CD77F2-2A4A-436F-A168-49636E08EA59}" presName="parentText" presStyleLbl="node1" presStyleIdx="0" presStyleCnt="3" custScaleX="72597" custScaleY="107164">
        <dgm:presLayoutVars>
          <dgm:chMax val="1"/>
          <dgm:bulletEnabled val="1"/>
        </dgm:presLayoutVars>
      </dgm:prSet>
      <dgm:spPr/>
      <dgm:t>
        <a:bodyPr/>
        <a:lstStyle/>
        <a:p>
          <a:endParaRPr lang="en-US"/>
        </a:p>
      </dgm:t>
    </dgm:pt>
    <dgm:pt modelId="{160E046E-7720-48DD-BC89-F65AE09E7318}" type="pres">
      <dgm:prSet presAssocID="{98CD77F2-2A4A-436F-A168-49636E08EA59}" presName="descendantText" presStyleLbl="alignAccFollowNode1" presStyleIdx="0" presStyleCnt="3" custScaleX="132574" custScaleY="113872">
        <dgm:presLayoutVars>
          <dgm:bulletEnabled val="1"/>
        </dgm:presLayoutVars>
      </dgm:prSet>
      <dgm:spPr/>
      <dgm:t>
        <a:bodyPr/>
        <a:lstStyle/>
        <a:p>
          <a:endParaRPr lang="en-US"/>
        </a:p>
      </dgm:t>
    </dgm:pt>
    <dgm:pt modelId="{5F4660AD-259C-4033-B6D9-E6AED3F814B5}" type="pres">
      <dgm:prSet presAssocID="{2AAAA25B-996F-4437-9759-7D9923575D40}" presName="sp" presStyleCnt="0"/>
      <dgm:spPr/>
      <dgm:t>
        <a:bodyPr/>
        <a:lstStyle/>
        <a:p>
          <a:endParaRPr lang="en-US"/>
        </a:p>
      </dgm:t>
    </dgm:pt>
    <dgm:pt modelId="{8CEDE320-17DD-4CEF-92DA-ECF0A6D13E20}" type="pres">
      <dgm:prSet presAssocID="{33921FE7-1F06-41E0-ACA6-03E48C04B526}" presName="linNode" presStyleCnt="0"/>
      <dgm:spPr/>
      <dgm:t>
        <a:bodyPr/>
        <a:lstStyle/>
        <a:p>
          <a:endParaRPr lang="en-US"/>
        </a:p>
      </dgm:t>
    </dgm:pt>
    <dgm:pt modelId="{B6F6427E-F431-4C70-B8CC-EB275669BF91}" type="pres">
      <dgm:prSet presAssocID="{33921FE7-1F06-41E0-ACA6-03E48C04B526}" presName="parentText" presStyleLbl="node1" presStyleIdx="1" presStyleCnt="3" custScaleX="68323" custScaleY="100658">
        <dgm:presLayoutVars>
          <dgm:chMax val="1"/>
          <dgm:bulletEnabled val="1"/>
        </dgm:presLayoutVars>
      </dgm:prSet>
      <dgm:spPr/>
      <dgm:t>
        <a:bodyPr/>
        <a:lstStyle/>
        <a:p>
          <a:endParaRPr lang="en-US"/>
        </a:p>
      </dgm:t>
    </dgm:pt>
    <dgm:pt modelId="{F610D075-4170-40D4-BEF0-F6C74F19C570}" type="pres">
      <dgm:prSet presAssocID="{33921FE7-1F06-41E0-ACA6-03E48C04B526}" presName="descendantText" presStyleLbl="alignAccFollowNode1" presStyleIdx="1" presStyleCnt="3" custScaleX="125984" custScaleY="126233" custLinFactNeighborX="-1243" custLinFactNeighborY="-311">
        <dgm:presLayoutVars>
          <dgm:bulletEnabled val="1"/>
        </dgm:presLayoutVars>
      </dgm:prSet>
      <dgm:spPr/>
      <dgm:t>
        <a:bodyPr/>
        <a:lstStyle/>
        <a:p>
          <a:endParaRPr lang="en-US"/>
        </a:p>
      </dgm:t>
    </dgm:pt>
    <dgm:pt modelId="{C15DDE1B-D007-473E-8131-EF205C5526C2}" type="pres">
      <dgm:prSet presAssocID="{F2D5D12B-978B-4E3F-B639-9E9E1FCD10F1}" presName="sp" presStyleCnt="0"/>
      <dgm:spPr/>
      <dgm:t>
        <a:bodyPr/>
        <a:lstStyle/>
        <a:p>
          <a:endParaRPr lang="en-US"/>
        </a:p>
      </dgm:t>
    </dgm:pt>
    <dgm:pt modelId="{981AD9E8-0E38-4014-926B-BF48CCC5AD73}" type="pres">
      <dgm:prSet presAssocID="{F09B9E19-A3AA-4840-9A2E-7708BB202D61}" presName="linNode" presStyleCnt="0"/>
      <dgm:spPr/>
      <dgm:t>
        <a:bodyPr/>
        <a:lstStyle/>
        <a:p>
          <a:endParaRPr lang="en-US"/>
        </a:p>
      </dgm:t>
    </dgm:pt>
    <dgm:pt modelId="{0C1D550D-3B3C-49B3-9567-2D51532C9766}" type="pres">
      <dgm:prSet presAssocID="{F09B9E19-A3AA-4840-9A2E-7708BB202D61}" presName="parentText" presStyleLbl="node1" presStyleIdx="2" presStyleCnt="3" custScaleX="156897" custScaleY="121981" custLinFactNeighborX="-27" custLinFactNeighborY="121">
        <dgm:presLayoutVars>
          <dgm:chMax val="1"/>
          <dgm:bulletEnabled val="1"/>
        </dgm:presLayoutVars>
      </dgm:prSet>
      <dgm:spPr/>
      <dgm:t>
        <a:bodyPr/>
        <a:lstStyle/>
        <a:p>
          <a:endParaRPr lang="en-US"/>
        </a:p>
      </dgm:t>
    </dgm:pt>
    <dgm:pt modelId="{E1A56790-61FA-452A-947B-586A3BFAA248}" type="pres">
      <dgm:prSet presAssocID="{F09B9E19-A3AA-4840-9A2E-7708BB202D61}" presName="descendantText" presStyleLbl="alignAccFollowNode1" presStyleIdx="2" presStyleCnt="3" custScaleX="281479" custScaleY="139275">
        <dgm:presLayoutVars>
          <dgm:bulletEnabled val="1"/>
        </dgm:presLayoutVars>
      </dgm:prSet>
      <dgm:spPr/>
      <dgm:t>
        <a:bodyPr/>
        <a:lstStyle/>
        <a:p>
          <a:endParaRPr lang="en-US"/>
        </a:p>
      </dgm:t>
    </dgm:pt>
  </dgm:ptLst>
  <dgm:cxnLst>
    <dgm:cxn modelId="{B3AB505B-77C8-4CC4-893D-2DDBECF236FE}" srcId="{33921FE7-1F06-41E0-ACA6-03E48C04B526}" destId="{14282908-B92C-4C1F-A4A4-F3985D18FC82}" srcOrd="0" destOrd="0" parTransId="{737E1CC1-672E-4DDF-B8A8-BCB2979B81F5}" sibTransId="{F4964EF4-9715-4D72-9077-0FDD7C6A8D82}"/>
    <dgm:cxn modelId="{00B424D4-20E3-4AEA-8EAF-77D70B37E37B}" type="presOf" srcId="{98CD77F2-2A4A-436F-A168-49636E08EA59}" destId="{996DDD22-2312-49EB-A6E9-E85690FB7665}" srcOrd="0" destOrd="0" presId="urn:microsoft.com/office/officeart/2005/8/layout/vList5"/>
    <dgm:cxn modelId="{ABC4C1F0-5B79-4F83-A663-0B29BD16C28D}" type="presOf" srcId="{9AD8261B-0A3F-4F60-A2CE-DEC14AA08602}" destId="{E1A56790-61FA-452A-947B-586A3BFAA248}" srcOrd="0" destOrd="1" presId="urn:microsoft.com/office/officeart/2005/8/layout/vList5"/>
    <dgm:cxn modelId="{CC3419BB-1A5D-4D9F-99E6-7294AB15868D}" srcId="{F09B9E19-A3AA-4840-9A2E-7708BB202D61}" destId="{B67E67A0-2DE4-4C1F-9462-0CFCF69E9A40}" srcOrd="0" destOrd="0" parTransId="{B1023434-2950-4440-88D6-7696B936EEB4}" sibTransId="{44EFCDD9-FC31-43F0-976C-47FE3C3A57F8}"/>
    <dgm:cxn modelId="{2645EA9E-5954-498E-ADC2-C26C2B42BE71}" type="presOf" srcId="{F09B9E19-A3AA-4840-9A2E-7708BB202D61}" destId="{0C1D550D-3B3C-49B3-9567-2D51532C9766}" srcOrd="0" destOrd="0" presId="urn:microsoft.com/office/officeart/2005/8/layout/vList5"/>
    <dgm:cxn modelId="{A1D04FEC-937D-44F3-A367-7BCDD05864B9}" type="presOf" srcId="{33921FE7-1F06-41E0-ACA6-03E48C04B526}" destId="{B6F6427E-F431-4C70-B8CC-EB275669BF91}" srcOrd="0" destOrd="0" presId="urn:microsoft.com/office/officeart/2005/8/layout/vList5"/>
    <dgm:cxn modelId="{3C9759C4-6789-4941-84E7-38A605778559}" srcId="{430E16F4-059C-40A0-A6E7-D910E98CA20D}" destId="{F09B9E19-A3AA-4840-9A2E-7708BB202D61}" srcOrd="2" destOrd="0" parTransId="{DCDDA221-4CB2-449F-A07C-8EE0F89C6267}" sibTransId="{84B05347-8413-4287-8E12-33DE0C14A721}"/>
    <dgm:cxn modelId="{2E3BB3CB-2E2F-45A5-92B2-A447C5EC3FAA}" srcId="{98CD77F2-2A4A-436F-A168-49636E08EA59}" destId="{7331AC1B-E889-477C-8527-EFF6BCA9FD24}" srcOrd="0" destOrd="0" parTransId="{F1A3D911-0807-4B03-AF38-2BA8CC893103}" sibTransId="{003D4496-F75C-46AD-8EA8-183539ABD5D8}"/>
    <dgm:cxn modelId="{9DA41870-D125-4401-AAFF-EF09DCE62FCF}" type="presOf" srcId="{430E16F4-059C-40A0-A6E7-D910E98CA20D}" destId="{AF786B06-88D5-4A97-9A7B-804CF603FC0D}" srcOrd="0" destOrd="0" presId="urn:microsoft.com/office/officeart/2005/8/layout/vList5"/>
    <dgm:cxn modelId="{45540148-F690-4773-8783-77EC95E1AECC}" type="presOf" srcId="{B67E67A0-2DE4-4C1F-9462-0CFCF69E9A40}" destId="{E1A56790-61FA-452A-947B-586A3BFAA248}" srcOrd="0" destOrd="0" presId="urn:microsoft.com/office/officeart/2005/8/layout/vList5"/>
    <dgm:cxn modelId="{35D46215-295B-4632-8307-D76DEA0D99E8}" type="presOf" srcId="{7331AC1B-E889-477C-8527-EFF6BCA9FD24}" destId="{160E046E-7720-48DD-BC89-F65AE09E7318}" srcOrd="0" destOrd="0" presId="urn:microsoft.com/office/officeart/2005/8/layout/vList5"/>
    <dgm:cxn modelId="{B0EA2770-F216-4A76-A972-EFA3FC6AE438}" type="presOf" srcId="{14282908-B92C-4C1F-A4A4-F3985D18FC82}" destId="{F610D075-4170-40D4-BEF0-F6C74F19C570}" srcOrd="0" destOrd="0" presId="urn:microsoft.com/office/officeart/2005/8/layout/vList5"/>
    <dgm:cxn modelId="{86795C4D-FA61-48FC-BB52-15997E7B8517}" srcId="{F09B9E19-A3AA-4840-9A2E-7708BB202D61}" destId="{9AD8261B-0A3F-4F60-A2CE-DEC14AA08602}" srcOrd="1" destOrd="0" parTransId="{BC655463-E22A-469E-A5AA-A4771BEC74F7}" sibTransId="{22DDA7FC-093F-4E46-A256-F3C925CC2777}"/>
    <dgm:cxn modelId="{60ACF405-6951-49AF-9FED-3FC8EB0DB9E2}" srcId="{430E16F4-059C-40A0-A6E7-D910E98CA20D}" destId="{33921FE7-1F06-41E0-ACA6-03E48C04B526}" srcOrd="1" destOrd="0" parTransId="{F0B5A667-C9AA-40F9-B52F-2F7A89E70918}" sibTransId="{F2D5D12B-978B-4E3F-B639-9E9E1FCD10F1}"/>
    <dgm:cxn modelId="{F9F5DD78-4B5D-4202-9130-387E25C02748}" srcId="{430E16F4-059C-40A0-A6E7-D910E98CA20D}" destId="{98CD77F2-2A4A-436F-A168-49636E08EA59}" srcOrd="0" destOrd="0" parTransId="{1C568701-EF18-47DD-AA90-890F7B9165AC}" sibTransId="{2AAAA25B-996F-4437-9759-7D9923575D40}"/>
    <dgm:cxn modelId="{CCD2F98A-6CC9-44AD-A7E0-6B064699D566}" type="presParOf" srcId="{AF786B06-88D5-4A97-9A7B-804CF603FC0D}" destId="{B4656B99-0837-479E-BACB-60624733FEF3}" srcOrd="0" destOrd="0" presId="urn:microsoft.com/office/officeart/2005/8/layout/vList5"/>
    <dgm:cxn modelId="{5DA87486-C367-4913-A792-E00B17AF4FA6}" type="presParOf" srcId="{B4656B99-0837-479E-BACB-60624733FEF3}" destId="{996DDD22-2312-49EB-A6E9-E85690FB7665}" srcOrd="0" destOrd="0" presId="urn:microsoft.com/office/officeart/2005/8/layout/vList5"/>
    <dgm:cxn modelId="{4EC5B623-DFB6-4287-81EE-BF2CC9BC301A}" type="presParOf" srcId="{B4656B99-0837-479E-BACB-60624733FEF3}" destId="{160E046E-7720-48DD-BC89-F65AE09E7318}" srcOrd="1" destOrd="0" presId="urn:microsoft.com/office/officeart/2005/8/layout/vList5"/>
    <dgm:cxn modelId="{E862C84C-9219-429B-B50F-D97077B869F7}" type="presParOf" srcId="{AF786B06-88D5-4A97-9A7B-804CF603FC0D}" destId="{5F4660AD-259C-4033-B6D9-E6AED3F814B5}" srcOrd="1" destOrd="0" presId="urn:microsoft.com/office/officeart/2005/8/layout/vList5"/>
    <dgm:cxn modelId="{1BF86B97-491F-4559-A893-646C41683DC0}" type="presParOf" srcId="{AF786B06-88D5-4A97-9A7B-804CF603FC0D}" destId="{8CEDE320-17DD-4CEF-92DA-ECF0A6D13E20}" srcOrd="2" destOrd="0" presId="urn:microsoft.com/office/officeart/2005/8/layout/vList5"/>
    <dgm:cxn modelId="{AEABEB4A-4C43-4B2D-AE9A-D043124C6BC7}" type="presParOf" srcId="{8CEDE320-17DD-4CEF-92DA-ECF0A6D13E20}" destId="{B6F6427E-F431-4C70-B8CC-EB275669BF91}" srcOrd="0" destOrd="0" presId="urn:microsoft.com/office/officeart/2005/8/layout/vList5"/>
    <dgm:cxn modelId="{61A30834-97AC-4C48-A37E-98269FEE418A}" type="presParOf" srcId="{8CEDE320-17DD-4CEF-92DA-ECF0A6D13E20}" destId="{F610D075-4170-40D4-BEF0-F6C74F19C570}" srcOrd="1" destOrd="0" presId="urn:microsoft.com/office/officeart/2005/8/layout/vList5"/>
    <dgm:cxn modelId="{7664BEDA-D09C-4CEE-B867-31ADBCA574B3}" type="presParOf" srcId="{AF786B06-88D5-4A97-9A7B-804CF603FC0D}" destId="{C15DDE1B-D007-473E-8131-EF205C5526C2}" srcOrd="3" destOrd="0" presId="urn:microsoft.com/office/officeart/2005/8/layout/vList5"/>
    <dgm:cxn modelId="{E16ECD39-B3ED-474D-BF31-E7941D7C7FC1}" type="presParOf" srcId="{AF786B06-88D5-4A97-9A7B-804CF603FC0D}" destId="{981AD9E8-0E38-4014-926B-BF48CCC5AD73}" srcOrd="4" destOrd="0" presId="urn:microsoft.com/office/officeart/2005/8/layout/vList5"/>
    <dgm:cxn modelId="{355E5E35-2CA9-4763-BD3B-9A77418594AB}" type="presParOf" srcId="{981AD9E8-0E38-4014-926B-BF48CCC5AD73}" destId="{0C1D550D-3B3C-49B3-9567-2D51532C9766}" srcOrd="0" destOrd="0" presId="urn:microsoft.com/office/officeart/2005/8/layout/vList5"/>
    <dgm:cxn modelId="{8EC5186F-8520-4945-989C-F8307CE57544}" type="presParOf" srcId="{981AD9E8-0E38-4014-926B-BF48CCC5AD73}" destId="{E1A56790-61FA-452A-947B-586A3BFAA24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F85E4A-BE67-4E99-8EAF-6CE78B7FF7D4}" type="doc">
      <dgm:prSet loTypeId="urn:microsoft.com/office/officeart/2005/8/layout/process1" loCatId="process" qsTypeId="urn:microsoft.com/office/officeart/2005/8/quickstyle/simple1" qsCatId="simple" csTypeId="urn:microsoft.com/office/officeart/2005/8/colors/accent1_2" csCatId="accent1" phldr="1"/>
      <dgm:spPr/>
    </dgm:pt>
    <dgm:pt modelId="{1A2B4289-0801-45CB-8478-1F28B474CE82}">
      <dgm:prSet phldrT="[Text]"/>
      <dgm:spPr/>
      <dgm:t>
        <a:bodyPr/>
        <a:lstStyle/>
        <a:p>
          <a:r>
            <a:rPr lang="en-US" dirty="0" smtClean="0"/>
            <a:t>Data</a:t>
          </a:r>
          <a:endParaRPr lang="en-US" dirty="0"/>
        </a:p>
      </dgm:t>
    </dgm:pt>
    <dgm:pt modelId="{1F40514E-1BAD-420B-8A23-FF689F6AE93F}" type="parTrans" cxnId="{20E46A52-EBF1-430B-933C-26A8333070BD}">
      <dgm:prSet/>
      <dgm:spPr/>
      <dgm:t>
        <a:bodyPr/>
        <a:lstStyle/>
        <a:p>
          <a:endParaRPr lang="en-US"/>
        </a:p>
      </dgm:t>
    </dgm:pt>
    <dgm:pt modelId="{4D797D24-D039-4718-883A-BF5B34B76A8E}" type="sibTrans" cxnId="{20E46A52-EBF1-430B-933C-26A8333070BD}">
      <dgm:prSet/>
      <dgm:spPr/>
      <dgm:t>
        <a:bodyPr/>
        <a:lstStyle/>
        <a:p>
          <a:endParaRPr lang="en-US"/>
        </a:p>
      </dgm:t>
    </dgm:pt>
    <dgm:pt modelId="{8E3C1A9A-5EC0-45D9-A865-7D8840296B9A}">
      <dgm:prSet phldrT="[Text]"/>
      <dgm:spPr/>
      <dgm:t>
        <a:bodyPr/>
        <a:lstStyle/>
        <a:p>
          <a:r>
            <a:rPr lang="en-US" dirty="0" smtClean="0"/>
            <a:t>Management</a:t>
          </a:r>
          <a:endParaRPr lang="en-US" dirty="0"/>
        </a:p>
      </dgm:t>
    </dgm:pt>
    <dgm:pt modelId="{22D2DAFA-74C3-463C-B306-78217495E0A1}" type="parTrans" cxnId="{F94ABF35-C39E-43B5-8949-ECEB9F8B6966}">
      <dgm:prSet/>
      <dgm:spPr/>
      <dgm:t>
        <a:bodyPr/>
        <a:lstStyle/>
        <a:p>
          <a:endParaRPr lang="en-US"/>
        </a:p>
      </dgm:t>
    </dgm:pt>
    <dgm:pt modelId="{8F8AD5B7-AAE6-469C-8EB2-EF739CC763C4}" type="sibTrans" cxnId="{F94ABF35-C39E-43B5-8949-ECEB9F8B6966}">
      <dgm:prSet/>
      <dgm:spPr/>
      <dgm:t>
        <a:bodyPr/>
        <a:lstStyle/>
        <a:p>
          <a:endParaRPr lang="en-US"/>
        </a:p>
      </dgm:t>
    </dgm:pt>
    <dgm:pt modelId="{CCF18F8C-C79B-4CF0-8945-87014C0E48CE}">
      <dgm:prSet phldrT="[Text]"/>
      <dgm:spPr/>
      <dgm:t>
        <a:bodyPr/>
        <a:lstStyle/>
        <a:p>
          <a:r>
            <a:rPr lang="en-US" dirty="0" smtClean="0"/>
            <a:t>Policymakers</a:t>
          </a:r>
          <a:endParaRPr lang="en-US" dirty="0"/>
        </a:p>
      </dgm:t>
    </dgm:pt>
    <dgm:pt modelId="{8771CDA9-4189-457A-AD31-737092FE6406}" type="parTrans" cxnId="{2D3ECE5F-C3A5-49FD-B1D8-7C245C9BF6F6}">
      <dgm:prSet/>
      <dgm:spPr/>
      <dgm:t>
        <a:bodyPr/>
        <a:lstStyle/>
        <a:p>
          <a:endParaRPr lang="en-US"/>
        </a:p>
      </dgm:t>
    </dgm:pt>
    <dgm:pt modelId="{DD987D67-ED47-48D9-AFCB-DA5D884DAEAB}" type="sibTrans" cxnId="{2D3ECE5F-C3A5-49FD-B1D8-7C245C9BF6F6}">
      <dgm:prSet/>
      <dgm:spPr/>
      <dgm:t>
        <a:bodyPr/>
        <a:lstStyle/>
        <a:p>
          <a:endParaRPr lang="en-US"/>
        </a:p>
      </dgm:t>
    </dgm:pt>
    <dgm:pt modelId="{F3D61577-854D-4F1C-9C87-804BE0713DD8}" type="pres">
      <dgm:prSet presAssocID="{42F85E4A-BE67-4E99-8EAF-6CE78B7FF7D4}" presName="Name0" presStyleCnt="0">
        <dgm:presLayoutVars>
          <dgm:dir/>
          <dgm:resizeHandles val="exact"/>
        </dgm:presLayoutVars>
      </dgm:prSet>
      <dgm:spPr/>
    </dgm:pt>
    <dgm:pt modelId="{330BACF1-C8E5-4E52-9071-2A3014136EC3}" type="pres">
      <dgm:prSet presAssocID="{1A2B4289-0801-45CB-8478-1F28B474CE82}" presName="node" presStyleLbl="node1" presStyleIdx="0" presStyleCnt="3">
        <dgm:presLayoutVars>
          <dgm:bulletEnabled val="1"/>
        </dgm:presLayoutVars>
      </dgm:prSet>
      <dgm:spPr/>
      <dgm:t>
        <a:bodyPr/>
        <a:lstStyle/>
        <a:p>
          <a:endParaRPr lang="en-US"/>
        </a:p>
      </dgm:t>
    </dgm:pt>
    <dgm:pt modelId="{651BCEC9-E08E-4F7C-8C30-26CEF5CA67F4}" type="pres">
      <dgm:prSet presAssocID="{4D797D24-D039-4718-883A-BF5B34B76A8E}" presName="sibTrans" presStyleLbl="sibTrans2D1" presStyleIdx="0" presStyleCnt="2"/>
      <dgm:spPr/>
      <dgm:t>
        <a:bodyPr/>
        <a:lstStyle/>
        <a:p>
          <a:endParaRPr lang="en-US"/>
        </a:p>
      </dgm:t>
    </dgm:pt>
    <dgm:pt modelId="{5E446517-EC55-4AF5-9F83-606F843FB613}" type="pres">
      <dgm:prSet presAssocID="{4D797D24-D039-4718-883A-BF5B34B76A8E}" presName="connectorText" presStyleLbl="sibTrans2D1" presStyleIdx="0" presStyleCnt="2"/>
      <dgm:spPr/>
      <dgm:t>
        <a:bodyPr/>
        <a:lstStyle/>
        <a:p>
          <a:endParaRPr lang="en-US"/>
        </a:p>
      </dgm:t>
    </dgm:pt>
    <dgm:pt modelId="{751F3FCC-B5FC-443F-9B32-3FD29A8B5A0C}" type="pres">
      <dgm:prSet presAssocID="{8E3C1A9A-5EC0-45D9-A865-7D8840296B9A}" presName="node" presStyleLbl="node1" presStyleIdx="1" presStyleCnt="3">
        <dgm:presLayoutVars>
          <dgm:bulletEnabled val="1"/>
        </dgm:presLayoutVars>
      </dgm:prSet>
      <dgm:spPr/>
      <dgm:t>
        <a:bodyPr/>
        <a:lstStyle/>
        <a:p>
          <a:endParaRPr lang="en-US"/>
        </a:p>
      </dgm:t>
    </dgm:pt>
    <dgm:pt modelId="{298FD68F-52B7-4285-8C5E-4810FCF233AF}" type="pres">
      <dgm:prSet presAssocID="{8F8AD5B7-AAE6-469C-8EB2-EF739CC763C4}" presName="sibTrans" presStyleLbl="sibTrans2D1" presStyleIdx="1" presStyleCnt="2"/>
      <dgm:spPr/>
      <dgm:t>
        <a:bodyPr/>
        <a:lstStyle/>
        <a:p>
          <a:endParaRPr lang="en-US"/>
        </a:p>
      </dgm:t>
    </dgm:pt>
    <dgm:pt modelId="{EABC8F62-EC79-4EA8-A037-C4F6B9D3392B}" type="pres">
      <dgm:prSet presAssocID="{8F8AD5B7-AAE6-469C-8EB2-EF739CC763C4}" presName="connectorText" presStyleLbl="sibTrans2D1" presStyleIdx="1" presStyleCnt="2"/>
      <dgm:spPr/>
      <dgm:t>
        <a:bodyPr/>
        <a:lstStyle/>
        <a:p>
          <a:endParaRPr lang="en-US"/>
        </a:p>
      </dgm:t>
    </dgm:pt>
    <dgm:pt modelId="{E6C507DA-9B66-40E9-80F3-555B8A71D1F0}" type="pres">
      <dgm:prSet presAssocID="{CCF18F8C-C79B-4CF0-8945-87014C0E48CE}" presName="node" presStyleLbl="node1" presStyleIdx="2" presStyleCnt="3">
        <dgm:presLayoutVars>
          <dgm:bulletEnabled val="1"/>
        </dgm:presLayoutVars>
      </dgm:prSet>
      <dgm:spPr/>
      <dgm:t>
        <a:bodyPr/>
        <a:lstStyle/>
        <a:p>
          <a:endParaRPr lang="en-US"/>
        </a:p>
      </dgm:t>
    </dgm:pt>
  </dgm:ptLst>
  <dgm:cxnLst>
    <dgm:cxn modelId="{D2001F41-5CEF-4EFF-A158-5D1E1DC870B6}" type="presOf" srcId="{1A2B4289-0801-45CB-8478-1F28B474CE82}" destId="{330BACF1-C8E5-4E52-9071-2A3014136EC3}" srcOrd="0" destOrd="0" presId="urn:microsoft.com/office/officeart/2005/8/layout/process1"/>
    <dgm:cxn modelId="{796789BA-0C5E-4011-9905-9F649183FF75}" type="presOf" srcId="{42F85E4A-BE67-4E99-8EAF-6CE78B7FF7D4}" destId="{F3D61577-854D-4F1C-9C87-804BE0713DD8}" srcOrd="0" destOrd="0" presId="urn:microsoft.com/office/officeart/2005/8/layout/process1"/>
    <dgm:cxn modelId="{2D3ECE5F-C3A5-49FD-B1D8-7C245C9BF6F6}" srcId="{42F85E4A-BE67-4E99-8EAF-6CE78B7FF7D4}" destId="{CCF18F8C-C79B-4CF0-8945-87014C0E48CE}" srcOrd="2" destOrd="0" parTransId="{8771CDA9-4189-457A-AD31-737092FE6406}" sibTransId="{DD987D67-ED47-48D9-AFCB-DA5D884DAEAB}"/>
    <dgm:cxn modelId="{C30CD302-8C69-46CE-AA51-DF7B2584F9A1}" type="presOf" srcId="{8F8AD5B7-AAE6-469C-8EB2-EF739CC763C4}" destId="{298FD68F-52B7-4285-8C5E-4810FCF233AF}" srcOrd="0" destOrd="0" presId="urn:microsoft.com/office/officeart/2005/8/layout/process1"/>
    <dgm:cxn modelId="{01BC3D1D-362F-4A30-AD8E-49D96C57DA56}" type="presOf" srcId="{4D797D24-D039-4718-883A-BF5B34B76A8E}" destId="{5E446517-EC55-4AF5-9F83-606F843FB613}" srcOrd="1" destOrd="0" presId="urn:microsoft.com/office/officeart/2005/8/layout/process1"/>
    <dgm:cxn modelId="{20E46A52-EBF1-430B-933C-26A8333070BD}" srcId="{42F85E4A-BE67-4E99-8EAF-6CE78B7FF7D4}" destId="{1A2B4289-0801-45CB-8478-1F28B474CE82}" srcOrd="0" destOrd="0" parTransId="{1F40514E-1BAD-420B-8A23-FF689F6AE93F}" sibTransId="{4D797D24-D039-4718-883A-BF5B34B76A8E}"/>
    <dgm:cxn modelId="{551EBDB4-FB1C-49A1-9345-4993979FA296}" type="presOf" srcId="{CCF18F8C-C79B-4CF0-8945-87014C0E48CE}" destId="{E6C507DA-9B66-40E9-80F3-555B8A71D1F0}" srcOrd="0" destOrd="0" presId="urn:microsoft.com/office/officeart/2005/8/layout/process1"/>
    <dgm:cxn modelId="{704EFBF4-7700-46B7-8576-0652963DF53A}" type="presOf" srcId="{4D797D24-D039-4718-883A-BF5B34B76A8E}" destId="{651BCEC9-E08E-4F7C-8C30-26CEF5CA67F4}" srcOrd="0" destOrd="0" presId="urn:microsoft.com/office/officeart/2005/8/layout/process1"/>
    <dgm:cxn modelId="{A747CF26-8581-4857-8B8D-B38BFDF28F55}" type="presOf" srcId="{8F8AD5B7-AAE6-469C-8EB2-EF739CC763C4}" destId="{EABC8F62-EC79-4EA8-A037-C4F6B9D3392B}" srcOrd="1" destOrd="0" presId="urn:microsoft.com/office/officeart/2005/8/layout/process1"/>
    <dgm:cxn modelId="{F113D855-61CD-4528-97AB-4F23649CD85E}" type="presOf" srcId="{8E3C1A9A-5EC0-45D9-A865-7D8840296B9A}" destId="{751F3FCC-B5FC-443F-9B32-3FD29A8B5A0C}" srcOrd="0" destOrd="0" presId="urn:microsoft.com/office/officeart/2005/8/layout/process1"/>
    <dgm:cxn modelId="{F94ABF35-C39E-43B5-8949-ECEB9F8B6966}" srcId="{42F85E4A-BE67-4E99-8EAF-6CE78B7FF7D4}" destId="{8E3C1A9A-5EC0-45D9-A865-7D8840296B9A}" srcOrd="1" destOrd="0" parTransId="{22D2DAFA-74C3-463C-B306-78217495E0A1}" sibTransId="{8F8AD5B7-AAE6-469C-8EB2-EF739CC763C4}"/>
    <dgm:cxn modelId="{C4F827C5-9BF6-4945-ABDD-6459EFE2B75A}" type="presParOf" srcId="{F3D61577-854D-4F1C-9C87-804BE0713DD8}" destId="{330BACF1-C8E5-4E52-9071-2A3014136EC3}" srcOrd="0" destOrd="0" presId="urn:microsoft.com/office/officeart/2005/8/layout/process1"/>
    <dgm:cxn modelId="{C030CF14-9D05-403B-8ED3-7D252765A956}" type="presParOf" srcId="{F3D61577-854D-4F1C-9C87-804BE0713DD8}" destId="{651BCEC9-E08E-4F7C-8C30-26CEF5CA67F4}" srcOrd="1" destOrd="0" presId="urn:microsoft.com/office/officeart/2005/8/layout/process1"/>
    <dgm:cxn modelId="{A8C3EFE3-9FF2-4428-8929-AEC2A2B8C539}" type="presParOf" srcId="{651BCEC9-E08E-4F7C-8C30-26CEF5CA67F4}" destId="{5E446517-EC55-4AF5-9F83-606F843FB613}" srcOrd="0" destOrd="0" presId="urn:microsoft.com/office/officeart/2005/8/layout/process1"/>
    <dgm:cxn modelId="{EF8FBF19-C09A-4B01-BC27-E53FB6EE4941}" type="presParOf" srcId="{F3D61577-854D-4F1C-9C87-804BE0713DD8}" destId="{751F3FCC-B5FC-443F-9B32-3FD29A8B5A0C}" srcOrd="2" destOrd="0" presId="urn:microsoft.com/office/officeart/2005/8/layout/process1"/>
    <dgm:cxn modelId="{9DCDF627-26A0-4B64-9920-764FBC4908AA}" type="presParOf" srcId="{F3D61577-854D-4F1C-9C87-804BE0713DD8}" destId="{298FD68F-52B7-4285-8C5E-4810FCF233AF}" srcOrd="3" destOrd="0" presId="urn:microsoft.com/office/officeart/2005/8/layout/process1"/>
    <dgm:cxn modelId="{E67C9058-8697-4306-B322-47FBCA9183EC}" type="presParOf" srcId="{298FD68F-52B7-4285-8C5E-4810FCF233AF}" destId="{EABC8F62-EC79-4EA8-A037-C4F6B9D3392B}" srcOrd="0" destOrd="0" presId="urn:microsoft.com/office/officeart/2005/8/layout/process1"/>
    <dgm:cxn modelId="{22E1CF5B-8BDF-4770-A311-BDB75EDD85A7}" type="presParOf" srcId="{F3D61577-854D-4F1C-9C87-804BE0713DD8}" destId="{E6C507DA-9B66-40E9-80F3-555B8A71D1F0}"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A04838-7274-4500-865B-E066E4DAA825}" type="doc">
      <dgm:prSet loTypeId="urn:microsoft.com/office/officeart/2005/8/layout/hList7#1" loCatId="process" qsTypeId="urn:microsoft.com/office/officeart/2005/8/quickstyle/simple3" qsCatId="simple" csTypeId="urn:microsoft.com/office/officeart/2005/8/colors/accent1_4" csCatId="accent1" phldr="1"/>
      <dgm:spPr/>
    </dgm:pt>
    <dgm:pt modelId="{B22AC1EC-1B72-481A-9142-A2AC26322446}">
      <dgm:prSet phldrT="[Text]"/>
      <dgm:spPr/>
      <dgm:t>
        <a:bodyPr/>
        <a:lstStyle/>
        <a:p>
          <a:r>
            <a:rPr lang="en-US" dirty="0" smtClean="0">
              <a:solidFill>
                <a:schemeClr val="tx1">
                  <a:lumMod val="50000"/>
                </a:schemeClr>
              </a:solidFill>
            </a:rPr>
            <a:t>Public Health Surveillance</a:t>
          </a:r>
          <a:endParaRPr lang="en-US" dirty="0">
            <a:solidFill>
              <a:schemeClr val="tx1">
                <a:lumMod val="50000"/>
              </a:schemeClr>
            </a:solidFill>
          </a:endParaRPr>
        </a:p>
      </dgm:t>
    </dgm:pt>
    <dgm:pt modelId="{1CC51E2D-65C2-4F5C-BAC6-E379DEAB8E19}" type="parTrans" cxnId="{FFD183A7-AE71-42BB-AC3D-74FFBC21A4D7}">
      <dgm:prSet/>
      <dgm:spPr/>
      <dgm:t>
        <a:bodyPr/>
        <a:lstStyle/>
        <a:p>
          <a:endParaRPr lang="en-US"/>
        </a:p>
      </dgm:t>
    </dgm:pt>
    <dgm:pt modelId="{A18194FD-06D1-49E5-9015-FFC4FCE3D198}" type="sibTrans" cxnId="{FFD183A7-AE71-42BB-AC3D-74FFBC21A4D7}">
      <dgm:prSet/>
      <dgm:spPr/>
      <dgm:t>
        <a:bodyPr/>
        <a:lstStyle/>
        <a:p>
          <a:endParaRPr lang="en-US"/>
        </a:p>
      </dgm:t>
    </dgm:pt>
    <dgm:pt modelId="{7766CF4A-B5CA-4537-99CB-AFEEFD227790}">
      <dgm:prSet phldrT="[Text]"/>
      <dgm:spPr/>
      <dgm:t>
        <a:bodyPr/>
        <a:lstStyle/>
        <a:p>
          <a:r>
            <a:rPr lang="en-US" dirty="0" smtClean="0">
              <a:solidFill>
                <a:schemeClr val="tx1">
                  <a:lumMod val="50000"/>
                </a:schemeClr>
              </a:solidFill>
            </a:rPr>
            <a:t>Tool and Resource Development</a:t>
          </a:r>
          <a:endParaRPr lang="en-US" dirty="0">
            <a:solidFill>
              <a:schemeClr val="tx1">
                <a:lumMod val="50000"/>
              </a:schemeClr>
            </a:solidFill>
          </a:endParaRPr>
        </a:p>
      </dgm:t>
    </dgm:pt>
    <dgm:pt modelId="{4EF5A552-5275-4C7E-9EA1-ACE0C688557E}" type="parTrans" cxnId="{93439ED6-AFD1-4759-97BA-3B04E61DC5A6}">
      <dgm:prSet/>
      <dgm:spPr/>
      <dgm:t>
        <a:bodyPr/>
        <a:lstStyle/>
        <a:p>
          <a:endParaRPr lang="en-US"/>
        </a:p>
      </dgm:t>
    </dgm:pt>
    <dgm:pt modelId="{919F8167-720D-4B53-8DFD-6E3AE56ECF50}" type="sibTrans" cxnId="{93439ED6-AFD1-4759-97BA-3B04E61DC5A6}">
      <dgm:prSet/>
      <dgm:spPr/>
      <dgm:t>
        <a:bodyPr/>
        <a:lstStyle/>
        <a:p>
          <a:endParaRPr lang="en-US"/>
        </a:p>
      </dgm:t>
    </dgm:pt>
    <dgm:pt modelId="{7D504B69-D79C-4A73-81E5-363F57F21866}">
      <dgm:prSet phldrT="[Text]"/>
      <dgm:spPr/>
      <dgm:t>
        <a:bodyPr/>
        <a:lstStyle/>
        <a:p>
          <a:r>
            <a:rPr lang="en-US" dirty="0" smtClean="0">
              <a:solidFill>
                <a:schemeClr val="tx1">
                  <a:lumMod val="50000"/>
                </a:schemeClr>
              </a:solidFill>
            </a:rPr>
            <a:t>Translation Research</a:t>
          </a:r>
          <a:endParaRPr lang="en-US" dirty="0">
            <a:solidFill>
              <a:schemeClr val="tx1">
                <a:lumMod val="50000"/>
              </a:schemeClr>
            </a:solidFill>
          </a:endParaRPr>
        </a:p>
      </dgm:t>
    </dgm:pt>
    <dgm:pt modelId="{A580FF07-1A6C-426A-AFDE-32BF2F0A811E}" type="parTrans" cxnId="{B59794D9-A02F-4441-BAA1-DA5D31B8BFCF}">
      <dgm:prSet/>
      <dgm:spPr/>
      <dgm:t>
        <a:bodyPr/>
        <a:lstStyle/>
        <a:p>
          <a:endParaRPr lang="en-US"/>
        </a:p>
      </dgm:t>
    </dgm:pt>
    <dgm:pt modelId="{BEBF53C2-2F25-40DA-8529-BA4459091E57}" type="sibTrans" cxnId="{B59794D9-A02F-4441-BAA1-DA5D31B8BFCF}">
      <dgm:prSet/>
      <dgm:spPr/>
      <dgm:t>
        <a:bodyPr/>
        <a:lstStyle/>
        <a:p>
          <a:endParaRPr lang="en-US"/>
        </a:p>
      </dgm:t>
    </dgm:pt>
    <dgm:pt modelId="{7107E1FF-50AB-4056-BF82-57E6D1B5B054}">
      <dgm:prSet/>
      <dgm:spPr/>
      <dgm:t>
        <a:bodyPr/>
        <a:lstStyle/>
        <a:p>
          <a:r>
            <a:rPr lang="en-US" dirty="0" smtClean="0">
              <a:solidFill>
                <a:schemeClr val="tx1">
                  <a:lumMod val="50000"/>
                </a:schemeClr>
              </a:solidFill>
            </a:rPr>
            <a:t>Program Implementation</a:t>
          </a:r>
          <a:endParaRPr lang="en-US" dirty="0">
            <a:solidFill>
              <a:schemeClr val="tx1">
                <a:lumMod val="50000"/>
              </a:schemeClr>
            </a:solidFill>
          </a:endParaRPr>
        </a:p>
      </dgm:t>
    </dgm:pt>
    <dgm:pt modelId="{68C1A27D-E44B-4FDC-98D1-7ACEBD0FA175}" type="parTrans" cxnId="{EBE46125-64E8-4B9B-B318-DDE8E553E372}">
      <dgm:prSet/>
      <dgm:spPr/>
      <dgm:t>
        <a:bodyPr/>
        <a:lstStyle/>
        <a:p>
          <a:endParaRPr lang="en-US"/>
        </a:p>
      </dgm:t>
    </dgm:pt>
    <dgm:pt modelId="{131BD386-E64B-4C8F-BE83-FBD7B3C83218}" type="sibTrans" cxnId="{EBE46125-64E8-4B9B-B318-DDE8E553E372}">
      <dgm:prSet/>
      <dgm:spPr/>
      <dgm:t>
        <a:bodyPr/>
        <a:lstStyle/>
        <a:p>
          <a:endParaRPr lang="en-US"/>
        </a:p>
      </dgm:t>
    </dgm:pt>
    <dgm:pt modelId="{EB6B4442-4532-4755-A2D0-D5C8161051BA}" type="pres">
      <dgm:prSet presAssocID="{A5A04838-7274-4500-865B-E066E4DAA825}" presName="Name0" presStyleCnt="0">
        <dgm:presLayoutVars>
          <dgm:dir/>
          <dgm:resizeHandles val="exact"/>
        </dgm:presLayoutVars>
      </dgm:prSet>
      <dgm:spPr/>
    </dgm:pt>
    <dgm:pt modelId="{E649E73F-826A-4BC8-8D4D-12EBCA171C26}" type="pres">
      <dgm:prSet presAssocID="{A5A04838-7274-4500-865B-E066E4DAA825}" presName="fgShape" presStyleLbl="fgShp" presStyleIdx="0" presStyleCnt="1"/>
      <dgm:spPr/>
    </dgm:pt>
    <dgm:pt modelId="{A9BFC3B6-D657-44FD-B973-61279E0721DC}" type="pres">
      <dgm:prSet presAssocID="{A5A04838-7274-4500-865B-E066E4DAA825}" presName="linComp" presStyleCnt="0"/>
      <dgm:spPr/>
    </dgm:pt>
    <dgm:pt modelId="{F2785AC2-1049-4785-BD57-4DAE839B0275}" type="pres">
      <dgm:prSet presAssocID="{B22AC1EC-1B72-481A-9142-A2AC26322446}" presName="compNode" presStyleCnt="0"/>
      <dgm:spPr/>
    </dgm:pt>
    <dgm:pt modelId="{D6A85908-F393-441E-8AA0-05028EB5FF40}" type="pres">
      <dgm:prSet presAssocID="{B22AC1EC-1B72-481A-9142-A2AC26322446}" presName="bkgdShape" presStyleLbl="node1" presStyleIdx="0" presStyleCnt="4"/>
      <dgm:spPr/>
      <dgm:t>
        <a:bodyPr/>
        <a:lstStyle/>
        <a:p>
          <a:endParaRPr lang="en-US"/>
        </a:p>
      </dgm:t>
    </dgm:pt>
    <dgm:pt modelId="{D20A1D62-0D9C-4EAA-951E-DB97E52B7B80}" type="pres">
      <dgm:prSet presAssocID="{B22AC1EC-1B72-481A-9142-A2AC26322446}" presName="nodeTx" presStyleLbl="node1" presStyleIdx="0" presStyleCnt="4">
        <dgm:presLayoutVars>
          <dgm:bulletEnabled val="1"/>
        </dgm:presLayoutVars>
      </dgm:prSet>
      <dgm:spPr/>
      <dgm:t>
        <a:bodyPr/>
        <a:lstStyle/>
        <a:p>
          <a:endParaRPr lang="en-US"/>
        </a:p>
      </dgm:t>
    </dgm:pt>
    <dgm:pt modelId="{023A2745-195A-4EAE-A24F-035A0A07E44D}" type="pres">
      <dgm:prSet presAssocID="{B22AC1EC-1B72-481A-9142-A2AC26322446}" presName="invisiNode" presStyleLbl="node1" presStyleIdx="0" presStyleCnt="4"/>
      <dgm:spPr/>
    </dgm:pt>
    <dgm:pt modelId="{3580C488-FF52-4B12-822D-18EDE2C241E6}" type="pres">
      <dgm:prSet presAssocID="{B22AC1EC-1B72-481A-9142-A2AC26322446}" presName="imagNode" presStyleLbl="fgImgPlace1" presStyleIdx="0" presStyleCnt="4"/>
      <dgm:spPr>
        <a:blipFill rotWithShape="0">
          <a:blip xmlns:r="http://schemas.openxmlformats.org/officeDocument/2006/relationships" r:embed="rId1"/>
          <a:stretch>
            <a:fillRect/>
          </a:stretch>
        </a:blipFill>
      </dgm:spPr>
    </dgm:pt>
    <dgm:pt modelId="{F796EFB5-603A-4705-9880-AACA007E8908}" type="pres">
      <dgm:prSet presAssocID="{A18194FD-06D1-49E5-9015-FFC4FCE3D198}" presName="sibTrans" presStyleLbl="sibTrans2D1" presStyleIdx="0" presStyleCnt="0"/>
      <dgm:spPr/>
      <dgm:t>
        <a:bodyPr/>
        <a:lstStyle/>
        <a:p>
          <a:endParaRPr lang="en-US"/>
        </a:p>
      </dgm:t>
    </dgm:pt>
    <dgm:pt modelId="{DC053416-8CF9-40CA-993E-9E17A9CB3B48}" type="pres">
      <dgm:prSet presAssocID="{7766CF4A-B5CA-4537-99CB-AFEEFD227790}" presName="compNode" presStyleCnt="0"/>
      <dgm:spPr/>
    </dgm:pt>
    <dgm:pt modelId="{7817848A-952A-45C9-9BE1-8B9F29BE2899}" type="pres">
      <dgm:prSet presAssocID="{7766CF4A-B5CA-4537-99CB-AFEEFD227790}" presName="bkgdShape" presStyleLbl="node1" presStyleIdx="1" presStyleCnt="4"/>
      <dgm:spPr/>
      <dgm:t>
        <a:bodyPr/>
        <a:lstStyle/>
        <a:p>
          <a:endParaRPr lang="en-US"/>
        </a:p>
      </dgm:t>
    </dgm:pt>
    <dgm:pt modelId="{66B5B783-D3DC-46B7-AA9C-42D2DACAF00C}" type="pres">
      <dgm:prSet presAssocID="{7766CF4A-B5CA-4537-99CB-AFEEFD227790}" presName="nodeTx" presStyleLbl="node1" presStyleIdx="1" presStyleCnt="4">
        <dgm:presLayoutVars>
          <dgm:bulletEnabled val="1"/>
        </dgm:presLayoutVars>
      </dgm:prSet>
      <dgm:spPr/>
      <dgm:t>
        <a:bodyPr/>
        <a:lstStyle/>
        <a:p>
          <a:endParaRPr lang="en-US"/>
        </a:p>
      </dgm:t>
    </dgm:pt>
    <dgm:pt modelId="{A88F7618-B3BD-457C-B8B2-1FEFF78F8217}" type="pres">
      <dgm:prSet presAssocID="{7766CF4A-B5CA-4537-99CB-AFEEFD227790}" presName="invisiNode" presStyleLbl="node1" presStyleIdx="1" presStyleCnt="4"/>
      <dgm:spPr/>
    </dgm:pt>
    <dgm:pt modelId="{23050AFA-6A3A-43E8-884D-E9CC833CA0CE}" type="pres">
      <dgm:prSet presAssocID="{7766CF4A-B5CA-4537-99CB-AFEEFD227790}" presName="imagNode" presStyleLbl="fgImgPlace1" presStyleIdx="1" presStyleCnt="4"/>
      <dgm:spPr>
        <a:blipFill rotWithShape="0">
          <a:blip xmlns:r="http://schemas.openxmlformats.org/officeDocument/2006/relationships" r:embed="rId2"/>
          <a:stretch>
            <a:fillRect/>
          </a:stretch>
        </a:blipFill>
      </dgm:spPr>
    </dgm:pt>
    <dgm:pt modelId="{96FA960E-6ECC-4924-9C03-DB3CA4275046}" type="pres">
      <dgm:prSet presAssocID="{919F8167-720D-4B53-8DFD-6E3AE56ECF50}" presName="sibTrans" presStyleLbl="sibTrans2D1" presStyleIdx="0" presStyleCnt="0"/>
      <dgm:spPr/>
      <dgm:t>
        <a:bodyPr/>
        <a:lstStyle/>
        <a:p>
          <a:endParaRPr lang="en-US"/>
        </a:p>
      </dgm:t>
    </dgm:pt>
    <dgm:pt modelId="{4023DF8C-62D0-47BE-8738-99C10F0B84F9}" type="pres">
      <dgm:prSet presAssocID="{7D504B69-D79C-4A73-81E5-363F57F21866}" presName="compNode" presStyleCnt="0"/>
      <dgm:spPr/>
    </dgm:pt>
    <dgm:pt modelId="{7331ED16-5654-43EE-9C33-D5041DF8FE61}" type="pres">
      <dgm:prSet presAssocID="{7D504B69-D79C-4A73-81E5-363F57F21866}" presName="bkgdShape" presStyleLbl="node1" presStyleIdx="2" presStyleCnt="4"/>
      <dgm:spPr/>
      <dgm:t>
        <a:bodyPr/>
        <a:lstStyle/>
        <a:p>
          <a:endParaRPr lang="en-US"/>
        </a:p>
      </dgm:t>
    </dgm:pt>
    <dgm:pt modelId="{DF08E6F6-D4D7-4209-913B-B2E8D7398033}" type="pres">
      <dgm:prSet presAssocID="{7D504B69-D79C-4A73-81E5-363F57F21866}" presName="nodeTx" presStyleLbl="node1" presStyleIdx="2" presStyleCnt="4">
        <dgm:presLayoutVars>
          <dgm:bulletEnabled val="1"/>
        </dgm:presLayoutVars>
      </dgm:prSet>
      <dgm:spPr/>
      <dgm:t>
        <a:bodyPr/>
        <a:lstStyle/>
        <a:p>
          <a:endParaRPr lang="en-US"/>
        </a:p>
      </dgm:t>
    </dgm:pt>
    <dgm:pt modelId="{CD5CCC55-6214-4A4C-8055-4E8F40B3F626}" type="pres">
      <dgm:prSet presAssocID="{7D504B69-D79C-4A73-81E5-363F57F21866}" presName="invisiNode" presStyleLbl="node1" presStyleIdx="2" presStyleCnt="4"/>
      <dgm:spPr/>
    </dgm:pt>
    <dgm:pt modelId="{57DBC879-6669-45A9-B3A0-3D45B768571C}" type="pres">
      <dgm:prSet presAssocID="{7D504B69-D79C-4A73-81E5-363F57F21866}" presName="imagNode" presStyleLbl="fgImgPlace1" presStyleIdx="2" presStyleCnt="4"/>
      <dgm:spPr>
        <a:blipFill rotWithShape="0">
          <a:blip xmlns:r="http://schemas.openxmlformats.org/officeDocument/2006/relationships" r:embed="rId3"/>
          <a:stretch>
            <a:fillRect/>
          </a:stretch>
        </a:blipFill>
      </dgm:spPr>
    </dgm:pt>
    <dgm:pt modelId="{8BF9A228-056F-4F7D-8436-134D1457DB6B}" type="pres">
      <dgm:prSet presAssocID="{BEBF53C2-2F25-40DA-8529-BA4459091E57}" presName="sibTrans" presStyleLbl="sibTrans2D1" presStyleIdx="0" presStyleCnt="0"/>
      <dgm:spPr/>
      <dgm:t>
        <a:bodyPr/>
        <a:lstStyle/>
        <a:p>
          <a:endParaRPr lang="en-US"/>
        </a:p>
      </dgm:t>
    </dgm:pt>
    <dgm:pt modelId="{72DF05CC-58C1-4DC5-865A-631AF6C9EE8C}" type="pres">
      <dgm:prSet presAssocID="{7107E1FF-50AB-4056-BF82-57E6D1B5B054}" presName="compNode" presStyleCnt="0"/>
      <dgm:spPr/>
    </dgm:pt>
    <dgm:pt modelId="{C8A96C3A-9F61-4DF4-9009-DE9F5DE1D9E9}" type="pres">
      <dgm:prSet presAssocID="{7107E1FF-50AB-4056-BF82-57E6D1B5B054}" presName="bkgdShape" presStyleLbl="node1" presStyleIdx="3" presStyleCnt="4" custLinFactNeighborX="-2202" custLinFactNeighborY="-1818"/>
      <dgm:spPr/>
      <dgm:t>
        <a:bodyPr/>
        <a:lstStyle/>
        <a:p>
          <a:endParaRPr lang="en-US"/>
        </a:p>
      </dgm:t>
    </dgm:pt>
    <dgm:pt modelId="{3DE44450-BFB2-498F-BC6E-4DCD4F427A9B}" type="pres">
      <dgm:prSet presAssocID="{7107E1FF-50AB-4056-BF82-57E6D1B5B054}" presName="nodeTx" presStyleLbl="node1" presStyleIdx="3" presStyleCnt="4">
        <dgm:presLayoutVars>
          <dgm:bulletEnabled val="1"/>
        </dgm:presLayoutVars>
      </dgm:prSet>
      <dgm:spPr/>
      <dgm:t>
        <a:bodyPr/>
        <a:lstStyle/>
        <a:p>
          <a:endParaRPr lang="en-US"/>
        </a:p>
      </dgm:t>
    </dgm:pt>
    <dgm:pt modelId="{B2497235-0BBA-48EB-9A65-9A3252CA5289}" type="pres">
      <dgm:prSet presAssocID="{7107E1FF-50AB-4056-BF82-57E6D1B5B054}" presName="invisiNode" presStyleLbl="node1" presStyleIdx="3" presStyleCnt="4"/>
      <dgm:spPr/>
    </dgm:pt>
    <dgm:pt modelId="{4643E166-F0E2-47AF-A2BB-2C60757FA8C7}" type="pres">
      <dgm:prSet presAssocID="{7107E1FF-50AB-4056-BF82-57E6D1B5B054}" presName="imagNode" presStyleLbl="fgImgPlace1" presStyleIdx="3" presStyleCnt="4"/>
      <dgm:spPr>
        <a:blipFill rotWithShape="0">
          <a:blip xmlns:r="http://schemas.openxmlformats.org/officeDocument/2006/relationships" r:embed="rId4"/>
          <a:stretch>
            <a:fillRect/>
          </a:stretch>
        </a:blipFill>
      </dgm:spPr>
    </dgm:pt>
  </dgm:ptLst>
  <dgm:cxnLst>
    <dgm:cxn modelId="{DC03A798-F034-480D-9BBD-C529EEBEE0C0}" type="presOf" srcId="{B22AC1EC-1B72-481A-9142-A2AC26322446}" destId="{D6A85908-F393-441E-8AA0-05028EB5FF40}" srcOrd="0" destOrd="0" presId="urn:microsoft.com/office/officeart/2005/8/layout/hList7#1"/>
    <dgm:cxn modelId="{EE074D3D-AB76-4526-BFB9-3494A08CE72D}" type="presOf" srcId="{B22AC1EC-1B72-481A-9142-A2AC26322446}" destId="{D20A1D62-0D9C-4EAA-951E-DB97E52B7B80}" srcOrd="1" destOrd="0" presId="urn:microsoft.com/office/officeart/2005/8/layout/hList7#1"/>
    <dgm:cxn modelId="{51E920B3-D59E-4F36-B69C-1EC4BCB72C73}" type="presOf" srcId="{A18194FD-06D1-49E5-9015-FFC4FCE3D198}" destId="{F796EFB5-603A-4705-9880-AACA007E8908}" srcOrd="0" destOrd="0" presId="urn:microsoft.com/office/officeart/2005/8/layout/hList7#1"/>
    <dgm:cxn modelId="{3581D0A5-6F1D-40DD-83B6-59E1ECF6E74A}" type="presOf" srcId="{BEBF53C2-2F25-40DA-8529-BA4459091E57}" destId="{8BF9A228-056F-4F7D-8436-134D1457DB6B}" srcOrd="0" destOrd="0" presId="urn:microsoft.com/office/officeart/2005/8/layout/hList7#1"/>
    <dgm:cxn modelId="{8D9AC2B7-45D0-4DDB-A0FE-6A0D65A1C073}" type="presOf" srcId="{7766CF4A-B5CA-4537-99CB-AFEEFD227790}" destId="{7817848A-952A-45C9-9BE1-8B9F29BE2899}" srcOrd="0" destOrd="0" presId="urn:microsoft.com/office/officeart/2005/8/layout/hList7#1"/>
    <dgm:cxn modelId="{12FC5D1E-4E20-4591-9D9C-5A3856FE268D}" type="presOf" srcId="{7D504B69-D79C-4A73-81E5-363F57F21866}" destId="{7331ED16-5654-43EE-9C33-D5041DF8FE61}" srcOrd="0" destOrd="0" presId="urn:microsoft.com/office/officeart/2005/8/layout/hList7#1"/>
    <dgm:cxn modelId="{F6F5B92E-DF73-4E29-A493-6621FA17DB42}" type="presOf" srcId="{A5A04838-7274-4500-865B-E066E4DAA825}" destId="{EB6B4442-4532-4755-A2D0-D5C8161051BA}" srcOrd="0" destOrd="0" presId="urn:microsoft.com/office/officeart/2005/8/layout/hList7#1"/>
    <dgm:cxn modelId="{93439ED6-AFD1-4759-97BA-3B04E61DC5A6}" srcId="{A5A04838-7274-4500-865B-E066E4DAA825}" destId="{7766CF4A-B5CA-4537-99CB-AFEEFD227790}" srcOrd="1" destOrd="0" parTransId="{4EF5A552-5275-4C7E-9EA1-ACE0C688557E}" sibTransId="{919F8167-720D-4B53-8DFD-6E3AE56ECF50}"/>
    <dgm:cxn modelId="{B59794D9-A02F-4441-BAA1-DA5D31B8BFCF}" srcId="{A5A04838-7274-4500-865B-E066E4DAA825}" destId="{7D504B69-D79C-4A73-81E5-363F57F21866}" srcOrd="2" destOrd="0" parTransId="{A580FF07-1A6C-426A-AFDE-32BF2F0A811E}" sibTransId="{BEBF53C2-2F25-40DA-8529-BA4459091E57}"/>
    <dgm:cxn modelId="{1585F7F2-6B14-4CA7-8D00-911CBF5D2F15}" type="presOf" srcId="{919F8167-720D-4B53-8DFD-6E3AE56ECF50}" destId="{96FA960E-6ECC-4924-9C03-DB3CA4275046}" srcOrd="0" destOrd="0" presId="urn:microsoft.com/office/officeart/2005/8/layout/hList7#1"/>
    <dgm:cxn modelId="{08698ED6-537B-4FFA-B694-4070ADF1E96C}" type="presOf" srcId="{7107E1FF-50AB-4056-BF82-57E6D1B5B054}" destId="{C8A96C3A-9F61-4DF4-9009-DE9F5DE1D9E9}" srcOrd="0" destOrd="0" presId="urn:microsoft.com/office/officeart/2005/8/layout/hList7#1"/>
    <dgm:cxn modelId="{75515CB4-084B-4DE9-A245-753CE35652EC}" type="presOf" srcId="{7107E1FF-50AB-4056-BF82-57E6D1B5B054}" destId="{3DE44450-BFB2-498F-BC6E-4DCD4F427A9B}" srcOrd="1" destOrd="0" presId="urn:microsoft.com/office/officeart/2005/8/layout/hList7#1"/>
    <dgm:cxn modelId="{EAF966D0-394D-4C73-9CC4-9F3DD8346E45}" type="presOf" srcId="{7766CF4A-B5CA-4537-99CB-AFEEFD227790}" destId="{66B5B783-D3DC-46B7-AA9C-42D2DACAF00C}" srcOrd="1" destOrd="0" presId="urn:microsoft.com/office/officeart/2005/8/layout/hList7#1"/>
    <dgm:cxn modelId="{FFD183A7-AE71-42BB-AC3D-74FFBC21A4D7}" srcId="{A5A04838-7274-4500-865B-E066E4DAA825}" destId="{B22AC1EC-1B72-481A-9142-A2AC26322446}" srcOrd="0" destOrd="0" parTransId="{1CC51E2D-65C2-4F5C-BAC6-E379DEAB8E19}" sibTransId="{A18194FD-06D1-49E5-9015-FFC4FCE3D198}"/>
    <dgm:cxn modelId="{EBE46125-64E8-4B9B-B318-DDE8E553E372}" srcId="{A5A04838-7274-4500-865B-E066E4DAA825}" destId="{7107E1FF-50AB-4056-BF82-57E6D1B5B054}" srcOrd="3" destOrd="0" parTransId="{68C1A27D-E44B-4FDC-98D1-7ACEBD0FA175}" sibTransId="{131BD386-E64B-4C8F-BE83-FBD7B3C83218}"/>
    <dgm:cxn modelId="{1A471129-90D1-4DED-9524-DC8723B4148D}" type="presOf" srcId="{7D504B69-D79C-4A73-81E5-363F57F21866}" destId="{DF08E6F6-D4D7-4209-913B-B2E8D7398033}" srcOrd="1" destOrd="0" presId="urn:microsoft.com/office/officeart/2005/8/layout/hList7#1"/>
    <dgm:cxn modelId="{8C24A96D-9DAD-4809-BA0C-970170E50196}" type="presParOf" srcId="{EB6B4442-4532-4755-A2D0-D5C8161051BA}" destId="{E649E73F-826A-4BC8-8D4D-12EBCA171C26}" srcOrd="0" destOrd="0" presId="urn:microsoft.com/office/officeart/2005/8/layout/hList7#1"/>
    <dgm:cxn modelId="{F7E709C5-2371-4B0F-857B-1BDD9DAF4FE6}" type="presParOf" srcId="{EB6B4442-4532-4755-A2D0-D5C8161051BA}" destId="{A9BFC3B6-D657-44FD-B973-61279E0721DC}" srcOrd="1" destOrd="0" presId="urn:microsoft.com/office/officeart/2005/8/layout/hList7#1"/>
    <dgm:cxn modelId="{5E4672A7-47BE-4C31-85D8-03206804CBF2}" type="presParOf" srcId="{A9BFC3B6-D657-44FD-B973-61279E0721DC}" destId="{F2785AC2-1049-4785-BD57-4DAE839B0275}" srcOrd="0" destOrd="0" presId="urn:microsoft.com/office/officeart/2005/8/layout/hList7#1"/>
    <dgm:cxn modelId="{8F5F92FE-10F6-4581-A0C3-3100E6D2FC34}" type="presParOf" srcId="{F2785AC2-1049-4785-BD57-4DAE839B0275}" destId="{D6A85908-F393-441E-8AA0-05028EB5FF40}" srcOrd="0" destOrd="0" presId="urn:microsoft.com/office/officeart/2005/8/layout/hList7#1"/>
    <dgm:cxn modelId="{9EE3B406-7F6D-4338-B38E-DBAF447D91DE}" type="presParOf" srcId="{F2785AC2-1049-4785-BD57-4DAE839B0275}" destId="{D20A1D62-0D9C-4EAA-951E-DB97E52B7B80}" srcOrd="1" destOrd="0" presId="urn:microsoft.com/office/officeart/2005/8/layout/hList7#1"/>
    <dgm:cxn modelId="{099F686E-63C0-4EE9-8019-162FB110F3C6}" type="presParOf" srcId="{F2785AC2-1049-4785-BD57-4DAE839B0275}" destId="{023A2745-195A-4EAE-A24F-035A0A07E44D}" srcOrd="2" destOrd="0" presId="urn:microsoft.com/office/officeart/2005/8/layout/hList7#1"/>
    <dgm:cxn modelId="{A6DAECF3-CA64-430E-9AFC-833A55FEFD95}" type="presParOf" srcId="{F2785AC2-1049-4785-BD57-4DAE839B0275}" destId="{3580C488-FF52-4B12-822D-18EDE2C241E6}" srcOrd="3" destOrd="0" presId="urn:microsoft.com/office/officeart/2005/8/layout/hList7#1"/>
    <dgm:cxn modelId="{0809CAFC-78ED-4F67-A290-592F2B63854F}" type="presParOf" srcId="{A9BFC3B6-D657-44FD-B973-61279E0721DC}" destId="{F796EFB5-603A-4705-9880-AACA007E8908}" srcOrd="1" destOrd="0" presId="urn:microsoft.com/office/officeart/2005/8/layout/hList7#1"/>
    <dgm:cxn modelId="{41CE9832-D803-48B9-842C-EC082F09F35D}" type="presParOf" srcId="{A9BFC3B6-D657-44FD-B973-61279E0721DC}" destId="{DC053416-8CF9-40CA-993E-9E17A9CB3B48}" srcOrd="2" destOrd="0" presId="urn:microsoft.com/office/officeart/2005/8/layout/hList7#1"/>
    <dgm:cxn modelId="{44C15FAC-88BD-4C94-9FB2-00F7375D1636}" type="presParOf" srcId="{DC053416-8CF9-40CA-993E-9E17A9CB3B48}" destId="{7817848A-952A-45C9-9BE1-8B9F29BE2899}" srcOrd="0" destOrd="0" presId="urn:microsoft.com/office/officeart/2005/8/layout/hList7#1"/>
    <dgm:cxn modelId="{7F2A0AC1-4674-4889-B1F8-A40B5389619B}" type="presParOf" srcId="{DC053416-8CF9-40CA-993E-9E17A9CB3B48}" destId="{66B5B783-D3DC-46B7-AA9C-42D2DACAF00C}" srcOrd="1" destOrd="0" presId="urn:microsoft.com/office/officeart/2005/8/layout/hList7#1"/>
    <dgm:cxn modelId="{30AB419A-EF8A-49C5-B872-0B49AFCC57B0}" type="presParOf" srcId="{DC053416-8CF9-40CA-993E-9E17A9CB3B48}" destId="{A88F7618-B3BD-457C-B8B2-1FEFF78F8217}" srcOrd="2" destOrd="0" presId="urn:microsoft.com/office/officeart/2005/8/layout/hList7#1"/>
    <dgm:cxn modelId="{E20716B7-EACA-444F-96B5-E48D16DF425E}" type="presParOf" srcId="{DC053416-8CF9-40CA-993E-9E17A9CB3B48}" destId="{23050AFA-6A3A-43E8-884D-E9CC833CA0CE}" srcOrd="3" destOrd="0" presId="urn:microsoft.com/office/officeart/2005/8/layout/hList7#1"/>
    <dgm:cxn modelId="{9662F0D8-F42C-4444-9600-F791539B996A}" type="presParOf" srcId="{A9BFC3B6-D657-44FD-B973-61279E0721DC}" destId="{96FA960E-6ECC-4924-9C03-DB3CA4275046}" srcOrd="3" destOrd="0" presId="urn:microsoft.com/office/officeart/2005/8/layout/hList7#1"/>
    <dgm:cxn modelId="{01F634E9-00EF-4FB8-8A33-A55C91ED2F8B}" type="presParOf" srcId="{A9BFC3B6-D657-44FD-B973-61279E0721DC}" destId="{4023DF8C-62D0-47BE-8738-99C10F0B84F9}" srcOrd="4" destOrd="0" presId="urn:microsoft.com/office/officeart/2005/8/layout/hList7#1"/>
    <dgm:cxn modelId="{8DB03747-D9FF-4680-8CE9-F51AB0C3B953}" type="presParOf" srcId="{4023DF8C-62D0-47BE-8738-99C10F0B84F9}" destId="{7331ED16-5654-43EE-9C33-D5041DF8FE61}" srcOrd="0" destOrd="0" presId="urn:microsoft.com/office/officeart/2005/8/layout/hList7#1"/>
    <dgm:cxn modelId="{B39CDADA-9146-450B-94DF-2EB8DDA167FB}" type="presParOf" srcId="{4023DF8C-62D0-47BE-8738-99C10F0B84F9}" destId="{DF08E6F6-D4D7-4209-913B-B2E8D7398033}" srcOrd="1" destOrd="0" presId="urn:microsoft.com/office/officeart/2005/8/layout/hList7#1"/>
    <dgm:cxn modelId="{7993789E-5E41-41A5-A2E1-1B5C48E19DA0}" type="presParOf" srcId="{4023DF8C-62D0-47BE-8738-99C10F0B84F9}" destId="{CD5CCC55-6214-4A4C-8055-4E8F40B3F626}" srcOrd="2" destOrd="0" presId="urn:microsoft.com/office/officeart/2005/8/layout/hList7#1"/>
    <dgm:cxn modelId="{62E6DDCF-42B5-4A7E-9B82-EBF1848085D7}" type="presParOf" srcId="{4023DF8C-62D0-47BE-8738-99C10F0B84F9}" destId="{57DBC879-6669-45A9-B3A0-3D45B768571C}" srcOrd="3" destOrd="0" presId="urn:microsoft.com/office/officeart/2005/8/layout/hList7#1"/>
    <dgm:cxn modelId="{E863BA9A-1355-433A-92C5-268638AD86FD}" type="presParOf" srcId="{A9BFC3B6-D657-44FD-B973-61279E0721DC}" destId="{8BF9A228-056F-4F7D-8436-134D1457DB6B}" srcOrd="5" destOrd="0" presId="urn:microsoft.com/office/officeart/2005/8/layout/hList7#1"/>
    <dgm:cxn modelId="{4C4D0993-E7A0-4AB0-85AA-CCEDD8140D59}" type="presParOf" srcId="{A9BFC3B6-D657-44FD-B973-61279E0721DC}" destId="{72DF05CC-58C1-4DC5-865A-631AF6C9EE8C}" srcOrd="6" destOrd="0" presId="urn:microsoft.com/office/officeart/2005/8/layout/hList7#1"/>
    <dgm:cxn modelId="{33C0FE51-E5A1-44A7-8ED8-9AE4C113172B}" type="presParOf" srcId="{72DF05CC-58C1-4DC5-865A-631AF6C9EE8C}" destId="{C8A96C3A-9F61-4DF4-9009-DE9F5DE1D9E9}" srcOrd="0" destOrd="0" presId="urn:microsoft.com/office/officeart/2005/8/layout/hList7#1"/>
    <dgm:cxn modelId="{FEC2AA23-EB85-4136-A0EE-D19BDB3CB717}" type="presParOf" srcId="{72DF05CC-58C1-4DC5-865A-631AF6C9EE8C}" destId="{3DE44450-BFB2-498F-BC6E-4DCD4F427A9B}" srcOrd="1" destOrd="0" presId="urn:microsoft.com/office/officeart/2005/8/layout/hList7#1"/>
    <dgm:cxn modelId="{060121DE-DC4A-411C-8B05-6622BA415514}" type="presParOf" srcId="{72DF05CC-58C1-4DC5-865A-631AF6C9EE8C}" destId="{B2497235-0BBA-48EB-9A65-9A3252CA5289}" srcOrd="2" destOrd="0" presId="urn:microsoft.com/office/officeart/2005/8/layout/hList7#1"/>
    <dgm:cxn modelId="{77C77F92-4C40-4D99-9F0F-DBF45518EC20}" type="presParOf" srcId="{72DF05CC-58C1-4DC5-865A-631AF6C9EE8C}" destId="{4643E166-F0E2-47AF-A2BB-2C60757FA8C7}"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EDA0C1-784E-42E1-BA04-921F28CB0B80}"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EDCEC404-4D9A-43E9-9EC9-CE189001FF8F}">
      <dgm:prSet phldrT="[Text]"/>
      <dgm:spPr/>
      <dgm:t>
        <a:bodyPr/>
        <a:lstStyle/>
        <a:p>
          <a:r>
            <a:rPr lang="en-US" dirty="0" smtClean="0">
              <a:solidFill>
                <a:schemeClr val="bg1"/>
              </a:solidFill>
            </a:rPr>
            <a:t>Awardee</a:t>
          </a:r>
          <a:endParaRPr lang="en-US" dirty="0">
            <a:solidFill>
              <a:schemeClr val="bg1"/>
            </a:solidFill>
          </a:endParaRPr>
        </a:p>
      </dgm:t>
    </dgm:pt>
    <dgm:pt modelId="{4FEB03F0-9A0B-4BA7-9244-FE9CA269029F}" type="parTrans" cxnId="{5FDB5BB5-A8B3-4412-B003-E9776A685BF1}">
      <dgm:prSet/>
      <dgm:spPr/>
      <dgm:t>
        <a:bodyPr/>
        <a:lstStyle/>
        <a:p>
          <a:endParaRPr lang="en-US"/>
        </a:p>
      </dgm:t>
    </dgm:pt>
    <dgm:pt modelId="{367A32B3-DAE3-45C2-B639-2CE5D16462E4}" type="sibTrans" cxnId="{5FDB5BB5-A8B3-4412-B003-E9776A685BF1}">
      <dgm:prSet/>
      <dgm:spPr/>
      <dgm:t>
        <a:bodyPr/>
        <a:lstStyle/>
        <a:p>
          <a:endParaRPr lang="en-US"/>
        </a:p>
      </dgm:t>
    </dgm:pt>
    <dgm:pt modelId="{7C813947-BACF-4DBA-937D-3B218979C2E1}">
      <dgm:prSet phldrT="[Text]"/>
      <dgm:spPr/>
      <dgm:t>
        <a:bodyPr/>
        <a:lstStyle/>
        <a:p>
          <a:r>
            <a:rPr lang="en-US" dirty="0" smtClean="0">
              <a:solidFill>
                <a:schemeClr val="bg1"/>
              </a:solidFill>
            </a:rPr>
            <a:t>CDC</a:t>
          </a:r>
          <a:endParaRPr lang="en-US" dirty="0">
            <a:solidFill>
              <a:schemeClr val="bg1"/>
            </a:solidFill>
          </a:endParaRPr>
        </a:p>
      </dgm:t>
    </dgm:pt>
    <dgm:pt modelId="{6933E96E-BCE0-4DA1-A240-D400DA49BA67}" type="parTrans" cxnId="{8431E9A8-EF57-48AE-93BE-AFE595F0B15C}">
      <dgm:prSet/>
      <dgm:spPr/>
      <dgm:t>
        <a:bodyPr/>
        <a:lstStyle/>
        <a:p>
          <a:endParaRPr lang="en-US"/>
        </a:p>
      </dgm:t>
    </dgm:pt>
    <dgm:pt modelId="{6574544F-7284-447A-B54E-89757C86DAD8}" type="sibTrans" cxnId="{8431E9A8-EF57-48AE-93BE-AFE595F0B15C}">
      <dgm:prSet/>
      <dgm:spPr/>
      <dgm:t>
        <a:bodyPr/>
        <a:lstStyle/>
        <a:p>
          <a:endParaRPr lang="en-US"/>
        </a:p>
      </dgm:t>
    </dgm:pt>
    <dgm:pt modelId="{B55626A5-190C-43F0-BC81-08C976857D4F}" type="pres">
      <dgm:prSet presAssocID="{00EDA0C1-784E-42E1-BA04-921F28CB0B80}" presName="diagram" presStyleCnt="0">
        <dgm:presLayoutVars>
          <dgm:dir/>
          <dgm:resizeHandles val="exact"/>
        </dgm:presLayoutVars>
      </dgm:prSet>
      <dgm:spPr/>
      <dgm:t>
        <a:bodyPr/>
        <a:lstStyle/>
        <a:p>
          <a:endParaRPr lang="en-US"/>
        </a:p>
      </dgm:t>
    </dgm:pt>
    <dgm:pt modelId="{AFD711E2-A205-4BEF-BE76-80427F59DC70}" type="pres">
      <dgm:prSet presAssocID="{EDCEC404-4D9A-43E9-9EC9-CE189001FF8F}" presName="arrow" presStyleLbl="node1" presStyleIdx="0" presStyleCnt="2" custRadScaleRad="119285" custRadScaleInc="1534">
        <dgm:presLayoutVars>
          <dgm:bulletEnabled val="1"/>
        </dgm:presLayoutVars>
      </dgm:prSet>
      <dgm:spPr/>
      <dgm:t>
        <a:bodyPr/>
        <a:lstStyle/>
        <a:p>
          <a:endParaRPr lang="en-US"/>
        </a:p>
      </dgm:t>
    </dgm:pt>
    <dgm:pt modelId="{5605D799-DBFB-4D42-90E3-C9A556599925}" type="pres">
      <dgm:prSet presAssocID="{7C813947-BACF-4DBA-937D-3B218979C2E1}" presName="arrow" presStyleLbl="node1" presStyleIdx="1" presStyleCnt="2" custScaleX="104260" custRadScaleRad="102668" custRadScaleInc="-1085">
        <dgm:presLayoutVars>
          <dgm:bulletEnabled val="1"/>
        </dgm:presLayoutVars>
      </dgm:prSet>
      <dgm:spPr/>
      <dgm:t>
        <a:bodyPr/>
        <a:lstStyle/>
        <a:p>
          <a:endParaRPr lang="en-US"/>
        </a:p>
      </dgm:t>
    </dgm:pt>
  </dgm:ptLst>
  <dgm:cxnLst>
    <dgm:cxn modelId="{8431E9A8-EF57-48AE-93BE-AFE595F0B15C}" srcId="{00EDA0C1-784E-42E1-BA04-921F28CB0B80}" destId="{7C813947-BACF-4DBA-937D-3B218979C2E1}" srcOrd="1" destOrd="0" parTransId="{6933E96E-BCE0-4DA1-A240-D400DA49BA67}" sibTransId="{6574544F-7284-447A-B54E-89757C86DAD8}"/>
    <dgm:cxn modelId="{5FDB5BB5-A8B3-4412-B003-E9776A685BF1}" srcId="{00EDA0C1-784E-42E1-BA04-921F28CB0B80}" destId="{EDCEC404-4D9A-43E9-9EC9-CE189001FF8F}" srcOrd="0" destOrd="0" parTransId="{4FEB03F0-9A0B-4BA7-9244-FE9CA269029F}" sibTransId="{367A32B3-DAE3-45C2-B639-2CE5D16462E4}"/>
    <dgm:cxn modelId="{DB088837-3C24-4C86-9837-CC35B7DA0A04}" type="presOf" srcId="{7C813947-BACF-4DBA-937D-3B218979C2E1}" destId="{5605D799-DBFB-4D42-90E3-C9A556599925}" srcOrd="0" destOrd="0" presId="urn:microsoft.com/office/officeart/2005/8/layout/arrow5"/>
    <dgm:cxn modelId="{D8D2B408-65A9-47D0-A5F4-AAB1C7254866}" type="presOf" srcId="{EDCEC404-4D9A-43E9-9EC9-CE189001FF8F}" destId="{AFD711E2-A205-4BEF-BE76-80427F59DC70}" srcOrd="0" destOrd="0" presId="urn:microsoft.com/office/officeart/2005/8/layout/arrow5"/>
    <dgm:cxn modelId="{2EBF154B-4E9A-41CC-AFEE-CD2098969512}" type="presOf" srcId="{00EDA0C1-784E-42E1-BA04-921F28CB0B80}" destId="{B55626A5-190C-43F0-BC81-08C976857D4F}" srcOrd="0" destOrd="0" presId="urn:microsoft.com/office/officeart/2005/8/layout/arrow5"/>
    <dgm:cxn modelId="{DFBA328D-5111-4F87-88DA-A43470AF3F7F}" type="presParOf" srcId="{B55626A5-190C-43F0-BC81-08C976857D4F}" destId="{AFD711E2-A205-4BEF-BE76-80427F59DC70}" srcOrd="0" destOrd="0" presId="urn:microsoft.com/office/officeart/2005/8/layout/arrow5"/>
    <dgm:cxn modelId="{5C92AC39-E147-40F3-AA20-46EF4923C3F4}" type="presParOf" srcId="{B55626A5-190C-43F0-BC81-08C976857D4F}" destId="{5605D799-DBFB-4D42-90E3-C9A55659992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FBF233-0D0A-4594-A391-F5E1FD7F8976}" type="doc">
      <dgm:prSet loTypeId="urn:microsoft.com/office/officeart/2005/8/layout/cycle5" loCatId="cycle" qsTypeId="urn:microsoft.com/office/officeart/2005/8/quickstyle/simple2" qsCatId="simple" csTypeId="urn:microsoft.com/office/officeart/2005/8/colors/accent0_1" csCatId="mainScheme" phldr="1"/>
      <dgm:spPr/>
      <dgm:t>
        <a:bodyPr/>
        <a:lstStyle/>
        <a:p>
          <a:endParaRPr lang="en-US"/>
        </a:p>
      </dgm:t>
    </dgm:pt>
    <dgm:pt modelId="{C08BA8A3-F70D-4DA0-96F1-BF4160BB2ED1}">
      <dgm:prSet phldrT="[Text]" custT="1"/>
      <dgm:spPr>
        <a:solidFill>
          <a:schemeClr val="bg2">
            <a:lumMod val="60000"/>
            <a:lumOff val="40000"/>
          </a:schemeClr>
        </a:solidFill>
      </dgm:spPr>
      <dgm:t>
        <a:bodyPr/>
        <a:lstStyle/>
        <a:p>
          <a:r>
            <a:rPr lang="en-US" sz="1600" b="1" dirty="0" smtClean="0"/>
            <a:t>Engage Stakeholders</a:t>
          </a:r>
          <a:endParaRPr lang="en-US" sz="1600" b="1" dirty="0"/>
        </a:p>
      </dgm:t>
    </dgm:pt>
    <dgm:pt modelId="{C3F26C90-B316-4192-8B95-EDD9B95C1A35}" type="parTrans" cxnId="{2D3C39D5-F45C-4D1C-989C-1084C7280BEB}">
      <dgm:prSet/>
      <dgm:spPr/>
      <dgm:t>
        <a:bodyPr/>
        <a:lstStyle/>
        <a:p>
          <a:endParaRPr lang="en-US"/>
        </a:p>
      </dgm:t>
    </dgm:pt>
    <dgm:pt modelId="{47428179-ED05-4167-8DE3-884E345F6F18}" type="sibTrans" cxnId="{2D3C39D5-F45C-4D1C-989C-1084C7280BEB}">
      <dgm:prSet/>
      <dgm:spPr/>
      <dgm:t>
        <a:bodyPr/>
        <a:lstStyle/>
        <a:p>
          <a:endParaRPr lang="en-US"/>
        </a:p>
      </dgm:t>
    </dgm:pt>
    <dgm:pt modelId="{F98D5E0B-4115-4C07-A824-634A14ADC19C}">
      <dgm:prSet phldrT="[Text]" custT="1"/>
      <dgm:spPr/>
      <dgm:t>
        <a:bodyPr/>
        <a:lstStyle/>
        <a:p>
          <a:r>
            <a:rPr lang="en-US" sz="1600" b="1" dirty="0" smtClean="0"/>
            <a:t>Describe the Program </a:t>
          </a:r>
        </a:p>
        <a:p>
          <a:r>
            <a:rPr lang="en-US" sz="1600" b="1" dirty="0" smtClean="0"/>
            <a:t>(i.e. CDMIS)</a:t>
          </a:r>
          <a:endParaRPr lang="en-US" sz="1600" b="1" dirty="0"/>
        </a:p>
      </dgm:t>
    </dgm:pt>
    <dgm:pt modelId="{3ED65586-B25C-4D15-9E3E-A795B342BD40}" type="parTrans" cxnId="{CAFF7281-D164-47EC-B9CE-57CB9251F539}">
      <dgm:prSet/>
      <dgm:spPr/>
      <dgm:t>
        <a:bodyPr/>
        <a:lstStyle/>
        <a:p>
          <a:endParaRPr lang="en-US"/>
        </a:p>
      </dgm:t>
    </dgm:pt>
    <dgm:pt modelId="{9C2DF672-0BE7-43F6-B869-86BA5A8FA869}" type="sibTrans" cxnId="{CAFF7281-D164-47EC-B9CE-57CB9251F539}">
      <dgm:prSet/>
      <dgm:spPr/>
      <dgm:t>
        <a:bodyPr/>
        <a:lstStyle/>
        <a:p>
          <a:endParaRPr lang="en-US"/>
        </a:p>
      </dgm:t>
    </dgm:pt>
    <dgm:pt modelId="{1E426C4B-B9FD-4F85-B3B4-170CDA9FC8C5}">
      <dgm:prSet phldrT="[Text]" custT="1"/>
      <dgm:spPr/>
      <dgm:t>
        <a:bodyPr/>
        <a:lstStyle/>
        <a:p>
          <a:r>
            <a:rPr lang="en-US" sz="1600" b="1" dirty="0" smtClean="0"/>
            <a:t>Focus the Evaluation Design </a:t>
          </a:r>
        </a:p>
      </dgm:t>
    </dgm:pt>
    <dgm:pt modelId="{E68D9DD9-F970-4EA8-BEA7-65A20D599D06}" type="parTrans" cxnId="{8264FC93-FD54-48F0-975F-BC8389F0B023}">
      <dgm:prSet/>
      <dgm:spPr/>
      <dgm:t>
        <a:bodyPr/>
        <a:lstStyle/>
        <a:p>
          <a:endParaRPr lang="en-US"/>
        </a:p>
      </dgm:t>
    </dgm:pt>
    <dgm:pt modelId="{6F4A2DC6-E979-49E2-B929-C1881BC495DC}" type="sibTrans" cxnId="{8264FC93-FD54-48F0-975F-BC8389F0B023}">
      <dgm:prSet/>
      <dgm:spPr/>
      <dgm:t>
        <a:bodyPr/>
        <a:lstStyle/>
        <a:p>
          <a:endParaRPr lang="en-US"/>
        </a:p>
      </dgm:t>
    </dgm:pt>
    <dgm:pt modelId="{57E5A3BC-654F-42A0-9D3B-ECC08BADFF39}">
      <dgm:prSet phldrT="[Text]" custT="1"/>
      <dgm:spPr/>
      <dgm:t>
        <a:bodyPr/>
        <a:lstStyle/>
        <a:p>
          <a:r>
            <a:rPr lang="en-US" sz="1600" b="1" dirty="0" smtClean="0"/>
            <a:t>Gather Credible Evidence </a:t>
          </a:r>
        </a:p>
      </dgm:t>
    </dgm:pt>
    <dgm:pt modelId="{3A9065A3-8931-4DAE-B113-8A2AC3B109AB}" type="parTrans" cxnId="{97332411-B454-4A74-82B3-BC654BFEAE99}">
      <dgm:prSet/>
      <dgm:spPr/>
      <dgm:t>
        <a:bodyPr/>
        <a:lstStyle/>
        <a:p>
          <a:endParaRPr lang="en-US"/>
        </a:p>
      </dgm:t>
    </dgm:pt>
    <dgm:pt modelId="{0E8C8A9B-D10F-45C1-A321-BE70B202C5FA}" type="sibTrans" cxnId="{97332411-B454-4A74-82B3-BC654BFEAE99}">
      <dgm:prSet/>
      <dgm:spPr/>
      <dgm:t>
        <a:bodyPr/>
        <a:lstStyle/>
        <a:p>
          <a:endParaRPr lang="en-US"/>
        </a:p>
      </dgm:t>
    </dgm:pt>
    <dgm:pt modelId="{B0C022C3-CD00-4E93-8FEE-BAB01FEF8D27}">
      <dgm:prSet phldrT="[Text]" custT="1"/>
      <dgm:spPr/>
      <dgm:t>
        <a:bodyPr/>
        <a:lstStyle/>
        <a:p>
          <a:r>
            <a:rPr lang="en-US" sz="1600" b="1" smtClean="0"/>
            <a:t>Justify Conclusions</a:t>
          </a:r>
          <a:endParaRPr lang="en-US" sz="1600" b="1" dirty="0"/>
        </a:p>
      </dgm:t>
    </dgm:pt>
    <dgm:pt modelId="{77CC0026-8925-4E11-9D81-ECC3B0546E4B}" type="parTrans" cxnId="{C09B9CF3-8709-476C-944B-E24D2CF01839}">
      <dgm:prSet/>
      <dgm:spPr/>
      <dgm:t>
        <a:bodyPr/>
        <a:lstStyle/>
        <a:p>
          <a:endParaRPr lang="en-US"/>
        </a:p>
      </dgm:t>
    </dgm:pt>
    <dgm:pt modelId="{8E635DA9-1E15-4536-87FF-5EE2074CEDCE}" type="sibTrans" cxnId="{C09B9CF3-8709-476C-944B-E24D2CF01839}">
      <dgm:prSet/>
      <dgm:spPr/>
      <dgm:t>
        <a:bodyPr/>
        <a:lstStyle/>
        <a:p>
          <a:endParaRPr lang="en-US"/>
        </a:p>
      </dgm:t>
    </dgm:pt>
    <dgm:pt modelId="{F07EA9F5-2373-40E0-8C46-92CB6039C0F0}">
      <dgm:prSet phldrT="[Text]" custT="1"/>
      <dgm:spPr/>
      <dgm:t>
        <a:bodyPr/>
        <a:lstStyle/>
        <a:p>
          <a:r>
            <a:rPr lang="en-US" sz="1600" b="1" smtClean="0"/>
            <a:t>Ensure Use of Evaluation Results and Share Lessons Learned</a:t>
          </a:r>
          <a:endParaRPr lang="en-US" sz="1600" b="1" dirty="0"/>
        </a:p>
      </dgm:t>
    </dgm:pt>
    <dgm:pt modelId="{D56FDBB3-2A24-4AA6-95FB-A33D8068E2D1}" type="parTrans" cxnId="{1D8F20FD-EF26-478A-8179-B006D9F36E12}">
      <dgm:prSet/>
      <dgm:spPr/>
      <dgm:t>
        <a:bodyPr/>
        <a:lstStyle/>
        <a:p>
          <a:endParaRPr lang="en-US"/>
        </a:p>
      </dgm:t>
    </dgm:pt>
    <dgm:pt modelId="{454DEDC0-1B36-4D47-B159-AC7EDF985D3A}" type="sibTrans" cxnId="{1D8F20FD-EF26-478A-8179-B006D9F36E12}">
      <dgm:prSet/>
      <dgm:spPr/>
      <dgm:t>
        <a:bodyPr/>
        <a:lstStyle/>
        <a:p>
          <a:endParaRPr lang="en-US"/>
        </a:p>
      </dgm:t>
    </dgm:pt>
    <dgm:pt modelId="{F255190A-E34D-4D62-B111-C423C60EF37B}" type="pres">
      <dgm:prSet presAssocID="{E5FBF233-0D0A-4594-A391-F5E1FD7F8976}" presName="cycle" presStyleCnt="0">
        <dgm:presLayoutVars>
          <dgm:dir/>
          <dgm:resizeHandles val="exact"/>
        </dgm:presLayoutVars>
      </dgm:prSet>
      <dgm:spPr/>
      <dgm:t>
        <a:bodyPr/>
        <a:lstStyle/>
        <a:p>
          <a:endParaRPr lang="en-US"/>
        </a:p>
      </dgm:t>
    </dgm:pt>
    <dgm:pt modelId="{70425B9D-3FA1-4AD0-B5A6-B0A9A5BDDBC4}" type="pres">
      <dgm:prSet presAssocID="{C08BA8A3-F70D-4DA0-96F1-BF4160BB2ED1}" presName="node" presStyleLbl="node1" presStyleIdx="0" presStyleCnt="6" custScaleX="120428" custScaleY="145314" custRadScaleRad="94344" custRadScaleInc="156">
        <dgm:presLayoutVars>
          <dgm:bulletEnabled val="1"/>
        </dgm:presLayoutVars>
      </dgm:prSet>
      <dgm:spPr/>
      <dgm:t>
        <a:bodyPr/>
        <a:lstStyle/>
        <a:p>
          <a:endParaRPr lang="en-US"/>
        </a:p>
      </dgm:t>
    </dgm:pt>
    <dgm:pt modelId="{3146DF95-E739-47EB-98EA-FD8772BD9846}" type="pres">
      <dgm:prSet presAssocID="{C08BA8A3-F70D-4DA0-96F1-BF4160BB2ED1}" presName="spNode" presStyleCnt="0"/>
      <dgm:spPr/>
      <dgm:t>
        <a:bodyPr/>
        <a:lstStyle/>
        <a:p>
          <a:endParaRPr lang="en-US"/>
        </a:p>
      </dgm:t>
    </dgm:pt>
    <dgm:pt modelId="{AF53DCC3-17EA-47C7-8603-BA84F4580BBA}" type="pres">
      <dgm:prSet presAssocID="{47428179-ED05-4167-8DE3-884E345F6F18}" presName="sibTrans" presStyleLbl="sibTrans1D1" presStyleIdx="0" presStyleCnt="6"/>
      <dgm:spPr/>
      <dgm:t>
        <a:bodyPr/>
        <a:lstStyle/>
        <a:p>
          <a:endParaRPr lang="en-US"/>
        </a:p>
      </dgm:t>
    </dgm:pt>
    <dgm:pt modelId="{2353FBD6-C405-4C0D-BA76-3A6590D2B509}" type="pres">
      <dgm:prSet presAssocID="{F98D5E0B-4115-4C07-A824-634A14ADC19C}" presName="node" presStyleLbl="node1" presStyleIdx="1" presStyleCnt="6" custScaleX="114029" custScaleY="142721">
        <dgm:presLayoutVars>
          <dgm:bulletEnabled val="1"/>
        </dgm:presLayoutVars>
      </dgm:prSet>
      <dgm:spPr/>
      <dgm:t>
        <a:bodyPr/>
        <a:lstStyle/>
        <a:p>
          <a:endParaRPr lang="en-US"/>
        </a:p>
      </dgm:t>
    </dgm:pt>
    <dgm:pt modelId="{B0407A26-111A-4241-A85D-1350E47B6339}" type="pres">
      <dgm:prSet presAssocID="{F98D5E0B-4115-4C07-A824-634A14ADC19C}" presName="spNode" presStyleCnt="0"/>
      <dgm:spPr/>
      <dgm:t>
        <a:bodyPr/>
        <a:lstStyle/>
        <a:p>
          <a:endParaRPr lang="en-US"/>
        </a:p>
      </dgm:t>
    </dgm:pt>
    <dgm:pt modelId="{754A2059-F806-4A3F-AC92-860F6228982B}" type="pres">
      <dgm:prSet presAssocID="{9C2DF672-0BE7-43F6-B869-86BA5A8FA869}" presName="sibTrans" presStyleLbl="sibTrans1D1" presStyleIdx="1" presStyleCnt="6"/>
      <dgm:spPr/>
      <dgm:t>
        <a:bodyPr/>
        <a:lstStyle/>
        <a:p>
          <a:endParaRPr lang="en-US"/>
        </a:p>
      </dgm:t>
    </dgm:pt>
    <dgm:pt modelId="{BFA0E88A-EB8C-42D9-93E4-F2486E99B92A}" type="pres">
      <dgm:prSet presAssocID="{1E426C4B-B9FD-4F85-B3B4-170CDA9FC8C5}" presName="node" presStyleLbl="node1" presStyleIdx="2" presStyleCnt="6" custScaleX="124611" custScaleY="146894" custRadScaleRad="101134" custRadScaleInc="-5649">
        <dgm:presLayoutVars>
          <dgm:bulletEnabled val="1"/>
        </dgm:presLayoutVars>
      </dgm:prSet>
      <dgm:spPr/>
      <dgm:t>
        <a:bodyPr/>
        <a:lstStyle/>
        <a:p>
          <a:endParaRPr lang="en-US"/>
        </a:p>
      </dgm:t>
    </dgm:pt>
    <dgm:pt modelId="{A5E142A1-CD3F-4C5F-93AC-686D27F267F5}" type="pres">
      <dgm:prSet presAssocID="{1E426C4B-B9FD-4F85-B3B4-170CDA9FC8C5}" presName="spNode" presStyleCnt="0"/>
      <dgm:spPr/>
      <dgm:t>
        <a:bodyPr/>
        <a:lstStyle/>
        <a:p>
          <a:endParaRPr lang="en-US"/>
        </a:p>
      </dgm:t>
    </dgm:pt>
    <dgm:pt modelId="{027E38C3-C027-4A53-B33A-544FB95CFD4B}" type="pres">
      <dgm:prSet presAssocID="{6F4A2DC6-E979-49E2-B929-C1881BC495DC}" presName="sibTrans" presStyleLbl="sibTrans1D1" presStyleIdx="2" presStyleCnt="6"/>
      <dgm:spPr/>
      <dgm:t>
        <a:bodyPr/>
        <a:lstStyle/>
        <a:p>
          <a:endParaRPr lang="en-US"/>
        </a:p>
      </dgm:t>
    </dgm:pt>
    <dgm:pt modelId="{63E59687-21F2-41C5-8AC6-D49E57572310}" type="pres">
      <dgm:prSet presAssocID="{57E5A3BC-654F-42A0-9D3B-ECC08BADFF39}" presName="node" presStyleLbl="node1" presStyleIdx="3" presStyleCnt="6" custScaleX="120428" custScaleY="140936" custRadScaleRad="96119" custRadScaleInc="1747">
        <dgm:presLayoutVars>
          <dgm:bulletEnabled val="1"/>
        </dgm:presLayoutVars>
      </dgm:prSet>
      <dgm:spPr/>
      <dgm:t>
        <a:bodyPr/>
        <a:lstStyle/>
        <a:p>
          <a:endParaRPr lang="en-US"/>
        </a:p>
      </dgm:t>
    </dgm:pt>
    <dgm:pt modelId="{FBA37B95-692D-40E2-8B27-A791E9244AE9}" type="pres">
      <dgm:prSet presAssocID="{57E5A3BC-654F-42A0-9D3B-ECC08BADFF39}" presName="spNode" presStyleCnt="0"/>
      <dgm:spPr/>
      <dgm:t>
        <a:bodyPr/>
        <a:lstStyle/>
        <a:p>
          <a:endParaRPr lang="en-US"/>
        </a:p>
      </dgm:t>
    </dgm:pt>
    <dgm:pt modelId="{52A9B7E0-730E-4AB5-8B98-78D839E0D145}" type="pres">
      <dgm:prSet presAssocID="{0E8C8A9B-D10F-45C1-A321-BE70B202C5FA}" presName="sibTrans" presStyleLbl="sibTrans1D1" presStyleIdx="3" presStyleCnt="6"/>
      <dgm:spPr/>
      <dgm:t>
        <a:bodyPr/>
        <a:lstStyle/>
        <a:p>
          <a:endParaRPr lang="en-US"/>
        </a:p>
      </dgm:t>
    </dgm:pt>
    <dgm:pt modelId="{5B880359-76CA-447E-A729-2B3DC646C0CD}" type="pres">
      <dgm:prSet presAssocID="{B0C022C3-CD00-4E93-8FEE-BAB01FEF8D27}" presName="node" presStyleLbl="node1" presStyleIdx="4" presStyleCnt="6" custScaleX="115615" custScaleY="146894">
        <dgm:presLayoutVars>
          <dgm:bulletEnabled val="1"/>
        </dgm:presLayoutVars>
      </dgm:prSet>
      <dgm:spPr/>
      <dgm:t>
        <a:bodyPr/>
        <a:lstStyle/>
        <a:p>
          <a:endParaRPr lang="en-US"/>
        </a:p>
      </dgm:t>
    </dgm:pt>
    <dgm:pt modelId="{0FE76E3B-AA42-4AF7-BAF2-2B39ABF589D2}" type="pres">
      <dgm:prSet presAssocID="{B0C022C3-CD00-4E93-8FEE-BAB01FEF8D27}" presName="spNode" presStyleCnt="0"/>
      <dgm:spPr/>
      <dgm:t>
        <a:bodyPr/>
        <a:lstStyle/>
        <a:p>
          <a:endParaRPr lang="en-US"/>
        </a:p>
      </dgm:t>
    </dgm:pt>
    <dgm:pt modelId="{23E4D385-1E83-448F-866C-70D7EE6E26A8}" type="pres">
      <dgm:prSet presAssocID="{8E635DA9-1E15-4536-87FF-5EE2074CEDCE}" presName="sibTrans" presStyleLbl="sibTrans1D1" presStyleIdx="4" presStyleCnt="6"/>
      <dgm:spPr/>
      <dgm:t>
        <a:bodyPr/>
        <a:lstStyle/>
        <a:p>
          <a:endParaRPr lang="en-US"/>
        </a:p>
      </dgm:t>
    </dgm:pt>
    <dgm:pt modelId="{E900CC37-4DE0-49E8-9FD8-2AED4624A2D4}" type="pres">
      <dgm:prSet presAssocID="{F07EA9F5-2373-40E0-8C46-92CB6039C0F0}" presName="node" presStyleLbl="node1" presStyleIdx="5" presStyleCnt="6" custScaleX="108018" custScaleY="142721">
        <dgm:presLayoutVars>
          <dgm:bulletEnabled val="1"/>
        </dgm:presLayoutVars>
      </dgm:prSet>
      <dgm:spPr/>
      <dgm:t>
        <a:bodyPr/>
        <a:lstStyle/>
        <a:p>
          <a:endParaRPr lang="en-US"/>
        </a:p>
      </dgm:t>
    </dgm:pt>
    <dgm:pt modelId="{B9711BC5-62C2-4C49-B72D-468DDEDE00F7}" type="pres">
      <dgm:prSet presAssocID="{F07EA9F5-2373-40E0-8C46-92CB6039C0F0}" presName="spNode" presStyleCnt="0"/>
      <dgm:spPr/>
      <dgm:t>
        <a:bodyPr/>
        <a:lstStyle/>
        <a:p>
          <a:endParaRPr lang="en-US"/>
        </a:p>
      </dgm:t>
    </dgm:pt>
    <dgm:pt modelId="{C6D77807-65DC-465A-A88E-169CD6B81859}" type="pres">
      <dgm:prSet presAssocID="{454DEDC0-1B36-4D47-B159-AC7EDF985D3A}" presName="sibTrans" presStyleLbl="sibTrans1D1" presStyleIdx="5" presStyleCnt="6"/>
      <dgm:spPr/>
      <dgm:t>
        <a:bodyPr/>
        <a:lstStyle/>
        <a:p>
          <a:endParaRPr lang="en-US"/>
        </a:p>
      </dgm:t>
    </dgm:pt>
  </dgm:ptLst>
  <dgm:cxnLst>
    <dgm:cxn modelId="{1D8F20FD-EF26-478A-8179-B006D9F36E12}" srcId="{E5FBF233-0D0A-4594-A391-F5E1FD7F8976}" destId="{F07EA9F5-2373-40E0-8C46-92CB6039C0F0}" srcOrd="5" destOrd="0" parTransId="{D56FDBB3-2A24-4AA6-95FB-A33D8068E2D1}" sibTransId="{454DEDC0-1B36-4D47-B159-AC7EDF985D3A}"/>
    <dgm:cxn modelId="{C09B9CF3-8709-476C-944B-E24D2CF01839}" srcId="{E5FBF233-0D0A-4594-A391-F5E1FD7F8976}" destId="{B0C022C3-CD00-4E93-8FEE-BAB01FEF8D27}" srcOrd="4" destOrd="0" parTransId="{77CC0026-8925-4E11-9D81-ECC3B0546E4B}" sibTransId="{8E635DA9-1E15-4536-87FF-5EE2074CEDCE}"/>
    <dgm:cxn modelId="{2D3C39D5-F45C-4D1C-989C-1084C7280BEB}" srcId="{E5FBF233-0D0A-4594-A391-F5E1FD7F8976}" destId="{C08BA8A3-F70D-4DA0-96F1-BF4160BB2ED1}" srcOrd="0" destOrd="0" parTransId="{C3F26C90-B316-4192-8B95-EDD9B95C1A35}" sibTransId="{47428179-ED05-4167-8DE3-884E345F6F18}"/>
    <dgm:cxn modelId="{97332411-B454-4A74-82B3-BC654BFEAE99}" srcId="{E5FBF233-0D0A-4594-A391-F5E1FD7F8976}" destId="{57E5A3BC-654F-42A0-9D3B-ECC08BADFF39}" srcOrd="3" destOrd="0" parTransId="{3A9065A3-8931-4DAE-B113-8A2AC3B109AB}" sibTransId="{0E8C8A9B-D10F-45C1-A321-BE70B202C5FA}"/>
    <dgm:cxn modelId="{6BA87327-6FAA-4081-9B97-21477B71D04F}" type="presOf" srcId="{E5FBF233-0D0A-4594-A391-F5E1FD7F8976}" destId="{F255190A-E34D-4D62-B111-C423C60EF37B}" srcOrd="0" destOrd="0" presId="urn:microsoft.com/office/officeart/2005/8/layout/cycle5"/>
    <dgm:cxn modelId="{0CD1DD4D-E8E4-4077-AEFF-CBE8F5345BC5}" type="presOf" srcId="{B0C022C3-CD00-4E93-8FEE-BAB01FEF8D27}" destId="{5B880359-76CA-447E-A729-2B3DC646C0CD}" srcOrd="0" destOrd="0" presId="urn:microsoft.com/office/officeart/2005/8/layout/cycle5"/>
    <dgm:cxn modelId="{EE421A4F-51F2-460B-AA97-1D635AA4A66E}" type="presOf" srcId="{57E5A3BC-654F-42A0-9D3B-ECC08BADFF39}" destId="{63E59687-21F2-41C5-8AC6-D49E57572310}" srcOrd="0" destOrd="0" presId="urn:microsoft.com/office/officeart/2005/8/layout/cycle5"/>
    <dgm:cxn modelId="{CAFF7281-D164-47EC-B9CE-57CB9251F539}" srcId="{E5FBF233-0D0A-4594-A391-F5E1FD7F8976}" destId="{F98D5E0B-4115-4C07-A824-634A14ADC19C}" srcOrd="1" destOrd="0" parTransId="{3ED65586-B25C-4D15-9E3E-A795B342BD40}" sibTransId="{9C2DF672-0BE7-43F6-B869-86BA5A8FA869}"/>
    <dgm:cxn modelId="{1E8843F7-11B6-43CC-AEF3-AC263FA5DE20}" type="presOf" srcId="{454DEDC0-1B36-4D47-B159-AC7EDF985D3A}" destId="{C6D77807-65DC-465A-A88E-169CD6B81859}" srcOrd="0" destOrd="0" presId="urn:microsoft.com/office/officeart/2005/8/layout/cycle5"/>
    <dgm:cxn modelId="{7D499B5A-7190-4475-8EE3-C315EE0213CD}" type="presOf" srcId="{8E635DA9-1E15-4536-87FF-5EE2074CEDCE}" destId="{23E4D385-1E83-448F-866C-70D7EE6E26A8}" srcOrd="0" destOrd="0" presId="urn:microsoft.com/office/officeart/2005/8/layout/cycle5"/>
    <dgm:cxn modelId="{8264FC93-FD54-48F0-975F-BC8389F0B023}" srcId="{E5FBF233-0D0A-4594-A391-F5E1FD7F8976}" destId="{1E426C4B-B9FD-4F85-B3B4-170CDA9FC8C5}" srcOrd="2" destOrd="0" parTransId="{E68D9DD9-F970-4EA8-BEA7-65A20D599D06}" sibTransId="{6F4A2DC6-E979-49E2-B929-C1881BC495DC}"/>
    <dgm:cxn modelId="{787BF955-CE9B-4555-8D22-8470BEBA7A02}" type="presOf" srcId="{C08BA8A3-F70D-4DA0-96F1-BF4160BB2ED1}" destId="{70425B9D-3FA1-4AD0-B5A6-B0A9A5BDDBC4}" srcOrd="0" destOrd="0" presId="urn:microsoft.com/office/officeart/2005/8/layout/cycle5"/>
    <dgm:cxn modelId="{E9DF5292-5CE2-4AE8-AAE2-404C464FAAA3}" type="presOf" srcId="{47428179-ED05-4167-8DE3-884E345F6F18}" destId="{AF53DCC3-17EA-47C7-8603-BA84F4580BBA}" srcOrd="0" destOrd="0" presId="urn:microsoft.com/office/officeart/2005/8/layout/cycle5"/>
    <dgm:cxn modelId="{628EA13A-A63A-4A8D-AB74-63D0F19D83FD}" type="presOf" srcId="{F98D5E0B-4115-4C07-A824-634A14ADC19C}" destId="{2353FBD6-C405-4C0D-BA76-3A6590D2B509}" srcOrd="0" destOrd="0" presId="urn:microsoft.com/office/officeart/2005/8/layout/cycle5"/>
    <dgm:cxn modelId="{A4F25AA1-ACCF-4EDD-8300-BD10FC9CD746}" type="presOf" srcId="{F07EA9F5-2373-40E0-8C46-92CB6039C0F0}" destId="{E900CC37-4DE0-49E8-9FD8-2AED4624A2D4}" srcOrd="0" destOrd="0" presId="urn:microsoft.com/office/officeart/2005/8/layout/cycle5"/>
    <dgm:cxn modelId="{97904FDE-3C72-4ECC-9894-FA61DD429142}" type="presOf" srcId="{1E426C4B-B9FD-4F85-B3B4-170CDA9FC8C5}" destId="{BFA0E88A-EB8C-42D9-93E4-F2486E99B92A}" srcOrd="0" destOrd="0" presId="urn:microsoft.com/office/officeart/2005/8/layout/cycle5"/>
    <dgm:cxn modelId="{B83FB755-EE93-43CB-B0F6-B6EDF8A08E1E}" type="presOf" srcId="{6F4A2DC6-E979-49E2-B929-C1881BC495DC}" destId="{027E38C3-C027-4A53-B33A-544FB95CFD4B}" srcOrd="0" destOrd="0" presId="urn:microsoft.com/office/officeart/2005/8/layout/cycle5"/>
    <dgm:cxn modelId="{13855B83-0473-477B-9824-18938D1840F1}" type="presOf" srcId="{0E8C8A9B-D10F-45C1-A321-BE70B202C5FA}" destId="{52A9B7E0-730E-4AB5-8B98-78D839E0D145}" srcOrd="0" destOrd="0" presId="urn:microsoft.com/office/officeart/2005/8/layout/cycle5"/>
    <dgm:cxn modelId="{FD75C44A-B573-40F5-AF43-14675A1BA190}" type="presOf" srcId="{9C2DF672-0BE7-43F6-B869-86BA5A8FA869}" destId="{754A2059-F806-4A3F-AC92-860F6228982B}" srcOrd="0" destOrd="0" presId="urn:microsoft.com/office/officeart/2005/8/layout/cycle5"/>
    <dgm:cxn modelId="{85A105B3-318D-457A-BCEA-A1EA392C4759}" type="presParOf" srcId="{F255190A-E34D-4D62-B111-C423C60EF37B}" destId="{70425B9D-3FA1-4AD0-B5A6-B0A9A5BDDBC4}" srcOrd="0" destOrd="0" presId="urn:microsoft.com/office/officeart/2005/8/layout/cycle5"/>
    <dgm:cxn modelId="{843C2721-A105-4536-9B16-C7D342E13C40}" type="presParOf" srcId="{F255190A-E34D-4D62-B111-C423C60EF37B}" destId="{3146DF95-E739-47EB-98EA-FD8772BD9846}" srcOrd="1" destOrd="0" presId="urn:microsoft.com/office/officeart/2005/8/layout/cycle5"/>
    <dgm:cxn modelId="{7DA18B58-2DD0-49C2-A76E-39CDFBAF0A61}" type="presParOf" srcId="{F255190A-E34D-4D62-B111-C423C60EF37B}" destId="{AF53DCC3-17EA-47C7-8603-BA84F4580BBA}" srcOrd="2" destOrd="0" presId="urn:microsoft.com/office/officeart/2005/8/layout/cycle5"/>
    <dgm:cxn modelId="{5A4C961F-58A9-4CB5-9EDC-54E42FA293D9}" type="presParOf" srcId="{F255190A-E34D-4D62-B111-C423C60EF37B}" destId="{2353FBD6-C405-4C0D-BA76-3A6590D2B509}" srcOrd="3" destOrd="0" presId="urn:microsoft.com/office/officeart/2005/8/layout/cycle5"/>
    <dgm:cxn modelId="{592E94C4-26E6-4D2E-8616-540813633840}" type="presParOf" srcId="{F255190A-E34D-4D62-B111-C423C60EF37B}" destId="{B0407A26-111A-4241-A85D-1350E47B6339}" srcOrd="4" destOrd="0" presId="urn:microsoft.com/office/officeart/2005/8/layout/cycle5"/>
    <dgm:cxn modelId="{787697E9-1C07-4638-A1CD-C951BEEDC876}" type="presParOf" srcId="{F255190A-E34D-4D62-B111-C423C60EF37B}" destId="{754A2059-F806-4A3F-AC92-860F6228982B}" srcOrd="5" destOrd="0" presId="urn:microsoft.com/office/officeart/2005/8/layout/cycle5"/>
    <dgm:cxn modelId="{E4E0BA7C-2EC2-4629-9E11-8BAF5121463C}" type="presParOf" srcId="{F255190A-E34D-4D62-B111-C423C60EF37B}" destId="{BFA0E88A-EB8C-42D9-93E4-F2486E99B92A}" srcOrd="6" destOrd="0" presId="urn:microsoft.com/office/officeart/2005/8/layout/cycle5"/>
    <dgm:cxn modelId="{24F8B5E6-6443-4101-8250-A03A732B6F2C}" type="presParOf" srcId="{F255190A-E34D-4D62-B111-C423C60EF37B}" destId="{A5E142A1-CD3F-4C5F-93AC-686D27F267F5}" srcOrd="7" destOrd="0" presId="urn:microsoft.com/office/officeart/2005/8/layout/cycle5"/>
    <dgm:cxn modelId="{EFC8A0AE-45FF-4084-AD09-B3365B90CD4E}" type="presParOf" srcId="{F255190A-E34D-4D62-B111-C423C60EF37B}" destId="{027E38C3-C027-4A53-B33A-544FB95CFD4B}" srcOrd="8" destOrd="0" presId="urn:microsoft.com/office/officeart/2005/8/layout/cycle5"/>
    <dgm:cxn modelId="{FA6434BE-779C-4936-9BBF-985011ECF9B9}" type="presParOf" srcId="{F255190A-E34D-4D62-B111-C423C60EF37B}" destId="{63E59687-21F2-41C5-8AC6-D49E57572310}" srcOrd="9" destOrd="0" presId="urn:microsoft.com/office/officeart/2005/8/layout/cycle5"/>
    <dgm:cxn modelId="{2CECAE98-CDAE-4941-8B08-01DD51AD13B3}" type="presParOf" srcId="{F255190A-E34D-4D62-B111-C423C60EF37B}" destId="{FBA37B95-692D-40E2-8B27-A791E9244AE9}" srcOrd="10" destOrd="0" presId="urn:microsoft.com/office/officeart/2005/8/layout/cycle5"/>
    <dgm:cxn modelId="{352B0A77-7E05-488C-BD32-2D596A11F60E}" type="presParOf" srcId="{F255190A-E34D-4D62-B111-C423C60EF37B}" destId="{52A9B7E0-730E-4AB5-8B98-78D839E0D145}" srcOrd="11" destOrd="0" presId="urn:microsoft.com/office/officeart/2005/8/layout/cycle5"/>
    <dgm:cxn modelId="{28E26F32-3491-40E5-BE87-14481AA16A8C}" type="presParOf" srcId="{F255190A-E34D-4D62-B111-C423C60EF37B}" destId="{5B880359-76CA-447E-A729-2B3DC646C0CD}" srcOrd="12" destOrd="0" presId="urn:microsoft.com/office/officeart/2005/8/layout/cycle5"/>
    <dgm:cxn modelId="{FCF1F4E3-AF40-485B-9809-2DAD2C844C22}" type="presParOf" srcId="{F255190A-E34D-4D62-B111-C423C60EF37B}" destId="{0FE76E3B-AA42-4AF7-BAF2-2B39ABF589D2}" srcOrd="13" destOrd="0" presId="urn:microsoft.com/office/officeart/2005/8/layout/cycle5"/>
    <dgm:cxn modelId="{A32EEEDD-32C7-439E-A599-68EEE0C1540F}" type="presParOf" srcId="{F255190A-E34D-4D62-B111-C423C60EF37B}" destId="{23E4D385-1E83-448F-866C-70D7EE6E26A8}" srcOrd="14" destOrd="0" presId="urn:microsoft.com/office/officeart/2005/8/layout/cycle5"/>
    <dgm:cxn modelId="{B5E85578-B6FB-4ABA-AB7F-8B3B38D9CF7B}" type="presParOf" srcId="{F255190A-E34D-4D62-B111-C423C60EF37B}" destId="{E900CC37-4DE0-49E8-9FD8-2AED4624A2D4}" srcOrd="15" destOrd="0" presId="urn:microsoft.com/office/officeart/2005/8/layout/cycle5"/>
    <dgm:cxn modelId="{8F31CC36-D4B6-47DC-A476-69C7CE952A3F}" type="presParOf" srcId="{F255190A-E34D-4D62-B111-C423C60EF37B}" destId="{B9711BC5-62C2-4C49-B72D-468DDEDE00F7}" srcOrd="16" destOrd="0" presId="urn:microsoft.com/office/officeart/2005/8/layout/cycle5"/>
    <dgm:cxn modelId="{F2B22C11-44CA-458F-8E40-EB2FE97818A1}" type="presParOf" srcId="{F255190A-E34D-4D62-B111-C423C60EF37B}" destId="{C6D77807-65DC-465A-A88E-169CD6B81859}"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DAD1C-89BD-4E1C-9FD0-714A6D5B6186}">
      <dsp:nvSpPr>
        <dsp:cNvPr id="0" name=""/>
        <dsp:cNvSpPr/>
      </dsp:nvSpPr>
      <dsp:spPr>
        <a:xfrm>
          <a:off x="4" y="0"/>
          <a:ext cx="8486084" cy="469938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443838-DE1E-44B5-85EB-F1B5B4B64FA8}">
      <dsp:nvSpPr>
        <dsp:cNvPr id="0" name=""/>
        <dsp:cNvSpPr/>
      </dsp:nvSpPr>
      <dsp:spPr>
        <a:xfrm>
          <a:off x="0" y="1457410"/>
          <a:ext cx="1630505" cy="1879753"/>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2">
                  <a:lumMod val="50000"/>
                </a:schemeClr>
              </a:solidFill>
            </a:rPr>
            <a:t>Developed indicators for performance measurement</a:t>
          </a:r>
          <a:endParaRPr lang="en-US" sz="1600" b="1" kern="1200" dirty="0">
            <a:solidFill>
              <a:schemeClr val="tx2">
                <a:lumMod val="50000"/>
              </a:schemeClr>
            </a:solidFill>
          </a:endParaRPr>
        </a:p>
      </dsp:txBody>
      <dsp:txXfrm>
        <a:off x="79595" y="1537005"/>
        <a:ext cx="1471315" cy="1720563"/>
      </dsp:txXfrm>
    </dsp:sp>
    <dsp:sp modelId="{9D7BEA86-4631-4964-98BC-DB3DE03855C1}">
      <dsp:nvSpPr>
        <dsp:cNvPr id="0" name=""/>
        <dsp:cNvSpPr/>
      </dsp:nvSpPr>
      <dsp:spPr>
        <a:xfrm>
          <a:off x="1715760" y="1409815"/>
          <a:ext cx="1630505" cy="1879753"/>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2">
                  <a:lumMod val="50000"/>
                </a:schemeClr>
              </a:solidFill>
            </a:rPr>
            <a:t>Combined performance measures &amp; required reporting data</a:t>
          </a:r>
        </a:p>
      </dsp:txBody>
      <dsp:txXfrm>
        <a:off x="1795355" y="1489410"/>
        <a:ext cx="1471315" cy="1720563"/>
      </dsp:txXfrm>
    </dsp:sp>
    <dsp:sp modelId="{27F1FC7E-1957-480F-B378-EECD455E5E7F}">
      <dsp:nvSpPr>
        <dsp:cNvPr id="0" name=""/>
        <dsp:cNvSpPr/>
      </dsp:nvSpPr>
      <dsp:spPr>
        <a:xfrm>
          <a:off x="3427791" y="1409815"/>
          <a:ext cx="1630505" cy="1879753"/>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2">
                  <a:lumMod val="50000"/>
                </a:schemeClr>
              </a:solidFill>
            </a:rPr>
            <a:t>Selected a web-based platform</a:t>
          </a:r>
        </a:p>
      </dsp:txBody>
      <dsp:txXfrm>
        <a:off x="3507386" y="1489410"/>
        <a:ext cx="1471315" cy="1720563"/>
      </dsp:txXfrm>
    </dsp:sp>
    <dsp:sp modelId="{DB99719F-E448-4B91-B413-C8149694F15D}">
      <dsp:nvSpPr>
        <dsp:cNvPr id="0" name=""/>
        <dsp:cNvSpPr/>
      </dsp:nvSpPr>
      <dsp:spPr>
        <a:xfrm>
          <a:off x="5139822" y="1409815"/>
          <a:ext cx="1630505" cy="1879753"/>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2">
                  <a:lumMod val="50000"/>
                </a:schemeClr>
              </a:solidFill>
            </a:rPr>
            <a:t>System requirements and design</a:t>
          </a:r>
        </a:p>
      </dsp:txBody>
      <dsp:txXfrm>
        <a:off x="5219417" y="1489410"/>
        <a:ext cx="1471315" cy="1720563"/>
      </dsp:txXfrm>
    </dsp:sp>
    <dsp:sp modelId="{8ED8567E-B863-4E23-B84E-BB2792E84146}">
      <dsp:nvSpPr>
        <dsp:cNvPr id="0" name=""/>
        <dsp:cNvSpPr/>
      </dsp:nvSpPr>
      <dsp:spPr>
        <a:xfrm>
          <a:off x="6851853" y="1409815"/>
          <a:ext cx="1630505" cy="1879753"/>
        </a:xfrm>
        <a:prstGeom prst="roundRect">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2">
                  <a:lumMod val="50000"/>
                </a:schemeClr>
              </a:solidFill>
            </a:rPr>
            <a:t>System release and limited training</a:t>
          </a:r>
        </a:p>
      </dsp:txBody>
      <dsp:txXfrm>
        <a:off x="6931448" y="1489410"/>
        <a:ext cx="1471315" cy="1720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25B9D-3FA1-4AD0-B5A6-B0A9A5BDDBC4}">
      <dsp:nvSpPr>
        <dsp:cNvPr id="0" name=""/>
        <dsp:cNvSpPr/>
      </dsp:nvSpPr>
      <dsp:spPr>
        <a:xfrm>
          <a:off x="3091426" y="-76191"/>
          <a:ext cx="1754892" cy="137639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Engage Stakeholders</a:t>
          </a:r>
          <a:endParaRPr lang="en-US" sz="1600" b="1" kern="1200" dirty="0"/>
        </a:p>
      </dsp:txBody>
      <dsp:txXfrm>
        <a:off x="3158616" y="-9001"/>
        <a:ext cx="1620512" cy="1242017"/>
      </dsp:txXfrm>
    </dsp:sp>
    <dsp:sp modelId="{AF53DCC3-17EA-47C7-8603-BA84F4580BBA}">
      <dsp:nvSpPr>
        <dsp:cNvPr id="0" name=""/>
        <dsp:cNvSpPr/>
      </dsp:nvSpPr>
      <dsp:spPr>
        <a:xfrm>
          <a:off x="2267762" y="776801"/>
          <a:ext cx="4459127" cy="4459127"/>
        </a:xfrm>
        <a:custGeom>
          <a:avLst/>
          <a:gdLst/>
          <a:ahLst/>
          <a:cxnLst/>
          <a:rect l="0" t="0" r="0" b="0"/>
          <a:pathLst>
            <a:path>
              <a:moveTo>
                <a:pt x="2670189" y="43973"/>
              </a:moveTo>
              <a:arcTo wR="2229563" hR="2229563" stAng="16883899" swAng="43201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353FBD6-C405-4C0D-BA76-3A6590D2B509}">
      <dsp:nvSpPr>
        <dsp:cNvPr id="0" name=""/>
        <dsp:cNvSpPr/>
      </dsp:nvSpPr>
      <dsp:spPr>
        <a:xfrm>
          <a:off x="5067763" y="924766"/>
          <a:ext cx="1661645" cy="135183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Describe the Program </a:t>
          </a:r>
        </a:p>
        <a:p>
          <a:pPr lvl="0" algn="ctr" defTabSz="711200">
            <a:lnSpc>
              <a:spcPct val="90000"/>
            </a:lnSpc>
            <a:spcBef>
              <a:spcPct val="0"/>
            </a:spcBef>
            <a:spcAft>
              <a:spcPct val="35000"/>
            </a:spcAft>
          </a:pPr>
          <a:r>
            <a:rPr lang="en-US" sz="1600" b="1" kern="1200" smtClean="0"/>
            <a:t>(i.e. AIRS)</a:t>
          </a:r>
          <a:endParaRPr lang="en-US" sz="1600" b="1" kern="1200" dirty="0"/>
        </a:p>
      </dsp:txBody>
      <dsp:txXfrm>
        <a:off x="5133754" y="990757"/>
        <a:ext cx="1529663" cy="1219855"/>
      </dsp:txXfrm>
    </dsp:sp>
    <dsp:sp modelId="{754A2059-F806-4A3F-AC92-860F6228982B}">
      <dsp:nvSpPr>
        <dsp:cNvPr id="0" name=""/>
        <dsp:cNvSpPr/>
      </dsp:nvSpPr>
      <dsp:spPr>
        <a:xfrm>
          <a:off x="1752815" y="553444"/>
          <a:ext cx="4459127" cy="4459127"/>
        </a:xfrm>
        <a:custGeom>
          <a:avLst/>
          <a:gdLst/>
          <a:ahLst/>
          <a:cxnLst/>
          <a:rect l="0" t="0" r="0" b="0"/>
          <a:pathLst>
            <a:path>
              <a:moveTo>
                <a:pt x="4432589" y="1886586"/>
              </a:moveTo>
              <a:arcTo wR="2229563" hR="2229563" stAng="21069058" swAng="777840"/>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FA0E88A-EB8C-42D9-93E4-F2486E99B92A}">
      <dsp:nvSpPr>
        <dsp:cNvPr id="0" name=""/>
        <dsp:cNvSpPr/>
      </dsp:nvSpPr>
      <dsp:spPr>
        <a:xfrm>
          <a:off x="5034408" y="3108486"/>
          <a:ext cx="1815848" cy="139136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Focus the Evaluation Design </a:t>
          </a:r>
        </a:p>
        <a:p>
          <a:pPr lvl="0" algn="ctr" defTabSz="711200">
            <a:lnSpc>
              <a:spcPct val="90000"/>
            </a:lnSpc>
            <a:spcBef>
              <a:spcPct val="0"/>
            </a:spcBef>
            <a:spcAft>
              <a:spcPct val="35000"/>
            </a:spcAft>
          </a:pPr>
          <a:r>
            <a:rPr lang="en-US" sz="1600" b="1" kern="1200" smtClean="0"/>
            <a:t>(i.e. Identified the evaluation question)</a:t>
          </a:r>
          <a:endParaRPr lang="en-US" sz="1600" b="1" kern="1200" dirty="0"/>
        </a:p>
      </dsp:txBody>
      <dsp:txXfrm>
        <a:off x="5102329" y="3176407"/>
        <a:ext cx="1680006" cy="1255521"/>
      </dsp:txXfrm>
    </dsp:sp>
    <dsp:sp modelId="{027E38C3-C027-4A53-B33A-544FB95CFD4B}">
      <dsp:nvSpPr>
        <dsp:cNvPr id="0" name=""/>
        <dsp:cNvSpPr/>
      </dsp:nvSpPr>
      <dsp:spPr>
        <a:xfrm>
          <a:off x="2140731" y="265672"/>
          <a:ext cx="4459127" cy="4459127"/>
        </a:xfrm>
        <a:custGeom>
          <a:avLst/>
          <a:gdLst/>
          <a:ahLst/>
          <a:cxnLst/>
          <a:rect l="0" t="0" r="0" b="0"/>
          <a:pathLst>
            <a:path>
              <a:moveTo>
                <a:pt x="3106637" y="4279368"/>
              </a:moveTo>
              <a:arcTo wR="2229563" hR="2229563" stAng="4010088" swAng="505017"/>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3E59687-21F2-41C5-8AC6-D49E57572310}">
      <dsp:nvSpPr>
        <dsp:cNvPr id="0" name=""/>
        <dsp:cNvSpPr/>
      </dsp:nvSpPr>
      <dsp:spPr>
        <a:xfrm>
          <a:off x="3077212" y="4190996"/>
          <a:ext cx="1754892" cy="133492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Gather Credible Evidence </a:t>
          </a:r>
        </a:p>
        <a:p>
          <a:pPr lvl="0" algn="ctr" defTabSz="711200">
            <a:lnSpc>
              <a:spcPct val="90000"/>
            </a:lnSpc>
            <a:spcBef>
              <a:spcPct val="0"/>
            </a:spcBef>
            <a:spcAft>
              <a:spcPct val="35000"/>
            </a:spcAft>
          </a:pPr>
          <a:r>
            <a:rPr lang="en-US" sz="1600" b="1" kern="1200" dirty="0" smtClean="0"/>
            <a:t>(i.e. case study)</a:t>
          </a:r>
          <a:endParaRPr lang="en-US" sz="1600" b="1" kern="1200" dirty="0"/>
        </a:p>
      </dsp:txBody>
      <dsp:txXfrm>
        <a:off x="3142378" y="4256162"/>
        <a:ext cx="1624560" cy="1204597"/>
      </dsp:txXfrm>
    </dsp:sp>
    <dsp:sp modelId="{52A9B7E0-730E-4AB5-8B98-78D839E0D145}">
      <dsp:nvSpPr>
        <dsp:cNvPr id="0" name=""/>
        <dsp:cNvSpPr/>
      </dsp:nvSpPr>
      <dsp:spPr>
        <a:xfrm>
          <a:off x="1352684" y="263543"/>
          <a:ext cx="4459127" cy="4459127"/>
        </a:xfrm>
        <a:custGeom>
          <a:avLst/>
          <a:gdLst/>
          <a:ahLst/>
          <a:cxnLst/>
          <a:rect l="0" t="0" r="0" b="0"/>
          <a:pathLst>
            <a:path>
              <a:moveTo>
                <a:pt x="1640479" y="4379897"/>
              </a:moveTo>
              <a:arcTo wR="2229563" hR="2229563" stAng="6319219" swAng="402124"/>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B880359-76CA-447E-A729-2B3DC646C0CD}">
      <dsp:nvSpPr>
        <dsp:cNvPr id="0" name=""/>
        <dsp:cNvSpPr/>
      </dsp:nvSpPr>
      <dsp:spPr>
        <a:xfrm>
          <a:off x="1194489" y="3134567"/>
          <a:ext cx="1684757" cy="139136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Justify Conclusions</a:t>
          </a:r>
          <a:endParaRPr lang="en-US" sz="1600" b="1" kern="1200" dirty="0"/>
        </a:p>
      </dsp:txBody>
      <dsp:txXfrm>
        <a:off x="1262410" y="3202488"/>
        <a:ext cx="1548915" cy="1255521"/>
      </dsp:txXfrm>
    </dsp:sp>
    <dsp:sp modelId="{23E4D385-1E83-448F-866C-70D7EE6E26A8}">
      <dsp:nvSpPr>
        <dsp:cNvPr id="0" name=""/>
        <dsp:cNvSpPr/>
      </dsp:nvSpPr>
      <dsp:spPr>
        <a:xfrm>
          <a:off x="1738163" y="485903"/>
          <a:ext cx="4459127" cy="4459127"/>
        </a:xfrm>
        <a:custGeom>
          <a:avLst/>
          <a:gdLst/>
          <a:ahLst/>
          <a:cxnLst/>
          <a:rect l="0" t="0" r="0" b="0"/>
          <a:pathLst>
            <a:path>
              <a:moveTo>
                <a:pt x="14003" y="2479054"/>
              </a:moveTo>
              <a:arcTo wR="2229563" hR="2229563" stAng="10414505" swAng="80204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900CC37-4DE0-49E8-9FD8-2AED4624A2D4}">
      <dsp:nvSpPr>
        <dsp:cNvPr id="0" name=""/>
        <dsp:cNvSpPr/>
      </dsp:nvSpPr>
      <dsp:spPr>
        <a:xfrm>
          <a:off x="1249841" y="924766"/>
          <a:ext cx="1574052" cy="135183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Ensure Use of Evaluation Results and Share Lessons Learned</a:t>
          </a:r>
          <a:endParaRPr lang="en-US" sz="1600" b="1" kern="1200" dirty="0"/>
        </a:p>
      </dsp:txBody>
      <dsp:txXfrm>
        <a:off x="1315832" y="990757"/>
        <a:ext cx="1442070" cy="1219855"/>
      </dsp:txXfrm>
    </dsp:sp>
    <dsp:sp modelId="{C6D77807-65DC-465A-A88E-169CD6B81859}">
      <dsp:nvSpPr>
        <dsp:cNvPr id="0" name=""/>
        <dsp:cNvSpPr/>
      </dsp:nvSpPr>
      <dsp:spPr>
        <a:xfrm>
          <a:off x="1211610" y="775629"/>
          <a:ext cx="4459127" cy="4459127"/>
        </a:xfrm>
        <a:custGeom>
          <a:avLst/>
          <a:gdLst/>
          <a:ahLst/>
          <a:cxnLst/>
          <a:rect l="0" t="0" r="0" b="0"/>
          <a:pathLst>
            <a:path>
              <a:moveTo>
                <a:pt x="1515857" y="117319"/>
              </a:moveTo>
              <a:arcTo wR="2229563" hR="2229563" stAng="15079823" swAng="43433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E046E-7720-48DD-BC89-F65AE09E7318}">
      <dsp:nvSpPr>
        <dsp:cNvPr id="0" name=""/>
        <dsp:cNvSpPr/>
      </dsp:nvSpPr>
      <dsp:spPr>
        <a:xfrm rot="5400000">
          <a:off x="4091506" y="-2182931"/>
          <a:ext cx="1248479" cy="5835460"/>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smtClean="0"/>
            <a:t>Does the system have all the necessary features to successfully collect, store, and reproduce data in a timely, accurate manner? </a:t>
          </a:r>
          <a:endParaRPr lang="en-US" sz="1800" kern="1200" dirty="0"/>
        </a:p>
      </dsp:txBody>
      <dsp:txXfrm rot="-5400000">
        <a:off x="1798016" y="171505"/>
        <a:ext cx="5774514" cy="1126587"/>
      </dsp:txXfrm>
    </dsp:sp>
    <dsp:sp modelId="{996DDD22-2312-49EB-A6E9-E85690FB7665}">
      <dsp:nvSpPr>
        <dsp:cNvPr id="0" name=""/>
        <dsp:cNvSpPr/>
      </dsp:nvSpPr>
      <dsp:spPr>
        <a:xfrm>
          <a:off x="561" y="465"/>
          <a:ext cx="1797454" cy="146866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smtClean="0"/>
            <a:t>Functionality of the System</a:t>
          </a:r>
          <a:endParaRPr lang="en-US" sz="1800" kern="1200" dirty="0"/>
        </a:p>
      </dsp:txBody>
      <dsp:txXfrm>
        <a:off x="72255" y="72159"/>
        <a:ext cx="1654066" cy="1325278"/>
      </dsp:txXfrm>
    </dsp:sp>
    <dsp:sp modelId="{F610D075-4170-40D4-BEF0-F6C74F19C570}">
      <dsp:nvSpPr>
        <dsp:cNvPr id="0" name=""/>
        <dsp:cNvSpPr/>
      </dsp:nvSpPr>
      <dsp:spPr>
        <a:xfrm rot="5400000">
          <a:off x="3987352" y="-699816"/>
          <a:ext cx="1384003" cy="585213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smtClean="0"/>
            <a:t>Can users effectively and efficiently use the system to achieve their intended outcomes?</a:t>
          </a:r>
          <a:endParaRPr lang="en-US" sz="1800" kern="1200" dirty="0"/>
        </a:p>
      </dsp:txBody>
      <dsp:txXfrm rot="-5400000">
        <a:off x="1753289" y="1601808"/>
        <a:ext cx="5784570" cy="1248881"/>
      </dsp:txXfrm>
    </dsp:sp>
    <dsp:sp modelId="{B6F6427E-F431-4C70-B8CC-EB275669BF91}">
      <dsp:nvSpPr>
        <dsp:cNvPr id="0" name=""/>
        <dsp:cNvSpPr/>
      </dsp:nvSpPr>
      <dsp:spPr>
        <a:xfrm>
          <a:off x="561" y="1539907"/>
          <a:ext cx="1785205" cy="13795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smtClean="0"/>
            <a:t>Usability of the System</a:t>
          </a:r>
          <a:endParaRPr lang="en-US" sz="1800" kern="1200" dirty="0"/>
        </a:p>
      </dsp:txBody>
      <dsp:txXfrm>
        <a:off x="67903" y="1607249"/>
        <a:ext cx="1650521" cy="1244819"/>
      </dsp:txXfrm>
    </dsp:sp>
    <dsp:sp modelId="{E1A56790-61FA-452A-947B-586A3BFAA248}">
      <dsp:nvSpPr>
        <dsp:cNvPr id="0" name=""/>
        <dsp:cNvSpPr/>
      </dsp:nvSpPr>
      <dsp:spPr>
        <a:xfrm rot="5400000">
          <a:off x="3965267" y="920101"/>
          <a:ext cx="1526994" cy="5811897"/>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r>
            <a:rPr lang="en-US" sz="1800" kern="1200" smtClean="0"/>
            <a:t>Are grantee users entering required data in a timely and continuous fashion to achieve intended  system outcomes?</a:t>
          </a:r>
          <a:endParaRPr lang="en-US" sz="1800" kern="1200" dirty="0"/>
        </a:p>
        <a:p>
          <a:pPr marL="171450" lvl="1" indent="-171450" algn="l" defTabSz="800100" rtl="0">
            <a:lnSpc>
              <a:spcPct val="90000"/>
            </a:lnSpc>
            <a:spcBef>
              <a:spcPct val="0"/>
            </a:spcBef>
            <a:spcAft>
              <a:spcPct val="15000"/>
            </a:spcAft>
            <a:buChar char="••"/>
          </a:pPr>
          <a:r>
            <a:rPr lang="en-US" sz="1800" kern="1200" smtClean="0"/>
            <a:t>Are CDC users utilizing data to achieve intended  system outcomes?</a:t>
          </a:r>
          <a:endParaRPr lang="en-US" sz="1800" kern="1200" dirty="0"/>
        </a:p>
      </dsp:txBody>
      <dsp:txXfrm rot="-5400000">
        <a:off x="1822816" y="3137094"/>
        <a:ext cx="5737355" cy="1377910"/>
      </dsp:txXfrm>
    </dsp:sp>
    <dsp:sp modelId="{0C1D550D-3B3C-49B3-9567-2D51532C9766}">
      <dsp:nvSpPr>
        <dsp:cNvPr id="0" name=""/>
        <dsp:cNvSpPr/>
      </dsp:nvSpPr>
      <dsp:spPr>
        <a:xfrm>
          <a:off x="4" y="2990650"/>
          <a:ext cx="1822254" cy="1671731"/>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kern="1200" dirty="0" smtClean="0"/>
            <a:t>Effective Utilization of the System</a:t>
          </a:r>
          <a:endParaRPr lang="en-US" sz="2000" kern="1200" dirty="0"/>
        </a:p>
      </dsp:txBody>
      <dsp:txXfrm>
        <a:off x="81611" y="3072257"/>
        <a:ext cx="1659040" cy="15085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25B9D-3FA1-4AD0-B5A6-B0A9A5BDDBC4}">
      <dsp:nvSpPr>
        <dsp:cNvPr id="0" name=""/>
        <dsp:cNvSpPr/>
      </dsp:nvSpPr>
      <dsp:spPr>
        <a:xfrm>
          <a:off x="3091426" y="-76191"/>
          <a:ext cx="1754892" cy="1376397"/>
        </a:xfrm>
        <a:prstGeom prst="roundRect">
          <a:avLst/>
        </a:prstGeom>
        <a:solidFill>
          <a:schemeClr val="bg2">
            <a:lumMod val="60000"/>
            <a:lumOff val="4000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Engage Stakeholders</a:t>
          </a:r>
          <a:endParaRPr lang="en-US" sz="1600" b="1" kern="1200" dirty="0"/>
        </a:p>
      </dsp:txBody>
      <dsp:txXfrm>
        <a:off x="3158616" y="-9001"/>
        <a:ext cx="1620512" cy="1242017"/>
      </dsp:txXfrm>
    </dsp:sp>
    <dsp:sp modelId="{AF53DCC3-17EA-47C7-8603-BA84F4580BBA}">
      <dsp:nvSpPr>
        <dsp:cNvPr id="0" name=""/>
        <dsp:cNvSpPr/>
      </dsp:nvSpPr>
      <dsp:spPr>
        <a:xfrm>
          <a:off x="2267762" y="776801"/>
          <a:ext cx="4459127" cy="4459127"/>
        </a:xfrm>
        <a:custGeom>
          <a:avLst/>
          <a:gdLst/>
          <a:ahLst/>
          <a:cxnLst/>
          <a:rect l="0" t="0" r="0" b="0"/>
          <a:pathLst>
            <a:path>
              <a:moveTo>
                <a:pt x="2670189" y="43973"/>
              </a:moveTo>
              <a:arcTo wR="2229563" hR="2229563" stAng="16883899" swAng="43201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353FBD6-C405-4C0D-BA76-3A6590D2B509}">
      <dsp:nvSpPr>
        <dsp:cNvPr id="0" name=""/>
        <dsp:cNvSpPr/>
      </dsp:nvSpPr>
      <dsp:spPr>
        <a:xfrm>
          <a:off x="5067763" y="924766"/>
          <a:ext cx="1661645" cy="135183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Describe the Program </a:t>
          </a:r>
        </a:p>
        <a:p>
          <a:pPr lvl="0" algn="ctr" defTabSz="711200">
            <a:lnSpc>
              <a:spcPct val="90000"/>
            </a:lnSpc>
            <a:spcBef>
              <a:spcPct val="0"/>
            </a:spcBef>
            <a:spcAft>
              <a:spcPct val="35000"/>
            </a:spcAft>
          </a:pPr>
          <a:r>
            <a:rPr lang="en-US" sz="1600" b="1" kern="1200" dirty="0" smtClean="0"/>
            <a:t>(i.e. CDMIS)</a:t>
          </a:r>
          <a:endParaRPr lang="en-US" sz="1600" b="1" kern="1200" dirty="0"/>
        </a:p>
      </dsp:txBody>
      <dsp:txXfrm>
        <a:off x="5133754" y="990757"/>
        <a:ext cx="1529663" cy="1219855"/>
      </dsp:txXfrm>
    </dsp:sp>
    <dsp:sp modelId="{754A2059-F806-4A3F-AC92-860F6228982B}">
      <dsp:nvSpPr>
        <dsp:cNvPr id="0" name=""/>
        <dsp:cNvSpPr/>
      </dsp:nvSpPr>
      <dsp:spPr>
        <a:xfrm>
          <a:off x="1752815" y="553444"/>
          <a:ext cx="4459127" cy="4459127"/>
        </a:xfrm>
        <a:custGeom>
          <a:avLst/>
          <a:gdLst/>
          <a:ahLst/>
          <a:cxnLst/>
          <a:rect l="0" t="0" r="0" b="0"/>
          <a:pathLst>
            <a:path>
              <a:moveTo>
                <a:pt x="4432589" y="1886586"/>
              </a:moveTo>
              <a:arcTo wR="2229563" hR="2229563" stAng="21069058" swAng="777840"/>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FA0E88A-EB8C-42D9-93E4-F2486E99B92A}">
      <dsp:nvSpPr>
        <dsp:cNvPr id="0" name=""/>
        <dsp:cNvSpPr/>
      </dsp:nvSpPr>
      <dsp:spPr>
        <a:xfrm>
          <a:off x="5034408" y="3108486"/>
          <a:ext cx="1815848" cy="139136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Focus the Evaluation Design </a:t>
          </a:r>
        </a:p>
      </dsp:txBody>
      <dsp:txXfrm>
        <a:off x="5102329" y="3176407"/>
        <a:ext cx="1680006" cy="1255521"/>
      </dsp:txXfrm>
    </dsp:sp>
    <dsp:sp modelId="{027E38C3-C027-4A53-B33A-544FB95CFD4B}">
      <dsp:nvSpPr>
        <dsp:cNvPr id="0" name=""/>
        <dsp:cNvSpPr/>
      </dsp:nvSpPr>
      <dsp:spPr>
        <a:xfrm>
          <a:off x="2140731" y="265672"/>
          <a:ext cx="4459127" cy="4459127"/>
        </a:xfrm>
        <a:custGeom>
          <a:avLst/>
          <a:gdLst/>
          <a:ahLst/>
          <a:cxnLst/>
          <a:rect l="0" t="0" r="0" b="0"/>
          <a:pathLst>
            <a:path>
              <a:moveTo>
                <a:pt x="3106637" y="4279368"/>
              </a:moveTo>
              <a:arcTo wR="2229563" hR="2229563" stAng="4010088" swAng="505017"/>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3E59687-21F2-41C5-8AC6-D49E57572310}">
      <dsp:nvSpPr>
        <dsp:cNvPr id="0" name=""/>
        <dsp:cNvSpPr/>
      </dsp:nvSpPr>
      <dsp:spPr>
        <a:xfrm>
          <a:off x="3077212" y="4190996"/>
          <a:ext cx="1754892" cy="1334929"/>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Gather Credible Evidence </a:t>
          </a:r>
        </a:p>
      </dsp:txBody>
      <dsp:txXfrm>
        <a:off x="3142378" y="4256162"/>
        <a:ext cx="1624560" cy="1204597"/>
      </dsp:txXfrm>
    </dsp:sp>
    <dsp:sp modelId="{52A9B7E0-730E-4AB5-8B98-78D839E0D145}">
      <dsp:nvSpPr>
        <dsp:cNvPr id="0" name=""/>
        <dsp:cNvSpPr/>
      </dsp:nvSpPr>
      <dsp:spPr>
        <a:xfrm>
          <a:off x="1352684" y="263543"/>
          <a:ext cx="4459127" cy="4459127"/>
        </a:xfrm>
        <a:custGeom>
          <a:avLst/>
          <a:gdLst/>
          <a:ahLst/>
          <a:cxnLst/>
          <a:rect l="0" t="0" r="0" b="0"/>
          <a:pathLst>
            <a:path>
              <a:moveTo>
                <a:pt x="1640479" y="4379897"/>
              </a:moveTo>
              <a:arcTo wR="2229563" hR="2229563" stAng="6319219" swAng="402124"/>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B880359-76CA-447E-A729-2B3DC646C0CD}">
      <dsp:nvSpPr>
        <dsp:cNvPr id="0" name=""/>
        <dsp:cNvSpPr/>
      </dsp:nvSpPr>
      <dsp:spPr>
        <a:xfrm>
          <a:off x="1194489" y="3134567"/>
          <a:ext cx="1684757" cy="139136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Justify Conclusions</a:t>
          </a:r>
          <a:endParaRPr lang="en-US" sz="1600" b="1" kern="1200" dirty="0"/>
        </a:p>
      </dsp:txBody>
      <dsp:txXfrm>
        <a:off x="1262410" y="3202488"/>
        <a:ext cx="1548915" cy="1255521"/>
      </dsp:txXfrm>
    </dsp:sp>
    <dsp:sp modelId="{23E4D385-1E83-448F-866C-70D7EE6E26A8}">
      <dsp:nvSpPr>
        <dsp:cNvPr id="0" name=""/>
        <dsp:cNvSpPr/>
      </dsp:nvSpPr>
      <dsp:spPr>
        <a:xfrm>
          <a:off x="1738163" y="485903"/>
          <a:ext cx="4459127" cy="4459127"/>
        </a:xfrm>
        <a:custGeom>
          <a:avLst/>
          <a:gdLst/>
          <a:ahLst/>
          <a:cxnLst/>
          <a:rect l="0" t="0" r="0" b="0"/>
          <a:pathLst>
            <a:path>
              <a:moveTo>
                <a:pt x="14003" y="2479054"/>
              </a:moveTo>
              <a:arcTo wR="2229563" hR="2229563" stAng="10414505" swAng="80204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900CC37-4DE0-49E8-9FD8-2AED4624A2D4}">
      <dsp:nvSpPr>
        <dsp:cNvPr id="0" name=""/>
        <dsp:cNvSpPr/>
      </dsp:nvSpPr>
      <dsp:spPr>
        <a:xfrm>
          <a:off x="1249841" y="924766"/>
          <a:ext cx="1574052" cy="1351837"/>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smtClean="0"/>
            <a:t>Ensure Use of Evaluation Results and Share Lessons Learned</a:t>
          </a:r>
          <a:endParaRPr lang="en-US" sz="1600" b="1" kern="1200" dirty="0"/>
        </a:p>
      </dsp:txBody>
      <dsp:txXfrm>
        <a:off x="1315832" y="990757"/>
        <a:ext cx="1442070" cy="1219855"/>
      </dsp:txXfrm>
    </dsp:sp>
    <dsp:sp modelId="{C6D77807-65DC-465A-A88E-169CD6B81859}">
      <dsp:nvSpPr>
        <dsp:cNvPr id="0" name=""/>
        <dsp:cNvSpPr/>
      </dsp:nvSpPr>
      <dsp:spPr>
        <a:xfrm>
          <a:off x="1211610" y="775629"/>
          <a:ext cx="4459127" cy="4459127"/>
        </a:xfrm>
        <a:custGeom>
          <a:avLst/>
          <a:gdLst/>
          <a:ahLst/>
          <a:cxnLst/>
          <a:rect l="0" t="0" r="0" b="0"/>
          <a:pathLst>
            <a:path>
              <a:moveTo>
                <a:pt x="1515857" y="117319"/>
              </a:moveTo>
              <a:arcTo wR="2229563" hR="2229563" stAng="15079823" swAng="43433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416" cy="464343"/>
          </a:xfrm>
          <a:prstGeom prst="rect">
            <a:avLst/>
          </a:prstGeom>
        </p:spPr>
        <p:txBody>
          <a:bodyPr vert="horz" lIns="91614" tIns="45807" rIns="91614" bIns="45807" rtlCol="0"/>
          <a:lstStyle>
            <a:lvl1pPr algn="l">
              <a:defRPr sz="1200"/>
            </a:lvl1pPr>
          </a:lstStyle>
          <a:p>
            <a:endParaRPr lang="en-US" dirty="0"/>
          </a:p>
        </p:txBody>
      </p:sp>
      <p:sp>
        <p:nvSpPr>
          <p:cNvPr id="3" name="Date Placeholder 2"/>
          <p:cNvSpPr>
            <a:spLocks noGrp="1"/>
          </p:cNvSpPr>
          <p:nvPr>
            <p:ph type="dt" idx="1"/>
          </p:nvPr>
        </p:nvSpPr>
        <p:spPr>
          <a:xfrm>
            <a:off x="3971393" y="0"/>
            <a:ext cx="3037416" cy="464343"/>
          </a:xfrm>
          <a:prstGeom prst="rect">
            <a:avLst/>
          </a:prstGeom>
        </p:spPr>
        <p:txBody>
          <a:bodyPr vert="horz" lIns="91614" tIns="45807" rIns="91614" bIns="45807" rtlCol="0"/>
          <a:lstStyle>
            <a:lvl1pPr algn="r">
              <a:defRPr sz="1200"/>
            </a:lvl1pPr>
          </a:lstStyle>
          <a:p>
            <a:fld id="{18C710CD-E341-4D0F-A99F-35E7C303D59D}" type="datetimeFigureOut">
              <a:rPr lang="en-US" smtClean="0"/>
              <a:pPr/>
              <a:t>11/5/2012</a:t>
            </a:fld>
            <a:endParaRPr lang="en-US" dirty="0"/>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1614" tIns="45807" rIns="91614" bIns="45807" rtlCol="0" anchor="ctr"/>
          <a:lstStyle/>
          <a:p>
            <a:endParaRPr lang="en-US" dirty="0"/>
          </a:p>
        </p:txBody>
      </p:sp>
      <p:sp>
        <p:nvSpPr>
          <p:cNvPr id="5" name="Notes Placeholder 4"/>
          <p:cNvSpPr>
            <a:spLocks noGrp="1"/>
          </p:cNvSpPr>
          <p:nvPr>
            <p:ph type="body" sz="quarter" idx="3"/>
          </p:nvPr>
        </p:nvSpPr>
        <p:spPr>
          <a:xfrm>
            <a:off x="701677" y="4416029"/>
            <a:ext cx="5607047" cy="4183857"/>
          </a:xfrm>
          <a:prstGeom prst="rect">
            <a:avLst/>
          </a:prstGeom>
        </p:spPr>
        <p:txBody>
          <a:bodyPr vert="horz" lIns="91614" tIns="45807" rIns="91614" bIns="4580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467"/>
            <a:ext cx="3037416" cy="464343"/>
          </a:xfrm>
          <a:prstGeom prst="rect">
            <a:avLst/>
          </a:prstGeom>
        </p:spPr>
        <p:txBody>
          <a:bodyPr vert="horz" lIns="91614" tIns="45807" rIns="91614" bIns="4580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393" y="8830467"/>
            <a:ext cx="3037416" cy="464343"/>
          </a:xfrm>
          <a:prstGeom prst="rect">
            <a:avLst/>
          </a:prstGeom>
        </p:spPr>
        <p:txBody>
          <a:bodyPr vert="horz" lIns="91614" tIns="45807" rIns="91614" bIns="45807" rtlCol="0" anchor="b"/>
          <a:lstStyle>
            <a:lvl1pPr algn="r">
              <a:defRPr sz="1200"/>
            </a:lvl1pPr>
          </a:lstStyle>
          <a:p>
            <a:fld id="{C6B58656-AC25-4C15-ABA9-74D38AA00E37}" type="slidenum">
              <a:rPr lang="en-US" smtClean="0"/>
              <a:pPr/>
              <a:t>‹#›</a:t>
            </a:fld>
            <a:endParaRPr lang="en-US" dirty="0"/>
          </a:p>
        </p:txBody>
      </p:sp>
    </p:spTree>
    <p:extLst>
      <p:ext uri="{BB962C8B-B14F-4D97-AF65-F5344CB8AC3E}">
        <p14:creationId xmlns:p14="http://schemas.microsoft.com/office/powerpoint/2010/main" val="896594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2930959-6958-455D-A0B6-BAEE64078981}" type="slidenum">
              <a:rPr lang="en-US" smtClean="0"/>
              <a:pPr/>
              <a:t>11</a:t>
            </a:fld>
            <a:endParaRPr lang="en-US"/>
          </a:p>
        </p:txBody>
      </p:sp>
    </p:spTree>
    <p:extLst>
      <p:ext uri="{BB962C8B-B14F-4D97-AF65-F5344CB8AC3E}">
        <p14:creationId xmlns:p14="http://schemas.microsoft.com/office/powerpoint/2010/main" val="1918462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baseline="0" dirty="0" smtClean="0"/>
              <a:t>This detailed logic model represents the grantee’s specific role in helping the system in reach its desired outcomes. The completion of each activity is dependent on the usability of the system, which is the degree to which the system is user-friendly, and the grantee’s utilization of the system. For example, whether or not a help manual is accessible in the system illustrates the usability. Whether the grantee actually seeks the help manual and uses represents effective utilization of the system.</a:t>
            </a:r>
          </a:p>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12</a:t>
            </a:fld>
            <a:endParaRPr lang="en-US"/>
          </a:p>
        </p:txBody>
      </p:sp>
    </p:spTree>
    <p:extLst>
      <p:ext uri="{BB962C8B-B14F-4D97-AF65-F5344CB8AC3E}">
        <p14:creationId xmlns:p14="http://schemas.microsoft.com/office/powerpoint/2010/main" val="15142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baseline="0" dirty="0" smtClean="0"/>
              <a:t>This logic model represents the CDC’s specific role in the system. The CDC’s activities are dependent on the usability of the system and/or the CDC’s utilization of the system. For example, the system database should be accessible and user-friendly  so that the performance measures can be easily and correctly analyzed. However, the CDC management needs to request performance measure data or the data manager needs to pull the information out of the database in order for the performance measurement data to be effectively utilized.  </a:t>
            </a:r>
          </a:p>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13</a:t>
            </a:fld>
            <a:endParaRPr lang="en-US"/>
          </a:p>
        </p:txBody>
      </p:sp>
    </p:spTree>
    <p:extLst>
      <p:ext uri="{BB962C8B-B14F-4D97-AF65-F5344CB8AC3E}">
        <p14:creationId xmlns:p14="http://schemas.microsoft.com/office/powerpoint/2010/main" val="399571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dirty="0" smtClean="0"/>
              <a:t>As the logic models imply, in order to understand the merit, worth and significance of AIRS,</a:t>
            </a:r>
            <a:r>
              <a:rPr lang="en-US" baseline="0" dirty="0" smtClean="0"/>
              <a:t> we must understand whether the system is functional, usable, and being effectively utilized so that its ultimate outcomes are being achieved. Therefore, the overarching evaluation question asks whether AIRS is functional, usable, and effectively utilized so that the system achieved all its desired outcomes.</a:t>
            </a:r>
          </a:p>
          <a:p>
            <a:pPr defTabSz="916008">
              <a:defRPr/>
            </a:pPr>
            <a:endParaRPr lang="en-US" baseline="0" dirty="0" smtClean="0"/>
          </a:p>
          <a:p>
            <a:pPr defTabSz="916008">
              <a:defRPr/>
            </a:pPr>
            <a:r>
              <a:rPr lang="en-US" baseline="0" dirty="0" smtClean="0"/>
              <a:t>In order to conduct this evaluation, we need sub-questions to separately explore functionality, usability, and effective utilization.</a:t>
            </a:r>
          </a:p>
          <a:p>
            <a:pPr defTabSz="916008">
              <a:defRPr/>
            </a:pPr>
            <a:endParaRPr lang="en-US" dirty="0" smtClean="0"/>
          </a:p>
          <a:p>
            <a:pPr defTabSz="916008">
              <a:defRPr/>
            </a:pPr>
            <a:r>
              <a:rPr lang="en-US" dirty="0" smtClean="0"/>
              <a:t>Since the</a:t>
            </a:r>
            <a:r>
              <a:rPr lang="en-US" baseline="0" dirty="0" smtClean="0"/>
              <a:t> functionality is the system’s ability to perform its designated tasks, we are interested in discovering whether the system has all of the features to correctly collect, store, and reproduce data. </a:t>
            </a:r>
          </a:p>
          <a:p>
            <a:pPr defTabSz="916008">
              <a:defRPr/>
            </a:pPr>
            <a:endParaRPr lang="en-US" baseline="0" dirty="0" smtClean="0"/>
          </a:p>
          <a:p>
            <a:pPr defTabSz="916008">
              <a:defRPr/>
            </a:pPr>
            <a:r>
              <a:rPr lang="en-US" baseline="0" dirty="0" smtClean="0"/>
              <a:t>As previously noted, the usability of the system</a:t>
            </a:r>
            <a:r>
              <a:rPr lang="en-US" dirty="0" smtClean="0">
                <a:effectLst/>
              </a:rPr>
              <a:t> is the extent to which a product can be used by users</a:t>
            </a:r>
            <a:r>
              <a:rPr lang="en-US" baseline="0" dirty="0" smtClean="0"/>
              <a:t>, in this case the NACP grantees and the CDC, </a:t>
            </a:r>
            <a:r>
              <a:rPr lang="en-US" dirty="0" smtClean="0">
                <a:effectLst/>
              </a:rPr>
              <a:t> to achieve specified outcomes effectively and efficiently.</a:t>
            </a:r>
            <a:r>
              <a:rPr lang="en-US" baseline="0" dirty="0" smtClean="0">
                <a:effectLst/>
              </a:rPr>
              <a:t> It also explores the level of satisfaction a user has using the system. Therefore, we are specifically interested in whether </a:t>
            </a:r>
          </a:p>
          <a:p>
            <a:pPr defTabSz="916008">
              <a:defRPr/>
            </a:pPr>
            <a:endParaRPr lang="en-US" baseline="0" dirty="0" smtClean="0">
              <a:effectLst/>
            </a:endParaRPr>
          </a:p>
          <a:p>
            <a:pPr defTabSz="916008">
              <a:defRPr/>
            </a:pPr>
            <a:r>
              <a:rPr lang="en-US" baseline="0" dirty="0" smtClean="0">
                <a:effectLst/>
              </a:rPr>
              <a:t>Finally, the effective utilization of the system is the degree to which </a:t>
            </a:r>
            <a:r>
              <a:rPr lang="en-US" baseline="0" dirty="0" err="1" smtClean="0"/>
              <a:t>usersactually</a:t>
            </a:r>
            <a:r>
              <a:rPr lang="en-US" baseline="0" dirty="0" smtClean="0"/>
              <a:t> use the system to reach the desired outcomes. </a:t>
            </a:r>
          </a:p>
          <a:p>
            <a:pPr defTabSz="916008">
              <a:defRPr/>
            </a:pPr>
            <a:endParaRPr lang="en-US" baseline="0" dirty="0" smtClean="0"/>
          </a:p>
          <a:p>
            <a:pPr defTabSz="916008">
              <a:defRPr/>
            </a:pPr>
            <a:r>
              <a:rPr lang="en-US" baseline="0" dirty="0" smtClean="0"/>
              <a:t>Functionality, usability and effective utilization all overlap. If something is not functional, it may not be usable and/or effectively used. You can better understand this overlap by looking at the  three logic models and seeing that they interconnect.</a:t>
            </a:r>
          </a:p>
          <a:p>
            <a:pPr defTabSz="91600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14</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dirty="0" smtClean="0"/>
              <a:t>Our </a:t>
            </a:r>
            <a:r>
              <a:rPr lang="en-US" baseline="0" dirty="0" smtClean="0"/>
              <a:t>evaluation questions strive to identify the strengths and </a:t>
            </a:r>
            <a:r>
              <a:rPr lang="en-US" baseline="0" dirty="0" err="1" smtClean="0"/>
              <a:t>weakenesses</a:t>
            </a:r>
            <a:r>
              <a:rPr lang="en-US" baseline="0" dirty="0" smtClean="0"/>
              <a:t> of AIRS’ functionality, usability and utilization. Therefore, we decided to conduct a formative . The purpose of this evaluation was to answer the evaluation question to identify ways to improve AIRS; there were no attempts to generalize findings beyond the </a:t>
            </a:r>
            <a:r>
              <a:rPr lang="en-US" baseline="0" dirty="0" err="1" smtClean="0"/>
              <a:t>the</a:t>
            </a:r>
            <a:r>
              <a:rPr lang="en-US" baseline="0" dirty="0" smtClean="0"/>
              <a:t> system and the context of the NACP, therefore, findings are context-specific. </a:t>
            </a:r>
          </a:p>
          <a:p>
            <a:pPr defTabSz="916008">
              <a:defRPr/>
            </a:pPr>
            <a:endParaRPr lang="en-US" baseline="0" dirty="0" smtClean="0"/>
          </a:p>
          <a:p>
            <a:r>
              <a:rPr lang="en-US" dirty="0" smtClean="0"/>
              <a:t>The </a:t>
            </a:r>
            <a:r>
              <a:rPr lang="en-US" dirty="0" err="1" smtClean="0"/>
              <a:t>evaluands</a:t>
            </a:r>
            <a:r>
              <a:rPr lang="en-US" baseline="0" dirty="0" smtClean="0"/>
              <a:t> are </a:t>
            </a:r>
            <a:r>
              <a:rPr lang="en-US" dirty="0" smtClean="0"/>
              <a:t>AIRS, the</a:t>
            </a:r>
            <a:r>
              <a:rPr lang="en-US" baseline="0" dirty="0" smtClean="0"/>
              <a:t> NACP grantee users and the CDC users. There are three </a:t>
            </a:r>
            <a:r>
              <a:rPr lang="en-US" baseline="0" dirty="0" err="1" smtClean="0"/>
              <a:t>evaluands</a:t>
            </a:r>
            <a:r>
              <a:rPr lang="en-US" baseline="0" dirty="0" smtClean="0"/>
              <a:t> because they each have interconnecting but varying activities and outcomes that define the success of the system. </a:t>
            </a:r>
            <a:endParaRPr lang="en-US" dirty="0" smtClean="0"/>
          </a:p>
          <a:p>
            <a:endParaRPr lang="en-US" dirty="0" smtClean="0"/>
          </a:p>
          <a:p>
            <a:r>
              <a:rPr lang="en-US" dirty="0" smtClean="0"/>
              <a:t>Functionality testing and usability testing is</a:t>
            </a:r>
            <a:r>
              <a:rPr lang="en-US" baseline="0" dirty="0" smtClean="0"/>
              <a:t> conventionally conducted by system developers before releasing their product. However, the contractors for AIRS did not conduct either of these tests specifically for this system before releasing it to the NACP grantees. Therefore, we could not use these test results in our evaluation and instead chose to use a case study, in which data were collected over the course of 1.5 years.</a:t>
            </a:r>
          </a:p>
          <a:p>
            <a:endParaRPr lang="en-US" dirty="0" smtClean="0"/>
          </a:p>
          <a:p>
            <a:pPr defTabSz="916008">
              <a:defRPr/>
            </a:pPr>
            <a:endParaRPr lang="en-US" dirty="0" smtClean="0"/>
          </a:p>
          <a:p>
            <a:pPr defTabSz="916008">
              <a:defRPr/>
            </a:pPr>
            <a:endParaRPr lang="en-US" dirty="0" smtClean="0"/>
          </a:p>
          <a:p>
            <a:pPr defTabSz="916008">
              <a:defRPr/>
            </a:pPr>
            <a:endParaRPr lang="en-US" dirty="0" smtClean="0"/>
          </a:p>
          <a:p>
            <a:pPr defTabSz="916008">
              <a:defRPr/>
            </a:pPr>
            <a:endParaRPr lang="en-US" baseline="0"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15</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examine functionality, we monitored error reports sent by CDC Project Officers to the system developers and their responses. We also tested the system myself to identify weaknesses in data entry and examined the database to determine whether data were appropriately being collected.</a:t>
            </a:r>
          </a:p>
          <a:p>
            <a:endParaRPr lang="en-US" baseline="0" dirty="0" smtClean="0"/>
          </a:p>
          <a:p>
            <a:r>
              <a:rPr lang="en-US" baseline="0" dirty="0" smtClean="0"/>
              <a:t>To determine system usability, we once again examined error reports to and from the system developers. I also tried to utilize the system myself and identified problem areas. I also collected information from grantees, project officers, and technical advisors through informal interviews.</a:t>
            </a:r>
          </a:p>
          <a:p>
            <a:endParaRPr lang="en-US" baseline="0" dirty="0" smtClean="0"/>
          </a:p>
          <a:p>
            <a:r>
              <a:rPr lang="en-US" baseline="0" dirty="0" smtClean="0"/>
              <a:t>Finally, to identify effective utilization of the system, we used multiple data collection methods. We took observational notes during half of the meetings of the AIRS development group. We also sat in on the system training provided by the system developers to the CDC and grantees. Additionally, we examined the content and completion of the data entered into the system, collected notes during informal conversations about the system and interviewed key stakeholders about their desired changes for the system.</a:t>
            </a:r>
            <a:endParaRPr lang="en-US" dirty="0" smtClean="0"/>
          </a:p>
          <a:p>
            <a:pPr defTabSz="916008">
              <a:defRPr/>
            </a:pPr>
            <a:endParaRPr lang="en-US"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16</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dirty="0" smtClean="0"/>
              <a:t>For the first </a:t>
            </a:r>
            <a:r>
              <a:rPr lang="en-US" b="0" dirty="0" smtClean="0"/>
              <a:t>question “</a:t>
            </a:r>
            <a:r>
              <a:rPr lang="en-US" dirty="0">
                <a:solidFill>
                  <a:schemeClr val="tx2"/>
                </a:solidFill>
              </a:rPr>
              <a:t>Does</a:t>
            </a:r>
            <a:r>
              <a:rPr lang="en-US" dirty="0">
                <a:solidFill>
                  <a:schemeClr val="bg1"/>
                </a:solidFill>
              </a:rPr>
              <a:t> </a:t>
            </a:r>
            <a:r>
              <a:rPr lang="en-US" dirty="0">
                <a:solidFill>
                  <a:schemeClr val="tx2"/>
                </a:solidFill>
              </a:rPr>
              <a:t>the system have all  necessary system features to collect, store, and reproduce data in a timely,  accurate  manner</a:t>
            </a:r>
            <a:r>
              <a:rPr lang="en-US" b="0" baseline="0" dirty="0" smtClean="0"/>
              <a:t>?” </a:t>
            </a:r>
            <a:r>
              <a:rPr lang="en-US" baseline="0" dirty="0" smtClean="0"/>
              <a:t>we evaluated each of the activities required by the system for appropriate functionality.  To answer this question we used the collected information to identify whether the activities for a functional system outlined in the first logic model were fully, partially, or not met.</a:t>
            </a:r>
          </a:p>
          <a:p>
            <a:pPr defTabSz="916008">
              <a:defRPr/>
            </a:pPr>
            <a:endParaRPr lang="en-US" baseline="0" dirty="0" smtClean="0"/>
          </a:p>
          <a:p>
            <a:pPr defTabSz="916008">
              <a:defRPr/>
            </a:pPr>
            <a:r>
              <a:rPr lang="en-US" baseline="0" dirty="0" smtClean="0"/>
              <a:t>The system is password protected. The activity that data be collected in a timely way was also met by the system. Of the data collected, most is collected in accurate way. For example, the textboxes do not let grantees exceed word limits and the radio boxes only allow grantees to select one option. </a:t>
            </a:r>
          </a:p>
          <a:p>
            <a:pPr defTabSz="916008">
              <a:defRPr/>
            </a:pPr>
            <a:endParaRPr lang="en-US" baseline="0" dirty="0" smtClean="0"/>
          </a:p>
          <a:p>
            <a:pPr defTabSz="916008">
              <a:defRPr/>
            </a:pPr>
            <a:r>
              <a:rPr lang="en-US" baseline="0" dirty="0" smtClean="0"/>
              <a:t>The log-in was also simple to use and allowed for password protected data.</a:t>
            </a:r>
          </a:p>
          <a:p>
            <a:pPr defTabSz="916008">
              <a:defRPr/>
            </a:pPr>
            <a:endParaRPr lang="en-US" baseline="0" dirty="0" smtClean="0"/>
          </a:p>
          <a:p>
            <a:pPr defTabSz="916008">
              <a:defRPr/>
            </a:pPr>
            <a:r>
              <a:rPr lang="en-US" baseline="0" dirty="0" smtClean="0"/>
              <a:t>However, the requirement that data are accurate and that there are places for Though there were places for most required data to be entered, some of the questions collecting data for evaluating performance measurement were unavailable. Also, there is no place to enter denominator information for measures or to enter key information about asthma interventions being conducted by grantees, such as the name of the intervention. Therefore, this functionality activity for correct data collection is only partially fulfilled.</a:t>
            </a:r>
          </a:p>
          <a:p>
            <a:pPr defTabSz="916008">
              <a:defRPr/>
            </a:pPr>
            <a:endParaRPr lang="en-US" baseline="0" dirty="0" smtClean="0"/>
          </a:p>
          <a:p>
            <a:pPr defTabSz="916008">
              <a:defRPr/>
            </a:pPr>
            <a:r>
              <a:rPr lang="en-US" baseline="0" dirty="0" smtClean="0"/>
              <a:t>The system does prompt users when there is an error. However, additional information about the error is not provided so this functionality activity required for successful data collection is only partially fulfilled.</a:t>
            </a:r>
          </a:p>
          <a:p>
            <a:pPr defTabSz="916008">
              <a:defRPr/>
            </a:pPr>
            <a:endParaRPr lang="en-US" baseline="0" dirty="0" smtClean="0"/>
          </a:p>
          <a:p>
            <a:pPr defTabSz="916008">
              <a:defRPr/>
            </a:pPr>
            <a:r>
              <a:rPr lang="en-US" baseline="0" dirty="0" smtClean="0"/>
              <a:t>The functionality activity that the system provide add, edit, save and cancel features for successful data collection is fully met, as is the requirement that data are transferred from one year and correctly reproduced in the data entry screens for the following year.</a:t>
            </a:r>
          </a:p>
          <a:p>
            <a:pPr defTabSz="916008">
              <a:defRPr/>
            </a:pPr>
            <a:endParaRPr lang="en-US" baseline="0" dirty="0" smtClean="0"/>
          </a:p>
          <a:p>
            <a:pPr defTabSz="916008">
              <a:defRPr/>
            </a:pPr>
            <a:r>
              <a:rPr lang="en-US" baseline="0" dirty="0" smtClean="0"/>
              <a:t>However, when the AIRS data manager tries to reproduce the stored data, some of the data stored in the database have been corrupted. This especially occurs if the grantee copied and pasted information from existing text that contained hyperlinks or is from a data source not supported by the system. You may see strings of commands interspersed in the text or inserted hyperlink information, which can make it difficult to read the database, negatively affecting reproduction of the data in reports.</a:t>
            </a:r>
          </a:p>
          <a:p>
            <a:pPr defTabSz="916008">
              <a:defRPr/>
            </a:pPr>
            <a:endParaRPr lang="en-US" baseline="0" dirty="0" smtClean="0"/>
          </a:p>
          <a:p>
            <a:pPr defTabSz="916008">
              <a:defRPr/>
            </a:pPr>
            <a:endParaRPr lang="en-US" baseline="0"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17</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2930959-6958-455D-A0B6-BAEE64078981}" type="slidenum">
              <a:rPr lang="en-US" smtClean="0"/>
              <a:pPr/>
              <a:t>18</a:t>
            </a:fld>
            <a:endParaRPr lang="en-US"/>
          </a:p>
        </p:txBody>
      </p:sp>
    </p:spTree>
    <p:extLst>
      <p:ext uri="{BB962C8B-B14F-4D97-AF65-F5344CB8AC3E}">
        <p14:creationId xmlns:p14="http://schemas.microsoft.com/office/powerpoint/2010/main" val="1918462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dirty="0" smtClean="0"/>
              <a:t>The criteria for usability varies between the NACP grantees and the CDC users because they use the system differently,</a:t>
            </a:r>
            <a:r>
              <a:rPr lang="en-US" baseline="0" dirty="0" smtClean="0"/>
              <a:t> even seeing different interfaces. Therefore, we examined usability for each separately.</a:t>
            </a:r>
            <a:endParaRPr lang="en-US"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19</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20</a:t>
            </a:fld>
            <a:endParaRPr lang="en-US"/>
          </a:p>
        </p:txBody>
      </p:sp>
    </p:spTree>
    <p:extLst>
      <p:ext uri="{BB962C8B-B14F-4D97-AF65-F5344CB8AC3E}">
        <p14:creationId xmlns:p14="http://schemas.microsoft.com/office/powerpoint/2010/main" val="151425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Asthma Program has funded states to develop state public health asthma programs since 1999.  States are funded to develop asthma surveillance systems, nurture asthma partnerships, conduct interventions and to develop and implement a state asthma plan with the state partners.  </a:t>
            </a:r>
          </a:p>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3</a:t>
            </a:fld>
            <a:endParaRPr lang="en-US"/>
          </a:p>
        </p:txBody>
      </p:sp>
    </p:spTree>
    <p:extLst>
      <p:ext uri="{BB962C8B-B14F-4D97-AF65-F5344CB8AC3E}">
        <p14:creationId xmlns:p14="http://schemas.microsoft.com/office/powerpoint/2010/main" val="3458603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endParaRPr lang="en-US"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21</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22</a:t>
            </a:fld>
            <a:endParaRPr lang="en-US"/>
          </a:p>
        </p:txBody>
      </p:sp>
    </p:spTree>
    <p:extLst>
      <p:ext uri="{BB962C8B-B14F-4D97-AF65-F5344CB8AC3E}">
        <p14:creationId xmlns:p14="http://schemas.microsoft.com/office/powerpoint/2010/main" val="3995713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endParaRPr lang="en-US"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23</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24</a:t>
            </a:fld>
            <a:endParaRPr lang="en-US"/>
          </a:p>
        </p:txBody>
      </p:sp>
    </p:spTree>
    <p:extLst>
      <p:ext uri="{BB962C8B-B14F-4D97-AF65-F5344CB8AC3E}">
        <p14:creationId xmlns:p14="http://schemas.microsoft.com/office/powerpoint/2010/main" val="151425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endParaRPr lang="en-US"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25</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26</a:t>
            </a:fld>
            <a:endParaRPr lang="en-US"/>
          </a:p>
        </p:txBody>
      </p:sp>
    </p:spTree>
    <p:extLst>
      <p:ext uri="{BB962C8B-B14F-4D97-AF65-F5344CB8AC3E}">
        <p14:creationId xmlns:p14="http://schemas.microsoft.com/office/powerpoint/2010/main" val="3995713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09" indent="-285709">
              <a:spcBef>
                <a:spcPts val="600"/>
              </a:spcBef>
              <a:buClr>
                <a:schemeClr val="bg1"/>
              </a:buClr>
              <a:buFont typeface="Wingdings" pitchFamily="2" charset="2"/>
              <a:buChar char="q"/>
            </a:pPr>
            <a:r>
              <a:rPr lang="en-US" b="0" dirty="0">
                <a:solidFill>
                  <a:schemeClr val="tx2"/>
                </a:solidFill>
              </a:rPr>
              <a:t>Performance measure data inadequate for </a:t>
            </a:r>
            <a:r>
              <a:rPr lang="en-US" b="0" dirty="0" smtClean="0">
                <a:solidFill>
                  <a:schemeClr val="tx2"/>
                </a:solidFill>
              </a:rPr>
              <a:t>analysis-Without </a:t>
            </a:r>
            <a:endParaRPr lang="en-US" b="0" dirty="0">
              <a:solidFill>
                <a:schemeClr val="tx2"/>
              </a:solidFill>
            </a:endParaRPr>
          </a:p>
          <a:p>
            <a:pPr marL="742846" lvl="1" indent="-285709">
              <a:spcBef>
                <a:spcPts val="600"/>
              </a:spcBef>
              <a:buClr>
                <a:schemeClr val="bg1"/>
              </a:buClr>
              <a:buFont typeface="Wingdings" pitchFamily="2" charset="2"/>
              <a:buChar char="q"/>
            </a:pPr>
            <a:endParaRPr lang="en-US" b="0" dirty="0">
              <a:solidFill>
                <a:schemeClr val="tx2"/>
              </a:solidFill>
            </a:endParaRPr>
          </a:p>
          <a:p>
            <a:pPr marL="285709" indent="-285709">
              <a:spcBef>
                <a:spcPts val="600"/>
              </a:spcBef>
              <a:buClr>
                <a:schemeClr val="bg1"/>
              </a:buClr>
              <a:buFont typeface="Wingdings" pitchFamily="2" charset="2"/>
              <a:buChar char="q"/>
            </a:pPr>
            <a:r>
              <a:rPr lang="en-US" b="0" dirty="0">
                <a:solidFill>
                  <a:schemeClr val="tx2"/>
                </a:solidFill>
              </a:rPr>
              <a:t>System format confusing</a:t>
            </a:r>
          </a:p>
          <a:p>
            <a:pPr marL="285709" indent="-285709">
              <a:spcBef>
                <a:spcPts val="600"/>
              </a:spcBef>
              <a:buClr>
                <a:schemeClr val="bg1"/>
              </a:buClr>
              <a:buFont typeface="Wingdings" pitchFamily="2" charset="2"/>
              <a:buChar char="q"/>
            </a:pPr>
            <a:r>
              <a:rPr lang="en-US" b="0" dirty="0">
                <a:solidFill>
                  <a:schemeClr val="tx2"/>
                </a:solidFill>
              </a:rPr>
              <a:t>Database difficult to query</a:t>
            </a:r>
          </a:p>
          <a:p>
            <a:pPr marL="742846" lvl="1" indent="-285709">
              <a:spcBef>
                <a:spcPts val="600"/>
              </a:spcBef>
              <a:buClr>
                <a:schemeClr val="bg1"/>
              </a:buClr>
              <a:buFont typeface="Wingdings" pitchFamily="2" charset="2"/>
              <a:buChar char="q"/>
            </a:pPr>
            <a:r>
              <a:rPr lang="en-US" b="0" dirty="0">
                <a:solidFill>
                  <a:schemeClr val="tx2"/>
                </a:solidFill>
              </a:rPr>
              <a:t>Since the system does not have the capability to create reports and run queries, the AIRS data manager must runt he </a:t>
            </a:r>
            <a:r>
              <a:rPr lang="en-US" b="0" dirty="0" err="1">
                <a:solidFill>
                  <a:schemeClr val="tx2"/>
                </a:solidFill>
              </a:rPr>
              <a:t>que</a:t>
            </a:r>
            <a:r>
              <a:rPr lang="en-US" b="0" dirty="0">
                <a:solidFill>
                  <a:schemeClr val="tx2"/>
                </a:solidFill>
              </a:rPr>
              <a:t> This evaluation showed that amassing too much data can be detrimental for a performance measurement system. Many of the answers collected from grantees are collected through textboxes. When a request comes from management </a:t>
            </a:r>
            <a:r>
              <a:rPr lang="en-US" b="0" dirty="0" err="1">
                <a:solidFill>
                  <a:schemeClr val="tx2"/>
                </a:solidFill>
              </a:rPr>
              <a:t>fo</a:t>
            </a:r>
            <a:endParaRPr lang="en-US" b="0" dirty="0">
              <a:solidFill>
                <a:schemeClr val="tx2"/>
              </a:solidFill>
            </a:endParaRPr>
          </a:p>
          <a:p>
            <a:pPr marL="285709" indent="-285709">
              <a:spcBef>
                <a:spcPts val="600"/>
              </a:spcBef>
              <a:buClr>
                <a:schemeClr val="bg1"/>
              </a:buClr>
              <a:buFont typeface="Wingdings" pitchFamily="2" charset="2"/>
              <a:buChar char="q"/>
            </a:pPr>
            <a:r>
              <a:rPr lang="en-US" b="0" dirty="0">
                <a:solidFill>
                  <a:schemeClr val="tx2"/>
                </a:solidFill>
              </a:rPr>
              <a:t>Required data inconsistently provided and answer formats vary widely</a:t>
            </a:r>
          </a:p>
          <a:p>
            <a:pPr marL="285709" indent="-285709">
              <a:spcBef>
                <a:spcPts val="600"/>
              </a:spcBef>
              <a:buClr>
                <a:schemeClr val="bg1"/>
              </a:buClr>
              <a:buFont typeface="Wingdings" pitchFamily="2" charset="2"/>
              <a:buChar char="q"/>
            </a:pPr>
            <a:r>
              <a:rPr lang="en-US" b="0" dirty="0">
                <a:solidFill>
                  <a:schemeClr val="tx2"/>
                </a:solidFill>
              </a:rPr>
              <a:t> The </a:t>
            </a:r>
            <a:r>
              <a:rPr lang="en-US" b="0" i="1" dirty="0">
                <a:solidFill>
                  <a:schemeClr val="tx2"/>
                </a:solidFill>
              </a:rPr>
              <a:t>Help Manual </a:t>
            </a:r>
            <a:r>
              <a:rPr lang="en-US" b="0" dirty="0">
                <a:solidFill>
                  <a:schemeClr val="tx2"/>
                </a:solidFill>
              </a:rPr>
              <a:t>does not clarify what data to enter. </a:t>
            </a:r>
          </a:p>
          <a:p>
            <a:pPr marL="285709" indent="-285709">
              <a:spcBef>
                <a:spcPts val="600"/>
              </a:spcBef>
              <a:buClr>
                <a:schemeClr val="bg1"/>
              </a:buClr>
              <a:buFont typeface="Wingdings" pitchFamily="2" charset="2"/>
              <a:buChar char="q"/>
            </a:pPr>
            <a:r>
              <a:rPr lang="en-US" b="0" dirty="0">
                <a:solidFill>
                  <a:schemeClr val="tx2"/>
                </a:solidFill>
              </a:rPr>
              <a:t>System training insufficient</a:t>
            </a:r>
          </a:p>
          <a:p>
            <a:pPr marL="285709" indent="-285709">
              <a:spcBef>
                <a:spcPts val="600"/>
              </a:spcBef>
              <a:buClr>
                <a:schemeClr val="bg1"/>
              </a:buClr>
              <a:buFont typeface="Wingdings" pitchFamily="2" charset="2"/>
              <a:buChar char="q"/>
            </a:pPr>
            <a:r>
              <a:rPr lang="en-US" b="0" dirty="0">
                <a:solidFill>
                  <a:schemeClr val="tx2"/>
                </a:solidFill>
              </a:rPr>
              <a:t>Interim/Annual Report format unsatisfactory </a:t>
            </a:r>
          </a:p>
          <a:p>
            <a:pPr marL="285709" indent="-285709">
              <a:spcBef>
                <a:spcPts val="600"/>
              </a:spcBef>
              <a:buClr>
                <a:schemeClr val="bg1"/>
              </a:buClr>
              <a:buFont typeface="Wingdings" pitchFamily="2" charset="2"/>
              <a:buChar char="q"/>
            </a:pPr>
            <a:r>
              <a:rPr lang="en-US" b="0" dirty="0">
                <a:solidFill>
                  <a:schemeClr val="tx2"/>
                </a:solidFill>
              </a:rPr>
              <a:t>Grantees and CDC stakeholders view system as resource-consuming and a barrier</a:t>
            </a:r>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27</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dirty="0" err="1" smtClean="0"/>
              <a:t>Wholey</a:t>
            </a:r>
            <a:r>
              <a:rPr lang="en-US" dirty="0" smtClean="0"/>
              <a:t> and </a:t>
            </a:r>
            <a:r>
              <a:rPr lang="en-US" dirty="0" err="1" smtClean="0"/>
              <a:t>Hatry</a:t>
            </a:r>
            <a:r>
              <a:rPr lang="en-US" baseline="0" dirty="0" smtClean="0"/>
              <a:t> state that it is important to keep in mind the limitations of performance measurement and reporting systems and to not have them solely driving decisions.</a:t>
            </a:r>
            <a:endParaRPr lang="en-US"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28</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smtClean="0"/>
              <a:t>So, what did we learn from this formative</a:t>
            </a:r>
            <a:r>
              <a:rPr lang="en-US" baseline="0" dirty="0" smtClean="0"/>
              <a:t> evaluation? </a:t>
            </a:r>
          </a:p>
          <a:p>
            <a:pPr>
              <a:spcBef>
                <a:spcPts val="600"/>
              </a:spcBef>
            </a:pPr>
            <a:endParaRPr lang="en-US" baseline="0" dirty="0" smtClean="0"/>
          </a:p>
          <a:p>
            <a:pPr>
              <a:spcBef>
                <a:spcPts val="600"/>
              </a:spcBef>
            </a:pPr>
            <a:r>
              <a:rPr lang="en-US" baseline="0" dirty="0" smtClean="0"/>
              <a:t>First, </a:t>
            </a:r>
            <a:r>
              <a:rPr lang="en-US" dirty="0" smtClean="0"/>
              <a:t>PMRS evaluations are political</a:t>
            </a:r>
          </a:p>
          <a:p>
            <a:pPr>
              <a:spcBef>
                <a:spcPts val="600"/>
              </a:spcBef>
            </a:pPr>
            <a:endParaRPr lang="en-US" dirty="0" smtClean="0"/>
          </a:p>
          <a:p>
            <a:pPr>
              <a:spcBef>
                <a:spcPts val="600"/>
              </a:spcBef>
            </a:pPr>
            <a:r>
              <a:rPr lang="en-US" dirty="0" smtClean="0"/>
              <a:t>Evaluation plan should be created when designing a system, including data collection</a:t>
            </a:r>
          </a:p>
          <a:p>
            <a:pPr>
              <a:spcBef>
                <a:spcPts val="600"/>
              </a:spcBef>
            </a:pPr>
            <a:r>
              <a:rPr lang="en-US" dirty="0" smtClean="0"/>
              <a:t>Importance of engaging stakeholders</a:t>
            </a:r>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29</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6008">
              <a:defRPr/>
            </a:pPr>
            <a:r>
              <a:rPr lang="en-US" dirty="0" smtClean="0"/>
              <a:t>-Should understand role of utilization at system formation, not after its creation</a:t>
            </a:r>
          </a:p>
          <a:p>
            <a:pPr marL="0" lvl="1" defTabSz="916008">
              <a:defRPr/>
            </a:pPr>
            <a:r>
              <a:rPr lang="en-US" dirty="0" smtClean="0"/>
              <a:t>-A PMRS</a:t>
            </a:r>
            <a:r>
              <a:rPr lang="en-US" baseline="0" dirty="0" smtClean="0"/>
              <a:t> should not be useless for decision making and resource allocation</a:t>
            </a:r>
            <a:endParaRPr lang="en-US" dirty="0" smtClean="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30</a:t>
            </a:fld>
            <a:endParaRPr lang="en-US"/>
          </a:p>
        </p:txBody>
      </p:sp>
    </p:spTree>
    <p:extLst>
      <p:ext uri="{BB962C8B-B14F-4D97-AF65-F5344CB8AC3E}">
        <p14:creationId xmlns:p14="http://schemas.microsoft.com/office/powerpoint/2010/main" val="14442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dirty="0" smtClean="0"/>
              <a:t>Due to the </a:t>
            </a:r>
            <a:r>
              <a:rPr lang="en-US" dirty="0"/>
              <a:t>number of states </a:t>
            </a:r>
            <a:r>
              <a:rPr lang="en-US" dirty="0" smtClean="0"/>
              <a:t>funded in</a:t>
            </a:r>
            <a:r>
              <a:rPr lang="en-US" baseline="0" dirty="0" smtClean="0"/>
              <a:t> the </a:t>
            </a:r>
            <a:r>
              <a:rPr lang="en-US" dirty="0" smtClean="0"/>
              <a:t>NACP</a:t>
            </a:r>
            <a:r>
              <a:rPr lang="en-US" baseline="0" dirty="0" smtClean="0"/>
              <a:t> and</a:t>
            </a:r>
            <a:r>
              <a:rPr lang="en-US" dirty="0" smtClean="0"/>
              <a:t> </a:t>
            </a:r>
            <a:r>
              <a:rPr lang="en-US" dirty="0"/>
              <a:t>the diversity of </a:t>
            </a:r>
            <a:r>
              <a:rPr lang="en-US" dirty="0" smtClean="0"/>
              <a:t>interventions and activities being conducted, the Branch determined that a system was needed</a:t>
            </a:r>
            <a:r>
              <a:rPr lang="en-US" baseline="0" dirty="0" smtClean="0"/>
              <a:t> to </a:t>
            </a:r>
            <a:r>
              <a:rPr lang="en-US" dirty="0" smtClean="0"/>
              <a:t>understand the </a:t>
            </a:r>
            <a:r>
              <a:rPr lang="en-US" dirty="0"/>
              <a:t>breadth of work </a:t>
            </a:r>
            <a:r>
              <a:rPr lang="en-US" dirty="0" smtClean="0"/>
              <a:t>being performed. In </a:t>
            </a:r>
            <a:r>
              <a:rPr lang="en-US" dirty="0"/>
              <a:t>order to collect </a:t>
            </a:r>
            <a:r>
              <a:rPr lang="en-US" dirty="0" smtClean="0"/>
              <a:t>these data </a:t>
            </a:r>
            <a:r>
              <a:rPr lang="en-US" dirty="0"/>
              <a:t>in </a:t>
            </a:r>
            <a:r>
              <a:rPr lang="en-US" dirty="0" smtClean="0"/>
              <a:t>a </a:t>
            </a:r>
            <a:r>
              <a:rPr lang="en-US" dirty="0"/>
              <a:t>uniform </a:t>
            </a:r>
            <a:r>
              <a:rPr lang="en-US" dirty="0" smtClean="0"/>
              <a:t>way, the Branch decided </a:t>
            </a:r>
            <a:r>
              <a:rPr lang="en-US" dirty="0"/>
              <a:t>to develop </a:t>
            </a:r>
            <a:r>
              <a:rPr lang="en-US" dirty="0" smtClean="0"/>
              <a:t>a </a:t>
            </a:r>
            <a:r>
              <a:rPr lang="en-US" dirty="0"/>
              <a:t>web-based </a:t>
            </a:r>
            <a:r>
              <a:rPr lang="en-US" dirty="0" smtClean="0"/>
              <a:t>system </a:t>
            </a:r>
            <a:r>
              <a:rPr lang="en-US" dirty="0"/>
              <a:t>that </a:t>
            </a:r>
            <a:r>
              <a:rPr lang="en-US" dirty="0" smtClean="0"/>
              <a:t>could </a:t>
            </a:r>
            <a:r>
              <a:rPr lang="en-US" dirty="0"/>
              <a:t>be </a:t>
            </a:r>
            <a:r>
              <a:rPr lang="en-US" dirty="0" smtClean="0"/>
              <a:t>easily accessed remotely and </a:t>
            </a:r>
            <a:r>
              <a:rPr lang="en-US" dirty="0"/>
              <a:t>updated by </a:t>
            </a:r>
            <a:r>
              <a:rPr lang="en-US" dirty="0" smtClean="0"/>
              <a:t>both grantees and CDC.</a:t>
            </a:r>
            <a:r>
              <a:rPr lang="en-US" baseline="0" dirty="0" smtClean="0"/>
              <a:t> </a:t>
            </a:r>
          </a:p>
          <a:p>
            <a:pPr defTabSz="916008">
              <a:defRPr/>
            </a:pPr>
            <a:endParaRPr lang="en-US" dirty="0" smtClean="0"/>
          </a:p>
          <a:p>
            <a:pPr defTabSz="916008">
              <a:defRPr/>
            </a:pPr>
            <a:r>
              <a:rPr lang="en-US" dirty="0" smtClean="0"/>
              <a:t>The </a:t>
            </a:r>
            <a:r>
              <a:rPr lang="en-US" dirty="0"/>
              <a:t>purposes of this system </a:t>
            </a:r>
            <a:r>
              <a:rPr lang="en-US" dirty="0" smtClean="0"/>
              <a:t>were </a:t>
            </a:r>
            <a:r>
              <a:rPr lang="en-US" dirty="0"/>
              <a:t>to</a:t>
            </a:r>
            <a:r>
              <a:rPr lang="en-US" dirty="0" smtClean="0"/>
              <a:t>:</a:t>
            </a:r>
          </a:p>
          <a:p>
            <a:pPr defTabSz="916008">
              <a:defRPr/>
            </a:pPr>
            <a:r>
              <a:rPr lang="en-US" dirty="0" smtClean="0"/>
              <a:t>*Collect and store data NACP grantees</a:t>
            </a:r>
            <a:r>
              <a:rPr lang="en-US" baseline="0" dirty="0" smtClean="0"/>
              <a:t> needed for performance measurement and reporting</a:t>
            </a:r>
            <a:r>
              <a:rPr lang="en-US" dirty="0" smtClean="0"/>
              <a:t> </a:t>
            </a:r>
          </a:p>
          <a:p>
            <a:pPr defTabSz="916008">
              <a:defRPr/>
            </a:pPr>
            <a:r>
              <a:rPr lang="en-US" dirty="0" smtClean="0"/>
              <a:t>*Encourage timely and continuous data updates for monitoring, reporting, and technical assistance purposes</a:t>
            </a:r>
          </a:p>
          <a:p>
            <a:pPr marL="171450" indent="-171450" defTabSz="916008">
              <a:buFont typeface="Arial" charset="0"/>
              <a:buChar char="•"/>
              <a:defRPr/>
            </a:pPr>
            <a:r>
              <a:rPr lang="en-US" baseline="0" dirty="0" smtClean="0"/>
              <a:t>To reproduce data in report-form to inform management and policy makers </a:t>
            </a:r>
            <a:r>
              <a:rPr lang="en-US" dirty="0" smtClean="0"/>
              <a:t>quickly on NACP activities</a:t>
            </a:r>
          </a:p>
          <a:p>
            <a:pPr marL="171450" indent="-171450" defTabSz="916008">
              <a:buFont typeface="Arial" charset="0"/>
              <a:buChar char="•"/>
              <a:defRPr/>
            </a:pPr>
            <a:r>
              <a:rPr lang="en-US" dirty="0" smtClean="0"/>
              <a:t>*Identify promising practices to reduce the burden of asthma</a:t>
            </a:r>
          </a:p>
          <a:p>
            <a:pPr marL="171450" indent="-171450" defTabSz="916008">
              <a:buFont typeface="Arial" charset="0"/>
              <a:buChar char="•"/>
              <a:defRPr/>
            </a:pPr>
            <a:r>
              <a:rPr lang="en-US" dirty="0" smtClean="0"/>
              <a:t>Facilitate program evaluation by gathering performance measures</a:t>
            </a:r>
          </a:p>
          <a:p>
            <a:endParaRPr lang="en-US" dirty="0"/>
          </a:p>
          <a:p>
            <a:pPr defTabSz="916008">
              <a:defRPr/>
            </a:pP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4</a:t>
            </a:fld>
            <a:endParaRPr lang="en-US"/>
          </a:p>
        </p:txBody>
      </p:sp>
    </p:spTree>
    <p:extLst>
      <p:ext uri="{BB962C8B-B14F-4D97-AF65-F5344CB8AC3E}">
        <p14:creationId xmlns:p14="http://schemas.microsoft.com/office/powerpoint/2010/main" val="1920236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BF092EA0-A133-410E-8CC7-FB28A7177881}"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BF092EA0-A133-410E-8CC7-FB28A7177881}"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B928B0E-C387-40E0-B71A-32749499DA0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723776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28B0E-C387-40E0-B71A-32749499DA0A}"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723776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Osaka" pitchFamily="1" charset="-128"/>
              </a:defRPr>
            </a:lvl1pPr>
            <a:lvl2pPr marL="757066" indent="-291179" eaLnBrk="0" hangingPunct="0">
              <a:defRPr>
                <a:solidFill>
                  <a:schemeClr val="tx1"/>
                </a:solidFill>
                <a:latin typeface="Tahoma" pitchFamily="34" charset="0"/>
                <a:ea typeface="Osaka" pitchFamily="1" charset="-128"/>
              </a:defRPr>
            </a:lvl2pPr>
            <a:lvl3pPr marL="1164717" indent="-232943" eaLnBrk="0" hangingPunct="0">
              <a:defRPr>
                <a:solidFill>
                  <a:schemeClr val="tx1"/>
                </a:solidFill>
                <a:latin typeface="Tahoma" pitchFamily="34" charset="0"/>
                <a:ea typeface="Osaka" pitchFamily="1" charset="-128"/>
              </a:defRPr>
            </a:lvl3pPr>
            <a:lvl4pPr marL="1630604" indent="-232943" eaLnBrk="0" hangingPunct="0">
              <a:defRPr>
                <a:solidFill>
                  <a:schemeClr val="tx1"/>
                </a:solidFill>
                <a:latin typeface="Tahoma" pitchFamily="34" charset="0"/>
                <a:ea typeface="Osaka" pitchFamily="1" charset="-128"/>
              </a:defRPr>
            </a:lvl4pPr>
            <a:lvl5pPr marL="2096491" indent="-232943" eaLnBrk="0" hangingPunct="0">
              <a:defRPr>
                <a:solidFill>
                  <a:schemeClr val="tx1"/>
                </a:solidFill>
                <a:latin typeface="Tahoma" pitchFamily="34" charset="0"/>
                <a:ea typeface="Osaka" pitchFamily="1" charset="-128"/>
              </a:defRPr>
            </a:lvl5pPr>
            <a:lvl6pPr marL="2562377" indent="-232943" eaLnBrk="0" fontAlgn="base" hangingPunct="0">
              <a:spcBef>
                <a:spcPct val="0"/>
              </a:spcBef>
              <a:spcAft>
                <a:spcPct val="0"/>
              </a:spcAft>
              <a:defRPr>
                <a:solidFill>
                  <a:schemeClr val="tx1"/>
                </a:solidFill>
                <a:latin typeface="Tahoma" pitchFamily="34" charset="0"/>
                <a:ea typeface="Osaka" pitchFamily="1" charset="-128"/>
              </a:defRPr>
            </a:lvl6pPr>
            <a:lvl7pPr marL="3028264" indent="-232943" eaLnBrk="0" fontAlgn="base" hangingPunct="0">
              <a:spcBef>
                <a:spcPct val="0"/>
              </a:spcBef>
              <a:spcAft>
                <a:spcPct val="0"/>
              </a:spcAft>
              <a:defRPr>
                <a:solidFill>
                  <a:schemeClr val="tx1"/>
                </a:solidFill>
                <a:latin typeface="Tahoma" pitchFamily="34" charset="0"/>
                <a:ea typeface="Osaka" pitchFamily="1" charset="-128"/>
              </a:defRPr>
            </a:lvl7pPr>
            <a:lvl8pPr marL="3494151" indent="-232943" eaLnBrk="0" fontAlgn="base" hangingPunct="0">
              <a:spcBef>
                <a:spcPct val="0"/>
              </a:spcBef>
              <a:spcAft>
                <a:spcPct val="0"/>
              </a:spcAft>
              <a:defRPr>
                <a:solidFill>
                  <a:schemeClr val="tx1"/>
                </a:solidFill>
                <a:latin typeface="Tahoma" pitchFamily="34" charset="0"/>
                <a:ea typeface="Osaka" pitchFamily="1" charset="-128"/>
              </a:defRPr>
            </a:lvl8pPr>
            <a:lvl9pPr marL="3960038" indent="-232943" eaLnBrk="0" fontAlgn="base" hangingPunct="0">
              <a:spcBef>
                <a:spcPct val="0"/>
              </a:spcBef>
              <a:spcAft>
                <a:spcPct val="0"/>
              </a:spcAft>
              <a:defRPr>
                <a:solidFill>
                  <a:schemeClr val="tx1"/>
                </a:solidFill>
                <a:latin typeface="Tahoma" pitchFamily="34" charset="0"/>
                <a:ea typeface="Osaka" pitchFamily="1" charset="-128"/>
              </a:defRPr>
            </a:lvl9pPr>
          </a:lstStyle>
          <a:p>
            <a:pPr eaLnBrk="1" hangingPunct="1"/>
            <a:fld id="{F0CBFC64-E9A3-429E-99B6-87CA20D2DBCE}" type="slidenum">
              <a:rPr lang="en-US">
                <a:latin typeface="Arial" charset="0"/>
              </a:rPr>
              <a:pPr eaLnBrk="1" hangingPunct="1"/>
              <a:t>40</a:t>
            </a:fld>
            <a:endParaRPr lang="en-US">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ct val="25000"/>
              </a:spcAft>
            </a:pPr>
            <a:r>
              <a:rPr lang="en-GB" sz="1000"/>
              <a:t>The cycle is generally divided in 5 phases:</a:t>
            </a:r>
            <a:endParaRPr lang="en-GB" smtClean="0"/>
          </a:p>
          <a:p>
            <a:pPr lvl="1" eaLnBrk="1" hangingPunct="1"/>
            <a:r>
              <a:rPr lang="en-GB" sz="1000"/>
              <a:t>Programming</a:t>
            </a:r>
          </a:p>
          <a:p>
            <a:pPr lvl="1" eaLnBrk="1" hangingPunct="1"/>
            <a:r>
              <a:rPr lang="en-GB" sz="1000"/>
              <a:t>Identification</a:t>
            </a:r>
          </a:p>
          <a:p>
            <a:pPr lvl="1" eaLnBrk="1" hangingPunct="1"/>
            <a:r>
              <a:rPr lang="en-GB" sz="1000"/>
              <a:t>Formulation</a:t>
            </a:r>
          </a:p>
          <a:p>
            <a:pPr lvl="1" eaLnBrk="1" hangingPunct="1"/>
            <a:r>
              <a:rPr lang="en-GB" sz="1000"/>
              <a:t>Implementation</a:t>
            </a:r>
          </a:p>
          <a:p>
            <a:pPr lvl="1" eaLnBrk="1" hangingPunct="1"/>
            <a:r>
              <a:rPr lang="en-GB" sz="1000"/>
              <a:t>Evaluation and audit</a:t>
            </a:r>
          </a:p>
          <a:p>
            <a:pPr lvl="1" eaLnBrk="1" hangingPunct="1"/>
            <a:endParaRPr lang="en-GB" sz="1000"/>
          </a:p>
          <a:p>
            <a:pPr eaLnBrk="1" hangingPunct="1">
              <a:spcAft>
                <a:spcPct val="25000"/>
              </a:spcAft>
            </a:pPr>
            <a:r>
              <a:rPr lang="en-US" smtClean="0"/>
              <a:t>The project cycle</a:t>
            </a:r>
          </a:p>
          <a:p>
            <a:pPr eaLnBrk="1" hangingPunct="1">
              <a:spcAft>
                <a:spcPct val="25000"/>
              </a:spcAft>
            </a:pPr>
            <a:r>
              <a:rPr lang="en-US" smtClean="0"/>
              <a:t>Follows the life of a project from the initial idea through to its completion</a:t>
            </a:r>
          </a:p>
          <a:p>
            <a:pPr eaLnBrk="1" hangingPunct="1">
              <a:spcAft>
                <a:spcPct val="25000"/>
              </a:spcAft>
            </a:pPr>
            <a:r>
              <a:rPr lang="en-US" smtClean="0"/>
              <a:t>Provides a structure to ensure that stakeholders are consulted</a:t>
            </a:r>
          </a:p>
          <a:p>
            <a:pPr eaLnBrk="1" hangingPunct="1">
              <a:spcAft>
                <a:spcPct val="25000"/>
              </a:spcAft>
            </a:pPr>
            <a:r>
              <a:rPr lang="en-US" smtClean="0"/>
              <a:t>Defines key decisions, information requirements and responsibilities at each phase</a:t>
            </a:r>
            <a:endParaRPr lang="en-GB" smtClean="0"/>
          </a:p>
          <a:p>
            <a:pPr lvl="1" eaLnBrk="1" hangingPunct="1"/>
            <a:endParaRPr lang="en-GB" sz="1000"/>
          </a:p>
          <a:p>
            <a:pPr lvl="1" eaLnBrk="1" hangingPunct="1"/>
            <a:r>
              <a:rPr lang="en-GB" sz="1000"/>
              <a:t>Tomorrow we are going to talk about the tools that are used in the implementation-stage to analyse important factors that influence the project and stakeholders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Osaka" pitchFamily="1" charset="-128"/>
              </a:defRPr>
            </a:lvl1pPr>
            <a:lvl2pPr marL="757066" indent="-291179" eaLnBrk="0" hangingPunct="0">
              <a:defRPr>
                <a:solidFill>
                  <a:schemeClr val="tx1"/>
                </a:solidFill>
                <a:latin typeface="Tahoma" pitchFamily="34" charset="0"/>
                <a:ea typeface="Osaka" pitchFamily="1" charset="-128"/>
              </a:defRPr>
            </a:lvl2pPr>
            <a:lvl3pPr marL="1164717" indent="-232943" eaLnBrk="0" hangingPunct="0">
              <a:defRPr>
                <a:solidFill>
                  <a:schemeClr val="tx1"/>
                </a:solidFill>
                <a:latin typeface="Tahoma" pitchFamily="34" charset="0"/>
                <a:ea typeface="Osaka" pitchFamily="1" charset="-128"/>
              </a:defRPr>
            </a:lvl3pPr>
            <a:lvl4pPr marL="1630604" indent="-232943" eaLnBrk="0" hangingPunct="0">
              <a:defRPr>
                <a:solidFill>
                  <a:schemeClr val="tx1"/>
                </a:solidFill>
                <a:latin typeface="Tahoma" pitchFamily="34" charset="0"/>
                <a:ea typeface="Osaka" pitchFamily="1" charset="-128"/>
              </a:defRPr>
            </a:lvl4pPr>
            <a:lvl5pPr marL="2096491" indent="-232943" eaLnBrk="0" hangingPunct="0">
              <a:defRPr>
                <a:solidFill>
                  <a:schemeClr val="tx1"/>
                </a:solidFill>
                <a:latin typeface="Tahoma" pitchFamily="34" charset="0"/>
                <a:ea typeface="Osaka" pitchFamily="1" charset="-128"/>
              </a:defRPr>
            </a:lvl5pPr>
            <a:lvl6pPr marL="2562377" indent="-232943" eaLnBrk="0" fontAlgn="base" hangingPunct="0">
              <a:spcBef>
                <a:spcPct val="0"/>
              </a:spcBef>
              <a:spcAft>
                <a:spcPct val="0"/>
              </a:spcAft>
              <a:defRPr>
                <a:solidFill>
                  <a:schemeClr val="tx1"/>
                </a:solidFill>
                <a:latin typeface="Tahoma" pitchFamily="34" charset="0"/>
                <a:ea typeface="Osaka" pitchFamily="1" charset="-128"/>
              </a:defRPr>
            </a:lvl6pPr>
            <a:lvl7pPr marL="3028264" indent="-232943" eaLnBrk="0" fontAlgn="base" hangingPunct="0">
              <a:spcBef>
                <a:spcPct val="0"/>
              </a:spcBef>
              <a:spcAft>
                <a:spcPct val="0"/>
              </a:spcAft>
              <a:defRPr>
                <a:solidFill>
                  <a:schemeClr val="tx1"/>
                </a:solidFill>
                <a:latin typeface="Tahoma" pitchFamily="34" charset="0"/>
                <a:ea typeface="Osaka" pitchFamily="1" charset="-128"/>
              </a:defRPr>
            </a:lvl7pPr>
            <a:lvl8pPr marL="3494151" indent="-232943" eaLnBrk="0" fontAlgn="base" hangingPunct="0">
              <a:spcBef>
                <a:spcPct val="0"/>
              </a:spcBef>
              <a:spcAft>
                <a:spcPct val="0"/>
              </a:spcAft>
              <a:defRPr>
                <a:solidFill>
                  <a:schemeClr val="tx1"/>
                </a:solidFill>
                <a:latin typeface="Tahoma" pitchFamily="34" charset="0"/>
                <a:ea typeface="Osaka" pitchFamily="1" charset="-128"/>
              </a:defRPr>
            </a:lvl8pPr>
            <a:lvl9pPr marL="3960038" indent="-232943" eaLnBrk="0" fontAlgn="base" hangingPunct="0">
              <a:spcBef>
                <a:spcPct val="0"/>
              </a:spcBef>
              <a:spcAft>
                <a:spcPct val="0"/>
              </a:spcAft>
              <a:defRPr>
                <a:solidFill>
                  <a:schemeClr val="tx1"/>
                </a:solidFill>
                <a:latin typeface="Tahoma" pitchFamily="34" charset="0"/>
                <a:ea typeface="Osaka" pitchFamily="1" charset="-128"/>
              </a:defRPr>
            </a:lvl9pPr>
          </a:lstStyle>
          <a:p>
            <a:pPr eaLnBrk="1" hangingPunct="1"/>
            <a:fld id="{F0CBFC64-E9A3-429E-99B6-87CA20D2DBCE}" type="slidenum">
              <a:rPr lang="en-US">
                <a:latin typeface="Arial" charset="0"/>
              </a:rPr>
              <a:pPr eaLnBrk="1" hangingPunct="1"/>
              <a:t>41</a:t>
            </a:fld>
            <a:endParaRPr lang="en-US">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ct val="25000"/>
              </a:spcAft>
            </a:pPr>
            <a:r>
              <a:rPr lang="en-GB" sz="1000"/>
              <a:t>The cycle is generally divided in 5 phases:</a:t>
            </a:r>
            <a:endParaRPr lang="en-GB" smtClean="0"/>
          </a:p>
          <a:p>
            <a:pPr lvl="1" eaLnBrk="1" hangingPunct="1"/>
            <a:r>
              <a:rPr lang="en-GB" sz="1000"/>
              <a:t>Programming</a:t>
            </a:r>
          </a:p>
          <a:p>
            <a:pPr lvl="1" eaLnBrk="1" hangingPunct="1"/>
            <a:r>
              <a:rPr lang="en-GB" sz="1000"/>
              <a:t>Identification</a:t>
            </a:r>
          </a:p>
          <a:p>
            <a:pPr lvl="1" eaLnBrk="1" hangingPunct="1"/>
            <a:r>
              <a:rPr lang="en-GB" sz="1000"/>
              <a:t>Formulation</a:t>
            </a:r>
          </a:p>
          <a:p>
            <a:pPr lvl="1" eaLnBrk="1" hangingPunct="1"/>
            <a:r>
              <a:rPr lang="en-GB" sz="1000"/>
              <a:t>Implementation</a:t>
            </a:r>
          </a:p>
          <a:p>
            <a:pPr lvl="1" eaLnBrk="1" hangingPunct="1"/>
            <a:r>
              <a:rPr lang="en-GB" sz="1000"/>
              <a:t>Evaluation and audit</a:t>
            </a:r>
          </a:p>
          <a:p>
            <a:pPr lvl="1" eaLnBrk="1" hangingPunct="1"/>
            <a:endParaRPr lang="en-GB" sz="1000"/>
          </a:p>
          <a:p>
            <a:pPr eaLnBrk="1" hangingPunct="1">
              <a:spcAft>
                <a:spcPct val="25000"/>
              </a:spcAft>
            </a:pPr>
            <a:r>
              <a:rPr lang="en-US" smtClean="0"/>
              <a:t>The project cycle</a:t>
            </a:r>
          </a:p>
          <a:p>
            <a:pPr eaLnBrk="1" hangingPunct="1">
              <a:spcAft>
                <a:spcPct val="25000"/>
              </a:spcAft>
            </a:pPr>
            <a:r>
              <a:rPr lang="en-US" smtClean="0"/>
              <a:t>Follows the life of a project from the initial idea through to its completion</a:t>
            </a:r>
          </a:p>
          <a:p>
            <a:pPr eaLnBrk="1" hangingPunct="1">
              <a:spcAft>
                <a:spcPct val="25000"/>
              </a:spcAft>
            </a:pPr>
            <a:r>
              <a:rPr lang="en-US" smtClean="0"/>
              <a:t>Provides a structure to ensure that stakeholders are consulted</a:t>
            </a:r>
          </a:p>
          <a:p>
            <a:pPr eaLnBrk="1" hangingPunct="1">
              <a:spcAft>
                <a:spcPct val="25000"/>
              </a:spcAft>
            </a:pPr>
            <a:r>
              <a:rPr lang="en-US" smtClean="0"/>
              <a:t>Defines key decisions, information requirements and responsibilities at each phase</a:t>
            </a:r>
            <a:endParaRPr lang="en-GB" smtClean="0"/>
          </a:p>
          <a:p>
            <a:pPr lvl="1" eaLnBrk="1" hangingPunct="1"/>
            <a:endParaRPr lang="en-GB" sz="1000"/>
          </a:p>
          <a:p>
            <a:pPr lvl="1" eaLnBrk="1" hangingPunct="1"/>
            <a:r>
              <a:rPr lang="en-GB" sz="1000"/>
              <a:t>Tomorrow we are going to talk about the tools that are used in the implementation-stage to analyse important factors that influence the project and stakeholders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Osaka" pitchFamily="1" charset="-128"/>
              </a:defRPr>
            </a:lvl1pPr>
            <a:lvl2pPr marL="757066" indent="-291179" eaLnBrk="0" hangingPunct="0">
              <a:defRPr>
                <a:solidFill>
                  <a:schemeClr val="tx1"/>
                </a:solidFill>
                <a:latin typeface="Tahoma" pitchFamily="34" charset="0"/>
                <a:ea typeface="Osaka" pitchFamily="1" charset="-128"/>
              </a:defRPr>
            </a:lvl2pPr>
            <a:lvl3pPr marL="1164717" indent="-232943" eaLnBrk="0" hangingPunct="0">
              <a:defRPr>
                <a:solidFill>
                  <a:schemeClr val="tx1"/>
                </a:solidFill>
                <a:latin typeface="Tahoma" pitchFamily="34" charset="0"/>
                <a:ea typeface="Osaka" pitchFamily="1" charset="-128"/>
              </a:defRPr>
            </a:lvl3pPr>
            <a:lvl4pPr marL="1630604" indent="-232943" eaLnBrk="0" hangingPunct="0">
              <a:defRPr>
                <a:solidFill>
                  <a:schemeClr val="tx1"/>
                </a:solidFill>
                <a:latin typeface="Tahoma" pitchFamily="34" charset="0"/>
                <a:ea typeface="Osaka" pitchFamily="1" charset="-128"/>
              </a:defRPr>
            </a:lvl4pPr>
            <a:lvl5pPr marL="2096491" indent="-232943" eaLnBrk="0" hangingPunct="0">
              <a:defRPr>
                <a:solidFill>
                  <a:schemeClr val="tx1"/>
                </a:solidFill>
                <a:latin typeface="Tahoma" pitchFamily="34" charset="0"/>
                <a:ea typeface="Osaka" pitchFamily="1" charset="-128"/>
              </a:defRPr>
            </a:lvl5pPr>
            <a:lvl6pPr marL="2562377" indent="-232943" eaLnBrk="0" fontAlgn="base" hangingPunct="0">
              <a:spcBef>
                <a:spcPct val="0"/>
              </a:spcBef>
              <a:spcAft>
                <a:spcPct val="0"/>
              </a:spcAft>
              <a:defRPr>
                <a:solidFill>
                  <a:schemeClr val="tx1"/>
                </a:solidFill>
                <a:latin typeface="Tahoma" pitchFamily="34" charset="0"/>
                <a:ea typeface="Osaka" pitchFamily="1" charset="-128"/>
              </a:defRPr>
            </a:lvl6pPr>
            <a:lvl7pPr marL="3028264" indent="-232943" eaLnBrk="0" fontAlgn="base" hangingPunct="0">
              <a:spcBef>
                <a:spcPct val="0"/>
              </a:spcBef>
              <a:spcAft>
                <a:spcPct val="0"/>
              </a:spcAft>
              <a:defRPr>
                <a:solidFill>
                  <a:schemeClr val="tx1"/>
                </a:solidFill>
                <a:latin typeface="Tahoma" pitchFamily="34" charset="0"/>
                <a:ea typeface="Osaka" pitchFamily="1" charset="-128"/>
              </a:defRPr>
            </a:lvl7pPr>
            <a:lvl8pPr marL="3494151" indent="-232943" eaLnBrk="0" fontAlgn="base" hangingPunct="0">
              <a:spcBef>
                <a:spcPct val="0"/>
              </a:spcBef>
              <a:spcAft>
                <a:spcPct val="0"/>
              </a:spcAft>
              <a:defRPr>
                <a:solidFill>
                  <a:schemeClr val="tx1"/>
                </a:solidFill>
                <a:latin typeface="Tahoma" pitchFamily="34" charset="0"/>
                <a:ea typeface="Osaka" pitchFamily="1" charset="-128"/>
              </a:defRPr>
            </a:lvl8pPr>
            <a:lvl9pPr marL="3960038" indent="-232943" eaLnBrk="0" fontAlgn="base" hangingPunct="0">
              <a:spcBef>
                <a:spcPct val="0"/>
              </a:spcBef>
              <a:spcAft>
                <a:spcPct val="0"/>
              </a:spcAft>
              <a:defRPr>
                <a:solidFill>
                  <a:schemeClr val="tx1"/>
                </a:solidFill>
                <a:latin typeface="Tahoma" pitchFamily="34" charset="0"/>
                <a:ea typeface="Osaka" pitchFamily="1" charset="-128"/>
              </a:defRPr>
            </a:lvl9pPr>
          </a:lstStyle>
          <a:p>
            <a:pPr eaLnBrk="1" hangingPunct="1"/>
            <a:fld id="{F0CBFC64-E9A3-429E-99B6-87CA20D2DBCE}" type="slidenum">
              <a:rPr lang="en-US">
                <a:latin typeface="Arial" charset="0"/>
              </a:rPr>
              <a:pPr eaLnBrk="1" hangingPunct="1"/>
              <a:t>43</a:t>
            </a:fld>
            <a:endParaRPr lang="en-US">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ct val="25000"/>
              </a:spcAft>
            </a:pPr>
            <a:r>
              <a:rPr lang="en-GB" sz="1000"/>
              <a:t>The cycle is generally divided in 5 phases:</a:t>
            </a:r>
            <a:endParaRPr lang="en-GB" smtClean="0"/>
          </a:p>
          <a:p>
            <a:pPr lvl="1" eaLnBrk="1" hangingPunct="1"/>
            <a:r>
              <a:rPr lang="en-GB" sz="1000"/>
              <a:t>Programming</a:t>
            </a:r>
          </a:p>
          <a:p>
            <a:pPr lvl="1" eaLnBrk="1" hangingPunct="1"/>
            <a:r>
              <a:rPr lang="en-GB" sz="1000"/>
              <a:t>Identification</a:t>
            </a:r>
          </a:p>
          <a:p>
            <a:pPr lvl="1" eaLnBrk="1" hangingPunct="1"/>
            <a:r>
              <a:rPr lang="en-GB" sz="1000"/>
              <a:t>Formulation</a:t>
            </a:r>
          </a:p>
          <a:p>
            <a:pPr lvl="1" eaLnBrk="1" hangingPunct="1"/>
            <a:r>
              <a:rPr lang="en-GB" sz="1000"/>
              <a:t>Implementation</a:t>
            </a:r>
          </a:p>
          <a:p>
            <a:pPr lvl="1" eaLnBrk="1" hangingPunct="1"/>
            <a:r>
              <a:rPr lang="en-GB" sz="1000"/>
              <a:t>Evaluation and audit</a:t>
            </a:r>
          </a:p>
          <a:p>
            <a:pPr lvl="1" eaLnBrk="1" hangingPunct="1"/>
            <a:endParaRPr lang="en-GB" sz="1000"/>
          </a:p>
          <a:p>
            <a:pPr eaLnBrk="1" hangingPunct="1">
              <a:spcAft>
                <a:spcPct val="25000"/>
              </a:spcAft>
            </a:pPr>
            <a:r>
              <a:rPr lang="en-US" smtClean="0"/>
              <a:t>The project cycle</a:t>
            </a:r>
          </a:p>
          <a:p>
            <a:pPr eaLnBrk="1" hangingPunct="1">
              <a:spcAft>
                <a:spcPct val="25000"/>
              </a:spcAft>
            </a:pPr>
            <a:r>
              <a:rPr lang="en-US" smtClean="0"/>
              <a:t>Follows the life of a project from the initial idea through to its completion</a:t>
            </a:r>
          </a:p>
          <a:p>
            <a:pPr eaLnBrk="1" hangingPunct="1">
              <a:spcAft>
                <a:spcPct val="25000"/>
              </a:spcAft>
            </a:pPr>
            <a:r>
              <a:rPr lang="en-US" smtClean="0"/>
              <a:t>Provides a structure to ensure that stakeholders are consulted</a:t>
            </a:r>
          </a:p>
          <a:p>
            <a:pPr eaLnBrk="1" hangingPunct="1">
              <a:spcAft>
                <a:spcPct val="25000"/>
              </a:spcAft>
            </a:pPr>
            <a:r>
              <a:rPr lang="en-US" smtClean="0"/>
              <a:t>Defines key decisions, information requirements and responsibilities at each phase</a:t>
            </a:r>
            <a:endParaRPr lang="en-GB" smtClean="0"/>
          </a:p>
          <a:p>
            <a:pPr lvl="1" eaLnBrk="1" hangingPunct="1"/>
            <a:endParaRPr lang="en-GB" sz="1000"/>
          </a:p>
          <a:p>
            <a:pPr lvl="1" eaLnBrk="1" hangingPunct="1"/>
            <a:r>
              <a:rPr lang="en-GB" sz="1000"/>
              <a:t>Tomorrow we are going to talk about the tools that are used in the implementation-stage to analyse important factors that influence the project and stakeholders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28B0E-C387-40E0-B71A-32749499DA0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453868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476375" y="504825"/>
            <a:ext cx="4059238" cy="3043238"/>
          </a:xfrm>
          <a:ln/>
        </p:spPr>
      </p:sp>
      <p:sp>
        <p:nvSpPr>
          <p:cNvPr id="106499" name="Notes Placeholder 2"/>
          <p:cNvSpPr>
            <a:spLocks noGrp="1"/>
          </p:cNvSpPr>
          <p:nvPr>
            <p:ph type="body" idx="1"/>
          </p:nvPr>
        </p:nvSpPr>
        <p:spPr>
          <a:xfrm>
            <a:off x="157410" y="4038602"/>
            <a:ext cx="6705318" cy="54117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The grants management life cycle has many stages.  In each stage there are key actions that must happen in order for a grant program to be successful.  </a:t>
            </a:r>
          </a:p>
        </p:txBody>
      </p:sp>
      <p:sp>
        <p:nvSpPr>
          <p:cNvPr id="106500" name="Slide Number Placeholder 3"/>
          <p:cNvSpPr txBox="1">
            <a:spLocks noGrp="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17" tIns="46309" rIns="92617" bIns="46309" anchor="b"/>
          <a:lstStyle>
            <a:lvl1pPr defTabSz="922338" eaLnBrk="0" hangingPunct="0">
              <a:defRPr b="1">
                <a:solidFill>
                  <a:schemeClr val="tx1"/>
                </a:solidFill>
                <a:latin typeface="Arial" pitchFamily="34" charset="0"/>
                <a:cs typeface="Arial" pitchFamily="34" charset="0"/>
              </a:defRPr>
            </a:lvl1pPr>
            <a:lvl2pPr marL="742950" indent="-285750" defTabSz="922338" eaLnBrk="0" hangingPunct="0">
              <a:defRPr b="1">
                <a:solidFill>
                  <a:schemeClr val="tx1"/>
                </a:solidFill>
                <a:latin typeface="Arial" pitchFamily="34" charset="0"/>
                <a:cs typeface="Arial" pitchFamily="34" charset="0"/>
              </a:defRPr>
            </a:lvl2pPr>
            <a:lvl3pPr marL="1143000" indent="-228600" defTabSz="922338" eaLnBrk="0" hangingPunct="0">
              <a:defRPr b="1">
                <a:solidFill>
                  <a:schemeClr val="tx1"/>
                </a:solidFill>
                <a:latin typeface="Arial" pitchFamily="34" charset="0"/>
                <a:cs typeface="Arial" pitchFamily="34" charset="0"/>
              </a:defRPr>
            </a:lvl3pPr>
            <a:lvl4pPr marL="1600200" indent="-228600" defTabSz="922338" eaLnBrk="0" hangingPunct="0">
              <a:defRPr b="1">
                <a:solidFill>
                  <a:schemeClr val="tx1"/>
                </a:solidFill>
                <a:latin typeface="Arial" pitchFamily="34" charset="0"/>
                <a:cs typeface="Arial" pitchFamily="34" charset="0"/>
              </a:defRPr>
            </a:lvl4pPr>
            <a:lvl5pPr marL="2057400" indent="-228600" defTabSz="922338" eaLnBrk="0" hangingPunct="0">
              <a:defRPr b="1">
                <a:solidFill>
                  <a:schemeClr val="tx1"/>
                </a:solidFill>
                <a:latin typeface="Arial" pitchFamily="34" charset="0"/>
                <a:cs typeface="Arial" pitchFamily="34" charset="0"/>
              </a:defRPr>
            </a:lvl5pPr>
            <a:lvl6pPr marL="2514600" indent="-228600" defTabSz="922338"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defTabSz="922338"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defTabSz="922338"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defTabSz="922338" eaLnBrk="0" fontAlgn="base" hangingPunct="0">
              <a:spcBef>
                <a:spcPct val="0"/>
              </a:spcBef>
              <a:spcAft>
                <a:spcPct val="0"/>
              </a:spcAft>
              <a:defRPr b="1">
                <a:solidFill>
                  <a:schemeClr val="tx1"/>
                </a:solidFill>
                <a:latin typeface="Arial" pitchFamily="34" charset="0"/>
                <a:cs typeface="Arial" pitchFamily="34" charset="0"/>
              </a:defRPr>
            </a:lvl9pPr>
          </a:lstStyle>
          <a:p>
            <a:pPr algn="r" eaLnBrk="1" hangingPunct="1"/>
            <a:fld id="{89DDB05E-AB81-4326-A2C3-A5CC33D51A9B}" type="slidenum">
              <a:rPr lang="en-US" sz="1100" b="0">
                <a:solidFill>
                  <a:prstClr val="black"/>
                </a:solidFill>
                <a:latin typeface="Calibri" pitchFamily="34" charset="0"/>
                <a:ea typeface="ＭＳ Ｐゴシック" pitchFamily="34" charset="-128"/>
              </a:rPr>
              <a:pPr algn="r" eaLnBrk="1" hangingPunct="1"/>
              <a:t>45</a:t>
            </a:fld>
            <a:endParaRPr lang="en-US" sz="1100" b="0" dirty="0">
              <a:solidFill>
                <a:prstClr val="black"/>
              </a:solidFill>
              <a:latin typeface="Calibri" pitchFamily="34" charset="0"/>
              <a:ea typeface="ＭＳ Ｐゴシック" pitchFamily="34" charset="-128"/>
            </a:endParaRPr>
          </a:p>
        </p:txBody>
      </p:sp>
      <p:sp>
        <p:nvSpPr>
          <p:cNvPr id="106501" name="Footer Placeholder 4"/>
          <p:cNvSpPr txBox="1">
            <a:spLocks noGrp="1"/>
          </p:cNvSpPr>
          <p:nvPr/>
        </p:nvSpPr>
        <p:spPr bwMode="auto">
          <a:xfrm>
            <a:off x="0"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17" tIns="46309" rIns="92617" bIns="46309" anchor="b"/>
          <a:lstStyle>
            <a:lvl1pPr defTabSz="922338" eaLnBrk="0" hangingPunct="0">
              <a:defRPr b="1">
                <a:solidFill>
                  <a:schemeClr val="tx1"/>
                </a:solidFill>
                <a:latin typeface="Arial" pitchFamily="34" charset="0"/>
                <a:cs typeface="Arial" pitchFamily="34" charset="0"/>
              </a:defRPr>
            </a:lvl1pPr>
            <a:lvl2pPr marL="742950" indent="-285750" defTabSz="922338" eaLnBrk="0" hangingPunct="0">
              <a:defRPr b="1">
                <a:solidFill>
                  <a:schemeClr val="tx1"/>
                </a:solidFill>
                <a:latin typeface="Arial" pitchFamily="34" charset="0"/>
                <a:cs typeface="Arial" pitchFamily="34" charset="0"/>
              </a:defRPr>
            </a:lvl2pPr>
            <a:lvl3pPr marL="1143000" indent="-228600" defTabSz="922338" eaLnBrk="0" hangingPunct="0">
              <a:defRPr b="1">
                <a:solidFill>
                  <a:schemeClr val="tx1"/>
                </a:solidFill>
                <a:latin typeface="Arial" pitchFamily="34" charset="0"/>
                <a:cs typeface="Arial" pitchFamily="34" charset="0"/>
              </a:defRPr>
            </a:lvl3pPr>
            <a:lvl4pPr marL="1600200" indent="-228600" defTabSz="922338" eaLnBrk="0" hangingPunct="0">
              <a:defRPr b="1">
                <a:solidFill>
                  <a:schemeClr val="tx1"/>
                </a:solidFill>
                <a:latin typeface="Arial" pitchFamily="34" charset="0"/>
                <a:cs typeface="Arial" pitchFamily="34" charset="0"/>
              </a:defRPr>
            </a:lvl4pPr>
            <a:lvl5pPr marL="2057400" indent="-228600" defTabSz="922338" eaLnBrk="0" hangingPunct="0">
              <a:defRPr b="1">
                <a:solidFill>
                  <a:schemeClr val="tx1"/>
                </a:solidFill>
                <a:latin typeface="Arial" pitchFamily="34" charset="0"/>
                <a:cs typeface="Arial" pitchFamily="34" charset="0"/>
              </a:defRPr>
            </a:lvl5pPr>
            <a:lvl6pPr marL="2514600" indent="-228600" defTabSz="922338"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defTabSz="922338"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defTabSz="922338"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defTabSz="922338" eaLnBrk="0" fontAlgn="base" hangingPunct="0">
              <a:spcBef>
                <a:spcPct val="0"/>
              </a:spcBef>
              <a:spcAft>
                <a:spcPct val="0"/>
              </a:spcAft>
              <a:defRPr b="1">
                <a:solidFill>
                  <a:schemeClr val="tx1"/>
                </a:solidFill>
                <a:latin typeface="Arial" pitchFamily="34" charset="0"/>
                <a:cs typeface="Arial" pitchFamily="34" charset="0"/>
              </a:defRPr>
            </a:lvl9pPr>
          </a:lstStyle>
          <a:p>
            <a:pPr eaLnBrk="1" hangingPunct="1"/>
            <a:endParaRPr lang="en-US" sz="1100" b="0" dirty="0">
              <a:solidFill>
                <a:prstClr val="black"/>
              </a:solidFill>
              <a:latin typeface="Calibri"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system has transformed quite a bit since its inception. It started as a way to collect performance measures. In </a:t>
            </a:r>
            <a:r>
              <a:rPr lang="en-US" dirty="0" smtClean="0"/>
              <a:t>2006</a:t>
            </a:r>
            <a:r>
              <a:rPr lang="en-US" dirty="0"/>
              <a:t>, teams </a:t>
            </a:r>
            <a:r>
              <a:rPr lang="en-US" dirty="0" smtClean="0"/>
              <a:t>that</a:t>
            </a:r>
            <a:r>
              <a:rPr lang="en-US" baseline="0" dirty="0" smtClean="0"/>
              <a:t> included representatives </a:t>
            </a:r>
            <a:r>
              <a:rPr lang="en-US" dirty="0" smtClean="0"/>
              <a:t>from </a:t>
            </a:r>
            <a:r>
              <a:rPr lang="en-US" dirty="0"/>
              <a:t>the Branch and </a:t>
            </a:r>
            <a:r>
              <a:rPr lang="en-US" dirty="0" smtClean="0"/>
              <a:t>grantees began </a:t>
            </a:r>
            <a:r>
              <a:rPr lang="en-US" dirty="0"/>
              <a:t>working to develop performance measures for the asthma program in Partnerships, Surveillance, and Interventions.</a:t>
            </a:r>
          </a:p>
          <a:p>
            <a:endParaRPr lang="en-US" dirty="0"/>
          </a:p>
          <a:p>
            <a:r>
              <a:rPr lang="en-US" dirty="0"/>
              <a:t>It was noted that performance measures </a:t>
            </a:r>
            <a:r>
              <a:rPr lang="en-US" dirty="0" smtClean="0"/>
              <a:t>weren’t the only</a:t>
            </a:r>
            <a:r>
              <a:rPr lang="en-US" baseline="0" dirty="0" smtClean="0"/>
              <a:t> information needed for effective </a:t>
            </a:r>
            <a:r>
              <a:rPr lang="en-US" dirty="0" smtClean="0"/>
              <a:t>performance management. </a:t>
            </a:r>
            <a:r>
              <a:rPr lang="en-US" dirty="0"/>
              <a:t>Therefore, the questions collecting performance measures were combined with questions </a:t>
            </a:r>
            <a:r>
              <a:rPr lang="en-US" dirty="0" smtClean="0"/>
              <a:t>used to report program plans, monitor </a:t>
            </a:r>
            <a:r>
              <a:rPr lang="en-US" dirty="0"/>
              <a:t>progress</a:t>
            </a:r>
            <a:r>
              <a:rPr lang="en-US" dirty="0" smtClean="0"/>
              <a:t>,</a:t>
            </a:r>
            <a:r>
              <a:rPr lang="en-US" baseline="0" dirty="0" smtClean="0"/>
              <a:t> and for use in</a:t>
            </a:r>
            <a:r>
              <a:rPr lang="en-US" dirty="0" smtClean="0"/>
              <a:t> </a:t>
            </a:r>
            <a:r>
              <a:rPr lang="en-US" dirty="0"/>
              <a:t>technical assistance.</a:t>
            </a:r>
          </a:p>
          <a:p>
            <a:endParaRPr lang="en-US" dirty="0"/>
          </a:p>
          <a:p>
            <a:r>
              <a:rPr lang="en-US" dirty="0" smtClean="0"/>
              <a:t>Midway </a:t>
            </a:r>
            <a:r>
              <a:rPr lang="en-US" dirty="0"/>
              <a:t>through this </a:t>
            </a:r>
            <a:r>
              <a:rPr lang="en-US" dirty="0" smtClean="0"/>
              <a:t>process, the Branch </a:t>
            </a:r>
            <a:r>
              <a:rPr lang="en-US" dirty="0"/>
              <a:t>determined the most efficient way to collect the data would be to utilize a web-based system </a:t>
            </a:r>
            <a:r>
              <a:rPr lang="en-US" dirty="0" smtClean="0"/>
              <a:t>that</a:t>
            </a:r>
            <a:r>
              <a:rPr lang="en-US" baseline="0" dirty="0" smtClean="0"/>
              <a:t> could </a:t>
            </a:r>
            <a:r>
              <a:rPr lang="en-US" dirty="0" smtClean="0"/>
              <a:t>maintain </a:t>
            </a:r>
            <a:r>
              <a:rPr lang="en-US" dirty="0"/>
              <a:t>a high quality </a:t>
            </a:r>
            <a:r>
              <a:rPr lang="en-US" dirty="0" smtClean="0"/>
              <a:t>of data collection on </a:t>
            </a:r>
            <a:r>
              <a:rPr lang="en-US" dirty="0"/>
              <a:t>a remote basis.  </a:t>
            </a:r>
          </a:p>
          <a:p>
            <a:endParaRPr lang="en-US" dirty="0"/>
          </a:p>
          <a:p>
            <a:r>
              <a:rPr lang="en-US" dirty="0"/>
              <a:t>Since our colleagues in the Chronic Disease Center had developed several such </a:t>
            </a:r>
            <a:r>
              <a:rPr lang="en-US" dirty="0" smtClean="0"/>
              <a:t>systems, we elected to use the same</a:t>
            </a:r>
            <a:r>
              <a:rPr lang="en-US" baseline="0" dirty="0" smtClean="0"/>
              <a:t> system developer contractor and </a:t>
            </a:r>
            <a:r>
              <a:rPr lang="en-US" dirty="0" smtClean="0"/>
              <a:t>utilize </a:t>
            </a:r>
            <a:r>
              <a:rPr lang="en-US" dirty="0"/>
              <a:t>much of their existing infrastructure </a:t>
            </a:r>
            <a:r>
              <a:rPr lang="en-US" dirty="0" smtClean="0"/>
              <a:t>to </a:t>
            </a:r>
            <a:r>
              <a:rPr lang="en-US" dirty="0"/>
              <a:t>minimize </a:t>
            </a:r>
            <a:r>
              <a:rPr lang="en-US" dirty="0" smtClean="0"/>
              <a:t>cost.</a:t>
            </a:r>
            <a:endParaRPr lang="en-US" dirty="0"/>
          </a:p>
          <a:p>
            <a:endParaRPr lang="en-US" dirty="0"/>
          </a:p>
          <a:p>
            <a:r>
              <a:rPr lang="en-US" dirty="0" smtClean="0"/>
              <a:t>A</a:t>
            </a:r>
            <a:r>
              <a:rPr lang="en-US" baseline="0" dirty="0" smtClean="0"/>
              <a:t> team</a:t>
            </a:r>
            <a:r>
              <a:rPr lang="en-US" dirty="0" smtClean="0"/>
              <a:t> was formed from the Branch </a:t>
            </a:r>
            <a:r>
              <a:rPr lang="en-US" dirty="0"/>
              <a:t>to work with the </a:t>
            </a:r>
            <a:r>
              <a:rPr lang="en-US" dirty="0" smtClean="0"/>
              <a:t>contractors </a:t>
            </a:r>
            <a:r>
              <a:rPr lang="en-US" dirty="0"/>
              <a:t>to develop system requirements, including what questions </a:t>
            </a:r>
            <a:r>
              <a:rPr lang="en-US" dirty="0" smtClean="0"/>
              <a:t>should </a:t>
            </a:r>
            <a:r>
              <a:rPr lang="en-US" dirty="0"/>
              <a:t>be asked and how these would be structured.</a:t>
            </a:r>
          </a:p>
          <a:p>
            <a:endParaRPr lang="en-US" dirty="0"/>
          </a:p>
          <a:p>
            <a:r>
              <a:rPr lang="en-US" dirty="0"/>
              <a:t>The system was released for the grantees to enter information in September of 2010.  Unfortunately, limited training was provided to grantees and CDC users due to a rushed deadline.</a:t>
            </a:r>
          </a:p>
          <a:p>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5</a:t>
            </a:fld>
            <a:endParaRPr lang="en-US"/>
          </a:p>
        </p:txBody>
      </p:sp>
    </p:spTree>
    <p:extLst>
      <p:ext uri="{BB962C8B-B14F-4D97-AF65-F5344CB8AC3E}">
        <p14:creationId xmlns:p14="http://schemas.microsoft.com/office/powerpoint/2010/main" val="2136299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CTG Awardees and CDC staff will</a:t>
            </a:r>
            <a:r>
              <a:rPr lang="en-US" baseline="0" dirty="0" smtClean="0"/>
              <a:t> be able to interface about </a:t>
            </a:r>
            <a:r>
              <a:rPr lang="en-US" baseline="0" dirty="0" err="1" smtClean="0"/>
              <a:t>workplans</a:t>
            </a:r>
            <a:r>
              <a:rPr lang="en-US" baseline="0" dirty="0" smtClean="0"/>
              <a:t> in real time.</a:t>
            </a:r>
            <a:endParaRPr lang="en-US" dirty="0"/>
          </a:p>
        </p:txBody>
      </p:sp>
      <p:sp>
        <p:nvSpPr>
          <p:cNvPr id="4" name="Slide Number Placeholder 3"/>
          <p:cNvSpPr>
            <a:spLocks noGrp="1"/>
          </p:cNvSpPr>
          <p:nvPr>
            <p:ph type="sldNum" sz="quarter" idx="10"/>
          </p:nvPr>
        </p:nvSpPr>
        <p:spPr/>
        <p:txBody>
          <a:bodyPr/>
          <a:lstStyle/>
          <a:p>
            <a:fld id="{AB928B0E-C387-40E0-B71A-32749499DA0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731695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928B0E-C387-40E0-B71A-32749499DA0A}"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27136130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Osaka" pitchFamily="1" charset="-128"/>
              </a:defRPr>
            </a:lvl1pPr>
            <a:lvl2pPr marL="757066" indent="-291179" eaLnBrk="0" hangingPunct="0">
              <a:defRPr>
                <a:solidFill>
                  <a:schemeClr val="tx1"/>
                </a:solidFill>
                <a:latin typeface="Tahoma" pitchFamily="34" charset="0"/>
                <a:ea typeface="Osaka" pitchFamily="1" charset="-128"/>
              </a:defRPr>
            </a:lvl2pPr>
            <a:lvl3pPr marL="1164717" indent="-232943" eaLnBrk="0" hangingPunct="0">
              <a:defRPr>
                <a:solidFill>
                  <a:schemeClr val="tx1"/>
                </a:solidFill>
                <a:latin typeface="Tahoma" pitchFamily="34" charset="0"/>
                <a:ea typeface="Osaka" pitchFamily="1" charset="-128"/>
              </a:defRPr>
            </a:lvl3pPr>
            <a:lvl4pPr marL="1630604" indent="-232943" eaLnBrk="0" hangingPunct="0">
              <a:defRPr>
                <a:solidFill>
                  <a:schemeClr val="tx1"/>
                </a:solidFill>
                <a:latin typeface="Tahoma" pitchFamily="34" charset="0"/>
                <a:ea typeface="Osaka" pitchFamily="1" charset="-128"/>
              </a:defRPr>
            </a:lvl4pPr>
            <a:lvl5pPr marL="2096491" indent="-232943" eaLnBrk="0" hangingPunct="0">
              <a:defRPr>
                <a:solidFill>
                  <a:schemeClr val="tx1"/>
                </a:solidFill>
                <a:latin typeface="Tahoma" pitchFamily="34" charset="0"/>
                <a:ea typeface="Osaka" pitchFamily="1" charset="-128"/>
              </a:defRPr>
            </a:lvl5pPr>
            <a:lvl6pPr marL="2562377" indent="-232943" eaLnBrk="0" fontAlgn="base" hangingPunct="0">
              <a:spcBef>
                <a:spcPct val="0"/>
              </a:spcBef>
              <a:spcAft>
                <a:spcPct val="0"/>
              </a:spcAft>
              <a:defRPr>
                <a:solidFill>
                  <a:schemeClr val="tx1"/>
                </a:solidFill>
                <a:latin typeface="Tahoma" pitchFamily="34" charset="0"/>
                <a:ea typeface="Osaka" pitchFamily="1" charset="-128"/>
              </a:defRPr>
            </a:lvl6pPr>
            <a:lvl7pPr marL="3028264" indent="-232943" eaLnBrk="0" fontAlgn="base" hangingPunct="0">
              <a:spcBef>
                <a:spcPct val="0"/>
              </a:spcBef>
              <a:spcAft>
                <a:spcPct val="0"/>
              </a:spcAft>
              <a:defRPr>
                <a:solidFill>
                  <a:schemeClr val="tx1"/>
                </a:solidFill>
                <a:latin typeface="Tahoma" pitchFamily="34" charset="0"/>
                <a:ea typeface="Osaka" pitchFamily="1" charset="-128"/>
              </a:defRPr>
            </a:lvl7pPr>
            <a:lvl8pPr marL="3494151" indent="-232943" eaLnBrk="0" fontAlgn="base" hangingPunct="0">
              <a:spcBef>
                <a:spcPct val="0"/>
              </a:spcBef>
              <a:spcAft>
                <a:spcPct val="0"/>
              </a:spcAft>
              <a:defRPr>
                <a:solidFill>
                  <a:schemeClr val="tx1"/>
                </a:solidFill>
                <a:latin typeface="Tahoma" pitchFamily="34" charset="0"/>
                <a:ea typeface="Osaka" pitchFamily="1" charset="-128"/>
              </a:defRPr>
            </a:lvl8pPr>
            <a:lvl9pPr marL="3960038" indent="-232943" eaLnBrk="0" fontAlgn="base" hangingPunct="0">
              <a:spcBef>
                <a:spcPct val="0"/>
              </a:spcBef>
              <a:spcAft>
                <a:spcPct val="0"/>
              </a:spcAft>
              <a:defRPr>
                <a:solidFill>
                  <a:schemeClr val="tx1"/>
                </a:solidFill>
                <a:latin typeface="Tahoma" pitchFamily="34" charset="0"/>
                <a:ea typeface="Osaka" pitchFamily="1" charset="-128"/>
              </a:defRPr>
            </a:lvl9pPr>
          </a:lstStyle>
          <a:p>
            <a:pPr eaLnBrk="1" hangingPunct="1"/>
            <a:fld id="{F0CBFC64-E9A3-429E-99B6-87CA20D2DBCE}" type="slidenum">
              <a:rPr lang="en-US">
                <a:latin typeface="Arial" charset="0"/>
              </a:rPr>
              <a:pPr eaLnBrk="1" hangingPunct="1"/>
              <a:t>51</a:t>
            </a:fld>
            <a:endParaRPr lang="en-US">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ct val="25000"/>
              </a:spcAft>
            </a:pPr>
            <a:r>
              <a:rPr lang="en-GB" sz="1000"/>
              <a:t>The cycle is generally divided in 5 phases:</a:t>
            </a:r>
            <a:endParaRPr lang="en-GB" smtClean="0"/>
          </a:p>
          <a:p>
            <a:pPr lvl="1" eaLnBrk="1" hangingPunct="1"/>
            <a:r>
              <a:rPr lang="en-GB" sz="1000"/>
              <a:t>Programming</a:t>
            </a:r>
          </a:p>
          <a:p>
            <a:pPr lvl="1" eaLnBrk="1" hangingPunct="1"/>
            <a:r>
              <a:rPr lang="en-GB" sz="1000"/>
              <a:t>Identification</a:t>
            </a:r>
          </a:p>
          <a:p>
            <a:pPr lvl="1" eaLnBrk="1" hangingPunct="1"/>
            <a:r>
              <a:rPr lang="en-GB" sz="1000"/>
              <a:t>Formulation</a:t>
            </a:r>
          </a:p>
          <a:p>
            <a:pPr lvl="1" eaLnBrk="1" hangingPunct="1"/>
            <a:r>
              <a:rPr lang="en-GB" sz="1000"/>
              <a:t>Implementation</a:t>
            </a:r>
          </a:p>
          <a:p>
            <a:pPr lvl="1" eaLnBrk="1" hangingPunct="1"/>
            <a:r>
              <a:rPr lang="en-GB" sz="1000"/>
              <a:t>Evaluation and audit</a:t>
            </a:r>
          </a:p>
          <a:p>
            <a:pPr lvl="1" eaLnBrk="1" hangingPunct="1"/>
            <a:endParaRPr lang="en-GB" sz="1000"/>
          </a:p>
          <a:p>
            <a:pPr eaLnBrk="1" hangingPunct="1">
              <a:spcAft>
                <a:spcPct val="25000"/>
              </a:spcAft>
            </a:pPr>
            <a:r>
              <a:rPr lang="en-US" smtClean="0"/>
              <a:t>The project cycle</a:t>
            </a:r>
          </a:p>
          <a:p>
            <a:pPr eaLnBrk="1" hangingPunct="1">
              <a:spcAft>
                <a:spcPct val="25000"/>
              </a:spcAft>
            </a:pPr>
            <a:r>
              <a:rPr lang="en-US" smtClean="0"/>
              <a:t>Follows the life of a project from the initial idea through to its completion</a:t>
            </a:r>
          </a:p>
          <a:p>
            <a:pPr eaLnBrk="1" hangingPunct="1">
              <a:spcAft>
                <a:spcPct val="25000"/>
              </a:spcAft>
            </a:pPr>
            <a:r>
              <a:rPr lang="en-US" smtClean="0"/>
              <a:t>Provides a structure to ensure that stakeholders are consulted</a:t>
            </a:r>
          </a:p>
          <a:p>
            <a:pPr eaLnBrk="1" hangingPunct="1">
              <a:spcAft>
                <a:spcPct val="25000"/>
              </a:spcAft>
            </a:pPr>
            <a:r>
              <a:rPr lang="en-US" smtClean="0"/>
              <a:t>Defines key decisions, information requirements and responsibilities at each phase</a:t>
            </a:r>
            <a:endParaRPr lang="en-GB" smtClean="0"/>
          </a:p>
          <a:p>
            <a:pPr lvl="1" eaLnBrk="1" hangingPunct="1"/>
            <a:endParaRPr lang="en-GB" sz="1000"/>
          </a:p>
          <a:p>
            <a:pPr lvl="1" eaLnBrk="1" hangingPunct="1"/>
            <a:r>
              <a:rPr lang="en-GB" sz="1000"/>
              <a:t>Tomorrow we are going to talk about the tools that are used in the implementation-stage to analyse important factors that influence the project and stakeholders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conduct the evaluation of AIRS,</a:t>
            </a:r>
            <a:r>
              <a:rPr lang="en-US" baseline="0" dirty="0" smtClean="0"/>
              <a:t> we followed the six steps in the CDC program evaluation framework.</a:t>
            </a: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53</a:t>
            </a:fld>
            <a:endParaRPr lang="en-US"/>
          </a:p>
        </p:txBody>
      </p:sp>
    </p:spTree>
    <p:extLst>
      <p:ext uri="{BB962C8B-B14F-4D97-AF65-F5344CB8AC3E}">
        <p14:creationId xmlns:p14="http://schemas.microsoft.com/office/powerpoint/2010/main" val="3149590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57</a:t>
            </a:fld>
            <a:endParaRPr lang="en-US" dirty="0"/>
          </a:p>
        </p:txBody>
      </p:sp>
    </p:spTree>
    <p:extLst>
      <p:ext uri="{BB962C8B-B14F-4D97-AF65-F5344CB8AC3E}">
        <p14:creationId xmlns:p14="http://schemas.microsoft.com/office/powerpoint/2010/main" val="1276820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776" indent="-171776">
              <a:buFont typeface="Arial" pitchFamily="34" charset="0"/>
              <a:buChar char="•"/>
            </a:pPr>
            <a:r>
              <a:rPr lang="en-US" dirty="0" smtClean="0"/>
              <a:t>I’m going to start this presentation</a:t>
            </a:r>
            <a:r>
              <a:rPr lang="en-US" baseline="0" dirty="0" smtClean="0"/>
              <a:t> by giving a brief overview of the National Comprehensive Cancer Control Program that is administered by CDC’s Division of Cancer Prevention and Control. This program funds public health departments in states, D.C., and select US territories, Pacific Island Jurisdictions, and American Indian/Alaska Native tribes or tribal organizations to administer comprehensive cancer control programs. I don’t know how many of you keep abreast of what goes on in the world of cancer, but we have been fighting the “War on Cancer” for many years now; since 1971 when President Nixon declared the war on cancer. </a:t>
            </a:r>
          </a:p>
          <a:p>
            <a:pPr marL="171776" indent="-171776">
              <a:buFont typeface="Arial" pitchFamily="34" charset="0"/>
              <a:buChar char="•"/>
            </a:pPr>
            <a:r>
              <a:rPr lang="en-US" baseline="0" dirty="0" smtClean="0"/>
              <a:t>In the mid 1990’s, a number of national organizations and government agencies started calling for a more comprehensive and collaborative approach to address the burden of cancer that would bring all cancer control programs together along with outside organizations (non profit organizations, medical societies, cancer centers, etc.) that were also addressing cancer issues to work jointly together and across the continuum of cancer control. The idea behind this effort was to bring a diverse group together to operate as a coalition that would work together to develop a plan to address cancer within their state, tribe, territory, or Pacific Island jurisdiction. </a:t>
            </a:r>
          </a:p>
          <a:p>
            <a:pPr marL="171776" indent="-171776">
              <a:buFont typeface="Arial" pitchFamily="34" charset="0"/>
              <a:buChar char="•"/>
            </a:pPr>
            <a:r>
              <a:rPr lang="en-US" baseline="0" dirty="0" smtClean="0"/>
              <a:t>A framework was developed that included “key building blocks” to use in planning and implementation of the cancer plan. There was a strong desire for data and scientific evidence to inform planning and implementation so that the work of the coalition has the greatest potential for impact. In 1998, this new approach was piloted in 5 states and one tribal health board that already had existing cancer plans. Today we have 65 grantees of this program. </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58</a:t>
            </a:fld>
            <a:endParaRPr lang="en-US" dirty="0"/>
          </a:p>
        </p:txBody>
      </p:sp>
    </p:spTree>
    <p:extLst>
      <p:ext uri="{BB962C8B-B14F-4D97-AF65-F5344CB8AC3E}">
        <p14:creationId xmlns:p14="http://schemas.microsoft.com/office/powerpoint/2010/main" val="2510016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76" indent="-171776">
              <a:buFont typeface="Arial" pitchFamily="34" charset="0"/>
              <a:buChar char="•"/>
            </a:pPr>
            <a:r>
              <a:rPr lang="en-US" dirty="0" smtClean="0"/>
              <a:t>We have seen the National Comprehensive</a:t>
            </a:r>
            <a:r>
              <a:rPr lang="en-US" baseline="0" dirty="0" smtClean="0"/>
              <a:t> Cancer Control Program morph over time. Although we wanted grantees to release plans that were data-driven and evidence-based, we never really specified what areas within cancer should be priority areas. We told programs to work across the cancer continuum, which encompasses primary prevention of cancer and screening/early detection to treatment, palliative care, and survivorship. However, the award that a typical grantee receives is only around $200,000 - $300,000, and they may not be able to leverage enough funds from partners to fully implement the cancer plan. </a:t>
            </a:r>
          </a:p>
          <a:p>
            <a:pPr marL="171776" indent="-171776">
              <a:buFont typeface="Arial" pitchFamily="34" charset="0"/>
              <a:buChar char="•"/>
            </a:pPr>
            <a:r>
              <a:rPr lang="en-US" baseline="0" dirty="0" smtClean="0"/>
              <a:t>In 2010, we released a set of priority areas that were focused on primary prevention of cancer, screening, and cancer survivorship. We also started promoting the use of systems or environmental strategies to address cancer control. We want programs and their partners to work on addressing the larger picture when it comes to preventing cancer. So instead of just educating people on the need to receive regular physical activity to prevent certain cancers, we want them to address changing the larger environment so that walking trails and other venues for physical activity are widely available. This also includes policies or systems changes that make it easier for people to get screened for colorectal, breast, or cervical cancer. </a:t>
            </a:r>
          </a:p>
          <a:p>
            <a:pPr marL="171776" indent="-171776">
              <a:buFont typeface="Arial" pitchFamily="34" charset="0"/>
              <a:buChar char="•"/>
            </a:pPr>
            <a:r>
              <a:rPr lang="en-US" baseline="0" dirty="0" smtClean="0"/>
              <a:t>By 2007, most funded programs were in “implementation” mode, so with this we recognized that we needed to start being able to describe outcomes from these efforts. In 2012, we released a new funding opportunity announcement that was more specific in our expectations.</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59</a:t>
            </a:fld>
            <a:endParaRPr lang="en-US" dirty="0"/>
          </a:p>
        </p:txBody>
      </p:sp>
    </p:spTree>
    <p:extLst>
      <p:ext uri="{BB962C8B-B14F-4D97-AF65-F5344CB8AC3E}">
        <p14:creationId xmlns:p14="http://schemas.microsoft.com/office/powerpoint/2010/main" val="4049300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76" indent="-171776" defTabSz="916137">
              <a:buFont typeface="Arial" pitchFamily="34" charset="0"/>
              <a:buChar char="•"/>
              <a:defRPr/>
            </a:pPr>
            <a:r>
              <a:rPr lang="en-US" dirty="0"/>
              <a:t>Back in 2007 at the start of our last project period, we realized that we needed to develop a performance measurement system that would systematically collect data in a standardized manner from our programs. We were interested in developing a set of performance measures for the NCCCP to ensure accountability of programs and as a way for us to document outcomes of our grantee’s efforts. CDC’s FOA’s contain the activities that funded programs are expected to conduct.  FOA’s also state how performance will be measured. However, how performance will be measured is often written in broad terms that are very subjective in nature and which require us to develop indicators. </a:t>
            </a:r>
          </a:p>
          <a:p>
            <a:pPr marL="171776" indent="-171776" defTabSz="916137">
              <a:buFont typeface="Arial" pitchFamily="34" charset="0"/>
              <a:buChar char="•"/>
              <a:defRPr/>
            </a:pPr>
            <a:r>
              <a:rPr lang="en-US" dirty="0"/>
              <a:t>We also use performance measures to facilitate quality improvement. We have program consultants at CDC who provide direct technical assistance to programs.  Having quantifiable measures assists them in targeting their technical assistance.  </a:t>
            </a:r>
          </a:p>
          <a:p>
            <a:pPr marL="171776" indent="-171776">
              <a:buFont typeface="Arial" pitchFamily="34" charset="0"/>
              <a:buChar char="•"/>
            </a:pPr>
            <a:r>
              <a:rPr lang="en-US" dirty="0"/>
              <a:t>Having a performance measurement system allows us to collect data in a standardized manner so that we can aggregate individual program results to “paint a picture” so to speak of the efforts of our national program, as well as monitor on the individual and aggregate level.  </a:t>
            </a:r>
          </a:p>
        </p:txBody>
      </p:sp>
      <p:sp>
        <p:nvSpPr>
          <p:cNvPr id="4" name="Slide Number Placeholder 3"/>
          <p:cNvSpPr>
            <a:spLocks noGrp="1"/>
          </p:cNvSpPr>
          <p:nvPr>
            <p:ph type="sldNum" sz="quarter" idx="10"/>
          </p:nvPr>
        </p:nvSpPr>
        <p:spPr/>
        <p:txBody>
          <a:bodyPr/>
          <a:lstStyle/>
          <a:p>
            <a:fld id="{C6B58656-AC25-4C15-ABA9-74D38AA00E37}" type="slidenum">
              <a:rPr lang="en-US" smtClean="0"/>
              <a:pPr/>
              <a:t>60</a:t>
            </a:fld>
            <a:endParaRPr lang="en-US" dirty="0"/>
          </a:p>
        </p:txBody>
      </p:sp>
    </p:spTree>
    <p:extLst>
      <p:ext uri="{BB962C8B-B14F-4D97-AF65-F5344CB8AC3E}">
        <p14:creationId xmlns:p14="http://schemas.microsoft.com/office/powerpoint/2010/main" val="36740246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776" indent="-171776">
              <a:buFont typeface="Arial" pitchFamily="34" charset="0"/>
              <a:buChar char="•"/>
            </a:pPr>
            <a:r>
              <a:rPr lang="en-US" dirty="0"/>
              <a:t>In 2007, a collaborative process with RTI, our contractor at the time, was undertaken to develop indicators and specific measures.  A stakeholder workgroup that included CCC program directors and CDC staff was used to propose specific measures that could be linked back to the original FOA that stated how performance would be measured.  The contractor developed a worksheet in MS word to serve as the data collection tool.</a:t>
            </a:r>
          </a:p>
          <a:p>
            <a:pPr marL="171776" indent="-171776">
              <a:buFont typeface="Arial" pitchFamily="34" charset="0"/>
              <a:buChar char="•"/>
            </a:pPr>
            <a:r>
              <a:rPr lang="en-US" dirty="0"/>
              <a:t>For budget year 1, this worksheet was pilot tested with grantees.  Use of the worksheet was voluntary, but all programs had to report performance measures in some manner. Based on results and feedback, the performance measures worksheet was refined for year 2. Further refinement also occurred in year 3. Some performance measures were dropped, and some were modified based on internal and external feedback.</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61</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So, while all that was going</a:t>
            </a:r>
            <a:r>
              <a:rPr lang="en-US" baseline="0" dirty="0" smtClean="0"/>
              <a:t> on, we started developing a new Management Information System, or MIS for short, to collect programmatic data in a standardized manner. There was a desire within our branch to have an information clearinghouse available to our grantees. In addition, we wanted to ease the burden on our grantees with reporting to CDC, because some of our data collection efforts were overlapping and duplicative.  There was also a strong desire within our scientific team to be able to easily query what activities that programs were working on and what outcomes they were seeing from their efforts. Since a lot of our scientific work involves translation of research, we wanted to be able to monitor that within our funded CCC programs. </a:t>
            </a:r>
          </a:p>
          <a:p>
            <a:pPr marL="171450" indent="-171450">
              <a:buFont typeface="Arial" pitchFamily="34" charset="0"/>
              <a:buChar char="•"/>
            </a:pPr>
            <a:r>
              <a:rPr lang="en-US" baseline="0" dirty="0" smtClean="0"/>
              <a:t>The NCCCP was an inaugural member of CDMIS, which is an MIS platform that is shared across chronic disease programs at CDC. Similar to the performance measures workgroup, we used an internal workgroup to provide input into the design of the system, including the data elements that would be collected. </a:t>
            </a:r>
          </a:p>
          <a:p>
            <a:pPr marL="171450" indent="-171450">
              <a:buFont typeface="Arial" pitchFamily="34" charset="0"/>
              <a:buChar char="•"/>
            </a:pPr>
            <a:r>
              <a:rPr lang="en-US" baseline="0" dirty="0" smtClean="0"/>
              <a:t>There were several important functional requirements of the system. It must be able to collect basic programmatic data from grantees on their health department staff, their coalition partners, and resources available to them, such as surveillance data sources and funding or in-kind support from partner organizations. We also wanted a system that would electronically capture their annual action plans and that would have a set of common data elements so that we could systematically search across Action plans. Additionally, we wanted programs to be able to report their performance measures through the MIS.</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62</a:t>
            </a:fld>
            <a:endParaRPr lang="en-US" dirty="0"/>
          </a:p>
        </p:txBody>
      </p:sp>
    </p:spTree>
    <p:extLst>
      <p:ext uri="{BB962C8B-B14F-4D97-AF65-F5344CB8AC3E}">
        <p14:creationId xmlns:p14="http://schemas.microsoft.com/office/powerpoint/2010/main" val="3451613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illustration shows the data sharing process between the NACP</a:t>
            </a:r>
            <a:r>
              <a:rPr lang="en-US" baseline="0" dirty="0" smtClean="0"/>
              <a:t> grantees, the CDC, and policymakers through AIRS.</a:t>
            </a:r>
          </a:p>
          <a:p>
            <a:endParaRPr lang="en-US" baseline="0" dirty="0" smtClean="0"/>
          </a:p>
        </p:txBody>
      </p:sp>
      <p:sp>
        <p:nvSpPr>
          <p:cNvPr id="4" name="Slide Number Placeholder 3"/>
          <p:cNvSpPr>
            <a:spLocks noGrp="1"/>
          </p:cNvSpPr>
          <p:nvPr>
            <p:ph type="sldNum" sz="quarter" idx="10"/>
          </p:nvPr>
        </p:nvSpPr>
        <p:spPr/>
        <p:txBody>
          <a:bodyPr/>
          <a:lstStyle/>
          <a:p>
            <a:fld id="{12930959-6958-455D-A0B6-BAEE64078981}" type="slidenum">
              <a:rPr lang="en-US" smtClean="0"/>
              <a:pPr/>
              <a:t>6</a:t>
            </a:fld>
            <a:endParaRPr lang="en-US"/>
          </a:p>
        </p:txBody>
      </p:sp>
    </p:spTree>
    <p:extLst>
      <p:ext uri="{BB962C8B-B14F-4D97-AF65-F5344CB8AC3E}">
        <p14:creationId xmlns:p14="http://schemas.microsoft.com/office/powerpoint/2010/main" val="2163161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76" indent="-171776">
              <a:buFont typeface="Arial" pitchFamily="34" charset="0"/>
              <a:buChar char="•"/>
            </a:pPr>
            <a:r>
              <a:rPr lang="en-US" dirty="0"/>
              <a:t>There are advantages to an electronic data collection system for performance measures, such as no more paper reporting, which is very time consuming to data enter and requires development of an in house Access database.  The paper version had no edit checks and in the past grantees sometimes modified our response options to better capture their own program, which is beneficial for them but impedes uniform data collection.  Entry of the performance measures in the MIS is seamless, because it’s integrated into other programmatic information.  </a:t>
            </a:r>
          </a:p>
          <a:p>
            <a:pPr marL="171776" indent="-171776">
              <a:buFont typeface="Arial" pitchFamily="34" charset="0"/>
              <a:buChar char="•"/>
            </a:pPr>
            <a:r>
              <a:rPr lang="en-US" dirty="0"/>
              <a:t>However, we may have lost some of the guidance that went along with the worksheet, because the worksheet had very detailed definitions that aren’t completely captured in the MIS.  Although we have modified the help sections of portions of the MIS to aid in uniform data collection, we suspect that the help section is not often used. Another issue was that the development of the MIS wasn’t always synced with the performance measures workgroup, so some newer measures were not included in the MIS.  Going forward, it will be more challenging and resource intensive to refine measures in the MIS, because of the cost and development time needed to change the system.  Lost flexibility is the tradeoff for having a system that can be easily queried any time, reduces data management burden, and seamlessly collects performance measurement data in a uniform matter. </a:t>
            </a:r>
          </a:p>
          <a:p>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63</a:t>
            </a:fld>
            <a:endParaRPr lang="en-US" dirty="0"/>
          </a:p>
        </p:txBody>
      </p:sp>
    </p:spTree>
    <p:extLst>
      <p:ext uri="{BB962C8B-B14F-4D97-AF65-F5344CB8AC3E}">
        <p14:creationId xmlns:p14="http://schemas.microsoft.com/office/powerpoint/2010/main" val="8926972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neared the end of our last 5-year</a:t>
            </a:r>
            <a:r>
              <a:rPr lang="en-US" baseline="0" dirty="0" smtClean="0"/>
              <a:t> project period, which ended back in June, we had the idea that we would develop some trend reports using our performance measures data. Of course, when you change your method of data collection, you always have to be cognoscente of how those changes will affect what you will see with your data. We can’t get around the fact that programs self-report their performance measures data. However, we did wonder if the MIS would impact the quality of the performance measures data, for better or for worse. We also were concerned that converting to the MIS would affect trend analyses, since we had changed our mode of collection.</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64</a:t>
            </a:fld>
            <a:endParaRPr lang="en-US" dirty="0"/>
          </a:p>
        </p:txBody>
      </p:sp>
    </p:spTree>
    <p:extLst>
      <p:ext uri="{BB962C8B-B14F-4D97-AF65-F5344CB8AC3E}">
        <p14:creationId xmlns:p14="http://schemas.microsoft.com/office/powerpoint/2010/main" val="1174062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76" indent="-171776">
              <a:buFont typeface="Arial" pitchFamily="34" charset="0"/>
              <a:buChar char="•"/>
            </a:pPr>
            <a:r>
              <a:rPr lang="en-US" dirty="0" smtClean="0"/>
              <a:t>In broad</a:t>
            </a:r>
            <a:r>
              <a:rPr lang="en-US" baseline="0" dirty="0" smtClean="0"/>
              <a:t> terms, mode effect can be defined as when the type of survey administration mode leads to differences in the data collected. For example on a health survey, the exact same question may yield differences in prevalence of a certain health condition or behavior because the researcher conducted a telephone interview versus an in-person interview. A perfect example of this phenomenon are estimates on the prevalence of obesity that are obtained from telephone surveys vs. in-person interviews. It’s a little harder to hide your height and weight when you are meeting your interviewer in person! </a:t>
            </a:r>
          </a:p>
          <a:p>
            <a:pPr marL="171776" indent="-171776">
              <a:buFont typeface="Arial" pitchFamily="34" charset="0"/>
              <a:buChar char="•"/>
            </a:pPr>
            <a:r>
              <a:rPr lang="en-US" baseline="0" dirty="0" smtClean="0"/>
              <a:t>Surveys are subject to recall and social desirability bias among other things like problems with interpretation that can affect internal validity. As human beings, our memory can fail us at times and we inherently want to be liked by others. Although the examples I give here are concerns in health surveys, they apply to other survey data collected. So, for our performance measures data collected through a survey questionnaire, we can expect to have the data somewhat affected by recall and social desirability bias. We can expect this is also the case with the MIS, but we think less so because more detailed information is collected, particularly in the Action plan, so more thought needs to go into entering data in the system. </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65</a:t>
            </a:fld>
            <a:endParaRPr lang="en-US" dirty="0"/>
          </a:p>
        </p:txBody>
      </p:sp>
    </p:spTree>
    <p:extLst>
      <p:ext uri="{BB962C8B-B14F-4D97-AF65-F5344CB8AC3E}">
        <p14:creationId xmlns:p14="http://schemas.microsoft.com/office/powerpoint/2010/main" val="3379905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try to answer our evaluation questions, we set out to compare data collected from the performance measures for project years 1 – 3 vs. year 4, and soon year 5. We examined the number of programs who met the benchmark for a particular measure. For data that are on measured on the continuous scale, we looked at trends in mean, median, or sum. </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66</a:t>
            </a:fld>
            <a:endParaRPr lang="en-US" dirty="0"/>
          </a:p>
        </p:txBody>
      </p:sp>
    </p:spTree>
    <p:extLst>
      <p:ext uri="{BB962C8B-B14F-4D97-AF65-F5344CB8AC3E}">
        <p14:creationId xmlns:p14="http://schemas.microsoft.com/office/powerpoint/2010/main" val="3207779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 to talk about some examples from our findings.</a:t>
            </a:r>
            <a:r>
              <a:rPr lang="en-US" baseline="0" dirty="0" smtClean="0"/>
              <a:t> The first performance measure that I’ll show data for asks if the program director position was filled for the entire project year. This is the measure from the worksheet in MS word in project year 3.</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67</a:t>
            </a:fld>
            <a:endParaRPr lang="en-US" dirty="0"/>
          </a:p>
        </p:txBody>
      </p:sp>
    </p:spTree>
    <p:extLst>
      <p:ext uri="{BB962C8B-B14F-4D97-AF65-F5344CB8AC3E}">
        <p14:creationId xmlns:p14="http://schemas.microsoft.com/office/powerpoint/2010/main" val="2126392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data</a:t>
            </a:r>
            <a:r>
              <a:rPr lang="en-US" baseline="0" dirty="0" smtClean="0"/>
              <a:t> entry screen in our MIS. After a person clicks on save, then they enter specific details regarding the name of the individual and their active date.</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68</a:t>
            </a:fld>
            <a:endParaRPr lang="en-US" dirty="0"/>
          </a:p>
        </p:txBody>
      </p:sp>
    </p:spTree>
    <p:extLst>
      <p:ext uri="{BB962C8B-B14F-4D97-AF65-F5344CB8AC3E}">
        <p14:creationId xmlns:p14="http://schemas.microsoft.com/office/powerpoint/2010/main" val="18703404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our results when we compared year 3 to year 4. In year 3, 82% of programs had the program director position filled the entire year, but only 66% of programs did in year 4. If the position wasn’t filled for the entire 12 months, then we collect the number of months it was filled. Here you see the mean and median number of months the position was filled dropped slightly in year 4. Since the MIS requires more effort for the program to enter a name and date rather than check a box, we’re not sure if the differences are due to the MIS or if there is some other external factor operating here.</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69</a:t>
            </a:fld>
            <a:endParaRPr lang="en-US" dirty="0"/>
          </a:p>
        </p:txBody>
      </p:sp>
    </p:spTree>
    <p:extLst>
      <p:ext uri="{BB962C8B-B14F-4D97-AF65-F5344CB8AC3E}">
        <p14:creationId xmlns:p14="http://schemas.microsoft.com/office/powerpoint/2010/main" val="3842703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next example, we compare data from a performance measure that appears nearly the same in the MIS as it does on the original worksheet. This measure is on membership composition within the coalition. We expect programs to recruit members to the coalition across a variety of sectors to ensure diversity of thought and experience. </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70</a:t>
            </a:fld>
            <a:endParaRPr lang="en-US" dirty="0"/>
          </a:p>
        </p:txBody>
      </p:sp>
    </p:spTree>
    <p:extLst>
      <p:ext uri="{BB962C8B-B14F-4D97-AF65-F5344CB8AC3E}">
        <p14:creationId xmlns:p14="http://schemas.microsoft.com/office/powerpoint/2010/main" val="3379415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the MIS data entry screen looks like. We have added and taken away some response options.</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71</a:t>
            </a:fld>
            <a:endParaRPr lang="en-US" dirty="0"/>
          </a:p>
        </p:txBody>
      </p:sp>
    </p:spTree>
    <p:extLst>
      <p:ext uri="{BB962C8B-B14F-4D97-AF65-F5344CB8AC3E}">
        <p14:creationId xmlns:p14="http://schemas.microsoft.com/office/powerpoint/2010/main" val="2021739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the data look like across years. We looked at the percentage of programs that had at least</a:t>
            </a:r>
            <a:r>
              <a:rPr lang="en-US" baseline="0" dirty="0" smtClean="0"/>
              <a:t> 1 member organization represented for each sector. The data are fairly similar. However, there was a decline in the percentage of programs with other government agencies represented on their coalition. We think this may be due to the loss of the National Cancer Institute’s Cancer Information Service program, which was a member of many coalitions.</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72</a:t>
            </a:fld>
            <a:endParaRPr lang="en-US" dirty="0"/>
          </a:p>
        </p:txBody>
      </p:sp>
    </p:spTree>
    <p:extLst>
      <p:ext uri="{BB962C8B-B14F-4D97-AF65-F5344CB8AC3E}">
        <p14:creationId xmlns:p14="http://schemas.microsoft.com/office/powerpoint/2010/main" val="317947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why should we evaluate AIRS?</a:t>
            </a:r>
          </a:p>
          <a:p>
            <a:endParaRPr lang="en-US" baseline="0" dirty="0" smtClean="0"/>
          </a:p>
          <a:p>
            <a:r>
              <a:rPr lang="en-US" dirty="0" smtClean="0"/>
              <a:t>The literature tells us that</a:t>
            </a:r>
            <a:r>
              <a:rPr lang="en-US" baseline="0" dirty="0" smtClean="0"/>
              <a:t> it is important to evaluate these data collection systems to ensure that you are collecting the most reliable and valid data possible. You also want to make sure that the system supports its users and aids them in this data collection process. Finally, you want to assess whether users, especially the CDC, are utilizing the system effectively to aid management and policy-related decision making.</a:t>
            </a: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7</a:t>
            </a:fld>
            <a:endParaRPr lang="en-US"/>
          </a:p>
        </p:txBody>
      </p:sp>
    </p:spTree>
    <p:extLst>
      <p:ext uri="{BB962C8B-B14F-4D97-AF65-F5344CB8AC3E}">
        <p14:creationId xmlns:p14="http://schemas.microsoft.com/office/powerpoint/2010/main" val="13775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performance measure, we collect the amount of in-kind resources received by programs. Here is the worksheet.</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73</a:t>
            </a:fld>
            <a:endParaRPr lang="en-US" dirty="0"/>
          </a:p>
        </p:txBody>
      </p:sp>
    </p:spTree>
    <p:extLst>
      <p:ext uri="{BB962C8B-B14F-4D97-AF65-F5344CB8AC3E}">
        <p14:creationId xmlns:p14="http://schemas.microsoft.com/office/powerpoint/2010/main" val="4712477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MIS</a:t>
            </a:r>
            <a:r>
              <a:rPr lang="en-US" baseline="0" dirty="0" smtClean="0"/>
              <a:t> data entry screen. You’ll notice the response options are a little different.</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74</a:t>
            </a:fld>
            <a:endParaRPr lang="en-US" dirty="0"/>
          </a:p>
        </p:txBody>
      </p:sp>
    </p:spTree>
    <p:extLst>
      <p:ext uri="{BB962C8B-B14F-4D97-AF65-F5344CB8AC3E}">
        <p14:creationId xmlns:p14="http://schemas.microsoft.com/office/powerpoint/2010/main" val="33992440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the trend data on the median value of all in kind resources reported across years. You’ll see year 4 continues a declining trend that began in year 3. The decline from year 2 to year 3 was 24%, but it was 32% from year 3 to year 4.</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75</a:t>
            </a:fld>
            <a:endParaRPr lang="en-US" dirty="0"/>
          </a:p>
        </p:txBody>
      </p:sp>
    </p:spTree>
    <p:extLst>
      <p:ext uri="{BB962C8B-B14F-4D97-AF65-F5344CB8AC3E}">
        <p14:creationId xmlns:p14="http://schemas.microsoft.com/office/powerpoint/2010/main" val="10987929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final performance measure that I’ll show data for is on the use of evidence-based interventions for cancer control. Here is the year 3 worksheet. We ask for the number of interventions being implemented and how many are evidence-based.</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76</a:t>
            </a:fld>
            <a:endParaRPr lang="en-US" dirty="0"/>
          </a:p>
        </p:txBody>
      </p:sp>
    </p:spTree>
    <p:extLst>
      <p:ext uri="{BB962C8B-B14F-4D97-AF65-F5344CB8AC3E}">
        <p14:creationId xmlns:p14="http://schemas.microsoft.com/office/powerpoint/2010/main" val="788551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MIS, there is no a direct translation of this question. For each annual objective in the action plan, programs must report the rationale/approach for their strategy based on a preset list of evidence-based resources, websites, and documents. This objective uses “Best Practices for Comprehensive Tobacco Control Programs” as the evidence source.</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77</a:t>
            </a:fld>
            <a:endParaRPr lang="en-US" dirty="0"/>
          </a:p>
        </p:txBody>
      </p:sp>
    </p:spTree>
    <p:extLst>
      <p:ext uri="{BB962C8B-B14F-4D97-AF65-F5344CB8AC3E}">
        <p14:creationId xmlns:p14="http://schemas.microsoft.com/office/powerpoint/2010/main" val="1736134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a:t>
            </a:r>
            <a:r>
              <a:rPr lang="en-US" baseline="0" dirty="0" smtClean="0"/>
              <a:t> performance measure where we can’t make a direct comparison between years 1 -3 and year 4, which is why I didn’t try to put a data point in for year 4.</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78</a:t>
            </a:fld>
            <a:endParaRPr lang="en-US" dirty="0"/>
          </a:p>
        </p:txBody>
      </p:sp>
    </p:spTree>
    <p:extLst>
      <p:ext uri="{BB962C8B-B14F-4D97-AF65-F5344CB8AC3E}">
        <p14:creationId xmlns:p14="http://schemas.microsoft.com/office/powerpoint/2010/main" val="15234362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r>
              <a:rPr lang="en-US" baseline="0" dirty="0" smtClean="0"/>
              <a:t>Here is a look at the data that we are getting for this performance measure based on year 4 data from the MIS. We have much richer information on the types of evidence sources programs use for their objectives. Although with over 50% of programs citing their “own program” as the evidence source, this does point to a need for us to encourage programs to evaluate these interventions and build the scientific evidence.</a:t>
            </a:r>
            <a:endParaRPr lang="en-US" dirty="0"/>
          </a:p>
        </p:txBody>
      </p:sp>
      <p:sp>
        <p:nvSpPr>
          <p:cNvPr id="4" name="Slide Number Placeholder 3"/>
          <p:cNvSpPr>
            <a:spLocks noGrp="1"/>
          </p:cNvSpPr>
          <p:nvPr>
            <p:ph type="sldNum" sz="quarter" idx="10"/>
          </p:nvPr>
        </p:nvSpPr>
        <p:spPr/>
        <p:txBody>
          <a:bodyPr/>
          <a:lstStyle/>
          <a:p>
            <a:fld id="{B2B49A24-08BA-410E-A1AE-F880F0F05764}" type="slidenum">
              <a:rPr lang="en-US" smtClean="0"/>
              <a:t>79</a:t>
            </a:fld>
            <a:endParaRPr lang="en-US" dirty="0"/>
          </a:p>
        </p:txBody>
      </p:sp>
    </p:spTree>
    <p:extLst>
      <p:ext uri="{BB962C8B-B14F-4D97-AF65-F5344CB8AC3E}">
        <p14:creationId xmlns:p14="http://schemas.microsoft.com/office/powerpoint/2010/main" val="3920109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our</a:t>
            </a:r>
            <a:r>
              <a:rPr lang="en-US" baseline="0" dirty="0" smtClean="0"/>
              <a:t> review, we do find that reporting of performance measures through the MIS does yield differences in data for some measures. I think the jury is still out on whether or not the MIS improves data quality. We do receive more detailed information regarding program attributes and their implementation activities and outcomes. We have a few programs who still struggle using the system, so this may impact accuracy of the data. In addition, MIS data are highly subject to quality of the programs’ action plans. If the Action plans are poorly developed and do not provide adequate detail regarding objectives and activities, we will not get the data that we need from the system. Lastly, it may take discussion with our stakeholders, including our performance measures advisory group which is composed of CCC program directors, to make the distinction between a trend in the data and a mode effect.</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80</a:t>
            </a:fld>
            <a:endParaRPr lang="en-US" dirty="0"/>
          </a:p>
        </p:txBody>
      </p:sp>
    </p:spTree>
    <p:extLst>
      <p:ext uri="{BB962C8B-B14F-4D97-AF65-F5344CB8AC3E}">
        <p14:creationId xmlns:p14="http://schemas.microsoft.com/office/powerpoint/2010/main" val="2485400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definitely</a:t>
            </a:r>
            <a:r>
              <a:rPr lang="en-US" baseline="0" dirty="0" smtClean="0"/>
              <a:t> learned some lessons along the way. Most importantly, make sure definitions are the same between data collection systems. There was not much overlap in membership between the MIS and performance measures workgroup. Often, it was only 1 or 2 people who could adequately explain why certain data elements were needed in the MIS and what the response options should be in order to be compatible with a measure. So, it really is important to be a voice at the table and be very vigilant about what data will be needed from the system. Accurate data also requires routine monitoring. We found that we needed to change a label in the MIS because our grantees were confused on what to report, and this confusion was reflected in the quality of data reported to us. Finally, </a:t>
            </a:r>
            <a:r>
              <a:rPr lang="en-US" baseline="0" smtClean="0"/>
              <a:t>any substantial </a:t>
            </a:r>
            <a:r>
              <a:rPr lang="en-US" baseline="0" dirty="0" smtClean="0"/>
              <a:t>design changes will likely affect trend data, and there really is no way around it.</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81</a:t>
            </a:fld>
            <a:endParaRPr lang="en-US" dirty="0"/>
          </a:p>
        </p:txBody>
      </p:sp>
    </p:spTree>
    <p:extLst>
      <p:ext uri="{BB962C8B-B14F-4D97-AF65-F5344CB8AC3E}">
        <p14:creationId xmlns:p14="http://schemas.microsoft.com/office/powerpoint/2010/main" val="12665959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776" indent="-171776">
              <a:buFont typeface="Arial" pitchFamily="34" charset="0"/>
              <a:buChar char="•"/>
            </a:pPr>
            <a:r>
              <a:rPr lang="en-US" dirty="0" smtClean="0"/>
              <a:t>Before I end today’s presentation,</a:t>
            </a:r>
            <a:r>
              <a:rPr lang="en-US" baseline="0" dirty="0" smtClean="0"/>
              <a:t> I do want to mention our future efforts with our MIS. The MIS is our primary data source for our evaluation of the NCCCP. We feel that Michael Quinn Patton’s approach to utilization-focused evaluation is a good fit for us. We emphasize with our programs that their own evaluation efforts should be utilization-focused. We don’t want evaluation reports to sit on the shelf, but used for program improvement. This ties in to the need to have stakeholder input from the very beginning so that a meaningful evaluation is developed. Unfortunately with MIS development and the short timelines we face for development, this hasn’t always occurred. As we make modifications to the system, we try to keep  the “utilization-focused” approach in mind. A system that no one likes does us no good for getting quality data. </a:t>
            </a:r>
          </a:p>
          <a:p>
            <a:pPr marL="171776" indent="-171776">
              <a:buFont typeface="Arial" pitchFamily="34" charset="0"/>
              <a:buChar char="•"/>
            </a:pPr>
            <a:r>
              <a:rPr lang="en-US" baseline="0" dirty="0" smtClean="0"/>
              <a:t>Right now we are emphasizing continuous quality improvement. Since we just started a new project period, we are working with our programs to improve the quality of their action plans. We have our scientific team right now reviewing Action plans and making recommendations regarding evidence-based interventions and how to improve objectives so that they are measurable and align with current scientific evidence. </a:t>
            </a:r>
          </a:p>
          <a:p>
            <a:pPr marL="171776" indent="-171776">
              <a:buFont typeface="Arial" pitchFamily="34" charset="0"/>
              <a:buChar char="•"/>
            </a:pPr>
            <a:r>
              <a:rPr lang="en-US" baseline="0" dirty="0" smtClean="0"/>
              <a:t>We are also working to improve the search functionality. An MIS is no good to us if we can’t easily obtain the data we need from the system. </a:t>
            </a:r>
          </a:p>
          <a:p>
            <a:pPr marL="171776" indent="-171776">
              <a:buFont typeface="Arial" pitchFamily="34" charset="0"/>
              <a:buChar char="•"/>
            </a:pPr>
            <a:r>
              <a:rPr lang="en-US" baseline="0" dirty="0" smtClean="0"/>
              <a:t>Finally, we need to continue to educate our stakeholders on what the MIS can provide to them. This includes informing programs that they can run their own queries with their own data, and upon request, we can run queries for them on particular topics of interest to them. Our own division management is becoming increasingly aware of the data that we now systematically collect, so we have conducted several queries for them as well.</a:t>
            </a:r>
          </a:p>
          <a:p>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82</a:t>
            </a:fld>
            <a:endParaRPr lang="en-US" dirty="0"/>
          </a:p>
        </p:txBody>
      </p:sp>
    </p:spTree>
    <p:extLst>
      <p:ext uri="{BB962C8B-B14F-4D97-AF65-F5344CB8AC3E}">
        <p14:creationId xmlns:p14="http://schemas.microsoft.com/office/powerpoint/2010/main" val="250424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conduct the evaluation of AIRS,</a:t>
            </a:r>
            <a:r>
              <a:rPr lang="en-US" baseline="0" dirty="0" smtClean="0"/>
              <a:t> we followed the six steps in the CDC program evaluation framework.</a:t>
            </a:r>
            <a:endParaRPr lang="en-US" dirty="0"/>
          </a:p>
        </p:txBody>
      </p:sp>
      <p:sp>
        <p:nvSpPr>
          <p:cNvPr id="4" name="Slide Number Placeholder 3"/>
          <p:cNvSpPr>
            <a:spLocks noGrp="1"/>
          </p:cNvSpPr>
          <p:nvPr>
            <p:ph type="sldNum" sz="quarter" idx="10"/>
          </p:nvPr>
        </p:nvSpPr>
        <p:spPr/>
        <p:txBody>
          <a:bodyPr/>
          <a:lstStyle/>
          <a:p>
            <a:fld id="{12930959-6958-455D-A0B6-BAEE64078981}" type="slidenum">
              <a:rPr lang="en-US" smtClean="0"/>
              <a:pPr/>
              <a:t>8</a:t>
            </a:fld>
            <a:endParaRPr lang="en-US"/>
          </a:p>
        </p:txBody>
      </p:sp>
    </p:spTree>
    <p:extLst>
      <p:ext uri="{BB962C8B-B14F-4D97-AF65-F5344CB8AC3E}">
        <p14:creationId xmlns:p14="http://schemas.microsoft.com/office/powerpoint/2010/main" val="31495909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conclude, I’d like to thank my coauthors at CDC, including our stand-in panel chair, Angela Moore.</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83</a:t>
            </a:fld>
            <a:endParaRPr lang="en-US" dirty="0"/>
          </a:p>
        </p:txBody>
      </p:sp>
    </p:spTree>
    <p:extLst>
      <p:ext uri="{BB962C8B-B14F-4D97-AF65-F5344CB8AC3E}">
        <p14:creationId xmlns:p14="http://schemas.microsoft.com/office/powerpoint/2010/main" val="2001038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If you have any questions</a:t>
            </a:r>
            <a:r>
              <a:rPr lang="en-US" baseline="0" dirty="0" smtClean="0"/>
              <a:t> or comments, feel free to contact me by email.</a:t>
            </a:r>
            <a:endParaRPr lang="en-US" dirty="0"/>
          </a:p>
        </p:txBody>
      </p:sp>
      <p:sp>
        <p:nvSpPr>
          <p:cNvPr id="4" name="Slide Number Placeholder 3"/>
          <p:cNvSpPr>
            <a:spLocks noGrp="1"/>
          </p:cNvSpPr>
          <p:nvPr>
            <p:ph type="sldNum" sz="quarter" idx="10"/>
          </p:nvPr>
        </p:nvSpPr>
        <p:spPr/>
        <p:txBody>
          <a:bodyPr/>
          <a:lstStyle/>
          <a:p>
            <a:fld id="{C6B58656-AC25-4C15-ABA9-74D38AA00E37}" type="slidenum">
              <a:rPr lang="en-US" smtClean="0"/>
              <a:pPr/>
              <a:t>84</a:t>
            </a:fld>
            <a:endParaRPr lang="en-US" dirty="0"/>
          </a:p>
        </p:txBody>
      </p:sp>
    </p:spTree>
    <p:extLst>
      <p:ext uri="{BB962C8B-B14F-4D97-AF65-F5344CB8AC3E}">
        <p14:creationId xmlns:p14="http://schemas.microsoft.com/office/powerpoint/2010/main" val="269370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a:t>
            </a:r>
            <a:r>
              <a:rPr lang="en-US" baseline="0" dirty="0" smtClean="0"/>
              <a:t> ensured all appropriate stakeholders were accessible and engaged during the evaluation. These stakeholders included all who used the system at the Air Pollution and Respiratory Health Branch, including the project officers, technical advisors in evaluation and epidemiology, the branch management, and the AIRS database manger. We also engaged multiple grantee stakeholders, including those who have reported issues or who played a role in the development of the AIRS guidance. Finally, the system development contractors were engaged via questions asked over email.</a:t>
            </a:r>
          </a:p>
        </p:txBody>
      </p:sp>
      <p:sp>
        <p:nvSpPr>
          <p:cNvPr id="4" name="Slide Number Placeholder 3"/>
          <p:cNvSpPr>
            <a:spLocks noGrp="1"/>
          </p:cNvSpPr>
          <p:nvPr>
            <p:ph type="sldNum" sz="quarter" idx="10"/>
          </p:nvPr>
        </p:nvSpPr>
        <p:spPr/>
        <p:txBody>
          <a:bodyPr/>
          <a:lstStyle/>
          <a:p>
            <a:fld id="{12930959-6958-455D-A0B6-BAEE64078981}" type="slidenum">
              <a:rPr lang="en-US" smtClean="0"/>
              <a:pPr/>
              <a:t>9</a:t>
            </a:fld>
            <a:endParaRPr lang="en-US"/>
          </a:p>
        </p:txBody>
      </p:sp>
    </p:spTree>
    <p:extLst>
      <p:ext uri="{BB962C8B-B14F-4D97-AF65-F5344CB8AC3E}">
        <p14:creationId xmlns:p14="http://schemas.microsoft.com/office/powerpoint/2010/main" val="400827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008">
              <a:defRPr/>
            </a:pPr>
            <a:r>
              <a:rPr lang="en-US" dirty="0" err="1" smtClean="0"/>
              <a:t>Scriven</a:t>
            </a:r>
            <a:r>
              <a:rPr lang="en-US" dirty="0" smtClean="0"/>
              <a:t> defines evaluation as the systematic investigation of the merit, worth or significance of an object. In</a:t>
            </a:r>
            <a:r>
              <a:rPr lang="en-US" baseline="0" dirty="0" smtClean="0"/>
              <a:t> order to do this investigation and determine where lapses in the merit worth or significance of AIRS may occur</a:t>
            </a:r>
            <a:r>
              <a:rPr lang="en-US" dirty="0" smtClean="0"/>
              <a:t>, it is important to first develop a logic model of all the activities involving the</a:t>
            </a:r>
            <a:r>
              <a:rPr lang="en-US" baseline="0" dirty="0" smtClean="0"/>
              <a:t> system. This logic model displays a clear picture of how the system should be functioning and how its users should be using the system, and helps us identify where problems may exist. </a:t>
            </a:r>
          </a:p>
          <a:p>
            <a:pPr defTabSz="916008">
              <a:defRPr/>
            </a:pPr>
            <a:endParaRPr lang="en-US" baseline="0" dirty="0" smtClean="0"/>
          </a:p>
          <a:p>
            <a:pPr defTabSz="916008">
              <a:defRPr/>
            </a:pPr>
            <a:r>
              <a:rPr lang="en-US" baseline="0" dirty="0" smtClean="0"/>
              <a:t>In this general logic model, the activities involving the system are completed by three entities-the system itself, the grantees who enter information into the system and create biannual reports, and the CDC and/or contractors responsible for designing the system, training, and monitoring data entered into the system. To answer the evaluation questions on functionality, we needed to focus on the activities of the system. For the usability questions, we needed to focus on the system and each of the users separately. For the effective utilization question, only the activities of the users can be used to answer this. Therefore, we zoomed into logic models for the activities of these separate entities to better answer the evaluation questions. When viewing these zoomed in models, keep in </a:t>
            </a:r>
          </a:p>
          <a:p>
            <a:pPr defTabSz="916008">
              <a:defRPr/>
            </a:pPr>
            <a:endParaRPr lang="en-US" baseline="0" dirty="0" smtClean="0"/>
          </a:p>
          <a:p>
            <a:pPr defTabSz="916008">
              <a:defRPr/>
            </a:pPr>
            <a:endParaRPr lang="en-US" baseline="0" dirty="0" smtClean="0"/>
          </a:p>
          <a:p>
            <a:pPr defTabSz="916008">
              <a:defRPr/>
            </a:pPr>
            <a:endParaRPr lang="en-US" baseline="0" dirty="0" smtClean="0"/>
          </a:p>
          <a:p>
            <a:pPr defTabSz="916008">
              <a:defRPr/>
            </a:pPr>
            <a:r>
              <a:rPr lang="en-US" baseline="0" dirty="0" smtClean="0"/>
              <a:t> </a:t>
            </a:r>
          </a:p>
          <a:p>
            <a:pPr defTabSz="916008">
              <a:defRPr/>
            </a:pPr>
            <a:endParaRPr lang="en-US" baseline="0" dirty="0" smtClean="0"/>
          </a:p>
          <a:p>
            <a:pPr defTabSz="916008">
              <a:defRPr/>
            </a:pPr>
            <a:r>
              <a:rPr lang="en-US" baseline="0" dirty="0" smtClean="0"/>
              <a:t>Here is the logic model for AIRS, where each activity can be classified as contributing to the functionality, usability or functionality &amp; usability of the system.</a:t>
            </a:r>
            <a:r>
              <a:rPr lang="en-US" dirty="0" smtClean="0"/>
              <a:t> The</a:t>
            </a:r>
            <a:r>
              <a:rPr lang="en-US" baseline="0" dirty="0" smtClean="0"/>
              <a:t> functionality is the system’s ability to perform its designated tasks. The usability of the system</a:t>
            </a:r>
            <a:r>
              <a:rPr lang="en-US" dirty="0" smtClean="0">
                <a:effectLst/>
              </a:rPr>
              <a:t> is the extent to which a product can be used by users. </a:t>
            </a:r>
          </a:p>
          <a:p>
            <a:pPr defTabSz="916008">
              <a:defRPr/>
            </a:pPr>
            <a:endParaRPr lang="en-US" dirty="0" smtClean="0">
              <a:effectLst/>
            </a:endParaRPr>
          </a:p>
          <a:p>
            <a:pPr defTabSz="916008">
              <a:defRPr/>
            </a:pPr>
            <a:r>
              <a:rPr lang="en-US" dirty="0" smtClean="0">
                <a:effectLst/>
              </a:rPr>
              <a:t>Since</a:t>
            </a:r>
            <a:r>
              <a:rPr lang="en-US" baseline="0" dirty="0" smtClean="0">
                <a:effectLst/>
              </a:rPr>
              <a:t> usability involves the user and the system, then the logic models for the system, the grantees, and the CDC all overlap. They have been made separate for the sake of simplicity.</a:t>
            </a:r>
          </a:p>
          <a:p>
            <a:pPr defTabSz="916008">
              <a:defRPr/>
            </a:pPr>
            <a:endParaRPr lang="en-US" baseline="0" dirty="0" smtClean="0">
              <a:effectLst/>
            </a:endParaRPr>
          </a:p>
          <a:p>
            <a:pPr defTabSz="916008">
              <a:defRPr/>
            </a:pPr>
            <a:r>
              <a:rPr lang="en-US" baseline="0" dirty="0" smtClean="0"/>
              <a:t>I have provided you with a handout with these logic models for your reference. We will go into these logic models in more depth when we review the results.</a:t>
            </a:r>
            <a:endParaRPr lang="en-US" dirty="0" smtClean="0"/>
          </a:p>
          <a:p>
            <a:pPr defTabSz="916008">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2930959-6958-455D-A0B6-BAEE64078981}" type="slidenum">
              <a:rPr lang="en-US" smtClean="0"/>
              <a:pPr/>
              <a:t>10</a:t>
            </a:fld>
            <a:endParaRPr lang="en-US"/>
          </a:p>
        </p:txBody>
      </p:sp>
    </p:spTree>
    <p:extLst>
      <p:ext uri="{BB962C8B-B14F-4D97-AF65-F5344CB8AC3E}">
        <p14:creationId xmlns:p14="http://schemas.microsoft.com/office/powerpoint/2010/main" val="19184620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8" name="Text Placeholder 5"/>
          <p:cNvSpPr>
            <a:spLocks noGrp="1"/>
          </p:cNvSpPr>
          <p:nvPr>
            <p:ph type="body" sz="quarter" idx="11" hasCustomPrompt="1"/>
          </p:nvPr>
        </p:nvSpPr>
        <p:spPr>
          <a:xfrm>
            <a:off x="1828800" y="6281928"/>
            <a:ext cx="5105400" cy="182880"/>
          </a:xfrm>
          <a:prstGeom prst="rect">
            <a:avLst/>
          </a:prstGeom>
        </p:spPr>
        <p:txBody>
          <a:bodyPr/>
          <a:lstStyle>
            <a:lvl1pPr>
              <a:buNone/>
              <a:defRPr sz="1000" baseline="0">
                <a:solidFill>
                  <a:schemeClr val="bg1"/>
                </a:solidFill>
              </a:defRPr>
            </a:lvl1pPr>
          </a:lstStyle>
          <a:p>
            <a:r>
              <a:rPr lang="en-US" dirty="0" smtClean="0"/>
              <a:t>Office of the Director</a:t>
            </a:r>
            <a:endParaRPr lang="en-US" dirty="0"/>
          </a:p>
        </p:txBody>
      </p:sp>
      <p:sp>
        <p:nvSpPr>
          <p:cNvPr id="10" name="Text Placeholder 6"/>
          <p:cNvSpPr>
            <a:spLocks noGrp="1"/>
          </p:cNvSpPr>
          <p:nvPr>
            <p:ph type="body" sz="quarter" idx="12" hasCustomPrompt="1"/>
          </p:nvPr>
        </p:nvSpPr>
        <p:spPr>
          <a:xfrm>
            <a:off x="1828800" y="6473952"/>
            <a:ext cx="5105400" cy="228600"/>
          </a:xfrm>
          <a:prstGeom prst="rect">
            <a:avLst/>
          </a:prstGeom>
        </p:spPr>
        <p:txBody>
          <a:bodyPr/>
          <a:lstStyle>
            <a:lvl1pPr>
              <a:buNone/>
              <a:defRPr sz="1000" baseline="0">
                <a:solidFill>
                  <a:schemeClr val="bg1"/>
                </a:solidFill>
              </a:defRPr>
            </a:lvl1pPr>
          </a:lstStyle>
          <a:p>
            <a:r>
              <a:rPr lang="en-US" dirty="0" smtClean="0"/>
              <a:t>Place Office Title Here</a:t>
            </a:r>
            <a:endParaRPr lang="en-US" dirty="0"/>
          </a:p>
        </p:txBody>
      </p:sp>
    </p:spTree>
    <p:extLst>
      <p:ext uri="{BB962C8B-B14F-4D97-AF65-F5344CB8AC3E}">
        <p14:creationId xmlns:p14="http://schemas.microsoft.com/office/powerpoint/2010/main" val="35989843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lvl="0"/>
            <a:r>
              <a:rPr lang="en-US" sz="1300" b="1" dirty="0" smtClean="0">
                <a:solidFill>
                  <a:schemeClr val="tx2"/>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lvl="0"/>
            <a:r>
              <a:rPr lang="en-US" sz="1200" dirty="0" smtClean="0">
                <a:solidFill>
                  <a:schemeClr val="tx2"/>
                </a:solidFill>
              </a:rPr>
              <a:t>1600 Clifton Road NE, Atlanta, GA 30333</a:t>
            </a:r>
          </a:p>
          <a:p>
            <a:pPr lvl="0"/>
            <a:r>
              <a:rPr lang="en-US" sz="1200" dirty="0" smtClean="0">
                <a:solidFill>
                  <a:schemeClr val="tx2"/>
                </a:solidFill>
              </a:rPr>
              <a:t>Telephone, 1-800-CDC-INFO (232-4636)/TTY: 1-888-232-6348</a:t>
            </a:r>
          </a:p>
          <a:p>
            <a:pPr lvl="0"/>
            <a:r>
              <a:rPr lang="en-US" sz="1200" dirty="0" smtClean="0">
                <a:solidFill>
                  <a:schemeClr val="tx2"/>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lvl="0"/>
            <a:r>
              <a:rPr lang="en-US" sz="900" dirty="0" smtClean="0">
                <a:solidFill>
                  <a:schemeClr val="tx2"/>
                </a:solidFill>
              </a:rPr>
              <a:t>The findings</a:t>
            </a:r>
            <a:r>
              <a:rPr lang="en-US" sz="900" baseline="0" dirty="0" smtClean="0">
                <a:solidFill>
                  <a:schemeClr val="tx2"/>
                </a:solidFill>
              </a:rPr>
              <a:t> and conclusions in this report are those of the authors and do not necessarily represent the official position of the Centers for Disease Control and Prevention.</a:t>
            </a:r>
            <a:endParaRPr lang="en-US" sz="900" dirty="0" smtClean="0">
              <a:solidFill>
                <a:schemeClr val="tx2"/>
              </a:solidFill>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Content (Side-by-S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7" name="Content Placeholder 2"/>
          <p:cNvSpPr>
            <a:spLocks noGrp="1"/>
          </p:cNvSpPr>
          <p:nvPr>
            <p:ph idx="1" hasCustomPrompt="1"/>
          </p:nvPr>
        </p:nvSpPr>
        <p:spPr>
          <a:xfrm>
            <a:off x="457200" y="1600201"/>
            <a:ext cx="3657600" cy="4191000"/>
          </a:xfrm>
          <a:prstGeom prst="rect">
            <a:avLst/>
          </a:prstGeom>
        </p:spPr>
        <p:txBody>
          <a:bodyPr/>
          <a:lstStyle>
            <a:lvl1pPr>
              <a:buClr>
                <a:schemeClr val="bg1"/>
              </a:buClr>
              <a:buSzPct val="70000"/>
              <a:buFont typeface="Wingdings" pitchFamily="2" charset="2"/>
              <a:buChar char="q"/>
              <a:defRPr sz="2400" b="1" baseline="0">
                <a:solidFill>
                  <a:schemeClr val="tx2"/>
                </a:solidFill>
              </a:defRPr>
            </a:lvl1pPr>
            <a:lvl2pPr>
              <a:buClr>
                <a:schemeClr val="bg1"/>
              </a:buClr>
              <a:buSzPct val="100000"/>
              <a:buFont typeface="Wingdings" pitchFamily="2" charset="2"/>
              <a:buChar char="§"/>
              <a:defRPr sz="2000">
                <a:solidFill>
                  <a:schemeClr val="tx2"/>
                </a:solidFill>
              </a:defRPr>
            </a:lvl2pPr>
            <a:lvl3pPr>
              <a:buClr>
                <a:schemeClr val="bg1"/>
              </a:buClr>
              <a:buSzPct val="100000"/>
              <a:buFont typeface="Arial" pitchFamily="34" charset="0"/>
              <a:buChar char="•"/>
              <a:defRPr sz="1800">
                <a:solidFill>
                  <a:schemeClr val="tx2"/>
                </a:solidFill>
              </a:defRPr>
            </a:lvl3pPr>
            <a:lvl4pPr>
              <a:buClr>
                <a:schemeClr val="bg1"/>
              </a:buClr>
              <a:buSzPct val="70000"/>
              <a:buFont typeface="Courier New" pitchFamily="49" charset="0"/>
              <a:buChar char="o"/>
              <a:defRPr sz="1800" baseline="0">
                <a:solidFill>
                  <a:schemeClr val="tx2"/>
                </a:solidFill>
              </a:defRPr>
            </a:lvl4pPr>
            <a:lvl5pPr>
              <a:buClr>
                <a:schemeClr val="bg1"/>
              </a:buClr>
              <a:buSzPct val="70000"/>
              <a:buFont typeface="Arial" pitchFamily="34" charset="0"/>
              <a:buChar char="•"/>
              <a:defRPr sz="1800">
                <a:solidFill>
                  <a:schemeClr val="tx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10" name="Content Placeholder 2"/>
          <p:cNvSpPr>
            <a:spLocks noGrp="1"/>
          </p:cNvSpPr>
          <p:nvPr>
            <p:ph idx="10" hasCustomPrompt="1"/>
          </p:nvPr>
        </p:nvSpPr>
        <p:spPr>
          <a:xfrm>
            <a:off x="5029200" y="1600200"/>
            <a:ext cx="3657600" cy="4191000"/>
          </a:xfrm>
          <a:prstGeom prst="rect">
            <a:avLst/>
          </a:prstGeom>
        </p:spPr>
        <p:txBody>
          <a:bodyPr/>
          <a:lstStyle>
            <a:lvl1pPr>
              <a:buClr>
                <a:schemeClr val="bg1"/>
              </a:buClr>
              <a:buSzPct val="70000"/>
              <a:buFont typeface="Wingdings" pitchFamily="2" charset="2"/>
              <a:buChar char="q"/>
              <a:defRPr sz="2400" b="1" baseline="0">
                <a:solidFill>
                  <a:schemeClr val="tx2"/>
                </a:solidFill>
              </a:defRPr>
            </a:lvl1pPr>
            <a:lvl2pPr>
              <a:buClr>
                <a:schemeClr val="bg1"/>
              </a:buClr>
              <a:buSzPct val="100000"/>
              <a:buFont typeface="Wingdings" pitchFamily="2" charset="2"/>
              <a:buChar char="§"/>
              <a:defRPr sz="2000">
                <a:solidFill>
                  <a:schemeClr val="tx2"/>
                </a:solidFill>
              </a:defRPr>
            </a:lvl2pPr>
            <a:lvl3pPr>
              <a:buClr>
                <a:schemeClr val="bg1"/>
              </a:buClr>
              <a:buSzPct val="100000"/>
              <a:buFont typeface="Arial" pitchFamily="34" charset="0"/>
              <a:buChar char="•"/>
              <a:defRPr sz="1800">
                <a:solidFill>
                  <a:schemeClr val="tx2"/>
                </a:solidFill>
              </a:defRPr>
            </a:lvl3pPr>
            <a:lvl4pPr>
              <a:buClr>
                <a:schemeClr val="bg1"/>
              </a:buClr>
              <a:buSzPct val="70000"/>
              <a:buFont typeface="Courier New" pitchFamily="49" charset="0"/>
              <a:buChar char="o"/>
              <a:defRPr sz="1800" baseline="0">
                <a:solidFill>
                  <a:schemeClr val="tx2"/>
                </a:solidFill>
              </a:defRPr>
            </a:lvl4pPr>
            <a:lvl5pPr>
              <a:buClr>
                <a:schemeClr val="bg1"/>
              </a:buClr>
              <a:buSzPct val="70000"/>
              <a:buFont typeface="Arial" pitchFamily="34" charset="0"/>
              <a:buChar char="•"/>
              <a:defRPr sz="1800">
                <a:solidFill>
                  <a:schemeClr val="tx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5"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8"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78010918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5785124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AE5FF70-D695-4ED1-9412-0E0D39AAF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825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190546633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8" name="Text Placeholder 5"/>
          <p:cNvSpPr>
            <a:spLocks noGrp="1"/>
          </p:cNvSpPr>
          <p:nvPr>
            <p:ph type="body" sz="quarter" idx="11" hasCustomPrompt="1"/>
          </p:nvPr>
        </p:nvSpPr>
        <p:spPr>
          <a:xfrm>
            <a:off x="1828800" y="6281928"/>
            <a:ext cx="5105400" cy="182880"/>
          </a:xfrm>
          <a:prstGeom prst="rect">
            <a:avLst/>
          </a:prstGeom>
        </p:spPr>
        <p:txBody>
          <a:bodyPr/>
          <a:lstStyle>
            <a:lvl1pPr>
              <a:buNone/>
              <a:defRPr sz="1000" baseline="0">
                <a:solidFill>
                  <a:schemeClr val="bg1"/>
                </a:solidFill>
              </a:defRPr>
            </a:lvl1pPr>
          </a:lstStyle>
          <a:p>
            <a:r>
              <a:rPr lang="en-US" dirty="0" smtClean="0"/>
              <a:t>Office of the Director</a:t>
            </a:r>
            <a:endParaRPr lang="en-US" dirty="0"/>
          </a:p>
        </p:txBody>
      </p:sp>
      <p:sp>
        <p:nvSpPr>
          <p:cNvPr id="9" name="Text Placeholder 6"/>
          <p:cNvSpPr>
            <a:spLocks noGrp="1"/>
          </p:cNvSpPr>
          <p:nvPr>
            <p:ph type="body" sz="quarter" idx="12" hasCustomPrompt="1"/>
          </p:nvPr>
        </p:nvSpPr>
        <p:spPr>
          <a:xfrm>
            <a:off x="1828800" y="6473952"/>
            <a:ext cx="5105400" cy="228600"/>
          </a:xfrm>
          <a:prstGeom prst="rect">
            <a:avLst/>
          </a:prstGeom>
        </p:spPr>
        <p:txBody>
          <a:bodyPr/>
          <a:lstStyle>
            <a:lvl1pPr>
              <a:buNone/>
              <a:defRPr sz="1000" baseline="0">
                <a:solidFill>
                  <a:schemeClr val="bg1"/>
                </a:solidFill>
              </a:defRPr>
            </a:lvl1pPr>
          </a:lstStyle>
          <a:p>
            <a:r>
              <a:rPr lang="en-US" dirty="0" smtClean="0"/>
              <a:t>Place Office Title Here</a:t>
            </a:r>
            <a:endParaRPr lang="en-US" dirty="0"/>
          </a:p>
        </p:txBody>
      </p:sp>
    </p:spTree>
    <p:extLst>
      <p:ext uri="{BB962C8B-B14F-4D97-AF65-F5344CB8AC3E}">
        <p14:creationId xmlns:p14="http://schemas.microsoft.com/office/powerpoint/2010/main" val="31912311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33AFE7CB-4419-4905-A12B-6A010C48A1ED}" type="slidenum">
              <a:rPr lang="en-US"/>
              <a:pPr/>
              <a:t>‹#›</a:t>
            </a:fld>
            <a:endParaRPr lang="en-US"/>
          </a:p>
        </p:txBody>
      </p:sp>
    </p:spTree>
    <p:extLst>
      <p:ext uri="{BB962C8B-B14F-4D97-AF65-F5344CB8AC3E}">
        <p14:creationId xmlns:p14="http://schemas.microsoft.com/office/powerpoint/2010/main" val="2687374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lvl="0"/>
            <a:r>
              <a:rPr lang="en-US" sz="1300" b="1" dirty="0" smtClean="0">
                <a:solidFill>
                  <a:schemeClr val="tx2"/>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lvl="0"/>
            <a:r>
              <a:rPr lang="en-US" sz="1200" dirty="0" smtClean="0">
                <a:solidFill>
                  <a:schemeClr val="tx2"/>
                </a:solidFill>
              </a:rPr>
              <a:t>1600 Clifton Road NE, Atlanta, GA 30333</a:t>
            </a:r>
          </a:p>
          <a:p>
            <a:pPr lvl="0"/>
            <a:r>
              <a:rPr lang="en-US" sz="1200" dirty="0" smtClean="0">
                <a:solidFill>
                  <a:schemeClr val="tx2"/>
                </a:solidFill>
              </a:rPr>
              <a:t>Telephone, 1-800-CDC-INFO (232-4636)/TTY: 1-888-232-6348</a:t>
            </a:r>
          </a:p>
          <a:p>
            <a:pPr lvl="0"/>
            <a:r>
              <a:rPr lang="en-US" sz="1200" dirty="0" smtClean="0">
                <a:solidFill>
                  <a:schemeClr val="tx2"/>
                </a:solidFill>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lvl="0"/>
            <a:r>
              <a:rPr lang="en-US" sz="900" dirty="0" smtClean="0">
                <a:solidFill>
                  <a:schemeClr val="tx2"/>
                </a:solidFill>
              </a:rPr>
              <a:t>The findings</a:t>
            </a:r>
            <a:r>
              <a:rPr lang="en-US" sz="900" baseline="0" dirty="0" smtClean="0">
                <a:solidFill>
                  <a:schemeClr val="tx2"/>
                </a:solidFill>
              </a:rPr>
              <a:t> and conclusions in this report are those of the authors and do not necessarily represent the official position of the Centers for Disease Control and Prevention.</a:t>
            </a:r>
            <a:endParaRPr lang="en-US" sz="900" dirty="0" smtClean="0">
              <a:solidFill>
                <a:schemeClr val="tx2"/>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697" r:id="rId3"/>
    <p:sldLayoutId id="2147483693" r:id="rId4"/>
    <p:sldLayoutId id="2147483694" r:id="rId5"/>
    <p:sldLayoutId id="2147483686" r:id="rId6"/>
    <p:sldLayoutId id="2147483688" r:id="rId7"/>
    <p:sldLayoutId id="2147483689" r:id="rId8"/>
    <p:sldLayoutId id="2147483690"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366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8" r:id="rId9"/>
    <p:sldLayoutId id="2147483709" r:id="rId10"/>
    <p:sldLayoutId id="2147483710" r:id="rId11"/>
  </p:sldLayoutIdLst>
  <p:transition>
    <p:fad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png"/><Relationship Id="rId7" Type="http://schemas.openxmlformats.org/officeDocument/2006/relationships/diagramQuickStyle" Target="../diagrams/quickStyle4.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1.wdp"/><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hyperlink" Target="http://www.cdc.gov/chronicdisease"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12.xml"/><Relationship Id="rId6" Type="http://schemas.openxmlformats.org/officeDocument/2006/relationships/image" Target="../media/image38.jpg"/><Relationship Id="rId5" Type="http://schemas.openxmlformats.org/officeDocument/2006/relationships/image" Target="../media/image37.gif"/><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0.xml"/><Relationship Id="rId4" Type="http://schemas.openxmlformats.org/officeDocument/2006/relationships/image" Target="../media/image41.wmf"/></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hemeOverride" Target="../theme/themeOverride2.xml"/><Relationship Id="rId5" Type="http://schemas.openxmlformats.org/officeDocument/2006/relationships/image" Target="../media/image42.jpe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tiff"/><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wmf"/><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hemeOverride" Target="../theme/themeOverride4.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hemeOverride" Target="../theme/themeOverride5.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hemeOverride" Target="../theme/themeOverride6.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hemeOverride" Target="../theme/themeOverride7.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hemeOverride" Target="../theme/themeOverride8.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hemeOverride" Target="../theme/themeOverride9.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hemeOverride" Target="../theme/themeOverride10.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hemeOverride" Target="../theme/themeOverride11.xml"/><Relationship Id="rId5" Type="http://schemas.openxmlformats.org/officeDocument/2006/relationships/image" Target="../media/image43.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hemeOverride" Target="../theme/themeOverride12.xml"/><Relationship Id="rId5" Type="http://schemas.openxmlformats.org/officeDocument/2006/relationships/image" Target="../media/image44.pn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hemeOverride" Target="../theme/themeOverride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www.orau.gov/pbm/links/wholey.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xml"/><Relationship Id="rId1" Type="http://schemas.openxmlformats.org/officeDocument/2006/relationships/themeOverride" Target="../theme/themeOverride14.xml"/><Relationship Id="rId5" Type="http://schemas.openxmlformats.org/officeDocument/2006/relationships/image" Target="../media/image45.pn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hemeOverride" Target="../theme/themeOverride15.xml"/><Relationship Id="rId5" Type="http://schemas.openxmlformats.org/officeDocument/2006/relationships/image" Target="../media/image46.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hemeOverride" Target="../theme/themeOverride16.xml"/><Relationship Id="rId5" Type="http://schemas.openxmlformats.org/officeDocument/2006/relationships/chart" Target="../charts/chart1.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themeOverride" Target="../theme/themeOverride17.xml"/><Relationship Id="rId5" Type="http://schemas.openxmlformats.org/officeDocument/2006/relationships/image" Target="../media/image47.png"/><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hemeOverride" Target="../theme/themeOverride18.xml"/><Relationship Id="rId5" Type="http://schemas.openxmlformats.org/officeDocument/2006/relationships/image" Target="../media/image48.pn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xml"/><Relationship Id="rId1" Type="http://schemas.openxmlformats.org/officeDocument/2006/relationships/themeOverride" Target="../theme/themeOverride19.xml"/><Relationship Id="rId5" Type="http://schemas.openxmlformats.org/officeDocument/2006/relationships/chart" Target="../charts/chart2.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hemeOverride" Target="../theme/themeOverride20.xml"/><Relationship Id="rId5" Type="http://schemas.openxmlformats.org/officeDocument/2006/relationships/image" Target="../media/image49.png"/><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4.xml"/><Relationship Id="rId1" Type="http://schemas.openxmlformats.org/officeDocument/2006/relationships/themeOverride" Target="../theme/themeOverride21.xml"/><Relationship Id="rId5" Type="http://schemas.openxmlformats.org/officeDocument/2006/relationships/image" Target="../media/image50.png"/><Relationship Id="rId4" Type="http://schemas.openxmlformats.org/officeDocument/2006/relationships/image" Target="../media/image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3.xml"/><Relationship Id="rId1" Type="http://schemas.openxmlformats.org/officeDocument/2006/relationships/themeOverride" Target="../theme/themeOverride22.xml"/><Relationship Id="rId5" Type="http://schemas.openxmlformats.org/officeDocument/2006/relationships/chart" Target="../charts/chart3.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themeOverride" Target="../theme/themeOverride2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hemeOverride" Target="../theme/themeOverride24.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hemeOverride" Target="../theme/themeOverride25.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hemeOverride" Target="../theme/themeOverride26.xml"/><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hemeOverride" Target="../theme/themeOverride27.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1.xml"/><Relationship Id="rId1" Type="http://schemas.openxmlformats.org/officeDocument/2006/relationships/themeOverride" Target="../theme/themeOverride28.xml"/><Relationship Id="rId5" Type="http://schemas.openxmlformats.org/officeDocument/2006/relationships/hyperlink" Target="mailto:jtownsend@cdc.gov"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533400"/>
            <a:ext cx="7924800" cy="3048000"/>
          </a:xfrm>
        </p:spPr>
        <p:txBody>
          <a:bodyPr/>
          <a:lstStyle/>
          <a:p>
            <a:pPr>
              <a:lnSpc>
                <a:spcPct val="100000"/>
              </a:lnSpc>
            </a:pPr>
            <a:r>
              <a:rPr lang="en-US" dirty="0" smtClean="0"/>
              <a:t>Assessing the Strengths and Limitations of Web-Based Performance Measurement and Reporting System</a:t>
            </a:r>
            <a:r>
              <a:rPr lang="en-US" sz="3000" dirty="0" smtClean="0"/>
              <a:t/>
            </a:r>
            <a:br>
              <a:rPr lang="en-US" sz="30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000" dirty="0" smtClean="0"/>
              <a:t/>
            </a:r>
            <a:br>
              <a:rPr lang="en-US" sz="2000" dirty="0" smtClean="0"/>
            </a:br>
            <a:r>
              <a:rPr lang="en-US" dirty="0" smtClean="0"/>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endParaRPr lang="en-US" dirty="0"/>
          </a:p>
        </p:txBody>
      </p:sp>
      <p:sp>
        <p:nvSpPr>
          <p:cNvPr id="5" name="Text Placeholder 4"/>
          <p:cNvSpPr>
            <a:spLocks noGrp="1"/>
          </p:cNvSpPr>
          <p:nvPr>
            <p:ph type="body" sz="quarter" idx="10"/>
          </p:nvPr>
        </p:nvSpPr>
        <p:spPr>
          <a:xfrm>
            <a:off x="1295400" y="5257800"/>
            <a:ext cx="6400800" cy="685800"/>
          </a:xfrm>
        </p:spPr>
        <p:txBody>
          <a:bodyPr/>
          <a:lstStyle/>
          <a:p>
            <a:r>
              <a:rPr lang="en-US" dirty="0" smtClean="0"/>
              <a:t>American Evaluation Association Conference</a:t>
            </a:r>
          </a:p>
          <a:p>
            <a:r>
              <a:rPr lang="en-US" dirty="0" smtClean="0"/>
              <a:t>October 27, 2012</a:t>
            </a:r>
            <a:endParaRPr lang="en-US" dirty="0"/>
          </a:p>
        </p:txBody>
      </p:sp>
      <p:sp>
        <p:nvSpPr>
          <p:cNvPr id="8" name="TextBox 7"/>
          <p:cNvSpPr txBox="1"/>
          <p:nvPr/>
        </p:nvSpPr>
        <p:spPr>
          <a:xfrm>
            <a:off x="674422" y="3038168"/>
            <a:ext cx="8077200" cy="1785104"/>
          </a:xfrm>
          <a:prstGeom prst="rect">
            <a:avLst/>
          </a:prstGeom>
          <a:noFill/>
        </p:spPr>
        <p:txBody>
          <a:bodyPr wrap="square" rtlCol="0">
            <a:spAutoFit/>
          </a:bodyPr>
          <a:lstStyle/>
          <a:p>
            <a:pPr algn="ctr">
              <a:lnSpc>
                <a:spcPct val="125000"/>
              </a:lnSpc>
            </a:pPr>
            <a:r>
              <a:rPr lang="en-US" sz="2000" b="1" dirty="0" smtClean="0">
                <a:solidFill>
                  <a:srgbClr val="0039A6"/>
                </a:solidFill>
              </a:rPr>
              <a:t>Chair: Paul Garbe, </a:t>
            </a:r>
            <a:r>
              <a:rPr lang="en-US" sz="2000" b="1" dirty="0" smtClean="0">
                <a:solidFill>
                  <a:srgbClr val="0039A6"/>
                </a:solidFill>
              </a:rPr>
              <a:t>DVM, MPH</a:t>
            </a:r>
            <a:endParaRPr lang="en-US" sz="2000" b="1" dirty="0" smtClean="0">
              <a:solidFill>
                <a:srgbClr val="0039A6"/>
              </a:solidFill>
            </a:endParaRPr>
          </a:p>
          <a:p>
            <a:pPr algn="ctr">
              <a:lnSpc>
                <a:spcPct val="125000"/>
              </a:lnSpc>
            </a:pPr>
            <a:r>
              <a:rPr lang="en-US" sz="2000" dirty="0" smtClean="0">
                <a:solidFill>
                  <a:srgbClr val="0039A6"/>
                </a:solidFill>
              </a:rPr>
              <a:t>Branch Chief</a:t>
            </a:r>
            <a:r>
              <a:rPr lang="en-US" sz="2800" dirty="0">
                <a:solidFill>
                  <a:srgbClr val="0039A6"/>
                </a:solidFill>
              </a:rPr>
              <a:t/>
            </a:r>
            <a:br>
              <a:rPr lang="en-US" sz="2800" dirty="0">
                <a:solidFill>
                  <a:srgbClr val="0039A6"/>
                </a:solidFill>
              </a:rPr>
            </a:br>
            <a:r>
              <a:rPr lang="en-US" sz="1600" dirty="0" smtClean="0">
                <a:solidFill>
                  <a:srgbClr val="0039A6"/>
                </a:solidFill>
              </a:rPr>
              <a:t>Air Pollution and Respiratory Health Branch</a:t>
            </a:r>
          </a:p>
          <a:p>
            <a:pPr algn="ctr">
              <a:lnSpc>
                <a:spcPct val="125000"/>
              </a:lnSpc>
            </a:pPr>
            <a:r>
              <a:rPr lang="en-US" sz="1600" dirty="0" smtClean="0">
                <a:solidFill>
                  <a:srgbClr val="0039A6"/>
                </a:solidFill>
              </a:rPr>
              <a:t>National Center for Environmental Health</a:t>
            </a:r>
            <a:endParaRPr lang="en-US" sz="1600" dirty="0">
              <a:solidFill>
                <a:srgbClr val="0039A6"/>
              </a:solidFill>
            </a:endParaRPr>
          </a:p>
          <a:p>
            <a:pPr algn="ctr">
              <a:lnSpc>
                <a:spcPct val="125000"/>
              </a:lnSpc>
            </a:pPr>
            <a:r>
              <a:rPr lang="en-US" sz="1600" dirty="0">
                <a:solidFill>
                  <a:srgbClr val="0039A6"/>
                </a:solidFill>
              </a:rPr>
              <a:t>Centers for Disease Control  and Prevention</a:t>
            </a:r>
          </a:p>
        </p:txBody>
      </p:sp>
      <p:sp>
        <p:nvSpPr>
          <p:cNvPr id="6" name="Text Placeholder 5"/>
          <p:cNvSpPr>
            <a:spLocks noGrp="1"/>
          </p:cNvSpPr>
          <p:nvPr>
            <p:ph type="body" sz="quarter" idx="11"/>
          </p:nvPr>
        </p:nvSpPr>
        <p:spPr>
          <a:xfrm>
            <a:off x="1828800" y="6281928"/>
            <a:ext cx="5105400" cy="182880"/>
          </a:xfrm>
        </p:spPr>
        <p:txBody>
          <a:bodyPr/>
          <a:lstStyle/>
          <a:p>
            <a:r>
              <a:rPr lang="en-US" dirty="0" smtClean="0"/>
              <a:t>Department of Health and Human Services</a:t>
            </a:r>
            <a:endParaRPr lang="en-US" dirty="0"/>
          </a:p>
        </p:txBody>
      </p:sp>
      <p:sp>
        <p:nvSpPr>
          <p:cNvPr id="7" name="Rectangle 6"/>
          <p:cNvSpPr/>
          <p:nvPr/>
        </p:nvSpPr>
        <p:spPr>
          <a:xfrm>
            <a:off x="1828800" y="6477000"/>
            <a:ext cx="3276600" cy="246221"/>
          </a:xfrm>
          <a:prstGeom prst="rect">
            <a:avLst/>
          </a:prstGeom>
        </p:spPr>
        <p:txBody>
          <a:bodyPr wrap="square">
            <a:spAutoFit/>
          </a:bodyPr>
          <a:lstStyle/>
          <a:p>
            <a:r>
              <a:rPr lang="en-US" sz="1000" dirty="0" smtClean="0">
                <a:solidFill>
                  <a:schemeClr val="bg1"/>
                </a:solidFill>
              </a:rPr>
              <a:t>Centers for Disease Control and Prevention</a:t>
            </a:r>
            <a:endParaRPr lang="en-US" sz="1000" dirty="0">
              <a:solidFill>
                <a:schemeClr val="bg1"/>
              </a:solidFill>
            </a:endParaRPr>
          </a:p>
        </p:txBody>
      </p:sp>
    </p:spTree>
    <p:extLst>
      <p:ext uri="{BB962C8B-B14F-4D97-AF65-F5344CB8AC3E}">
        <p14:creationId xmlns:p14="http://schemas.microsoft.com/office/powerpoint/2010/main" val="123824123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4972" y="1624155"/>
            <a:ext cx="1580306" cy="3252316"/>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300" dirty="0" smtClean="0">
                <a:solidFill>
                  <a:srgbClr val="002060"/>
                </a:solidFill>
              </a:rPr>
              <a:t>Funding</a:t>
            </a:r>
          </a:p>
          <a:p>
            <a:pPr marL="171450" indent="-171450">
              <a:buFont typeface="Wingdings" pitchFamily="2" charset="2"/>
              <a:buChar char="v"/>
            </a:pPr>
            <a:r>
              <a:rPr lang="en-US" sz="1300" dirty="0" smtClean="0">
                <a:solidFill>
                  <a:srgbClr val="002060"/>
                </a:solidFill>
              </a:rPr>
              <a:t>Reporting criteria</a:t>
            </a:r>
          </a:p>
          <a:p>
            <a:pPr marL="171450" indent="-171450">
              <a:buFont typeface="Wingdings" pitchFamily="2" charset="2"/>
              <a:buChar char="v"/>
            </a:pPr>
            <a:r>
              <a:rPr lang="en-US" sz="1300" dirty="0" smtClean="0">
                <a:solidFill>
                  <a:srgbClr val="002060"/>
                </a:solidFill>
              </a:rPr>
              <a:t>Equipment with web access</a:t>
            </a:r>
          </a:p>
          <a:p>
            <a:pPr marL="171450" indent="-171450">
              <a:buFont typeface="Wingdings" pitchFamily="2" charset="2"/>
              <a:buChar char="v"/>
            </a:pPr>
            <a:r>
              <a:rPr lang="en-US" sz="1300" dirty="0" smtClean="0">
                <a:solidFill>
                  <a:srgbClr val="002060"/>
                </a:solidFill>
              </a:rPr>
              <a:t>System </a:t>
            </a:r>
            <a:r>
              <a:rPr lang="en-US" sz="1300" dirty="0">
                <a:solidFill>
                  <a:srgbClr val="002060"/>
                </a:solidFill>
              </a:rPr>
              <a:t>Developers</a:t>
            </a:r>
          </a:p>
          <a:p>
            <a:pPr marL="171450" indent="-171450">
              <a:buFont typeface="Wingdings" pitchFamily="2" charset="2"/>
              <a:buChar char="v"/>
            </a:pPr>
            <a:r>
              <a:rPr lang="en-US" sz="1300" dirty="0" smtClean="0">
                <a:solidFill>
                  <a:srgbClr val="002060"/>
                </a:solidFill>
              </a:rPr>
              <a:t>AIRS </a:t>
            </a:r>
            <a:r>
              <a:rPr lang="en-US" sz="1300" dirty="0">
                <a:solidFill>
                  <a:srgbClr val="002060"/>
                </a:solidFill>
              </a:rPr>
              <a:t>Development </a:t>
            </a:r>
            <a:r>
              <a:rPr lang="en-US" sz="1300" dirty="0" smtClean="0">
                <a:solidFill>
                  <a:srgbClr val="002060"/>
                </a:solidFill>
              </a:rPr>
              <a:t>Team</a:t>
            </a:r>
          </a:p>
          <a:p>
            <a:pPr marL="171450" indent="-171450">
              <a:buFont typeface="Wingdings" pitchFamily="2" charset="2"/>
              <a:buChar char="v"/>
            </a:pPr>
            <a:r>
              <a:rPr lang="en-US" sz="1300" dirty="0" smtClean="0">
                <a:solidFill>
                  <a:srgbClr val="002060"/>
                </a:solidFill>
              </a:rPr>
              <a:t>Indicator </a:t>
            </a:r>
            <a:r>
              <a:rPr lang="en-US" sz="1300" dirty="0">
                <a:solidFill>
                  <a:srgbClr val="002060"/>
                </a:solidFill>
              </a:rPr>
              <a:t>Workgroups/ established performance </a:t>
            </a:r>
            <a:r>
              <a:rPr lang="en-US" sz="1300" dirty="0" smtClean="0">
                <a:solidFill>
                  <a:srgbClr val="002060"/>
                </a:solidFill>
              </a:rPr>
              <a:t>measures</a:t>
            </a:r>
          </a:p>
          <a:p>
            <a:pPr marL="171450" indent="-171450">
              <a:buFont typeface="Wingdings" pitchFamily="2" charset="2"/>
              <a:buChar char="v"/>
            </a:pPr>
            <a:r>
              <a:rPr lang="en-US" sz="1300" dirty="0" smtClean="0">
                <a:solidFill>
                  <a:srgbClr val="002060"/>
                </a:solidFill>
              </a:rPr>
              <a:t>CDC staff</a:t>
            </a:r>
          </a:p>
          <a:p>
            <a:pPr marL="171450" indent="-171450">
              <a:buFont typeface="Wingdings" pitchFamily="2" charset="2"/>
              <a:buChar char="v"/>
            </a:pPr>
            <a:r>
              <a:rPr lang="en-US" sz="1300" dirty="0" smtClean="0">
                <a:solidFill>
                  <a:srgbClr val="002060"/>
                </a:solidFill>
              </a:rPr>
              <a:t>Management</a:t>
            </a:r>
          </a:p>
        </p:txBody>
      </p:sp>
      <p:sp>
        <p:nvSpPr>
          <p:cNvPr id="12" name="TextBox 11"/>
          <p:cNvSpPr txBox="1"/>
          <p:nvPr/>
        </p:nvSpPr>
        <p:spPr>
          <a:xfrm>
            <a:off x="2286000" y="5715000"/>
            <a:ext cx="1475380"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 database to answer data requests</a:t>
            </a:r>
            <a:endParaRPr lang="en-US" sz="1300" dirty="0">
              <a:solidFill>
                <a:srgbClr val="002060"/>
              </a:solidFill>
            </a:endParaRPr>
          </a:p>
        </p:txBody>
      </p:sp>
      <p:sp>
        <p:nvSpPr>
          <p:cNvPr id="13" name="TextBox 12"/>
          <p:cNvSpPr txBox="1"/>
          <p:nvPr/>
        </p:nvSpPr>
        <p:spPr>
          <a:xfrm>
            <a:off x="2271371" y="1033914"/>
            <a:ext cx="1484478"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Design &amp; develop secure web-based system &amp; help</a:t>
            </a:r>
            <a:endParaRPr lang="en-US" sz="1300" dirty="0">
              <a:solidFill>
                <a:srgbClr val="002060"/>
              </a:solidFill>
            </a:endParaRPr>
          </a:p>
        </p:txBody>
      </p:sp>
      <p:sp>
        <p:nvSpPr>
          <p:cNvPr id="14" name="TextBox 13"/>
          <p:cNvSpPr txBox="1"/>
          <p:nvPr/>
        </p:nvSpPr>
        <p:spPr>
          <a:xfrm>
            <a:off x="2271369" y="3790830"/>
            <a:ext cx="148447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Store, transfer &amp; display data</a:t>
            </a:r>
            <a:endParaRPr lang="en-US" sz="1300" dirty="0">
              <a:solidFill>
                <a:srgbClr val="002060"/>
              </a:solidFill>
            </a:endParaRPr>
          </a:p>
        </p:txBody>
      </p:sp>
      <p:sp>
        <p:nvSpPr>
          <p:cNvPr id="18" name="TextBox 17"/>
          <p:cNvSpPr txBox="1"/>
          <p:nvPr/>
        </p:nvSpPr>
        <p:spPr>
          <a:xfrm>
            <a:off x="4038600" y="5181600"/>
            <a:ext cx="1437168"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Interim &amp; Annual Reports available</a:t>
            </a:r>
            <a:endParaRPr lang="en-US" sz="1300" dirty="0">
              <a:solidFill>
                <a:srgbClr val="002060"/>
              </a:solidFill>
            </a:endParaRPr>
          </a:p>
        </p:txBody>
      </p:sp>
      <p:sp>
        <p:nvSpPr>
          <p:cNvPr id="30" name="TextBox 29"/>
          <p:cNvSpPr txBox="1"/>
          <p:nvPr/>
        </p:nvSpPr>
        <p:spPr>
          <a:xfrm>
            <a:off x="4021132" y="2135758"/>
            <a:ext cx="145613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trained &amp; help provided</a:t>
            </a:r>
            <a:endParaRPr lang="en-US" sz="1300" dirty="0">
              <a:solidFill>
                <a:srgbClr val="002060"/>
              </a:solidFill>
            </a:endParaRPr>
          </a:p>
        </p:txBody>
      </p:sp>
      <p:sp>
        <p:nvSpPr>
          <p:cNvPr id="36" name="TextBox 35"/>
          <p:cNvSpPr txBox="1"/>
          <p:nvPr/>
        </p:nvSpPr>
        <p:spPr>
          <a:xfrm>
            <a:off x="4038600" y="5791200"/>
            <a:ext cx="1468957"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Queries run &amp; reports created</a:t>
            </a:r>
            <a:endParaRPr lang="en-US" sz="1300" dirty="0">
              <a:solidFill>
                <a:srgbClr val="002060"/>
              </a:solidFill>
            </a:endParaRPr>
          </a:p>
        </p:txBody>
      </p:sp>
      <p:cxnSp>
        <p:nvCxnSpPr>
          <p:cNvPr id="25" name="Straight Arrow Connector 24"/>
          <p:cNvCxnSpPr>
            <a:stCxn id="12" idx="3"/>
            <a:endCxn id="36" idx="1"/>
          </p:cNvCxnSpPr>
          <p:nvPr/>
        </p:nvCxnSpPr>
        <p:spPr>
          <a:xfrm flipV="1">
            <a:off x="3761380" y="6016975"/>
            <a:ext cx="277220" cy="23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 name="Right Brace 44"/>
          <p:cNvSpPr/>
          <p:nvPr/>
        </p:nvSpPr>
        <p:spPr>
          <a:xfrm>
            <a:off x="1839024" y="1585491"/>
            <a:ext cx="258752" cy="337177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46" name="Right Arrow 45"/>
          <p:cNvSpPr/>
          <p:nvPr/>
        </p:nvSpPr>
        <p:spPr>
          <a:xfrm>
            <a:off x="1977367" y="3155627"/>
            <a:ext cx="175567" cy="27337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00"/>
          </a:p>
        </p:txBody>
      </p:sp>
      <p:cxnSp>
        <p:nvCxnSpPr>
          <p:cNvPr id="108" name="Straight Arrow Connector 107"/>
          <p:cNvCxnSpPr>
            <a:stCxn id="13" idx="3"/>
            <a:endCxn id="55" idx="1"/>
          </p:cNvCxnSpPr>
          <p:nvPr/>
        </p:nvCxnSpPr>
        <p:spPr>
          <a:xfrm>
            <a:off x="3755849" y="1359716"/>
            <a:ext cx="28265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1" name="TextBox 110"/>
          <p:cNvSpPr txBox="1"/>
          <p:nvPr/>
        </p:nvSpPr>
        <p:spPr>
          <a:xfrm>
            <a:off x="4049123" y="4195712"/>
            <a:ext cx="1451588"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Grantee performance monitored &amp; evaluated</a:t>
            </a:r>
            <a:endParaRPr lang="en-US" sz="1300" dirty="0">
              <a:solidFill>
                <a:srgbClr val="002060"/>
              </a:solidFill>
            </a:endParaRPr>
          </a:p>
        </p:txBody>
      </p:sp>
      <p:sp>
        <p:nvSpPr>
          <p:cNvPr id="112" name="TextBox 111"/>
          <p:cNvSpPr txBox="1"/>
          <p:nvPr/>
        </p:nvSpPr>
        <p:spPr>
          <a:xfrm>
            <a:off x="5791200" y="4953000"/>
            <a:ext cx="1416286"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Upper management &amp; policymakers informed</a:t>
            </a:r>
            <a:endParaRPr lang="en-US" sz="1300" dirty="0">
              <a:solidFill>
                <a:srgbClr val="002060"/>
              </a:solidFill>
            </a:endParaRPr>
          </a:p>
        </p:txBody>
      </p:sp>
      <p:cxnSp>
        <p:nvCxnSpPr>
          <p:cNvPr id="115" name="Straight Arrow Connector 114"/>
          <p:cNvCxnSpPr>
            <a:stCxn id="95" idx="3"/>
            <a:endCxn id="18" idx="1"/>
          </p:cNvCxnSpPr>
          <p:nvPr/>
        </p:nvCxnSpPr>
        <p:spPr>
          <a:xfrm>
            <a:off x="3770479" y="5407375"/>
            <a:ext cx="26812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5" name="Right Brace 254"/>
          <p:cNvSpPr/>
          <p:nvPr/>
        </p:nvSpPr>
        <p:spPr>
          <a:xfrm>
            <a:off x="3755849" y="1874753"/>
            <a:ext cx="132641" cy="97355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4" name="TextBox 3"/>
          <p:cNvSpPr txBox="1"/>
          <p:nvPr/>
        </p:nvSpPr>
        <p:spPr>
          <a:xfrm>
            <a:off x="461166" y="706607"/>
            <a:ext cx="8454233" cy="307777"/>
          </a:xfrm>
          <a:prstGeom prst="rect">
            <a:avLst/>
          </a:prstGeom>
          <a:noFill/>
        </p:spPr>
        <p:txBody>
          <a:bodyPr wrap="square" rtlCol="0">
            <a:spAutoFit/>
          </a:bodyPr>
          <a:lstStyle/>
          <a:p>
            <a:r>
              <a:rPr lang="en-US" sz="1400" b="1" dirty="0" smtClean="0">
                <a:solidFill>
                  <a:schemeClr val="tx2">
                    <a:lumMod val="50000"/>
                  </a:schemeClr>
                </a:solidFill>
              </a:rPr>
              <a:t>        Inputs                                     Activities              Short-term outcomes                                       Long-term outcomes </a:t>
            </a:r>
            <a:endParaRPr lang="en-US" sz="1400" b="1" dirty="0">
              <a:solidFill>
                <a:schemeClr val="tx2">
                  <a:lumMod val="50000"/>
                </a:schemeClr>
              </a:solidFill>
            </a:endParaRPr>
          </a:p>
        </p:txBody>
      </p:sp>
      <p:cxnSp>
        <p:nvCxnSpPr>
          <p:cNvPr id="7" name="Straight Connector 6"/>
          <p:cNvCxnSpPr/>
          <p:nvPr/>
        </p:nvCxnSpPr>
        <p:spPr>
          <a:xfrm>
            <a:off x="461167" y="975666"/>
            <a:ext cx="8327092"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286000" y="5181600"/>
            <a:ext cx="148447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Create Interim &amp; Annual Reports</a:t>
            </a:r>
            <a:endParaRPr lang="en-US" sz="1300" dirty="0">
              <a:solidFill>
                <a:srgbClr val="002060"/>
              </a:solidFill>
            </a:endParaRPr>
          </a:p>
        </p:txBody>
      </p:sp>
      <p:sp>
        <p:nvSpPr>
          <p:cNvPr id="415" name="TextBox 414"/>
          <p:cNvSpPr txBox="1"/>
          <p:nvPr/>
        </p:nvSpPr>
        <p:spPr>
          <a:xfrm>
            <a:off x="2271369" y="2385225"/>
            <a:ext cx="148447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Provide system assistance</a:t>
            </a:r>
            <a:endParaRPr lang="en-US" sz="1300" dirty="0">
              <a:solidFill>
                <a:srgbClr val="002060"/>
              </a:solidFill>
            </a:endParaRPr>
          </a:p>
        </p:txBody>
      </p:sp>
      <p:sp>
        <p:nvSpPr>
          <p:cNvPr id="465" name="TextBox 464"/>
          <p:cNvSpPr txBox="1"/>
          <p:nvPr/>
        </p:nvSpPr>
        <p:spPr>
          <a:xfrm>
            <a:off x="2260147" y="4320994"/>
            <a:ext cx="1484479"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Monitor &amp; evaluate grantee progress &amp; performance</a:t>
            </a:r>
            <a:endParaRPr lang="en-US" sz="1300" dirty="0">
              <a:solidFill>
                <a:srgbClr val="002060"/>
              </a:solidFill>
            </a:endParaRPr>
          </a:p>
        </p:txBody>
      </p:sp>
      <p:sp>
        <p:nvSpPr>
          <p:cNvPr id="55" name="TextBox 54"/>
          <p:cNvSpPr txBox="1"/>
          <p:nvPr/>
        </p:nvSpPr>
        <p:spPr>
          <a:xfrm>
            <a:off x="4038504" y="1033914"/>
            <a:ext cx="1456136"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Secure system w/ built-in assistance developed</a:t>
            </a:r>
            <a:endParaRPr lang="en-US" sz="1300" dirty="0">
              <a:solidFill>
                <a:srgbClr val="002060"/>
              </a:solidFill>
            </a:endParaRPr>
          </a:p>
        </p:txBody>
      </p:sp>
      <p:sp>
        <p:nvSpPr>
          <p:cNvPr id="252" name="TextBox 251"/>
          <p:cNvSpPr txBox="1"/>
          <p:nvPr/>
        </p:nvSpPr>
        <p:spPr>
          <a:xfrm>
            <a:off x="2271369" y="3233667"/>
            <a:ext cx="148447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Collect grantee data</a:t>
            </a:r>
            <a:endParaRPr lang="en-US" sz="1300" dirty="0">
              <a:solidFill>
                <a:srgbClr val="002060"/>
              </a:solidFill>
            </a:endParaRPr>
          </a:p>
        </p:txBody>
      </p:sp>
      <p:sp>
        <p:nvSpPr>
          <p:cNvPr id="63" name="Title 1"/>
          <p:cNvSpPr>
            <a:spLocks noGrp="1"/>
          </p:cNvSpPr>
          <p:nvPr>
            <p:ph type="title"/>
          </p:nvPr>
        </p:nvSpPr>
        <p:spPr>
          <a:xfrm>
            <a:off x="457200" y="394154"/>
            <a:ext cx="8229600" cy="431969"/>
          </a:xfrm>
        </p:spPr>
        <p:txBody>
          <a:bodyPr/>
          <a:lstStyle/>
          <a:p>
            <a:r>
              <a:rPr lang="en-US" dirty="0" smtClean="0"/>
              <a:t>General Logic Model of AIRS</a:t>
            </a:r>
            <a:endParaRPr lang="en-US" dirty="0"/>
          </a:p>
        </p:txBody>
      </p:sp>
      <p:sp>
        <p:nvSpPr>
          <p:cNvPr id="102" name="TextBox 101"/>
          <p:cNvSpPr txBox="1"/>
          <p:nvPr/>
        </p:nvSpPr>
        <p:spPr>
          <a:xfrm>
            <a:off x="4038600" y="3429000"/>
            <a:ext cx="1456136"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collected, stored, &amp; available</a:t>
            </a:r>
            <a:endParaRPr lang="en-US" sz="1300" dirty="0">
              <a:solidFill>
                <a:srgbClr val="002060"/>
              </a:solidFill>
            </a:endParaRPr>
          </a:p>
        </p:txBody>
      </p:sp>
      <p:sp>
        <p:nvSpPr>
          <p:cNvPr id="103" name="TextBox 102"/>
          <p:cNvSpPr txBox="1"/>
          <p:nvPr/>
        </p:nvSpPr>
        <p:spPr>
          <a:xfrm>
            <a:off x="2271369" y="1874753"/>
            <a:ext cx="148448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Provide system training </a:t>
            </a:r>
            <a:endParaRPr lang="en-US" sz="1300" dirty="0">
              <a:solidFill>
                <a:srgbClr val="002060"/>
              </a:solidFill>
            </a:endParaRPr>
          </a:p>
        </p:txBody>
      </p:sp>
      <p:sp>
        <p:nvSpPr>
          <p:cNvPr id="135" name="TextBox 134"/>
          <p:cNvSpPr txBox="1"/>
          <p:nvPr/>
        </p:nvSpPr>
        <p:spPr>
          <a:xfrm>
            <a:off x="5715000" y="3429000"/>
            <a:ext cx="1433577" cy="25149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Provide TA</a:t>
            </a:r>
            <a:endParaRPr lang="en-US" sz="1300" dirty="0">
              <a:solidFill>
                <a:srgbClr val="002060"/>
              </a:solidFill>
            </a:endParaRPr>
          </a:p>
        </p:txBody>
      </p:sp>
      <p:cxnSp>
        <p:nvCxnSpPr>
          <p:cNvPr id="145" name="Straight Arrow Connector 144"/>
          <p:cNvCxnSpPr>
            <a:stCxn id="255" idx="1"/>
            <a:endCxn id="30" idx="1"/>
          </p:cNvCxnSpPr>
          <p:nvPr/>
        </p:nvCxnSpPr>
        <p:spPr>
          <a:xfrm>
            <a:off x="3888490" y="2361533"/>
            <a:ext cx="13264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3" name="Right Brace 152"/>
          <p:cNvSpPr/>
          <p:nvPr/>
        </p:nvSpPr>
        <p:spPr>
          <a:xfrm>
            <a:off x="3744626" y="3233667"/>
            <a:ext cx="171281" cy="104263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cxnSp>
        <p:nvCxnSpPr>
          <p:cNvPr id="154" name="Straight Arrow Connector 153"/>
          <p:cNvCxnSpPr>
            <a:stCxn id="153" idx="1"/>
            <a:endCxn id="102" idx="1"/>
          </p:cNvCxnSpPr>
          <p:nvPr/>
        </p:nvCxnSpPr>
        <p:spPr>
          <a:xfrm flipV="1">
            <a:off x="3915907" y="3754802"/>
            <a:ext cx="122693" cy="18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6" name="TextBox 225"/>
          <p:cNvSpPr txBox="1"/>
          <p:nvPr/>
        </p:nvSpPr>
        <p:spPr>
          <a:xfrm>
            <a:off x="7391400" y="3200400"/>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improvement</a:t>
            </a:r>
            <a:endParaRPr lang="en-US" sz="1300" dirty="0">
              <a:solidFill>
                <a:srgbClr val="002060"/>
              </a:solidFill>
            </a:endParaRPr>
          </a:p>
        </p:txBody>
      </p:sp>
      <p:sp>
        <p:nvSpPr>
          <p:cNvPr id="228" name="TextBox 227"/>
          <p:cNvSpPr txBox="1"/>
          <p:nvPr/>
        </p:nvSpPr>
        <p:spPr>
          <a:xfrm>
            <a:off x="7376523" y="3869445"/>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accountable</a:t>
            </a:r>
            <a:endParaRPr lang="en-US" sz="1300" dirty="0">
              <a:solidFill>
                <a:srgbClr val="002060"/>
              </a:solidFill>
            </a:endParaRPr>
          </a:p>
        </p:txBody>
      </p:sp>
      <p:sp>
        <p:nvSpPr>
          <p:cNvPr id="229" name="TextBox 228"/>
          <p:cNvSpPr txBox="1"/>
          <p:nvPr/>
        </p:nvSpPr>
        <p:spPr>
          <a:xfrm>
            <a:off x="7382459" y="4409038"/>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Continued program funding</a:t>
            </a:r>
            <a:endParaRPr lang="en-US" sz="1300" dirty="0">
              <a:solidFill>
                <a:srgbClr val="002060"/>
              </a:solidFill>
            </a:endParaRPr>
          </a:p>
        </p:txBody>
      </p:sp>
      <p:sp>
        <p:nvSpPr>
          <p:cNvPr id="230" name="TextBox 229"/>
          <p:cNvSpPr txBox="1"/>
          <p:nvPr/>
        </p:nvSpPr>
        <p:spPr>
          <a:xfrm>
            <a:off x="7376523" y="4957270"/>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Asthma burden reduced</a:t>
            </a:r>
            <a:endParaRPr lang="en-US" sz="1300" dirty="0">
              <a:solidFill>
                <a:srgbClr val="002060"/>
              </a:solidFill>
            </a:endParaRPr>
          </a:p>
        </p:txBody>
      </p:sp>
      <p:sp>
        <p:nvSpPr>
          <p:cNvPr id="231" name="TextBox 230"/>
          <p:cNvSpPr txBox="1"/>
          <p:nvPr/>
        </p:nvSpPr>
        <p:spPr>
          <a:xfrm>
            <a:off x="5745482" y="2235786"/>
            <a:ext cx="1435122" cy="25149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satisfied</a:t>
            </a:r>
            <a:endParaRPr lang="en-US" sz="1300" dirty="0">
              <a:solidFill>
                <a:srgbClr val="002060"/>
              </a:solidFill>
            </a:endParaRPr>
          </a:p>
        </p:txBody>
      </p:sp>
      <p:sp>
        <p:nvSpPr>
          <p:cNvPr id="246" name="TextBox 245"/>
          <p:cNvSpPr txBox="1"/>
          <p:nvPr/>
        </p:nvSpPr>
        <p:spPr>
          <a:xfrm>
            <a:off x="5715000" y="3810000"/>
            <a:ext cx="1432244" cy="1051713"/>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rewarded or progress &amp; performance adjusted</a:t>
            </a:r>
            <a:endParaRPr lang="en-US" sz="1300" dirty="0">
              <a:solidFill>
                <a:srgbClr val="002060"/>
              </a:solidFill>
            </a:endParaRPr>
          </a:p>
        </p:txBody>
      </p:sp>
      <p:cxnSp>
        <p:nvCxnSpPr>
          <p:cNvPr id="297" name="Straight Arrow Connector 296"/>
          <p:cNvCxnSpPr>
            <a:stCxn id="30" idx="3"/>
            <a:endCxn id="231" idx="1"/>
          </p:cNvCxnSpPr>
          <p:nvPr/>
        </p:nvCxnSpPr>
        <p:spPr>
          <a:xfrm>
            <a:off x="5477271" y="2361533"/>
            <a:ext cx="26821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7" name="Straight Arrow Connector 316"/>
          <p:cNvCxnSpPr/>
          <p:nvPr/>
        </p:nvCxnSpPr>
        <p:spPr>
          <a:xfrm>
            <a:off x="3744626" y="4774418"/>
            <a:ext cx="31778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4" name="TextBox 323"/>
          <p:cNvSpPr txBox="1"/>
          <p:nvPr/>
        </p:nvSpPr>
        <p:spPr>
          <a:xfrm>
            <a:off x="5791200" y="5943600"/>
            <a:ext cx="1416286"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Informed decision making</a:t>
            </a:r>
            <a:endParaRPr lang="en-US" sz="1300" dirty="0">
              <a:solidFill>
                <a:srgbClr val="002060"/>
              </a:solidFill>
            </a:endParaRPr>
          </a:p>
        </p:txBody>
      </p:sp>
      <p:cxnSp>
        <p:nvCxnSpPr>
          <p:cNvPr id="329" name="Elbow Connector 328"/>
          <p:cNvCxnSpPr>
            <a:stCxn id="14" idx="1"/>
            <a:endCxn id="12" idx="1"/>
          </p:cNvCxnSpPr>
          <p:nvPr/>
        </p:nvCxnSpPr>
        <p:spPr>
          <a:xfrm rot="10800000" flipH="1" flipV="1">
            <a:off x="2271368" y="4016604"/>
            <a:ext cx="14631" cy="2024197"/>
          </a:xfrm>
          <a:prstGeom prst="bentConnector3">
            <a:avLst>
              <a:gd name="adj1" fmla="val -1081690"/>
            </a:avLst>
          </a:prstGeom>
          <a:ln>
            <a:tailEnd type="arrow"/>
          </a:ln>
        </p:spPr>
        <p:style>
          <a:lnRef idx="2">
            <a:schemeClr val="dk1"/>
          </a:lnRef>
          <a:fillRef idx="0">
            <a:schemeClr val="dk1"/>
          </a:fillRef>
          <a:effectRef idx="1">
            <a:schemeClr val="dk1"/>
          </a:effectRef>
          <a:fontRef idx="minor">
            <a:schemeClr val="tx1"/>
          </a:fontRef>
        </p:style>
      </p:cxnSp>
      <p:cxnSp>
        <p:nvCxnSpPr>
          <p:cNvPr id="347" name="Straight Arrow Connector 346"/>
          <p:cNvCxnSpPr>
            <a:endCxn id="465" idx="1"/>
          </p:cNvCxnSpPr>
          <p:nvPr/>
        </p:nvCxnSpPr>
        <p:spPr>
          <a:xfrm>
            <a:off x="2097776" y="4638512"/>
            <a:ext cx="162371" cy="82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1" name="Straight Arrow Connector 350"/>
          <p:cNvCxnSpPr>
            <a:endCxn id="95" idx="1"/>
          </p:cNvCxnSpPr>
          <p:nvPr/>
        </p:nvCxnSpPr>
        <p:spPr>
          <a:xfrm>
            <a:off x="2110131" y="5393872"/>
            <a:ext cx="175869" cy="1350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3" name="Straight Arrow Connector 392"/>
          <p:cNvCxnSpPr/>
          <p:nvPr/>
        </p:nvCxnSpPr>
        <p:spPr>
          <a:xfrm>
            <a:off x="7180603" y="3655459"/>
            <a:ext cx="19592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9" name="Straight Arrow Connector 398"/>
          <p:cNvCxnSpPr/>
          <p:nvPr/>
        </p:nvCxnSpPr>
        <p:spPr>
          <a:xfrm flipV="1">
            <a:off x="7162800" y="4179764"/>
            <a:ext cx="223198" cy="112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2" name="Straight Arrow Connector 401"/>
          <p:cNvCxnSpPr>
            <a:stCxn id="228" idx="2"/>
            <a:endCxn id="229" idx="0"/>
          </p:cNvCxnSpPr>
          <p:nvPr/>
        </p:nvCxnSpPr>
        <p:spPr>
          <a:xfrm>
            <a:off x="8079423" y="4320994"/>
            <a:ext cx="5936" cy="880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5" name="Straight Arrow Connector 404"/>
          <p:cNvCxnSpPr>
            <a:stCxn id="229" idx="2"/>
            <a:endCxn id="230" idx="0"/>
          </p:cNvCxnSpPr>
          <p:nvPr/>
        </p:nvCxnSpPr>
        <p:spPr>
          <a:xfrm flipH="1">
            <a:off x="8079423" y="4860587"/>
            <a:ext cx="5936" cy="9668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08" name="Elbow Connector 407"/>
          <p:cNvCxnSpPr>
            <a:stCxn id="226" idx="3"/>
            <a:endCxn id="230" idx="3"/>
          </p:cNvCxnSpPr>
          <p:nvPr/>
        </p:nvCxnSpPr>
        <p:spPr>
          <a:xfrm flipH="1">
            <a:off x="8782323" y="3426175"/>
            <a:ext cx="14877" cy="1756870"/>
          </a:xfrm>
          <a:prstGeom prst="bentConnector3">
            <a:avLst>
              <a:gd name="adj1" fmla="val -1536600"/>
            </a:avLst>
          </a:prstGeom>
          <a:ln>
            <a:tailEnd type="arrow"/>
          </a:ln>
        </p:spPr>
        <p:style>
          <a:lnRef idx="2">
            <a:schemeClr val="dk1"/>
          </a:lnRef>
          <a:fillRef idx="0">
            <a:schemeClr val="dk1"/>
          </a:fillRef>
          <a:effectRef idx="1">
            <a:schemeClr val="dk1"/>
          </a:effectRef>
          <a:fontRef idx="minor">
            <a:schemeClr val="tx1"/>
          </a:fontRef>
        </p:style>
      </p:cxnSp>
      <p:sp>
        <p:nvSpPr>
          <p:cNvPr id="412" name="TextBox 411"/>
          <p:cNvSpPr txBox="1"/>
          <p:nvPr/>
        </p:nvSpPr>
        <p:spPr>
          <a:xfrm>
            <a:off x="7385998" y="2135757"/>
            <a:ext cx="1416285"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continue to use the system</a:t>
            </a:r>
            <a:endParaRPr lang="en-US" sz="1300" dirty="0">
              <a:solidFill>
                <a:srgbClr val="002060"/>
              </a:solidFill>
            </a:endParaRPr>
          </a:p>
        </p:txBody>
      </p:sp>
      <p:cxnSp>
        <p:nvCxnSpPr>
          <p:cNvPr id="416" name="Straight Arrow Connector 415"/>
          <p:cNvCxnSpPr>
            <a:endCxn id="246" idx="1"/>
          </p:cNvCxnSpPr>
          <p:nvPr/>
        </p:nvCxnSpPr>
        <p:spPr>
          <a:xfrm flipV="1">
            <a:off x="5486400" y="4335857"/>
            <a:ext cx="228600" cy="754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18" name="Straight Arrow Connector 417"/>
          <p:cNvCxnSpPr>
            <a:stCxn id="231" idx="3"/>
            <a:endCxn id="412" idx="1"/>
          </p:cNvCxnSpPr>
          <p:nvPr/>
        </p:nvCxnSpPr>
        <p:spPr>
          <a:xfrm flipV="1">
            <a:off x="7180604" y="2361532"/>
            <a:ext cx="20539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53" name="Elbow Connector 452"/>
          <p:cNvCxnSpPr>
            <a:stCxn id="55" idx="2"/>
            <a:endCxn id="103" idx="0"/>
          </p:cNvCxnSpPr>
          <p:nvPr/>
        </p:nvCxnSpPr>
        <p:spPr>
          <a:xfrm rot="5400000">
            <a:off x="3795474" y="903654"/>
            <a:ext cx="189235" cy="1752963"/>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466" name="Elbow Connector 465"/>
          <p:cNvCxnSpPr>
            <a:stCxn id="246" idx="0"/>
            <a:endCxn id="226" idx="2"/>
          </p:cNvCxnSpPr>
          <p:nvPr/>
        </p:nvCxnSpPr>
        <p:spPr>
          <a:xfrm rot="5400000" flipH="1" flipV="1">
            <a:off x="7183686" y="2899386"/>
            <a:ext cx="158051" cy="1663178"/>
          </a:xfrm>
          <a:prstGeom prst="bentConnector3">
            <a:avLst>
              <a:gd name="adj1" fmla="val 23297"/>
            </a:avLst>
          </a:prstGeom>
          <a:ln>
            <a:tailEnd type="arrow"/>
          </a:ln>
        </p:spPr>
        <p:style>
          <a:lnRef idx="2">
            <a:schemeClr val="dk1"/>
          </a:lnRef>
          <a:fillRef idx="0">
            <a:schemeClr val="dk1"/>
          </a:fillRef>
          <a:effectRef idx="1">
            <a:schemeClr val="dk1"/>
          </a:effectRef>
          <a:fontRef idx="minor">
            <a:schemeClr val="tx1"/>
          </a:fontRef>
        </p:style>
      </p:cxnSp>
      <p:sp>
        <p:nvSpPr>
          <p:cNvPr id="420" name="TextBox 419"/>
          <p:cNvSpPr txBox="1"/>
          <p:nvPr/>
        </p:nvSpPr>
        <p:spPr>
          <a:xfrm>
            <a:off x="7378002" y="5547460"/>
            <a:ext cx="1392355"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Promising practices identified &amp; implemented</a:t>
            </a:r>
            <a:endParaRPr lang="en-US" sz="1300" dirty="0">
              <a:solidFill>
                <a:srgbClr val="002060"/>
              </a:solidFill>
            </a:endParaRPr>
          </a:p>
        </p:txBody>
      </p:sp>
      <p:cxnSp>
        <p:nvCxnSpPr>
          <p:cNvPr id="504" name="Straight Arrow Connector 503"/>
          <p:cNvCxnSpPr>
            <a:stCxn id="324" idx="3"/>
          </p:cNvCxnSpPr>
          <p:nvPr/>
        </p:nvCxnSpPr>
        <p:spPr>
          <a:xfrm>
            <a:off x="7207486" y="6169375"/>
            <a:ext cx="20539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01" name="Straight Arrow Connector 600"/>
          <p:cNvCxnSpPr>
            <a:stCxn id="420" idx="0"/>
            <a:endCxn id="230" idx="2"/>
          </p:cNvCxnSpPr>
          <p:nvPr/>
        </p:nvCxnSpPr>
        <p:spPr>
          <a:xfrm flipV="1">
            <a:off x="8074180" y="5408819"/>
            <a:ext cx="5243" cy="13864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16" name="Elbow Connector 615"/>
          <p:cNvCxnSpPr>
            <a:stCxn id="36" idx="3"/>
            <a:endCxn id="112" idx="1"/>
          </p:cNvCxnSpPr>
          <p:nvPr/>
        </p:nvCxnSpPr>
        <p:spPr>
          <a:xfrm flipV="1">
            <a:off x="5507557" y="5378830"/>
            <a:ext cx="283643" cy="638145"/>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626" name="Elbow Connector 625"/>
          <p:cNvCxnSpPr>
            <a:stCxn id="112" idx="3"/>
            <a:endCxn id="229" idx="1"/>
          </p:cNvCxnSpPr>
          <p:nvPr/>
        </p:nvCxnSpPr>
        <p:spPr>
          <a:xfrm flipV="1">
            <a:off x="7207486" y="4634813"/>
            <a:ext cx="174973" cy="744017"/>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640" name="Straight Arrow Connector 639"/>
          <p:cNvCxnSpPr>
            <a:stCxn id="112" idx="2"/>
            <a:endCxn id="324" idx="0"/>
          </p:cNvCxnSpPr>
          <p:nvPr/>
        </p:nvCxnSpPr>
        <p:spPr>
          <a:xfrm>
            <a:off x="6499343" y="5804659"/>
            <a:ext cx="0" cy="13894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86" name="Elbow Connector 685"/>
          <p:cNvCxnSpPr/>
          <p:nvPr/>
        </p:nvCxnSpPr>
        <p:spPr>
          <a:xfrm flipV="1">
            <a:off x="5490090" y="4642508"/>
            <a:ext cx="230691" cy="629524"/>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750" name="Straight Arrow Connector 749"/>
          <p:cNvCxnSpPr>
            <a:endCxn id="324" idx="1"/>
          </p:cNvCxnSpPr>
          <p:nvPr/>
        </p:nvCxnSpPr>
        <p:spPr>
          <a:xfrm flipV="1">
            <a:off x="5562600" y="6169375"/>
            <a:ext cx="228600" cy="28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09" name="TextBox 808"/>
          <p:cNvSpPr txBox="1"/>
          <p:nvPr/>
        </p:nvSpPr>
        <p:spPr>
          <a:xfrm>
            <a:off x="2271369" y="2899141"/>
            <a:ext cx="1484479" cy="25149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Report errors</a:t>
            </a:r>
            <a:endParaRPr lang="en-US" sz="1300" dirty="0">
              <a:solidFill>
                <a:srgbClr val="002060"/>
              </a:solidFill>
            </a:endParaRPr>
          </a:p>
        </p:txBody>
      </p:sp>
      <p:cxnSp>
        <p:nvCxnSpPr>
          <p:cNvPr id="820" name="Elbow Connector 819"/>
          <p:cNvCxnSpPr>
            <a:stCxn id="102" idx="3"/>
            <a:endCxn id="135" idx="1"/>
          </p:cNvCxnSpPr>
          <p:nvPr/>
        </p:nvCxnSpPr>
        <p:spPr>
          <a:xfrm flipV="1">
            <a:off x="5494736" y="3554747"/>
            <a:ext cx="220264" cy="200055"/>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839" name="TextBox 838"/>
          <p:cNvSpPr txBox="1"/>
          <p:nvPr/>
        </p:nvSpPr>
        <p:spPr>
          <a:xfrm>
            <a:off x="4038600" y="2667000"/>
            <a:ext cx="1456139"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reported to system developers</a:t>
            </a:r>
            <a:endParaRPr lang="en-US" sz="1300" dirty="0">
              <a:solidFill>
                <a:srgbClr val="002060"/>
              </a:solidFill>
            </a:endParaRPr>
          </a:p>
        </p:txBody>
      </p:sp>
      <p:sp>
        <p:nvSpPr>
          <p:cNvPr id="846" name="TextBox 845"/>
          <p:cNvSpPr txBox="1"/>
          <p:nvPr/>
        </p:nvSpPr>
        <p:spPr>
          <a:xfrm>
            <a:off x="5715000" y="2743200"/>
            <a:ext cx="1459822"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resolved &amp; system maintained</a:t>
            </a:r>
            <a:endParaRPr lang="en-US" sz="1300" dirty="0">
              <a:solidFill>
                <a:srgbClr val="002060"/>
              </a:solidFill>
            </a:endParaRPr>
          </a:p>
        </p:txBody>
      </p:sp>
      <p:cxnSp>
        <p:nvCxnSpPr>
          <p:cNvPr id="847" name="Elbow Connector 846"/>
          <p:cNvCxnSpPr/>
          <p:nvPr/>
        </p:nvCxnSpPr>
        <p:spPr>
          <a:xfrm flipV="1">
            <a:off x="5481701" y="2914629"/>
            <a:ext cx="279380" cy="124501"/>
          </a:xfrm>
          <a:prstGeom prst="bentConnector3">
            <a:avLst/>
          </a:prstGeom>
          <a:ln>
            <a:tailEnd type="arrow"/>
          </a:ln>
        </p:spPr>
        <p:style>
          <a:lnRef idx="2">
            <a:schemeClr val="dk1"/>
          </a:lnRef>
          <a:fillRef idx="0">
            <a:schemeClr val="dk1"/>
          </a:fillRef>
          <a:effectRef idx="1">
            <a:schemeClr val="dk1"/>
          </a:effectRef>
          <a:fontRef idx="minor">
            <a:schemeClr val="tx1"/>
          </a:fontRef>
        </p:style>
      </p:cxnSp>
      <p:cxnSp>
        <p:nvCxnSpPr>
          <p:cNvPr id="859" name="Straight Arrow Connector 858"/>
          <p:cNvCxnSpPr/>
          <p:nvPr/>
        </p:nvCxnSpPr>
        <p:spPr>
          <a:xfrm>
            <a:off x="3733800" y="3124200"/>
            <a:ext cx="304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63" name="Straight Arrow Connector 862"/>
          <p:cNvCxnSpPr>
            <a:stCxn id="846" idx="0"/>
            <a:endCxn id="231" idx="2"/>
          </p:cNvCxnSpPr>
          <p:nvPr/>
        </p:nvCxnSpPr>
        <p:spPr>
          <a:xfrm flipV="1">
            <a:off x="6444911" y="2487280"/>
            <a:ext cx="18132" cy="2559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47" name="TextBox 946"/>
          <p:cNvSpPr txBox="1"/>
          <p:nvPr/>
        </p:nvSpPr>
        <p:spPr>
          <a:xfrm>
            <a:off x="5749895" y="1233969"/>
            <a:ext cx="1430709" cy="25149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are secure</a:t>
            </a:r>
            <a:endParaRPr lang="en-US" sz="1300" dirty="0">
              <a:solidFill>
                <a:srgbClr val="002060"/>
              </a:solidFill>
            </a:endParaRPr>
          </a:p>
        </p:txBody>
      </p:sp>
      <p:cxnSp>
        <p:nvCxnSpPr>
          <p:cNvPr id="948" name="Straight Arrow Connector 947"/>
          <p:cNvCxnSpPr>
            <a:stCxn id="947" idx="2"/>
            <a:endCxn id="231" idx="0"/>
          </p:cNvCxnSpPr>
          <p:nvPr/>
        </p:nvCxnSpPr>
        <p:spPr>
          <a:xfrm flipH="1">
            <a:off x="6463043" y="1485463"/>
            <a:ext cx="2207" cy="7503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52" name="Straight Arrow Connector 951"/>
          <p:cNvCxnSpPr>
            <a:stCxn id="55" idx="3"/>
            <a:endCxn id="947" idx="1"/>
          </p:cNvCxnSpPr>
          <p:nvPr/>
        </p:nvCxnSpPr>
        <p:spPr>
          <a:xfrm>
            <a:off x="5494640" y="1359716"/>
            <a:ext cx="25525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60" name="Straight Arrow Connector 959"/>
          <p:cNvCxnSpPr>
            <a:stCxn id="102" idx="2"/>
            <a:endCxn id="111" idx="0"/>
          </p:cNvCxnSpPr>
          <p:nvPr/>
        </p:nvCxnSpPr>
        <p:spPr>
          <a:xfrm>
            <a:off x="4766668" y="4080604"/>
            <a:ext cx="8249" cy="1151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 name="Elbow Connector 2"/>
          <p:cNvCxnSpPr>
            <a:stCxn id="135" idx="3"/>
          </p:cNvCxnSpPr>
          <p:nvPr/>
        </p:nvCxnSpPr>
        <p:spPr>
          <a:xfrm flipH="1" flipV="1">
            <a:off x="6705600" y="2514600"/>
            <a:ext cx="442977" cy="1040147"/>
          </a:xfrm>
          <a:prstGeom prst="bentConnector4">
            <a:avLst>
              <a:gd name="adj1" fmla="val -32551"/>
              <a:gd name="adj2" fmla="val 87152"/>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108487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971928"/>
            <a:ext cx="1647801"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Runs queries &amp; creates report</a:t>
            </a:r>
            <a:endParaRPr lang="en-US" sz="1200" dirty="0">
              <a:solidFill>
                <a:srgbClr val="002060"/>
              </a:solidFill>
            </a:endParaRPr>
          </a:p>
        </p:txBody>
      </p:sp>
      <p:sp>
        <p:nvSpPr>
          <p:cNvPr id="6" name="TextBox 5"/>
          <p:cNvSpPr txBox="1"/>
          <p:nvPr/>
        </p:nvSpPr>
        <p:spPr>
          <a:xfrm>
            <a:off x="2316475" y="5420351"/>
            <a:ext cx="161732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Creates </a:t>
            </a:r>
            <a:r>
              <a:rPr lang="en-US" sz="1200" dirty="0">
                <a:solidFill>
                  <a:srgbClr val="002060"/>
                </a:solidFill>
              </a:rPr>
              <a:t>Interim and Annual </a:t>
            </a:r>
            <a:r>
              <a:rPr lang="en-US" sz="1200" dirty="0" smtClean="0">
                <a:solidFill>
                  <a:srgbClr val="002060"/>
                </a:solidFill>
              </a:rPr>
              <a:t>Reports</a:t>
            </a:r>
            <a:endParaRPr lang="en-US" sz="1200" dirty="0">
              <a:solidFill>
                <a:srgbClr val="002060"/>
              </a:solidFill>
            </a:endParaRPr>
          </a:p>
        </p:txBody>
      </p:sp>
      <p:sp>
        <p:nvSpPr>
          <p:cNvPr id="11" name="TextBox 10"/>
          <p:cNvSpPr txBox="1"/>
          <p:nvPr/>
        </p:nvSpPr>
        <p:spPr>
          <a:xfrm>
            <a:off x="347201" y="1680409"/>
            <a:ext cx="1521579" cy="300609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200" dirty="0">
                <a:solidFill>
                  <a:srgbClr val="002060"/>
                </a:solidFill>
              </a:rPr>
              <a:t>Funding</a:t>
            </a:r>
          </a:p>
          <a:p>
            <a:pPr marL="171450" indent="-171450">
              <a:buFont typeface="Wingdings" pitchFamily="2" charset="2"/>
              <a:buChar char="v"/>
            </a:pPr>
            <a:r>
              <a:rPr lang="en-US" sz="1200" dirty="0" smtClean="0">
                <a:solidFill>
                  <a:srgbClr val="002060"/>
                </a:solidFill>
              </a:rPr>
              <a:t>Equipment </a:t>
            </a:r>
            <a:r>
              <a:rPr lang="en-US" sz="1200" dirty="0">
                <a:solidFill>
                  <a:srgbClr val="002060"/>
                </a:solidFill>
              </a:rPr>
              <a:t>with web </a:t>
            </a:r>
            <a:r>
              <a:rPr lang="en-US" sz="1200" dirty="0" smtClean="0">
                <a:solidFill>
                  <a:srgbClr val="002060"/>
                </a:solidFill>
              </a:rPr>
              <a:t>access</a:t>
            </a:r>
          </a:p>
          <a:p>
            <a:pPr marL="171450" indent="-171450">
              <a:buFont typeface="Wingdings" pitchFamily="2" charset="2"/>
              <a:buChar char="v"/>
            </a:pPr>
            <a:r>
              <a:rPr lang="en-US" sz="1200" dirty="0">
                <a:solidFill>
                  <a:srgbClr val="002060"/>
                </a:solidFill>
              </a:rPr>
              <a:t>Reporting </a:t>
            </a:r>
            <a:r>
              <a:rPr lang="en-US" sz="1200" dirty="0" smtClean="0">
                <a:solidFill>
                  <a:srgbClr val="002060"/>
                </a:solidFill>
              </a:rPr>
              <a:t>criteria</a:t>
            </a:r>
            <a:endParaRPr lang="en-US" sz="1200" dirty="0">
              <a:solidFill>
                <a:srgbClr val="002060"/>
              </a:solidFill>
            </a:endParaRPr>
          </a:p>
          <a:p>
            <a:pPr marL="171450" indent="-171450">
              <a:buFont typeface="Wingdings" pitchFamily="2" charset="2"/>
              <a:buChar char="v"/>
            </a:pPr>
            <a:r>
              <a:rPr lang="en-US" sz="1200" dirty="0">
                <a:solidFill>
                  <a:srgbClr val="002060"/>
                </a:solidFill>
              </a:rPr>
              <a:t>System Developers</a:t>
            </a:r>
          </a:p>
          <a:p>
            <a:pPr marL="171450" indent="-171450">
              <a:buFont typeface="Wingdings" pitchFamily="2" charset="2"/>
              <a:buChar char="v"/>
            </a:pPr>
            <a:r>
              <a:rPr lang="en-US" sz="1200" dirty="0">
                <a:solidFill>
                  <a:srgbClr val="002060"/>
                </a:solidFill>
              </a:rPr>
              <a:t>AIRS Development Team</a:t>
            </a:r>
          </a:p>
          <a:p>
            <a:pPr marL="171450" indent="-171450">
              <a:buFont typeface="Wingdings" pitchFamily="2" charset="2"/>
              <a:buChar char="v"/>
            </a:pPr>
            <a:r>
              <a:rPr lang="en-US" sz="1200" dirty="0">
                <a:solidFill>
                  <a:srgbClr val="002060"/>
                </a:solidFill>
              </a:rPr>
              <a:t>Indicator </a:t>
            </a:r>
            <a:r>
              <a:rPr lang="en-US" sz="1200" dirty="0" smtClean="0">
                <a:solidFill>
                  <a:srgbClr val="002060"/>
                </a:solidFill>
              </a:rPr>
              <a:t>Workgroups/ established performance measures</a:t>
            </a:r>
            <a:endParaRPr lang="en-US" sz="1200" dirty="0">
              <a:solidFill>
                <a:srgbClr val="002060"/>
              </a:solidFill>
            </a:endParaRPr>
          </a:p>
          <a:p>
            <a:pPr marL="171450" indent="-171450">
              <a:buFont typeface="Wingdings" pitchFamily="2" charset="2"/>
              <a:buChar char="v"/>
            </a:pPr>
            <a:r>
              <a:rPr lang="en-US" sz="1200" dirty="0">
                <a:solidFill>
                  <a:srgbClr val="002060"/>
                </a:solidFill>
              </a:rPr>
              <a:t>CDC staff</a:t>
            </a:r>
          </a:p>
          <a:p>
            <a:pPr marL="171450" indent="-171450">
              <a:buFont typeface="Wingdings" pitchFamily="2" charset="2"/>
              <a:buChar char="v"/>
            </a:pPr>
            <a:r>
              <a:rPr lang="en-US" sz="1200" dirty="0">
                <a:solidFill>
                  <a:srgbClr val="002060"/>
                </a:solidFill>
              </a:rPr>
              <a:t>Management</a:t>
            </a:r>
          </a:p>
        </p:txBody>
      </p:sp>
      <p:sp>
        <p:nvSpPr>
          <p:cNvPr id="13" name="TextBox 12"/>
          <p:cNvSpPr txBox="1"/>
          <p:nvPr/>
        </p:nvSpPr>
        <p:spPr>
          <a:xfrm>
            <a:off x="2277562" y="1092297"/>
            <a:ext cx="1680686" cy="2361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lIns="50941" tIns="25471" rIns="50941" bIns="25471" rtlCol="0">
            <a:spAutoFit/>
          </a:bodyPr>
          <a:lstStyle/>
          <a:p>
            <a:r>
              <a:rPr lang="en-US" sz="1200" dirty="0" smtClean="0">
                <a:solidFill>
                  <a:srgbClr val="002060"/>
                </a:solidFill>
              </a:rPr>
              <a:t>Provides secure log-in</a:t>
            </a:r>
            <a:endParaRPr lang="en-US" sz="1200" dirty="0">
              <a:solidFill>
                <a:srgbClr val="002060"/>
              </a:solidFill>
            </a:endParaRPr>
          </a:p>
        </p:txBody>
      </p:sp>
      <p:sp>
        <p:nvSpPr>
          <p:cNvPr id="14" name="TextBox 13"/>
          <p:cNvSpPr txBox="1"/>
          <p:nvPr/>
        </p:nvSpPr>
        <p:spPr>
          <a:xfrm>
            <a:off x="2305092" y="3719529"/>
            <a:ext cx="164465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Collects data quickly &amp; accurately </a:t>
            </a:r>
            <a:endParaRPr lang="en-US" sz="1200" dirty="0">
              <a:solidFill>
                <a:srgbClr val="002060"/>
              </a:solidFill>
            </a:endParaRPr>
          </a:p>
        </p:txBody>
      </p:sp>
      <p:sp>
        <p:nvSpPr>
          <p:cNvPr id="17" name="TextBox 16"/>
          <p:cNvSpPr txBox="1"/>
          <p:nvPr/>
        </p:nvSpPr>
        <p:spPr>
          <a:xfrm>
            <a:off x="2305091" y="4547147"/>
            <a:ext cx="1631727" cy="2361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lIns="50941" tIns="25471" rIns="50941" bIns="25471" rtlCol="0">
            <a:spAutoFit/>
          </a:bodyPr>
          <a:lstStyle/>
          <a:p>
            <a:r>
              <a:rPr lang="en-US" sz="1200" dirty="0" smtClean="0">
                <a:solidFill>
                  <a:srgbClr val="002060"/>
                </a:solidFill>
              </a:rPr>
              <a:t>Stores data correctly</a:t>
            </a:r>
            <a:endParaRPr lang="en-US" sz="1200" dirty="0">
              <a:solidFill>
                <a:srgbClr val="002060"/>
              </a:solidFill>
            </a:endParaRPr>
          </a:p>
        </p:txBody>
      </p:sp>
      <p:sp>
        <p:nvSpPr>
          <p:cNvPr id="18" name="TextBox 17"/>
          <p:cNvSpPr txBox="1"/>
          <p:nvPr/>
        </p:nvSpPr>
        <p:spPr>
          <a:xfrm>
            <a:off x="4168328" y="5420351"/>
            <a:ext cx="145141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Interim &amp; Annual Reports available</a:t>
            </a:r>
            <a:endParaRPr lang="en-US" sz="1200" dirty="0">
              <a:solidFill>
                <a:srgbClr val="002060"/>
              </a:solidFill>
            </a:endParaRPr>
          </a:p>
        </p:txBody>
      </p:sp>
      <p:sp>
        <p:nvSpPr>
          <p:cNvPr id="20" name="TextBox 19"/>
          <p:cNvSpPr txBox="1"/>
          <p:nvPr/>
        </p:nvSpPr>
        <p:spPr>
          <a:xfrm>
            <a:off x="4163205" y="4740132"/>
            <a:ext cx="1453547" cy="420771"/>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User  data properly stored </a:t>
            </a:r>
            <a:endParaRPr lang="en-US" sz="1200" dirty="0">
              <a:solidFill>
                <a:srgbClr val="002060"/>
              </a:solidFill>
            </a:endParaRPr>
          </a:p>
        </p:txBody>
      </p:sp>
      <p:sp>
        <p:nvSpPr>
          <p:cNvPr id="30" name="TextBox 29"/>
          <p:cNvSpPr txBox="1"/>
          <p:nvPr/>
        </p:nvSpPr>
        <p:spPr>
          <a:xfrm>
            <a:off x="4164266" y="3533818"/>
            <a:ext cx="1451425" cy="605437"/>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Correct data collected </a:t>
            </a:r>
            <a:r>
              <a:rPr lang="en-US" sz="1200" dirty="0">
                <a:solidFill>
                  <a:srgbClr val="002060"/>
                </a:solidFill>
              </a:rPr>
              <a:t>on </a:t>
            </a:r>
            <a:r>
              <a:rPr lang="en-US" sz="1200" dirty="0" smtClean="0">
                <a:solidFill>
                  <a:srgbClr val="002060"/>
                </a:solidFill>
              </a:rPr>
              <a:t>time w/o errors</a:t>
            </a:r>
            <a:endParaRPr lang="en-US" sz="1200" dirty="0">
              <a:solidFill>
                <a:srgbClr val="002060"/>
              </a:solidFill>
            </a:endParaRPr>
          </a:p>
        </p:txBody>
      </p:sp>
      <p:sp>
        <p:nvSpPr>
          <p:cNvPr id="31" name="TextBox 30"/>
          <p:cNvSpPr txBox="1"/>
          <p:nvPr/>
        </p:nvSpPr>
        <p:spPr>
          <a:xfrm>
            <a:off x="4173870" y="2785151"/>
            <a:ext cx="1440332"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Correct data available next year</a:t>
            </a:r>
            <a:endParaRPr lang="en-US" sz="1200" dirty="0">
              <a:solidFill>
                <a:srgbClr val="002060"/>
              </a:solidFill>
            </a:endParaRPr>
          </a:p>
        </p:txBody>
      </p:sp>
      <p:sp>
        <p:nvSpPr>
          <p:cNvPr id="36" name="TextBox 35"/>
          <p:cNvSpPr txBox="1"/>
          <p:nvPr/>
        </p:nvSpPr>
        <p:spPr>
          <a:xfrm>
            <a:off x="4176136" y="5971927"/>
            <a:ext cx="1462729" cy="420771"/>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Queries run &amp; reports created</a:t>
            </a:r>
            <a:endParaRPr lang="en-US" sz="1200" dirty="0">
              <a:solidFill>
                <a:srgbClr val="002060"/>
              </a:solidFill>
            </a:endParaRPr>
          </a:p>
        </p:txBody>
      </p:sp>
      <p:sp>
        <p:nvSpPr>
          <p:cNvPr id="39" name="TextBox 38"/>
          <p:cNvSpPr txBox="1"/>
          <p:nvPr/>
        </p:nvSpPr>
        <p:spPr>
          <a:xfrm>
            <a:off x="2305092" y="4234390"/>
            <a:ext cx="1644657" cy="236105"/>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Collects req. data</a:t>
            </a:r>
            <a:endParaRPr lang="en-US" sz="1200" dirty="0">
              <a:solidFill>
                <a:srgbClr val="002060"/>
              </a:solidFill>
            </a:endParaRPr>
          </a:p>
        </p:txBody>
      </p:sp>
      <p:sp>
        <p:nvSpPr>
          <p:cNvPr id="28" name="TextBox 27"/>
          <p:cNvSpPr txBox="1"/>
          <p:nvPr/>
        </p:nvSpPr>
        <p:spPr>
          <a:xfrm>
            <a:off x="5886429" y="1092297"/>
            <a:ext cx="1353917" cy="236105"/>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are secure</a:t>
            </a:r>
            <a:endParaRPr lang="en-US" sz="1200" dirty="0">
              <a:solidFill>
                <a:srgbClr val="002060"/>
              </a:solidFill>
            </a:endParaRPr>
          </a:p>
        </p:txBody>
      </p:sp>
      <p:cxnSp>
        <p:nvCxnSpPr>
          <p:cNvPr id="25" name="Straight Arrow Connector 24"/>
          <p:cNvCxnSpPr>
            <a:stCxn id="3" idx="3"/>
            <a:endCxn id="36" idx="1"/>
          </p:cNvCxnSpPr>
          <p:nvPr/>
        </p:nvCxnSpPr>
        <p:spPr>
          <a:xfrm flipV="1">
            <a:off x="3933801" y="6182313"/>
            <a:ext cx="242335"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 name="Right Brace 44"/>
          <p:cNvSpPr/>
          <p:nvPr/>
        </p:nvSpPr>
        <p:spPr>
          <a:xfrm>
            <a:off x="1758637" y="1605657"/>
            <a:ext cx="313496" cy="340181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sp>
        <p:nvSpPr>
          <p:cNvPr id="46" name="Right Arrow 45"/>
          <p:cNvSpPr/>
          <p:nvPr/>
        </p:nvSpPr>
        <p:spPr>
          <a:xfrm>
            <a:off x="1929934" y="3182449"/>
            <a:ext cx="191189" cy="27337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200"/>
          </a:p>
        </p:txBody>
      </p:sp>
      <p:cxnSp>
        <p:nvCxnSpPr>
          <p:cNvPr id="81" name="Straight Arrow Connector 80"/>
          <p:cNvCxnSpPr>
            <a:stCxn id="394" idx="3"/>
            <a:endCxn id="31" idx="1"/>
          </p:cNvCxnSpPr>
          <p:nvPr/>
        </p:nvCxnSpPr>
        <p:spPr>
          <a:xfrm flipV="1">
            <a:off x="3949747" y="2995537"/>
            <a:ext cx="224123" cy="76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8" name="Straight Arrow Connector 107"/>
          <p:cNvCxnSpPr>
            <a:stCxn id="13" idx="3"/>
            <a:endCxn id="55" idx="1"/>
          </p:cNvCxnSpPr>
          <p:nvPr/>
        </p:nvCxnSpPr>
        <p:spPr>
          <a:xfrm flipV="1">
            <a:off x="3958248" y="1208704"/>
            <a:ext cx="173704" cy="16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1" name="TextBox 110"/>
          <p:cNvSpPr txBox="1"/>
          <p:nvPr/>
        </p:nvSpPr>
        <p:spPr>
          <a:xfrm>
            <a:off x="5836502" y="3921263"/>
            <a:ext cx="1361858" cy="1159435"/>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to analyze performance measures &amp; completion of reporting requirements</a:t>
            </a:r>
            <a:endParaRPr lang="en-US" sz="1200" dirty="0">
              <a:solidFill>
                <a:srgbClr val="002060"/>
              </a:solidFill>
            </a:endParaRPr>
          </a:p>
        </p:txBody>
      </p:sp>
      <p:sp>
        <p:nvSpPr>
          <p:cNvPr id="112" name="TextBox 111"/>
          <p:cNvSpPr txBox="1"/>
          <p:nvPr/>
        </p:nvSpPr>
        <p:spPr>
          <a:xfrm>
            <a:off x="5836501" y="5858470"/>
            <a:ext cx="1371527" cy="605437"/>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informs policymakers &amp; management</a:t>
            </a:r>
            <a:endParaRPr lang="en-US" sz="1200" dirty="0">
              <a:solidFill>
                <a:srgbClr val="002060"/>
              </a:solidFill>
            </a:endParaRPr>
          </a:p>
        </p:txBody>
      </p:sp>
      <p:cxnSp>
        <p:nvCxnSpPr>
          <p:cNvPr id="115" name="Straight Arrow Connector 114"/>
          <p:cNvCxnSpPr>
            <a:stCxn id="6" idx="3"/>
            <a:endCxn id="18" idx="1"/>
          </p:cNvCxnSpPr>
          <p:nvPr/>
        </p:nvCxnSpPr>
        <p:spPr>
          <a:xfrm>
            <a:off x="3933801" y="5630737"/>
            <a:ext cx="23452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5" name="TextBox 234"/>
          <p:cNvSpPr txBox="1"/>
          <p:nvPr/>
        </p:nvSpPr>
        <p:spPr>
          <a:xfrm>
            <a:off x="4158388" y="2154501"/>
            <a:ext cx="1471296"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entry easy, accessible for users</a:t>
            </a:r>
            <a:endParaRPr lang="en-US" sz="1200" dirty="0">
              <a:solidFill>
                <a:srgbClr val="002060"/>
              </a:solidFill>
            </a:endParaRPr>
          </a:p>
        </p:txBody>
      </p:sp>
      <p:cxnSp>
        <p:nvCxnSpPr>
          <p:cNvPr id="265" name="Straight Arrow Connector 264"/>
          <p:cNvCxnSpPr>
            <a:stCxn id="36" idx="3"/>
            <a:endCxn id="112" idx="1"/>
          </p:cNvCxnSpPr>
          <p:nvPr/>
        </p:nvCxnSpPr>
        <p:spPr>
          <a:xfrm flipV="1">
            <a:off x="5638865" y="6161189"/>
            <a:ext cx="197636" cy="211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461166" y="706607"/>
            <a:ext cx="8454233" cy="307777"/>
          </a:xfrm>
          <a:prstGeom prst="rect">
            <a:avLst/>
          </a:prstGeom>
          <a:noFill/>
        </p:spPr>
        <p:txBody>
          <a:bodyPr wrap="square" rtlCol="0">
            <a:spAutoFit/>
          </a:bodyPr>
          <a:lstStyle/>
          <a:p>
            <a:r>
              <a:rPr lang="en-US" sz="1400" b="1" dirty="0" smtClean="0">
                <a:solidFill>
                  <a:schemeClr val="tx2"/>
                </a:solidFill>
              </a:rPr>
              <a:t>        </a:t>
            </a:r>
            <a:r>
              <a:rPr lang="en-US" sz="1400" b="1" dirty="0" smtClean="0">
                <a:solidFill>
                  <a:schemeClr val="accent1"/>
                </a:solidFill>
              </a:rPr>
              <a:t>Inputs                                   Activities                Short-term outcomes                                    Long-term outcomes </a:t>
            </a:r>
            <a:endParaRPr lang="en-US" sz="1400" b="1" dirty="0">
              <a:solidFill>
                <a:schemeClr val="accent1"/>
              </a:solidFill>
            </a:endParaRPr>
          </a:p>
        </p:txBody>
      </p:sp>
      <p:cxnSp>
        <p:nvCxnSpPr>
          <p:cNvPr id="7" name="Straight Connector 6"/>
          <p:cNvCxnSpPr/>
          <p:nvPr/>
        </p:nvCxnSpPr>
        <p:spPr>
          <a:xfrm>
            <a:off x="461167" y="975666"/>
            <a:ext cx="8327092"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277562" y="2394205"/>
            <a:ext cx="1672187" cy="42077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style>
          <a:lnRef idx="1">
            <a:schemeClr val="accent3"/>
          </a:lnRef>
          <a:fillRef idx="2">
            <a:schemeClr val="accent3"/>
          </a:fillRef>
          <a:effectRef idx="1">
            <a:schemeClr val="accent3"/>
          </a:effectRef>
          <a:fontRef idx="minor">
            <a:schemeClr val="dk1"/>
          </a:fontRef>
        </p:style>
        <p:txBody>
          <a:bodyPr wrap="square" lIns="50941" tIns="25471" rIns="50941" bIns="25471" rtlCol="0">
            <a:spAutoFit/>
          </a:bodyPr>
          <a:lstStyle/>
          <a:p>
            <a:r>
              <a:rPr lang="en-US" sz="1200" dirty="0" smtClean="0">
                <a:solidFill>
                  <a:srgbClr val="002060"/>
                </a:solidFill>
              </a:rPr>
              <a:t>Contains navigable interface</a:t>
            </a:r>
            <a:endParaRPr lang="en-US" sz="1200" dirty="0">
              <a:solidFill>
                <a:srgbClr val="002060"/>
              </a:solidFill>
            </a:endParaRPr>
          </a:p>
        </p:txBody>
      </p:sp>
      <p:sp>
        <p:nvSpPr>
          <p:cNvPr id="312" name="TextBox 311"/>
          <p:cNvSpPr txBox="1"/>
          <p:nvPr/>
        </p:nvSpPr>
        <p:spPr>
          <a:xfrm>
            <a:off x="914400" y="4953000"/>
            <a:ext cx="483259" cy="461665"/>
          </a:xfrm>
          <a:prstGeom prst="rect">
            <a:avLst/>
          </a:prstGeom>
          <a:noFill/>
        </p:spPr>
        <p:txBody>
          <a:bodyPr wrap="square" rtlCol="0">
            <a:spAutoFit/>
          </a:bodyPr>
          <a:lstStyle/>
          <a:p>
            <a:r>
              <a:rPr lang="en-US" sz="1200" b="1" u="sng" dirty="0" smtClean="0">
                <a:solidFill>
                  <a:schemeClr val="accent1"/>
                </a:solidFill>
              </a:rPr>
              <a:t>Key</a:t>
            </a:r>
          </a:p>
          <a:p>
            <a:r>
              <a:rPr lang="en-US" sz="1200" b="1" u="sng" dirty="0">
                <a:solidFill>
                  <a:schemeClr val="accent1"/>
                </a:solidFill>
              </a:rPr>
              <a:t> </a:t>
            </a:r>
            <a:r>
              <a:rPr lang="en-US" sz="1200" b="1" u="sng" dirty="0" smtClean="0">
                <a:solidFill>
                  <a:schemeClr val="accent1"/>
                </a:solidFill>
              </a:rPr>
              <a:t>    </a:t>
            </a:r>
          </a:p>
        </p:txBody>
      </p:sp>
      <p:graphicFrame>
        <p:nvGraphicFramePr>
          <p:cNvPr id="314" name="Table 313"/>
          <p:cNvGraphicFramePr>
            <a:graphicFrameLocks noGrp="1"/>
          </p:cNvGraphicFramePr>
          <p:nvPr>
            <p:extLst>
              <p:ext uri="{D42A27DB-BD31-4B8C-83A1-F6EECF244321}">
                <p14:modId xmlns:p14="http://schemas.microsoft.com/office/powerpoint/2010/main" val="4231531431"/>
              </p:ext>
            </p:extLst>
          </p:nvPr>
        </p:nvGraphicFramePr>
        <p:xfrm>
          <a:off x="381000" y="5181600"/>
          <a:ext cx="1676399" cy="1164336"/>
        </p:xfrm>
        <a:graphic>
          <a:graphicData uri="http://schemas.openxmlformats.org/drawingml/2006/table">
            <a:tbl>
              <a:tblPr firstRow="1" bandRow="1">
                <a:tableStyleId>{2D5ABB26-0587-4C30-8999-92F81FD0307C}</a:tableStyleId>
              </a:tblPr>
              <a:tblGrid>
                <a:gridCol w="266866"/>
                <a:gridCol w="1409533"/>
              </a:tblGrid>
              <a:tr h="152400">
                <a:tc>
                  <a:txBody>
                    <a:bodyPr/>
                    <a:lstStyle/>
                    <a:p>
                      <a:endParaRPr lang="en-US" dirty="0">
                        <a:solidFill>
                          <a:schemeClr val="accent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r>
                        <a:rPr lang="en-US" sz="1200" b="1" smtClean="0">
                          <a:solidFill>
                            <a:schemeClr val="accent1"/>
                          </a:solidFill>
                        </a:rPr>
                        <a:t>Functionality</a:t>
                      </a:r>
                      <a:endParaRPr lang="en-US" sz="1200" b="1" dirty="0" smtClean="0">
                        <a:solidFill>
                          <a:schemeClr val="accent1"/>
                        </a:solidFill>
                      </a:endParaRPr>
                    </a:p>
                  </a:txBody>
                  <a:tcPr marL="45720" marR="45720" marT="18288" marB="1828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96240">
                <a:tc>
                  <a:txBody>
                    <a:bodyPr/>
                    <a:lstStyle/>
                    <a:p>
                      <a:endParaRPr lang="en-US" b="1" dirty="0">
                        <a:solidFill>
                          <a:schemeClr val="accent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08585">
                <a:tc>
                  <a:txBody>
                    <a:bodyPr/>
                    <a:lstStyle/>
                    <a:p>
                      <a:endParaRPr lang="en-US" dirty="0">
                        <a:solidFill>
                          <a:schemeClr val="accent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tcPr>
                </a:tc>
                <a:tc>
                  <a:txBody>
                    <a:bodyPr/>
                    <a:lstStyle/>
                    <a:p>
                      <a:r>
                        <a:rPr lang="en-US" sz="1200" b="1" dirty="0" smtClean="0">
                          <a:solidFill>
                            <a:schemeClr val="accent1"/>
                          </a:solidFill>
                        </a:rPr>
                        <a:t>Functionality &amp;           </a:t>
                      </a:r>
                    </a:p>
                    <a:p>
                      <a:r>
                        <a:rPr lang="en-US" sz="1200" b="1" dirty="0" smtClean="0">
                          <a:solidFill>
                            <a:schemeClr val="accent1"/>
                          </a:solidFill>
                        </a:rPr>
                        <a:t> Usability</a:t>
                      </a:r>
                      <a:endParaRPr lang="en-US" sz="1800" b="1" dirty="0" smtClean="0">
                        <a:solidFill>
                          <a:schemeClr val="accent1"/>
                        </a:solidFill>
                      </a:endParaRPr>
                    </a:p>
                  </a:txBody>
                  <a:tcPr marL="45720" marR="45720" marT="18288" marB="1828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208" name="TextBox 207"/>
          <p:cNvSpPr txBox="1"/>
          <p:nvPr/>
        </p:nvSpPr>
        <p:spPr>
          <a:xfrm>
            <a:off x="2292164" y="3200741"/>
            <a:ext cx="164465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Prompts &amp; guides w/ error messages</a:t>
            </a:r>
            <a:endParaRPr lang="en-US" sz="1200" dirty="0">
              <a:solidFill>
                <a:srgbClr val="002060"/>
              </a:solidFill>
            </a:endParaRPr>
          </a:p>
        </p:txBody>
      </p:sp>
      <p:sp>
        <p:nvSpPr>
          <p:cNvPr id="333" name="Right Brace 332"/>
          <p:cNvSpPr/>
          <p:nvPr/>
        </p:nvSpPr>
        <p:spPr>
          <a:xfrm>
            <a:off x="3954836" y="1904743"/>
            <a:ext cx="131623" cy="949164"/>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cxnSp>
        <p:nvCxnSpPr>
          <p:cNvPr id="334" name="Straight Arrow Connector 333"/>
          <p:cNvCxnSpPr>
            <a:stCxn id="333" idx="1"/>
            <a:endCxn id="235" idx="1"/>
          </p:cNvCxnSpPr>
          <p:nvPr/>
        </p:nvCxnSpPr>
        <p:spPr>
          <a:xfrm flipV="1">
            <a:off x="4086459" y="2364887"/>
            <a:ext cx="71929" cy="14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52" name="Right Brace 351"/>
          <p:cNvSpPr/>
          <p:nvPr/>
        </p:nvSpPr>
        <p:spPr>
          <a:xfrm>
            <a:off x="3949748" y="3216333"/>
            <a:ext cx="121590" cy="1269551"/>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sp>
        <p:nvSpPr>
          <p:cNvPr id="415" name="TextBox 414"/>
          <p:cNvSpPr txBox="1"/>
          <p:nvPr/>
        </p:nvSpPr>
        <p:spPr>
          <a:xfrm>
            <a:off x="2274150" y="1390599"/>
            <a:ext cx="168068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Contains useful help manual</a:t>
            </a:r>
            <a:endParaRPr lang="en-US" sz="1200" dirty="0">
              <a:solidFill>
                <a:srgbClr val="002060"/>
              </a:solidFill>
            </a:endParaRPr>
          </a:p>
        </p:txBody>
      </p:sp>
      <p:sp>
        <p:nvSpPr>
          <p:cNvPr id="465" name="TextBox 464"/>
          <p:cNvSpPr txBox="1"/>
          <p:nvPr/>
        </p:nvSpPr>
        <p:spPr>
          <a:xfrm>
            <a:off x="2305093" y="4868775"/>
            <a:ext cx="1631727"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Includes documentation</a:t>
            </a:r>
            <a:endParaRPr lang="en-US" sz="1200" dirty="0">
              <a:solidFill>
                <a:srgbClr val="002060"/>
              </a:solidFill>
            </a:endParaRPr>
          </a:p>
        </p:txBody>
      </p:sp>
      <p:sp>
        <p:nvSpPr>
          <p:cNvPr id="55" name="TextBox 54"/>
          <p:cNvSpPr txBox="1"/>
          <p:nvPr/>
        </p:nvSpPr>
        <p:spPr>
          <a:xfrm>
            <a:off x="4131952" y="998318"/>
            <a:ext cx="146827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Secure log-in available</a:t>
            </a:r>
            <a:endParaRPr lang="en-US" sz="1200" dirty="0">
              <a:solidFill>
                <a:srgbClr val="002060"/>
              </a:solidFill>
            </a:endParaRPr>
          </a:p>
        </p:txBody>
      </p:sp>
      <p:cxnSp>
        <p:nvCxnSpPr>
          <p:cNvPr id="62" name="Straight Arrow Connector 61"/>
          <p:cNvCxnSpPr>
            <a:stCxn id="55" idx="3"/>
            <a:endCxn id="28" idx="1"/>
          </p:cNvCxnSpPr>
          <p:nvPr/>
        </p:nvCxnSpPr>
        <p:spPr>
          <a:xfrm>
            <a:off x="5600227" y="1208704"/>
            <a:ext cx="286202" cy="16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5" name="TextBox 214"/>
          <p:cNvSpPr txBox="1"/>
          <p:nvPr/>
        </p:nvSpPr>
        <p:spPr>
          <a:xfrm>
            <a:off x="5836501" y="5342969"/>
            <a:ext cx="1350299"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supports renewed funding</a:t>
            </a:r>
            <a:endParaRPr lang="en-US" sz="1200" dirty="0">
              <a:solidFill>
                <a:srgbClr val="002060"/>
              </a:solidFill>
            </a:endParaRPr>
          </a:p>
        </p:txBody>
      </p:sp>
      <p:cxnSp>
        <p:nvCxnSpPr>
          <p:cNvPr id="227" name="Straight Arrow Connector 226"/>
          <p:cNvCxnSpPr>
            <a:endCxn id="215" idx="1"/>
          </p:cNvCxnSpPr>
          <p:nvPr/>
        </p:nvCxnSpPr>
        <p:spPr>
          <a:xfrm flipV="1">
            <a:off x="5614202" y="5553355"/>
            <a:ext cx="222299" cy="102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2" name="TextBox 241"/>
          <p:cNvSpPr txBox="1"/>
          <p:nvPr/>
        </p:nvSpPr>
        <p:spPr>
          <a:xfrm>
            <a:off x="5836502" y="3384341"/>
            <a:ext cx="1357637"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for TA available</a:t>
            </a:r>
            <a:endParaRPr lang="en-US" sz="1200" dirty="0">
              <a:solidFill>
                <a:srgbClr val="002060"/>
              </a:solidFill>
            </a:endParaRPr>
          </a:p>
        </p:txBody>
      </p:sp>
      <p:sp>
        <p:nvSpPr>
          <p:cNvPr id="252" name="TextBox 251"/>
          <p:cNvSpPr txBox="1"/>
          <p:nvPr/>
        </p:nvSpPr>
        <p:spPr>
          <a:xfrm>
            <a:off x="2272475" y="1886293"/>
            <a:ext cx="1677274"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Offers edit, add, save, cancel functions</a:t>
            </a:r>
            <a:endParaRPr lang="en-US" sz="1200" dirty="0">
              <a:solidFill>
                <a:srgbClr val="002060"/>
              </a:solidFill>
            </a:endParaRPr>
          </a:p>
        </p:txBody>
      </p:sp>
      <p:sp>
        <p:nvSpPr>
          <p:cNvPr id="63" name="Title 1"/>
          <p:cNvSpPr>
            <a:spLocks noGrp="1"/>
          </p:cNvSpPr>
          <p:nvPr>
            <p:ph type="title"/>
          </p:nvPr>
        </p:nvSpPr>
        <p:spPr>
          <a:xfrm>
            <a:off x="457200" y="394154"/>
            <a:ext cx="8229600" cy="431969"/>
          </a:xfrm>
        </p:spPr>
        <p:txBody>
          <a:bodyPr/>
          <a:lstStyle/>
          <a:p>
            <a:r>
              <a:rPr lang="en-US" dirty="0" smtClean="0"/>
              <a:t>Detailed Logic Model of AIRS </a:t>
            </a:r>
            <a:endParaRPr lang="en-US" dirty="0"/>
          </a:p>
        </p:txBody>
      </p:sp>
      <p:sp>
        <p:nvSpPr>
          <p:cNvPr id="106" name="TextBox 105"/>
          <p:cNvSpPr txBox="1"/>
          <p:nvPr/>
        </p:nvSpPr>
        <p:spPr>
          <a:xfrm>
            <a:off x="4145927" y="1485127"/>
            <a:ext cx="146827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Help manual accessible &amp;useful</a:t>
            </a:r>
            <a:endParaRPr lang="en-US" sz="1200" dirty="0">
              <a:solidFill>
                <a:srgbClr val="002060"/>
              </a:solidFill>
            </a:endParaRPr>
          </a:p>
        </p:txBody>
      </p:sp>
      <p:sp>
        <p:nvSpPr>
          <p:cNvPr id="107" name="TextBox 106"/>
          <p:cNvSpPr txBox="1"/>
          <p:nvPr/>
        </p:nvSpPr>
        <p:spPr>
          <a:xfrm>
            <a:off x="5888223" y="2253578"/>
            <a:ext cx="1359034" cy="236105"/>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Users satisfied</a:t>
            </a:r>
            <a:endParaRPr lang="en-US" sz="1200" dirty="0">
              <a:solidFill>
                <a:srgbClr val="002060"/>
              </a:solidFill>
            </a:endParaRPr>
          </a:p>
        </p:txBody>
      </p:sp>
      <p:sp>
        <p:nvSpPr>
          <p:cNvPr id="109" name="TextBox 108"/>
          <p:cNvSpPr txBox="1"/>
          <p:nvPr/>
        </p:nvSpPr>
        <p:spPr>
          <a:xfrm>
            <a:off x="7451847" y="2054474"/>
            <a:ext cx="1336411"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Users continue to use the system</a:t>
            </a:r>
            <a:endParaRPr lang="en-US" sz="1200" dirty="0">
              <a:solidFill>
                <a:srgbClr val="002060"/>
              </a:solidFill>
            </a:endParaRPr>
          </a:p>
        </p:txBody>
      </p:sp>
      <p:cxnSp>
        <p:nvCxnSpPr>
          <p:cNvPr id="110" name="Straight Arrow Connector 109"/>
          <p:cNvCxnSpPr>
            <a:stCxn id="107" idx="3"/>
            <a:endCxn id="109" idx="1"/>
          </p:cNvCxnSpPr>
          <p:nvPr/>
        </p:nvCxnSpPr>
        <p:spPr>
          <a:xfrm flipV="1">
            <a:off x="7247257" y="2264860"/>
            <a:ext cx="204590" cy="1067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3" name="Straight Arrow Connector 112"/>
          <p:cNvCxnSpPr>
            <a:stCxn id="28" idx="2"/>
            <a:endCxn id="107" idx="0"/>
          </p:cNvCxnSpPr>
          <p:nvPr/>
        </p:nvCxnSpPr>
        <p:spPr>
          <a:xfrm>
            <a:off x="6563388" y="1328402"/>
            <a:ext cx="4352" cy="9251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0" name="Straight Arrow Connector 119"/>
          <p:cNvCxnSpPr>
            <a:endCxn id="106" idx="1"/>
          </p:cNvCxnSpPr>
          <p:nvPr/>
        </p:nvCxnSpPr>
        <p:spPr>
          <a:xfrm flipV="1">
            <a:off x="3969631" y="1695513"/>
            <a:ext cx="176296" cy="153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0" name="Straight Arrow Connector 169"/>
          <p:cNvCxnSpPr>
            <a:stCxn id="352" idx="1"/>
            <a:endCxn id="30" idx="1"/>
          </p:cNvCxnSpPr>
          <p:nvPr/>
        </p:nvCxnSpPr>
        <p:spPr>
          <a:xfrm flipV="1">
            <a:off x="4071338" y="3836537"/>
            <a:ext cx="92928" cy="145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9" name="Straight Arrow Connector 328"/>
          <p:cNvCxnSpPr>
            <a:stCxn id="31" idx="2"/>
            <a:endCxn id="30" idx="0"/>
          </p:cNvCxnSpPr>
          <p:nvPr/>
        </p:nvCxnSpPr>
        <p:spPr>
          <a:xfrm flipH="1">
            <a:off x="4889979" y="3205922"/>
            <a:ext cx="4057" cy="327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5" name="Elbow Connector 354"/>
          <p:cNvCxnSpPr>
            <a:stCxn id="106" idx="3"/>
          </p:cNvCxnSpPr>
          <p:nvPr/>
        </p:nvCxnSpPr>
        <p:spPr>
          <a:xfrm>
            <a:off x="5614202" y="1695513"/>
            <a:ext cx="469781" cy="558065"/>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57" name="Straight Arrow Connector 356"/>
          <p:cNvCxnSpPr>
            <a:stCxn id="235" idx="3"/>
            <a:endCxn id="107" idx="1"/>
          </p:cNvCxnSpPr>
          <p:nvPr/>
        </p:nvCxnSpPr>
        <p:spPr>
          <a:xfrm>
            <a:off x="5629684" y="2364887"/>
            <a:ext cx="258539" cy="67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9" name="Elbow Connector 358"/>
          <p:cNvCxnSpPr>
            <a:endCxn id="107" idx="2"/>
          </p:cNvCxnSpPr>
          <p:nvPr/>
        </p:nvCxnSpPr>
        <p:spPr>
          <a:xfrm rot="5400000" flipH="1" flipV="1">
            <a:off x="5561915" y="2527994"/>
            <a:ext cx="1044136" cy="967514"/>
          </a:xfrm>
          <a:prstGeom prst="bentConnector3">
            <a:avLst>
              <a:gd name="adj1" fmla="val 25988"/>
            </a:avLst>
          </a:prstGeom>
          <a:ln>
            <a:tailEnd type="arrow"/>
          </a:ln>
        </p:spPr>
        <p:style>
          <a:lnRef idx="2">
            <a:schemeClr val="dk1"/>
          </a:lnRef>
          <a:fillRef idx="0">
            <a:schemeClr val="dk1"/>
          </a:fillRef>
          <a:effectRef idx="1">
            <a:schemeClr val="dk1"/>
          </a:effectRef>
          <a:fontRef idx="minor">
            <a:schemeClr val="tx1"/>
          </a:fontRef>
        </p:style>
      </p:cxnSp>
      <p:sp>
        <p:nvSpPr>
          <p:cNvPr id="394" name="TextBox 393"/>
          <p:cNvSpPr txBox="1"/>
          <p:nvPr/>
        </p:nvSpPr>
        <p:spPr>
          <a:xfrm>
            <a:off x="2292164" y="2885179"/>
            <a:ext cx="1657583" cy="2361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lIns="50941" tIns="25471" rIns="50941" bIns="25471" rtlCol="0">
            <a:spAutoFit/>
          </a:bodyPr>
          <a:lstStyle/>
          <a:p>
            <a:r>
              <a:rPr lang="en-US" sz="1200" dirty="0" smtClean="0">
                <a:solidFill>
                  <a:srgbClr val="002060"/>
                </a:solidFill>
              </a:rPr>
              <a:t>Transfers data</a:t>
            </a:r>
            <a:endParaRPr lang="en-US" sz="1200" dirty="0">
              <a:solidFill>
                <a:srgbClr val="002060"/>
              </a:solidFill>
            </a:endParaRPr>
          </a:p>
        </p:txBody>
      </p:sp>
      <p:cxnSp>
        <p:nvCxnSpPr>
          <p:cNvPr id="416" name="Straight Arrow Connector 415"/>
          <p:cNvCxnSpPr>
            <a:stCxn id="31" idx="0"/>
            <a:endCxn id="235" idx="2"/>
          </p:cNvCxnSpPr>
          <p:nvPr/>
        </p:nvCxnSpPr>
        <p:spPr>
          <a:xfrm flipV="1">
            <a:off x="4894036" y="2575272"/>
            <a:ext cx="0" cy="2098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7" name="Elbow Connector 426"/>
          <p:cNvCxnSpPr>
            <a:stCxn id="252" idx="1"/>
            <a:endCxn id="14" idx="1"/>
          </p:cNvCxnSpPr>
          <p:nvPr/>
        </p:nvCxnSpPr>
        <p:spPr>
          <a:xfrm rot="10800000" flipH="1" flipV="1">
            <a:off x="2272474" y="2096679"/>
            <a:ext cx="32617" cy="1833236"/>
          </a:xfrm>
          <a:prstGeom prst="bentConnector3">
            <a:avLst>
              <a:gd name="adj1" fmla="val -398952"/>
            </a:avLst>
          </a:prstGeom>
          <a:ln>
            <a:tailEnd type="arrow"/>
          </a:ln>
        </p:spPr>
        <p:style>
          <a:lnRef idx="2">
            <a:schemeClr val="dk1"/>
          </a:lnRef>
          <a:fillRef idx="0">
            <a:schemeClr val="dk1"/>
          </a:fillRef>
          <a:effectRef idx="1">
            <a:schemeClr val="dk1"/>
          </a:effectRef>
          <a:fontRef idx="minor">
            <a:schemeClr val="tx1"/>
          </a:fontRef>
        </p:style>
      </p:cxnSp>
      <p:cxnSp>
        <p:nvCxnSpPr>
          <p:cNvPr id="428" name="Straight Arrow Connector 427"/>
          <p:cNvCxnSpPr>
            <a:stCxn id="394" idx="1"/>
          </p:cNvCxnSpPr>
          <p:nvPr/>
        </p:nvCxnSpPr>
        <p:spPr>
          <a:xfrm flipH="1">
            <a:off x="2138086" y="3003232"/>
            <a:ext cx="154078" cy="769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9" name="Straight Arrow Connector 428"/>
          <p:cNvCxnSpPr/>
          <p:nvPr/>
        </p:nvCxnSpPr>
        <p:spPr>
          <a:xfrm flipH="1">
            <a:off x="2138085" y="2605099"/>
            <a:ext cx="16700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8" name="Straight Arrow Connector 437"/>
          <p:cNvCxnSpPr/>
          <p:nvPr/>
        </p:nvCxnSpPr>
        <p:spPr>
          <a:xfrm flipH="1">
            <a:off x="2148633" y="3467018"/>
            <a:ext cx="18317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42" name="Right Brace 541"/>
          <p:cNvSpPr/>
          <p:nvPr/>
        </p:nvSpPr>
        <p:spPr>
          <a:xfrm>
            <a:off x="3933801" y="4550261"/>
            <a:ext cx="136220" cy="796127"/>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cxnSp>
        <p:nvCxnSpPr>
          <p:cNvPr id="543" name="Straight Arrow Connector 542"/>
          <p:cNvCxnSpPr>
            <a:stCxn id="542" idx="1"/>
            <a:endCxn id="20" idx="1"/>
          </p:cNvCxnSpPr>
          <p:nvPr/>
        </p:nvCxnSpPr>
        <p:spPr>
          <a:xfrm>
            <a:off x="4070021" y="4948325"/>
            <a:ext cx="93184" cy="21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20" name="Straight Arrow Connector 619"/>
          <p:cNvCxnSpPr>
            <a:stCxn id="30" idx="2"/>
            <a:endCxn id="20" idx="0"/>
          </p:cNvCxnSpPr>
          <p:nvPr/>
        </p:nvCxnSpPr>
        <p:spPr>
          <a:xfrm>
            <a:off x="4889979" y="4139255"/>
            <a:ext cx="0" cy="6008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97" name="Elbow Connector 696"/>
          <p:cNvCxnSpPr>
            <a:stCxn id="20" idx="3"/>
            <a:endCxn id="111" idx="1"/>
          </p:cNvCxnSpPr>
          <p:nvPr/>
        </p:nvCxnSpPr>
        <p:spPr>
          <a:xfrm flipV="1">
            <a:off x="5616752" y="4500981"/>
            <a:ext cx="219750" cy="449537"/>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701" name="Elbow Connector 700"/>
          <p:cNvCxnSpPr>
            <a:stCxn id="20" idx="3"/>
            <a:endCxn id="242" idx="1"/>
          </p:cNvCxnSpPr>
          <p:nvPr/>
        </p:nvCxnSpPr>
        <p:spPr>
          <a:xfrm flipV="1">
            <a:off x="5616752" y="3594727"/>
            <a:ext cx="219750" cy="1355791"/>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727" name="TextBox 726"/>
          <p:cNvSpPr txBox="1"/>
          <p:nvPr/>
        </p:nvSpPr>
        <p:spPr>
          <a:xfrm>
            <a:off x="7438553" y="4481176"/>
            <a:ext cx="1347442"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Informed decision making</a:t>
            </a:r>
            <a:endParaRPr lang="en-US" sz="1200" dirty="0">
              <a:solidFill>
                <a:srgbClr val="002060"/>
              </a:solidFill>
            </a:endParaRPr>
          </a:p>
        </p:txBody>
      </p:sp>
      <p:sp>
        <p:nvSpPr>
          <p:cNvPr id="729" name="TextBox 728"/>
          <p:cNvSpPr txBox="1"/>
          <p:nvPr/>
        </p:nvSpPr>
        <p:spPr>
          <a:xfrm>
            <a:off x="7451847" y="3316750"/>
            <a:ext cx="1336411"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Program improvement</a:t>
            </a:r>
            <a:endParaRPr lang="en-US" sz="1200" dirty="0">
              <a:solidFill>
                <a:srgbClr val="002060"/>
              </a:solidFill>
            </a:endParaRPr>
          </a:p>
        </p:txBody>
      </p:sp>
      <p:cxnSp>
        <p:nvCxnSpPr>
          <p:cNvPr id="739" name="Straight Arrow Connector 738"/>
          <p:cNvCxnSpPr>
            <a:endCxn id="743" idx="1"/>
          </p:cNvCxnSpPr>
          <p:nvPr/>
        </p:nvCxnSpPr>
        <p:spPr>
          <a:xfrm flipV="1">
            <a:off x="7198359" y="4061494"/>
            <a:ext cx="237004" cy="153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40" name="Straight Arrow Connector 739"/>
          <p:cNvCxnSpPr>
            <a:endCxn id="729" idx="1"/>
          </p:cNvCxnSpPr>
          <p:nvPr/>
        </p:nvCxnSpPr>
        <p:spPr>
          <a:xfrm flipV="1">
            <a:off x="7194139" y="3527136"/>
            <a:ext cx="257708" cy="112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43" name="TextBox 742"/>
          <p:cNvSpPr txBox="1"/>
          <p:nvPr/>
        </p:nvSpPr>
        <p:spPr>
          <a:xfrm>
            <a:off x="7435363" y="3851108"/>
            <a:ext cx="135289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Program accountable</a:t>
            </a:r>
            <a:endParaRPr lang="en-US" sz="1200" dirty="0">
              <a:solidFill>
                <a:srgbClr val="002060"/>
              </a:solidFill>
            </a:endParaRPr>
          </a:p>
        </p:txBody>
      </p:sp>
      <p:sp>
        <p:nvSpPr>
          <p:cNvPr id="744" name="TextBox 743"/>
          <p:cNvSpPr txBox="1"/>
          <p:nvPr/>
        </p:nvSpPr>
        <p:spPr>
          <a:xfrm>
            <a:off x="7451849" y="5112065"/>
            <a:ext cx="1336410"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Asthma burden reduced</a:t>
            </a:r>
            <a:endParaRPr lang="en-US" sz="1200" dirty="0">
              <a:solidFill>
                <a:srgbClr val="002060"/>
              </a:solidFill>
            </a:endParaRPr>
          </a:p>
        </p:txBody>
      </p:sp>
      <p:cxnSp>
        <p:nvCxnSpPr>
          <p:cNvPr id="746" name="Straight Arrow Connector 745"/>
          <p:cNvCxnSpPr>
            <a:stCxn id="727" idx="2"/>
            <a:endCxn id="744" idx="0"/>
          </p:cNvCxnSpPr>
          <p:nvPr/>
        </p:nvCxnSpPr>
        <p:spPr>
          <a:xfrm>
            <a:off x="8112274" y="4901947"/>
            <a:ext cx="7780" cy="2101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4" name="Straight Arrow Connector 73"/>
          <p:cNvCxnSpPr>
            <a:endCxn id="727" idx="1"/>
          </p:cNvCxnSpPr>
          <p:nvPr/>
        </p:nvCxnSpPr>
        <p:spPr>
          <a:xfrm flipV="1">
            <a:off x="7208028" y="4691562"/>
            <a:ext cx="230525" cy="153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5" name="TextBox 74"/>
          <p:cNvSpPr txBox="1"/>
          <p:nvPr/>
        </p:nvSpPr>
        <p:spPr>
          <a:xfrm>
            <a:off x="7435363" y="5705334"/>
            <a:ext cx="1352894"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Continued program funding</a:t>
            </a:r>
            <a:endParaRPr lang="en-US" sz="1200" dirty="0">
              <a:solidFill>
                <a:srgbClr val="002060"/>
              </a:solidFill>
            </a:endParaRPr>
          </a:p>
        </p:txBody>
      </p:sp>
      <p:cxnSp>
        <p:nvCxnSpPr>
          <p:cNvPr id="78" name="Straight Arrow Connector 77"/>
          <p:cNvCxnSpPr>
            <a:stCxn id="75" idx="0"/>
            <a:endCxn id="744" idx="2"/>
          </p:cNvCxnSpPr>
          <p:nvPr/>
        </p:nvCxnSpPr>
        <p:spPr>
          <a:xfrm flipV="1">
            <a:off x="8111810" y="5532836"/>
            <a:ext cx="8244" cy="1724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9" name="Right Brace 168"/>
          <p:cNvSpPr/>
          <p:nvPr/>
        </p:nvSpPr>
        <p:spPr>
          <a:xfrm>
            <a:off x="7216774" y="5280945"/>
            <a:ext cx="121590" cy="1269551"/>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cxnSp>
        <p:nvCxnSpPr>
          <p:cNvPr id="171" name="Straight Arrow Connector 170"/>
          <p:cNvCxnSpPr>
            <a:stCxn id="169" idx="1"/>
            <a:endCxn id="75" idx="1"/>
          </p:cNvCxnSpPr>
          <p:nvPr/>
        </p:nvCxnSpPr>
        <p:spPr>
          <a:xfrm flipV="1">
            <a:off x="7338364" y="5915720"/>
            <a:ext cx="96999"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45292778"/>
      </p:ext>
    </p:extLst>
  </p:cSld>
  <p:clrMapOvr>
    <a:masterClrMapping/>
  </p:clrMapOvr>
  <p:transition>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67" y="149842"/>
            <a:ext cx="8229600" cy="639762"/>
          </a:xfrm>
        </p:spPr>
        <p:txBody>
          <a:bodyPr/>
          <a:lstStyle/>
          <a:p>
            <a:r>
              <a:rPr lang="en-US" dirty="0" smtClean="0"/>
              <a:t>Detailed Logic Model for NACP Grantees</a:t>
            </a:r>
            <a:endParaRPr lang="en-US" dirty="0"/>
          </a:p>
        </p:txBody>
      </p:sp>
      <p:sp>
        <p:nvSpPr>
          <p:cNvPr id="4" name="TextBox 3"/>
          <p:cNvSpPr txBox="1"/>
          <p:nvPr/>
        </p:nvSpPr>
        <p:spPr>
          <a:xfrm>
            <a:off x="3921927" y="5170981"/>
            <a:ext cx="1450874"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a:solidFill>
                  <a:srgbClr val="002060"/>
                </a:solidFill>
              </a:rPr>
              <a:t>Interim </a:t>
            </a:r>
            <a:r>
              <a:rPr lang="en-US" sz="1300" dirty="0" smtClean="0">
                <a:solidFill>
                  <a:srgbClr val="002060"/>
                </a:solidFill>
              </a:rPr>
              <a:t>&amp; </a:t>
            </a:r>
            <a:r>
              <a:rPr lang="en-US" sz="1300" dirty="0">
                <a:solidFill>
                  <a:srgbClr val="002060"/>
                </a:solidFill>
              </a:rPr>
              <a:t>Annual </a:t>
            </a:r>
            <a:r>
              <a:rPr lang="en-US" sz="1300" dirty="0" smtClean="0">
                <a:solidFill>
                  <a:srgbClr val="002060"/>
                </a:solidFill>
              </a:rPr>
              <a:t>reports available</a:t>
            </a:r>
            <a:endParaRPr lang="en-US" sz="1300" dirty="0">
              <a:solidFill>
                <a:srgbClr val="002060"/>
              </a:solidFill>
            </a:endParaRPr>
          </a:p>
        </p:txBody>
      </p:sp>
      <p:sp>
        <p:nvSpPr>
          <p:cNvPr id="6" name="TextBox 5"/>
          <p:cNvSpPr txBox="1"/>
          <p:nvPr/>
        </p:nvSpPr>
        <p:spPr>
          <a:xfrm>
            <a:off x="2142062" y="5061944"/>
            <a:ext cx="1533660"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Complete Interim &amp; Annual Reports correctly &amp; on time</a:t>
            </a:r>
            <a:endParaRPr lang="en-US" sz="1300" dirty="0">
              <a:solidFill>
                <a:srgbClr val="002060"/>
              </a:solidFill>
            </a:endParaRPr>
          </a:p>
        </p:txBody>
      </p:sp>
      <p:sp>
        <p:nvSpPr>
          <p:cNvPr id="7" name="TextBox 6"/>
          <p:cNvSpPr txBox="1"/>
          <p:nvPr/>
        </p:nvSpPr>
        <p:spPr>
          <a:xfrm>
            <a:off x="2153097" y="3382232"/>
            <a:ext cx="1522625"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Update data continuously</a:t>
            </a:r>
            <a:endParaRPr lang="en-US" sz="1300" dirty="0">
              <a:solidFill>
                <a:srgbClr val="002060"/>
              </a:solidFill>
            </a:endParaRPr>
          </a:p>
        </p:txBody>
      </p:sp>
      <p:sp>
        <p:nvSpPr>
          <p:cNvPr id="85" name="TextBox 84"/>
          <p:cNvSpPr txBox="1"/>
          <p:nvPr/>
        </p:nvSpPr>
        <p:spPr>
          <a:xfrm>
            <a:off x="5720820" y="5721766"/>
            <a:ext cx="3045518" cy="651604"/>
          </a:xfrm>
          <a:prstGeom prst="rect">
            <a:avLst/>
          </a:prstGeom>
          <a:noFill/>
          <a:ln>
            <a:solidFill>
              <a:schemeClr val="tx2"/>
            </a:solidFill>
            <a:prstDash val="lgDash"/>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b="1" dirty="0" smtClean="0">
                <a:solidFill>
                  <a:schemeClr val="accent1"/>
                </a:solidFill>
              </a:rPr>
              <a:t>Side benefit</a:t>
            </a:r>
            <a:r>
              <a:rPr lang="en-US" sz="1300" dirty="0" smtClean="0">
                <a:solidFill>
                  <a:schemeClr val="accent1"/>
                </a:solidFill>
              </a:rPr>
              <a:t>: Interim/Annual Reports may be provided </a:t>
            </a:r>
            <a:r>
              <a:rPr lang="en-US" sz="1300" dirty="0">
                <a:solidFill>
                  <a:schemeClr val="accent1"/>
                </a:solidFill>
              </a:rPr>
              <a:t>to state </a:t>
            </a:r>
            <a:r>
              <a:rPr lang="en-US" sz="1300" dirty="0" smtClean="0">
                <a:solidFill>
                  <a:schemeClr val="accent1"/>
                </a:solidFill>
              </a:rPr>
              <a:t>health agency for continued support.</a:t>
            </a:r>
            <a:endParaRPr lang="en-US" sz="1300" dirty="0">
              <a:solidFill>
                <a:schemeClr val="accent1"/>
              </a:solidFill>
            </a:endParaRPr>
          </a:p>
        </p:txBody>
      </p:sp>
      <p:sp>
        <p:nvSpPr>
          <p:cNvPr id="98" name="TextBox 97"/>
          <p:cNvSpPr txBox="1"/>
          <p:nvPr/>
        </p:nvSpPr>
        <p:spPr>
          <a:xfrm>
            <a:off x="7360168" y="5171107"/>
            <a:ext cx="1428090"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Continued program funding</a:t>
            </a:r>
            <a:endParaRPr lang="en-US" sz="1300" dirty="0">
              <a:solidFill>
                <a:srgbClr val="002060"/>
              </a:solidFill>
            </a:endParaRPr>
          </a:p>
        </p:txBody>
      </p:sp>
      <p:cxnSp>
        <p:nvCxnSpPr>
          <p:cNvPr id="199" name="Straight Arrow Connector 198"/>
          <p:cNvCxnSpPr>
            <a:endCxn id="98" idx="1"/>
          </p:cNvCxnSpPr>
          <p:nvPr/>
        </p:nvCxnSpPr>
        <p:spPr>
          <a:xfrm>
            <a:off x="7106680" y="5396380"/>
            <a:ext cx="253488" cy="5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3" name="Right Brace 272"/>
          <p:cNvSpPr/>
          <p:nvPr/>
        </p:nvSpPr>
        <p:spPr>
          <a:xfrm>
            <a:off x="1820690" y="1144589"/>
            <a:ext cx="336606" cy="3993065"/>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274" name="Right Arrow 273"/>
          <p:cNvSpPr/>
          <p:nvPr/>
        </p:nvSpPr>
        <p:spPr>
          <a:xfrm>
            <a:off x="1973759" y="3008116"/>
            <a:ext cx="168303" cy="23565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00"/>
          </a:p>
        </p:txBody>
      </p:sp>
      <p:sp>
        <p:nvSpPr>
          <p:cNvPr id="351" name="TextBox 350"/>
          <p:cNvSpPr txBox="1"/>
          <p:nvPr/>
        </p:nvSpPr>
        <p:spPr>
          <a:xfrm>
            <a:off x="2142062" y="3951884"/>
            <a:ext cx="1533660" cy="85165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Enter required data for reporting &amp; performance measurement</a:t>
            </a:r>
            <a:endParaRPr lang="en-US" sz="1300" dirty="0">
              <a:solidFill>
                <a:srgbClr val="002060"/>
              </a:solidFill>
            </a:endParaRPr>
          </a:p>
        </p:txBody>
      </p:sp>
      <p:sp>
        <p:nvSpPr>
          <p:cNvPr id="361" name="TextBox 360"/>
          <p:cNvSpPr txBox="1"/>
          <p:nvPr/>
        </p:nvSpPr>
        <p:spPr>
          <a:xfrm>
            <a:off x="2133600" y="2590800"/>
            <a:ext cx="1493527"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Sign-in &amp; navigate the system</a:t>
            </a:r>
            <a:endParaRPr lang="en-US" sz="1300" dirty="0">
              <a:solidFill>
                <a:srgbClr val="002060"/>
              </a:solidFill>
            </a:endParaRPr>
          </a:p>
        </p:txBody>
      </p:sp>
      <p:sp>
        <p:nvSpPr>
          <p:cNvPr id="31" name="TextBox 30"/>
          <p:cNvSpPr txBox="1"/>
          <p:nvPr/>
        </p:nvSpPr>
        <p:spPr>
          <a:xfrm>
            <a:off x="461166" y="756269"/>
            <a:ext cx="8530433" cy="307777"/>
          </a:xfrm>
          <a:prstGeom prst="rect">
            <a:avLst/>
          </a:prstGeom>
          <a:noFill/>
        </p:spPr>
        <p:txBody>
          <a:bodyPr wrap="square" rtlCol="0">
            <a:spAutoFit/>
          </a:bodyPr>
          <a:lstStyle/>
          <a:p>
            <a:r>
              <a:rPr lang="en-US" sz="1400" b="1" dirty="0" smtClean="0">
                <a:solidFill>
                  <a:schemeClr val="tx2"/>
                </a:solidFill>
              </a:rPr>
              <a:t>        </a:t>
            </a:r>
            <a:r>
              <a:rPr lang="en-US" sz="1400" b="1" dirty="0" smtClean="0">
                <a:solidFill>
                  <a:schemeClr val="accent1"/>
                </a:solidFill>
              </a:rPr>
              <a:t>Inputs                      Activities                   Short-term outcomes                     Long-term outcomes</a:t>
            </a:r>
            <a:endParaRPr lang="en-US" sz="1400" b="1" dirty="0">
              <a:solidFill>
                <a:schemeClr val="accent1"/>
              </a:solidFill>
            </a:endParaRPr>
          </a:p>
        </p:txBody>
      </p:sp>
      <p:cxnSp>
        <p:nvCxnSpPr>
          <p:cNvPr id="32" name="Straight Connector 31"/>
          <p:cNvCxnSpPr/>
          <p:nvPr/>
        </p:nvCxnSpPr>
        <p:spPr>
          <a:xfrm>
            <a:off x="461167" y="1025807"/>
            <a:ext cx="8327092"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133600" y="1828800"/>
            <a:ext cx="1493527"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Report system errors &amp; issues</a:t>
            </a:r>
            <a:endParaRPr lang="en-US" sz="1300" dirty="0">
              <a:solidFill>
                <a:srgbClr val="002060"/>
              </a:solidFill>
            </a:endParaRPr>
          </a:p>
        </p:txBody>
      </p:sp>
      <p:sp>
        <p:nvSpPr>
          <p:cNvPr id="102" name="TextBox 101"/>
          <p:cNvSpPr txBox="1"/>
          <p:nvPr/>
        </p:nvSpPr>
        <p:spPr>
          <a:xfrm>
            <a:off x="3886200" y="1752600"/>
            <a:ext cx="1450874"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&amp; issues reported to developers</a:t>
            </a:r>
            <a:endParaRPr lang="en-US" sz="1300" dirty="0">
              <a:solidFill>
                <a:srgbClr val="002060"/>
              </a:solidFill>
            </a:endParaRPr>
          </a:p>
        </p:txBody>
      </p:sp>
      <p:cxnSp>
        <p:nvCxnSpPr>
          <p:cNvPr id="106" name="Straight Arrow Connector 105"/>
          <p:cNvCxnSpPr>
            <a:stCxn id="102" idx="3"/>
            <a:endCxn id="49" idx="1"/>
          </p:cNvCxnSpPr>
          <p:nvPr/>
        </p:nvCxnSpPr>
        <p:spPr>
          <a:xfrm flipV="1">
            <a:off x="5337074" y="1962450"/>
            <a:ext cx="263881" cy="11595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9" name="TextBox 128"/>
          <p:cNvSpPr txBox="1"/>
          <p:nvPr/>
        </p:nvSpPr>
        <p:spPr>
          <a:xfrm>
            <a:off x="5598034" y="1130868"/>
            <a:ext cx="1547354"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satisfied w/ system</a:t>
            </a:r>
            <a:endParaRPr lang="en-US" sz="1300" dirty="0">
              <a:solidFill>
                <a:srgbClr val="002060"/>
              </a:solidFill>
            </a:endParaRPr>
          </a:p>
        </p:txBody>
      </p:sp>
      <p:sp>
        <p:nvSpPr>
          <p:cNvPr id="235" name="TextBox 234"/>
          <p:cNvSpPr txBox="1"/>
          <p:nvPr/>
        </p:nvSpPr>
        <p:spPr>
          <a:xfrm>
            <a:off x="3886200" y="2514600"/>
            <a:ext cx="1524000"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entry easy, accessible for users</a:t>
            </a:r>
            <a:endParaRPr lang="en-US" sz="1300" dirty="0">
              <a:solidFill>
                <a:srgbClr val="002060"/>
              </a:solidFill>
            </a:endParaRPr>
          </a:p>
        </p:txBody>
      </p:sp>
      <p:sp>
        <p:nvSpPr>
          <p:cNvPr id="384" name="TextBox 383"/>
          <p:cNvSpPr txBox="1"/>
          <p:nvPr/>
        </p:nvSpPr>
        <p:spPr>
          <a:xfrm>
            <a:off x="7350470" y="1122547"/>
            <a:ext cx="1415868"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continue using the system</a:t>
            </a:r>
            <a:endParaRPr lang="en-US" sz="1300" dirty="0">
              <a:solidFill>
                <a:srgbClr val="002060"/>
              </a:solidFill>
            </a:endParaRPr>
          </a:p>
        </p:txBody>
      </p:sp>
      <p:cxnSp>
        <p:nvCxnSpPr>
          <p:cNvPr id="63" name="Straight Arrow Connector 62"/>
          <p:cNvCxnSpPr>
            <a:stCxn id="361" idx="3"/>
            <a:endCxn id="235" idx="1"/>
          </p:cNvCxnSpPr>
          <p:nvPr/>
        </p:nvCxnSpPr>
        <p:spPr>
          <a:xfrm>
            <a:off x="3627127" y="2816575"/>
            <a:ext cx="259073" cy="23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6" name="Straight Arrow Connector 65"/>
          <p:cNvCxnSpPr>
            <a:stCxn id="54" idx="3"/>
            <a:endCxn id="102" idx="1"/>
          </p:cNvCxnSpPr>
          <p:nvPr/>
        </p:nvCxnSpPr>
        <p:spPr>
          <a:xfrm>
            <a:off x="3627127" y="2054575"/>
            <a:ext cx="259073" cy="23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0" name="Straight Arrow Connector 99"/>
          <p:cNvCxnSpPr>
            <a:stCxn id="235" idx="2"/>
            <a:endCxn id="155" idx="0"/>
          </p:cNvCxnSpPr>
          <p:nvPr/>
        </p:nvCxnSpPr>
        <p:spPr>
          <a:xfrm flipH="1">
            <a:off x="4647364" y="3166204"/>
            <a:ext cx="836" cy="5910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2" name="TextBox 221"/>
          <p:cNvSpPr txBox="1"/>
          <p:nvPr/>
        </p:nvSpPr>
        <p:spPr>
          <a:xfrm>
            <a:off x="2133600" y="1233800"/>
            <a:ext cx="1493527" cy="25149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Utilize Help Manual</a:t>
            </a:r>
            <a:endParaRPr lang="en-US" sz="1300" dirty="0">
              <a:solidFill>
                <a:srgbClr val="002060"/>
              </a:solidFill>
            </a:endParaRPr>
          </a:p>
        </p:txBody>
      </p:sp>
      <p:cxnSp>
        <p:nvCxnSpPr>
          <p:cNvPr id="232" name="Straight Arrow Connector 231"/>
          <p:cNvCxnSpPr>
            <a:stCxn id="222" idx="3"/>
            <a:endCxn id="67" idx="1"/>
          </p:cNvCxnSpPr>
          <p:nvPr/>
        </p:nvCxnSpPr>
        <p:spPr>
          <a:xfrm>
            <a:off x="3627127" y="1359547"/>
            <a:ext cx="259073" cy="92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9" name="TextBox 48"/>
          <p:cNvSpPr txBox="1"/>
          <p:nvPr/>
        </p:nvSpPr>
        <p:spPr>
          <a:xfrm>
            <a:off x="5600955" y="1736675"/>
            <a:ext cx="1477043"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resolved &amp; system maintain</a:t>
            </a:r>
            <a:endParaRPr lang="en-US" sz="1300" dirty="0">
              <a:solidFill>
                <a:srgbClr val="002060"/>
              </a:solidFill>
            </a:endParaRPr>
          </a:p>
        </p:txBody>
      </p:sp>
      <p:sp>
        <p:nvSpPr>
          <p:cNvPr id="67" name="TextBox 66"/>
          <p:cNvSpPr txBox="1"/>
          <p:nvPr/>
        </p:nvSpPr>
        <p:spPr>
          <a:xfrm>
            <a:off x="3886200" y="1143000"/>
            <a:ext cx="1450875"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System questions answered</a:t>
            </a:r>
            <a:endParaRPr lang="en-US" sz="1300" dirty="0">
              <a:solidFill>
                <a:srgbClr val="002060"/>
              </a:solidFill>
            </a:endParaRPr>
          </a:p>
        </p:txBody>
      </p:sp>
      <p:sp>
        <p:nvSpPr>
          <p:cNvPr id="155" name="TextBox 154"/>
          <p:cNvSpPr txBox="1"/>
          <p:nvPr/>
        </p:nvSpPr>
        <p:spPr>
          <a:xfrm>
            <a:off x="3921927" y="3757234"/>
            <a:ext cx="1450874"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Correct data collected &amp; stored on time w/o errors</a:t>
            </a:r>
            <a:endParaRPr lang="en-US" sz="1300" dirty="0">
              <a:solidFill>
                <a:srgbClr val="002060"/>
              </a:solidFill>
            </a:endParaRPr>
          </a:p>
        </p:txBody>
      </p:sp>
      <p:sp>
        <p:nvSpPr>
          <p:cNvPr id="165" name="Right Brace 164"/>
          <p:cNvSpPr/>
          <p:nvPr/>
        </p:nvSpPr>
        <p:spPr>
          <a:xfrm>
            <a:off x="3661172" y="3332266"/>
            <a:ext cx="137652" cy="150153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cxnSp>
        <p:nvCxnSpPr>
          <p:cNvPr id="166" name="Straight Arrow Connector 165"/>
          <p:cNvCxnSpPr>
            <a:stCxn id="165" idx="1"/>
            <a:endCxn id="155" idx="1"/>
          </p:cNvCxnSpPr>
          <p:nvPr/>
        </p:nvCxnSpPr>
        <p:spPr>
          <a:xfrm>
            <a:off x="3798824" y="4083036"/>
            <a:ext cx="12310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0" name="TextBox 199"/>
          <p:cNvSpPr txBox="1"/>
          <p:nvPr/>
        </p:nvSpPr>
        <p:spPr>
          <a:xfrm>
            <a:off x="5652003" y="3426027"/>
            <a:ext cx="1483143" cy="1251768"/>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to analyze performance measures &amp; completion of reporting requirements</a:t>
            </a:r>
            <a:endParaRPr lang="en-US" sz="1300" dirty="0">
              <a:solidFill>
                <a:srgbClr val="002060"/>
              </a:solidFill>
            </a:endParaRPr>
          </a:p>
        </p:txBody>
      </p:sp>
      <p:sp>
        <p:nvSpPr>
          <p:cNvPr id="201" name="TextBox 200"/>
          <p:cNvSpPr txBox="1"/>
          <p:nvPr/>
        </p:nvSpPr>
        <p:spPr>
          <a:xfrm>
            <a:off x="5652004" y="2768310"/>
            <a:ext cx="1483142"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available for TA</a:t>
            </a:r>
            <a:endParaRPr lang="en-US" sz="1300" dirty="0">
              <a:solidFill>
                <a:srgbClr val="002060"/>
              </a:solidFill>
            </a:endParaRPr>
          </a:p>
        </p:txBody>
      </p:sp>
      <p:sp>
        <p:nvSpPr>
          <p:cNvPr id="202" name="TextBox 201"/>
          <p:cNvSpPr txBox="1"/>
          <p:nvPr/>
        </p:nvSpPr>
        <p:spPr>
          <a:xfrm>
            <a:off x="7377603" y="3807296"/>
            <a:ext cx="1410655"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Informed decision making</a:t>
            </a:r>
            <a:endParaRPr lang="en-US" sz="1300" dirty="0">
              <a:solidFill>
                <a:srgbClr val="002060"/>
              </a:solidFill>
            </a:endParaRPr>
          </a:p>
        </p:txBody>
      </p:sp>
      <p:sp>
        <p:nvSpPr>
          <p:cNvPr id="203" name="TextBox 202"/>
          <p:cNvSpPr txBox="1"/>
          <p:nvPr/>
        </p:nvSpPr>
        <p:spPr>
          <a:xfrm>
            <a:off x="7388633" y="2755845"/>
            <a:ext cx="1399625"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improvement</a:t>
            </a:r>
            <a:endParaRPr lang="en-US" sz="1300" dirty="0">
              <a:solidFill>
                <a:srgbClr val="002060"/>
              </a:solidFill>
            </a:endParaRPr>
          </a:p>
        </p:txBody>
      </p:sp>
      <p:cxnSp>
        <p:nvCxnSpPr>
          <p:cNvPr id="205" name="Straight Arrow Connector 204"/>
          <p:cNvCxnSpPr>
            <a:endCxn id="208" idx="1"/>
          </p:cNvCxnSpPr>
          <p:nvPr/>
        </p:nvCxnSpPr>
        <p:spPr>
          <a:xfrm>
            <a:off x="7135146" y="3515977"/>
            <a:ext cx="23700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7" name="Straight Arrow Connector 206"/>
          <p:cNvCxnSpPr>
            <a:stCxn id="201" idx="3"/>
            <a:endCxn id="203" idx="1"/>
          </p:cNvCxnSpPr>
          <p:nvPr/>
        </p:nvCxnSpPr>
        <p:spPr>
          <a:xfrm flipV="1">
            <a:off x="7135146" y="2981620"/>
            <a:ext cx="253487" cy="1246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8" name="TextBox 207"/>
          <p:cNvSpPr txBox="1"/>
          <p:nvPr/>
        </p:nvSpPr>
        <p:spPr>
          <a:xfrm>
            <a:off x="7372150" y="3290203"/>
            <a:ext cx="141610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accountable</a:t>
            </a:r>
            <a:endParaRPr lang="en-US" sz="1300" dirty="0">
              <a:solidFill>
                <a:srgbClr val="002060"/>
              </a:solidFill>
            </a:endParaRPr>
          </a:p>
        </p:txBody>
      </p:sp>
      <p:sp>
        <p:nvSpPr>
          <p:cNvPr id="209" name="TextBox 208"/>
          <p:cNvSpPr txBox="1"/>
          <p:nvPr/>
        </p:nvSpPr>
        <p:spPr>
          <a:xfrm>
            <a:off x="7388635" y="4551160"/>
            <a:ext cx="1399623"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Asthma burden reduced</a:t>
            </a:r>
            <a:endParaRPr lang="en-US" sz="1300" dirty="0">
              <a:solidFill>
                <a:srgbClr val="002060"/>
              </a:solidFill>
            </a:endParaRPr>
          </a:p>
        </p:txBody>
      </p:sp>
      <p:cxnSp>
        <p:nvCxnSpPr>
          <p:cNvPr id="210" name="Straight Arrow Connector 209"/>
          <p:cNvCxnSpPr>
            <a:stCxn id="202" idx="2"/>
            <a:endCxn id="209" idx="0"/>
          </p:cNvCxnSpPr>
          <p:nvPr/>
        </p:nvCxnSpPr>
        <p:spPr>
          <a:xfrm>
            <a:off x="8082931" y="4258845"/>
            <a:ext cx="5516" cy="2923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1" name="Straight Arrow Connector 210"/>
          <p:cNvCxnSpPr>
            <a:stCxn id="200" idx="3"/>
            <a:endCxn id="202" idx="1"/>
          </p:cNvCxnSpPr>
          <p:nvPr/>
        </p:nvCxnSpPr>
        <p:spPr>
          <a:xfrm flipV="1">
            <a:off x="7135146" y="4033071"/>
            <a:ext cx="242457" cy="188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7" name="Straight Arrow Connector 216"/>
          <p:cNvCxnSpPr/>
          <p:nvPr/>
        </p:nvCxnSpPr>
        <p:spPr>
          <a:xfrm flipV="1">
            <a:off x="5372801" y="4261270"/>
            <a:ext cx="277058"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3" name="Elbow Connector 212"/>
          <p:cNvCxnSpPr/>
          <p:nvPr/>
        </p:nvCxnSpPr>
        <p:spPr>
          <a:xfrm flipV="1">
            <a:off x="5370656" y="3063530"/>
            <a:ext cx="279203" cy="1088951"/>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263" name="TextBox 262"/>
          <p:cNvSpPr txBox="1"/>
          <p:nvPr/>
        </p:nvSpPr>
        <p:spPr>
          <a:xfrm>
            <a:off x="5649859" y="5170478"/>
            <a:ext cx="1477043"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supports renewed funding</a:t>
            </a:r>
            <a:endParaRPr lang="en-US" sz="1300" dirty="0">
              <a:solidFill>
                <a:srgbClr val="002060"/>
              </a:solidFill>
            </a:endParaRPr>
          </a:p>
        </p:txBody>
      </p:sp>
      <p:cxnSp>
        <p:nvCxnSpPr>
          <p:cNvPr id="248" name="Straight Arrow Connector 247"/>
          <p:cNvCxnSpPr>
            <a:stCxn id="6" idx="3"/>
            <a:endCxn id="4" idx="1"/>
          </p:cNvCxnSpPr>
          <p:nvPr/>
        </p:nvCxnSpPr>
        <p:spPr>
          <a:xfrm>
            <a:off x="3675722" y="5387746"/>
            <a:ext cx="246205" cy="90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0" name="Straight Arrow Connector 269"/>
          <p:cNvCxnSpPr/>
          <p:nvPr/>
        </p:nvCxnSpPr>
        <p:spPr>
          <a:xfrm>
            <a:off x="5353308" y="5396882"/>
            <a:ext cx="27843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1" name="TextBox 270"/>
          <p:cNvSpPr txBox="1"/>
          <p:nvPr/>
        </p:nvSpPr>
        <p:spPr>
          <a:xfrm>
            <a:off x="404286" y="1209464"/>
            <a:ext cx="1463040" cy="3852480"/>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300" dirty="0">
                <a:solidFill>
                  <a:srgbClr val="002060"/>
                </a:solidFill>
              </a:rPr>
              <a:t>Funding</a:t>
            </a:r>
          </a:p>
          <a:p>
            <a:pPr marL="171450" indent="-171450">
              <a:buFont typeface="Wingdings" pitchFamily="2" charset="2"/>
              <a:buChar char="v"/>
            </a:pPr>
            <a:r>
              <a:rPr lang="en-US" sz="1300" dirty="0" smtClean="0">
                <a:solidFill>
                  <a:srgbClr val="002060"/>
                </a:solidFill>
              </a:rPr>
              <a:t>Equipment w/ </a:t>
            </a:r>
            <a:r>
              <a:rPr lang="en-US" sz="1300" dirty="0">
                <a:solidFill>
                  <a:srgbClr val="002060"/>
                </a:solidFill>
              </a:rPr>
              <a:t>web </a:t>
            </a:r>
            <a:r>
              <a:rPr lang="en-US" sz="1300" dirty="0" smtClean="0">
                <a:solidFill>
                  <a:srgbClr val="002060"/>
                </a:solidFill>
              </a:rPr>
              <a:t>access</a:t>
            </a:r>
          </a:p>
          <a:p>
            <a:pPr marL="171450" indent="-171450">
              <a:buFont typeface="Wingdings" pitchFamily="2" charset="2"/>
              <a:buChar char="v"/>
            </a:pPr>
            <a:r>
              <a:rPr lang="en-US" sz="1300" dirty="0">
                <a:solidFill>
                  <a:srgbClr val="002060"/>
                </a:solidFill>
              </a:rPr>
              <a:t>Reporting </a:t>
            </a:r>
            <a:r>
              <a:rPr lang="en-US" sz="1300" dirty="0" smtClean="0">
                <a:solidFill>
                  <a:srgbClr val="002060"/>
                </a:solidFill>
              </a:rPr>
              <a:t>criteria</a:t>
            </a:r>
            <a:endParaRPr lang="en-US" sz="1300" dirty="0">
              <a:solidFill>
                <a:srgbClr val="002060"/>
              </a:solidFill>
            </a:endParaRPr>
          </a:p>
          <a:p>
            <a:pPr marL="171450" indent="-171450">
              <a:buFont typeface="Wingdings" pitchFamily="2" charset="2"/>
              <a:buChar char="v"/>
            </a:pPr>
            <a:r>
              <a:rPr lang="en-US" sz="1300" dirty="0">
                <a:solidFill>
                  <a:srgbClr val="002060"/>
                </a:solidFill>
              </a:rPr>
              <a:t>System Developers</a:t>
            </a:r>
          </a:p>
          <a:p>
            <a:pPr marL="171450" indent="-171450">
              <a:buFont typeface="Wingdings" pitchFamily="2" charset="2"/>
              <a:buChar char="v"/>
            </a:pPr>
            <a:r>
              <a:rPr lang="en-US" sz="1300" dirty="0">
                <a:solidFill>
                  <a:srgbClr val="002060"/>
                </a:solidFill>
              </a:rPr>
              <a:t>AIRS Development Team</a:t>
            </a:r>
          </a:p>
          <a:p>
            <a:pPr marL="171450" indent="-171450">
              <a:buFont typeface="Wingdings" pitchFamily="2" charset="2"/>
              <a:buChar char="v"/>
            </a:pPr>
            <a:r>
              <a:rPr lang="en-US" sz="1300" dirty="0">
                <a:solidFill>
                  <a:srgbClr val="002060"/>
                </a:solidFill>
              </a:rPr>
              <a:t>Indicator </a:t>
            </a:r>
            <a:r>
              <a:rPr lang="en-US" sz="1300" dirty="0" smtClean="0">
                <a:solidFill>
                  <a:srgbClr val="002060"/>
                </a:solidFill>
              </a:rPr>
              <a:t>Workgroups/ established performance measures</a:t>
            </a:r>
            <a:endParaRPr lang="en-US" sz="1300" dirty="0">
              <a:solidFill>
                <a:srgbClr val="002060"/>
              </a:solidFill>
            </a:endParaRPr>
          </a:p>
          <a:p>
            <a:pPr marL="171450" indent="-171450">
              <a:buFont typeface="Wingdings" pitchFamily="2" charset="2"/>
              <a:buChar char="v"/>
            </a:pPr>
            <a:r>
              <a:rPr lang="en-US" sz="1300" dirty="0">
                <a:solidFill>
                  <a:srgbClr val="002060"/>
                </a:solidFill>
              </a:rPr>
              <a:t>CDC staff</a:t>
            </a:r>
          </a:p>
          <a:p>
            <a:pPr marL="171450" indent="-171450">
              <a:buFont typeface="Wingdings" pitchFamily="2" charset="2"/>
              <a:buChar char="v"/>
            </a:pPr>
            <a:r>
              <a:rPr lang="en-US" sz="1300" dirty="0" smtClean="0">
                <a:solidFill>
                  <a:srgbClr val="002060"/>
                </a:solidFill>
              </a:rPr>
              <a:t>Management</a:t>
            </a:r>
          </a:p>
          <a:p>
            <a:pPr marL="171450" indent="-171450">
              <a:buFont typeface="Wingdings" pitchFamily="2" charset="2"/>
              <a:buChar char="v"/>
            </a:pPr>
            <a:r>
              <a:rPr lang="en-US" sz="1300" dirty="0" smtClean="0">
                <a:solidFill>
                  <a:srgbClr val="002060"/>
                </a:solidFill>
              </a:rPr>
              <a:t>System training</a:t>
            </a:r>
          </a:p>
          <a:p>
            <a:pPr marL="171450" indent="-171450">
              <a:buFont typeface="Wingdings" pitchFamily="2" charset="2"/>
              <a:buChar char="v"/>
            </a:pPr>
            <a:r>
              <a:rPr lang="en-US" sz="1300" dirty="0" smtClean="0">
                <a:solidFill>
                  <a:srgbClr val="002060"/>
                </a:solidFill>
              </a:rPr>
              <a:t>Help Manual</a:t>
            </a:r>
            <a:endParaRPr lang="en-US" sz="1300" dirty="0">
              <a:solidFill>
                <a:srgbClr val="002060"/>
              </a:solidFill>
            </a:endParaRPr>
          </a:p>
        </p:txBody>
      </p:sp>
      <p:cxnSp>
        <p:nvCxnSpPr>
          <p:cNvPr id="256" name="Straight Arrow Connector 255"/>
          <p:cNvCxnSpPr>
            <a:stCxn id="98" idx="0"/>
            <a:endCxn id="209" idx="2"/>
          </p:cNvCxnSpPr>
          <p:nvPr/>
        </p:nvCxnSpPr>
        <p:spPr>
          <a:xfrm flipV="1">
            <a:off x="8074213" y="5002709"/>
            <a:ext cx="14234" cy="1683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5" name="Elbow Connector 284"/>
          <p:cNvCxnSpPr/>
          <p:nvPr/>
        </p:nvCxnSpPr>
        <p:spPr>
          <a:xfrm>
            <a:off x="8804503" y="2956459"/>
            <a:ext cx="13617" cy="1927312"/>
          </a:xfrm>
          <a:prstGeom prst="bentConnector3">
            <a:avLst>
              <a:gd name="adj1" fmla="val 876750"/>
            </a:avLst>
          </a:prstGeom>
          <a:ln>
            <a:tailEnd type="arrow"/>
          </a:ln>
        </p:spPr>
        <p:style>
          <a:lnRef idx="2">
            <a:schemeClr val="dk1"/>
          </a:lnRef>
          <a:fillRef idx="0">
            <a:schemeClr val="dk1"/>
          </a:fillRef>
          <a:effectRef idx="1">
            <a:schemeClr val="dk1"/>
          </a:effectRef>
          <a:fontRef idx="minor">
            <a:schemeClr val="tx1"/>
          </a:fontRef>
        </p:style>
      </p:cxnSp>
      <p:cxnSp>
        <p:nvCxnSpPr>
          <p:cNvPr id="313" name="Straight Arrow Connector 312"/>
          <p:cNvCxnSpPr>
            <a:stCxn id="49" idx="0"/>
            <a:endCxn id="129" idx="2"/>
          </p:cNvCxnSpPr>
          <p:nvPr/>
        </p:nvCxnSpPr>
        <p:spPr>
          <a:xfrm flipV="1">
            <a:off x="6339477" y="1582417"/>
            <a:ext cx="32234" cy="1542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7" name="Straight Arrow Connector 316"/>
          <p:cNvCxnSpPr>
            <a:stCxn id="67" idx="3"/>
          </p:cNvCxnSpPr>
          <p:nvPr/>
        </p:nvCxnSpPr>
        <p:spPr>
          <a:xfrm flipV="1">
            <a:off x="5337075" y="1350320"/>
            <a:ext cx="237530" cy="184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9" name="Straight Arrow Connector 318"/>
          <p:cNvCxnSpPr/>
          <p:nvPr/>
        </p:nvCxnSpPr>
        <p:spPr>
          <a:xfrm flipV="1">
            <a:off x="7130883" y="1212311"/>
            <a:ext cx="205082" cy="83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Elbow Connector 19"/>
          <p:cNvCxnSpPr>
            <a:stCxn id="201" idx="0"/>
            <a:endCxn id="129" idx="3"/>
          </p:cNvCxnSpPr>
          <p:nvPr/>
        </p:nvCxnSpPr>
        <p:spPr>
          <a:xfrm rot="5400000" flipH="1" flipV="1">
            <a:off x="6063648" y="1686571"/>
            <a:ext cx="1411667" cy="751813"/>
          </a:xfrm>
          <a:prstGeom prst="bentConnector4">
            <a:avLst>
              <a:gd name="adj1" fmla="val 8690"/>
              <a:gd name="adj2" fmla="val 114768"/>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55" name="Table 54"/>
          <p:cNvGraphicFramePr>
            <a:graphicFrameLocks noGrp="1"/>
          </p:cNvGraphicFramePr>
          <p:nvPr>
            <p:extLst>
              <p:ext uri="{D42A27DB-BD31-4B8C-83A1-F6EECF244321}">
                <p14:modId xmlns:p14="http://schemas.microsoft.com/office/powerpoint/2010/main" val="2355988219"/>
              </p:ext>
            </p:extLst>
          </p:nvPr>
        </p:nvGraphicFramePr>
        <p:xfrm>
          <a:off x="381000" y="5334000"/>
          <a:ext cx="1676400" cy="1170432"/>
        </p:xfrm>
        <a:graphic>
          <a:graphicData uri="http://schemas.openxmlformats.org/drawingml/2006/table">
            <a:tbl>
              <a:tblPr firstRow="1" bandRow="1">
                <a:tableStyleId>{2D5ABB26-0587-4C30-8999-92F81FD0307C}</a:tableStyleId>
              </a:tblPr>
              <a:tblGrid>
                <a:gridCol w="278580"/>
                <a:gridCol w="1397820"/>
              </a:tblGrid>
              <a:tr h="271367">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tcPr>
                </a:tc>
                <a:tc>
                  <a:txBody>
                    <a:bodyPr/>
                    <a:lstStyle/>
                    <a:p>
                      <a:r>
                        <a:rPr lang="en-US" sz="1200" b="1" dirty="0" smtClean="0">
                          <a:solidFill>
                            <a:schemeClr val="accent1"/>
                          </a:solidFill>
                        </a:rPr>
                        <a:t>Effective Utilization</a:t>
                      </a:r>
                      <a:endParaRPr lang="en-US" sz="1200" b="1" dirty="0">
                        <a:solidFill>
                          <a:schemeClr val="accent1"/>
                        </a:solidFill>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6698">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71367">
                <a:tc>
                  <a:txBody>
                    <a:bodyPr/>
                    <a:lstStyle/>
                    <a:p>
                      <a:endParaRPr lang="en-US"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r>
                        <a:rPr lang="en-US" sz="1200" b="1" dirty="0" smtClean="0">
                          <a:solidFill>
                            <a:schemeClr val="accent1"/>
                          </a:solidFill>
                        </a:rPr>
                        <a:t>Utilization  &amp;           </a:t>
                      </a:r>
                    </a:p>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56" name="TextBox 55"/>
          <p:cNvSpPr txBox="1"/>
          <p:nvPr/>
        </p:nvSpPr>
        <p:spPr>
          <a:xfrm>
            <a:off x="837762" y="5046016"/>
            <a:ext cx="665699" cy="276999"/>
          </a:xfrm>
          <a:prstGeom prst="rect">
            <a:avLst/>
          </a:prstGeom>
          <a:noFill/>
        </p:spPr>
        <p:txBody>
          <a:bodyPr wrap="square" rtlCol="0">
            <a:spAutoFit/>
          </a:bodyPr>
          <a:lstStyle/>
          <a:p>
            <a:r>
              <a:rPr lang="en-US" sz="1200" b="1" u="sng" dirty="0" smtClean="0">
                <a:solidFill>
                  <a:schemeClr val="accent1"/>
                </a:solidFill>
              </a:rPr>
              <a:t>Key</a:t>
            </a:r>
          </a:p>
        </p:txBody>
      </p:sp>
    </p:spTree>
    <p:extLst>
      <p:ext uri="{BB962C8B-B14F-4D97-AF65-F5344CB8AC3E}">
        <p14:creationId xmlns:p14="http://schemas.microsoft.com/office/powerpoint/2010/main" val="103272667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2237218" y="1294677"/>
            <a:ext cx="1581073" cy="663138"/>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Report system errors &amp;  issues to developers</a:t>
            </a:r>
            <a:endParaRPr lang="en-US" sz="1300" dirty="0">
              <a:solidFill>
                <a:srgbClr val="002060"/>
              </a:solidFill>
            </a:endParaRPr>
          </a:p>
        </p:txBody>
      </p:sp>
      <p:sp>
        <p:nvSpPr>
          <p:cNvPr id="59" name="TextBox 58"/>
          <p:cNvSpPr txBox="1"/>
          <p:nvPr/>
        </p:nvSpPr>
        <p:spPr>
          <a:xfrm>
            <a:off x="2226118" y="4092268"/>
            <a:ext cx="1588098"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Run queries &amp; create reports</a:t>
            </a:r>
            <a:endParaRPr lang="en-US" sz="1300" dirty="0">
              <a:solidFill>
                <a:srgbClr val="002060"/>
              </a:solidFill>
            </a:endParaRPr>
          </a:p>
        </p:txBody>
      </p:sp>
      <p:sp>
        <p:nvSpPr>
          <p:cNvPr id="60" name="TextBox 59"/>
          <p:cNvSpPr txBox="1"/>
          <p:nvPr/>
        </p:nvSpPr>
        <p:spPr>
          <a:xfrm>
            <a:off x="4038600" y="3429000"/>
            <a:ext cx="1447071"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Progress assessed</a:t>
            </a:r>
            <a:endParaRPr lang="en-US" sz="1300" dirty="0">
              <a:solidFill>
                <a:srgbClr val="002060"/>
              </a:solidFill>
            </a:endParaRPr>
          </a:p>
        </p:txBody>
      </p:sp>
      <p:sp>
        <p:nvSpPr>
          <p:cNvPr id="61" name="TextBox 60"/>
          <p:cNvSpPr txBox="1"/>
          <p:nvPr/>
        </p:nvSpPr>
        <p:spPr>
          <a:xfrm>
            <a:off x="2221562" y="4772971"/>
            <a:ext cx="1557728"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completion of data entry requirements</a:t>
            </a:r>
            <a:endParaRPr lang="en-US" sz="1300" dirty="0">
              <a:solidFill>
                <a:srgbClr val="002060"/>
              </a:solidFill>
            </a:endParaRPr>
          </a:p>
        </p:txBody>
      </p:sp>
      <p:sp>
        <p:nvSpPr>
          <p:cNvPr id="65" name="TextBox 64"/>
          <p:cNvSpPr txBox="1"/>
          <p:nvPr/>
        </p:nvSpPr>
        <p:spPr>
          <a:xfrm>
            <a:off x="2221562" y="2558025"/>
            <a:ext cx="1581073"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&amp; evaluate grantee performance</a:t>
            </a:r>
            <a:endParaRPr lang="en-US" sz="1300" dirty="0">
              <a:solidFill>
                <a:srgbClr val="002060"/>
              </a:solidFill>
            </a:endParaRPr>
          </a:p>
        </p:txBody>
      </p:sp>
      <p:sp>
        <p:nvSpPr>
          <p:cNvPr id="66" name="TextBox 65"/>
          <p:cNvSpPr txBox="1"/>
          <p:nvPr/>
        </p:nvSpPr>
        <p:spPr>
          <a:xfrm>
            <a:off x="4077799" y="2644332"/>
            <a:ext cx="1447071"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a:solidFill>
                  <a:srgbClr val="002060"/>
                </a:solidFill>
              </a:rPr>
              <a:t>Performance </a:t>
            </a:r>
            <a:r>
              <a:rPr lang="en-US" sz="1300" dirty="0" smtClean="0">
                <a:solidFill>
                  <a:srgbClr val="002060"/>
                </a:solidFill>
              </a:rPr>
              <a:t>assessed</a:t>
            </a:r>
            <a:endParaRPr lang="en-US" sz="1300" dirty="0">
              <a:solidFill>
                <a:srgbClr val="002060"/>
              </a:solidFill>
            </a:endParaRPr>
          </a:p>
        </p:txBody>
      </p:sp>
      <p:sp>
        <p:nvSpPr>
          <p:cNvPr id="68" name="TextBox 67"/>
          <p:cNvSpPr txBox="1"/>
          <p:nvPr/>
        </p:nvSpPr>
        <p:spPr>
          <a:xfrm>
            <a:off x="2221562" y="3414944"/>
            <a:ext cx="1588098"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&amp; evaluate grantee progress</a:t>
            </a:r>
            <a:endParaRPr lang="en-US" sz="1300" dirty="0">
              <a:solidFill>
                <a:srgbClr val="002060"/>
              </a:solidFill>
            </a:endParaRPr>
          </a:p>
        </p:txBody>
      </p:sp>
      <p:sp>
        <p:nvSpPr>
          <p:cNvPr id="69" name="TextBox 68"/>
          <p:cNvSpPr txBox="1"/>
          <p:nvPr/>
        </p:nvSpPr>
        <p:spPr>
          <a:xfrm>
            <a:off x="4047816" y="4772971"/>
            <a:ext cx="1438460"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entry compliance </a:t>
            </a:r>
            <a:r>
              <a:rPr lang="en-US" sz="1300" dirty="0">
                <a:solidFill>
                  <a:srgbClr val="002060"/>
                </a:solidFill>
              </a:rPr>
              <a:t>assessed</a:t>
            </a:r>
          </a:p>
        </p:txBody>
      </p:sp>
      <p:sp>
        <p:nvSpPr>
          <p:cNvPr id="70" name="TextBox 69"/>
          <p:cNvSpPr txBox="1"/>
          <p:nvPr/>
        </p:nvSpPr>
        <p:spPr>
          <a:xfrm>
            <a:off x="4081598" y="1306211"/>
            <a:ext cx="1419729"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resolved &amp; system maintained</a:t>
            </a:r>
            <a:endParaRPr lang="en-US" sz="1300" dirty="0">
              <a:solidFill>
                <a:srgbClr val="002060"/>
              </a:solidFill>
            </a:endParaRPr>
          </a:p>
        </p:txBody>
      </p:sp>
      <p:cxnSp>
        <p:nvCxnSpPr>
          <p:cNvPr id="71" name="Straight Arrow Connector 70"/>
          <p:cNvCxnSpPr>
            <a:stCxn id="65" idx="3"/>
            <a:endCxn id="66" idx="1"/>
          </p:cNvCxnSpPr>
          <p:nvPr/>
        </p:nvCxnSpPr>
        <p:spPr>
          <a:xfrm flipV="1">
            <a:off x="3802635" y="2870107"/>
            <a:ext cx="275164" cy="137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0" name="Straight Arrow Connector 79"/>
          <p:cNvCxnSpPr>
            <a:stCxn id="56" idx="3"/>
            <a:endCxn id="70" idx="1"/>
          </p:cNvCxnSpPr>
          <p:nvPr/>
        </p:nvCxnSpPr>
        <p:spPr>
          <a:xfrm>
            <a:off x="3818291" y="1626246"/>
            <a:ext cx="263307" cy="57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a:stCxn id="70" idx="3"/>
            <a:endCxn id="217" idx="1"/>
          </p:cNvCxnSpPr>
          <p:nvPr/>
        </p:nvCxnSpPr>
        <p:spPr>
          <a:xfrm flipV="1">
            <a:off x="5501327" y="1620480"/>
            <a:ext cx="278461" cy="115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a:stCxn id="68" idx="3"/>
            <a:endCxn id="60" idx="1"/>
          </p:cNvCxnSpPr>
          <p:nvPr/>
        </p:nvCxnSpPr>
        <p:spPr>
          <a:xfrm>
            <a:off x="3809660" y="3640719"/>
            <a:ext cx="228940" cy="140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3" name="TextBox 102"/>
          <p:cNvSpPr txBox="1"/>
          <p:nvPr/>
        </p:nvSpPr>
        <p:spPr>
          <a:xfrm>
            <a:off x="4062550" y="2099495"/>
            <a:ext cx="1447071" cy="25149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TA provided</a:t>
            </a:r>
            <a:endParaRPr lang="en-US" sz="1300" dirty="0">
              <a:solidFill>
                <a:srgbClr val="002060"/>
              </a:solidFill>
            </a:endParaRPr>
          </a:p>
        </p:txBody>
      </p:sp>
      <p:cxnSp>
        <p:nvCxnSpPr>
          <p:cNvPr id="115" name="Straight Arrow Connector 114"/>
          <p:cNvCxnSpPr>
            <a:stCxn id="70" idx="2"/>
            <a:endCxn id="70" idx="2"/>
          </p:cNvCxnSpPr>
          <p:nvPr/>
        </p:nvCxnSpPr>
        <p:spPr>
          <a:xfrm>
            <a:off x="4791463" y="195781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2241774" y="2104304"/>
            <a:ext cx="1588098" cy="251494"/>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Access info for TA</a:t>
            </a:r>
            <a:endParaRPr lang="en-US" sz="1300" dirty="0">
              <a:solidFill>
                <a:srgbClr val="002060"/>
              </a:solidFill>
            </a:endParaRPr>
          </a:p>
        </p:txBody>
      </p:sp>
      <p:sp>
        <p:nvSpPr>
          <p:cNvPr id="49" name="Title 1"/>
          <p:cNvSpPr>
            <a:spLocks noGrp="1"/>
          </p:cNvSpPr>
          <p:nvPr>
            <p:ph type="title"/>
          </p:nvPr>
        </p:nvSpPr>
        <p:spPr>
          <a:xfrm>
            <a:off x="457200" y="381000"/>
            <a:ext cx="8229600" cy="485874"/>
          </a:xfrm>
        </p:spPr>
        <p:txBody>
          <a:bodyPr/>
          <a:lstStyle/>
          <a:p>
            <a:r>
              <a:rPr lang="en-US" dirty="0" smtClean="0"/>
              <a:t>Detailed Logic </a:t>
            </a:r>
            <a:r>
              <a:rPr lang="en-US" dirty="0"/>
              <a:t>Model of </a:t>
            </a:r>
            <a:r>
              <a:rPr lang="en-US" dirty="0" smtClean="0"/>
              <a:t>ABRHB of the CDC</a:t>
            </a:r>
            <a:endParaRPr lang="en-US" dirty="0"/>
          </a:p>
        </p:txBody>
      </p:sp>
      <p:sp>
        <p:nvSpPr>
          <p:cNvPr id="50" name="TextBox 49"/>
          <p:cNvSpPr txBox="1"/>
          <p:nvPr/>
        </p:nvSpPr>
        <p:spPr>
          <a:xfrm>
            <a:off x="461167" y="756269"/>
            <a:ext cx="8327092" cy="307777"/>
          </a:xfrm>
          <a:prstGeom prst="rect">
            <a:avLst/>
          </a:prstGeom>
          <a:noFill/>
        </p:spPr>
        <p:txBody>
          <a:bodyPr wrap="square" rtlCol="0">
            <a:spAutoFit/>
          </a:bodyPr>
          <a:lstStyle/>
          <a:p>
            <a:r>
              <a:rPr lang="en-US" sz="1400" b="1" dirty="0" smtClean="0">
                <a:solidFill>
                  <a:schemeClr val="tx2"/>
                </a:solidFill>
              </a:rPr>
              <a:t>        </a:t>
            </a:r>
            <a:r>
              <a:rPr lang="en-US" sz="1400" b="1" dirty="0" smtClean="0">
                <a:solidFill>
                  <a:schemeClr val="bg2">
                    <a:lumMod val="75000"/>
                  </a:schemeClr>
                </a:solidFill>
              </a:rPr>
              <a:t>Inputs                       Activities         Short-term outcomes                          Long-term outcomes </a:t>
            </a:r>
            <a:endParaRPr lang="en-US" sz="1400" b="1" dirty="0">
              <a:solidFill>
                <a:schemeClr val="bg2">
                  <a:lumMod val="75000"/>
                </a:schemeClr>
              </a:solidFill>
            </a:endParaRPr>
          </a:p>
        </p:txBody>
      </p:sp>
      <p:cxnSp>
        <p:nvCxnSpPr>
          <p:cNvPr id="51" name="Straight Connector 50"/>
          <p:cNvCxnSpPr/>
          <p:nvPr/>
        </p:nvCxnSpPr>
        <p:spPr>
          <a:xfrm>
            <a:off x="461167" y="1025807"/>
            <a:ext cx="83270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Elbow Connector 121"/>
          <p:cNvCxnSpPr>
            <a:endCxn id="197" idx="1"/>
          </p:cNvCxnSpPr>
          <p:nvPr/>
        </p:nvCxnSpPr>
        <p:spPr>
          <a:xfrm rot="16200000" flipV="1">
            <a:off x="1538007" y="2933818"/>
            <a:ext cx="1410668" cy="3133"/>
          </a:xfrm>
          <a:prstGeom prst="bentConnector4">
            <a:avLst>
              <a:gd name="adj1" fmla="val -1683"/>
              <a:gd name="adj2" fmla="val 4060964"/>
            </a:avLst>
          </a:prstGeom>
          <a:ln>
            <a:tailEnd type="arrow"/>
          </a:ln>
        </p:spPr>
        <p:style>
          <a:lnRef idx="2">
            <a:schemeClr val="dk1"/>
          </a:lnRef>
          <a:fillRef idx="0">
            <a:schemeClr val="dk1"/>
          </a:fillRef>
          <a:effectRef idx="1">
            <a:schemeClr val="dk1"/>
          </a:effectRef>
          <a:fontRef idx="minor">
            <a:schemeClr val="tx1"/>
          </a:fontRef>
        </p:style>
      </p:cxnSp>
      <p:cxnSp>
        <p:nvCxnSpPr>
          <p:cNvPr id="125" name="Straight Connector 124"/>
          <p:cNvCxnSpPr>
            <a:stCxn id="65" idx="1"/>
          </p:cNvCxnSpPr>
          <p:nvPr/>
        </p:nvCxnSpPr>
        <p:spPr>
          <a:xfrm flipH="1" flipV="1">
            <a:off x="2112453" y="2883826"/>
            <a:ext cx="109109" cy="1"/>
          </a:xfrm>
          <a:prstGeom prst="line">
            <a:avLst/>
          </a:prstGeom>
        </p:spPr>
        <p:style>
          <a:lnRef idx="2">
            <a:schemeClr val="dk1"/>
          </a:lnRef>
          <a:fillRef idx="0">
            <a:schemeClr val="dk1"/>
          </a:fillRef>
          <a:effectRef idx="1">
            <a:schemeClr val="dk1"/>
          </a:effectRef>
          <a:fontRef idx="minor">
            <a:schemeClr val="tx1"/>
          </a:fontRef>
        </p:style>
      </p:cxnSp>
      <p:sp>
        <p:nvSpPr>
          <p:cNvPr id="217" name="TextBox 216"/>
          <p:cNvSpPr txBox="1"/>
          <p:nvPr/>
        </p:nvSpPr>
        <p:spPr>
          <a:xfrm>
            <a:off x="5779788" y="1494733"/>
            <a:ext cx="1410950" cy="25149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satisfied</a:t>
            </a:r>
            <a:endParaRPr lang="en-US" sz="1300" dirty="0">
              <a:solidFill>
                <a:srgbClr val="002060"/>
              </a:solidFill>
            </a:endParaRPr>
          </a:p>
        </p:txBody>
      </p:sp>
      <p:sp>
        <p:nvSpPr>
          <p:cNvPr id="299" name="TextBox 298"/>
          <p:cNvSpPr txBox="1"/>
          <p:nvPr/>
        </p:nvSpPr>
        <p:spPr>
          <a:xfrm>
            <a:off x="7404535" y="1394705"/>
            <a:ext cx="1405800"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continue using the system</a:t>
            </a:r>
            <a:endParaRPr lang="en-US" sz="1300" dirty="0">
              <a:solidFill>
                <a:srgbClr val="002060"/>
              </a:solidFill>
            </a:endParaRPr>
          </a:p>
        </p:txBody>
      </p:sp>
      <p:cxnSp>
        <p:nvCxnSpPr>
          <p:cNvPr id="348" name="Straight Arrow Connector 347"/>
          <p:cNvCxnSpPr>
            <a:stCxn id="197" idx="3"/>
            <a:endCxn id="103" idx="1"/>
          </p:cNvCxnSpPr>
          <p:nvPr/>
        </p:nvCxnSpPr>
        <p:spPr>
          <a:xfrm flipV="1">
            <a:off x="3829872" y="2225242"/>
            <a:ext cx="232678" cy="48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6" name="Straight Arrow Connector 95"/>
          <p:cNvCxnSpPr>
            <a:stCxn id="217" idx="3"/>
            <a:endCxn id="299" idx="1"/>
          </p:cNvCxnSpPr>
          <p:nvPr/>
        </p:nvCxnSpPr>
        <p:spPr>
          <a:xfrm>
            <a:off x="7190738" y="1620480"/>
            <a:ext cx="21379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4" name="TextBox 113"/>
          <p:cNvSpPr txBox="1"/>
          <p:nvPr/>
        </p:nvSpPr>
        <p:spPr>
          <a:xfrm>
            <a:off x="7391400" y="2819400"/>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accountable</a:t>
            </a:r>
            <a:endParaRPr lang="en-US" sz="1300" dirty="0">
              <a:solidFill>
                <a:srgbClr val="002060"/>
              </a:solidFill>
            </a:endParaRPr>
          </a:p>
        </p:txBody>
      </p:sp>
      <p:sp>
        <p:nvSpPr>
          <p:cNvPr id="118" name="TextBox 117"/>
          <p:cNvSpPr txBox="1"/>
          <p:nvPr/>
        </p:nvSpPr>
        <p:spPr>
          <a:xfrm>
            <a:off x="5715000" y="2667000"/>
            <a:ext cx="1432244" cy="1051713"/>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rewarded or progress &amp; performance adjusted</a:t>
            </a:r>
            <a:endParaRPr lang="en-US" sz="1300" dirty="0">
              <a:solidFill>
                <a:srgbClr val="002060"/>
              </a:solidFill>
            </a:endParaRPr>
          </a:p>
        </p:txBody>
      </p:sp>
      <p:cxnSp>
        <p:nvCxnSpPr>
          <p:cNvPr id="121" name="Straight Arrow Connector 120"/>
          <p:cNvCxnSpPr>
            <a:stCxn id="188" idx="2"/>
            <a:endCxn id="189" idx="0"/>
          </p:cNvCxnSpPr>
          <p:nvPr/>
        </p:nvCxnSpPr>
        <p:spPr>
          <a:xfrm>
            <a:off x="8120073" y="3892213"/>
            <a:ext cx="1" cy="1772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7" name="TextBox 136"/>
          <p:cNvSpPr txBox="1"/>
          <p:nvPr/>
        </p:nvSpPr>
        <p:spPr>
          <a:xfrm>
            <a:off x="4038600" y="4092268"/>
            <a:ext cx="1462729"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Queries run &amp; reports created</a:t>
            </a:r>
            <a:endParaRPr lang="en-US" sz="1300" dirty="0">
              <a:solidFill>
                <a:srgbClr val="002060"/>
              </a:solidFill>
            </a:endParaRPr>
          </a:p>
        </p:txBody>
      </p:sp>
      <p:cxnSp>
        <p:nvCxnSpPr>
          <p:cNvPr id="138" name="Straight Arrow Connector 137"/>
          <p:cNvCxnSpPr>
            <a:stCxn id="59" idx="3"/>
            <a:endCxn id="137" idx="1"/>
          </p:cNvCxnSpPr>
          <p:nvPr/>
        </p:nvCxnSpPr>
        <p:spPr>
          <a:xfrm>
            <a:off x="3814216" y="4318043"/>
            <a:ext cx="2243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0" name="Straight Arrow Connector 139"/>
          <p:cNvCxnSpPr>
            <a:stCxn id="137" idx="3"/>
            <a:endCxn id="187" idx="1"/>
          </p:cNvCxnSpPr>
          <p:nvPr/>
        </p:nvCxnSpPr>
        <p:spPr>
          <a:xfrm>
            <a:off x="5501329" y="4318043"/>
            <a:ext cx="2139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4" name="Right Brace 143"/>
          <p:cNvSpPr/>
          <p:nvPr/>
        </p:nvSpPr>
        <p:spPr>
          <a:xfrm>
            <a:off x="1772677" y="1360302"/>
            <a:ext cx="250477" cy="3572988"/>
          </a:xfrm>
          <a:prstGeom prst="rightBrace">
            <a:avLst>
              <a:gd name="adj1" fmla="val 8333"/>
              <a:gd name="adj2" fmla="val 50351"/>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145" name="Right Arrow 144"/>
          <p:cNvSpPr/>
          <p:nvPr/>
        </p:nvSpPr>
        <p:spPr>
          <a:xfrm>
            <a:off x="1914045" y="3045703"/>
            <a:ext cx="198408" cy="3002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00"/>
          </a:p>
        </p:txBody>
      </p:sp>
      <p:sp>
        <p:nvSpPr>
          <p:cNvPr id="148" name="TextBox 147"/>
          <p:cNvSpPr txBox="1"/>
          <p:nvPr/>
        </p:nvSpPr>
        <p:spPr>
          <a:xfrm>
            <a:off x="341871" y="1398702"/>
            <a:ext cx="1463040" cy="3452370"/>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300" dirty="0">
                <a:solidFill>
                  <a:srgbClr val="002060"/>
                </a:solidFill>
              </a:rPr>
              <a:t>Funding</a:t>
            </a:r>
          </a:p>
          <a:p>
            <a:pPr marL="171450" indent="-171450">
              <a:buFont typeface="Wingdings" pitchFamily="2" charset="2"/>
              <a:buChar char="v"/>
            </a:pPr>
            <a:r>
              <a:rPr lang="en-US" sz="1300" dirty="0" smtClean="0">
                <a:solidFill>
                  <a:srgbClr val="002060"/>
                </a:solidFill>
              </a:rPr>
              <a:t>Equipment w/ </a:t>
            </a:r>
            <a:r>
              <a:rPr lang="en-US" sz="1300" dirty="0">
                <a:solidFill>
                  <a:srgbClr val="002060"/>
                </a:solidFill>
              </a:rPr>
              <a:t>web </a:t>
            </a:r>
            <a:r>
              <a:rPr lang="en-US" sz="1300" dirty="0" smtClean="0">
                <a:solidFill>
                  <a:srgbClr val="002060"/>
                </a:solidFill>
              </a:rPr>
              <a:t>access</a:t>
            </a:r>
          </a:p>
          <a:p>
            <a:pPr marL="171450" indent="-171450">
              <a:buFont typeface="Wingdings" pitchFamily="2" charset="2"/>
              <a:buChar char="v"/>
            </a:pPr>
            <a:r>
              <a:rPr lang="en-US" sz="1300" dirty="0">
                <a:solidFill>
                  <a:srgbClr val="002060"/>
                </a:solidFill>
              </a:rPr>
              <a:t>Reporting </a:t>
            </a:r>
            <a:r>
              <a:rPr lang="en-US" sz="1300" dirty="0" smtClean="0">
                <a:solidFill>
                  <a:srgbClr val="002060"/>
                </a:solidFill>
              </a:rPr>
              <a:t>criteria</a:t>
            </a:r>
            <a:endParaRPr lang="en-US" sz="1300" dirty="0">
              <a:solidFill>
                <a:srgbClr val="002060"/>
              </a:solidFill>
            </a:endParaRPr>
          </a:p>
          <a:p>
            <a:pPr marL="171450" indent="-171450">
              <a:buFont typeface="Wingdings" pitchFamily="2" charset="2"/>
              <a:buChar char="v"/>
            </a:pPr>
            <a:r>
              <a:rPr lang="en-US" sz="1300" dirty="0">
                <a:solidFill>
                  <a:srgbClr val="002060"/>
                </a:solidFill>
              </a:rPr>
              <a:t>System Developers</a:t>
            </a:r>
          </a:p>
          <a:p>
            <a:pPr marL="171450" indent="-171450">
              <a:buFont typeface="Wingdings" pitchFamily="2" charset="2"/>
              <a:buChar char="v"/>
            </a:pPr>
            <a:r>
              <a:rPr lang="en-US" sz="1300" dirty="0">
                <a:solidFill>
                  <a:srgbClr val="002060"/>
                </a:solidFill>
              </a:rPr>
              <a:t>AIRS Development Team</a:t>
            </a:r>
          </a:p>
          <a:p>
            <a:pPr marL="171450" indent="-171450">
              <a:buFont typeface="Wingdings" pitchFamily="2" charset="2"/>
              <a:buChar char="v"/>
            </a:pPr>
            <a:r>
              <a:rPr lang="en-US" sz="1300" dirty="0">
                <a:solidFill>
                  <a:srgbClr val="002060"/>
                </a:solidFill>
              </a:rPr>
              <a:t>Indicator </a:t>
            </a:r>
            <a:r>
              <a:rPr lang="en-US" sz="1300" dirty="0" smtClean="0">
                <a:solidFill>
                  <a:srgbClr val="002060"/>
                </a:solidFill>
              </a:rPr>
              <a:t>Workgroups/ established performance measures</a:t>
            </a:r>
          </a:p>
          <a:p>
            <a:pPr marL="171450" indent="-171450">
              <a:buFont typeface="Wingdings" pitchFamily="2" charset="2"/>
              <a:buChar char="v"/>
            </a:pPr>
            <a:r>
              <a:rPr lang="en-US" sz="1300" dirty="0" smtClean="0">
                <a:solidFill>
                  <a:srgbClr val="002060"/>
                </a:solidFill>
              </a:rPr>
              <a:t>CDC staff</a:t>
            </a:r>
            <a:endParaRPr lang="en-US" sz="1300" dirty="0">
              <a:solidFill>
                <a:srgbClr val="002060"/>
              </a:solidFill>
            </a:endParaRPr>
          </a:p>
          <a:p>
            <a:pPr marL="171450" indent="-171450">
              <a:buFont typeface="Wingdings" pitchFamily="2" charset="2"/>
              <a:buChar char="v"/>
            </a:pPr>
            <a:r>
              <a:rPr lang="en-US" sz="1300" dirty="0" smtClean="0">
                <a:solidFill>
                  <a:srgbClr val="002060"/>
                </a:solidFill>
              </a:rPr>
              <a:t>Management</a:t>
            </a:r>
          </a:p>
        </p:txBody>
      </p:sp>
      <p:sp>
        <p:nvSpPr>
          <p:cNvPr id="187" name="TextBox 186"/>
          <p:cNvSpPr txBox="1"/>
          <p:nvPr/>
        </p:nvSpPr>
        <p:spPr>
          <a:xfrm>
            <a:off x="5715318" y="3892213"/>
            <a:ext cx="1416286"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Upper management &amp; policymakers informed</a:t>
            </a:r>
            <a:endParaRPr lang="en-US" sz="1300" dirty="0">
              <a:solidFill>
                <a:srgbClr val="002060"/>
              </a:solidFill>
            </a:endParaRPr>
          </a:p>
        </p:txBody>
      </p:sp>
      <p:sp>
        <p:nvSpPr>
          <p:cNvPr id="188" name="TextBox 187"/>
          <p:cNvSpPr txBox="1"/>
          <p:nvPr/>
        </p:nvSpPr>
        <p:spPr>
          <a:xfrm>
            <a:off x="7417173" y="3440664"/>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Continued program funding</a:t>
            </a:r>
            <a:endParaRPr lang="en-US" sz="1300" dirty="0">
              <a:solidFill>
                <a:srgbClr val="002060"/>
              </a:solidFill>
            </a:endParaRPr>
          </a:p>
        </p:txBody>
      </p:sp>
      <p:sp>
        <p:nvSpPr>
          <p:cNvPr id="189" name="TextBox 188"/>
          <p:cNvSpPr txBox="1"/>
          <p:nvPr/>
        </p:nvSpPr>
        <p:spPr>
          <a:xfrm>
            <a:off x="7417174" y="4069497"/>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Asthma burden reduced</a:t>
            </a:r>
            <a:endParaRPr lang="en-US" sz="1300" dirty="0">
              <a:solidFill>
                <a:srgbClr val="002060"/>
              </a:solidFill>
            </a:endParaRPr>
          </a:p>
        </p:txBody>
      </p:sp>
      <p:sp>
        <p:nvSpPr>
          <p:cNvPr id="190" name="TextBox 189"/>
          <p:cNvSpPr txBox="1"/>
          <p:nvPr/>
        </p:nvSpPr>
        <p:spPr>
          <a:xfrm>
            <a:off x="5722625" y="4872999"/>
            <a:ext cx="1416286"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Informed decision making</a:t>
            </a:r>
            <a:endParaRPr lang="en-US" sz="1300" dirty="0">
              <a:solidFill>
                <a:srgbClr val="002060"/>
              </a:solidFill>
            </a:endParaRPr>
          </a:p>
        </p:txBody>
      </p:sp>
      <p:sp>
        <p:nvSpPr>
          <p:cNvPr id="191" name="TextBox 190"/>
          <p:cNvSpPr txBox="1"/>
          <p:nvPr/>
        </p:nvSpPr>
        <p:spPr>
          <a:xfrm>
            <a:off x="7450422" y="4672944"/>
            <a:ext cx="1339303"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Promising practices identified &amp; implemented</a:t>
            </a:r>
            <a:endParaRPr lang="en-US" sz="1300" dirty="0">
              <a:solidFill>
                <a:srgbClr val="002060"/>
              </a:solidFill>
            </a:endParaRPr>
          </a:p>
        </p:txBody>
      </p:sp>
      <p:cxnSp>
        <p:nvCxnSpPr>
          <p:cNvPr id="192" name="Straight Arrow Connector 191"/>
          <p:cNvCxnSpPr>
            <a:stCxn id="190" idx="3"/>
            <a:endCxn id="191" idx="1"/>
          </p:cNvCxnSpPr>
          <p:nvPr/>
        </p:nvCxnSpPr>
        <p:spPr>
          <a:xfrm>
            <a:off x="7138911" y="5098774"/>
            <a:ext cx="31151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3" name="Straight Arrow Connector 192"/>
          <p:cNvCxnSpPr>
            <a:stCxn id="191" idx="0"/>
            <a:endCxn id="189" idx="2"/>
          </p:cNvCxnSpPr>
          <p:nvPr/>
        </p:nvCxnSpPr>
        <p:spPr>
          <a:xfrm flipV="1">
            <a:off x="8120074" y="4521046"/>
            <a:ext cx="0" cy="1518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4" name="Straight Arrow Connector 193"/>
          <p:cNvCxnSpPr>
            <a:stCxn id="187" idx="2"/>
            <a:endCxn id="190" idx="0"/>
          </p:cNvCxnSpPr>
          <p:nvPr/>
        </p:nvCxnSpPr>
        <p:spPr>
          <a:xfrm>
            <a:off x="6423461" y="4743872"/>
            <a:ext cx="7307" cy="1291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6" name="TextBox 195"/>
          <p:cNvSpPr txBox="1"/>
          <p:nvPr/>
        </p:nvSpPr>
        <p:spPr>
          <a:xfrm>
            <a:off x="7383925" y="2004276"/>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improvement</a:t>
            </a:r>
            <a:endParaRPr lang="en-US" sz="1300" dirty="0">
              <a:solidFill>
                <a:srgbClr val="002060"/>
              </a:solidFill>
            </a:endParaRPr>
          </a:p>
        </p:txBody>
      </p:sp>
      <p:cxnSp>
        <p:nvCxnSpPr>
          <p:cNvPr id="240" name="Straight Arrow Connector 239"/>
          <p:cNvCxnSpPr>
            <a:stCxn id="61" idx="3"/>
            <a:endCxn id="69" idx="1"/>
          </p:cNvCxnSpPr>
          <p:nvPr/>
        </p:nvCxnSpPr>
        <p:spPr>
          <a:xfrm>
            <a:off x="3779290" y="5098773"/>
            <a:ext cx="26852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43" name="Right Brace 342"/>
          <p:cNvSpPr/>
          <p:nvPr/>
        </p:nvSpPr>
        <p:spPr>
          <a:xfrm>
            <a:off x="5511036" y="2644331"/>
            <a:ext cx="97287" cy="1159771"/>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cxnSp>
        <p:nvCxnSpPr>
          <p:cNvPr id="344" name="Straight Arrow Connector 343"/>
          <p:cNvCxnSpPr>
            <a:stCxn id="343" idx="1"/>
            <a:endCxn id="118" idx="1"/>
          </p:cNvCxnSpPr>
          <p:nvPr/>
        </p:nvCxnSpPr>
        <p:spPr>
          <a:xfrm flipV="1">
            <a:off x="5608323" y="3192857"/>
            <a:ext cx="106677" cy="313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0" name="Straight Arrow Connector 349"/>
          <p:cNvCxnSpPr>
            <a:endCxn id="114" idx="1"/>
          </p:cNvCxnSpPr>
          <p:nvPr/>
        </p:nvCxnSpPr>
        <p:spPr>
          <a:xfrm flipV="1">
            <a:off x="7162800" y="3045175"/>
            <a:ext cx="228600" cy="28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4" name="Elbow Connector 383"/>
          <p:cNvCxnSpPr>
            <a:stCxn id="196" idx="3"/>
            <a:endCxn id="189" idx="3"/>
          </p:cNvCxnSpPr>
          <p:nvPr/>
        </p:nvCxnSpPr>
        <p:spPr>
          <a:xfrm>
            <a:off x="8789725" y="2230051"/>
            <a:ext cx="33249" cy="2065221"/>
          </a:xfrm>
          <a:prstGeom prst="bentConnector3">
            <a:avLst>
              <a:gd name="adj1" fmla="val 486150"/>
            </a:avLst>
          </a:prstGeom>
          <a:ln>
            <a:tailEnd type="arrow"/>
          </a:ln>
        </p:spPr>
        <p:style>
          <a:lnRef idx="2">
            <a:schemeClr val="dk1"/>
          </a:lnRef>
          <a:fillRef idx="0">
            <a:schemeClr val="dk1"/>
          </a:fillRef>
          <a:effectRef idx="1">
            <a:schemeClr val="dk1"/>
          </a:effectRef>
          <a:fontRef idx="minor">
            <a:schemeClr val="tx1"/>
          </a:fontRef>
        </p:style>
      </p:cxnSp>
      <p:cxnSp>
        <p:nvCxnSpPr>
          <p:cNvPr id="353" name="Straight Arrow Connector 352"/>
          <p:cNvCxnSpPr>
            <a:stCxn id="103" idx="3"/>
            <a:endCxn id="196" idx="1"/>
          </p:cNvCxnSpPr>
          <p:nvPr/>
        </p:nvCxnSpPr>
        <p:spPr>
          <a:xfrm>
            <a:off x="5509621" y="2225242"/>
            <a:ext cx="1874304" cy="48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4" name="Straight Arrow Connector 353"/>
          <p:cNvCxnSpPr/>
          <p:nvPr/>
        </p:nvCxnSpPr>
        <p:spPr>
          <a:xfrm>
            <a:off x="5485671" y="5098774"/>
            <a:ext cx="26852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55" name="TextBox 354"/>
          <p:cNvSpPr txBox="1"/>
          <p:nvPr/>
        </p:nvSpPr>
        <p:spPr>
          <a:xfrm>
            <a:off x="5715318" y="5503931"/>
            <a:ext cx="1416286"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Compliance rewarded</a:t>
            </a:r>
            <a:endParaRPr lang="en-US" sz="1300" dirty="0">
              <a:solidFill>
                <a:srgbClr val="002060"/>
              </a:solidFill>
            </a:endParaRPr>
          </a:p>
        </p:txBody>
      </p:sp>
      <p:cxnSp>
        <p:nvCxnSpPr>
          <p:cNvPr id="393" name="Elbow Connector 392"/>
          <p:cNvCxnSpPr>
            <a:stCxn id="69" idx="2"/>
            <a:endCxn id="355" idx="1"/>
          </p:cNvCxnSpPr>
          <p:nvPr/>
        </p:nvCxnSpPr>
        <p:spPr>
          <a:xfrm rot="16200000" flipH="1">
            <a:off x="5088617" y="5103004"/>
            <a:ext cx="305131" cy="94827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95" name="Elbow Connector 394"/>
          <p:cNvCxnSpPr>
            <a:stCxn id="355" idx="3"/>
            <a:endCxn id="299" idx="3"/>
          </p:cNvCxnSpPr>
          <p:nvPr/>
        </p:nvCxnSpPr>
        <p:spPr>
          <a:xfrm flipV="1">
            <a:off x="7131604" y="1620480"/>
            <a:ext cx="1678731" cy="4109226"/>
          </a:xfrm>
          <a:prstGeom prst="bentConnector3">
            <a:avLst>
              <a:gd name="adj1" fmla="val 113617"/>
            </a:avLst>
          </a:prstGeom>
          <a:ln>
            <a:tailEnd type="arrow"/>
          </a:ln>
        </p:spPr>
        <p:style>
          <a:lnRef idx="2">
            <a:schemeClr val="dk1"/>
          </a:lnRef>
          <a:fillRef idx="0">
            <a:schemeClr val="dk1"/>
          </a:fillRef>
          <a:effectRef idx="1">
            <a:schemeClr val="dk1"/>
          </a:effectRef>
          <a:fontRef idx="minor">
            <a:schemeClr val="tx1"/>
          </a:fontRef>
        </p:style>
      </p:cxnSp>
      <p:cxnSp>
        <p:nvCxnSpPr>
          <p:cNvPr id="3" name="Elbow Connector 2"/>
          <p:cNvCxnSpPr>
            <a:stCxn id="103" idx="3"/>
            <a:endCxn id="217" idx="2"/>
          </p:cNvCxnSpPr>
          <p:nvPr/>
        </p:nvCxnSpPr>
        <p:spPr>
          <a:xfrm flipV="1">
            <a:off x="5509621" y="1746227"/>
            <a:ext cx="975642" cy="479015"/>
          </a:xfrm>
          <a:prstGeom prst="bentConnector2">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58" name="Table 57"/>
          <p:cNvGraphicFramePr>
            <a:graphicFrameLocks noGrp="1"/>
          </p:cNvGraphicFramePr>
          <p:nvPr>
            <p:extLst>
              <p:ext uri="{D42A27DB-BD31-4B8C-83A1-F6EECF244321}">
                <p14:modId xmlns:p14="http://schemas.microsoft.com/office/powerpoint/2010/main" val="2753028287"/>
              </p:ext>
            </p:extLst>
          </p:nvPr>
        </p:nvGraphicFramePr>
        <p:xfrm>
          <a:off x="367260" y="5183510"/>
          <a:ext cx="1676400" cy="1170432"/>
        </p:xfrm>
        <a:graphic>
          <a:graphicData uri="http://schemas.openxmlformats.org/drawingml/2006/table">
            <a:tbl>
              <a:tblPr firstRow="1" bandRow="1">
                <a:tableStyleId>{2D5ABB26-0587-4C30-8999-92F81FD0307C}</a:tableStyleId>
              </a:tblPr>
              <a:tblGrid>
                <a:gridCol w="278580"/>
                <a:gridCol w="1397820"/>
              </a:tblGrid>
              <a:tr h="271367">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tcPr>
                </a:tc>
                <a:tc>
                  <a:txBody>
                    <a:bodyPr/>
                    <a:lstStyle/>
                    <a:p>
                      <a:r>
                        <a:rPr lang="en-US" sz="1200" b="1" dirty="0" smtClean="0">
                          <a:solidFill>
                            <a:schemeClr val="accent1"/>
                          </a:solidFill>
                        </a:rPr>
                        <a:t>Effective Utilization</a:t>
                      </a:r>
                      <a:endParaRPr lang="en-US" sz="1200" b="1" dirty="0">
                        <a:solidFill>
                          <a:schemeClr val="accent1"/>
                        </a:solidFill>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1"/>
                    </a:solidFill>
                  </a:tcPr>
                </a:tc>
              </a:tr>
              <a:tr h="246698">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solidFill>
                  </a:tcPr>
                </a:tc>
              </a:tr>
              <a:tr h="271367">
                <a:tc>
                  <a:txBody>
                    <a:bodyPr/>
                    <a:lstStyle/>
                    <a:p>
                      <a:endParaRPr lang="en-US"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r>
                        <a:rPr lang="en-US" sz="1200" b="1" dirty="0" smtClean="0">
                          <a:solidFill>
                            <a:schemeClr val="accent1"/>
                          </a:solidFill>
                        </a:rPr>
                        <a:t>Utilization  &amp;           </a:t>
                      </a:r>
                    </a:p>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62" name="TextBox 61"/>
          <p:cNvSpPr txBox="1"/>
          <p:nvPr/>
        </p:nvSpPr>
        <p:spPr>
          <a:xfrm>
            <a:off x="872611" y="4952580"/>
            <a:ext cx="665699" cy="292388"/>
          </a:xfrm>
          <a:prstGeom prst="rect">
            <a:avLst/>
          </a:prstGeom>
          <a:noFill/>
        </p:spPr>
        <p:txBody>
          <a:bodyPr wrap="square" rtlCol="0">
            <a:spAutoFit/>
          </a:bodyPr>
          <a:lstStyle/>
          <a:p>
            <a:r>
              <a:rPr lang="en-US" sz="1300" b="1" u="sng" dirty="0" smtClean="0">
                <a:solidFill>
                  <a:schemeClr val="accent1"/>
                </a:solidFill>
              </a:rPr>
              <a:t>Key</a:t>
            </a:r>
          </a:p>
        </p:txBody>
      </p:sp>
      <p:cxnSp>
        <p:nvCxnSpPr>
          <p:cNvPr id="78" name="Straight Arrow Connector 77"/>
          <p:cNvCxnSpPr/>
          <p:nvPr/>
        </p:nvCxnSpPr>
        <p:spPr>
          <a:xfrm flipV="1">
            <a:off x="7162800" y="3505200"/>
            <a:ext cx="228600" cy="28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1" name="Elbow Connector 80"/>
          <p:cNvCxnSpPr>
            <a:stCxn id="187" idx="3"/>
            <a:endCxn id="188" idx="1"/>
          </p:cNvCxnSpPr>
          <p:nvPr/>
        </p:nvCxnSpPr>
        <p:spPr>
          <a:xfrm flipV="1">
            <a:off x="7131604" y="3666439"/>
            <a:ext cx="285569" cy="651604"/>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0442429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Evaluation Questions</a:t>
            </a:r>
            <a:endParaRPr lang="en-US" dirty="0"/>
          </a:p>
        </p:txBody>
      </p:sp>
      <p:sp>
        <p:nvSpPr>
          <p:cNvPr id="5" name="Content Placeholder 4"/>
          <p:cNvSpPr>
            <a:spLocks noGrp="1"/>
          </p:cNvSpPr>
          <p:nvPr>
            <p:ph idx="1"/>
          </p:nvPr>
        </p:nvSpPr>
        <p:spPr>
          <a:xfrm>
            <a:off x="457200" y="990600"/>
            <a:ext cx="8229600" cy="4953000"/>
          </a:xfrm>
        </p:spPr>
        <p:txBody>
          <a:bodyPr/>
          <a:lstStyle/>
          <a:p>
            <a:r>
              <a:rPr lang="en-US" sz="2200" dirty="0">
                <a:solidFill>
                  <a:schemeClr val="bg2">
                    <a:lumMod val="75000"/>
                  </a:schemeClr>
                </a:solidFill>
              </a:rPr>
              <a:t>Is AIRS </a:t>
            </a:r>
            <a:r>
              <a:rPr lang="en-US" sz="2200" dirty="0" smtClean="0">
                <a:solidFill>
                  <a:schemeClr val="bg2">
                    <a:lumMod val="75000"/>
                  </a:schemeClr>
                </a:solidFill>
              </a:rPr>
              <a:t>functional, usable, and effectively utilized to meet the desired outcomes of the system?</a:t>
            </a:r>
            <a:endParaRPr lang="en-US" sz="2200" dirty="0">
              <a:solidFill>
                <a:schemeClr val="bg2">
                  <a:lumMod val="75000"/>
                </a:schemeClr>
              </a:solidFill>
            </a:endParaRPr>
          </a:p>
        </p:txBody>
      </p:sp>
      <p:graphicFrame>
        <p:nvGraphicFramePr>
          <p:cNvPr id="3" name="Diagram 2"/>
          <p:cNvGraphicFramePr/>
          <p:nvPr>
            <p:extLst>
              <p:ext uri="{D42A27DB-BD31-4B8C-83A1-F6EECF244321}">
                <p14:modId xmlns:p14="http://schemas.microsoft.com/office/powerpoint/2010/main" val="3536683876"/>
              </p:ext>
            </p:extLst>
          </p:nvPr>
        </p:nvGraphicFramePr>
        <p:xfrm>
          <a:off x="838200" y="1841939"/>
          <a:ext cx="7638460" cy="4662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753027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Evaluation Design</a:t>
            </a:r>
            <a:endParaRPr lang="en-US" dirty="0"/>
          </a:p>
        </p:txBody>
      </p:sp>
      <p:sp>
        <p:nvSpPr>
          <p:cNvPr id="5" name="Content Placeholder 4"/>
          <p:cNvSpPr>
            <a:spLocks noGrp="1"/>
          </p:cNvSpPr>
          <p:nvPr>
            <p:ph idx="1"/>
          </p:nvPr>
        </p:nvSpPr>
        <p:spPr>
          <a:xfrm>
            <a:off x="457200" y="1143000"/>
            <a:ext cx="8229600" cy="5257800"/>
          </a:xfrm>
        </p:spPr>
        <p:txBody>
          <a:bodyPr/>
          <a:lstStyle/>
          <a:p>
            <a:r>
              <a:rPr lang="en-US" dirty="0">
                <a:solidFill>
                  <a:schemeClr val="bg2">
                    <a:lumMod val="75000"/>
                  </a:schemeClr>
                </a:solidFill>
              </a:rPr>
              <a:t>Purpose: Formative </a:t>
            </a:r>
            <a:r>
              <a:rPr lang="en-US" dirty="0" smtClean="0">
                <a:solidFill>
                  <a:schemeClr val="bg2">
                    <a:lumMod val="75000"/>
                  </a:schemeClr>
                </a:solidFill>
              </a:rPr>
              <a:t>Evaluation</a:t>
            </a:r>
          </a:p>
          <a:p>
            <a:r>
              <a:rPr lang="en-US" dirty="0">
                <a:solidFill>
                  <a:schemeClr val="bg2">
                    <a:lumMod val="75000"/>
                  </a:schemeClr>
                </a:solidFill>
              </a:rPr>
              <a:t>Level of generalization: Context under </a:t>
            </a:r>
            <a:r>
              <a:rPr lang="en-US" dirty="0" smtClean="0">
                <a:solidFill>
                  <a:schemeClr val="bg2">
                    <a:lumMod val="75000"/>
                  </a:schemeClr>
                </a:solidFill>
              </a:rPr>
              <a:t>study</a:t>
            </a:r>
            <a:endParaRPr lang="en-US" dirty="0">
              <a:solidFill>
                <a:schemeClr val="bg2">
                  <a:lumMod val="75000"/>
                </a:schemeClr>
              </a:solidFill>
            </a:endParaRPr>
          </a:p>
          <a:p>
            <a:r>
              <a:rPr lang="en-US" dirty="0" err="1">
                <a:solidFill>
                  <a:schemeClr val="bg2">
                    <a:lumMod val="75000"/>
                  </a:schemeClr>
                </a:solidFill>
              </a:rPr>
              <a:t>Evaluand</a:t>
            </a:r>
            <a:r>
              <a:rPr lang="en-US" dirty="0">
                <a:solidFill>
                  <a:schemeClr val="bg2">
                    <a:lumMod val="75000"/>
                  </a:schemeClr>
                </a:solidFill>
              </a:rPr>
              <a:t>(s): AIRS and AIRS users</a:t>
            </a:r>
          </a:p>
          <a:p>
            <a:r>
              <a:rPr lang="en-US" dirty="0">
                <a:solidFill>
                  <a:schemeClr val="bg2">
                    <a:lumMod val="75000"/>
                  </a:schemeClr>
                </a:solidFill>
              </a:rPr>
              <a:t>Focus: Strengths &amp; weaknesses </a:t>
            </a:r>
            <a:r>
              <a:rPr lang="en-US" dirty="0" smtClean="0">
                <a:solidFill>
                  <a:schemeClr val="bg2">
                    <a:lumMod val="75000"/>
                  </a:schemeClr>
                </a:solidFill>
              </a:rPr>
              <a:t>in the functionality, usability, and effective utilization of </a:t>
            </a:r>
            <a:r>
              <a:rPr lang="en-US" dirty="0">
                <a:solidFill>
                  <a:schemeClr val="bg2">
                    <a:lumMod val="75000"/>
                  </a:schemeClr>
                </a:solidFill>
              </a:rPr>
              <a:t>AIRS</a:t>
            </a:r>
          </a:p>
          <a:p>
            <a:r>
              <a:rPr lang="en-US" dirty="0">
                <a:solidFill>
                  <a:schemeClr val="bg2">
                    <a:lumMod val="75000"/>
                  </a:schemeClr>
                </a:solidFill>
              </a:rPr>
              <a:t>Method: Case study </a:t>
            </a:r>
          </a:p>
          <a:p>
            <a:r>
              <a:rPr lang="en-US" dirty="0">
                <a:solidFill>
                  <a:schemeClr val="bg2">
                    <a:lumMod val="75000"/>
                  </a:schemeClr>
                </a:solidFill>
              </a:rPr>
              <a:t>Length of Data Collection: 1.5 years</a:t>
            </a:r>
          </a:p>
          <a:p>
            <a:endParaRPr lang="en-US" dirty="0"/>
          </a:p>
        </p:txBody>
      </p:sp>
      <p:grpSp>
        <p:nvGrpSpPr>
          <p:cNvPr id="7" name="Group 6"/>
          <p:cNvGrpSpPr/>
          <p:nvPr/>
        </p:nvGrpSpPr>
        <p:grpSpPr>
          <a:xfrm>
            <a:off x="7848600" y="5791200"/>
            <a:ext cx="971550" cy="738188"/>
            <a:chOff x="1619250" y="862012"/>
            <a:chExt cx="971550" cy="738188"/>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9" name="TextBox 8"/>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406255793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92162"/>
          </a:xfrm>
        </p:spPr>
        <p:txBody>
          <a:bodyPr/>
          <a:lstStyle/>
          <a:p>
            <a:r>
              <a:rPr lang="en-US" dirty="0" smtClean="0"/>
              <a:t>Case Study Data Collection</a:t>
            </a:r>
            <a:endParaRPr lang="en-US" dirty="0"/>
          </a:p>
        </p:txBody>
      </p:sp>
      <p:sp>
        <p:nvSpPr>
          <p:cNvPr id="5" name="Content Placeholder 4"/>
          <p:cNvSpPr>
            <a:spLocks noGrp="1"/>
          </p:cNvSpPr>
          <p:nvPr>
            <p:ph idx="1"/>
          </p:nvPr>
        </p:nvSpPr>
        <p:spPr>
          <a:xfrm>
            <a:off x="457200" y="990600"/>
            <a:ext cx="8229600" cy="5257800"/>
          </a:xfrm>
        </p:spPr>
        <p:txBody>
          <a:bodyPr/>
          <a:lstStyle/>
          <a:p>
            <a:r>
              <a:rPr lang="en-US" dirty="0" smtClean="0">
                <a:solidFill>
                  <a:schemeClr val="bg2">
                    <a:lumMod val="75000"/>
                  </a:schemeClr>
                </a:solidFill>
              </a:rPr>
              <a:t>Data Collection to Identify Functionality</a:t>
            </a:r>
          </a:p>
          <a:p>
            <a:pPr lvl="1">
              <a:buSzPct val="70000"/>
            </a:pPr>
            <a:r>
              <a:rPr lang="en-US" b="1" dirty="0">
                <a:solidFill>
                  <a:schemeClr val="bg2">
                    <a:lumMod val="75000"/>
                  </a:schemeClr>
                </a:solidFill>
              </a:rPr>
              <a:t>Content analysis </a:t>
            </a:r>
            <a:r>
              <a:rPr lang="en-US" b="1" dirty="0" smtClean="0">
                <a:solidFill>
                  <a:schemeClr val="bg2">
                    <a:lumMod val="75000"/>
                  </a:schemeClr>
                </a:solidFill>
              </a:rPr>
              <a:t>of error reports</a:t>
            </a:r>
          </a:p>
          <a:p>
            <a:pPr lvl="1">
              <a:buSzPct val="70000"/>
            </a:pPr>
            <a:r>
              <a:rPr lang="en-US" b="1" dirty="0" smtClean="0">
                <a:solidFill>
                  <a:schemeClr val="bg2">
                    <a:lumMod val="75000"/>
                  </a:schemeClr>
                </a:solidFill>
              </a:rPr>
              <a:t>System tests</a:t>
            </a:r>
          </a:p>
          <a:p>
            <a:pPr lvl="1">
              <a:buSzPct val="70000"/>
            </a:pPr>
            <a:r>
              <a:rPr lang="en-US" b="1" dirty="0" smtClean="0">
                <a:solidFill>
                  <a:schemeClr val="bg2">
                    <a:lumMod val="75000"/>
                  </a:schemeClr>
                </a:solidFill>
              </a:rPr>
              <a:t>Data runs</a:t>
            </a:r>
          </a:p>
          <a:p>
            <a:r>
              <a:rPr lang="en-US" dirty="0" smtClean="0">
                <a:solidFill>
                  <a:schemeClr val="bg2">
                    <a:lumMod val="75000"/>
                  </a:schemeClr>
                </a:solidFill>
              </a:rPr>
              <a:t>Data </a:t>
            </a:r>
            <a:r>
              <a:rPr lang="en-US" dirty="0">
                <a:solidFill>
                  <a:schemeClr val="bg2">
                    <a:lumMod val="75000"/>
                  </a:schemeClr>
                </a:solidFill>
              </a:rPr>
              <a:t>Collection to Identify </a:t>
            </a:r>
            <a:r>
              <a:rPr lang="en-US" dirty="0" smtClean="0">
                <a:solidFill>
                  <a:schemeClr val="bg2">
                    <a:lumMod val="75000"/>
                  </a:schemeClr>
                </a:solidFill>
              </a:rPr>
              <a:t>Usability</a:t>
            </a:r>
          </a:p>
          <a:p>
            <a:pPr lvl="1">
              <a:buSzPct val="70000"/>
            </a:pPr>
            <a:r>
              <a:rPr lang="en-US" b="1" dirty="0">
                <a:solidFill>
                  <a:schemeClr val="bg2">
                    <a:lumMod val="75000"/>
                  </a:schemeClr>
                </a:solidFill>
              </a:rPr>
              <a:t>Content analysis </a:t>
            </a:r>
            <a:r>
              <a:rPr lang="en-US" b="1" dirty="0" smtClean="0">
                <a:solidFill>
                  <a:schemeClr val="bg2">
                    <a:lumMod val="75000"/>
                  </a:schemeClr>
                </a:solidFill>
              </a:rPr>
              <a:t>of error reports</a:t>
            </a:r>
            <a:endParaRPr lang="en-US" b="1" dirty="0">
              <a:solidFill>
                <a:schemeClr val="bg2">
                  <a:lumMod val="75000"/>
                </a:schemeClr>
              </a:solidFill>
            </a:endParaRPr>
          </a:p>
          <a:p>
            <a:pPr lvl="1">
              <a:buSzPct val="70000"/>
            </a:pPr>
            <a:r>
              <a:rPr lang="en-US" b="1" dirty="0" smtClean="0">
                <a:solidFill>
                  <a:schemeClr val="bg2">
                    <a:lumMod val="75000"/>
                  </a:schemeClr>
                </a:solidFill>
              </a:rPr>
              <a:t>System tests</a:t>
            </a:r>
          </a:p>
          <a:p>
            <a:pPr lvl="1">
              <a:buSzPct val="70000"/>
            </a:pPr>
            <a:r>
              <a:rPr lang="en-US" b="1" dirty="0" smtClean="0">
                <a:solidFill>
                  <a:schemeClr val="bg2">
                    <a:lumMod val="75000"/>
                  </a:schemeClr>
                </a:solidFill>
              </a:rPr>
              <a:t>Informal conversational interviews</a:t>
            </a:r>
          </a:p>
          <a:p>
            <a:r>
              <a:rPr lang="en-US" dirty="0">
                <a:solidFill>
                  <a:schemeClr val="bg2">
                    <a:lumMod val="75000"/>
                  </a:schemeClr>
                </a:solidFill>
              </a:rPr>
              <a:t>Data Collection to Identify </a:t>
            </a:r>
            <a:r>
              <a:rPr lang="en-US" dirty="0" smtClean="0">
                <a:solidFill>
                  <a:schemeClr val="bg2">
                    <a:lumMod val="75000"/>
                  </a:schemeClr>
                </a:solidFill>
              </a:rPr>
              <a:t>Effective Utilization</a:t>
            </a:r>
            <a:endParaRPr lang="en-US" dirty="0">
              <a:solidFill>
                <a:schemeClr val="bg2">
                  <a:lumMod val="75000"/>
                </a:schemeClr>
              </a:solidFill>
            </a:endParaRPr>
          </a:p>
          <a:p>
            <a:pPr lvl="1">
              <a:buSzPct val="70000"/>
            </a:pPr>
            <a:r>
              <a:rPr lang="en-US" b="1" dirty="0">
                <a:solidFill>
                  <a:schemeClr val="bg2">
                    <a:lumMod val="75000"/>
                  </a:schemeClr>
                </a:solidFill>
              </a:rPr>
              <a:t>Observations of AIRS Workgroup meetings and </a:t>
            </a:r>
            <a:r>
              <a:rPr lang="en-US" b="1" dirty="0" smtClean="0">
                <a:solidFill>
                  <a:schemeClr val="bg2">
                    <a:lumMod val="75000"/>
                  </a:schemeClr>
                </a:solidFill>
              </a:rPr>
              <a:t>trainings</a:t>
            </a:r>
          </a:p>
          <a:p>
            <a:pPr lvl="1">
              <a:buSzPct val="70000"/>
            </a:pPr>
            <a:r>
              <a:rPr lang="en-US" b="1" dirty="0">
                <a:solidFill>
                  <a:schemeClr val="bg2">
                    <a:lumMod val="75000"/>
                  </a:schemeClr>
                </a:solidFill>
              </a:rPr>
              <a:t>Content </a:t>
            </a:r>
            <a:r>
              <a:rPr lang="en-US" b="1" dirty="0" smtClean="0">
                <a:solidFill>
                  <a:schemeClr val="bg2">
                    <a:lumMod val="75000"/>
                  </a:schemeClr>
                </a:solidFill>
              </a:rPr>
              <a:t>analysis</a:t>
            </a:r>
          </a:p>
          <a:p>
            <a:pPr lvl="1">
              <a:buSzPct val="70000"/>
            </a:pPr>
            <a:r>
              <a:rPr lang="en-US" b="1" dirty="0">
                <a:solidFill>
                  <a:schemeClr val="bg2">
                    <a:lumMod val="75000"/>
                  </a:schemeClr>
                </a:solidFill>
              </a:rPr>
              <a:t>Informal conversational interviews</a:t>
            </a:r>
          </a:p>
          <a:p>
            <a:pPr lvl="1">
              <a:buSzPct val="70000"/>
            </a:pPr>
            <a:r>
              <a:rPr lang="en-US" b="1" dirty="0">
                <a:solidFill>
                  <a:schemeClr val="bg2">
                    <a:lumMod val="75000"/>
                  </a:schemeClr>
                </a:solidFill>
              </a:rPr>
              <a:t>Key informant </a:t>
            </a:r>
            <a:r>
              <a:rPr lang="en-US" b="1" dirty="0" smtClean="0">
                <a:solidFill>
                  <a:schemeClr val="bg2">
                    <a:lumMod val="75000"/>
                  </a:schemeClr>
                </a:solidFill>
              </a:rPr>
              <a:t>interviews</a:t>
            </a:r>
          </a:p>
          <a:p>
            <a:pPr marL="0" indent="0">
              <a:buNone/>
            </a:pPr>
            <a:endParaRPr lang="en-US" dirty="0" smtClean="0"/>
          </a:p>
        </p:txBody>
      </p:sp>
      <p:grpSp>
        <p:nvGrpSpPr>
          <p:cNvPr id="7" name="Group 6"/>
          <p:cNvGrpSpPr/>
          <p:nvPr/>
        </p:nvGrpSpPr>
        <p:grpSpPr>
          <a:xfrm>
            <a:off x="5867401" y="1861789"/>
            <a:ext cx="2773716" cy="1955596"/>
            <a:chOff x="352567" y="2017850"/>
            <a:chExt cx="3276600" cy="2451639"/>
          </a:xfrm>
        </p:grpSpPr>
        <p:sp>
          <p:nvSpPr>
            <p:cNvPr id="8" name="laptop"/>
            <p:cNvSpPr>
              <a:spLocks noEditPoints="1" noChangeArrowheads="1"/>
            </p:cNvSpPr>
            <p:nvPr/>
          </p:nvSpPr>
          <p:spPr bwMode="auto">
            <a:xfrm>
              <a:off x="352567" y="2017850"/>
              <a:ext cx="3276600" cy="245163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tx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151" y="2133601"/>
              <a:ext cx="206943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27" name="Picture 3" descr="C:\Documents and Settings\gjt8\Local Settings\Temporary Internet Files\Content.IE5\G6UYG0HW\MC9004338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88615">
            <a:off x="6079067" y="1858241"/>
            <a:ext cx="1962693" cy="196269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848600" y="5791200"/>
            <a:ext cx="971550" cy="738188"/>
            <a:chOff x="1619250" y="862012"/>
            <a:chExt cx="971550" cy="738188"/>
          </a:xfrm>
        </p:grpSpPr>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2" name="TextBox 11"/>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117331536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848600" y="5791200"/>
            <a:ext cx="971550" cy="738188"/>
            <a:chOff x="1619250" y="862012"/>
            <a:chExt cx="971550" cy="738188"/>
          </a:xfrm>
        </p:grpSpPr>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27" name="TextBox 26"/>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
        <p:nvSpPr>
          <p:cNvPr id="4" name="Title 3"/>
          <p:cNvSpPr>
            <a:spLocks noGrp="1"/>
          </p:cNvSpPr>
          <p:nvPr>
            <p:ph type="title"/>
          </p:nvPr>
        </p:nvSpPr>
        <p:spPr>
          <a:xfrm>
            <a:off x="457200" y="152400"/>
            <a:ext cx="8229600" cy="792162"/>
          </a:xfrm>
        </p:spPr>
        <p:txBody>
          <a:bodyPr/>
          <a:lstStyle/>
          <a:p>
            <a:r>
              <a:rPr lang="en-US" dirty="0" smtClean="0"/>
              <a:t>Results – Functionality</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893526837"/>
              </p:ext>
            </p:extLst>
          </p:nvPr>
        </p:nvGraphicFramePr>
        <p:xfrm>
          <a:off x="1371600" y="1599508"/>
          <a:ext cx="5867400" cy="4727448"/>
        </p:xfrm>
        <a:graphic>
          <a:graphicData uri="http://schemas.openxmlformats.org/drawingml/2006/table">
            <a:tbl>
              <a:tblPr firstRow="1" bandRow="1">
                <a:tableStyleId>{2D5ABB26-0587-4C30-8999-92F81FD0307C}</a:tableStyleId>
              </a:tblPr>
              <a:tblGrid>
                <a:gridCol w="5867400"/>
              </a:tblGrid>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Password-protected system</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Contains useful log-in</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Offers add, edit, save, and cancel button</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Transfers data from one year to the next</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Prompts and guides with error messages</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Collects data quickly</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Collects required data</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Stores data correctly</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Includes documentation</a:t>
                      </a: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Creates</a:t>
                      </a:r>
                      <a:r>
                        <a:rPr lang="en-US" sz="2000" b="0" baseline="0" dirty="0" smtClean="0">
                          <a:solidFill>
                            <a:schemeClr val="bg2">
                              <a:lumMod val="75000"/>
                            </a:schemeClr>
                          </a:solidFill>
                        </a:rPr>
                        <a:t> report narrative</a:t>
                      </a:r>
                      <a:endParaRPr lang="en-US" sz="2000" b="0" dirty="0" smtClean="0">
                        <a:solidFill>
                          <a:schemeClr val="bg2">
                            <a:lumMod val="75000"/>
                          </a:schemeClr>
                        </a:solidFill>
                      </a:endParaRPr>
                    </a:p>
                  </a:txBody>
                  <a:tcPr marL="0" marR="0" marT="0" marB="0" anchor="ctr"/>
                </a:tc>
              </a:tr>
              <a:tr h="4297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2000" b="0" dirty="0" smtClean="0">
                          <a:solidFill>
                            <a:schemeClr val="bg2">
                              <a:lumMod val="75000"/>
                            </a:schemeClr>
                          </a:solidFill>
                        </a:rPr>
                        <a:t>Data</a:t>
                      </a:r>
                      <a:r>
                        <a:rPr lang="en-US" sz="2000" b="0" baseline="0" dirty="0" smtClean="0">
                          <a:solidFill>
                            <a:schemeClr val="bg2">
                              <a:lumMod val="75000"/>
                            </a:schemeClr>
                          </a:solidFill>
                        </a:rPr>
                        <a:t> can be queried and easily retrieved for reports.</a:t>
                      </a:r>
                      <a:endParaRPr lang="en-US" sz="2000" b="0" dirty="0" smtClean="0">
                        <a:solidFill>
                          <a:schemeClr val="bg2">
                            <a:lumMod val="75000"/>
                          </a:schemeClr>
                        </a:solidFill>
                      </a:endParaRPr>
                    </a:p>
                  </a:txBody>
                  <a:tcPr marL="0" marR="0" marT="0" marB="0" anchor="ctr"/>
                </a:tc>
              </a:tr>
            </a:tbl>
          </a:graphicData>
        </a:graphic>
      </p:graphicFrame>
      <p:sp>
        <p:nvSpPr>
          <p:cNvPr id="30" name="Rectangle 29"/>
          <p:cNvSpPr/>
          <p:nvPr/>
        </p:nvSpPr>
        <p:spPr>
          <a:xfrm>
            <a:off x="396766" y="830067"/>
            <a:ext cx="8594834" cy="707886"/>
          </a:xfrm>
          <a:prstGeom prst="rect">
            <a:avLst/>
          </a:prstGeom>
        </p:spPr>
        <p:txBody>
          <a:bodyPr wrap="square">
            <a:spAutoFit/>
          </a:bodyPr>
          <a:lstStyle/>
          <a:p>
            <a:pPr marL="285750" indent="-285750">
              <a:buClr>
                <a:schemeClr val="tx1"/>
              </a:buClr>
              <a:buSzPct val="70000"/>
              <a:buFont typeface="Wingdings" pitchFamily="2" charset="2"/>
              <a:buChar char="q"/>
            </a:pPr>
            <a:r>
              <a:rPr lang="en-US" sz="2000" b="1" dirty="0" smtClean="0">
                <a:solidFill>
                  <a:schemeClr val="bg2">
                    <a:lumMod val="75000"/>
                  </a:schemeClr>
                </a:solidFill>
              </a:rPr>
              <a:t>Does </a:t>
            </a:r>
            <a:r>
              <a:rPr lang="en-US" sz="2000" b="1" dirty="0">
                <a:solidFill>
                  <a:schemeClr val="bg2">
                    <a:lumMod val="75000"/>
                  </a:schemeClr>
                </a:solidFill>
              </a:rPr>
              <a:t>the system </a:t>
            </a:r>
            <a:r>
              <a:rPr lang="en-US" sz="2000" b="1" dirty="0" smtClean="0">
                <a:solidFill>
                  <a:schemeClr val="bg2">
                    <a:lumMod val="75000"/>
                  </a:schemeClr>
                </a:solidFill>
              </a:rPr>
              <a:t>have all  necessary system features to </a:t>
            </a:r>
            <a:r>
              <a:rPr lang="en-US" sz="2000" b="1" dirty="0">
                <a:solidFill>
                  <a:schemeClr val="bg2">
                    <a:lumMod val="75000"/>
                  </a:schemeClr>
                </a:solidFill>
              </a:rPr>
              <a:t>collect, </a:t>
            </a:r>
            <a:r>
              <a:rPr lang="en-US" sz="2000" b="1" dirty="0" smtClean="0">
                <a:solidFill>
                  <a:schemeClr val="bg2">
                    <a:lumMod val="75000"/>
                  </a:schemeClr>
                </a:solidFill>
              </a:rPr>
              <a:t>   store</a:t>
            </a:r>
            <a:r>
              <a:rPr lang="en-US" sz="2000" b="1" dirty="0">
                <a:solidFill>
                  <a:schemeClr val="bg2">
                    <a:lumMod val="75000"/>
                  </a:schemeClr>
                </a:solidFill>
              </a:rPr>
              <a:t>, and reproduce data in a </a:t>
            </a:r>
            <a:r>
              <a:rPr lang="en-US" sz="2000" b="1" dirty="0" smtClean="0">
                <a:solidFill>
                  <a:schemeClr val="bg2">
                    <a:lumMod val="75000"/>
                  </a:schemeClr>
                </a:solidFill>
              </a:rPr>
              <a:t>timely,  accurate  manner?</a:t>
            </a:r>
            <a:r>
              <a:rPr lang="en-US" sz="2000" dirty="0" smtClean="0">
                <a:solidFill>
                  <a:schemeClr val="bg2">
                    <a:lumMod val="75000"/>
                  </a:schemeClr>
                </a:solidFill>
              </a:rPr>
              <a:t> </a:t>
            </a:r>
            <a:endParaRPr lang="en-US" sz="2000" b="1" dirty="0">
              <a:solidFill>
                <a:schemeClr val="bg2">
                  <a:lumMod val="75000"/>
                </a:schemeClr>
              </a:solidFill>
            </a:endParaRPr>
          </a:p>
        </p:txBody>
      </p:sp>
      <p:pic>
        <p:nvPicPr>
          <p:cNvPr id="29"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806718" y="2815026"/>
            <a:ext cx="384352" cy="49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814686" y="5851828"/>
            <a:ext cx="382972" cy="48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24605" t="21669" r="31298" b="40408"/>
          <a:stretch/>
        </p:blipFill>
        <p:spPr bwMode="auto">
          <a:xfrm rot="5064271">
            <a:off x="790654" y="4134533"/>
            <a:ext cx="488347" cy="46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457200" y="4235328"/>
            <a:ext cx="8417182" cy="117487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24605" t="21669" r="31298" b="40408"/>
          <a:stretch/>
        </p:blipFill>
        <p:spPr bwMode="auto">
          <a:xfrm rot="5064271">
            <a:off x="771675" y="4530205"/>
            <a:ext cx="488347" cy="46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823801" y="3305130"/>
            <a:ext cx="364742" cy="4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823801" y="3770229"/>
            <a:ext cx="364742" cy="4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806718" y="2425141"/>
            <a:ext cx="392200" cy="4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834176" y="2012188"/>
            <a:ext cx="364742" cy="4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834176" y="1537953"/>
            <a:ext cx="364742" cy="4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24605" t="21669" r="31298" b="40408"/>
          <a:stretch/>
        </p:blipFill>
        <p:spPr bwMode="auto">
          <a:xfrm rot="5064271">
            <a:off x="771675" y="4911205"/>
            <a:ext cx="488347" cy="462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p:cNvPicPr>
            <a:picLocks noChangeAspect="1" noChangeArrowheads="1"/>
          </p:cNvPicPr>
          <p:nvPr/>
        </p:nvPicPr>
        <p:blipFill rotWithShape="1">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823801" y="5410200"/>
            <a:ext cx="364742" cy="4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457200" y="5867400"/>
            <a:ext cx="8417182" cy="457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135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2164" y="5971928"/>
            <a:ext cx="1641637"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Runs queries &amp; creates report</a:t>
            </a:r>
            <a:endParaRPr lang="en-US" sz="1200" dirty="0">
              <a:solidFill>
                <a:srgbClr val="002060"/>
              </a:solidFill>
            </a:endParaRPr>
          </a:p>
        </p:txBody>
      </p:sp>
      <p:sp>
        <p:nvSpPr>
          <p:cNvPr id="6" name="TextBox 5"/>
          <p:cNvSpPr txBox="1"/>
          <p:nvPr/>
        </p:nvSpPr>
        <p:spPr>
          <a:xfrm>
            <a:off x="2316475" y="5420351"/>
            <a:ext cx="161732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Creates </a:t>
            </a:r>
            <a:r>
              <a:rPr lang="en-US" sz="1200" dirty="0">
                <a:solidFill>
                  <a:srgbClr val="002060"/>
                </a:solidFill>
              </a:rPr>
              <a:t>Interim and Annual </a:t>
            </a:r>
            <a:r>
              <a:rPr lang="en-US" sz="1200" dirty="0" smtClean="0">
                <a:solidFill>
                  <a:srgbClr val="002060"/>
                </a:solidFill>
              </a:rPr>
              <a:t>Reports</a:t>
            </a:r>
            <a:endParaRPr lang="en-US" sz="1200" dirty="0">
              <a:solidFill>
                <a:srgbClr val="002060"/>
              </a:solidFill>
            </a:endParaRPr>
          </a:p>
        </p:txBody>
      </p:sp>
      <p:sp>
        <p:nvSpPr>
          <p:cNvPr id="11" name="TextBox 10"/>
          <p:cNvSpPr txBox="1"/>
          <p:nvPr/>
        </p:nvSpPr>
        <p:spPr>
          <a:xfrm>
            <a:off x="347201" y="1680409"/>
            <a:ext cx="1521579" cy="300609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200" dirty="0">
                <a:solidFill>
                  <a:srgbClr val="002060"/>
                </a:solidFill>
              </a:rPr>
              <a:t>Funding</a:t>
            </a:r>
          </a:p>
          <a:p>
            <a:pPr marL="171450" indent="-171450">
              <a:buFont typeface="Wingdings" pitchFamily="2" charset="2"/>
              <a:buChar char="v"/>
            </a:pPr>
            <a:r>
              <a:rPr lang="en-US" sz="1200" dirty="0" smtClean="0">
                <a:solidFill>
                  <a:srgbClr val="002060"/>
                </a:solidFill>
              </a:rPr>
              <a:t>Equipment </a:t>
            </a:r>
            <a:r>
              <a:rPr lang="en-US" sz="1200" dirty="0">
                <a:solidFill>
                  <a:srgbClr val="002060"/>
                </a:solidFill>
              </a:rPr>
              <a:t>with web </a:t>
            </a:r>
            <a:r>
              <a:rPr lang="en-US" sz="1200" dirty="0" smtClean="0">
                <a:solidFill>
                  <a:srgbClr val="002060"/>
                </a:solidFill>
              </a:rPr>
              <a:t>access</a:t>
            </a:r>
          </a:p>
          <a:p>
            <a:pPr marL="171450" indent="-171450">
              <a:buFont typeface="Wingdings" pitchFamily="2" charset="2"/>
              <a:buChar char="v"/>
            </a:pPr>
            <a:r>
              <a:rPr lang="en-US" sz="1200" dirty="0">
                <a:solidFill>
                  <a:srgbClr val="002060"/>
                </a:solidFill>
              </a:rPr>
              <a:t>Reporting </a:t>
            </a:r>
            <a:r>
              <a:rPr lang="en-US" sz="1200" dirty="0" smtClean="0">
                <a:solidFill>
                  <a:srgbClr val="002060"/>
                </a:solidFill>
              </a:rPr>
              <a:t>criteria</a:t>
            </a:r>
            <a:endParaRPr lang="en-US" sz="1200" dirty="0">
              <a:solidFill>
                <a:srgbClr val="002060"/>
              </a:solidFill>
            </a:endParaRPr>
          </a:p>
          <a:p>
            <a:pPr marL="171450" indent="-171450">
              <a:buFont typeface="Wingdings" pitchFamily="2" charset="2"/>
              <a:buChar char="v"/>
            </a:pPr>
            <a:r>
              <a:rPr lang="en-US" sz="1200" dirty="0">
                <a:solidFill>
                  <a:srgbClr val="002060"/>
                </a:solidFill>
              </a:rPr>
              <a:t>System Developers</a:t>
            </a:r>
          </a:p>
          <a:p>
            <a:pPr marL="171450" indent="-171450">
              <a:buFont typeface="Wingdings" pitchFamily="2" charset="2"/>
              <a:buChar char="v"/>
            </a:pPr>
            <a:r>
              <a:rPr lang="en-US" sz="1200" dirty="0">
                <a:solidFill>
                  <a:srgbClr val="002060"/>
                </a:solidFill>
              </a:rPr>
              <a:t>AIRS Development Team</a:t>
            </a:r>
          </a:p>
          <a:p>
            <a:pPr marL="171450" indent="-171450">
              <a:buFont typeface="Wingdings" pitchFamily="2" charset="2"/>
              <a:buChar char="v"/>
            </a:pPr>
            <a:r>
              <a:rPr lang="en-US" sz="1200" dirty="0">
                <a:solidFill>
                  <a:srgbClr val="002060"/>
                </a:solidFill>
              </a:rPr>
              <a:t>Indicator </a:t>
            </a:r>
            <a:r>
              <a:rPr lang="en-US" sz="1200" dirty="0" smtClean="0">
                <a:solidFill>
                  <a:srgbClr val="002060"/>
                </a:solidFill>
              </a:rPr>
              <a:t>Workgroups/ established performance measures</a:t>
            </a:r>
            <a:endParaRPr lang="en-US" sz="1200" dirty="0">
              <a:solidFill>
                <a:srgbClr val="002060"/>
              </a:solidFill>
            </a:endParaRPr>
          </a:p>
          <a:p>
            <a:pPr marL="171450" indent="-171450">
              <a:buFont typeface="Wingdings" pitchFamily="2" charset="2"/>
              <a:buChar char="v"/>
            </a:pPr>
            <a:r>
              <a:rPr lang="en-US" sz="1200" dirty="0">
                <a:solidFill>
                  <a:srgbClr val="002060"/>
                </a:solidFill>
              </a:rPr>
              <a:t>CDC staff</a:t>
            </a:r>
          </a:p>
          <a:p>
            <a:pPr marL="171450" indent="-171450">
              <a:buFont typeface="Wingdings" pitchFamily="2" charset="2"/>
              <a:buChar char="v"/>
            </a:pPr>
            <a:r>
              <a:rPr lang="en-US" sz="1200" dirty="0">
                <a:solidFill>
                  <a:srgbClr val="002060"/>
                </a:solidFill>
              </a:rPr>
              <a:t>Management</a:t>
            </a:r>
          </a:p>
        </p:txBody>
      </p:sp>
      <p:sp>
        <p:nvSpPr>
          <p:cNvPr id="13" name="TextBox 12"/>
          <p:cNvSpPr txBox="1"/>
          <p:nvPr/>
        </p:nvSpPr>
        <p:spPr>
          <a:xfrm>
            <a:off x="2277562" y="1092297"/>
            <a:ext cx="1680686" cy="2361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lIns="50941" tIns="25471" rIns="50941" bIns="25471" rtlCol="0">
            <a:spAutoFit/>
          </a:bodyPr>
          <a:lstStyle/>
          <a:p>
            <a:r>
              <a:rPr lang="en-US" sz="1200" dirty="0" smtClean="0">
                <a:solidFill>
                  <a:srgbClr val="002060"/>
                </a:solidFill>
              </a:rPr>
              <a:t>Provides secure log-in</a:t>
            </a:r>
            <a:endParaRPr lang="en-US" sz="1200" dirty="0">
              <a:solidFill>
                <a:srgbClr val="002060"/>
              </a:solidFill>
            </a:endParaRPr>
          </a:p>
        </p:txBody>
      </p:sp>
      <p:sp>
        <p:nvSpPr>
          <p:cNvPr id="14" name="TextBox 13"/>
          <p:cNvSpPr txBox="1"/>
          <p:nvPr/>
        </p:nvSpPr>
        <p:spPr>
          <a:xfrm>
            <a:off x="2305092" y="3719529"/>
            <a:ext cx="164465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Collects data quickly &amp; accurately </a:t>
            </a:r>
            <a:endParaRPr lang="en-US" sz="1200" dirty="0">
              <a:solidFill>
                <a:srgbClr val="002060"/>
              </a:solidFill>
            </a:endParaRPr>
          </a:p>
        </p:txBody>
      </p:sp>
      <p:sp>
        <p:nvSpPr>
          <p:cNvPr id="17" name="TextBox 16"/>
          <p:cNvSpPr txBox="1"/>
          <p:nvPr/>
        </p:nvSpPr>
        <p:spPr>
          <a:xfrm>
            <a:off x="2305091" y="4547147"/>
            <a:ext cx="1631727" cy="2361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lIns="50941" tIns="25471" rIns="50941" bIns="25471" rtlCol="0">
            <a:spAutoFit/>
          </a:bodyPr>
          <a:lstStyle/>
          <a:p>
            <a:r>
              <a:rPr lang="en-US" sz="1200" dirty="0" smtClean="0">
                <a:solidFill>
                  <a:srgbClr val="002060"/>
                </a:solidFill>
              </a:rPr>
              <a:t>Stores data correctly</a:t>
            </a:r>
            <a:endParaRPr lang="en-US" sz="1200" dirty="0">
              <a:solidFill>
                <a:srgbClr val="002060"/>
              </a:solidFill>
            </a:endParaRPr>
          </a:p>
        </p:txBody>
      </p:sp>
      <p:sp>
        <p:nvSpPr>
          <p:cNvPr id="18" name="TextBox 17"/>
          <p:cNvSpPr txBox="1"/>
          <p:nvPr/>
        </p:nvSpPr>
        <p:spPr>
          <a:xfrm>
            <a:off x="4168328" y="5420351"/>
            <a:ext cx="145141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Interim &amp; Annual Reports available</a:t>
            </a:r>
            <a:endParaRPr lang="en-US" sz="1200" dirty="0">
              <a:solidFill>
                <a:srgbClr val="002060"/>
              </a:solidFill>
            </a:endParaRPr>
          </a:p>
        </p:txBody>
      </p:sp>
      <p:sp>
        <p:nvSpPr>
          <p:cNvPr id="20" name="TextBox 19"/>
          <p:cNvSpPr txBox="1"/>
          <p:nvPr/>
        </p:nvSpPr>
        <p:spPr>
          <a:xfrm>
            <a:off x="4163205" y="4740132"/>
            <a:ext cx="1453547" cy="420771"/>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User  data properly stored </a:t>
            </a:r>
            <a:endParaRPr lang="en-US" sz="1200" dirty="0">
              <a:solidFill>
                <a:srgbClr val="002060"/>
              </a:solidFill>
            </a:endParaRPr>
          </a:p>
        </p:txBody>
      </p:sp>
      <p:sp>
        <p:nvSpPr>
          <p:cNvPr id="30" name="TextBox 29"/>
          <p:cNvSpPr txBox="1"/>
          <p:nvPr/>
        </p:nvSpPr>
        <p:spPr>
          <a:xfrm>
            <a:off x="4164266" y="3533818"/>
            <a:ext cx="1451425" cy="605437"/>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Correct data collected </a:t>
            </a:r>
            <a:r>
              <a:rPr lang="en-US" sz="1200" dirty="0">
                <a:solidFill>
                  <a:srgbClr val="002060"/>
                </a:solidFill>
              </a:rPr>
              <a:t>on </a:t>
            </a:r>
            <a:r>
              <a:rPr lang="en-US" sz="1200" dirty="0" smtClean="0">
                <a:solidFill>
                  <a:srgbClr val="002060"/>
                </a:solidFill>
              </a:rPr>
              <a:t>time w/o errors</a:t>
            </a:r>
            <a:endParaRPr lang="en-US" sz="1200" dirty="0">
              <a:solidFill>
                <a:srgbClr val="002060"/>
              </a:solidFill>
            </a:endParaRPr>
          </a:p>
        </p:txBody>
      </p:sp>
      <p:sp>
        <p:nvSpPr>
          <p:cNvPr id="31" name="TextBox 30"/>
          <p:cNvSpPr txBox="1"/>
          <p:nvPr/>
        </p:nvSpPr>
        <p:spPr>
          <a:xfrm>
            <a:off x="4173870" y="2785151"/>
            <a:ext cx="1440332"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Correct data available next year</a:t>
            </a:r>
            <a:endParaRPr lang="en-US" sz="1200" dirty="0">
              <a:solidFill>
                <a:srgbClr val="002060"/>
              </a:solidFill>
            </a:endParaRPr>
          </a:p>
        </p:txBody>
      </p:sp>
      <p:sp>
        <p:nvSpPr>
          <p:cNvPr id="36" name="TextBox 35"/>
          <p:cNvSpPr txBox="1"/>
          <p:nvPr/>
        </p:nvSpPr>
        <p:spPr>
          <a:xfrm>
            <a:off x="4176136" y="5971927"/>
            <a:ext cx="1462729" cy="420771"/>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Queries run &amp; reports created</a:t>
            </a:r>
            <a:endParaRPr lang="en-US" sz="1200" dirty="0">
              <a:solidFill>
                <a:srgbClr val="002060"/>
              </a:solidFill>
            </a:endParaRPr>
          </a:p>
        </p:txBody>
      </p:sp>
      <p:sp>
        <p:nvSpPr>
          <p:cNvPr id="39" name="TextBox 38"/>
          <p:cNvSpPr txBox="1"/>
          <p:nvPr/>
        </p:nvSpPr>
        <p:spPr>
          <a:xfrm>
            <a:off x="2305092" y="4234390"/>
            <a:ext cx="1644657" cy="236105"/>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Collects req. data</a:t>
            </a:r>
            <a:endParaRPr lang="en-US" sz="1200" dirty="0">
              <a:solidFill>
                <a:srgbClr val="002060"/>
              </a:solidFill>
            </a:endParaRPr>
          </a:p>
        </p:txBody>
      </p:sp>
      <p:sp>
        <p:nvSpPr>
          <p:cNvPr id="28" name="TextBox 27"/>
          <p:cNvSpPr txBox="1"/>
          <p:nvPr/>
        </p:nvSpPr>
        <p:spPr>
          <a:xfrm>
            <a:off x="5886429" y="1092297"/>
            <a:ext cx="1353917" cy="236105"/>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are secure</a:t>
            </a:r>
            <a:endParaRPr lang="en-US" sz="1200" dirty="0">
              <a:solidFill>
                <a:srgbClr val="002060"/>
              </a:solidFill>
            </a:endParaRPr>
          </a:p>
        </p:txBody>
      </p:sp>
      <p:cxnSp>
        <p:nvCxnSpPr>
          <p:cNvPr id="25" name="Straight Arrow Connector 24"/>
          <p:cNvCxnSpPr>
            <a:stCxn id="3" idx="3"/>
            <a:endCxn id="36" idx="1"/>
          </p:cNvCxnSpPr>
          <p:nvPr/>
        </p:nvCxnSpPr>
        <p:spPr>
          <a:xfrm flipV="1">
            <a:off x="3933801" y="6182313"/>
            <a:ext cx="242335"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 name="Right Brace 44"/>
          <p:cNvSpPr/>
          <p:nvPr/>
        </p:nvSpPr>
        <p:spPr>
          <a:xfrm>
            <a:off x="1758637" y="1605657"/>
            <a:ext cx="313496" cy="340181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sp>
        <p:nvSpPr>
          <p:cNvPr id="46" name="Right Arrow 45"/>
          <p:cNvSpPr/>
          <p:nvPr/>
        </p:nvSpPr>
        <p:spPr>
          <a:xfrm>
            <a:off x="1929934" y="3182449"/>
            <a:ext cx="191189" cy="273373"/>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200"/>
          </a:p>
        </p:txBody>
      </p:sp>
      <p:cxnSp>
        <p:nvCxnSpPr>
          <p:cNvPr id="81" name="Straight Arrow Connector 80"/>
          <p:cNvCxnSpPr>
            <a:stCxn id="394" idx="3"/>
            <a:endCxn id="31" idx="1"/>
          </p:cNvCxnSpPr>
          <p:nvPr/>
        </p:nvCxnSpPr>
        <p:spPr>
          <a:xfrm flipV="1">
            <a:off x="3949747" y="2995537"/>
            <a:ext cx="224123" cy="76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8" name="Straight Arrow Connector 107"/>
          <p:cNvCxnSpPr>
            <a:stCxn id="13" idx="3"/>
            <a:endCxn id="55" idx="1"/>
          </p:cNvCxnSpPr>
          <p:nvPr/>
        </p:nvCxnSpPr>
        <p:spPr>
          <a:xfrm flipV="1">
            <a:off x="3958248" y="1208704"/>
            <a:ext cx="173704" cy="16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1" name="TextBox 110"/>
          <p:cNvSpPr txBox="1"/>
          <p:nvPr/>
        </p:nvSpPr>
        <p:spPr>
          <a:xfrm>
            <a:off x="5836502" y="3921263"/>
            <a:ext cx="1361858" cy="1159435"/>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to analyze performance measures &amp; completion of reporting requirements</a:t>
            </a:r>
            <a:endParaRPr lang="en-US" sz="1200" dirty="0">
              <a:solidFill>
                <a:srgbClr val="002060"/>
              </a:solidFill>
            </a:endParaRPr>
          </a:p>
        </p:txBody>
      </p:sp>
      <p:sp>
        <p:nvSpPr>
          <p:cNvPr id="112" name="TextBox 111"/>
          <p:cNvSpPr txBox="1"/>
          <p:nvPr/>
        </p:nvSpPr>
        <p:spPr>
          <a:xfrm>
            <a:off x="5836501" y="5858470"/>
            <a:ext cx="1371527" cy="605437"/>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informs policymakers &amp; management</a:t>
            </a:r>
            <a:endParaRPr lang="en-US" sz="1200" dirty="0">
              <a:solidFill>
                <a:srgbClr val="002060"/>
              </a:solidFill>
            </a:endParaRPr>
          </a:p>
        </p:txBody>
      </p:sp>
      <p:cxnSp>
        <p:nvCxnSpPr>
          <p:cNvPr id="115" name="Straight Arrow Connector 114"/>
          <p:cNvCxnSpPr>
            <a:stCxn id="6" idx="3"/>
            <a:endCxn id="18" idx="1"/>
          </p:cNvCxnSpPr>
          <p:nvPr/>
        </p:nvCxnSpPr>
        <p:spPr>
          <a:xfrm>
            <a:off x="3933801" y="5630737"/>
            <a:ext cx="23452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5" name="TextBox 234"/>
          <p:cNvSpPr txBox="1"/>
          <p:nvPr/>
        </p:nvSpPr>
        <p:spPr>
          <a:xfrm>
            <a:off x="4158388" y="2154501"/>
            <a:ext cx="1471296"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entry easy, accessible for users</a:t>
            </a:r>
            <a:endParaRPr lang="en-US" sz="1200" dirty="0">
              <a:solidFill>
                <a:srgbClr val="002060"/>
              </a:solidFill>
            </a:endParaRPr>
          </a:p>
        </p:txBody>
      </p:sp>
      <p:cxnSp>
        <p:nvCxnSpPr>
          <p:cNvPr id="265" name="Straight Arrow Connector 264"/>
          <p:cNvCxnSpPr>
            <a:stCxn id="36" idx="3"/>
            <a:endCxn id="112" idx="1"/>
          </p:cNvCxnSpPr>
          <p:nvPr/>
        </p:nvCxnSpPr>
        <p:spPr>
          <a:xfrm flipV="1">
            <a:off x="5638865" y="6161189"/>
            <a:ext cx="197636" cy="211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 name="TextBox 3"/>
          <p:cNvSpPr txBox="1"/>
          <p:nvPr/>
        </p:nvSpPr>
        <p:spPr>
          <a:xfrm>
            <a:off x="461166" y="706607"/>
            <a:ext cx="8454233" cy="276999"/>
          </a:xfrm>
          <a:prstGeom prst="rect">
            <a:avLst/>
          </a:prstGeom>
          <a:noFill/>
        </p:spPr>
        <p:txBody>
          <a:bodyPr wrap="square" rtlCol="0">
            <a:spAutoFit/>
          </a:bodyPr>
          <a:lstStyle/>
          <a:p>
            <a:r>
              <a:rPr lang="en-US" sz="1200" b="1" dirty="0" smtClean="0">
                <a:solidFill>
                  <a:schemeClr val="tx2"/>
                </a:solidFill>
              </a:rPr>
              <a:t>        Inputs                                 Activities                Short-term outcomes                                   Long-term outcomes </a:t>
            </a:r>
            <a:endParaRPr lang="en-US" sz="1200" b="1" dirty="0">
              <a:solidFill>
                <a:schemeClr val="tx2"/>
              </a:solidFill>
            </a:endParaRPr>
          </a:p>
        </p:txBody>
      </p:sp>
      <p:cxnSp>
        <p:nvCxnSpPr>
          <p:cNvPr id="7" name="Straight Connector 6"/>
          <p:cNvCxnSpPr/>
          <p:nvPr/>
        </p:nvCxnSpPr>
        <p:spPr>
          <a:xfrm>
            <a:off x="461167" y="975666"/>
            <a:ext cx="8327092"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277562" y="2394205"/>
            <a:ext cx="1672187" cy="42077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style>
          <a:lnRef idx="1">
            <a:schemeClr val="accent3"/>
          </a:lnRef>
          <a:fillRef idx="2">
            <a:schemeClr val="accent3"/>
          </a:fillRef>
          <a:effectRef idx="1">
            <a:schemeClr val="accent3"/>
          </a:effectRef>
          <a:fontRef idx="minor">
            <a:schemeClr val="dk1"/>
          </a:fontRef>
        </p:style>
        <p:txBody>
          <a:bodyPr wrap="square" lIns="50941" tIns="25471" rIns="50941" bIns="25471" rtlCol="0">
            <a:spAutoFit/>
          </a:bodyPr>
          <a:lstStyle/>
          <a:p>
            <a:r>
              <a:rPr lang="en-US" sz="1200" dirty="0" smtClean="0">
                <a:solidFill>
                  <a:srgbClr val="002060"/>
                </a:solidFill>
              </a:rPr>
              <a:t>Contains navigable interface</a:t>
            </a:r>
            <a:endParaRPr lang="en-US" sz="1200" dirty="0">
              <a:solidFill>
                <a:srgbClr val="002060"/>
              </a:solidFill>
            </a:endParaRPr>
          </a:p>
        </p:txBody>
      </p:sp>
      <p:sp>
        <p:nvSpPr>
          <p:cNvPr id="312" name="TextBox 311"/>
          <p:cNvSpPr txBox="1"/>
          <p:nvPr/>
        </p:nvSpPr>
        <p:spPr>
          <a:xfrm>
            <a:off x="914400" y="4953000"/>
            <a:ext cx="483259" cy="461665"/>
          </a:xfrm>
          <a:prstGeom prst="rect">
            <a:avLst/>
          </a:prstGeom>
          <a:noFill/>
        </p:spPr>
        <p:txBody>
          <a:bodyPr wrap="square" rtlCol="0">
            <a:spAutoFit/>
          </a:bodyPr>
          <a:lstStyle/>
          <a:p>
            <a:r>
              <a:rPr lang="en-US" sz="1200" b="1" u="sng" dirty="0" smtClean="0">
                <a:solidFill>
                  <a:schemeClr val="accent1"/>
                </a:solidFill>
              </a:rPr>
              <a:t>Key</a:t>
            </a:r>
          </a:p>
          <a:p>
            <a:r>
              <a:rPr lang="en-US" sz="1200" b="1" u="sng" dirty="0">
                <a:solidFill>
                  <a:schemeClr val="accent1"/>
                </a:solidFill>
              </a:rPr>
              <a:t> </a:t>
            </a:r>
            <a:r>
              <a:rPr lang="en-US" sz="1200" b="1" u="sng" dirty="0" smtClean="0">
                <a:solidFill>
                  <a:schemeClr val="accent1"/>
                </a:solidFill>
              </a:rPr>
              <a:t>    </a:t>
            </a:r>
          </a:p>
        </p:txBody>
      </p:sp>
      <p:graphicFrame>
        <p:nvGraphicFramePr>
          <p:cNvPr id="314" name="Table 313"/>
          <p:cNvGraphicFramePr>
            <a:graphicFrameLocks noGrp="1"/>
          </p:cNvGraphicFramePr>
          <p:nvPr>
            <p:extLst>
              <p:ext uri="{D42A27DB-BD31-4B8C-83A1-F6EECF244321}">
                <p14:modId xmlns:p14="http://schemas.microsoft.com/office/powerpoint/2010/main" val="4027923378"/>
              </p:ext>
            </p:extLst>
          </p:nvPr>
        </p:nvGraphicFramePr>
        <p:xfrm>
          <a:off x="381000" y="5181600"/>
          <a:ext cx="1676399" cy="1164336"/>
        </p:xfrm>
        <a:graphic>
          <a:graphicData uri="http://schemas.openxmlformats.org/drawingml/2006/table">
            <a:tbl>
              <a:tblPr firstRow="1" bandRow="1">
                <a:tableStyleId>{2D5ABB26-0587-4C30-8999-92F81FD0307C}</a:tableStyleId>
              </a:tblPr>
              <a:tblGrid>
                <a:gridCol w="266866"/>
                <a:gridCol w="1409533"/>
              </a:tblGrid>
              <a:tr h="152400">
                <a:tc>
                  <a:txBody>
                    <a:bodyPr/>
                    <a:lstStyle/>
                    <a:p>
                      <a:endParaRPr lang="en-US" dirty="0">
                        <a:solidFill>
                          <a:schemeClr val="accent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tcPr>
                </a:tc>
                <a:tc>
                  <a:txBody>
                    <a:bodyPr/>
                    <a:lstStyle/>
                    <a:p>
                      <a:r>
                        <a:rPr lang="en-US" sz="1200" b="1" smtClean="0">
                          <a:solidFill>
                            <a:schemeClr val="accent1"/>
                          </a:solidFill>
                        </a:rPr>
                        <a:t>Functionality</a:t>
                      </a:r>
                      <a:endParaRPr lang="en-US" sz="1200" b="1" dirty="0" smtClean="0">
                        <a:solidFill>
                          <a:schemeClr val="accent1"/>
                        </a:solidFill>
                      </a:endParaRPr>
                    </a:p>
                  </a:txBody>
                  <a:tcPr marL="45720" marR="45720" marT="18288" marB="1828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96240">
                <a:tc>
                  <a:txBody>
                    <a:bodyPr/>
                    <a:lstStyle/>
                    <a:p>
                      <a:endParaRPr lang="en-US" b="1" dirty="0">
                        <a:solidFill>
                          <a:schemeClr val="accent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r h="308585">
                <a:tc>
                  <a:txBody>
                    <a:bodyPr/>
                    <a:lstStyle/>
                    <a:p>
                      <a:endParaRPr lang="en-US" dirty="0">
                        <a:solidFill>
                          <a:schemeClr val="accent1"/>
                        </a:solidFill>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tcPr>
                </a:tc>
                <a:tc>
                  <a:txBody>
                    <a:bodyPr/>
                    <a:lstStyle/>
                    <a:p>
                      <a:r>
                        <a:rPr lang="en-US" sz="1200" b="1" dirty="0" smtClean="0">
                          <a:solidFill>
                            <a:schemeClr val="accent1"/>
                          </a:solidFill>
                        </a:rPr>
                        <a:t>Functionality &amp;           </a:t>
                      </a:r>
                    </a:p>
                    <a:p>
                      <a:r>
                        <a:rPr lang="en-US" sz="1200" b="1" dirty="0" smtClean="0">
                          <a:solidFill>
                            <a:schemeClr val="accent1"/>
                          </a:solidFill>
                        </a:rPr>
                        <a:t> Usability</a:t>
                      </a:r>
                      <a:endParaRPr lang="en-US" sz="1800" b="1" dirty="0" smtClean="0">
                        <a:solidFill>
                          <a:schemeClr val="accent1"/>
                        </a:solidFill>
                      </a:endParaRPr>
                    </a:p>
                  </a:txBody>
                  <a:tcPr marL="45720" marR="45720" marT="18288" marB="18288"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208" name="TextBox 207"/>
          <p:cNvSpPr txBox="1"/>
          <p:nvPr/>
        </p:nvSpPr>
        <p:spPr>
          <a:xfrm>
            <a:off x="2292164" y="3200741"/>
            <a:ext cx="164465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Prompts &amp; guides w/ error messages</a:t>
            </a:r>
            <a:endParaRPr lang="en-US" sz="1200" dirty="0">
              <a:solidFill>
                <a:srgbClr val="002060"/>
              </a:solidFill>
            </a:endParaRPr>
          </a:p>
        </p:txBody>
      </p:sp>
      <p:sp>
        <p:nvSpPr>
          <p:cNvPr id="333" name="Right Brace 332"/>
          <p:cNvSpPr/>
          <p:nvPr/>
        </p:nvSpPr>
        <p:spPr>
          <a:xfrm>
            <a:off x="3954836" y="1904743"/>
            <a:ext cx="131623" cy="949164"/>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cxnSp>
        <p:nvCxnSpPr>
          <p:cNvPr id="334" name="Straight Arrow Connector 333"/>
          <p:cNvCxnSpPr>
            <a:stCxn id="333" idx="1"/>
            <a:endCxn id="235" idx="1"/>
          </p:cNvCxnSpPr>
          <p:nvPr/>
        </p:nvCxnSpPr>
        <p:spPr>
          <a:xfrm flipV="1">
            <a:off x="4086459" y="2364887"/>
            <a:ext cx="71929" cy="14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52" name="Right Brace 351"/>
          <p:cNvSpPr/>
          <p:nvPr/>
        </p:nvSpPr>
        <p:spPr>
          <a:xfrm>
            <a:off x="3949748" y="3216333"/>
            <a:ext cx="121590" cy="1269551"/>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sp>
        <p:nvSpPr>
          <p:cNvPr id="415" name="TextBox 414"/>
          <p:cNvSpPr txBox="1"/>
          <p:nvPr/>
        </p:nvSpPr>
        <p:spPr>
          <a:xfrm>
            <a:off x="2274150" y="1390599"/>
            <a:ext cx="1680686"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Contains useful help manual</a:t>
            </a:r>
            <a:endParaRPr lang="en-US" sz="1200" dirty="0">
              <a:solidFill>
                <a:srgbClr val="002060"/>
              </a:solidFill>
            </a:endParaRPr>
          </a:p>
        </p:txBody>
      </p:sp>
      <p:sp>
        <p:nvSpPr>
          <p:cNvPr id="465" name="TextBox 464"/>
          <p:cNvSpPr txBox="1"/>
          <p:nvPr/>
        </p:nvSpPr>
        <p:spPr>
          <a:xfrm>
            <a:off x="2305093" y="4868775"/>
            <a:ext cx="1631727"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Includes documentation</a:t>
            </a:r>
            <a:endParaRPr lang="en-US" sz="1200" dirty="0">
              <a:solidFill>
                <a:srgbClr val="002060"/>
              </a:solidFill>
            </a:endParaRPr>
          </a:p>
        </p:txBody>
      </p:sp>
      <p:sp>
        <p:nvSpPr>
          <p:cNvPr id="55" name="TextBox 54"/>
          <p:cNvSpPr txBox="1"/>
          <p:nvPr/>
        </p:nvSpPr>
        <p:spPr>
          <a:xfrm>
            <a:off x="4131952" y="998318"/>
            <a:ext cx="146827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Secure log-in available</a:t>
            </a:r>
            <a:endParaRPr lang="en-US" sz="1200" dirty="0">
              <a:solidFill>
                <a:srgbClr val="002060"/>
              </a:solidFill>
            </a:endParaRPr>
          </a:p>
        </p:txBody>
      </p:sp>
      <p:cxnSp>
        <p:nvCxnSpPr>
          <p:cNvPr id="62" name="Straight Arrow Connector 61"/>
          <p:cNvCxnSpPr>
            <a:stCxn id="55" idx="3"/>
            <a:endCxn id="28" idx="1"/>
          </p:cNvCxnSpPr>
          <p:nvPr/>
        </p:nvCxnSpPr>
        <p:spPr>
          <a:xfrm>
            <a:off x="5600227" y="1208704"/>
            <a:ext cx="286202" cy="16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5" name="TextBox 214"/>
          <p:cNvSpPr txBox="1"/>
          <p:nvPr/>
        </p:nvSpPr>
        <p:spPr>
          <a:xfrm>
            <a:off x="5836501" y="5342969"/>
            <a:ext cx="1350299"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supports renewed funding</a:t>
            </a:r>
            <a:endParaRPr lang="en-US" sz="1200" dirty="0">
              <a:solidFill>
                <a:srgbClr val="002060"/>
              </a:solidFill>
            </a:endParaRPr>
          </a:p>
        </p:txBody>
      </p:sp>
      <p:cxnSp>
        <p:nvCxnSpPr>
          <p:cNvPr id="227" name="Straight Arrow Connector 226"/>
          <p:cNvCxnSpPr>
            <a:endCxn id="215" idx="1"/>
          </p:cNvCxnSpPr>
          <p:nvPr/>
        </p:nvCxnSpPr>
        <p:spPr>
          <a:xfrm flipV="1">
            <a:off x="5614202" y="5553355"/>
            <a:ext cx="222299" cy="102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2" name="TextBox 241"/>
          <p:cNvSpPr txBox="1"/>
          <p:nvPr/>
        </p:nvSpPr>
        <p:spPr>
          <a:xfrm>
            <a:off x="5836502" y="3384341"/>
            <a:ext cx="1357637"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Data for TA available</a:t>
            </a:r>
            <a:endParaRPr lang="en-US" sz="1200" dirty="0">
              <a:solidFill>
                <a:srgbClr val="002060"/>
              </a:solidFill>
            </a:endParaRPr>
          </a:p>
        </p:txBody>
      </p:sp>
      <p:sp>
        <p:nvSpPr>
          <p:cNvPr id="252" name="TextBox 251"/>
          <p:cNvSpPr txBox="1"/>
          <p:nvPr/>
        </p:nvSpPr>
        <p:spPr>
          <a:xfrm>
            <a:off x="2272475" y="1886293"/>
            <a:ext cx="1677274" cy="420771"/>
          </a:xfrm>
          <a:prstGeom prst="rect">
            <a:avLst/>
          </a:prstGeom>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200" dirty="0" smtClean="0">
                <a:solidFill>
                  <a:srgbClr val="002060"/>
                </a:solidFill>
              </a:rPr>
              <a:t>Offers edit, add, save, cancel functions</a:t>
            </a:r>
            <a:endParaRPr lang="en-US" sz="1200" dirty="0">
              <a:solidFill>
                <a:srgbClr val="002060"/>
              </a:solidFill>
            </a:endParaRPr>
          </a:p>
        </p:txBody>
      </p:sp>
      <p:sp>
        <p:nvSpPr>
          <p:cNvPr id="63" name="Title 1"/>
          <p:cNvSpPr>
            <a:spLocks noGrp="1"/>
          </p:cNvSpPr>
          <p:nvPr>
            <p:ph type="title"/>
          </p:nvPr>
        </p:nvSpPr>
        <p:spPr>
          <a:xfrm>
            <a:off x="457200" y="394154"/>
            <a:ext cx="8229600" cy="431969"/>
          </a:xfrm>
        </p:spPr>
        <p:txBody>
          <a:bodyPr/>
          <a:lstStyle/>
          <a:p>
            <a:r>
              <a:rPr lang="en-US" dirty="0" smtClean="0"/>
              <a:t>Detailed Logic Model of AIRS </a:t>
            </a:r>
            <a:endParaRPr lang="en-US" dirty="0"/>
          </a:p>
        </p:txBody>
      </p:sp>
      <p:sp>
        <p:nvSpPr>
          <p:cNvPr id="106" name="TextBox 105"/>
          <p:cNvSpPr txBox="1"/>
          <p:nvPr/>
        </p:nvSpPr>
        <p:spPr>
          <a:xfrm>
            <a:off x="4145927" y="1485127"/>
            <a:ext cx="146827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Help manual accessible &amp;useful</a:t>
            </a:r>
            <a:endParaRPr lang="en-US" sz="1200" dirty="0">
              <a:solidFill>
                <a:srgbClr val="002060"/>
              </a:solidFill>
            </a:endParaRPr>
          </a:p>
        </p:txBody>
      </p:sp>
      <p:sp>
        <p:nvSpPr>
          <p:cNvPr id="107" name="TextBox 106"/>
          <p:cNvSpPr txBox="1"/>
          <p:nvPr/>
        </p:nvSpPr>
        <p:spPr>
          <a:xfrm>
            <a:off x="5888223" y="2253578"/>
            <a:ext cx="1359034" cy="236105"/>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Users satisfied</a:t>
            </a:r>
            <a:endParaRPr lang="en-US" sz="1200" dirty="0">
              <a:solidFill>
                <a:srgbClr val="002060"/>
              </a:solidFill>
            </a:endParaRPr>
          </a:p>
        </p:txBody>
      </p:sp>
      <p:sp>
        <p:nvSpPr>
          <p:cNvPr id="109" name="TextBox 108"/>
          <p:cNvSpPr txBox="1"/>
          <p:nvPr/>
        </p:nvSpPr>
        <p:spPr>
          <a:xfrm>
            <a:off x="7451847" y="2054474"/>
            <a:ext cx="1336411"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Users continue to use the system</a:t>
            </a:r>
            <a:endParaRPr lang="en-US" sz="1200" dirty="0">
              <a:solidFill>
                <a:srgbClr val="002060"/>
              </a:solidFill>
            </a:endParaRPr>
          </a:p>
        </p:txBody>
      </p:sp>
      <p:cxnSp>
        <p:nvCxnSpPr>
          <p:cNvPr id="110" name="Straight Arrow Connector 109"/>
          <p:cNvCxnSpPr>
            <a:stCxn id="107" idx="3"/>
            <a:endCxn id="109" idx="1"/>
          </p:cNvCxnSpPr>
          <p:nvPr/>
        </p:nvCxnSpPr>
        <p:spPr>
          <a:xfrm flipV="1">
            <a:off x="7247257" y="2264860"/>
            <a:ext cx="204590" cy="1067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3" name="Straight Arrow Connector 112"/>
          <p:cNvCxnSpPr>
            <a:stCxn id="28" idx="2"/>
            <a:endCxn id="107" idx="0"/>
          </p:cNvCxnSpPr>
          <p:nvPr/>
        </p:nvCxnSpPr>
        <p:spPr>
          <a:xfrm>
            <a:off x="6563388" y="1328402"/>
            <a:ext cx="4352" cy="9251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0" name="Straight Arrow Connector 119"/>
          <p:cNvCxnSpPr>
            <a:endCxn id="106" idx="1"/>
          </p:cNvCxnSpPr>
          <p:nvPr/>
        </p:nvCxnSpPr>
        <p:spPr>
          <a:xfrm flipV="1">
            <a:off x="3969631" y="1695513"/>
            <a:ext cx="176296" cy="153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0" name="Straight Arrow Connector 169"/>
          <p:cNvCxnSpPr>
            <a:stCxn id="352" idx="1"/>
            <a:endCxn id="30" idx="1"/>
          </p:cNvCxnSpPr>
          <p:nvPr/>
        </p:nvCxnSpPr>
        <p:spPr>
          <a:xfrm flipV="1">
            <a:off x="4071338" y="3836537"/>
            <a:ext cx="92928" cy="145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9" name="Straight Arrow Connector 328"/>
          <p:cNvCxnSpPr>
            <a:stCxn id="31" idx="2"/>
            <a:endCxn id="30" idx="0"/>
          </p:cNvCxnSpPr>
          <p:nvPr/>
        </p:nvCxnSpPr>
        <p:spPr>
          <a:xfrm flipH="1">
            <a:off x="4889979" y="3205922"/>
            <a:ext cx="4057" cy="327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5" name="Elbow Connector 354"/>
          <p:cNvCxnSpPr>
            <a:stCxn id="106" idx="3"/>
          </p:cNvCxnSpPr>
          <p:nvPr/>
        </p:nvCxnSpPr>
        <p:spPr>
          <a:xfrm>
            <a:off x="5614202" y="1695513"/>
            <a:ext cx="469781" cy="558065"/>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57" name="Straight Arrow Connector 356"/>
          <p:cNvCxnSpPr>
            <a:stCxn id="235" idx="3"/>
            <a:endCxn id="107" idx="1"/>
          </p:cNvCxnSpPr>
          <p:nvPr/>
        </p:nvCxnSpPr>
        <p:spPr>
          <a:xfrm>
            <a:off x="5629684" y="2364887"/>
            <a:ext cx="258539" cy="674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9" name="Elbow Connector 358"/>
          <p:cNvCxnSpPr>
            <a:endCxn id="107" idx="2"/>
          </p:cNvCxnSpPr>
          <p:nvPr/>
        </p:nvCxnSpPr>
        <p:spPr>
          <a:xfrm rot="5400000" flipH="1" flipV="1">
            <a:off x="5561915" y="2527994"/>
            <a:ext cx="1044136" cy="967514"/>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394" name="TextBox 393"/>
          <p:cNvSpPr txBox="1"/>
          <p:nvPr/>
        </p:nvSpPr>
        <p:spPr>
          <a:xfrm>
            <a:off x="2292164" y="2885179"/>
            <a:ext cx="1657583" cy="2361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wrap="square" lIns="50941" tIns="25471" rIns="50941" bIns="25471" rtlCol="0">
            <a:spAutoFit/>
          </a:bodyPr>
          <a:lstStyle/>
          <a:p>
            <a:r>
              <a:rPr lang="en-US" sz="1200" dirty="0" smtClean="0">
                <a:solidFill>
                  <a:srgbClr val="002060"/>
                </a:solidFill>
              </a:rPr>
              <a:t>Transfers data</a:t>
            </a:r>
            <a:endParaRPr lang="en-US" sz="1200" dirty="0">
              <a:solidFill>
                <a:srgbClr val="002060"/>
              </a:solidFill>
            </a:endParaRPr>
          </a:p>
        </p:txBody>
      </p:sp>
      <p:cxnSp>
        <p:nvCxnSpPr>
          <p:cNvPr id="416" name="Straight Arrow Connector 415"/>
          <p:cNvCxnSpPr>
            <a:stCxn id="31" idx="0"/>
            <a:endCxn id="235" idx="2"/>
          </p:cNvCxnSpPr>
          <p:nvPr/>
        </p:nvCxnSpPr>
        <p:spPr>
          <a:xfrm flipV="1">
            <a:off x="4894036" y="2575272"/>
            <a:ext cx="0" cy="2098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7" name="Elbow Connector 426"/>
          <p:cNvCxnSpPr>
            <a:stCxn id="252" idx="1"/>
            <a:endCxn id="14" idx="1"/>
          </p:cNvCxnSpPr>
          <p:nvPr/>
        </p:nvCxnSpPr>
        <p:spPr>
          <a:xfrm rot="10800000" flipH="1" flipV="1">
            <a:off x="2272474" y="2096679"/>
            <a:ext cx="32617" cy="1833236"/>
          </a:xfrm>
          <a:prstGeom prst="bentConnector3">
            <a:avLst>
              <a:gd name="adj1" fmla="val -398952"/>
            </a:avLst>
          </a:prstGeom>
          <a:ln>
            <a:tailEnd type="arrow"/>
          </a:ln>
        </p:spPr>
        <p:style>
          <a:lnRef idx="2">
            <a:schemeClr val="dk1"/>
          </a:lnRef>
          <a:fillRef idx="0">
            <a:schemeClr val="dk1"/>
          </a:fillRef>
          <a:effectRef idx="1">
            <a:schemeClr val="dk1"/>
          </a:effectRef>
          <a:fontRef idx="minor">
            <a:schemeClr val="tx1"/>
          </a:fontRef>
        </p:style>
      </p:cxnSp>
      <p:cxnSp>
        <p:nvCxnSpPr>
          <p:cNvPr id="428" name="Straight Arrow Connector 427"/>
          <p:cNvCxnSpPr>
            <a:stCxn id="394" idx="1"/>
          </p:cNvCxnSpPr>
          <p:nvPr/>
        </p:nvCxnSpPr>
        <p:spPr>
          <a:xfrm flipH="1">
            <a:off x="2138086" y="3003232"/>
            <a:ext cx="154078" cy="769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9" name="Straight Arrow Connector 428"/>
          <p:cNvCxnSpPr/>
          <p:nvPr/>
        </p:nvCxnSpPr>
        <p:spPr>
          <a:xfrm flipH="1">
            <a:off x="2138085" y="2605099"/>
            <a:ext cx="16700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38" name="Straight Arrow Connector 437"/>
          <p:cNvCxnSpPr/>
          <p:nvPr/>
        </p:nvCxnSpPr>
        <p:spPr>
          <a:xfrm flipH="1">
            <a:off x="2148633" y="3467018"/>
            <a:ext cx="18317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42" name="Right Brace 541"/>
          <p:cNvSpPr/>
          <p:nvPr/>
        </p:nvSpPr>
        <p:spPr>
          <a:xfrm>
            <a:off x="3933801" y="4550261"/>
            <a:ext cx="136220" cy="796127"/>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cxnSp>
        <p:nvCxnSpPr>
          <p:cNvPr id="543" name="Straight Arrow Connector 542"/>
          <p:cNvCxnSpPr>
            <a:stCxn id="542" idx="1"/>
            <a:endCxn id="20" idx="1"/>
          </p:cNvCxnSpPr>
          <p:nvPr/>
        </p:nvCxnSpPr>
        <p:spPr>
          <a:xfrm>
            <a:off x="4070021" y="4948325"/>
            <a:ext cx="93184" cy="21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20" name="Straight Arrow Connector 619"/>
          <p:cNvCxnSpPr>
            <a:stCxn id="30" idx="2"/>
            <a:endCxn id="20" idx="0"/>
          </p:cNvCxnSpPr>
          <p:nvPr/>
        </p:nvCxnSpPr>
        <p:spPr>
          <a:xfrm>
            <a:off x="4889979" y="4139255"/>
            <a:ext cx="0" cy="6008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97" name="Elbow Connector 696"/>
          <p:cNvCxnSpPr>
            <a:stCxn id="20" idx="3"/>
            <a:endCxn id="111" idx="1"/>
          </p:cNvCxnSpPr>
          <p:nvPr/>
        </p:nvCxnSpPr>
        <p:spPr>
          <a:xfrm flipV="1">
            <a:off x="5616752" y="4500981"/>
            <a:ext cx="219750" cy="449537"/>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701" name="Elbow Connector 700"/>
          <p:cNvCxnSpPr>
            <a:stCxn id="20" idx="3"/>
            <a:endCxn id="242" idx="1"/>
          </p:cNvCxnSpPr>
          <p:nvPr/>
        </p:nvCxnSpPr>
        <p:spPr>
          <a:xfrm flipV="1">
            <a:off x="5616752" y="3594727"/>
            <a:ext cx="219750" cy="1355791"/>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727" name="TextBox 726"/>
          <p:cNvSpPr txBox="1"/>
          <p:nvPr/>
        </p:nvSpPr>
        <p:spPr>
          <a:xfrm>
            <a:off x="7438553" y="4481176"/>
            <a:ext cx="1347442"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Informed decision making</a:t>
            </a:r>
            <a:endParaRPr lang="en-US" sz="1200" dirty="0">
              <a:solidFill>
                <a:srgbClr val="002060"/>
              </a:solidFill>
            </a:endParaRPr>
          </a:p>
        </p:txBody>
      </p:sp>
      <p:sp>
        <p:nvSpPr>
          <p:cNvPr id="729" name="TextBox 728"/>
          <p:cNvSpPr txBox="1"/>
          <p:nvPr/>
        </p:nvSpPr>
        <p:spPr>
          <a:xfrm>
            <a:off x="7451847" y="3316750"/>
            <a:ext cx="1336411"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Program improvement</a:t>
            </a:r>
            <a:endParaRPr lang="en-US" sz="1200" dirty="0">
              <a:solidFill>
                <a:srgbClr val="002060"/>
              </a:solidFill>
            </a:endParaRPr>
          </a:p>
        </p:txBody>
      </p:sp>
      <p:cxnSp>
        <p:nvCxnSpPr>
          <p:cNvPr id="739" name="Straight Arrow Connector 738"/>
          <p:cNvCxnSpPr>
            <a:endCxn id="743" idx="1"/>
          </p:cNvCxnSpPr>
          <p:nvPr/>
        </p:nvCxnSpPr>
        <p:spPr>
          <a:xfrm flipV="1">
            <a:off x="7198359" y="4061494"/>
            <a:ext cx="237004" cy="153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40" name="Straight Arrow Connector 739"/>
          <p:cNvCxnSpPr>
            <a:endCxn id="729" idx="1"/>
          </p:cNvCxnSpPr>
          <p:nvPr/>
        </p:nvCxnSpPr>
        <p:spPr>
          <a:xfrm flipV="1">
            <a:off x="7194139" y="3527136"/>
            <a:ext cx="257708" cy="112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43" name="TextBox 742"/>
          <p:cNvSpPr txBox="1"/>
          <p:nvPr/>
        </p:nvSpPr>
        <p:spPr>
          <a:xfrm>
            <a:off x="7435363" y="3851108"/>
            <a:ext cx="1352895"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Program accountable</a:t>
            </a:r>
            <a:endParaRPr lang="en-US" sz="1200" dirty="0">
              <a:solidFill>
                <a:srgbClr val="002060"/>
              </a:solidFill>
            </a:endParaRPr>
          </a:p>
        </p:txBody>
      </p:sp>
      <p:sp>
        <p:nvSpPr>
          <p:cNvPr id="744" name="TextBox 743"/>
          <p:cNvSpPr txBox="1"/>
          <p:nvPr/>
        </p:nvSpPr>
        <p:spPr>
          <a:xfrm>
            <a:off x="7451849" y="5112065"/>
            <a:ext cx="1336410"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Asthma burden reduced</a:t>
            </a:r>
            <a:endParaRPr lang="en-US" sz="1200" dirty="0">
              <a:solidFill>
                <a:srgbClr val="002060"/>
              </a:solidFill>
            </a:endParaRPr>
          </a:p>
        </p:txBody>
      </p:sp>
      <p:cxnSp>
        <p:nvCxnSpPr>
          <p:cNvPr id="746" name="Straight Arrow Connector 745"/>
          <p:cNvCxnSpPr>
            <a:stCxn id="727" idx="2"/>
            <a:endCxn id="744" idx="0"/>
          </p:cNvCxnSpPr>
          <p:nvPr/>
        </p:nvCxnSpPr>
        <p:spPr>
          <a:xfrm>
            <a:off x="8112274" y="4901947"/>
            <a:ext cx="7780" cy="2101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4" name="Straight Arrow Connector 73"/>
          <p:cNvCxnSpPr>
            <a:endCxn id="727" idx="1"/>
          </p:cNvCxnSpPr>
          <p:nvPr/>
        </p:nvCxnSpPr>
        <p:spPr>
          <a:xfrm flipV="1">
            <a:off x="7208028" y="4691562"/>
            <a:ext cx="230525" cy="1538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5" name="TextBox 74"/>
          <p:cNvSpPr txBox="1"/>
          <p:nvPr/>
        </p:nvSpPr>
        <p:spPr>
          <a:xfrm>
            <a:off x="7435363" y="5732723"/>
            <a:ext cx="1352894" cy="420771"/>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200" dirty="0" smtClean="0">
                <a:solidFill>
                  <a:srgbClr val="002060"/>
                </a:solidFill>
              </a:rPr>
              <a:t>Continued program funding</a:t>
            </a:r>
            <a:endParaRPr lang="en-US" sz="1200" dirty="0">
              <a:solidFill>
                <a:srgbClr val="002060"/>
              </a:solidFill>
            </a:endParaRPr>
          </a:p>
        </p:txBody>
      </p:sp>
      <p:cxnSp>
        <p:nvCxnSpPr>
          <p:cNvPr id="78" name="Straight Arrow Connector 77"/>
          <p:cNvCxnSpPr>
            <a:stCxn id="75" idx="0"/>
            <a:endCxn id="744" idx="2"/>
          </p:cNvCxnSpPr>
          <p:nvPr/>
        </p:nvCxnSpPr>
        <p:spPr>
          <a:xfrm flipV="1">
            <a:off x="8111810" y="5532836"/>
            <a:ext cx="8244" cy="1998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9" name="Right Brace 168"/>
          <p:cNvSpPr/>
          <p:nvPr/>
        </p:nvSpPr>
        <p:spPr>
          <a:xfrm>
            <a:off x="7247069" y="5297001"/>
            <a:ext cx="121590" cy="1269551"/>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200"/>
          </a:p>
        </p:txBody>
      </p:sp>
      <p:cxnSp>
        <p:nvCxnSpPr>
          <p:cNvPr id="171" name="Straight Arrow Connector 170"/>
          <p:cNvCxnSpPr>
            <a:stCxn id="169" idx="1"/>
          </p:cNvCxnSpPr>
          <p:nvPr/>
        </p:nvCxnSpPr>
        <p:spPr>
          <a:xfrm>
            <a:off x="7368659" y="5931777"/>
            <a:ext cx="92928" cy="851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0242"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810000" y="4724400"/>
            <a:ext cx="457200" cy="457200"/>
          </a:xfrm>
          <a:prstGeom prst="rect">
            <a:avLst/>
          </a:prstGeom>
          <a:noFill/>
        </p:spPr>
      </p:pic>
      <p:pic>
        <p:nvPicPr>
          <p:cNvPr id="79"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810000" y="3581400"/>
            <a:ext cx="457200" cy="457200"/>
          </a:xfrm>
          <a:prstGeom prst="rect">
            <a:avLst/>
          </a:prstGeom>
          <a:noFill/>
        </p:spPr>
      </p:pic>
      <p:pic>
        <p:nvPicPr>
          <p:cNvPr id="80"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810000" y="5943600"/>
            <a:ext cx="457200" cy="457200"/>
          </a:xfrm>
          <a:prstGeom prst="rect">
            <a:avLst/>
          </a:prstGeom>
          <a:noFill/>
        </p:spPr>
      </p:pic>
    </p:spTree>
    <p:extLst>
      <p:ext uri="{BB962C8B-B14F-4D97-AF65-F5344CB8AC3E}">
        <p14:creationId xmlns:p14="http://schemas.microsoft.com/office/powerpoint/2010/main" val="183813386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95"/>
                                        </p:tgtEl>
                                        <p:attrNameLst>
                                          <p:attrName>style.opacity</p:attrName>
                                        </p:attrNameLst>
                                      </p:cBhvr>
                                      <p:to>
                                        <p:strVal val="0.5"/>
                                      </p:to>
                                    </p:set>
                                    <p:animEffect filter="image" prLst="opacity: 0.5">
                                      <p:cBhvr rctx="IE">
                                        <p:cTn id="7" dur="indefinite"/>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ppt_x"/>
                                          </p:val>
                                        </p:tav>
                                        <p:tav tm="100000">
                                          <p:val>
                                            <p:strVal val="#ppt_x"/>
                                          </p:val>
                                        </p:tav>
                                      </p:tavLst>
                                    </p:anim>
                                    <p:anim calcmode="lin" valueType="num">
                                      <p:cBhvr additive="base">
                                        <p:cTn id="13" dur="500" fill="hold"/>
                                        <p:tgtEl>
                                          <p:spTgt spid="8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42"/>
                                        </p:tgtEl>
                                        <p:attrNameLst>
                                          <p:attrName>style.visibility</p:attrName>
                                        </p:attrNameLst>
                                      </p:cBhvr>
                                      <p:to>
                                        <p:strVal val="visible"/>
                                      </p:to>
                                    </p:set>
                                    <p:anim calcmode="lin" valueType="num">
                                      <p:cBhvr additive="base">
                                        <p:cTn id="16" dur="500" fill="hold"/>
                                        <p:tgtEl>
                                          <p:spTgt spid="10242"/>
                                        </p:tgtEl>
                                        <p:attrNameLst>
                                          <p:attrName>ppt_x</p:attrName>
                                        </p:attrNameLst>
                                      </p:cBhvr>
                                      <p:tavLst>
                                        <p:tav tm="0">
                                          <p:val>
                                            <p:strVal val="#ppt_x"/>
                                          </p:val>
                                        </p:tav>
                                        <p:tav tm="100000">
                                          <p:val>
                                            <p:strVal val="#ppt_x"/>
                                          </p:val>
                                        </p:tav>
                                      </p:tavLst>
                                    </p:anim>
                                    <p:anim calcmode="lin" valueType="num">
                                      <p:cBhvr additive="base">
                                        <p:cTn id="17" dur="500" fill="hold"/>
                                        <p:tgtEl>
                                          <p:spTgt spid="1024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9"/>
                                        </p:tgtEl>
                                        <p:attrNameLst>
                                          <p:attrName>style.visibility</p:attrName>
                                        </p:attrNameLst>
                                      </p:cBhvr>
                                      <p:to>
                                        <p:strVal val="visible"/>
                                      </p:to>
                                    </p:set>
                                    <p:anim calcmode="lin" valueType="num">
                                      <p:cBhvr additive="base">
                                        <p:cTn id="20" dur="500" fill="hold"/>
                                        <p:tgtEl>
                                          <p:spTgt spid="79"/>
                                        </p:tgtEl>
                                        <p:attrNameLst>
                                          <p:attrName>ppt_x</p:attrName>
                                        </p:attrNameLst>
                                      </p:cBhvr>
                                      <p:tavLst>
                                        <p:tav tm="0">
                                          <p:val>
                                            <p:strVal val="#ppt_x"/>
                                          </p:val>
                                        </p:tav>
                                        <p:tav tm="100000">
                                          <p:val>
                                            <p:strVal val="#ppt_x"/>
                                          </p:val>
                                        </p:tav>
                                      </p:tavLst>
                                    </p:anim>
                                    <p:anim calcmode="lin" valueType="num">
                                      <p:cBhvr additive="base">
                                        <p:cTn id="2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92162"/>
          </a:xfrm>
        </p:spPr>
        <p:txBody>
          <a:bodyPr/>
          <a:lstStyle/>
          <a:p>
            <a:r>
              <a:rPr lang="en-US" dirty="0" smtClean="0"/>
              <a:t>Results –Usability of System for Grantees</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266704498"/>
              </p:ext>
            </p:extLst>
          </p:nvPr>
        </p:nvGraphicFramePr>
        <p:xfrm>
          <a:off x="1226738" y="1999800"/>
          <a:ext cx="7465442" cy="3291840"/>
        </p:xfrm>
        <a:graphic>
          <a:graphicData uri="http://schemas.openxmlformats.org/drawingml/2006/table">
            <a:tbl>
              <a:tblPr firstRow="1" bandRow="1">
                <a:tableStyleId>{2D5ABB26-0587-4C30-8999-92F81FD0307C}</a:tableStyleId>
              </a:tblPr>
              <a:tblGrid>
                <a:gridCol w="7465442"/>
              </a:tblGrid>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Utilize Help</a:t>
                      </a:r>
                      <a:r>
                        <a:rPr lang="en-US" sz="2000" b="0" baseline="0" dirty="0" smtClean="0">
                          <a:solidFill>
                            <a:schemeClr val="bg2">
                              <a:lumMod val="75000"/>
                            </a:schemeClr>
                          </a:solidFill>
                        </a:rPr>
                        <a:t> Manual</a:t>
                      </a:r>
                      <a:endParaRPr lang="en-US" sz="2000" b="0" dirty="0" smtClean="0">
                        <a:solidFill>
                          <a:schemeClr val="bg2">
                            <a:lumMod val="75000"/>
                          </a:schemeClr>
                        </a:solidFill>
                      </a:endParaRP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Report system errors</a:t>
                      </a:r>
                      <a:r>
                        <a:rPr lang="en-US" sz="2000" b="0" baseline="0" dirty="0" smtClean="0">
                          <a:solidFill>
                            <a:schemeClr val="bg2">
                              <a:lumMod val="75000"/>
                            </a:schemeClr>
                          </a:solidFill>
                        </a:rPr>
                        <a:t> and issues</a:t>
                      </a:r>
                      <a:endParaRPr lang="en-US" sz="2000" b="0" dirty="0" smtClean="0">
                        <a:solidFill>
                          <a:schemeClr val="bg2">
                            <a:lumMod val="75000"/>
                          </a:schemeClr>
                        </a:solidFill>
                      </a:endParaRP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baseline="0" dirty="0" smtClean="0">
                          <a:solidFill>
                            <a:schemeClr val="bg2">
                              <a:lumMod val="75000"/>
                            </a:schemeClr>
                          </a:solidFill>
                        </a:rPr>
                        <a:t>Log-in and navigate the system efficiently</a:t>
                      </a:r>
                      <a:endParaRPr lang="en-US" sz="2000" b="0" dirty="0" smtClean="0">
                        <a:solidFill>
                          <a:schemeClr val="bg2">
                            <a:lumMod val="75000"/>
                          </a:schemeClr>
                        </a:solidFill>
                      </a:endParaRP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Update data continuously</a:t>
                      </a: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Enter required data for reporting and performance measurement</a:t>
                      </a: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Users can make Interim</a:t>
                      </a:r>
                      <a:r>
                        <a:rPr lang="en-US" sz="2000" b="0" baseline="0" dirty="0" smtClean="0">
                          <a:solidFill>
                            <a:schemeClr val="bg2">
                              <a:lumMod val="75000"/>
                            </a:schemeClr>
                          </a:solidFill>
                        </a:rPr>
                        <a:t> and Annual Reports</a:t>
                      </a:r>
                      <a:endParaRPr lang="en-US" sz="2000" b="0" dirty="0" smtClean="0">
                        <a:solidFill>
                          <a:schemeClr val="bg2">
                            <a:lumMod val="75000"/>
                          </a:schemeClr>
                        </a:solidFill>
                      </a:endParaRPr>
                    </a:p>
                  </a:txBody>
                  <a:tcPr anchor="ctr"/>
                </a:tc>
              </a:tr>
            </a:tbl>
          </a:graphicData>
        </a:graphic>
      </p:graphicFrame>
      <p:sp>
        <p:nvSpPr>
          <p:cNvPr id="30" name="Rectangle 29"/>
          <p:cNvSpPr/>
          <p:nvPr/>
        </p:nvSpPr>
        <p:spPr>
          <a:xfrm>
            <a:off x="396766" y="990600"/>
            <a:ext cx="8594834" cy="1200329"/>
          </a:xfrm>
          <a:prstGeom prst="rect">
            <a:avLst/>
          </a:prstGeom>
        </p:spPr>
        <p:txBody>
          <a:bodyPr wrap="square">
            <a:spAutoFit/>
          </a:bodyPr>
          <a:lstStyle/>
          <a:p>
            <a:pPr marL="285750" lvl="0" indent="-285750">
              <a:buClr>
                <a:schemeClr val="tx1"/>
              </a:buClr>
              <a:buSzPct val="85000"/>
              <a:buFont typeface="Wingdings" pitchFamily="2" charset="2"/>
              <a:buChar char="q"/>
            </a:pPr>
            <a:r>
              <a:rPr lang="en-US" sz="2400" b="1" dirty="0" smtClean="0">
                <a:solidFill>
                  <a:schemeClr val="accent1"/>
                </a:solidFill>
              </a:rPr>
              <a:t>Can (grantee) users effectively and efficiently use the system to help the system achieve its intended outcomes?</a:t>
            </a:r>
          </a:p>
        </p:txBody>
      </p:sp>
      <p:pic>
        <p:nvPicPr>
          <p:cNvPr id="27"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740880" y="3055608"/>
            <a:ext cx="440156" cy="55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10800000">
            <a:off x="695630" y="4129680"/>
            <a:ext cx="419337" cy="52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752013" y="1914468"/>
            <a:ext cx="440156" cy="55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742183" y="2496155"/>
            <a:ext cx="440156" cy="55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a:off x="791200" y="3638084"/>
            <a:ext cx="440156" cy="55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24605" t="21669" r="31298" b="40408"/>
          <a:stretch/>
        </p:blipFill>
        <p:spPr bwMode="auto">
          <a:xfrm rot="5400000">
            <a:off x="722798" y="4666710"/>
            <a:ext cx="524880" cy="50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420944" y="1951947"/>
            <a:ext cx="8342056" cy="1600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80999" y="4114531"/>
            <a:ext cx="8382001" cy="1066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7848600" y="5791200"/>
            <a:ext cx="971550" cy="738188"/>
            <a:chOff x="1619250" y="862012"/>
            <a:chExt cx="971550" cy="738188"/>
          </a:xfrm>
        </p:grpSpPr>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8" name="TextBox 17"/>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1491791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Division of Environmental Hazards and Health Effects</a:t>
            </a:r>
            <a:endParaRPr lang="en-US" dirty="0"/>
          </a:p>
        </p:txBody>
      </p:sp>
      <p:sp>
        <p:nvSpPr>
          <p:cNvPr id="8" name="Text Placeholder 2"/>
          <p:cNvSpPr txBox="1">
            <a:spLocks/>
          </p:cNvSpPr>
          <p:nvPr/>
        </p:nvSpPr>
        <p:spPr>
          <a:xfrm>
            <a:off x="1371600" y="3048000"/>
            <a:ext cx="6400800" cy="1066800"/>
          </a:xfrm>
          <a:prstGeom prst="rect">
            <a:avLst/>
          </a:prstGeom>
        </p:spPr>
        <p:txBody>
          <a:bodyPr/>
          <a:lstStyle>
            <a:lvl1pPr marL="342900" indent="-342900" algn="ctr" defTabSz="914400" rtl="0" eaLnBrk="1" latinLnBrk="0" hangingPunct="1">
              <a:lnSpc>
                <a:spcPts val="2000"/>
              </a:lnSpc>
              <a:spcBef>
                <a:spcPct val="20000"/>
              </a:spcBef>
              <a:buFont typeface="Arial" pitchFamily="34" charset="0"/>
              <a:buNone/>
              <a:defRPr sz="1800" kern="1200" baseline="0">
                <a:solidFill>
                  <a:schemeClr val="tx2"/>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solidFill>
                  <a:schemeClr val="tx2">
                    <a:lumMod val="50000"/>
                  </a:schemeClr>
                </a:solidFill>
              </a:rPr>
              <a:t>Laura Hester, </a:t>
            </a:r>
            <a:r>
              <a:rPr lang="en-US" sz="1600" b="1" dirty="0" err="1" smtClean="0">
                <a:solidFill>
                  <a:schemeClr val="tx2">
                    <a:lumMod val="50000"/>
                  </a:schemeClr>
                </a:solidFill>
              </a:rPr>
              <a:t>ScM</a:t>
            </a:r>
            <a:endParaRPr lang="en-US" sz="1600" b="1" dirty="0" smtClean="0">
              <a:solidFill>
                <a:schemeClr val="tx2">
                  <a:lumMod val="50000"/>
                </a:schemeClr>
              </a:solidFill>
            </a:endParaRPr>
          </a:p>
          <a:p>
            <a:pPr>
              <a:lnSpc>
                <a:spcPct val="100000"/>
              </a:lnSpc>
              <a:spcBef>
                <a:spcPts val="0"/>
              </a:spcBef>
            </a:pPr>
            <a:r>
              <a:rPr lang="en-US" sz="1600" dirty="0" smtClean="0">
                <a:solidFill>
                  <a:schemeClr val="tx2">
                    <a:lumMod val="50000"/>
                  </a:schemeClr>
                </a:solidFill>
              </a:rPr>
              <a:t>Program Evaluator</a:t>
            </a:r>
          </a:p>
          <a:p>
            <a:pPr>
              <a:lnSpc>
                <a:spcPct val="100000"/>
              </a:lnSpc>
              <a:spcBef>
                <a:spcPts val="0"/>
              </a:spcBef>
            </a:pPr>
            <a:r>
              <a:rPr lang="en-US" sz="1600" dirty="0" smtClean="0">
                <a:solidFill>
                  <a:schemeClr val="tx2">
                    <a:lumMod val="50000"/>
                  </a:schemeClr>
                </a:solidFill>
              </a:rPr>
              <a:t>Oak Ridge Institutes of Science and Education &amp; </a:t>
            </a:r>
          </a:p>
          <a:p>
            <a:pPr>
              <a:lnSpc>
                <a:spcPct val="100000"/>
              </a:lnSpc>
              <a:spcBef>
                <a:spcPts val="0"/>
              </a:spcBef>
            </a:pPr>
            <a:r>
              <a:rPr lang="en-US" sz="1600" dirty="0" smtClean="0">
                <a:solidFill>
                  <a:schemeClr val="tx2">
                    <a:lumMod val="50000"/>
                  </a:schemeClr>
                </a:solidFill>
              </a:rPr>
              <a:t>Centers for Disease Control and Prevention</a:t>
            </a:r>
          </a:p>
          <a:p>
            <a:pPr>
              <a:lnSpc>
                <a:spcPct val="100000"/>
              </a:lnSpc>
              <a:spcBef>
                <a:spcPts val="0"/>
              </a:spcBef>
            </a:pPr>
            <a:endParaRPr lang="en-US" sz="1600" dirty="0" smtClean="0">
              <a:solidFill>
                <a:schemeClr val="tx2">
                  <a:lumMod val="50000"/>
                </a:schemeClr>
              </a:solidFill>
            </a:endParaRPr>
          </a:p>
          <a:p>
            <a:pPr>
              <a:lnSpc>
                <a:spcPct val="100000"/>
              </a:lnSpc>
              <a:spcBef>
                <a:spcPts val="0"/>
              </a:spcBef>
            </a:pPr>
            <a:endParaRPr lang="en-US" sz="1600" dirty="0" smtClean="0">
              <a:solidFill>
                <a:schemeClr val="tx2">
                  <a:lumMod val="50000"/>
                </a:schemeClr>
              </a:solidFill>
            </a:endParaRPr>
          </a:p>
          <a:p>
            <a:endParaRPr lang="en-US" sz="1600" dirty="0" smtClean="0">
              <a:solidFill>
                <a:schemeClr val="tx2">
                  <a:lumMod val="50000"/>
                </a:schemeClr>
              </a:solidFill>
            </a:endParaRPr>
          </a:p>
          <a:p>
            <a:endParaRPr lang="en-US" sz="1600" dirty="0">
              <a:solidFill>
                <a:schemeClr val="tx2">
                  <a:lumMod val="50000"/>
                </a:schemeClr>
              </a:solidFill>
            </a:endParaRPr>
          </a:p>
          <a:p>
            <a:endParaRPr lang="en-US" sz="1600" dirty="0" smtClean="0">
              <a:solidFill>
                <a:schemeClr val="tx2">
                  <a:lumMod val="50000"/>
                </a:schemeClr>
              </a:solidFill>
            </a:endParaRPr>
          </a:p>
          <a:p>
            <a:r>
              <a:rPr lang="en-US" sz="1600" dirty="0" smtClean="0">
                <a:solidFill>
                  <a:schemeClr val="tx2">
                    <a:lumMod val="50000"/>
                  </a:schemeClr>
                </a:solidFill>
              </a:rPr>
              <a:t>American Evaluation Association Panel</a:t>
            </a:r>
          </a:p>
          <a:p>
            <a:r>
              <a:rPr lang="en-US" sz="1600" dirty="0" smtClean="0">
                <a:solidFill>
                  <a:schemeClr val="tx2">
                    <a:lumMod val="50000"/>
                  </a:schemeClr>
                </a:solidFill>
              </a:rPr>
              <a:t>October 27, 2012</a:t>
            </a:r>
            <a:endParaRPr lang="en-US" sz="1600" dirty="0">
              <a:solidFill>
                <a:schemeClr val="tx2">
                  <a:lumMod val="50000"/>
                </a:schemeClr>
              </a:solidFill>
            </a:endParaRPr>
          </a:p>
        </p:txBody>
      </p:sp>
      <p:sp>
        <p:nvSpPr>
          <p:cNvPr id="7" name="Title 3"/>
          <p:cNvSpPr txBox="1">
            <a:spLocks/>
          </p:cNvSpPr>
          <p:nvPr/>
        </p:nvSpPr>
        <p:spPr>
          <a:xfrm>
            <a:off x="381000" y="2033587"/>
            <a:ext cx="8382000" cy="1219200"/>
          </a:xfrm>
          <a:prstGeom prst="rect">
            <a:avLst/>
          </a:prstGeom>
        </p:spPr>
        <p:txBody>
          <a:bodyPr/>
          <a:lstStyle>
            <a:lvl1pPr algn="ctr" defTabSz="914400" rtl="0" eaLnBrk="1" latinLnBrk="0" hangingPunct="1">
              <a:lnSpc>
                <a:spcPts val="3000"/>
              </a:lnSpc>
              <a:spcBef>
                <a:spcPct val="0"/>
              </a:spcBef>
              <a:buNone/>
              <a:defRPr sz="2800" b="1" kern="1200" baseline="0">
                <a:solidFill>
                  <a:schemeClr val="tx1"/>
                </a:solidFill>
                <a:effectLst/>
                <a:latin typeface="+mj-lt"/>
                <a:ea typeface="+mj-ea"/>
                <a:cs typeface="+mj-cs"/>
              </a:defRPr>
            </a:lvl1pPr>
          </a:lstStyle>
          <a:p>
            <a:r>
              <a:rPr lang="en-US" sz="2200" dirty="0" smtClean="0">
                <a:latin typeface="Tahoma"/>
              </a:rPr>
              <a:t>Evaluating the Asthma Information Reporting System (AIRS): Findings and Future Strategies </a:t>
            </a:r>
            <a:r>
              <a:rPr lang="en-US" sz="2200" dirty="0" smtClean="0"/>
              <a:t/>
            </a:r>
            <a:br>
              <a:rPr lang="en-US" sz="2200" dirty="0" smtClean="0"/>
            </a:br>
            <a:endParaRPr lang="en-US" sz="2200" dirty="0"/>
          </a:p>
        </p:txBody>
      </p:sp>
      <p:sp>
        <p:nvSpPr>
          <p:cNvPr id="12" name="Text Placeholder 2"/>
          <p:cNvSpPr txBox="1">
            <a:spLocks/>
          </p:cNvSpPr>
          <p:nvPr/>
        </p:nvSpPr>
        <p:spPr>
          <a:xfrm>
            <a:off x="1382486" y="4267200"/>
            <a:ext cx="6400800" cy="1295400"/>
          </a:xfrm>
          <a:prstGeom prst="rect">
            <a:avLst/>
          </a:prstGeom>
        </p:spPr>
        <p:txBody>
          <a:bodyPr/>
          <a:lstStyle>
            <a:lvl1pPr marL="342900" indent="-342900" algn="ctr" defTabSz="914400" rtl="0" eaLnBrk="1" latinLnBrk="0" hangingPunct="1">
              <a:lnSpc>
                <a:spcPts val="2000"/>
              </a:lnSpc>
              <a:spcBef>
                <a:spcPct val="20000"/>
              </a:spcBef>
              <a:buFont typeface="Arial" pitchFamily="34" charset="0"/>
              <a:buNone/>
              <a:defRPr sz="1800" kern="1200" baseline="0">
                <a:solidFill>
                  <a:schemeClr val="tx2"/>
                </a:solidFill>
                <a:latin typeface="+mn-lt"/>
                <a:ea typeface="+mn-ea"/>
                <a:cs typeface="+mn-cs"/>
              </a:defRPr>
            </a:lvl1pPr>
            <a:lvl2pPr marL="742950" indent="-285750" algn="ctr"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ctr"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ctr"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b="1" dirty="0" smtClean="0">
                <a:solidFill>
                  <a:schemeClr val="accent1"/>
                </a:solidFill>
              </a:rPr>
              <a:t>Ayana Perkins,  PhD</a:t>
            </a:r>
          </a:p>
          <a:p>
            <a:pPr>
              <a:lnSpc>
                <a:spcPct val="100000"/>
              </a:lnSpc>
              <a:spcBef>
                <a:spcPts val="0"/>
              </a:spcBef>
            </a:pPr>
            <a:r>
              <a:rPr lang="en-US" sz="1600" dirty="0" smtClean="0">
                <a:solidFill>
                  <a:schemeClr val="accent1"/>
                </a:solidFill>
              </a:rPr>
              <a:t>Program Evaluator</a:t>
            </a:r>
          </a:p>
          <a:p>
            <a:pPr>
              <a:lnSpc>
                <a:spcPct val="100000"/>
              </a:lnSpc>
              <a:spcBef>
                <a:spcPts val="0"/>
              </a:spcBef>
            </a:pPr>
            <a:r>
              <a:rPr lang="en-US" sz="1600" dirty="0" err="1" smtClean="0">
                <a:solidFill>
                  <a:schemeClr val="accent1"/>
                </a:solidFill>
              </a:rPr>
              <a:t>Scimetrika</a:t>
            </a:r>
            <a:r>
              <a:rPr lang="en-US" sz="1600" dirty="0" smtClean="0">
                <a:solidFill>
                  <a:schemeClr val="accent1"/>
                </a:solidFill>
              </a:rPr>
              <a:t>, Inc./Centers for Disease Control and Prevention</a:t>
            </a:r>
          </a:p>
        </p:txBody>
      </p:sp>
      <p:grpSp>
        <p:nvGrpSpPr>
          <p:cNvPr id="9" name="Group 8"/>
          <p:cNvGrpSpPr/>
          <p:nvPr/>
        </p:nvGrpSpPr>
        <p:grpSpPr>
          <a:xfrm>
            <a:off x="3581400" y="304800"/>
            <a:ext cx="2362200" cy="1476375"/>
            <a:chOff x="3676650" y="481012"/>
            <a:chExt cx="2362200" cy="1476375"/>
          </a:xfrm>
        </p:grpSpPr>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76650" y="481012"/>
              <a:ext cx="1943100" cy="1476375"/>
            </a:xfrm>
            <a:prstGeom prst="rect">
              <a:avLst/>
            </a:prstGeom>
          </p:spPr>
        </p:pic>
        <p:sp>
          <p:nvSpPr>
            <p:cNvPr id="11" name="TextBox 10"/>
            <p:cNvSpPr txBox="1"/>
            <p:nvPr/>
          </p:nvSpPr>
          <p:spPr>
            <a:xfrm>
              <a:off x="3829050" y="938212"/>
              <a:ext cx="2209800" cy="584775"/>
            </a:xfrm>
            <a:prstGeom prst="rect">
              <a:avLst/>
            </a:prstGeom>
            <a:noFill/>
          </p:spPr>
          <p:txBody>
            <a:bodyPr wrap="square" rtlCol="0">
              <a:spAutoFit/>
            </a:bodyPr>
            <a:lstStyle/>
            <a:p>
              <a:r>
                <a:rPr lang="en-US" sz="32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32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
        <p:nvSpPr>
          <p:cNvPr id="2" name="Rectangle 1"/>
          <p:cNvSpPr/>
          <p:nvPr/>
        </p:nvSpPr>
        <p:spPr>
          <a:xfrm>
            <a:off x="1828800" y="6477000"/>
            <a:ext cx="3276600" cy="246221"/>
          </a:xfrm>
          <a:prstGeom prst="rect">
            <a:avLst/>
          </a:prstGeom>
        </p:spPr>
        <p:txBody>
          <a:bodyPr wrap="square">
            <a:spAutoFit/>
          </a:bodyPr>
          <a:lstStyle/>
          <a:p>
            <a:r>
              <a:rPr lang="en-US" sz="1000" dirty="0">
                <a:solidFill>
                  <a:schemeClr val="bg1"/>
                </a:solidFill>
              </a:rPr>
              <a:t>National Center for Environmental Health</a:t>
            </a:r>
          </a:p>
        </p:txBody>
      </p:sp>
      <p:sp>
        <p:nvSpPr>
          <p:cNvPr id="3" name="TextBox 2"/>
          <p:cNvSpPr txBox="1"/>
          <p:nvPr/>
        </p:nvSpPr>
        <p:spPr>
          <a:xfrm>
            <a:off x="3429000" y="1524000"/>
            <a:ext cx="2114550" cy="461665"/>
          </a:xfrm>
          <a:prstGeom prst="rect">
            <a:avLst/>
          </a:prstGeom>
          <a:noFill/>
        </p:spPr>
        <p:txBody>
          <a:bodyPr wrap="square" rtlCol="0">
            <a:spAutoFit/>
          </a:bodyPr>
          <a:lstStyle/>
          <a:p>
            <a:pPr algn="ctr"/>
            <a:r>
              <a:rPr lang="en-US" sz="1200" i="1" dirty="0" smtClean="0"/>
              <a:t>Asthma Information Reporting System</a:t>
            </a:r>
            <a:endParaRPr lang="en-US" sz="1200" i="1" dirty="0"/>
          </a:p>
        </p:txBody>
      </p:sp>
    </p:spTree>
    <p:extLst>
      <p:ext uri="{BB962C8B-B14F-4D97-AF65-F5344CB8AC3E}">
        <p14:creationId xmlns:p14="http://schemas.microsoft.com/office/powerpoint/2010/main" val="65907019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67" y="149842"/>
            <a:ext cx="8229600" cy="639762"/>
          </a:xfrm>
        </p:spPr>
        <p:txBody>
          <a:bodyPr/>
          <a:lstStyle/>
          <a:p>
            <a:r>
              <a:rPr lang="en-US" dirty="0" smtClean="0"/>
              <a:t>Detailed Logic Model for NACP Grantees</a:t>
            </a:r>
            <a:endParaRPr lang="en-US" dirty="0"/>
          </a:p>
        </p:txBody>
      </p:sp>
      <p:sp>
        <p:nvSpPr>
          <p:cNvPr id="4" name="TextBox 3"/>
          <p:cNvSpPr txBox="1"/>
          <p:nvPr/>
        </p:nvSpPr>
        <p:spPr>
          <a:xfrm>
            <a:off x="3921927" y="5170981"/>
            <a:ext cx="1450874"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a:solidFill>
                  <a:srgbClr val="002060"/>
                </a:solidFill>
              </a:rPr>
              <a:t>Interim </a:t>
            </a:r>
            <a:r>
              <a:rPr lang="en-US" sz="1300" dirty="0" smtClean="0">
                <a:solidFill>
                  <a:srgbClr val="002060"/>
                </a:solidFill>
              </a:rPr>
              <a:t>&amp; </a:t>
            </a:r>
            <a:r>
              <a:rPr lang="en-US" sz="1300" dirty="0">
                <a:solidFill>
                  <a:srgbClr val="002060"/>
                </a:solidFill>
              </a:rPr>
              <a:t>Annual </a:t>
            </a:r>
            <a:r>
              <a:rPr lang="en-US" sz="1300" dirty="0" smtClean="0">
                <a:solidFill>
                  <a:srgbClr val="002060"/>
                </a:solidFill>
              </a:rPr>
              <a:t>reports available</a:t>
            </a:r>
            <a:endParaRPr lang="en-US" sz="1300" dirty="0">
              <a:solidFill>
                <a:srgbClr val="002060"/>
              </a:solidFill>
            </a:endParaRPr>
          </a:p>
        </p:txBody>
      </p:sp>
      <p:sp>
        <p:nvSpPr>
          <p:cNvPr id="6" name="TextBox 5"/>
          <p:cNvSpPr txBox="1"/>
          <p:nvPr/>
        </p:nvSpPr>
        <p:spPr>
          <a:xfrm>
            <a:off x="2142062" y="5061944"/>
            <a:ext cx="1533660"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Complete Interim &amp; Annual Reports correctly &amp; on time</a:t>
            </a:r>
            <a:endParaRPr lang="en-US" sz="1300" dirty="0">
              <a:solidFill>
                <a:srgbClr val="002060"/>
              </a:solidFill>
            </a:endParaRPr>
          </a:p>
        </p:txBody>
      </p:sp>
      <p:sp>
        <p:nvSpPr>
          <p:cNvPr id="7" name="TextBox 6"/>
          <p:cNvSpPr txBox="1"/>
          <p:nvPr/>
        </p:nvSpPr>
        <p:spPr>
          <a:xfrm>
            <a:off x="2153097" y="3382232"/>
            <a:ext cx="1522625"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Update data continuously</a:t>
            </a:r>
            <a:endParaRPr lang="en-US" sz="1300" dirty="0">
              <a:solidFill>
                <a:srgbClr val="002060"/>
              </a:solidFill>
            </a:endParaRPr>
          </a:p>
        </p:txBody>
      </p:sp>
      <p:sp>
        <p:nvSpPr>
          <p:cNvPr id="85" name="TextBox 84"/>
          <p:cNvSpPr txBox="1"/>
          <p:nvPr/>
        </p:nvSpPr>
        <p:spPr>
          <a:xfrm>
            <a:off x="5720820" y="5721766"/>
            <a:ext cx="3045518" cy="651604"/>
          </a:xfrm>
          <a:prstGeom prst="rect">
            <a:avLst/>
          </a:prstGeom>
          <a:noFill/>
          <a:ln>
            <a:solidFill>
              <a:schemeClr val="tx2"/>
            </a:solidFill>
            <a:prstDash val="lgDash"/>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b="1" dirty="0" smtClean="0">
                <a:solidFill>
                  <a:schemeClr val="accent1"/>
                </a:solidFill>
              </a:rPr>
              <a:t>Side benefit</a:t>
            </a:r>
            <a:r>
              <a:rPr lang="en-US" sz="1300" dirty="0" smtClean="0">
                <a:solidFill>
                  <a:schemeClr val="accent1"/>
                </a:solidFill>
              </a:rPr>
              <a:t>: Interim/Annual Reports may be provided </a:t>
            </a:r>
            <a:r>
              <a:rPr lang="en-US" sz="1300" dirty="0">
                <a:solidFill>
                  <a:schemeClr val="accent1"/>
                </a:solidFill>
              </a:rPr>
              <a:t>to state </a:t>
            </a:r>
            <a:r>
              <a:rPr lang="en-US" sz="1300" dirty="0" smtClean="0">
                <a:solidFill>
                  <a:schemeClr val="accent1"/>
                </a:solidFill>
              </a:rPr>
              <a:t>health agency for continued support.</a:t>
            </a:r>
            <a:endParaRPr lang="en-US" sz="1300" dirty="0">
              <a:solidFill>
                <a:schemeClr val="accent1"/>
              </a:solidFill>
            </a:endParaRPr>
          </a:p>
        </p:txBody>
      </p:sp>
      <p:sp>
        <p:nvSpPr>
          <p:cNvPr id="98" name="TextBox 97"/>
          <p:cNvSpPr txBox="1"/>
          <p:nvPr/>
        </p:nvSpPr>
        <p:spPr>
          <a:xfrm>
            <a:off x="7360168" y="5171107"/>
            <a:ext cx="1428090"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Continued program funding</a:t>
            </a:r>
            <a:endParaRPr lang="en-US" sz="1300" dirty="0">
              <a:solidFill>
                <a:srgbClr val="002060"/>
              </a:solidFill>
            </a:endParaRPr>
          </a:p>
        </p:txBody>
      </p:sp>
      <p:cxnSp>
        <p:nvCxnSpPr>
          <p:cNvPr id="199" name="Straight Arrow Connector 198"/>
          <p:cNvCxnSpPr>
            <a:endCxn id="98" idx="1"/>
          </p:cNvCxnSpPr>
          <p:nvPr/>
        </p:nvCxnSpPr>
        <p:spPr>
          <a:xfrm>
            <a:off x="7106680" y="5396380"/>
            <a:ext cx="253488" cy="5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3" name="Right Brace 272"/>
          <p:cNvSpPr/>
          <p:nvPr/>
        </p:nvSpPr>
        <p:spPr>
          <a:xfrm>
            <a:off x="1820690" y="1144589"/>
            <a:ext cx="336606" cy="3993065"/>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274" name="Right Arrow 273"/>
          <p:cNvSpPr/>
          <p:nvPr/>
        </p:nvSpPr>
        <p:spPr>
          <a:xfrm>
            <a:off x="1973759" y="3008116"/>
            <a:ext cx="168303" cy="23565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00"/>
          </a:p>
        </p:txBody>
      </p:sp>
      <p:sp>
        <p:nvSpPr>
          <p:cNvPr id="351" name="TextBox 350"/>
          <p:cNvSpPr txBox="1"/>
          <p:nvPr/>
        </p:nvSpPr>
        <p:spPr>
          <a:xfrm>
            <a:off x="2142062" y="3951884"/>
            <a:ext cx="1533660" cy="85165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Enter required data for reporting &amp; performance measurement</a:t>
            </a:r>
            <a:endParaRPr lang="en-US" sz="1300" dirty="0">
              <a:solidFill>
                <a:srgbClr val="002060"/>
              </a:solidFill>
            </a:endParaRPr>
          </a:p>
        </p:txBody>
      </p:sp>
      <p:sp>
        <p:nvSpPr>
          <p:cNvPr id="361" name="TextBox 360"/>
          <p:cNvSpPr txBox="1"/>
          <p:nvPr/>
        </p:nvSpPr>
        <p:spPr>
          <a:xfrm>
            <a:off x="2153097" y="2536934"/>
            <a:ext cx="1493527"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Sign-in &amp; navigate the system</a:t>
            </a:r>
            <a:endParaRPr lang="en-US" sz="1300" dirty="0">
              <a:solidFill>
                <a:srgbClr val="002060"/>
              </a:solidFill>
            </a:endParaRPr>
          </a:p>
        </p:txBody>
      </p:sp>
      <p:sp>
        <p:nvSpPr>
          <p:cNvPr id="31" name="TextBox 30"/>
          <p:cNvSpPr txBox="1"/>
          <p:nvPr/>
        </p:nvSpPr>
        <p:spPr>
          <a:xfrm>
            <a:off x="461166" y="756269"/>
            <a:ext cx="8530433" cy="307777"/>
          </a:xfrm>
          <a:prstGeom prst="rect">
            <a:avLst/>
          </a:prstGeom>
          <a:noFill/>
        </p:spPr>
        <p:txBody>
          <a:bodyPr wrap="square" rtlCol="0">
            <a:spAutoFit/>
          </a:bodyPr>
          <a:lstStyle/>
          <a:p>
            <a:r>
              <a:rPr lang="en-US" sz="1400" b="1" dirty="0" smtClean="0">
                <a:solidFill>
                  <a:schemeClr val="accent1"/>
                </a:solidFill>
              </a:rPr>
              <a:t>        Inputs                      Activities        Short-term outcomes                                Long-term outcomes </a:t>
            </a:r>
            <a:endParaRPr lang="en-US" sz="1400" b="1" dirty="0">
              <a:solidFill>
                <a:schemeClr val="accent1"/>
              </a:solidFill>
            </a:endParaRPr>
          </a:p>
        </p:txBody>
      </p:sp>
      <p:cxnSp>
        <p:nvCxnSpPr>
          <p:cNvPr id="32" name="Straight Connector 31"/>
          <p:cNvCxnSpPr/>
          <p:nvPr/>
        </p:nvCxnSpPr>
        <p:spPr>
          <a:xfrm>
            <a:off x="461167" y="1025807"/>
            <a:ext cx="832709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7" name="Table 36"/>
          <p:cNvGraphicFramePr>
            <a:graphicFrameLocks noGrp="1"/>
          </p:cNvGraphicFramePr>
          <p:nvPr>
            <p:extLst>
              <p:ext uri="{D42A27DB-BD31-4B8C-83A1-F6EECF244321}">
                <p14:modId xmlns:p14="http://schemas.microsoft.com/office/powerpoint/2010/main" val="4131978249"/>
              </p:ext>
            </p:extLst>
          </p:nvPr>
        </p:nvGraphicFramePr>
        <p:xfrm>
          <a:off x="378373" y="5257800"/>
          <a:ext cx="1679027" cy="1170432"/>
        </p:xfrm>
        <a:graphic>
          <a:graphicData uri="http://schemas.openxmlformats.org/drawingml/2006/table">
            <a:tbl>
              <a:tblPr firstRow="1" bandRow="1">
                <a:tableStyleId>{2D5ABB26-0587-4C30-8999-92F81FD0307C}</a:tableStyleId>
              </a:tblPr>
              <a:tblGrid>
                <a:gridCol w="279017"/>
                <a:gridCol w="1400010"/>
              </a:tblGrid>
              <a:tr h="335280">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tcPr>
                </a:tc>
                <a:tc>
                  <a:txBody>
                    <a:bodyPr/>
                    <a:lstStyle/>
                    <a:p>
                      <a:r>
                        <a:rPr lang="en-US" sz="1200" b="1" dirty="0" smtClean="0">
                          <a:solidFill>
                            <a:schemeClr val="accent1"/>
                          </a:solidFill>
                        </a:rPr>
                        <a:t>Effective Utilization</a:t>
                      </a:r>
                      <a:endParaRPr lang="en-US" sz="1200" b="1" dirty="0">
                        <a:solidFill>
                          <a:schemeClr val="accent1"/>
                        </a:solidFill>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1"/>
                    </a:solidFill>
                  </a:tcPr>
                </a:tc>
              </a:tr>
              <a:tr h="335280">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solidFill>
                  </a:tcPr>
                </a:tc>
              </a:tr>
              <a:tr h="335280">
                <a:tc>
                  <a:txBody>
                    <a:bodyPr/>
                    <a:lstStyle/>
                    <a:p>
                      <a:endParaRPr lang="en-US"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r>
                        <a:rPr lang="en-US" sz="1200" b="1" dirty="0" smtClean="0">
                          <a:solidFill>
                            <a:schemeClr val="accent1"/>
                          </a:solidFill>
                        </a:rPr>
                        <a:t>Utilization  &amp;           </a:t>
                      </a:r>
                    </a:p>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38" name="TextBox 37"/>
          <p:cNvSpPr txBox="1"/>
          <p:nvPr/>
        </p:nvSpPr>
        <p:spPr>
          <a:xfrm>
            <a:off x="686737" y="5024913"/>
            <a:ext cx="637753" cy="292388"/>
          </a:xfrm>
          <a:prstGeom prst="rect">
            <a:avLst/>
          </a:prstGeom>
          <a:noFill/>
        </p:spPr>
        <p:txBody>
          <a:bodyPr wrap="square" rtlCol="0">
            <a:spAutoFit/>
          </a:bodyPr>
          <a:lstStyle/>
          <a:p>
            <a:r>
              <a:rPr lang="en-US" sz="1300" b="1" u="sng" dirty="0" smtClean="0">
                <a:solidFill>
                  <a:schemeClr val="accent1"/>
                </a:solidFill>
                <a:effectLst>
                  <a:outerShdw blurRad="38100" dist="38100" dir="2700000" algn="tl">
                    <a:srgbClr val="000000">
                      <a:alpha val="43137"/>
                    </a:srgbClr>
                  </a:outerShdw>
                </a:effectLst>
              </a:rPr>
              <a:t>Key</a:t>
            </a:r>
          </a:p>
        </p:txBody>
      </p:sp>
      <p:sp>
        <p:nvSpPr>
          <p:cNvPr id="54" name="TextBox 53"/>
          <p:cNvSpPr txBox="1"/>
          <p:nvPr/>
        </p:nvSpPr>
        <p:spPr>
          <a:xfrm>
            <a:off x="2133600" y="1905000"/>
            <a:ext cx="1493527"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Report system errors &amp; issues</a:t>
            </a:r>
            <a:endParaRPr lang="en-US" sz="1300" dirty="0">
              <a:solidFill>
                <a:srgbClr val="002060"/>
              </a:solidFill>
            </a:endParaRPr>
          </a:p>
        </p:txBody>
      </p:sp>
      <p:sp>
        <p:nvSpPr>
          <p:cNvPr id="102" name="TextBox 101"/>
          <p:cNvSpPr txBox="1"/>
          <p:nvPr/>
        </p:nvSpPr>
        <p:spPr>
          <a:xfrm>
            <a:off x="3917462" y="1695109"/>
            <a:ext cx="1450874"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&amp; issues reported to developers</a:t>
            </a:r>
            <a:endParaRPr lang="en-US" sz="1300" dirty="0">
              <a:solidFill>
                <a:srgbClr val="002060"/>
              </a:solidFill>
            </a:endParaRPr>
          </a:p>
        </p:txBody>
      </p:sp>
      <p:cxnSp>
        <p:nvCxnSpPr>
          <p:cNvPr id="106" name="Straight Arrow Connector 105"/>
          <p:cNvCxnSpPr>
            <a:stCxn id="102" idx="3"/>
            <a:endCxn id="49" idx="1"/>
          </p:cNvCxnSpPr>
          <p:nvPr/>
        </p:nvCxnSpPr>
        <p:spPr>
          <a:xfrm flipV="1">
            <a:off x="5368336" y="2020910"/>
            <a:ext cx="19426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9" name="TextBox 128"/>
          <p:cNvSpPr txBox="1"/>
          <p:nvPr/>
        </p:nvSpPr>
        <p:spPr>
          <a:xfrm>
            <a:off x="5598034" y="1130868"/>
            <a:ext cx="1547354"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satisfied w/ system</a:t>
            </a:r>
            <a:endParaRPr lang="en-US" sz="1300" dirty="0">
              <a:solidFill>
                <a:srgbClr val="002060"/>
              </a:solidFill>
            </a:endParaRPr>
          </a:p>
        </p:txBody>
      </p:sp>
      <p:sp>
        <p:nvSpPr>
          <p:cNvPr id="235" name="TextBox 234"/>
          <p:cNvSpPr txBox="1"/>
          <p:nvPr/>
        </p:nvSpPr>
        <p:spPr>
          <a:xfrm>
            <a:off x="3921927" y="2436906"/>
            <a:ext cx="1446410"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entry easy, accessible for users</a:t>
            </a:r>
            <a:endParaRPr lang="en-US" sz="1300" dirty="0">
              <a:solidFill>
                <a:srgbClr val="002060"/>
              </a:solidFill>
            </a:endParaRPr>
          </a:p>
        </p:txBody>
      </p:sp>
      <p:sp>
        <p:nvSpPr>
          <p:cNvPr id="384" name="TextBox 383"/>
          <p:cNvSpPr txBox="1"/>
          <p:nvPr/>
        </p:nvSpPr>
        <p:spPr>
          <a:xfrm>
            <a:off x="7350470" y="1122547"/>
            <a:ext cx="1415868"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continue using the system</a:t>
            </a:r>
            <a:endParaRPr lang="en-US" sz="1300" dirty="0">
              <a:solidFill>
                <a:srgbClr val="002060"/>
              </a:solidFill>
            </a:endParaRPr>
          </a:p>
        </p:txBody>
      </p:sp>
      <p:cxnSp>
        <p:nvCxnSpPr>
          <p:cNvPr id="63" name="Straight Arrow Connector 62"/>
          <p:cNvCxnSpPr>
            <a:stCxn id="361" idx="3"/>
            <a:endCxn id="235" idx="1"/>
          </p:cNvCxnSpPr>
          <p:nvPr/>
        </p:nvCxnSpPr>
        <p:spPr>
          <a:xfrm flipV="1">
            <a:off x="3646624" y="2762708"/>
            <a:ext cx="275303"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6" name="Straight Arrow Connector 65"/>
          <p:cNvCxnSpPr>
            <a:stCxn id="54" idx="3"/>
          </p:cNvCxnSpPr>
          <p:nvPr/>
        </p:nvCxnSpPr>
        <p:spPr>
          <a:xfrm>
            <a:off x="3627127" y="2130775"/>
            <a:ext cx="259073" cy="28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0" name="Straight Arrow Connector 99"/>
          <p:cNvCxnSpPr>
            <a:stCxn id="235" idx="2"/>
            <a:endCxn id="155" idx="0"/>
          </p:cNvCxnSpPr>
          <p:nvPr/>
        </p:nvCxnSpPr>
        <p:spPr>
          <a:xfrm>
            <a:off x="4645132" y="3088510"/>
            <a:ext cx="2232" cy="6687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2" name="TextBox 221"/>
          <p:cNvSpPr txBox="1"/>
          <p:nvPr/>
        </p:nvSpPr>
        <p:spPr>
          <a:xfrm>
            <a:off x="2153097" y="1144589"/>
            <a:ext cx="1493527"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Utilize Help Manual for questions</a:t>
            </a:r>
            <a:endParaRPr lang="en-US" sz="1300" dirty="0">
              <a:solidFill>
                <a:srgbClr val="002060"/>
              </a:solidFill>
            </a:endParaRPr>
          </a:p>
        </p:txBody>
      </p:sp>
      <p:cxnSp>
        <p:nvCxnSpPr>
          <p:cNvPr id="232" name="Straight Arrow Connector 231"/>
          <p:cNvCxnSpPr>
            <a:endCxn id="67" idx="1"/>
          </p:cNvCxnSpPr>
          <p:nvPr/>
        </p:nvCxnSpPr>
        <p:spPr>
          <a:xfrm flipV="1">
            <a:off x="3657600" y="1357550"/>
            <a:ext cx="252029" cy="140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9" name="TextBox 48"/>
          <p:cNvSpPr txBox="1"/>
          <p:nvPr/>
        </p:nvSpPr>
        <p:spPr>
          <a:xfrm>
            <a:off x="5562600" y="1795135"/>
            <a:ext cx="1546187"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resolved &amp; system maintained</a:t>
            </a:r>
            <a:endParaRPr lang="en-US" sz="1300" dirty="0">
              <a:solidFill>
                <a:srgbClr val="002060"/>
              </a:solidFill>
            </a:endParaRPr>
          </a:p>
        </p:txBody>
      </p:sp>
      <p:sp>
        <p:nvSpPr>
          <p:cNvPr id="67" name="TextBox 66"/>
          <p:cNvSpPr txBox="1"/>
          <p:nvPr/>
        </p:nvSpPr>
        <p:spPr>
          <a:xfrm>
            <a:off x="3909629" y="1131775"/>
            <a:ext cx="1450875"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System questions answered</a:t>
            </a:r>
            <a:endParaRPr lang="en-US" sz="1300" dirty="0">
              <a:solidFill>
                <a:srgbClr val="002060"/>
              </a:solidFill>
            </a:endParaRPr>
          </a:p>
        </p:txBody>
      </p:sp>
      <p:sp>
        <p:nvSpPr>
          <p:cNvPr id="155" name="TextBox 154"/>
          <p:cNvSpPr txBox="1"/>
          <p:nvPr/>
        </p:nvSpPr>
        <p:spPr>
          <a:xfrm>
            <a:off x="3921927" y="3757234"/>
            <a:ext cx="1450874"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Correct data collected &amp; stored on time w/o errors</a:t>
            </a:r>
            <a:endParaRPr lang="en-US" sz="1300" dirty="0">
              <a:solidFill>
                <a:srgbClr val="002060"/>
              </a:solidFill>
            </a:endParaRPr>
          </a:p>
        </p:txBody>
      </p:sp>
      <p:sp>
        <p:nvSpPr>
          <p:cNvPr id="165" name="Right Brace 164"/>
          <p:cNvSpPr/>
          <p:nvPr/>
        </p:nvSpPr>
        <p:spPr>
          <a:xfrm>
            <a:off x="3661172" y="3332266"/>
            <a:ext cx="137652" cy="150153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cxnSp>
        <p:nvCxnSpPr>
          <p:cNvPr id="166" name="Straight Arrow Connector 165"/>
          <p:cNvCxnSpPr>
            <a:stCxn id="165" idx="1"/>
            <a:endCxn id="155" idx="1"/>
          </p:cNvCxnSpPr>
          <p:nvPr/>
        </p:nvCxnSpPr>
        <p:spPr>
          <a:xfrm>
            <a:off x="3798824" y="4083036"/>
            <a:ext cx="12310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0" name="TextBox 199"/>
          <p:cNvSpPr txBox="1"/>
          <p:nvPr/>
        </p:nvSpPr>
        <p:spPr>
          <a:xfrm>
            <a:off x="5652003" y="3426027"/>
            <a:ext cx="1483143" cy="1251768"/>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to analyze performance measures &amp; completion of reporting requirements</a:t>
            </a:r>
            <a:endParaRPr lang="en-US" sz="1300" dirty="0">
              <a:solidFill>
                <a:srgbClr val="002060"/>
              </a:solidFill>
            </a:endParaRPr>
          </a:p>
        </p:txBody>
      </p:sp>
      <p:sp>
        <p:nvSpPr>
          <p:cNvPr id="201" name="TextBox 200"/>
          <p:cNvSpPr txBox="1"/>
          <p:nvPr/>
        </p:nvSpPr>
        <p:spPr>
          <a:xfrm>
            <a:off x="5652004" y="2768310"/>
            <a:ext cx="1483142"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available for TA</a:t>
            </a:r>
            <a:endParaRPr lang="en-US" sz="1300" dirty="0">
              <a:solidFill>
                <a:srgbClr val="002060"/>
              </a:solidFill>
            </a:endParaRPr>
          </a:p>
        </p:txBody>
      </p:sp>
      <p:sp>
        <p:nvSpPr>
          <p:cNvPr id="202" name="TextBox 201"/>
          <p:cNvSpPr txBox="1"/>
          <p:nvPr/>
        </p:nvSpPr>
        <p:spPr>
          <a:xfrm>
            <a:off x="7377603" y="3807296"/>
            <a:ext cx="1410655"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Informed decision making</a:t>
            </a:r>
            <a:endParaRPr lang="en-US" sz="1300" dirty="0">
              <a:solidFill>
                <a:srgbClr val="002060"/>
              </a:solidFill>
            </a:endParaRPr>
          </a:p>
        </p:txBody>
      </p:sp>
      <p:sp>
        <p:nvSpPr>
          <p:cNvPr id="203" name="TextBox 202"/>
          <p:cNvSpPr txBox="1"/>
          <p:nvPr/>
        </p:nvSpPr>
        <p:spPr>
          <a:xfrm>
            <a:off x="7388633" y="2755845"/>
            <a:ext cx="1399625"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improvement</a:t>
            </a:r>
            <a:endParaRPr lang="en-US" sz="1300" dirty="0">
              <a:solidFill>
                <a:srgbClr val="002060"/>
              </a:solidFill>
            </a:endParaRPr>
          </a:p>
        </p:txBody>
      </p:sp>
      <p:cxnSp>
        <p:nvCxnSpPr>
          <p:cNvPr id="205" name="Straight Arrow Connector 204"/>
          <p:cNvCxnSpPr>
            <a:endCxn id="208" idx="1"/>
          </p:cNvCxnSpPr>
          <p:nvPr/>
        </p:nvCxnSpPr>
        <p:spPr>
          <a:xfrm>
            <a:off x="7135146" y="3515977"/>
            <a:ext cx="23700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7" name="Straight Arrow Connector 206"/>
          <p:cNvCxnSpPr>
            <a:stCxn id="201" idx="3"/>
            <a:endCxn id="203" idx="1"/>
          </p:cNvCxnSpPr>
          <p:nvPr/>
        </p:nvCxnSpPr>
        <p:spPr>
          <a:xfrm flipV="1">
            <a:off x="7135146" y="2981620"/>
            <a:ext cx="253487" cy="1246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8" name="TextBox 207"/>
          <p:cNvSpPr txBox="1"/>
          <p:nvPr/>
        </p:nvSpPr>
        <p:spPr>
          <a:xfrm>
            <a:off x="7372150" y="3290203"/>
            <a:ext cx="141610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accountable</a:t>
            </a:r>
            <a:endParaRPr lang="en-US" sz="1300" dirty="0">
              <a:solidFill>
                <a:srgbClr val="002060"/>
              </a:solidFill>
            </a:endParaRPr>
          </a:p>
        </p:txBody>
      </p:sp>
      <p:sp>
        <p:nvSpPr>
          <p:cNvPr id="209" name="TextBox 208"/>
          <p:cNvSpPr txBox="1"/>
          <p:nvPr/>
        </p:nvSpPr>
        <p:spPr>
          <a:xfrm>
            <a:off x="7388635" y="4551160"/>
            <a:ext cx="1399623"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Asthma burden reduced</a:t>
            </a:r>
            <a:endParaRPr lang="en-US" sz="1300" dirty="0">
              <a:solidFill>
                <a:srgbClr val="002060"/>
              </a:solidFill>
            </a:endParaRPr>
          </a:p>
        </p:txBody>
      </p:sp>
      <p:cxnSp>
        <p:nvCxnSpPr>
          <p:cNvPr id="210" name="Straight Arrow Connector 209"/>
          <p:cNvCxnSpPr>
            <a:stCxn id="202" idx="2"/>
            <a:endCxn id="209" idx="0"/>
          </p:cNvCxnSpPr>
          <p:nvPr/>
        </p:nvCxnSpPr>
        <p:spPr>
          <a:xfrm>
            <a:off x="8082931" y="4258845"/>
            <a:ext cx="5516" cy="2923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1" name="Straight Arrow Connector 210"/>
          <p:cNvCxnSpPr>
            <a:stCxn id="200" idx="3"/>
            <a:endCxn id="202" idx="1"/>
          </p:cNvCxnSpPr>
          <p:nvPr/>
        </p:nvCxnSpPr>
        <p:spPr>
          <a:xfrm flipV="1">
            <a:off x="7135146" y="4033071"/>
            <a:ext cx="242457" cy="188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7" name="Straight Arrow Connector 216"/>
          <p:cNvCxnSpPr/>
          <p:nvPr/>
        </p:nvCxnSpPr>
        <p:spPr>
          <a:xfrm flipV="1">
            <a:off x="5372801" y="4261270"/>
            <a:ext cx="277058"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3" name="Elbow Connector 212"/>
          <p:cNvCxnSpPr/>
          <p:nvPr/>
        </p:nvCxnSpPr>
        <p:spPr>
          <a:xfrm flipV="1">
            <a:off x="5370656" y="3063530"/>
            <a:ext cx="279203" cy="1088951"/>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263" name="TextBox 262"/>
          <p:cNvSpPr txBox="1"/>
          <p:nvPr/>
        </p:nvSpPr>
        <p:spPr>
          <a:xfrm>
            <a:off x="5649859" y="5170478"/>
            <a:ext cx="1477043"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supports renewed funding</a:t>
            </a:r>
            <a:endParaRPr lang="en-US" sz="1300" dirty="0">
              <a:solidFill>
                <a:srgbClr val="002060"/>
              </a:solidFill>
            </a:endParaRPr>
          </a:p>
        </p:txBody>
      </p:sp>
      <p:cxnSp>
        <p:nvCxnSpPr>
          <p:cNvPr id="248" name="Straight Arrow Connector 247"/>
          <p:cNvCxnSpPr>
            <a:stCxn id="6" idx="3"/>
            <a:endCxn id="4" idx="1"/>
          </p:cNvCxnSpPr>
          <p:nvPr/>
        </p:nvCxnSpPr>
        <p:spPr>
          <a:xfrm>
            <a:off x="3675722" y="5387746"/>
            <a:ext cx="246205" cy="90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0" name="Straight Arrow Connector 269"/>
          <p:cNvCxnSpPr/>
          <p:nvPr/>
        </p:nvCxnSpPr>
        <p:spPr>
          <a:xfrm>
            <a:off x="5353308" y="5396882"/>
            <a:ext cx="27843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1" name="TextBox 270"/>
          <p:cNvSpPr txBox="1"/>
          <p:nvPr/>
        </p:nvSpPr>
        <p:spPr>
          <a:xfrm>
            <a:off x="404286" y="1209464"/>
            <a:ext cx="1463040" cy="3852480"/>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300" dirty="0">
                <a:solidFill>
                  <a:srgbClr val="002060"/>
                </a:solidFill>
              </a:rPr>
              <a:t>Funding</a:t>
            </a:r>
          </a:p>
          <a:p>
            <a:pPr marL="171450" indent="-171450">
              <a:buFont typeface="Wingdings" pitchFamily="2" charset="2"/>
              <a:buChar char="v"/>
            </a:pPr>
            <a:r>
              <a:rPr lang="en-US" sz="1300" dirty="0" smtClean="0">
                <a:solidFill>
                  <a:srgbClr val="002060"/>
                </a:solidFill>
              </a:rPr>
              <a:t>Equipment w/ </a:t>
            </a:r>
            <a:r>
              <a:rPr lang="en-US" sz="1300" dirty="0">
                <a:solidFill>
                  <a:srgbClr val="002060"/>
                </a:solidFill>
              </a:rPr>
              <a:t>web </a:t>
            </a:r>
            <a:r>
              <a:rPr lang="en-US" sz="1300" dirty="0" smtClean="0">
                <a:solidFill>
                  <a:srgbClr val="002060"/>
                </a:solidFill>
              </a:rPr>
              <a:t>access</a:t>
            </a:r>
          </a:p>
          <a:p>
            <a:pPr marL="171450" indent="-171450">
              <a:buFont typeface="Wingdings" pitchFamily="2" charset="2"/>
              <a:buChar char="v"/>
            </a:pPr>
            <a:r>
              <a:rPr lang="en-US" sz="1300" dirty="0">
                <a:solidFill>
                  <a:srgbClr val="002060"/>
                </a:solidFill>
              </a:rPr>
              <a:t>Reporting </a:t>
            </a:r>
            <a:r>
              <a:rPr lang="en-US" sz="1300" dirty="0" smtClean="0">
                <a:solidFill>
                  <a:srgbClr val="002060"/>
                </a:solidFill>
              </a:rPr>
              <a:t>criteria</a:t>
            </a:r>
            <a:endParaRPr lang="en-US" sz="1300" dirty="0">
              <a:solidFill>
                <a:srgbClr val="002060"/>
              </a:solidFill>
            </a:endParaRPr>
          </a:p>
          <a:p>
            <a:pPr marL="171450" indent="-171450">
              <a:buFont typeface="Wingdings" pitchFamily="2" charset="2"/>
              <a:buChar char="v"/>
            </a:pPr>
            <a:r>
              <a:rPr lang="en-US" sz="1300" dirty="0">
                <a:solidFill>
                  <a:srgbClr val="002060"/>
                </a:solidFill>
              </a:rPr>
              <a:t>System Developers</a:t>
            </a:r>
          </a:p>
          <a:p>
            <a:pPr marL="171450" indent="-171450">
              <a:buFont typeface="Wingdings" pitchFamily="2" charset="2"/>
              <a:buChar char="v"/>
            </a:pPr>
            <a:r>
              <a:rPr lang="en-US" sz="1300" dirty="0">
                <a:solidFill>
                  <a:srgbClr val="002060"/>
                </a:solidFill>
              </a:rPr>
              <a:t>AIRS Development Team</a:t>
            </a:r>
          </a:p>
          <a:p>
            <a:pPr marL="171450" indent="-171450">
              <a:buFont typeface="Wingdings" pitchFamily="2" charset="2"/>
              <a:buChar char="v"/>
            </a:pPr>
            <a:r>
              <a:rPr lang="en-US" sz="1300" dirty="0">
                <a:solidFill>
                  <a:srgbClr val="002060"/>
                </a:solidFill>
              </a:rPr>
              <a:t>Indicator </a:t>
            </a:r>
            <a:r>
              <a:rPr lang="en-US" sz="1300" dirty="0" smtClean="0">
                <a:solidFill>
                  <a:srgbClr val="002060"/>
                </a:solidFill>
              </a:rPr>
              <a:t>Workgroups/ established performance measures</a:t>
            </a:r>
            <a:endParaRPr lang="en-US" sz="1300" dirty="0">
              <a:solidFill>
                <a:srgbClr val="002060"/>
              </a:solidFill>
            </a:endParaRPr>
          </a:p>
          <a:p>
            <a:pPr marL="171450" indent="-171450">
              <a:buFont typeface="Wingdings" pitchFamily="2" charset="2"/>
              <a:buChar char="v"/>
            </a:pPr>
            <a:r>
              <a:rPr lang="en-US" sz="1300" dirty="0">
                <a:solidFill>
                  <a:srgbClr val="002060"/>
                </a:solidFill>
              </a:rPr>
              <a:t>CDC staff</a:t>
            </a:r>
          </a:p>
          <a:p>
            <a:pPr marL="171450" indent="-171450">
              <a:buFont typeface="Wingdings" pitchFamily="2" charset="2"/>
              <a:buChar char="v"/>
            </a:pPr>
            <a:r>
              <a:rPr lang="en-US" sz="1300" dirty="0" smtClean="0">
                <a:solidFill>
                  <a:srgbClr val="002060"/>
                </a:solidFill>
              </a:rPr>
              <a:t>Management</a:t>
            </a:r>
          </a:p>
          <a:p>
            <a:pPr marL="171450" indent="-171450">
              <a:buFont typeface="Wingdings" pitchFamily="2" charset="2"/>
              <a:buChar char="v"/>
            </a:pPr>
            <a:r>
              <a:rPr lang="en-US" sz="1300" dirty="0" smtClean="0">
                <a:solidFill>
                  <a:srgbClr val="002060"/>
                </a:solidFill>
              </a:rPr>
              <a:t>System training</a:t>
            </a:r>
          </a:p>
          <a:p>
            <a:pPr marL="171450" indent="-171450">
              <a:buFont typeface="Wingdings" pitchFamily="2" charset="2"/>
              <a:buChar char="v"/>
            </a:pPr>
            <a:r>
              <a:rPr lang="en-US" sz="1300" dirty="0" smtClean="0">
                <a:solidFill>
                  <a:srgbClr val="002060"/>
                </a:solidFill>
              </a:rPr>
              <a:t>Help Manual</a:t>
            </a:r>
            <a:endParaRPr lang="en-US" sz="1300" dirty="0">
              <a:solidFill>
                <a:srgbClr val="002060"/>
              </a:solidFill>
            </a:endParaRPr>
          </a:p>
        </p:txBody>
      </p:sp>
      <p:cxnSp>
        <p:nvCxnSpPr>
          <p:cNvPr id="256" name="Straight Arrow Connector 255"/>
          <p:cNvCxnSpPr>
            <a:stCxn id="98" idx="0"/>
            <a:endCxn id="209" idx="2"/>
          </p:cNvCxnSpPr>
          <p:nvPr/>
        </p:nvCxnSpPr>
        <p:spPr>
          <a:xfrm flipV="1">
            <a:off x="8074213" y="5002709"/>
            <a:ext cx="14234" cy="1683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5" name="Elbow Connector 284"/>
          <p:cNvCxnSpPr/>
          <p:nvPr/>
        </p:nvCxnSpPr>
        <p:spPr>
          <a:xfrm>
            <a:off x="8804503" y="2956459"/>
            <a:ext cx="13617" cy="1927312"/>
          </a:xfrm>
          <a:prstGeom prst="bentConnector3">
            <a:avLst>
              <a:gd name="adj1" fmla="val 876750"/>
            </a:avLst>
          </a:prstGeom>
          <a:ln>
            <a:tailEnd type="arrow"/>
          </a:ln>
        </p:spPr>
        <p:style>
          <a:lnRef idx="2">
            <a:schemeClr val="dk1"/>
          </a:lnRef>
          <a:fillRef idx="0">
            <a:schemeClr val="dk1"/>
          </a:fillRef>
          <a:effectRef idx="1">
            <a:schemeClr val="dk1"/>
          </a:effectRef>
          <a:fontRef idx="minor">
            <a:schemeClr val="tx1"/>
          </a:fontRef>
        </p:style>
      </p:cxnSp>
      <p:cxnSp>
        <p:nvCxnSpPr>
          <p:cNvPr id="313" name="Straight Arrow Connector 312"/>
          <p:cNvCxnSpPr>
            <a:stCxn id="49" idx="0"/>
            <a:endCxn id="129" idx="2"/>
          </p:cNvCxnSpPr>
          <p:nvPr/>
        </p:nvCxnSpPr>
        <p:spPr>
          <a:xfrm flipV="1">
            <a:off x="6335694" y="1582417"/>
            <a:ext cx="36017" cy="2127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7" name="Straight Arrow Connector 316"/>
          <p:cNvCxnSpPr>
            <a:stCxn id="67" idx="3"/>
          </p:cNvCxnSpPr>
          <p:nvPr/>
        </p:nvCxnSpPr>
        <p:spPr>
          <a:xfrm flipV="1">
            <a:off x="5360504" y="1339095"/>
            <a:ext cx="237530" cy="184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9" name="Straight Arrow Connector 318"/>
          <p:cNvCxnSpPr/>
          <p:nvPr/>
        </p:nvCxnSpPr>
        <p:spPr>
          <a:xfrm flipV="1">
            <a:off x="7130883" y="1212311"/>
            <a:ext cx="205082" cy="83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Elbow Connector 19"/>
          <p:cNvCxnSpPr>
            <a:stCxn id="201" idx="0"/>
            <a:endCxn id="129" idx="3"/>
          </p:cNvCxnSpPr>
          <p:nvPr/>
        </p:nvCxnSpPr>
        <p:spPr>
          <a:xfrm rot="5400000" flipH="1" flipV="1">
            <a:off x="6063648" y="1686571"/>
            <a:ext cx="1411667" cy="751813"/>
          </a:xfrm>
          <a:prstGeom prst="bentConnector4">
            <a:avLst>
              <a:gd name="adj1" fmla="val 8690"/>
              <a:gd name="adj2" fmla="val 114768"/>
            </a:avLst>
          </a:prstGeom>
          <a:ln>
            <a:tailEnd type="arrow"/>
          </a:ln>
        </p:spPr>
        <p:style>
          <a:lnRef idx="2">
            <a:schemeClr val="dk1"/>
          </a:lnRef>
          <a:fillRef idx="0">
            <a:schemeClr val="dk1"/>
          </a:fillRef>
          <a:effectRef idx="1">
            <a:schemeClr val="dk1"/>
          </a:effectRef>
          <a:fontRef idx="minor">
            <a:schemeClr val="tx1"/>
          </a:fontRef>
        </p:style>
      </p:cxnSp>
      <p:pic>
        <p:nvPicPr>
          <p:cNvPr id="55"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1143000"/>
            <a:ext cx="457200" cy="457200"/>
          </a:xfrm>
          <a:prstGeom prst="rect">
            <a:avLst/>
          </a:prstGeom>
          <a:noFill/>
        </p:spPr>
      </p:pic>
      <p:pic>
        <p:nvPicPr>
          <p:cNvPr id="56"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1905000"/>
            <a:ext cx="457200" cy="457200"/>
          </a:xfrm>
          <a:prstGeom prst="rect">
            <a:avLst/>
          </a:prstGeom>
          <a:noFill/>
        </p:spPr>
      </p:pic>
      <p:pic>
        <p:nvPicPr>
          <p:cNvPr id="57"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2514600"/>
            <a:ext cx="457200" cy="457200"/>
          </a:xfrm>
          <a:prstGeom prst="rect">
            <a:avLst/>
          </a:prstGeom>
          <a:noFill/>
        </p:spPr>
      </p:pic>
      <p:pic>
        <p:nvPicPr>
          <p:cNvPr id="58"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5181600"/>
            <a:ext cx="457200" cy="457200"/>
          </a:xfrm>
          <a:prstGeom prst="rect">
            <a:avLst/>
          </a:prstGeom>
          <a:noFill/>
        </p:spPr>
      </p:pic>
      <p:pic>
        <p:nvPicPr>
          <p:cNvPr id="59"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3810000"/>
            <a:ext cx="457200" cy="457200"/>
          </a:xfrm>
          <a:prstGeom prst="rect">
            <a:avLst/>
          </a:prstGeom>
          <a:noFill/>
        </p:spPr>
      </p:pic>
    </p:spTree>
    <p:extLst>
      <p:ext uri="{BB962C8B-B14F-4D97-AF65-F5344CB8AC3E}">
        <p14:creationId xmlns:p14="http://schemas.microsoft.com/office/powerpoint/2010/main" val="555378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ppt_x"/>
                                          </p:val>
                                        </p:tav>
                                        <p:tav tm="100000">
                                          <p:val>
                                            <p:strVal val="#ppt_x"/>
                                          </p:val>
                                        </p:tav>
                                      </p:tavLst>
                                    </p:anim>
                                    <p:anim calcmode="lin" valueType="num">
                                      <p:cBhvr additive="base">
                                        <p:cTn id="16" dur="500" fill="hold"/>
                                        <p:tgtEl>
                                          <p:spTgt spid="5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ppt_x"/>
                                          </p:val>
                                        </p:tav>
                                        <p:tav tm="100000">
                                          <p:val>
                                            <p:strVal val="#ppt_x"/>
                                          </p:val>
                                        </p:tav>
                                      </p:tavLst>
                                    </p:anim>
                                    <p:anim calcmode="lin" valueType="num">
                                      <p:cBhvr additive="base">
                                        <p:cTn id="2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Results –Usability  for CDC</a:t>
            </a:r>
            <a:endParaRPr lang="en-US" dirty="0"/>
          </a:p>
        </p:txBody>
      </p:sp>
      <p:sp>
        <p:nvSpPr>
          <p:cNvPr id="5" name="Content Placeholder 4"/>
          <p:cNvSpPr>
            <a:spLocks noGrp="1"/>
          </p:cNvSpPr>
          <p:nvPr>
            <p:ph idx="1"/>
          </p:nvPr>
        </p:nvSpPr>
        <p:spPr>
          <a:xfrm>
            <a:off x="457200" y="1143000"/>
            <a:ext cx="8229600" cy="5257800"/>
          </a:xfrm>
        </p:spPr>
        <p:txBody>
          <a:bodyPr/>
          <a:lstStyle/>
          <a:p>
            <a:pPr>
              <a:buSzPct val="86000"/>
            </a:pPr>
            <a:r>
              <a:rPr lang="en-US" dirty="0">
                <a:solidFill>
                  <a:schemeClr val="accent1"/>
                </a:solidFill>
              </a:rPr>
              <a:t>Can users effectively and efficiently </a:t>
            </a:r>
            <a:r>
              <a:rPr lang="en-US" dirty="0" smtClean="0">
                <a:solidFill>
                  <a:schemeClr val="accent1"/>
                </a:solidFill>
              </a:rPr>
              <a:t>use </a:t>
            </a:r>
            <a:r>
              <a:rPr lang="en-US" dirty="0">
                <a:solidFill>
                  <a:schemeClr val="accent1"/>
                </a:solidFill>
              </a:rPr>
              <a:t>the system to achieve their intended outcomes?</a:t>
            </a:r>
          </a:p>
          <a:p>
            <a:pPr marL="0" indent="0">
              <a:buNone/>
            </a:pPr>
            <a:endParaRPr lang="en-US" dirty="0" smtClean="0"/>
          </a:p>
        </p:txBody>
      </p:sp>
      <p:graphicFrame>
        <p:nvGraphicFramePr>
          <p:cNvPr id="7" name="Content Placeholder 2"/>
          <p:cNvGraphicFramePr>
            <a:graphicFrameLocks/>
          </p:cNvGraphicFramePr>
          <p:nvPr>
            <p:extLst>
              <p:ext uri="{D42A27DB-BD31-4B8C-83A1-F6EECF244321}">
                <p14:modId xmlns:p14="http://schemas.microsoft.com/office/powerpoint/2010/main" val="1962218156"/>
              </p:ext>
            </p:extLst>
          </p:nvPr>
        </p:nvGraphicFramePr>
        <p:xfrm>
          <a:off x="1185483" y="2032160"/>
          <a:ext cx="7465442" cy="2194560"/>
        </p:xfrm>
        <a:graphic>
          <a:graphicData uri="http://schemas.openxmlformats.org/drawingml/2006/table">
            <a:tbl>
              <a:tblPr firstRow="1" bandRow="1">
                <a:tableStyleId>{2D5ABB26-0587-4C30-8999-92F81FD0307C}</a:tableStyleId>
              </a:tblPr>
              <a:tblGrid>
                <a:gridCol w="7465442"/>
              </a:tblGrid>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Monitor and evaluate grantee performance</a:t>
                      </a: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Monitor and evaluate grantee progress</a:t>
                      </a: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Run queries and create reports</a:t>
                      </a:r>
                    </a:p>
                  </a:txBody>
                  <a:tcPr anchor="ct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Monitor completion</a:t>
                      </a:r>
                      <a:r>
                        <a:rPr lang="en-US" sz="2000" b="0" baseline="0" dirty="0" smtClean="0">
                          <a:solidFill>
                            <a:schemeClr val="bg2">
                              <a:lumMod val="75000"/>
                            </a:schemeClr>
                          </a:solidFill>
                        </a:rPr>
                        <a:t> of data entry requirements</a:t>
                      </a:r>
                      <a:endParaRPr lang="en-US" sz="2000" b="0" dirty="0" smtClean="0">
                        <a:solidFill>
                          <a:schemeClr val="bg2">
                            <a:lumMod val="75000"/>
                          </a:schemeClr>
                        </a:solidFill>
                      </a:endParaRPr>
                    </a:p>
                  </a:txBody>
                  <a:tcPr anchor="ctr"/>
                </a:tc>
              </a:tr>
            </a:tbl>
          </a:graphicData>
        </a:graphic>
      </p:graphicFrame>
      <p:pic>
        <p:nvPicPr>
          <p:cNvPr id="8"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811128" y="3151272"/>
            <a:ext cx="383519" cy="4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10800000">
            <a:off x="762000" y="2057400"/>
            <a:ext cx="383517" cy="48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57200" y="1981201"/>
            <a:ext cx="8281172" cy="2209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10800000">
            <a:off x="762000" y="2590800"/>
            <a:ext cx="383517" cy="48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10800000">
            <a:off x="762000" y="3657600"/>
            <a:ext cx="383517" cy="48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7848600" y="5791200"/>
            <a:ext cx="971550" cy="738188"/>
            <a:chOff x="1619250" y="862012"/>
            <a:chExt cx="971550" cy="738188"/>
          </a:xfrm>
        </p:grpSpPr>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3" name="TextBox 12"/>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478974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2202807" y="1272768"/>
            <a:ext cx="1581073" cy="663138"/>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Report system errors &amp;  issues to developers</a:t>
            </a:r>
            <a:endParaRPr lang="en-US" sz="1300" dirty="0">
              <a:solidFill>
                <a:srgbClr val="002060"/>
              </a:solidFill>
            </a:endParaRPr>
          </a:p>
        </p:txBody>
      </p:sp>
      <p:sp>
        <p:nvSpPr>
          <p:cNvPr id="59" name="TextBox 58"/>
          <p:cNvSpPr txBox="1"/>
          <p:nvPr/>
        </p:nvSpPr>
        <p:spPr>
          <a:xfrm>
            <a:off x="2191707" y="4070359"/>
            <a:ext cx="1588098"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Run queries &amp; create reports</a:t>
            </a:r>
            <a:endParaRPr lang="en-US" sz="1300" dirty="0">
              <a:solidFill>
                <a:srgbClr val="002060"/>
              </a:solidFill>
            </a:endParaRPr>
          </a:p>
        </p:txBody>
      </p:sp>
      <p:sp>
        <p:nvSpPr>
          <p:cNvPr id="60" name="TextBox 59"/>
          <p:cNvSpPr txBox="1"/>
          <p:nvPr/>
        </p:nvSpPr>
        <p:spPr>
          <a:xfrm>
            <a:off x="4004189" y="3352800"/>
            <a:ext cx="1447071"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Progress assessed</a:t>
            </a:r>
            <a:endParaRPr lang="en-US" sz="1300" dirty="0">
              <a:solidFill>
                <a:srgbClr val="002060"/>
              </a:solidFill>
            </a:endParaRPr>
          </a:p>
        </p:txBody>
      </p:sp>
      <p:sp>
        <p:nvSpPr>
          <p:cNvPr id="61" name="TextBox 60"/>
          <p:cNvSpPr txBox="1"/>
          <p:nvPr/>
        </p:nvSpPr>
        <p:spPr>
          <a:xfrm>
            <a:off x="2187151" y="4751062"/>
            <a:ext cx="1557728"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completion of data entry requirements</a:t>
            </a:r>
            <a:endParaRPr lang="en-US" sz="1300" dirty="0">
              <a:solidFill>
                <a:srgbClr val="002060"/>
              </a:solidFill>
            </a:endParaRPr>
          </a:p>
        </p:txBody>
      </p:sp>
      <p:sp>
        <p:nvSpPr>
          <p:cNvPr id="65" name="TextBox 64"/>
          <p:cNvSpPr txBox="1"/>
          <p:nvPr/>
        </p:nvSpPr>
        <p:spPr>
          <a:xfrm>
            <a:off x="2187151" y="2536116"/>
            <a:ext cx="1581073"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&amp; evaluate grantee performance</a:t>
            </a:r>
            <a:endParaRPr lang="en-US" sz="1300" dirty="0">
              <a:solidFill>
                <a:srgbClr val="002060"/>
              </a:solidFill>
            </a:endParaRPr>
          </a:p>
        </p:txBody>
      </p:sp>
      <p:sp>
        <p:nvSpPr>
          <p:cNvPr id="66" name="TextBox 65"/>
          <p:cNvSpPr txBox="1"/>
          <p:nvPr/>
        </p:nvSpPr>
        <p:spPr>
          <a:xfrm>
            <a:off x="4043388" y="2622423"/>
            <a:ext cx="1447071"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a:solidFill>
                  <a:srgbClr val="002060"/>
                </a:solidFill>
              </a:rPr>
              <a:t>Performance </a:t>
            </a:r>
            <a:r>
              <a:rPr lang="en-US" sz="1300" dirty="0" smtClean="0">
                <a:solidFill>
                  <a:srgbClr val="002060"/>
                </a:solidFill>
              </a:rPr>
              <a:t>assessed</a:t>
            </a:r>
            <a:endParaRPr lang="en-US" sz="1300" dirty="0">
              <a:solidFill>
                <a:srgbClr val="002060"/>
              </a:solidFill>
            </a:endParaRPr>
          </a:p>
        </p:txBody>
      </p:sp>
      <p:sp>
        <p:nvSpPr>
          <p:cNvPr id="68" name="TextBox 67"/>
          <p:cNvSpPr txBox="1"/>
          <p:nvPr/>
        </p:nvSpPr>
        <p:spPr>
          <a:xfrm>
            <a:off x="2187151" y="3393035"/>
            <a:ext cx="1588098"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&amp; evaluate grantee progress</a:t>
            </a:r>
            <a:endParaRPr lang="en-US" sz="1300" dirty="0">
              <a:solidFill>
                <a:srgbClr val="002060"/>
              </a:solidFill>
            </a:endParaRPr>
          </a:p>
        </p:txBody>
      </p:sp>
      <p:sp>
        <p:nvSpPr>
          <p:cNvPr id="69" name="TextBox 68"/>
          <p:cNvSpPr txBox="1"/>
          <p:nvPr/>
        </p:nvSpPr>
        <p:spPr>
          <a:xfrm>
            <a:off x="4013405" y="4751062"/>
            <a:ext cx="1438460"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entry compliance </a:t>
            </a:r>
            <a:r>
              <a:rPr lang="en-US" sz="1300" dirty="0">
                <a:solidFill>
                  <a:srgbClr val="002060"/>
                </a:solidFill>
              </a:rPr>
              <a:t>assessed</a:t>
            </a:r>
          </a:p>
        </p:txBody>
      </p:sp>
      <p:sp>
        <p:nvSpPr>
          <p:cNvPr id="70" name="TextBox 69"/>
          <p:cNvSpPr txBox="1"/>
          <p:nvPr/>
        </p:nvSpPr>
        <p:spPr>
          <a:xfrm>
            <a:off x="4047187" y="1284302"/>
            <a:ext cx="1419729"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resolved &amp; system maintained</a:t>
            </a:r>
            <a:endParaRPr lang="en-US" sz="1300" dirty="0">
              <a:solidFill>
                <a:srgbClr val="002060"/>
              </a:solidFill>
            </a:endParaRPr>
          </a:p>
        </p:txBody>
      </p:sp>
      <p:cxnSp>
        <p:nvCxnSpPr>
          <p:cNvPr id="71" name="Straight Arrow Connector 70"/>
          <p:cNvCxnSpPr>
            <a:stCxn id="65" idx="3"/>
            <a:endCxn id="66" idx="1"/>
          </p:cNvCxnSpPr>
          <p:nvPr/>
        </p:nvCxnSpPr>
        <p:spPr>
          <a:xfrm flipV="1">
            <a:off x="3768224" y="2848198"/>
            <a:ext cx="275164" cy="137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0" name="Straight Arrow Connector 79"/>
          <p:cNvCxnSpPr>
            <a:stCxn id="56" idx="3"/>
            <a:endCxn id="70" idx="1"/>
          </p:cNvCxnSpPr>
          <p:nvPr/>
        </p:nvCxnSpPr>
        <p:spPr>
          <a:xfrm>
            <a:off x="3783880" y="1604337"/>
            <a:ext cx="263307" cy="57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a:stCxn id="70" idx="3"/>
            <a:endCxn id="217" idx="1"/>
          </p:cNvCxnSpPr>
          <p:nvPr/>
        </p:nvCxnSpPr>
        <p:spPr>
          <a:xfrm flipV="1">
            <a:off x="5466916" y="1598571"/>
            <a:ext cx="278461" cy="115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p:nvPr/>
        </p:nvCxnSpPr>
        <p:spPr>
          <a:xfrm>
            <a:off x="3810000" y="3505200"/>
            <a:ext cx="228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3" name="TextBox 102"/>
          <p:cNvSpPr txBox="1"/>
          <p:nvPr/>
        </p:nvSpPr>
        <p:spPr>
          <a:xfrm>
            <a:off x="4028139" y="2077586"/>
            <a:ext cx="1447071" cy="25149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TA provided</a:t>
            </a:r>
            <a:endParaRPr lang="en-US" sz="1300" dirty="0">
              <a:solidFill>
                <a:srgbClr val="002060"/>
              </a:solidFill>
            </a:endParaRPr>
          </a:p>
        </p:txBody>
      </p:sp>
      <p:cxnSp>
        <p:nvCxnSpPr>
          <p:cNvPr id="115" name="Straight Arrow Connector 114"/>
          <p:cNvCxnSpPr>
            <a:stCxn id="70" idx="2"/>
            <a:endCxn id="70" idx="2"/>
          </p:cNvCxnSpPr>
          <p:nvPr/>
        </p:nvCxnSpPr>
        <p:spPr>
          <a:xfrm>
            <a:off x="4757052" y="193590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2207363" y="2082395"/>
            <a:ext cx="1588098" cy="251494"/>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Access info for TA</a:t>
            </a:r>
            <a:endParaRPr lang="en-US" sz="1300" dirty="0">
              <a:solidFill>
                <a:srgbClr val="002060"/>
              </a:solidFill>
            </a:endParaRPr>
          </a:p>
        </p:txBody>
      </p:sp>
      <p:sp>
        <p:nvSpPr>
          <p:cNvPr id="49" name="Title 1"/>
          <p:cNvSpPr>
            <a:spLocks noGrp="1"/>
          </p:cNvSpPr>
          <p:nvPr>
            <p:ph type="title"/>
          </p:nvPr>
        </p:nvSpPr>
        <p:spPr>
          <a:xfrm>
            <a:off x="457200" y="387272"/>
            <a:ext cx="8229600" cy="485874"/>
          </a:xfrm>
        </p:spPr>
        <p:txBody>
          <a:bodyPr/>
          <a:lstStyle/>
          <a:p>
            <a:r>
              <a:rPr lang="en-US" dirty="0" smtClean="0"/>
              <a:t>Detailed Logic </a:t>
            </a:r>
            <a:r>
              <a:rPr lang="en-US" dirty="0"/>
              <a:t>Model of </a:t>
            </a:r>
            <a:r>
              <a:rPr lang="en-US" dirty="0" smtClean="0"/>
              <a:t>CDC Functions</a:t>
            </a:r>
            <a:endParaRPr lang="en-US" dirty="0"/>
          </a:p>
        </p:txBody>
      </p:sp>
      <p:sp>
        <p:nvSpPr>
          <p:cNvPr id="50" name="TextBox 49"/>
          <p:cNvSpPr txBox="1"/>
          <p:nvPr/>
        </p:nvSpPr>
        <p:spPr>
          <a:xfrm>
            <a:off x="461167" y="756269"/>
            <a:ext cx="8327092" cy="307777"/>
          </a:xfrm>
          <a:prstGeom prst="rect">
            <a:avLst/>
          </a:prstGeom>
          <a:noFill/>
        </p:spPr>
        <p:txBody>
          <a:bodyPr wrap="square" rtlCol="0">
            <a:spAutoFit/>
          </a:bodyPr>
          <a:lstStyle/>
          <a:p>
            <a:r>
              <a:rPr lang="en-US" sz="1400" b="1" dirty="0" smtClean="0">
                <a:solidFill>
                  <a:schemeClr val="accent1"/>
                </a:solidFill>
              </a:rPr>
              <a:t>        Inputs                      Activities          Short-term outcomes                          Long-term outcomes </a:t>
            </a:r>
            <a:endParaRPr lang="en-US" sz="1400" b="1" dirty="0">
              <a:solidFill>
                <a:schemeClr val="accent1"/>
              </a:solidFill>
            </a:endParaRPr>
          </a:p>
        </p:txBody>
      </p:sp>
      <p:cxnSp>
        <p:nvCxnSpPr>
          <p:cNvPr id="51" name="Straight Connector 50"/>
          <p:cNvCxnSpPr/>
          <p:nvPr/>
        </p:nvCxnSpPr>
        <p:spPr>
          <a:xfrm>
            <a:off x="461167" y="1025807"/>
            <a:ext cx="83270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Elbow Connector 121"/>
          <p:cNvCxnSpPr>
            <a:endCxn id="197" idx="1"/>
          </p:cNvCxnSpPr>
          <p:nvPr/>
        </p:nvCxnSpPr>
        <p:spPr>
          <a:xfrm rot="16200000" flipV="1">
            <a:off x="1503596" y="2911909"/>
            <a:ext cx="1410668" cy="3133"/>
          </a:xfrm>
          <a:prstGeom prst="bentConnector4">
            <a:avLst>
              <a:gd name="adj1" fmla="val -1683"/>
              <a:gd name="adj2" fmla="val 4060964"/>
            </a:avLst>
          </a:prstGeom>
          <a:ln>
            <a:tailEnd type="arrow"/>
          </a:ln>
        </p:spPr>
        <p:style>
          <a:lnRef idx="2">
            <a:schemeClr val="dk1"/>
          </a:lnRef>
          <a:fillRef idx="0">
            <a:schemeClr val="dk1"/>
          </a:fillRef>
          <a:effectRef idx="1">
            <a:schemeClr val="dk1"/>
          </a:effectRef>
          <a:fontRef idx="minor">
            <a:schemeClr val="tx1"/>
          </a:fontRef>
        </p:style>
      </p:cxnSp>
      <p:cxnSp>
        <p:nvCxnSpPr>
          <p:cNvPr id="125" name="Straight Connector 124"/>
          <p:cNvCxnSpPr>
            <a:stCxn id="65" idx="1"/>
          </p:cNvCxnSpPr>
          <p:nvPr/>
        </p:nvCxnSpPr>
        <p:spPr>
          <a:xfrm flipH="1" flipV="1">
            <a:off x="2078042" y="2861917"/>
            <a:ext cx="109109" cy="1"/>
          </a:xfrm>
          <a:prstGeom prst="line">
            <a:avLst/>
          </a:prstGeom>
        </p:spPr>
        <p:style>
          <a:lnRef idx="2">
            <a:schemeClr val="dk1"/>
          </a:lnRef>
          <a:fillRef idx="0">
            <a:schemeClr val="dk1"/>
          </a:fillRef>
          <a:effectRef idx="1">
            <a:schemeClr val="dk1"/>
          </a:effectRef>
          <a:fontRef idx="minor">
            <a:schemeClr val="tx1"/>
          </a:fontRef>
        </p:style>
      </p:cxnSp>
      <p:sp>
        <p:nvSpPr>
          <p:cNvPr id="217" name="TextBox 216"/>
          <p:cNvSpPr txBox="1"/>
          <p:nvPr/>
        </p:nvSpPr>
        <p:spPr>
          <a:xfrm>
            <a:off x="5745377" y="1472824"/>
            <a:ext cx="1410950" cy="25149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satisfied</a:t>
            </a:r>
            <a:endParaRPr lang="en-US" sz="1300" dirty="0">
              <a:solidFill>
                <a:srgbClr val="002060"/>
              </a:solidFill>
            </a:endParaRPr>
          </a:p>
        </p:txBody>
      </p:sp>
      <p:sp>
        <p:nvSpPr>
          <p:cNvPr id="299" name="TextBox 298"/>
          <p:cNvSpPr txBox="1"/>
          <p:nvPr/>
        </p:nvSpPr>
        <p:spPr>
          <a:xfrm>
            <a:off x="7370124" y="1372796"/>
            <a:ext cx="1405800"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continue using the system</a:t>
            </a:r>
            <a:endParaRPr lang="en-US" sz="1300" dirty="0">
              <a:solidFill>
                <a:srgbClr val="002060"/>
              </a:solidFill>
            </a:endParaRPr>
          </a:p>
        </p:txBody>
      </p:sp>
      <p:cxnSp>
        <p:nvCxnSpPr>
          <p:cNvPr id="348" name="Straight Arrow Connector 347"/>
          <p:cNvCxnSpPr>
            <a:stCxn id="197" idx="3"/>
            <a:endCxn id="103" idx="1"/>
          </p:cNvCxnSpPr>
          <p:nvPr/>
        </p:nvCxnSpPr>
        <p:spPr>
          <a:xfrm flipV="1">
            <a:off x="3795461" y="2203333"/>
            <a:ext cx="232678" cy="48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6" name="Straight Arrow Connector 95"/>
          <p:cNvCxnSpPr>
            <a:stCxn id="217" idx="3"/>
            <a:endCxn id="299" idx="1"/>
          </p:cNvCxnSpPr>
          <p:nvPr/>
        </p:nvCxnSpPr>
        <p:spPr>
          <a:xfrm>
            <a:off x="7156327" y="1598571"/>
            <a:ext cx="21379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4" name="TextBox 113"/>
          <p:cNvSpPr txBox="1"/>
          <p:nvPr/>
        </p:nvSpPr>
        <p:spPr>
          <a:xfrm>
            <a:off x="7370123" y="2848197"/>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accountable</a:t>
            </a:r>
            <a:endParaRPr lang="en-US" sz="1300" dirty="0">
              <a:solidFill>
                <a:srgbClr val="002060"/>
              </a:solidFill>
            </a:endParaRPr>
          </a:p>
        </p:txBody>
      </p:sp>
      <p:sp>
        <p:nvSpPr>
          <p:cNvPr id="118" name="TextBox 117"/>
          <p:cNvSpPr txBox="1"/>
          <p:nvPr/>
        </p:nvSpPr>
        <p:spPr>
          <a:xfrm>
            <a:off x="5715000" y="2743200"/>
            <a:ext cx="1432244" cy="1051713"/>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rewarded or progress &amp; performance adjusted</a:t>
            </a:r>
            <a:endParaRPr lang="en-US" sz="1300" dirty="0">
              <a:solidFill>
                <a:srgbClr val="002060"/>
              </a:solidFill>
            </a:endParaRPr>
          </a:p>
        </p:txBody>
      </p:sp>
      <p:cxnSp>
        <p:nvCxnSpPr>
          <p:cNvPr id="121" name="Straight Arrow Connector 120"/>
          <p:cNvCxnSpPr>
            <a:stCxn id="188" idx="2"/>
            <a:endCxn id="189" idx="0"/>
          </p:cNvCxnSpPr>
          <p:nvPr/>
        </p:nvCxnSpPr>
        <p:spPr>
          <a:xfrm>
            <a:off x="8085662" y="3870304"/>
            <a:ext cx="1" cy="1772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7" name="TextBox 136"/>
          <p:cNvSpPr txBox="1"/>
          <p:nvPr/>
        </p:nvSpPr>
        <p:spPr>
          <a:xfrm>
            <a:off x="4004189" y="4070359"/>
            <a:ext cx="1462729"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Queries run &amp; reports created</a:t>
            </a:r>
            <a:endParaRPr lang="en-US" sz="1300" dirty="0">
              <a:solidFill>
                <a:srgbClr val="002060"/>
              </a:solidFill>
            </a:endParaRPr>
          </a:p>
        </p:txBody>
      </p:sp>
      <p:cxnSp>
        <p:nvCxnSpPr>
          <p:cNvPr id="138" name="Straight Arrow Connector 137"/>
          <p:cNvCxnSpPr>
            <a:stCxn id="59" idx="3"/>
            <a:endCxn id="137" idx="1"/>
          </p:cNvCxnSpPr>
          <p:nvPr/>
        </p:nvCxnSpPr>
        <p:spPr>
          <a:xfrm>
            <a:off x="3779805" y="4296134"/>
            <a:ext cx="2243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0" name="Straight Arrow Connector 139"/>
          <p:cNvCxnSpPr>
            <a:stCxn id="137" idx="3"/>
            <a:endCxn id="187" idx="1"/>
          </p:cNvCxnSpPr>
          <p:nvPr/>
        </p:nvCxnSpPr>
        <p:spPr>
          <a:xfrm>
            <a:off x="5466918" y="4296134"/>
            <a:ext cx="2139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4" name="Right Brace 143"/>
          <p:cNvSpPr/>
          <p:nvPr/>
        </p:nvSpPr>
        <p:spPr>
          <a:xfrm>
            <a:off x="1738266" y="1338393"/>
            <a:ext cx="250477" cy="3572988"/>
          </a:xfrm>
          <a:prstGeom prst="rightBrace">
            <a:avLst>
              <a:gd name="adj1" fmla="val 8333"/>
              <a:gd name="adj2" fmla="val 50351"/>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145" name="Right Arrow 144"/>
          <p:cNvSpPr/>
          <p:nvPr/>
        </p:nvSpPr>
        <p:spPr>
          <a:xfrm>
            <a:off x="1879634" y="3023794"/>
            <a:ext cx="198408" cy="3002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00"/>
          </a:p>
        </p:txBody>
      </p:sp>
      <p:sp>
        <p:nvSpPr>
          <p:cNvPr id="148" name="TextBox 147"/>
          <p:cNvSpPr txBox="1"/>
          <p:nvPr/>
        </p:nvSpPr>
        <p:spPr>
          <a:xfrm>
            <a:off x="341871" y="1398702"/>
            <a:ext cx="1463040" cy="3452370"/>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300" dirty="0">
                <a:solidFill>
                  <a:srgbClr val="002060"/>
                </a:solidFill>
              </a:rPr>
              <a:t>Funding</a:t>
            </a:r>
          </a:p>
          <a:p>
            <a:pPr marL="171450" indent="-171450">
              <a:buFont typeface="Wingdings" pitchFamily="2" charset="2"/>
              <a:buChar char="v"/>
            </a:pPr>
            <a:r>
              <a:rPr lang="en-US" sz="1300" dirty="0" smtClean="0">
                <a:solidFill>
                  <a:srgbClr val="002060"/>
                </a:solidFill>
              </a:rPr>
              <a:t>Equipment w/ </a:t>
            </a:r>
            <a:r>
              <a:rPr lang="en-US" sz="1300" dirty="0">
                <a:solidFill>
                  <a:srgbClr val="002060"/>
                </a:solidFill>
              </a:rPr>
              <a:t>web </a:t>
            </a:r>
            <a:r>
              <a:rPr lang="en-US" sz="1300" dirty="0" smtClean="0">
                <a:solidFill>
                  <a:srgbClr val="002060"/>
                </a:solidFill>
              </a:rPr>
              <a:t>access</a:t>
            </a:r>
          </a:p>
          <a:p>
            <a:pPr marL="171450" indent="-171450">
              <a:buFont typeface="Wingdings" pitchFamily="2" charset="2"/>
              <a:buChar char="v"/>
            </a:pPr>
            <a:r>
              <a:rPr lang="en-US" sz="1300" dirty="0">
                <a:solidFill>
                  <a:srgbClr val="002060"/>
                </a:solidFill>
              </a:rPr>
              <a:t>Reporting </a:t>
            </a:r>
            <a:r>
              <a:rPr lang="en-US" sz="1300" dirty="0" smtClean="0">
                <a:solidFill>
                  <a:srgbClr val="002060"/>
                </a:solidFill>
              </a:rPr>
              <a:t>criteria</a:t>
            </a:r>
            <a:endParaRPr lang="en-US" sz="1300" dirty="0">
              <a:solidFill>
                <a:srgbClr val="002060"/>
              </a:solidFill>
            </a:endParaRPr>
          </a:p>
          <a:p>
            <a:pPr marL="171450" indent="-171450">
              <a:buFont typeface="Wingdings" pitchFamily="2" charset="2"/>
              <a:buChar char="v"/>
            </a:pPr>
            <a:r>
              <a:rPr lang="en-US" sz="1300" dirty="0">
                <a:solidFill>
                  <a:srgbClr val="002060"/>
                </a:solidFill>
              </a:rPr>
              <a:t>System Developers</a:t>
            </a:r>
          </a:p>
          <a:p>
            <a:pPr marL="171450" indent="-171450">
              <a:buFont typeface="Wingdings" pitchFamily="2" charset="2"/>
              <a:buChar char="v"/>
            </a:pPr>
            <a:r>
              <a:rPr lang="en-US" sz="1300" dirty="0">
                <a:solidFill>
                  <a:srgbClr val="002060"/>
                </a:solidFill>
              </a:rPr>
              <a:t>AIRS Development Team</a:t>
            </a:r>
          </a:p>
          <a:p>
            <a:pPr marL="171450" indent="-171450">
              <a:buFont typeface="Wingdings" pitchFamily="2" charset="2"/>
              <a:buChar char="v"/>
            </a:pPr>
            <a:r>
              <a:rPr lang="en-US" sz="1300" dirty="0">
                <a:solidFill>
                  <a:srgbClr val="002060"/>
                </a:solidFill>
              </a:rPr>
              <a:t>Indicator </a:t>
            </a:r>
            <a:r>
              <a:rPr lang="en-US" sz="1300" dirty="0" smtClean="0">
                <a:solidFill>
                  <a:srgbClr val="002060"/>
                </a:solidFill>
              </a:rPr>
              <a:t>Workgroups/ established performance measures</a:t>
            </a:r>
          </a:p>
          <a:p>
            <a:pPr marL="171450" indent="-171450">
              <a:buFont typeface="Wingdings" pitchFamily="2" charset="2"/>
              <a:buChar char="v"/>
            </a:pPr>
            <a:r>
              <a:rPr lang="en-US" sz="1300" dirty="0" smtClean="0">
                <a:solidFill>
                  <a:srgbClr val="002060"/>
                </a:solidFill>
              </a:rPr>
              <a:t>CDC staff</a:t>
            </a:r>
            <a:endParaRPr lang="en-US" sz="1300" dirty="0">
              <a:solidFill>
                <a:srgbClr val="002060"/>
              </a:solidFill>
            </a:endParaRPr>
          </a:p>
          <a:p>
            <a:pPr marL="171450" indent="-171450">
              <a:buFont typeface="Wingdings" pitchFamily="2" charset="2"/>
              <a:buChar char="v"/>
            </a:pPr>
            <a:r>
              <a:rPr lang="en-US" sz="1300" dirty="0" smtClean="0">
                <a:solidFill>
                  <a:srgbClr val="002060"/>
                </a:solidFill>
              </a:rPr>
              <a:t>Management</a:t>
            </a:r>
          </a:p>
        </p:txBody>
      </p:sp>
      <p:sp>
        <p:nvSpPr>
          <p:cNvPr id="187" name="TextBox 186"/>
          <p:cNvSpPr txBox="1"/>
          <p:nvPr/>
        </p:nvSpPr>
        <p:spPr>
          <a:xfrm>
            <a:off x="5680907" y="3870304"/>
            <a:ext cx="1416286"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Upper management &amp; policymakers informed</a:t>
            </a:r>
            <a:endParaRPr lang="en-US" sz="1300" dirty="0">
              <a:solidFill>
                <a:srgbClr val="002060"/>
              </a:solidFill>
            </a:endParaRPr>
          </a:p>
        </p:txBody>
      </p:sp>
      <p:sp>
        <p:nvSpPr>
          <p:cNvPr id="188" name="TextBox 187"/>
          <p:cNvSpPr txBox="1"/>
          <p:nvPr/>
        </p:nvSpPr>
        <p:spPr>
          <a:xfrm>
            <a:off x="7382762" y="3418755"/>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Continued program funding</a:t>
            </a:r>
            <a:endParaRPr lang="en-US" sz="1300" dirty="0">
              <a:solidFill>
                <a:srgbClr val="002060"/>
              </a:solidFill>
            </a:endParaRPr>
          </a:p>
        </p:txBody>
      </p:sp>
      <p:sp>
        <p:nvSpPr>
          <p:cNvPr id="189" name="TextBox 188"/>
          <p:cNvSpPr txBox="1"/>
          <p:nvPr/>
        </p:nvSpPr>
        <p:spPr>
          <a:xfrm>
            <a:off x="7382763" y="4047588"/>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Asthma burden reduced</a:t>
            </a:r>
            <a:endParaRPr lang="en-US" sz="1300" dirty="0">
              <a:solidFill>
                <a:srgbClr val="002060"/>
              </a:solidFill>
            </a:endParaRPr>
          </a:p>
        </p:txBody>
      </p:sp>
      <p:sp>
        <p:nvSpPr>
          <p:cNvPr id="190" name="TextBox 189"/>
          <p:cNvSpPr txBox="1"/>
          <p:nvPr/>
        </p:nvSpPr>
        <p:spPr>
          <a:xfrm>
            <a:off x="5688214" y="4851090"/>
            <a:ext cx="1416286"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Informed decision making</a:t>
            </a:r>
            <a:endParaRPr lang="en-US" sz="1300" dirty="0">
              <a:solidFill>
                <a:srgbClr val="002060"/>
              </a:solidFill>
            </a:endParaRPr>
          </a:p>
        </p:txBody>
      </p:sp>
      <p:sp>
        <p:nvSpPr>
          <p:cNvPr id="191" name="TextBox 190"/>
          <p:cNvSpPr txBox="1"/>
          <p:nvPr/>
        </p:nvSpPr>
        <p:spPr>
          <a:xfrm>
            <a:off x="7416011" y="4651035"/>
            <a:ext cx="1339303"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Promising practices identified &amp; implemented</a:t>
            </a:r>
            <a:endParaRPr lang="en-US" sz="1300" dirty="0">
              <a:solidFill>
                <a:srgbClr val="002060"/>
              </a:solidFill>
            </a:endParaRPr>
          </a:p>
        </p:txBody>
      </p:sp>
      <p:cxnSp>
        <p:nvCxnSpPr>
          <p:cNvPr id="192" name="Straight Arrow Connector 191"/>
          <p:cNvCxnSpPr>
            <a:stCxn id="190" idx="3"/>
            <a:endCxn id="191" idx="1"/>
          </p:cNvCxnSpPr>
          <p:nvPr/>
        </p:nvCxnSpPr>
        <p:spPr>
          <a:xfrm>
            <a:off x="7104500" y="5076865"/>
            <a:ext cx="31151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3" name="Straight Arrow Connector 192"/>
          <p:cNvCxnSpPr>
            <a:stCxn id="191" idx="0"/>
            <a:endCxn id="189" idx="2"/>
          </p:cNvCxnSpPr>
          <p:nvPr/>
        </p:nvCxnSpPr>
        <p:spPr>
          <a:xfrm flipV="1">
            <a:off x="8085663" y="4499137"/>
            <a:ext cx="0" cy="1518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4" name="Straight Arrow Connector 193"/>
          <p:cNvCxnSpPr>
            <a:stCxn id="187" idx="2"/>
            <a:endCxn id="190" idx="0"/>
          </p:cNvCxnSpPr>
          <p:nvPr/>
        </p:nvCxnSpPr>
        <p:spPr>
          <a:xfrm>
            <a:off x="6389050" y="4721963"/>
            <a:ext cx="7307" cy="1291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6" name="TextBox 195"/>
          <p:cNvSpPr txBox="1"/>
          <p:nvPr/>
        </p:nvSpPr>
        <p:spPr>
          <a:xfrm>
            <a:off x="7349514" y="1982367"/>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improvement</a:t>
            </a:r>
            <a:endParaRPr lang="en-US" sz="1300" dirty="0">
              <a:solidFill>
                <a:srgbClr val="002060"/>
              </a:solidFill>
            </a:endParaRPr>
          </a:p>
        </p:txBody>
      </p:sp>
      <p:cxnSp>
        <p:nvCxnSpPr>
          <p:cNvPr id="240" name="Straight Arrow Connector 239"/>
          <p:cNvCxnSpPr>
            <a:stCxn id="61" idx="3"/>
            <a:endCxn id="69" idx="1"/>
          </p:cNvCxnSpPr>
          <p:nvPr/>
        </p:nvCxnSpPr>
        <p:spPr>
          <a:xfrm>
            <a:off x="3744879" y="5076864"/>
            <a:ext cx="26852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43" name="Right Brace 342"/>
          <p:cNvSpPr/>
          <p:nvPr/>
        </p:nvSpPr>
        <p:spPr>
          <a:xfrm>
            <a:off x="5476625" y="2622422"/>
            <a:ext cx="45719" cy="1263778"/>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cxnSp>
        <p:nvCxnSpPr>
          <p:cNvPr id="344" name="Straight Arrow Connector 343"/>
          <p:cNvCxnSpPr>
            <a:stCxn id="343" idx="1"/>
            <a:endCxn id="118" idx="1"/>
          </p:cNvCxnSpPr>
          <p:nvPr/>
        </p:nvCxnSpPr>
        <p:spPr>
          <a:xfrm>
            <a:off x="5522344" y="3254311"/>
            <a:ext cx="192656" cy="1474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0" name="Straight Arrow Connector 349"/>
          <p:cNvCxnSpPr>
            <a:endCxn id="114" idx="1"/>
          </p:cNvCxnSpPr>
          <p:nvPr/>
        </p:nvCxnSpPr>
        <p:spPr>
          <a:xfrm>
            <a:off x="7162800" y="3048000"/>
            <a:ext cx="207323" cy="259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4" name="Elbow Connector 383"/>
          <p:cNvCxnSpPr>
            <a:stCxn id="196" idx="3"/>
            <a:endCxn id="189" idx="3"/>
          </p:cNvCxnSpPr>
          <p:nvPr/>
        </p:nvCxnSpPr>
        <p:spPr>
          <a:xfrm>
            <a:off x="8755314" y="2208142"/>
            <a:ext cx="33249" cy="2065221"/>
          </a:xfrm>
          <a:prstGeom prst="bentConnector3">
            <a:avLst>
              <a:gd name="adj1" fmla="val 486150"/>
            </a:avLst>
          </a:prstGeom>
          <a:ln>
            <a:tailEnd type="arrow"/>
          </a:ln>
        </p:spPr>
        <p:style>
          <a:lnRef idx="2">
            <a:schemeClr val="dk1"/>
          </a:lnRef>
          <a:fillRef idx="0">
            <a:schemeClr val="dk1"/>
          </a:fillRef>
          <a:effectRef idx="1">
            <a:schemeClr val="dk1"/>
          </a:effectRef>
          <a:fontRef idx="minor">
            <a:schemeClr val="tx1"/>
          </a:fontRef>
        </p:style>
      </p:cxnSp>
      <p:cxnSp>
        <p:nvCxnSpPr>
          <p:cNvPr id="353" name="Straight Arrow Connector 352"/>
          <p:cNvCxnSpPr>
            <a:stCxn id="103" idx="3"/>
            <a:endCxn id="196" idx="1"/>
          </p:cNvCxnSpPr>
          <p:nvPr/>
        </p:nvCxnSpPr>
        <p:spPr>
          <a:xfrm>
            <a:off x="5475210" y="2203333"/>
            <a:ext cx="1874304" cy="48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4" name="Straight Arrow Connector 353"/>
          <p:cNvCxnSpPr/>
          <p:nvPr/>
        </p:nvCxnSpPr>
        <p:spPr>
          <a:xfrm>
            <a:off x="5451260" y="5076865"/>
            <a:ext cx="26852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55" name="TextBox 354"/>
          <p:cNvSpPr txBox="1"/>
          <p:nvPr/>
        </p:nvSpPr>
        <p:spPr>
          <a:xfrm>
            <a:off x="5680907" y="5482022"/>
            <a:ext cx="1416286"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Compliance rewarded</a:t>
            </a:r>
            <a:endParaRPr lang="en-US" sz="1300" dirty="0">
              <a:solidFill>
                <a:srgbClr val="002060"/>
              </a:solidFill>
            </a:endParaRPr>
          </a:p>
        </p:txBody>
      </p:sp>
      <p:cxnSp>
        <p:nvCxnSpPr>
          <p:cNvPr id="393" name="Elbow Connector 392"/>
          <p:cNvCxnSpPr>
            <a:stCxn id="69" idx="2"/>
            <a:endCxn id="355" idx="1"/>
          </p:cNvCxnSpPr>
          <p:nvPr/>
        </p:nvCxnSpPr>
        <p:spPr>
          <a:xfrm rot="16200000" flipH="1">
            <a:off x="5054206" y="5081095"/>
            <a:ext cx="305131" cy="94827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95" name="Elbow Connector 394"/>
          <p:cNvCxnSpPr>
            <a:stCxn id="355" idx="3"/>
            <a:endCxn id="299" idx="3"/>
          </p:cNvCxnSpPr>
          <p:nvPr/>
        </p:nvCxnSpPr>
        <p:spPr>
          <a:xfrm flipV="1">
            <a:off x="7097193" y="1598571"/>
            <a:ext cx="1678731" cy="4109226"/>
          </a:xfrm>
          <a:prstGeom prst="bentConnector3">
            <a:avLst>
              <a:gd name="adj1" fmla="val 113617"/>
            </a:avLst>
          </a:prstGeom>
          <a:ln>
            <a:tailEnd type="arrow"/>
          </a:ln>
        </p:spPr>
        <p:style>
          <a:lnRef idx="2">
            <a:schemeClr val="dk1"/>
          </a:lnRef>
          <a:fillRef idx="0">
            <a:schemeClr val="dk1"/>
          </a:fillRef>
          <a:effectRef idx="1">
            <a:schemeClr val="dk1"/>
          </a:effectRef>
          <a:fontRef idx="minor">
            <a:schemeClr val="tx1"/>
          </a:fontRef>
        </p:style>
      </p:cxnSp>
      <p:cxnSp>
        <p:nvCxnSpPr>
          <p:cNvPr id="3" name="Elbow Connector 2"/>
          <p:cNvCxnSpPr>
            <a:stCxn id="103" idx="3"/>
            <a:endCxn id="217" idx="2"/>
          </p:cNvCxnSpPr>
          <p:nvPr/>
        </p:nvCxnSpPr>
        <p:spPr>
          <a:xfrm flipV="1">
            <a:off x="5475210" y="1724318"/>
            <a:ext cx="975642" cy="479015"/>
          </a:xfrm>
          <a:prstGeom prst="bentConnector2">
            <a:avLst/>
          </a:prstGeom>
          <a:ln>
            <a:tailEnd type="arrow"/>
          </a:ln>
        </p:spPr>
        <p:style>
          <a:lnRef idx="2">
            <a:schemeClr val="dk1"/>
          </a:lnRef>
          <a:fillRef idx="0">
            <a:schemeClr val="dk1"/>
          </a:fillRef>
          <a:effectRef idx="1">
            <a:schemeClr val="dk1"/>
          </a:effectRef>
          <a:fontRef idx="minor">
            <a:schemeClr val="tx1"/>
          </a:fontRef>
        </p:style>
      </p:cxnSp>
      <p:pic>
        <p:nvPicPr>
          <p:cNvPr id="58"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2590800"/>
            <a:ext cx="457200" cy="457200"/>
          </a:xfrm>
          <a:prstGeom prst="rect">
            <a:avLst/>
          </a:prstGeom>
          <a:noFill/>
        </p:spPr>
      </p:pic>
      <p:pic>
        <p:nvPicPr>
          <p:cNvPr id="62"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3276600"/>
            <a:ext cx="457200" cy="457200"/>
          </a:xfrm>
          <a:prstGeom prst="rect">
            <a:avLst/>
          </a:prstGeom>
          <a:noFill/>
        </p:spPr>
      </p:pic>
      <p:pic>
        <p:nvPicPr>
          <p:cNvPr id="63"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4114800"/>
            <a:ext cx="457200" cy="457200"/>
          </a:xfrm>
          <a:prstGeom prst="rect">
            <a:avLst/>
          </a:prstGeom>
          <a:noFill/>
        </p:spPr>
      </p:pic>
      <p:pic>
        <p:nvPicPr>
          <p:cNvPr id="64"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4876800"/>
            <a:ext cx="457200" cy="457200"/>
          </a:xfrm>
          <a:prstGeom prst="rect">
            <a:avLst/>
          </a:prstGeom>
          <a:noFill/>
        </p:spPr>
      </p:pic>
      <p:graphicFrame>
        <p:nvGraphicFramePr>
          <p:cNvPr id="67" name="Table 66"/>
          <p:cNvGraphicFramePr>
            <a:graphicFrameLocks noGrp="1"/>
          </p:cNvGraphicFramePr>
          <p:nvPr>
            <p:extLst>
              <p:ext uri="{D42A27DB-BD31-4B8C-83A1-F6EECF244321}">
                <p14:modId xmlns:p14="http://schemas.microsoft.com/office/powerpoint/2010/main" val="2760291775"/>
              </p:ext>
            </p:extLst>
          </p:nvPr>
        </p:nvGraphicFramePr>
        <p:xfrm>
          <a:off x="381000" y="5181600"/>
          <a:ext cx="1679027" cy="1170432"/>
        </p:xfrm>
        <a:graphic>
          <a:graphicData uri="http://schemas.openxmlformats.org/drawingml/2006/table">
            <a:tbl>
              <a:tblPr firstRow="1" bandRow="1">
                <a:tableStyleId>{2D5ABB26-0587-4C30-8999-92F81FD0307C}</a:tableStyleId>
              </a:tblPr>
              <a:tblGrid>
                <a:gridCol w="279017"/>
                <a:gridCol w="1400010"/>
              </a:tblGrid>
              <a:tr h="335280">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tcPr>
                </a:tc>
                <a:tc>
                  <a:txBody>
                    <a:bodyPr/>
                    <a:lstStyle/>
                    <a:p>
                      <a:r>
                        <a:rPr lang="en-US" sz="1200" b="1" dirty="0" smtClean="0">
                          <a:solidFill>
                            <a:schemeClr val="accent1"/>
                          </a:solidFill>
                        </a:rPr>
                        <a:t>Effective Utilization</a:t>
                      </a:r>
                      <a:endParaRPr lang="en-US" sz="1200" b="1" dirty="0">
                        <a:solidFill>
                          <a:schemeClr val="accent1"/>
                        </a:solidFill>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1"/>
                    </a:solidFill>
                  </a:tcPr>
                </a:tc>
              </a:tr>
              <a:tr h="335280">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solidFill>
                  </a:tcPr>
                </a:tc>
              </a:tr>
              <a:tr h="335280">
                <a:tc>
                  <a:txBody>
                    <a:bodyPr/>
                    <a:lstStyle/>
                    <a:p>
                      <a:endParaRPr lang="en-US"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r>
                        <a:rPr lang="en-US" sz="1200" b="1" dirty="0" smtClean="0">
                          <a:solidFill>
                            <a:schemeClr val="accent1"/>
                          </a:solidFill>
                        </a:rPr>
                        <a:t>Utilization  &amp;           </a:t>
                      </a:r>
                    </a:p>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72" name="TextBox 71"/>
          <p:cNvSpPr txBox="1"/>
          <p:nvPr/>
        </p:nvSpPr>
        <p:spPr>
          <a:xfrm>
            <a:off x="838200" y="4876800"/>
            <a:ext cx="637753" cy="292388"/>
          </a:xfrm>
          <a:prstGeom prst="rect">
            <a:avLst/>
          </a:prstGeom>
          <a:noFill/>
        </p:spPr>
        <p:txBody>
          <a:bodyPr wrap="square" rtlCol="0">
            <a:spAutoFit/>
          </a:bodyPr>
          <a:lstStyle/>
          <a:p>
            <a:r>
              <a:rPr lang="en-US" sz="1300" b="1" u="sng" dirty="0" smtClean="0">
                <a:solidFill>
                  <a:schemeClr val="accent1"/>
                </a:solidFill>
                <a:effectLst>
                  <a:outerShdw blurRad="38100" dist="38100" dir="2700000" algn="tl">
                    <a:srgbClr val="000000">
                      <a:alpha val="43137"/>
                    </a:srgbClr>
                  </a:outerShdw>
                </a:effectLst>
              </a:rPr>
              <a:t>Key</a:t>
            </a:r>
          </a:p>
        </p:txBody>
      </p:sp>
      <p:cxnSp>
        <p:nvCxnSpPr>
          <p:cNvPr id="90" name="Shape 89"/>
          <p:cNvCxnSpPr>
            <a:stCxn id="187" idx="3"/>
            <a:endCxn id="188" idx="1"/>
          </p:cNvCxnSpPr>
          <p:nvPr/>
        </p:nvCxnSpPr>
        <p:spPr>
          <a:xfrm flipV="1">
            <a:off x="7097193" y="3644530"/>
            <a:ext cx="285569" cy="651604"/>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cxnSp>
        <p:nvCxnSpPr>
          <p:cNvPr id="93" name="Straight Arrow Connector 92"/>
          <p:cNvCxnSpPr/>
          <p:nvPr/>
        </p:nvCxnSpPr>
        <p:spPr>
          <a:xfrm>
            <a:off x="7162800" y="3505200"/>
            <a:ext cx="228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6483628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6">
                                            <p:txEl>
                                              <p:pRg st="0" end="0"/>
                                            </p:txEl>
                                          </p:spTgt>
                                        </p:tgtEl>
                                        <p:attrNameLst>
                                          <p:attrName>style.opacity</p:attrName>
                                        </p:attrNameLst>
                                      </p:cBhvr>
                                      <p:to>
                                        <p:strVal val="0.5"/>
                                      </p:to>
                                    </p:set>
                                    <p:animEffect filter="image" prLst="opacity: 0.5">
                                      <p:cBhvr rctx="IE">
                                        <p:cTn id="7" dur="indefinite"/>
                                        <p:tgtEl>
                                          <p:spTgt spid="56">
                                            <p:txEl>
                                              <p:pRg st="0" end="0"/>
                                            </p:txEl>
                                          </p:spTgt>
                                        </p:tgtEl>
                                      </p:cBhvr>
                                    </p:animEffect>
                                  </p:childTnLst>
                                </p:cTn>
                              </p:par>
                              <p:par>
                                <p:cTn id="8" presetID="9" presetClass="emph" presetSubtype="0" grpId="0" nodeType="withEffect">
                                  <p:stCondLst>
                                    <p:cond delay="0"/>
                                  </p:stCondLst>
                                  <p:childTnLst>
                                    <p:set>
                                      <p:cBhvr rctx="PPT">
                                        <p:cTn id="9" dur="indefinite"/>
                                        <p:tgtEl>
                                          <p:spTgt spid="56">
                                            <p:bg/>
                                          </p:spTgt>
                                        </p:tgtEl>
                                        <p:attrNameLst>
                                          <p:attrName>style.opacity</p:attrName>
                                        </p:attrNameLst>
                                      </p:cBhvr>
                                      <p:to>
                                        <p:strVal val="0.5"/>
                                      </p:to>
                                    </p:set>
                                    <p:animEffect filter="image" prLst="opacity: 0.5">
                                      <p:cBhvr rctx="IE">
                                        <p:cTn id="10" dur="indefinite"/>
                                        <p:tgtEl>
                                          <p:spTgt spid="56">
                                            <p:bg/>
                                          </p:spTgt>
                                        </p:tgtEl>
                                      </p:cBhvr>
                                    </p:animEffect>
                                  </p:childTnLst>
                                </p:cTn>
                              </p:par>
                              <p:par>
                                <p:cTn id="11" presetID="9" presetClass="emph" presetSubtype="0" grpId="0" nodeType="withEffect">
                                  <p:stCondLst>
                                    <p:cond delay="0"/>
                                  </p:stCondLst>
                                  <p:childTnLst>
                                    <p:set>
                                      <p:cBhvr rctx="PPT">
                                        <p:cTn id="12" dur="indefinite"/>
                                        <p:tgtEl>
                                          <p:spTgt spid="197">
                                            <p:txEl>
                                              <p:pRg st="0" end="0"/>
                                            </p:txEl>
                                          </p:spTgt>
                                        </p:tgtEl>
                                        <p:attrNameLst>
                                          <p:attrName>style.opacity</p:attrName>
                                        </p:attrNameLst>
                                      </p:cBhvr>
                                      <p:to>
                                        <p:strVal val="0.5"/>
                                      </p:to>
                                    </p:set>
                                    <p:animEffect filter="image" prLst="opacity: 0.5">
                                      <p:cBhvr rctx="IE">
                                        <p:cTn id="13" dur="indefinite"/>
                                        <p:tgtEl>
                                          <p:spTgt spid="197">
                                            <p:txEl>
                                              <p:pRg st="0" end="0"/>
                                            </p:txEl>
                                          </p:spTgt>
                                        </p:tgtEl>
                                      </p:cBhvr>
                                    </p:animEffect>
                                  </p:childTnLst>
                                </p:cTn>
                              </p:par>
                              <p:par>
                                <p:cTn id="14" presetID="9" presetClass="emph" presetSubtype="0" grpId="0" nodeType="withEffect">
                                  <p:stCondLst>
                                    <p:cond delay="0"/>
                                  </p:stCondLst>
                                  <p:childTnLst>
                                    <p:set>
                                      <p:cBhvr rctx="PPT">
                                        <p:cTn id="15" dur="indefinite"/>
                                        <p:tgtEl>
                                          <p:spTgt spid="197">
                                            <p:bg/>
                                          </p:spTgt>
                                        </p:tgtEl>
                                        <p:attrNameLst>
                                          <p:attrName>style.opacity</p:attrName>
                                        </p:attrNameLst>
                                      </p:cBhvr>
                                      <p:to>
                                        <p:strVal val="0.5"/>
                                      </p:to>
                                    </p:set>
                                    <p:animEffect filter="image" prLst="opacity: 0.5">
                                      <p:cBhvr rctx="IE">
                                        <p:cTn id="16" dur="indefinite"/>
                                        <p:tgtEl>
                                          <p:spTgt spid="197">
                                            <p:bg/>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anim calcmode="lin" valueType="num">
                                      <p:cBhvr additive="base">
                                        <p:cTn id="21" dur="500" fill="hold"/>
                                        <p:tgtEl>
                                          <p:spTgt spid="58"/>
                                        </p:tgtEl>
                                        <p:attrNameLst>
                                          <p:attrName>ppt_x</p:attrName>
                                        </p:attrNameLst>
                                      </p:cBhvr>
                                      <p:tavLst>
                                        <p:tav tm="0">
                                          <p:val>
                                            <p:strVal val="#ppt_x"/>
                                          </p:val>
                                        </p:tav>
                                        <p:tav tm="100000">
                                          <p:val>
                                            <p:strVal val="#ppt_x"/>
                                          </p:val>
                                        </p:tav>
                                      </p:tavLst>
                                    </p:anim>
                                    <p:anim calcmode="lin" valueType="num">
                                      <p:cBhvr additive="base">
                                        <p:cTn id="22" dur="500" fill="hold"/>
                                        <p:tgtEl>
                                          <p:spTgt spid="5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500" fill="hold"/>
                                        <p:tgtEl>
                                          <p:spTgt spid="62"/>
                                        </p:tgtEl>
                                        <p:attrNameLst>
                                          <p:attrName>ppt_x</p:attrName>
                                        </p:attrNameLst>
                                      </p:cBhvr>
                                      <p:tavLst>
                                        <p:tav tm="0">
                                          <p:val>
                                            <p:strVal val="#ppt_x"/>
                                          </p:val>
                                        </p:tav>
                                        <p:tav tm="100000">
                                          <p:val>
                                            <p:strVal val="#ppt_x"/>
                                          </p:val>
                                        </p:tav>
                                      </p:tavLst>
                                    </p:anim>
                                    <p:anim calcmode="lin" valueType="num">
                                      <p:cBhvr additive="base">
                                        <p:cTn id="26" dur="500" fill="hold"/>
                                        <p:tgtEl>
                                          <p:spTgt spid="6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ppt_x"/>
                                          </p:val>
                                        </p:tav>
                                        <p:tav tm="100000">
                                          <p:val>
                                            <p:strVal val="#ppt_x"/>
                                          </p:val>
                                        </p:tav>
                                      </p:tavLst>
                                    </p:anim>
                                    <p:anim calcmode="lin" valueType="num">
                                      <p:cBhvr additive="base">
                                        <p:cTn id="30" dur="500" fill="hold"/>
                                        <p:tgtEl>
                                          <p:spTgt spid="6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 calcmode="lin" valueType="num">
                                      <p:cBhvr additive="base">
                                        <p:cTn id="33" dur="500" fill="hold"/>
                                        <p:tgtEl>
                                          <p:spTgt spid="64"/>
                                        </p:tgtEl>
                                        <p:attrNameLst>
                                          <p:attrName>ppt_x</p:attrName>
                                        </p:attrNameLst>
                                      </p:cBhvr>
                                      <p:tavLst>
                                        <p:tav tm="0">
                                          <p:val>
                                            <p:strVal val="#ppt_x"/>
                                          </p:val>
                                        </p:tav>
                                        <p:tav tm="100000">
                                          <p:val>
                                            <p:strVal val="#ppt_x"/>
                                          </p:val>
                                        </p:tav>
                                      </p:tavLst>
                                    </p:anim>
                                    <p:anim calcmode="lin" valueType="num">
                                      <p:cBhvr additive="base">
                                        <p:cTn id="34"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allAtOnce" animBg="1"/>
      <p:bldP spid="197" grpId="0"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Results –Effective Utilization by Grantees</a:t>
            </a:r>
            <a:endParaRPr lang="en-US" dirty="0"/>
          </a:p>
        </p:txBody>
      </p:sp>
      <p:sp>
        <p:nvSpPr>
          <p:cNvPr id="5" name="Content Placeholder 4"/>
          <p:cNvSpPr>
            <a:spLocks noGrp="1"/>
          </p:cNvSpPr>
          <p:nvPr>
            <p:ph idx="1"/>
          </p:nvPr>
        </p:nvSpPr>
        <p:spPr>
          <a:xfrm>
            <a:off x="1143000" y="1981200"/>
            <a:ext cx="7467600" cy="3217675"/>
          </a:xfrm>
        </p:spPr>
        <p:txBody>
          <a:bodyPr/>
          <a:lstStyle/>
          <a:p>
            <a:pPr marL="0" indent="0">
              <a:lnSpc>
                <a:spcPct val="150000"/>
              </a:lnSpc>
              <a:spcBef>
                <a:spcPts val="600"/>
              </a:spcBef>
              <a:buNone/>
            </a:pPr>
            <a:r>
              <a:rPr lang="en-US" sz="2000" dirty="0" smtClean="0">
                <a:solidFill>
                  <a:schemeClr val="bg2">
                    <a:lumMod val="75000"/>
                  </a:schemeClr>
                </a:solidFill>
              </a:rPr>
              <a:t>Use Help Manual</a:t>
            </a:r>
            <a:endParaRPr lang="en-US" sz="2000" dirty="0">
              <a:solidFill>
                <a:schemeClr val="bg2">
                  <a:lumMod val="75000"/>
                </a:schemeClr>
              </a:solidFill>
            </a:endParaRPr>
          </a:p>
          <a:p>
            <a:pPr marL="0" indent="0">
              <a:lnSpc>
                <a:spcPct val="150000"/>
              </a:lnSpc>
              <a:spcBef>
                <a:spcPts val="600"/>
              </a:spcBef>
              <a:buNone/>
            </a:pPr>
            <a:r>
              <a:rPr lang="en-US" sz="2000" dirty="0" smtClean="0">
                <a:solidFill>
                  <a:schemeClr val="bg2">
                    <a:lumMod val="75000"/>
                  </a:schemeClr>
                </a:solidFill>
              </a:rPr>
              <a:t>Make corrections from error prompts</a:t>
            </a:r>
            <a:endParaRPr lang="en-US" sz="2000" dirty="0">
              <a:solidFill>
                <a:schemeClr val="bg2">
                  <a:lumMod val="75000"/>
                </a:schemeClr>
              </a:solidFill>
            </a:endParaRPr>
          </a:p>
          <a:p>
            <a:pPr marL="0" indent="0">
              <a:lnSpc>
                <a:spcPct val="150000"/>
              </a:lnSpc>
              <a:spcBef>
                <a:spcPts val="600"/>
              </a:spcBef>
              <a:buNone/>
            </a:pPr>
            <a:r>
              <a:rPr lang="en-US" sz="2000" dirty="0" smtClean="0">
                <a:solidFill>
                  <a:schemeClr val="bg2">
                    <a:lumMod val="75000"/>
                  </a:schemeClr>
                </a:solidFill>
              </a:rPr>
              <a:t>Sign in and navigate system</a:t>
            </a:r>
          </a:p>
          <a:p>
            <a:pPr marL="0" indent="0">
              <a:lnSpc>
                <a:spcPct val="150000"/>
              </a:lnSpc>
              <a:spcBef>
                <a:spcPts val="600"/>
              </a:spcBef>
              <a:buNone/>
            </a:pPr>
            <a:r>
              <a:rPr lang="en-US" sz="2000" dirty="0" smtClean="0">
                <a:solidFill>
                  <a:schemeClr val="bg2">
                    <a:lumMod val="75000"/>
                  </a:schemeClr>
                </a:solidFill>
              </a:rPr>
              <a:t>Update data continuously </a:t>
            </a:r>
            <a:endParaRPr lang="en-US" sz="2000" dirty="0">
              <a:solidFill>
                <a:schemeClr val="bg2">
                  <a:lumMod val="75000"/>
                </a:schemeClr>
              </a:solidFill>
            </a:endParaRPr>
          </a:p>
          <a:p>
            <a:pPr marL="0" indent="0">
              <a:lnSpc>
                <a:spcPct val="150000"/>
              </a:lnSpc>
              <a:spcBef>
                <a:spcPts val="600"/>
              </a:spcBef>
              <a:buNone/>
            </a:pPr>
            <a:r>
              <a:rPr lang="en-US" sz="2000" dirty="0" smtClean="0">
                <a:solidFill>
                  <a:schemeClr val="bg2">
                    <a:lumMod val="75000"/>
                  </a:schemeClr>
                </a:solidFill>
              </a:rPr>
              <a:t>Enter  </a:t>
            </a:r>
            <a:r>
              <a:rPr lang="en-US" sz="2000" dirty="0">
                <a:solidFill>
                  <a:schemeClr val="bg2">
                    <a:lumMod val="75000"/>
                  </a:schemeClr>
                </a:solidFill>
              </a:rPr>
              <a:t>required data </a:t>
            </a:r>
            <a:r>
              <a:rPr lang="en-US" sz="2000" dirty="0" smtClean="0">
                <a:solidFill>
                  <a:schemeClr val="bg2">
                    <a:lumMod val="75000"/>
                  </a:schemeClr>
                </a:solidFill>
              </a:rPr>
              <a:t>in the requested format </a:t>
            </a:r>
          </a:p>
          <a:p>
            <a:pPr marL="0" indent="0">
              <a:lnSpc>
                <a:spcPct val="150000"/>
              </a:lnSpc>
              <a:spcBef>
                <a:spcPts val="600"/>
              </a:spcBef>
              <a:buNone/>
            </a:pPr>
            <a:r>
              <a:rPr lang="en-US" sz="2000" dirty="0" smtClean="0">
                <a:solidFill>
                  <a:schemeClr val="bg2">
                    <a:lumMod val="75000"/>
                  </a:schemeClr>
                </a:solidFill>
              </a:rPr>
              <a:t>Create Interim </a:t>
            </a:r>
            <a:r>
              <a:rPr lang="en-US" sz="2000" dirty="0">
                <a:solidFill>
                  <a:schemeClr val="bg2">
                    <a:lumMod val="75000"/>
                  </a:schemeClr>
                </a:solidFill>
              </a:rPr>
              <a:t>and Annual Reports</a:t>
            </a:r>
          </a:p>
          <a:p>
            <a:pPr marL="0" indent="0">
              <a:buNone/>
            </a:pPr>
            <a:endParaRPr lang="en-US" sz="2000" dirty="0" smtClean="0">
              <a:solidFill>
                <a:schemeClr val="bg2">
                  <a:lumMod val="75000"/>
                </a:schemeClr>
              </a:solidFill>
            </a:endParaRPr>
          </a:p>
        </p:txBody>
      </p:sp>
      <p:pic>
        <p:nvPicPr>
          <p:cNvPr id="8"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83989" y="3084971"/>
            <a:ext cx="390372" cy="49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620852">
            <a:off x="685045" y="2020306"/>
            <a:ext cx="390374" cy="49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97115" y="3575823"/>
            <a:ext cx="390372" cy="49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83989" y="2540414"/>
            <a:ext cx="390372" cy="49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83988" y="4632001"/>
            <a:ext cx="390372" cy="49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95893" y="4131071"/>
            <a:ext cx="390372" cy="49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36145" y="2057401"/>
            <a:ext cx="8229600" cy="314147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4"/>
          <p:cNvSpPr txBox="1">
            <a:spLocks/>
          </p:cNvSpPr>
          <p:nvPr/>
        </p:nvSpPr>
        <p:spPr>
          <a:xfrm>
            <a:off x="436145" y="1062076"/>
            <a:ext cx="8229600" cy="625545"/>
          </a:xfrm>
          <a:prstGeom prst="rect">
            <a:avLst/>
          </a:prstGeom>
        </p:spPr>
        <p:txBody>
          <a:bodyPr/>
          <a:lstStyle>
            <a:lvl1pPr marL="342900" indent="-342900" algn="l" defTabSz="914400" rtl="0" eaLnBrk="1" latinLnBrk="0" hangingPunct="1">
              <a:spcBef>
                <a:spcPct val="20000"/>
              </a:spcBef>
              <a:buClr>
                <a:schemeClr val="bg1"/>
              </a:buClr>
              <a:buSzPct val="70000"/>
              <a:buFont typeface="Wingdings" pitchFamily="2" charset="2"/>
              <a:buChar char="q"/>
              <a:defRPr sz="2400" b="1" kern="1200" baseline="0">
                <a:solidFill>
                  <a:schemeClr val="tx2"/>
                </a:solidFill>
                <a:latin typeface="+mn-lt"/>
                <a:ea typeface="+mn-ea"/>
                <a:cs typeface="+mn-cs"/>
              </a:defRPr>
            </a:lvl1pPr>
            <a:lvl2pPr marL="742950" indent="-285750" algn="l" defTabSz="914400" rtl="0" eaLnBrk="1" latinLnBrk="0" hangingPunct="1">
              <a:spcBef>
                <a:spcPct val="20000"/>
              </a:spcBef>
              <a:buClr>
                <a:schemeClr val="bg1"/>
              </a:buClr>
              <a:buSzPct val="100000"/>
              <a:buFont typeface="Wingdings" pitchFamily="2" charset="2"/>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bg1"/>
              </a:buClr>
              <a:buSzPct val="100000"/>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tx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dirty="0" smtClean="0">
                <a:solidFill>
                  <a:schemeClr val="bg2">
                    <a:lumMod val="75000"/>
                  </a:schemeClr>
                </a:solidFill>
              </a:rPr>
              <a:t>Can users effectively and efficiently learn and use the system to achieve their intended outcomes?</a:t>
            </a:r>
          </a:p>
        </p:txBody>
      </p:sp>
      <p:grpSp>
        <p:nvGrpSpPr>
          <p:cNvPr id="17" name="Group 16"/>
          <p:cNvGrpSpPr/>
          <p:nvPr/>
        </p:nvGrpSpPr>
        <p:grpSpPr>
          <a:xfrm>
            <a:off x="7848600" y="5791200"/>
            <a:ext cx="971550" cy="738188"/>
            <a:chOff x="1619250" y="862012"/>
            <a:chExt cx="971550" cy="738188"/>
          </a:xfrm>
        </p:grpSpPr>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9" name="TextBox 18"/>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133626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67" y="149842"/>
            <a:ext cx="8229600" cy="639762"/>
          </a:xfrm>
        </p:spPr>
        <p:txBody>
          <a:bodyPr/>
          <a:lstStyle/>
          <a:p>
            <a:r>
              <a:rPr lang="en-US" dirty="0" smtClean="0"/>
              <a:t>Detailed Logic Model for NACP Grantees</a:t>
            </a:r>
            <a:endParaRPr lang="en-US" dirty="0"/>
          </a:p>
        </p:txBody>
      </p:sp>
      <p:sp>
        <p:nvSpPr>
          <p:cNvPr id="4" name="TextBox 3"/>
          <p:cNvSpPr txBox="1"/>
          <p:nvPr/>
        </p:nvSpPr>
        <p:spPr>
          <a:xfrm>
            <a:off x="3921927" y="5170981"/>
            <a:ext cx="1450874"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a:solidFill>
                  <a:srgbClr val="002060"/>
                </a:solidFill>
              </a:rPr>
              <a:t>Interim </a:t>
            </a:r>
            <a:r>
              <a:rPr lang="en-US" sz="1300" dirty="0" smtClean="0">
                <a:solidFill>
                  <a:srgbClr val="002060"/>
                </a:solidFill>
              </a:rPr>
              <a:t>&amp; </a:t>
            </a:r>
            <a:r>
              <a:rPr lang="en-US" sz="1300" dirty="0">
                <a:solidFill>
                  <a:srgbClr val="002060"/>
                </a:solidFill>
              </a:rPr>
              <a:t>Annual </a:t>
            </a:r>
            <a:r>
              <a:rPr lang="en-US" sz="1300" dirty="0" smtClean="0">
                <a:solidFill>
                  <a:srgbClr val="002060"/>
                </a:solidFill>
              </a:rPr>
              <a:t>reports available</a:t>
            </a:r>
            <a:endParaRPr lang="en-US" sz="1300" dirty="0">
              <a:solidFill>
                <a:srgbClr val="002060"/>
              </a:solidFill>
            </a:endParaRPr>
          </a:p>
        </p:txBody>
      </p:sp>
      <p:sp>
        <p:nvSpPr>
          <p:cNvPr id="6" name="TextBox 5"/>
          <p:cNvSpPr txBox="1"/>
          <p:nvPr/>
        </p:nvSpPr>
        <p:spPr>
          <a:xfrm>
            <a:off x="2142062" y="5061944"/>
            <a:ext cx="1533660"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Complete Interim &amp; Annual Reports correctly &amp; on time</a:t>
            </a:r>
            <a:endParaRPr lang="en-US" sz="1300" dirty="0">
              <a:solidFill>
                <a:srgbClr val="002060"/>
              </a:solidFill>
            </a:endParaRPr>
          </a:p>
        </p:txBody>
      </p:sp>
      <p:sp>
        <p:nvSpPr>
          <p:cNvPr id="7" name="TextBox 6"/>
          <p:cNvSpPr txBox="1"/>
          <p:nvPr/>
        </p:nvSpPr>
        <p:spPr>
          <a:xfrm>
            <a:off x="2153097" y="3382232"/>
            <a:ext cx="1522625"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Update data continuously</a:t>
            </a:r>
            <a:endParaRPr lang="en-US" sz="1300" dirty="0">
              <a:solidFill>
                <a:srgbClr val="002060"/>
              </a:solidFill>
            </a:endParaRPr>
          </a:p>
        </p:txBody>
      </p:sp>
      <p:sp>
        <p:nvSpPr>
          <p:cNvPr id="85" name="TextBox 84"/>
          <p:cNvSpPr txBox="1"/>
          <p:nvPr/>
        </p:nvSpPr>
        <p:spPr>
          <a:xfrm>
            <a:off x="5720820" y="5721766"/>
            <a:ext cx="3045518" cy="651604"/>
          </a:xfrm>
          <a:prstGeom prst="rect">
            <a:avLst/>
          </a:prstGeom>
          <a:noFill/>
          <a:ln>
            <a:solidFill>
              <a:schemeClr val="tx2"/>
            </a:solidFill>
            <a:prstDash val="lgDash"/>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b="1" dirty="0" smtClean="0">
                <a:solidFill>
                  <a:schemeClr val="accent1"/>
                </a:solidFill>
              </a:rPr>
              <a:t>Side benefit</a:t>
            </a:r>
            <a:r>
              <a:rPr lang="en-US" sz="1300" dirty="0" smtClean="0">
                <a:solidFill>
                  <a:schemeClr val="accent1"/>
                </a:solidFill>
              </a:rPr>
              <a:t>: Interim/Annual Reports may be provided </a:t>
            </a:r>
            <a:r>
              <a:rPr lang="en-US" sz="1300" dirty="0">
                <a:solidFill>
                  <a:schemeClr val="accent1"/>
                </a:solidFill>
              </a:rPr>
              <a:t>to state </a:t>
            </a:r>
            <a:r>
              <a:rPr lang="en-US" sz="1300" dirty="0" smtClean="0">
                <a:solidFill>
                  <a:schemeClr val="accent1"/>
                </a:solidFill>
              </a:rPr>
              <a:t>health agency for continued support.</a:t>
            </a:r>
            <a:endParaRPr lang="en-US" sz="1300" dirty="0">
              <a:solidFill>
                <a:schemeClr val="accent1"/>
              </a:solidFill>
            </a:endParaRPr>
          </a:p>
        </p:txBody>
      </p:sp>
      <p:sp>
        <p:nvSpPr>
          <p:cNvPr id="98" name="TextBox 97"/>
          <p:cNvSpPr txBox="1"/>
          <p:nvPr/>
        </p:nvSpPr>
        <p:spPr>
          <a:xfrm>
            <a:off x="7360168" y="5171107"/>
            <a:ext cx="1428090"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Continued program funding</a:t>
            </a:r>
            <a:endParaRPr lang="en-US" sz="1300" dirty="0">
              <a:solidFill>
                <a:srgbClr val="002060"/>
              </a:solidFill>
            </a:endParaRPr>
          </a:p>
        </p:txBody>
      </p:sp>
      <p:cxnSp>
        <p:nvCxnSpPr>
          <p:cNvPr id="199" name="Straight Arrow Connector 198"/>
          <p:cNvCxnSpPr>
            <a:endCxn id="98" idx="1"/>
          </p:cNvCxnSpPr>
          <p:nvPr/>
        </p:nvCxnSpPr>
        <p:spPr>
          <a:xfrm>
            <a:off x="7106680" y="5396380"/>
            <a:ext cx="253488" cy="5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3" name="Right Brace 272"/>
          <p:cNvSpPr/>
          <p:nvPr/>
        </p:nvSpPr>
        <p:spPr>
          <a:xfrm>
            <a:off x="1820690" y="1144589"/>
            <a:ext cx="336606" cy="3993065"/>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274" name="Right Arrow 273"/>
          <p:cNvSpPr/>
          <p:nvPr/>
        </p:nvSpPr>
        <p:spPr>
          <a:xfrm>
            <a:off x="1973759" y="3008116"/>
            <a:ext cx="168303" cy="23565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00"/>
          </a:p>
        </p:txBody>
      </p:sp>
      <p:sp>
        <p:nvSpPr>
          <p:cNvPr id="351" name="TextBox 350"/>
          <p:cNvSpPr txBox="1"/>
          <p:nvPr/>
        </p:nvSpPr>
        <p:spPr>
          <a:xfrm>
            <a:off x="2142062" y="3951884"/>
            <a:ext cx="1533660" cy="85165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Enter required data for reporting &amp; performance measurement</a:t>
            </a:r>
            <a:endParaRPr lang="en-US" sz="1300" dirty="0">
              <a:solidFill>
                <a:srgbClr val="002060"/>
              </a:solidFill>
            </a:endParaRPr>
          </a:p>
        </p:txBody>
      </p:sp>
      <p:sp>
        <p:nvSpPr>
          <p:cNvPr id="361" name="TextBox 360"/>
          <p:cNvSpPr txBox="1"/>
          <p:nvPr/>
        </p:nvSpPr>
        <p:spPr>
          <a:xfrm>
            <a:off x="2133600" y="2590800"/>
            <a:ext cx="1493527"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Sign-in &amp; navigate the system</a:t>
            </a:r>
            <a:endParaRPr lang="en-US" sz="1300" dirty="0">
              <a:solidFill>
                <a:srgbClr val="002060"/>
              </a:solidFill>
            </a:endParaRPr>
          </a:p>
        </p:txBody>
      </p:sp>
      <p:sp>
        <p:nvSpPr>
          <p:cNvPr id="31" name="TextBox 30"/>
          <p:cNvSpPr txBox="1"/>
          <p:nvPr/>
        </p:nvSpPr>
        <p:spPr>
          <a:xfrm>
            <a:off x="461166" y="756269"/>
            <a:ext cx="8530433" cy="307777"/>
          </a:xfrm>
          <a:prstGeom prst="rect">
            <a:avLst/>
          </a:prstGeom>
          <a:noFill/>
        </p:spPr>
        <p:txBody>
          <a:bodyPr wrap="square" rtlCol="0">
            <a:spAutoFit/>
          </a:bodyPr>
          <a:lstStyle/>
          <a:p>
            <a:r>
              <a:rPr lang="en-US" sz="1400" b="1" dirty="0" smtClean="0">
                <a:solidFill>
                  <a:schemeClr val="tx2"/>
                </a:solidFill>
              </a:rPr>
              <a:t>        </a:t>
            </a:r>
            <a:r>
              <a:rPr lang="en-US" sz="1400" b="1" dirty="0" smtClean="0">
                <a:solidFill>
                  <a:schemeClr val="accent1"/>
                </a:solidFill>
              </a:rPr>
              <a:t>Inputs                              Activities                   Short-term outcomes                                           Long-term outcomes</a:t>
            </a:r>
            <a:endParaRPr lang="en-US" sz="1400" b="1" dirty="0">
              <a:solidFill>
                <a:schemeClr val="accent1"/>
              </a:solidFill>
            </a:endParaRPr>
          </a:p>
        </p:txBody>
      </p:sp>
      <p:cxnSp>
        <p:nvCxnSpPr>
          <p:cNvPr id="32" name="Straight Connector 31"/>
          <p:cNvCxnSpPr/>
          <p:nvPr/>
        </p:nvCxnSpPr>
        <p:spPr>
          <a:xfrm>
            <a:off x="461167" y="1025807"/>
            <a:ext cx="8327092"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133600" y="1828800"/>
            <a:ext cx="1493527"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Report system errors &amp; issues</a:t>
            </a:r>
            <a:endParaRPr lang="en-US" sz="1300" dirty="0">
              <a:solidFill>
                <a:srgbClr val="002060"/>
              </a:solidFill>
            </a:endParaRPr>
          </a:p>
        </p:txBody>
      </p:sp>
      <p:sp>
        <p:nvSpPr>
          <p:cNvPr id="102" name="TextBox 101"/>
          <p:cNvSpPr txBox="1"/>
          <p:nvPr/>
        </p:nvSpPr>
        <p:spPr>
          <a:xfrm>
            <a:off x="3886200" y="1752600"/>
            <a:ext cx="1450874"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&amp; issues reported to developers</a:t>
            </a:r>
            <a:endParaRPr lang="en-US" sz="1300" dirty="0">
              <a:solidFill>
                <a:srgbClr val="002060"/>
              </a:solidFill>
            </a:endParaRPr>
          </a:p>
        </p:txBody>
      </p:sp>
      <p:cxnSp>
        <p:nvCxnSpPr>
          <p:cNvPr id="106" name="Straight Arrow Connector 105"/>
          <p:cNvCxnSpPr>
            <a:stCxn id="102" idx="3"/>
            <a:endCxn id="49" idx="1"/>
          </p:cNvCxnSpPr>
          <p:nvPr/>
        </p:nvCxnSpPr>
        <p:spPr>
          <a:xfrm>
            <a:off x="5337074" y="2078402"/>
            <a:ext cx="30172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9" name="TextBox 128"/>
          <p:cNvSpPr txBox="1"/>
          <p:nvPr/>
        </p:nvSpPr>
        <p:spPr>
          <a:xfrm>
            <a:off x="5598034" y="1130868"/>
            <a:ext cx="1547354"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satisfied w/ system</a:t>
            </a:r>
            <a:endParaRPr lang="en-US" sz="1300" dirty="0">
              <a:solidFill>
                <a:srgbClr val="002060"/>
              </a:solidFill>
            </a:endParaRPr>
          </a:p>
        </p:txBody>
      </p:sp>
      <p:sp>
        <p:nvSpPr>
          <p:cNvPr id="235" name="TextBox 234"/>
          <p:cNvSpPr txBox="1"/>
          <p:nvPr/>
        </p:nvSpPr>
        <p:spPr>
          <a:xfrm>
            <a:off x="3886200" y="2514600"/>
            <a:ext cx="1524000"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entry easy, accessible for users</a:t>
            </a:r>
            <a:endParaRPr lang="en-US" sz="1300" dirty="0">
              <a:solidFill>
                <a:srgbClr val="002060"/>
              </a:solidFill>
            </a:endParaRPr>
          </a:p>
        </p:txBody>
      </p:sp>
      <p:sp>
        <p:nvSpPr>
          <p:cNvPr id="384" name="TextBox 383"/>
          <p:cNvSpPr txBox="1"/>
          <p:nvPr/>
        </p:nvSpPr>
        <p:spPr>
          <a:xfrm>
            <a:off x="7350470" y="1122547"/>
            <a:ext cx="1415868"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continue using the system</a:t>
            </a:r>
            <a:endParaRPr lang="en-US" sz="1300" dirty="0">
              <a:solidFill>
                <a:srgbClr val="002060"/>
              </a:solidFill>
            </a:endParaRPr>
          </a:p>
        </p:txBody>
      </p:sp>
      <p:cxnSp>
        <p:nvCxnSpPr>
          <p:cNvPr id="63" name="Straight Arrow Connector 62"/>
          <p:cNvCxnSpPr>
            <a:stCxn id="361" idx="3"/>
            <a:endCxn id="235" idx="1"/>
          </p:cNvCxnSpPr>
          <p:nvPr/>
        </p:nvCxnSpPr>
        <p:spPr>
          <a:xfrm>
            <a:off x="3627127" y="2816575"/>
            <a:ext cx="259073" cy="23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6" name="Straight Arrow Connector 65"/>
          <p:cNvCxnSpPr>
            <a:stCxn id="54" idx="3"/>
            <a:endCxn id="102" idx="1"/>
          </p:cNvCxnSpPr>
          <p:nvPr/>
        </p:nvCxnSpPr>
        <p:spPr>
          <a:xfrm>
            <a:off x="3627127" y="2054575"/>
            <a:ext cx="259073" cy="23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0" name="Straight Arrow Connector 99"/>
          <p:cNvCxnSpPr>
            <a:stCxn id="235" idx="2"/>
            <a:endCxn id="155" idx="0"/>
          </p:cNvCxnSpPr>
          <p:nvPr/>
        </p:nvCxnSpPr>
        <p:spPr>
          <a:xfrm flipH="1">
            <a:off x="4647364" y="3166204"/>
            <a:ext cx="836" cy="5910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22" name="TextBox 221"/>
          <p:cNvSpPr txBox="1"/>
          <p:nvPr/>
        </p:nvSpPr>
        <p:spPr>
          <a:xfrm>
            <a:off x="2133600" y="1066800"/>
            <a:ext cx="1493527"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a:solidFill>
              <a:schemeClr val="tx2"/>
            </a:solidFill>
          </a:ln>
        </p:spPr>
        <p:style>
          <a:lnRef idx="1">
            <a:schemeClr val="dk1"/>
          </a:lnRef>
          <a:fillRef idx="2">
            <a:schemeClr val="dk1"/>
          </a:fillRef>
          <a:effectRef idx="1">
            <a:schemeClr val="dk1"/>
          </a:effectRef>
          <a:fontRef idx="minor">
            <a:schemeClr val="dk1"/>
          </a:fontRef>
        </p:style>
        <p:txBody>
          <a:bodyPr wrap="square" lIns="50941" tIns="25471" rIns="50941" bIns="25471" rtlCol="0">
            <a:spAutoFit/>
          </a:bodyPr>
          <a:lstStyle/>
          <a:p>
            <a:r>
              <a:rPr lang="en-US" sz="1300" dirty="0" smtClean="0">
                <a:solidFill>
                  <a:srgbClr val="002060"/>
                </a:solidFill>
              </a:rPr>
              <a:t>Utilize Help Manual for questions</a:t>
            </a:r>
            <a:endParaRPr lang="en-US" sz="1300" dirty="0">
              <a:solidFill>
                <a:srgbClr val="002060"/>
              </a:solidFill>
            </a:endParaRPr>
          </a:p>
        </p:txBody>
      </p:sp>
      <p:cxnSp>
        <p:nvCxnSpPr>
          <p:cNvPr id="232" name="Straight Arrow Connector 231"/>
          <p:cNvCxnSpPr>
            <a:stCxn id="222" idx="3"/>
            <a:endCxn id="67" idx="1"/>
          </p:cNvCxnSpPr>
          <p:nvPr/>
        </p:nvCxnSpPr>
        <p:spPr>
          <a:xfrm flipV="1">
            <a:off x="3627127" y="1368775"/>
            <a:ext cx="259073" cy="238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9" name="TextBox 48"/>
          <p:cNvSpPr txBox="1"/>
          <p:nvPr/>
        </p:nvSpPr>
        <p:spPr>
          <a:xfrm>
            <a:off x="5638800" y="1752600"/>
            <a:ext cx="1477043"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resolved &amp; system maintained</a:t>
            </a:r>
            <a:endParaRPr lang="en-US" sz="1300" dirty="0">
              <a:solidFill>
                <a:srgbClr val="002060"/>
              </a:solidFill>
            </a:endParaRPr>
          </a:p>
        </p:txBody>
      </p:sp>
      <p:sp>
        <p:nvSpPr>
          <p:cNvPr id="67" name="TextBox 66"/>
          <p:cNvSpPr txBox="1"/>
          <p:nvPr/>
        </p:nvSpPr>
        <p:spPr>
          <a:xfrm>
            <a:off x="3886200" y="1143000"/>
            <a:ext cx="1450875"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System questions answered</a:t>
            </a:r>
            <a:endParaRPr lang="en-US" sz="1300" dirty="0">
              <a:solidFill>
                <a:srgbClr val="002060"/>
              </a:solidFill>
            </a:endParaRPr>
          </a:p>
        </p:txBody>
      </p:sp>
      <p:sp>
        <p:nvSpPr>
          <p:cNvPr id="155" name="TextBox 154"/>
          <p:cNvSpPr txBox="1"/>
          <p:nvPr/>
        </p:nvSpPr>
        <p:spPr>
          <a:xfrm>
            <a:off x="3921927" y="3757234"/>
            <a:ext cx="1450874" cy="651604"/>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Correct data collected &amp; stored on time w/o errors</a:t>
            </a:r>
            <a:endParaRPr lang="en-US" sz="1300" dirty="0">
              <a:solidFill>
                <a:srgbClr val="002060"/>
              </a:solidFill>
            </a:endParaRPr>
          </a:p>
        </p:txBody>
      </p:sp>
      <p:sp>
        <p:nvSpPr>
          <p:cNvPr id="165" name="Right Brace 164"/>
          <p:cNvSpPr/>
          <p:nvPr/>
        </p:nvSpPr>
        <p:spPr>
          <a:xfrm>
            <a:off x="3661172" y="3332266"/>
            <a:ext cx="137652" cy="1501539"/>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cxnSp>
        <p:nvCxnSpPr>
          <p:cNvPr id="166" name="Straight Arrow Connector 165"/>
          <p:cNvCxnSpPr>
            <a:stCxn id="165" idx="1"/>
            <a:endCxn id="155" idx="1"/>
          </p:cNvCxnSpPr>
          <p:nvPr/>
        </p:nvCxnSpPr>
        <p:spPr>
          <a:xfrm>
            <a:off x="3798824" y="4083036"/>
            <a:ext cx="12310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0" name="TextBox 199"/>
          <p:cNvSpPr txBox="1"/>
          <p:nvPr/>
        </p:nvSpPr>
        <p:spPr>
          <a:xfrm>
            <a:off x="5652003" y="3426027"/>
            <a:ext cx="1483143" cy="1251768"/>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to analyze performance measures &amp; completion of reporting requirements</a:t>
            </a:r>
            <a:endParaRPr lang="en-US" sz="1300" dirty="0">
              <a:solidFill>
                <a:srgbClr val="002060"/>
              </a:solidFill>
            </a:endParaRPr>
          </a:p>
        </p:txBody>
      </p:sp>
      <p:sp>
        <p:nvSpPr>
          <p:cNvPr id="201" name="TextBox 200"/>
          <p:cNvSpPr txBox="1"/>
          <p:nvPr/>
        </p:nvSpPr>
        <p:spPr>
          <a:xfrm>
            <a:off x="5652004" y="2768310"/>
            <a:ext cx="1483142"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available for TA</a:t>
            </a:r>
            <a:endParaRPr lang="en-US" sz="1300" dirty="0">
              <a:solidFill>
                <a:srgbClr val="002060"/>
              </a:solidFill>
            </a:endParaRPr>
          </a:p>
        </p:txBody>
      </p:sp>
      <p:sp>
        <p:nvSpPr>
          <p:cNvPr id="202" name="TextBox 201"/>
          <p:cNvSpPr txBox="1"/>
          <p:nvPr/>
        </p:nvSpPr>
        <p:spPr>
          <a:xfrm>
            <a:off x="7377603" y="3807296"/>
            <a:ext cx="1410655"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Informed decision making</a:t>
            </a:r>
            <a:endParaRPr lang="en-US" sz="1300" dirty="0">
              <a:solidFill>
                <a:srgbClr val="002060"/>
              </a:solidFill>
            </a:endParaRPr>
          </a:p>
        </p:txBody>
      </p:sp>
      <p:sp>
        <p:nvSpPr>
          <p:cNvPr id="203" name="TextBox 202"/>
          <p:cNvSpPr txBox="1"/>
          <p:nvPr/>
        </p:nvSpPr>
        <p:spPr>
          <a:xfrm>
            <a:off x="7388633" y="2755845"/>
            <a:ext cx="1399625"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improvement</a:t>
            </a:r>
            <a:endParaRPr lang="en-US" sz="1300" dirty="0">
              <a:solidFill>
                <a:srgbClr val="002060"/>
              </a:solidFill>
            </a:endParaRPr>
          </a:p>
        </p:txBody>
      </p:sp>
      <p:cxnSp>
        <p:nvCxnSpPr>
          <p:cNvPr id="205" name="Straight Arrow Connector 204"/>
          <p:cNvCxnSpPr>
            <a:endCxn id="208" idx="1"/>
          </p:cNvCxnSpPr>
          <p:nvPr/>
        </p:nvCxnSpPr>
        <p:spPr>
          <a:xfrm>
            <a:off x="7135146" y="3515977"/>
            <a:ext cx="23700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7" name="Straight Arrow Connector 206"/>
          <p:cNvCxnSpPr>
            <a:stCxn id="201" idx="3"/>
            <a:endCxn id="203" idx="1"/>
          </p:cNvCxnSpPr>
          <p:nvPr/>
        </p:nvCxnSpPr>
        <p:spPr>
          <a:xfrm flipV="1">
            <a:off x="7135146" y="2981620"/>
            <a:ext cx="253487" cy="1246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8" name="TextBox 207"/>
          <p:cNvSpPr txBox="1"/>
          <p:nvPr/>
        </p:nvSpPr>
        <p:spPr>
          <a:xfrm>
            <a:off x="7372150" y="3290203"/>
            <a:ext cx="1416109"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accountable</a:t>
            </a:r>
            <a:endParaRPr lang="en-US" sz="1300" dirty="0">
              <a:solidFill>
                <a:srgbClr val="002060"/>
              </a:solidFill>
            </a:endParaRPr>
          </a:p>
        </p:txBody>
      </p:sp>
      <p:sp>
        <p:nvSpPr>
          <p:cNvPr id="209" name="TextBox 208"/>
          <p:cNvSpPr txBox="1"/>
          <p:nvPr/>
        </p:nvSpPr>
        <p:spPr>
          <a:xfrm>
            <a:off x="7388635" y="4551160"/>
            <a:ext cx="1399623"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Asthma burden reduced</a:t>
            </a:r>
            <a:endParaRPr lang="en-US" sz="1300" dirty="0">
              <a:solidFill>
                <a:srgbClr val="002060"/>
              </a:solidFill>
            </a:endParaRPr>
          </a:p>
        </p:txBody>
      </p:sp>
      <p:cxnSp>
        <p:nvCxnSpPr>
          <p:cNvPr id="210" name="Straight Arrow Connector 209"/>
          <p:cNvCxnSpPr>
            <a:stCxn id="202" idx="2"/>
            <a:endCxn id="209" idx="0"/>
          </p:cNvCxnSpPr>
          <p:nvPr/>
        </p:nvCxnSpPr>
        <p:spPr>
          <a:xfrm>
            <a:off x="8082931" y="4258845"/>
            <a:ext cx="5516" cy="29231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1" name="Straight Arrow Connector 210"/>
          <p:cNvCxnSpPr>
            <a:stCxn id="200" idx="3"/>
            <a:endCxn id="202" idx="1"/>
          </p:cNvCxnSpPr>
          <p:nvPr/>
        </p:nvCxnSpPr>
        <p:spPr>
          <a:xfrm flipV="1">
            <a:off x="7135146" y="4033071"/>
            <a:ext cx="242457" cy="188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7" name="Straight Arrow Connector 216"/>
          <p:cNvCxnSpPr/>
          <p:nvPr/>
        </p:nvCxnSpPr>
        <p:spPr>
          <a:xfrm flipV="1">
            <a:off x="5372801" y="4261270"/>
            <a:ext cx="277058"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3" name="Elbow Connector 212"/>
          <p:cNvCxnSpPr/>
          <p:nvPr/>
        </p:nvCxnSpPr>
        <p:spPr>
          <a:xfrm flipV="1">
            <a:off x="5370656" y="3063530"/>
            <a:ext cx="279203" cy="1088951"/>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
        <p:nvSpPr>
          <p:cNvPr id="263" name="TextBox 262"/>
          <p:cNvSpPr txBox="1"/>
          <p:nvPr/>
        </p:nvSpPr>
        <p:spPr>
          <a:xfrm>
            <a:off x="5649859" y="5170478"/>
            <a:ext cx="1477043"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supports renewed funding</a:t>
            </a:r>
            <a:endParaRPr lang="en-US" sz="1300" dirty="0">
              <a:solidFill>
                <a:srgbClr val="002060"/>
              </a:solidFill>
            </a:endParaRPr>
          </a:p>
        </p:txBody>
      </p:sp>
      <p:cxnSp>
        <p:nvCxnSpPr>
          <p:cNvPr id="248" name="Straight Arrow Connector 247"/>
          <p:cNvCxnSpPr>
            <a:stCxn id="6" idx="3"/>
            <a:endCxn id="4" idx="1"/>
          </p:cNvCxnSpPr>
          <p:nvPr/>
        </p:nvCxnSpPr>
        <p:spPr>
          <a:xfrm>
            <a:off x="3675722" y="5387746"/>
            <a:ext cx="246205" cy="90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0" name="Straight Arrow Connector 269"/>
          <p:cNvCxnSpPr/>
          <p:nvPr/>
        </p:nvCxnSpPr>
        <p:spPr>
          <a:xfrm>
            <a:off x="5353308" y="5396882"/>
            <a:ext cx="27843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1" name="TextBox 270"/>
          <p:cNvSpPr txBox="1"/>
          <p:nvPr/>
        </p:nvSpPr>
        <p:spPr>
          <a:xfrm>
            <a:off x="404286" y="1209464"/>
            <a:ext cx="1463040" cy="3852480"/>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300" dirty="0">
                <a:solidFill>
                  <a:srgbClr val="002060"/>
                </a:solidFill>
              </a:rPr>
              <a:t>Funding</a:t>
            </a:r>
          </a:p>
          <a:p>
            <a:pPr marL="171450" indent="-171450">
              <a:buFont typeface="Wingdings" pitchFamily="2" charset="2"/>
              <a:buChar char="v"/>
            </a:pPr>
            <a:r>
              <a:rPr lang="en-US" sz="1300" dirty="0" smtClean="0">
                <a:solidFill>
                  <a:srgbClr val="002060"/>
                </a:solidFill>
              </a:rPr>
              <a:t>Equipment w/ </a:t>
            </a:r>
            <a:r>
              <a:rPr lang="en-US" sz="1300" dirty="0">
                <a:solidFill>
                  <a:srgbClr val="002060"/>
                </a:solidFill>
              </a:rPr>
              <a:t>web </a:t>
            </a:r>
            <a:r>
              <a:rPr lang="en-US" sz="1300" dirty="0" smtClean="0">
                <a:solidFill>
                  <a:srgbClr val="002060"/>
                </a:solidFill>
              </a:rPr>
              <a:t>access</a:t>
            </a:r>
          </a:p>
          <a:p>
            <a:pPr marL="171450" indent="-171450">
              <a:buFont typeface="Wingdings" pitchFamily="2" charset="2"/>
              <a:buChar char="v"/>
            </a:pPr>
            <a:r>
              <a:rPr lang="en-US" sz="1300" dirty="0">
                <a:solidFill>
                  <a:srgbClr val="002060"/>
                </a:solidFill>
              </a:rPr>
              <a:t>Reporting </a:t>
            </a:r>
            <a:r>
              <a:rPr lang="en-US" sz="1300" dirty="0" smtClean="0">
                <a:solidFill>
                  <a:srgbClr val="002060"/>
                </a:solidFill>
              </a:rPr>
              <a:t>criteria</a:t>
            </a:r>
            <a:endParaRPr lang="en-US" sz="1300" dirty="0">
              <a:solidFill>
                <a:srgbClr val="002060"/>
              </a:solidFill>
            </a:endParaRPr>
          </a:p>
          <a:p>
            <a:pPr marL="171450" indent="-171450">
              <a:buFont typeface="Wingdings" pitchFamily="2" charset="2"/>
              <a:buChar char="v"/>
            </a:pPr>
            <a:r>
              <a:rPr lang="en-US" sz="1300" dirty="0">
                <a:solidFill>
                  <a:srgbClr val="002060"/>
                </a:solidFill>
              </a:rPr>
              <a:t>System Developers</a:t>
            </a:r>
          </a:p>
          <a:p>
            <a:pPr marL="171450" indent="-171450">
              <a:buFont typeface="Wingdings" pitchFamily="2" charset="2"/>
              <a:buChar char="v"/>
            </a:pPr>
            <a:r>
              <a:rPr lang="en-US" sz="1300" dirty="0">
                <a:solidFill>
                  <a:srgbClr val="002060"/>
                </a:solidFill>
              </a:rPr>
              <a:t>AIRS Development Team</a:t>
            </a:r>
          </a:p>
          <a:p>
            <a:pPr marL="171450" indent="-171450">
              <a:buFont typeface="Wingdings" pitchFamily="2" charset="2"/>
              <a:buChar char="v"/>
            </a:pPr>
            <a:r>
              <a:rPr lang="en-US" sz="1300" dirty="0">
                <a:solidFill>
                  <a:srgbClr val="002060"/>
                </a:solidFill>
              </a:rPr>
              <a:t>Indicator </a:t>
            </a:r>
            <a:r>
              <a:rPr lang="en-US" sz="1300" dirty="0" smtClean="0">
                <a:solidFill>
                  <a:srgbClr val="002060"/>
                </a:solidFill>
              </a:rPr>
              <a:t>Workgroups/ established performance measures</a:t>
            </a:r>
            <a:endParaRPr lang="en-US" sz="1300" dirty="0">
              <a:solidFill>
                <a:srgbClr val="002060"/>
              </a:solidFill>
            </a:endParaRPr>
          </a:p>
          <a:p>
            <a:pPr marL="171450" indent="-171450">
              <a:buFont typeface="Wingdings" pitchFamily="2" charset="2"/>
              <a:buChar char="v"/>
            </a:pPr>
            <a:r>
              <a:rPr lang="en-US" sz="1300" dirty="0">
                <a:solidFill>
                  <a:srgbClr val="002060"/>
                </a:solidFill>
              </a:rPr>
              <a:t>CDC staff</a:t>
            </a:r>
          </a:p>
          <a:p>
            <a:pPr marL="171450" indent="-171450">
              <a:buFont typeface="Wingdings" pitchFamily="2" charset="2"/>
              <a:buChar char="v"/>
            </a:pPr>
            <a:r>
              <a:rPr lang="en-US" sz="1300" dirty="0" smtClean="0">
                <a:solidFill>
                  <a:srgbClr val="002060"/>
                </a:solidFill>
              </a:rPr>
              <a:t>Management</a:t>
            </a:r>
          </a:p>
          <a:p>
            <a:pPr marL="171450" indent="-171450">
              <a:buFont typeface="Wingdings" pitchFamily="2" charset="2"/>
              <a:buChar char="v"/>
            </a:pPr>
            <a:r>
              <a:rPr lang="en-US" sz="1300" dirty="0" smtClean="0">
                <a:solidFill>
                  <a:srgbClr val="002060"/>
                </a:solidFill>
              </a:rPr>
              <a:t>System training</a:t>
            </a:r>
          </a:p>
          <a:p>
            <a:pPr marL="171450" indent="-171450">
              <a:buFont typeface="Wingdings" pitchFamily="2" charset="2"/>
              <a:buChar char="v"/>
            </a:pPr>
            <a:r>
              <a:rPr lang="en-US" sz="1300" dirty="0" smtClean="0">
                <a:solidFill>
                  <a:srgbClr val="002060"/>
                </a:solidFill>
              </a:rPr>
              <a:t>Help Manual</a:t>
            </a:r>
            <a:endParaRPr lang="en-US" sz="1300" dirty="0">
              <a:solidFill>
                <a:srgbClr val="002060"/>
              </a:solidFill>
            </a:endParaRPr>
          </a:p>
        </p:txBody>
      </p:sp>
      <p:cxnSp>
        <p:nvCxnSpPr>
          <p:cNvPr id="256" name="Straight Arrow Connector 255"/>
          <p:cNvCxnSpPr>
            <a:stCxn id="98" idx="0"/>
            <a:endCxn id="209" idx="2"/>
          </p:cNvCxnSpPr>
          <p:nvPr/>
        </p:nvCxnSpPr>
        <p:spPr>
          <a:xfrm flipV="1">
            <a:off x="8074213" y="5002709"/>
            <a:ext cx="14234" cy="1683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5" name="Elbow Connector 284"/>
          <p:cNvCxnSpPr/>
          <p:nvPr/>
        </p:nvCxnSpPr>
        <p:spPr>
          <a:xfrm>
            <a:off x="8804503" y="2956459"/>
            <a:ext cx="13617" cy="1927312"/>
          </a:xfrm>
          <a:prstGeom prst="bentConnector3">
            <a:avLst>
              <a:gd name="adj1" fmla="val 876750"/>
            </a:avLst>
          </a:prstGeom>
          <a:ln>
            <a:tailEnd type="arrow"/>
          </a:ln>
        </p:spPr>
        <p:style>
          <a:lnRef idx="2">
            <a:schemeClr val="dk1"/>
          </a:lnRef>
          <a:fillRef idx="0">
            <a:schemeClr val="dk1"/>
          </a:fillRef>
          <a:effectRef idx="1">
            <a:schemeClr val="dk1"/>
          </a:effectRef>
          <a:fontRef idx="minor">
            <a:schemeClr val="tx1"/>
          </a:fontRef>
        </p:style>
      </p:cxnSp>
      <p:cxnSp>
        <p:nvCxnSpPr>
          <p:cNvPr id="313" name="Straight Arrow Connector 312"/>
          <p:cNvCxnSpPr>
            <a:stCxn id="49" idx="0"/>
            <a:endCxn id="129" idx="2"/>
          </p:cNvCxnSpPr>
          <p:nvPr/>
        </p:nvCxnSpPr>
        <p:spPr>
          <a:xfrm flipH="1" flipV="1">
            <a:off x="6371711" y="1582417"/>
            <a:ext cx="5611" cy="17018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7" name="Straight Arrow Connector 316"/>
          <p:cNvCxnSpPr>
            <a:stCxn id="67" idx="3"/>
          </p:cNvCxnSpPr>
          <p:nvPr/>
        </p:nvCxnSpPr>
        <p:spPr>
          <a:xfrm flipV="1">
            <a:off x="5337075" y="1350320"/>
            <a:ext cx="237530" cy="1845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9" name="Straight Arrow Connector 318"/>
          <p:cNvCxnSpPr/>
          <p:nvPr/>
        </p:nvCxnSpPr>
        <p:spPr>
          <a:xfrm flipV="1">
            <a:off x="7130883" y="1212311"/>
            <a:ext cx="205082" cy="83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Elbow Connector 19"/>
          <p:cNvCxnSpPr>
            <a:stCxn id="201" idx="0"/>
            <a:endCxn id="129" idx="3"/>
          </p:cNvCxnSpPr>
          <p:nvPr/>
        </p:nvCxnSpPr>
        <p:spPr>
          <a:xfrm rot="5400000" flipH="1" flipV="1">
            <a:off x="6063648" y="1686571"/>
            <a:ext cx="1411667" cy="751813"/>
          </a:xfrm>
          <a:prstGeom prst="bentConnector4">
            <a:avLst>
              <a:gd name="adj1" fmla="val 8690"/>
              <a:gd name="adj2" fmla="val 114768"/>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55" name="Table 54"/>
          <p:cNvGraphicFramePr>
            <a:graphicFrameLocks noGrp="1"/>
          </p:cNvGraphicFramePr>
          <p:nvPr>
            <p:extLst>
              <p:ext uri="{D42A27DB-BD31-4B8C-83A1-F6EECF244321}">
                <p14:modId xmlns:p14="http://schemas.microsoft.com/office/powerpoint/2010/main" val="3905091678"/>
              </p:ext>
            </p:extLst>
          </p:nvPr>
        </p:nvGraphicFramePr>
        <p:xfrm>
          <a:off x="381000" y="5334000"/>
          <a:ext cx="1676400" cy="1170432"/>
        </p:xfrm>
        <a:graphic>
          <a:graphicData uri="http://schemas.openxmlformats.org/drawingml/2006/table">
            <a:tbl>
              <a:tblPr firstRow="1" bandRow="1">
                <a:tableStyleId>{2D5ABB26-0587-4C30-8999-92F81FD0307C}</a:tableStyleId>
              </a:tblPr>
              <a:tblGrid>
                <a:gridCol w="278580"/>
                <a:gridCol w="1397820"/>
              </a:tblGrid>
              <a:tr h="271367">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tcPr>
                </a:tc>
                <a:tc>
                  <a:txBody>
                    <a:bodyPr/>
                    <a:lstStyle/>
                    <a:p>
                      <a:r>
                        <a:rPr lang="en-US" sz="1200" b="1" dirty="0" smtClean="0">
                          <a:solidFill>
                            <a:schemeClr val="accent1"/>
                          </a:solidFill>
                        </a:rPr>
                        <a:t>Effective Utilization</a:t>
                      </a:r>
                      <a:endParaRPr lang="en-US" sz="1200" b="1" dirty="0">
                        <a:solidFill>
                          <a:schemeClr val="accent1"/>
                        </a:solidFill>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1"/>
                    </a:solidFill>
                  </a:tcPr>
                </a:tc>
              </a:tr>
              <a:tr h="246698">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solidFill>
                  </a:tcPr>
                </a:tc>
              </a:tr>
              <a:tr h="271367">
                <a:tc>
                  <a:txBody>
                    <a:bodyPr/>
                    <a:lstStyle/>
                    <a:p>
                      <a:endParaRPr lang="en-US"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r>
                        <a:rPr lang="en-US" sz="1200" b="1" dirty="0" smtClean="0">
                          <a:solidFill>
                            <a:schemeClr val="accent1"/>
                          </a:solidFill>
                        </a:rPr>
                        <a:t>Utilization  &amp;           </a:t>
                      </a:r>
                    </a:p>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56" name="TextBox 55"/>
          <p:cNvSpPr txBox="1"/>
          <p:nvPr/>
        </p:nvSpPr>
        <p:spPr>
          <a:xfrm>
            <a:off x="838200" y="5105400"/>
            <a:ext cx="665699" cy="292388"/>
          </a:xfrm>
          <a:prstGeom prst="rect">
            <a:avLst/>
          </a:prstGeom>
          <a:noFill/>
        </p:spPr>
        <p:txBody>
          <a:bodyPr wrap="square" rtlCol="0">
            <a:spAutoFit/>
          </a:bodyPr>
          <a:lstStyle/>
          <a:p>
            <a:r>
              <a:rPr lang="en-US" sz="1300" b="1" u="sng" dirty="0" smtClean="0">
                <a:solidFill>
                  <a:schemeClr val="accent1"/>
                </a:solidFill>
                <a:effectLst>
                  <a:outerShdw blurRad="38100" dist="38100" dir="2700000" algn="tl">
                    <a:srgbClr val="000000">
                      <a:alpha val="43137"/>
                    </a:srgbClr>
                  </a:outerShdw>
                </a:effectLst>
              </a:rPr>
              <a:t>Key</a:t>
            </a:r>
          </a:p>
        </p:txBody>
      </p:sp>
      <p:pic>
        <p:nvPicPr>
          <p:cNvPr id="112"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1143000"/>
            <a:ext cx="457200" cy="457200"/>
          </a:xfrm>
          <a:prstGeom prst="rect">
            <a:avLst/>
          </a:prstGeom>
          <a:noFill/>
        </p:spPr>
      </p:pic>
      <p:pic>
        <p:nvPicPr>
          <p:cNvPr id="113"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1828800"/>
            <a:ext cx="457200" cy="457200"/>
          </a:xfrm>
          <a:prstGeom prst="rect">
            <a:avLst/>
          </a:prstGeom>
          <a:noFill/>
        </p:spPr>
      </p:pic>
      <p:pic>
        <p:nvPicPr>
          <p:cNvPr id="114"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2667000"/>
            <a:ext cx="457200" cy="457200"/>
          </a:xfrm>
          <a:prstGeom prst="rect">
            <a:avLst/>
          </a:prstGeom>
          <a:noFill/>
        </p:spPr>
      </p:pic>
      <p:pic>
        <p:nvPicPr>
          <p:cNvPr id="115"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3886200"/>
            <a:ext cx="457200" cy="457200"/>
          </a:xfrm>
          <a:prstGeom prst="rect">
            <a:avLst/>
          </a:prstGeom>
          <a:noFill/>
        </p:spPr>
      </p:pic>
      <p:pic>
        <p:nvPicPr>
          <p:cNvPr id="121"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581400" y="5105400"/>
            <a:ext cx="457200" cy="457200"/>
          </a:xfrm>
          <a:prstGeom prst="rect">
            <a:avLst/>
          </a:prstGeom>
          <a:noFill/>
        </p:spPr>
      </p:pic>
    </p:spTree>
    <p:extLst>
      <p:ext uri="{BB962C8B-B14F-4D97-AF65-F5344CB8AC3E}">
        <p14:creationId xmlns:p14="http://schemas.microsoft.com/office/powerpoint/2010/main" val="2687236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additive="base">
                                        <p:cTn id="15" dur="500" fill="hold"/>
                                        <p:tgtEl>
                                          <p:spTgt spid="114"/>
                                        </p:tgtEl>
                                        <p:attrNameLst>
                                          <p:attrName>ppt_x</p:attrName>
                                        </p:attrNameLst>
                                      </p:cBhvr>
                                      <p:tavLst>
                                        <p:tav tm="0">
                                          <p:val>
                                            <p:strVal val="#ppt_x"/>
                                          </p:val>
                                        </p:tav>
                                        <p:tav tm="100000">
                                          <p:val>
                                            <p:strVal val="#ppt_x"/>
                                          </p:val>
                                        </p:tav>
                                      </p:tavLst>
                                    </p:anim>
                                    <p:anim calcmode="lin" valueType="num">
                                      <p:cBhvr additive="base">
                                        <p:cTn id="16" dur="500" fill="hold"/>
                                        <p:tgtEl>
                                          <p:spTgt spid="1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500" fill="hold"/>
                                        <p:tgtEl>
                                          <p:spTgt spid="115"/>
                                        </p:tgtEl>
                                        <p:attrNameLst>
                                          <p:attrName>ppt_x</p:attrName>
                                        </p:attrNameLst>
                                      </p:cBhvr>
                                      <p:tavLst>
                                        <p:tav tm="0">
                                          <p:val>
                                            <p:strVal val="#ppt_x"/>
                                          </p:val>
                                        </p:tav>
                                        <p:tav tm="100000">
                                          <p:val>
                                            <p:strVal val="#ppt_x"/>
                                          </p:val>
                                        </p:tav>
                                      </p:tavLst>
                                    </p:anim>
                                    <p:anim calcmode="lin" valueType="num">
                                      <p:cBhvr additive="base">
                                        <p:cTn id="20" dur="500" fill="hold"/>
                                        <p:tgtEl>
                                          <p:spTgt spid="1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anim calcmode="lin" valueType="num">
                                      <p:cBhvr additive="base">
                                        <p:cTn id="23" dur="500" fill="hold"/>
                                        <p:tgtEl>
                                          <p:spTgt spid="121"/>
                                        </p:tgtEl>
                                        <p:attrNameLst>
                                          <p:attrName>ppt_x</p:attrName>
                                        </p:attrNameLst>
                                      </p:cBhvr>
                                      <p:tavLst>
                                        <p:tav tm="0">
                                          <p:val>
                                            <p:strVal val="#ppt_x"/>
                                          </p:val>
                                        </p:tav>
                                        <p:tav tm="100000">
                                          <p:val>
                                            <p:strVal val="#ppt_x"/>
                                          </p:val>
                                        </p:tav>
                                      </p:tavLst>
                                    </p:anim>
                                    <p:anim calcmode="lin" valueType="num">
                                      <p:cBhvr additive="base">
                                        <p:cTn id="24"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Results –Effective Utilization by CDC</a:t>
            </a:r>
            <a:endParaRPr lang="en-US" dirty="0"/>
          </a:p>
        </p:txBody>
      </p:sp>
      <p:sp>
        <p:nvSpPr>
          <p:cNvPr id="5" name="Content Placeholder 4"/>
          <p:cNvSpPr>
            <a:spLocks noGrp="1"/>
          </p:cNvSpPr>
          <p:nvPr>
            <p:ph idx="1"/>
          </p:nvPr>
        </p:nvSpPr>
        <p:spPr>
          <a:xfrm>
            <a:off x="457200" y="1143000"/>
            <a:ext cx="8229600" cy="5257800"/>
          </a:xfrm>
        </p:spPr>
        <p:txBody>
          <a:bodyPr/>
          <a:lstStyle/>
          <a:p>
            <a:pPr lvl="0"/>
            <a:r>
              <a:rPr lang="en-US" dirty="0"/>
              <a:t>Is the CDC using the system data to achieve their intended outcomes?</a:t>
            </a:r>
          </a:p>
          <a:p>
            <a:pPr marL="0" indent="0">
              <a:buNone/>
            </a:pPr>
            <a:endParaRPr lang="en-US" dirty="0" smtClean="0"/>
          </a:p>
        </p:txBody>
      </p:sp>
      <p:graphicFrame>
        <p:nvGraphicFramePr>
          <p:cNvPr id="7" name="Content Placeholder 2"/>
          <p:cNvGraphicFramePr>
            <a:graphicFrameLocks/>
          </p:cNvGraphicFramePr>
          <p:nvPr>
            <p:extLst>
              <p:ext uri="{D42A27DB-BD31-4B8C-83A1-F6EECF244321}">
                <p14:modId xmlns:p14="http://schemas.microsoft.com/office/powerpoint/2010/main" val="1052253013"/>
              </p:ext>
            </p:extLst>
          </p:nvPr>
        </p:nvGraphicFramePr>
        <p:xfrm>
          <a:off x="1143000" y="2057400"/>
          <a:ext cx="7389242" cy="2787825"/>
        </p:xfrm>
        <a:graphic>
          <a:graphicData uri="http://schemas.openxmlformats.org/drawingml/2006/table">
            <a:tbl>
              <a:tblPr firstRow="1" bandRow="1">
                <a:tableStyleId>{2D5ABB26-0587-4C30-8999-92F81FD0307C}</a:tableStyleId>
              </a:tblPr>
              <a:tblGrid>
                <a:gridCol w="7389242"/>
              </a:tblGrid>
              <a:tr h="475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Report</a:t>
                      </a:r>
                      <a:r>
                        <a:rPr lang="en-US" sz="2000" b="0" baseline="0" dirty="0" smtClean="0">
                          <a:solidFill>
                            <a:schemeClr val="bg2">
                              <a:lumMod val="75000"/>
                            </a:schemeClr>
                          </a:solidFill>
                        </a:rPr>
                        <a:t> errors </a:t>
                      </a:r>
                      <a:r>
                        <a:rPr lang="en-US" sz="2000" b="0" dirty="0" smtClean="0">
                          <a:solidFill>
                            <a:schemeClr val="bg2">
                              <a:lumMod val="75000"/>
                            </a:schemeClr>
                          </a:solidFill>
                        </a:rPr>
                        <a:t>to system developers</a:t>
                      </a:r>
                    </a:p>
                  </a:txBody>
                  <a:tcPr anchor="ctr"/>
                </a:tc>
              </a:tr>
              <a:tr h="475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Access info</a:t>
                      </a:r>
                      <a:r>
                        <a:rPr lang="en-US" sz="2000" b="0" baseline="0" dirty="0" smtClean="0">
                          <a:solidFill>
                            <a:schemeClr val="bg2">
                              <a:lumMod val="75000"/>
                            </a:schemeClr>
                          </a:solidFill>
                        </a:rPr>
                        <a:t>rmation for technical assistance</a:t>
                      </a:r>
                      <a:endParaRPr lang="en-US" sz="2000" b="0" dirty="0" smtClean="0">
                        <a:solidFill>
                          <a:schemeClr val="bg2">
                            <a:lumMod val="75000"/>
                          </a:schemeClr>
                        </a:solidFill>
                      </a:endParaRPr>
                    </a:p>
                  </a:txBody>
                  <a:tcPr anchor="ctr"/>
                </a:tc>
              </a:tr>
              <a:tr h="4648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baseline="0" dirty="0" smtClean="0">
                          <a:solidFill>
                            <a:schemeClr val="bg2">
                              <a:lumMod val="75000"/>
                            </a:schemeClr>
                          </a:solidFill>
                        </a:rPr>
                        <a:t>Monitor and evaluate grantee performance</a:t>
                      </a:r>
                      <a:endParaRPr lang="en-US" sz="2000" b="0" dirty="0" smtClean="0">
                        <a:solidFill>
                          <a:schemeClr val="bg2">
                            <a:lumMod val="75000"/>
                          </a:schemeClr>
                        </a:solidFill>
                      </a:endParaRPr>
                    </a:p>
                  </a:txBody>
                  <a:tcPr anchor="ctr"/>
                </a:tc>
              </a:tr>
              <a:tr h="475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Monitor and evaluate grantee progress</a:t>
                      </a:r>
                    </a:p>
                  </a:txBody>
                  <a:tcPr anchor="ctr"/>
                </a:tc>
              </a:tr>
              <a:tr h="4751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Ensure</a:t>
                      </a:r>
                      <a:r>
                        <a:rPr lang="en-US" sz="2000" b="0" baseline="0" dirty="0" smtClean="0">
                          <a:solidFill>
                            <a:schemeClr val="bg2">
                              <a:lumMod val="75000"/>
                            </a:schemeClr>
                          </a:solidFill>
                        </a:rPr>
                        <a:t> r</a:t>
                      </a:r>
                      <a:r>
                        <a:rPr lang="en-US" sz="2000" b="0" dirty="0" smtClean="0">
                          <a:solidFill>
                            <a:schemeClr val="bg2">
                              <a:lumMod val="75000"/>
                            </a:schemeClr>
                          </a:solidFill>
                        </a:rPr>
                        <a:t>equired</a:t>
                      </a:r>
                      <a:r>
                        <a:rPr lang="en-US" sz="2000" b="0" baseline="0" dirty="0" smtClean="0">
                          <a:solidFill>
                            <a:schemeClr val="bg2">
                              <a:lumMod val="75000"/>
                            </a:schemeClr>
                          </a:solidFill>
                        </a:rPr>
                        <a:t> reporting data provided</a:t>
                      </a:r>
                      <a:endParaRPr lang="en-US" sz="2000" b="0" dirty="0" smtClean="0">
                        <a:solidFill>
                          <a:schemeClr val="bg2">
                            <a:lumMod val="75000"/>
                          </a:schemeClr>
                        </a:solidFill>
                      </a:endParaRPr>
                    </a:p>
                  </a:txBody>
                  <a:tcPr anchor="ctr"/>
                </a:tc>
              </a:tr>
              <a:tr h="4224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bg2">
                              <a:lumMod val="75000"/>
                            </a:schemeClr>
                          </a:solidFill>
                        </a:rPr>
                        <a:t>Run ad hoc queries</a:t>
                      </a:r>
                      <a:r>
                        <a:rPr lang="en-US" sz="2000" b="0" baseline="0" dirty="0" smtClean="0">
                          <a:solidFill>
                            <a:schemeClr val="bg2">
                              <a:lumMod val="75000"/>
                            </a:schemeClr>
                          </a:solidFill>
                        </a:rPr>
                        <a:t> and  create reports</a:t>
                      </a:r>
                      <a:endParaRPr lang="en-US" sz="2000" b="0" dirty="0" smtClean="0">
                        <a:solidFill>
                          <a:schemeClr val="bg2">
                            <a:lumMod val="75000"/>
                          </a:schemeClr>
                        </a:solidFill>
                      </a:endParaRPr>
                    </a:p>
                  </a:txBody>
                  <a:tcPr anchor="ctr"/>
                </a:tc>
              </a:tr>
            </a:tbl>
          </a:graphicData>
        </a:graphic>
      </p:graphicFrame>
      <p:pic>
        <p:nvPicPr>
          <p:cNvPr id="8"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65615" y="3906385"/>
            <a:ext cx="437291" cy="5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46299" y="2043534"/>
            <a:ext cx="437291" cy="5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81000" y="2057400"/>
            <a:ext cx="8495653" cy="304037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65616" y="2534855"/>
            <a:ext cx="437291" cy="54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10589649">
            <a:off x="625986" y="2984656"/>
            <a:ext cx="437291" cy="5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7848600" y="5791200"/>
            <a:ext cx="971550" cy="738188"/>
            <a:chOff x="1619250" y="862012"/>
            <a:chExt cx="971550" cy="738188"/>
          </a:xfrm>
        </p:grpSpPr>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7" name="TextBox 16"/>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pic>
        <p:nvPicPr>
          <p:cNvPr id="18"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65615" y="4363585"/>
            <a:ext cx="437291" cy="5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33991" t="23570" r="32017" b="38215"/>
          <a:stretch/>
        </p:blipFill>
        <p:spPr bwMode="auto">
          <a:xfrm rot="5400000">
            <a:off x="665615" y="3449185"/>
            <a:ext cx="437291" cy="54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29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2202807" y="1272768"/>
            <a:ext cx="1581073" cy="663138"/>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Report system errors &amp;  issues to developers</a:t>
            </a:r>
            <a:endParaRPr lang="en-US" sz="1300" dirty="0">
              <a:solidFill>
                <a:srgbClr val="002060"/>
              </a:solidFill>
            </a:endParaRPr>
          </a:p>
        </p:txBody>
      </p:sp>
      <p:sp>
        <p:nvSpPr>
          <p:cNvPr id="59" name="TextBox 58"/>
          <p:cNvSpPr txBox="1"/>
          <p:nvPr/>
        </p:nvSpPr>
        <p:spPr>
          <a:xfrm>
            <a:off x="2191707" y="4070359"/>
            <a:ext cx="1588098"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Run queries &amp; create reports</a:t>
            </a:r>
            <a:endParaRPr lang="en-US" sz="1300" dirty="0">
              <a:solidFill>
                <a:srgbClr val="002060"/>
              </a:solidFill>
            </a:endParaRPr>
          </a:p>
        </p:txBody>
      </p:sp>
      <p:sp>
        <p:nvSpPr>
          <p:cNvPr id="60" name="TextBox 59"/>
          <p:cNvSpPr txBox="1"/>
          <p:nvPr/>
        </p:nvSpPr>
        <p:spPr>
          <a:xfrm>
            <a:off x="4004189" y="3483290"/>
            <a:ext cx="1447071"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Progress assessed</a:t>
            </a:r>
            <a:endParaRPr lang="en-US" sz="1300" dirty="0">
              <a:solidFill>
                <a:srgbClr val="002060"/>
              </a:solidFill>
            </a:endParaRPr>
          </a:p>
        </p:txBody>
      </p:sp>
      <p:sp>
        <p:nvSpPr>
          <p:cNvPr id="61" name="TextBox 60"/>
          <p:cNvSpPr txBox="1"/>
          <p:nvPr/>
        </p:nvSpPr>
        <p:spPr>
          <a:xfrm>
            <a:off x="2187151" y="4751062"/>
            <a:ext cx="1557728"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completion of data entry requirements</a:t>
            </a:r>
            <a:endParaRPr lang="en-US" sz="1300" dirty="0">
              <a:solidFill>
                <a:srgbClr val="002060"/>
              </a:solidFill>
            </a:endParaRPr>
          </a:p>
        </p:txBody>
      </p:sp>
      <p:sp>
        <p:nvSpPr>
          <p:cNvPr id="65" name="TextBox 64"/>
          <p:cNvSpPr txBox="1"/>
          <p:nvPr/>
        </p:nvSpPr>
        <p:spPr>
          <a:xfrm>
            <a:off x="2187151" y="2536116"/>
            <a:ext cx="1581073" cy="65160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&amp; evaluate grantee performance</a:t>
            </a:r>
            <a:endParaRPr lang="en-US" sz="1300" dirty="0">
              <a:solidFill>
                <a:srgbClr val="002060"/>
              </a:solidFill>
            </a:endParaRPr>
          </a:p>
        </p:txBody>
      </p:sp>
      <p:sp>
        <p:nvSpPr>
          <p:cNvPr id="66" name="TextBox 65"/>
          <p:cNvSpPr txBox="1"/>
          <p:nvPr/>
        </p:nvSpPr>
        <p:spPr>
          <a:xfrm>
            <a:off x="4043388" y="2622423"/>
            <a:ext cx="1447071"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a:solidFill>
                  <a:srgbClr val="002060"/>
                </a:solidFill>
              </a:rPr>
              <a:t>Performance </a:t>
            </a:r>
            <a:r>
              <a:rPr lang="en-US" sz="1300" dirty="0" smtClean="0">
                <a:solidFill>
                  <a:srgbClr val="002060"/>
                </a:solidFill>
              </a:rPr>
              <a:t>assessed</a:t>
            </a:r>
            <a:endParaRPr lang="en-US" sz="1300" dirty="0">
              <a:solidFill>
                <a:srgbClr val="002060"/>
              </a:solidFill>
            </a:endParaRPr>
          </a:p>
        </p:txBody>
      </p:sp>
      <p:sp>
        <p:nvSpPr>
          <p:cNvPr id="68" name="TextBox 67"/>
          <p:cNvSpPr txBox="1"/>
          <p:nvPr/>
        </p:nvSpPr>
        <p:spPr>
          <a:xfrm>
            <a:off x="2187151" y="3393035"/>
            <a:ext cx="1588098" cy="451549"/>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Monitor &amp; evaluate grantee progress</a:t>
            </a:r>
            <a:endParaRPr lang="en-US" sz="1300" dirty="0">
              <a:solidFill>
                <a:srgbClr val="002060"/>
              </a:solidFill>
            </a:endParaRPr>
          </a:p>
        </p:txBody>
      </p:sp>
      <p:sp>
        <p:nvSpPr>
          <p:cNvPr id="69" name="TextBox 68"/>
          <p:cNvSpPr txBox="1"/>
          <p:nvPr/>
        </p:nvSpPr>
        <p:spPr>
          <a:xfrm>
            <a:off x="4013405" y="4751062"/>
            <a:ext cx="1438460"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Data entry compliance </a:t>
            </a:r>
            <a:r>
              <a:rPr lang="en-US" sz="1300" dirty="0">
                <a:solidFill>
                  <a:srgbClr val="002060"/>
                </a:solidFill>
              </a:rPr>
              <a:t>assessed</a:t>
            </a:r>
          </a:p>
        </p:txBody>
      </p:sp>
      <p:sp>
        <p:nvSpPr>
          <p:cNvPr id="70" name="TextBox 69"/>
          <p:cNvSpPr txBox="1"/>
          <p:nvPr/>
        </p:nvSpPr>
        <p:spPr>
          <a:xfrm>
            <a:off x="4047187" y="1284302"/>
            <a:ext cx="1419729" cy="65160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Errors resolved &amp; system maintained</a:t>
            </a:r>
            <a:endParaRPr lang="en-US" sz="1300" dirty="0">
              <a:solidFill>
                <a:srgbClr val="002060"/>
              </a:solidFill>
            </a:endParaRPr>
          </a:p>
        </p:txBody>
      </p:sp>
      <p:cxnSp>
        <p:nvCxnSpPr>
          <p:cNvPr id="71" name="Straight Arrow Connector 70"/>
          <p:cNvCxnSpPr>
            <a:stCxn id="65" idx="3"/>
            <a:endCxn id="66" idx="1"/>
          </p:cNvCxnSpPr>
          <p:nvPr/>
        </p:nvCxnSpPr>
        <p:spPr>
          <a:xfrm flipV="1">
            <a:off x="3768224" y="2848198"/>
            <a:ext cx="275164" cy="137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0" name="Straight Arrow Connector 79"/>
          <p:cNvCxnSpPr>
            <a:stCxn id="56" idx="3"/>
            <a:endCxn id="70" idx="1"/>
          </p:cNvCxnSpPr>
          <p:nvPr/>
        </p:nvCxnSpPr>
        <p:spPr>
          <a:xfrm>
            <a:off x="3783880" y="1604337"/>
            <a:ext cx="263307" cy="576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2" name="Straight Arrow Connector 81"/>
          <p:cNvCxnSpPr>
            <a:stCxn id="70" idx="3"/>
            <a:endCxn id="217" idx="1"/>
          </p:cNvCxnSpPr>
          <p:nvPr/>
        </p:nvCxnSpPr>
        <p:spPr>
          <a:xfrm flipV="1">
            <a:off x="5466916" y="1598571"/>
            <a:ext cx="278461" cy="115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4" name="Straight Arrow Connector 93"/>
          <p:cNvCxnSpPr/>
          <p:nvPr/>
        </p:nvCxnSpPr>
        <p:spPr>
          <a:xfrm>
            <a:off x="3810000" y="3733800"/>
            <a:ext cx="194189"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3" name="TextBox 102"/>
          <p:cNvSpPr txBox="1"/>
          <p:nvPr/>
        </p:nvSpPr>
        <p:spPr>
          <a:xfrm>
            <a:off x="4028139" y="2077586"/>
            <a:ext cx="1447071" cy="25149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TA provided</a:t>
            </a:r>
            <a:endParaRPr lang="en-US" sz="1300" dirty="0">
              <a:solidFill>
                <a:srgbClr val="002060"/>
              </a:solidFill>
            </a:endParaRPr>
          </a:p>
        </p:txBody>
      </p:sp>
      <p:cxnSp>
        <p:nvCxnSpPr>
          <p:cNvPr id="115" name="Straight Arrow Connector 114"/>
          <p:cNvCxnSpPr>
            <a:stCxn id="70" idx="2"/>
            <a:endCxn id="70" idx="2"/>
          </p:cNvCxnSpPr>
          <p:nvPr/>
        </p:nvCxnSpPr>
        <p:spPr>
          <a:xfrm>
            <a:off x="4757052" y="193590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2207363" y="2082395"/>
            <a:ext cx="1588098" cy="251494"/>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ln/>
        </p:spPr>
        <p:style>
          <a:lnRef idx="1">
            <a:schemeClr val="accent2"/>
          </a:lnRef>
          <a:fillRef idx="2">
            <a:schemeClr val="accent2"/>
          </a:fillRef>
          <a:effectRef idx="1">
            <a:schemeClr val="accent2"/>
          </a:effectRef>
          <a:fontRef idx="minor">
            <a:schemeClr val="dk1"/>
          </a:fontRef>
        </p:style>
        <p:txBody>
          <a:bodyPr wrap="square" lIns="50941" tIns="25471" rIns="50941" bIns="25471" rtlCol="0">
            <a:spAutoFit/>
          </a:bodyPr>
          <a:lstStyle/>
          <a:p>
            <a:r>
              <a:rPr lang="en-US" sz="1300" dirty="0" smtClean="0">
                <a:solidFill>
                  <a:srgbClr val="002060"/>
                </a:solidFill>
              </a:rPr>
              <a:t>Access info for TA</a:t>
            </a:r>
            <a:endParaRPr lang="en-US" sz="1300" dirty="0">
              <a:solidFill>
                <a:srgbClr val="002060"/>
              </a:solidFill>
            </a:endParaRPr>
          </a:p>
        </p:txBody>
      </p:sp>
      <p:sp>
        <p:nvSpPr>
          <p:cNvPr id="49" name="Title 1"/>
          <p:cNvSpPr>
            <a:spLocks noGrp="1"/>
          </p:cNvSpPr>
          <p:nvPr>
            <p:ph type="title"/>
          </p:nvPr>
        </p:nvSpPr>
        <p:spPr>
          <a:xfrm>
            <a:off x="533400" y="304800"/>
            <a:ext cx="8229600" cy="485874"/>
          </a:xfrm>
        </p:spPr>
        <p:txBody>
          <a:bodyPr/>
          <a:lstStyle/>
          <a:p>
            <a:r>
              <a:rPr lang="en-US" dirty="0" smtClean="0"/>
              <a:t>Detailed Logic </a:t>
            </a:r>
            <a:r>
              <a:rPr lang="en-US" dirty="0"/>
              <a:t>Model </a:t>
            </a:r>
            <a:r>
              <a:rPr lang="en-US" dirty="0" smtClean="0"/>
              <a:t>for CDC</a:t>
            </a:r>
            <a:endParaRPr lang="en-US" dirty="0"/>
          </a:p>
        </p:txBody>
      </p:sp>
      <p:sp>
        <p:nvSpPr>
          <p:cNvPr id="50" name="TextBox 49"/>
          <p:cNvSpPr txBox="1"/>
          <p:nvPr/>
        </p:nvSpPr>
        <p:spPr>
          <a:xfrm>
            <a:off x="461166" y="756269"/>
            <a:ext cx="8454233" cy="307777"/>
          </a:xfrm>
          <a:prstGeom prst="rect">
            <a:avLst/>
          </a:prstGeom>
          <a:noFill/>
        </p:spPr>
        <p:txBody>
          <a:bodyPr wrap="square" rtlCol="0">
            <a:spAutoFit/>
          </a:bodyPr>
          <a:lstStyle/>
          <a:p>
            <a:r>
              <a:rPr lang="en-US" sz="1400" b="1" dirty="0" smtClean="0">
                <a:solidFill>
                  <a:schemeClr val="accent1"/>
                </a:solidFill>
              </a:rPr>
              <a:t>        Inputs                       Activities            Short-term outcomes                        Long-term outcomes </a:t>
            </a:r>
            <a:endParaRPr lang="en-US" sz="1400" b="1" dirty="0">
              <a:solidFill>
                <a:schemeClr val="accent1"/>
              </a:solidFill>
            </a:endParaRPr>
          </a:p>
        </p:txBody>
      </p:sp>
      <p:cxnSp>
        <p:nvCxnSpPr>
          <p:cNvPr id="51" name="Straight Connector 50"/>
          <p:cNvCxnSpPr/>
          <p:nvPr/>
        </p:nvCxnSpPr>
        <p:spPr>
          <a:xfrm>
            <a:off x="461167" y="1025807"/>
            <a:ext cx="83270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Elbow Connector 121"/>
          <p:cNvCxnSpPr>
            <a:endCxn id="197" idx="1"/>
          </p:cNvCxnSpPr>
          <p:nvPr/>
        </p:nvCxnSpPr>
        <p:spPr>
          <a:xfrm rot="16200000" flipV="1">
            <a:off x="1503596" y="2911909"/>
            <a:ext cx="1410668" cy="3133"/>
          </a:xfrm>
          <a:prstGeom prst="bentConnector4">
            <a:avLst>
              <a:gd name="adj1" fmla="val -1683"/>
              <a:gd name="adj2" fmla="val 4060964"/>
            </a:avLst>
          </a:prstGeom>
          <a:ln>
            <a:tailEnd type="arrow"/>
          </a:ln>
        </p:spPr>
        <p:style>
          <a:lnRef idx="2">
            <a:schemeClr val="dk1"/>
          </a:lnRef>
          <a:fillRef idx="0">
            <a:schemeClr val="dk1"/>
          </a:fillRef>
          <a:effectRef idx="1">
            <a:schemeClr val="dk1"/>
          </a:effectRef>
          <a:fontRef idx="minor">
            <a:schemeClr val="tx1"/>
          </a:fontRef>
        </p:style>
      </p:cxnSp>
      <p:cxnSp>
        <p:nvCxnSpPr>
          <p:cNvPr id="125" name="Straight Connector 124"/>
          <p:cNvCxnSpPr>
            <a:stCxn id="65" idx="1"/>
          </p:cNvCxnSpPr>
          <p:nvPr/>
        </p:nvCxnSpPr>
        <p:spPr>
          <a:xfrm flipH="1" flipV="1">
            <a:off x="2078042" y="2861917"/>
            <a:ext cx="109109" cy="1"/>
          </a:xfrm>
          <a:prstGeom prst="line">
            <a:avLst/>
          </a:prstGeom>
        </p:spPr>
        <p:style>
          <a:lnRef idx="2">
            <a:schemeClr val="dk1"/>
          </a:lnRef>
          <a:fillRef idx="0">
            <a:schemeClr val="dk1"/>
          </a:fillRef>
          <a:effectRef idx="1">
            <a:schemeClr val="dk1"/>
          </a:effectRef>
          <a:fontRef idx="minor">
            <a:schemeClr val="tx1"/>
          </a:fontRef>
        </p:style>
      </p:cxnSp>
      <p:sp>
        <p:nvSpPr>
          <p:cNvPr id="217" name="TextBox 216"/>
          <p:cNvSpPr txBox="1"/>
          <p:nvPr/>
        </p:nvSpPr>
        <p:spPr>
          <a:xfrm>
            <a:off x="5745377" y="1472824"/>
            <a:ext cx="1410950" cy="251494"/>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satisfied</a:t>
            </a:r>
            <a:endParaRPr lang="en-US" sz="1300" dirty="0">
              <a:solidFill>
                <a:srgbClr val="002060"/>
              </a:solidFill>
            </a:endParaRPr>
          </a:p>
        </p:txBody>
      </p:sp>
      <p:sp>
        <p:nvSpPr>
          <p:cNvPr id="299" name="TextBox 298"/>
          <p:cNvSpPr txBox="1"/>
          <p:nvPr/>
        </p:nvSpPr>
        <p:spPr>
          <a:xfrm>
            <a:off x="7370124" y="1372796"/>
            <a:ext cx="1405800"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Users continue using the system</a:t>
            </a:r>
            <a:endParaRPr lang="en-US" sz="1300" dirty="0">
              <a:solidFill>
                <a:srgbClr val="002060"/>
              </a:solidFill>
            </a:endParaRPr>
          </a:p>
        </p:txBody>
      </p:sp>
      <p:cxnSp>
        <p:nvCxnSpPr>
          <p:cNvPr id="348" name="Straight Arrow Connector 347"/>
          <p:cNvCxnSpPr>
            <a:stCxn id="197" idx="3"/>
            <a:endCxn id="103" idx="1"/>
          </p:cNvCxnSpPr>
          <p:nvPr/>
        </p:nvCxnSpPr>
        <p:spPr>
          <a:xfrm flipV="1">
            <a:off x="3795461" y="2203333"/>
            <a:ext cx="232678" cy="48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6" name="Straight Arrow Connector 95"/>
          <p:cNvCxnSpPr>
            <a:stCxn id="217" idx="3"/>
            <a:endCxn id="299" idx="1"/>
          </p:cNvCxnSpPr>
          <p:nvPr/>
        </p:nvCxnSpPr>
        <p:spPr>
          <a:xfrm>
            <a:off x="7156327" y="1598571"/>
            <a:ext cx="21379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4" name="TextBox 113"/>
          <p:cNvSpPr txBox="1"/>
          <p:nvPr/>
        </p:nvSpPr>
        <p:spPr>
          <a:xfrm>
            <a:off x="7370123" y="2848197"/>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accountable</a:t>
            </a:r>
            <a:endParaRPr lang="en-US" sz="1300" dirty="0">
              <a:solidFill>
                <a:srgbClr val="002060"/>
              </a:solidFill>
            </a:endParaRPr>
          </a:p>
        </p:txBody>
      </p:sp>
      <p:sp>
        <p:nvSpPr>
          <p:cNvPr id="118" name="TextBox 117"/>
          <p:cNvSpPr txBox="1"/>
          <p:nvPr/>
        </p:nvSpPr>
        <p:spPr>
          <a:xfrm>
            <a:off x="5688214" y="2667001"/>
            <a:ext cx="1432244" cy="1051713"/>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rewarded or progress &amp; performance adjusted</a:t>
            </a:r>
            <a:endParaRPr lang="en-US" sz="1300" dirty="0">
              <a:solidFill>
                <a:srgbClr val="002060"/>
              </a:solidFill>
            </a:endParaRPr>
          </a:p>
        </p:txBody>
      </p:sp>
      <p:cxnSp>
        <p:nvCxnSpPr>
          <p:cNvPr id="121" name="Straight Arrow Connector 120"/>
          <p:cNvCxnSpPr>
            <a:stCxn id="188" idx="2"/>
            <a:endCxn id="189" idx="0"/>
          </p:cNvCxnSpPr>
          <p:nvPr/>
        </p:nvCxnSpPr>
        <p:spPr>
          <a:xfrm>
            <a:off x="8085662" y="3870304"/>
            <a:ext cx="1" cy="1772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7" name="TextBox 136"/>
          <p:cNvSpPr txBox="1"/>
          <p:nvPr/>
        </p:nvSpPr>
        <p:spPr>
          <a:xfrm>
            <a:off x="4004189" y="4070359"/>
            <a:ext cx="1462729" cy="451549"/>
          </a:xfrm>
          <a:prstGeom prst="rect">
            <a:avLst/>
          </a:prstGeom>
          <a:ln/>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Queries run &amp; reports created</a:t>
            </a:r>
            <a:endParaRPr lang="en-US" sz="1300" dirty="0">
              <a:solidFill>
                <a:srgbClr val="002060"/>
              </a:solidFill>
            </a:endParaRPr>
          </a:p>
        </p:txBody>
      </p:sp>
      <p:cxnSp>
        <p:nvCxnSpPr>
          <p:cNvPr id="138" name="Straight Arrow Connector 137"/>
          <p:cNvCxnSpPr>
            <a:stCxn id="59" idx="3"/>
            <a:endCxn id="137" idx="1"/>
          </p:cNvCxnSpPr>
          <p:nvPr/>
        </p:nvCxnSpPr>
        <p:spPr>
          <a:xfrm>
            <a:off x="3779805" y="4296134"/>
            <a:ext cx="2243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0" name="Straight Arrow Connector 139"/>
          <p:cNvCxnSpPr>
            <a:stCxn id="137" idx="3"/>
            <a:endCxn id="187" idx="1"/>
          </p:cNvCxnSpPr>
          <p:nvPr/>
        </p:nvCxnSpPr>
        <p:spPr>
          <a:xfrm>
            <a:off x="5466918" y="4296134"/>
            <a:ext cx="21398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4" name="Right Brace 143"/>
          <p:cNvSpPr/>
          <p:nvPr/>
        </p:nvSpPr>
        <p:spPr>
          <a:xfrm>
            <a:off x="1738266" y="1338393"/>
            <a:ext cx="250477" cy="3572988"/>
          </a:xfrm>
          <a:prstGeom prst="rightBrace">
            <a:avLst>
              <a:gd name="adj1" fmla="val 8333"/>
              <a:gd name="adj2" fmla="val 50351"/>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sp>
        <p:nvSpPr>
          <p:cNvPr id="145" name="Right Arrow 144"/>
          <p:cNvSpPr/>
          <p:nvPr/>
        </p:nvSpPr>
        <p:spPr>
          <a:xfrm>
            <a:off x="1879634" y="3023794"/>
            <a:ext cx="198408" cy="3002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00"/>
          </a:p>
        </p:txBody>
      </p:sp>
      <p:sp>
        <p:nvSpPr>
          <p:cNvPr id="148" name="TextBox 147"/>
          <p:cNvSpPr txBox="1"/>
          <p:nvPr/>
        </p:nvSpPr>
        <p:spPr>
          <a:xfrm>
            <a:off x="341871" y="1398702"/>
            <a:ext cx="1463040" cy="3452370"/>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pPr marL="171450" indent="-171450">
              <a:buFont typeface="Wingdings" pitchFamily="2" charset="2"/>
              <a:buChar char="v"/>
            </a:pPr>
            <a:r>
              <a:rPr lang="en-US" sz="1300" dirty="0">
                <a:solidFill>
                  <a:srgbClr val="002060"/>
                </a:solidFill>
              </a:rPr>
              <a:t>Funding</a:t>
            </a:r>
          </a:p>
          <a:p>
            <a:pPr marL="171450" indent="-171450">
              <a:buFont typeface="Wingdings" pitchFamily="2" charset="2"/>
              <a:buChar char="v"/>
            </a:pPr>
            <a:r>
              <a:rPr lang="en-US" sz="1300" dirty="0" smtClean="0">
                <a:solidFill>
                  <a:srgbClr val="002060"/>
                </a:solidFill>
              </a:rPr>
              <a:t>Equipment w/ </a:t>
            </a:r>
            <a:r>
              <a:rPr lang="en-US" sz="1300" dirty="0">
                <a:solidFill>
                  <a:srgbClr val="002060"/>
                </a:solidFill>
              </a:rPr>
              <a:t>web </a:t>
            </a:r>
            <a:r>
              <a:rPr lang="en-US" sz="1300" dirty="0" smtClean="0">
                <a:solidFill>
                  <a:srgbClr val="002060"/>
                </a:solidFill>
              </a:rPr>
              <a:t>access</a:t>
            </a:r>
          </a:p>
          <a:p>
            <a:pPr marL="171450" indent="-171450">
              <a:buFont typeface="Wingdings" pitchFamily="2" charset="2"/>
              <a:buChar char="v"/>
            </a:pPr>
            <a:r>
              <a:rPr lang="en-US" sz="1300" dirty="0">
                <a:solidFill>
                  <a:srgbClr val="002060"/>
                </a:solidFill>
              </a:rPr>
              <a:t>Reporting </a:t>
            </a:r>
            <a:r>
              <a:rPr lang="en-US" sz="1300" dirty="0" smtClean="0">
                <a:solidFill>
                  <a:srgbClr val="002060"/>
                </a:solidFill>
              </a:rPr>
              <a:t>criteria</a:t>
            </a:r>
            <a:endParaRPr lang="en-US" sz="1300" dirty="0">
              <a:solidFill>
                <a:srgbClr val="002060"/>
              </a:solidFill>
            </a:endParaRPr>
          </a:p>
          <a:p>
            <a:pPr marL="171450" indent="-171450">
              <a:buFont typeface="Wingdings" pitchFamily="2" charset="2"/>
              <a:buChar char="v"/>
            </a:pPr>
            <a:r>
              <a:rPr lang="en-US" sz="1300" dirty="0">
                <a:solidFill>
                  <a:srgbClr val="002060"/>
                </a:solidFill>
              </a:rPr>
              <a:t>System Developers</a:t>
            </a:r>
          </a:p>
          <a:p>
            <a:pPr marL="171450" indent="-171450">
              <a:buFont typeface="Wingdings" pitchFamily="2" charset="2"/>
              <a:buChar char="v"/>
            </a:pPr>
            <a:r>
              <a:rPr lang="en-US" sz="1300" dirty="0">
                <a:solidFill>
                  <a:srgbClr val="002060"/>
                </a:solidFill>
              </a:rPr>
              <a:t>AIRS Development Team</a:t>
            </a:r>
          </a:p>
          <a:p>
            <a:pPr marL="171450" indent="-171450">
              <a:buFont typeface="Wingdings" pitchFamily="2" charset="2"/>
              <a:buChar char="v"/>
            </a:pPr>
            <a:r>
              <a:rPr lang="en-US" sz="1300" dirty="0">
                <a:solidFill>
                  <a:srgbClr val="002060"/>
                </a:solidFill>
              </a:rPr>
              <a:t>Indicator </a:t>
            </a:r>
            <a:r>
              <a:rPr lang="en-US" sz="1300" dirty="0" smtClean="0">
                <a:solidFill>
                  <a:srgbClr val="002060"/>
                </a:solidFill>
              </a:rPr>
              <a:t>Workgroups/ established performance measures</a:t>
            </a:r>
          </a:p>
          <a:p>
            <a:pPr marL="171450" indent="-171450">
              <a:buFont typeface="Wingdings" pitchFamily="2" charset="2"/>
              <a:buChar char="v"/>
            </a:pPr>
            <a:r>
              <a:rPr lang="en-US" sz="1300" dirty="0" smtClean="0">
                <a:solidFill>
                  <a:srgbClr val="002060"/>
                </a:solidFill>
              </a:rPr>
              <a:t>CDC staff</a:t>
            </a:r>
            <a:endParaRPr lang="en-US" sz="1300" dirty="0">
              <a:solidFill>
                <a:srgbClr val="002060"/>
              </a:solidFill>
            </a:endParaRPr>
          </a:p>
          <a:p>
            <a:pPr marL="171450" indent="-171450">
              <a:buFont typeface="Wingdings" pitchFamily="2" charset="2"/>
              <a:buChar char="v"/>
            </a:pPr>
            <a:r>
              <a:rPr lang="en-US" sz="1300" dirty="0" smtClean="0">
                <a:solidFill>
                  <a:srgbClr val="002060"/>
                </a:solidFill>
              </a:rPr>
              <a:t>Management</a:t>
            </a:r>
          </a:p>
        </p:txBody>
      </p:sp>
      <p:sp>
        <p:nvSpPr>
          <p:cNvPr id="187" name="TextBox 186"/>
          <p:cNvSpPr txBox="1"/>
          <p:nvPr/>
        </p:nvSpPr>
        <p:spPr>
          <a:xfrm>
            <a:off x="5680907" y="3870304"/>
            <a:ext cx="1416286"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Upper management &amp; policymakers informed</a:t>
            </a:r>
            <a:endParaRPr lang="en-US" sz="1300" dirty="0">
              <a:solidFill>
                <a:srgbClr val="002060"/>
              </a:solidFill>
            </a:endParaRPr>
          </a:p>
        </p:txBody>
      </p:sp>
      <p:sp>
        <p:nvSpPr>
          <p:cNvPr id="188" name="TextBox 187"/>
          <p:cNvSpPr txBox="1"/>
          <p:nvPr/>
        </p:nvSpPr>
        <p:spPr>
          <a:xfrm>
            <a:off x="7382762" y="3418755"/>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Continued program funding</a:t>
            </a:r>
            <a:endParaRPr lang="en-US" sz="1300" dirty="0">
              <a:solidFill>
                <a:srgbClr val="002060"/>
              </a:solidFill>
            </a:endParaRPr>
          </a:p>
        </p:txBody>
      </p:sp>
      <p:sp>
        <p:nvSpPr>
          <p:cNvPr id="189" name="TextBox 188"/>
          <p:cNvSpPr txBox="1"/>
          <p:nvPr/>
        </p:nvSpPr>
        <p:spPr>
          <a:xfrm>
            <a:off x="7382763" y="4047588"/>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Asthma burden reduced</a:t>
            </a:r>
            <a:endParaRPr lang="en-US" sz="1300" dirty="0">
              <a:solidFill>
                <a:srgbClr val="002060"/>
              </a:solidFill>
            </a:endParaRPr>
          </a:p>
        </p:txBody>
      </p:sp>
      <p:sp>
        <p:nvSpPr>
          <p:cNvPr id="190" name="TextBox 189"/>
          <p:cNvSpPr txBox="1"/>
          <p:nvPr/>
        </p:nvSpPr>
        <p:spPr>
          <a:xfrm>
            <a:off x="5688214" y="4851090"/>
            <a:ext cx="1416286"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Informed decision making</a:t>
            </a:r>
            <a:endParaRPr lang="en-US" sz="1300" dirty="0">
              <a:solidFill>
                <a:srgbClr val="002060"/>
              </a:solidFill>
            </a:endParaRPr>
          </a:p>
        </p:txBody>
      </p:sp>
      <p:sp>
        <p:nvSpPr>
          <p:cNvPr id="191" name="TextBox 190"/>
          <p:cNvSpPr txBox="1"/>
          <p:nvPr/>
        </p:nvSpPr>
        <p:spPr>
          <a:xfrm>
            <a:off x="7416011" y="4651035"/>
            <a:ext cx="1339303" cy="85165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Promising practices identified &amp; implemented</a:t>
            </a:r>
            <a:endParaRPr lang="en-US" sz="1300" dirty="0">
              <a:solidFill>
                <a:srgbClr val="002060"/>
              </a:solidFill>
            </a:endParaRPr>
          </a:p>
        </p:txBody>
      </p:sp>
      <p:cxnSp>
        <p:nvCxnSpPr>
          <p:cNvPr id="192" name="Straight Arrow Connector 191"/>
          <p:cNvCxnSpPr>
            <a:stCxn id="190" idx="3"/>
            <a:endCxn id="191" idx="1"/>
          </p:cNvCxnSpPr>
          <p:nvPr/>
        </p:nvCxnSpPr>
        <p:spPr>
          <a:xfrm>
            <a:off x="7104500" y="5076865"/>
            <a:ext cx="311511"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3" name="Straight Arrow Connector 192"/>
          <p:cNvCxnSpPr>
            <a:stCxn id="191" idx="0"/>
            <a:endCxn id="189" idx="2"/>
          </p:cNvCxnSpPr>
          <p:nvPr/>
        </p:nvCxnSpPr>
        <p:spPr>
          <a:xfrm flipV="1">
            <a:off x="8085663" y="4499137"/>
            <a:ext cx="0" cy="1518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4" name="Straight Arrow Connector 193"/>
          <p:cNvCxnSpPr>
            <a:stCxn id="187" idx="2"/>
            <a:endCxn id="190" idx="0"/>
          </p:cNvCxnSpPr>
          <p:nvPr/>
        </p:nvCxnSpPr>
        <p:spPr>
          <a:xfrm>
            <a:off x="6389050" y="4721963"/>
            <a:ext cx="7307" cy="1291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6" name="TextBox 195"/>
          <p:cNvSpPr txBox="1"/>
          <p:nvPr/>
        </p:nvSpPr>
        <p:spPr>
          <a:xfrm>
            <a:off x="7349514" y="1982367"/>
            <a:ext cx="1405800"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Program improvement</a:t>
            </a:r>
            <a:endParaRPr lang="en-US" sz="1300" dirty="0">
              <a:solidFill>
                <a:srgbClr val="002060"/>
              </a:solidFill>
            </a:endParaRPr>
          </a:p>
        </p:txBody>
      </p:sp>
      <p:cxnSp>
        <p:nvCxnSpPr>
          <p:cNvPr id="240" name="Straight Arrow Connector 239"/>
          <p:cNvCxnSpPr>
            <a:stCxn id="61" idx="3"/>
            <a:endCxn id="69" idx="1"/>
          </p:cNvCxnSpPr>
          <p:nvPr/>
        </p:nvCxnSpPr>
        <p:spPr>
          <a:xfrm>
            <a:off x="3744879" y="5076864"/>
            <a:ext cx="26852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43" name="Right Brace 342"/>
          <p:cNvSpPr/>
          <p:nvPr/>
        </p:nvSpPr>
        <p:spPr>
          <a:xfrm>
            <a:off x="5476625" y="2622422"/>
            <a:ext cx="97287" cy="1159771"/>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1300"/>
          </a:p>
        </p:txBody>
      </p:sp>
      <p:cxnSp>
        <p:nvCxnSpPr>
          <p:cNvPr id="344" name="Straight Arrow Connector 343"/>
          <p:cNvCxnSpPr>
            <a:stCxn id="343" idx="1"/>
            <a:endCxn id="118" idx="1"/>
          </p:cNvCxnSpPr>
          <p:nvPr/>
        </p:nvCxnSpPr>
        <p:spPr>
          <a:xfrm flipV="1">
            <a:off x="5573912" y="3192858"/>
            <a:ext cx="114302" cy="94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0" name="Straight Arrow Connector 349"/>
          <p:cNvCxnSpPr>
            <a:endCxn id="114" idx="1"/>
          </p:cNvCxnSpPr>
          <p:nvPr/>
        </p:nvCxnSpPr>
        <p:spPr>
          <a:xfrm>
            <a:off x="7162800" y="3048000"/>
            <a:ext cx="207323" cy="2597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84" name="Elbow Connector 383"/>
          <p:cNvCxnSpPr>
            <a:stCxn id="196" idx="3"/>
            <a:endCxn id="189" idx="3"/>
          </p:cNvCxnSpPr>
          <p:nvPr/>
        </p:nvCxnSpPr>
        <p:spPr>
          <a:xfrm>
            <a:off x="8755314" y="2208142"/>
            <a:ext cx="33249" cy="2065221"/>
          </a:xfrm>
          <a:prstGeom prst="bentConnector3">
            <a:avLst>
              <a:gd name="adj1" fmla="val 486150"/>
            </a:avLst>
          </a:prstGeom>
          <a:ln>
            <a:tailEnd type="arrow"/>
          </a:ln>
        </p:spPr>
        <p:style>
          <a:lnRef idx="2">
            <a:schemeClr val="dk1"/>
          </a:lnRef>
          <a:fillRef idx="0">
            <a:schemeClr val="dk1"/>
          </a:fillRef>
          <a:effectRef idx="1">
            <a:schemeClr val="dk1"/>
          </a:effectRef>
          <a:fontRef idx="minor">
            <a:schemeClr val="tx1"/>
          </a:fontRef>
        </p:style>
      </p:cxnSp>
      <p:cxnSp>
        <p:nvCxnSpPr>
          <p:cNvPr id="353" name="Straight Arrow Connector 352"/>
          <p:cNvCxnSpPr>
            <a:stCxn id="103" idx="3"/>
            <a:endCxn id="196" idx="1"/>
          </p:cNvCxnSpPr>
          <p:nvPr/>
        </p:nvCxnSpPr>
        <p:spPr>
          <a:xfrm>
            <a:off x="5475210" y="2203333"/>
            <a:ext cx="1874304" cy="480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54" name="Straight Arrow Connector 353"/>
          <p:cNvCxnSpPr/>
          <p:nvPr/>
        </p:nvCxnSpPr>
        <p:spPr>
          <a:xfrm>
            <a:off x="5451260" y="5076865"/>
            <a:ext cx="268526"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55" name="TextBox 354"/>
          <p:cNvSpPr txBox="1"/>
          <p:nvPr/>
        </p:nvSpPr>
        <p:spPr>
          <a:xfrm>
            <a:off x="5680907" y="5482022"/>
            <a:ext cx="1416286" cy="451549"/>
          </a:xfrm>
          <a:prstGeom prst="rect">
            <a:avLst/>
          </a:prstGeom>
        </p:spPr>
        <p:style>
          <a:lnRef idx="1">
            <a:schemeClr val="accent4"/>
          </a:lnRef>
          <a:fillRef idx="2">
            <a:schemeClr val="accent4"/>
          </a:fillRef>
          <a:effectRef idx="1">
            <a:schemeClr val="accent4"/>
          </a:effectRef>
          <a:fontRef idx="minor">
            <a:schemeClr val="dk1"/>
          </a:fontRef>
        </p:style>
        <p:txBody>
          <a:bodyPr wrap="square" lIns="50941" tIns="25471" rIns="50941" bIns="25471" rtlCol="0">
            <a:spAutoFit/>
          </a:bodyPr>
          <a:lstStyle/>
          <a:p>
            <a:r>
              <a:rPr lang="en-US" sz="1300" dirty="0" smtClean="0">
                <a:solidFill>
                  <a:srgbClr val="002060"/>
                </a:solidFill>
              </a:rPr>
              <a:t>Compliance rewarded</a:t>
            </a:r>
            <a:endParaRPr lang="en-US" sz="1300" dirty="0">
              <a:solidFill>
                <a:srgbClr val="002060"/>
              </a:solidFill>
            </a:endParaRPr>
          </a:p>
        </p:txBody>
      </p:sp>
      <p:cxnSp>
        <p:nvCxnSpPr>
          <p:cNvPr id="393" name="Elbow Connector 392"/>
          <p:cNvCxnSpPr>
            <a:stCxn id="69" idx="2"/>
            <a:endCxn id="355" idx="1"/>
          </p:cNvCxnSpPr>
          <p:nvPr/>
        </p:nvCxnSpPr>
        <p:spPr>
          <a:xfrm rot="16200000" flipH="1">
            <a:off x="5054206" y="5081095"/>
            <a:ext cx="305131" cy="94827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95" name="Elbow Connector 394"/>
          <p:cNvCxnSpPr>
            <a:stCxn id="355" idx="3"/>
            <a:endCxn id="299" idx="3"/>
          </p:cNvCxnSpPr>
          <p:nvPr/>
        </p:nvCxnSpPr>
        <p:spPr>
          <a:xfrm flipV="1">
            <a:off x="7097193" y="1598571"/>
            <a:ext cx="1678731" cy="4109226"/>
          </a:xfrm>
          <a:prstGeom prst="bentConnector3">
            <a:avLst>
              <a:gd name="adj1" fmla="val 113617"/>
            </a:avLst>
          </a:prstGeom>
          <a:ln>
            <a:tailEnd type="arrow"/>
          </a:ln>
        </p:spPr>
        <p:style>
          <a:lnRef idx="2">
            <a:schemeClr val="dk1"/>
          </a:lnRef>
          <a:fillRef idx="0">
            <a:schemeClr val="dk1"/>
          </a:fillRef>
          <a:effectRef idx="1">
            <a:schemeClr val="dk1"/>
          </a:effectRef>
          <a:fontRef idx="minor">
            <a:schemeClr val="tx1"/>
          </a:fontRef>
        </p:style>
      </p:cxnSp>
      <p:cxnSp>
        <p:nvCxnSpPr>
          <p:cNvPr id="3" name="Elbow Connector 2"/>
          <p:cNvCxnSpPr>
            <a:stCxn id="103" idx="3"/>
            <a:endCxn id="217" idx="2"/>
          </p:cNvCxnSpPr>
          <p:nvPr/>
        </p:nvCxnSpPr>
        <p:spPr>
          <a:xfrm flipV="1">
            <a:off x="5475210" y="1724318"/>
            <a:ext cx="975642" cy="479015"/>
          </a:xfrm>
          <a:prstGeom prst="bentConnector2">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58" name="Table 57"/>
          <p:cNvGraphicFramePr>
            <a:graphicFrameLocks noGrp="1"/>
          </p:cNvGraphicFramePr>
          <p:nvPr>
            <p:extLst>
              <p:ext uri="{D42A27DB-BD31-4B8C-83A1-F6EECF244321}">
                <p14:modId xmlns:p14="http://schemas.microsoft.com/office/powerpoint/2010/main" val="598862343"/>
              </p:ext>
            </p:extLst>
          </p:nvPr>
        </p:nvGraphicFramePr>
        <p:xfrm>
          <a:off x="381000" y="5334000"/>
          <a:ext cx="1676400" cy="1170432"/>
        </p:xfrm>
        <a:graphic>
          <a:graphicData uri="http://schemas.openxmlformats.org/drawingml/2006/table">
            <a:tbl>
              <a:tblPr firstRow="1" bandRow="1">
                <a:tableStyleId>{2D5ABB26-0587-4C30-8999-92F81FD0307C}</a:tableStyleId>
              </a:tblPr>
              <a:tblGrid>
                <a:gridCol w="278580"/>
                <a:gridCol w="1397820"/>
              </a:tblGrid>
              <a:tr h="271367">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16200000" scaled="1"/>
                      <a:tileRect/>
                    </a:gradFill>
                  </a:tcPr>
                </a:tc>
                <a:tc>
                  <a:txBody>
                    <a:bodyPr/>
                    <a:lstStyle/>
                    <a:p>
                      <a:r>
                        <a:rPr lang="en-US" sz="1200" b="1" dirty="0" smtClean="0">
                          <a:solidFill>
                            <a:schemeClr val="accent1"/>
                          </a:solidFill>
                        </a:rPr>
                        <a:t>Effective Utilization</a:t>
                      </a:r>
                      <a:endParaRPr lang="en-US" sz="1200" b="1" dirty="0">
                        <a:solidFill>
                          <a:schemeClr val="accent1"/>
                        </a:solidFill>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bg1"/>
                    </a:solidFill>
                  </a:tcPr>
                </a:tc>
              </a:tr>
              <a:tr h="246698">
                <a:tc>
                  <a:txBody>
                    <a:bodyPr/>
                    <a:lstStyle/>
                    <a:p>
                      <a:endParaRPr lang="en-US" b="1"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tcPr>
                </a:tc>
                <a:tc>
                  <a:txBody>
                    <a:bodyPr/>
                    <a:lstStyle/>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solidFill>
                  </a:tcPr>
                </a:tc>
              </a:tr>
              <a:tr h="271367">
                <a:tc>
                  <a:txBody>
                    <a:bodyPr/>
                    <a:lstStyle/>
                    <a:p>
                      <a:endParaRPr lang="en-US" dirty="0"/>
                    </a:p>
                  </a:txBody>
                  <a:tcPr anchor="ctr">
                    <a:lnL w="127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tcPr>
                </a:tc>
                <a:tc>
                  <a:txBody>
                    <a:bodyPr/>
                    <a:lstStyle/>
                    <a:p>
                      <a:r>
                        <a:rPr lang="en-US" sz="1200" b="1" dirty="0" smtClean="0">
                          <a:solidFill>
                            <a:schemeClr val="accent1"/>
                          </a:solidFill>
                        </a:rPr>
                        <a:t>Utilization  &amp;           </a:t>
                      </a:r>
                    </a:p>
                    <a:p>
                      <a:r>
                        <a:rPr lang="en-US" sz="1200" b="1" dirty="0" smtClean="0">
                          <a:solidFill>
                            <a:schemeClr val="accent1"/>
                          </a:solidFill>
                        </a:rPr>
                        <a:t>Usability</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solidFill>
                  </a:tcPr>
                </a:tc>
              </a:tr>
            </a:tbl>
          </a:graphicData>
        </a:graphic>
      </p:graphicFrame>
      <p:sp>
        <p:nvSpPr>
          <p:cNvPr id="62" name="TextBox 61"/>
          <p:cNvSpPr txBox="1"/>
          <p:nvPr/>
        </p:nvSpPr>
        <p:spPr>
          <a:xfrm>
            <a:off x="838200" y="5105400"/>
            <a:ext cx="665699" cy="292388"/>
          </a:xfrm>
          <a:prstGeom prst="rect">
            <a:avLst/>
          </a:prstGeom>
          <a:noFill/>
        </p:spPr>
        <p:txBody>
          <a:bodyPr wrap="square" rtlCol="0">
            <a:spAutoFit/>
          </a:bodyPr>
          <a:lstStyle/>
          <a:p>
            <a:r>
              <a:rPr lang="en-US" sz="1300" b="1" u="sng" dirty="0" smtClean="0">
                <a:solidFill>
                  <a:schemeClr val="accent1"/>
                </a:solidFill>
                <a:effectLst>
                  <a:outerShdw blurRad="38100" dist="38100" dir="2700000" algn="tl">
                    <a:srgbClr val="000000">
                      <a:alpha val="43137"/>
                    </a:srgbClr>
                  </a:outerShdw>
                </a:effectLst>
              </a:rPr>
              <a:t>Key</a:t>
            </a:r>
          </a:p>
        </p:txBody>
      </p:sp>
      <p:pic>
        <p:nvPicPr>
          <p:cNvPr id="63"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4038600"/>
            <a:ext cx="457200" cy="457200"/>
          </a:xfrm>
          <a:prstGeom prst="rect">
            <a:avLst/>
          </a:prstGeom>
          <a:noFill/>
        </p:spPr>
      </p:pic>
      <p:pic>
        <p:nvPicPr>
          <p:cNvPr id="64"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3429000"/>
            <a:ext cx="457200" cy="457200"/>
          </a:xfrm>
          <a:prstGeom prst="rect">
            <a:avLst/>
          </a:prstGeom>
          <a:noFill/>
        </p:spPr>
      </p:pic>
      <p:pic>
        <p:nvPicPr>
          <p:cNvPr id="67"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2667000"/>
            <a:ext cx="457200" cy="457200"/>
          </a:xfrm>
          <a:prstGeom prst="rect">
            <a:avLst/>
          </a:prstGeom>
          <a:noFill/>
        </p:spPr>
      </p:pic>
      <p:pic>
        <p:nvPicPr>
          <p:cNvPr id="72"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2057400"/>
            <a:ext cx="457200" cy="457200"/>
          </a:xfrm>
          <a:prstGeom prst="rect">
            <a:avLst/>
          </a:prstGeom>
          <a:noFill/>
        </p:spPr>
      </p:pic>
      <p:pic>
        <p:nvPicPr>
          <p:cNvPr id="73"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1371600"/>
            <a:ext cx="457200" cy="457200"/>
          </a:xfrm>
          <a:prstGeom prst="rect">
            <a:avLst/>
          </a:prstGeom>
          <a:noFill/>
        </p:spPr>
      </p:pic>
      <p:pic>
        <p:nvPicPr>
          <p:cNvPr id="74" name="Picture 2" descr="http://www.clker.com/cliparts/9/1/4/0/11954322131712176739question_mark_naught101_02.svg.med.png"/>
          <p:cNvPicPr>
            <a:picLocks noChangeAspect="1" noChangeArrowheads="1"/>
          </p:cNvPicPr>
          <p:nvPr/>
        </p:nvPicPr>
        <p:blipFill>
          <a:blip r:embed="rId3" cstate="print"/>
          <a:srcRect/>
          <a:stretch>
            <a:fillRect/>
          </a:stretch>
        </p:blipFill>
        <p:spPr bwMode="auto">
          <a:xfrm>
            <a:off x="3657600" y="4876800"/>
            <a:ext cx="457200" cy="457200"/>
          </a:xfrm>
          <a:prstGeom prst="rect">
            <a:avLst/>
          </a:prstGeom>
          <a:noFill/>
        </p:spPr>
      </p:pic>
      <p:cxnSp>
        <p:nvCxnSpPr>
          <p:cNvPr id="81" name="Straight Arrow Connector 80"/>
          <p:cNvCxnSpPr/>
          <p:nvPr/>
        </p:nvCxnSpPr>
        <p:spPr>
          <a:xfrm>
            <a:off x="7162800" y="3505200"/>
            <a:ext cx="228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6" name="Shape 85"/>
          <p:cNvCxnSpPr/>
          <p:nvPr/>
        </p:nvCxnSpPr>
        <p:spPr>
          <a:xfrm flipV="1">
            <a:off x="7086600" y="3733800"/>
            <a:ext cx="285569" cy="651604"/>
          </a:xfrm>
          <a:prstGeom prst="bentConnector3">
            <a:avLst>
              <a:gd name="adj1" fmla="val 50000"/>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5369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ppt_x"/>
                                          </p:val>
                                        </p:tav>
                                        <p:tav tm="100000">
                                          <p:val>
                                            <p:strVal val="#ppt_x"/>
                                          </p:val>
                                        </p:tav>
                                      </p:tavLst>
                                    </p:anim>
                                    <p:anim calcmode="lin" valueType="num">
                                      <p:cBhvr additive="base">
                                        <p:cTn id="12" dur="500" fill="hold"/>
                                        <p:tgtEl>
                                          <p:spTgt spid="6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500" fill="hold"/>
                                        <p:tgtEl>
                                          <p:spTgt spid="73"/>
                                        </p:tgtEl>
                                        <p:attrNameLst>
                                          <p:attrName>ppt_x</p:attrName>
                                        </p:attrNameLst>
                                      </p:cBhvr>
                                      <p:tavLst>
                                        <p:tav tm="0">
                                          <p:val>
                                            <p:strVal val="#ppt_x"/>
                                          </p:val>
                                        </p:tav>
                                        <p:tav tm="100000">
                                          <p:val>
                                            <p:strVal val="#ppt_x"/>
                                          </p:val>
                                        </p:tav>
                                      </p:tavLst>
                                    </p:anim>
                                    <p:anim calcmode="lin" valueType="num">
                                      <p:cBhvr additive="base">
                                        <p:cTn id="24" dur="500" fill="hold"/>
                                        <p:tgtEl>
                                          <p:spTgt spid="7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 calcmode="lin" valueType="num">
                                      <p:cBhvr additive="base">
                                        <p:cTn id="27" dur="500" fill="hold"/>
                                        <p:tgtEl>
                                          <p:spTgt spid="74"/>
                                        </p:tgtEl>
                                        <p:attrNameLst>
                                          <p:attrName>ppt_x</p:attrName>
                                        </p:attrNameLst>
                                      </p:cBhvr>
                                      <p:tavLst>
                                        <p:tav tm="0">
                                          <p:val>
                                            <p:strVal val="#ppt_x"/>
                                          </p:val>
                                        </p:tav>
                                        <p:tav tm="100000">
                                          <p:val>
                                            <p:strVal val="#ppt_x"/>
                                          </p:val>
                                        </p:tav>
                                      </p:tavLst>
                                    </p:anim>
                                    <p:anim calcmode="lin" valueType="num">
                                      <p:cBhvr additive="base">
                                        <p:cTn id="2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Lessons Learned from AIRS Evaluation</a:t>
            </a:r>
            <a:endParaRPr lang="en-US" dirty="0"/>
          </a:p>
        </p:txBody>
      </p:sp>
      <p:sp>
        <p:nvSpPr>
          <p:cNvPr id="2" name="Rectangle 1"/>
          <p:cNvSpPr/>
          <p:nvPr/>
        </p:nvSpPr>
        <p:spPr>
          <a:xfrm>
            <a:off x="515514" y="1163990"/>
            <a:ext cx="8112972" cy="5786199"/>
          </a:xfrm>
          <a:prstGeom prst="rect">
            <a:avLst/>
          </a:prstGeom>
        </p:spPr>
        <p:txBody>
          <a:bodyPr wrap="square">
            <a:spAutoFit/>
          </a:bodyPr>
          <a:lstStyle/>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Performance measure data inadequate for analysis</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System format confusing</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Required </a:t>
            </a:r>
            <a:r>
              <a:rPr lang="en-US" sz="2400" b="1" dirty="0">
                <a:solidFill>
                  <a:schemeClr val="bg2">
                    <a:lumMod val="75000"/>
                  </a:schemeClr>
                </a:solidFill>
              </a:rPr>
              <a:t>data </a:t>
            </a:r>
            <a:r>
              <a:rPr lang="en-US" sz="2400" b="1" dirty="0" smtClean="0">
                <a:solidFill>
                  <a:schemeClr val="bg2">
                    <a:lumMod val="75000"/>
                  </a:schemeClr>
                </a:solidFill>
              </a:rPr>
              <a:t>inconsistently provided and answer formats vary widely</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The </a:t>
            </a:r>
            <a:r>
              <a:rPr lang="en-US" sz="2400" b="1" i="1" dirty="0" smtClean="0">
                <a:solidFill>
                  <a:schemeClr val="bg2">
                    <a:lumMod val="75000"/>
                  </a:schemeClr>
                </a:solidFill>
              </a:rPr>
              <a:t>Help Manual </a:t>
            </a:r>
            <a:r>
              <a:rPr lang="en-US" sz="2400" b="1" dirty="0" smtClean="0">
                <a:solidFill>
                  <a:schemeClr val="bg2">
                    <a:lumMod val="75000"/>
                  </a:schemeClr>
                </a:solidFill>
              </a:rPr>
              <a:t>does not clarify what data to enter. </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System training insufficient</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Interim/Annual Report format unsatisfactory </a:t>
            </a:r>
          </a:p>
          <a:p>
            <a:pPr marL="285750" indent="-285750">
              <a:spcBef>
                <a:spcPts val="600"/>
              </a:spcBef>
              <a:buClr>
                <a:schemeClr val="tx1"/>
              </a:buClr>
              <a:buSzPct val="70000"/>
              <a:buFont typeface="Wingdings" pitchFamily="2" charset="2"/>
              <a:buChar char="q"/>
            </a:pPr>
            <a:r>
              <a:rPr lang="en-US" sz="2400" b="1" dirty="0">
                <a:solidFill>
                  <a:schemeClr val="bg2">
                    <a:lumMod val="75000"/>
                  </a:schemeClr>
                </a:solidFill>
              </a:rPr>
              <a:t>Difficult to query and create reports from database (data overload</a:t>
            </a:r>
            <a:r>
              <a:rPr lang="en-US" sz="2400" b="1" dirty="0" smtClean="0">
                <a:solidFill>
                  <a:schemeClr val="bg2">
                    <a:lumMod val="75000"/>
                  </a:schemeClr>
                </a:solidFill>
              </a:rPr>
              <a:t>)</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Grantees and CDC stakeholders view system as resource-consuming and a barrier</a:t>
            </a:r>
          </a:p>
          <a:p>
            <a:pPr marL="285750" indent="-285750">
              <a:spcBef>
                <a:spcPts val="600"/>
              </a:spcBef>
              <a:buClr>
                <a:schemeClr val="tx1"/>
              </a:buClr>
              <a:buSzPct val="70000"/>
              <a:buFont typeface="Wingdings" pitchFamily="2" charset="2"/>
              <a:buChar char="q"/>
            </a:pPr>
            <a:endParaRPr lang="en-US" sz="2400" b="1" dirty="0" smtClean="0">
              <a:solidFill>
                <a:schemeClr val="bg2">
                  <a:lumMod val="75000"/>
                </a:schemeClr>
              </a:solidFill>
            </a:endParaRPr>
          </a:p>
          <a:p>
            <a:pPr marL="800100" lvl="1" indent="-342900">
              <a:buClr>
                <a:schemeClr val="tx1"/>
              </a:buClr>
              <a:buFont typeface="Wingdings" pitchFamily="2" charset="2"/>
              <a:buChar char="§"/>
            </a:pPr>
            <a:endParaRPr lang="en-US" sz="2400" b="1" dirty="0" smtClean="0">
              <a:solidFill>
                <a:schemeClr val="tx2"/>
              </a:solidFill>
            </a:endParaRPr>
          </a:p>
          <a:p>
            <a:pPr marL="742950" lvl="1" indent="-285750">
              <a:buClr>
                <a:schemeClr val="tx1"/>
              </a:buClr>
              <a:buFont typeface="Arial" pitchFamily="34" charset="0"/>
              <a:buChar char="•"/>
            </a:pPr>
            <a:endParaRPr lang="en-US" b="1" dirty="0">
              <a:solidFill>
                <a:schemeClr val="tx2"/>
              </a:solidFill>
            </a:endParaRPr>
          </a:p>
        </p:txBody>
      </p:sp>
      <p:grpSp>
        <p:nvGrpSpPr>
          <p:cNvPr id="5" name="Group 4"/>
          <p:cNvGrpSpPr/>
          <p:nvPr/>
        </p:nvGrpSpPr>
        <p:grpSpPr>
          <a:xfrm>
            <a:off x="7848600" y="5791200"/>
            <a:ext cx="971550" cy="738188"/>
            <a:chOff x="1619250" y="862012"/>
            <a:chExt cx="971550" cy="738188"/>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8" name="TextBox 7"/>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374752372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Future Strategies for Enhancing AIRS</a:t>
            </a:r>
            <a:endParaRPr lang="en-US" dirty="0"/>
          </a:p>
        </p:txBody>
      </p:sp>
      <p:sp>
        <p:nvSpPr>
          <p:cNvPr id="5" name="Content Placeholder 4"/>
          <p:cNvSpPr>
            <a:spLocks noGrp="1"/>
          </p:cNvSpPr>
          <p:nvPr>
            <p:ph idx="1"/>
          </p:nvPr>
        </p:nvSpPr>
        <p:spPr>
          <a:xfrm>
            <a:off x="457200" y="1143000"/>
            <a:ext cx="8362950" cy="5257800"/>
          </a:xfrm>
        </p:spPr>
        <p:txBody>
          <a:bodyPr/>
          <a:lstStyle/>
          <a:p>
            <a:pPr marL="0" indent="0">
              <a:buNone/>
            </a:pPr>
            <a:endParaRPr lang="en-US" dirty="0"/>
          </a:p>
          <a:p>
            <a:pPr marL="0" indent="0">
              <a:buNone/>
            </a:pPr>
            <a:endParaRPr lang="en-US" dirty="0" smtClean="0"/>
          </a:p>
        </p:txBody>
      </p:sp>
      <p:sp>
        <p:nvSpPr>
          <p:cNvPr id="2" name="Rectangle 1"/>
          <p:cNvSpPr/>
          <p:nvPr/>
        </p:nvSpPr>
        <p:spPr>
          <a:xfrm>
            <a:off x="533400" y="1447800"/>
            <a:ext cx="8286750" cy="3431709"/>
          </a:xfrm>
          <a:prstGeom prst="rect">
            <a:avLst/>
          </a:prstGeom>
        </p:spPr>
        <p:txBody>
          <a:bodyPr wrap="square">
            <a:spAutoFit/>
          </a:bodyPr>
          <a:lstStyle/>
          <a:p>
            <a:pPr marL="285750" indent="-285750">
              <a:spcBef>
                <a:spcPts val="600"/>
              </a:spcBef>
              <a:buClr>
                <a:schemeClr val="tx1"/>
              </a:buClr>
              <a:buSzPct val="70000"/>
              <a:buFont typeface="Wingdings" pitchFamily="2" charset="2"/>
              <a:buChar char="q"/>
            </a:pPr>
            <a:r>
              <a:rPr lang="en-US" sz="2400" b="1" dirty="0">
                <a:solidFill>
                  <a:schemeClr val="bg2">
                    <a:lumMod val="75000"/>
                  </a:schemeClr>
                </a:solidFill>
              </a:rPr>
              <a:t>Define new performance measures </a:t>
            </a:r>
            <a:endParaRPr lang="en-US" sz="2400" b="1" dirty="0" smtClean="0">
              <a:solidFill>
                <a:schemeClr val="bg2">
                  <a:lumMod val="75000"/>
                </a:schemeClr>
              </a:solidFill>
            </a:endParaRP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Improve system design and reporting capabilities</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Clarify information required with informative help manual</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Provide comprehensive system training</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Review and reformat Interim/Annual Report </a:t>
            </a:r>
          </a:p>
          <a:p>
            <a:pPr marL="285750" indent="-285750">
              <a:spcBef>
                <a:spcPts val="600"/>
              </a:spcBef>
              <a:buClr>
                <a:schemeClr val="tx1"/>
              </a:buClr>
              <a:buSzPct val="70000"/>
              <a:buFont typeface="Wingdings" pitchFamily="2" charset="2"/>
              <a:buChar char="q"/>
            </a:pPr>
            <a:r>
              <a:rPr lang="en-US" sz="2400" b="1" dirty="0" smtClean="0">
                <a:solidFill>
                  <a:schemeClr val="bg2">
                    <a:lumMod val="75000"/>
                  </a:schemeClr>
                </a:solidFill>
              </a:rPr>
              <a:t>Increase stakeholder buy-in to improve performance-based management</a:t>
            </a:r>
          </a:p>
        </p:txBody>
      </p:sp>
      <p:grpSp>
        <p:nvGrpSpPr>
          <p:cNvPr id="7" name="Group 6"/>
          <p:cNvGrpSpPr/>
          <p:nvPr/>
        </p:nvGrpSpPr>
        <p:grpSpPr>
          <a:xfrm>
            <a:off x="7848600" y="5791200"/>
            <a:ext cx="971550" cy="738188"/>
            <a:chOff x="1619250" y="862012"/>
            <a:chExt cx="971550" cy="738188"/>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9" name="TextBox 8"/>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260471428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838200"/>
          </a:xfrm>
        </p:spPr>
        <p:txBody>
          <a:bodyPr/>
          <a:lstStyle/>
          <a:p>
            <a:r>
              <a:rPr lang="en-US" dirty="0" smtClean="0"/>
              <a:t>Lessons Learned about Evaluating Performance Measurement &amp; Reporting Systems (PMRS)</a:t>
            </a:r>
            <a:endParaRPr lang="en-US" dirty="0"/>
          </a:p>
        </p:txBody>
      </p:sp>
      <p:sp>
        <p:nvSpPr>
          <p:cNvPr id="3" name="Content Placeholder 2"/>
          <p:cNvSpPr>
            <a:spLocks noGrp="1"/>
          </p:cNvSpPr>
          <p:nvPr>
            <p:ph idx="1"/>
          </p:nvPr>
        </p:nvSpPr>
        <p:spPr>
          <a:xfrm>
            <a:off x="457200" y="1600200"/>
            <a:ext cx="8229600" cy="4724399"/>
          </a:xfrm>
        </p:spPr>
        <p:txBody>
          <a:bodyPr/>
          <a:lstStyle/>
          <a:p>
            <a:pPr>
              <a:spcBef>
                <a:spcPts val="600"/>
              </a:spcBef>
            </a:pPr>
            <a:r>
              <a:rPr lang="en-US" dirty="0" smtClean="0">
                <a:solidFill>
                  <a:schemeClr val="bg2">
                    <a:lumMod val="75000"/>
                  </a:schemeClr>
                </a:solidFill>
              </a:rPr>
              <a:t>PMRS evaluations are political</a:t>
            </a:r>
          </a:p>
          <a:p>
            <a:pPr lvl="1">
              <a:spcBef>
                <a:spcPts val="600"/>
              </a:spcBef>
            </a:pPr>
            <a:r>
              <a:rPr lang="en-US" b="1" dirty="0">
                <a:solidFill>
                  <a:schemeClr val="bg2">
                    <a:lumMod val="75000"/>
                  </a:schemeClr>
                </a:solidFill>
              </a:rPr>
              <a:t>Importance of engaging </a:t>
            </a:r>
            <a:r>
              <a:rPr lang="en-US" b="1" dirty="0" smtClean="0">
                <a:solidFill>
                  <a:schemeClr val="bg2">
                    <a:lumMod val="75000"/>
                  </a:schemeClr>
                </a:solidFill>
              </a:rPr>
              <a:t>stakeholders</a:t>
            </a:r>
          </a:p>
          <a:p>
            <a:pPr>
              <a:spcBef>
                <a:spcPts val="600"/>
              </a:spcBef>
            </a:pPr>
            <a:r>
              <a:rPr lang="en-US" dirty="0" smtClean="0">
                <a:solidFill>
                  <a:schemeClr val="bg2">
                    <a:lumMod val="75000"/>
                  </a:schemeClr>
                </a:solidFill>
              </a:rPr>
              <a:t>An evaluation </a:t>
            </a:r>
            <a:r>
              <a:rPr lang="en-US" dirty="0">
                <a:solidFill>
                  <a:schemeClr val="bg2">
                    <a:lumMod val="75000"/>
                  </a:schemeClr>
                </a:solidFill>
              </a:rPr>
              <a:t>plan should be </a:t>
            </a:r>
            <a:r>
              <a:rPr lang="en-US" dirty="0" smtClean="0">
                <a:solidFill>
                  <a:schemeClr val="bg2">
                    <a:lumMod val="75000"/>
                  </a:schemeClr>
                </a:solidFill>
              </a:rPr>
              <a:t>created during system development</a:t>
            </a:r>
          </a:p>
          <a:p>
            <a:pPr lvl="1">
              <a:spcBef>
                <a:spcPts val="600"/>
              </a:spcBef>
            </a:pPr>
            <a:r>
              <a:rPr lang="en-US" b="1" dirty="0" smtClean="0">
                <a:solidFill>
                  <a:schemeClr val="bg2">
                    <a:lumMod val="75000"/>
                  </a:schemeClr>
                </a:solidFill>
              </a:rPr>
              <a:t>Should identify data to collect</a:t>
            </a:r>
          </a:p>
          <a:p>
            <a:pPr>
              <a:spcBef>
                <a:spcPts val="600"/>
              </a:spcBef>
            </a:pPr>
            <a:r>
              <a:rPr lang="en-US" dirty="0" smtClean="0">
                <a:solidFill>
                  <a:schemeClr val="bg2">
                    <a:lumMod val="75000"/>
                  </a:schemeClr>
                </a:solidFill>
              </a:rPr>
              <a:t>Evaluations should consider the system </a:t>
            </a:r>
            <a:r>
              <a:rPr lang="en-US" u="sng" dirty="0" smtClean="0">
                <a:solidFill>
                  <a:schemeClr val="bg2">
                    <a:lumMod val="75000"/>
                  </a:schemeClr>
                </a:solidFill>
                <a:effectLst>
                  <a:outerShdw blurRad="38100" dist="38100" dir="2700000" algn="tl">
                    <a:srgbClr val="000000">
                      <a:alpha val="43137"/>
                    </a:srgbClr>
                  </a:outerShdw>
                </a:effectLst>
              </a:rPr>
              <a:t>and</a:t>
            </a:r>
            <a:r>
              <a:rPr lang="en-US" dirty="0" smtClean="0">
                <a:solidFill>
                  <a:schemeClr val="bg2">
                    <a:lumMod val="75000"/>
                  </a:schemeClr>
                </a:solidFill>
              </a:rPr>
              <a:t> users </a:t>
            </a:r>
          </a:p>
          <a:p>
            <a:pPr lvl="1">
              <a:spcBef>
                <a:spcPts val="600"/>
              </a:spcBef>
            </a:pPr>
            <a:r>
              <a:rPr lang="en-US" b="1" dirty="0" smtClean="0">
                <a:solidFill>
                  <a:schemeClr val="bg2">
                    <a:lumMod val="75000"/>
                  </a:schemeClr>
                </a:solidFill>
              </a:rPr>
              <a:t>Logic models specific for the system &amp; users</a:t>
            </a:r>
          </a:p>
          <a:p>
            <a:pPr lvl="1">
              <a:spcBef>
                <a:spcPts val="600"/>
              </a:spcBef>
            </a:pPr>
            <a:r>
              <a:rPr lang="en-US" b="1" dirty="0" smtClean="0">
                <a:solidFill>
                  <a:schemeClr val="bg2">
                    <a:lumMod val="75000"/>
                  </a:schemeClr>
                </a:solidFill>
              </a:rPr>
              <a:t>System success not only dependent on accuracy and feasibility of the system</a:t>
            </a:r>
          </a:p>
          <a:p>
            <a:pPr lvl="1">
              <a:spcBef>
                <a:spcPts val="600"/>
              </a:spcBef>
            </a:pPr>
            <a:r>
              <a:rPr lang="en-US" b="1" dirty="0" smtClean="0">
                <a:solidFill>
                  <a:schemeClr val="bg2">
                    <a:lumMod val="75000"/>
                  </a:schemeClr>
                </a:solidFill>
              </a:rPr>
              <a:t>Should also consider relevance and usefulness of the system for users</a:t>
            </a:r>
          </a:p>
          <a:p>
            <a:pPr marL="0" indent="0">
              <a:buNone/>
            </a:pPr>
            <a:endParaRPr lang="en-US" dirty="0"/>
          </a:p>
        </p:txBody>
      </p:sp>
      <p:sp>
        <p:nvSpPr>
          <p:cNvPr id="2" name="Rectangle 1"/>
          <p:cNvSpPr/>
          <p:nvPr/>
        </p:nvSpPr>
        <p:spPr>
          <a:xfrm>
            <a:off x="515514" y="1163990"/>
            <a:ext cx="8112972" cy="1107996"/>
          </a:xfrm>
          <a:prstGeom prst="rect">
            <a:avLst/>
          </a:prstGeom>
        </p:spPr>
        <p:txBody>
          <a:bodyPr wrap="square">
            <a:spAutoFit/>
          </a:bodyPr>
          <a:lstStyle/>
          <a:p>
            <a:pPr lvl="1">
              <a:buClr>
                <a:schemeClr val="bg1"/>
              </a:buClr>
            </a:pPr>
            <a:endParaRPr lang="en-US" sz="2400" b="1" dirty="0" smtClean="0">
              <a:solidFill>
                <a:schemeClr val="tx2"/>
              </a:solidFill>
            </a:endParaRPr>
          </a:p>
          <a:p>
            <a:pPr marL="800100" lvl="1" indent="-342900">
              <a:buClr>
                <a:schemeClr val="bg1"/>
              </a:buClr>
              <a:buFont typeface="Wingdings" pitchFamily="2" charset="2"/>
              <a:buChar char="§"/>
            </a:pPr>
            <a:endParaRPr lang="en-US" sz="2400" b="1" dirty="0" smtClean="0">
              <a:solidFill>
                <a:schemeClr val="tx2"/>
              </a:solidFill>
            </a:endParaRPr>
          </a:p>
          <a:p>
            <a:pPr marL="742950" lvl="1" indent="-285750">
              <a:buClr>
                <a:schemeClr val="bg1"/>
              </a:buClr>
              <a:buFont typeface="Arial" pitchFamily="34" charset="0"/>
              <a:buChar char="•"/>
            </a:pPr>
            <a:endParaRPr lang="en-US" b="1" dirty="0">
              <a:solidFill>
                <a:schemeClr val="tx2"/>
              </a:solidFill>
            </a:endParaRPr>
          </a:p>
        </p:txBody>
      </p:sp>
      <p:grpSp>
        <p:nvGrpSpPr>
          <p:cNvPr id="7" name="Group 6"/>
          <p:cNvGrpSpPr/>
          <p:nvPr/>
        </p:nvGrpSpPr>
        <p:grpSpPr>
          <a:xfrm>
            <a:off x="7848600" y="5791200"/>
            <a:ext cx="971550" cy="738188"/>
            <a:chOff x="1619250" y="862012"/>
            <a:chExt cx="971550" cy="738188"/>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9" name="TextBox 8"/>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384664240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21187"/>
            <a:ext cx="8229600" cy="1143000"/>
          </a:xfrm>
        </p:spPr>
        <p:txBody>
          <a:bodyPr/>
          <a:lstStyle/>
          <a:p>
            <a:r>
              <a:rPr lang="en-US" dirty="0" smtClean="0">
                <a:solidFill>
                  <a:schemeClr val="tx1"/>
                </a:solidFill>
              </a:rPr>
              <a:t>Overview of the National Asthma Control Program (NACP)</a:t>
            </a:r>
            <a:endParaRPr lang="en-US" dirty="0">
              <a:solidFill>
                <a:schemeClr val="tx1"/>
              </a:solidFill>
            </a:endParaRPr>
          </a:p>
        </p:txBody>
      </p:sp>
      <p:sp>
        <p:nvSpPr>
          <p:cNvPr id="5" name="Content Placeholder 4"/>
          <p:cNvSpPr>
            <a:spLocks noGrp="1"/>
          </p:cNvSpPr>
          <p:nvPr>
            <p:ph idx="1"/>
          </p:nvPr>
        </p:nvSpPr>
        <p:spPr>
          <a:xfrm>
            <a:off x="381000" y="1610619"/>
            <a:ext cx="4343400" cy="4549675"/>
          </a:xfrm>
        </p:spPr>
        <p:txBody>
          <a:bodyPr/>
          <a:lstStyle/>
          <a:p>
            <a:pPr>
              <a:spcBef>
                <a:spcPts val="0"/>
              </a:spcBef>
              <a:buClr>
                <a:schemeClr val="tx1"/>
              </a:buClr>
            </a:pPr>
            <a:r>
              <a:rPr lang="en-US" dirty="0" smtClean="0">
                <a:solidFill>
                  <a:schemeClr val="bg2">
                    <a:lumMod val="75000"/>
                  </a:schemeClr>
                </a:solidFill>
              </a:rPr>
              <a:t>36 states/territories</a:t>
            </a:r>
          </a:p>
          <a:p>
            <a:pPr>
              <a:buClr>
                <a:schemeClr val="tx1"/>
              </a:buClr>
            </a:pPr>
            <a:r>
              <a:rPr lang="en-US" dirty="0" smtClean="0">
                <a:solidFill>
                  <a:schemeClr val="bg2">
                    <a:lumMod val="75000"/>
                  </a:schemeClr>
                </a:solidFill>
              </a:rPr>
              <a:t>Current funding cycle </a:t>
            </a:r>
          </a:p>
          <a:p>
            <a:pPr lvl="1">
              <a:spcBef>
                <a:spcPts val="0"/>
              </a:spcBef>
              <a:buClr>
                <a:schemeClr val="tx1"/>
              </a:buClr>
            </a:pPr>
            <a:r>
              <a:rPr lang="en-US" b="1" dirty="0" smtClean="0">
                <a:solidFill>
                  <a:schemeClr val="bg2">
                    <a:lumMod val="75000"/>
                  </a:schemeClr>
                </a:solidFill>
              </a:rPr>
              <a:t>Began in 2009 </a:t>
            </a:r>
          </a:p>
          <a:p>
            <a:pPr lvl="1">
              <a:spcBef>
                <a:spcPts val="0"/>
              </a:spcBef>
              <a:buClr>
                <a:schemeClr val="tx1"/>
              </a:buClr>
            </a:pPr>
            <a:r>
              <a:rPr lang="en-US" b="1" dirty="0">
                <a:solidFill>
                  <a:schemeClr val="bg2">
                    <a:lumMod val="75000"/>
                  </a:schemeClr>
                </a:solidFill>
              </a:rPr>
              <a:t>L</a:t>
            </a:r>
            <a:r>
              <a:rPr lang="en-US" b="1" dirty="0" smtClean="0">
                <a:solidFill>
                  <a:schemeClr val="bg2">
                    <a:lumMod val="75000"/>
                  </a:schemeClr>
                </a:solidFill>
              </a:rPr>
              <a:t>asts 5 years</a:t>
            </a:r>
          </a:p>
          <a:p>
            <a:pPr>
              <a:buClr>
                <a:schemeClr val="tx1"/>
              </a:buClr>
            </a:pPr>
            <a:r>
              <a:rPr lang="en-US" dirty="0" smtClean="0">
                <a:solidFill>
                  <a:schemeClr val="bg2">
                    <a:lumMod val="75000"/>
                  </a:schemeClr>
                </a:solidFill>
              </a:rPr>
              <a:t>Reduce the burden of asthma through:</a:t>
            </a:r>
          </a:p>
          <a:p>
            <a:pPr lvl="1">
              <a:spcBef>
                <a:spcPts val="0"/>
              </a:spcBef>
              <a:buClr>
                <a:schemeClr val="tx1"/>
              </a:buClr>
            </a:pPr>
            <a:r>
              <a:rPr lang="en-US" b="1" dirty="0" smtClean="0">
                <a:solidFill>
                  <a:schemeClr val="bg2">
                    <a:lumMod val="75000"/>
                  </a:schemeClr>
                </a:solidFill>
              </a:rPr>
              <a:t>Surveillance</a:t>
            </a:r>
          </a:p>
          <a:p>
            <a:pPr lvl="1">
              <a:spcBef>
                <a:spcPts val="0"/>
              </a:spcBef>
              <a:buClr>
                <a:schemeClr val="tx1"/>
              </a:buClr>
            </a:pPr>
            <a:r>
              <a:rPr lang="en-US" b="1" dirty="0" smtClean="0">
                <a:solidFill>
                  <a:schemeClr val="bg2">
                    <a:lumMod val="75000"/>
                  </a:schemeClr>
                </a:solidFill>
              </a:rPr>
              <a:t>Interventions</a:t>
            </a:r>
          </a:p>
          <a:p>
            <a:pPr lvl="1">
              <a:spcBef>
                <a:spcPts val="0"/>
              </a:spcBef>
              <a:buClr>
                <a:schemeClr val="tx1"/>
              </a:buClr>
            </a:pPr>
            <a:r>
              <a:rPr lang="en-US" b="1" dirty="0" smtClean="0">
                <a:solidFill>
                  <a:schemeClr val="bg2">
                    <a:lumMod val="75000"/>
                  </a:schemeClr>
                </a:solidFill>
              </a:rPr>
              <a:t>Partnerships</a:t>
            </a:r>
            <a:endParaRPr lang="en-US" b="1" dirty="0">
              <a:solidFill>
                <a:schemeClr val="bg2">
                  <a:lumMod val="75000"/>
                </a:schemeClr>
              </a:solidFill>
            </a:endParaRPr>
          </a:p>
        </p:txBody>
      </p:sp>
      <p:pic>
        <p:nvPicPr>
          <p:cNvPr id="26" name="Content Placeholder 25"/>
          <p:cNvPicPr>
            <a:picLocks noGrp="1" noChangeAspect="1"/>
          </p:cNvPicPr>
          <p:nvPr>
            <p:ph idx="10"/>
          </p:nvPr>
        </p:nvPicPr>
        <p:blipFill rotWithShape="1">
          <a:blip r:embed="rId3" cstate="print">
            <a:clrChange>
              <a:clrFrom>
                <a:srgbClr val="000000"/>
              </a:clrFrom>
              <a:clrTo>
                <a:srgbClr val="000000">
                  <a:alpha val="0"/>
                </a:srgbClr>
              </a:clrTo>
            </a:clrChange>
            <a:extLst>
              <a:ext uri="{BEBA8EAE-BF5A-486C-A8C5-ECC9F3942E4B}">
                <a14:imgProps xmlns:a14="http://schemas.microsoft.com/office/drawing/2010/main">
                  <a14:imgLayer r:embed="rId4">
                    <a14:imgEffect>
                      <a14:backgroundRemoval t="10656" b="100000" l="0" r="100000">
                        <a14:foregroundMark x1="6286" y1="75410" x2="6286" y2="75410"/>
                        <a14:foregroundMark x1="2857" y1="87295" x2="2857" y2="87295"/>
                        <a14:foregroundMark x1="857" y1="89344" x2="857" y2="89344"/>
                        <a14:foregroundMark x1="36857" y1="88525" x2="36857" y2="88525"/>
                        <a14:foregroundMark x1="34571" y1="85246" x2="34571" y2="85246"/>
                        <a14:foregroundMark x1="30000" y1="81557" x2="30000" y2="81557"/>
                        <a14:foregroundMark x1="25714" y1="79508" x2="25714" y2="79508"/>
                        <a14:foregroundMark x1="24000" y1="79918" x2="24000" y2="79918"/>
                        <a14:foregroundMark x1="90000" y1="88115" x2="90000" y2="88115"/>
                        <a14:foregroundMark x1="94286" y1="58607" x2="94286" y2="58607"/>
                        <a14:foregroundMark x1="21143" y1="97541" x2="21143" y2="97541"/>
                        <a14:backgroundMark x1="571" y1="84016" x2="571" y2="84016"/>
                        <a14:backgroundMark x1="1429" y1="75820" x2="1429" y2="75820"/>
                        <a14:backgroundMark x1="2286" y1="85246" x2="2286" y2="85246"/>
                      </a14:backgroundRemoval>
                    </a14:imgEffect>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t="13024"/>
          <a:stretch/>
        </p:blipFill>
        <p:spPr>
          <a:xfrm>
            <a:off x="4345934" y="2209800"/>
            <a:ext cx="4449942" cy="2698209"/>
          </a:xfrm>
          <a:prstGeom prst="rect">
            <a:avLst/>
          </a:prstGeom>
        </p:spPr>
      </p:pic>
      <p:sp>
        <p:nvSpPr>
          <p:cNvPr id="24" name="TextBox 23"/>
          <p:cNvSpPr txBox="1"/>
          <p:nvPr/>
        </p:nvSpPr>
        <p:spPr>
          <a:xfrm>
            <a:off x="5383084" y="4724400"/>
            <a:ext cx="2846516" cy="261610"/>
          </a:xfrm>
          <a:prstGeom prst="rect">
            <a:avLst/>
          </a:prstGeom>
          <a:noFill/>
        </p:spPr>
        <p:txBody>
          <a:bodyPr wrap="square" rtlCol="0">
            <a:spAutoFit/>
          </a:bodyPr>
          <a:lstStyle/>
          <a:p>
            <a:r>
              <a:rPr lang="en-US" sz="1050" dirty="0" smtClean="0">
                <a:solidFill>
                  <a:schemeClr val="bg2"/>
                </a:solidFill>
              </a:rPr>
              <a:t>National Asthma Program Grantees</a:t>
            </a:r>
            <a:endParaRPr lang="en-US" sz="1050" dirty="0">
              <a:solidFill>
                <a:schemeClr val="bg2"/>
              </a:solidFill>
            </a:endParaRPr>
          </a:p>
        </p:txBody>
      </p:sp>
      <p:sp>
        <p:nvSpPr>
          <p:cNvPr id="25" name="TextBox 24"/>
          <p:cNvSpPr txBox="1"/>
          <p:nvPr/>
        </p:nvSpPr>
        <p:spPr>
          <a:xfrm>
            <a:off x="8229600" y="4344560"/>
            <a:ext cx="430084" cy="215444"/>
          </a:xfrm>
          <a:prstGeom prst="rect">
            <a:avLst/>
          </a:prstGeom>
          <a:noFill/>
        </p:spPr>
        <p:txBody>
          <a:bodyPr wrap="square" rtlCol="0">
            <a:spAutoFit/>
          </a:bodyPr>
          <a:lstStyle/>
          <a:p>
            <a:r>
              <a:rPr lang="en-US" sz="800" dirty="0" smtClean="0">
                <a:solidFill>
                  <a:schemeClr val="bg2"/>
                </a:solidFill>
              </a:rPr>
              <a:t>PR</a:t>
            </a:r>
            <a:endParaRPr lang="en-US" sz="800" dirty="0">
              <a:solidFill>
                <a:schemeClr val="bg2"/>
              </a:solidFill>
            </a:endParaRPr>
          </a:p>
        </p:txBody>
      </p:sp>
      <p:sp>
        <p:nvSpPr>
          <p:cNvPr id="29" name="TextBox 28"/>
          <p:cNvSpPr txBox="1"/>
          <p:nvPr/>
        </p:nvSpPr>
        <p:spPr>
          <a:xfrm>
            <a:off x="5410200" y="4347883"/>
            <a:ext cx="430084" cy="215444"/>
          </a:xfrm>
          <a:prstGeom prst="rect">
            <a:avLst/>
          </a:prstGeom>
          <a:noFill/>
        </p:spPr>
        <p:txBody>
          <a:bodyPr wrap="square" rtlCol="0">
            <a:spAutoFit/>
          </a:bodyPr>
          <a:lstStyle/>
          <a:p>
            <a:r>
              <a:rPr lang="en-US" sz="800" dirty="0" smtClean="0">
                <a:solidFill>
                  <a:schemeClr val="bg2"/>
                </a:solidFill>
              </a:rPr>
              <a:t>HI</a:t>
            </a:r>
            <a:endParaRPr lang="en-US" sz="800" dirty="0">
              <a:solidFill>
                <a:schemeClr val="bg2"/>
              </a:solidFill>
            </a:endParaRPr>
          </a:p>
        </p:txBody>
      </p:sp>
      <p:grpSp>
        <p:nvGrpSpPr>
          <p:cNvPr id="11" name="Group 10"/>
          <p:cNvGrpSpPr/>
          <p:nvPr/>
        </p:nvGrpSpPr>
        <p:grpSpPr>
          <a:xfrm>
            <a:off x="7848600" y="5791200"/>
            <a:ext cx="971550" cy="738188"/>
            <a:chOff x="1619250" y="862012"/>
            <a:chExt cx="971550" cy="738188"/>
          </a:xfrm>
        </p:grpSpPr>
        <p:pic>
          <p:nvPicPr>
            <p:cNvPr id="12" name="Picture 1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3" name="TextBox 12"/>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419748884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838200"/>
          </a:xfrm>
        </p:spPr>
        <p:txBody>
          <a:bodyPr/>
          <a:lstStyle/>
          <a:p>
            <a:r>
              <a:rPr lang="en-US" dirty="0" smtClean="0"/>
              <a:t>Lessons Learned about Evaluating Performance Measurement &amp; Reporting Systems</a:t>
            </a:r>
            <a:endParaRPr lang="en-US" dirty="0"/>
          </a:p>
        </p:txBody>
      </p:sp>
      <p:sp>
        <p:nvSpPr>
          <p:cNvPr id="3" name="Content Placeholder 2"/>
          <p:cNvSpPr>
            <a:spLocks noGrp="1"/>
          </p:cNvSpPr>
          <p:nvPr>
            <p:ph idx="1"/>
          </p:nvPr>
        </p:nvSpPr>
        <p:spPr>
          <a:xfrm>
            <a:off x="457200" y="1524000"/>
            <a:ext cx="8229600" cy="4800599"/>
          </a:xfrm>
        </p:spPr>
        <p:txBody>
          <a:bodyPr/>
          <a:lstStyle/>
          <a:p>
            <a:pPr>
              <a:spcBef>
                <a:spcPts val="600"/>
              </a:spcBef>
            </a:pPr>
            <a:r>
              <a:rPr lang="en-US" dirty="0" smtClean="0">
                <a:solidFill>
                  <a:schemeClr val="bg2">
                    <a:lumMod val="75000"/>
                  </a:schemeClr>
                </a:solidFill>
              </a:rPr>
              <a:t>Importance of creating a “utilization-focused” approach to performance measurement and reporting systems (Patton, 2012)</a:t>
            </a:r>
          </a:p>
          <a:p>
            <a:pPr marL="0" indent="0">
              <a:spcBef>
                <a:spcPts val="600"/>
              </a:spcBef>
              <a:buNone/>
            </a:pPr>
            <a:endParaRPr lang="en-US" dirty="0"/>
          </a:p>
        </p:txBody>
      </p:sp>
      <p:grpSp>
        <p:nvGrpSpPr>
          <p:cNvPr id="5" name="Group 4"/>
          <p:cNvGrpSpPr/>
          <p:nvPr/>
        </p:nvGrpSpPr>
        <p:grpSpPr>
          <a:xfrm>
            <a:off x="7848600" y="5791200"/>
            <a:ext cx="971550" cy="738188"/>
            <a:chOff x="1619250" y="862012"/>
            <a:chExt cx="971550" cy="738188"/>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8" name="TextBox 7"/>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graphicFrame>
        <p:nvGraphicFramePr>
          <p:cNvPr id="2" name="Diagram 1"/>
          <p:cNvGraphicFramePr/>
          <p:nvPr>
            <p:extLst>
              <p:ext uri="{D42A27DB-BD31-4B8C-83A1-F6EECF244321}">
                <p14:modId xmlns:p14="http://schemas.microsoft.com/office/powerpoint/2010/main" val="2253840999"/>
              </p:ext>
            </p:extLst>
          </p:nvPr>
        </p:nvGraphicFramePr>
        <p:xfrm>
          <a:off x="1524000" y="1931988"/>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06320639"/>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457200" y="1600200"/>
            <a:ext cx="8229600" cy="411162"/>
          </a:xfrm>
          <a:prstGeom prst="rect">
            <a:avLst/>
          </a:prstGeom>
        </p:spPr>
        <p:txBody>
          <a:bodyPr/>
          <a:lstStyle/>
          <a:p>
            <a:pPr rtl="0" eaLnBrk="1" latinLnBrk="0" hangingPunct="1"/>
            <a:r>
              <a:rPr lang="en-US" sz="2800" b="1" kern="1200" baseline="0" dirty="0" smtClean="0">
                <a:solidFill>
                  <a:schemeClr val="bg2"/>
                </a:solidFill>
                <a:latin typeface="Myriad Web Pro"/>
                <a:ea typeface="+mn-ea"/>
                <a:cs typeface="+mn-cs"/>
              </a:rPr>
              <a:t>Thank you!</a:t>
            </a:r>
            <a:endParaRPr lang="en-US" dirty="0" smtClean="0"/>
          </a:p>
          <a:p>
            <a:endParaRPr lang="en-US" dirty="0"/>
          </a:p>
        </p:txBody>
      </p:sp>
      <p:sp>
        <p:nvSpPr>
          <p:cNvPr id="5" name="Subtitle 4"/>
          <p:cNvSpPr>
            <a:spLocks noGrp="1"/>
          </p:cNvSpPr>
          <p:nvPr>
            <p:ph type="subTitle" idx="1"/>
          </p:nvPr>
        </p:nvSpPr>
        <p:spPr>
          <a:xfrm>
            <a:off x="1371600" y="3733800"/>
            <a:ext cx="6400800" cy="2057400"/>
          </a:xfrm>
        </p:spPr>
        <p:txBody>
          <a:bodyPr/>
          <a:lstStyle/>
          <a:p>
            <a:pPr algn="l"/>
            <a:r>
              <a:rPr lang="en-US" sz="1200" dirty="0" smtClean="0">
                <a:solidFill>
                  <a:schemeClr val="tx1"/>
                </a:solidFill>
              </a:rPr>
              <a:t>For more information please contact Laura Hester, </a:t>
            </a:r>
            <a:r>
              <a:rPr lang="en-US" sz="1200" dirty="0" err="1" smtClean="0">
                <a:solidFill>
                  <a:schemeClr val="tx1"/>
                </a:solidFill>
              </a:rPr>
              <a:t>ScM</a:t>
            </a:r>
            <a:r>
              <a:rPr lang="en-US" sz="1200" dirty="0" smtClean="0">
                <a:solidFill>
                  <a:schemeClr val="tx1"/>
                </a:solidFill>
              </a:rPr>
              <a:t>.</a:t>
            </a:r>
          </a:p>
          <a:p>
            <a:pPr lvl="0" algn="l"/>
            <a:endParaRPr lang="en-US" sz="1200" b="0" dirty="0" smtClean="0">
              <a:solidFill>
                <a:schemeClr val="tx1"/>
              </a:solidFill>
            </a:endParaRPr>
          </a:p>
          <a:p>
            <a:pPr lvl="0" algn="l"/>
            <a:r>
              <a:rPr lang="en-US" sz="1200" b="0" dirty="0" smtClean="0">
                <a:solidFill>
                  <a:schemeClr val="tx1"/>
                </a:solidFill>
              </a:rPr>
              <a:t>Air Pollution and Respiratory Health Branch</a:t>
            </a:r>
          </a:p>
          <a:p>
            <a:pPr lvl="0" algn="l"/>
            <a:r>
              <a:rPr lang="en-US" sz="1200" b="0" dirty="0" smtClean="0">
                <a:solidFill>
                  <a:schemeClr val="tx1"/>
                </a:solidFill>
              </a:rPr>
              <a:t>National Center for Environmental Health</a:t>
            </a:r>
          </a:p>
          <a:p>
            <a:pPr lvl="0" algn="l"/>
            <a:r>
              <a:rPr lang="en-US" sz="1200" b="0" dirty="0" smtClean="0">
                <a:solidFill>
                  <a:schemeClr val="tx1"/>
                </a:solidFill>
              </a:rPr>
              <a:t>1600 Clifton Road NE,  Atlanta,  GA  30333</a:t>
            </a:r>
          </a:p>
          <a:p>
            <a:pPr lvl="0" algn="l"/>
            <a:r>
              <a:rPr lang="en-US" sz="1200" b="0" dirty="0" smtClean="0">
                <a:solidFill>
                  <a:schemeClr val="tx1"/>
                </a:solidFill>
              </a:rPr>
              <a:t>Telephone: 770.488.0789</a:t>
            </a:r>
          </a:p>
          <a:p>
            <a:pPr lvl="0" algn="l"/>
            <a:r>
              <a:rPr lang="en-US" sz="1200" b="0" dirty="0" smtClean="0">
                <a:solidFill>
                  <a:schemeClr val="tx1"/>
                </a:solidFill>
              </a:rPr>
              <a:t>E-mail:  gjt8@cdc.gov	Web:  http://www.cdc.gov</a:t>
            </a:r>
          </a:p>
          <a:p>
            <a:pPr lvl="0" algn="l"/>
            <a:endParaRPr lang="en-US" sz="1200" b="0" dirty="0" smtClean="0">
              <a:solidFill>
                <a:schemeClr val="tx1"/>
              </a:solidFill>
            </a:endParaRPr>
          </a:p>
          <a:p>
            <a:pPr lvl="0" algn="l"/>
            <a:r>
              <a:rPr lang="en-US" sz="900" b="0" dirty="0" smtClean="0">
                <a:solidFill>
                  <a:schemeClr val="tx1"/>
                </a:solidFill>
              </a:rPr>
              <a:t>The findings and conclusions in this report are those of the authors and do not necessarily represent the official position of the Centers for Disease Control and Prevention.</a:t>
            </a:r>
          </a:p>
        </p:txBody>
      </p:sp>
      <p:pic>
        <p:nvPicPr>
          <p:cNvPr id="8" name="Picture 7" descr=" Logos of the United States Department of Health and Human Services and Centers for Disease Control and Prevention&#10;"/>
          <p:cNvPicPr>
            <a:picLocks noChangeAspect="1"/>
          </p:cNvPicPr>
          <p:nvPr/>
        </p:nvPicPr>
        <p:blipFill>
          <a:blip r:embed="rId2" cstate="print"/>
          <a:stretch>
            <a:fillRect/>
          </a:stretch>
        </p:blipFill>
        <p:spPr>
          <a:xfrm>
            <a:off x="152400" y="6515100"/>
            <a:ext cx="190500" cy="190500"/>
          </a:xfrm>
          <a:prstGeom prst="rect">
            <a:avLst/>
          </a:prstGeom>
        </p:spPr>
      </p:pic>
      <p:sp>
        <p:nvSpPr>
          <p:cNvPr id="6" name="Text Placeholder 5"/>
          <p:cNvSpPr>
            <a:spLocks noGrp="1"/>
          </p:cNvSpPr>
          <p:nvPr>
            <p:ph type="body" sz="quarter" idx="11"/>
          </p:nvPr>
        </p:nvSpPr>
        <p:spPr/>
        <p:txBody>
          <a:bodyPr/>
          <a:lstStyle/>
          <a:p>
            <a:r>
              <a:rPr lang="en-US" dirty="0" smtClean="0"/>
              <a:t>Division of Hazards and Health Effects</a:t>
            </a:r>
            <a:endParaRPr lang="en-US" dirty="0"/>
          </a:p>
        </p:txBody>
      </p:sp>
      <p:sp>
        <p:nvSpPr>
          <p:cNvPr id="7" name="Text Placeholder 6"/>
          <p:cNvSpPr>
            <a:spLocks noGrp="1"/>
          </p:cNvSpPr>
          <p:nvPr>
            <p:ph type="body" sz="quarter" idx="12"/>
          </p:nvPr>
        </p:nvSpPr>
        <p:spPr/>
        <p:txBody>
          <a:bodyPr/>
          <a:lstStyle/>
          <a:p>
            <a:r>
              <a:rPr lang="en-US" dirty="0" smtClean="0"/>
              <a:t>National Center for Environmental Health</a:t>
            </a:r>
            <a:endParaRPr lang="en-US" dirty="0"/>
          </a:p>
        </p:txBody>
      </p:sp>
    </p:spTree>
    <p:extLst>
      <p:ext uri="{BB962C8B-B14F-4D97-AF65-F5344CB8AC3E}">
        <p14:creationId xmlns:p14="http://schemas.microsoft.com/office/powerpoint/2010/main" val="160930676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81000"/>
            <a:ext cx="7924800" cy="3048000"/>
          </a:xfrm>
        </p:spPr>
        <p:txBody>
          <a:bodyPr/>
          <a:lstStyle/>
          <a:p>
            <a:pPr>
              <a:lnSpc>
                <a:spcPct val="125000"/>
              </a:lnSpc>
            </a:pPr>
            <a:r>
              <a:rPr lang="en-US" dirty="0" smtClean="0"/>
              <a:t>The Chronic Disease </a:t>
            </a:r>
            <a:br>
              <a:rPr lang="en-US" dirty="0" smtClean="0"/>
            </a:br>
            <a:r>
              <a:rPr lang="en-US" dirty="0" smtClean="0"/>
              <a:t>Management Information System: </a:t>
            </a:r>
            <a:br>
              <a:rPr lang="en-US" dirty="0" smtClean="0"/>
            </a:br>
            <a:r>
              <a:rPr lang="en-US" dirty="0" smtClean="0"/>
              <a:t>Lessons Learned and Future Implications</a:t>
            </a:r>
            <a:r>
              <a:rPr lang="en-US" sz="3000" dirty="0" smtClean="0"/>
              <a:t/>
            </a:r>
            <a:br>
              <a:rPr lang="en-US" sz="3000" dirty="0" smtClean="0"/>
            </a:br>
            <a:r>
              <a:rPr lang="en-US" sz="3000" dirty="0" smtClean="0"/>
              <a:t/>
            </a:r>
            <a:br>
              <a:rPr lang="en-US" sz="3000" dirty="0" smtClean="0"/>
            </a:br>
            <a:r>
              <a:rPr lang="en-US" sz="3000" dirty="0" smtClean="0"/>
              <a:t/>
            </a:r>
            <a:br>
              <a:rPr lang="en-US" sz="3000" dirty="0" smtClean="0"/>
            </a:br>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000" dirty="0" smtClean="0"/>
              <a:t/>
            </a:r>
            <a:br>
              <a:rPr lang="en-US" sz="2000" dirty="0" smtClean="0"/>
            </a:br>
            <a:r>
              <a:rPr lang="en-US" dirty="0" smtClean="0"/>
              <a:t/>
            </a:r>
            <a:br>
              <a:rPr lang="en-US" dirty="0" smtClean="0"/>
            </a:br>
            <a:r>
              <a:rPr lang="en-US" dirty="0" smtClean="0"/>
              <a:t/>
            </a:r>
            <a:br>
              <a:rPr lang="en-US" dirty="0" smtClean="0"/>
            </a:br>
            <a:r>
              <a:rPr lang="en-US" dirty="0" smtClean="0"/>
              <a:t> </a:t>
            </a:r>
            <a:br>
              <a:rPr lang="en-US" dirty="0" smtClean="0"/>
            </a:br>
            <a:r>
              <a:rPr lang="en-US" dirty="0" smtClean="0"/>
              <a:t/>
            </a:r>
            <a:br>
              <a:rPr lang="en-US" dirty="0" smtClean="0"/>
            </a:br>
            <a:endParaRPr lang="en-US" dirty="0"/>
          </a:p>
        </p:txBody>
      </p:sp>
      <p:sp>
        <p:nvSpPr>
          <p:cNvPr id="5" name="Text Placeholder 4"/>
          <p:cNvSpPr>
            <a:spLocks noGrp="1"/>
          </p:cNvSpPr>
          <p:nvPr>
            <p:ph type="body" sz="quarter" idx="11"/>
          </p:nvPr>
        </p:nvSpPr>
        <p:spPr/>
        <p:txBody>
          <a:bodyPr/>
          <a:lstStyle/>
          <a:p>
            <a:r>
              <a:rPr lang="en-US" dirty="0"/>
              <a:t>U.S. Department of Health and Human </a:t>
            </a:r>
            <a:r>
              <a:rPr lang="en-US" dirty="0" smtClean="0"/>
              <a:t>Services</a:t>
            </a:r>
          </a:p>
          <a:p>
            <a:r>
              <a:rPr lang="en-US" dirty="0" smtClean="0"/>
              <a:t>Centers for Disease Control and Prevention</a:t>
            </a:r>
            <a:endParaRPr lang="en-US" dirty="0"/>
          </a:p>
        </p:txBody>
      </p:sp>
      <p:sp>
        <p:nvSpPr>
          <p:cNvPr id="8" name="TextBox 7"/>
          <p:cNvSpPr txBox="1"/>
          <p:nvPr/>
        </p:nvSpPr>
        <p:spPr>
          <a:xfrm>
            <a:off x="685800" y="3429000"/>
            <a:ext cx="8077200" cy="2323713"/>
          </a:xfrm>
          <a:prstGeom prst="rect">
            <a:avLst/>
          </a:prstGeom>
          <a:noFill/>
        </p:spPr>
        <p:txBody>
          <a:bodyPr wrap="square" rtlCol="0">
            <a:spAutoFit/>
          </a:bodyPr>
          <a:lstStyle/>
          <a:p>
            <a:pPr algn="ctr">
              <a:lnSpc>
                <a:spcPct val="125000"/>
              </a:lnSpc>
            </a:pPr>
            <a:r>
              <a:rPr lang="en-US" sz="2000" dirty="0">
                <a:solidFill>
                  <a:srgbClr val="0039A6"/>
                </a:solidFill>
              </a:rPr>
              <a:t/>
            </a:r>
            <a:br>
              <a:rPr lang="en-US" sz="2000" dirty="0">
                <a:solidFill>
                  <a:srgbClr val="0039A6"/>
                </a:solidFill>
              </a:rPr>
            </a:br>
            <a:endParaRPr lang="en-US" sz="2000" dirty="0" smtClean="0">
              <a:solidFill>
                <a:srgbClr val="0039A6"/>
              </a:solidFill>
            </a:endParaRPr>
          </a:p>
          <a:p>
            <a:pPr algn="ctr">
              <a:lnSpc>
                <a:spcPct val="125000"/>
              </a:lnSpc>
            </a:pPr>
            <a:endParaRPr lang="en-US" sz="2000" dirty="0" smtClean="0">
              <a:solidFill>
                <a:srgbClr val="0039A6"/>
              </a:solidFill>
            </a:endParaRPr>
          </a:p>
          <a:p>
            <a:pPr algn="ctr">
              <a:lnSpc>
                <a:spcPct val="125000"/>
              </a:lnSpc>
            </a:pPr>
            <a:r>
              <a:rPr lang="en-US" sz="2000" dirty="0" smtClean="0">
                <a:solidFill>
                  <a:srgbClr val="0039A6"/>
                </a:solidFill>
              </a:rPr>
              <a:t>Raegan </a:t>
            </a:r>
            <a:r>
              <a:rPr lang="en-US" sz="2000" dirty="0">
                <a:solidFill>
                  <a:srgbClr val="0039A6"/>
                </a:solidFill>
              </a:rPr>
              <a:t>A. Tuff, </a:t>
            </a:r>
            <a:r>
              <a:rPr lang="en-US" sz="2000" dirty="0" smtClean="0">
                <a:solidFill>
                  <a:srgbClr val="0039A6"/>
                </a:solidFill>
              </a:rPr>
              <a:t> PhD</a:t>
            </a:r>
            <a:r>
              <a:rPr lang="en-US" sz="2000" dirty="0">
                <a:solidFill>
                  <a:srgbClr val="0039A6"/>
                </a:solidFill>
              </a:rPr>
              <a:t>, </a:t>
            </a:r>
            <a:r>
              <a:rPr lang="en-US" sz="2000" dirty="0" smtClean="0">
                <a:solidFill>
                  <a:srgbClr val="0039A6"/>
                </a:solidFill>
              </a:rPr>
              <a:t>MPH</a:t>
            </a:r>
            <a:endParaRPr lang="en-US" sz="1400" dirty="0">
              <a:solidFill>
                <a:srgbClr val="0039A6"/>
              </a:solidFill>
            </a:endParaRPr>
          </a:p>
          <a:p>
            <a:pPr algn="ctr">
              <a:lnSpc>
                <a:spcPct val="125000"/>
              </a:lnSpc>
            </a:pPr>
            <a:r>
              <a:rPr lang="en-US" dirty="0" smtClean="0">
                <a:solidFill>
                  <a:srgbClr val="0039A6"/>
                </a:solidFill>
              </a:rPr>
              <a:t>American Evaluation Association Conference </a:t>
            </a:r>
          </a:p>
          <a:p>
            <a:pPr algn="ctr">
              <a:lnSpc>
                <a:spcPct val="125000"/>
              </a:lnSpc>
            </a:pPr>
            <a:r>
              <a:rPr lang="en-US" dirty="0" smtClean="0">
                <a:solidFill>
                  <a:srgbClr val="0039A6"/>
                </a:solidFill>
              </a:rPr>
              <a:t>October 27, 2012</a:t>
            </a:r>
            <a:endParaRPr lang="en-US" dirty="0">
              <a:solidFill>
                <a:srgbClr val="0039A6"/>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599" y="2286000"/>
            <a:ext cx="1914187" cy="1771779"/>
          </a:xfrm>
          <a:prstGeom prst="rect">
            <a:avLst/>
          </a:prstGeom>
        </p:spPr>
      </p:pic>
    </p:spTree>
    <p:extLst>
      <p:ext uri="{BB962C8B-B14F-4D97-AF65-F5344CB8AC3E}">
        <p14:creationId xmlns:p14="http://schemas.microsoft.com/office/powerpoint/2010/main" val="330181314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Illness</a:t>
            </a:r>
            <a:endParaRPr lang="en-US" dirty="0"/>
          </a:p>
        </p:txBody>
      </p:sp>
      <p:sp>
        <p:nvSpPr>
          <p:cNvPr id="3" name="Content Placeholder 2"/>
          <p:cNvSpPr>
            <a:spLocks noGrp="1"/>
          </p:cNvSpPr>
          <p:nvPr>
            <p:ph idx="1"/>
          </p:nvPr>
        </p:nvSpPr>
        <p:spPr/>
        <p:txBody>
          <a:bodyPr/>
          <a:lstStyle/>
          <a:p>
            <a:r>
              <a:rPr lang="en-US" dirty="0" smtClean="0"/>
              <a:t>A chronic illness lasts </a:t>
            </a:r>
            <a:r>
              <a:rPr lang="en-US" dirty="0"/>
              <a:t>a year or longer, </a:t>
            </a:r>
            <a:r>
              <a:rPr lang="en-US" dirty="0" smtClean="0"/>
              <a:t> limits </a:t>
            </a:r>
            <a:r>
              <a:rPr lang="en-US" dirty="0"/>
              <a:t>what one can do and may require ongoing care. </a:t>
            </a:r>
            <a:endParaRPr lang="en-US" dirty="0" smtClean="0"/>
          </a:p>
          <a:p>
            <a:endParaRPr lang="en-US" dirty="0" smtClean="0"/>
          </a:p>
          <a:p>
            <a:r>
              <a:rPr lang="en-US" dirty="0" smtClean="0"/>
              <a:t>Examples </a:t>
            </a:r>
            <a:r>
              <a:rPr lang="en-US" dirty="0"/>
              <a:t>of chronic </a:t>
            </a:r>
            <a:r>
              <a:rPr lang="en-US" dirty="0" smtClean="0"/>
              <a:t>illnesses include diabetes</a:t>
            </a:r>
            <a:r>
              <a:rPr lang="en-US" dirty="0"/>
              <a:t>, cancer, </a:t>
            </a:r>
            <a:r>
              <a:rPr lang="en-US" dirty="0" smtClean="0"/>
              <a:t>heart disease and obesity</a:t>
            </a:r>
            <a:endParaRPr lang="en-US" dirty="0"/>
          </a:p>
        </p:txBody>
      </p:sp>
      <p:sp>
        <p:nvSpPr>
          <p:cNvPr id="4" name="Text Placeholder 3"/>
          <p:cNvSpPr>
            <a:spLocks noGrp="1"/>
          </p:cNvSpPr>
          <p:nvPr>
            <p:ph type="body" sz="quarter" idx="10"/>
          </p:nvPr>
        </p:nvSpPr>
        <p:spPr/>
        <p:txBody>
          <a:bodyPr/>
          <a:lstStyle/>
          <a:p>
            <a:r>
              <a:rPr lang="en-US" dirty="0"/>
              <a:t>http://www.partnershipforsolutions.org/problem/index.html</a:t>
            </a:r>
          </a:p>
        </p:txBody>
      </p:sp>
    </p:spTree>
    <p:extLst>
      <p:ext uri="{BB962C8B-B14F-4D97-AF65-F5344CB8AC3E}">
        <p14:creationId xmlns:p14="http://schemas.microsoft.com/office/powerpoint/2010/main" val="17009703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Chronic Illness</a:t>
            </a:r>
            <a:endParaRPr lang="en-US" dirty="0"/>
          </a:p>
        </p:txBody>
      </p:sp>
      <p:sp>
        <p:nvSpPr>
          <p:cNvPr id="5" name="Content Placeholder 4"/>
          <p:cNvSpPr>
            <a:spLocks noGrp="1"/>
          </p:cNvSpPr>
          <p:nvPr>
            <p:ph idx="1"/>
          </p:nvPr>
        </p:nvSpPr>
        <p:spPr>
          <a:xfrm>
            <a:off x="457200" y="1600200"/>
            <a:ext cx="8229600" cy="4375297"/>
          </a:xfrm>
        </p:spPr>
        <p:txBody>
          <a:bodyPr/>
          <a:lstStyle/>
          <a:p>
            <a:r>
              <a:rPr lang="en-US" sz="2200" dirty="0" smtClean="0"/>
              <a:t>More than </a:t>
            </a:r>
            <a:r>
              <a:rPr lang="en-US" sz="2200" dirty="0"/>
              <a:t>125 million Americans have at least one chronic condition and 60 million have more than one condition. </a:t>
            </a:r>
            <a:r>
              <a:rPr lang="en-US" sz="2200" dirty="0" smtClean="0"/>
              <a:t> </a:t>
            </a:r>
            <a:endParaRPr lang="en-US" sz="2200" dirty="0"/>
          </a:p>
          <a:p>
            <a:endParaRPr lang="en-US" sz="2200" dirty="0" smtClean="0"/>
          </a:p>
          <a:p>
            <a:r>
              <a:rPr lang="en-US" sz="2200" dirty="0" smtClean="0"/>
              <a:t>Chronic </a:t>
            </a:r>
            <a:r>
              <a:rPr lang="en-US" sz="2200" dirty="0"/>
              <a:t>diseases account for 70% of all deaths in the United States. </a:t>
            </a:r>
          </a:p>
          <a:p>
            <a:endParaRPr lang="en-US" sz="2200" dirty="0" smtClean="0"/>
          </a:p>
          <a:p>
            <a:r>
              <a:rPr lang="en-US" sz="2200" dirty="0" smtClean="0"/>
              <a:t>The </a:t>
            </a:r>
            <a:r>
              <a:rPr lang="en-US" sz="2200" dirty="0"/>
              <a:t>medical care costs of people with chronic diseases account for more than 60% of the nation’s medical care costs. </a:t>
            </a:r>
          </a:p>
          <a:p>
            <a:endParaRPr lang="en-US" sz="2200" dirty="0" smtClean="0"/>
          </a:p>
          <a:p>
            <a:r>
              <a:rPr lang="en-US" sz="2200" dirty="0" smtClean="0"/>
              <a:t>Chronic </a:t>
            </a:r>
            <a:r>
              <a:rPr lang="en-US" sz="2200" dirty="0"/>
              <a:t>diseases account for one third of the years of potential life lost before age 65. </a:t>
            </a:r>
          </a:p>
          <a:p>
            <a:pPr marL="0" indent="0">
              <a:buNone/>
            </a:pPr>
            <a:endParaRPr lang="en-US" dirty="0" smtClean="0"/>
          </a:p>
        </p:txBody>
      </p:sp>
      <p:sp>
        <p:nvSpPr>
          <p:cNvPr id="7" name="Text Placeholder 6"/>
          <p:cNvSpPr>
            <a:spLocks noGrp="1"/>
          </p:cNvSpPr>
          <p:nvPr>
            <p:ph type="body" sz="quarter" idx="4294967295"/>
          </p:nvPr>
        </p:nvSpPr>
        <p:spPr>
          <a:xfrm>
            <a:off x="457200" y="6096000"/>
            <a:ext cx="8229600" cy="381000"/>
          </a:xfrm>
          <a:prstGeom prst="rect">
            <a:avLst/>
          </a:prstGeom>
        </p:spPr>
        <p:txBody>
          <a:bodyPr/>
          <a:lstStyle/>
          <a:p>
            <a:pPr algn="r"/>
            <a:r>
              <a:rPr lang="en-US" sz="1200" dirty="0" smtClean="0"/>
              <a:t>CDC (2011) </a:t>
            </a:r>
            <a:r>
              <a:rPr lang="en-US" sz="1200" dirty="0" smtClean="0">
                <a:hlinkClick r:id="rId2"/>
              </a:rPr>
              <a:t>http://www.cdc.gov/chronicdisease</a:t>
            </a:r>
            <a:endParaRPr lang="en-US" sz="1200" dirty="0" smtClean="0"/>
          </a:p>
          <a:p>
            <a:pPr algn="r"/>
            <a:r>
              <a:rPr lang="en-US" dirty="0" smtClean="0"/>
              <a:t> *</a:t>
            </a:r>
          </a:p>
        </p:txBody>
      </p:sp>
    </p:spTree>
    <p:extLst>
      <p:ext uri="{BB962C8B-B14F-4D97-AF65-F5344CB8AC3E}">
        <p14:creationId xmlns:p14="http://schemas.microsoft.com/office/powerpoint/2010/main" val="204580447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is Cost Effective</a:t>
            </a:r>
            <a:endParaRPr lang="en-US" dirty="0"/>
          </a:p>
        </p:txBody>
      </p:sp>
      <p:sp>
        <p:nvSpPr>
          <p:cNvPr id="3" name="Content Placeholder 2"/>
          <p:cNvSpPr>
            <a:spLocks noGrp="1"/>
          </p:cNvSpPr>
          <p:nvPr>
            <p:ph idx="1"/>
          </p:nvPr>
        </p:nvSpPr>
        <p:spPr/>
        <p:txBody>
          <a:bodyPr/>
          <a:lstStyle/>
          <a:p>
            <a:r>
              <a:rPr lang="en-US" dirty="0" smtClean="0"/>
              <a:t>Each </a:t>
            </a:r>
            <a:r>
              <a:rPr lang="en-US" dirty="0"/>
              <a:t>$1 spent on diabetes outpatient education saves $2 to $3 in hospitalization costs. </a:t>
            </a:r>
          </a:p>
          <a:p>
            <a:endParaRPr lang="en-US" dirty="0" smtClean="0"/>
          </a:p>
          <a:p>
            <a:r>
              <a:rPr lang="en-US" dirty="0" smtClean="0"/>
              <a:t>Cervical </a:t>
            </a:r>
            <a:r>
              <a:rPr lang="en-US" dirty="0"/>
              <a:t>cancer screening among low-income elderly women is estimated to save 3.7 years of life and $5,907 for every 100 Pap tests performed. </a:t>
            </a:r>
          </a:p>
          <a:p>
            <a:endParaRPr lang="en-US" dirty="0" smtClean="0"/>
          </a:p>
          <a:p>
            <a:r>
              <a:rPr lang="en-US" dirty="0" smtClean="0"/>
              <a:t>The </a:t>
            </a:r>
            <a:r>
              <a:rPr lang="en-US" dirty="0"/>
              <a:t>cost of preventing one cavity through water fluoridation is about $4, far below the average $64 cost of a simple dental restoration. </a:t>
            </a:r>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0292434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28800" y="5181600"/>
            <a:ext cx="5791200" cy="566738"/>
          </a:xfrm>
        </p:spPr>
        <p:txBody>
          <a:bodyPr/>
          <a:lstStyle/>
          <a:p>
            <a:r>
              <a:rPr lang="en-US" dirty="0" smtClean="0"/>
              <a:t>Centers for Disease Control and Prevention</a:t>
            </a:r>
            <a:endParaRPr lang="en-US" dirty="0"/>
          </a:p>
        </p:txBody>
      </p:sp>
      <p:pic>
        <p:nvPicPr>
          <p:cNvPr id="11" name="Picture Placeholder 10" descr="Photo of Centers for Disease Control and Prevention  headquarters in Atlanta"/>
          <p:cNvPicPr>
            <a:picLocks noGrp="1" noChangeAspect="1"/>
          </p:cNvPicPr>
          <p:nvPr>
            <p:ph type="pic" idx="1"/>
          </p:nvPr>
        </p:nvPicPr>
        <p:blipFill>
          <a:blip r:embed="rId3" cstate="print"/>
          <a:srcRect l="5238" r="5238"/>
          <a:stretch>
            <a:fillRect/>
          </a:stretch>
        </p:blipFill>
        <p:spPr/>
      </p:pic>
    </p:spTree>
    <p:extLst>
      <p:ext uri="{BB962C8B-B14F-4D97-AF65-F5344CB8AC3E}">
        <p14:creationId xmlns:p14="http://schemas.microsoft.com/office/powerpoint/2010/main" val="232704270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Program Activities</a:t>
            </a:r>
            <a:endParaRPr lang="en-US" dirty="0"/>
          </a:p>
        </p:txBody>
      </p:sp>
      <p:graphicFrame>
        <p:nvGraphicFramePr>
          <p:cNvPr id="8" name="Content Placeholder 7"/>
          <p:cNvGraphicFramePr>
            <a:graphicFrameLocks noGrp="1"/>
          </p:cNvGraphicFramePr>
          <p:nvPr>
            <p:ph idx="1"/>
          </p:nvPr>
        </p:nvGraphicFramePr>
        <p:xfrm>
          <a:off x="457200" y="1600200"/>
          <a:ext cx="82296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39788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8167" y="1600200"/>
            <a:ext cx="5926137" cy="889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3"/>
          <p:cNvSpPr>
            <a:spLocks noGrp="1"/>
          </p:cNvSpPr>
          <p:nvPr>
            <p:ph type="title"/>
          </p:nvPr>
        </p:nvSpPr>
        <p:spPr/>
        <p:txBody>
          <a:bodyPr/>
          <a:lstStyle/>
          <a:p>
            <a:r>
              <a:rPr lang="en-US" dirty="0" smtClean="0"/>
              <a:t>Distributes significant investments to tribes, states, and communities</a:t>
            </a:r>
            <a:endParaRPr lang="en-US" dirty="0"/>
          </a:p>
        </p:txBody>
      </p:sp>
    </p:spTree>
    <p:extLst>
      <p:ext uri="{BB962C8B-B14F-4D97-AF65-F5344CB8AC3E}">
        <p14:creationId xmlns:p14="http://schemas.microsoft.com/office/powerpoint/2010/main" val="149107888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ph type="title"/>
          </p:nvPr>
        </p:nvSpPr>
        <p:spPr>
          <a:xfrm>
            <a:off x="533400" y="457200"/>
            <a:ext cx="8229600" cy="1143000"/>
          </a:xfrm>
        </p:spPr>
        <p:txBody>
          <a:bodyPr/>
          <a:lstStyle/>
          <a:p>
            <a:r>
              <a:rPr lang="en-US" sz="2600" dirty="0" smtClean="0"/>
              <a:t>We need a clear picture of awardee efforts to provide effective support,  oversight,  and guidance</a:t>
            </a:r>
            <a:endParaRPr lang="en-US" sz="26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65" y="1977931"/>
            <a:ext cx="2895600" cy="49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133600"/>
            <a:ext cx="2651760" cy="3314700"/>
          </a:xfrm>
          <a:prstGeom prst="rect">
            <a:avLst/>
          </a:prstGeom>
          <a:ln w="76200" cap="rnd">
            <a:solidFill>
              <a:schemeClr val="bg2"/>
            </a:solidFill>
          </a:ln>
        </p:spPr>
      </p:pic>
      <p:sp>
        <p:nvSpPr>
          <p:cNvPr id="14" name="Right Arrow 13"/>
          <p:cNvSpPr/>
          <p:nvPr/>
        </p:nvSpPr>
        <p:spPr>
          <a:xfrm>
            <a:off x="3455982" y="1977931"/>
            <a:ext cx="1972235"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3375299" y="4329954"/>
            <a:ext cx="1972235"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581400" y="3124200"/>
            <a:ext cx="1721401" cy="646331"/>
          </a:xfrm>
          <a:prstGeom prst="rect">
            <a:avLst/>
          </a:prstGeom>
          <a:noFill/>
        </p:spPr>
        <p:txBody>
          <a:bodyPr wrap="square" rtlCol="0">
            <a:spAutoFit/>
          </a:bodyPr>
          <a:lstStyle/>
          <a:p>
            <a:pPr algn="ctr"/>
            <a:r>
              <a:rPr lang="en-US" b="1" dirty="0" smtClean="0"/>
              <a:t>INFORMATION </a:t>
            </a:r>
          </a:p>
          <a:p>
            <a:pPr algn="ctr"/>
            <a:r>
              <a:rPr lang="en-US" b="1" dirty="0" smtClean="0"/>
              <a:t>SHARING </a:t>
            </a:r>
            <a:endParaRPr lang="en-US" b="1" dirty="0"/>
          </a:p>
        </p:txBody>
      </p:sp>
    </p:spTree>
    <p:extLst>
      <p:ext uri="{BB962C8B-B14F-4D97-AF65-F5344CB8AC3E}">
        <p14:creationId xmlns:p14="http://schemas.microsoft.com/office/powerpoint/2010/main" val="69029439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the Asthma Information Reporting </a:t>
            </a:r>
            <a:r>
              <a:rPr lang="en-US" dirty="0"/>
              <a:t>System (AIRS</a:t>
            </a:r>
            <a:r>
              <a:rPr lang="en-US" dirty="0" smtClean="0"/>
              <a:t>)?</a:t>
            </a:r>
            <a:endParaRPr lang="en-US" dirty="0"/>
          </a:p>
        </p:txBody>
      </p:sp>
      <p:sp>
        <p:nvSpPr>
          <p:cNvPr id="5" name="Content Placeholder 4"/>
          <p:cNvSpPr>
            <a:spLocks noGrp="1"/>
          </p:cNvSpPr>
          <p:nvPr>
            <p:ph idx="1"/>
          </p:nvPr>
        </p:nvSpPr>
        <p:spPr>
          <a:xfrm>
            <a:off x="457200" y="1524000"/>
            <a:ext cx="8229600" cy="4876800"/>
          </a:xfrm>
        </p:spPr>
        <p:txBody>
          <a:bodyPr/>
          <a:lstStyle/>
          <a:p>
            <a:r>
              <a:rPr lang="en-US" b="1" dirty="0" smtClean="0">
                <a:solidFill>
                  <a:schemeClr val="bg2">
                    <a:lumMod val="75000"/>
                  </a:schemeClr>
                </a:solidFill>
              </a:rPr>
              <a:t>Collect and store standardized data from NACP grantees</a:t>
            </a:r>
          </a:p>
          <a:p>
            <a:r>
              <a:rPr lang="en-US" b="1" dirty="0" smtClean="0">
                <a:solidFill>
                  <a:schemeClr val="bg2">
                    <a:lumMod val="75000"/>
                  </a:schemeClr>
                </a:solidFill>
              </a:rPr>
              <a:t>Encourage timely and continuous data updates for monitoring, reporting, and technical assistance purposes</a:t>
            </a:r>
          </a:p>
          <a:p>
            <a:r>
              <a:rPr lang="en-US" b="1" dirty="0" smtClean="0">
                <a:solidFill>
                  <a:schemeClr val="bg2">
                    <a:lumMod val="75000"/>
                  </a:schemeClr>
                </a:solidFill>
              </a:rPr>
              <a:t>Inform upper management and policy makers quickly on NACP activities</a:t>
            </a:r>
          </a:p>
          <a:p>
            <a:r>
              <a:rPr lang="en-US" b="1" dirty="0" smtClean="0">
                <a:solidFill>
                  <a:schemeClr val="bg2">
                    <a:lumMod val="75000"/>
                  </a:schemeClr>
                </a:solidFill>
              </a:rPr>
              <a:t>Identify promising practices to reduce the burden of asthma</a:t>
            </a:r>
          </a:p>
          <a:p>
            <a:r>
              <a:rPr lang="en-US" b="1" dirty="0">
                <a:solidFill>
                  <a:schemeClr val="bg2">
                    <a:lumMod val="75000"/>
                  </a:schemeClr>
                </a:solidFill>
              </a:rPr>
              <a:t>F</a:t>
            </a:r>
            <a:r>
              <a:rPr lang="en-US" b="1" dirty="0" smtClean="0">
                <a:solidFill>
                  <a:schemeClr val="bg2">
                    <a:lumMod val="75000"/>
                  </a:schemeClr>
                </a:solidFill>
              </a:rPr>
              <a:t>acilitate program evaluation by gathering performance measures</a:t>
            </a:r>
            <a:endParaRPr lang="en-US" b="1" dirty="0">
              <a:solidFill>
                <a:schemeClr val="bg2">
                  <a:lumMod val="75000"/>
                </a:schemeClr>
              </a:solidFill>
            </a:endParaRPr>
          </a:p>
        </p:txBody>
      </p:sp>
      <p:grpSp>
        <p:nvGrpSpPr>
          <p:cNvPr id="7" name="Group 6"/>
          <p:cNvGrpSpPr/>
          <p:nvPr/>
        </p:nvGrpSpPr>
        <p:grpSpPr>
          <a:xfrm>
            <a:off x="7848600" y="5791200"/>
            <a:ext cx="971550" cy="738188"/>
            <a:chOff x="1619250" y="862012"/>
            <a:chExt cx="971550" cy="738188"/>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9" name="TextBox 8"/>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163057605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3"/>
          <p:cNvSpPr>
            <a:spLocks noChangeArrowheads="1"/>
          </p:cNvSpPr>
          <p:nvPr/>
        </p:nvSpPr>
        <p:spPr bwMode="auto">
          <a:xfrm>
            <a:off x="1897063" y="1368425"/>
            <a:ext cx="4606925" cy="4481513"/>
          </a:xfrm>
          <a:prstGeom prst="ellipse">
            <a:avLst/>
          </a:prstGeom>
          <a:solidFill>
            <a:schemeClr val="accent3">
              <a:lumMod val="20000"/>
              <a:lumOff val="80000"/>
            </a:schemeClr>
          </a:solidFill>
          <a:ln w="38100">
            <a:solidFill>
              <a:schemeClr val="tx1"/>
            </a:solidFill>
            <a:round/>
            <a:headEnd/>
            <a:tailEnd/>
          </a:ln>
        </p:spPr>
        <p:txBody>
          <a:bodyPr/>
          <a:lstStyle/>
          <a:p>
            <a:endParaRPr lang="en-GB"/>
          </a:p>
        </p:txBody>
      </p:sp>
      <p:sp>
        <p:nvSpPr>
          <p:cNvPr id="15364" name="Rectangle 5"/>
          <p:cNvSpPr>
            <a:spLocks noChangeArrowheads="1"/>
          </p:cNvSpPr>
          <p:nvPr/>
        </p:nvSpPr>
        <p:spPr bwMode="auto">
          <a:xfrm>
            <a:off x="854182" y="4249894"/>
            <a:ext cx="2305050" cy="449262"/>
          </a:xfrm>
          <a:prstGeom prst="rect">
            <a:avLst/>
          </a:prstGeom>
          <a:solidFill>
            <a:schemeClr val="bg1"/>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Implement </a:t>
            </a:r>
            <a:endParaRPr lang="en-US" sz="1600" dirty="0">
              <a:latin typeface="Arial" charset="0"/>
            </a:endParaRPr>
          </a:p>
        </p:txBody>
      </p:sp>
      <p:sp>
        <p:nvSpPr>
          <p:cNvPr id="15365" name="Rectangle 6"/>
          <p:cNvSpPr>
            <a:spLocks noChangeArrowheads="1"/>
          </p:cNvSpPr>
          <p:nvPr/>
        </p:nvSpPr>
        <p:spPr bwMode="auto">
          <a:xfrm>
            <a:off x="5543550" y="2374292"/>
            <a:ext cx="1920875" cy="521307"/>
          </a:xfrm>
          <a:prstGeom prst="rect">
            <a:avLst/>
          </a:prstGeom>
          <a:solidFill>
            <a:schemeClr val="bg1"/>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Specify</a:t>
            </a:r>
            <a:endParaRPr lang="en-US" sz="1600" dirty="0">
              <a:latin typeface="Arial" charset="0"/>
            </a:endParaRPr>
          </a:p>
        </p:txBody>
      </p:sp>
      <p:sp>
        <p:nvSpPr>
          <p:cNvPr id="15366" name="Rectangle 7"/>
          <p:cNvSpPr>
            <a:spLocks noChangeArrowheads="1"/>
          </p:cNvSpPr>
          <p:nvPr/>
        </p:nvSpPr>
        <p:spPr bwMode="auto">
          <a:xfrm>
            <a:off x="1154080" y="2312788"/>
            <a:ext cx="1824038" cy="449263"/>
          </a:xfrm>
          <a:prstGeom prst="rect">
            <a:avLst/>
          </a:prstGeom>
          <a:solidFill>
            <a:schemeClr val="bg1"/>
          </a:solidFill>
          <a:ln w="19050">
            <a:solidFill>
              <a:schemeClr val="tx1"/>
            </a:solidFill>
            <a:miter lim="800000"/>
            <a:headEnd/>
            <a:tailEnd/>
          </a:ln>
        </p:spPr>
        <p:txBody>
          <a:bodyPr anchor="ctr"/>
          <a:lstStyle/>
          <a:p>
            <a:pPr algn="ctr"/>
            <a:r>
              <a:rPr lang="en-US" sz="1600" b="1" dirty="0" smtClean="0">
                <a:solidFill>
                  <a:srgbClr val="0070C0"/>
                </a:solidFill>
                <a:latin typeface="Verdana" pitchFamily="1" charset="0"/>
                <a:cs typeface="Times New Roman" pitchFamily="18" charset="0"/>
              </a:rPr>
              <a:t>Evaluate</a:t>
            </a:r>
            <a:endParaRPr lang="en-US" sz="1600" b="1" dirty="0">
              <a:solidFill>
                <a:srgbClr val="0070C0"/>
              </a:solidFill>
              <a:latin typeface="Arial" charset="0"/>
            </a:endParaRPr>
          </a:p>
        </p:txBody>
      </p:sp>
      <p:sp>
        <p:nvSpPr>
          <p:cNvPr id="15367" name="Rectangle 8"/>
          <p:cNvSpPr>
            <a:spLocks noChangeArrowheads="1"/>
          </p:cNvSpPr>
          <p:nvPr/>
        </p:nvSpPr>
        <p:spPr bwMode="auto">
          <a:xfrm>
            <a:off x="3293542" y="1165015"/>
            <a:ext cx="2111375" cy="449263"/>
          </a:xfrm>
          <a:prstGeom prst="rect">
            <a:avLst/>
          </a:prstGeom>
          <a:solidFill>
            <a:schemeClr val="bg1"/>
          </a:solidFill>
          <a:ln w="19050">
            <a:solidFill>
              <a:schemeClr val="tx1"/>
            </a:solidFill>
            <a:miter lim="800000"/>
            <a:headEnd/>
            <a:tailEnd/>
          </a:ln>
        </p:spPr>
        <p:txBody>
          <a:bodyPr anchor="ctr"/>
          <a:lstStyle/>
          <a:p>
            <a:pPr algn="ctr"/>
            <a:r>
              <a:rPr lang="en-US" sz="1600" b="1" dirty="0" smtClean="0">
                <a:latin typeface="Arial" charset="0"/>
              </a:rPr>
              <a:t>Assess</a:t>
            </a:r>
            <a:endParaRPr lang="en-US" sz="1600" b="1" dirty="0">
              <a:latin typeface="Arial" charset="0"/>
            </a:endParaRPr>
          </a:p>
        </p:txBody>
      </p:sp>
      <p:sp>
        <p:nvSpPr>
          <p:cNvPr id="15371" name="AutoShape 12"/>
          <p:cNvSpPr>
            <a:spLocks noChangeArrowheads="1"/>
          </p:cNvSpPr>
          <p:nvPr/>
        </p:nvSpPr>
        <p:spPr bwMode="auto">
          <a:xfrm rot="-2474486">
            <a:off x="2616993" y="1545592"/>
            <a:ext cx="384175" cy="596900"/>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4" name="AutoShape 15"/>
          <p:cNvSpPr>
            <a:spLocks noChangeArrowheads="1"/>
          </p:cNvSpPr>
          <p:nvPr/>
        </p:nvSpPr>
        <p:spPr bwMode="auto">
          <a:xfrm rot="2728861">
            <a:off x="5560536" y="1681548"/>
            <a:ext cx="450850" cy="625475"/>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7" name="AutoShape 18"/>
          <p:cNvSpPr>
            <a:spLocks noChangeArrowheads="1"/>
          </p:cNvSpPr>
          <p:nvPr/>
        </p:nvSpPr>
        <p:spPr bwMode="auto">
          <a:xfrm rot="16200000">
            <a:off x="1672431" y="3214937"/>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8" name="AutoShape 19"/>
          <p:cNvSpPr>
            <a:spLocks noChangeArrowheads="1"/>
          </p:cNvSpPr>
          <p:nvPr/>
        </p:nvSpPr>
        <p:spPr bwMode="auto">
          <a:xfrm rot="5610937">
            <a:off x="6279356" y="3325115"/>
            <a:ext cx="449263"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9" name="Rectangle 20"/>
          <p:cNvSpPr>
            <a:spLocks noGrp="1" noChangeArrowheads="1"/>
          </p:cNvSpPr>
          <p:nvPr>
            <p:ph type="title" idx="4294967295"/>
          </p:nvPr>
        </p:nvSpPr>
        <p:spPr>
          <a:xfrm>
            <a:off x="685800" y="304800"/>
            <a:ext cx="7772400" cy="762000"/>
          </a:xfrm>
          <a:prstGeom prst="rect">
            <a:avLst/>
          </a:prstGeom>
        </p:spPr>
        <p:txBody>
          <a:bodyPr/>
          <a:lstStyle/>
          <a:p>
            <a:pPr eaLnBrk="1" hangingPunct="1"/>
            <a:r>
              <a:rPr lang="en-US" sz="2800" b="1" dirty="0" smtClean="0"/>
              <a:t>The project life cycle</a:t>
            </a:r>
          </a:p>
        </p:txBody>
      </p:sp>
      <p:sp>
        <p:nvSpPr>
          <p:cNvPr id="20" name="Rectangle 5"/>
          <p:cNvSpPr>
            <a:spLocks noChangeArrowheads="1"/>
          </p:cNvSpPr>
          <p:nvPr/>
        </p:nvSpPr>
        <p:spPr bwMode="auto">
          <a:xfrm>
            <a:off x="5014480" y="4231872"/>
            <a:ext cx="2305050" cy="449262"/>
          </a:xfrm>
          <a:prstGeom prst="rect">
            <a:avLst/>
          </a:prstGeom>
          <a:solidFill>
            <a:schemeClr val="bg1"/>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Develop </a:t>
            </a:r>
            <a:endParaRPr lang="en-US" sz="1600" dirty="0">
              <a:latin typeface="Arial" charset="0"/>
            </a:endParaRPr>
          </a:p>
        </p:txBody>
      </p:sp>
      <p:sp>
        <p:nvSpPr>
          <p:cNvPr id="21" name="Rectangle 5"/>
          <p:cNvSpPr>
            <a:spLocks noChangeArrowheads="1"/>
          </p:cNvSpPr>
          <p:nvPr/>
        </p:nvSpPr>
        <p:spPr bwMode="auto">
          <a:xfrm>
            <a:off x="3150267" y="5625774"/>
            <a:ext cx="2305050" cy="449262"/>
          </a:xfrm>
          <a:prstGeom prst="rect">
            <a:avLst/>
          </a:prstGeom>
          <a:solidFill>
            <a:schemeClr val="bg1"/>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Test</a:t>
            </a:r>
            <a:endParaRPr lang="en-US" sz="1600" dirty="0">
              <a:latin typeface="Arial" charset="0"/>
            </a:endParaRPr>
          </a:p>
        </p:txBody>
      </p:sp>
      <p:sp>
        <p:nvSpPr>
          <p:cNvPr id="22" name="AutoShape 18"/>
          <p:cNvSpPr>
            <a:spLocks noChangeArrowheads="1"/>
          </p:cNvSpPr>
          <p:nvPr/>
        </p:nvSpPr>
        <p:spPr bwMode="auto">
          <a:xfrm rot="12790941">
            <a:off x="2379541" y="4914696"/>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41253">
            <a:off x="5464352" y="5011199"/>
            <a:ext cx="6826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0439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3"/>
          <p:cNvSpPr>
            <a:spLocks noChangeArrowheads="1"/>
          </p:cNvSpPr>
          <p:nvPr/>
        </p:nvSpPr>
        <p:spPr bwMode="auto">
          <a:xfrm>
            <a:off x="1897063" y="1368425"/>
            <a:ext cx="4606925" cy="4481513"/>
          </a:xfrm>
          <a:prstGeom prst="ellipse">
            <a:avLst/>
          </a:prstGeom>
          <a:solidFill>
            <a:schemeClr val="accent3">
              <a:lumMod val="20000"/>
              <a:lumOff val="80000"/>
            </a:schemeClr>
          </a:solidFill>
          <a:ln w="38100">
            <a:solidFill>
              <a:schemeClr val="tx1"/>
            </a:solidFill>
            <a:round/>
            <a:headEnd/>
            <a:tailEnd/>
          </a:ln>
        </p:spPr>
        <p:txBody>
          <a:bodyPr/>
          <a:lstStyle/>
          <a:p>
            <a:endParaRPr lang="en-GB"/>
          </a:p>
        </p:txBody>
      </p:sp>
      <p:sp>
        <p:nvSpPr>
          <p:cNvPr id="15364" name="Rectangle 5"/>
          <p:cNvSpPr>
            <a:spLocks noChangeArrowheads="1"/>
          </p:cNvSpPr>
          <p:nvPr/>
        </p:nvSpPr>
        <p:spPr bwMode="auto">
          <a:xfrm>
            <a:off x="854182" y="4249894"/>
            <a:ext cx="2305050" cy="449262"/>
          </a:xfrm>
          <a:prstGeom prst="rect">
            <a:avLst/>
          </a:prstGeom>
          <a:solidFill>
            <a:schemeClr val="bg1"/>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Implement </a:t>
            </a:r>
            <a:endParaRPr lang="en-US" sz="1600" dirty="0">
              <a:latin typeface="Arial" charset="0"/>
            </a:endParaRPr>
          </a:p>
        </p:txBody>
      </p:sp>
      <p:sp>
        <p:nvSpPr>
          <p:cNvPr id="15365" name="Rectangle 6"/>
          <p:cNvSpPr>
            <a:spLocks noChangeArrowheads="1"/>
          </p:cNvSpPr>
          <p:nvPr/>
        </p:nvSpPr>
        <p:spPr bwMode="auto">
          <a:xfrm>
            <a:off x="5543550" y="2374292"/>
            <a:ext cx="1920875" cy="521307"/>
          </a:xfrm>
          <a:prstGeom prst="rect">
            <a:avLst/>
          </a:prstGeom>
          <a:solidFill>
            <a:schemeClr val="bg1">
              <a:lumMod val="75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Specify</a:t>
            </a:r>
            <a:endParaRPr lang="en-US" sz="1600" dirty="0">
              <a:latin typeface="Arial" charset="0"/>
            </a:endParaRPr>
          </a:p>
        </p:txBody>
      </p:sp>
      <p:sp>
        <p:nvSpPr>
          <p:cNvPr id="15366" name="Rectangle 7"/>
          <p:cNvSpPr>
            <a:spLocks noChangeArrowheads="1"/>
          </p:cNvSpPr>
          <p:nvPr/>
        </p:nvSpPr>
        <p:spPr bwMode="auto">
          <a:xfrm>
            <a:off x="1154080" y="2312788"/>
            <a:ext cx="1824038" cy="449263"/>
          </a:xfrm>
          <a:prstGeom prst="rect">
            <a:avLst/>
          </a:prstGeom>
          <a:solidFill>
            <a:schemeClr val="bg1"/>
          </a:solidFill>
          <a:ln w="19050">
            <a:solidFill>
              <a:schemeClr val="tx1"/>
            </a:solidFill>
            <a:miter lim="800000"/>
            <a:headEnd/>
            <a:tailEnd/>
          </a:ln>
        </p:spPr>
        <p:txBody>
          <a:bodyPr anchor="ctr"/>
          <a:lstStyle/>
          <a:p>
            <a:pPr algn="ctr"/>
            <a:r>
              <a:rPr lang="en-US" sz="1600" b="1" dirty="0" smtClean="0">
                <a:solidFill>
                  <a:srgbClr val="0070C0"/>
                </a:solidFill>
                <a:latin typeface="Verdana" pitchFamily="1" charset="0"/>
                <a:cs typeface="Times New Roman" pitchFamily="18" charset="0"/>
              </a:rPr>
              <a:t>Evaluate</a:t>
            </a:r>
            <a:endParaRPr lang="en-US" sz="1600" b="1" dirty="0">
              <a:solidFill>
                <a:srgbClr val="0070C0"/>
              </a:solidFill>
              <a:latin typeface="Arial" charset="0"/>
            </a:endParaRPr>
          </a:p>
        </p:txBody>
      </p:sp>
      <p:sp>
        <p:nvSpPr>
          <p:cNvPr id="15367" name="Rectangle 8"/>
          <p:cNvSpPr>
            <a:spLocks noChangeArrowheads="1"/>
          </p:cNvSpPr>
          <p:nvPr/>
        </p:nvSpPr>
        <p:spPr bwMode="auto">
          <a:xfrm>
            <a:off x="3293542" y="1165015"/>
            <a:ext cx="2111375" cy="449263"/>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Arial" charset="0"/>
              </a:rPr>
              <a:t>Assess</a:t>
            </a:r>
            <a:endParaRPr lang="en-US" sz="1600" b="1" dirty="0">
              <a:latin typeface="Arial" charset="0"/>
            </a:endParaRPr>
          </a:p>
        </p:txBody>
      </p:sp>
      <p:sp>
        <p:nvSpPr>
          <p:cNvPr id="15371" name="AutoShape 12"/>
          <p:cNvSpPr>
            <a:spLocks noChangeArrowheads="1"/>
          </p:cNvSpPr>
          <p:nvPr/>
        </p:nvSpPr>
        <p:spPr bwMode="auto">
          <a:xfrm rot="-2474486">
            <a:off x="2616993" y="1545592"/>
            <a:ext cx="384175" cy="596900"/>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4" name="AutoShape 15"/>
          <p:cNvSpPr>
            <a:spLocks noChangeArrowheads="1"/>
          </p:cNvSpPr>
          <p:nvPr/>
        </p:nvSpPr>
        <p:spPr bwMode="auto">
          <a:xfrm rot="2728861">
            <a:off x="5560536" y="1681548"/>
            <a:ext cx="450850" cy="625475"/>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7" name="AutoShape 18"/>
          <p:cNvSpPr>
            <a:spLocks noChangeArrowheads="1"/>
          </p:cNvSpPr>
          <p:nvPr/>
        </p:nvSpPr>
        <p:spPr bwMode="auto">
          <a:xfrm rot="16200000">
            <a:off x="1672431" y="3214937"/>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8" name="AutoShape 19"/>
          <p:cNvSpPr>
            <a:spLocks noChangeArrowheads="1"/>
          </p:cNvSpPr>
          <p:nvPr/>
        </p:nvSpPr>
        <p:spPr bwMode="auto">
          <a:xfrm rot="5610937">
            <a:off x="6279356" y="3325115"/>
            <a:ext cx="449263"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9" name="Rectangle 20"/>
          <p:cNvSpPr>
            <a:spLocks noGrp="1" noChangeArrowheads="1"/>
          </p:cNvSpPr>
          <p:nvPr>
            <p:ph type="title" idx="4294967295"/>
          </p:nvPr>
        </p:nvSpPr>
        <p:spPr>
          <a:xfrm>
            <a:off x="685800" y="304800"/>
            <a:ext cx="7772400" cy="762000"/>
          </a:xfrm>
          <a:prstGeom prst="rect">
            <a:avLst/>
          </a:prstGeom>
        </p:spPr>
        <p:txBody>
          <a:bodyPr/>
          <a:lstStyle/>
          <a:p>
            <a:pPr eaLnBrk="1" hangingPunct="1"/>
            <a:r>
              <a:rPr lang="en-US" sz="2800" b="1" dirty="0" smtClean="0"/>
              <a:t>The project life cycle</a:t>
            </a:r>
          </a:p>
        </p:txBody>
      </p:sp>
      <p:sp>
        <p:nvSpPr>
          <p:cNvPr id="20" name="Rectangle 5"/>
          <p:cNvSpPr>
            <a:spLocks noChangeArrowheads="1"/>
          </p:cNvSpPr>
          <p:nvPr/>
        </p:nvSpPr>
        <p:spPr bwMode="auto">
          <a:xfrm>
            <a:off x="5014480" y="4231872"/>
            <a:ext cx="2305050" cy="449262"/>
          </a:xfrm>
          <a:prstGeom prst="rect">
            <a:avLst/>
          </a:prstGeom>
          <a:solidFill>
            <a:schemeClr val="bg1">
              <a:lumMod val="75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Develop </a:t>
            </a:r>
            <a:endParaRPr lang="en-US" sz="1600" dirty="0">
              <a:latin typeface="Arial" charset="0"/>
            </a:endParaRPr>
          </a:p>
        </p:txBody>
      </p:sp>
      <p:sp>
        <p:nvSpPr>
          <p:cNvPr id="21" name="Rectangle 5"/>
          <p:cNvSpPr>
            <a:spLocks noChangeArrowheads="1"/>
          </p:cNvSpPr>
          <p:nvPr/>
        </p:nvSpPr>
        <p:spPr bwMode="auto">
          <a:xfrm>
            <a:off x="3150267" y="5625774"/>
            <a:ext cx="2305050" cy="449262"/>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Test</a:t>
            </a:r>
            <a:endParaRPr lang="en-US" sz="1600" dirty="0">
              <a:latin typeface="Arial" charset="0"/>
            </a:endParaRPr>
          </a:p>
        </p:txBody>
      </p:sp>
      <p:sp>
        <p:nvSpPr>
          <p:cNvPr id="22" name="AutoShape 18"/>
          <p:cNvSpPr>
            <a:spLocks noChangeArrowheads="1"/>
          </p:cNvSpPr>
          <p:nvPr/>
        </p:nvSpPr>
        <p:spPr bwMode="auto">
          <a:xfrm rot="12790941">
            <a:off x="2379541" y="4914696"/>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41253">
            <a:off x="5464352" y="5011199"/>
            <a:ext cx="6826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3534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a:t>
            </a:r>
            <a:endParaRPr lang="en-US" dirty="0"/>
          </a:p>
        </p:txBody>
      </p:sp>
      <p:sp>
        <p:nvSpPr>
          <p:cNvPr id="3" name="Content Placeholder 2"/>
          <p:cNvSpPr>
            <a:spLocks noGrp="1"/>
          </p:cNvSpPr>
          <p:nvPr>
            <p:ph idx="1"/>
          </p:nvPr>
        </p:nvSpPr>
        <p:spPr>
          <a:xfrm>
            <a:off x="457200" y="1524000"/>
            <a:ext cx="8229600" cy="4191000"/>
          </a:xfrm>
        </p:spPr>
        <p:txBody>
          <a:bodyPr/>
          <a:lstStyle/>
          <a:p>
            <a:r>
              <a:rPr lang="en-US" dirty="0" smtClean="0"/>
              <a:t>Assess/Specify/Develop/Test</a:t>
            </a:r>
            <a:endParaRPr lang="en-US" dirty="0"/>
          </a:p>
          <a:p>
            <a:pPr lvl="1"/>
            <a:r>
              <a:rPr lang="en-US" dirty="0" smtClean="0"/>
              <a:t>Developed an Advisory Panel comprised of upper level executives, budget analyst, program managers, evaluators, and technical team members</a:t>
            </a:r>
          </a:p>
          <a:p>
            <a:pPr lvl="1"/>
            <a:r>
              <a:rPr lang="en-US" dirty="0" smtClean="0"/>
              <a:t>Established bi-weekly meetings to discuss system priorities</a:t>
            </a:r>
          </a:p>
          <a:p>
            <a:pPr lvl="1"/>
            <a:r>
              <a:rPr lang="en-US" dirty="0" smtClean="0"/>
              <a:t>Maintained working relationship with CDC project leads and managers</a:t>
            </a:r>
          </a:p>
          <a:p>
            <a:pPr lvl="1"/>
            <a:r>
              <a:rPr lang="en-US" dirty="0" smtClean="0"/>
              <a:t>Managed </a:t>
            </a:r>
            <a:r>
              <a:rPr lang="en-US" dirty="0"/>
              <a:t>Scope </a:t>
            </a:r>
            <a:endParaRPr lang="en-US" dirty="0" smtClean="0"/>
          </a:p>
          <a:p>
            <a:pPr lvl="2"/>
            <a:r>
              <a:rPr lang="en-US" dirty="0" smtClean="0"/>
              <a:t>If it’s nice to know, it has to go!</a:t>
            </a:r>
          </a:p>
          <a:p>
            <a:pPr lvl="1"/>
            <a:r>
              <a:rPr lang="en-US" dirty="0" smtClean="0"/>
              <a:t>User Testing</a:t>
            </a:r>
          </a:p>
          <a:p>
            <a:pPr marL="914400" lvl="2" indent="0">
              <a:buNone/>
            </a:pP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973" y="609600"/>
            <a:ext cx="138314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86542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3"/>
          <p:cNvSpPr>
            <a:spLocks noChangeArrowheads="1"/>
          </p:cNvSpPr>
          <p:nvPr/>
        </p:nvSpPr>
        <p:spPr bwMode="auto">
          <a:xfrm>
            <a:off x="1897063" y="1368425"/>
            <a:ext cx="4606925" cy="4481513"/>
          </a:xfrm>
          <a:prstGeom prst="ellipse">
            <a:avLst/>
          </a:prstGeom>
          <a:solidFill>
            <a:schemeClr val="accent3">
              <a:lumMod val="20000"/>
              <a:lumOff val="80000"/>
            </a:schemeClr>
          </a:solidFill>
          <a:ln w="38100">
            <a:solidFill>
              <a:schemeClr val="tx1"/>
            </a:solidFill>
            <a:round/>
            <a:headEnd/>
            <a:tailEnd/>
          </a:ln>
        </p:spPr>
        <p:txBody>
          <a:bodyPr/>
          <a:lstStyle/>
          <a:p>
            <a:endParaRPr lang="en-GB"/>
          </a:p>
        </p:txBody>
      </p:sp>
      <p:sp>
        <p:nvSpPr>
          <p:cNvPr id="15364" name="Rectangle 5"/>
          <p:cNvSpPr>
            <a:spLocks noChangeArrowheads="1"/>
          </p:cNvSpPr>
          <p:nvPr/>
        </p:nvSpPr>
        <p:spPr bwMode="auto">
          <a:xfrm>
            <a:off x="854182" y="4249894"/>
            <a:ext cx="2305050" cy="449262"/>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Implement </a:t>
            </a:r>
            <a:endParaRPr lang="en-US" sz="1600" dirty="0">
              <a:latin typeface="Arial" charset="0"/>
            </a:endParaRPr>
          </a:p>
        </p:txBody>
      </p:sp>
      <p:sp>
        <p:nvSpPr>
          <p:cNvPr id="15365" name="Rectangle 6"/>
          <p:cNvSpPr>
            <a:spLocks noChangeArrowheads="1"/>
          </p:cNvSpPr>
          <p:nvPr/>
        </p:nvSpPr>
        <p:spPr bwMode="auto">
          <a:xfrm>
            <a:off x="5543550" y="2374292"/>
            <a:ext cx="1920875" cy="521307"/>
          </a:xfrm>
          <a:prstGeom prst="rect">
            <a:avLst/>
          </a:prstGeom>
          <a:solidFill>
            <a:schemeClr val="bg1">
              <a:lumMod val="75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Specify</a:t>
            </a:r>
            <a:endParaRPr lang="en-US" sz="1600" dirty="0">
              <a:latin typeface="Arial" charset="0"/>
            </a:endParaRPr>
          </a:p>
        </p:txBody>
      </p:sp>
      <p:sp>
        <p:nvSpPr>
          <p:cNvPr id="15366" name="Rectangle 7"/>
          <p:cNvSpPr>
            <a:spLocks noChangeArrowheads="1"/>
          </p:cNvSpPr>
          <p:nvPr/>
        </p:nvSpPr>
        <p:spPr bwMode="auto">
          <a:xfrm>
            <a:off x="1154080" y="2312788"/>
            <a:ext cx="1824038" cy="449263"/>
          </a:xfrm>
          <a:prstGeom prst="rect">
            <a:avLst/>
          </a:prstGeom>
          <a:solidFill>
            <a:schemeClr val="bg1"/>
          </a:solidFill>
          <a:ln w="19050">
            <a:solidFill>
              <a:schemeClr val="tx1"/>
            </a:solidFill>
            <a:miter lim="800000"/>
            <a:headEnd/>
            <a:tailEnd/>
          </a:ln>
        </p:spPr>
        <p:txBody>
          <a:bodyPr anchor="ctr"/>
          <a:lstStyle/>
          <a:p>
            <a:pPr algn="ctr"/>
            <a:r>
              <a:rPr lang="en-US" sz="1600" b="1" dirty="0" smtClean="0">
                <a:solidFill>
                  <a:srgbClr val="0070C0"/>
                </a:solidFill>
                <a:latin typeface="Verdana" pitchFamily="1" charset="0"/>
                <a:cs typeface="Times New Roman" pitchFamily="18" charset="0"/>
              </a:rPr>
              <a:t>Evaluate</a:t>
            </a:r>
            <a:endParaRPr lang="en-US" sz="1600" b="1" dirty="0">
              <a:solidFill>
                <a:srgbClr val="0070C0"/>
              </a:solidFill>
              <a:latin typeface="Arial" charset="0"/>
            </a:endParaRPr>
          </a:p>
        </p:txBody>
      </p:sp>
      <p:sp>
        <p:nvSpPr>
          <p:cNvPr id="15367" name="Rectangle 8"/>
          <p:cNvSpPr>
            <a:spLocks noChangeArrowheads="1"/>
          </p:cNvSpPr>
          <p:nvPr/>
        </p:nvSpPr>
        <p:spPr bwMode="auto">
          <a:xfrm>
            <a:off x="3293542" y="1165015"/>
            <a:ext cx="2111375" cy="449263"/>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Arial" charset="0"/>
              </a:rPr>
              <a:t>Assess</a:t>
            </a:r>
            <a:endParaRPr lang="en-US" sz="1600" b="1" dirty="0">
              <a:latin typeface="Arial" charset="0"/>
            </a:endParaRPr>
          </a:p>
        </p:txBody>
      </p:sp>
      <p:sp>
        <p:nvSpPr>
          <p:cNvPr id="15371" name="AutoShape 12"/>
          <p:cNvSpPr>
            <a:spLocks noChangeArrowheads="1"/>
          </p:cNvSpPr>
          <p:nvPr/>
        </p:nvSpPr>
        <p:spPr bwMode="auto">
          <a:xfrm rot="-2474486">
            <a:off x="2616993" y="1545592"/>
            <a:ext cx="384175" cy="596900"/>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4" name="AutoShape 15"/>
          <p:cNvSpPr>
            <a:spLocks noChangeArrowheads="1"/>
          </p:cNvSpPr>
          <p:nvPr/>
        </p:nvSpPr>
        <p:spPr bwMode="auto">
          <a:xfrm rot="2728861">
            <a:off x="5560536" y="1681548"/>
            <a:ext cx="450850" cy="625475"/>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7" name="AutoShape 18"/>
          <p:cNvSpPr>
            <a:spLocks noChangeArrowheads="1"/>
          </p:cNvSpPr>
          <p:nvPr/>
        </p:nvSpPr>
        <p:spPr bwMode="auto">
          <a:xfrm rot="16200000">
            <a:off x="1672431" y="3214937"/>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8" name="AutoShape 19"/>
          <p:cNvSpPr>
            <a:spLocks noChangeArrowheads="1"/>
          </p:cNvSpPr>
          <p:nvPr/>
        </p:nvSpPr>
        <p:spPr bwMode="auto">
          <a:xfrm rot="5610937">
            <a:off x="6279356" y="3325115"/>
            <a:ext cx="449263"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9" name="Rectangle 20"/>
          <p:cNvSpPr>
            <a:spLocks noGrp="1" noChangeArrowheads="1"/>
          </p:cNvSpPr>
          <p:nvPr>
            <p:ph type="title" idx="4294967295"/>
          </p:nvPr>
        </p:nvSpPr>
        <p:spPr>
          <a:xfrm>
            <a:off x="685800" y="304800"/>
            <a:ext cx="7772400" cy="762000"/>
          </a:xfrm>
          <a:prstGeom prst="rect">
            <a:avLst/>
          </a:prstGeom>
        </p:spPr>
        <p:txBody>
          <a:bodyPr/>
          <a:lstStyle/>
          <a:p>
            <a:pPr eaLnBrk="1" hangingPunct="1"/>
            <a:r>
              <a:rPr lang="en-US" sz="2800" b="1" dirty="0" smtClean="0"/>
              <a:t>The project life cycle</a:t>
            </a:r>
          </a:p>
        </p:txBody>
      </p:sp>
      <p:sp>
        <p:nvSpPr>
          <p:cNvPr id="20" name="Rectangle 5"/>
          <p:cNvSpPr>
            <a:spLocks noChangeArrowheads="1"/>
          </p:cNvSpPr>
          <p:nvPr/>
        </p:nvSpPr>
        <p:spPr bwMode="auto">
          <a:xfrm>
            <a:off x="5014480" y="4231872"/>
            <a:ext cx="2305050" cy="449262"/>
          </a:xfrm>
          <a:prstGeom prst="rect">
            <a:avLst/>
          </a:prstGeom>
          <a:solidFill>
            <a:schemeClr val="bg1">
              <a:lumMod val="75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Develop </a:t>
            </a:r>
            <a:endParaRPr lang="en-US" sz="1600" dirty="0">
              <a:latin typeface="Arial" charset="0"/>
            </a:endParaRPr>
          </a:p>
        </p:txBody>
      </p:sp>
      <p:sp>
        <p:nvSpPr>
          <p:cNvPr id="21" name="Rectangle 5"/>
          <p:cNvSpPr>
            <a:spLocks noChangeArrowheads="1"/>
          </p:cNvSpPr>
          <p:nvPr/>
        </p:nvSpPr>
        <p:spPr bwMode="auto">
          <a:xfrm>
            <a:off x="3150267" y="5625774"/>
            <a:ext cx="2305050" cy="449262"/>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Test</a:t>
            </a:r>
            <a:endParaRPr lang="en-US" sz="1600" dirty="0">
              <a:latin typeface="Arial" charset="0"/>
            </a:endParaRPr>
          </a:p>
        </p:txBody>
      </p:sp>
      <p:sp>
        <p:nvSpPr>
          <p:cNvPr id="22" name="AutoShape 18"/>
          <p:cNvSpPr>
            <a:spLocks noChangeArrowheads="1"/>
          </p:cNvSpPr>
          <p:nvPr/>
        </p:nvSpPr>
        <p:spPr bwMode="auto">
          <a:xfrm rot="12790941">
            <a:off x="2379541" y="4914696"/>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41253">
            <a:off x="5464352" y="5011199"/>
            <a:ext cx="6826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9873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lumMod val="75000"/>
                  </a:schemeClr>
                </a:solidFill>
              </a:rPr>
              <a:t>What is the Chronic Disease Management Information System (CDMIS)?</a:t>
            </a:r>
            <a:endParaRPr lang="en-US" dirty="0">
              <a:solidFill>
                <a:schemeClr val="tx1">
                  <a:lumMod val="75000"/>
                </a:schemeClr>
              </a:solidFill>
            </a:endParaRPr>
          </a:p>
        </p:txBody>
      </p:sp>
      <p:sp>
        <p:nvSpPr>
          <p:cNvPr id="4" name="Content Placeholder 3"/>
          <p:cNvSpPr>
            <a:spLocks noGrp="1"/>
          </p:cNvSpPr>
          <p:nvPr>
            <p:ph idx="1"/>
          </p:nvPr>
        </p:nvSpPr>
        <p:spPr>
          <a:xfrm>
            <a:off x="457200" y="1600200"/>
            <a:ext cx="4343400" cy="4495799"/>
          </a:xfrm>
        </p:spPr>
        <p:txBody>
          <a:bodyPr/>
          <a:lstStyle/>
          <a:p>
            <a:pPr lvl="0">
              <a:buClr>
                <a:srgbClr val="0039A6"/>
              </a:buClr>
            </a:pPr>
            <a:r>
              <a:rPr lang="en-US" b="0" dirty="0" smtClean="0">
                <a:solidFill>
                  <a:srgbClr val="4B4B4B"/>
                </a:solidFill>
              </a:rPr>
              <a:t>Released 2010 </a:t>
            </a:r>
          </a:p>
          <a:p>
            <a:pPr>
              <a:buClr>
                <a:srgbClr val="0039A6"/>
              </a:buClr>
            </a:pPr>
            <a:endParaRPr lang="en-US" b="0" dirty="0" smtClean="0">
              <a:solidFill>
                <a:srgbClr val="4B4B4B"/>
              </a:solidFill>
            </a:endParaRPr>
          </a:p>
          <a:p>
            <a:pPr>
              <a:buClr>
                <a:srgbClr val="0039A6"/>
              </a:buClr>
            </a:pPr>
            <a:r>
              <a:rPr lang="en-US" b="0" dirty="0" smtClean="0">
                <a:solidFill>
                  <a:srgbClr val="4B4B4B"/>
                </a:solidFill>
              </a:rPr>
              <a:t>A web based solution used by CDC funded partners and CDC staff to monitor and enhance grant performance </a:t>
            </a:r>
          </a:p>
          <a:p>
            <a:pPr>
              <a:buClr>
                <a:srgbClr val="0039A6"/>
              </a:buClr>
            </a:pPr>
            <a:endParaRPr lang="en-US" b="0" dirty="0" smtClean="0">
              <a:solidFill>
                <a:srgbClr val="4B4B4B"/>
              </a:solidFill>
            </a:endParaRPr>
          </a:p>
          <a:p>
            <a:pPr lvl="0">
              <a:buClr>
                <a:srgbClr val="0039A6"/>
              </a:buClr>
            </a:pPr>
            <a:r>
              <a:rPr lang="en-US" b="0" dirty="0" smtClean="0">
                <a:solidFill>
                  <a:srgbClr val="4B4B4B"/>
                </a:solidFill>
              </a:rPr>
              <a:t>Supports 15  cooperative agreements and over 1600 users</a:t>
            </a:r>
            <a:endParaRPr lang="en-US" b="0" dirty="0">
              <a:solidFill>
                <a:srgbClr val="4B4B4B"/>
              </a:solidFill>
            </a:endParaRPr>
          </a:p>
          <a:p>
            <a:endParaRPr lang="en-US" b="0" dirty="0" smtClean="0">
              <a:solidFill>
                <a:schemeClr val="bg2"/>
              </a:solidFill>
            </a:endParaRPr>
          </a:p>
          <a:p>
            <a:endParaRPr lang="en-US" b="0" dirty="0" smtClean="0">
              <a:solidFill>
                <a:schemeClr val="bg2"/>
              </a:solidFill>
            </a:endParaRPr>
          </a:p>
          <a:p>
            <a:endParaRPr lang="en-US" b="0" dirty="0">
              <a:solidFill>
                <a:schemeClr val="bg2"/>
              </a:solidFill>
            </a:endParaRPr>
          </a:p>
          <a:p>
            <a:endParaRPr lang="en-US" b="0" dirty="0" smtClean="0">
              <a:solidFill>
                <a:schemeClr val="bg2"/>
              </a:solidFill>
            </a:endParaRPr>
          </a:p>
          <a:p>
            <a:pPr marL="0" indent="0">
              <a:buNone/>
            </a:pPr>
            <a:endParaRPr lang="en-US" dirty="0" smtClean="0"/>
          </a:p>
          <a:p>
            <a:endParaRPr lang="en-US" dirty="0"/>
          </a:p>
        </p:txBody>
      </p:sp>
      <p:pic>
        <p:nvPicPr>
          <p:cNvPr id="12" name="Content Placeholder 11"/>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5029200" y="2619756"/>
            <a:ext cx="3657600" cy="2151888"/>
          </a:xfrm>
        </p:spPr>
      </p:pic>
    </p:spTree>
    <p:extLst>
      <p:ext uri="{BB962C8B-B14F-4D97-AF65-F5344CB8AC3E}">
        <p14:creationId xmlns:p14="http://schemas.microsoft.com/office/powerpoint/2010/main" val="81001859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94" descr="Grant Management Lifecycle chart &#10;6 column headings run across the top of the chart, representing 6 stages of the Grants Management Lifecycle. Under each heading are process steps, color coded by responsibility. The entities responsible are Program Office, Office of Grants Management, Grantee, O N C Budget, Other Federal/HHS Entities and PO/GMO Joint. &#10;At a glance one sees that the Grantee has 13 steps from application through award and completion. The Office of Grants Management is responsible for many steps in the process, from Release of the FOA through Review, Award, Management and Closeout. O N C Budget is involved in the early stages. PO/GMO has joint responsibility for developing FOA and assisting applicants, as well as review, auditing and recordkeeping. And once the grant is funded, the Program Office’s tasks include monitoring , review and evaluation. &#10;A double  arrow labeled Program and Grants Management Training and Technical Assistance spans the width of the chart.  The steps in each stage are listed and discussed in more detail in the following slides.  &#10;"/>
          <p:cNvGrpSpPr>
            <a:grpSpLocks/>
          </p:cNvGrpSpPr>
          <p:nvPr/>
        </p:nvGrpSpPr>
        <p:grpSpPr bwMode="auto">
          <a:xfrm>
            <a:off x="152400" y="566738"/>
            <a:ext cx="8823325" cy="6210300"/>
            <a:chOff x="152400" y="571500"/>
            <a:chExt cx="8823325" cy="6210300"/>
          </a:xfrm>
        </p:grpSpPr>
        <p:grpSp>
          <p:nvGrpSpPr>
            <p:cNvPr id="11268" name="Group 101"/>
            <p:cNvGrpSpPr>
              <a:grpSpLocks/>
            </p:cNvGrpSpPr>
            <p:nvPr/>
          </p:nvGrpSpPr>
          <p:grpSpPr bwMode="auto">
            <a:xfrm>
              <a:off x="152400" y="571500"/>
              <a:ext cx="8823325" cy="6210300"/>
              <a:chOff x="152400" y="571500"/>
              <a:chExt cx="8823325" cy="6210300"/>
            </a:xfrm>
          </p:grpSpPr>
          <p:grpSp>
            <p:nvGrpSpPr>
              <p:cNvPr id="11274" name="Group 99"/>
              <p:cNvGrpSpPr>
                <a:grpSpLocks/>
              </p:cNvGrpSpPr>
              <p:nvPr/>
            </p:nvGrpSpPr>
            <p:grpSpPr bwMode="auto">
              <a:xfrm>
                <a:off x="171450" y="4775200"/>
                <a:ext cx="8743950" cy="1778000"/>
                <a:chOff x="171450" y="4775200"/>
                <a:chExt cx="8743950" cy="1778000"/>
              </a:xfrm>
            </p:grpSpPr>
            <p:sp>
              <p:nvSpPr>
                <p:cNvPr id="182" name="Rectangle 8"/>
                <p:cNvSpPr>
                  <a:spLocks noChangeArrowheads="1"/>
                </p:cNvSpPr>
                <p:nvPr/>
              </p:nvSpPr>
              <p:spPr bwMode="auto">
                <a:xfrm>
                  <a:off x="171450" y="4775200"/>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Review FOA</a:t>
                  </a:r>
                </a:p>
              </p:txBody>
            </p:sp>
            <p:sp>
              <p:nvSpPr>
                <p:cNvPr id="183" name="Rectangle 8"/>
                <p:cNvSpPr>
                  <a:spLocks noChangeArrowheads="1"/>
                </p:cNvSpPr>
                <p:nvPr/>
              </p:nvSpPr>
              <p:spPr bwMode="auto">
                <a:xfrm>
                  <a:off x="1655763" y="4775200"/>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Submit Application</a:t>
                  </a:r>
                </a:p>
              </p:txBody>
            </p:sp>
            <p:sp>
              <p:nvSpPr>
                <p:cNvPr id="184" name="Rectangle 8"/>
                <p:cNvSpPr>
                  <a:spLocks noChangeArrowheads="1"/>
                </p:cNvSpPr>
                <p:nvPr/>
              </p:nvSpPr>
              <p:spPr bwMode="auto">
                <a:xfrm>
                  <a:off x="3140075" y="4775200"/>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Revise Application</a:t>
                  </a:r>
                </a:p>
              </p:txBody>
            </p:sp>
            <p:grpSp>
              <p:nvGrpSpPr>
                <p:cNvPr id="11338" name="Group 98"/>
                <p:cNvGrpSpPr>
                  <a:grpSpLocks/>
                </p:cNvGrpSpPr>
                <p:nvPr/>
              </p:nvGrpSpPr>
              <p:grpSpPr bwMode="auto">
                <a:xfrm>
                  <a:off x="4624388" y="4775200"/>
                  <a:ext cx="1371600" cy="666750"/>
                  <a:chOff x="4624388" y="4775200"/>
                  <a:chExt cx="1371600" cy="666750"/>
                </a:xfrm>
              </p:grpSpPr>
              <p:sp>
                <p:nvSpPr>
                  <p:cNvPr id="198" name="Rectangle 8"/>
                  <p:cNvSpPr>
                    <a:spLocks noChangeArrowheads="1"/>
                  </p:cNvSpPr>
                  <p:nvPr/>
                </p:nvSpPr>
                <p:spPr bwMode="auto">
                  <a:xfrm>
                    <a:off x="4624388" y="4775200"/>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Review Award </a:t>
                    </a:r>
                    <a:br>
                      <a:rPr lang="en-GB" altLang="ja-JP" sz="1050" dirty="0">
                        <a:solidFill>
                          <a:prstClr val="white"/>
                        </a:solidFill>
                        <a:latin typeface="Calibri" pitchFamily="34" charset="0"/>
                      </a:rPr>
                    </a:br>
                    <a:r>
                      <a:rPr lang="en-GB" altLang="ja-JP" sz="1050" dirty="0">
                        <a:solidFill>
                          <a:prstClr val="white"/>
                        </a:solidFill>
                        <a:latin typeface="Calibri" pitchFamily="34" charset="0"/>
                      </a:rPr>
                      <a:t>Package</a:t>
                    </a:r>
                  </a:p>
                </p:txBody>
              </p:sp>
              <p:sp>
                <p:nvSpPr>
                  <p:cNvPr id="199" name="Rectangle 8"/>
                  <p:cNvSpPr>
                    <a:spLocks noChangeArrowheads="1"/>
                  </p:cNvSpPr>
                  <p:nvPr/>
                </p:nvSpPr>
                <p:spPr bwMode="auto">
                  <a:xfrm>
                    <a:off x="4624388" y="5140325"/>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Accept Award</a:t>
                    </a:r>
                  </a:p>
                </p:txBody>
              </p:sp>
            </p:grpSp>
            <p:grpSp>
              <p:nvGrpSpPr>
                <p:cNvPr id="11339" name="Group 97"/>
                <p:cNvGrpSpPr>
                  <a:grpSpLocks/>
                </p:cNvGrpSpPr>
                <p:nvPr/>
              </p:nvGrpSpPr>
              <p:grpSpPr bwMode="auto">
                <a:xfrm>
                  <a:off x="6108700" y="4775200"/>
                  <a:ext cx="1371600" cy="1763713"/>
                  <a:chOff x="6108700" y="4775200"/>
                  <a:chExt cx="1371600" cy="1763713"/>
                </a:xfrm>
              </p:grpSpPr>
              <p:sp>
                <p:nvSpPr>
                  <p:cNvPr id="193" name="Rectangle 8"/>
                  <p:cNvSpPr>
                    <a:spLocks noChangeArrowheads="1"/>
                  </p:cNvSpPr>
                  <p:nvPr/>
                </p:nvSpPr>
                <p:spPr bwMode="auto">
                  <a:xfrm>
                    <a:off x="6108700" y="4775200"/>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Drawdown Funds</a:t>
                    </a:r>
                  </a:p>
                </p:txBody>
              </p:sp>
              <p:sp>
                <p:nvSpPr>
                  <p:cNvPr id="194" name="Rectangle 8"/>
                  <p:cNvSpPr>
                    <a:spLocks noChangeArrowheads="1"/>
                  </p:cNvSpPr>
                  <p:nvPr/>
                </p:nvSpPr>
                <p:spPr bwMode="auto">
                  <a:xfrm>
                    <a:off x="6108700" y="5507037"/>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Submit </a:t>
                    </a:r>
                    <a:br>
                      <a:rPr lang="en-GB" altLang="ja-JP" sz="1050" dirty="0">
                        <a:solidFill>
                          <a:prstClr val="white"/>
                        </a:solidFill>
                        <a:latin typeface="Calibri" pitchFamily="34" charset="0"/>
                      </a:rPr>
                    </a:br>
                    <a:r>
                      <a:rPr lang="en-GB" altLang="ja-JP" sz="1050" dirty="0">
                        <a:solidFill>
                          <a:prstClr val="white"/>
                        </a:solidFill>
                        <a:latin typeface="Calibri" pitchFamily="34" charset="0"/>
                      </a:rPr>
                      <a:t>Financial Reports</a:t>
                    </a:r>
                  </a:p>
                </p:txBody>
              </p:sp>
              <p:sp>
                <p:nvSpPr>
                  <p:cNvPr id="195" name="Rectangle 8"/>
                  <p:cNvSpPr>
                    <a:spLocks noChangeArrowheads="1"/>
                  </p:cNvSpPr>
                  <p:nvPr/>
                </p:nvSpPr>
                <p:spPr bwMode="auto">
                  <a:xfrm>
                    <a:off x="6108700" y="5140325"/>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Submit </a:t>
                    </a:r>
                    <a:br>
                      <a:rPr lang="en-GB" altLang="ja-JP" sz="1050" dirty="0">
                        <a:solidFill>
                          <a:prstClr val="white"/>
                        </a:solidFill>
                        <a:latin typeface="Calibri" pitchFamily="34" charset="0"/>
                      </a:rPr>
                    </a:br>
                    <a:r>
                      <a:rPr lang="en-GB" altLang="ja-JP" sz="1050" dirty="0">
                        <a:solidFill>
                          <a:prstClr val="white"/>
                        </a:solidFill>
                        <a:latin typeface="Calibri" pitchFamily="34" charset="0"/>
                      </a:rPr>
                      <a:t>Performance Reports</a:t>
                    </a:r>
                  </a:p>
                </p:txBody>
              </p:sp>
              <p:sp>
                <p:nvSpPr>
                  <p:cNvPr id="196" name="Rectangle 8"/>
                  <p:cNvSpPr>
                    <a:spLocks noChangeArrowheads="1"/>
                  </p:cNvSpPr>
                  <p:nvPr/>
                </p:nvSpPr>
                <p:spPr bwMode="auto">
                  <a:xfrm>
                    <a:off x="6108700" y="5872162"/>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Submit </a:t>
                    </a:r>
                  </a:p>
                  <a:p>
                    <a:pPr algn="ctr">
                      <a:lnSpc>
                        <a:spcPts val="1100"/>
                      </a:lnSpc>
                      <a:defRPr/>
                    </a:pPr>
                    <a:r>
                      <a:rPr lang="en-GB" altLang="ja-JP" sz="1050" dirty="0">
                        <a:solidFill>
                          <a:prstClr val="white"/>
                        </a:solidFill>
                        <a:latin typeface="Calibri" pitchFamily="34" charset="0"/>
                      </a:rPr>
                      <a:t>Post-Award Requests</a:t>
                    </a:r>
                  </a:p>
                </p:txBody>
              </p:sp>
              <p:sp>
                <p:nvSpPr>
                  <p:cNvPr id="197" name="Rectangle 8"/>
                  <p:cNvSpPr>
                    <a:spLocks noChangeArrowheads="1"/>
                  </p:cNvSpPr>
                  <p:nvPr/>
                </p:nvSpPr>
                <p:spPr bwMode="auto">
                  <a:xfrm>
                    <a:off x="6108700" y="6237287"/>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Ensure Audit is Complete</a:t>
                    </a:r>
                  </a:p>
                </p:txBody>
              </p:sp>
            </p:grpSp>
            <p:grpSp>
              <p:nvGrpSpPr>
                <p:cNvPr id="11340" name="Group 96"/>
                <p:cNvGrpSpPr>
                  <a:grpSpLocks/>
                </p:cNvGrpSpPr>
                <p:nvPr/>
              </p:nvGrpSpPr>
              <p:grpSpPr bwMode="auto">
                <a:xfrm>
                  <a:off x="7543800" y="4778375"/>
                  <a:ext cx="1371600" cy="1774825"/>
                  <a:chOff x="7543800" y="4778375"/>
                  <a:chExt cx="1371600" cy="1774825"/>
                </a:xfrm>
              </p:grpSpPr>
              <p:sp>
                <p:nvSpPr>
                  <p:cNvPr id="188" name="Rectangle 8"/>
                  <p:cNvSpPr>
                    <a:spLocks noChangeArrowheads="1"/>
                  </p:cNvSpPr>
                  <p:nvPr/>
                </p:nvSpPr>
                <p:spPr bwMode="auto">
                  <a:xfrm>
                    <a:off x="7543800" y="5133975"/>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Generate Final Performance Reports</a:t>
                    </a:r>
                  </a:p>
                </p:txBody>
              </p:sp>
              <p:sp>
                <p:nvSpPr>
                  <p:cNvPr id="189" name="Rectangle 8"/>
                  <p:cNvSpPr>
                    <a:spLocks noChangeArrowheads="1"/>
                  </p:cNvSpPr>
                  <p:nvPr/>
                </p:nvSpPr>
                <p:spPr bwMode="auto">
                  <a:xfrm>
                    <a:off x="7543800" y="4778375"/>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Complete </a:t>
                    </a:r>
                    <a:br>
                      <a:rPr lang="en-GB" altLang="ja-JP" sz="1050" dirty="0">
                        <a:solidFill>
                          <a:prstClr val="white"/>
                        </a:solidFill>
                        <a:latin typeface="Calibri" pitchFamily="34" charset="0"/>
                      </a:rPr>
                    </a:br>
                    <a:r>
                      <a:rPr lang="en-GB" altLang="ja-JP" sz="1050" dirty="0">
                        <a:solidFill>
                          <a:prstClr val="white"/>
                        </a:solidFill>
                        <a:latin typeface="Calibri" pitchFamily="34" charset="0"/>
                      </a:rPr>
                      <a:t>Drawdown of Funds</a:t>
                    </a:r>
                  </a:p>
                </p:txBody>
              </p:sp>
              <p:sp>
                <p:nvSpPr>
                  <p:cNvPr id="190" name="Rectangle 8"/>
                  <p:cNvSpPr>
                    <a:spLocks noChangeArrowheads="1"/>
                  </p:cNvSpPr>
                  <p:nvPr/>
                </p:nvSpPr>
                <p:spPr bwMode="auto">
                  <a:xfrm>
                    <a:off x="7543800" y="5514975"/>
                    <a:ext cx="1371600" cy="301625"/>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Generate Final </a:t>
                    </a:r>
                    <a:br>
                      <a:rPr lang="en-GB" altLang="ja-JP" sz="1050" dirty="0">
                        <a:solidFill>
                          <a:prstClr val="white"/>
                        </a:solidFill>
                        <a:latin typeface="Calibri" pitchFamily="34" charset="0"/>
                      </a:rPr>
                    </a:br>
                    <a:r>
                      <a:rPr lang="en-GB" altLang="ja-JP" sz="1050" dirty="0">
                        <a:solidFill>
                          <a:prstClr val="white"/>
                        </a:solidFill>
                        <a:latin typeface="Calibri" pitchFamily="34" charset="0"/>
                      </a:rPr>
                      <a:t>Financial Reports</a:t>
                    </a:r>
                  </a:p>
                </p:txBody>
              </p:sp>
              <p:sp>
                <p:nvSpPr>
                  <p:cNvPr id="191" name="Rectangle 8"/>
                  <p:cNvSpPr>
                    <a:spLocks noChangeArrowheads="1"/>
                  </p:cNvSpPr>
                  <p:nvPr/>
                </p:nvSpPr>
                <p:spPr bwMode="auto">
                  <a:xfrm>
                    <a:off x="7543800" y="5870575"/>
                    <a:ext cx="1371600" cy="303212"/>
                  </a:xfrm>
                  <a:prstGeom prst="rect">
                    <a:avLst/>
                  </a:prstGeom>
                  <a:solidFill>
                    <a:srgbClr val="6F6F55"/>
                  </a:solidFill>
                  <a:ln w="6350" algn="ctr">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Submit </a:t>
                    </a:r>
                    <a:br>
                      <a:rPr lang="en-GB" altLang="ja-JP" sz="1050" dirty="0">
                        <a:solidFill>
                          <a:prstClr val="white"/>
                        </a:solidFill>
                        <a:latin typeface="Calibri" pitchFamily="34" charset="0"/>
                      </a:rPr>
                    </a:br>
                    <a:r>
                      <a:rPr lang="en-GB" altLang="ja-JP" sz="1050" dirty="0">
                        <a:solidFill>
                          <a:prstClr val="white"/>
                        </a:solidFill>
                        <a:latin typeface="Calibri" pitchFamily="34" charset="0"/>
                      </a:rPr>
                      <a:t>Closeout Package</a:t>
                    </a:r>
                  </a:p>
                </p:txBody>
              </p:sp>
              <p:sp>
                <p:nvSpPr>
                  <p:cNvPr id="192" name="Rectangle 8"/>
                  <p:cNvSpPr>
                    <a:spLocks noChangeArrowheads="1"/>
                  </p:cNvSpPr>
                  <p:nvPr/>
                </p:nvSpPr>
                <p:spPr bwMode="auto">
                  <a:xfrm>
                    <a:off x="7543800" y="6251575"/>
                    <a:ext cx="1371600" cy="301625"/>
                  </a:xfrm>
                  <a:prstGeom prst="rect">
                    <a:avLst/>
                  </a:prstGeom>
                  <a:solidFill>
                    <a:srgbClr val="6F6F55"/>
                  </a:solidFill>
                  <a:ln w="6350">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Retain Records</a:t>
                    </a:r>
                  </a:p>
                </p:txBody>
              </p:sp>
            </p:grpSp>
          </p:grpSp>
          <p:grpSp>
            <p:nvGrpSpPr>
              <p:cNvPr id="11275" name="Group 100"/>
              <p:cNvGrpSpPr>
                <a:grpSpLocks/>
              </p:cNvGrpSpPr>
              <p:nvPr/>
            </p:nvGrpSpPr>
            <p:grpSpPr bwMode="auto">
              <a:xfrm>
                <a:off x="152400" y="5634038"/>
                <a:ext cx="5105400" cy="1147762"/>
                <a:chOff x="152400" y="5634038"/>
                <a:chExt cx="5105400" cy="1147762"/>
              </a:xfrm>
            </p:grpSpPr>
            <p:sp>
              <p:nvSpPr>
                <p:cNvPr id="170" name="Rectangle 169"/>
                <p:cNvSpPr/>
                <p:nvPr/>
              </p:nvSpPr>
              <p:spPr bwMode="auto">
                <a:xfrm>
                  <a:off x="152400" y="5634037"/>
                  <a:ext cx="5105400" cy="1147763"/>
                </a:xfrm>
                <a:prstGeom prst="rect">
                  <a:avLst/>
                </a:prstGeom>
                <a:solidFill>
                  <a:schemeClr val="bg1"/>
                </a:solidFill>
                <a:ln w="952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endParaRPr lang="en-US" sz="1050" dirty="0">
                    <a:solidFill>
                      <a:prstClr val="white"/>
                    </a:solidFill>
                  </a:endParaRPr>
                </a:p>
              </p:txBody>
            </p:sp>
            <p:sp>
              <p:nvSpPr>
                <p:cNvPr id="171" name="Rectangle 170"/>
                <p:cNvSpPr/>
                <p:nvPr/>
              </p:nvSpPr>
              <p:spPr bwMode="auto">
                <a:xfrm>
                  <a:off x="2514600" y="5773737"/>
                  <a:ext cx="1296988" cy="931863"/>
                </a:xfrm>
                <a:prstGeom prst="rect">
                  <a:avLst/>
                </a:prstGeom>
                <a:solidFill>
                  <a:srgbClr val="F7FCF2"/>
                </a:solidFill>
                <a:ln w="952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endParaRPr lang="en-US" sz="1050" dirty="0">
                    <a:solidFill>
                      <a:prstClr val="white"/>
                    </a:solidFill>
                  </a:endParaRPr>
                </a:p>
              </p:txBody>
            </p:sp>
            <p:sp>
              <p:nvSpPr>
                <p:cNvPr id="172" name="TextBox 82"/>
                <p:cNvSpPr txBox="1">
                  <a:spLocks noChangeArrowheads="1"/>
                </p:cNvSpPr>
                <p:nvPr/>
              </p:nvSpPr>
              <p:spPr bwMode="auto">
                <a:xfrm>
                  <a:off x="152400" y="5710237"/>
                  <a:ext cx="1036638" cy="233363"/>
                </a:xfrm>
                <a:prstGeom prst="rect">
                  <a:avLst/>
                </a:prstGeom>
                <a:noFill/>
                <a:ln w="9525">
                  <a:noFill/>
                  <a:miter lim="800000"/>
                  <a:headEnd/>
                  <a:tailEnd/>
                </a:ln>
              </p:spPr>
              <p:txBody>
                <a:bodyPr anchor="ctr">
                  <a:spAutoFit/>
                </a:bodyPr>
                <a:lstStyle/>
                <a:p>
                  <a:pPr algn="ctr">
                    <a:lnSpc>
                      <a:spcPts val="1100"/>
                    </a:lnSpc>
                    <a:defRPr/>
                  </a:pPr>
                  <a:r>
                    <a:rPr lang="en-US" sz="1050" dirty="0">
                      <a:solidFill>
                        <a:prstClr val="black"/>
                      </a:solidFill>
                      <a:latin typeface="Calibri" pitchFamily="34" charset="0"/>
                      <a:ea typeface="ＭＳ Ｐゴシック" pitchFamily="-65" charset="-128"/>
                    </a:rPr>
                    <a:t>Legend:</a:t>
                  </a:r>
                </a:p>
              </p:txBody>
            </p:sp>
            <p:sp>
              <p:nvSpPr>
                <p:cNvPr id="173" name="AutoShape 6"/>
                <p:cNvSpPr>
                  <a:spLocks noChangeArrowheads="1"/>
                </p:cNvSpPr>
                <p:nvPr/>
              </p:nvSpPr>
              <p:spPr bwMode="auto">
                <a:xfrm>
                  <a:off x="228600" y="6091237"/>
                  <a:ext cx="838200" cy="274638"/>
                </a:xfrm>
                <a:prstGeom prst="homePlate">
                  <a:avLst>
                    <a:gd name="adj" fmla="val 42078"/>
                  </a:avLst>
                </a:prstGeom>
                <a:solidFill>
                  <a:srgbClr val="2A527E"/>
                </a:solidFill>
                <a:ln w="6350" algn="ctr">
                  <a:noFill/>
                  <a:miter lim="800000"/>
                  <a:headEnd type="none" w="sm" len="sm"/>
                  <a:tailEnd type="none" w="sm" len="sm"/>
                </a:ln>
              </p:spPr>
              <p:txBody>
                <a:bodyPr tIns="91440" bIns="91440" anchor="ctr"/>
                <a:lstStyle/>
                <a:p>
                  <a:pPr algn="ctr">
                    <a:lnSpc>
                      <a:spcPts val="1100"/>
                    </a:lnSpc>
                    <a:defRPr/>
                  </a:pPr>
                  <a:r>
                    <a:rPr lang="en-GB" sz="1050" dirty="0">
                      <a:solidFill>
                        <a:prstClr val="white"/>
                      </a:solidFill>
                      <a:latin typeface="Calibri" pitchFamily="34" charset="0"/>
                      <a:ea typeface="ＭＳ Ｐゴシック" pitchFamily="-65" charset="-128"/>
                    </a:rPr>
                    <a:t>PHASE</a:t>
                  </a:r>
                </a:p>
              </p:txBody>
            </p:sp>
            <p:sp>
              <p:nvSpPr>
                <p:cNvPr id="174" name="Rectangle 8"/>
                <p:cNvSpPr>
                  <a:spLocks noChangeArrowheads="1"/>
                </p:cNvSpPr>
                <p:nvPr/>
              </p:nvSpPr>
              <p:spPr bwMode="auto">
                <a:xfrm>
                  <a:off x="2633663" y="5949950"/>
                  <a:ext cx="1077912" cy="311150"/>
                </a:xfrm>
                <a:prstGeom prst="rect">
                  <a:avLst/>
                </a:prstGeom>
                <a:solidFill>
                  <a:srgbClr val="6F6F55"/>
                </a:solidFill>
                <a:ln w="6350">
                  <a:solidFill>
                    <a:srgbClr val="006600"/>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Grantee</a:t>
                  </a:r>
                </a:p>
              </p:txBody>
            </p:sp>
            <p:sp>
              <p:nvSpPr>
                <p:cNvPr id="175" name="Rectangle 78"/>
                <p:cNvSpPr/>
                <p:nvPr/>
              </p:nvSpPr>
              <p:spPr bwMode="auto">
                <a:xfrm>
                  <a:off x="1162050" y="5772150"/>
                  <a:ext cx="1296988" cy="931862"/>
                </a:xfrm>
                <a:prstGeom prst="rect">
                  <a:avLst/>
                </a:prstGeom>
                <a:solidFill>
                  <a:srgbClr val="F7FCF2"/>
                </a:solidFill>
                <a:ln w="952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endParaRPr lang="en-US" sz="1050" dirty="0">
                    <a:solidFill>
                      <a:prstClr val="white"/>
                    </a:solidFill>
                  </a:endParaRPr>
                </a:p>
              </p:txBody>
            </p:sp>
            <p:sp>
              <p:nvSpPr>
                <p:cNvPr id="176" name="Rectangle 8"/>
                <p:cNvSpPr>
                  <a:spLocks noChangeArrowheads="1"/>
                </p:cNvSpPr>
                <p:nvPr/>
              </p:nvSpPr>
              <p:spPr bwMode="auto">
                <a:xfrm>
                  <a:off x="1277938" y="6318250"/>
                  <a:ext cx="1077912" cy="311150"/>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700"/>
                    </a:lnSpc>
                    <a:defRPr/>
                  </a:pPr>
                  <a:r>
                    <a:rPr lang="en-GB" altLang="ja-JP" sz="1050" dirty="0">
                      <a:solidFill>
                        <a:prstClr val="black"/>
                      </a:solidFill>
                      <a:latin typeface="Calibri" pitchFamily="34" charset="0"/>
                    </a:rPr>
                    <a:t>Office of Grants Management</a:t>
                  </a:r>
                </a:p>
              </p:txBody>
            </p:sp>
            <p:sp>
              <p:nvSpPr>
                <p:cNvPr id="177" name="Rectangle 8"/>
                <p:cNvSpPr>
                  <a:spLocks noChangeArrowheads="1"/>
                </p:cNvSpPr>
                <p:nvPr/>
              </p:nvSpPr>
              <p:spPr bwMode="auto">
                <a:xfrm>
                  <a:off x="1277938" y="5949950"/>
                  <a:ext cx="1077912" cy="311150"/>
                </a:xfrm>
                <a:prstGeom prst="rect">
                  <a:avLst/>
                </a:prstGeom>
                <a:solidFill>
                  <a:srgbClr val="185394"/>
                </a:solidFill>
                <a:ln w="6350">
                  <a:solidFill>
                    <a:srgbClr val="003366"/>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Program Office</a:t>
                  </a:r>
                </a:p>
              </p:txBody>
            </p:sp>
            <p:sp>
              <p:nvSpPr>
                <p:cNvPr id="178" name="Rectangle 8"/>
                <p:cNvSpPr>
                  <a:spLocks noChangeArrowheads="1"/>
                </p:cNvSpPr>
                <p:nvPr/>
              </p:nvSpPr>
              <p:spPr bwMode="auto">
                <a:xfrm>
                  <a:off x="2640013" y="6327775"/>
                  <a:ext cx="1077912" cy="311150"/>
                </a:xfrm>
                <a:prstGeom prst="rect">
                  <a:avLst/>
                </a:prstGeom>
                <a:solidFill>
                  <a:srgbClr val="660033"/>
                </a:solidFill>
                <a:ln w="6350">
                  <a:solidFill>
                    <a:schemeClr val="tx1"/>
                  </a:solidFill>
                  <a:miter lim="800000"/>
                  <a:headEnd type="none" w="sm" len="sm"/>
                  <a:tailEnd/>
                </a:ln>
              </p:spPr>
              <p:txBody>
                <a:bodyPr lIns="9144" rIns="9144" anchor="ctr"/>
                <a:lstStyle/>
                <a:p>
                  <a:pPr algn="ctr">
                    <a:lnSpc>
                      <a:spcPts val="1100"/>
                    </a:lnSpc>
                    <a:defRPr/>
                  </a:pPr>
                  <a:r>
                    <a:rPr lang="en-US" sz="1050" dirty="0">
                      <a:solidFill>
                        <a:prstClr val="white"/>
                      </a:solidFill>
                      <a:latin typeface="Calibri" pitchFamily="34" charset="0"/>
                      <a:ea typeface="ＭＳ Ｐゴシック" pitchFamily="-65" charset="-128"/>
                    </a:rPr>
                    <a:t>ONC Budget</a:t>
                  </a:r>
                  <a:endParaRPr lang="en-GB" altLang="ja-JP" sz="1050" dirty="0">
                    <a:solidFill>
                      <a:prstClr val="white"/>
                    </a:solidFill>
                    <a:latin typeface="Calibri" pitchFamily="34" charset="0"/>
                  </a:endParaRPr>
                </a:p>
              </p:txBody>
            </p:sp>
            <p:sp>
              <p:nvSpPr>
                <p:cNvPr id="179" name="Rectangle 78"/>
                <p:cNvSpPr/>
                <p:nvPr/>
              </p:nvSpPr>
              <p:spPr bwMode="auto">
                <a:xfrm>
                  <a:off x="3884613" y="5768975"/>
                  <a:ext cx="1296987" cy="931862"/>
                </a:xfrm>
                <a:prstGeom prst="rect">
                  <a:avLst/>
                </a:prstGeom>
                <a:solidFill>
                  <a:srgbClr val="F7FCF2"/>
                </a:solidFill>
                <a:ln w="952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100"/>
                    </a:lnSpc>
                    <a:defRPr/>
                  </a:pPr>
                  <a:endParaRPr lang="en-US" sz="1050" dirty="0">
                    <a:solidFill>
                      <a:prstClr val="white"/>
                    </a:solidFill>
                  </a:endParaRPr>
                </a:p>
              </p:txBody>
            </p:sp>
            <p:sp>
              <p:nvSpPr>
                <p:cNvPr id="180" name="Rectangle 8"/>
                <p:cNvSpPr>
                  <a:spLocks noChangeArrowheads="1"/>
                </p:cNvSpPr>
                <p:nvPr/>
              </p:nvSpPr>
              <p:spPr bwMode="auto">
                <a:xfrm>
                  <a:off x="4003675" y="5945187"/>
                  <a:ext cx="1077913" cy="311150"/>
                </a:xfrm>
                <a:prstGeom prst="rect">
                  <a:avLst/>
                </a:prstGeom>
                <a:solidFill>
                  <a:srgbClr val="E0E0E8"/>
                </a:solidFill>
                <a:ln w="6350">
                  <a:solidFill>
                    <a:srgbClr val="969696"/>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Other Federal/HHS Entities</a:t>
                  </a:r>
                </a:p>
              </p:txBody>
            </p:sp>
            <p:sp>
              <p:nvSpPr>
                <p:cNvPr id="181" name="Rectangle 8"/>
                <p:cNvSpPr>
                  <a:spLocks noChangeArrowheads="1"/>
                </p:cNvSpPr>
                <p:nvPr/>
              </p:nvSpPr>
              <p:spPr bwMode="auto">
                <a:xfrm>
                  <a:off x="4010025" y="6323012"/>
                  <a:ext cx="1077913" cy="311150"/>
                </a:xfrm>
                <a:prstGeom prst="rect">
                  <a:avLst/>
                </a:prstGeom>
                <a:solidFill>
                  <a:srgbClr val="E4E5C7"/>
                </a:solidFill>
                <a:ln w="6350">
                  <a:solidFill>
                    <a:schemeClr val="tx1"/>
                  </a:solidFill>
                  <a:miter lim="800000"/>
                  <a:headEnd type="none" w="sm" len="sm"/>
                  <a:tailEnd/>
                </a:ln>
              </p:spPr>
              <p:txBody>
                <a:bodyPr lIns="9144" rIns="9144" anchor="ctr"/>
                <a:lstStyle/>
                <a:p>
                  <a:pPr algn="ctr">
                    <a:lnSpc>
                      <a:spcPts val="1100"/>
                    </a:lnSpc>
                    <a:defRPr/>
                  </a:pPr>
                  <a:r>
                    <a:rPr lang="en-US" sz="1050" dirty="0">
                      <a:solidFill>
                        <a:prstClr val="black"/>
                      </a:solidFill>
                      <a:latin typeface="Calibri" pitchFamily="34" charset="0"/>
                      <a:ea typeface="ＭＳ Ｐゴシック" pitchFamily="-65" charset="-128"/>
                    </a:rPr>
                    <a:t>PO/GMO Joint</a:t>
                  </a:r>
                  <a:endParaRPr lang="en-GB" altLang="ja-JP" sz="1050" dirty="0">
                    <a:solidFill>
                      <a:prstClr val="black"/>
                    </a:solidFill>
                    <a:latin typeface="Calibri" pitchFamily="34" charset="0"/>
                  </a:endParaRPr>
                </a:p>
              </p:txBody>
            </p:sp>
          </p:grpSp>
          <p:grpSp>
            <p:nvGrpSpPr>
              <p:cNvPr id="11276" name="Group 94"/>
              <p:cNvGrpSpPr>
                <a:grpSpLocks/>
              </p:cNvGrpSpPr>
              <p:nvPr/>
            </p:nvGrpSpPr>
            <p:grpSpPr bwMode="auto">
              <a:xfrm>
                <a:off x="152400" y="571500"/>
                <a:ext cx="8823325" cy="3937000"/>
                <a:chOff x="152400" y="571500"/>
                <a:chExt cx="8823325" cy="3937000"/>
              </a:xfrm>
            </p:grpSpPr>
            <p:sp>
              <p:nvSpPr>
                <p:cNvPr id="116" name="AutoShape 80"/>
                <p:cNvSpPr>
                  <a:spLocks noChangeArrowheads="1"/>
                </p:cNvSpPr>
                <p:nvPr/>
              </p:nvSpPr>
              <p:spPr bwMode="auto">
                <a:xfrm>
                  <a:off x="152400" y="4140200"/>
                  <a:ext cx="8763000" cy="368300"/>
                </a:xfrm>
                <a:prstGeom prst="leftRightArrow">
                  <a:avLst>
                    <a:gd name="adj1" fmla="val 50000"/>
                    <a:gd name="adj2" fmla="val 475862"/>
                  </a:avLst>
                </a:prstGeom>
                <a:solidFill>
                  <a:srgbClr val="E4E5C7"/>
                </a:solidFill>
                <a:ln w="6350" algn="ctr">
                  <a:solidFill>
                    <a:schemeClr val="tx1"/>
                  </a:solidFill>
                  <a:miter lim="800000"/>
                  <a:headEnd/>
                  <a:tailEnd/>
                </a:ln>
              </p:spPr>
              <p:txBody>
                <a:bodyPr lIns="9144" rIns="9144" anchor="ctr"/>
                <a:lstStyle/>
                <a:p>
                  <a:pPr algn="ctr">
                    <a:lnSpc>
                      <a:spcPts val="1100"/>
                    </a:lnSpc>
                    <a:defRPr/>
                  </a:pPr>
                  <a:r>
                    <a:rPr lang="en-GB" altLang="ja-JP" sz="1050" dirty="0">
                      <a:solidFill>
                        <a:prstClr val="black"/>
                      </a:solidFill>
                      <a:latin typeface="Calibri" pitchFamily="34" charset="0"/>
                    </a:rPr>
                    <a:t>Program and Grants Management Training and Technical Assistance</a:t>
                  </a:r>
                </a:p>
              </p:txBody>
            </p:sp>
            <p:grpSp>
              <p:nvGrpSpPr>
                <p:cNvPr id="11278" name="Group 93"/>
                <p:cNvGrpSpPr>
                  <a:grpSpLocks/>
                </p:cNvGrpSpPr>
                <p:nvPr/>
              </p:nvGrpSpPr>
              <p:grpSpPr bwMode="auto">
                <a:xfrm>
                  <a:off x="152400" y="571500"/>
                  <a:ext cx="8823325" cy="3260725"/>
                  <a:chOff x="152400" y="571500"/>
                  <a:chExt cx="8823325" cy="3260725"/>
                </a:xfrm>
              </p:grpSpPr>
              <p:grpSp>
                <p:nvGrpSpPr>
                  <p:cNvPr id="11279" name="Group 89"/>
                  <p:cNvGrpSpPr>
                    <a:grpSpLocks/>
                  </p:cNvGrpSpPr>
                  <p:nvPr/>
                </p:nvGrpSpPr>
                <p:grpSpPr bwMode="auto">
                  <a:xfrm>
                    <a:off x="1654175" y="571500"/>
                    <a:ext cx="1577975" cy="1304925"/>
                    <a:chOff x="1654175" y="571500"/>
                    <a:chExt cx="1577975" cy="1304925"/>
                  </a:xfrm>
                </p:grpSpPr>
                <p:sp>
                  <p:nvSpPr>
                    <p:cNvPr id="167" name="Rectangle 8"/>
                    <p:cNvSpPr>
                      <a:spLocks noChangeArrowheads="1"/>
                    </p:cNvSpPr>
                    <p:nvPr/>
                  </p:nvSpPr>
                  <p:spPr bwMode="auto">
                    <a:xfrm>
                      <a:off x="1655763" y="1574800"/>
                      <a:ext cx="1371600" cy="301625"/>
                    </a:xfrm>
                    <a:prstGeom prst="rect">
                      <a:avLst/>
                    </a:prstGeom>
                    <a:solidFill>
                      <a:srgbClr val="E4E5C7"/>
                    </a:solidFill>
                    <a:ln w="6350" algn="ctr">
                      <a:solidFill>
                        <a:schemeClr val="tx1"/>
                      </a:solidFill>
                      <a:miter lim="800000"/>
                      <a:headEnd type="none" w="sm" len="sm"/>
                      <a:tailEnd/>
                    </a:ln>
                    <a:effectLst/>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Assist Applicants</a:t>
                      </a:r>
                    </a:p>
                  </p:txBody>
                </p:sp>
                <p:sp>
                  <p:nvSpPr>
                    <p:cNvPr id="168" name="Rectangle 8"/>
                    <p:cNvSpPr>
                      <a:spLocks noChangeArrowheads="1"/>
                    </p:cNvSpPr>
                    <p:nvPr/>
                  </p:nvSpPr>
                  <p:spPr bwMode="auto">
                    <a:xfrm>
                      <a:off x="1655763" y="1238250"/>
                      <a:ext cx="1371600" cy="301625"/>
                    </a:xfrm>
                    <a:prstGeom prst="rect">
                      <a:avLst/>
                    </a:prstGeom>
                    <a:solidFill>
                      <a:srgbClr val="660033"/>
                    </a:solidFill>
                    <a:ln w="6350" algn="ctr">
                      <a:solidFill>
                        <a:schemeClr val="tx1"/>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Establish Commitments</a:t>
                      </a:r>
                    </a:p>
                  </p:txBody>
                </p:sp>
                <p:sp>
                  <p:nvSpPr>
                    <p:cNvPr id="11322" name="AutoShape 4"/>
                    <p:cNvSpPr>
                      <a:spLocks noChangeArrowheads="1"/>
                    </p:cNvSpPr>
                    <p:nvPr/>
                  </p:nvSpPr>
                  <p:spPr bwMode="auto">
                    <a:xfrm>
                      <a:off x="1654175" y="571500"/>
                      <a:ext cx="1577975" cy="457200"/>
                    </a:xfrm>
                    <a:prstGeom prst="chevron">
                      <a:avLst>
                        <a:gd name="adj" fmla="val 36863"/>
                      </a:avLst>
                    </a:prstGeom>
                    <a:solidFill>
                      <a:srgbClr val="2A527E"/>
                    </a:solidFill>
                    <a:ln>
                      <a:noFill/>
                    </a:ln>
                    <a:extLs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lIns="45720" rIns="45720" anchor="ctr"/>
                    <a:lstStyle/>
                    <a:p>
                      <a:pPr algn="ctr"/>
                      <a:r>
                        <a:rPr lang="en-GB" sz="1900" dirty="0">
                          <a:solidFill>
                            <a:prstClr val="white"/>
                          </a:solidFill>
                          <a:latin typeface="Calibri" pitchFamily="34" charset="0"/>
                          <a:ea typeface="ＭＳ Ｐゴシック" pitchFamily="34" charset="-128"/>
                          <a:cs typeface="Tahoma" pitchFamily="34" charset="0"/>
                        </a:rPr>
                        <a:t>APPLY</a:t>
                      </a:r>
                    </a:p>
                  </p:txBody>
                </p:sp>
              </p:grpSp>
              <p:grpSp>
                <p:nvGrpSpPr>
                  <p:cNvPr id="11280" name="Group 85"/>
                  <p:cNvGrpSpPr>
                    <a:grpSpLocks/>
                  </p:cNvGrpSpPr>
                  <p:nvPr/>
                </p:nvGrpSpPr>
                <p:grpSpPr bwMode="auto">
                  <a:xfrm>
                    <a:off x="7543800" y="571500"/>
                    <a:ext cx="1431925" cy="2670175"/>
                    <a:chOff x="7543800" y="571500"/>
                    <a:chExt cx="1431925" cy="2670175"/>
                  </a:xfrm>
                </p:grpSpPr>
                <p:sp>
                  <p:nvSpPr>
                    <p:cNvPr id="160" name="Rectangle 8"/>
                    <p:cNvSpPr>
                      <a:spLocks noChangeArrowheads="1"/>
                    </p:cNvSpPr>
                    <p:nvPr/>
                  </p:nvSpPr>
                  <p:spPr bwMode="auto">
                    <a:xfrm>
                      <a:off x="7543800" y="1565275"/>
                      <a:ext cx="1371600" cy="301625"/>
                    </a:xfrm>
                    <a:prstGeom prst="rect">
                      <a:avLst/>
                    </a:prstGeom>
                    <a:solidFill>
                      <a:srgbClr val="E4E5C7"/>
                    </a:solidFill>
                    <a:ln w="6350" algn="ctr">
                      <a:solidFill>
                        <a:schemeClr val="tx1"/>
                      </a:solidFill>
                      <a:miter lim="800000"/>
                      <a:headEnd type="none" w="sm" len="sm"/>
                      <a:tailEnd/>
                    </a:ln>
                    <a:effectLst/>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Review </a:t>
                      </a:r>
                      <a:br>
                        <a:rPr lang="en-GB" altLang="ja-JP" sz="1050" kern="1100" dirty="0">
                          <a:solidFill>
                            <a:prstClr val="black"/>
                          </a:solidFill>
                          <a:latin typeface="Calibri" pitchFamily="34" charset="0"/>
                          <a:cs typeface="ＭＳ Ｐゴシック" pitchFamily="-112" charset="-128"/>
                        </a:rPr>
                      </a:br>
                      <a:r>
                        <a:rPr lang="en-GB" altLang="ja-JP" sz="1050" kern="1100" dirty="0">
                          <a:solidFill>
                            <a:prstClr val="black"/>
                          </a:solidFill>
                          <a:latin typeface="Calibri" pitchFamily="34" charset="0"/>
                          <a:cs typeface="ＭＳ Ｐゴシック" pitchFamily="-112" charset="-128"/>
                        </a:rPr>
                        <a:t>Closeout Package</a:t>
                      </a:r>
                    </a:p>
                  </p:txBody>
                </p:sp>
                <p:sp>
                  <p:nvSpPr>
                    <p:cNvPr id="161" name="Rectangle 8"/>
                    <p:cNvSpPr>
                      <a:spLocks noChangeArrowheads="1"/>
                    </p:cNvSpPr>
                    <p:nvPr/>
                  </p:nvSpPr>
                  <p:spPr bwMode="auto">
                    <a:xfrm>
                      <a:off x="7543800" y="1905000"/>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Conduct Final </a:t>
                      </a:r>
                      <a:br>
                        <a:rPr lang="en-GB" altLang="ja-JP" sz="1050" kern="1100" dirty="0">
                          <a:solidFill>
                            <a:prstClr val="black"/>
                          </a:solidFill>
                          <a:latin typeface="Calibri" pitchFamily="34" charset="0"/>
                          <a:cs typeface="ＭＳ Ｐゴシック" pitchFamily="-112" charset="-128"/>
                        </a:rPr>
                      </a:br>
                      <a:r>
                        <a:rPr lang="en-GB" altLang="ja-JP" sz="1050" kern="1100" dirty="0">
                          <a:solidFill>
                            <a:prstClr val="black"/>
                          </a:solidFill>
                          <a:latin typeface="Calibri" pitchFamily="34" charset="0"/>
                          <a:cs typeface="ＭＳ Ｐゴシック" pitchFamily="-112" charset="-128"/>
                        </a:rPr>
                        <a:t>Financial Reconciliation</a:t>
                      </a:r>
                    </a:p>
                  </p:txBody>
                </p:sp>
                <p:sp>
                  <p:nvSpPr>
                    <p:cNvPr id="162" name="Rectangle 8"/>
                    <p:cNvSpPr>
                      <a:spLocks noChangeArrowheads="1"/>
                    </p:cNvSpPr>
                    <p:nvPr/>
                  </p:nvSpPr>
                  <p:spPr bwMode="auto">
                    <a:xfrm>
                      <a:off x="7543800" y="2587625"/>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Notify Grantee of Closeout</a:t>
                      </a:r>
                    </a:p>
                  </p:txBody>
                </p:sp>
                <p:sp>
                  <p:nvSpPr>
                    <p:cNvPr id="163" name="Rectangle 8"/>
                    <p:cNvSpPr>
                      <a:spLocks noChangeArrowheads="1"/>
                    </p:cNvSpPr>
                    <p:nvPr/>
                  </p:nvSpPr>
                  <p:spPr bwMode="auto">
                    <a:xfrm>
                      <a:off x="7543800" y="2940050"/>
                      <a:ext cx="1371600" cy="301625"/>
                    </a:xfrm>
                    <a:prstGeom prst="rect">
                      <a:avLst/>
                    </a:prstGeom>
                    <a:solidFill>
                      <a:srgbClr val="E4E5C7"/>
                    </a:solidFill>
                    <a:ln w="6350" algn="ctr">
                      <a:solidFill>
                        <a:schemeClr val="tx1"/>
                      </a:solidFill>
                      <a:miter lim="800000"/>
                      <a:headEnd type="none" w="sm" len="sm"/>
                      <a:tailEnd/>
                    </a:ln>
                    <a:effectLst/>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Retain Records</a:t>
                      </a:r>
                    </a:p>
                  </p:txBody>
                </p:sp>
                <p:sp>
                  <p:nvSpPr>
                    <p:cNvPr id="164" name="Rectangle 8"/>
                    <p:cNvSpPr>
                      <a:spLocks noChangeArrowheads="1"/>
                    </p:cNvSpPr>
                    <p:nvPr/>
                  </p:nvSpPr>
                  <p:spPr bwMode="auto">
                    <a:xfrm>
                      <a:off x="7543800" y="2244725"/>
                      <a:ext cx="1371600" cy="301625"/>
                    </a:xfrm>
                    <a:prstGeom prst="rect">
                      <a:avLst/>
                    </a:prstGeom>
                    <a:solidFill>
                      <a:srgbClr val="FCAF10"/>
                    </a:solidFill>
                    <a:ln w="6350" algn="ctr">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Establish Disposition </a:t>
                      </a:r>
                      <a:br>
                        <a:rPr lang="en-GB" altLang="ja-JP" sz="1050" kern="1100" dirty="0">
                          <a:solidFill>
                            <a:prstClr val="black"/>
                          </a:solidFill>
                          <a:latin typeface="Calibri" pitchFamily="34" charset="0"/>
                          <a:cs typeface="ＭＳ Ｐゴシック" pitchFamily="-112" charset="-128"/>
                        </a:rPr>
                      </a:br>
                      <a:r>
                        <a:rPr lang="en-GB" altLang="ja-JP" sz="1050" kern="1100" dirty="0">
                          <a:solidFill>
                            <a:prstClr val="black"/>
                          </a:solidFill>
                          <a:latin typeface="Calibri" pitchFamily="34" charset="0"/>
                          <a:cs typeface="ＭＳ Ｐゴシック" pitchFamily="-112" charset="-128"/>
                        </a:rPr>
                        <a:t>of Funds</a:t>
                      </a:r>
                    </a:p>
                  </p:txBody>
                </p:sp>
                <p:sp>
                  <p:nvSpPr>
                    <p:cNvPr id="165" name="Rectangle 8"/>
                    <p:cNvSpPr>
                      <a:spLocks noChangeArrowheads="1"/>
                    </p:cNvSpPr>
                    <p:nvPr/>
                  </p:nvSpPr>
                  <p:spPr bwMode="auto">
                    <a:xfrm>
                      <a:off x="7543800" y="1231900"/>
                      <a:ext cx="1371600" cy="303212"/>
                    </a:xfrm>
                    <a:prstGeom prst="rect">
                      <a:avLst/>
                    </a:prstGeom>
                    <a:solidFill>
                      <a:srgbClr val="185394"/>
                    </a:solidFill>
                    <a:ln w="6350">
                      <a:solidFill>
                        <a:srgbClr val="003366"/>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Evaluate Final Performance Reports</a:t>
                      </a:r>
                    </a:p>
                  </p:txBody>
                </p:sp>
                <p:sp>
                  <p:nvSpPr>
                    <p:cNvPr id="11319" name="AutoShape 4"/>
                    <p:cNvSpPr>
                      <a:spLocks noChangeArrowheads="1"/>
                    </p:cNvSpPr>
                    <p:nvPr/>
                  </p:nvSpPr>
                  <p:spPr bwMode="auto">
                    <a:xfrm>
                      <a:off x="7581900" y="571500"/>
                      <a:ext cx="1393825" cy="457200"/>
                    </a:xfrm>
                    <a:custGeom>
                      <a:avLst/>
                      <a:gdLst>
                        <a:gd name="T0" fmla="*/ 0 w 1394054"/>
                        <a:gd name="T1" fmla="*/ 0 h 457200"/>
                        <a:gd name="T2" fmla="*/ 1389708 w 1394054"/>
                        <a:gd name="T3" fmla="*/ 0 h 457200"/>
                        <a:gd name="T4" fmla="*/ 1389708 w 1394054"/>
                        <a:gd name="T5" fmla="*/ 457200 h 457200"/>
                        <a:gd name="T6" fmla="*/ 0 w 1394054"/>
                        <a:gd name="T7" fmla="*/ 457200 h 457200"/>
                        <a:gd name="T8" fmla="*/ 167937 w 1394054"/>
                        <a:gd name="T9" fmla="*/ 228600 h 457200"/>
                        <a:gd name="T10" fmla="*/ 0 w 1394054"/>
                        <a:gd name="T11" fmla="*/ 0 h 457200"/>
                        <a:gd name="T12" fmla="*/ 0 60000 65536"/>
                        <a:gd name="T13" fmla="*/ 0 60000 65536"/>
                        <a:gd name="T14" fmla="*/ 0 60000 65536"/>
                        <a:gd name="T15" fmla="*/ 0 60000 65536"/>
                        <a:gd name="T16" fmla="*/ 0 60000 65536"/>
                        <a:gd name="T17" fmla="*/ 0 60000 65536"/>
                        <a:gd name="T18" fmla="*/ 0 w 1394054"/>
                        <a:gd name="T19" fmla="*/ 0 h 457200"/>
                        <a:gd name="T20" fmla="*/ 1394054 w 1394054"/>
                        <a:gd name="T21" fmla="*/ 457200 h 457200"/>
                      </a:gdLst>
                      <a:ahLst/>
                      <a:cxnLst>
                        <a:cxn ang="T12">
                          <a:pos x="T0" y="T1"/>
                        </a:cxn>
                        <a:cxn ang="T13">
                          <a:pos x="T2" y="T3"/>
                        </a:cxn>
                        <a:cxn ang="T14">
                          <a:pos x="T4" y="T5"/>
                        </a:cxn>
                        <a:cxn ang="T15">
                          <a:pos x="T6" y="T7"/>
                        </a:cxn>
                        <a:cxn ang="T16">
                          <a:pos x="T8" y="T9"/>
                        </a:cxn>
                        <a:cxn ang="T17">
                          <a:pos x="T10" y="T11"/>
                        </a:cxn>
                      </a:cxnLst>
                      <a:rect l="T18" t="T19" r="T20" b="T21"/>
                      <a:pathLst>
                        <a:path w="1394054" h="457200">
                          <a:moveTo>
                            <a:pt x="0" y="0"/>
                          </a:moveTo>
                          <a:lnTo>
                            <a:pt x="1394054" y="0"/>
                          </a:lnTo>
                          <a:lnTo>
                            <a:pt x="1394054" y="457200"/>
                          </a:lnTo>
                          <a:lnTo>
                            <a:pt x="0" y="457200"/>
                          </a:lnTo>
                          <a:lnTo>
                            <a:pt x="168469" y="228600"/>
                          </a:lnTo>
                          <a:lnTo>
                            <a:pt x="0" y="0"/>
                          </a:lnTo>
                          <a:close/>
                        </a:path>
                      </a:pathLst>
                    </a:custGeom>
                    <a:solidFill>
                      <a:srgbClr val="2A527E"/>
                    </a:solidFill>
                    <a:ln>
                      <a:noFill/>
                    </a:ln>
                    <a:extLs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lIns="228600" rIns="45720" anchor="ctr"/>
                    <a:lstStyle/>
                    <a:p>
                      <a:pPr algn="ctr"/>
                      <a:r>
                        <a:rPr lang="en-GB" sz="1900" dirty="0">
                          <a:solidFill>
                            <a:prstClr val="white"/>
                          </a:solidFill>
                          <a:latin typeface="Calibri" pitchFamily="34" charset="0"/>
                          <a:ea typeface="ＭＳ Ｐゴシック" pitchFamily="34" charset="-128"/>
                          <a:cs typeface="Tahoma" pitchFamily="34" charset="0"/>
                        </a:rPr>
                        <a:t>CLOSEOUT</a:t>
                      </a:r>
                    </a:p>
                  </p:txBody>
                </p:sp>
              </p:grpSp>
              <p:grpSp>
                <p:nvGrpSpPr>
                  <p:cNvPr id="11281" name="Group 87"/>
                  <p:cNvGrpSpPr>
                    <a:grpSpLocks/>
                  </p:cNvGrpSpPr>
                  <p:nvPr/>
                </p:nvGrpSpPr>
                <p:grpSpPr bwMode="auto">
                  <a:xfrm>
                    <a:off x="4618038" y="571500"/>
                    <a:ext cx="1577975" cy="2336800"/>
                    <a:chOff x="4618038" y="571500"/>
                    <a:chExt cx="1577975" cy="2336800"/>
                  </a:xfrm>
                </p:grpSpPr>
                <p:sp>
                  <p:nvSpPr>
                    <p:cNvPr id="154" name="Rectangle 8"/>
                    <p:cNvSpPr>
                      <a:spLocks noChangeArrowheads="1"/>
                    </p:cNvSpPr>
                    <p:nvPr/>
                  </p:nvSpPr>
                  <p:spPr bwMode="auto">
                    <a:xfrm>
                      <a:off x="4624388" y="1577975"/>
                      <a:ext cx="1371600" cy="301625"/>
                    </a:xfrm>
                    <a:prstGeom prst="rect">
                      <a:avLst/>
                    </a:prstGeom>
                    <a:solidFill>
                      <a:srgbClr val="FCAF10"/>
                    </a:solidFill>
                    <a:ln w="6350" algn="ctr">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Obligate Funds</a:t>
                      </a:r>
                    </a:p>
                  </p:txBody>
                </p:sp>
                <p:sp>
                  <p:nvSpPr>
                    <p:cNvPr id="155" name="Rectangle 8"/>
                    <p:cNvSpPr>
                      <a:spLocks noChangeArrowheads="1"/>
                    </p:cNvSpPr>
                    <p:nvPr/>
                  </p:nvSpPr>
                  <p:spPr bwMode="auto">
                    <a:xfrm>
                      <a:off x="4624388" y="1930400"/>
                      <a:ext cx="1371600" cy="303212"/>
                    </a:xfrm>
                    <a:prstGeom prst="rect">
                      <a:avLst/>
                    </a:prstGeom>
                    <a:solidFill>
                      <a:srgbClr val="FCAF10"/>
                    </a:solidFill>
                    <a:ln w="6350" algn="ctr">
                      <a:solidFill>
                        <a:srgbClr val="CC6600"/>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Set Up Congressional Notification in System</a:t>
                      </a:r>
                    </a:p>
                  </p:txBody>
                </p:sp>
                <p:sp>
                  <p:nvSpPr>
                    <p:cNvPr id="156" name="Rectangle 8"/>
                    <p:cNvSpPr>
                      <a:spLocks noChangeArrowheads="1"/>
                    </p:cNvSpPr>
                    <p:nvPr/>
                  </p:nvSpPr>
                  <p:spPr bwMode="auto">
                    <a:xfrm>
                      <a:off x="4624388" y="2271712"/>
                      <a:ext cx="1371600" cy="301625"/>
                    </a:xfrm>
                    <a:prstGeom prst="rect">
                      <a:avLst/>
                    </a:prstGeom>
                    <a:solidFill>
                      <a:srgbClr val="FCAF10"/>
                    </a:solidFill>
                    <a:ln w="6350" algn="ctr">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Release Funds</a:t>
                      </a:r>
                    </a:p>
                  </p:txBody>
                </p:sp>
                <p:sp>
                  <p:nvSpPr>
                    <p:cNvPr id="157" name="Rectangle 8"/>
                    <p:cNvSpPr>
                      <a:spLocks noChangeArrowheads="1"/>
                    </p:cNvSpPr>
                    <p:nvPr/>
                  </p:nvSpPr>
                  <p:spPr bwMode="auto">
                    <a:xfrm>
                      <a:off x="4624388" y="1238250"/>
                      <a:ext cx="1371600" cy="301625"/>
                    </a:xfrm>
                    <a:prstGeom prst="rect">
                      <a:avLst/>
                    </a:prstGeom>
                    <a:solidFill>
                      <a:srgbClr val="FCAF10"/>
                    </a:solidFill>
                    <a:ln w="6350" algn="ctr">
                      <a:solidFill>
                        <a:srgbClr val="CC6600"/>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Create Notice of Grant Award</a:t>
                      </a:r>
                    </a:p>
                  </p:txBody>
                </p:sp>
                <p:sp>
                  <p:nvSpPr>
                    <p:cNvPr id="11311" name="AutoShape 4"/>
                    <p:cNvSpPr>
                      <a:spLocks noChangeArrowheads="1"/>
                    </p:cNvSpPr>
                    <p:nvPr/>
                  </p:nvSpPr>
                  <p:spPr bwMode="auto">
                    <a:xfrm>
                      <a:off x="4618038" y="571500"/>
                      <a:ext cx="1577975" cy="457200"/>
                    </a:xfrm>
                    <a:prstGeom prst="chevron">
                      <a:avLst>
                        <a:gd name="adj" fmla="val 36863"/>
                      </a:avLst>
                    </a:prstGeom>
                    <a:solidFill>
                      <a:srgbClr val="2A527E"/>
                    </a:solidFill>
                    <a:ln>
                      <a:noFill/>
                    </a:ln>
                    <a:extLs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lIns="45720" rIns="45720" anchor="ctr"/>
                    <a:lstStyle/>
                    <a:p>
                      <a:pPr algn="ctr"/>
                      <a:r>
                        <a:rPr lang="en-GB" sz="1900" dirty="0">
                          <a:solidFill>
                            <a:prstClr val="white"/>
                          </a:solidFill>
                          <a:latin typeface="Calibri" pitchFamily="34" charset="0"/>
                          <a:ea typeface="ＭＳ Ｐゴシック" pitchFamily="34" charset="-128"/>
                          <a:cs typeface="Tahoma" pitchFamily="34" charset="0"/>
                        </a:rPr>
                        <a:t>AWARD</a:t>
                      </a:r>
                    </a:p>
                  </p:txBody>
                </p:sp>
                <p:sp>
                  <p:nvSpPr>
                    <p:cNvPr id="159" name="Rectangle 8"/>
                    <p:cNvSpPr>
                      <a:spLocks noChangeArrowheads="1"/>
                    </p:cNvSpPr>
                    <p:nvPr/>
                  </p:nvSpPr>
                  <p:spPr bwMode="auto">
                    <a:xfrm>
                      <a:off x="4622800" y="2603500"/>
                      <a:ext cx="1371600" cy="304800"/>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Notify Grantee of Award</a:t>
                      </a:r>
                    </a:p>
                  </p:txBody>
                </p:sp>
              </p:grpSp>
              <p:grpSp>
                <p:nvGrpSpPr>
                  <p:cNvPr id="11282" name="Group 90"/>
                  <p:cNvGrpSpPr>
                    <a:grpSpLocks/>
                  </p:cNvGrpSpPr>
                  <p:nvPr/>
                </p:nvGrpSpPr>
                <p:grpSpPr bwMode="auto">
                  <a:xfrm>
                    <a:off x="152400" y="571500"/>
                    <a:ext cx="1597025" cy="3260725"/>
                    <a:chOff x="152400" y="571500"/>
                    <a:chExt cx="1597025" cy="3260725"/>
                  </a:xfrm>
                </p:grpSpPr>
                <p:sp>
                  <p:nvSpPr>
                    <p:cNvPr id="146" name="Rectangle 8"/>
                    <p:cNvSpPr>
                      <a:spLocks noChangeArrowheads="1"/>
                    </p:cNvSpPr>
                    <p:nvPr/>
                  </p:nvSpPr>
                  <p:spPr bwMode="auto">
                    <a:xfrm>
                      <a:off x="152400" y="2311400"/>
                      <a:ext cx="1371600" cy="301625"/>
                    </a:xfrm>
                    <a:prstGeom prst="rect">
                      <a:avLst/>
                    </a:prstGeom>
                    <a:solidFill>
                      <a:srgbClr val="E0E0E8"/>
                    </a:solidFill>
                    <a:ln w="6350" algn="ctr">
                      <a:solidFill>
                        <a:srgbClr val="969696"/>
                      </a:solidFill>
                      <a:miter lim="800000"/>
                      <a:headEnd type="none" w="sm" len="sm"/>
                      <a:tailEnd/>
                    </a:ln>
                    <a:effectLst/>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Conduct </a:t>
                      </a:r>
                      <a:br>
                        <a:rPr lang="en-GB" altLang="ja-JP" sz="1050" kern="1100" dirty="0">
                          <a:solidFill>
                            <a:prstClr val="black"/>
                          </a:solidFill>
                          <a:latin typeface="Calibri" pitchFamily="34" charset="0"/>
                          <a:cs typeface="ＭＳ Ｐゴシック" pitchFamily="-112" charset="-128"/>
                        </a:rPr>
                      </a:br>
                      <a:r>
                        <a:rPr lang="en-GB" altLang="ja-JP" sz="1050" kern="1100" dirty="0">
                          <a:solidFill>
                            <a:prstClr val="black"/>
                          </a:solidFill>
                          <a:latin typeface="Calibri" pitchFamily="34" charset="0"/>
                          <a:cs typeface="ＭＳ Ｐゴシック" pitchFamily="-112" charset="-128"/>
                        </a:rPr>
                        <a:t>Appropriations Analysis</a:t>
                      </a:r>
                    </a:p>
                  </p:txBody>
                </p:sp>
                <p:sp>
                  <p:nvSpPr>
                    <p:cNvPr id="147" name="Rectangle 8"/>
                    <p:cNvSpPr>
                      <a:spLocks noChangeArrowheads="1"/>
                    </p:cNvSpPr>
                    <p:nvPr/>
                  </p:nvSpPr>
                  <p:spPr bwMode="auto">
                    <a:xfrm>
                      <a:off x="152400" y="3022600"/>
                      <a:ext cx="1371600" cy="438150"/>
                    </a:xfrm>
                    <a:prstGeom prst="rect">
                      <a:avLst/>
                    </a:prstGeom>
                    <a:solidFill>
                      <a:srgbClr val="E4E5C7"/>
                    </a:solidFill>
                    <a:ln w="6350" algn="ctr">
                      <a:solidFill>
                        <a:schemeClr val="tx1"/>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Develop </a:t>
                      </a:r>
                      <a:br>
                        <a:rPr lang="en-GB" altLang="ja-JP" sz="1050" dirty="0">
                          <a:solidFill>
                            <a:prstClr val="black"/>
                          </a:solidFill>
                          <a:latin typeface="Calibri" pitchFamily="34" charset="0"/>
                        </a:rPr>
                      </a:br>
                      <a:r>
                        <a:rPr lang="en-GB" altLang="ja-JP" sz="1050" dirty="0">
                          <a:solidFill>
                            <a:prstClr val="black"/>
                          </a:solidFill>
                          <a:latin typeface="Calibri" pitchFamily="34" charset="0"/>
                        </a:rPr>
                        <a:t>Funding Opportunity Announcement (FOA)</a:t>
                      </a:r>
                    </a:p>
                  </p:txBody>
                </p:sp>
                <p:sp>
                  <p:nvSpPr>
                    <p:cNvPr id="148" name="Rectangle 8"/>
                    <p:cNvSpPr>
                      <a:spLocks noChangeArrowheads="1"/>
                    </p:cNvSpPr>
                    <p:nvPr/>
                  </p:nvSpPr>
                  <p:spPr bwMode="auto">
                    <a:xfrm>
                      <a:off x="152400" y="3530600"/>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Release FOA</a:t>
                      </a:r>
                    </a:p>
                  </p:txBody>
                </p:sp>
                <p:sp>
                  <p:nvSpPr>
                    <p:cNvPr id="149" name="Rectangle 8"/>
                    <p:cNvSpPr>
                      <a:spLocks noChangeArrowheads="1"/>
                    </p:cNvSpPr>
                    <p:nvPr/>
                  </p:nvSpPr>
                  <p:spPr bwMode="auto">
                    <a:xfrm>
                      <a:off x="171450" y="1590675"/>
                      <a:ext cx="1371600" cy="301625"/>
                    </a:xfrm>
                    <a:prstGeom prst="rect">
                      <a:avLst/>
                    </a:prstGeom>
                    <a:solidFill>
                      <a:srgbClr val="E0E0E8"/>
                    </a:solidFill>
                    <a:ln w="6350" algn="ctr">
                      <a:solidFill>
                        <a:srgbClr val="969696"/>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Appropriation</a:t>
                      </a:r>
                    </a:p>
                  </p:txBody>
                </p:sp>
                <p:sp>
                  <p:nvSpPr>
                    <p:cNvPr id="150" name="Rectangle 8"/>
                    <p:cNvSpPr>
                      <a:spLocks noChangeArrowheads="1"/>
                    </p:cNvSpPr>
                    <p:nvPr/>
                  </p:nvSpPr>
                  <p:spPr bwMode="auto">
                    <a:xfrm>
                      <a:off x="171450" y="1955800"/>
                      <a:ext cx="1371600" cy="303212"/>
                    </a:xfrm>
                    <a:prstGeom prst="rect">
                      <a:avLst/>
                    </a:prstGeom>
                    <a:solidFill>
                      <a:srgbClr val="E0E0E8"/>
                    </a:solidFill>
                    <a:ln w="6350" algn="ctr">
                      <a:solidFill>
                        <a:srgbClr val="969696"/>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OMB Apportionment</a:t>
                      </a:r>
                    </a:p>
                  </p:txBody>
                </p:sp>
                <p:sp>
                  <p:nvSpPr>
                    <p:cNvPr id="151" name="Rectangle 8"/>
                    <p:cNvSpPr>
                      <a:spLocks noChangeArrowheads="1"/>
                    </p:cNvSpPr>
                    <p:nvPr/>
                  </p:nvSpPr>
                  <p:spPr bwMode="auto">
                    <a:xfrm>
                      <a:off x="171450" y="1238250"/>
                      <a:ext cx="1371600" cy="301625"/>
                    </a:xfrm>
                    <a:prstGeom prst="rect">
                      <a:avLst/>
                    </a:prstGeom>
                    <a:solidFill>
                      <a:srgbClr val="E0E0E8"/>
                    </a:solidFill>
                    <a:ln w="6350" algn="ctr">
                      <a:solidFill>
                        <a:srgbClr val="969696"/>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Authorizing Statute</a:t>
                      </a:r>
                    </a:p>
                  </p:txBody>
                </p:sp>
                <p:sp>
                  <p:nvSpPr>
                    <p:cNvPr id="11305" name="AutoShape 6"/>
                    <p:cNvSpPr>
                      <a:spLocks noChangeArrowheads="1"/>
                    </p:cNvSpPr>
                    <p:nvPr/>
                  </p:nvSpPr>
                  <p:spPr bwMode="auto">
                    <a:xfrm>
                      <a:off x="171450" y="571500"/>
                      <a:ext cx="1577975" cy="457200"/>
                    </a:xfrm>
                    <a:prstGeom prst="homePlate">
                      <a:avLst>
                        <a:gd name="adj" fmla="val 38780"/>
                      </a:avLst>
                    </a:prstGeom>
                    <a:solidFill>
                      <a:srgbClr val="2A527E"/>
                    </a:solidFill>
                    <a:ln>
                      <a:noFill/>
                    </a:ln>
                    <a:extLs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lIns="45720" rIns="45720" anchor="ctr"/>
                    <a:lstStyle/>
                    <a:p>
                      <a:pPr algn="ctr"/>
                      <a:r>
                        <a:rPr lang="en-GB" sz="1900" dirty="0">
                          <a:solidFill>
                            <a:prstClr val="white"/>
                          </a:solidFill>
                          <a:latin typeface="Calibri" pitchFamily="34" charset="0"/>
                          <a:ea typeface="ＭＳ Ｐゴシック" pitchFamily="34" charset="-128"/>
                          <a:cs typeface="Tahoma" pitchFamily="34" charset="0"/>
                        </a:rPr>
                        <a:t>ESTABLISH</a:t>
                      </a:r>
                    </a:p>
                  </p:txBody>
                </p:sp>
                <p:sp>
                  <p:nvSpPr>
                    <p:cNvPr id="153" name="Rectangle 8"/>
                    <p:cNvSpPr>
                      <a:spLocks noChangeArrowheads="1"/>
                    </p:cNvSpPr>
                    <p:nvPr/>
                  </p:nvSpPr>
                  <p:spPr bwMode="auto">
                    <a:xfrm>
                      <a:off x="152400" y="2667000"/>
                      <a:ext cx="1371600" cy="303212"/>
                    </a:xfrm>
                    <a:prstGeom prst="rect">
                      <a:avLst/>
                    </a:prstGeom>
                    <a:solidFill>
                      <a:srgbClr val="660033"/>
                    </a:solidFill>
                    <a:ln w="6350" algn="ctr">
                      <a:solidFill>
                        <a:schemeClr val="tx1"/>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Allocate Funds</a:t>
                      </a:r>
                    </a:p>
                  </p:txBody>
                </p:sp>
              </p:grpSp>
              <p:grpSp>
                <p:nvGrpSpPr>
                  <p:cNvPr id="11283" name="Group 86"/>
                  <p:cNvGrpSpPr>
                    <a:grpSpLocks/>
                  </p:cNvGrpSpPr>
                  <p:nvPr/>
                </p:nvGrpSpPr>
                <p:grpSpPr bwMode="auto">
                  <a:xfrm>
                    <a:off x="6096000" y="571500"/>
                    <a:ext cx="1581150" cy="3019425"/>
                    <a:chOff x="6096000" y="571500"/>
                    <a:chExt cx="1581150" cy="3019425"/>
                  </a:xfrm>
                </p:grpSpPr>
                <p:sp>
                  <p:nvSpPr>
                    <p:cNvPr id="137" name="Rectangle 8"/>
                    <p:cNvSpPr>
                      <a:spLocks noChangeArrowheads="1"/>
                    </p:cNvSpPr>
                    <p:nvPr/>
                  </p:nvSpPr>
                  <p:spPr bwMode="auto">
                    <a:xfrm>
                      <a:off x="6096000" y="3289300"/>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Review and Approve Post-Award Actions</a:t>
                      </a:r>
                    </a:p>
                  </p:txBody>
                </p:sp>
                <p:sp>
                  <p:nvSpPr>
                    <p:cNvPr id="138" name="Rectangle 8"/>
                    <p:cNvSpPr>
                      <a:spLocks noChangeArrowheads="1"/>
                    </p:cNvSpPr>
                    <p:nvPr/>
                  </p:nvSpPr>
                  <p:spPr bwMode="auto">
                    <a:xfrm>
                      <a:off x="6096000" y="2603500"/>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Conduct </a:t>
                      </a:r>
                    </a:p>
                    <a:p>
                      <a:pPr algn="ctr">
                        <a:lnSpc>
                          <a:spcPts val="1100"/>
                        </a:lnSpc>
                        <a:defRPr/>
                      </a:pPr>
                      <a:r>
                        <a:rPr lang="en-GB" altLang="ja-JP" sz="1050" kern="1100" dirty="0">
                          <a:solidFill>
                            <a:prstClr val="black"/>
                          </a:solidFill>
                          <a:latin typeface="Calibri" pitchFamily="34" charset="0"/>
                          <a:cs typeface="ＭＳ Ｐゴシック" pitchFamily="-112" charset="-128"/>
                        </a:rPr>
                        <a:t>Financial Monitoring</a:t>
                      </a:r>
                    </a:p>
                  </p:txBody>
                </p:sp>
                <p:sp>
                  <p:nvSpPr>
                    <p:cNvPr id="139" name="Rectangle 8"/>
                    <p:cNvSpPr>
                      <a:spLocks noChangeArrowheads="1"/>
                    </p:cNvSpPr>
                    <p:nvPr/>
                  </p:nvSpPr>
                  <p:spPr bwMode="auto">
                    <a:xfrm>
                      <a:off x="6096000" y="2946400"/>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Review </a:t>
                      </a:r>
                    </a:p>
                    <a:p>
                      <a:pPr algn="ctr">
                        <a:lnSpc>
                          <a:spcPts val="1100"/>
                        </a:lnSpc>
                        <a:defRPr/>
                      </a:pPr>
                      <a:r>
                        <a:rPr lang="en-GB" altLang="ja-JP" sz="1050" kern="1100" dirty="0">
                          <a:solidFill>
                            <a:prstClr val="black"/>
                          </a:solidFill>
                          <a:latin typeface="Calibri" pitchFamily="34" charset="0"/>
                          <a:cs typeface="ＭＳ Ｐゴシック" pitchFamily="-112" charset="-128"/>
                        </a:rPr>
                        <a:t>Financial Reports</a:t>
                      </a:r>
                    </a:p>
                  </p:txBody>
                </p:sp>
                <p:sp>
                  <p:nvSpPr>
                    <p:cNvPr id="141" name="Rectangle 8"/>
                    <p:cNvSpPr>
                      <a:spLocks noChangeArrowheads="1"/>
                    </p:cNvSpPr>
                    <p:nvPr/>
                  </p:nvSpPr>
                  <p:spPr bwMode="auto">
                    <a:xfrm>
                      <a:off x="6108700" y="1577975"/>
                      <a:ext cx="1371600" cy="301625"/>
                    </a:xfrm>
                    <a:prstGeom prst="rect">
                      <a:avLst/>
                    </a:prstGeom>
                    <a:solidFill>
                      <a:srgbClr val="185394"/>
                    </a:solidFill>
                    <a:ln w="6350">
                      <a:solidFill>
                        <a:srgbClr val="003366"/>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Review </a:t>
                      </a:r>
                      <a:br>
                        <a:rPr lang="en-GB" altLang="ja-JP" sz="1050" dirty="0">
                          <a:solidFill>
                            <a:prstClr val="white"/>
                          </a:solidFill>
                          <a:latin typeface="Calibri" pitchFamily="34" charset="0"/>
                        </a:rPr>
                      </a:br>
                      <a:r>
                        <a:rPr lang="en-GB" altLang="ja-JP" sz="1050" dirty="0">
                          <a:solidFill>
                            <a:prstClr val="white"/>
                          </a:solidFill>
                          <a:latin typeface="Calibri" pitchFamily="34" charset="0"/>
                        </a:rPr>
                        <a:t>Performance Reports</a:t>
                      </a:r>
                    </a:p>
                  </p:txBody>
                </p:sp>
                <p:sp>
                  <p:nvSpPr>
                    <p:cNvPr id="142" name="Rectangle 8"/>
                    <p:cNvSpPr>
                      <a:spLocks noChangeArrowheads="1"/>
                    </p:cNvSpPr>
                    <p:nvPr/>
                  </p:nvSpPr>
                  <p:spPr bwMode="auto">
                    <a:xfrm>
                      <a:off x="6108700" y="2273300"/>
                      <a:ext cx="1371600" cy="303212"/>
                    </a:xfrm>
                    <a:prstGeom prst="rect">
                      <a:avLst/>
                    </a:prstGeom>
                    <a:solidFill>
                      <a:srgbClr val="E4E5C7"/>
                    </a:solidFill>
                    <a:ln w="6350" algn="ctr">
                      <a:solidFill>
                        <a:schemeClr val="tx1"/>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Review Audits</a:t>
                      </a:r>
                    </a:p>
                  </p:txBody>
                </p:sp>
                <p:sp>
                  <p:nvSpPr>
                    <p:cNvPr id="143" name="Rectangle 8"/>
                    <p:cNvSpPr>
                      <a:spLocks noChangeArrowheads="1"/>
                    </p:cNvSpPr>
                    <p:nvPr/>
                  </p:nvSpPr>
                  <p:spPr bwMode="auto">
                    <a:xfrm>
                      <a:off x="6108700" y="1238250"/>
                      <a:ext cx="1371600" cy="301625"/>
                    </a:xfrm>
                    <a:prstGeom prst="rect">
                      <a:avLst/>
                    </a:prstGeom>
                    <a:solidFill>
                      <a:srgbClr val="185394"/>
                    </a:solidFill>
                    <a:ln w="6350">
                      <a:solidFill>
                        <a:srgbClr val="003366"/>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Conduct Programmatic Monitoring</a:t>
                      </a:r>
                    </a:p>
                  </p:txBody>
                </p:sp>
                <p:sp>
                  <p:nvSpPr>
                    <p:cNvPr id="11297" name="AutoShape 4"/>
                    <p:cNvSpPr>
                      <a:spLocks noChangeArrowheads="1"/>
                    </p:cNvSpPr>
                    <p:nvPr/>
                  </p:nvSpPr>
                  <p:spPr bwMode="auto">
                    <a:xfrm>
                      <a:off x="6099175" y="571500"/>
                      <a:ext cx="1577975" cy="457200"/>
                    </a:xfrm>
                    <a:prstGeom prst="chevron">
                      <a:avLst>
                        <a:gd name="adj" fmla="val 36863"/>
                      </a:avLst>
                    </a:prstGeom>
                    <a:solidFill>
                      <a:srgbClr val="2A527E"/>
                    </a:solidFill>
                    <a:ln>
                      <a:noFill/>
                    </a:ln>
                    <a:extLs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lIns="45720" rIns="45720" anchor="ctr"/>
                    <a:lstStyle/>
                    <a:p>
                      <a:pPr algn="ctr"/>
                      <a:r>
                        <a:rPr lang="en-GB" sz="1900" dirty="0">
                          <a:solidFill>
                            <a:prstClr val="white"/>
                          </a:solidFill>
                          <a:latin typeface="Calibri" pitchFamily="34" charset="0"/>
                          <a:ea typeface="ＭＳ Ｐゴシック" pitchFamily="34" charset="-128"/>
                          <a:cs typeface="Tahoma" pitchFamily="34" charset="0"/>
                        </a:rPr>
                        <a:t>MANAGE</a:t>
                      </a:r>
                    </a:p>
                  </p:txBody>
                </p:sp>
                <p:sp>
                  <p:nvSpPr>
                    <p:cNvPr id="145" name="Rectangle 8"/>
                    <p:cNvSpPr>
                      <a:spLocks noChangeArrowheads="1"/>
                    </p:cNvSpPr>
                    <p:nvPr/>
                  </p:nvSpPr>
                  <p:spPr bwMode="auto">
                    <a:xfrm>
                      <a:off x="6096000" y="1930400"/>
                      <a:ext cx="1371600" cy="303212"/>
                    </a:xfrm>
                    <a:prstGeom prst="rect">
                      <a:avLst/>
                    </a:prstGeom>
                    <a:solidFill>
                      <a:srgbClr val="185394"/>
                    </a:solidFill>
                    <a:ln w="6350" algn="ctr">
                      <a:solidFill>
                        <a:srgbClr val="003366"/>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Review /Recommend Post-Award Actions</a:t>
                      </a:r>
                    </a:p>
                  </p:txBody>
                </p:sp>
              </p:grpSp>
              <p:grpSp>
                <p:nvGrpSpPr>
                  <p:cNvPr id="11284" name="Group 84"/>
                  <p:cNvGrpSpPr>
                    <a:grpSpLocks/>
                  </p:cNvGrpSpPr>
                  <p:nvPr/>
                </p:nvGrpSpPr>
                <p:grpSpPr bwMode="auto">
                  <a:xfrm>
                    <a:off x="3124200" y="571500"/>
                    <a:ext cx="1589088" cy="2328863"/>
                    <a:chOff x="3124200" y="571500"/>
                    <a:chExt cx="1589088" cy="2328863"/>
                  </a:xfrm>
                </p:grpSpPr>
                <p:sp>
                  <p:nvSpPr>
                    <p:cNvPr id="128" name="Rectangle 8"/>
                    <p:cNvSpPr>
                      <a:spLocks noChangeArrowheads="1"/>
                    </p:cNvSpPr>
                    <p:nvPr/>
                  </p:nvSpPr>
                  <p:spPr bwMode="auto">
                    <a:xfrm>
                      <a:off x="3124200" y="2255837"/>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Review Application</a:t>
                      </a:r>
                    </a:p>
                  </p:txBody>
                </p:sp>
                <p:sp>
                  <p:nvSpPr>
                    <p:cNvPr id="129" name="Rectangle 8"/>
                    <p:cNvSpPr>
                      <a:spLocks noChangeArrowheads="1"/>
                    </p:cNvSpPr>
                    <p:nvPr/>
                  </p:nvSpPr>
                  <p:spPr bwMode="auto">
                    <a:xfrm>
                      <a:off x="3127375" y="2598737"/>
                      <a:ext cx="1371600" cy="301625"/>
                    </a:xfrm>
                    <a:prstGeom prst="rect">
                      <a:avLst/>
                    </a:prstGeom>
                    <a:solidFill>
                      <a:srgbClr val="FCAF10"/>
                    </a:solidFill>
                    <a:ln w="6350">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Perform </a:t>
                      </a:r>
                      <a:br>
                        <a:rPr lang="en-GB" altLang="ja-JP" sz="1050" kern="1100" dirty="0">
                          <a:solidFill>
                            <a:prstClr val="black"/>
                          </a:solidFill>
                          <a:latin typeface="Calibri" pitchFamily="34" charset="0"/>
                          <a:cs typeface="ＭＳ Ｐゴシック" pitchFamily="-112" charset="-128"/>
                        </a:rPr>
                      </a:br>
                      <a:r>
                        <a:rPr lang="en-GB" altLang="ja-JP" sz="1050" kern="1100" dirty="0">
                          <a:solidFill>
                            <a:prstClr val="black"/>
                          </a:solidFill>
                          <a:latin typeface="Calibri" pitchFamily="34" charset="0"/>
                          <a:cs typeface="ＭＳ Ｐゴシック" pitchFamily="-112" charset="-128"/>
                        </a:rPr>
                        <a:t>Budget Review</a:t>
                      </a:r>
                    </a:p>
                  </p:txBody>
                </p:sp>
                <p:sp>
                  <p:nvSpPr>
                    <p:cNvPr id="130" name="Rectangle 8"/>
                    <p:cNvSpPr>
                      <a:spLocks noChangeArrowheads="1"/>
                    </p:cNvSpPr>
                    <p:nvPr/>
                  </p:nvSpPr>
                  <p:spPr bwMode="auto">
                    <a:xfrm>
                      <a:off x="3140075" y="1231900"/>
                      <a:ext cx="1371600" cy="301625"/>
                    </a:xfrm>
                    <a:prstGeom prst="rect">
                      <a:avLst/>
                    </a:prstGeom>
                    <a:solidFill>
                      <a:srgbClr val="E4E5C7"/>
                    </a:solidFill>
                    <a:ln w="6350" algn="ctr">
                      <a:solidFill>
                        <a:schemeClr val="tx1"/>
                      </a:solidFill>
                      <a:miter lim="800000"/>
                      <a:headEnd type="none" w="sm" len="sm"/>
                      <a:tailEnd/>
                    </a:ln>
                  </p:spPr>
                  <p:txBody>
                    <a:bodyPr lIns="9144" rIns="9144" anchor="ctr"/>
                    <a:lstStyle/>
                    <a:p>
                      <a:pPr algn="ctr">
                        <a:lnSpc>
                          <a:spcPts val="1100"/>
                        </a:lnSpc>
                        <a:defRPr/>
                      </a:pPr>
                      <a:r>
                        <a:rPr lang="en-GB" altLang="ja-JP" sz="1050" dirty="0">
                          <a:solidFill>
                            <a:prstClr val="black"/>
                          </a:solidFill>
                          <a:latin typeface="Calibri" pitchFamily="34" charset="0"/>
                        </a:rPr>
                        <a:t>Objective Review</a:t>
                      </a:r>
                    </a:p>
                  </p:txBody>
                </p:sp>
                <p:sp>
                  <p:nvSpPr>
                    <p:cNvPr id="131" name="Rectangle 8"/>
                    <p:cNvSpPr>
                      <a:spLocks noChangeArrowheads="1"/>
                    </p:cNvSpPr>
                    <p:nvPr/>
                  </p:nvSpPr>
                  <p:spPr bwMode="auto">
                    <a:xfrm>
                      <a:off x="3140075" y="1574800"/>
                      <a:ext cx="1371600" cy="303212"/>
                    </a:xfrm>
                    <a:prstGeom prst="rect">
                      <a:avLst/>
                    </a:prstGeom>
                    <a:solidFill>
                      <a:srgbClr val="FCAF10"/>
                    </a:solidFill>
                    <a:ln w="6350" algn="ctr">
                      <a:solidFill>
                        <a:srgbClr val="CC6600"/>
                      </a:solidFill>
                      <a:miter lim="800000"/>
                      <a:headEnd type="none" w="sm" len="sm"/>
                      <a:tailEnd/>
                    </a:ln>
                  </p:spPr>
                  <p:txBody>
                    <a:bodyPr lIns="9144" rIns="9144" anchor="ctr"/>
                    <a:lstStyle/>
                    <a:p>
                      <a:pPr algn="ctr">
                        <a:lnSpc>
                          <a:spcPts val="1100"/>
                        </a:lnSpc>
                        <a:defRPr/>
                      </a:pPr>
                      <a:r>
                        <a:rPr lang="en-GB" altLang="ja-JP" sz="1050" kern="1100" dirty="0">
                          <a:solidFill>
                            <a:prstClr val="black"/>
                          </a:solidFill>
                          <a:latin typeface="Calibri" pitchFamily="34" charset="0"/>
                          <a:cs typeface="ＭＳ Ｐゴシック" pitchFamily="-112" charset="-128"/>
                        </a:rPr>
                        <a:t>Assess</a:t>
                      </a:r>
                      <a:br>
                        <a:rPr lang="en-GB" altLang="ja-JP" sz="1050" kern="1100" dirty="0">
                          <a:solidFill>
                            <a:prstClr val="black"/>
                          </a:solidFill>
                          <a:latin typeface="Calibri" pitchFamily="34" charset="0"/>
                          <a:cs typeface="ＭＳ Ｐゴシック" pitchFamily="-112" charset="-128"/>
                        </a:rPr>
                      </a:br>
                      <a:r>
                        <a:rPr lang="en-GB" altLang="ja-JP" sz="1050" kern="1100" dirty="0">
                          <a:solidFill>
                            <a:prstClr val="black"/>
                          </a:solidFill>
                          <a:latin typeface="Calibri" pitchFamily="34" charset="0"/>
                          <a:cs typeface="ＭＳ Ｐゴシック" pitchFamily="-112" charset="-128"/>
                        </a:rPr>
                        <a:t>Fiscal Integrity</a:t>
                      </a:r>
                    </a:p>
                  </p:txBody>
                </p:sp>
                <p:sp>
                  <p:nvSpPr>
                    <p:cNvPr id="132" name="Rectangle 8"/>
                    <p:cNvSpPr>
                      <a:spLocks noChangeArrowheads="1"/>
                    </p:cNvSpPr>
                    <p:nvPr/>
                  </p:nvSpPr>
                  <p:spPr bwMode="auto">
                    <a:xfrm>
                      <a:off x="3140075" y="1911350"/>
                      <a:ext cx="1371600" cy="301625"/>
                    </a:xfrm>
                    <a:prstGeom prst="rect">
                      <a:avLst/>
                    </a:prstGeom>
                    <a:solidFill>
                      <a:srgbClr val="185394"/>
                    </a:solidFill>
                    <a:ln w="6350" algn="ctr">
                      <a:solidFill>
                        <a:srgbClr val="003366"/>
                      </a:solidFill>
                      <a:miter lim="800000"/>
                      <a:headEnd type="none" w="sm" len="sm"/>
                      <a:tailEnd/>
                    </a:ln>
                  </p:spPr>
                  <p:txBody>
                    <a:bodyPr lIns="9144" rIns="9144" anchor="ctr"/>
                    <a:lstStyle/>
                    <a:p>
                      <a:pPr algn="ctr">
                        <a:lnSpc>
                          <a:spcPts val="1100"/>
                        </a:lnSpc>
                        <a:defRPr/>
                      </a:pPr>
                      <a:r>
                        <a:rPr lang="en-GB" altLang="ja-JP" sz="1050" dirty="0">
                          <a:solidFill>
                            <a:prstClr val="white"/>
                          </a:solidFill>
                          <a:latin typeface="Calibri" pitchFamily="34" charset="0"/>
                        </a:rPr>
                        <a:t>Develop Funding Memo</a:t>
                      </a:r>
                    </a:p>
                  </p:txBody>
                </p:sp>
                <p:sp>
                  <p:nvSpPr>
                    <p:cNvPr id="11290" name="AutoShape 4"/>
                    <p:cNvSpPr>
                      <a:spLocks noChangeArrowheads="1"/>
                    </p:cNvSpPr>
                    <p:nvPr/>
                  </p:nvSpPr>
                  <p:spPr bwMode="auto">
                    <a:xfrm>
                      <a:off x="3135313" y="571500"/>
                      <a:ext cx="1577975" cy="457200"/>
                    </a:xfrm>
                    <a:prstGeom prst="chevron">
                      <a:avLst>
                        <a:gd name="adj" fmla="val 36863"/>
                      </a:avLst>
                    </a:prstGeom>
                    <a:solidFill>
                      <a:srgbClr val="2A527E"/>
                    </a:solidFill>
                    <a:ln>
                      <a:noFill/>
                    </a:ln>
                    <a:extLst>
                      <a:ext uri="{91240B29-F687-4F45-9708-019B960494DF}">
                        <a14:hiddenLine xmlns:a14="http://schemas.microsoft.com/office/drawing/2010/main" w="6350" algn="ctr">
                          <a:solidFill>
                            <a:srgbClr val="000000"/>
                          </a:solidFill>
                          <a:miter lim="800000"/>
                          <a:headEnd type="none" w="sm" len="sm"/>
                          <a:tailEnd type="none" w="sm" len="sm"/>
                        </a14:hiddenLine>
                      </a:ext>
                    </a:extLst>
                  </p:spPr>
                  <p:txBody>
                    <a:bodyPr lIns="45720" rIns="45720" anchor="ctr"/>
                    <a:lstStyle/>
                    <a:p>
                      <a:pPr algn="ctr"/>
                      <a:r>
                        <a:rPr lang="en-GB" sz="1900" dirty="0">
                          <a:solidFill>
                            <a:prstClr val="white"/>
                          </a:solidFill>
                          <a:latin typeface="Calibri" pitchFamily="34" charset="0"/>
                          <a:ea typeface="ＭＳ Ｐゴシック" pitchFamily="34" charset="-128"/>
                          <a:cs typeface="Tahoma" pitchFamily="34" charset="0"/>
                        </a:rPr>
                        <a:t>REVIEW</a:t>
                      </a:r>
                    </a:p>
                  </p:txBody>
                </p:sp>
              </p:grpSp>
            </p:grpSp>
          </p:grpSp>
        </p:grpSp>
        <p:grpSp>
          <p:nvGrpSpPr>
            <p:cNvPr id="11269" name="Group 89"/>
            <p:cNvGrpSpPr>
              <a:grpSpLocks/>
            </p:cNvGrpSpPr>
            <p:nvPr/>
          </p:nvGrpSpPr>
          <p:grpSpPr bwMode="auto">
            <a:xfrm>
              <a:off x="3124200" y="2911475"/>
              <a:ext cx="1371600" cy="584200"/>
              <a:chOff x="3124200" y="2911475"/>
              <a:chExt cx="1371600" cy="584200"/>
            </a:xfrm>
          </p:grpSpPr>
          <p:sp>
            <p:nvSpPr>
              <p:cNvPr id="11270" name="Rectangle 76"/>
              <p:cNvSpPr>
                <a:spLocks noChangeArrowheads="1"/>
              </p:cNvSpPr>
              <p:nvPr/>
            </p:nvSpPr>
            <p:spPr bwMode="auto">
              <a:xfrm>
                <a:off x="3124200" y="2940050"/>
                <a:ext cx="1371600" cy="304800"/>
              </a:xfrm>
              <a:prstGeom prst="rect">
                <a:avLst/>
              </a:prstGeom>
              <a:solidFill>
                <a:srgbClr val="FCAF10"/>
              </a:solidFill>
              <a:ln w="9525" cap="rnd" algn="ctr">
                <a:solidFill>
                  <a:srgbClr val="A50021"/>
                </a:solidFill>
                <a:miter lim="800000"/>
                <a:headEnd/>
                <a:tailEnd/>
              </a:ln>
            </p:spPr>
            <p:txBody>
              <a:bodyPr anchor="ctr">
                <a:spAutoFit/>
              </a:bodyPr>
              <a:lstStyle/>
              <a:p>
                <a:endParaRPr lang="en-US" b="1" dirty="0">
                  <a:solidFill>
                    <a:prstClr val="black"/>
                  </a:solidFill>
                  <a:latin typeface="Arial" pitchFamily="34" charset="0"/>
                  <a:cs typeface="Arial" pitchFamily="34" charset="0"/>
                </a:endParaRPr>
              </a:p>
            </p:txBody>
          </p:sp>
          <p:grpSp>
            <p:nvGrpSpPr>
              <p:cNvPr id="11271" name="Group 77"/>
              <p:cNvGrpSpPr>
                <a:grpSpLocks/>
              </p:cNvGrpSpPr>
              <p:nvPr/>
            </p:nvGrpSpPr>
            <p:grpSpPr bwMode="auto">
              <a:xfrm>
                <a:off x="3124200" y="2911475"/>
                <a:ext cx="1371600" cy="584200"/>
                <a:chOff x="1968" y="1834"/>
                <a:chExt cx="864" cy="368"/>
              </a:xfrm>
            </p:grpSpPr>
            <p:sp>
              <p:nvSpPr>
                <p:cNvPr id="11272" name="AutoShape 78"/>
                <p:cNvSpPr>
                  <a:spLocks noChangeArrowheads="1"/>
                </p:cNvSpPr>
                <p:nvPr/>
              </p:nvSpPr>
              <p:spPr bwMode="auto">
                <a:xfrm>
                  <a:off x="1968" y="1854"/>
                  <a:ext cx="864" cy="192"/>
                </a:xfrm>
                <a:prstGeom prst="rtTriangle">
                  <a:avLst/>
                </a:prstGeom>
                <a:solidFill>
                  <a:srgbClr val="660033"/>
                </a:solidFill>
                <a:ln w="6350" algn="ctr">
                  <a:solidFill>
                    <a:schemeClr val="tx1"/>
                  </a:solidFill>
                  <a:miter lim="800000"/>
                  <a:headEnd/>
                  <a:tailEnd/>
                </a:ln>
              </p:spPr>
              <p:txBody>
                <a:bodyPr lIns="9144" rIns="9144" anchor="ctr"/>
                <a:lstStyle/>
                <a:p>
                  <a:endParaRPr lang="en-US" b="1" dirty="0">
                    <a:solidFill>
                      <a:prstClr val="black"/>
                    </a:solidFill>
                    <a:latin typeface="Arial" pitchFamily="34" charset="0"/>
                    <a:cs typeface="Arial" pitchFamily="34" charset="0"/>
                  </a:endParaRPr>
                </a:p>
              </p:txBody>
            </p:sp>
            <p:sp>
              <p:nvSpPr>
                <p:cNvPr id="94" name="Text Box 79"/>
                <p:cNvSpPr txBox="1">
                  <a:spLocks noChangeArrowheads="1"/>
                </p:cNvSpPr>
                <p:nvPr/>
              </p:nvSpPr>
              <p:spPr bwMode="auto">
                <a:xfrm>
                  <a:off x="2016" y="1834"/>
                  <a:ext cx="768" cy="368"/>
                </a:xfrm>
                <a:prstGeom prst="rect">
                  <a:avLst/>
                </a:prstGeom>
                <a:noFill/>
                <a:ln w="9525" cap="rnd" algn="ctr">
                  <a:noFill/>
                  <a:miter lim="800000"/>
                  <a:headEnd/>
                  <a:tailEnd/>
                </a:ln>
              </p:spPr>
              <p:txBody>
                <a:bodyPr anchorCtr="1">
                  <a:spAutoFit/>
                </a:bodyPr>
                <a:lstStyle/>
                <a:p>
                  <a:pPr algn="ctr">
                    <a:lnSpc>
                      <a:spcPts val="1100"/>
                    </a:lnSpc>
                    <a:defRPr/>
                  </a:pPr>
                  <a:r>
                    <a:rPr lang="en-GB" altLang="ja-JP" sz="1000" b="1" dirty="0">
                      <a:solidFill>
                        <a:prstClr val="white"/>
                      </a:solidFill>
                      <a:latin typeface="Calibri"/>
                    </a:rPr>
                    <a:t>Assess </a:t>
                  </a:r>
                  <a:br>
                    <a:rPr lang="en-GB" altLang="ja-JP" sz="1000" b="1" dirty="0">
                      <a:solidFill>
                        <a:prstClr val="white"/>
                      </a:solidFill>
                      <a:latin typeface="Calibri"/>
                    </a:rPr>
                  </a:br>
                  <a:r>
                    <a:rPr lang="en-GB" altLang="ja-JP" sz="1000" b="1" dirty="0">
                      <a:solidFill>
                        <a:prstClr val="white"/>
                      </a:solidFill>
                      <a:latin typeface="Calibri"/>
                    </a:rPr>
                    <a:t>Funds Availability</a:t>
                  </a:r>
                </a:p>
                <a:p>
                  <a:pPr>
                    <a:lnSpc>
                      <a:spcPct val="90000"/>
                    </a:lnSpc>
                    <a:spcBef>
                      <a:spcPct val="50000"/>
                    </a:spcBef>
                    <a:defRPr/>
                  </a:pPr>
                  <a:endParaRPr lang="en-US" sz="1000" b="1" dirty="0">
                    <a:solidFill>
                      <a:prstClr val="white"/>
                    </a:solidFill>
                    <a:latin typeface="Times New Roman" pitchFamily="18" charset="0"/>
                  </a:endParaRPr>
                </a:p>
              </p:txBody>
            </p:sp>
          </p:grpSp>
        </p:grpSp>
      </p:grpSp>
      <p:sp>
        <p:nvSpPr>
          <p:cNvPr id="11267" name="Title 95"/>
          <p:cNvSpPr>
            <a:spLocks noGrp="1"/>
          </p:cNvSpPr>
          <p:nvPr>
            <p:ph type="title" idx="4294967295"/>
          </p:nvPr>
        </p:nvSpPr>
        <p:spPr bwMode="auto">
          <a:xfrm>
            <a:off x="457200" y="133350"/>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b="1" dirty="0" smtClean="0">
                <a:solidFill>
                  <a:srgbClr val="A50021"/>
                </a:solidFill>
                <a:ea typeface="ＭＳ Ｐゴシック" pitchFamily="34" charset="-128"/>
                <a:cs typeface="Arial" pitchFamily="34" charset="0"/>
              </a:rPr>
              <a:t>Grants Management Lifecycle</a:t>
            </a:r>
            <a:r>
              <a:rPr lang="en-US" dirty="0" smtClean="0">
                <a:ea typeface="ＭＳ Ｐゴシック" pitchFamily="34" charset="-128"/>
                <a:cs typeface="Arial" pitchFamily="34" charset="0"/>
              </a:rPr>
              <a:t/>
            </a:r>
            <a:br>
              <a:rPr lang="en-US" dirty="0" smtClean="0">
                <a:ea typeface="ＭＳ Ｐゴシック" pitchFamily="34" charset="-128"/>
                <a:cs typeface="Arial" pitchFamily="34" charset="0"/>
              </a:rPr>
            </a:br>
            <a:r>
              <a:rPr lang="en-US" sz="2400" b="1" dirty="0" smtClean="0">
                <a:solidFill>
                  <a:srgbClr val="A50021"/>
                </a:solidFill>
                <a:ea typeface="ＭＳ Ｐゴシック" pitchFamily="34" charset="-128"/>
                <a:cs typeface="Arial" pitchFamily="34" charset="0"/>
              </a:rPr>
              <a:t/>
            </a:r>
            <a:br>
              <a:rPr lang="en-US" sz="2400" b="1" dirty="0" smtClean="0">
                <a:solidFill>
                  <a:srgbClr val="A50021"/>
                </a:solidFill>
                <a:ea typeface="ＭＳ Ｐゴシック" pitchFamily="34" charset="-128"/>
                <a:cs typeface="Arial" pitchFamily="34" charset="0"/>
              </a:rPr>
            </a:br>
            <a:endParaRPr lang="en-US" dirty="0" smtClean="0"/>
          </a:p>
        </p:txBody>
      </p:sp>
    </p:spTree>
    <p:extLst>
      <p:ext uri="{BB962C8B-B14F-4D97-AF65-F5344CB8AC3E}">
        <p14:creationId xmlns:p14="http://schemas.microsoft.com/office/powerpoint/2010/main" val="716271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90000127"/>
              </p:ext>
            </p:extLst>
          </p:nvPr>
        </p:nvGraphicFramePr>
        <p:xfrm>
          <a:off x="574431" y="1449780"/>
          <a:ext cx="807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4243754" y="1840523"/>
            <a:ext cx="609600" cy="35052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dirty="0">
                <a:solidFill>
                  <a:srgbClr val="000000"/>
                </a:solidFill>
                <a:effectLst>
                  <a:innerShdw blurRad="114300">
                    <a:prstClr val="black"/>
                  </a:innerShdw>
                </a:effectLst>
              </a:rPr>
              <a:t>CDMIS</a:t>
            </a:r>
          </a:p>
        </p:txBody>
      </p:sp>
      <p:sp>
        <p:nvSpPr>
          <p:cNvPr id="4" name="Rectangle 3"/>
          <p:cNvSpPr/>
          <p:nvPr/>
        </p:nvSpPr>
        <p:spPr>
          <a:xfrm>
            <a:off x="685800" y="5618998"/>
            <a:ext cx="3200400" cy="432486"/>
          </a:xfrm>
          <a:prstGeom prst="rect">
            <a:avLst/>
          </a:prstGeom>
          <a:solidFill>
            <a:schemeClr val="bg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B4B4B"/>
                </a:solidFill>
              </a:rPr>
              <a:t>Action Plan Entry</a:t>
            </a:r>
          </a:p>
        </p:txBody>
      </p:sp>
      <p:sp>
        <p:nvSpPr>
          <p:cNvPr id="6" name="Rectangle 5"/>
          <p:cNvSpPr/>
          <p:nvPr/>
        </p:nvSpPr>
        <p:spPr>
          <a:xfrm>
            <a:off x="5433646" y="5708822"/>
            <a:ext cx="3200400" cy="432486"/>
          </a:xfrm>
          <a:prstGeom prst="rect">
            <a:avLst/>
          </a:prstGeom>
          <a:solidFill>
            <a:schemeClr val="bg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4B4B4B"/>
                </a:solidFill>
              </a:rPr>
              <a:t>Performance Monitoring</a:t>
            </a:r>
          </a:p>
        </p:txBody>
      </p:sp>
      <p:sp>
        <p:nvSpPr>
          <p:cNvPr id="8" name="Title 1"/>
          <p:cNvSpPr txBox="1">
            <a:spLocks/>
          </p:cNvSpPr>
          <p:nvPr/>
        </p:nvSpPr>
        <p:spPr>
          <a:xfrm>
            <a:off x="501041" y="533400"/>
            <a:ext cx="8229600" cy="1143000"/>
          </a:xfrm>
          <a:prstGeom prst="rect">
            <a:avLst/>
          </a:prstGeo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ln w="11430"/>
                <a:effectLst>
                  <a:outerShdw blurRad="50800" dist="39000" dir="5460000" algn="tl">
                    <a:srgbClr val="000000">
                      <a:alpha val="38000"/>
                    </a:srgbClr>
                  </a:outerShdw>
                </a:effectLst>
              </a:rPr>
              <a:t>Data Management</a:t>
            </a:r>
            <a:endParaRPr lang="en-US" sz="3000" b="1" dirty="0">
              <a:ln w="11430"/>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2918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4953000"/>
            <a:ext cx="6858000" cy="1323439"/>
          </a:xfrm>
          <a:prstGeom prst="rect">
            <a:avLst/>
          </a:prstGeom>
        </p:spPr>
        <p:txBody>
          <a:bodyPr wrap="square">
            <a:spAutoFit/>
          </a:bodyPr>
          <a:lstStyle/>
          <a:p>
            <a:pPr algn="ctr"/>
            <a:r>
              <a:rPr lang="en-US" dirty="0">
                <a:solidFill>
                  <a:srgbClr val="0039A6"/>
                </a:solidFill>
              </a:rPr>
              <a:t> </a:t>
            </a:r>
            <a:r>
              <a:rPr lang="en-US" sz="2400" dirty="0">
                <a:solidFill>
                  <a:srgbClr val="0039A6"/>
                </a:solidFill>
              </a:rPr>
              <a:t>Standardized data definitions, data structure, and data collection </a:t>
            </a:r>
          </a:p>
          <a:p>
            <a:endParaRPr lang="en-US" sz="3200" dirty="0">
              <a:solidFill>
                <a:srgbClr val="0039A6"/>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470" r="44899" b="48321"/>
          <a:stretch/>
        </p:blipFill>
        <p:spPr bwMode="auto">
          <a:xfrm>
            <a:off x="457200" y="1708294"/>
            <a:ext cx="8229600" cy="2800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57200" y="274638"/>
            <a:ext cx="82296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dirty="0" smtClean="0">
                <a:ln w="11430"/>
                <a:effectLst>
                  <a:outerShdw blurRad="50800" dist="39000" dir="5460000" algn="tl">
                    <a:srgbClr val="000000">
                      <a:alpha val="38000"/>
                    </a:srgbClr>
                  </a:outerShdw>
                </a:effectLst>
              </a:rPr>
              <a:t>Structure and Data Management</a:t>
            </a:r>
            <a:endParaRPr lang="en-US" sz="3000" dirty="0">
              <a:ln w="11430"/>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1168477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CAPABILITIES</a:t>
            </a:r>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5200" y="2521929"/>
            <a:ext cx="2357144" cy="1877210"/>
          </a:xfrm>
          <a:ln w="50800">
            <a:solidFill>
              <a:schemeClr val="bg2"/>
            </a:solidFill>
          </a:ln>
        </p:spPr>
      </p:pic>
      <p:pic>
        <p:nvPicPr>
          <p:cNvPr id="9" name="Picture 2" descr="agreements,business concepts,collaborations,communications,data,exchanges,Fotolia,internet,laptop computers,meetings,metaphors,networking,online,radios,shaking hands,shares,technologies,web"/>
          <p:cNvPicPr>
            <a:picLocks noChangeAspect="1" noChangeArrowheads="1"/>
          </p:cNvPicPr>
          <p:nvPr/>
        </p:nvPicPr>
        <p:blipFill>
          <a:blip r:embed="rId3" cstate="print"/>
          <a:srcRect/>
          <a:stretch>
            <a:fillRect/>
          </a:stretch>
        </p:blipFill>
        <p:spPr bwMode="auto">
          <a:xfrm>
            <a:off x="9906000" y="1219200"/>
            <a:ext cx="1868424" cy="1868425"/>
          </a:xfrm>
          <a:prstGeom prst="rect">
            <a:avLst/>
          </a:prstGeom>
          <a:noFill/>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521929"/>
            <a:ext cx="2478067" cy="1858550"/>
          </a:xfrm>
          <a:prstGeom prst="rect">
            <a:avLst/>
          </a:prstGeom>
          <a:ln w="50800">
            <a:solidFill>
              <a:schemeClr val="bg2"/>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4724400"/>
            <a:ext cx="3581400" cy="168325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82" y="2521929"/>
            <a:ext cx="2611373" cy="1858550"/>
          </a:xfrm>
          <a:prstGeom prst="rect">
            <a:avLst/>
          </a:prstGeom>
          <a:ln w="50800" cap="rnd">
            <a:solidFill>
              <a:schemeClr val="bg2"/>
            </a:solidFill>
          </a:ln>
        </p:spPr>
      </p:pic>
      <p:sp>
        <p:nvSpPr>
          <p:cNvPr id="14" name="TextBox 13"/>
          <p:cNvSpPr txBox="1"/>
          <p:nvPr/>
        </p:nvSpPr>
        <p:spPr>
          <a:xfrm>
            <a:off x="665018" y="1389920"/>
            <a:ext cx="2438401" cy="923330"/>
          </a:xfrm>
          <a:prstGeom prst="rect">
            <a:avLst/>
          </a:prstGeom>
          <a:noFill/>
        </p:spPr>
        <p:txBody>
          <a:bodyPr wrap="square" rtlCol="0">
            <a:spAutoFit/>
          </a:bodyPr>
          <a:lstStyle/>
          <a:p>
            <a:r>
              <a:rPr lang="en-US" dirty="0"/>
              <a:t>Documents program data sources, activities, and related products </a:t>
            </a:r>
          </a:p>
        </p:txBody>
      </p:sp>
      <p:sp>
        <p:nvSpPr>
          <p:cNvPr id="16" name="TextBox 15"/>
          <p:cNvSpPr txBox="1"/>
          <p:nvPr/>
        </p:nvSpPr>
        <p:spPr>
          <a:xfrm>
            <a:off x="3733800" y="1403775"/>
            <a:ext cx="2438400" cy="923330"/>
          </a:xfrm>
          <a:prstGeom prst="rect">
            <a:avLst/>
          </a:prstGeom>
          <a:noFill/>
        </p:spPr>
        <p:txBody>
          <a:bodyPr wrap="square" rtlCol="0">
            <a:spAutoFit/>
          </a:bodyPr>
          <a:lstStyle/>
          <a:p>
            <a:r>
              <a:rPr lang="en-US" dirty="0"/>
              <a:t>Builds action plans with “SMART” objectives </a:t>
            </a:r>
          </a:p>
        </p:txBody>
      </p:sp>
      <p:sp>
        <p:nvSpPr>
          <p:cNvPr id="17" name="TextBox 16"/>
          <p:cNvSpPr txBox="1"/>
          <p:nvPr/>
        </p:nvSpPr>
        <p:spPr>
          <a:xfrm>
            <a:off x="6442364" y="1265275"/>
            <a:ext cx="2168236" cy="923330"/>
          </a:xfrm>
          <a:prstGeom prst="rect">
            <a:avLst/>
          </a:prstGeom>
          <a:noFill/>
        </p:spPr>
        <p:txBody>
          <a:bodyPr wrap="square" rtlCol="0">
            <a:spAutoFit/>
          </a:bodyPr>
          <a:lstStyle/>
          <a:p>
            <a:r>
              <a:rPr lang="en-US" dirty="0"/>
              <a:t>Automates ad-hoc </a:t>
            </a:r>
            <a:r>
              <a:rPr lang="en-US" dirty="0" smtClean="0"/>
              <a:t>and performance </a:t>
            </a:r>
            <a:r>
              <a:rPr lang="en-US" dirty="0"/>
              <a:t>reports </a:t>
            </a:r>
          </a:p>
        </p:txBody>
      </p:sp>
    </p:spTree>
    <p:extLst>
      <p:ext uri="{BB962C8B-B14F-4D97-AF65-F5344CB8AC3E}">
        <p14:creationId xmlns:p14="http://schemas.microsoft.com/office/powerpoint/2010/main" val="421191564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Feedback</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sp>
        <p:nvSpPr>
          <p:cNvPr id="5" name="Content Placeholder 2"/>
          <p:cNvSpPr txBox="1">
            <a:spLocks/>
          </p:cNvSpPr>
          <p:nvPr/>
        </p:nvSpPr>
        <p:spPr>
          <a:xfrm>
            <a:off x="437367" y="1828800"/>
            <a:ext cx="8229600" cy="4191000"/>
          </a:xfrm>
          <a:prstGeom prst="rect">
            <a:avLst/>
          </a:prstGeom>
        </p:spPr>
        <p:txBody>
          <a:bodyPr/>
          <a:lstStyle>
            <a:lvl1pPr marL="342900" indent="-342900" algn="l" defTabSz="914400" rtl="0" eaLnBrk="1" latinLnBrk="0" hangingPunct="1">
              <a:spcBef>
                <a:spcPct val="20000"/>
              </a:spcBef>
              <a:buClr>
                <a:schemeClr val="tx1"/>
              </a:buClr>
              <a:buSzPct val="70000"/>
              <a:buFont typeface="Wingdings" pitchFamily="2" charset="2"/>
              <a:buChar char="q"/>
              <a:defRPr sz="2400" b="1" kern="1200" baseline="0">
                <a:solidFill>
                  <a:schemeClr val="bg2"/>
                </a:solidFill>
                <a:latin typeface="+mn-lt"/>
                <a:ea typeface="+mn-ea"/>
                <a:cs typeface="+mn-cs"/>
              </a:defRPr>
            </a:lvl1pPr>
            <a:lvl2pPr marL="742950" indent="-285750" algn="l" defTabSz="914400" rtl="0" eaLnBrk="1" latinLnBrk="0" hangingPunct="1">
              <a:spcBef>
                <a:spcPct val="20000"/>
              </a:spcBef>
              <a:buClr>
                <a:schemeClr val="tx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tx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tx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tx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en-US" dirty="0" smtClean="0"/>
          </a:p>
          <a:p>
            <a:pPr marL="0" indent="0" algn="ctr">
              <a:buFont typeface="Wingdings" pitchFamily="2" charset="2"/>
              <a:buNone/>
            </a:pPr>
            <a:r>
              <a:rPr lang="en-US" dirty="0" smtClean="0"/>
              <a:t>“I am excited about the opportunity to enter information as it occurs and while the event is still fresh in my mind … CDMIS is a much needed vehicle to record program activities in real-time.” </a:t>
            </a:r>
          </a:p>
          <a:p>
            <a:pPr marL="0" indent="0" algn="ctr">
              <a:buFont typeface="Wingdings" pitchFamily="2" charset="2"/>
              <a:buNone/>
            </a:pPr>
            <a:endParaRPr lang="en-US" dirty="0" smtClean="0"/>
          </a:p>
          <a:p>
            <a:pPr marL="457200" lvl="1" indent="0" algn="r">
              <a:buFont typeface="Wingdings" pitchFamily="2" charset="2"/>
              <a:buNone/>
            </a:pPr>
            <a:r>
              <a:rPr lang="en-US" dirty="0" smtClean="0"/>
              <a:t>Kendra </a:t>
            </a:r>
            <a:r>
              <a:rPr lang="en-US" dirty="0" err="1" smtClean="0"/>
              <a:t>Sabol</a:t>
            </a:r>
            <a:r>
              <a:rPr lang="en-US" dirty="0" smtClean="0"/>
              <a:t>, Program Director, Arizona Comprehensive Cancer Control Program</a:t>
            </a:r>
            <a:endParaRPr lang="en-US" dirty="0"/>
          </a:p>
        </p:txBody>
      </p:sp>
    </p:spTree>
    <p:extLst>
      <p:ext uri="{BB962C8B-B14F-4D97-AF65-F5344CB8AC3E}">
        <p14:creationId xmlns:p14="http://schemas.microsoft.com/office/powerpoint/2010/main" val="32082341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715962"/>
          </a:xfrm>
        </p:spPr>
        <p:txBody>
          <a:bodyPr>
            <a:normAutofit fontScale="90000"/>
          </a:bodyPr>
          <a:lstStyle/>
          <a:p>
            <a:r>
              <a:rPr lang="en-US" dirty="0" smtClean="0"/>
              <a:t/>
            </a:r>
            <a:br>
              <a:rPr lang="en-US" dirty="0" smtClean="0"/>
            </a:br>
            <a:r>
              <a:rPr lang="en-US" dirty="0" smtClean="0"/>
              <a:t>History and Transformation AIRS</a:t>
            </a:r>
            <a:endParaRPr lang="en-US" dirty="0"/>
          </a:p>
        </p:txBody>
      </p:sp>
      <p:graphicFrame>
        <p:nvGraphicFramePr>
          <p:cNvPr id="2" name="Diagram 1"/>
          <p:cNvGraphicFramePr/>
          <p:nvPr>
            <p:extLst>
              <p:ext uri="{D42A27DB-BD31-4B8C-83A1-F6EECF244321}">
                <p14:modId xmlns:p14="http://schemas.microsoft.com/office/powerpoint/2010/main" val="1039634685"/>
              </p:ext>
            </p:extLst>
          </p:nvPr>
        </p:nvGraphicFramePr>
        <p:xfrm>
          <a:off x="304800" y="1371600"/>
          <a:ext cx="8486089" cy="4699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p:cNvGrpSpPr/>
          <p:nvPr/>
        </p:nvGrpSpPr>
        <p:grpSpPr>
          <a:xfrm>
            <a:off x="7848600" y="5791200"/>
            <a:ext cx="971550" cy="738188"/>
            <a:chOff x="1619250" y="862012"/>
            <a:chExt cx="971550" cy="738188"/>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1" name="TextBox 10"/>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511206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609600"/>
            <a:ext cx="8610600" cy="1143000"/>
          </a:xfrm>
        </p:spPr>
        <p:txBody>
          <a:bodyPr/>
          <a:lstStyle/>
          <a:p>
            <a:r>
              <a:rPr lang="en-US" sz="2800" b="1" dirty="0" smtClean="0"/>
              <a:t>The two end points in  project</a:t>
            </a:r>
            <a:endParaRPr lang="en-US" sz="2800" b="1" dirty="0"/>
          </a:p>
        </p:txBody>
      </p:sp>
      <p:grpSp>
        <p:nvGrpSpPr>
          <p:cNvPr id="5132" name="Group 12"/>
          <p:cNvGrpSpPr>
            <a:grpSpLocks/>
          </p:cNvGrpSpPr>
          <p:nvPr/>
        </p:nvGrpSpPr>
        <p:grpSpPr bwMode="auto">
          <a:xfrm>
            <a:off x="457200" y="1828800"/>
            <a:ext cx="2166938" cy="3429000"/>
            <a:chOff x="288" y="1152"/>
            <a:chExt cx="1365" cy="2160"/>
          </a:xfrm>
        </p:grpSpPr>
        <p:pic>
          <p:nvPicPr>
            <p:cNvPr id="5123" name="Picture 3" descr="D:\ACES\Images\Thinker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0"/>
              <a:ext cx="1365" cy="1872"/>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432" y="1152"/>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Inspiration</a:t>
              </a:r>
            </a:p>
          </p:txBody>
        </p:sp>
      </p:grpSp>
      <p:grpSp>
        <p:nvGrpSpPr>
          <p:cNvPr id="5129" name="Group 9"/>
          <p:cNvGrpSpPr>
            <a:grpSpLocks/>
          </p:cNvGrpSpPr>
          <p:nvPr/>
        </p:nvGrpSpPr>
        <p:grpSpPr bwMode="auto">
          <a:xfrm>
            <a:off x="5391150" y="2133600"/>
            <a:ext cx="3448050" cy="2776538"/>
            <a:chOff x="3312" y="1344"/>
            <a:chExt cx="2172" cy="1749"/>
          </a:xfrm>
        </p:grpSpPr>
        <p:pic>
          <p:nvPicPr>
            <p:cNvPr id="5124" name="Picture 4" descr="D:\ACES\Images\Cassini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632"/>
              <a:ext cx="2172" cy="1461"/>
            </a:xfrm>
            <a:prstGeom prst="rect">
              <a:avLst/>
            </a:prstGeom>
            <a:noFill/>
            <a:extLst>
              <a:ext uri="{909E8E84-426E-40DD-AFC4-6F175D3DCCD1}">
                <a14:hiddenFill xmlns:a14="http://schemas.microsoft.com/office/drawing/2010/main">
                  <a:solidFill>
                    <a:srgbClr val="FFFFFF"/>
                  </a:solidFill>
                </a14:hiddenFill>
              </a:ext>
            </a:extLst>
          </p:spPr>
        </p:pic>
        <p:sp>
          <p:nvSpPr>
            <p:cNvPr id="5128" name="Text Box 8"/>
            <p:cNvSpPr txBox="1">
              <a:spLocks noChangeArrowheads="1"/>
            </p:cNvSpPr>
            <p:nvPr/>
          </p:nvSpPr>
          <p:spPr bwMode="auto">
            <a:xfrm>
              <a:off x="3840" y="1344"/>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Operation</a:t>
              </a:r>
            </a:p>
          </p:txBody>
        </p:sp>
      </p:grpSp>
      <p:grpSp>
        <p:nvGrpSpPr>
          <p:cNvPr id="5131" name="Group 11"/>
          <p:cNvGrpSpPr>
            <a:grpSpLocks/>
          </p:cNvGrpSpPr>
          <p:nvPr/>
        </p:nvGrpSpPr>
        <p:grpSpPr bwMode="auto">
          <a:xfrm>
            <a:off x="2819400" y="3429000"/>
            <a:ext cx="2438400" cy="1066800"/>
            <a:chOff x="1728" y="2208"/>
            <a:chExt cx="1536" cy="672"/>
          </a:xfrm>
        </p:grpSpPr>
        <p:pic>
          <p:nvPicPr>
            <p:cNvPr id="5127" name="Picture 7" descr="C:\Documents and Settings\Greg Guzik\Application Data\Microsoft\Media Catalog\Downloaded Clips\cl0\DD00203_.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 y="2208"/>
              <a:ext cx="556" cy="444"/>
            </a:xfrm>
            <a:prstGeom prst="rect">
              <a:avLst/>
            </a:prstGeo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1728" y="2592"/>
              <a:ext cx="15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t>A miracle occurs</a:t>
              </a:r>
            </a:p>
          </p:txBody>
        </p:sp>
      </p:grpSp>
    </p:spTree>
    <p:extLst>
      <p:ext uri="{BB962C8B-B14F-4D97-AF65-F5344CB8AC3E}">
        <p14:creationId xmlns:p14="http://schemas.microsoft.com/office/powerpoint/2010/main" val="3259553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additive="base">
                                        <p:cTn id="7" dur="500" fill="hold"/>
                                        <p:tgtEl>
                                          <p:spTgt spid="5132"/>
                                        </p:tgtEl>
                                        <p:attrNameLst>
                                          <p:attrName>ppt_x</p:attrName>
                                        </p:attrNameLst>
                                      </p:cBhvr>
                                      <p:tavLst>
                                        <p:tav tm="0">
                                          <p:val>
                                            <p:strVal val="0-#ppt_w/2"/>
                                          </p:val>
                                        </p:tav>
                                        <p:tav tm="100000">
                                          <p:val>
                                            <p:strVal val="#ppt_x"/>
                                          </p:val>
                                        </p:tav>
                                      </p:tavLst>
                                    </p:anim>
                                    <p:anim calcmode="lin" valueType="num">
                                      <p:cBhvr additive="base">
                                        <p:cTn id="8" dur="500" fill="hold"/>
                                        <p:tgtEl>
                                          <p:spTgt spid="51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5129"/>
                                        </p:tgtEl>
                                        <p:attrNameLst>
                                          <p:attrName>style.visibility</p:attrName>
                                        </p:attrNameLst>
                                      </p:cBhvr>
                                      <p:to>
                                        <p:strVal val="visible"/>
                                      </p:to>
                                    </p:set>
                                    <p:anim calcmode="lin" valueType="num">
                                      <p:cBhvr additive="base">
                                        <p:cTn id="13" dur="500" fill="hold"/>
                                        <p:tgtEl>
                                          <p:spTgt spid="5129"/>
                                        </p:tgtEl>
                                        <p:attrNameLst>
                                          <p:attrName>ppt_x</p:attrName>
                                        </p:attrNameLst>
                                      </p:cBhvr>
                                      <p:tavLst>
                                        <p:tav tm="0">
                                          <p:val>
                                            <p:strVal val="1+#ppt_w/2"/>
                                          </p:val>
                                        </p:tav>
                                        <p:tav tm="100000">
                                          <p:val>
                                            <p:strVal val="#ppt_x"/>
                                          </p:val>
                                        </p:tav>
                                      </p:tavLst>
                                    </p:anim>
                                    <p:anim calcmode="lin" valueType="num">
                                      <p:cBhvr additive="base">
                                        <p:cTn id="14" dur="500" fill="hold"/>
                                        <p:tgtEl>
                                          <p:spTgt spid="512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31"/>
                                        </p:tgtEl>
                                        <p:attrNameLst>
                                          <p:attrName>style.visibility</p:attrName>
                                        </p:attrNameLst>
                                      </p:cBhvr>
                                      <p:to>
                                        <p:strVal val="visible"/>
                                      </p:to>
                                    </p:set>
                                    <p:anim calcmode="lin" valueType="num">
                                      <p:cBhvr additive="base">
                                        <p:cTn id="19" dur="500" fill="hold"/>
                                        <p:tgtEl>
                                          <p:spTgt spid="5131"/>
                                        </p:tgtEl>
                                        <p:attrNameLst>
                                          <p:attrName>ppt_x</p:attrName>
                                        </p:attrNameLst>
                                      </p:cBhvr>
                                      <p:tavLst>
                                        <p:tav tm="0">
                                          <p:val>
                                            <p:strVal val="#ppt_x"/>
                                          </p:val>
                                        </p:tav>
                                        <p:tav tm="100000">
                                          <p:val>
                                            <p:strVal val="#ppt_x"/>
                                          </p:val>
                                        </p:tav>
                                      </p:tavLst>
                                    </p:anim>
                                    <p:anim calcmode="lin" valueType="num">
                                      <p:cBhvr additive="base">
                                        <p:cTn id="20" dur="500" fill="hold"/>
                                        <p:tgtEl>
                                          <p:spTgt spid="5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val 3"/>
          <p:cNvSpPr>
            <a:spLocks noChangeArrowheads="1"/>
          </p:cNvSpPr>
          <p:nvPr/>
        </p:nvSpPr>
        <p:spPr bwMode="auto">
          <a:xfrm>
            <a:off x="1897063" y="1368425"/>
            <a:ext cx="4606925" cy="4481513"/>
          </a:xfrm>
          <a:prstGeom prst="ellipse">
            <a:avLst/>
          </a:prstGeom>
          <a:solidFill>
            <a:schemeClr val="accent3">
              <a:lumMod val="20000"/>
              <a:lumOff val="80000"/>
            </a:schemeClr>
          </a:solidFill>
          <a:ln w="38100">
            <a:solidFill>
              <a:schemeClr val="tx1"/>
            </a:solidFill>
            <a:round/>
            <a:headEnd/>
            <a:tailEnd/>
          </a:ln>
        </p:spPr>
        <p:txBody>
          <a:bodyPr/>
          <a:lstStyle/>
          <a:p>
            <a:endParaRPr lang="en-GB"/>
          </a:p>
        </p:txBody>
      </p:sp>
      <p:sp>
        <p:nvSpPr>
          <p:cNvPr id="15364" name="Rectangle 5"/>
          <p:cNvSpPr>
            <a:spLocks noChangeArrowheads="1"/>
          </p:cNvSpPr>
          <p:nvPr/>
        </p:nvSpPr>
        <p:spPr bwMode="auto">
          <a:xfrm>
            <a:off x="854182" y="4249894"/>
            <a:ext cx="2305050" cy="449262"/>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Implement </a:t>
            </a:r>
            <a:endParaRPr lang="en-US" sz="1600" dirty="0">
              <a:latin typeface="Arial" charset="0"/>
            </a:endParaRPr>
          </a:p>
        </p:txBody>
      </p:sp>
      <p:sp>
        <p:nvSpPr>
          <p:cNvPr id="15365" name="Rectangle 6"/>
          <p:cNvSpPr>
            <a:spLocks noChangeArrowheads="1"/>
          </p:cNvSpPr>
          <p:nvPr/>
        </p:nvSpPr>
        <p:spPr bwMode="auto">
          <a:xfrm>
            <a:off x="5543550" y="2374292"/>
            <a:ext cx="1920875" cy="521307"/>
          </a:xfrm>
          <a:prstGeom prst="rect">
            <a:avLst/>
          </a:prstGeom>
          <a:solidFill>
            <a:schemeClr val="bg1">
              <a:lumMod val="75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Specify</a:t>
            </a:r>
            <a:endParaRPr lang="en-US" sz="1600" dirty="0">
              <a:latin typeface="Arial" charset="0"/>
            </a:endParaRPr>
          </a:p>
        </p:txBody>
      </p:sp>
      <p:sp>
        <p:nvSpPr>
          <p:cNvPr id="15366" name="Rectangle 7"/>
          <p:cNvSpPr>
            <a:spLocks noChangeArrowheads="1"/>
          </p:cNvSpPr>
          <p:nvPr/>
        </p:nvSpPr>
        <p:spPr bwMode="auto">
          <a:xfrm>
            <a:off x="1154080" y="2312788"/>
            <a:ext cx="1824038" cy="449263"/>
          </a:xfrm>
          <a:prstGeom prst="rect">
            <a:avLst/>
          </a:prstGeom>
          <a:solidFill>
            <a:schemeClr val="bg1"/>
          </a:solidFill>
          <a:ln w="19050">
            <a:solidFill>
              <a:schemeClr val="tx1"/>
            </a:solidFill>
            <a:miter lim="800000"/>
            <a:headEnd/>
            <a:tailEnd/>
          </a:ln>
        </p:spPr>
        <p:txBody>
          <a:bodyPr anchor="ctr"/>
          <a:lstStyle/>
          <a:p>
            <a:pPr algn="ctr"/>
            <a:r>
              <a:rPr lang="en-US" sz="1600" b="1" dirty="0" smtClean="0">
                <a:solidFill>
                  <a:srgbClr val="0070C0"/>
                </a:solidFill>
                <a:latin typeface="Verdana" pitchFamily="1" charset="0"/>
                <a:cs typeface="Times New Roman" pitchFamily="18" charset="0"/>
              </a:rPr>
              <a:t>Evaluate</a:t>
            </a:r>
            <a:endParaRPr lang="en-US" sz="1600" b="1" dirty="0">
              <a:solidFill>
                <a:srgbClr val="0070C0"/>
              </a:solidFill>
              <a:latin typeface="Arial" charset="0"/>
            </a:endParaRPr>
          </a:p>
        </p:txBody>
      </p:sp>
      <p:sp>
        <p:nvSpPr>
          <p:cNvPr id="15367" name="Rectangle 8"/>
          <p:cNvSpPr>
            <a:spLocks noChangeArrowheads="1"/>
          </p:cNvSpPr>
          <p:nvPr/>
        </p:nvSpPr>
        <p:spPr bwMode="auto">
          <a:xfrm>
            <a:off x="3293542" y="1165015"/>
            <a:ext cx="2111375" cy="449263"/>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Arial" charset="0"/>
              </a:rPr>
              <a:t>Assess</a:t>
            </a:r>
            <a:endParaRPr lang="en-US" sz="1600" b="1" dirty="0">
              <a:latin typeface="Arial" charset="0"/>
            </a:endParaRPr>
          </a:p>
        </p:txBody>
      </p:sp>
      <p:sp>
        <p:nvSpPr>
          <p:cNvPr id="15371" name="AutoShape 12"/>
          <p:cNvSpPr>
            <a:spLocks noChangeArrowheads="1"/>
          </p:cNvSpPr>
          <p:nvPr/>
        </p:nvSpPr>
        <p:spPr bwMode="auto">
          <a:xfrm rot="-2474486">
            <a:off x="2616993" y="1545592"/>
            <a:ext cx="384175" cy="596900"/>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4" name="AutoShape 15"/>
          <p:cNvSpPr>
            <a:spLocks noChangeArrowheads="1"/>
          </p:cNvSpPr>
          <p:nvPr/>
        </p:nvSpPr>
        <p:spPr bwMode="auto">
          <a:xfrm rot="2728861">
            <a:off x="5560536" y="1681548"/>
            <a:ext cx="450850" cy="625475"/>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7" name="AutoShape 18"/>
          <p:cNvSpPr>
            <a:spLocks noChangeArrowheads="1"/>
          </p:cNvSpPr>
          <p:nvPr/>
        </p:nvSpPr>
        <p:spPr bwMode="auto">
          <a:xfrm rot="16200000">
            <a:off x="1672431" y="3214937"/>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8" name="AutoShape 19"/>
          <p:cNvSpPr>
            <a:spLocks noChangeArrowheads="1"/>
          </p:cNvSpPr>
          <p:nvPr/>
        </p:nvSpPr>
        <p:spPr bwMode="auto">
          <a:xfrm rot="5610937">
            <a:off x="6279356" y="3325115"/>
            <a:ext cx="449263"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sp>
        <p:nvSpPr>
          <p:cNvPr id="15379" name="Rectangle 20"/>
          <p:cNvSpPr>
            <a:spLocks noGrp="1" noChangeArrowheads="1"/>
          </p:cNvSpPr>
          <p:nvPr>
            <p:ph type="title" idx="4294967295"/>
          </p:nvPr>
        </p:nvSpPr>
        <p:spPr>
          <a:xfrm>
            <a:off x="685800" y="304800"/>
            <a:ext cx="7772400" cy="762000"/>
          </a:xfrm>
          <a:prstGeom prst="rect">
            <a:avLst/>
          </a:prstGeom>
        </p:spPr>
        <p:txBody>
          <a:bodyPr/>
          <a:lstStyle/>
          <a:p>
            <a:pPr eaLnBrk="1" hangingPunct="1"/>
            <a:r>
              <a:rPr lang="en-US" sz="2800" b="1" dirty="0" smtClean="0"/>
              <a:t>The project life cycle</a:t>
            </a:r>
          </a:p>
        </p:txBody>
      </p:sp>
      <p:sp>
        <p:nvSpPr>
          <p:cNvPr id="20" name="Rectangle 5"/>
          <p:cNvSpPr>
            <a:spLocks noChangeArrowheads="1"/>
          </p:cNvSpPr>
          <p:nvPr/>
        </p:nvSpPr>
        <p:spPr bwMode="auto">
          <a:xfrm>
            <a:off x="5014480" y="4231872"/>
            <a:ext cx="2305050" cy="449262"/>
          </a:xfrm>
          <a:prstGeom prst="rect">
            <a:avLst/>
          </a:prstGeom>
          <a:solidFill>
            <a:schemeClr val="bg1">
              <a:lumMod val="75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Develop </a:t>
            </a:r>
            <a:endParaRPr lang="en-US" sz="1600" dirty="0">
              <a:latin typeface="Arial" charset="0"/>
            </a:endParaRPr>
          </a:p>
        </p:txBody>
      </p:sp>
      <p:sp>
        <p:nvSpPr>
          <p:cNvPr id="21" name="Rectangle 5"/>
          <p:cNvSpPr>
            <a:spLocks noChangeArrowheads="1"/>
          </p:cNvSpPr>
          <p:nvPr/>
        </p:nvSpPr>
        <p:spPr bwMode="auto">
          <a:xfrm>
            <a:off x="3150267" y="5625774"/>
            <a:ext cx="2305050" cy="449262"/>
          </a:xfrm>
          <a:prstGeom prst="rect">
            <a:avLst/>
          </a:prstGeom>
          <a:solidFill>
            <a:schemeClr val="bg2">
              <a:lumMod val="40000"/>
              <a:lumOff val="60000"/>
            </a:schemeClr>
          </a:solidFill>
          <a:ln w="19050">
            <a:solidFill>
              <a:schemeClr val="tx1"/>
            </a:solidFill>
            <a:miter lim="800000"/>
            <a:headEnd/>
            <a:tailEnd/>
          </a:ln>
        </p:spPr>
        <p:txBody>
          <a:bodyPr anchor="ctr"/>
          <a:lstStyle/>
          <a:p>
            <a:pPr algn="ctr"/>
            <a:r>
              <a:rPr lang="en-US" sz="1600" b="1" dirty="0" smtClean="0">
                <a:latin typeface="Verdana" pitchFamily="1" charset="0"/>
                <a:cs typeface="Times New Roman" pitchFamily="18" charset="0"/>
              </a:rPr>
              <a:t>Test</a:t>
            </a:r>
            <a:endParaRPr lang="en-US" sz="1600" dirty="0">
              <a:latin typeface="Arial" charset="0"/>
            </a:endParaRPr>
          </a:p>
        </p:txBody>
      </p:sp>
      <p:sp>
        <p:nvSpPr>
          <p:cNvPr id="22" name="AutoShape 18"/>
          <p:cNvSpPr>
            <a:spLocks noChangeArrowheads="1"/>
          </p:cNvSpPr>
          <p:nvPr/>
        </p:nvSpPr>
        <p:spPr bwMode="auto">
          <a:xfrm rot="12790941">
            <a:off x="2379541" y="4914696"/>
            <a:ext cx="449262" cy="576263"/>
          </a:xfrm>
          <a:prstGeom prst="rightArrow">
            <a:avLst>
              <a:gd name="adj1" fmla="val 50000"/>
              <a:gd name="adj2" fmla="val 25000"/>
            </a:avLst>
          </a:prstGeom>
          <a:solidFill>
            <a:srgbClr val="FFFF99"/>
          </a:solidFill>
          <a:ln w="19050">
            <a:solidFill>
              <a:srgbClr val="000000"/>
            </a:solidFill>
            <a:miter lim="800000"/>
            <a:headEnd/>
            <a:tailEnd/>
          </a:ln>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41253">
            <a:off x="5464352" y="5011199"/>
            <a:ext cx="68262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5357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600200"/>
            <a:ext cx="8229600" cy="4800599"/>
          </a:xfrm>
        </p:spPr>
        <p:txBody>
          <a:bodyPr/>
          <a:lstStyle/>
          <a:p>
            <a:r>
              <a:rPr lang="en-US" dirty="0" smtClean="0"/>
              <a:t>Managing Communication </a:t>
            </a:r>
          </a:p>
          <a:p>
            <a:pPr lvl="1"/>
            <a:r>
              <a:rPr lang="en-US" dirty="0" smtClean="0"/>
              <a:t>Numerous programs and </a:t>
            </a:r>
            <a:r>
              <a:rPr lang="en-US" dirty="0"/>
              <a:t>functional </a:t>
            </a:r>
            <a:r>
              <a:rPr lang="en-US" dirty="0" smtClean="0"/>
              <a:t>areas </a:t>
            </a:r>
          </a:p>
          <a:p>
            <a:pPr lvl="1"/>
            <a:r>
              <a:rPr lang="en-US" dirty="0" smtClean="0"/>
              <a:t>Maintaining vertical and horizontal communication </a:t>
            </a:r>
          </a:p>
          <a:p>
            <a:pPr lvl="1"/>
            <a:r>
              <a:rPr lang="en-US" dirty="0" smtClean="0"/>
              <a:t>Awareness of CDC priorities, budgets, and moving agendas</a:t>
            </a:r>
            <a:endParaRPr lang="en-US" dirty="0"/>
          </a:p>
          <a:p>
            <a:pPr marL="0" indent="0">
              <a:buNone/>
            </a:pPr>
            <a:endParaRPr lang="en-US" dirty="0" smtClean="0"/>
          </a:p>
          <a:p>
            <a:r>
              <a:rPr lang="en-US" dirty="0" smtClean="0"/>
              <a:t>Managing Scope &amp; Resources </a:t>
            </a:r>
          </a:p>
          <a:p>
            <a:pPr lvl="1"/>
            <a:r>
              <a:rPr lang="en-US" dirty="0" smtClean="0"/>
              <a:t>Increased system popularity</a:t>
            </a:r>
          </a:p>
          <a:p>
            <a:pPr lvl="1"/>
            <a:r>
              <a:rPr lang="en-US" dirty="0" smtClean="0"/>
              <a:t>Providing timely user support and technical assistance</a:t>
            </a:r>
            <a:endParaRPr lang="en-US" dirty="0"/>
          </a:p>
          <a:p>
            <a:pPr lvl="1"/>
            <a:r>
              <a:rPr lang="en-US" dirty="0" smtClean="0"/>
              <a:t>Accommodating distinctive program data needs and enhancements</a:t>
            </a:r>
          </a:p>
          <a:p>
            <a:pPr lvl="1"/>
            <a:r>
              <a:rPr lang="en-US" dirty="0" smtClean="0"/>
              <a:t>Balancing and coordinating multiple efforts </a:t>
            </a:r>
          </a:p>
          <a:p>
            <a:pPr marL="457200" lvl="1"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1084909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28600"/>
            <a:ext cx="2895600" cy="914400"/>
          </a:xfrm>
        </p:spPr>
        <p:txBody>
          <a:bodyPr/>
          <a:lstStyle/>
          <a:p>
            <a:pPr algn="ctr"/>
            <a:r>
              <a:rPr lang="en-US" dirty="0" smtClean="0"/>
              <a:t>CDC Program Evaluation Framework</a:t>
            </a:r>
            <a:endParaRPr lang="en-US" dirty="0"/>
          </a:p>
        </p:txBody>
      </p:sp>
      <p:graphicFrame>
        <p:nvGraphicFramePr>
          <p:cNvPr id="3" name="Picture Placeholder 2"/>
          <p:cNvGraphicFramePr>
            <a:graphicFrameLocks noGrp="1"/>
          </p:cNvGraphicFramePr>
          <p:nvPr>
            <p:ph type="pic" idx="1"/>
            <p:extLst>
              <p:ext uri="{D42A27DB-BD31-4B8C-83A1-F6EECF244321}">
                <p14:modId xmlns:p14="http://schemas.microsoft.com/office/powerpoint/2010/main" val="1494406472"/>
              </p:ext>
            </p:extLst>
          </p:nvPr>
        </p:nvGraphicFramePr>
        <p:xfrm>
          <a:off x="585716" y="457200"/>
          <a:ext cx="8001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786116" y="2286000"/>
            <a:ext cx="1600200" cy="1354217"/>
          </a:xfrm>
          <a:prstGeom prst="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b="1" u="sng" dirty="0" smtClean="0">
                <a:solidFill>
                  <a:schemeClr val="bg1"/>
                </a:solidFill>
                <a:effectLst>
                  <a:outerShdw blurRad="38100" dist="38100" dir="2700000" algn="tl">
                    <a:srgbClr val="000000">
                      <a:alpha val="43137"/>
                    </a:srgbClr>
                  </a:outerShdw>
                </a:effectLst>
              </a:rPr>
              <a:t>Standards</a:t>
            </a:r>
          </a:p>
          <a:p>
            <a:pPr algn="ctr"/>
            <a:r>
              <a:rPr lang="en-US" sz="1600" dirty="0" smtClean="0">
                <a:solidFill>
                  <a:schemeClr val="bg1"/>
                </a:solidFill>
              </a:rPr>
              <a:t>Utility</a:t>
            </a:r>
          </a:p>
          <a:p>
            <a:pPr algn="ctr"/>
            <a:r>
              <a:rPr lang="en-US" sz="1600" dirty="0" smtClean="0">
                <a:solidFill>
                  <a:schemeClr val="bg1"/>
                </a:solidFill>
              </a:rPr>
              <a:t>Feasibility</a:t>
            </a:r>
          </a:p>
          <a:p>
            <a:pPr algn="ctr"/>
            <a:r>
              <a:rPr lang="en-US" sz="1600" dirty="0" smtClean="0">
                <a:solidFill>
                  <a:schemeClr val="bg1"/>
                </a:solidFill>
              </a:rPr>
              <a:t>Propriety</a:t>
            </a:r>
          </a:p>
          <a:p>
            <a:pPr algn="ctr"/>
            <a:r>
              <a:rPr lang="en-US" sz="1600" dirty="0" smtClean="0">
                <a:solidFill>
                  <a:schemeClr val="bg1"/>
                </a:solidFill>
              </a:rPr>
              <a:t>Accuracy</a:t>
            </a:r>
          </a:p>
        </p:txBody>
      </p:sp>
      <p:sp>
        <p:nvSpPr>
          <p:cNvPr id="4" name="TextBox 3"/>
          <p:cNvSpPr txBox="1"/>
          <p:nvPr/>
        </p:nvSpPr>
        <p:spPr>
          <a:xfrm>
            <a:off x="685800" y="6123386"/>
            <a:ext cx="7391400" cy="430887"/>
          </a:xfrm>
          <a:prstGeom prst="rect">
            <a:avLst/>
          </a:prstGeom>
          <a:noFill/>
        </p:spPr>
        <p:txBody>
          <a:bodyPr wrap="square" rtlCol="0">
            <a:spAutoFit/>
          </a:bodyPr>
          <a:lstStyle/>
          <a:p>
            <a:r>
              <a:rPr lang="en-US" sz="1050" dirty="0" smtClean="0"/>
              <a:t>Centers for Disease Control and Prevention.  (1999). Framework for program evaluation in public health. </a:t>
            </a:r>
            <a:r>
              <a:rPr lang="en-US" sz="1050" i="1" dirty="0" smtClean="0"/>
              <a:t>Morbidity and Mortality Weekly Report, </a:t>
            </a:r>
            <a:r>
              <a:rPr lang="en-US" sz="1050" dirty="0" smtClean="0"/>
              <a:t>48:  1-58.</a:t>
            </a:r>
            <a:endParaRPr lang="en-US" sz="1050" dirty="0"/>
          </a:p>
        </p:txBody>
      </p:sp>
    </p:spTree>
    <p:extLst>
      <p:ext uri="{BB962C8B-B14F-4D97-AF65-F5344CB8AC3E}">
        <p14:creationId xmlns:p14="http://schemas.microsoft.com/office/powerpoint/2010/main" val="319294010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t>
            </a:r>
            <a:br>
              <a:rPr lang="en-US" dirty="0" smtClean="0"/>
            </a:br>
            <a:r>
              <a:rPr lang="en-US" dirty="0" smtClean="0"/>
              <a:t>Relax, (Re)Evaluate, and Release!</a:t>
            </a:r>
            <a:endParaRPr lang="en-US" dirty="0"/>
          </a:p>
        </p:txBody>
      </p:sp>
      <p:sp>
        <p:nvSpPr>
          <p:cNvPr id="3" name="Content Placeholder 2"/>
          <p:cNvSpPr>
            <a:spLocks noGrp="1"/>
          </p:cNvSpPr>
          <p:nvPr>
            <p:ph idx="1"/>
          </p:nvPr>
        </p:nvSpPr>
        <p:spPr/>
        <p:txBody>
          <a:bodyPr/>
          <a:lstStyle/>
          <a:p>
            <a:r>
              <a:rPr lang="en-US" dirty="0" smtClean="0"/>
              <a:t>Expect the unexpected</a:t>
            </a:r>
          </a:p>
          <a:p>
            <a:pPr marL="0" indent="0">
              <a:buNone/>
            </a:pPr>
            <a:endParaRPr lang="en-US" dirty="0" smtClean="0"/>
          </a:p>
          <a:p>
            <a:r>
              <a:rPr lang="en-US" dirty="0" smtClean="0"/>
              <a:t>Engage stakeholders </a:t>
            </a:r>
            <a:r>
              <a:rPr lang="en-US" dirty="0"/>
              <a:t>e</a:t>
            </a:r>
            <a:r>
              <a:rPr lang="en-US" dirty="0" smtClean="0"/>
              <a:t>arly and regularly</a:t>
            </a:r>
          </a:p>
          <a:p>
            <a:endParaRPr lang="en-US" kern="0" dirty="0" smtClean="0">
              <a:solidFill>
                <a:schemeClr val="accent2"/>
              </a:solidFill>
            </a:endParaRPr>
          </a:p>
          <a:p>
            <a:r>
              <a:rPr lang="en-US" kern="0" dirty="0" smtClean="0"/>
              <a:t>Manage </a:t>
            </a:r>
            <a:r>
              <a:rPr lang="en-US" kern="0" dirty="0"/>
              <a:t>user expectations </a:t>
            </a:r>
            <a:r>
              <a:rPr lang="en-US" kern="0" dirty="0" smtClean="0"/>
              <a:t>proactively</a:t>
            </a:r>
          </a:p>
          <a:p>
            <a:pPr marL="0" indent="0">
              <a:buNone/>
            </a:pPr>
            <a:endParaRPr lang="en-US" dirty="0" smtClean="0"/>
          </a:p>
          <a:p>
            <a:r>
              <a:rPr lang="en-US" dirty="0" smtClean="0"/>
              <a:t>Foster a culture of collaboration &amp; improvement</a:t>
            </a:r>
          </a:p>
          <a:p>
            <a:endParaRPr lang="en-US" dirty="0" smtClean="0"/>
          </a:p>
          <a:p>
            <a:r>
              <a:rPr lang="en-US" dirty="0" smtClean="0"/>
              <a:t>Document decisions and celebrate accomplishments </a:t>
            </a:r>
          </a:p>
          <a:p>
            <a:endParaRPr lang="en-US" dirty="0" smtClean="0"/>
          </a:p>
        </p:txBody>
      </p:sp>
    </p:spTree>
    <p:extLst>
      <p:ext uri="{BB962C8B-B14F-4D97-AF65-F5344CB8AC3E}">
        <p14:creationId xmlns:p14="http://schemas.microsoft.com/office/powerpoint/2010/main" val="243368496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Hire additional human resource support</a:t>
            </a:r>
          </a:p>
          <a:p>
            <a:endParaRPr lang="en-US" dirty="0" smtClean="0"/>
          </a:p>
          <a:p>
            <a:r>
              <a:rPr lang="en-US" dirty="0" smtClean="0"/>
              <a:t>Develop a strategic plan for operation/communication</a:t>
            </a:r>
          </a:p>
          <a:p>
            <a:endParaRPr lang="en-US" dirty="0" smtClean="0"/>
          </a:p>
          <a:p>
            <a:r>
              <a:rPr lang="en-US" dirty="0" smtClean="0"/>
              <a:t>Leverage advisory group evaluation expertise (e.g. evaluation consultation group)</a:t>
            </a:r>
          </a:p>
          <a:p>
            <a:pPr lvl="1"/>
            <a:r>
              <a:rPr lang="en-US" dirty="0" smtClean="0"/>
              <a:t>Objectives</a:t>
            </a:r>
          </a:p>
          <a:p>
            <a:pPr lvl="1"/>
            <a:r>
              <a:rPr lang="en-US" dirty="0" smtClean="0"/>
              <a:t>Logic Model</a:t>
            </a:r>
          </a:p>
          <a:p>
            <a:pPr lvl="1"/>
            <a:r>
              <a:rPr lang="en-US" dirty="0" smtClean="0"/>
              <a:t>Evaluation Plan</a:t>
            </a:r>
          </a:p>
          <a:p>
            <a:r>
              <a:rPr lang="en-US" dirty="0" smtClean="0"/>
              <a:t>Recast CDMIS efforts as a program rather than a information system project</a:t>
            </a:r>
          </a:p>
          <a:p>
            <a:pPr marL="0" indent="0">
              <a:buNone/>
            </a:pPr>
            <a:endParaRPr lang="en-US" dirty="0" smtClean="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58345021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457200" y="1600200"/>
            <a:ext cx="8229600" cy="411162"/>
          </a:xfrm>
          <a:prstGeom prst="rect">
            <a:avLst/>
          </a:prstGeom>
        </p:spPr>
        <p:txBody>
          <a:bodyPr/>
          <a:lstStyle/>
          <a:p>
            <a:pPr rtl="0" eaLnBrk="1" latinLnBrk="0" hangingPunct="1"/>
            <a:r>
              <a:rPr lang="en-US" sz="2800" b="1" kern="1200" baseline="0" dirty="0" smtClean="0">
                <a:solidFill>
                  <a:schemeClr val="bg2"/>
                </a:solidFill>
                <a:latin typeface="Myriad Web Pro"/>
                <a:ea typeface="+mn-ea"/>
                <a:cs typeface="+mn-cs"/>
              </a:rPr>
              <a:t>Thank you!</a:t>
            </a:r>
            <a:endParaRPr lang="en-US" dirty="0" smtClean="0"/>
          </a:p>
          <a:p>
            <a:endParaRPr lang="en-US" dirty="0"/>
          </a:p>
        </p:txBody>
      </p:sp>
      <p:sp>
        <p:nvSpPr>
          <p:cNvPr id="5" name="Subtitle 4"/>
          <p:cNvSpPr>
            <a:spLocks noGrp="1"/>
          </p:cNvSpPr>
          <p:nvPr>
            <p:ph type="subTitle" idx="1"/>
          </p:nvPr>
        </p:nvSpPr>
        <p:spPr>
          <a:xfrm>
            <a:off x="1371600" y="3733800"/>
            <a:ext cx="6400800" cy="2057400"/>
          </a:xfrm>
        </p:spPr>
        <p:txBody>
          <a:bodyPr/>
          <a:lstStyle/>
          <a:p>
            <a:pPr algn="l"/>
            <a:r>
              <a:rPr lang="en-US" sz="1200" dirty="0" smtClean="0">
                <a:solidFill>
                  <a:schemeClr val="tx1"/>
                </a:solidFill>
              </a:rPr>
              <a:t>For more information please contact Raegan A. Tuff, PhD, MPH</a:t>
            </a:r>
          </a:p>
          <a:p>
            <a:pPr lvl="0" algn="l"/>
            <a:endParaRPr lang="en-US" sz="1200" b="0" dirty="0" smtClean="0">
              <a:solidFill>
                <a:schemeClr val="tx1"/>
              </a:solidFill>
            </a:endParaRPr>
          </a:p>
          <a:p>
            <a:pPr lvl="0" algn="l"/>
            <a:r>
              <a:rPr lang="en-US" sz="1200" b="0" dirty="0" smtClean="0">
                <a:solidFill>
                  <a:schemeClr val="tx1"/>
                </a:solidFill>
              </a:rPr>
              <a:t>Office of Informatics and Information Resource Management</a:t>
            </a:r>
          </a:p>
          <a:p>
            <a:pPr lvl="0" algn="l"/>
            <a:r>
              <a:rPr lang="en-US" sz="1200" b="0" dirty="0" smtClean="0">
                <a:solidFill>
                  <a:schemeClr val="tx1"/>
                </a:solidFill>
              </a:rPr>
              <a:t>National Center for Chronic Disease and Health Promotion</a:t>
            </a:r>
          </a:p>
          <a:p>
            <a:pPr lvl="0" algn="l"/>
            <a:r>
              <a:rPr lang="en-US" sz="1200" b="0" dirty="0" smtClean="0">
                <a:solidFill>
                  <a:schemeClr val="tx1"/>
                </a:solidFill>
              </a:rPr>
              <a:t>1600 Clifton Road NE,  Atlanta,  GA  30333</a:t>
            </a:r>
          </a:p>
          <a:p>
            <a:pPr lvl="0" algn="l"/>
            <a:r>
              <a:rPr lang="en-US" sz="1200" b="0" dirty="0" smtClean="0">
                <a:solidFill>
                  <a:schemeClr val="tx1"/>
                </a:solidFill>
              </a:rPr>
              <a:t>Telephone: 770.488.5413</a:t>
            </a:r>
          </a:p>
          <a:p>
            <a:pPr lvl="0" algn="l"/>
            <a:r>
              <a:rPr lang="en-US" sz="1200" b="0" dirty="0" smtClean="0">
                <a:solidFill>
                  <a:schemeClr val="tx1"/>
                </a:solidFill>
              </a:rPr>
              <a:t>E-mail:  rtuff@cdc.gov 	Web:  http://www.cdc.gov</a:t>
            </a:r>
          </a:p>
          <a:p>
            <a:pPr lvl="0" algn="l"/>
            <a:endParaRPr lang="en-US" sz="1200" b="0" dirty="0" smtClean="0">
              <a:solidFill>
                <a:schemeClr val="tx1"/>
              </a:solidFill>
            </a:endParaRPr>
          </a:p>
          <a:p>
            <a:pPr lvl="0" algn="l"/>
            <a:r>
              <a:rPr lang="en-US" sz="900" b="0" dirty="0" smtClean="0">
                <a:solidFill>
                  <a:schemeClr val="tx1"/>
                </a:solidFill>
              </a:rPr>
              <a:t>The findings and conclusions in this report are those of the authors and do not necessarily represent the official position of the Centers for Disease Control and Prevention.</a:t>
            </a:r>
          </a:p>
        </p:txBody>
      </p:sp>
      <p:pic>
        <p:nvPicPr>
          <p:cNvPr id="8" name="Picture 7" descr=" Logos of the United States Department of Health and Human Services and Centers for Disease Control and Prevention&#10;"/>
          <p:cNvPicPr>
            <a:picLocks noChangeAspect="1"/>
          </p:cNvPicPr>
          <p:nvPr/>
        </p:nvPicPr>
        <p:blipFill>
          <a:blip r:embed="rId2" cstate="print"/>
          <a:stretch>
            <a:fillRect/>
          </a:stretch>
        </p:blipFill>
        <p:spPr>
          <a:xfrm>
            <a:off x="152400" y="6515100"/>
            <a:ext cx="190500" cy="190500"/>
          </a:xfrm>
          <a:prstGeom prst="rect">
            <a:avLst/>
          </a:prstGeom>
        </p:spPr>
      </p:pic>
      <p:sp>
        <p:nvSpPr>
          <p:cNvPr id="6" name="Text Placeholder 5"/>
          <p:cNvSpPr>
            <a:spLocks noGrp="1"/>
          </p:cNvSpPr>
          <p:nvPr>
            <p:ph type="body" sz="quarter" idx="11"/>
          </p:nvPr>
        </p:nvSpPr>
        <p:spPr/>
        <p:txBody>
          <a:bodyPr/>
          <a:lstStyle/>
          <a:p>
            <a:r>
              <a:rPr lang="en-US" dirty="0"/>
              <a:t>U.S. Department of Health and Human Services</a:t>
            </a:r>
          </a:p>
        </p:txBody>
      </p:sp>
      <p:sp>
        <p:nvSpPr>
          <p:cNvPr id="7" name="Text Placeholder 6"/>
          <p:cNvSpPr>
            <a:spLocks noGrp="1"/>
          </p:cNvSpPr>
          <p:nvPr>
            <p:ph type="body" sz="quarter" idx="12"/>
          </p:nvPr>
        </p:nvSpPr>
        <p:spPr/>
        <p:txBody>
          <a:bodyPr/>
          <a:lstStyle/>
          <a:p>
            <a:r>
              <a:rPr lang="en-US" dirty="0"/>
              <a:t>Centers for Disease Control and Prevention</a:t>
            </a:r>
          </a:p>
        </p:txBody>
      </p:sp>
    </p:spTree>
    <p:extLst>
      <p:ext uri="{BB962C8B-B14F-4D97-AF65-F5344CB8AC3E}">
        <p14:creationId xmlns:p14="http://schemas.microsoft.com/office/powerpoint/2010/main" val="61408187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Monitoring Performance Measures for the National Comprehensive Cancer Control Program in the Era of Management Information Systems</a:t>
            </a:r>
          </a:p>
        </p:txBody>
      </p:sp>
      <p:sp>
        <p:nvSpPr>
          <p:cNvPr id="2" name="Subtitle 1"/>
          <p:cNvSpPr>
            <a:spLocks noGrp="1"/>
          </p:cNvSpPr>
          <p:nvPr>
            <p:ph type="subTitle" idx="1"/>
          </p:nvPr>
        </p:nvSpPr>
        <p:spPr/>
        <p:txBody>
          <a:bodyPr/>
          <a:lstStyle/>
          <a:p>
            <a:r>
              <a:rPr lang="en-US" dirty="0" smtClean="0"/>
              <a:t>Julie S. Townsend, M.S.</a:t>
            </a:r>
            <a:endParaRPr lang="en-US" dirty="0"/>
          </a:p>
        </p:txBody>
      </p:sp>
      <p:sp>
        <p:nvSpPr>
          <p:cNvPr id="3" name="Text Placeholder 2"/>
          <p:cNvSpPr>
            <a:spLocks noGrp="1"/>
          </p:cNvSpPr>
          <p:nvPr>
            <p:ph type="body" sz="quarter" idx="10"/>
          </p:nvPr>
        </p:nvSpPr>
        <p:spPr/>
        <p:txBody>
          <a:bodyPr/>
          <a:lstStyle/>
          <a:p>
            <a:r>
              <a:rPr lang="en-US" dirty="0" smtClean="0"/>
              <a:t>Epidemiologist</a:t>
            </a:r>
          </a:p>
          <a:p>
            <a:r>
              <a:rPr lang="en-US" dirty="0" smtClean="0"/>
              <a:t>Centers for Disease Control and Prevention</a:t>
            </a:r>
            <a:endParaRPr lang="en-US" dirty="0"/>
          </a:p>
          <a:p>
            <a:r>
              <a:rPr lang="en-US" dirty="0" smtClean="0"/>
              <a:t>American Evaluation Association Annual Conference</a:t>
            </a:r>
          </a:p>
          <a:p>
            <a:r>
              <a:rPr lang="en-US" dirty="0" smtClean="0"/>
              <a:t>October 27, 2012</a:t>
            </a:r>
            <a:endParaRPr lang="en-US" dirty="0"/>
          </a:p>
        </p:txBody>
      </p:sp>
      <p:sp>
        <p:nvSpPr>
          <p:cNvPr id="5" name="Text Placeholder 4"/>
          <p:cNvSpPr>
            <a:spLocks noGrp="1"/>
          </p:cNvSpPr>
          <p:nvPr>
            <p:ph type="body" sz="quarter" idx="11"/>
          </p:nvPr>
        </p:nvSpPr>
        <p:spPr/>
        <p:txBody>
          <a:bodyPr/>
          <a:lstStyle/>
          <a:p>
            <a:r>
              <a:rPr lang="en-US" dirty="0" smtClean="0"/>
              <a:t>National Center for Chronic Disease Prevention and Health Promotion </a:t>
            </a:r>
            <a:endParaRPr lang="en-US" dirty="0"/>
          </a:p>
        </p:txBody>
      </p:sp>
      <p:sp>
        <p:nvSpPr>
          <p:cNvPr id="6" name="Text Placeholder 5"/>
          <p:cNvSpPr>
            <a:spLocks noGrp="1"/>
          </p:cNvSpPr>
          <p:nvPr>
            <p:ph type="body" sz="quarter" idx="12"/>
          </p:nvPr>
        </p:nvSpPr>
        <p:spPr/>
        <p:txBody>
          <a:bodyPr/>
          <a:lstStyle/>
          <a:p>
            <a:r>
              <a:rPr lang="en-US" dirty="0" smtClean="0"/>
              <a:t>Division of Cancer Prevention and Control</a:t>
            </a:r>
            <a:endParaRPr lang="en-US" dirty="0"/>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CDC’s National Comprehensive Cancer Control Program (NCCCP)</a:t>
            </a:r>
            <a:endParaRPr lang="en-US" dirty="0"/>
          </a:p>
        </p:txBody>
      </p:sp>
      <p:sp>
        <p:nvSpPr>
          <p:cNvPr id="3" name="Content Placeholder 2"/>
          <p:cNvSpPr>
            <a:spLocks noGrp="1"/>
          </p:cNvSpPr>
          <p:nvPr>
            <p:ph idx="1"/>
          </p:nvPr>
        </p:nvSpPr>
        <p:spPr/>
        <p:txBody>
          <a:bodyPr/>
          <a:lstStyle/>
          <a:p>
            <a:r>
              <a:rPr lang="en-US" dirty="0" smtClean="0"/>
              <a:t>Collaborative and comprehensive approach to cancer control</a:t>
            </a:r>
          </a:p>
          <a:p>
            <a:r>
              <a:rPr lang="en-US" dirty="0" smtClean="0"/>
              <a:t>Framework includes using data and scientific evidence to inform planning and implementation</a:t>
            </a:r>
          </a:p>
          <a:p>
            <a:r>
              <a:rPr lang="en-US" dirty="0"/>
              <a:t>Originated as a pilot program in 1998 with 5 states and 1 Tribal health board, now includes 65 grantees</a:t>
            </a:r>
          </a:p>
          <a:p>
            <a:endParaRPr lang="en-US" dirty="0"/>
          </a:p>
        </p:txBody>
      </p:sp>
      <p:sp>
        <p:nvSpPr>
          <p:cNvPr id="4" name="Text Placeholder 3"/>
          <p:cNvSpPr>
            <a:spLocks noGrp="1"/>
          </p:cNvSpPr>
          <p:nvPr>
            <p:ph type="body" sz="quarter" idx="10"/>
          </p:nvPr>
        </p:nvSpPr>
        <p:spPr>
          <a:xfrm>
            <a:off x="457200" y="6172200"/>
            <a:ext cx="8229600" cy="228600"/>
          </a:xfrm>
        </p:spPr>
        <p:txBody>
          <a:bodyPr/>
          <a:lstStyle/>
          <a:p>
            <a:endParaRPr lang="en-US" dirty="0"/>
          </a:p>
        </p:txBody>
      </p:sp>
      <p:pic>
        <p:nvPicPr>
          <p:cNvPr id="5" name="Picture 2" descr="C:\Documents and Settings\zmk4\Local Settings\Temporary Internet Files\Content.IE5\040GSSE5\MP900407205[1].jpg"/>
          <p:cNvPicPr>
            <a:picLocks noChangeAspect="1" noChangeArrowheads="1"/>
          </p:cNvPicPr>
          <p:nvPr/>
        </p:nvPicPr>
        <p:blipFill>
          <a:blip r:embed="rId5" cstate="print"/>
          <a:srcRect/>
          <a:stretch>
            <a:fillRect/>
          </a:stretch>
        </p:blipFill>
        <p:spPr bwMode="auto">
          <a:xfrm>
            <a:off x="4343400" y="4162648"/>
            <a:ext cx="3902256" cy="1828800"/>
          </a:xfrm>
          <a:prstGeom prst="rect">
            <a:avLst/>
          </a:prstGeom>
          <a:noFill/>
        </p:spPr>
      </p:pic>
    </p:spTree>
    <p:extLst>
      <p:ext uri="{BB962C8B-B14F-4D97-AF65-F5344CB8AC3E}">
        <p14:creationId xmlns:p14="http://schemas.microsoft.com/office/powerpoint/2010/main" val="161041570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State of the NCCCP</a:t>
            </a:r>
            <a:endParaRPr lang="en-US" dirty="0"/>
          </a:p>
        </p:txBody>
      </p:sp>
      <p:sp>
        <p:nvSpPr>
          <p:cNvPr id="3" name="Content Placeholder 2"/>
          <p:cNvSpPr>
            <a:spLocks noGrp="1"/>
          </p:cNvSpPr>
          <p:nvPr>
            <p:ph idx="1"/>
          </p:nvPr>
        </p:nvSpPr>
        <p:spPr/>
        <p:txBody>
          <a:bodyPr/>
          <a:lstStyle/>
          <a:p>
            <a:r>
              <a:rPr lang="en-US" dirty="0"/>
              <a:t>Modified over time to address:</a:t>
            </a:r>
          </a:p>
          <a:p>
            <a:pPr lvl="1"/>
            <a:r>
              <a:rPr lang="en-US" dirty="0"/>
              <a:t>Priority areas released in 2010</a:t>
            </a:r>
          </a:p>
          <a:p>
            <a:pPr lvl="1"/>
            <a:r>
              <a:rPr lang="en-US" dirty="0"/>
              <a:t>Using systems change or environmental strategies to address cancer control</a:t>
            </a:r>
          </a:p>
          <a:p>
            <a:pPr lvl="1"/>
            <a:r>
              <a:rPr lang="en-US" dirty="0"/>
              <a:t>Collaboration with other chronic disease public health </a:t>
            </a:r>
            <a:r>
              <a:rPr lang="en-US" dirty="0" smtClean="0"/>
              <a:t>programs</a:t>
            </a:r>
          </a:p>
          <a:p>
            <a:r>
              <a:rPr lang="en-US" dirty="0" smtClean="0"/>
              <a:t>Call for better ability to describe outcomes for this program</a:t>
            </a:r>
          </a:p>
          <a:p>
            <a:r>
              <a:rPr lang="en-US" dirty="0" smtClean="0"/>
              <a:t>New Funding Opportunity Announcement (FOA) released in 2012</a:t>
            </a:r>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007756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283771" y="3982348"/>
            <a:ext cx="1595701" cy="812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l="34030" r="35074"/>
          <a:stretch/>
        </p:blipFill>
        <p:spPr>
          <a:xfrm>
            <a:off x="6088619" y="3453150"/>
            <a:ext cx="1986006" cy="1871084"/>
          </a:xfrm>
          <a:prstGeom prst="rect">
            <a:avLst/>
          </a:prstGeom>
        </p:spPr>
      </p:pic>
      <p:sp>
        <p:nvSpPr>
          <p:cNvPr id="2" name="Title 1"/>
          <p:cNvSpPr>
            <a:spLocks noGrp="1"/>
          </p:cNvSpPr>
          <p:nvPr>
            <p:ph type="title"/>
          </p:nvPr>
        </p:nvSpPr>
        <p:spPr>
          <a:xfrm>
            <a:off x="564230" y="310111"/>
            <a:ext cx="8229600" cy="639762"/>
          </a:xfrm>
        </p:spPr>
        <p:txBody>
          <a:bodyPr/>
          <a:lstStyle/>
          <a:p>
            <a:r>
              <a:rPr lang="en-US" dirty="0" smtClean="0"/>
              <a:t>AIRS Data Flow</a:t>
            </a:r>
            <a:endParaRPr lang="en-US" dirty="0"/>
          </a:p>
        </p:txBody>
      </p:sp>
      <p:grpSp>
        <p:nvGrpSpPr>
          <p:cNvPr id="12" name="Group 11"/>
          <p:cNvGrpSpPr/>
          <p:nvPr/>
        </p:nvGrpSpPr>
        <p:grpSpPr>
          <a:xfrm>
            <a:off x="1038291" y="949873"/>
            <a:ext cx="2185704" cy="1603385"/>
            <a:chOff x="352567" y="2017850"/>
            <a:chExt cx="3276600" cy="2451639"/>
          </a:xfrm>
        </p:grpSpPr>
        <p:sp>
          <p:nvSpPr>
            <p:cNvPr id="6" name="laptop"/>
            <p:cNvSpPr>
              <a:spLocks noEditPoints="1" noChangeArrowheads="1"/>
            </p:cNvSpPr>
            <p:nvPr/>
          </p:nvSpPr>
          <p:spPr bwMode="auto">
            <a:xfrm>
              <a:off x="352567" y="2017850"/>
              <a:ext cx="3276600" cy="2451639"/>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chemeClr val="tx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151" y="2133601"/>
              <a:ext cx="206943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 descr="C:\Documents and Settings\gjt8\Local Settings\Temporary Internet Files\Content.IE5\FLRXGQNC\MC900326960[1].wmf"/>
          <p:cNvPicPr>
            <a:picLocks noChangeAspect="1" noChangeArrowheads="1"/>
          </p:cNvPicPr>
          <p:nvPr/>
        </p:nvPicPr>
        <p:blipFill>
          <a:blip r:embed="rId5" cstate="print">
            <a:lum contrast="40000"/>
            <a:extLst>
              <a:ext uri="{28A0092B-C50C-407E-A947-70E740481C1C}">
                <a14:useLocalDpi xmlns:a14="http://schemas.microsoft.com/office/drawing/2010/main" val="0"/>
              </a:ext>
            </a:extLst>
          </a:blip>
          <a:srcRect/>
          <a:stretch>
            <a:fillRect/>
          </a:stretch>
        </p:blipFill>
        <p:spPr bwMode="auto">
          <a:xfrm>
            <a:off x="810194" y="3672489"/>
            <a:ext cx="2312158" cy="15371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0921" y="3786263"/>
            <a:ext cx="969193" cy="1096192"/>
          </a:xfrm>
          <a:prstGeom prst="rect">
            <a:avLst/>
          </a:prstGeom>
        </p:spPr>
      </p:pic>
      <p:pic>
        <p:nvPicPr>
          <p:cNvPr id="3074" name="Picture 2" descr="C:\Documents and Settings\gjt8\Local Settings\Temporary Internet Files\Content.IE5\G6UYG0HW\MP900401101[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485" b="9131"/>
          <a:stretch/>
        </p:blipFill>
        <p:spPr bwMode="auto">
          <a:xfrm>
            <a:off x="4022538" y="5031669"/>
            <a:ext cx="1089970" cy="13953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194940" y="2958077"/>
            <a:ext cx="1554862" cy="338554"/>
          </a:xfrm>
          <a:prstGeom prst="rect">
            <a:avLst/>
          </a:prstGeom>
          <a:noFill/>
        </p:spPr>
        <p:txBody>
          <a:bodyPr wrap="square" rtlCol="0">
            <a:spAutoFit/>
          </a:bodyPr>
          <a:lstStyle/>
          <a:p>
            <a:pPr algn="ctr"/>
            <a:r>
              <a:rPr lang="en-US" sz="1600" b="1" dirty="0" smtClean="0">
                <a:solidFill>
                  <a:schemeClr val="tx2">
                    <a:lumMod val="50000"/>
                  </a:schemeClr>
                </a:solidFill>
              </a:rPr>
              <a:t>(1) Data Entry</a:t>
            </a:r>
            <a:endParaRPr lang="en-US" sz="1600" b="1" dirty="0">
              <a:solidFill>
                <a:schemeClr val="tx2">
                  <a:lumMod val="50000"/>
                </a:schemeClr>
              </a:solidFill>
            </a:endParaRPr>
          </a:p>
        </p:txBody>
      </p:sp>
      <p:sp>
        <p:nvSpPr>
          <p:cNvPr id="34" name="TextBox 33"/>
          <p:cNvSpPr txBox="1"/>
          <p:nvPr/>
        </p:nvSpPr>
        <p:spPr>
          <a:xfrm>
            <a:off x="337274" y="2626028"/>
            <a:ext cx="1628999" cy="1077218"/>
          </a:xfrm>
          <a:prstGeom prst="rect">
            <a:avLst/>
          </a:prstGeom>
          <a:noFill/>
        </p:spPr>
        <p:txBody>
          <a:bodyPr wrap="square" rtlCol="0">
            <a:spAutoFit/>
          </a:bodyPr>
          <a:lstStyle/>
          <a:p>
            <a:pPr algn="ctr"/>
            <a:r>
              <a:rPr lang="en-US" sz="1600" b="1" dirty="0" smtClean="0">
                <a:solidFill>
                  <a:schemeClr val="tx2">
                    <a:lumMod val="50000"/>
                  </a:schemeClr>
                </a:solidFill>
              </a:rPr>
              <a:t>Report Narrative &amp; Data Visualization </a:t>
            </a:r>
            <a:endParaRPr lang="en-US" sz="1600" b="1" dirty="0">
              <a:solidFill>
                <a:schemeClr val="tx2">
                  <a:lumMod val="50000"/>
                </a:schemeClr>
              </a:solidFill>
            </a:endParaRPr>
          </a:p>
        </p:txBody>
      </p:sp>
      <p:pic>
        <p:nvPicPr>
          <p:cNvPr id="2050" name="Picture 2" descr="C:\Documents and Settings\gjt8\Local Settings\Temporary Internet Files\Content.IE5\X41H2HZW\MC900438089[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3229" y="800871"/>
            <a:ext cx="2076575" cy="16456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155054" y="2379359"/>
            <a:ext cx="1972923" cy="2539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050" b="1" dirty="0" smtClean="0">
                <a:solidFill>
                  <a:srgbClr val="000000"/>
                </a:solidFill>
              </a:rPr>
              <a:t>System Contractors</a:t>
            </a:r>
            <a:endParaRPr lang="en-US" sz="1050" b="1" dirty="0">
              <a:solidFill>
                <a:srgbClr val="000000"/>
              </a:solidFill>
            </a:endParaRPr>
          </a:p>
        </p:txBody>
      </p:sp>
      <p:cxnSp>
        <p:nvCxnSpPr>
          <p:cNvPr id="26" name="Straight Arrow Connector 25"/>
          <p:cNvCxnSpPr/>
          <p:nvPr/>
        </p:nvCxnSpPr>
        <p:spPr>
          <a:xfrm>
            <a:off x="1966273" y="2662387"/>
            <a:ext cx="0" cy="106304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a:xfrm flipV="1">
            <a:off x="2272601" y="2626028"/>
            <a:ext cx="0" cy="10464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3253237" y="1690216"/>
            <a:ext cx="258718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7" name="TextBox 56"/>
          <p:cNvSpPr txBox="1"/>
          <p:nvPr/>
        </p:nvSpPr>
        <p:spPr>
          <a:xfrm>
            <a:off x="3319323" y="1746307"/>
            <a:ext cx="2552992" cy="584775"/>
          </a:xfrm>
          <a:prstGeom prst="rect">
            <a:avLst/>
          </a:prstGeom>
          <a:noFill/>
        </p:spPr>
        <p:txBody>
          <a:bodyPr wrap="square" rtlCol="0">
            <a:spAutoFit/>
          </a:bodyPr>
          <a:lstStyle/>
          <a:p>
            <a:pPr algn="ctr"/>
            <a:r>
              <a:rPr lang="en-US" sz="1600" b="1" dirty="0" smtClean="0">
                <a:solidFill>
                  <a:schemeClr val="tx2">
                    <a:lumMod val="50000"/>
                  </a:schemeClr>
                </a:solidFill>
              </a:rPr>
              <a:t>Data Storage in Database</a:t>
            </a:r>
            <a:endParaRPr lang="en-US" sz="1600" b="1" dirty="0">
              <a:solidFill>
                <a:schemeClr val="tx2">
                  <a:lumMod val="50000"/>
                </a:schemeClr>
              </a:solidFill>
            </a:endParaRPr>
          </a:p>
        </p:txBody>
      </p:sp>
      <p:cxnSp>
        <p:nvCxnSpPr>
          <p:cNvPr id="58" name="Straight Arrow Connector 57"/>
          <p:cNvCxnSpPr/>
          <p:nvPr/>
        </p:nvCxnSpPr>
        <p:spPr>
          <a:xfrm flipH="1">
            <a:off x="3253237" y="1462413"/>
            <a:ext cx="259880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2" name="TextBox 61"/>
          <p:cNvSpPr txBox="1"/>
          <p:nvPr/>
        </p:nvSpPr>
        <p:spPr>
          <a:xfrm>
            <a:off x="3253237" y="1075290"/>
            <a:ext cx="2637526" cy="338554"/>
          </a:xfrm>
          <a:prstGeom prst="rect">
            <a:avLst/>
          </a:prstGeom>
          <a:noFill/>
        </p:spPr>
        <p:txBody>
          <a:bodyPr wrap="square" rtlCol="0">
            <a:spAutoFit/>
          </a:bodyPr>
          <a:lstStyle/>
          <a:p>
            <a:pPr algn="ctr"/>
            <a:r>
              <a:rPr lang="en-US" sz="1600" b="1" dirty="0" smtClean="0">
                <a:solidFill>
                  <a:schemeClr val="tx2">
                    <a:lumMod val="50000"/>
                  </a:schemeClr>
                </a:solidFill>
              </a:rPr>
              <a:t>System Maintenance</a:t>
            </a:r>
            <a:endParaRPr lang="en-US" sz="1600" b="1" dirty="0">
              <a:solidFill>
                <a:schemeClr val="tx2">
                  <a:lumMod val="50000"/>
                </a:schemeClr>
              </a:solidFill>
            </a:endParaRPr>
          </a:p>
        </p:txBody>
      </p:sp>
      <p:sp>
        <p:nvSpPr>
          <p:cNvPr id="74" name="TextBox 73"/>
          <p:cNvSpPr txBox="1"/>
          <p:nvPr/>
        </p:nvSpPr>
        <p:spPr>
          <a:xfrm>
            <a:off x="5852039" y="3043952"/>
            <a:ext cx="1181511" cy="584775"/>
          </a:xfrm>
          <a:prstGeom prst="rect">
            <a:avLst/>
          </a:prstGeom>
          <a:noFill/>
        </p:spPr>
        <p:txBody>
          <a:bodyPr wrap="square" rtlCol="0">
            <a:spAutoFit/>
          </a:bodyPr>
          <a:lstStyle/>
          <a:p>
            <a:pPr algn="ctr"/>
            <a:r>
              <a:rPr lang="en-US" sz="1600" b="1" dirty="0" smtClean="0">
                <a:solidFill>
                  <a:schemeClr val="tx2">
                    <a:lumMod val="50000"/>
                  </a:schemeClr>
                </a:solidFill>
              </a:rPr>
              <a:t>Error Reports</a:t>
            </a:r>
            <a:endParaRPr lang="en-US" sz="1600" b="1" dirty="0">
              <a:solidFill>
                <a:schemeClr val="tx2">
                  <a:lumMod val="50000"/>
                </a:schemeClr>
              </a:solidFill>
            </a:endParaRPr>
          </a:p>
        </p:txBody>
      </p:sp>
      <p:sp>
        <p:nvSpPr>
          <p:cNvPr id="75" name="TextBox 74"/>
          <p:cNvSpPr txBox="1"/>
          <p:nvPr/>
        </p:nvSpPr>
        <p:spPr>
          <a:xfrm>
            <a:off x="7165165" y="2748256"/>
            <a:ext cx="1619677" cy="1077218"/>
          </a:xfrm>
          <a:prstGeom prst="rect">
            <a:avLst/>
          </a:prstGeom>
          <a:noFill/>
        </p:spPr>
        <p:txBody>
          <a:bodyPr wrap="square" rtlCol="0">
            <a:spAutoFit/>
          </a:bodyPr>
          <a:lstStyle/>
          <a:p>
            <a:pPr algn="ctr"/>
            <a:r>
              <a:rPr lang="en-US" sz="1600" b="1" dirty="0" smtClean="0">
                <a:solidFill>
                  <a:schemeClr val="tx2">
                    <a:lumMod val="50000"/>
                  </a:schemeClr>
                </a:solidFill>
              </a:rPr>
              <a:t>Database for PM Analysis &amp; Data Management</a:t>
            </a:r>
            <a:endParaRPr lang="en-US" sz="1600" b="1" dirty="0">
              <a:solidFill>
                <a:schemeClr val="tx2">
                  <a:lumMod val="50000"/>
                </a:schemeClr>
              </a:solidFill>
            </a:endParaRPr>
          </a:p>
        </p:txBody>
      </p:sp>
      <p:cxnSp>
        <p:nvCxnSpPr>
          <p:cNvPr id="76" name="Straight Arrow Connector 75"/>
          <p:cNvCxnSpPr/>
          <p:nvPr/>
        </p:nvCxnSpPr>
        <p:spPr>
          <a:xfrm>
            <a:off x="7141516" y="2723214"/>
            <a:ext cx="0" cy="106304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7" name="Straight Arrow Connector 76"/>
          <p:cNvCxnSpPr/>
          <p:nvPr/>
        </p:nvCxnSpPr>
        <p:spPr>
          <a:xfrm flipV="1">
            <a:off x="6858000" y="2707390"/>
            <a:ext cx="0" cy="10464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58" name="Straight Arrow Connector 2057"/>
          <p:cNvCxnSpPr/>
          <p:nvPr/>
        </p:nvCxnSpPr>
        <p:spPr>
          <a:xfrm flipH="1">
            <a:off x="5209632" y="5209681"/>
            <a:ext cx="931427" cy="5481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2" name="TextBox 81"/>
          <p:cNvSpPr txBox="1"/>
          <p:nvPr/>
        </p:nvSpPr>
        <p:spPr>
          <a:xfrm>
            <a:off x="5414584" y="5525586"/>
            <a:ext cx="2334168" cy="584775"/>
          </a:xfrm>
          <a:prstGeom prst="rect">
            <a:avLst/>
          </a:prstGeom>
          <a:noFill/>
        </p:spPr>
        <p:txBody>
          <a:bodyPr wrap="square" rtlCol="0">
            <a:spAutoFit/>
          </a:bodyPr>
          <a:lstStyle/>
          <a:p>
            <a:pPr algn="ctr"/>
            <a:r>
              <a:rPr lang="en-US" sz="1600" b="1" dirty="0" smtClean="0">
                <a:solidFill>
                  <a:schemeClr val="tx2">
                    <a:lumMod val="50000"/>
                  </a:schemeClr>
                </a:solidFill>
              </a:rPr>
              <a:t>Reports &amp; Requested data</a:t>
            </a:r>
            <a:endParaRPr lang="en-US" sz="1600" b="1" dirty="0">
              <a:solidFill>
                <a:schemeClr val="tx2">
                  <a:lumMod val="50000"/>
                </a:schemeClr>
              </a:solidFill>
            </a:endParaRPr>
          </a:p>
        </p:txBody>
      </p:sp>
      <p:cxnSp>
        <p:nvCxnSpPr>
          <p:cNvPr id="85" name="Straight Arrow Connector 84"/>
          <p:cNvCxnSpPr/>
          <p:nvPr/>
        </p:nvCxnSpPr>
        <p:spPr>
          <a:xfrm>
            <a:off x="3429000" y="2723214"/>
            <a:ext cx="2674229" cy="122625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9" name="TextBox 88"/>
          <p:cNvSpPr txBox="1"/>
          <p:nvPr/>
        </p:nvSpPr>
        <p:spPr>
          <a:xfrm>
            <a:off x="3840232" y="2494057"/>
            <a:ext cx="2287102" cy="830997"/>
          </a:xfrm>
          <a:prstGeom prst="rect">
            <a:avLst/>
          </a:prstGeom>
          <a:noFill/>
        </p:spPr>
        <p:txBody>
          <a:bodyPr wrap="square" rtlCol="0">
            <a:spAutoFit/>
          </a:bodyPr>
          <a:lstStyle/>
          <a:p>
            <a:pPr algn="ctr"/>
            <a:r>
              <a:rPr lang="en-US" sz="1600" b="1" dirty="0" smtClean="0">
                <a:solidFill>
                  <a:schemeClr val="tx2">
                    <a:lumMod val="50000"/>
                  </a:schemeClr>
                </a:solidFill>
              </a:rPr>
              <a:t>Data Visualization &amp; Document Access </a:t>
            </a:r>
            <a:endParaRPr lang="en-US" sz="1600" b="1" dirty="0">
              <a:solidFill>
                <a:schemeClr val="tx2">
                  <a:lumMod val="50000"/>
                </a:schemeClr>
              </a:solidFill>
            </a:endParaRPr>
          </a:p>
          <a:p>
            <a:pPr algn="ctr"/>
            <a:endParaRPr lang="en-US" sz="1600" b="1" dirty="0">
              <a:solidFill>
                <a:schemeClr val="tx2">
                  <a:lumMod val="50000"/>
                </a:schemeClr>
              </a:solidFill>
            </a:endParaRPr>
          </a:p>
        </p:txBody>
      </p:sp>
      <p:cxnSp>
        <p:nvCxnSpPr>
          <p:cNvPr id="103" name="Straight Arrow Connector 102"/>
          <p:cNvCxnSpPr/>
          <p:nvPr/>
        </p:nvCxnSpPr>
        <p:spPr>
          <a:xfrm>
            <a:off x="3319323" y="4388692"/>
            <a:ext cx="258718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4" name="TextBox 103"/>
          <p:cNvSpPr txBox="1"/>
          <p:nvPr/>
        </p:nvSpPr>
        <p:spPr>
          <a:xfrm>
            <a:off x="2866557" y="4050138"/>
            <a:ext cx="3583248" cy="338554"/>
          </a:xfrm>
          <a:prstGeom prst="rect">
            <a:avLst/>
          </a:prstGeom>
          <a:noFill/>
        </p:spPr>
        <p:txBody>
          <a:bodyPr wrap="square" rtlCol="0">
            <a:spAutoFit/>
          </a:bodyPr>
          <a:lstStyle/>
          <a:p>
            <a:pPr algn="ctr"/>
            <a:r>
              <a:rPr lang="en-US" sz="1600" b="1" dirty="0" smtClean="0">
                <a:solidFill>
                  <a:schemeClr val="tx2">
                    <a:lumMod val="50000"/>
                  </a:schemeClr>
                </a:solidFill>
              </a:rPr>
              <a:t>Report Narrative &amp; Error Reports</a:t>
            </a:r>
            <a:endParaRPr lang="en-US" sz="1600" b="1" dirty="0">
              <a:solidFill>
                <a:schemeClr val="tx2">
                  <a:lumMod val="50000"/>
                </a:schemeClr>
              </a:solidFill>
            </a:endParaRPr>
          </a:p>
        </p:txBody>
      </p:sp>
      <p:cxnSp>
        <p:nvCxnSpPr>
          <p:cNvPr id="105" name="Straight Arrow Connector 104"/>
          <p:cNvCxnSpPr/>
          <p:nvPr/>
        </p:nvCxnSpPr>
        <p:spPr>
          <a:xfrm flipH="1">
            <a:off x="3253237" y="4601324"/>
            <a:ext cx="259880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6" name="TextBox 105"/>
          <p:cNvSpPr txBox="1"/>
          <p:nvPr/>
        </p:nvSpPr>
        <p:spPr>
          <a:xfrm>
            <a:off x="2972371" y="4625759"/>
            <a:ext cx="3213860" cy="338554"/>
          </a:xfrm>
          <a:prstGeom prst="rect">
            <a:avLst/>
          </a:prstGeom>
          <a:noFill/>
        </p:spPr>
        <p:txBody>
          <a:bodyPr wrap="square" rtlCol="0">
            <a:spAutoFit/>
          </a:bodyPr>
          <a:lstStyle/>
          <a:p>
            <a:pPr algn="ctr"/>
            <a:r>
              <a:rPr lang="en-US" sz="1600" b="1" dirty="0" smtClean="0">
                <a:solidFill>
                  <a:schemeClr val="tx2">
                    <a:lumMod val="50000"/>
                  </a:schemeClr>
                </a:solidFill>
              </a:rPr>
              <a:t>Program Technical Assistance</a:t>
            </a:r>
            <a:endParaRPr lang="en-US" sz="1600" b="1" dirty="0">
              <a:solidFill>
                <a:schemeClr val="tx2">
                  <a:lumMod val="50000"/>
                </a:schemeClr>
              </a:solidFill>
            </a:endParaRPr>
          </a:p>
        </p:txBody>
      </p:sp>
      <p:grpSp>
        <p:nvGrpSpPr>
          <p:cNvPr id="35" name="Group 34"/>
          <p:cNvGrpSpPr/>
          <p:nvPr/>
        </p:nvGrpSpPr>
        <p:grpSpPr>
          <a:xfrm>
            <a:off x="7848600" y="5791200"/>
            <a:ext cx="971550" cy="738188"/>
            <a:chOff x="1619250" y="862012"/>
            <a:chExt cx="971550" cy="738188"/>
          </a:xfrm>
        </p:grpSpPr>
        <p:pic>
          <p:nvPicPr>
            <p:cNvPr id="37" name="Picture 3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38" name="TextBox 37"/>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882836213"/>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Performance Measures?</a:t>
            </a:r>
            <a:endParaRPr lang="en-US" dirty="0"/>
          </a:p>
        </p:txBody>
      </p:sp>
      <p:sp>
        <p:nvSpPr>
          <p:cNvPr id="5" name="Content Placeholder 4"/>
          <p:cNvSpPr>
            <a:spLocks noGrp="1"/>
          </p:cNvSpPr>
          <p:nvPr>
            <p:ph idx="1"/>
          </p:nvPr>
        </p:nvSpPr>
        <p:spPr/>
        <p:txBody>
          <a:bodyPr/>
          <a:lstStyle/>
          <a:p>
            <a:r>
              <a:rPr lang="en-US" dirty="0" smtClean="0"/>
              <a:t>Ensure accountability</a:t>
            </a:r>
          </a:p>
          <a:p>
            <a:r>
              <a:rPr lang="en-US" dirty="0" smtClean="0"/>
              <a:t>Document outcomes</a:t>
            </a:r>
          </a:p>
          <a:p>
            <a:r>
              <a:rPr lang="en-US" dirty="0"/>
              <a:t>CDC’s FOAs state how performance will be measured</a:t>
            </a:r>
          </a:p>
          <a:p>
            <a:r>
              <a:rPr lang="en-US" dirty="0" smtClean="0"/>
              <a:t>Facilitate quality improvement</a:t>
            </a:r>
          </a:p>
          <a:p>
            <a:r>
              <a:rPr lang="en-US" dirty="0" smtClean="0"/>
              <a:t>Systematically collect data in a standardized manner</a:t>
            </a:r>
          </a:p>
          <a:p>
            <a:r>
              <a:rPr lang="en-US" dirty="0" smtClean="0"/>
              <a:t>Monitor programs</a:t>
            </a:r>
          </a:p>
          <a:p>
            <a:r>
              <a:rPr lang="en-US" dirty="0" smtClean="0"/>
              <a:t>Assist in describing </a:t>
            </a:r>
            <a:r>
              <a:rPr lang="en-US" dirty="0"/>
              <a:t>the national program</a:t>
            </a:r>
          </a:p>
          <a:p>
            <a:endParaRPr lang="en-US" dirty="0" smtClean="0"/>
          </a:p>
          <a:p>
            <a:endParaRPr lang="en-US" dirty="0" smtClean="0"/>
          </a:p>
          <a:p>
            <a:pPr lvl="4"/>
            <a:endParaRPr lang="en-US" dirty="0"/>
          </a:p>
        </p:txBody>
      </p:sp>
      <p:sp>
        <p:nvSpPr>
          <p:cNvPr id="6" name="Text Placeholder 5"/>
          <p:cNvSpPr>
            <a:spLocks noGrp="1"/>
          </p:cNvSpPr>
          <p:nvPr>
            <p:ph type="body" sz="quarter" idx="10"/>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of Performance Measures</a:t>
            </a:r>
            <a:endParaRPr lang="en-US" dirty="0"/>
          </a:p>
        </p:txBody>
      </p:sp>
      <p:sp>
        <p:nvSpPr>
          <p:cNvPr id="3" name="Content Placeholder 2"/>
          <p:cNvSpPr>
            <a:spLocks noGrp="1"/>
          </p:cNvSpPr>
          <p:nvPr>
            <p:ph idx="1"/>
          </p:nvPr>
        </p:nvSpPr>
        <p:spPr/>
        <p:txBody>
          <a:bodyPr/>
          <a:lstStyle/>
          <a:p>
            <a:r>
              <a:rPr lang="en-US" dirty="0" smtClean="0"/>
              <a:t>Need to systematically collect performance measures</a:t>
            </a:r>
          </a:p>
          <a:p>
            <a:r>
              <a:rPr lang="en-US" dirty="0" smtClean="0"/>
              <a:t>Collaborative process with contractor to refine  indicators and specific measures</a:t>
            </a:r>
          </a:p>
          <a:p>
            <a:r>
              <a:rPr lang="en-US" dirty="0" smtClean="0"/>
              <a:t>Led to development of worksheet as a data collection tool</a:t>
            </a:r>
          </a:p>
          <a:p>
            <a:r>
              <a:rPr lang="en-US" dirty="0" smtClean="0"/>
              <a:t>Pilot tested for budget year 1 </a:t>
            </a:r>
          </a:p>
          <a:p>
            <a:r>
              <a:rPr lang="en-US" dirty="0" smtClean="0"/>
              <a:t>Based on results and feedback, performance measures refined for year 2</a:t>
            </a:r>
          </a:p>
          <a:p>
            <a:r>
              <a:rPr lang="en-US" dirty="0" smtClean="0"/>
              <a:t>Subsequent refinements in year 3</a:t>
            </a:r>
            <a:endParaRPr lang="en-US" dirty="0"/>
          </a:p>
        </p:txBody>
      </p:sp>
      <p:sp>
        <p:nvSpPr>
          <p:cNvPr id="4" name="Text Placeholder 3"/>
          <p:cNvSpPr>
            <a:spLocks noGrp="1"/>
          </p:cNvSpPr>
          <p:nvPr>
            <p:ph type="body" sz="quarter" idx="10"/>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Disease MIS</a:t>
            </a:r>
            <a:endParaRPr lang="en-US" dirty="0"/>
          </a:p>
        </p:txBody>
      </p:sp>
      <p:sp>
        <p:nvSpPr>
          <p:cNvPr id="3" name="Content Placeholder 2"/>
          <p:cNvSpPr>
            <a:spLocks noGrp="1"/>
          </p:cNvSpPr>
          <p:nvPr>
            <p:ph idx="1"/>
          </p:nvPr>
        </p:nvSpPr>
        <p:spPr/>
        <p:txBody>
          <a:bodyPr/>
          <a:lstStyle/>
          <a:p>
            <a:r>
              <a:rPr lang="en-US" dirty="0" smtClean="0"/>
              <a:t>National Comprehensive Cancer Control Program inaugural member of CDMIS</a:t>
            </a:r>
          </a:p>
          <a:p>
            <a:r>
              <a:rPr lang="en-US" dirty="0" smtClean="0"/>
              <a:t>Utilized internal workgroup to provide input into the design of the system</a:t>
            </a:r>
          </a:p>
          <a:p>
            <a:r>
              <a:rPr lang="en-US" dirty="0" smtClean="0"/>
              <a:t>Functional requirements of system</a:t>
            </a:r>
          </a:p>
          <a:p>
            <a:pPr lvl="1"/>
            <a:r>
              <a:rPr lang="en-US" dirty="0" smtClean="0"/>
              <a:t>Collects basic programmatic data (staff, coalition partners, resources)</a:t>
            </a:r>
          </a:p>
          <a:p>
            <a:pPr lvl="1"/>
            <a:r>
              <a:rPr lang="en-US" dirty="0" smtClean="0"/>
              <a:t>Annual action plan</a:t>
            </a:r>
          </a:p>
          <a:p>
            <a:pPr lvl="1"/>
            <a:r>
              <a:rPr lang="en-US" dirty="0" smtClean="0"/>
              <a:t>Performance measures</a:t>
            </a:r>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3998400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Measures and MIS</a:t>
            </a:r>
            <a:endParaRPr lang="en-US" dirty="0"/>
          </a:p>
        </p:txBody>
      </p:sp>
      <p:sp>
        <p:nvSpPr>
          <p:cNvPr id="3" name="Content Placeholder 2"/>
          <p:cNvSpPr>
            <a:spLocks noGrp="1"/>
          </p:cNvSpPr>
          <p:nvPr>
            <p:ph idx="1"/>
          </p:nvPr>
        </p:nvSpPr>
        <p:spPr/>
        <p:txBody>
          <a:bodyPr/>
          <a:lstStyle/>
          <a:p>
            <a:r>
              <a:rPr lang="en-US" sz="2800" b="1" dirty="0" smtClean="0"/>
              <a:t>Advantages</a:t>
            </a:r>
          </a:p>
          <a:p>
            <a:pPr lvl="1"/>
            <a:r>
              <a:rPr lang="en-US" b="1" dirty="0" smtClean="0"/>
              <a:t>Eliminates paper reporting</a:t>
            </a:r>
          </a:p>
          <a:p>
            <a:pPr lvl="1"/>
            <a:r>
              <a:rPr lang="en-US" b="1" dirty="0" smtClean="0"/>
              <a:t>Seamless collection of performance measures with other programmatic information</a:t>
            </a:r>
          </a:p>
          <a:p>
            <a:pPr lvl="1"/>
            <a:r>
              <a:rPr lang="en-US" b="1" dirty="0" smtClean="0"/>
              <a:t>Reduces data management burden</a:t>
            </a:r>
          </a:p>
          <a:p>
            <a:r>
              <a:rPr lang="en-US" sz="2800" dirty="0" smtClean="0"/>
              <a:t>Disadvantages</a:t>
            </a:r>
          </a:p>
          <a:p>
            <a:pPr lvl="1"/>
            <a:r>
              <a:rPr lang="en-US" b="1" dirty="0"/>
              <a:t>Some guidance found in the worksheets lost</a:t>
            </a:r>
          </a:p>
          <a:p>
            <a:pPr lvl="1"/>
            <a:r>
              <a:rPr lang="en-US" b="1" dirty="0"/>
              <a:t>Lost </a:t>
            </a:r>
            <a:r>
              <a:rPr lang="en-US" b="1" dirty="0" smtClean="0"/>
              <a:t>flexibility in adding and refining measures</a:t>
            </a:r>
          </a:p>
          <a:p>
            <a:pPr lvl="1"/>
            <a:r>
              <a:rPr lang="en-US" b="1" dirty="0" smtClean="0"/>
              <a:t>Requires high quality data in the Action Plan</a:t>
            </a:r>
            <a:endParaRPr lang="en-US" b="1" dirty="0"/>
          </a:p>
          <a:p>
            <a:pPr lvl="1"/>
            <a:endParaRPr lang="en-US" dirty="0"/>
          </a:p>
          <a:p>
            <a:pPr lvl="1"/>
            <a:endParaRPr lang="en-US" b="1" dirty="0" smtClean="0"/>
          </a:p>
          <a:p>
            <a:endParaRPr lang="en-US" sz="2800" b="1" dirty="0"/>
          </a:p>
        </p:txBody>
      </p:sp>
      <p:sp>
        <p:nvSpPr>
          <p:cNvPr id="4" name="Text Placeholder 3"/>
          <p:cNvSpPr>
            <a:spLocks noGrp="1"/>
          </p:cNvSpPr>
          <p:nvPr>
            <p:ph type="body" sz="quarter" idx="10"/>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Questions:</a:t>
            </a:r>
            <a:endParaRPr lang="en-US" dirty="0"/>
          </a:p>
        </p:txBody>
      </p:sp>
      <p:sp>
        <p:nvSpPr>
          <p:cNvPr id="3" name="Content Placeholder 2"/>
          <p:cNvSpPr>
            <a:spLocks noGrp="1"/>
          </p:cNvSpPr>
          <p:nvPr>
            <p:ph idx="1"/>
          </p:nvPr>
        </p:nvSpPr>
        <p:spPr/>
        <p:txBody>
          <a:bodyPr/>
          <a:lstStyle/>
          <a:p>
            <a:pPr marL="457200" indent="-457200">
              <a:buSzPct val="100000"/>
              <a:buAutoNum type="arabicPeriod"/>
            </a:pPr>
            <a:r>
              <a:rPr lang="en-US" dirty="0" smtClean="0"/>
              <a:t>Has the MIS impacted the quality of the performance measures data?</a:t>
            </a:r>
          </a:p>
          <a:p>
            <a:pPr marL="457200" indent="-457200">
              <a:buAutoNum type="arabicPeriod"/>
            </a:pPr>
            <a:endParaRPr lang="en-US" dirty="0" smtClean="0"/>
          </a:p>
          <a:p>
            <a:pPr marL="457200" indent="-457200">
              <a:buSzPct val="100000"/>
              <a:buAutoNum type="arabicPeriod"/>
            </a:pPr>
            <a:r>
              <a:rPr lang="en-US" dirty="0" smtClean="0"/>
              <a:t>How will converting to the MIS affect trends in performance measures?</a:t>
            </a:r>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272783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 Effects in Performance Measures Data</a:t>
            </a:r>
            <a:endParaRPr lang="en-US" dirty="0"/>
          </a:p>
        </p:txBody>
      </p:sp>
      <p:sp>
        <p:nvSpPr>
          <p:cNvPr id="3" name="Content Placeholder 2"/>
          <p:cNvSpPr>
            <a:spLocks noGrp="1"/>
          </p:cNvSpPr>
          <p:nvPr>
            <p:ph idx="1"/>
          </p:nvPr>
        </p:nvSpPr>
        <p:spPr/>
        <p:txBody>
          <a:bodyPr/>
          <a:lstStyle/>
          <a:p>
            <a:r>
              <a:rPr lang="en-US" dirty="0" smtClean="0"/>
              <a:t>Mode effect:  the type of survey administration mode leads to differences in the data collected</a:t>
            </a:r>
          </a:p>
          <a:p>
            <a:r>
              <a:rPr lang="en-US" dirty="0" smtClean="0"/>
              <a:t>Surveys are subject to:</a:t>
            </a:r>
          </a:p>
          <a:p>
            <a:pPr lvl="1"/>
            <a:r>
              <a:rPr lang="en-US" dirty="0" smtClean="0"/>
              <a:t>Problems with interpretation</a:t>
            </a:r>
          </a:p>
          <a:p>
            <a:pPr lvl="1"/>
            <a:r>
              <a:rPr lang="en-US" dirty="0" smtClean="0"/>
              <a:t>Recall bias</a:t>
            </a:r>
          </a:p>
          <a:p>
            <a:pPr lvl="1"/>
            <a:r>
              <a:rPr lang="en-US" dirty="0" smtClean="0"/>
              <a:t>Social desirability bias</a:t>
            </a:r>
          </a:p>
          <a:p>
            <a:pPr lvl="1"/>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64057767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to Assess Mode Effects</a:t>
            </a:r>
            <a:endParaRPr lang="en-US" dirty="0"/>
          </a:p>
        </p:txBody>
      </p:sp>
      <p:sp>
        <p:nvSpPr>
          <p:cNvPr id="3" name="Content Placeholder 2"/>
          <p:cNvSpPr>
            <a:spLocks noGrp="1"/>
          </p:cNvSpPr>
          <p:nvPr>
            <p:ph idx="1"/>
          </p:nvPr>
        </p:nvSpPr>
        <p:spPr/>
        <p:txBody>
          <a:bodyPr/>
          <a:lstStyle/>
          <a:p>
            <a:r>
              <a:rPr lang="en-US" dirty="0" smtClean="0"/>
              <a:t>Compared data from performance measures collected on paper (years 1 – 3) vs.  year 4</a:t>
            </a:r>
          </a:p>
          <a:p>
            <a:r>
              <a:rPr lang="en-US" dirty="0" smtClean="0"/>
              <a:t>Examined:</a:t>
            </a:r>
          </a:p>
          <a:p>
            <a:pPr lvl="1"/>
            <a:r>
              <a:rPr lang="en-US" dirty="0" smtClean="0"/>
              <a:t>Number of programs  that  met the benchmark (if applicable) for a particular measure</a:t>
            </a:r>
          </a:p>
          <a:p>
            <a:pPr lvl="1"/>
            <a:r>
              <a:rPr lang="en-US" dirty="0" smtClean="0"/>
              <a:t>Trends in descriptive statistics (mean, median, sum, etc.) for select measures </a:t>
            </a:r>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55322569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95250"/>
            <a:ext cx="87630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19175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5250"/>
            <a:ext cx="88392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11969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lstStyle/>
          <a:p>
            <a:r>
              <a:rPr lang="en-US" dirty="0" smtClean="0"/>
              <a:t>Mode Effect?</a:t>
            </a:r>
            <a:br>
              <a:rPr lang="en-US" dirty="0" smtClean="0"/>
            </a:br>
            <a:r>
              <a:rPr lang="en-US" dirty="0"/>
              <a:t>Q. Was the program director position  filled for the entire year</a:t>
            </a:r>
            <a:r>
              <a:rPr lang="en-US" dirty="0" smtClean="0"/>
              <a: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49955683"/>
              </p:ext>
            </p:extLst>
          </p:nvPr>
        </p:nvGraphicFramePr>
        <p:xfrm>
          <a:off x="457200" y="2057401"/>
          <a:ext cx="8229599" cy="2772204"/>
        </p:xfrm>
        <a:graphic>
          <a:graphicData uri="http://schemas.openxmlformats.org/drawingml/2006/table">
            <a:tbl>
              <a:tblPr firstRow="1" bandRow="1">
                <a:tableStyleId>{7DF18680-E054-41AD-8BC1-D1AEF772440D}</a:tableStyleId>
              </a:tblPr>
              <a:tblGrid>
                <a:gridCol w="2917767"/>
                <a:gridCol w="1346662"/>
                <a:gridCol w="1197033"/>
                <a:gridCol w="1197033"/>
                <a:gridCol w="1571104"/>
              </a:tblGrid>
              <a:tr h="779998">
                <a:tc>
                  <a:txBody>
                    <a:bodyPr/>
                    <a:lstStyle/>
                    <a:p>
                      <a:r>
                        <a:rPr lang="en-US" dirty="0" smtClean="0"/>
                        <a:t>Project</a:t>
                      </a:r>
                      <a:r>
                        <a:rPr lang="en-US" baseline="0" dirty="0" smtClean="0"/>
                        <a:t> Year and Type of Data Collection Method</a:t>
                      </a:r>
                      <a:endParaRPr lang="en-US" dirty="0"/>
                    </a:p>
                  </a:txBody>
                  <a:tcPr/>
                </a:tc>
                <a:tc>
                  <a:txBody>
                    <a:bodyPr/>
                    <a:lstStyle/>
                    <a:p>
                      <a:r>
                        <a:rPr lang="en-US" dirty="0" smtClean="0"/>
                        <a:t>% of programs</a:t>
                      </a:r>
                      <a:endParaRPr lang="en-US" dirty="0"/>
                    </a:p>
                  </a:txBody>
                  <a:tcPr/>
                </a:tc>
                <a:tc>
                  <a:txBody>
                    <a:bodyPr/>
                    <a:lstStyle/>
                    <a:p>
                      <a:r>
                        <a:rPr lang="en-US" dirty="0" smtClean="0"/>
                        <a:t>Mean (No. of Months)*</a:t>
                      </a:r>
                      <a:endParaRPr lang="en-US" dirty="0"/>
                    </a:p>
                  </a:txBody>
                  <a:tcPr/>
                </a:tc>
                <a:tc>
                  <a:txBody>
                    <a:bodyPr/>
                    <a:lstStyle/>
                    <a:p>
                      <a:r>
                        <a:rPr lang="en-US" dirty="0" smtClean="0"/>
                        <a:t>Median (No. of</a:t>
                      </a:r>
                      <a:r>
                        <a:rPr lang="en-US" baseline="0" dirty="0" smtClean="0"/>
                        <a:t> Months)*</a:t>
                      </a:r>
                      <a:endParaRPr lang="en-US" dirty="0"/>
                    </a:p>
                  </a:txBody>
                  <a:tcPr/>
                </a:tc>
                <a:tc>
                  <a:txBody>
                    <a:bodyPr/>
                    <a:lstStyle/>
                    <a:p>
                      <a:r>
                        <a:rPr lang="en-US" dirty="0" smtClean="0"/>
                        <a:t>Range (No. of Months)*</a:t>
                      </a:r>
                      <a:endParaRPr lang="en-US" dirty="0"/>
                    </a:p>
                  </a:txBody>
                  <a:tcPr/>
                </a:tc>
              </a:tr>
              <a:tr h="838199">
                <a:tc>
                  <a:txBody>
                    <a:bodyPr/>
                    <a:lstStyle/>
                    <a:p>
                      <a:r>
                        <a:rPr lang="en-US" dirty="0" smtClean="0"/>
                        <a:t>Year 3 (2009</a:t>
                      </a:r>
                      <a:r>
                        <a:rPr lang="en-US" baseline="0" dirty="0" smtClean="0"/>
                        <a:t> – 2010), survey</a:t>
                      </a:r>
                      <a:endParaRPr lang="en-US" b="1" dirty="0">
                        <a:solidFill>
                          <a:schemeClr val="bg1"/>
                        </a:solidFill>
                      </a:endParaRPr>
                    </a:p>
                  </a:txBody>
                  <a:tcPr/>
                </a:tc>
                <a:tc>
                  <a:txBody>
                    <a:bodyPr/>
                    <a:lstStyle/>
                    <a:p>
                      <a:r>
                        <a:rPr lang="en-US" dirty="0" smtClean="0"/>
                        <a:t>82.4</a:t>
                      </a:r>
                      <a:endParaRPr lang="en-US" dirty="0">
                        <a:solidFill>
                          <a:schemeClr val="bg1"/>
                        </a:solidFill>
                      </a:endParaRPr>
                    </a:p>
                  </a:txBody>
                  <a:tcPr/>
                </a:tc>
                <a:tc>
                  <a:txBody>
                    <a:bodyPr/>
                    <a:lstStyle/>
                    <a:p>
                      <a:r>
                        <a:rPr lang="en-US" dirty="0" smtClean="0"/>
                        <a:t>8.2</a:t>
                      </a:r>
                      <a:endParaRPr lang="en-US" dirty="0">
                        <a:solidFill>
                          <a:schemeClr val="bg1"/>
                        </a:solidFill>
                      </a:endParaRPr>
                    </a:p>
                  </a:txBody>
                  <a:tcPr/>
                </a:tc>
                <a:tc>
                  <a:txBody>
                    <a:bodyPr/>
                    <a:lstStyle/>
                    <a:p>
                      <a:r>
                        <a:rPr lang="en-US" dirty="0" smtClean="0"/>
                        <a:t>9.0</a:t>
                      </a:r>
                      <a:endParaRPr lang="en-US" dirty="0">
                        <a:solidFill>
                          <a:schemeClr val="bg1"/>
                        </a:solidFill>
                      </a:endParaRPr>
                    </a:p>
                  </a:txBody>
                  <a:tcPr/>
                </a:tc>
                <a:tc>
                  <a:txBody>
                    <a:bodyPr/>
                    <a:lstStyle/>
                    <a:p>
                      <a:pPr marL="0" algn="l" defTabSz="914400" rtl="0" eaLnBrk="1" latinLnBrk="0" hangingPunct="1"/>
                      <a:r>
                        <a:rPr lang="en-US" sz="1800" kern="1200" dirty="0" smtClean="0"/>
                        <a:t>4 – 11 </a:t>
                      </a:r>
                      <a:endParaRPr lang="en-US" sz="1800" kern="1200" dirty="0">
                        <a:solidFill>
                          <a:schemeClr val="bg1"/>
                        </a:solidFill>
                        <a:latin typeface="+mn-lt"/>
                        <a:ea typeface="+mn-ea"/>
                        <a:cs typeface="+mn-cs"/>
                      </a:endParaRPr>
                    </a:p>
                  </a:txBody>
                  <a:tcPr/>
                </a:tc>
              </a:tr>
              <a:tr h="1019605">
                <a:tc>
                  <a:txBody>
                    <a:bodyPr/>
                    <a:lstStyle/>
                    <a:p>
                      <a:r>
                        <a:rPr lang="en-US" dirty="0" smtClean="0"/>
                        <a:t>Year 4 (2010 – 2011), MIS</a:t>
                      </a:r>
                      <a:endParaRPr lang="en-US" b="1" dirty="0">
                        <a:solidFill>
                          <a:schemeClr val="bg1"/>
                        </a:solidFill>
                      </a:endParaRPr>
                    </a:p>
                  </a:txBody>
                  <a:tcPr/>
                </a:tc>
                <a:tc>
                  <a:txBody>
                    <a:bodyPr/>
                    <a:lstStyle/>
                    <a:p>
                      <a:r>
                        <a:rPr lang="en-US" dirty="0" smtClean="0"/>
                        <a:t>66.1</a:t>
                      </a:r>
                      <a:endParaRPr lang="en-US" dirty="0">
                        <a:solidFill>
                          <a:schemeClr val="bg1"/>
                        </a:solidFill>
                      </a:endParaRPr>
                    </a:p>
                  </a:txBody>
                  <a:tcPr/>
                </a:tc>
                <a:tc>
                  <a:txBody>
                    <a:bodyPr/>
                    <a:lstStyle/>
                    <a:p>
                      <a:r>
                        <a:rPr lang="en-US" dirty="0" smtClean="0"/>
                        <a:t>7.3</a:t>
                      </a:r>
                      <a:endParaRPr lang="en-US" dirty="0">
                        <a:solidFill>
                          <a:schemeClr val="bg1"/>
                        </a:solidFill>
                      </a:endParaRPr>
                    </a:p>
                  </a:txBody>
                  <a:tcPr/>
                </a:tc>
                <a:tc>
                  <a:txBody>
                    <a:bodyPr/>
                    <a:lstStyle/>
                    <a:p>
                      <a:r>
                        <a:rPr lang="en-US" dirty="0" smtClean="0"/>
                        <a:t>8.0</a:t>
                      </a:r>
                      <a:endParaRPr lang="en-US" dirty="0">
                        <a:solidFill>
                          <a:schemeClr val="bg1"/>
                        </a:solidFill>
                      </a:endParaRPr>
                    </a:p>
                  </a:txBody>
                  <a:tcPr/>
                </a:tc>
                <a:tc>
                  <a:txBody>
                    <a:bodyPr/>
                    <a:lstStyle/>
                    <a:p>
                      <a:pPr marL="0" algn="l" defTabSz="914400" rtl="0" eaLnBrk="1" latinLnBrk="0" hangingPunct="1"/>
                      <a:r>
                        <a:rPr lang="en-US" sz="1800" kern="1200" dirty="0" smtClean="0"/>
                        <a:t>1 – 11 </a:t>
                      </a:r>
                      <a:endParaRPr lang="en-US" sz="1800" kern="1200" dirty="0">
                        <a:solidFill>
                          <a:schemeClr val="bg1"/>
                        </a:solidFill>
                        <a:latin typeface="+mn-lt"/>
                        <a:ea typeface="+mn-ea"/>
                        <a:cs typeface="+mn-cs"/>
                      </a:endParaRPr>
                    </a:p>
                  </a:txBody>
                  <a:tcPr/>
                </a:tc>
              </a:tr>
            </a:tbl>
          </a:graphicData>
        </a:graphic>
      </p:graphicFrame>
      <p:sp>
        <p:nvSpPr>
          <p:cNvPr id="4" name="Text Placeholder 3"/>
          <p:cNvSpPr>
            <a:spLocks noGrp="1"/>
          </p:cNvSpPr>
          <p:nvPr>
            <p:ph type="body" sz="quarter" idx="10"/>
          </p:nvPr>
        </p:nvSpPr>
        <p:spPr>
          <a:xfrm>
            <a:off x="457200" y="5791200"/>
            <a:ext cx="8229600" cy="45719"/>
          </a:xfrm>
        </p:spPr>
        <p:txBody>
          <a:bodyPr/>
          <a:lstStyle/>
          <a:p>
            <a:r>
              <a:rPr lang="en-US" dirty="0" smtClean="0"/>
              <a:t>*Number of months the position was filled if not </a:t>
            </a:r>
            <a:r>
              <a:rPr lang="en-US" dirty="0"/>
              <a:t>filled </a:t>
            </a:r>
            <a:r>
              <a:rPr lang="en-US" dirty="0" smtClean="0"/>
              <a:t>for the entire </a:t>
            </a:r>
            <a:r>
              <a:rPr lang="en-US" dirty="0"/>
              <a:t>year</a:t>
            </a:r>
            <a:r>
              <a:rPr lang="en-US" dirty="0" smtClean="0"/>
              <a:t>.</a:t>
            </a:r>
            <a:endParaRPr lang="en-US" dirty="0"/>
          </a:p>
        </p:txBody>
      </p:sp>
    </p:spTree>
    <p:extLst>
      <p:ext uri="{BB962C8B-B14F-4D97-AF65-F5344CB8AC3E}">
        <p14:creationId xmlns:p14="http://schemas.microsoft.com/office/powerpoint/2010/main" val="386674177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609600"/>
          </a:xfrm>
        </p:spPr>
        <p:txBody>
          <a:bodyPr/>
          <a:lstStyle/>
          <a:p>
            <a:r>
              <a:rPr lang="en-US" dirty="0" smtClean="0"/>
              <a:t>Why Evaluate AIRS?</a:t>
            </a:r>
            <a:endParaRPr lang="en-US" dirty="0"/>
          </a:p>
        </p:txBody>
      </p:sp>
      <p:sp>
        <p:nvSpPr>
          <p:cNvPr id="5" name="Content Placeholder 4"/>
          <p:cNvSpPr>
            <a:spLocks noGrp="1"/>
          </p:cNvSpPr>
          <p:nvPr>
            <p:ph idx="1"/>
          </p:nvPr>
        </p:nvSpPr>
        <p:spPr>
          <a:xfrm>
            <a:off x="457200" y="1397769"/>
            <a:ext cx="8341572" cy="5029200"/>
          </a:xfrm>
        </p:spPr>
        <p:txBody>
          <a:bodyPr/>
          <a:lstStyle/>
          <a:p>
            <a:pPr>
              <a:spcBef>
                <a:spcPts val="600"/>
              </a:spcBef>
            </a:pPr>
            <a:r>
              <a:rPr lang="en-US" dirty="0" smtClean="0">
                <a:solidFill>
                  <a:schemeClr val="bg2">
                    <a:lumMod val="75000"/>
                  </a:schemeClr>
                </a:solidFill>
              </a:rPr>
              <a:t>To determine whether the system contains the accurate functions to collect, store, and reproduce valid </a:t>
            </a:r>
            <a:r>
              <a:rPr lang="en-US" dirty="0">
                <a:solidFill>
                  <a:schemeClr val="bg2">
                    <a:lumMod val="75000"/>
                  </a:schemeClr>
                </a:solidFill>
              </a:rPr>
              <a:t>and reliable </a:t>
            </a:r>
            <a:r>
              <a:rPr lang="en-US" dirty="0" smtClean="0">
                <a:solidFill>
                  <a:schemeClr val="bg2">
                    <a:lumMod val="75000"/>
                  </a:schemeClr>
                </a:solidFill>
              </a:rPr>
              <a:t>data</a:t>
            </a:r>
          </a:p>
          <a:p>
            <a:pPr>
              <a:spcBef>
                <a:spcPts val="600"/>
              </a:spcBef>
            </a:pPr>
            <a:r>
              <a:rPr lang="en-US" dirty="0" smtClean="0">
                <a:solidFill>
                  <a:schemeClr val="bg2">
                    <a:lumMod val="75000"/>
                  </a:schemeClr>
                </a:solidFill>
              </a:rPr>
              <a:t>To examine whether the system functions support users entering or collecting data</a:t>
            </a:r>
          </a:p>
          <a:p>
            <a:pPr>
              <a:spcBef>
                <a:spcPts val="600"/>
              </a:spcBef>
            </a:pPr>
            <a:r>
              <a:rPr lang="en-US" dirty="0" smtClean="0">
                <a:solidFill>
                  <a:schemeClr val="bg2">
                    <a:lumMod val="75000"/>
                  </a:schemeClr>
                </a:solidFill>
              </a:rPr>
              <a:t>To assess whether users are utilizing the system to aid management and/or policy-related decision-making </a:t>
            </a:r>
          </a:p>
          <a:p>
            <a:pPr marL="0" indent="0">
              <a:spcBef>
                <a:spcPts val="600"/>
              </a:spcBef>
              <a:buNone/>
            </a:pPr>
            <a:r>
              <a:rPr lang="en-US" dirty="0"/>
              <a:t/>
            </a:r>
            <a:br>
              <a:rPr lang="en-US" dirty="0"/>
            </a:br>
            <a:endParaRPr lang="en-US" dirty="0"/>
          </a:p>
        </p:txBody>
      </p:sp>
      <p:sp>
        <p:nvSpPr>
          <p:cNvPr id="6" name="Text Placeholder 3"/>
          <p:cNvSpPr>
            <a:spLocks noGrp="1"/>
          </p:cNvSpPr>
          <p:nvPr>
            <p:ph type="body" sz="quarter" idx="4294967295"/>
          </p:nvPr>
        </p:nvSpPr>
        <p:spPr>
          <a:xfrm>
            <a:off x="533400" y="5851528"/>
            <a:ext cx="7467600" cy="609600"/>
          </a:xfrm>
          <a:prstGeom prst="rect">
            <a:avLst/>
          </a:prstGeom>
        </p:spPr>
        <p:txBody>
          <a:bodyPr/>
          <a:lstStyle/>
          <a:p>
            <a:pPr marL="0" indent="0">
              <a:buNone/>
            </a:pPr>
            <a:r>
              <a:rPr lang="en-US" sz="1200" dirty="0" smtClean="0"/>
              <a:t>Adapted from </a:t>
            </a:r>
            <a:r>
              <a:rPr lang="en-US" sz="1200" dirty="0" err="1" smtClean="0"/>
              <a:t>Cavanuagh</a:t>
            </a:r>
            <a:r>
              <a:rPr lang="en-US" sz="1200" dirty="0" smtClean="0"/>
              <a:t>, J.  (1998). Performance </a:t>
            </a:r>
            <a:r>
              <a:rPr lang="en-US" sz="1200" dirty="0"/>
              <a:t>Measurement and </a:t>
            </a:r>
            <a:r>
              <a:rPr lang="en-US" sz="1200" dirty="0" smtClean="0"/>
              <a:t>Performance-Based Management</a:t>
            </a:r>
            <a:r>
              <a:rPr lang="en-US" sz="1200" dirty="0"/>
              <a:t>: An Interview With Joseph S. </a:t>
            </a:r>
            <a:r>
              <a:rPr lang="en-US" sz="1200" dirty="0" err="1" smtClean="0"/>
              <a:t>Wholey</a:t>
            </a:r>
            <a:r>
              <a:rPr lang="en-US" sz="1200" dirty="0" smtClean="0"/>
              <a:t>.  U.S</a:t>
            </a:r>
            <a:r>
              <a:rPr lang="en-US" sz="1200" dirty="0"/>
              <a:t>. Department of </a:t>
            </a:r>
            <a:r>
              <a:rPr lang="en-US" sz="1200" dirty="0" smtClean="0"/>
              <a:t>Energy</a:t>
            </a:r>
            <a:r>
              <a:rPr lang="en-US" sz="1200" b="1" dirty="0"/>
              <a:t>. </a:t>
            </a:r>
            <a:r>
              <a:rPr lang="en-US" sz="1200" b="1" dirty="0" smtClean="0">
                <a:hlinkClick r:id="rId3"/>
              </a:rPr>
              <a:t>http</a:t>
            </a:r>
            <a:r>
              <a:rPr lang="en-US" sz="1200" b="1" dirty="0">
                <a:hlinkClick r:id="rId3"/>
              </a:rPr>
              <a:t>://</a:t>
            </a:r>
            <a:r>
              <a:rPr lang="en-US" sz="1200" b="1" dirty="0" smtClean="0">
                <a:hlinkClick r:id="rId3"/>
              </a:rPr>
              <a:t>www.orau.gov/pbm/links/wholey.pdf</a:t>
            </a:r>
            <a:r>
              <a:rPr lang="en-US" sz="1200" b="1" dirty="0" smtClean="0"/>
              <a:t>.  </a:t>
            </a:r>
            <a:r>
              <a:rPr lang="en-US" sz="1200" dirty="0" smtClean="0"/>
              <a:t>Retrieved Oct. 10, 2012.</a:t>
            </a:r>
            <a:endParaRPr lang="en-US" sz="1200" dirty="0"/>
          </a:p>
        </p:txBody>
      </p:sp>
      <p:grpSp>
        <p:nvGrpSpPr>
          <p:cNvPr id="8" name="Group 7"/>
          <p:cNvGrpSpPr/>
          <p:nvPr/>
        </p:nvGrpSpPr>
        <p:grpSpPr>
          <a:xfrm>
            <a:off x="7848600" y="5791200"/>
            <a:ext cx="971550" cy="738188"/>
            <a:chOff x="1619250" y="862012"/>
            <a:chExt cx="971550" cy="738188"/>
          </a:xfrm>
        </p:grpSpPr>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10" name="TextBox 9"/>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2639507508"/>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95250"/>
            <a:ext cx="89154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76484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5250"/>
            <a:ext cx="87630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3144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Sectors Represented in CCC Coalitions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7688573"/>
              </p:ext>
            </p:extLst>
          </p:nvPr>
        </p:nvGraphicFramePr>
        <p:xfrm>
          <a:off x="457200" y="1600200"/>
          <a:ext cx="8229600" cy="4191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29870606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0"/>
            <a:ext cx="91440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69062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0"/>
            <a:ext cx="91440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05043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Value of In </a:t>
            </a:r>
            <a:r>
              <a:rPr lang="en-US" dirty="0"/>
              <a:t>Kind </a:t>
            </a:r>
            <a:r>
              <a:rPr lang="en-US" dirty="0" smtClean="0"/>
              <a:t>Resources Reported by CCC Programs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37049643"/>
              </p:ext>
            </p:extLst>
          </p:nvPr>
        </p:nvGraphicFramePr>
        <p:xfrm>
          <a:off x="457200" y="1600200"/>
          <a:ext cx="8229600" cy="4191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88558173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0"/>
            <a:ext cx="91440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67025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0"/>
            <a:ext cx="914400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77246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 of Interventions that are Evidence-based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70391682"/>
              </p:ext>
            </p:extLst>
          </p:nvPr>
        </p:nvGraphicFramePr>
        <p:xfrm>
          <a:off x="685800" y="1600200"/>
          <a:ext cx="7924800" cy="41910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9322544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Evidence-based Sources Reported for Annual Objective Strategies, Year 4</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15334131"/>
              </p:ext>
            </p:extLst>
          </p:nvPr>
        </p:nvGraphicFramePr>
        <p:xfrm>
          <a:off x="533400" y="1600200"/>
          <a:ext cx="8229600" cy="4480560"/>
        </p:xfrm>
        <a:graphic>
          <a:graphicData uri="http://schemas.openxmlformats.org/drawingml/2006/table">
            <a:tbl>
              <a:tblPr firstRow="1" bandRow="1">
                <a:tableStyleId>{ED083AE6-46FA-4A59-8FB0-9F97EB10719F}</a:tableStyleId>
              </a:tblPr>
              <a:tblGrid>
                <a:gridCol w="5562600"/>
                <a:gridCol w="1524000"/>
                <a:gridCol w="1143000"/>
              </a:tblGrid>
              <a:tr h="885537">
                <a:tc>
                  <a:txBody>
                    <a:bodyPr/>
                    <a:lstStyle/>
                    <a:p>
                      <a:r>
                        <a:rPr lang="en-US" dirty="0" smtClean="0"/>
                        <a:t>Source</a:t>
                      </a:r>
                      <a:endParaRPr lang="en-US" dirty="0"/>
                    </a:p>
                  </a:txBody>
                  <a:tcPr/>
                </a:tc>
                <a:tc>
                  <a:txBody>
                    <a:bodyPr/>
                    <a:lstStyle/>
                    <a:p>
                      <a:pPr algn="ctr"/>
                      <a:r>
                        <a:rPr lang="en-US" dirty="0" smtClean="0"/>
                        <a:t>Number</a:t>
                      </a:r>
                      <a:r>
                        <a:rPr lang="en-US" baseline="0" dirty="0" smtClean="0"/>
                        <a:t> of Programs Reporting </a:t>
                      </a:r>
                      <a:endParaRPr lang="en-US" dirty="0"/>
                    </a:p>
                  </a:txBody>
                  <a:tcPr/>
                </a:tc>
                <a:tc>
                  <a:txBody>
                    <a:bodyPr/>
                    <a:lstStyle/>
                    <a:p>
                      <a:pPr algn="ctr"/>
                      <a:r>
                        <a:rPr lang="en-US" dirty="0" smtClean="0"/>
                        <a:t>%</a:t>
                      </a:r>
                      <a:endParaRPr lang="en-US" dirty="0"/>
                    </a:p>
                  </a:txBody>
                  <a:tcPr/>
                </a:tc>
              </a:tr>
              <a:tr h="354215">
                <a:tc>
                  <a:txBody>
                    <a:bodyPr/>
                    <a:lstStyle/>
                    <a:p>
                      <a:r>
                        <a:rPr lang="en-US" b="1" dirty="0" smtClean="0"/>
                        <a:t>Community Guide</a:t>
                      </a:r>
                      <a:endParaRPr lang="en-US" b="1" dirty="0"/>
                    </a:p>
                  </a:txBody>
                  <a:tcPr/>
                </a:tc>
                <a:tc>
                  <a:txBody>
                    <a:bodyPr/>
                    <a:lstStyle/>
                    <a:p>
                      <a:pPr algn="ctr"/>
                      <a:r>
                        <a:rPr lang="en-US" b="1" dirty="0" smtClean="0"/>
                        <a:t>50</a:t>
                      </a:r>
                      <a:endParaRPr lang="en-US" b="1" dirty="0"/>
                    </a:p>
                  </a:txBody>
                  <a:tcPr/>
                </a:tc>
                <a:tc>
                  <a:txBody>
                    <a:bodyPr/>
                    <a:lstStyle/>
                    <a:p>
                      <a:pPr algn="ctr"/>
                      <a:r>
                        <a:rPr lang="en-US" b="1" dirty="0" smtClean="0"/>
                        <a:t>72.5</a:t>
                      </a:r>
                      <a:endParaRPr lang="en-US" b="1" dirty="0"/>
                    </a:p>
                  </a:txBody>
                  <a:tcPr/>
                </a:tc>
              </a:tr>
              <a:tr h="619876">
                <a:tc>
                  <a:txBody>
                    <a:bodyPr/>
                    <a:lstStyle/>
                    <a:p>
                      <a:r>
                        <a:rPr lang="en-US" sz="1800" b="1" kern="1200" dirty="0" smtClean="0">
                          <a:solidFill>
                            <a:schemeClr val="tx1"/>
                          </a:solidFill>
                          <a:effectLst/>
                          <a:latin typeface="+mn-lt"/>
                          <a:ea typeface="+mn-ea"/>
                          <a:cs typeface="+mn-cs"/>
                        </a:rPr>
                        <a:t>Practice-based/program experience – your own program</a:t>
                      </a:r>
                      <a:endParaRPr lang="en-US" b="1" dirty="0"/>
                    </a:p>
                  </a:txBody>
                  <a:tcPr/>
                </a:tc>
                <a:tc>
                  <a:txBody>
                    <a:bodyPr/>
                    <a:lstStyle/>
                    <a:p>
                      <a:pPr algn="ctr"/>
                      <a:r>
                        <a:rPr lang="en-US" b="1" dirty="0" smtClean="0"/>
                        <a:t>35</a:t>
                      </a:r>
                      <a:endParaRPr lang="en-US" b="1" dirty="0"/>
                    </a:p>
                  </a:txBody>
                  <a:tcPr/>
                </a:tc>
                <a:tc>
                  <a:txBody>
                    <a:bodyPr/>
                    <a:lstStyle/>
                    <a:p>
                      <a:pPr algn="ctr"/>
                      <a:r>
                        <a:rPr lang="en-US" b="1" dirty="0" smtClean="0"/>
                        <a:t>50.7</a:t>
                      </a:r>
                      <a:endParaRPr lang="en-US" b="1" dirty="0"/>
                    </a:p>
                  </a:txBody>
                  <a:tcPr/>
                </a:tc>
              </a:tr>
              <a:tr h="354215">
                <a:tc>
                  <a:txBody>
                    <a:bodyPr/>
                    <a:lstStyle/>
                    <a:p>
                      <a:r>
                        <a:rPr lang="en-US" b="1" dirty="0" smtClean="0"/>
                        <a:t>American Cancer Society</a:t>
                      </a:r>
                      <a:endParaRPr lang="en-US" b="1" dirty="0"/>
                    </a:p>
                  </a:txBody>
                  <a:tcPr/>
                </a:tc>
                <a:tc>
                  <a:txBody>
                    <a:bodyPr/>
                    <a:lstStyle/>
                    <a:p>
                      <a:pPr algn="ctr"/>
                      <a:r>
                        <a:rPr lang="en-US" b="1" dirty="0" smtClean="0"/>
                        <a:t>27</a:t>
                      </a:r>
                      <a:endParaRPr lang="en-US" b="1" dirty="0"/>
                    </a:p>
                  </a:txBody>
                  <a:tcPr/>
                </a:tc>
                <a:tc>
                  <a:txBody>
                    <a:bodyPr/>
                    <a:lstStyle/>
                    <a:p>
                      <a:pPr algn="ctr"/>
                      <a:r>
                        <a:rPr lang="en-US" b="1" dirty="0" smtClean="0"/>
                        <a:t>39.1</a:t>
                      </a:r>
                      <a:endParaRPr lang="en-US" b="1" dirty="0"/>
                    </a:p>
                  </a:txBody>
                  <a:tcPr/>
                </a:tc>
              </a:tr>
              <a:tr h="354215">
                <a:tc>
                  <a:txBody>
                    <a:bodyPr/>
                    <a:lstStyle/>
                    <a:p>
                      <a:r>
                        <a:rPr lang="en-US" b="1" dirty="0" smtClean="0"/>
                        <a:t>US</a:t>
                      </a:r>
                      <a:r>
                        <a:rPr lang="en-US" b="1" baseline="0" dirty="0" smtClean="0"/>
                        <a:t> Preventive Services Task Force</a:t>
                      </a:r>
                      <a:endParaRPr lang="en-US" b="1" dirty="0"/>
                    </a:p>
                  </a:txBody>
                  <a:tcPr/>
                </a:tc>
                <a:tc>
                  <a:txBody>
                    <a:bodyPr/>
                    <a:lstStyle/>
                    <a:p>
                      <a:pPr algn="ctr"/>
                      <a:r>
                        <a:rPr lang="en-US" b="1" dirty="0" smtClean="0"/>
                        <a:t>26</a:t>
                      </a:r>
                      <a:endParaRPr lang="en-US" b="1" dirty="0"/>
                    </a:p>
                  </a:txBody>
                  <a:tcPr/>
                </a:tc>
                <a:tc>
                  <a:txBody>
                    <a:bodyPr/>
                    <a:lstStyle/>
                    <a:p>
                      <a:pPr algn="ctr"/>
                      <a:r>
                        <a:rPr lang="en-US" b="1" dirty="0" smtClean="0"/>
                        <a:t>37.7</a:t>
                      </a:r>
                      <a:endParaRPr lang="en-US" b="1" dirty="0"/>
                    </a:p>
                  </a:txBody>
                  <a:tcPr/>
                </a:tc>
              </a:tr>
              <a:tr h="354215">
                <a:tc>
                  <a:txBody>
                    <a:bodyPr/>
                    <a:lstStyle/>
                    <a:p>
                      <a:r>
                        <a:rPr lang="en-US" b="1" dirty="0" smtClean="0"/>
                        <a:t>Best Practices for Tobacco Control Programs</a:t>
                      </a:r>
                      <a:endParaRPr lang="en-US" b="1" dirty="0"/>
                    </a:p>
                  </a:txBody>
                  <a:tcPr/>
                </a:tc>
                <a:tc>
                  <a:txBody>
                    <a:bodyPr/>
                    <a:lstStyle/>
                    <a:p>
                      <a:pPr algn="ctr"/>
                      <a:r>
                        <a:rPr lang="en-US" b="1" dirty="0" smtClean="0"/>
                        <a:t>23</a:t>
                      </a:r>
                      <a:endParaRPr lang="en-US" b="1" dirty="0"/>
                    </a:p>
                  </a:txBody>
                  <a:tcPr/>
                </a:tc>
                <a:tc>
                  <a:txBody>
                    <a:bodyPr/>
                    <a:lstStyle/>
                    <a:p>
                      <a:pPr algn="ctr"/>
                      <a:r>
                        <a:rPr lang="en-US" b="1" dirty="0" smtClean="0"/>
                        <a:t>33.3</a:t>
                      </a:r>
                      <a:endParaRPr lang="en-US" b="1" dirty="0"/>
                    </a:p>
                  </a:txBody>
                  <a:tcPr/>
                </a:tc>
              </a:tr>
              <a:tr h="354215">
                <a:tc>
                  <a:txBody>
                    <a:bodyPr/>
                    <a:lstStyle/>
                    <a:p>
                      <a:r>
                        <a:rPr lang="en-US" b="1" dirty="0" smtClean="0"/>
                        <a:t>Research</a:t>
                      </a:r>
                      <a:r>
                        <a:rPr lang="en-US" b="1" baseline="0" dirty="0" smtClean="0"/>
                        <a:t> </a:t>
                      </a:r>
                      <a:r>
                        <a:rPr lang="en-US" b="1" dirty="0" smtClean="0"/>
                        <a:t>Tested Intervention Programs</a:t>
                      </a:r>
                      <a:endParaRPr lang="en-US" b="1" dirty="0"/>
                    </a:p>
                  </a:txBody>
                  <a:tcPr/>
                </a:tc>
                <a:tc>
                  <a:txBody>
                    <a:bodyPr/>
                    <a:lstStyle/>
                    <a:p>
                      <a:pPr algn="ctr"/>
                      <a:r>
                        <a:rPr lang="en-US" b="1" dirty="0" smtClean="0"/>
                        <a:t>18</a:t>
                      </a:r>
                      <a:endParaRPr lang="en-US" b="1" dirty="0"/>
                    </a:p>
                  </a:txBody>
                  <a:tcPr/>
                </a:tc>
                <a:tc>
                  <a:txBody>
                    <a:bodyPr/>
                    <a:lstStyle/>
                    <a:p>
                      <a:pPr algn="ctr"/>
                      <a:r>
                        <a:rPr lang="en-US" b="1" dirty="0" smtClean="0"/>
                        <a:t>26.1</a:t>
                      </a:r>
                      <a:endParaRPr lang="en-US" b="1" dirty="0"/>
                    </a:p>
                  </a:txBody>
                  <a:tcPr/>
                </a:tc>
              </a:tr>
              <a:tr h="358484">
                <a:tc>
                  <a:txBody>
                    <a:bodyPr/>
                    <a:lstStyle/>
                    <a:p>
                      <a:r>
                        <a:rPr lang="en-US" b="1" dirty="0" smtClean="0"/>
                        <a:t>Institute</a:t>
                      </a:r>
                      <a:r>
                        <a:rPr lang="en-US" b="1" baseline="0" dirty="0" smtClean="0"/>
                        <a:t> of Medicine Reports</a:t>
                      </a:r>
                      <a:endParaRPr lang="en-US" b="1" dirty="0"/>
                    </a:p>
                  </a:txBody>
                  <a:tcPr/>
                </a:tc>
                <a:tc>
                  <a:txBody>
                    <a:bodyPr/>
                    <a:lstStyle/>
                    <a:p>
                      <a:pPr algn="ctr"/>
                      <a:r>
                        <a:rPr lang="en-US" b="1" dirty="0" smtClean="0"/>
                        <a:t>10</a:t>
                      </a:r>
                      <a:endParaRPr lang="en-US" b="1" dirty="0"/>
                    </a:p>
                  </a:txBody>
                  <a:tcPr/>
                </a:tc>
                <a:tc>
                  <a:txBody>
                    <a:bodyPr/>
                    <a:lstStyle/>
                    <a:p>
                      <a:pPr algn="ctr"/>
                      <a:r>
                        <a:rPr lang="en-US" b="1" dirty="0" smtClean="0"/>
                        <a:t>14.5</a:t>
                      </a:r>
                      <a:endParaRPr lang="en-US" b="1" dirty="0"/>
                    </a:p>
                  </a:txBody>
                  <a:tcPr/>
                </a:tc>
              </a:tr>
              <a:tr h="354215">
                <a:tc>
                  <a:txBody>
                    <a:bodyPr/>
                    <a:lstStyle/>
                    <a:p>
                      <a:r>
                        <a:rPr lang="en-US" b="1" dirty="0" smtClean="0"/>
                        <a:t>Morbidity and Mortality Weekly Report Recs.</a:t>
                      </a:r>
                      <a:endParaRPr lang="en-US" b="1" dirty="0"/>
                    </a:p>
                  </a:txBody>
                  <a:tcPr/>
                </a:tc>
                <a:tc>
                  <a:txBody>
                    <a:bodyPr/>
                    <a:lstStyle/>
                    <a:p>
                      <a:pPr algn="ctr"/>
                      <a:r>
                        <a:rPr lang="en-US" b="1" dirty="0" smtClean="0"/>
                        <a:t>7</a:t>
                      </a:r>
                      <a:endParaRPr lang="en-US" b="1" dirty="0"/>
                    </a:p>
                  </a:txBody>
                  <a:tcPr/>
                </a:tc>
                <a:tc>
                  <a:txBody>
                    <a:bodyPr/>
                    <a:lstStyle/>
                    <a:p>
                      <a:pPr algn="ctr"/>
                      <a:r>
                        <a:rPr lang="en-US" b="1" dirty="0" smtClean="0"/>
                        <a:t>10.1</a:t>
                      </a:r>
                      <a:endParaRPr lang="en-US" b="1" dirty="0"/>
                    </a:p>
                  </a:txBody>
                  <a:tcPr/>
                </a:tc>
              </a:tr>
              <a:tr h="354215">
                <a:tc>
                  <a:txBody>
                    <a:bodyPr/>
                    <a:lstStyle/>
                    <a:p>
                      <a:r>
                        <a:rPr lang="en-US" b="1" dirty="0" smtClean="0"/>
                        <a:t>AHRQ (Evidence reports or Innovation</a:t>
                      </a:r>
                      <a:r>
                        <a:rPr lang="en-US" b="1" baseline="0" dirty="0" smtClean="0"/>
                        <a:t> Exchange)</a:t>
                      </a:r>
                      <a:endParaRPr lang="en-US" b="1" dirty="0"/>
                    </a:p>
                  </a:txBody>
                  <a:tcPr/>
                </a:tc>
                <a:tc>
                  <a:txBody>
                    <a:bodyPr/>
                    <a:lstStyle/>
                    <a:p>
                      <a:pPr algn="ctr"/>
                      <a:r>
                        <a:rPr lang="en-US" b="1" dirty="0" smtClean="0"/>
                        <a:t>5</a:t>
                      </a:r>
                      <a:endParaRPr lang="en-US" b="1" dirty="0"/>
                    </a:p>
                  </a:txBody>
                  <a:tcPr/>
                </a:tc>
                <a:tc>
                  <a:txBody>
                    <a:bodyPr/>
                    <a:lstStyle/>
                    <a:p>
                      <a:pPr algn="ctr"/>
                      <a:r>
                        <a:rPr lang="en-US" b="1" dirty="0" smtClean="0"/>
                        <a:t>7.2</a:t>
                      </a:r>
                      <a:endParaRPr lang="en-US" b="1" dirty="0"/>
                    </a:p>
                  </a:txBody>
                  <a:tcPr/>
                </a:tc>
              </a:tr>
            </a:tbl>
          </a:graphicData>
        </a:graphic>
      </p:graphicFrame>
    </p:spTree>
    <p:extLst>
      <p:ext uri="{BB962C8B-B14F-4D97-AF65-F5344CB8AC3E}">
        <p14:creationId xmlns:p14="http://schemas.microsoft.com/office/powerpoint/2010/main" val="109652290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228600"/>
            <a:ext cx="2895600" cy="914400"/>
          </a:xfrm>
        </p:spPr>
        <p:txBody>
          <a:bodyPr/>
          <a:lstStyle/>
          <a:p>
            <a:pPr algn="ctr"/>
            <a:r>
              <a:rPr lang="en-US" dirty="0" smtClean="0"/>
              <a:t>CDC Program Evaluation Framework</a:t>
            </a:r>
            <a:endParaRPr lang="en-US" dirty="0"/>
          </a:p>
        </p:txBody>
      </p:sp>
      <p:graphicFrame>
        <p:nvGraphicFramePr>
          <p:cNvPr id="3" name="Picture Placeholder 2"/>
          <p:cNvGraphicFramePr>
            <a:graphicFrameLocks noGrp="1"/>
          </p:cNvGraphicFramePr>
          <p:nvPr>
            <p:ph type="pic" idx="1"/>
            <p:extLst>
              <p:ext uri="{D42A27DB-BD31-4B8C-83A1-F6EECF244321}">
                <p14:modId xmlns:p14="http://schemas.microsoft.com/office/powerpoint/2010/main" val="1596458004"/>
              </p:ext>
            </p:extLst>
          </p:nvPr>
        </p:nvGraphicFramePr>
        <p:xfrm>
          <a:off x="585716" y="457200"/>
          <a:ext cx="8001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786116" y="2286000"/>
            <a:ext cx="1600200" cy="1354217"/>
          </a:xfrm>
          <a:prstGeom prst="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600" b="1" u="sng" dirty="0" smtClean="0">
                <a:solidFill>
                  <a:schemeClr val="bg1"/>
                </a:solidFill>
                <a:effectLst>
                  <a:outerShdw blurRad="38100" dist="38100" dir="2700000" algn="tl">
                    <a:srgbClr val="000000">
                      <a:alpha val="43137"/>
                    </a:srgbClr>
                  </a:outerShdw>
                </a:effectLst>
              </a:rPr>
              <a:t>Standards</a:t>
            </a:r>
          </a:p>
          <a:p>
            <a:pPr algn="ctr"/>
            <a:r>
              <a:rPr lang="en-US" sz="1600" dirty="0" smtClean="0">
                <a:solidFill>
                  <a:schemeClr val="bg1"/>
                </a:solidFill>
              </a:rPr>
              <a:t>Utility</a:t>
            </a:r>
          </a:p>
          <a:p>
            <a:pPr algn="ctr"/>
            <a:r>
              <a:rPr lang="en-US" sz="1600" dirty="0" smtClean="0">
                <a:solidFill>
                  <a:schemeClr val="bg1"/>
                </a:solidFill>
              </a:rPr>
              <a:t>Feasibility</a:t>
            </a:r>
          </a:p>
          <a:p>
            <a:pPr algn="ctr"/>
            <a:r>
              <a:rPr lang="en-US" sz="1600" dirty="0" smtClean="0">
                <a:solidFill>
                  <a:schemeClr val="bg1"/>
                </a:solidFill>
              </a:rPr>
              <a:t>Propriety</a:t>
            </a:r>
          </a:p>
          <a:p>
            <a:pPr algn="ctr"/>
            <a:r>
              <a:rPr lang="en-US" sz="1600" dirty="0" smtClean="0">
                <a:solidFill>
                  <a:schemeClr val="bg1"/>
                </a:solidFill>
              </a:rPr>
              <a:t>Accuracy</a:t>
            </a:r>
          </a:p>
        </p:txBody>
      </p:sp>
      <p:grpSp>
        <p:nvGrpSpPr>
          <p:cNvPr id="7" name="Group 6"/>
          <p:cNvGrpSpPr/>
          <p:nvPr/>
        </p:nvGrpSpPr>
        <p:grpSpPr>
          <a:xfrm>
            <a:off x="7848600" y="5791200"/>
            <a:ext cx="971550" cy="738188"/>
            <a:chOff x="1619250" y="862012"/>
            <a:chExt cx="971550" cy="738188"/>
          </a:xfrm>
        </p:grpSpPr>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9" name="TextBox 8"/>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
        <p:nvSpPr>
          <p:cNvPr id="4" name="TextBox 3"/>
          <p:cNvSpPr txBox="1"/>
          <p:nvPr/>
        </p:nvSpPr>
        <p:spPr>
          <a:xfrm>
            <a:off x="685800" y="6123386"/>
            <a:ext cx="7391400" cy="430887"/>
          </a:xfrm>
          <a:prstGeom prst="rect">
            <a:avLst/>
          </a:prstGeom>
          <a:noFill/>
        </p:spPr>
        <p:txBody>
          <a:bodyPr wrap="square" rtlCol="0">
            <a:spAutoFit/>
          </a:bodyPr>
          <a:lstStyle/>
          <a:p>
            <a:r>
              <a:rPr lang="en-US" sz="1050" dirty="0" smtClean="0"/>
              <a:t>Centers for Disease Control and Prevention.  (1999). Framework for program evaluation in public health. </a:t>
            </a:r>
            <a:r>
              <a:rPr lang="en-US" sz="1050" i="1" dirty="0" smtClean="0"/>
              <a:t>Morbidity and Mortality Weekly Report, </a:t>
            </a:r>
            <a:r>
              <a:rPr lang="en-US" sz="1050" dirty="0" smtClean="0"/>
              <a:t>48:  1-58.</a:t>
            </a:r>
            <a:endParaRPr lang="en-US" sz="1050" dirty="0"/>
          </a:p>
        </p:txBody>
      </p:sp>
    </p:spTree>
    <p:extLst>
      <p:ext uri="{BB962C8B-B14F-4D97-AF65-F5344CB8AC3E}">
        <p14:creationId xmlns:p14="http://schemas.microsoft.com/office/powerpoint/2010/main" val="4036448251"/>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p:txBody>
          <a:bodyPr/>
          <a:lstStyle/>
          <a:p>
            <a:r>
              <a:rPr lang="en-US" dirty="0" smtClean="0"/>
              <a:t>MIS yields different data for some performance measures</a:t>
            </a:r>
          </a:p>
          <a:p>
            <a:r>
              <a:rPr lang="en-US" dirty="0" smtClean="0"/>
              <a:t>Undetermined if data are more accurate</a:t>
            </a:r>
          </a:p>
          <a:p>
            <a:r>
              <a:rPr lang="en-US" dirty="0" smtClean="0"/>
              <a:t>Data from MIS highly subject to quality of programs’ action plans</a:t>
            </a:r>
          </a:p>
          <a:p>
            <a:r>
              <a:rPr lang="en-US" dirty="0" smtClean="0"/>
              <a:t>Use stakeholder input to distinguish between a trend and mode effect</a:t>
            </a:r>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95249432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p:txBody>
          <a:bodyPr/>
          <a:lstStyle/>
          <a:p>
            <a:r>
              <a:rPr lang="en-US" dirty="0" smtClean="0"/>
              <a:t>Make sure definitions are the same between data collection systems</a:t>
            </a:r>
          </a:p>
          <a:p>
            <a:r>
              <a:rPr lang="en-US" dirty="0" smtClean="0"/>
              <a:t>Be a voice at the table</a:t>
            </a:r>
          </a:p>
          <a:p>
            <a:r>
              <a:rPr lang="en-US" dirty="0" smtClean="0"/>
              <a:t>Accurate data require routine monitoring</a:t>
            </a:r>
          </a:p>
          <a:p>
            <a:r>
              <a:rPr lang="en-US" dirty="0" smtClean="0"/>
              <a:t>Substantial design changes will likely affect trend data</a:t>
            </a:r>
          </a:p>
          <a:p>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7410125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Efforts</a:t>
            </a:r>
            <a:endParaRPr lang="en-US" dirty="0"/>
          </a:p>
        </p:txBody>
      </p:sp>
      <p:sp>
        <p:nvSpPr>
          <p:cNvPr id="3" name="Content Placeholder 2"/>
          <p:cNvSpPr>
            <a:spLocks noGrp="1"/>
          </p:cNvSpPr>
          <p:nvPr>
            <p:ph idx="1"/>
          </p:nvPr>
        </p:nvSpPr>
        <p:spPr/>
        <p:txBody>
          <a:bodyPr/>
          <a:lstStyle/>
          <a:p>
            <a:r>
              <a:rPr lang="en-US" dirty="0" smtClean="0"/>
              <a:t>Continue efforts to be utilization-focused</a:t>
            </a:r>
          </a:p>
          <a:p>
            <a:r>
              <a:rPr lang="en-US" dirty="0" smtClean="0"/>
              <a:t>Emphasize continuous quality improvement</a:t>
            </a:r>
          </a:p>
          <a:p>
            <a:r>
              <a:rPr lang="en-US" dirty="0" smtClean="0"/>
              <a:t>Improve search functionality</a:t>
            </a:r>
          </a:p>
          <a:p>
            <a:r>
              <a:rPr lang="en-US" dirty="0" smtClean="0"/>
              <a:t>Educate stakeholders on what the MIS can provide</a:t>
            </a:r>
          </a:p>
          <a:p>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923079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pPr marL="0" indent="0" algn="ctr">
              <a:buNone/>
            </a:pPr>
            <a:r>
              <a:rPr lang="en-US" dirty="0" smtClean="0"/>
              <a:t>Angela </a:t>
            </a:r>
            <a:r>
              <a:rPr lang="en-US" dirty="0"/>
              <a:t>R. Moore, MPH; Chris Stockmyer, MPH; Susan Derrick; Tiffani Mulder, MPH; Vicky D’Alfonso</a:t>
            </a: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60665762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US" dirty="0" smtClean="0"/>
              <a:t>Thank you!</a:t>
            </a:r>
          </a:p>
          <a:p>
            <a:r>
              <a:rPr lang="en-US" dirty="0" smtClean="0">
                <a:hlinkClick r:id="rId5"/>
              </a:rPr>
              <a:t>jtownsend@cdc.gov</a:t>
            </a:r>
            <a:endParaRPr lang="en-US" dirty="0" smtClean="0"/>
          </a:p>
          <a:p>
            <a:endParaRPr lang="en-US" dirty="0"/>
          </a:p>
        </p:txBody>
      </p:sp>
      <p:sp>
        <p:nvSpPr>
          <p:cNvPr id="5" name="Text Placeholder 4"/>
          <p:cNvSpPr>
            <a:spLocks noGrp="1"/>
          </p:cNvSpPr>
          <p:nvPr>
            <p:ph type="body" sz="quarter" idx="11"/>
          </p:nvPr>
        </p:nvSpPr>
        <p:spPr/>
        <p:txBody>
          <a:bodyPr/>
          <a:lstStyle/>
          <a:p>
            <a:r>
              <a:rPr lang="en-US" dirty="0" smtClean="0"/>
              <a:t>National Center for Chronic Disease Prevention and Health Promotion</a:t>
            </a:r>
            <a:endParaRPr lang="en-US" dirty="0"/>
          </a:p>
        </p:txBody>
      </p:sp>
      <p:sp>
        <p:nvSpPr>
          <p:cNvPr id="6" name="Text Placeholder 5"/>
          <p:cNvSpPr>
            <a:spLocks noGrp="1"/>
          </p:cNvSpPr>
          <p:nvPr>
            <p:ph type="body" sz="quarter" idx="12"/>
          </p:nvPr>
        </p:nvSpPr>
        <p:spPr/>
        <p:txBody>
          <a:bodyPr/>
          <a:lstStyle/>
          <a:p>
            <a:r>
              <a:rPr lang="en-US" dirty="0" smtClean="0"/>
              <a:t>Division of Cancer Prevention and Control</a:t>
            </a:r>
          </a:p>
        </p:txBody>
      </p:sp>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AIRS Stakeholders</a:t>
            </a:r>
            <a:endParaRPr lang="en-US" dirty="0"/>
          </a:p>
        </p:txBody>
      </p:sp>
      <p:sp>
        <p:nvSpPr>
          <p:cNvPr id="5" name="Content Placeholder 4"/>
          <p:cNvSpPr>
            <a:spLocks noGrp="1"/>
          </p:cNvSpPr>
          <p:nvPr>
            <p:ph idx="1"/>
          </p:nvPr>
        </p:nvSpPr>
        <p:spPr>
          <a:xfrm>
            <a:off x="457200" y="1524000"/>
            <a:ext cx="8229600" cy="4876800"/>
          </a:xfrm>
        </p:spPr>
        <p:txBody>
          <a:bodyPr/>
          <a:lstStyle/>
          <a:p>
            <a:r>
              <a:rPr lang="en-US" dirty="0" smtClean="0">
                <a:solidFill>
                  <a:schemeClr val="bg2">
                    <a:lumMod val="75000"/>
                  </a:schemeClr>
                </a:solidFill>
              </a:rPr>
              <a:t>Air Pollution and Respiratory Health Branch, CDC</a:t>
            </a:r>
          </a:p>
          <a:p>
            <a:pPr lvl="1"/>
            <a:r>
              <a:rPr lang="en-US" b="1" dirty="0" smtClean="0">
                <a:solidFill>
                  <a:schemeClr val="bg2">
                    <a:lumMod val="75000"/>
                  </a:schemeClr>
                </a:solidFill>
              </a:rPr>
              <a:t>Project Officers</a:t>
            </a:r>
          </a:p>
          <a:p>
            <a:pPr lvl="1"/>
            <a:r>
              <a:rPr lang="en-US" b="1" dirty="0" smtClean="0">
                <a:solidFill>
                  <a:schemeClr val="bg2">
                    <a:lumMod val="75000"/>
                  </a:schemeClr>
                </a:solidFill>
              </a:rPr>
              <a:t>Evaluation Technical Advisors</a:t>
            </a:r>
          </a:p>
          <a:p>
            <a:pPr lvl="1"/>
            <a:r>
              <a:rPr lang="en-US" b="1" dirty="0" smtClean="0">
                <a:solidFill>
                  <a:schemeClr val="bg2">
                    <a:lumMod val="75000"/>
                  </a:schemeClr>
                </a:solidFill>
              </a:rPr>
              <a:t>Epidemiology  Technical Advisors</a:t>
            </a:r>
          </a:p>
          <a:p>
            <a:pPr lvl="1"/>
            <a:r>
              <a:rPr lang="en-US" b="1" dirty="0" smtClean="0">
                <a:solidFill>
                  <a:schemeClr val="bg2">
                    <a:lumMod val="75000"/>
                  </a:schemeClr>
                </a:solidFill>
              </a:rPr>
              <a:t>Branch Management</a:t>
            </a:r>
          </a:p>
          <a:p>
            <a:pPr lvl="1"/>
            <a:r>
              <a:rPr lang="en-US" b="1" dirty="0" smtClean="0">
                <a:solidFill>
                  <a:schemeClr val="bg2">
                    <a:lumMod val="75000"/>
                  </a:schemeClr>
                </a:solidFill>
              </a:rPr>
              <a:t>AIRS Database Manager</a:t>
            </a:r>
          </a:p>
          <a:p>
            <a:r>
              <a:rPr lang="en-US" dirty="0" smtClean="0">
                <a:solidFill>
                  <a:schemeClr val="bg2">
                    <a:lumMod val="75000"/>
                  </a:schemeClr>
                </a:solidFill>
              </a:rPr>
              <a:t>National Asthma Control Program (NACP) Grantees</a:t>
            </a:r>
          </a:p>
          <a:p>
            <a:r>
              <a:rPr lang="en-US" dirty="0" smtClean="0">
                <a:solidFill>
                  <a:schemeClr val="bg2">
                    <a:lumMod val="75000"/>
                  </a:schemeClr>
                </a:solidFill>
              </a:rPr>
              <a:t>System Development Contractors</a:t>
            </a:r>
            <a:endParaRPr lang="en-US" dirty="0">
              <a:solidFill>
                <a:schemeClr val="bg2">
                  <a:lumMod val="75000"/>
                </a:schemeClr>
              </a:solidFill>
            </a:endParaRPr>
          </a:p>
        </p:txBody>
      </p:sp>
      <p:grpSp>
        <p:nvGrpSpPr>
          <p:cNvPr id="7" name="Group 6"/>
          <p:cNvGrpSpPr/>
          <p:nvPr/>
        </p:nvGrpSpPr>
        <p:grpSpPr>
          <a:xfrm>
            <a:off x="7848600" y="5791200"/>
            <a:ext cx="971550" cy="738188"/>
            <a:chOff x="1619250" y="862012"/>
            <a:chExt cx="971550" cy="738188"/>
          </a:xfrm>
        </p:grpSpPr>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510">
                          <a14:foregroundMark x1="93627" y1="91613" x2="93627" y2="91613"/>
                          <a14:foregroundMark x1="12745" y1="71613" x2="12745" y2="71613"/>
                          <a14:foregroundMark x1="50000" y1="26452" x2="50000" y2="26452"/>
                          <a14:backgroundMark x1="14706" y1="62581" x2="14706" y2="62581"/>
                          <a14:backgroundMark x1="92157" y1="87742" x2="92157" y2="87742"/>
                          <a14:backgroundMark x1="24510" y1="74839" x2="24510" y2="74839"/>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619250" y="862012"/>
              <a:ext cx="971550" cy="738188"/>
            </a:xfrm>
            <a:prstGeom prst="rect">
              <a:avLst/>
            </a:prstGeom>
          </p:spPr>
        </p:pic>
        <p:sp>
          <p:nvSpPr>
            <p:cNvPr id="9" name="TextBox 8"/>
            <p:cNvSpPr txBox="1"/>
            <p:nvPr/>
          </p:nvSpPr>
          <p:spPr>
            <a:xfrm>
              <a:off x="1676400" y="1066800"/>
              <a:ext cx="641976" cy="307777"/>
            </a:xfrm>
            <a:prstGeom prst="rect">
              <a:avLst/>
            </a:prstGeom>
            <a:noFill/>
          </p:spPr>
          <p:txBody>
            <a:bodyPr wrap="square" rtlCol="0">
              <a:spAutoFit/>
            </a:bodyPr>
            <a:lstStyle/>
            <a:p>
              <a:r>
                <a:rPr lang="en-US" sz="1400" b="1" dirty="0" smtClean="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rPr>
                <a:t>AIRS</a:t>
              </a:r>
              <a:endParaRPr lang="en-US" sz="1400" b="1" dirty="0">
                <a:ln w="17780" cmpd="sng">
                  <a:solidFill>
                    <a:schemeClr val="tx2">
                      <a:lumMod val="50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Bodoni MT" pitchFamily="18" charset="0"/>
              </a:endParaRPr>
            </a:p>
          </p:txBody>
        </p:sp>
      </p:grpSp>
    </p:spTree>
    <p:extLst>
      <p:ext uri="{BB962C8B-B14F-4D97-AF65-F5344CB8AC3E}">
        <p14:creationId xmlns:p14="http://schemas.microsoft.com/office/powerpoint/2010/main" val="240447471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NCCDPHP_PPT_dark(">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DC_OD_PPT_light([1]">
  <a:themeElements>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0.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1.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2.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3.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4.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5.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6.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7.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8.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19.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0.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1.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2.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3.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4.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5.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6.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7.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28.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3.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4.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5.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6.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7.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8.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ppt/theme/themeOverride9.xml><?xml version="1.0" encoding="utf-8"?>
<a:themeOverride xmlns:a="http://schemas.openxmlformats.org/drawingml/2006/main">
  <a:clrScheme name="CDC Light Branding Colors">
    <a:dk1>
      <a:srgbClr val="0039A6"/>
    </a:dk1>
    <a:lt1>
      <a:srgbClr val="FFFFFF"/>
    </a:lt1>
    <a:dk2>
      <a:srgbClr val="3077FF"/>
    </a:dk2>
    <a:lt2>
      <a:srgbClr val="4B4B4B"/>
    </a:lt2>
    <a:accent1>
      <a:srgbClr val="0039A6"/>
    </a:accent1>
    <a:accent2>
      <a:srgbClr val="007D57"/>
    </a:accent2>
    <a:accent3>
      <a:srgbClr val="9A3B26"/>
    </a:accent3>
    <a:accent4>
      <a:srgbClr val="7F7F7F"/>
    </a:accent4>
    <a:accent5>
      <a:srgbClr val="4983F2"/>
    </a:accent5>
    <a:accent6>
      <a:srgbClr val="AFCAFF"/>
    </a:accent6>
    <a:hlink>
      <a:srgbClr val="002060"/>
    </a:hlink>
    <a:folHlink>
      <a:srgbClr val="0053F2"/>
    </a:folHlink>
  </a:clrScheme>
</a:themeOverride>
</file>

<file path=docProps/app.xml><?xml version="1.0" encoding="utf-8"?>
<Properties xmlns="http://schemas.openxmlformats.org/officeDocument/2006/extended-properties" xmlns:vt="http://schemas.openxmlformats.org/officeDocument/2006/docPropsVTypes">
  <Template>NCCDPHP_PPT_dark(</Template>
  <TotalTime>3307</TotalTime>
  <Words>10532</Words>
  <Application>Microsoft Office PowerPoint</Application>
  <PresentationFormat>On-screen Show (4:3)</PresentationFormat>
  <Paragraphs>1244</Paragraphs>
  <Slides>84</Slides>
  <Notes>71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84</vt:i4>
      </vt:variant>
    </vt:vector>
  </HeadingPairs>
  <TitlesOfParts>
    <vt:vector size="97" baseType="lpstr">
      <vt:lpstr>Arial</vt:lpstr>
      <vt:lpstr>ＭＳ Ｐゴシック</vt:lpstr>
      <vt:lpstr>Tahoma</vt:lpstr>
      <vt:lpstr>Times New Roman</vt:lpstr>
      <vt:lpstr>Courier New</vt:lpstr>
      <vt:lpstr>Verdana</vt:lpstr>
      <vt:lpstr>Myriad Web Pro</vt:lpstr>
      <vt:lpstr>Calibri</vt:lpstr>
      <vt:lpstr>Wingdings</vt:lpstr>
      <vt:lpstr>Osaka</vt:lpstr>
      <vt:lpstr>Bodoni MT</vt:lpstr>
      <vt:lpstr>NCCDPHP_PPT_dark(</vt:lpstr>
      <vt:lpstr>CDC_OD_PPT_light([1]</vt:lpstr>
      <vt:lpstr>Assessing the Strengths and Limitations of Web-Based Performance Measurement and Reporting System          </vt:lpstr>
      <vt:lpstr>PowerPoint Presentation</vt:lpstr>
      <vt:lpstr>Overview of the National Asthma Control Program (NACP)</vt:lpstr>
      <vt:lpstr>What is the Asthma Information Reporting System (AIRS)?</vt:lpstr>
      <vt:lpstr> History and Transformation AIRS</vt:lpstr>
      <vt:lpstr>AIRS Data Flow</vt:lpstr>
      <vt:lpstr>Why Evaluate AIRS?</vt:lpstr>
      <vt:lpstr>CDC Program Evaluation Framework</vt:lpstr>
      <vt:lpstr>AIRS Stakeholders</vt:lpstr>
      <vt:lpstr>General Logic Model of AIRS</vt:lpstr>
      <vt:lpstr>Detailed Logic Model of AIRS </vt:lpstr>
      <vt:lpstr>Detailed Logic Model for NACP Grantees</vt:lpstr>
      <vt:lpstr>Detailed Logic Model of ABRHB of the CDC</vt:lpstr>
      <vt:lpstr>Evaluation Questions</vt:lpstr>
      <vt:lpstr>Evaluation Design</vt:lpstr>
      <vt:lpstr>Case Study Data Collection</vt:lpstr>
      <vt:lpstr>Results – Functionality</vt:lpstr>
      <vt:lpstr>Detailed Logic Model of AIRS </vt:lpstr>
      <vt:lpstr>Results –Usability of System for Grantees</vt:lpstr>
      <vt:lpstr>Detailed Logic Model for NACP Grantees</vt:lpstr>
      <vt:lpstr>Results –Usability  for CDC</vt:lpstr>
      <vt:lpstr>Detailed Logic Model of CDC Functions</vt:lpstr>
      <vt:lpstr>Results –Effective Utilization by Grantees</vt:lpstr>
      <vt:lpstr>Detailed Logic Model for NACP Grantees</vt:lpstr>
      <vt:lpstr>Results –Effective Utilization by CDC</vt:lpstr>
      <vt:lpstr>Detailed Logic Model for CDC</vt:lpstr>
      <vt:lpstr>Lessons Learned from AIRS Evaluation</vt:lpstr>
      <vt:lpstr>Future Strategies for Enhancing AIRS</vt:lpstr>
      <vt:lpstr>Lessons Learned about Evaluating Performance Measurement &amp; Reporting Systems (PMRS)</vt:lpstr>
      <vt:lpstr>Lessons Learned about Evaluating Performance Measurement &amp; Reporting Systems</vt:lpstr>
      <vt:lpstr>Thank you! </vt:lpstr>
      <vt:lpstr>The Chronic Disease  Management Information System:  Lessons Learned and Future Implications            </vt:lpstr>
      <vt:lpstr>Chronic Illness</vt:lpstr>
      <vt:lpstr>Chronic Illness</vt:lpstr>
      <vt:lpstr>Prevention is Cost Effective</vt:lpstr>
      <vt:lpstr>Centers for Disease Control and Prevention</vt:lpstr>
      <vt:lpstr>Program Activities</vt:lpstr>
      <vt:lpstr>Distributes significant investments to tribes, states, and communities</vt:lpstr>
      <vt:lpstr>We need a clear picture of awardee efforts to provide effective support,  oversight,  and guidance</vt:lpstr>
      <vt:lpstr>The project life cycle</vt:lpstr>
      <vt:lpstr>The project life cycle</vt:lpstr>
      <vt:lpstr>Approaches</vt:lpstr>
      <vt:lpstr>The project life cycle</vt:lpstr>
      <vt:lpstr>What is the Chronic Disease Management Information System (CDMIS)?</vt:lpstr>
      <vt:lpstr>Grants Management Lifecycle  </vt:lpstr>
      <vt:lpstr>PowerPoint Presentation</vt:lpstr>
      <vt:lpstr>Structure and Data Management</vt:lpstr>
      <vt:lpstr>CAPABILITIES</vt:lpstr>
      <vt:lpstr>User Feedback</vt:lpstr>
      <vt:lpstr>The two end points in  project</vt:lpstr>
      <vt:lpstr>The project life cycle</vt:lpstr>
      <vt:lpstr>Challenges</vt:lpstr>
      <vt:lpstr>CDC Program Evaluation Framework</vt:lpstr>
      <vt:lpstr>Lessons Learned:  Relax, (Re)Evaluate, and Release!</vt:lpstr>
      <vt:lpstr>Next Steps</vt:lpstr>
      <vt:lpstr>Thank you! </vt:lpstr>
      <vt:lpstr>Monitoring Performance Measures for the National Comprehensive Cancer Control Program in the Era of Management Information Systems</vt:lpstr>
      <vt:lpstr>CDC’s National Comprehensive Cancer Control Program (NCCCP)</vt:lpstr>
      <vt:lpstr>Current State of the NCCCP</vt:lpstr>
      <vt:lpstr>Why Performance Measures?</vt:lpstr>
      <vt:lpstr>Development of Performance Measures</vt:lpstr>
      <vt:lpstr>Chronic Disease MIS</vt:lpstr>
      <vt:lpstr>Performance Measures and MIS</vt:lpstr>
      <vt:lpstr>Evaluation Questions:</vt:lpstr>
      <vt:lpstr>Mode Effects in Performance Measures Data</vt:lpstr>
      <vt:lpstr>Methods to Assess Mode Effects</vt:lpstr>
      <vt:lpstr>PowerPoint Presentation</vt:lpstr>
      <vt:lpstr>PowerPoint Presentation</vt:lpstr>
      <vt:lpstr>Mode Effect? Q. Was the program director position  filled for the entire year?</vt:lpstr>
      <vt:lpstr>PowerPoint Presentation</vt:lpstr>
      <vt:lpstr>PowerPoint Presentation</vt:lpstr>
      <vt:lpstr>Types of Sectors Represented in CCC Coalitions</vt:lpstr>
      <vt:lpstr>PowerPoint Presentation</vt:lpstr>
      <vt:lpstr>PowerPoint Presentation</vt:lpstr>
      <vt:lpstr>Median Value of In Kind Resources Reported by CCC Programs</vt:lpstr>
      <vt:lpstr>PowerPoint Presentation</vt:lpstr>
      <vt:lpstr>PowerPoint Presentation</vt:lpstr>
      <vt:lpstr> % of Interventions that are Evidence-based</vt:lpstr>
      <vt:lpstr>Evidence-based Sources Reported for Annual Objective Strategies, Year 4</vt:lpstr>
      <vt:lpstr>Conclusion </vt:lpstr>
      <vt:lpstr>Lessons Learned</vt:lpstr>
      <vt:lpstr>Future Efforts</vt:lpstr>
      <vt:lpstr>Acknowledgements</vt:lpstr>
      <vt:lpstr>PowerPoint Presentation</vt:lpstr>
    </vt:vector>
  </TitlesOfParts>
  <Company>CDC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Measures for the National Comprehensive Cancer Control Program: Current State and Future Directions</dc:title>
  <dc:creator>zmk4</dc:creator>
  <cp:lastModifiedBy>Hester, Laura (CDC/ONDIEH/NCEH) (CTR)</cp:lastModifiedBy>
  <cp:revision>336</cp:revision>
  <cp:lastPrinted>2012-10-24T14:31:24Z</cp:lastPrinted>
  <dcterms:created xsi:type="dcterms:W3CDTF">2010-10-29T14:35:06Z</dcterms:created>
  <dcterms:modified xsi:type="dcterms:W3CDTF">2012-11-05T14:12:15Z</dcterms:modified>
</cp:coreProperties>
</file>