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661" r:id="rId2"/>
    <p:sldMasterId id="2147483818" r:id="rId3"/>
  </p:sldMasterIdLst>
  <p:notesMasterIdLst>
    <p:notesMasterId r:id="rId10"/>
  </p:notesMasterIdLst>
  <p:handoutMasterIdLst>
    <p:handoutMasterId r:id="rId11"/>
  </p:handoutMasterIdLst>
  <p:sldIdLst>
    <p:sldId id="366" r:id="rId4"/>
    <p:sldId id="530" r:id="rId5"/>
    <p:sldId id="534" r:id="rId6"/>
    <p:sldId id="533" r:id="rId7"/>
    <p:sldId id="532" r:id="rId8"/>
    <p:sldId id="535" r:id="rId9"/>
  </p:sldIdLst>
  <p:sldSz cx="12161838" cy="6858000"/>
  <p:notesSz cx="7026275" cy="9312275"/>
  <p:defaultTextStyle>
    <a:defPPr>
      <a:defRPr lang="en-US"/>
    </a:defPPr>
    <a:lvl1pPr marL="0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11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A529"/>
    <a:srgbClr val="630F01"/>
    <a:srgbClr val="FFFF00"/>
    <a:srgbClr val="C7E6A4"/>
    <a:srgbClr val="E29860"/>
    <a:srgbClr val="FFC305"/>
    <a:srgbClr val="FFCC05"/>
    <a:srgbClr val="17676E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1" autoAdjust="0"/>
    <p:restoredTop sz="92749" autoAdjust="0"/>
  </p:normalViewPr>
  <p:slideViewPr>
    <p:cSldViewPr snapToGrid="0">
      <p:cViewPr varScale="1">
        <p:scale>
          <a:sx n="100" d="100"/>
          <a:sy n="100" d="100"/>
        </p:scale>
        <p:origin x="168" y="200"/>
      </p:cViewPr>
      <p:guideLst>
        <p:guide orient="horz" pos="4224"/>
        <p:guide pos="119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FC6E6047-6D54-4B1E-A71A-B4E41B3190FD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7F452B46-CB86-4E54-98FB-CCDB0463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407F1345-E2AA-4FCA-A3B2-21903FCC9C0E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698500"/>
            <a:ext cx="61944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2980D93-FA4B-4ED8-AECB-45BF3EF9C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3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0D93-FA4B-4ED8-AECB-45BF3EF9C7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6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-Part of NCI’s Office of the Director, established in 2003</a:t>
            </a:r>
            <a:r>
              <a:rPr lang="is-IS" sz="1000" dirty="0"/>
              <a:t>…</a:t>
            </a:r>
            <a:r>
              <a:rPr lang="en-US" sz="1000" dirty="0"/>
              <a:t>strategic focus for innovative programs that range from exploratory pilot programs to the development of national resources that serve the overall cancer research community. CSSI adheres to a basic set of principles that define each program, including extensive conversations with the extramural community; mile-stone driven plans; trans-disciplinary team science; and publically available, broadly accessible, multi-dimensional data.   </a:t>
            </a:r>
          </a:p>
          <a:p>
            <a:r>
              <a:rPr lang="en-US" sz="1000" dirty="0"/>
              <a:t>-Since its inception, CSSI has undertaken a number of initiatives that have contributed to addressing major barriers and opportunities in cancer research, focused on areas such as genomics, biospecimens, and physical sciences.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0D93-FA4B-4ED8-AECB-45BF3EF9C7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0D93-FA4B-4ED8-AECB-45BF3EF9C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8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0D93-FA4B-4ED8-AECB-45BF3EF9C7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89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5925" y="698500"/>
            <a:ext cx="61944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9748" indent="-288363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3459" indent="-230692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4842" indent="-230692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6224" indent="-230692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7609" indent="-2306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98989" indent="-2306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0374" indent="-2306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1758" indent="-2306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8F9DFD0-20A4-413E-8819-8B07BE39C91E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2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imat.cancer.gov/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imat.cancer.gov/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imat.cancer.gov/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77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4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59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90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13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6183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0" y="3581400"/>
            <a:ext cx="121618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6172200"/>
            <a:ext cx="12161838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 bwMode="auto">
          <a:xfrm>
            <a:off x="0" y="2717800"/>
            <a:ext cx="12161838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069" y="2939124"/>
            <a:ext cx="11249700" cy="661720"/>
          </a:xfrm>
          <a:prstGeom prst="rect">
            <a:avLst/>
          </a:prstGeom>
          <a:noFill/>
          <a:ln w="63500" cmpd="sng">
            <a:noFill/>
          </a:ln>
        </p:spPr>
        <p:txBody>
          <a:bodyPr>
            <a:spAutoFit/>
          </a:bodyPr>
          <a:lstStyle>
            <a:lvl1pPr algn="ctr">
              <a:defRPr sz="3700">
                <a:solidFill>
                  <a:srgbClr val="3453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77119" y="5270796"/>
            <a:ext cx="6207605" cy="323165"/>
          </a:xfrm>
        </p:spPr>
        <p:txBody>
          <a:bodyPr wrap="square" anchor="ctr">
            <a:spAutoFit/>
          </a:bodyPr>
          <a:lstStyle>
            <a:lvl1pPr marL="0" indent="0" algn="ctr">
              <a:buFontTx/>
              <a:buNone/>
              <a:defRPr sz="15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Location of Event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278" y="6273801"/>
            <a:ext cx="1538785" cy="5277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</p:spPr>
      </p:pic>
      <p:pic>
        <p:nvPicPr>
          <p:cNvPr id="11" name="Picture 6" descr="Innovative Molecular Analysis Technologies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702" y="6304280"/>
            <a:ext cx="2101368" cy="439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0819" y="6273800"/>
            <a:ext cx="1654199" cy="43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leejerry\Documents\Useful Forms and Documents\CSSI Logos\CPTAC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43" y="6273972"/>
            <a:ext cx="1988668" cy="441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NCI-Logo-Stack.png"/>
          <p:cNvPicPr>
            <a:picLocks noChangeAspect="1"/>
          </p:cNvPicPr>
          <p:nvPr userDrawn="1"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865" y="2048212"/>
            <a:ext cx="1906214" cy="522021"/>
          </a:xfrm>
          <a:prstGeom prst="rect">
            <a:avLst/>
          </a:prstGeom>
        </p:spPr>
      </p:pic>
      <p:pic>
        <p:nvPicPr>
          <p:cNvPr id="18" name="Picture 17" descr="4_hhs_logo_white.png"/>
          <p:cNvPicPr>
            <a:picLocks noChangeAspect="1"/>
          </p:cNvPicPr>
          <p:nvPr userDrawn="1"/>
        </p:nvPicPr>
        <p:blipFill>
          <a:blip r:embed="rId9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165" y="2006600"/>
            <a:ext cx="593265" cy="594736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01" y="2069705"/>
            <a:ext cx="1925624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472875" y="4140361"/>
            <a:ext cx="245827" cy="492245"/>
          </a:xfrm>
          <a:prstGeom prst="rect">
            <a:avLst/>
          </a:prstGeom>
          <a:noFill/>
        </p:spPr>
        <p:txBody>
          <a:bodyPr wrap="none" lIns="121725" tIns="60862" rIns="121725" bIns="60862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0"/>
          <p:cNvSpPr txBox="1">
            <a:spLocks noChangeArrowheads="1"/>
          </p:cNvSpPr>
          <p:nvPr userDrawn="1"/>
        </p:nvSpPr>
        <p:spPr bwMode="auto">
          <a:xfrm>
            <a:off x="3547205" y="3731591"/>
            <a:ext cx="5067433" cy="14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725" tIns="60862" rIns="121725" bIns="60862" anchor="ctr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9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Michelle Berny-Lang, Ph.D.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Program Director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endParaRPr lang="en-US" sz="6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300" b="0" kern="0" dirty="0">
                <a:solidFill>
                  <a:sysClr val="windowText" lastClr="000000"/>
                </a:solidFill>
                <a:latin typeface="Arial"/>
                <a:cs typeface="Arial"/>
              </a:rPr>
              <a:t>Center for Strategic Scientific Initiatives (CSSI)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300" b="0" kern="0" dirty="0">
                <a:solidFill>
                  <a:sysClr val="windowText" lastClr="000000"/>
                </a:solidFill>
                <a:latin typeface="Arial"/>
                <a:cs typeface="Arial"/>
              </a:rPr>
              <a:t>Office of the Director, National Cancer Institute (NCI)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300" b="0" kern="0" dirty="0">
                <a:solidFill>
                  <a:sysClr val="windowText" lastClr="000000"/>
                </a:solidFill>
                <a:latin typeface="Arial"/>
                <a:cs typeface="Arial"/>
              </a:rPr>
              <a:t>National Institutes of Health (NIH)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36368" y="5725160"/>
            <a:ext cx="3089107" cy="353568"/>
          </a:xfrm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 of Event</a:t>
            </a:r>
          </a:p>
        </p:txBody>
      </p:sp>
    </p:spTree>
    <p:extLst>
      <p:ext uri="{BB962C8B-B14F-4D97-AF65-F5344CB8AC3E}">
        <p14:creationId xmlns:p14="http://schemas.microsoft.com/office/powerpoint/2010/main" val="495596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-2889" y="6578600"/>
            <a:ext cx="3141808" cy="3048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521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498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14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62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6183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0" y="3581400"/>
            <a:ext cx="121618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6172200"/>
            <a:ext cx="12161838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 bwMode="auto">
          <a:xfrm>
            <a:off x="0" y="2717800"/>
            <a:ext cx="12161838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069" y="2921172"/>
            <a:ext cx="11249700" cy="697627"/>
          </a:xfrm>
          <a:prstGeom prst="rect">
            <a:avLst/>
          </a:prstGeom>
          <a:noFill/>
          <a:ln w="63500" cmpd="sng">
            <a:noFill/>
          </a:ln>
        </p:spPr>
        <p:txBody>
          <a:bodyPr>
            <a:spAutoFit/>
          </a:bodyPr>
          <a:lstStyle>
            <a:lvl1pPr algn="ctr">
              <a:defRPr sz="3700">
                <a:solidFill>
                  <a:srgbClr val="3453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77119" y="5255506"/>
            <a:ext cx="6207605" cy="353745"/>
          </a:xfrm>
        </p:spPr>
        <p:txBody>
          <a:bodyPr wrap="square" anchor="ctr">
            <a:spAutoFit/>
          </a:bodyPr>
          <a:lstStyle>
            <a:lvl1pPr marL="0" indent="0" algn="ctr">
              <a:buFontTx/>
              <a:buNone/>
              <a:defRPr sz="15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Location of Event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278" y="6273801"/>
            <a:ext cx="1538785" cy="5277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</p:spPr>
      </p:pic>
      <p:pic>
        <p:nvPicPr>
          <p:cNvPr id="11" name="Picture 6" descr="Innovative Molecular Analysis Technologies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702" y="6304280"/>
            <a:ext cx="2101368" cy="439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0819" y="6273800"/>
            <a:ext cx="1654199" cy="43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leejerry\Documents\Useful Forms and Documents\CSSI Logos\CPTAC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43" y="6273972"/>
            <a:ext cx="1988668" cy="441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NCI-Logo-Stack.png"/>
          <p:cNvPicPr>
            <a:picLocks noChangeAspect="1"/>
          </p:cNvPicPr>
          <p:nvPr userDrawn="1"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865" y="2048212"/>
            <a:ext cx="1906214" cy="522021"/>
          </a:xfrm>
          <a:prstGeom prst="rect">
            <a:avLst/>
          </a:prstGeom>
        </p:spPr>
      </p:pic>
      <p:pic>
        <p:nvPicPr>
          <p:cNvPr id="18" name="Picture 17" descr="4_hhs_logo_white.png"/>
          <p:cNvPicPr>
            <a:picLocks noChangeAspect="1"/>
          </p:cNvPicPr>
          <p:nvPr userDrawn="1"/>
        </p:nvPicPr>
        <p:blipFill>
          <a:blip r:embed="rId9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165" y="2006600"/>
            <a:ext cx="593265" cy="594736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01" y="2069705"/>
            <a:ext cx="1925624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472875" y="4140361"/>
            <a:ext cx="245827" cy="492245"/>
          </a:xfrm>
          <a:prstGeom prst="rect">
            <a:avLst/>
          </a:prstGeom>
          <a:noFill/>
        </p:spPr>
        <p:txBody>
          <a:bodyPr wrap="none" lIns="121725" tIns="60862" rIns="121725" bIns="60862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0"/>
          <p:cNvSpPr txBox="1">
            <a:spLocks noChangeArrowheads="1"/>
          </p:cNvSpPr>
          <p:nvPr userDrawn="1"/>
        </p:nvSpPr>
        <p:spPr bwMode="auto">
          <a:xfrm>
            <a:off x="3547205" y="3839171"/>
            <a:ext cx="5067433" cy="14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725" tIns="60862" rIns="121725" bIns="60862" anchor="ctr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9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Michelle Berny-Lang, Ph.D.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Program Director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endParaRPr lang="en-US" sz="6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300" b="0" kern="0" dirty="0">
                <a:solidFill>
                  <a:sysClr val="windowText" lastClr="000000"/>
                </a:solidFill>
                <a:latin typeface="Arial"/>
                <a:cs typeface="Arial"/>
              </a:rPr>
              <a:t>Center for Strategic Scientific Initiatives (CSSI)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300" b="0" kern="0" dirty="0">
                <a:solidFill>
                  <a:sysClr val="windowText" lastClr="000000"/>
                </a:solidFill>
                <a:latin typeface="Arial"/>
                <a:cs typeface="Arial"/>
              </a:rPr>
              <a:t>Office of the Director, National Cancer Institute (NCI)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300" b="0" kern="0" dirty="0">
                <a:solidFill>
                  <a:sysClr val="windowText" lastClr="000000"/>
                </a:solidFill>
                <a:latin typeface="Arial"/>
                <a:cs typeface="Arial"/>
              </a:rPr>
              <a:t>National Institutes of Health (NIH)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36368" y="5725160"/>
            <a:ext cx="3089107" cy="353568"/>
          </a:xfrm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 of Event</a:t>
            </a:r>
          </a:p>
        </p:txBody>
      </p:sp>
    </p:spTree>
    <p:extLst>
      <p:ext uri="{BB962C8B-B14F-4D97-AF65-F5344CB8AC3E}">
        <p14:creationId xmlns:p14="http://schemas.microsoft.com/office/powerpoint/2010/main" val="888392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76400"/>
            <a:ext cx="537147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76400"/>
            <a:ext cx="537147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068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-2889" y="6578600"/>
            <a:ext cx="3141808" cy="3048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6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6183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0" y="3581400"/>
            <a:ext cx="121618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6172200"/>
            <a:ext cx="12161838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 bwMode="auto">
          <a:xfrm>
            <a:off x="0" y="2717800"/>
            <a:ext cx="12161838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069" y="2921172"/>
            <a:ext cx="11249700" cy="697627"/>
          </a:xfrm>
          <a:prstGeom prst="rect">
            <a:avLst/>
          </a:prstGeom>
          <a:noFill/>
          <a:ln w="63500" cmpd="sng">
            <a:noFill/>
          </a:ln>
        </p:spPr>
        <p:txBody>
          <a:bodyPr>
            <a:spAutoFit/>
          </a:bodyPr>
          <a:lstStyle>
            <a:lvl1pPr algn="ctr">
              <a:defRPr sz="3700">
                <a:solidFill>
                  <a:srgbClr val="3453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77119" y="5255506"/>
            <a:ext cx="6207605" cy="353745"/>
          </a:xfrm>
        </p:spPr>
        <p:txBody>
          <a:bodyPr wrap="square" anchor="ctr">
            <a:spAutoFit/>
          </a:bodyPr>
          <a:lstStyle>
            <a:lvl1pPr marL="0" indent="0" algn="ctr">
              <a:buFontTx/>
              <a:buNone/>
              <a:defRPr sz="15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Location of Event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278" y="6273801"/>
            <a:ext cx="1538785" cy="5277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</p:spPr>
      </p:pic>
      <p:pic>
        <p:nvPicPr>
          <p:cNvPr id="11" name="Picture 6" descr="Innovative Molecular Analysis Technologies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702" y="6304280"/>
            <a:ext cx="2101368" cy="439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0819" y="6273800"/>
            <a:ext cx="1654199" cy="43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leejerry\Documents\Useful Forms and Documents\CSSI Logos\CPTAC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43" y="6273972"/>
            <a:ext cx="1988668" cy="441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NCI-Logo-Stack.png"/>
          <p:cNvPicPr>
            <a:picLocks noChangeAspect="1"/>
          </p:cNvPicPr>
          <p:nvPr userDrawn="1"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865" y="2048212"/>
            <a:ext cx="1906214" cy="522021"/>
          </a:xfrm>
          <a:prstGeom prst="rect">
            <a:avLst/>
          </a:prstGeom>
        </p:spPr>
      </p:pic>
      <p:pic>
        <p:nvPicPr>
          <p:cNvPr id="18" name="Picture 17" descr="4_hhs_logo_white.png"/>
          <p:cNvPicPr>
            <a:picLocks noChangeAspect="1"/>
          </p:cNvPicPr>
          <p:nvPr userDrawn="1"/>
        </p:nvPicPr>
        <p:blipFill>
          <a:blip r:embed="rId9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165" y="2006600"/>
            <a:ext cx="593265" cy="594736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01" y="2069705"/>
            <a:ext cx="1925624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472875" y="4140361"/>
            <a:ext cx="245827" cy="492245"/>
          </a:xfrm>
          <a:prstGeom prst="rect">
            <a:avLst/>
          </a:prstGeom>
          <a:noFill/>
        </p:spPr>
        <p:txBody>
          <a:bodyPr wrap="none" lIns="121725" tIns="60862" rIns="121725" bIns="60862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0"/>
          <p:cNvSpPr txBox="1">
            <a:spLocks noChangeArrowheads="1"/>
          </p:cNvSpPr>
          <p:nvPr userDrawn="1"/>
        </p:nvSpPr>
        <p:spPr bwMode="auto">
          <a:xfrm>
            <a:off x="3547205" y="3806235"/>
            <a:ext cx="5067433" cy="14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725" tIns="60862" rIns="121725" bIns="60862" anchor="ctr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9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Michelle Berny-Lang, Ph.D.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Program Director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endParaRPr lang="en-US" sz="6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300" b="0" kern="0" dirty="0">
                <a:solidFill>
                  <a:sysClr val="windowText" lastClr="000000"/>
                </a:solidFill>
                <a:latin typeface="Arial"/>
                <a:cs typeface="Arial"/>
              </a:rPr>
              <a:t>Center for Strategic Scientific Initiatives (CSSI)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300" b="0" kern="0" dirty="0">
                <a:solidFill>
                  <a:sysClr val="windowText" lastClr="000000"/>
                </a:solidFill>
                <a:latin typeface="Arial"/>
                <a:cs typeface="Arial"/>
              </a:rPr>
              <a:t>Office of the Director, National Cancer Institute (NCI)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300" b="0" kern="0" dirty="0">
                <a:solidFill>
                  <a:sysClr val="windowText" lastClr="000000"/>
                </a:solidFill>
                <a:latin typeface="Arial"/>
                <a:cs typeface="Arial"/>
              </a:rPr>
              <a:t>National Institutes of Health (NIH)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36368" y="5725160"/>
            <a:ext cx="3089107" cy="353568"/>
          </a:xfrm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 of Event</a:t>
            </a:r>
          </a:p>
        </p:txBody>
      </p:sp>
    </p:spTree>
    <p:extLst>
      <p:ext uri="{BB962C8B-B14F-4D97-AF65-F5344CB8AC3E}">
        <p14:creationId xmlns:p14="http://schemas.microsoft.com/office/powerpoint/2010/main" val="112734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-2889" y="6578600"/>
            <a:ext cx="3141808" cy="3048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85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-2889" y="6578600"/>
            <a:ext cx="3141808" cy="3048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59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686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659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76400"/>
            <a:ext cx="537147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76400"/>
            <a:ext cx="537147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70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53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-2889" y="6578600"/>
            <a:ext cx="3141808" cy="3048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38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040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242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068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6739" y="415545"/>
            <a:ext cx="10860521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192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00962" y="6486144"/>
            <a:ext cx="409617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0516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-2889" y="6578600"/>
            <a:ext cx="3141808" cy="3048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6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53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60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98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76400"/>
            <a:ext cx="537147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76400"/>
            <a:ext cx="537147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89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92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61838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25" tIns="60862" rIns="121725" bIns="6086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724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046" y="1676400"/>
            <a:ext cx="1094565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722" y="217488"/>
            <a:ext cx="965244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25" tIns="60862" rIns="121725" bIns="60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15375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F0B1-E0E5-E945-9BB8-79622CFBF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5pPr>
      <a:lvl6pPr marL="608625" algn="l" rtl="0" fontAlgn="base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6pPr>
      <a:lvl7pPr marL="1217249" algn="l" rtl="0" fontAlgn="base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7pPr>
      <a:lvl8pPr marL="1825874" algn="l" rtl="0" fontAlgn="base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8pPr>
      <a:lvl9pPr marL="2434499" algn="l" rtl="0" fontAlgn="base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456468" indent="-456468" algn="l" rtl="0" eaLnBrk="0" fontAlgn="base" hangingPunct="0">
        <a:spcBef>
          <a:spcPct val="20000"/>
        </a:spcBef>
        <a:spcAft>
          <a:spcPct val="0"/>
        </a:spcAft>
        <a:buClr>
          <a:srgbClr val="34537C"/>
        </a:buClr>
        <a:buFont typeface="Wingdings" pitchFamily="2" charset="2"/>
        <a:buChar char="§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rtl="0" eaLnBrk="0" fontAlgn="base" hangingPunct="0">
        <a:spcBef>
          <a:spcPct val="20000"/>
        </a:spcBef>
        <a:spcAft>
          <a:spcPct val="0"/>
        </a:spcAft>
        <a:buClr>
          <a:srgbClr val="34537C"/>
        </a:buClr>
        <a:buFont typeface="Courier New" pitchFamily="49" charset="0"/>
        <a:buChar char="o"/>
        <a:defRPr sz="3200">
          <a:solidFill>
            <a:schemeClr val="tx1"/>
          </a:solidFill>
          <a:latin typeface="+mn-lt"/>
          <a:cs typeface="+mn-cs"/>
        </a:defRPr>
      </a:lvl2pPr>
      <a:lvl3pPr marL="1521562" indent="-304312" algn="l" rtl="0" eaLnBrk="0" fontAlgn="base" hangingPunct="0">
        <a:spcBef>
          <a:spcPct val="20000"/>
        </a:spcBef>
        <a:spcAft>
          <a:spcPct val="0"/>
        </a:spcAft>
        <a:buClr>
          <a:srgbClr val="34537C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0186" indent="-304312" algn="l" rtl="0" eaLnBrk="0" fontAlgn="base" hangingPunct="0">
        <a:spcBef>
          <a:spcPct val="20000"/>
        </a:spcBef>
        <a:spcAft>
          <a:spcPct val="0"/>
        </a:spcAft>
        <a:buClr>
          <a:srgbClr val="34537C"/>
        </a:buClr>
        <a:buFont typeface="Arial" pitchFamily="34" charset="0"/>
        <a:buChar char="•"/>
        <a:defRPr sz="2700">
          <a:solidFill>
            <a:schemeClr val="tx1"/>
          </a:solidFill>
          <a:latin typeface="+mn-lt"/>
          <a:cs typeface="+mn-cs"/>
        </a:defRPr>
      </a:lvl4pPr>
      <a:lvl5pPr marL="2738811" indent="-304312" algn="l" rtl="0" eaLnBrk="0" fontAlgn="base" hangingPunct="0">
        <a:spcBef>
          <a:spcPct val="20000"/>
        </a:spcBef>
        <a:spcAft>
          <a:spcPct val="0"/>
        </a:spcAft>
        <a:buClr>
          <a:srgbClr val="34537C"/>
        </a:buClr>
        <a:buFont typeface="Arial" pitchFamily="34" charset="0"/>
        <a:buChar char="•"/>
        <a:defRPr sz="2700">
          <a:solidFill>
            <a:schemeClr val="tx1"/>
          </a:solidFill>
          <a:latin typeface="+mn-lt"/>
          <a:cs typeface="+mn-cs"/>
        </a:defRPr>
      </a:lvl5pPr>
      <a:lvl6pPr marL="3347436" indent="-304312" algn="l" rtl="0" fontAlgn="base">
        <a:spcBef>
          <a:spcPct val="20000"/>
        </a:spcBef>
        <a:spcAft>
          <a:spcPct val="0"/>
        </a:spcAft>
        <a:buClr>
          <a:srgbClr val="34537C"/>
        </a:buClr>
        <a:buFont typeface="Arial" charset="0"/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56060" indent="-304312" algn="l" rtl="0" fontAlgn="base">
        <a:spcBef>
          <a:spcPct val="20000"/>
        </a:spcBef>
        <a:spcAft>
          <a:spcPct val="0"/>
        </a:spcAft>
        <a:buClr>
          <a:srgbClr val="34537C"/>
        </a:buClr>
        <a:buFont typeface="Arial" charset="0"/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64685" indent="-304312" algn="l" rtl="0" fontAlgn="base">
        <a:spcBef>
          <a:spcPct val="20000"/>
        </a:spcBef>
        <a:spcAft>
          <a:spcPct val="0"/>
        </a:spcAft>
        <a:buClr>
          <a:srgbClr val="34537C"/>
        </a:buClr>
        <a:buFont typeface="Arial" charset="0"/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73309" indent="-304312" algn="l" rtl="0" fontAlgn="base">
        <a:spcBef>
          <a:spcPct val="20000"/>
        </a:spcBef>
        <a:spcAft>
          <a:spcPct val="0"/>
        </a:spcAft>
        <a:buClr>
          <a:srgbClr val="34537C"/>
        </a:buClr>
        <a:buFont typeface="Arial" charset="0"/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4" y="274638"/>
            <a:ext cx="109458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4" y="1600206"/>
            <a:ext cx="109458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71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97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65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61838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25" tIns="60862" rIns="121725" bIns="6086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724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046" y="1676400"/>
            <a:ext cx="1094565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722" y="217488"/>
            <a:ext cx="965244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25" tIns="60862" rIns="121725" bIns="60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0260" y="0"/>
            <a:ext cx="162157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CI-Logo-Gray-Knock-NEW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961" y="6537960"/>
            <a:ext cx="2549528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5pPr>
      <a:lvl6pPr marL="608625" algn="l" rtl="0" fontAlgn="base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6pPr>
      <a:lvl7pPr marL="1217249" algn="l" rtl="0" fontAlgn="base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7pPr>
      <a:lvl8pPr marL="1825874" algn="l" rtl="0" fontAlgn="base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8pPr>
      <a:lvl9pPr marL="2434499" algn="l" rtl="0" fontAlgn="base">
        <a:spcBef>
          <a:spcPct val="0"/>
        </a:spcBef>
        <a:spcAft>
          <a:spcPct val="0"/>
        </a:spcAft>
        <a:defRPr sz="43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456468" indent="-456468" algn="l" rtl="0" eaLnBrk="0" fontAlgn="base" hangingPunct="0">
        <a:spcBef>
          <a:spcPct val="20000"/>
        </a:spcBef>
        <a:spcAft>
          <a:spcPct val="0"/>
        </a:spcAft>
        <a:buClr>
          <a:srgbClr val="34537C"/>
        </a:buClr>
        <a:buFont typeface="Wingdings" pitchFamily="2" charset="2"/>
        <a:buChar char="§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rtl="0" eaLnBrk="0" fontAlgn="base" hangingPunct="0">
        <a:spcBef>
          <a:spcPct val="20000"/>
        </a:spcBef>
        <a:spcAft>
          <a:spcPct val="0"/>
        </a:spcAft>
        <a:buClr>
          <a:srgbClr val="34537C"/>
        </a:buClr>
        <a:buFont typeface="Courier New" pitchFamily="49" charset="0"/>
        <a:buChar char="o"/>
        <a:defRPr sz="3200">
          <a:solidFill>
            <a:schemeClr val="tx1"/>
          </a:solidFill>
          <a:latin typeface="+mn-lt"/>
          <a:cs typeface="+mn-cs"/>
        </a:defRPr>
      </a:lvl2pPr>
      <a:lvl3pPr marL="1521562" indent="-304312" algn="l" rtl="0" eaLnBrk="0" fontAlgn="base" hangingPunct="0">
        <a:spcBef>
          <a:spcPct val="20000"/>
        </a:spcBef>
        <a:spcAft>
          <a:spcPct val="0"/>
        </a:spcAft>
        <a:buClr>
          <a:srgbClr val="34537C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0186" indent="-304312" algn="l" rtl="0" eaLnBrk="0" fontAlgn="base" hangingPunct="0">
        <a:spcBef>
          <a:spcPct val="20000"/>
        </a:spcBef>
        <a:spcAft>
          <a:spcPct val="0"/>
        </a:spcAft>
        <a:buClr>
          <a:srgbClr val="34537C"/>
        </a:buClr>
        <a:buFont typeface="Arial" pitchFamily="34" charset="0"/>
        <a:buChar char="•"/>
        <a:defRPr sz="2700">
          <a:solidFill>
            <a:schemeClr val="tx1"/>
          </a:solidFill>
          <a:latin typeface="+mn-lt"/>
          <a:cs typeface="+mn-cs"/>
        </a:defRPr>
      </a:lvl4pPr>
      <a:lvl5pPr marL="2738811" indent="-304312" algn="l" rtl="0" eaLnBrk="0" fontAlgn="base" hangingPunct="0">
        <a:spcBef>
          <a:spcPct val="20000"/>
        </a:spcBef>
        <a:spcAft>
          <a:spcPct val="0"/>
        </a:spcAft>
        <a:buClr>
          <a:srgbClr val="34537C"/>
        </a:buClr>
        <a:buFont typeface="Arial" pitchFamily="34" charset="0"/>
        <a:buChar char="•"/>
        <a:defRPr sz="2700">
          <a:solidFill>
            <a:schemeClr val="tx1"/>
          </a:solidFill>
          <a:latin typeface="+mn-lt"/>
          <a:cs typeface="+mn-cs"/>
        </a:defRPr>
      </a:lvl5pPr>
      <a:lvl6pPr marL="3347436" indent="-304312" algn="l" rtl="0" fontAlgn="base">
        <a:spcBef>
          <a:spcPct val="20000"/>
        </a:spcBef>
        <a:spcAft>
          <a:spcPct val="0"/>
        </a:spcAft>
        <a:buClr>
          <a:srgbClr val="34537C"/>
        </a:buClr>
        <a:buFont typeface="Arial" charset="0"/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56060" indent="-304312" algn="l" rtl="0" fontAlgn="base">
        <a:spcBef>
          <a:spcPct val="20000"/>
        </a:spcBef>
        <a:spcAft>
          <a:spcPct val="0"/>
        </a:spcAft>
        <a:buClr>
          <a:srgbClr val="34537C"/>
        </a:buClr>
        <a:buFont typeface="Arial" charset="0"/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64685" indent="-304312" algn="l" rtl="0" fontAlgn="base">
        <a:spcBef>
          <a:spcPct val="20000"/>
        </a:spcBef>
        <a:spcAft>
          <a:spcPct val="0"/>
        </a:spcAft>
        <a:buClr>
          <a:srgbClr val="34537C"/>
        </a:buClr>
        <a:buFont typeface="Arial" charset="0"/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73309" indent="-304312" algn="l" rtl="0" fontAlgn="base">
        <a:spcBef>
          <a:spcPct val="20000"/>
        </a:spcBef>
        <a:spcAft>
          <a:spcPct val="0"/>
        </a:spcAft>
        <a:buClr>
          <a:srgbClr val="34537C"/>
        </a:buClr>
        <a:buFont typeface="Arial" charset="0"/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jpeg"/><Relationship Id="rId15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9" Type="http://schemas.openxmlformats.org/officeDocument/2006/relationships/hyperlink" Target="http://physics.cancer.gov/default.asp" TargetMode="External"/><Relationship Id="rId10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hyperlink" Target="http://physics.cancer.gov/default.asp" TargetMode="External"/><Relationship Id="rId5" Type="http://schemas.openxmlformats.org/officeDocument/2006/relationships/image" Target="../media/image17.gif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20" Type="http://schemas.openxmlformats.org/officeDocument/2006/relationships/image" Target="../media/image55.jpeg"/><Relationship Id="rId21" Type="http://schemas.openxmlformats.org/officeDocument/2006/relationships/image" Target="../media/image56.jpe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31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jpeg"/><Relationship Id="rId13" Type="http://schemas.openxmlformats.org/officeDocument/2006/relationships/image" Target="../media/image48.png"/><Relationship Id="rId14" Type="http://schemas.openxmlformats.org/officeDocument/2006/relationships/image" Target="../media/image49.jpeg"/><Relationship Id="rId15" Type="http://schemas.openxmlformats.org/officeDocument/2006/relationships/image" Target="../media/image50.jpe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jpeg"/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physics.cancer.gov/default.asp" TargetMode="External"/><Relationship Id="rId3" Type="http://schemas.openxmlformats.org/officeDocument/2006/relationships/image" Target="../media/image17.gif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hyperlink" Target="http://innovation.cancer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si.cancer.gov/" TargetMode="External"/><Relationship Id="rId4" Type="http://schemas.openxmlformats.org/officeDocument/2006/relationships/hyperlink" Target="mailto:michelle.berny-lang@nih.gov" TargetMode="External"/><Relationship Id="rId5" Type="http://schemas.openxmlformats.org/officeDocument/2006/relationships/image" Target="../media/image62.jpe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069" y="2922797"/>
            <a:ext cx="11249700" cy="923132"/>
          </a:xfrm>
        </p:spPr>
        <p:txBody>
          <a:bodyPr/>
          <a:lstStyle/>
          <a:p>
            <a:r>
              <a:rPr lang="en-US" sz="2600" dirty="0"/>
              <a:t>Evaluation Perspective from a Technology Program Office, </a:t>
            </a:r>
            <a:br>
              <a:rPr lang="en-US" sz="2600" dirty="0"/>
            </a:br>
            <a:r>
              <a:rPr lang="en-US" sz="2600" dirty="0"/>
              <a:t>NCI Center for Strategic Scientific Initiatives (CSSI)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5278" y="5443395"/>
            <a:ext cx="6207605" cy="6153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/>
              <a:t>American Evaluation Association, Evaluation 2016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977039" y="5814356"/>
            <a:ext cx="6207605" cy="33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25" tIns="60862" rIns="121725" bIns="60862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Tx/>
              <a:buNone/>
              <a:defRPr sz="1500" b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89015" indent="-3803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Courier New" pitchFamily="49" charset="0"/>
              <a:buChar char="o"/>
              <a:defRPr sz="3200">
                <a:solidFill>
                  <a:schemeClr val="tx1"/>
                </a:solidFill>
                <a:latin typeface="+mn-lt"/>
                <a:cs typeface="+mn-cs"/>
              </a:defRPr>
            </a:lvl2pPr>
            <a:lvl3pPr marL="1521562" indent="-30431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cs typeface="+mn-cs"/>
              </a:defRPr>
            </a:lvl3pPr>
            <a:lvl4pPr marL="2130186" indent="-30431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4pPr>
            <a:lvl5pPr marL="2738811" indent="-30431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5pPr>
            <a:lvl6pPr marL="3347436" indent="-304312" algn="l" rtl="0" fontAlgn="base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»"/>
              <a:defRPr sz="2700">
                <a:solidFill>
                  <a:schemeClr val="tx1"/>
                </a:solidFill>
                <a:latin typeface="+mn-lt"/>
                <a:cs typeface="+mn-cs"/>
              </a:defRPr>
            </a:lvl6pPr>
            <a:lvl7pPr marL="3956060" indent="-304312" algn="l" rtl="0" fontAlgn="base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»"/>
              <a:defRPr sz="2700">
                <a:solidFill>
                  <a:schemeClr val="tx1"/>
                </a:solidFill>
                <a:latin typeface="+mn-lt"/>
                <a:cs typeface="+mn-cs"/>
              </a:defRPr>
            </a:lvl7pPr>
            <a:lvl8pPr marL="4564685" indent="-304312" algn="l" rtl="0" fontAlgn="base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»"/>
              <a:defRPr sz="2700">
                <a:solidFill>
                  <a:schemeClr val="tx1"/>
                </a:solidFill>
                <a:latin typeface="+mn-lt"/>
                <a:cs typeface="+mn-cs"/>
              </a:defRPr>
            </a:lvl8pPr>
            <a:lvl9pPr marL="5173309" indent="-304312" algn="l" rtl="0" fontAlgn="base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»"/>
              <a:defRPr sz="2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1400" dirty="0"/>
              <a:t>October 27, 2016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7863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NCI Center for Strategic Scientific Initiatives (CSSI)</a:t>
            </a:r>
            <a:endParaRPr lang="en-US" dirty="0"/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26335" y="6543431"/>
            <a:ext cx="3141808" cy="304800"/>
          </a:xfrm>
        </p:spPr>
        <p:txBody>
          <a:bodyPr/>
          <a:lstStyle/>
          <a:p>
            <a:r>
              <a:rPr lang="en-US" altLang="en-US" sz="800" dirty="0">
                <a:solidFill>
                  <a:srgbClr val="FF0000"/>
                </a:solidFill>
                <a:latin typeface="Calibri" pitchFamily="34" charset="0"/>
              </a:rPr>
              <a:t>Dates indicate approval(s) by NCI Board of Scientific Advisors; *Program moved to NCI Division  of Cancer Biology</a:t>
            </a:r>
          </a:p>
          <a:p>
            <a:endParaRPr lang="en-US" dirty="0"/>
          </a:p>
        </p:txBody>
      </p:sp>
      <p:pic>
        <p:nvPicPr>
          <p:cNvPr id="33" name="Picture 10" descr="Jerry S.H. Lee, Ph.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02" y="1441453"/>
            <a:ext cx="846138" cy="987425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38" y="1784320"/>
            <a:ext cx="2743199" cy="823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Rounded Rectangle 44"/>
          <p:cNvSpPr/>
          <p:nvPr/>
        </p:nvSpPr>
        <p:spPr>
          <a:xfrm>
            <a:off x="2127663" y="2446338"/>
            <a:ext cx="2209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Deputy Director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Jerry S.H. Lee, PhD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4170" y="2446338"/>
            <a:ext cx="2209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Director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Douglas R. Lowy, MD</a:t>
            </a:r>
          </a:p>
        </p:txBody>
      </p:sp>
      <p:pic>
        <p:nvPicPr>
          <p:cNvPr id="48" name="Picture 2" descr="Douglas L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8" y="1441451"/>
            <a:ext cx="882650" cy="989013"/>
          </a:xfrm>
          <a:prstGeom prst="rect">
            <a:avLst/>
          </a:prstGeom>
          <a:ln>
            <a:solidFill>
              <a:srgbClr val="0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9324076" y="6477000"/>
            <a:ext cx="283776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725" tIns="60862" rIns="121725" bIns="60862" anchor="ctr"/>
          <a:lstStyle/>
          <a:p>
            <a:pPr algn="ctr"/>
            <a:endParaRPr lang="en-US" b="1" dirty="0">
              <a:solidFill>
                <a:srgbClr val="34537C"/>
              </a:solidFill>
              <a:latin typeface="Arial"/>
              <a:cs typeface="Arial"/>
            </a:endParaRPr>
          </a:p>
        </p:txBody>
      </p:sp>
      <p:pic>
        <p:nvPicPr>
          <p:cNvPr id="27" name="Picture 30" descr="Sean E. Hanlon, Ph.D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85" y="1441803"/>
            <a:ext cx="931310" cy="99193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7793895" y="2447365"/>
            <a:ext cx="2209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Associate Director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Sean E. Hanlon, PhD</a:t>
            </a:r>
          </a:p>
        </p:txBody>
      </p:sp>
      <p:pic>
        <p:nvPicPr>
          <p:cNvPr id="52" name="Picture 51" descr="H:\FTE Transition\Website Photo\Berny-Lang_Michelle_Phot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t="3723" r="9100" b="23716"/>
          <a:stretch/>
        </p:blipFill>
        <p:spPr bwMode="auto">
          <a:xfrm>
            <a:off x="10597727" y="1448346"/>
            <a:ext cx="804233" cy="987552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2"/>
          <p:cNvSpPr/>
          <p:nvPr/>
        </p:nvSpPr>
        <p:spPr>
          <a:xfrm>
            <a:off x="9729693" y="2441269"/>
            <a:ext cx="259689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Program Director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Michelle Berny-Lang, PhD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289731" y="3472381"/>
            <a:ext cx="1158239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Wingdings" pitchFamily="2" charset="2"/>
              <a:buNone/>
              <a:defRPr/>
            </a:pPr>
            <a:r>
              <a:rPr lang="en-US" sz="1400" kern="0" dirty="0">
                <a:solidFill>
                  <a:srgbClr val="34537C"/>
                </a:solidFill>
              </a:rPr>
              <a:t>“…to create and uniquely implement exploratory programs focused on the development and integration of advanced technologies, </a:t>
            </a:r>
            <a:r>
              <a:rPr lang="en-US" sz="1600" b="1" u="sng" kern="0" dirty="0">
                <a:solidFill>
                  <a:srgbClr val="34537C"/>
                </a:solidFill>
              </a:rPr>
              <a:t>trans-disciplinary approaches, infrastructures, and standards</a:t>
            </a:r>
            <a:r>
              <a:rPr lang="en-US" sz="1400" kern="0" dirty="0">
                <a:solidFill>
                  <a:srgbClr val="34537C"/>
                </a:solidFill>
              </a:rPr>
              <a:t>, to accelerate the </a:t>
            </a:r>
            <a:r>
              <a:rPr lang="en-US" sz="1600" b="1" u="sng" kern="0" dirty="0">
                <a:solidFill>
                  <a:srgbClr val="34537C"/>
                </a:solidFill>
              </a:rPr>
              <a:t>creation and broad deployment</a:t>
            </a:r>
            <a:r>
              <a:rPr lang="en-US" sz="1600" kern="0" dirty="0">
                <a:solidFill>
                  <a:srgbClr val="34537C"/>
                </a:solidFill>
              </a:rPr>
              <a:t> </a:t>
            </a:r>
            <a:r>
              <a:rPr lang="en-US" sz="1400" kern="0" dirty="0">
                <a:solidFill>
                  <a:srgbClr val="34537C"/>
                </a:solidFill>
              </a:rPr>
              <a:t>of </a:t>
            </a:r>
            <a:r>
              <a:rPr lang="en-US" sz="1600" b="1" u="sng" kern="0" dirty="0">
                <a:solidFill>
                  <a:srgbClr val="34537C"/>
                </a:solidFill>
              </a:rPr>
              <a:t>data, knowledge, and tools </a:t>
            </a:r>
            <a:r>
              <a:rPr lang="en-US" sz="1400" kern="0" dirty="0">
                <a:solidFill>
                  <a:srgbClr val="34537C"/>
                </a:solidFill>
              </a:rPr>
              <a:t>to empower the</a:t>
            </a:r>
            <a:r>
              <a:rPr lang="en-US" sz="1400" b="1" kern="0" dirty="0">
                <a:solidFill>
                  <a:srgbClr val="34537C"/>
                </a:solidFill>
              </a:rPr>
              <a:t> </a:t>
            </a:r>
            <a:r>
              <a:rPr lang="en-US" sz="1600" b="1" u="sng" kern="0" dirty="0">
                <a:solidFill>
                  <a:srgbClr val="34537C"/>
                </a:solidFill>
              </a:rPr>
              <a:t>entire cancer research continuum</a:t>
            </a:r>
            <a:r>
              <a:rPr lang="en-US" sz="1600" b="1" kern="0" dirty="0">
                <a:solidFill>
                  <a:srgbClr val="34537C"/>
                </a:solidFill>
              </a:rPr>
              <a:t> </a:t>
            </a:r>
            <a:r>
              <a:rPr lang="en-US" sz="1400" kern="0" dirty="0">
                <a:solidFill>
                  <a:srgbClr val="34537C"/>
                </a:solidFill>
              </a:rPr>
              <a:t>in better understanding and leveraging knowledge of the cancer biology space </a:t>
            </a:r>
            <a:r>
              <a:rPr lang="en-US" sz="1600" b="1" u="sng" kern="0" dirty="0">
                <a:solidFill>
                  <a:srgbClr val="34537C"/>
                </a:solidFill>
              </a:rPr>
              <a:t>for patient benefit</a:t>
            </a:r>
            <a:r>
              <a:rPr lang="en-US" sz="1400" kern="0" dirty="0">
                <a:solidFill>
                  <a:srgbClr val="34537C"/>
                </a:solidFill>
              </a:rPr>
              <a:t>…”</a:t>
            </a:r>
            <a:endParaRPr lang="en-US" sz="1400" b="1" kern="0" dirty="0">
              <a:solidFill>
                <a:srgbClr val="34537C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37691" y="3103244"/>
            <a:ext cx="878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i="1" u="sng" kern="0" dirty="0">
                <a:solidFill>
                  <a:srgbClr val="34537C"/>
                </a:solidFill>
              </a:rPr>
              <a:t>Mission</a:t>
            </a:r>
            <a:endParaRPr lang="en-US" sz="1600" b="1" i="1" u="sng" dirty="0">
              <a:solidFill>
                <a:srgbClr val="34537C"/>
              </a:solidFill>
            </a:endParaRPr>
          </a:p>
        </p:txBody>
      </p:sp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01" y="5755682"/>
            <a:ext cx="2235830" cy="5486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5" name="Picture 13" descr="Physical Sciences in Oncology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05" y="4809470"/>
            <a:ext cx="2088256" cy="5486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6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2" y="5755682"/>
            <a:ext cx="2299608" cy="5486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1" y="4809470"/>
            <a:ext cx="1900989" cy="4638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406403" y="5280468"/>
            <a:ext cx="2699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2003, 2007, 2011, 2013, 2014</a:t>
            </a:r>
          </a:p>
        </p:txBody>
      </p:sp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08" y="5754772"/>
            <a:ext cx="1846531" cy="5486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0" name="TextBox 21"/>
          <p:cNvSpPr txBox="1">
            <a:spLocks noChangeArrowheads="1"/>
          </p:cNvSpPr>
          <p:nvPr/>
        </p:nvSpPr>
        <p:spPr bwMode="auto">
          <a:xfrm>
            <a:off x="2451762" y="6318719"/>
            <a:ext cx="1576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2004, 2008, 2014</a:t>
            </a:r>
          </a:p>
        </p:txBody>
      </p:sp>
      <p:pic>
        <p:nvPicPr>
          <p:cNvPr id="71" name="Picture 70" descr="Final_Proteo_Logo_OL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018" y="4809470"/>
            <a:ext cx="1990726" cy="5486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2" name="TextBox 23"/>
          <p:cNvSpPr txBox="1">
            <a:spLocks noChangeArrowheads="1"/>
          </p:cNvSpPr>
          <p:nvPr/>
        </p:nvSpPr>
        <p:spPr bwMode="auto">
          <a:xfrm>
            <a:off x="3794919" y="5339913"/>
            <a:ext cx="1576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2005, 2010, 2015</a:t>
            </a:r>
          </a:p>
        </p:txBody>
      </p:sp>
      <p:sp>
        <p:nvSpPr>
          <p:cNvPr id="73" name="TextBox 24"/>
          <p:cNvSpPr txBox="1">
            <a:spLocks noChangeArrowheads="1"/>
          </p:cNvSpPr>
          <p:nvPr/>
        </p:nvSpPr>
        <p:spPr bwMode="auto">
          <a:xfrm>
            <a:off x="5485508" y="6318719"/>
            <a:ext cx="1079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2005, 2008</a:t>
            </a:r>
          </a:p>
        </p:txBody>
      </p:sp>
      <p:sp>
        <p:nvSpPr>
          <p:cNvPr id="74" name="TextBox 26"/>
          <p:cNvSpPr txBox="1">
            <a:spLocks noChangeArrowheads="1"/>
          </p:cNvSpPr>
          <p:nvPr/>
        </p:nvSpPr>
        <p:spPr bwMode="auto">
          <a:xfrm>
            <a:off x="8666086" y="6318719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75" name="TextBox 27"/>
          <p:cNvSpPr txBox="1">
            <a:spLocks noChangeArrowheads="1"/>
          </p:cNvSpPr>
          <p:nvPr/>
        </p:nvSpPr>
        <p:spPr bwMode="auto">
          <a:xfrm>
            <a:off x="7025031" y="5339913"/>
            <a:ext cx="11496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2008, 2013*</a:t>
            </a:r>
          </a:p>
        </p:txBody>
      </p: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9821562" y="5339913"/>
            <a:ext cx="10692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2011, 2014</a:t>
            </a: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40" y="4809490"/>
            <a:ext cx="1739261" cy="49325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5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CSSI Recent Evaluations Presentations to NCI Board of Scientific Advisors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324076" y="6477000"/>
            <a:ext cx="283776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725" tIns="60862" rIns="121725" bIns="60862" anchor="ctr"/>
          <a:lstStyle/>
          <a:p>
            <a:endParaRPr lang="en-US">
              <a:solidFill>
                <a:srgbClr val="34537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5" y="1442720"/>
            <a:ext cx="2241974" cy="1681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21" y="1686168"/>
            <a:ext cx="2404533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4" y="2819402"/>
            <a:ext cx="2271175" cy="1703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6141" y="4648248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PQ</a:t>
            </a:r>
          </a:p>
          <a:p>
            <a:pPr algn="ctr"/>
            <a:r>
              <a:rPr lang="en-US" sz="1600" b="1" dirty="0"/>
              <a:t>June 2014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926" r="19718" b="4297"/>
          <a:stretch/>
        </p:blipFill>
        <p:spPr bwMode="auto">
          <a:xfrm>
            <a:off x="4913686" y="2516949"/>
            <a:ext cx="2691234" cy="2046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1" t="14371" r="19966" b="4297"/>
          <a:stretch/>
        </p:blipFill>
        <p:spPr bwMode="auto">
          <a:xfrm>
            <a:off x="4343431" y="3591369"/>
            <a:ext cx="2467567" cy="191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40819" y="5587473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IMAT</a:t>
            </a:r>
          </a:p>
          <a:p>
            <a:pPr algn="ctr"/>
            <a:r>
              <a:rPr lang="en-US" sz="1600" b="1" dirty="0"/>
              <a:t>Dec 2014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51" y="1676448"/>
            <a:ext cx="2808825" cy="2106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51" y="3702768"/>
            <a:ext cx="2987775" cy="2240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618931" y="6082773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CPTAC</a:t>
            </a:r>
          </a:p>
          <a:p>
            <a:pPr algn="ctr"/>
            <a:r>
              <a:rPr lang="en-US" sz="1600" b="1" dirty="0"/>
              <a:t>June 2015</a:t>
            </a:r>
          </a:p>
        </p:txBody>
      </p:sp>
    </p:spTree>
    <p:extLst>
      <p:ext uri="{BB962C8B-B14F-4D97-AF65-F5344CB8AC3E}">
        <p14:creationId xmlns:p14="http://schemas.microsoft.com/office/powerpoint/2010/main" val="7995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6"/>
          <p:cNvSpPr>
            <a:spLocks noChangeArrowheads="1"/>
          </p:cNvSpPr>
          <p:nvPr/>
        </p:nvSpPr>
        <p:spPr bwMode="auto">
          <a:xfrm>
            <a:off x="3479637" y="1333500"/>
            <a:ext cx="4510015" cy="5524500"/>
          </a:xfrm>
          <a:prstGeom prst="rect">
            <a:avLst/>
          </a:prstGeom>
          <a:solidFill>
            <a:srgbClr val="C5C5C5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Tx/>
              <a:buFontTx/>
              <a:buNone/>
            </a:pPr>
            <a:endParaRPr lang="en-US" altLang="en-US" sz="1600" b="1">
              <a:solidFill>
                <a:srgbClr val="34537C"/>
              </a:solidFill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196363" y="192088"/>
            <a:ext cx="10141199" cy="874712"/>
          </a:xfrm>
        </p:spPr>
        <p:txBody>
          <a:bodyPr/>
          <a:lstStyle/>
          <a:p>
            <a:r>
              <a:rPr lang="en-US" altLang="en-US" dirty="0"/>
              <a:t>CSSI Program Evaluations and Outcomes Highlights</a:t>
            </a:r>
            <a:endParaRPr lang="en-US" altLang="en-US" sz="1800" dirty="0"/>
          </a:p>
        </p:txBody>
      </p:sp>
      <p:sp>
        <p:nvSpPr>
          <p:cNvPr id="31748" name="Rectangle 23"/>
          <p:cNvSpPr>
            <a:spLocks noChangeArrowheads="1"/>
          </p:cNvSpPr>
          <p:nvPr/>
        </p:nvSpPr>
        <p:spPr bwMode="auto">
          <a:xfrm>
            <a:off x="9433720" y="6196013"/>
            <a:ext cx="2728119" cy="66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>
              <a:solidFill>
                <a:srgbClr val="34537C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1" y="1641497"/>
            <a:ext cx="1824276" cy="388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/>
            </a:solidFill>
          </a:ln>
          <a:effectLst/>
          <a:extLst/>
        </p:spPr>
      </p:pic>
      <p:pic>
        <p:nvPicPr>
          <p:cNvPr id="7" name="Picture 13" descr="Physical Sciences in Oncolog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558" y="1681658"/>
            <a:ext cx="1824276" cy="360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accent5"/>
            </a:solidFill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531" y="1625600"/>
            <a:ext cx="1370190" cy="407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/>
            </a:solidFill>
          </a:ln>
          <a:effectLst/>
        </p:spPr>
      </p:pic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361">
            <a:off x="884449" y="2659559"/>
            <a:ext cx="1217971" cy="1137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175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13" y="4094163"/>
            <a:ext cx="1482224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405396" y="2084389"/>
            <a:ext cx="18031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34537C"/>
                </a:solidFill>
                <a:latin typeface="Calibri" pitchFamily="34" charset="0"/>
              </a:rPr>
              <a:t>Phase I (May 2014)</a:t>
            </a:r>
          </a:p>
        </p:txBody>
      </p:sp>
      <p:pic>
        <p:nvPicPr>
          <p:cNvPr id="3175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6" y="5967413"/>
            <a:ext cx="1418881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TextBox 15"/>
          <p:cNvSpPr txBox="1">
            <a:spLocks noChangeArrowheads="1"/>
          </p:cNvSpPr>
          <p:nvPr/>
        </p:nvSpPr>
        <p:spPr bwMode="auto">
          <a:xfrm>
            <a:off x="9281319" y="2090739"/>
            <a:ext cx="2031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34537C"/>
                </a:solidFill>
                <a:latin typeface="Calibri" pitchFamily="34" charset="0"/>
              </a:rPr>
              <a:t>Phase II (March 2013)</a:t>
            </a:r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075">
            <a:off x="8944801" y="2648640"/>
            <a:ext cx="1458632" cy="109805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175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623" y="3910013"/>
            <a:ext cx="191295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107894" y="4932381"/>
            <a:ext cx="3958932" cy="1191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$32.7M </a:t>
            </a:r>
            <a:r>
              <a:rPr lang="en-US" sz="1050" dirty="0">
                <a:solidFill>
                  <a:srgbClr val="34537C"/>
                </a:solidFill>
              </a:rPr>
              <a:t>per year for 5 years (over </a:t>
            </a:r>
            <a:r>
              <a:rPr lang="en-US" sz="1050" b="1" dirty="0">
                <a:solidFill>
                  <a:srgbClr val="34537C"/>
                </a:solidFill>
              </a:rPr>
              <a:t>$100M leveraged</a:t>
            </a:r>
            <a:r>
              <a:rPr lang="en-US" sz="1050" dirty="0">
                <a:solidFill>
                  <a:srgbClr val="34537C"/>
                </a:solidFill>
              </a:rPr>
              <a:t>)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70+ </a:t>
            </a:r>
            <a:r>
              <a:rPr lang="en-US" sz="1050" dirty="0">
                <a:solidFill>
                  <a:srgbClr val="34537C"/>
                </a:solidFill>
              </a:rPr>
              <a:t>startup companies 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17 </a:t>
            </a:r>
            <a:r>
              <a:rPr lang="en-US" sz="1050" dirty="0">
                <a:solidFill>
                  <a:srgbClr val="34537C"/>
                </a:solidFill>
              </a:rPr>
              <a:t>clinical trials</a:t>
            </a:r>
            <a:r>
              <a:rPr lang="en-US" sz="1050" b="1" dirty="0">
                <a:solidFill>
                  <a:srgbClr val="34537C"/>
                </a:solidFill>
              </a:rPr>
              <a:t> </a:t>
            </a:r>
            <a:r>
              <a:rPr lang="en-US" sz="1050" dirty="0">
                <a:solidFill>
                  <a:srgbClr val="34537C"/>
                </a:solidFill>
              </a:rPr>
              <a:t>testing</a:t>
            </a:r>
            <a:r>
              <a:rPr lang="en-US" sz="1050" b="1" dirty="0">
                <a:solidFill>
                  <a:srgbClr val="34537C"/>
                </a:solidFill>
              </a:rPr>
              <a:t> 8 </a:t>
            </a:r>
            <a:r>
              <a:rPr lang="en-US" sz="1050" dirty="0">
                <a:solidFill>
                  <a:srgbClr val="34537C"/>
                </a:solidFill>
              </a:rPr>
              <a:t>Alliance therapeutics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5 </a:t>
            </a:r>
            <a:r>
              <a:rPr lang="en-US" sz="1050" dirty="0">
                <a:solidFill>
                  <a:srgbClr val="34537C"/>
                </a:solidFill>
              </a:rPr>
              <a:t>diagnostic devices being  tested under clinical protocol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39 </a:t>
            </a:r>
            <a:r>
              <a:rPr lang="en-US" sz="1050" dirty="0">
                <a:solidFill>
                  <a:srgbClr val="34537C"/>
                </a:solidFill>
              </a:rPr>
              <a:t>patents awarded citing Phase I awards and over </a:t>
            </a:r>
            <a:r>
              <a:rPr lang="en-US" sz="1050" b="1" dirty="0">
                <a:solidFill>
                  <a:srgbClr val="34537C"/>
                </a:solidFill>
              </a:rPr>
              <a:t>100 </a:t>
            </a:r>
            <a:r>
              <a:rPr lang="en-US" sz="1050" dirty="0">
                <a:solidFill>
                  <a:srgbClr val="34537C"/>
                </a:solidFill>
              </a:rPr>
              <a:t>patent applications filed during Phase II</a:t>
            </a:r>
            <a:endParaRPr lang="en-US" sz="1050" b="1" dirty="0">
              <a:solidFill>
                <a:srgbClr val="34537C"/>
              </a:solidFill>
            </a:endParaRPr>
          </a:p>
        </p:txBody>
      </p:sp>
      <p:sp>
        <p:nvSpPr>
          <p:cNvPr id="31760" name="TextBox 14"/>
          <p:cNvSpPr txBox="1">
            <a:spLocks noChangeArrowheads="1"/>
          </p:cNvSpPr>
          <p:nvPr/>
        </p:nvSpPr>
        <p:spPr bwMode="auto">
          <a:xfrm>
            <a:off x="4515413" y="2090739"/>
            <a:ext cx="17179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34537C"/>
                </a:solidFill>
                <a:latin typeface="Calibri" pitchFamily="34" charset="0"/>
              </a:rPr>
              <a:t>Phase I (Fall 2012)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5556">
            <a:off x="4642130" y="2640746"/>
            <a:ext cx="1391131" cy="135316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176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19" y="4327560"/>
            <a:ext cx="95225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439044" y="4932381"/>
            <a:ext cx="2246562" cy="151426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$30M </a:t>
            </a:r>
            <a:r>
              <a:rPr lang="en-US" sz="1050" dirty="0">
                <a:solidFill>
                  <a:srgbClr val="34537C"/>
                </a:solidFill>
              </a:rPr>
              <a:t>per year for 5 years (over </a:t>
            </a:r>
            <a:r>
              <a:rPr lang="en-US" sz="1050" b="1" dirty="0">
                <a:solidFill>
                  <a:srgbClr val="34537C"/>
                </a:solidFill>
              </a:rPr>
              <a:t>$100M leveraged</a:t>
            </a:r>
            <a:r>
              <a:rPr lang="en-US" sz="1050" dirty="0">
                <a:solidFill>
                  <a:srgbClr val="34537C"/>
                </a:solidFill>
              </a:rPr>
              <a:t>)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600+ </a:t>
            </a:r>
            <a:r>
              <a:rPr lang="en-US" sz="1050" dirty="0">
                <a:solidFill>
                  <a:srgbClr val="34537C"/>
                </a:solidFill>
              </a:rPr>
              <a:t>trainees 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500 </a:t>
            </a:r>
            <a:r>
              <a:rPr lang="en-US" sz="1050" dirty="0">
                <a:solidFill>
                  <a:srgbClr val="34537C"/>
                </a:solidFill>
              </a:rPr>
              <a:t>self-reported new collaborations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5 </a:t>
            </a:r>
            <a:r>
              <a:rPr lang="en-US" sz="1050" dirty="0">
                <a:solidFill>
                  <a:srgbClr val="34537C"/>
                </a:solidFill>
              </a:rPr>
              <a:t>PS-OC advances tested in clinical settings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23 </a:t>
            </a:r>
            <a:r>
              <a:rPr lang="en-US" sz="1050" dirty="0">
                <a:solidFill>
                  <a:srgbClr val="34537C"/>
                </a:solidFill>
              </a:rPr>
              <a:t>patent applications</a:t>
            </a:r>
            <a:endParaRPr lang="en-US" sz="1050" b="1" dirty="0">
              <a:solidFill>
                <a:srgbClr val="34537C"/>
              </a:solidFill>
            </a:endParaRPr>
          </a:p>
        </p:txBody>
      </p:sp>
      <p:pic>
        <p:nvPicPr>
          <p:cNvPr id="3176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37" y="5661060"/>
            <a:ext cx="143788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3812" y="4932363"/>
            <a:ext cx="3070020" cy="996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~$30M </a:t>
            </a:r>
            <a:r>
              <a:rPr lang="en-US" sz="1050" dirty="0">
                <a:solidFill>
                  <a:srgbClr val="34537C"/>
                </a:solidFill>
              </a:rPr>
              <a:t>per year for 3 years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1,500+ </a:t>
            </a:r>
            <a:r>
              <a:rPr lang="en-US" sz="1050" dirty="0">
                <a:solidFill>
                  <a:srgbClr val="34537C"/>
                </a:solidFill>
              </a:rPr>
              <a:t>applications in 2 years 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34537C"/>
                </a:solidFill>
              </a:rPr>
              <a:t>~150 </a:t>
            </a:r>
            <a:r>
              <a:rPr lang="en-US" sz="1050" dirty="0">
                <a:solidFill>
                  <a:srgbClr val="34537C"/>
                </a:solidFill>
              </a:rPr>
              <a:t>awards overall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34537C"/>
                </a:solidFill>
              </a:rPr>
              <a:t>Enabled analysis and evaluation of applicants </a:t>
            </a:r>
            <a:r>
              <a:rPr lang="en-US" sz="1050" b="1" dirty="0">
                <a:solidFill>
                  <a:srgbClr val="34537C"/>
                </a:solidFill>
              </a:rPr>
              <a:t>pre-review</a:t>
            </a:r>
            <a:endParaRPr lang="en-US" sz="1050" dirty="0">
              <a:solidFill>
                <a:srgbClr val="3453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9324076" y="6477000"/>
            <a:ext cx="283776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725" tIns="60862" rIns="121725" bIns="60862" anchor="ctr"/>
          <a:lstStyle/>
          <a:p>
            <a:endParaRPr lang="en-US">
              <a:solidFill>
                <a:srgbClr val="3453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CSSI Uses External Evaluations to Enhance Programs</a:t>
            </a:r>
          </a:p>
        </p:txBody>
      </p:sp>
      <p:sp>
        <p:nvSpPr>
          <p:cNvPr id="4" name="Rectangle 106"/>
          <p:cNvSpPr>
            <a:spLocks noChangeArrowheads="1"/>
          </p:cNvSpPr>
          <p:nvPr/>
        </p:nvSpPr>
        <p:spPr bwMode="auto">
          <a:xfrm>
            <a:off x="3581" y="4629113"/>
            <a:ext cx="12161520" cy="914400"/>
          </a:xfrm>
          <a:prstGeom prst="rect">
            <a:avLst/>
          </a:prstGeom>
          <a:solidFill>
            <a:srgbClr val="C5C5C5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Tx/>
              <a:buFontTx/>
              <a:buNone/>
            </a:pPr>
            <a:endParaRPr lang="en-US" altLang="en-US" sz="1600" b="1">
              <a:solidFill>
                <a:srgbClr val="34537C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81" y="2349559"/>
            <a:ext cx="12161520" cy="1292225"/>
          </a:xfrm>
          <a:prstGeom prst="rect">
            <a:avLst/>
          </a:prstGeom>
          <a:solidFill>
            <a:srgbClr val="C5C5C5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Tx/>
              <a:buFontTx/>
              <a:buNone/>
            </a:pPr>
            <a:endParaRPr lang="en-US" altLang="en-US" sz="1600" b="1">
              <a:solidFill>
                <a:srgbClr val="34537C"/>
              </a:solidFill>
            </a:endParaRPr>
          </a:p>
        </p:txBody>
      </p:sp>
      <p:pic>
        <p:nvPicPr>
          <p:cNvPr id="6" name="Picture 13" descr="Physical Sciences in Oncolog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333" y="4785010"/>
            <a:ext cx="886007" cy="2327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" y="1437012"/>
            <a:ext cx="512763" cy="52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-15081" y="3203546"/>
            <a:ext cx="12435840" cy="574675"/>
          </a:xfrm>
          <a:prstGeom prst="rightArrow">
            <a:avLst>
              <a:gd name="adj1" fmla="val 54762"/>
              <a:gd name="adj2" fmla="val 11190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030" y="334007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2004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967146" y="334007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927264" y="334007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2006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887381" y="334007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2007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847496" y="334007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2008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807615" y="334007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2009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5767731" y="334007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7678091" y="334007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2012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638208" y="334007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6727797" y="3340074"/>
            <a:ext cx="5723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2011</a:t>
            </a: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20" y="3794096"/>
            <a:ext cx="12001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03" y="3729080"/>
            <a:ext cx="10080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6" y="2414644"/>
            <a:ext cx="750887" cy="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2" descr="Innovative Molecular Analysis Technologi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2799" y="2414328"/>
            <a:ext cx="891540" cy="1861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  <a:extLst/>
        </p:spPr>
      </p:pic>
      <p:sp>
        <p:nvSpPr>
          <p:cNvPr id="23" name="TextBox 22"/>
          <p:cNvSpPr txBox="1"/>
          <p:nvPr/>
        </p:nvSpPr>
        <p:spPr bwMode="auto">
          <a:xfrm>
            <a:off x="22842" y="2608226"/>
            <a:ext cx="150554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3F3F3F"/>
                </a:solidFill>
              </a:rPr>
              <a:t>RFA Program Launched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3 R21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3 R33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3 R21/R33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3" y="2401946"/>
            <a:ext cx="4143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69"/>
          <p:cNvSpPr txBox="1">
            <a:spLocks noChangeArrowheads="1"/>
          </p:cNvSpPr>
          <p:nvPr/>
        </p:nvSpPr>
        <p:spPr bwMode="auto">
          <a:xfrm>
            <a:off x="2722509" y="2917788"/>
            <a:ext cx="63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Program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Eval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3435355" y="2605052"/>
            <a:ext cx="1197764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3F3F3F"/>
                </a:solidFill>
              </a:rPr>
              <a:t>Program Renewed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 3 R21 </a:t>
            </a:r>
            <a:r>
              <a:rPr lang="en-US" sz="700" b="1" dirty="0">
                <a:solidFill>
                  <a:srgbClr val="D12E21"/>
                </a:solidFill>
              </a:rPr>
              <a:t>(3 year)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 </a:t>
            </a:r>
            <a:r>
              <a:rPr lang="en-US" sz="700" b="1" dirty="0">
                <a:solidFill>
                  <a:srgbClr val="D12E21"/>
                </a:solidFill>
              </a:rPr>
              <a:t>3</a:t>
            </a:r>
            <a:r>
              <a:rPr lang="en-US" sz="700" dirty="0">
                <a:solidFill>
                  <a:srgbClr val="3F3F3F"/>
                </a:solidFill>
              </a:rPr>
              <a:t> R33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29" y="2443221"/>
            <a:ext cx="368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72"/>
          <p:cNvSpPr txBox="1">
            <a:spLocks noChangeArrowheads="1"/>
          </p:cNvSpPr>
          <p:nvPr/>
        </p:nvSpPr>
        <p:spPr bwMode="auto">
          <a:xfrm>
            <a:off x="6004720" y="2906677"/>
            <a:ext cx="63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Program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Eval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6587393" y="2632038"/>
            <a:ext cx="1197764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3F3F3F"/>
                </a:solidFill>
              </a:rPr>
              <a:t>Program Renewed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 </a:t>
            </a:r>
            <a:r>
              <a:rPr lang="en-US" sz="700" b="1" dirty="0">
                <a:solidFill>
                  <a:srgbClr val="D12E21"/>
                </a:solidFill>
              </a:rPr>
              <a:t>2</a:t>
            </a:r>
            <a:r>
              <a:rPr lang="en-US" sz="700" dirty="0">
                <a:solidFill>
                  <a:srgbClr val="3F3F3F"/>
                </a:solidFill>
              </a:rPr>
              <a:t> R21 (3 year)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 </a:t>
            </a:r>
            <a:r>
              <a:rPr lang="en-US" sz="700" b="1" dirty="0">
                <a:solidFill>
                  <a:srgbClr val="D12E21"/>
                </a:solidFill>
              </a:rPr>
              <a:t>2</a:t>
            </a:r>
            <a:r>
              <a:rPr lang="en-US" sz="700" dirty="0">
                <a:solidFill>
                  <a:srgbClr val="3F3F3F"/>
                </a:solidFill>
              </a:rPr>
              <a:t> R33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656256" y="1644613"/>
            <a:ext cx="116570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3F3F3F"/>
                </a:solidFill>
              </a:rPr>
              <a:t>Phase I Launched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U54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R01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F32/F33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97" y="1406569"/>
            <a:ext cx="377826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81"/>
          <p:cNvSpPr txBox="1">
            <a:spLocks noChangeArrowheads="1"/>
          </p:cNvSpPr>
          <p:nvPr/>
        </p:nvSpPr>
        <p:spPr bwMode="auto">
          <a:xfrm>
            <a:off x="2103995" y="1898613"/>
            <a:ext cx="63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Program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Eval</a:t>
            </a:r>
          </a:p>
        </p:txBody>
      </p:sp>
      <p:sp>
        <p:nvSpPr>
          <p:cNvPr id="33" name="TextBox 85"/>
          <p:cNvSpPr txBox="1">
            <a:spLocks noChangeArrowheads="1"/>
          </p:cNvSpPr>
          <p:nvPr/>
        </p:nvSpPr>
        <p:spPr bwMode="auto">
          <a:xfrm>
            <a:off x="3094664" y="1568421"/>
            <a:ext cx="57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 dirty="0">
                <a:solidFill>
                  <a:srgbClr val="3F3F3F"/>
                </a:solidFill>
              </a:rPr>
              <a:t>Program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 dirty="0">
                <a:solidFill>
                  <a:srgbClr val="3F3F3F"/>
                </a:solidFill>
              </a:rPr>
              <a:t>Renewed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4923455" y="1644613"/>
            <a:ext cx="1197764" cy="661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3F3F3F"/>
                </a:solidFill>
              </a:rPr>
              <a:t>Phase II Launched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U54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b="1" dirty="0">
                <a:solidFill>
                  <a:srgbClr val="D12E21"/>
                </a:solidFill>
              </a:rPr>
              <a:t>U01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b="1" dirty="0">
                <a:solidFill>
                  <a:srgbClr val="D12E21"/>
                </a:solidFill>
              </a:rPr>
              <a:t>K99/R00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b="1" dirty="0">
                <a:solidFill>
                  <a:srgbClr val="D12E21"/>
                </a:solidFill>
              </a:rPr>
              <a:t>R25</a:t>
            </a:r>
          </a:p>
        </p:txBody>
      </p:sp>
      <p:sp>
        <p:nvSpPr>
          <p:cNvPr id="35" name="Rectangle 90"/>
          <p:cNvSpPr>
            <a:spLocks noChangeArrowheads="1"/>
          </p:cNvSpPr>
          <p:nvPr/>
        </p:nvSpPr>
        <p:spPr bwMode="auto">
          <a:xfrm>
            <a:off x="4085255" y="1843059"/>
            <a:ext cx="850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00">
                <a:solidFill>
                  <a:srgbClr val="3F3F3F"/>
                </a:solidFill>
              </a:rPr>
              <a:t>CaNano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00">
                <a:solidFill>
                  <a:srgbClr val="3F3F3F"/>
                </a:solidFill>
              </a:rPr>
              <a:t>Plan 2  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2095816" y="3989421"/>
            <a:ext cx="116570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3F3F3F"/>
                </a:solidFill>
              </a:rPr>
              <a:t>Phase I Launched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U24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R01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R21/R33</a:t>
            </a:r>
          </a:p>
        </p:txBody>
      </p:sp>
      <p:sp>
        <p:nvSpPr>
          <p:cNvPr id="37" name="TextBox 94"/>
          <p:cNvSpPr txBox="1">
            <a:spLocks noChangeArrowheads="1"/>
          </p:cNvSpPr>
          <p:nvPr/>
        </p:nvSpPr>
        <p:spPr bwMode="auto">
          <a:xfrm>
            <a:off x="4072613" y="4292563"/>
            <a:ext cx="63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 dirty="0">
                <a:solidFill>
                  <a:srgbClr val="D12E21"/>
                </a:solidFill>
              </a:rPr>
              <a:t>Program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 dirty="0" err="1">
                <a:solidFill>
                  <a:srgbClr val="D12E21"/>
                </a:solidFill>
              </a:rPr>
              <a:t>Eval</a:t>
            </a:r>
            <a:endParaRPr lang="en-US" altLang="en-US" sz="800" b="1" dirty="0">
              <a:solidFill>
                <a:srgbClr val="D12E21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28" y="3759174"/>
            <a:ext cx="446088" cy="5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98"/>
          <p:cNvSpPr txBox="1">
            <a:spLocks noChangeArrowheads="1"/>
          </p:cNvSpPr>
          <p:nvPr/>
        </p:nvSpPr>
        <p:spPr bwMode="auto">
          <a:xfrm>
            <a:off x="5242726" y="3927440"/>
            <a:ext cx="57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 dirty="0">
                <a:solidFill>
                  <a:srgbClr val="3F3F3F"/>
                </a:solidFill>
              </a:rPr>
              <a:t>Program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 dirty="0">
                <a:solidFill>
                  <a:srgbClr val="3F3F3F"/>
                </a:solidFill>
              </a:rPr>
              <a:t>Renewed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6527005" y="4029038"/>
            <a:ext cx="1197764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3F3F3F"/>
                </a:solidFill>
              </a:rPr>
              <a:t>Phase II Launched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U24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b="1" dirty="0">
                <a:solidFill>
                  <a:srgbClr val="D12E21"/>
                </a:solidFill>
              </a:rPr>
              <a:t>Linked with TCGA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4610417" y="5054564"/>
            <a:ext cx="116570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3F3F3F"/>
                </a:solidFill>
              </a:rPr>
              <a:t>Phase I Launched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U54</a:t>
            </a:r>
          </a:p>
        </p:txBody>
      </p:sp>
      <p:sp>
        <p:nvSpPr>
          <p:cNvPr id="42" name="TextBox 108"/>
          <p:cNvSpPr txBox="1">
            <a:spLocks noChangeArrowheads="1"/>
          </p:cNvSpPr>
          <p:nvPr/>
        </p:nvSpPr>
        <p:spPr bwMode="auto">
          <a:xfrm>
            <a:off x="8462724" y="6099139"/>
            <a:ext cx="8947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Pre-Review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Applicant Eval</a:t>
            </a:r>
          </a:p>
        </p:txBody>
      </p:sp>
      <p:sp>
        <p:nvSpPr>
          <p:cNvPr id="43" name="TextBox 109"/>
          <p:cNvSpPr txBox="1">
            <a:spLocks noChangeArrowheads="1"/>
          </p:cNvSpPr>
          <p:nvPr/>
        </p:nvSpPr>
        <p:spPr bwMode="auto">
          <a:xfrm>
            <a:off x="7162" y="6593201"/>
            <a:ext cx="379142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50" b="1">
                <a:solidFill>
                  <a:srgbClr val="D12E21"/>
                </a:solidFill>
              </a:rPr>
              <a:t>*Red Denotes Program Evals and Changes to Programs </a:t>
            </a:r>
          </a:p>
        </p:txBody>
      </p:sp>
      <p:pic>
        <p:nvPicPr>
          <p:cNvPr id="44" name="Picture 46" descr="iTRAQR Logo v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81" y="4755740"/>
            <a:ext cx="508000" cy="27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16"/>
          <p:cNvSpPr txBox="1">
            <a:spLocks noChangeArrowheads="1"/>
          </p:cNvSpPr>
          <p:nvPr/>
        </p:nvSpPr>
        <p:spPr bwMode="auto">
          <a:xfrm>
            <a:off x="9598323" y="334007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2014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31" y="1416095"/>
            <a:ext cx="354011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71" y="1385931"/>
            <a:ext cx="37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61"/>
          <p:cNvSpPr txBox="1">
            <a:spLocks noChangeArrowheads="1"/>
          </p:cNvSpPr>
          <p:nvPr/>
        </p:nvSpPr>
        <p:spPr bwMode="auto">
          <a:xfrm>
            <a:off x="8685945" y="1898613"/>
            <a:ext cx="63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Program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Eval</a:t>
            </a:r>
          </a:p>
        </p:txBody>
      </p:sp>
      <p:sp>
        <p:nvSpPr>
          <p:cNvPr id="49" name="TextBox 62"/>
          <p:cNvSpPr txBox="1">
            <a:spLocks noChangeArrowheads="1"/>
          </p:cNvSpPr>
          <p:nvPr/>
        </p:nvSpPr>
        <p:spPr bwMode="auto">
          <a:xfrm>
            <a:off x="9602000" y="1568421"/>
            <a:ext cx="57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 dirty="0">
                <a:solidFill>
                  <a:srgbClr val="3F3F3F"/>
                </a:solidFill>
              </a:rPr>
              <a:t>Program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 dirty="0">
                <a:solidFill>
                  <a:srgbClr val="3F3F3F"/>
                </a:solidFill>
              </a:rPr>
              <a:t>Renewed</a:t>
            </a:r>
          </a:p>
        </p:txBody>
      </p:sp>
      <p:pic>
        <p:nvPicPr>
          <p:cNvPr id="50" name="Picture 22" descr="Innovative Molecular Analysis Technologi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6284" y="2414328"/>
            <a:ext cx="891540" cy="1861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  <a:extLst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192" y="2449476"/>
            <a:ext cx="382588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TextBox 68"/>
          <p:cNvSpPr txBox="1">
            <a:spLocks noChangeArrowheads="1"/>
          </p:cNvSpPr>
          <p:nvPr/>
        </p:nvSpPr>
        <p:spPr bwMode="auto">
          <a:xfrm>
            <a:off x="8824121" y="2920963"/>
            <a:ext cx="63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Program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Eval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9413140" y="2643152"/>
            <a:ext cx="1197764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3F3F3F"/>
                </a:solidFill>
              </a:rPr>
              <a:t>Program Renewed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 </a:t>
            </a:r>
            <a:r>
              <a:rPr lang="en-US" sz="700" b="1" dirty="0">
                <a:solidFill>
                  <a:srgbClr val="3F3F3F"/>
                </a:solidFill>
              </a:rPr>
              <a:t>2</a:t>
            </a:r>
            <a:r>
              <a:rPr lang="en-US" sz="700" dirty="0">
                <a:solidFill>
                  <a:srgbClr val="3F3F3F"/>
                </a:solidFill>
              </a:rPr>
              <a:t> R21 (3 year)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 </a:t>
            </a:r>
            <a:r>
              <a:rPr lang="en-US" sz="700" b="1" dirty="0">
                <a:solidFill>
                  <a:srgbClr val="3F3F3F"/>
                </a:solidFill>
              </a:rPr>
              <a:t>2</a:t>
            </a:r>
            <a:r>
              <a:rPr lang="en-US" sz="700" dirty="0">
                <a:solidFill>
                  <a:srgbClr val="3F3F3F"/>
                </a:solidFill>
              </a:rPr>
              <a:t> R33</a:t>
            </a:r>
          </a:p>
        </p:txBody>
      </p:sp>
      <p:pic>
        <p:nvPicPr>
          <p:cNvPr id="54" name="Picture 22" descr="Innovative Molecular Analysis Technologi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412" y="2425385"/>
            <a:ext cx="891540" cy="1861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  <a:extLst/>
        </p:spPr>
      </p:pic>
      <p:sp>
        <p:nvSpPr>
          <p:cNvPr id="55" name="TextBox 77"/>
          <p:cNvSpPr txBox="1">
            <a:spLocks noChangeArrowheads="1"/>
          </p:cNvSpPr>
          <p:nvPr/>
        </p:nvSpPr>
        <p:spPr bwMode="auto">
          <a:xfrm>
            <a:off x="8824170" y="4136380"/>
            <a:ext cx="1298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 dirty="0">
                <a:solidFill>
                  <a:srgbClr val="D12E21"/>
                </a:solidFill>
              </a:rPr>
              <a:t>Prospective Electronic Program Evaluation</a:t>
            </a:r>
          </a:p>
        </p:txBody>
      </p:sp>
      <p:pic>
        <p:nvPicPr>
          <p:cNvPr id="56" name="Picture 46" descr="iTRAQR Logo v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234" y="3781667"/>
            <a:ext cx="549275" cy="30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79"/>
          <p:cNvSpPr txBox="1">
            <a:spLocks noChangeArrowheads="1"/>
          </p:cNvSpPr>
          <p:nvPr/>
        </p:nvSpPr>
        <p:spPr bwMode="auto">
          <a:xfrm>
            <a:off x="6157122" y="5066964"/>
            <a:ext cx="1330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 dirty="0">
                <a:solidFill>
                  <a:srgbClr val="D12E21"/>
                </a:solidFill>
              </a:rPr>
              <a:t>Prospective Electronic Program </a:t>
            </a:r>
            <a:r>
              <a:rPr lang="en-US" altLang="en-US" sz="800" b="1" dirty="0" err="1">
                <a:solidFill>
                  <a:srgbClr val="D12E21"/>
                </a:solidFill>
              </a:rPr>
              <a:t>Eval</a:t>
            </a:r>
            <a:endParaRPr lang="en-US" altLang="en-US" sz="800" b="1" dirty="0">
              <a:solidFill>
                <a:srgbClr val="D12E21"/>
              </a:solidFill>
            </a:endParaRPr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31" y="4703513"/>
            <a:ext cx="357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82"/>
          <p:cNvSpPr txBox="1">
            <a:spLocks noChangeArrowheads="1"/>
          </p:cNvSpPr>
          <p:nvPr/>
        </p:nvSpPr>
        <p:spPr bwMode="auto">
          <a:xfrm>
            <a:off x="7958807" y="5133629"/>
            <a:ext cx="63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 dirty="0">
                <a:solidFill>
                  <a:srgbClr val="D12E21"/>
                </a:solidFill>
              </a:rPr>
              <a:t>Program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 dirty="0" err="1">
                <a:solidFill>
                  <a:srgbClr val="D12E21"/>
                </a:solidFill>
              </a:rPr>
              <a:t>Eval</a:t>
            </a:r>
            <a:endParaRPr lang="en-US" altLang="en-US" sz="800" b="1" dirty="0">
              <a:solidFill>
                <a:srgbClr val="D12E21"/>
              </a:solidFill>
            </a:endParaRPr>
          </a:p>
        </p:txBody>
      </p:sp>
      <p:sp>
        <p:nvSpPr>
          <p:cNvPr id="60" name="TextBox 87"/>
          <p:cNvSpPr txBox="1">
            <a:spLocks noChangeArrowheads="1"/>
          </p:cNvSpPr>
          <p:nvPr/>
        </p:nvSpPr>
        <p:spPr bwMode="auto">
          <a:xfrm>
            <a:off x="9184471" y="5005447"/>
            <a:ext cx="6479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>
                <a:solidFill>
                  <a:srgbClr val="3F3F3F"/>
                </a:solidFill>
              </a:rPr>
              <a:t>Program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>
                <a:solidFill>
                  <a:srgbClr val="3F3F3F"/>
                </a:solidFill>
              </a:rPr>
              <a:t>Renewed**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85" y="5689658"/>
            <a:ext cx="5127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 bwMode="auto">
          <a:xfrm>
            <a:off x="7147720" y="5914988"/>
            <a:ext cx="1165704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3F3F3F"/>
                </a:solidFill>
              </a:rPr>
              <a:t>Phase I Launched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R01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R21</a:t>
            </a:r>
          </a:p>
        </p:txBody>
      </p: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48" y="5641938"/>
            <a:ext cx="387350" cy="44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" name="TextBox 16"/>
          <p:cNvSpPr txBox="1">
            <a:spLocks noChangeArrowheads="1"/>
          </p:cNvSpPr>
          <p:nvPr/>
        </p:nvSpPr>
        <p:spPr bwMode="auto">
          <a:xfrm>
            <a:off x="11518558" y="334324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2016</a:t>
            </a:r>
          </a:p>
        </p:txBody>
      </p:sp>
      <p:sp>
        <p:nvSpPr>
          <p:cNvPr id="65" name="Rectangle 83"/>
          <p:cNvSpPr>
            <a:spLocks noChangeArrowheads="1"/>
          </p:cNvSpPr>
          <p:nvPr/>
        </p:nvSpPr>
        <p:spPr bwMode="auto">
          <a:xfrm>
            <a:off x="-43831" y="1843059"/>
            <a:ext cx="852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00">
                <a:solidFill>
                  <a:srgbClr val="3F3F3F"/>
                </a:solidFill>
              </a:rPr>
              <a:t>CaNano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00">
                <a:solidFill>
                  <a:srgbClr val="3F3F3F"/>
                </a:solidFill>
              </a:rPr>
              <a:t>Plan 1  </a:t>
            </a: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9600408" y="1862101"/>
            <a:ext cx="5953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325" indent="-60325"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altLang="en-US" sz="700" dirty="0">
                <a:solidFill>
                  <a:srgbClr val="3F3F3F"/>
                </a:solidFill>
              </a:rPr>
              <a:t>U54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altLang="en-US" sz="700" dirty="0">
                <a:solidFill>
                  <a:srgbClr val="3F3F3F"/>
                </a:solidFill>
              </a:rPr>
              <a:t>U01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altLang="en-US" sz="700" b="1" dirty="0">
                <a:solidFill>
                  <a:srgbClr val="D12E21"/>
                </a:solidFill>
              </a:rPr>
              <a:t>T32</a:t>
            </a:r>
          </a:p>
        </p:txBody>
      </p:sp>
      <p:sp>
        <p:nvSpPr>
          <p:cNvPr id="67" name="TextBox 84"/>
          <p:cNvSpPr txBox="1">
            <a:spLocks noChangeArrowheads="1"/>
          </p:cNvSpPr>
          <p:nvPr/>
        </p:nvSpPr>
        <p:spPr bwMode="auto">
          <a:xfrm>
            <a:off x="10740504" y="2735452"/>
            <a:ext cx="12803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 dirty="0">
                <a:solidFill>
                  <a:srgbClr val="D12E21"/>
                </a:solidFill>
              </a:rPr>
              <a:t>Ongoing Evaluation</a:t>
            </a: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58" y="4716427"/>
            <a:ext cx="738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69" y="4719602"/>
            <a:ext cx="9810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96"/>
          <p:cNvSpPr>
            <a:spLocks noChangeArrowheads="1"/>
          </p:cNvSpPr>
          <p:nvPr/>
        </p:nvSpPr>
        <p:spPr bwMode="auto">
          <a:xfrm>
            <a:off x="9184474" y="5226109"/>
            <a:ext cx="593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325" indent="-60325"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altLang="en-US" sz="700">
                <a:solidFill>
                  <a:srgbClr val="3F3F3F"/>
                </a:solidFill>
              </a:rPr>
              <a:t>U54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altLang="en-US" sz="700" b="1">
                <a:solidFill>
                  <a:srgbClr val="D12E21"/>
                </a:solidFill>
              </a:rPr>
              <a:t>U01</a:t>
            </a:r>
          </a:p>
        </p:txBody>
      </p: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75" y="5654732"/>
            <a:ext cx="382588" cy="450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2" name="TextBox 97"/>
          <p:cNvSpPr txBox="1">
            <a:spLocks noChangeArrowheads="1"/>
          </p:cNvSpPr>
          <p:nvPr/>
        </p:nvSpPr>
        <p:spPr bwMode="auto">
          <a:xfrm>
            <a:off x="9586122" y="6095963"/>
            <a:ext cx="63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Program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rgbClr val="D12E21"/>
                </a:solidFill>
              </a:rPr>
              <a:t>Eval</a:t>
            </a:r>
          </a:p>
        </p:txBody>
      </p:sp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09" y="1444846"/>
            <a:ext cx="811030" cy="240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54" y="1447858"/>
            <a:ext cx="743690" cy="220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5" name="TextBox 16"/>
          <p:cNvSpPr txBox="1">
            <a:spLocks noChangeArrowheads="1"/>
          </p:cNvSpPr>
          <p:nvPr/>
        </p:nvSpPr>
        <p:spPr bwMode="auto">
          <a:xfrm>
            <a:off x="10558442" y="3339800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2015</a:t>
            </a: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570" y="3754052"/>
            <a:ext cx="452277" cy="546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8" name="TextBox 85"/>
          <p:cNvSpPr txBox="1">
            <a:spLocks noChangeArrowheads="1"/>
          </p:cNvSpPr>
          <p:nvPr/>
        </p:nvSpPr>
        <p:spPr bwMode="auto">
          <a:xfrm>
            <a:off x="10149755" y="5741093"/>
            <a:ext cx="57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 dirty="0">
                <a:solidFill>
                  <a:srgbClr val="3F3F3F"/>
                </a:solidFill>
              </a:rPr>
              <a:t>Program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 dirty="0">
                <a:solidFill>
                  <a:srgbClr val="3F3F3F"/>
                </a:solidFill>
              </a:rPr>
              <a:t>Renewed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10826754" y="5911813"/>
            <a:ext cx="1197764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3F3F3F"/>
                </a:solidFill>
              </a:rPr>
              <a:t>Phase II Launched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R01</a:t>
            </a:r>
          </a:p>
          <a:p>
            <a:pPr marL="60325" indent="-60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700" dirty="0">
                <a:solidFill>
                  <a:srgbClr val="3F3F3F"/>
                </a:solidFill>
              </a:rPr>
              <a:t>R21</a:t>
            </a:r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709" y="5697332"/>
            <a:ext cx="718346" cy="203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/>
            </a:solidFill>
          </a:ln>
          <a:effectLst/>
          <a:extLst/>
        </p:spPr>
      </p:pic>
      <p:sp>
        <p:nvSpPr>
          <p:cNvPr id="82" name="TextBox 84"/>
          <p:cNvSpPr txBox="1">
            <a:spLocks noChangeArrowheads="1"/>
          </p:cNvSpPr>
          <p:nvPr/>
        </p:nvSpPr>
        <p:spPr bwMode="auto">
          <a:xfrm>
            <a:off x="10729122" y="1731696"/>
            <a:ext cx="12305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 dirty="0">
                <a:solidFill>
                  <a:srgbClr val="D12E21"/>
                </a:solidFill>
              </a:rPr>
              <a:t>Ongoing Evaluation</a:t>
            </a:r>
          </a:p>
        </p:txBody>
      </p:sp>
      <p:sp>
        <p:nvSpPr>
          <p:cNvPr id="83" name="TextBox 84"/>
          <p:cNvSpPr txBox="1">
            <a:spLocks noChangeArrowheads="1"/>
          </p:cNvSpPr>
          <p:nvPr/>
        </p:nvSpPr>
        <p:spPr bwMode="auto">
          <a:xfrm>
            <a:off x="10744252" y="5008296"/>
            <a:ext cx="12803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 dirty="0">
                <a:solidFill>
                  <a:srgbClr val="D12E21"/>
                </a:solidFill>
              </a:rPr>
              <a:t>Ongoing Evaluation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0805371" y="6303696"/>
            <a:ext cx="12803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 dirty="0">
                <a:solidFill>
                  <a:srgbClr val="D12E21"/>
                </a:solidFill>
              </a:rPr>
              <a:t>Ongoing Evaluation</a:t>
            </a:r>
          </a:p>
        </p:txBody>
      </p:sp>
      <p:sp>
        <p:nvSpPr>
          <p:cNvPr id="86" name="TextBox 62"/>
          <p:cNvSpPr txBox="1">
            <a:spLocks noChangeArrowheads="1"/>
          </p:cNvSpPr>
          <p:nvPr/>
        </p:nvSpPr>
        <p:spPr bwMode="auto">
          <a:xfrm>
            <a:off x="11450110" y="3837654"/>
            <a:ext cx="57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 dirty="0">
                <a:solidFill>
                  <a:srgbClr val="3F3F3F"/>
                </a:solidFill>
              </a:rPr>
              <a:t>Program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700" b="1" dirty="0">
                <a:solidFill>
                  <a:srgbClr val="3F3F3F"/>
                </a:solidFill>
              </a:rPr>
              <a:t>Renewed</a:t>
            </a: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11448522" y="4131410"/>
            <a:ext cx="595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325" indent="-60325"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altLang="en-US" sz="700" dirty="0">
                <a:solidFill>
                  <a:srgbClr val="3F3F3F"/>
                </a:solidFill>
              </a:rPr>
              <a:t>U24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altLang="en-US" sz="700" b="1" dirty="0">
                <a:solidFill>
                  <a:srgbClr val="D12E21"/>
                </a:solidFill>
              </a:rPr>
              <a:t>U01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0957769" y="4422972"/>
            <a:ext cx="12803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4537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4537C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537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 dirty="0">
                <a:solidFill>
                  <a:srgbClr val="D12E21"/>
                </a:solidFill>
              </a:rPr>
              <a:t>Ongoing Evaluation</a:t>
            </a:r>
          </a:p>
        </p:txBody>
      </p:sp>
    </p:spTree>
    <p:extLst>
      <p:ext uri="{BB962C8B-B14F-4D97-AF65-F5344CB8AC3E}">
        <p14:creationId xmlns:p14="http://schemas.microsoft.com/office/powerpoint/2010/main" val="17113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222794" y="6388680"/>
            <a:ext cx="2939044" cy="469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dirty="0">
              <a:solidFill>
                <a:srgbClr val="34537C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91445" y="217488"/>
            <a:ext cx="9652445" cy="874712"/>
          </a:xfrm>
        </p:spPr>
        <p:txBody>
          <a:bodyPr/>
          <a:lstStyle/>
          <a:p>
            <a:r>
              <a:rPr lang="en-US" dirty="0"/>
              <a:t>Questions? </a:t>
            </a:r>
            <a:br>
              <a:rPr lang="en-US" dirty="0"/>
            </a:br>
            <a:r>
              <a:rPr lang="en-US" dirty="0"/>
              <a:t>Learn More About CSSI &amp; CSSI Evaluations….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7789649" y="1600202"/>
            <a:ext cx="2859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rgbClr val="3F3F3F"/>
                </a:solidFill>
                <a:hlinkClick r:id="rId3"/>
              </a:rPr>
              <a:t>cssi.cancer.gov</a:t>
            </a:r>
            <a:endParaRPr lang="en-US" sz="2800" u="sng" dirty="0">
              <a:solidFill>
                <a:srgbClr val="3F3F3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0844306" y="6172200"/>
            <a:ext cx="1317532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dirty="0">
              <a:solidFill>
                <a:srgbClr val="34537C"/>
              </a:solidFill>
              <a:latin typeface="Arial"/>
              <a:cs typeface="Arial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8127145" y="2871640"/>
            <a:ext cx="34163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800" dirty="0">
                <a:solidFill>
                  <a:srgbClr val="3F3F3F"/>
                </a:solidFill>
              </a:rPr>
              <a:t>Michelle Berny-Lang, PhD</a:t>
            </a:r>
          </a:p>
          <a:p>
            <a:pPr algn="ctr" eaLnBrk="1" hangingPunct="1">
              <a:buClrTx/>
              <a:buFontTx/>
              <a:buNone/>
            </a:pPr>
            <a:endParaRPr lang="en-US" altLang="en-US" sz="600" dirty="0">
              <a:solidFill>
                <a:srgbClr val="3F3F3F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US" altLang="en-US" sz="1800" dirty="0">
                <a:solidFill>
                  <a:srgbClr val="3F3F3F"/>
                </a:solidFill>
                <a:hlinkClick r:id="rId4"/>
              </a:rPr>
              <a:t>michelle.berny-lang@nih.gov</a:t>
            </a:r>
            <a:r>
              <a:rPr lang="en-US" altLang="en-US" sz="1800" dirty="0">
                <a:solidFill>
                  <a:srgbClr val="3F3F3F"/>
                </a:solidFill>
              </a:rPr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1" y="1360694"/>
            <a:ext cx="5943600" cy="4125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5" y="4649503"/>
            <a:ext cx="3542425" cy="2081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188" y="4629912"/>
            <a:ext cx="3537267" cy="2075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own Arrow 2"/>
          <p:cNvSpPr/>
          <p:nvPr/>
        </p:nvSpPr>
        <p:spPr bwMode="auto">
          <a:xfrm rot="3491726">
            <a:off x="7882178" y="5622584"/>
            <a:ext cx="306281" cy="836459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7491" y="5538589"/>
            <a:ext cx="22368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Copies of all CSSI evaluations available for download</a:t>
            </a:r>
          </a:p>
        </p:txBody>
      </p:sp>
    </p:spTree>
    <p:extLst>
      <p:ext uri="{BB962C8B-B14F-4D97-AF65-F5344CB8AC3E}">
        <p14:creationId xmlns:p14="http://schemas.microsoft.com/office/powerpoint/2010/main" val="33976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_Default Design">
  <a:themeElements>
    <a:clrScheme name="CSSI">
      <a:dk1>
        <a:srgbClr val="34537C"/>
      </a:dk1>
      <a:lt1>
        <a:srgbClr val="FFFFFF"/>
      </a:lt1>
      <a:dk2>
        <a:srgbClr val="000000"/>
      </a:dk2>
      <a:lt2>
        <a:srgbClr val="34537C"/>
      </a:lt2>
      <a:accent1>
        <a:srgbClr val="D12E21"/>
      </a:accent1>
      <a:accent2>
        <a:srgbClr val="00843C"/>
      </a:accent2>
      <a:accent3>
        <a:srgbClr val="FFC000"/>
      </a:accent3>
      <a:accent4>
        <a:srgbClr val="3386D8"/>
      </a:accent4>
      <a:accent5>
        <a:srgbClr val="BFBFBF"/>
      </a:accent5>
      <a:accent6>
        <a:srgbClr val="3F3F3F"/>
      </a:accent6>
      <a:hlink>
        <a:srgbClr val="203AFC"/>
      </a:hlink>
      <a:folHlink>
        <a:srgbClr val="203AF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0_Default Design">
  <a:themeElements>
    <a:clrScheme name="CSSI">
      <a:dk1>
        <a:srgbClr val="34537C"/>
      </a:dk1>
      <a:lt1>
        <a:srgbClr val="FFFFFF"/>
      </a:lt1>
      <a:dk2>
        <a:srgbClr val="000000"/>
      </a:dk2>
      <a:lt2>
        <a:srgbClr val="34537C"/>
      </a:lt2>
      <a:accent1>
        <a:srgbClr val="D12E21"/>
      </a:accent1>
      <a:accent2>
        <a:srgbClr val="00843C"/>
      </a:accent2>
      <a:accent3>
        <a:srgbClr val="FFC000"/>
      </a:accent3>
      <a:accent4>
        <a:srgbClr val="3386D8"/>
      </a:accent4>
      <a:accent5>
        <a:srgbClr val="BFBFBF"/>
      </a:accent5>
      <a:accent6>
        <a:srgbClr val="3F3F3F"/>
      </a:accent6>
      <a:hlink>
        <a:srgbClr val="203AFC"/>
      </a:hlink>
      <a:folHlink>
        <a:srgbClr val="203AF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17364</TotalTime>
  <Words>589</Words>
  <Application>Microsoft Macintosh PowerPoint</Application>
  <PresentationFormat>Custom</PresentationFormat>
  <Paragraphs>160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Courier New</vt:lpstr>
      <vt:lpstr>ＭＳ Ｐゴシック</vt:lpstr>
      <vt:lpstr>SapientSansBold</vt:lpstr>
      <vt:lpstr>SapientSansRegular</vt:lpstr>
      <vt:lpstr>Wingdings</vt:lpstr>
      <vt:lpstr>29_Default Design</vt:lpstr>
      <vt:lpstr>Custom Design</vt:lpstr>
      <vt:lpstr>30_Default Design</vt:lpstr>
      <vt:lpstr>Evaluation Perspective from a Technology Program Office,  NCI Center for Strategic Scientific Initiatives (CSSI)</vt:lpstr>
      <vt:lpstr>NCI Center for Strategic Scientific Initiatives (CSSI)</vt:lpstr>
      <vt:lpstr>CSSI Recent Evaluations Presentations to NCI Board of Scientific Advisors</vt:lpstr>
      <vt:lpstr>CSSI Program Evaluations and Outcomes Highlights</vt:lpstr>
      <vt:lpstr>CSSI Uses External Evaluations to Enhance Programs</vt:lpstr>
      <vt:lpstr>Questions?  Learn More About CSSI &amp; CSSI Evaluations….</vt:lpstr>
    </vt:vector>
  </TitlesOfParts>
  <Company>NCI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Jerry CSSI Template 2015</dc:title>
  <dc:creator>Jerry S.H. Lee, PhD</dc:creator>
  <cp:lastModifiedBy>Berny-Lang, Michelle (NIH/NCI) [E]</cp:lastModifiedBy>
  <cp:revision>838</cp:revision>
  <cp:lastPrinted>2016-10-25T17:31:06Z</cp:lastPrinted>
  <dcterms:created xsi:type="dcterms:W3CDTF">2015-09-09T19:02:03Z</dcterms:created>
  <dcterms:modified xsi:type="dcterms:W3CDTF">2016-10-27T10:22:47Z</dcterms:modified>
</cp:coreProperties>
</file>