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41"/>
  </p:notesMasterIdLst>
  <p:handoutMasterIdLst>
    <p:handoutMasterId r:id="rId42"/>
  </p:handoutMasterIdLst>
  <p:sldIdLst>
    <p:sldId id="508" r:id="rId2"/>
    <p:sldId id="495" r:id="rId3"/>
    <p:sldId id="563" r:id="rId4"/>
    <p:sldId id="555" r:id="rId5"/>
    <p:sldId id="556" r:id="rId6"/>
    <p:sldId id="557" r:id="rId7"/>
    <p:sldId id="559" r:id="rId8"/>
    <p:sldId id="523" r:id="rId9"/>
    <p:sldId id="524" r:id="rId10"/>
    <p:sldId id="564" r:id="rId11"/>
    <p:sldId id="525" r:id="rId12"/>
    <p:sldId id="526" r:id="rId13"/>
    <p:sldId id="527" r:id="rId14"/>
    <p:sldId id="516" r:id="rId15"/>
    <p:sldId id="528" r:id="rId16"/>
    <p:sldId id="520" r:id="rId17"/>
    <p:sldId id="565" r:id="rId18"/>
    <p:sldId id="561" r:id="rId19"/>
    <p:sldId id="562" r:id="rId20"/>
    <p:sldId id="566" r:id="rId21"/>
    <p:sldId id="567" r:id="rId22"/>
    <p:sldId id="569" r:id="rId23"/>
    <p:sldId id="571" r:id="rId24"/>
    <p:sldId id="577" r:id="rId25"/>
    <p:sldId id="541" r:id="rId26"/>
    <p:sldId id="542" r:id="rId27"/>
    <p:sldId id="543" r:id="rId28"/>
    <p:sldId id="544" r:id="rId29"/>
    <p:sldId id="545" r:id="rId30"/>
    <p:sldId id="546" r:id="rId31"/>
    <p:sldId id="547" r:id="rId32"/>
    <p:sldId id="573" r:id="rId33"/>
    <p:sldId id="575" r:id="rId34"/>
    <p:sldId id="576" r:id="rId35"/>
    <p:sldId id="510" r:id="rId36"/>
    <p:sldId id="511" r:id="rId37"/>
    <p:sldId id="529" r:id="rId38"/>
    <p:sldId id="531" r:id="rId39"/>
    <p:sldId id="514" r:id="rId40"/>
  </p:sldIdLst>
  <p:sldSz cx="9902825" cy="6858000"/>
  <p:notesSz cx="6997700" cy="9271000"/>
  <p:custDataLst>
    <p:tags r:id="rId43"/>
  </p:custDataLst>
  <p:defaultTex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12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12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2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6666"/>
    <a:srgbClr val="0B1F65"/>
    <a:srgbClr val="360157"/>
    <a:srgbClr val="7ECCBD"/>
    <a:srgbClr val="0C044F"/>
    <a:srgbClr val="FC050E"/>
    <a:srgbClr val="0F431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9" autoAdjust="0"/>
    <p:restoredTop sz="95615" autoAdjust="0"/>
  </p:normalViewPr>
  <p:slideViewPr>
    <p:cSldViewPr>
      <p:cViewPr varScale="1">
        <p:scale>
          <a:sx n="51" d="100"/>
          <a:sy n="51" d="100"/>
        </p:scale>
        <p:origin x="-1194" y="-96"/>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56" d="100"/>
          <a:sy n="56" d="100"/>
        </p:scale>
        <p:origin x="-252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575425" y="9075738"/>
            <a:ext cx="377825" cy="1571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a:defRPr sz="800" b="0">
                <a:latin typeface="Arial" charset="0"/>
                <a:cs typeface="Arial" charset="0"/>
              </a:defRPr>
            </a:lvl1pPr>
          </a:lstStyle>
          <a:p>
            <a:pPr>
              <a:defRPr/>
            </a:pPr>
            <a:fld id="{805BF68F-ED5C-4F27-892B-5E7030BA4D56}" type="slidenum">
              <a:rPr lang="en-US"/>
              <a:pPr>
                <a:defRPr/>
              </a:pPr>
              <a:t>‹#›</a:t>
            </a:fld>
            <a:endParaRPr lang="en-US" dirty="0"/>
          </a:p>
        </p:txBody>
      </p:sp>
    </p:spTree>
    <p:extLst>
      <p:ext uri="{BB962C8B-B14F-4D97-AF65-F5344CB8AC3E}">
        <p14:creationId xmlns:p14="http://schemas.microsoft.com/office/powerpoint/2010/main" val="3016339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11188" y="4406900"/>
            <a:ext cx="5726112" cy="4572000"/>
          </a:xfrm>
          <a:prstGeom prst="rect">
            <a:avLst/>
          </a:prstGeom>
          <a:noFill/>
          <a:ln w="12700">
            <a:noFill/>
            <a:miter lim="800000"/>
            <a:headEnd/>
            <a:tailEnd/>
          </a:ln>
          <a:effectLst/>
        </p:spPr>
        <p:txBody>
          <a:bodyPr vert="horz" wrap="square" lIns="91762" tIns="45076" rIns="91762" bIns="45076"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29699" name="Rectangle 3"/>
          <p:cNvSpPr>
            <a:spLocks noGrp="1" noRot="1" noChangeAspect="1" noChangeArrowheads="1" noTextEdit="1"/>
          </p:cNvSpPr>
          <p:nvPr>
            <p:ph type="sldImg" idx="2"/>
          </p:nvPr>
        </p:nvSpPr>
        <p:spPr bwMode="auto">
          <a:xfrm>
            <a:off x="619125" y="212725"/>
            <a:ext cx="5708650" cy="3952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sldNum" sz="quarter" idx="5"/>
          </p:nvPr>
        </p:nvSpPr>
        <p:spPr bwMode="auto">
          <a:xfrm>
            <a:off x="6721475" y="9093200"/>
            <a:ext cx="231775" cy="139700"/>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a:defRPr sz="800" b="0">
                <a:latin typeface="Arial" charset="0"/>
                <a:cs typeface="Arial" charset="0"/>
              </a:defRPr>
            </a:lvl1pPr>
          </a:lstStyle>
          <a:p>
            <a:pPr>
              <a:defRPr/>
            </a:pPr>
            <a:fld id="{9678A60A-F25F-4F40-A4E3-81DD89A0FB71}" type="slidenum">
              <a:rPr lang="en-US"/>
              <a:pPr>
                <a:defRPr/>
              </a:pPr>
              <a:t>‹#›</a:t>
            </a:fld>
            <a:endParaRPr lang="en-US" dirty="0"/>
          </a:p>
        </p:txBody>
      </p:sp>
    </p:spTree>
    <p:extLst>
      <p:ext uri="{BB962C8B-B14F-4D97-AF65-F5344CB8AC3E}">
        <p14:creationId xmlns:p14="http://schemas.microsoft.com/office/powerpoint/2010/main" val="2673776153"/>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ebdings" pitchFamily="18" charset="2"/>
      <a:buChar char="4"/>
      <a:defRPr sz="1000" kern="1200">
        <a:solidFill>
          <a:schemeClr val="tx1"/>
        </a:solidFill>
        <a:latin typeface="Arial"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1600200" indent="-228600" algn="l" rtl="0" eaLnBrk="0" fontAlgn="base" hangingPunct="0">
      <a:lnSpc>
        <a:spcPct val="85000"/>
      </a:lnSpc>
      <a:spcBef>
        <a:spcPct val="45000"/>
      </a:spcBef>
      <a:spcAft>
        <a:spcPct val="0"/>
      </a:spcAft>
      <a:defRPr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5638F9AB-9CF6-4CEF-A84E-9AE03B57E003}" type="slidenum">
              <a:rPr lang="en-US" sz="800" b="0" smtClean="0"/>
              <a:pPr/>
              <a:t>0</a:t>
            </a:fld>
            <a:endParaRPr lang="en-US" sz="800" b="0" smtClean="0"/>
          </a:p>
        </p:txBody>
      </p:sp>
      <p:sp>
        <p:nvSpPr>
          <p:cNvPr id="307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0724" name="Rectangle 3"/>
          <p:cNvSpPr>
            <a:spLocks noGrp="1" noRot="1" noChangeAspect="1" noChangeArrowheads="1" noTextEdit="1"/>
          </p:cNvSpPr>
          <p:nvPr>
            <p:ph type="sldImg"/>
          </p:nvPr>
        </p:nvSpPr>
        <p:spPr>
          <a:ln/>
        </p:spPr>
      </p:sp>
      <p:sp>
        <p:nvSpPr>
          <p:cNvPr id="30725" name="Text Box 4"/>
          <p:cNvSpPr txBox="1">
            <a:spLocks noChangeArrowheads="1"/>
          </p:cNvSpPr>
          <p:nvPr/>
        </p:nvSpPr>
        <p:spPr bwMode="auto">
          <a:xfrm>
            <a:off x="612775" y="4662488"/>
            <a:ext cx="56705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ctr">
            <a:spAutoFit/>
          </a:bodyPr>
          <a:lstStyle>
            <a:lvl1pPr defTabSz="917575">
              <a:defRPr sz="1200" b="1">
                <a:solidFill>
                  <a:schemeClr val="tx1"/>
                </a:solidFill>
                <a:latin typeface="Arial" charset="0"/>
                <a:cs typeface="Arial" charset="0"/>
              </a:defRPr>
            </a:lvl1pPr>
            <a:lvl2pPr marL="742950" indent="-285750" defTabSz="917575">
              <a:defRPr sz="1200" b="1">
                <a:solidFill>
                  <a:schemeClr val="tx1"/>
                </a:solidFill>
                <a:latin typeface="Arial" charset="0"/>
                <a:cs typeface="Arial" charset="0"/>
              </a:defRPr>
            </a:lvl2pPr>
            <a:lvl3pPr marL="1143000" indent="-228600" defTabSz="917575">
              <a:defRPr sz="1200" b="1">
                <a:solidFill>
                  <a:schemeClr val="tx1"/>
                </a:solidFill>
                <a:latin typeface="Arial" charset="0"/>
                <a:cs typeface="Arial" charset="0"/>
              </a:defRPr>
            </a:lvl3pPr>
            <a:lvl4pPr marL="1600200" indent="-228600" defTabSz="917575">
              <a:defRPr sz="1200" b="1">
                <a:solidFill>
                  <a:schemeClr val="tx1"/>
                </a:solidFill>
                <a:latin typeface="Arial" charset="0"/>
                <a:cs typeface="Arial" charset="0"/>
              </a:defRPr>
            </a:lvl4pPr>
            <a:lvl5pPr marL="2057400" indent="-228600" defTabSz="917575">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defRPr sz="1200" b="1">
                <a:solidFill>
                  <a:schemeClr val="tx1"/>
                </a:solidFill>
                <a:latin typeface="Arial" charset="0"/>
                <a:cs typeface="Arial" charset="0"/>
              </a:defRPr>
            </a:lvl9pPr>
          </a:lstStyle>
          <a:p>
            <a:pPr>
              <a:buClr>
                <a:schemeClr val="tx1"/>
              </a:buClr>
            </a:pPr>
            <a:r>
              <a:rPr lang="en-US" sz="1400"/>
              <a:t>Booz Allen Hamilton Standard Colors</a:t>
            </a:r>
            <a:endParaRPr lang="en-US" sz="1400" b="0"/>
          </a:p>
          <a:p>
            <a:pPr>
              <a:buClr>
                <a:schemeClr val="tx1"/>
              </a:buClr>
            </a:pPr>
            <a:r>
              <a:rPr lang="en-US" sz="1400" b="0"/>
              <a:t>Colors should be used in the color pairs whenever possible. Do not mix and match colors, use pairs together as shown.</a:t>
            </a:r>
          </a:p>
          <a:p>
            <a:pPr>
              <a:buClr>
                <a:schemeClr val="tx1"/>
              </a:buClr>
            </a:pPr>
            <a:r>
              <a:rPr lang="en-US" sz="1400" b="0"/>
              <a:t>Black, White and Gray can be used with any of the other colors.</a:t>
            </a:r>
          </a:p>
        </p:txBody>
      </p:sp>
      <p:sp>
        <p:nvSpPr>
          <p:cNvPr id="30726" name="Rectangle 5"/>
          <p:cNvSpPr>
            <a:spLocks noChangeArrowheads="1"/>
          </p:cNvSpPr>
          <p:nvPr/>
        </p:nvSpPr>
        <p:spPr bwMode="auto">
          <a:xfrm>
            <a:off x="688975" y="6657975"/>
            <a:ext cx="693738" cy="693738"/>
          </a:xfrm>
          <a:prstGeom prst="rect">
            <a:avLst/>
          </a:prstGeom>
          <a:solidFill>
            <a:srgbClr val="360157"/>
          </a:solidFill>
          <a:ln w="9525">
            <a:solidFill>
              <a:schemeClr val="tx1"/>
            </a:solidFill>
            <a:miter lim="800000"/>
            <a:headEnd/>
            <a:tailEnd/>
          </a:ln>
        </p:spPr>
        <p:txBody>
          <a:bodyPr wrap="none" anchor="ctr"/>
          <a:lstStyle/>
          <a:p>
            <a:endParaRPr lang="en-US"/>
          </a:p>
        </p:txBody>
      </p:sp>
      <p:sp>
        <p:nvSpPr>
          <p:cNvPr id="30727" name="Rectangle 6"/>
          <p:cNvSpPr>
            <a:spLocks noChangeArrowheads="1"/>
          </p:cNvSpPr>
          <p:nvPr/>
        </p:nvSpPr>
        <p:spPr bwMode="auto">
          <a:xfrm>
            <a:off x="1041400" y="7153275"/>
            <a:ext cx="692150" cy="692150"/>
          </a:xfrm>
          <a:prstGeom prst="rect">
            <a:avLst/>
          </a:prstGeom>
          <a:solidFill>
            <a:srgbClr val="F2050E"/>
          </a:solidFill>
          <a:ln w="9525">
            <a:solidFill>
              <a:schemeClr val="tx1"/>
            </a:solidFill>
            <a:miter lim="800000"/>
            <a:headEnd/>
            <a:tailEnd/>
          </a:ln>
        </p:spPr>
        <p:txBody>
          <a:bodyPr wrap="none" anchor="ctr"/>
          <a:lstStyle/>
          <a:p>
            <a:endParaRPr lang="en-US"/>
          </a:p>
        </p:txBody>
      </p:sp>
      <p:sp>
        <p:nvSpPr>
          <p:cNvPr id="30728" name="Rectangle 7"/>
          <p:cNvSpPr>
            <a:spLocks noChangeArrowheads="1"/>
          </p:cNvSpPr>
          <p:nvPr/>
        </p:nvSpPr>
        <p:spPr bwMode="auto">
          <a:xfrm>
            <a:off x="1901825" y="6657975"/>
            <a:ext cx="692150" cy="693738"/>
          </a:xfrm>
          <a:prstGeom prst="rect">
            <a:avLst/>
          </a:prstGeom>
          <a:solidFill>
            <a:srgbClr val="0F4318"/>
          </a:solidFill>
          <a:ln w="9525">
            <a:solidFill>
              <a:schemeClr val="tx1"/>
            </a:solidFill>
            <a:miter lim="800000"/>
            <a:headEnd/>
            <a:tailEnd/>
          </a:ln>
        </p:spPr>
        <p:txBody>
          <a:bodyPr wrap="none" anchor="ctr"/>
          <a:lstStyle/>
          <a:p>
            <a:endParaRPr lang="en-US"/>
          </a:p>
        </p:txBody>
      </p:sp>
      <p:sp>
        <p:nvSpPr>
          <p:cNvPr id="30729" name="Rectangle 8"/>
          <p:cNvSpPr>
            <a:spLocks noChangeArrowheads="1"/>
          </p:cNvSpPr>
          <p:nvPr/>
        </p:nvSpPr>
        <p:spPr bwMode="auto">
          <a:xfrm>
            <a:off x="2262188" y="7153275"/>
            <a:ext cx="692150" cy="692150"/>
          </a:xfrm>
          <a:prstGeom prst="rect">
            <a:avLst/>
          </a:prstGeom>
          <a:solidFill>
            <a:srgbClr val="E8F404"/>
          </a:solidFill>
          <a:ln w="9525">
            <a:solidFill>
              <a:schemeClr val="tx1"/>
            </a:solidFill>
            <a:miter lim="800000"/>
            <a:headEnd/>
            <a:tailEnd/>
          </a:ln>
        </p:spPr>
        <p:txBody>
          <a:bodyPr wrap="none" anchor="ctr"/>
          <a:lstStyle/>
          <a:p>
            <a:endParaRPr lang="en-US"/>
          </a:p>
        </p:txBody>
      </p:sp>
      <p:sp>
        <p:nvSpPr>
          <p:cNvPr id="30730" name="Rectangle 9"/>
          <p:cNvSpPr>
            <a:spLocks noChangeArrowheads="1"/>
          </p:cNvSpPr>
          <p:nvPr/>
        </p:nvSpPr>
        <p:spPr bwMode="auto">
          <a:xfrm>
            <a:off x="3170238" y="6657975"/>
            <a:ext cx="693737" cy="693738"/>
          </a:xfrm>
          <a:prstGeom prst="rect">
            <a:avLst/>
          </a:prstGeom>
          <a:solidFill>
            <a:srgbClr val="0B1F65"/>
          </a:solidFill>
          <a:ln w="9525">
            <a:solidFill>
              <a:schemeClr val="tx1"/>
            </a:solidFill>
            <a:miter lim="800000"/>
            <a:headEnd/>
            <a:tailEnd/>
          </a:ln>
        </p:spPr>
        <p:txBody>
          <a:bodyPr wrap="none" anchor="ctr"/>
          <a:lstStyle/>
          <a:p>
            <a:endParaRPr lang="en-US"/>
          </a:p>
        </p:txBody>
      </p:sp>
      <p:sp>
        <p:nvSpPr>
          <p:cNvPr id="30731" name="Rectangle 10"/>
          <p:cNvSpPr>
            <a:spLocks noChangeArrowheads="1"/>
          </p:cNvSpPr>
          <p:nvPr/>
        </p:nvSpPr>
        <p:spPr bwMode="auto">
          <a:xfrm>
            <a:off x="3511550" y="7153275"/>
            <a:ext cx="692150" cy="692150"/>
          </a:xfrm>
          <a:prstGeom prst="rect">
            <a:avLst/>
          </a:prstGeom>
          <a:solidFill>
            <a:srgbClr val="7ECCBD"/>
          </a:solidFill>
          <a:ln w="9525">
            <a:solidFill>
              <a:schemeClr val="tx1"/>
            </a:solidFill>
            <a:miter lim="800000"/>
            <a:headEnd/>
            <a:tailEnd/>
          </a:ln>
        </p:spPr>
        <p:txBody>
          <a:bodyPr wrap="none" anchor="ctr"/>
          <a:lstStyle/>
          <a:p>
            <a:endParaRPr lang="en-US"/>
          </a:p>
        </p:txBody>
      </p:sp>
      <p:sp>
        <p:nvSpPr>
          <p:cNvPr id="30732" name="Rectangle 11"/>
          <p:cNvSpPr>
            <a:spLocks noChangeArrowheads="1"/>
          </p:cNvSpPr>
          <p:nvPr/>
        </p:nvSpPr>
        <p:spPr bwMode="auto">
          <a:xfrm>
            <a:off x="5594350" y="6657975"/>
            <a:ext cx="692150" cy="693738"/>
          </a:xfrm>
          <a:prstGeom prst="rect">
            <a:avLst/>
          </a:prstGeom>
          <a:solidFill>
            <a:srgbClr val="9E9E9E"/>
          </a:solidFill>
          <a:ln w="9525">
            <a:solidFill>
              <a:schemeClr val="tx1"/>
            </a:solidFill>
            <a:miter lim="800000"/>
            <a:headEnd/>
            <a:tailEnd/>
          </a:ln>
        </p:spPr>
        <p:txBody>
          <a:bodyPr wrap="none" anchor="ctr"/>
          <a:lstStyle/>
          <a:p>
            <a:endParaRPr lang="en-US"/>
          </a:p>
        </p:txBody>
      </p:sp>
      <p:sp>
        <p:nvSpPr>
          <p:cNvPr id="30733" name="Rectangle 12"/>
          <p:cNvSpPr>
            <a:spLocks noChangeArrowheads="1"/>
          </p:cNvSpPr>
          <p:nvPr/>
        </p:nvSpPr>
        <p:spPr bwMode="auto">
          <a:xfrm>
            <a:off x="4383088" y="6657975"/>
            <a:ext cx="690562" cy="6937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0734" name="Rectangle 13"/>
          <p:cNvSpPr>
            <a:spLocks noChangeArrowheads="1"/>
          </p:cNvSpPr>
          <p:nvPr/>
        </p:nvSpPr>
        <p:spPr bwMode="auto">
          <a:xfrm>
            <a:off x="4722813" y="7153275"/>
            <a:ext cx="693737" cy="6921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5" name="Text Box 14"/>
          <p:cNvSpPr txBox="1">
            <a:spLocks noChangeArrowheads="1"/>
          </p:cNvSpPr>
          <p:nvPr/>
        </p:nvSpPr>
        <p:spPr bwMode="auto">
          <a:xfrm>
            <a:off x="719138" y="5772150"/>
            <a:ext cx="7731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Purple </a:t>
            </a:r>
            <a:br>
              <a:rPr lang="en-US" sz="800" b="0"/>
            </a:br>
            <a:r>
              <a:rPr lang="en-US" sz="800" b="0"/>
              <a:t>Pantone 2765</a:t>
            </a:r>
          </a:p>
          <a:p>
            <a:pPr algn="l">
              <a:buClr>
                <a:schemeClr val="tx1"/>
              </a:buClr>
            </a:pPr>
            <a:r>
              <a:rPr lang="en-US" sz="800" b="0"/>
              <a:t>R	12</a:t>
            </a:r>
          </a:p>
          <a:p>
            <a:pPr algn="l">
              <a:buClr>
                <a:schemeClr val="tx1"/>
              </a:buClr>
            </a:pPr>
            <a:r>
              <a:rPr lang="en-US" sz="800" b="0"/>
              <a:t>G	4</a:t>
            </a:r>
          </a:p>
          <a:p>
            <a:pPr algn="l">
              <a:buClr>
                <a:schemeClr val="tx1"/>
              </a:buClr>
            </a:pPr>
            <a:r>
              <a:rPr lang="en-US" sz="800" b="0"/>
              <a:t>B	79</a:t>
            </a:r>
          </a:p>
        </p:txBody>
      </p:sp>
      <p:sp>
        <p:nvSpPr>
          <p:cNvPr id="30736" name="Text Box 15"/>
          <p:cNvSpPr txBox="1">
            <a:spLocks noChangeArrowheads="1"/>
          </p:cNvSpPr>
          <p:nvPr/>
        </p:nvSpPr>
        <p:spPr bwMode="auto">
          <a:xfrm>
            <a:off x="1906588" y="5772150"/>
            <a:ext cx="771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Green </a:t>
            </a:r>
            <a:br>
              <a:rPr lang="en-US" sz="800" b="0"/>
            </a:br>
            <a:r>
              <a:rPr lang="en-US" sz="800" b="0"/>
              <a:t>Pantone </a:t>
            </a:r>
            <a:br>
              <a:rPr lang="en-US" sz="800" b="0"/>
            </a:br>
            <a:r>
              <a:rPr lang="en-US" sz="800" b="0"/>
              <a:t>357</a:t>
            </a:r>
          </a:p>
          <a:p>
            <a:pPr algn="l">
              <a:buClr>
                <a:schemeClr val="tx1"/>
              </a:buClr>
            </a:pPr>
            <a:r>
              <a:rPr lang="en-US" sz="800" b="0"/>
              <a:t>R	15</a:t>
            </a:r>
          </a:p>
          <a:p>
            <a:pPr algn="l">
              <a:buClr>
                <a:schemeClr val="tx1"/>
              </a:buClr>
            </a:pPr>
            <a:r>
              <a:rPr lang="en-US" sz="800" b="0"/>
              <a:t>G	67</a:t>
            </a:r>
          </a:p>
          <a:p>
            <a:pPr algn="l">
              <a:buClr>
                <a:schemeClr val="tx1"/>
              </a:buClr>
            </a:pPr>
            <a:r>
              <a:rPr lang="en-US" sz="800" b="0"/>
              <a:t>B	24</a:t>
            </a:r>
          </a:p>
        </p:txBody>
      </p:sp>
      <p:sp>
        <p:nvSpPr>
          <p:cNvPr id="30737" name="Text Box 16"/>
          <p:cNvSpPr txBox="1">
            <a:spLocks noChangeArrowheads="1"/>
          </p:cNvSpPr>
          <p:nvPr/>
        </p:nvSpPr>
        <p:spPr bwMode="auto">
          <a:xfrm>
            <a:off x="3187700" y="5772150"/>
            <a:ext cx="77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Blue </a:t>
            </a:r>
            <a:br>
              <a:rPr lang="en-US" sz="800" b="0"/>
            </a:br>
            <a:r>
              <a:rPr lang="en-US" sz="800" b="0"/>
              <a:t>Pantone 2</a:t>
            </a:r>
            <a:br>
              <a:rPr lang="en-US" sz="800" b="0"/>
            </a:br>
            <a:r>
              <a:rPr lang="en-US" sz="800" b="0"/>
              <a:t>88</a:t>
            </a:r>
          </a:p>
          <a:p>
            <a:pPr algn="l">
              <a:buClr>
                <a:schemeClr val="tx1"/>
              </a:buClr>
            </a:pPr>
            <a:r>
              <a:rPr lang="en-US" sz="800" b="0"/>
              <a:t>R	11</a:t>
            </a:r>
          </a:p>
          <a:p>
            <a:pPr algn="l">
              <a:buClr>
                <a:schemeClr val="tx1"/>
              </a:buClr>
            </a:pPr>
            <a:r>
              <a:rPr lang="en-US" sz="800" b="0"/>
              <a:t>G	31</a:t>
            </a:r>
          </a:p>
          <a:p>
            <a:pPr algn="l">
              <a:buClr>
                <a:schemeClr val="tx1"/>
              </a:buClr>
            </a:pPr>
            <a:r>
              <a:rPr lang="en-US" sz="800" b="0"/>
              <a:t>B	101</a:t>
            </a:r>
          </a:p>
        </p:txBody>
      </p:sp>
      <p:sp>
        <p:nvSpPr>
          <p:cNvPr id="30738" name="Text Box 17"/>
          <p:cNvSpPr txBox="1">
            <a:spLocks noChangeArrowheads="1"/>
          </p:cNvSpPr>
          <p:nvPr/>
        </p:nvSpPr>
        <p:spPr bwMode="auto">
          <a:xfrm>
            <a:off x="4400550" y="6383338"/>
            <a:ext cx="774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Black </a:t>
            </a:r>
          </a:p>
        </p:txBody>
      </p:sp>
      <p:sp>
        <p:nvSpPr>
          <p:cNvPr id="30739" name="Text Box 18"/>
          <p:cNvSpPr txBox="1">
            <a:spLocks noChangeArrowheads="1"/>
          </p:cNvSpPr>
          <p:nvPr/>
        </p:nvSpPr>
        <p:spPr bwMode="auto">
          <a:xfrm>
            <a:off x="5584825" y="5894388"/>
            <a:ext cx="7747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nchor="b">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Pantone Cool Gray 6</a:t>
            </a:r>
          </a:p>
          <a:p>
            <a:pPr algn="l">
              <a:buClr>
                <a:schemeClr val="tx1"/>
              </a:buClr>
            </a:pPr>
            <a:r>
              <a:rPr lang="en-US" sz="800" b="0"/>
              <a:t>R	158</a:t>
            </a:r>
          </a:p>
          <a:p>
            <a:pPr algn="l">
              <a:buClr>
                <a:schemeClr val="tx1"/>
              </a:buClr>
            </a:pPr>
            <a:r>
              <a:rPr lang="en-US" sz="800" b="0"/>
              <a:t>G	158</a:t>
            </a:r>
          </a:p>
          <a:p>
            <a:pPr algn="l">
              <a:buClr>
                <a:schemeClr val="tx1"/>
              </a:buClr>
            </a:pPr>
            <a:r>
              <a:rPr lang="en-US" sz="800" b="0"/>
              <a:t>B	158</a:t>
            </a:r>
          </a:p>
        </p:txBody>
      </p:sp>
      <p:sp>
        <p:nvSpPr>
          <p:cNvPr id="30740" name="Text Box 19"/>
          <p:cNvSpPr txBox="1">
            <a:spLocks noChangeArrowheads="1"/>
          </p:cNvSpPr>
          <p:nvPr/>
        </p:nvSpPr>
        <p:spPr bwMode="auto">
          <a:xfrm>
            <a:off x="1074738" y="7912100"/>
            <a:ext cx="7731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Red </a:t>
            </a:r>
            <a:br>
              <a:rPr lang="en-US" sz="800" b="0"/>
            </a:br>
            <a:r>
              <a:rPr lang="en-US" sz="800" b="0"/>
              <a:t>Pantone </a:t>
            </a:r>
            <a:br>
              <a:rPr lang="en-US" sz="800" b="0"/>
            </a:br>
            <a:r>
              <a:rPr lang="en-US" sz="800" b="0"/>
              <a:t>485</a:t>
            </a:r>
          </a:p>
          <a:p>
            <a:pPr algn="l">
              <a:buClr>
                <a:schemeClr val="tx1"/>
              </a:buClr>
            </a:pPr>
            <a:r>
              <a:rPr lang="en-US" sz="800" b="0"/>
              <a:t>R	252</a:t>
            </a:r>
          </a:p>
          <a:p>
            <a:pPr algn="l">
              <a:buClr>
                <a:schemeClr val="tx1"/>
              </a:buClr>
            </a:pPr>
            <a:r>
              <a:rPr lang="en-US" sz="800" b="0"/>
              <a:t>G	5</a:t>
            </a:r>
          </a:p>
          <a:p>
            <a:pPr algn="l">
              <a:buClr>
                <a:schemeClr val="tx1"/>
              </a:buClr>
            </a:pPr>
            <a:r>
              <a:rPr lang="en-US" sz="800" b="0"/>
              <a:t>B	14</a:t>
            </a:r>
          </a:p>
        </p:txBody>
      </p:sp>
      <p:sp>
        <p:nvSpPr>
          <p:cNvPr id="30741" name="Text Box 20"/>
          <p:cNvSpPr txBox="1">
            <a:spLocks noChangeArrowheads="1"/>
          </p:cNvSpPr>
          <p:nvPr/>
        </p:nvSpPr>
        <p:spPr bwMode="auto">
          <a:xfrm>
            <a:off x="2260600" y="7912100"/>
            <a:ext cx="77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Yellow </a:t>
            </a:r>
            <a:br>
              <a:rPr lang="en-US" sz="800" b="0"/>
            </a:br>
            <a:r>
              <a:rPr lang="en-US" sz="800" b="0"/>
              <a:t>Pantone 3965</a:t>
            </a:r>
          </a:p>
          <a:p>
            <a:pPr algn="l">
              <a:buClr>
                <a:schemeClr val="tx1"/>
              </a:buClr>
            </a:pPr>
            <a:r>
              <a:rPr lang="en-US" sz="800" b="0"/>
              <a:t>R	232</a:t>
            </a:r>
          </a:p>
          <a:p>
            <a:pPr algn="l">
              <a:buClr>
                <a:schemeClr val="tx1"/>
              </a:buClr>
            </a:pPr>
            <a:r>
              <a:rPr lang="en-US" sz="800" b="0"/>
              <a:t>G	244</a:t>
            </a:r>
          </a:p>
          <a:p>
            <a:pPr algn="l">
              <a:buClr>
                <a:schemeClr val="tx1"/>
              </a:buClr>
            </a:pPr>
            <a:r>
              <a:rPr lang="en-US" sz="800" b="0"/>
              <a:t>B	4</a:t>
            </a:r>
          </a:p>
        </p:txBody>
      </p:sp>
      <p:sp>
        <p:nvSpPr>
          <p:cNvPr id="30742" name="Text Box 21"/>
          <p:cNvSpPr txBox="1">
            <a:spLocks noChangeArrowheads="1"/>
          </p:cNvSpPr>
          <p:nvPr/>
        </p:nvSpPr>
        <p:spPr bwMode="auto">
          <a:xfrm>
            <a:off x="3541713" y="7912100"/>
            <a:ext cx="774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Aqua </a:t>
            </a:r>
            <a:br>
              <a:rPr lang="en-US" sz="800" b="0"/>
            </a:br>
            <a:r>
              <a:rPr lang="en-US" sz="800" b="0"/>
              <a:t>Pantone </a:t>
            </a:r>
            <a:br>
              <a:rPr lang="en-US" sz="800" b="0"/>
            </a:br>
            <a:r>
              <a:rPr lang="en-US" sz="800" b="0"/>
              <a:t>319</a:t>
            </a:r>
          </a:p>
          <a:p>
            <a:pPr algn="l">
              <a:buClr>
                <a:schemeClr val="tx1"/>
              </a:buClr>
            </a:pPr>
            <a:r>
              <a:rPr lang="en-US" sz="800" b="0"/>
              <a:t>R	126</a:t>
            </a:r>
          </a:p>
          <a:p>
            <a:pPr algn="l">
              <a:buClr>
                <a:schemeClr val="tx1"/>
              </a:buClr>
            </a:pPr>
            <a:r>
              <a:rPr lang="en-US" sz="800" b="0"/>
              <a:t>G	204</a:t>
            </a:r>
          </a:p>
          <a:p>
            <a:pPr algn="l">
              <a:buClr>
                <a:schemeClr val="tx1"/>
              </a:buClr>
            </a:pPr>
            <a:r>
              <a:rPr lang="en-US" sz="800" b="0"/>
              <a:t>B	189</a:t>
            </a:r>
          </a:p>
        </p:txBody>
      </p:sp>
      <p:sp>
        <p:nvSpPr>
          <p:cNvPr id="30743" name="Text Box 22"/>
          <p:cNvSpPr txBox="1">
            <a:spLocks noChangeArrowheads="1"/>
          </p:cNvSpPr>
          <p:nvPr/>
        </p:nvSpPr>
        <p:spPr bwMode="auto">
          <a:xfrm>
            <a:off x="4754563" y="7912100"/>
            <a:ext cx="7747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spAutoFit/>
          </a:bodyPr>
          <a:lstStyle>
            <a:lvl1pPr defTabSz="917575">
              <a:tabLst>
                <a:tab pos="576263" algn="r"/>
              </a:tabLst>
              <a:defRPr sz="1200" b="1">
                <a:solidFill>
                  <a:schemeClr val="tx1"/>
                </a:solidFill>
                <a:latin typeface="Arial" charset="0"/>
                <a:cs typeface="Arial" charset="0"/>
              </a:defRPr>
            </a:lvl1pPr>
            <a:lvl2pPr marL="742950" indent="-285750" defTabSz="917575">
              <a:tabLst>
                <a:tab pos="576263" algn="r"/>
              </a:tabLst>
              <a:defRPr sz="1200" b="1">
                <a:solidFill>
                  <a:schemeClr val="tx1"/>
                </a:solidFill>
                <a:latin typeface="Arial" charset="0"/>
                <a:cs typeface="Arial" charset="0"/>
              </a:defRPr>
            </a:lvl2pPr>
            <a:lvl3pPr marL="1143000" indent="-228600" defTabSz="917575">
              <a:tabLst>
                <a:tab pos="576263" algn="r"/>
              </a:tabLst>
              <a:defRPr sz="1200" b="1">
                <a:solidFill>
                  <a:schemeClr val="tx1"/>
                </a:solidFill>
                <a:latin typeface="Arial" charset="0"/>
                <a:cs typeface="Arial" charset="0"/>
              </a:defRPr>
            </a:lvl3pPr>
            <a:lvl4pPr marL="1600200" indent="-228600" defTabSz="917575">
              <a:tabLst>
                <a:tab pos="576263" algn="r"/>
              </a:tabLst>
              <a:defRPr sz="1200" b="1">
                <a:solidFill>
                  <a:schemeClr val="tx1"/>
                </a:solidFill>
                <a:latin typeface="Arial" charset="0"/>
                <a:cs typeface="Arial" charset="0"/>
              </a:defRPr>
            </a:lvl4pPr>
            <a:lvl5pPr marL="2057400" indent="-228600" defTabSz="917575">
              <a:tabLst>
                <a:tab pos="576263" algn="r"/>
              </a:tabLst>
              <a:defRPr sz="1200" b="1">
                <a:solidFill>
                  <a:schemeClr val="tx1"/>
                </a:solidFill>
                <a:latin typeface="Arial" charset="0"/>
                <a:cs typeface="Arial" charset="0"/>
              </a:defRPr>
            </a:lvl5pPr>
            <a:lvl6pPr marL="25146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6pPr>
            <a:lvl7pPr marL="29718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7pPr>
            <a:lvl8pPr marL="34290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8pPr>
            <a:lvl9pPr marL="3886200" indent="-228600" algn="ctr" defTabSz="917575" eaLnBrk="0" fontAlgn="base" hangingPunct="0">
              <a:spcBef>
                <a:spcPct val="0"/>
              </a:spcBef>
              <a:spcAft>
                <a:spcPct val="0"/>
              </a:spcAft>
              <a:tabLst>
                <a:tab pos="576263" algn="r"/>
              </a:tabLst>
              <a:defRPr sz="1200" b="1">
                <a:solidFill>
                  <a:schemeClr val="tx1"/>
                </a:solidFill>
                <a:latin typeface="Arial" charset="0"/>
                <a:cs typeface="Arial" charset="0"/>
              </a:defRPr>
            </a:lvl9pPr>
          </a:lstStyle>
          <a:p>
            <a:pPr algn="l">
              <a:buClr>
                <a:schemeClr val="tx1"/>
              </a:buClr>
            </a:pPr>
            <a:r>
              <a:rPr lang="en-US" sz="800" b="0"/>
              <a:t>White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Transition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69D3276C-E62A-4CCE-B6C3-1DC4B976DDE3}" type="slidenum">
              <a:rPr lang="en-US" sz="800" b="0" smtClean="0"/>
              <a:pPr/>
              <a:t>12</a:t>
            </a:fld>
            <a:endParaRPr lang="en-US" sz="800"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EA7B3-279C-4576-B0AE-67B88635042F}" type="slidenum">
              <a:rPr lang="en-US" smtClean="0"/>
              <a:pPr>
                <a:defRPr/>
              </a:pPr>
              <a:t>20</a:t>
            </a:fld>
            <a:endParaRPr lang="en-US" dirty="0"/>
          </a:p>
        </p:txBody>
      </p:sp>
    </p:spTree>
    <p:extLst>
      <p:ext uri="{BB962C8B-B14F-4D97-AF65-F5344CB8AC3E}">
        <p14:creationId xmlns:p14="http://schemas.microsoft.com/office/powerpoint/2010/main" val="269509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Get feedback on preferences for thresholds</a:t>
            </a:r>
          </a:p>
        </p:txBody>
      </p:sp>
      <p:sp>
        <p:nvSpPr>
          <p:cNvPr id="430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297B82DD-BC79-465D-8B8D-240766CCC3A5}" type="slidenum">
              <a:rPr lang="en-US" sz="800" b="0" smtClean="0"/>
              <a:pPr/>
              <a:t>26</a:t>
            </a:fld>
            <a:endParaRPr lang="en-US" sz="800"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099AC17E-788A-4F8E-AE1B-3C2EC3738EA3}" type="slidenum">
              <a:rPr lang="en-US" sz="800" b="0" smtClean="0"/>
              <a:pPr/>
              <a:t>36</a:t>
            </a:fld>
            <a:endParaRPr lang="en-US" sz="800" b="0" smtClean="0"/>
          </a:p>
        </p:txBody>
      </p:sp>
      <p:sp>
        <p:nvSpPr>
          <p:cNvPr id="46083" name="Rectangle 2"/>
          <p:cNvSpPr>
            <a:spLocks noGrp="1" noRot="1" noChangeAspect="1" noChangeArrowheads="1" noTextEdit="1"/>
          </p:cNvSpPr>
          <p:nvPr>
            <p:ph type="sldImg"/>
          </p:nvPr>
        </p:nvSpPr>
        <p:spPr>
          <a:xfrm>
            <a:off x="619125" y="212725"/>
            <a:ext cx="5707063" cy="3952875"/>
          </a:xfrm>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BB178B7E-BA40-4D45-A1D7-3911E0C118A5}" type="slidenum">
              <a:rPr lang="en-US" sz="800" b="0" smtClean="0"/>
              <a:pPr/>
              <a:t>37</a:t>
            </a:fld>
            <a:endParaRPr lang="en-US" sz="800" b="0" smtClean="0"/>
          </a:p>
        </p:txBody>
      </p:sp>
      <p:sp>
        <p:nvSpPr>
          <p:cNvPr id="47107" name="Rectangle 2"/>
          <p:cNvSpPr>
            <a:spLocks noGrp="1" noRot="1" noChangeAspect="1" noChangeArrowheads="1" noTextEdit="1"/>
          </p:cNvSpPr>
          <p:nvPr>
            <p:ph type="sldImg"/>
          </p:nvPr>
        </p:nvSpPr>
        <p:spPr>
          <a:xfrm>
            <a:off x="619125" y="212725"/>
            <a:ext cx="5707063" cy="3952875"/>
          </a:xfrm>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346B6F85-6871-42AF-BE12-6CAC61B61971}" type="slidenum">
              <a:rPr lang="en-US" sz="800" b="0" smtClean="0"/>
              <a:pPr/>
              <a:t>1</a:t>
            </a:fld>
            <a:endParaRPr lang="en-US" sz="800" b="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526B9A3E-5004-4D4D-952A-BA23863E0BFF}" type="slidenum">
              <a:rPr lang="en-US" sz="800" b="0" smtClean="0">
                <a:ea typeface="MS PGothic" pitchFamily="34" charset="-128"/>
              </a:rPr>
              <a:pPr/>
              <a:t>3</a:t>
            </a:fld>
            <a:endParaRPr lang="en-US" sz="800" b="0" smtClean="0">
              <a:ea typeface="MS PGothic" pitchFamily="34" charset="-128"/>
            </a:endParaRPr>
          </a:p>
        </p:txBody>
      </p:sp>
      <p:sp>
        <p:nvSpPr>
          <p:cNvPr id="32771" name="Rectangle 7"/>
          <p:cNvSpPr txBox="1">
            <a:spLocks noGrp="1" noChangeArrowheads="1"/>
          </p:cNvSpPr>
          <p:nvPr/>
        </p:nvSpPr>
        <p:spPr bwMode="auto">
          <a:xfrm>
            <a:off x="3962400" y="8805863"/>
            <a:ext cx="3033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r"/>
            <a:fld id="{4D5B73B5-1D85-4F57-8B43-708109085B30}" type="slidenum">
              <a:rPr lang="en-US"/>
              <a:pPr algn="r"/>
              <a:t>3</a:t>
            </a:fld>
            <a:endParaRPr lang="en-US"/>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MS PGothic" pitchFamily="34" charset="-128"/>
              </a:rPr>
              <a:t>Source data supplied 7/9/10 by the Office of the Actuary, Office of Policy and Planning, Department of Veterans Affairs</a:t>
            </a:r>
          </a:p>
          <a:p>
            <a:pPr eaLnBrk="1" hangingPunct="1"/>
            <a:endParaRPr lang="en-US" smtClean="0">
              <a:ea typeface="MS PGothic" pitchFamily="34" charset="-128"/>
            </a:endParaRPr>
          </a:p>
          <a:p>
            <a:pPr eaLnBrk="1" hangingPunct="1"/>
            <a:r>
              <a:rPr lang="en-US" smtClean="0">
                <a:ea typeface="MS PGothic" pitchFamily="34" charset="-128"/>
              </a:rPr>
              <a:t>Expanding population: The number of women veterans is growing rapidly.</a:t>
            </a:r>
          </a:p>
          <a:p>
            <a:pPr eaLnBrk="1" hangingPunct="1"/>
            <a:endParaRPr lang="en-US" smtClean="0">
              <a:ea typeface="MS PGothic" pitchFamily="34" charset="-128"/>
            </a:endParaRPr>
          </a:p>
          <a:p>
            <a:pPr eaLnBrk="1" hangingPunct="1"/>
            <a:r>
              <a:rPr lang="en-US" smtClean="0">
                <a:ea typeface="MS PGothic" pitchFamily="34" charset="-128"/>
              </a:rPr>
              <a:t>Because of the large number of women on active duty and entering military service, the percentage of female Veterans is projected to increase: </a:t>
            </a:r>
          </a:p>
          <a:p>
            <a:pPr eaLnBrk="1" hangingPunct="1"/>
            <a:r>
              <a:rPr lang="en-US" smtClean="0">
                <a:ea typeface="MS PGothic" pitchFamily="34" charset="-128"/>
              </a:rPr>
              <a:t>from 8% in 2010 </a:t>
            </a:r>
          </a:p>
          <a:p>
            <a:pPr eaLnBrk="1" hangingPunct="1"/>
            <a:r>
              <a:rPr lang="en-US" smtClean="0">
                <a:ea typeface="MS PGothic" pitchFamily="34" charset="-128"/>
              </a:rPr>
              <a:t>to 10% in 2018</a:t>
            </a:r>
          </a:p>
          <a:p>
            <a:pPr eaLnBrk="1" hangingPunct="1"/>
            <a:r>
              <a:rPr lang="en-US" smtClean="0">
                <a:ea typeface="MS PGothic" pitchFamily="34" charset="-128"/>
              </a:rPr>
              <a:t>to 14.3% in 2033 </a:t>
            </a:r>
          </a:p>
          <a:p>
            <a:pPr eaLnBrk="1" hangingPunct="1"/>
            <a:r>
              <a:rPr lang="en-US" smtClean="0">
                <a:ea typeface="MS PGothic" pitchFamily="34" charset="-128"/>
              </a:rPr>
              <a:t>Source: VetPop2007, Office of Policy and Planning, Department of Veterans Affairs</a:t>
            </a:r>
          </a:p>
          <a:p>
            <a:pPr eaLnBrk="1" hangingPunct="1"/>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MS PGothic" pitchFamily="34" charset="-128"/>
              </a:rPr>
              <a:t>The number of women Veterans using VHA has nearly doubled in the past decade, from 159,630 in FY00 to 292,921 in FY09. The rate of growth has been faster in women Veterans than in men Veterans.</a:t>
            </a:r>
          </a:p>
          <a:p>
            <a:endParaRPr lang="en-US" smtClean="0">
              <a:ea typeface="MS PGothic" pitchFamily="34" charset="-128"/>
            </a:endParaRPr>
          </a:p>
          <a:p>
            <a:pPr eaLnBrk="1" hangingPunct="1"/>
            <a:endParaRPr lang="en-US" smtClean="0">
              <a:ea typeface="MS PGothic" pitchFamily="34" charset="-128"/>
            </a:endParaRPr>
          </a:p>
        </p:txBody>
      </p:sp>
      <p:sp>
        <p:nvSpPr>
          <p:cNvPr id="337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CAC340CE-F833-43A4-B587-CD4C7AFEA0B2}" type="slidenum">
              <a:rPr lang="en-US" sz="800" b="0" smtClean="0">
                <a:ea typeface="MS PGothic" pitchFamily="34" charset="-128"/>
              </a:rPr>
              <a:pPr/>
              <a:t>4</a:t>
            </a:fld>
            <a:endParaRPr lang="en-US" sz="800" b="0"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MS PGothic" pitchFamily="34" charset="-128"/>
              </a:rPr>
              <a:t>Shifting Age Distribution in VHA Women Veterans. In FY00, the age distribution of women showed two main peaks: The tallest peak had a maximum at age 44, and the second peak had a maximum at age 76. By FY09, this pattern had shifted. The peak that had been tallest in FY00 was even taller in FY09 and had its maximum at age 47. The second peak had its maximum at age 85. Meanwhile, a substantial new third peak had appeared, with its maximum at age 27.</a:t>
            </a:r>
          </a:p>
          <a:p>
            <a:endParaRPr lang="en-US" smtClean="0">
              <a:ea typeface="MS PGothic" pitchFamily="34" charset="-128"/>
            </a:endParaRPr>
          </a:p>
          <a:p>
            <a:r>
              <a:rPr lang="en-US" smtClean="0">
                <a:ea typeface="MS PGothic" pitchFamily="34" charset="-128"/>
              </a:rPr>
              <a:t>The number of women Veterans using VHA has doubled in the past decade, from nearly 160,000 in FY00 to 315,000 in FY10. The rate of growth has been faster in women Veterans than in men Veterans.</a:t>
            </a:r>
          </a:p>
          <a:p>
            <a:endParaRPr lang="en-US" smtClean="0">
              <a:ea typeface="MS PGothic" pitchFamily="34" charset="-128"/>
            </a:endParaRPr>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1214772B-9488-4B9A-BB94-0C2F7666CBBE}" type="slidenum">
              <a:rPr lang="en-US" sz="800" b="0" smtClean="0">
                <a:ea typeface="MS PGothic" pitchFamily="34" charset="-128"/>
              </a:rPr>
              <a:pPr/>
              <a:t>5</a:t>
            </a:fld>
            <a:endParaRPr lang="en-US" sz="800" b="0"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endParaRPr lang="en-US" smtClean="0">
              <a:latin typeface="Arial" pitchFamily="34" charset="0"/>
              <a:ea typeface="ＭＳ Ｐゴシック"/>
              <a:cs typeface="ＭＳ Ｐゴシック"/>
            </a:endParaRPr>
          </a:p>
        </p:txBody>
      </p:sp>
      <p:sp>
        <p:nvSpPr>
          <p:cNvPr id="49156" name="Slide Number Placeholder 3"/>
          <p:cNvSpPr>
            <a:spLocks noGrp="1"/>
          </p:cNvSpPr>
          <p:nvPr>
            <p:ph type="sldNum" sz="quarter" idx="5"/>
          </p:nvPr>
        </p:nvSpPr>
        <p:spPr>
          <a:noFill/>
        </p:spPr>
        <p:txBody>
          <a:bodyPr/>
          <a:lstStyle/>
          <a:p>
            <a:fld id="{54B06EA6-04FB-408E-B9B9-16C750D74C13}" type="slidenum">
              <a:rPr lang="en-US" smtClean="0">
                <a:latin typeface="Arial" pitchFamily="34" charset="0"/>
                <a:ea typeface="ＭＳ Ｐゴシック"/>
                <a:cs typeface="ＭＳ Ｐゴシック"/>
              </a:rPr>
              <a:pPr/>
              <a:t>6</a:t>
            </a:fld>
            <a:endParaRPr lang="en-US" smtClean="0">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F58E8EC9-4B7F-4019-B1AA-F7B44DDAE77D}" type="slidenum">
              <a:rPr lang="en-US" sz="800" b="0" smtClean="0"/>
              <a:pPr/>
              <a:t>7</a:t>
            </a:fld>
            <a:endParaRPr lang="en-US" sz="800" b="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265EE0A8-2B84-4916-AA37-D14E9F478F97}" type="slidenum">
              <a:rPr lang="en-US" sz="800" b="0" smtClean="0"/>
              <a:pPr/>
              <a:t>8</a:t>
            </a:fld>
            <a:endParaRPr lang="en-US" sz="800"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txBox="1">
            <a:spLocks noGrp="1" noChangeArrowheads="1"/>
          </p:cNvSpPr>
          <p:nvPr/>
        </p:nvSpPr>
        <p:spPr bwMode="auto">
          <a:xfrm>
            <a:off x="6721475" y="9093200"/>
            <a:ext cx="231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r"/>
            <a:fld id="{192CBB95-5ADE-4980-8268-A8B55093A244}" type="slidenum">
              <a:rPr lang="en-US" sz="800" b="0"/>
              <a:pPr algn="r"/>
              <a:t>10</a:t>
            </a:fld>
            <a:endParaRPr lang="en-US" sz="8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72200"/>
            <a:ext cx="9902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92"/>
          <p:cNvPicPr>
            <a:picLocks noChangeAspect="1" noChangeArrowheads="1"/>
          </p:cNvPicPr>
          <p:nvPr/>
        </p:nvPicPr>
        <p:blipFill>
          <a:blip r:embed="rId3" cstate="print">
            <a:clrChange>
              <a:clrFrom>
                <a:srgbClr val="0B1F65"/>
              </a:clrFrom>
              <a:clrTo>
                <a:srgbClr val="0B1F65">
                  <a:alpha val="0"/>
                </a:srgbClr>
              </a:clrTo>
            </a:clrChange>
            <a:extLst>
              <a:ext uri="{28A0092B-C50C-407E-A947-70E740481C1C}">
                <a14:useLocalDpi xmlns:a14="http://schemas.microsoft.com/office/drawing/2010/main" val="0"/>
              </a:ext>
            </a:extLst>
          </a:blip>
          <a:srcRect/>
          <a:stretch>
            <a:fillRect/>
          </a:stretch>
        </p:blipFill>
        <p:spPr bwMode="auto">
          <a:xfrm>
            <a:off x="7169150" y="6237288"/>
            <a:ext cx="27336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56"/>
          <p:cNvSpPr>
            <a:spLocks noChangeShapeType="1"/>
          </p:cNvSpPr>
          <p:nvPr/>
        </p:nvSpPr>
        <p:spPr bwMode="auto">
          <a:xfrm>
            <a:off x="1422400" y="1905000"/>
            <a:ext cx="0" cy="457200"/>
          </a:xfrm>
          <a:prstGeom prst="line">
            <a:avLst/>
          </a:prstGeom>
          <a:noFill/>
          <a:ln w="76200">
            <a:solidFill>
              <a:srgbClr val="0B1F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080"/>
          <p:cNvSpPr txBox="1">
            <a:spLocks noChangeArrowheads="1"/>
          </p:cNvSpPr>
          <p:nvPr/>
        </p:nvSpPr>
        <p:spPr bwMode="auto">
          <a:xfrm>
            <a:off x="9385300" y="671512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defRPr/>
            </a:pPr>
            <a:fld id="{41162D84-4E59-4AE2-9235-482178A7B511}" type="slidenum">
              <a:rPr lang="en-US" sz="900" b="0" smtClean="0"/>
              <a:pPr algn="r">
                <a:defRPr/>
              </a:pPr>
              <a:t>‹#›</a:t>
            </a:fld>
            <a:endParaRPr lang="en-US" sz="900" b="0" smtClean="0"/>
          </a:p>
        </p:txBody>
      </p:sp>
      <p:sp>
        <p:nvSpPr>
          <p:cNvPr id="514056" name="Rectangle 1032"/>
          <p:cNvSpPr>
            <a:spLocks noGrp="1" noChangeArrowheads="1"/>
          </p:cNvSpPr>
          <p:nvPr>
            <p:ph type="subTitle" idx="1"/>
          </p:nvPr>
        </p:nvSpPr>
        <p:spPr>
          <a:xfrm>
            <a:off x="1600200" y="2743200"/>
            <a:ext cx="6705600" cy="2971800"/>
          </a:xfrm>
        </p:spPr>
        <p:txBody>
          <a:bodyPr/>
          <a:lstStyle>
            <a:lvl1pPr>
              <a:defRPr/>
            </a:lvl1pPr>
            <a:lvl2pPr marL="452438" lvl="1" indent="-215900">
              <a:defRPr/>
            </a:lvl2pPr>
          </a:lstStyle>
          <a:p>
            <a:r>
              <a:rPr lang="en-US"/>
              <a:t>Click to edit Master subtitle style</a:t>
            </a:r>
          </a:p>
          <a:p>
            <a:pPr lvl="1"/>
            <a:r>
              <a:rPr lang="en-US"/>
              <a:t>Second level</a:t>
            </a:r>
          </a:p>
        </p:txBody>
      </p:sp>
      <p:sp>
        <p:nvSpPr>
          <p:cNvPr id="514058" name="Rectangle 1034"/>
          <p:cNvSpPr>
            <a:spLocks noGrp="1" noChangeArrowheads="1"/>
          </p:cNvSpPr>
          <p:nvPr>
            <p:ph type="ctrTitle"/>
          </p:nvPr>
        </p:nvSpPr>
        <p:spPr>
          <a:xfrm>
            <a:off x="1600200" y="1219200"/>
            <a:ext cx="6705600" cy="1143000"/>
          </a:xfrm>
        </p:spPr>
        <p:txBody>
          <a:bodyPr tIns="45720" bIns="45720"/>
          <a:lstStyle>
            <a:lvl1pPr>
              <a:defRPr/>
            </a:lvl1pPr>
          </a:lstStyle>
          <a:p>
            <a:r>
              <a:rPr lang="en-US"/>
              <a:t>Click to edit Master title style</a:t>
            </a:r>
          </a:p>
        </p:txBody>
      </p:sp>
    </p:spTree>
    <p:extLst>
      <p:ext uri="{BB962C8B-B14F-4D97-AF65-F5344CB8AC3E}">
        <p14:creationId xmlns:p14="http://schemas.microsoft.com/office/powerpoint/2010/main" val="39371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857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2247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591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547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475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12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4305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524000"/>
            <a:ext cx="4305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077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622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53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256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529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999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72200"/>
            <a:ext cx="9902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9"/>
          <p:cNvPicPr>
            <a:picLocks noChangeAspect="1" noChangeArrowheads="1"/>
          </p:cNvPicPr>
          <p:nvPr/>
        </p:nvPicPr>
        <p:blipFill>
          <a:blip r:embed="rId14" cstate="print">
            <a:clrChange>
              <a:clrFrom>
                <a:srgbClr val="0B1F65"/>
              </a:clrFrom>
              <a:clrTo>
                <a:srgbClr val="0B1F65">
                  <a:alpha val="0"/>
                </a:srgbClr>
              </a:clrTo>
            </a:clrChange>
            <a:extLst>
              <a:ext uri="{28A0092B-C50C-407E-A947-70E740481C1C}">
                <a14:useLocalDpi xmlns:a14="http://schemas.microsoft.com/office/drawing/2010/main" val="0"/>
              </a:ext>
            </a:extLst>
          </a:blip>
          <a:srcRect/>
          <a:stretch>
            <a:fillRect/>
          </a:stretch>
        </p:blipFill>
        <p:spPr bwMode="auto">
          <a:xfrm>
            <a:off x="7169150" y="6237288"/>
            <a:ext cx="27336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685800" y="1524000"/>
            <a:ext cx="876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457200" y="381000"/>
            <a:ext cx="8985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Text Box 54"/>
          <p:cNvSpPr txBox="1">
            <a:spLocks noChangeArrowheads="1"/>
          </p:cNvSpPr>
          <p:nvPr/>
        </p:nvSpPr>
        <p:spPr bwMode="auto">
          <a:xfrm>
            <a:off x="9385300" y="671512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r">
              <a:defRPr/>
            </a:pPr>
            <a:fld id="{C8CEEC59-4BBE-442C-B151-DBA71211A2A3}" type="slidenum">
              <a:rPr lang="en-US" sz="900" b="0" smtClean="0"/>
              <a:pPr algn="r">
                <a:defRPr/>
              </a:pPr>
              <a:t>‹#›</a:t>
            </a:fld>
            <a:endParaRPr lang="en-US" sz="900" b="0" smtClean="0"/>
          </a:p>
        </p:txBody>
      </p:sp>
      <p:sp>
        <p:nvSpPr>
          <p:cNvPr id="513079" name="Rectangle 55"/>
          <p:cNvSpPr>
            <a:spLocks noGrp="1" noChangeArrowheads="1"/>
          </p:cNvSpPr>
          <p:nvPr>
            <p:ph type="ftr" sz="quarter" idx="3"/>
          </p:nvPr>
        </p:nvSpPr>
        <p:spPr bwMode="auto">
          <a:xfrm>
            <a:off x="376238" y="6715125"/>
            <a:ext cx="330200" cy="13652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a:defRPr sz="900" b="0">
                <a:latin typeface="Arial"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n-lt"/>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oleObject" Target="../embeddings/oleObject4.bin"/><Relationship Id="rId4" Type="http://schemas.openxmlformats.org/officeDocument/2006/relationships/tags" Target="../tags/tag24.xml"/><Relationship Id="rId9"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oleObject" Target="../embeddings/oleObject6.bin"/><Relationship Id="rId2" Type="http://schemas.openxmlformats.org/officeDocument/2006/relationships/tags" Target="../tags/tag30.xml"/><Relationship Id="rId16" Type="http://schemas.openxmlformats.org/officeDocument/2006/relationships/notesSlide" Target="../notesSlides/notesSlide11.xml"/><Relationship Id="rId1" Type="http://schemas.openxmlformats.org/officeDocument/2006/relationships/vmlDrawing" Target="../drawings/vmlDrawing4.v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2.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Excel_Macro-Enabled_Worksheet1.xlsm"/></Relationships>
</file>

<file path=ppt/slides/_rels/slide25.xml.rels><?xml version="1.0" encoding="UTF-8" standalone="yes"?>
<Relationships xmlns="http://schemas.openxmlformats.org/package/2006/relationships"><Relationship Id="rId3" Type="http://schemas.openxmlformats.org/officeDocument/2006/relationships/oleObject" Target="file:///C:\Documents%20and%20Settings\549310.BAH\My%20Documents\VHA%20Womens%20Health\Bell%20Curve.xlsx!Cutoffs"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file:///C:\Documents%20and%20Settings\549310.BAH\My%20Documents\VHA%20Womens%20Health\Bell%20Curve.xlsx!Normal%20Curv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file:///C:\Documents%20and%20Settings\549310.BAH\My%20Documents\VHA%20Womens%20Health\Bell%20Curve.xlsx!Sheet3!%5bBell%20Curve.xlsx%5dSheet3%20Chart%2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3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3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7.emf"/><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oleObject" Target="../embeddings/oleObject2.bin"/><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oleObject" Target="../embeddings/oleObject1.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7.xml"/><Relationship Id="rId28" Type="http://schemas.openxmlformats.org/officeDocument/2006/relationships/image" Target="../media/image8.emf"/><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xml"/><Relationship Id="rId27"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72200"/>
            <a:ext cx="9902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cstate="print">
            <a:clrChange>
              <a:clrFrom>
                <a:srgbClr val="0B1F65"/>
              </a:clrFrom>
              <a:clrTo>
                <a:srgbClr val="0B1F65">
                  <a:alpha val="0"/>
                </a:srgbClr>
              </a:clrTo>
            </a:clrChange>
            <a:extLst>
              <a:ext uri="{28A0092B-C50C-407E-A947-70E740481C1C}">
                <a14:useLocalDpi xmlns:a14="http://schemas.microsoft.com/office/drawing/2010/main" val="0"/>
              </a:ext>
            </a:extLst>
          </a:blip>
          <a:srcRect/>
          <a:stretch>
            <a:fillRect/>
          </a:stretch>
        </p:blipFill>
        <p:spPr bwMode="auto">
          <a:xfrm>
            <a:off x="7169150" y="6237288"/>
            <a:ext cx="27336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3732213" y="4038600"/>
            <a:ext cx="45672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1400" b="0" i="1" dirty="0"/>
              <a:t>American </a:t>
            </a:r>
            <a:r>
              <a:rPr lang="en-US" sz="1400" b="0" i="1" dirty="0" smtClean="0"/>
              <a:t>Evaluation </a:t>
            </a:r>
            <a:r>
              <a:rPr lang="en-US" sz="1400" b="0" i="1" dirty="0"/>
              <a:t>Association Conference</a:t>
            </a:r>
          </a:p>
          <a:p>
            <a:pPr algn="r"/>
            <a:r>
              <a:rPr lang="en-US" sz="1400" b="0" i="1" dirty="0"/>
              <a:t>November 3, </a:t>
            </a:r>
            <a:r>
              <a:rPr lang="en-US" sz="1400" b="0" i="1" dirty="0" smtClean="0"/>
              <a:t>2011</a:t>
            </a:r>
            <a:endParaRPr lang="en-US" sz="1400" b="0" i="1" dirty="0"/>
          </a:p>
          <a:p>
            <a:pPr algn="r"/>
            <a:r>
              <a:rPr lang="en-US" sz="1400" b="0" i="1" dirty="0"/>
              <a:t>Anaheim, CA</a:t>
            </a:r>
          </a:p>
        </p:txBody>
      </p:sp>
      <p:sp>
        <p:nvSpPr>
          <p:cNvPr id="3077" name="Rectangle 5"/>
          <p:cNvSpPr>
            <a:spLocks noChangeArrowheads="1"/>
          </p:cNvSpPr>
          <p:nvPr/>
        </p:nvSpPr>
        <p:spPr bwMode="auto">
          <a:xfrm>
            <a:off x="1827213" y="1143000"/>
            <a:ext cx="64023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r>
              <a:rPr lang="en-US" sz="3000" dirty="0"/>
              <a:t>Assessment of Comprehensive Primary Care for Women Veterans</a:t>
            </a:r>
          </a:p>
          <a:p>
            <a:pPr algn="l"/>
            <a:r>
              <a:rPr lang="en-US" sz="1800" dirty="0"/>
              <a:t>Women Veterans Health Strategic Health Care Group, Office of Patient Care Services, Veterans Health Administration (VHA</a:t>
            </a:r>
            <a:r>
              <a:rPr lang="en-US" sz="1800" dirty="0" smtClean="0"/>
              <a:t>)</a:t>
            </a:r>
            <a:endParaRPr lang="en-US" sz="1800" dirty="0"/>
          </a:p>
          <a:p>
            <a:pPr algn="l">
              <a:lnSpc>
                <a:spcPct val="90000"/>
              </a:lnSpc>
            </a:pPr>
            <a:endParaRPr lang="en-US" sz="1800" b="0" dirty="0"/>
          </a:p>
          <a:p>
            <a:pPr algn="l">
              <a:lnSpc>
                <a:spcPct val="90000"/>
              </a:lnSpc>
            </a:pPr>
            <a:r>
              <a:rPr lang="en-US" sz="2400" b="0" dirty="0"/>
              <a:t>Program Evaluation Purpose and Methodology </a:t>
            </a:r>
          </a:p>
        </p:txBody>
      </p:sp>
      <p:sp>
        <p:nvSpPr>
          <p:cNvPr id="3079" name="Line 7"/>
          <p:cNvSpPr>
            <a:spLocks noChangeShapeType="1"/>
          </p:cNvSpPr>
          <p:nvPr/>
        </p:nvSpPr>
        <p:spPr bwMode="auto">
          <a:xfrm>
            <a:off x="1609725" y="1524000"/>
            <a:ext cx="0" cy="1905000"/>
          </a:xfrm>
          <a:prstGeom prst="line">
            <a:avLst/>
          </a:prstGeom>
          <a:noFill/>
          <a:ln w="101600">
            <a:solidFill>
              <a:srgbClr val="0B1F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3" y="61722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Program Evaluation Methodology Overview</a:t>
            </a:r>
            <a:br>
              <a:rPr lang="en-US" sz="3000" dirty="0"/>
            </a:br>
            <a:endParaRPr lang="en-US" sz="3000" dirty="0"/>
          </a:p>
        </p:txBody>
      </p:sp>
    </p:spTree>
    <p:extLst>
      <p:ext uri="{BB962C8B-B14F-4D97-AF65-F5344CB8AC3E}">
        <p14:creationId xmlns:p14="http://schemas.microsoft.com/office/powerpoint/2010/main" val="197497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381000"/>
            <a:ext cx="8985250" cy="533400"/>
          </a:xfrm>
        </p:spPr>
        <p:txBody>
          <a:bodyPr/>
          <a:lstStyle/>
          <a:p>
            <a:r>
              <a:rPr lang="en-US" smtClean="0"/>
              <a:t>Assessment Methodology and Tool Development Process</a:t>
            </a:r>
          </a:p>
        </p:txBody>
      </p:sp>
      <p:sp>
        <p:nvSpPr>
          <p:cNvPr id="10243" name="AutoShape 7"/>
          <p:cNvSpPr>
            <a:spLocks noChangeArrowheads="1"/>
          </p:cNvSpPr>
          <p:nvPr>
            <p:custDataLst>
              <p:tags r:id="rId2"/>
            </p:custDataLst>
          </p:nvPr>
        </p:nvSpPr>
        <p:spPr bwMode="gray">
          <a:xfrm>
            <a:off x="5683250" y="1204913"/>
            <a:ext cx="1984375" cy="1066800"/>
          </a:xfrm>
          <a:prstGeom prst="chevron">
            <a:avLst>
              <a:gd name="adj" fmla="val 20272"/>
            </a:avLst>
          </a:prstGeom>
          <a:solidFill>
            <a:srgbClr val="000080"/>
          </a:solidFill>
          <a:ln w="28575">
            <a:solidFill>
              <a:schemeClr val="bg1"/>
            </a:solidFill>
            <a:miter lim="800000"/>
            <a:headEnd/>
            <a:tailEnd/>
          </a:ln>
        </p:spPr>
        <p:txBody>
          <a:bodyPr lIns="182880" anchor="ctr"/>
          <a:lstStyle/>
          <a:p>
            <a:r>
              <a:rPr lang="en-US" sz="1400">
                <a:solidFill>
                  <a:schemeClr val="bg1"/>
                </a:solidFill>
              </a:rPr>
              <a:t>Refined Suite</a:t>
            </a:r>
          </a:p>
          <a:p>
            <a:r>
              <a:rPr lang="en-US" sz="1400">
                <a:solidFill>
                  <a:schemeClr val="bg1"/>
                </a:solidFill>
              </a:rPr>
              <a:t>of Assessment</a:t>
            </a:r>
          </a:p>
          <a:p>
            <a:r>
              <a:rPr lang="en-US" sz="1400">
                <a:solidFill>
                  <a:schemeClr val="bg1"/>
                </a:solidFill>
              </a:rPr>
              <a:t>Tools</a:t>
            </a:r>
          </a:p>
        </p:txBody>
      </p:sp>
      <p:sp>
        <p:nvSpPr>
          <p:cNvPr id="10244" name="AutoShape 8"/>
          <p:cNvSpPr>
            <a:spLocks noChangeArrowheads="1"/>
          </p:cNvSpPr>
          <p:nvPr>
            <p:custDataLst>
              <p:tags r:id="rId3"/>
            </p:custDataLst>
          </p:nvPr>
        </p:nvSpPr>
        <p:spPr bwMode="gray">
          <a:xfrm>
            <a:off x="3960813" y="1195388"/>
            <a:ext cx="1912937" cy="1066800"/>
          </a:xfrm>
          <a:prstGeom prst="chevron">
            <a:avLst>
              <a:gd name="adj" fmla="val 19542"/>
            </a:avLst>
          </a:prstGeom>
          <a:solidFill>
            <a:srgbClr val="000080"/>
          </a:solidFill>
          <a:ln w="28575">
            <a:solidFill>
              <a:schemeClr val="bg1"/>
            </a:solidFill>
            <a:miter lim="800000"/>
            <a:headEnd/>
            <a:tailEnd/>
          </a:ln>
        </p:spPr>
        <p:txBody>
          <a:bodyPr lIns="182880" anchor="ctr"/>
          <a:lstStyle/>
          <a:p>
            <a:r>
              <a:rPr lang="en-US" sz="1400">
                <a:solidFill>
                  <a:schemeClr val="bg1"/>
                </a:solidFill>
              </a:rPr>
              <a:t>Conducted</a:t>
            </a:r>
          </a:p>
          <a:p>
            <a:r>
              <a:rPr lang="en-US" sz="1400">
                <a:solidFill>
                  <a:schemeClr val="bg1"/>
                </a:solidFill>
              </a:rPr>
              <a:t>Pilot Site</a:t>
            </a:r>
          </a:p>
          <a:p>
            <a:r>
              <a:rPr lang="en-US" sz="1400">
                <a:solidFill>
                  <a:schemeClr val="bg1"/>
                </a:solidFill>
              </a:rPr>
              <a:t>Visits</a:t>
            </a:r>
          </a:p>
        </p:txBody>
      </p:sp>
      <p:sp>
        <p:nvSpPr>
          <p:cNvPr id="10245" name="AutoShape 10"/>
          <p:cNvSpPr>
            <a:spLocks noChangeArrowheads="1"/>
          </p:cNvSpPr>
          <p:nvPr>
            <p:custDataLst>
              <p:tags r:id="rId4"/>
            </p:custDataLst>
          </p:nvPr>
        </p:nvSpPr>
        <p:spPr bwMode="gray">
          <a:xfrm>
            <a:off x="2055813" y="1187450"/>
            <a:ext cx="1984375" cy="1066800"/>
          </a:xfrm>
          <a:prstGeom prst="chevron">
            <a:avLst>
              <a:gd name="adj" fmla="val 20272"/>
            </a:avLst>
          </a:prstGeom>
          <a:solidFill>
            <a:srgbClr val="000080"/>
          </a:solidFill>
          <a:ln w="28575">
            <a:solidFill>
              <a:schemeClr val="bg1"/>
            </a:solidFill>
            <a:miter lim="800000"/>
            <a:headEnd/>
            <a:tailEnd/>
          </a:ln>
        </p:spPr>
        <p:txBody>
          <a:bodyPr lIns="182880" anchor="ctr"/>
          <a:lstStyle/>
          <a:p>
            <a:r>
              <a:rPr lang="en-US" sz="1400">
                <a:solidFill>
                  <a:schemeClr val="bg1"/>
                </a:solidFill>
              </a:rPr>
              <a:t>Developed Suite</a:t>
            </a:r>
          </a:p>
          <a:p>
            <a:r>
              <a:rPr lang="en-US" sz="1400">
                <a:solidFill>
                  <a:schemeClr val="bg1"/>
                </a:solidFill>
              </a:rPr>
              <a:t>of Assessment</a:t>
            </a:r>
          </a:p>
          <a:p>
            <a:r>
              <a:rPr lang="en-US" sz="1400">
                <a:solidFill>
                  <a:schemeClr val="bg1"/>
                </a:solidFill>
              </a:rPr>
              <a:t>Tools</a:t>
            </a:r>
          </a:p>
        </p:txBody>
      </p:sp>
      <p:sp>
        <p:nvSpPr>
          <p:cNvPr id="10246" name="AutoShape 11"/>
          <p:cNvSpPr>
            <a:spLocks noChangeArrowheads="1"/>
          </p:cNvSpPr>
          <p:nvPr>
            <p:custDataLst>
              <p:tags r:id="rId5"/>
            </p:custDataLst>
          </p:nvPr>
        </p:nvSpPr>
        <p:spPr bwMode="gray">
          <a:xfrm>
            <a:off x="227013" y="1187450"/>
            <a:ext cx="1984375" cy="1066800"/>
          </a:xfrm>
          <a:prstGeom prst="chevron">
            <a:avLst>
              <a:gd name="adj" fmla="val 20272"/>
            </a:avLst>
          </a:prstGeom>
          <a:solidFill>
            <a:srgbClr val="000080"/>
          </a:solidFill>
          <a:ln w="28575">
            <a:solidFill>
              <a:schemeClr val="bg1"/>
            </a:solidFill>
            <a:miter lim="800000"/>
            <a:headEnd/>
            <a:tailEnd/>
          </a:ln>
        </p:spPr>
        <p:txBody>
          <a:bodyPr lIns="182880" anchor="ctr"/>
          <a:lstStyle/>
          <a:p>
            <a:r>
              <a:rPr lang="en-US" sz="1400">
                <a:solidFill>
                  <a:schemeClr val="bg1"/>
                </a:solidFill>
              </a:rPr>
              <a:t>Identified</a:t>
            </a:r>
          </a:p>
          <a:p>
            <a:r>
              <a:rPr lang="en-US" sz="1400">
                <a:solidFill>
                  <a:schemeClr val="bg1"/>
                </a:solidFill>
              </a:rPr>
              <a:t>Essential Components and Critical</a:t>
            </a:r>
          </a:p>
          <a:p>
            <a:r>
              <a:rPr lang="en-US" sz="1400">
                <a:solidFill>
                  <a:schemeClr val="bg1"/>
                </a:solidFill>
              </a:rPr>
              <a:t>Capabilities</a:t>
            </a:r>
          </a:p>
        </p:txBody>
      </p:sp>
      <p:graphicFrame>
        <p:nvGraphicFramePr>
          <p:cNvPr id="10247" name="Rectangle 12"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99" name="think-cell Slide" r:id="rId10" imgW="0" imgH="0" progId="">
                  <p:embed/>
                </p:oleObj>
              </mc:Choice>
              <mc:Fallback>
                <p:oleObj name="think-cell Slide" r:id="rId10" imgW="0" imgH="0" progId="">
                  <p:embed/>
                  <p:pic>
                    <p:nvPicPr>
                      <p:cNvPr id="0" name="AutoShape 5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3"/>
          <p:cNvSpPr>
            <a:spLocks noChangeArrowheads="1"/>
          </p:cNvSpPr>
          <p:nvPr/>
        </p:nvSpPr>
        <p:spPr bwMode="auto">
          <a:xfrm>
            <a:off x="249238" y="2411413"/>
            <a:ext cx="891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34950" indent="-234950" algn="l">
              <a:spcBef>
                <a:spcPct val="100000"/>
              </a:spcBef>
              <a:buClr>
                <a:srgbClr val="0B1F65"/>
              </a:buClr>
              <a:buFont typeface="Webdings" pitchFamily="18" charset="2"/>
              <a:buChar char="4"/>
            </a:pPr>
            <a:r>
              <a:rPr lang="en-US" sz="1400" b="0" dirty="0" smtClean="0"/>
              <a:t>Collaborated </a:t>
            </a:r>
            <a:r>
              <a:rPr lang="en-US" sz="1400" b="0" dirty="0"/>
              <a:t>with a panel of subject matter experts from VA and DoD, and a steering committee comprised of senior VA officials, to identify four essential components and 39 critical capabilities that should be present in a developed Women’s Health Program (WHP)</a:t>
            </a:r>
          </a:p>
          <a:p>
            <a:pPr marL="234950" indent="-234950" algn="l">
              <a:spcBef>
                <a:spcPct val="100000"/>
              </a:spcBef>
              <a:buClr>
                <a:srgbClr val="0B1F65"/>
              </a:buClr>
              <a:buFont typeface="Webdings" pitchFamily="18" charset="2"/>
              <a:buChar char="4"/>
            </a:pPr>
            <a:r>
              <a:rPr lang="en-US" sz="1400" b="0" dirty="0"/>
              <a:t>Developed a methodology and suite of </a:t>
            </a:r>
            <a:r>
              <a:rPr lang="en-US" sz="1400" b="0" dirty="0" smtClean="0"/>
              <a:t>tools—to include </a:t>
            </a:r>
            <a:r>
              <a:rPr lang="en-US" sz="1400" b="0" dirty="0"/>
              <a:t>a pre-survey</a:t>
            </a:r>
            <a:r>
              <a:rPr lang="en-US" sz="1400" b="0" dirty="0" smtClean="0"/>
              <a:t>, site visit agenda, </a:t>
            </a:r>
            <a:r>
              <a:rPr lang="en-US" sz="1400" b="0" dirty="0"/>
              <a:t>interview </a:t>
            </a:r>
            <a:r>
              <a:rPr lang="en-US" sz="1400" b="0" dirty="0" smtClean="0"/>
              <a:t>guides and scoring tool</a:t>
            </a:r>
            <a:endParaRPr lang="en-US" sz="1400" b="0" dirty="0"/>
          </a:p>
          <a:p>
            <a:pPr marL="234950" indent="-234950" algn="l">
              <a:spcBef>
                <a:spcPct val="100000"/>
              </a:spcBef>
              <a:buClr>
                <a:srgbClr val="0B1F65"/>
              </a:buClr>
              <a:buFont typeface="Webdings" pitchFamily="18" charset="2"/>
              <a:buChar char="4"/>
            </a:pPr>
            <a:r>
              <a:rPr lang="en-US" sz="1400" b="0" dirty="0" smtClean="0"/>
              <a:t>Conducted two </a:t>
            </a:r>
            <a:r>
              <a:rPr lang="en-US" sz="1400" b="0" dirty="0"/>
              <a:t>pilot site </a:t>
            </a:r>
            <a:r>
              <a:rPr lang="en-US" sz="1400" b="0" dirty="0" smtClean="0"/>
              <a:t>visits in FY2010; feedback gathered </a:t>
            </a:r>
            <a:r>
              <a:rPr lang="en-US" sz="1400" b="0" dirty="0"/>
              <a:t>from </a:t>
            </a:r>
            <a:r>
              <a:rPr lang="en-US" sz="1400" b="0" dirty="0" smtClean="0"/>
              <a:t>all participants;  all tools and processes refined</a:t>
            </a:r>
            <a:endParaRPr lang="en-US" sz="1400" b="0" dirty="0"/>
          </a:p>
          <a:p>
            <a:pPr marL="234950" indent="-234950" algn="l">
              <a:spcBef>
                <a:spcPct val="100000"/>
              </a:spcBef>
              <a:buClr>
                <a:srgbClr val="0B1F65"/>
              </a:buClr>
              <a:buFont typeface="Webdings" pitchFamily="18" charset="2"/>
              <a:buChar char="4"/>
            </a:pPr>
            <a:r>
              <a:rPr lang="en-US" sz="1400" b="0" dirty="0" smtClean="0"/>
              <a:t>Conducted four additional validation site visits in FY2010; data collected entered into an Excel database</a:t>
            </a:r>
            <a:endParaRPr lang="en-US" sz="1400" b="0" dirty="0"/>
          </a:p>
          <a:p>
            <a:pPr marL="234950" indent="-234950" algn="l">
              <a:spcBef>
                <a:spcPct val="100000"/>
              </a:spcBef>
              <a:buClr>
                <a:srgbClr val="0B1F65"/>
              </a:buClr>
              <a:buFont typeface="Webdings" pitchFamily="18" charset="2"/>
              <a:buChar char="4"/>
            </a:pPr>
            <a:r>
              <a:rPr lang="en-US" sz="1400" b="0" dirty="0" smtClean="0"/>
              <a:t>Completed 21 site assessment visits in FY2011; data added to the data from the previous year</a:t>
            </a:r>
            <a:endParaRPr lang="en-US" sz="1400" b="0" dirty="0"/>
          </a:p>
        </p:txBody>
      </p:sp>
      <p:sp>
        <p:nvSpPr>
          <p:cNvPr id="10249" name="AutoShape 7"/>
          <p:cNvSpPr>
            <a:spLocks noChangeArrowheads="1"/>
          </p:cNvSpPr>
          <p:nvPr>
            <p:custDataLst>
              <p:tags r:id="rId7"/>
            </p:custDataLst>
          </p:nvPr>
        </p:nvSpPr>
        <p:spPr bwMode="gray">
          <a:xfrm>
            <a:off x="7542213" y="1204913"/>
            <a:ext cx="1984375" cy="1066800"/>
          </a:xfrm>
          <a:prstGeom prst="chevron">
            <a:avLst>
              <a:gd name="adj" fmla="val 20272"/>
            </a:avLst>
          </a:prstGeom>
          <a:solidFill>
            <a:srgbClr val="000080"/>
          </a:solidFill>
          <a:ln w="28575">
            <a:solidFill>
              <a:schemeClr val="bg1"/>
            </a:solidFill>
            <a:miter lim="800000"/>
            <a:headEnd/>
            <a:tailEnd/>
          </a:ln>
        </p:spPr>
        <p:txBody>
          <a:bodyPr lIns="182880" anchor="ctr"/>
          <a:lstStyle/>
          <a:p>
            <a:r>
              <a:rPr lang="en-US" sz="1400">
                <a:solidFill>
                  <a:schemeClr val="bg1"/>
                </a:solidFill>
              </a:rPr>
              <a:t>Conducted</a:t>
            </a:r>
          </a:p>
          <a:p>
            <a:r>
              <a:rPr lang="en-US" sz="1400">
                <a:solidFill>
                  <a:schemeClr val="bg1"/>
                </a:solidFill>
              </a:rPr>
              <a:t>Site</a:t>
            </a:r>
          </a:p>
          <a:p>
            <a:r>
              <a:rPr lang="en-US" sz="1400">
                <a:solidFill>
                  <a:schemeClr val="bg1"/>
                </a:solidFill>
              </a:rPr>
              <a:t>Visits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17" name="think-cell Slide" r:id="rId6" imgW="0" imgH="0" progId="">
                  <p:embed/>
                </p:oleObj>
              </mc:Choice>
              <mc:Fallback>
                <p:oleObj name="think-cell Slide" r:id="rId6" imgW="0" imgH="0" progId="">
                  <p:embed/>
                  <p:pic>
                    <p:nvPicPr>
                      <p:cNvPr id="0" name="AutoShape 5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Rectangle 3"/>
          <p:cNvSpPr>
            <a:spLocks noGrp="1" noChangeArrowheads="1"/>
          </p:cNvSpPr>
          <p:nvPr>
            <p:ph type="body" idx="1"/>
            <p:custDataLst>
              <p:tags r:id="rId3"/>
            </p:custDataLst>
          </p:nvPr>
        </p:nvSpPr>
        <p:spPr>
          <a:xfrm>
            <a:off x="457200" y="1295400"/>
            <a:ext cx="8763000" cy="3810000"/>
          </a:xfrm>
        </p:spPr>
        <p:txBody>
          <a:bodyPr/>
          <a:lstStyle/>
          <a:p>
            <a:pPr>
              <a:lnSpc>
                <a:spcPct val="90000"/>
              </a:lnSpc>
            </a:pPr>
            <a:r>
              <a:rPr lang="en-US" sz="1400" smtClean="0"/>
              <a:t>Essential Components</a:t>
            </a:r>
          </a:p>
          <a:p>
            <a:pPr lvl="1">
              <a:lnSpc>
                <a:spcPct val="80000"/>
              </a:lnSpc>
            </a:pPr>
            <a:r>
              <a:rPr lang="en-US" sz="1400" smtClean="0"/>
              <a:t>Program</a:t>
            </a:r>
          </a:p>
          <a:p>
            <a:pPr lvl="1">
              <a:lnSpc>
                <a:spcPct val="80000"/>
              </a:lnSpc>
            </a:pPr>
            <a:r>
              <a:rPr lang="en-US" sz="1400" smtClean="0"/>
              <a:t>Health Care Services</a:t>
            </a:r>
          </a:p>
          <a:p>
            <a:pPr lvl="1">
              <a:lnSpc>
                <a:spcPct val="80000"/>
              </a:lnSpc>
            </a:pPr>
            <a:r>
              <a:rPr lang="en-US" sz="1400" smtClean="0"/>
              <a:t>Outreach, Communication, and Collaboration</a:t>
            </a:r>
          </a:p>
          <a:p>
            <a:pPr lvl="1">
              <a:lnSpc>
                <a:spcPct val="80000"/>
              </a:lnSpc>
            </a:pPr>
            <a:r>
              <a:rPr lang="en-US" sz="1400" smtClean="0"/>
              <a:t>Patient Centered Care (PCC) / Patient Aligned Care Team (PACT)</a:t>
            </a:r>
          </a:p>
          <a:p>
            <a:pPr>
              <a:lnSpc>
                <a:spcPct val="90000"/>
              </a:lnSpc>
            </a:pPr>
            <a:r>
              <a:rPr lang="en-US" sz="1400" smtClean="0"/>
              <a:t>39 Capabilities across the four components</a:t>
            </a:r>
          </a:p>
          <a:p>
            <a:pPr>
              <a:lnSpc>
                <a:spcPct val="90000"/>
              </a:lnSpc>
            </a:pPr>
            <a:r>
              <a:rPr lang="en-US" sz="1400" smtClean="0"/>
              <a:t>Numerous assessment criteria with critical success factors</a:t>
            </a:r>
          </a:p>
          <a:p>
            <a:pPr>
              <a:lnSpc>
                <a:spcPct val="90000"/>
              </a:lnSpc>
            </a:pPr>
            <a:r>
              <a:rPr lang="en-US" sz="1400" smtClean="0"/>
              <a:t>Each capability is measured using a four-level scale</a:t>
            </a:r>
          </a:p>
          <a:p>
            <a:pPr lvl="1">
              <a:lnSpc>
                <a:spcPct val="80000"/>
              </a:lnSpc>
            </a:pPr>
            <a:r>
              <a:rPr lang="en-US" sz="1400" smtClean="0"/>
              <a:t>Highly Developed</a:t>
            </a:r>
          </a:p>
          <a:p>
            <a:pPr lvl="1">
              <a:lnSpc>
                <a:spcPct val="80000"/>
              </a:lnSpc>
            </a:pPr>
            <a:r>
              <a:rPr lang="en-US" sz="1400" smtClean="0"/>
              <a:t>Developed</a:t>
            </a:r>
          </a:p>
          <a:p>
            <a:pPr lvl="1">
              <a:lnSpc>
                <a:spcPct val="80000"/>
              </a:lnSpc>
            </a:pPr>
            <a:r>
              <a:rPr lang="en-US" sz="1400" smtClean="0"/>
              <a:t>Being Developed</a:t>
            </a:r>
          </a:p>
          <a:p>
            <a:pPr lvl="1">
              <a:lnSpc>
                <a:spcPct val="80000"/>
              </a:lnSpc>
            </a:pPr>
            <a:r>
              <a:rPr lang="en-US" sz="1400" smtClean="0"/>
              <a:t>Needs Development</a:t>
            </a:r>
          </a:p>
        </p:txBody>
      </p:sp>
      <p:sp>
        <p:nvSpPr>
          <p:cNvPr id="11268" name="Rectangle 45"/>
          <p:cNvSpPr>
            <a:spLocks noChangeArrowheads="1"/>
          </p:cNvSpPr>
          <p:nvPr/>
        </p:nvSpPr>
        <p:spPr bwMode="auto">
          <a:xfrm>
            <a:off x="457200" y="152400"/>
            <a:ext cx="8985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lnSpc>
                <a:spcPct val="90000"/>
              </a:lnSpc>
            </a:pPr>
            <a:r>
              <a:rPr lang="en-US" sz="2200" dirty="0"/>
              <a:t>Protocol Assessment Tool Design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89" name="think-cell Slide" r:id="rId17" imgW="0" imgH="0" progId="">
                  <p:embed/>
                </p:oleObj>
              </mc:Choice>
              <mc:Fallback>
                <p:oleObj name="think-cell Slide" r:id="rId17" imgW="0" imgH="0" progId="">
                  <p:embed/>
                  <p:pic>
                    <p:nvPicPr>
                      <p:cNvPr id="0" name="AutoShape 9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3"/>
          <p:cNvSpPr>
            <a:spLocks noGrp="1" noChangeArrowheads="1"/>
          </p:cNvSpPr>
          <p:nvPr>
            <p:ph type="title"/>
            <p:custDataLst>
              <p:tags r:id="rId3"/>
            </p:custDataLst>
          </p:nvPr>
        </p:nvSpPr>
        <p:spPr>
          <a:xfrm>
            <a:off x="455613" y="0"/>
            <a:ext cx="8985250" cy="838200"/>
          </a:xfrm>
        </p:spPr>
        <p:txBody>
          <a:bodyPr/>
          <a:lstStyle/>
          <a:p>
            <a:r>
              <a:rPr lang="en-US" smtClean="0"/>
              <a:t>Sample Capability, Assessment Criteria, and Assessment Levels</a:t>
            </a:r>
            <a:br>
              <a:rPr lang="en-US" smtClean="0"/>
            </a:br>
            <a:endParaRPr lang="en-US" smtClean="0"/>
          </a:p>
        </p:txBody>
      </p:sp>
      <p:sp>
        <p:nvSpPr>
          <p:cNvPr id="12292" name="Rectangle 4"/>
          <p:cNvSpPr>
            <a:spLocks noChangeArrowheads="1"/>
          </p:cNvSpPr>
          <p:nvPr>
            <p:custDataLst>
              <p:tags r:id="rId4"/>
            </p:custDataLst>
          </p:nvPr>
        </p:nvSpPr>
        <p:spPr bwMode="auto">
          <a:xfrm>
            <a:off x="455613" y="838200"/>
            <a:ext cx="89916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p>
            <a:r>
              <a:rPr lang="en-US" sz="1400" b="0" u="sng" dirty="0">
                <a:cs typeface="Times New Roman" pitchFamily="18" charset="0"/>
              </a:rPr>
              <a:t>Capability Statement 1.1.1</a:t>
            </a:r>
            <a:r>
              <a:rPr lang="en-US" sz="1400" b="0" dirty="0">
                <a:cs typeface="Times New Roman" pitchFamily="18" charset="0"/>
              </a:rPr>
              <a:t>.  The organizational structure (including VHA, </a:t>
            </a:r>
            <a:r>
              <a:rPr lang="en-US" sz="1400" b="0" dirty="0" smtClean="0">
                <a:cs typeface="Times New Roman" pitchFamily="18" charset="0"/>
              </a:rPr>
              <a:t>Veterans Integrated Service Network (VISN), </a:t>
            </a:r>
            <a:r>
              <a:rPr lang="en-US" sz="1400" b="0" dirty="0">
                <a:cs typeface="Times New Roman" pitchFamily="18" charset="0"/>
              </a:rPr>
              <a:t>and local facility level staff) is well defined and clearly supports the strategy and operations of the WHP.</a:t>
            </a:r>
          </a:p>
        </p:txBody>
      </p:sp>
      <p:sp>
        <p:nvSpPr>
          <p:cNvPr id="12293" name="Text Box 5"/>
          <p:cNvSpPr txBox="1">
            <a:spLocks noChangeArrowheads="1"/>
          </p:cNvSpPr>
          <p:nvPr>
            <p:custDataLst>
              <p:tags r:id="rId5"/>
            </p:custDataLst>
          </p:nvPr>
        </p:nvSpPr>
        <p:spPr bwMode="gray">
          <a:xfrm>
            <a:off x="3122613" y="33528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r>
              <a:rPr lang="en-US" u="sng"/>
              <a:t>Capability Assessment Levels</a:t>
            </a:r>
          </a:p>
        </p:txBody>
      </p:sp>
      <p:graphicFrame>
        <p:nvGraphicFramePr>
          <p:cNvPr id="5178" name="Group 58"/>
          <p:cNvGraphicFramePr>
            <a:graphicFrameLocks noGrp="1"/>
          </p:cNvGraphicFramePr>
          <p:nvPr>
            <p:custDataLst>
              <p:tags r:id="rId6"/>
            </p:custDataLst>
          </p:nvPr>
        </p:nvGraphicFramePr>
        <p:xfrm>
          <a:off x="455613" y="1447800"/>
          <a:ext cx="8991600" cy="1935163"/>
        </p:xfrm>
        <a:graphic>
          <a:graphicData uri="http://schemas.openxmlformats.org/drawingml/2006/table">
            <a:tbl>
              <a:tblPr/>
              <a:tblGrid>
                <a:gridCol w="8991600"/>
              </a:tblGrid>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sz="1200" b="1" i="0" u="none" strike="noStrike" cap="none" normalizeH="0" baseline="0" smtClean="0">
                          <a:ln>
                            <a:noFill/>
                          </a:ln>
                          <a:solidFill>
                            <a:schemeClr val="bg1"/>
                          </a:solidFill>
                          <a:effectLst/>
                          <a:latin typeface="Arial" charset="0"/>
                          <a:cs typeface="Times New Roman" pitchFamily="18" charset="0"/>
                        </a:rPr>
                        <a:t>Assessment Criteria</a:t>
                      </a:r>
                      <a:endParaRPr kumimoji="0" lang="en-US" sz="1200" b="0" i="0" u="none" strike="noStrike" cap="none" normalizeH="0" baseline="0" smtClean="0">
                        <a:ln>
                          <a:noFill/>
                        </a:ln>
                        <a:solidFill>
                          <a:schemeClr val="bg1"/>
                        </a:solidFill>
                        <a:effectLst/>
                        <a:latin typeface="Arial" charset="0"/>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B1F65"/>
                    </a:solidFill>
                  </a:tcPr>
                </a:tc>
              </a:tr>
              <a:tr h="1585913">
                <a:tc>
                  <a:txBody>
                    <a:bodyPr/>
                    <a:lstStyle/>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0" i="0" u="none" strike="noStrike" cap="none" normalizeH="0" baseline="0" smtClean="0">
                          <a:ln>
                            <a:noFill/>
                          </a:ln>
                          <a:solidFill>
                            <a:schemeClr val="tx1"/>
                          </a:solidFill>
                          <a:effectLst/>
                          <a:latin typeface="Arial" charset="0"/>
                          <a:cs typeface="Times New Roman" pitchFamily="18" charset="0"/>
                        </a:rPr>
                        <a:t>An organization chart for the WHP is developed and shared across the facility and with the VISN.</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1" i="0" u="none" strike="noStrike" cap="none" normalizeH="0" baseline="0" smtClean="0">
                          <a:ln>
                            <a:noFill/>
                          </a:ln>
                          <a:solidFill>
                            <a:schemeClr val="tx1"/>
                          </a:solidFill>
                          <a:effectLst/>
                          <a:latin typeface="Arial" charset="0"/>
                          <a:cs typeface="Times New Roman" pitchFamily="18" charset="0"/>
                        </a:rPr>
                        <a:t>The organization identifies WHP leaders and their respective roles and responsibilities.</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0" i="0" u="none" strike="noStrike" cap="none" normalizeH="0" baseline="0" smtClean="0">
                          <a:ln>
                            <a:noFill/>
                          </a:ln>
                          <a:solidFill>
                            <a:schemeClr val="tx1"/>
                          </a:solidFill>
                          <a:effectLst/>
                          <a:latin typeface="Arial" charset="0"/>
                          <a:cs typeface="Times New Roman" pitchFamily="18" charset="0"/>
                        </a:rPr>
                        <a:t>The WHP organizational structure is integrated with other components of the facility, as evidenced by the inclusion of WHP staff in Medical Center governance and committees at appropriate levels.</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0" i="0" u="none" strike="noStrike" cap="none" normalizeH="0" baseline="0" smtClean="0">
                          <a:ln>
                            <a:noFill/>
                          </a:ln>
                          <a:solidFill>
                            <a:schemeClr val="tx1"/>
                          </a:solidFill>
                          <a:effectLst/>
                          <a:latin typeface="Arial" charset="0"/>
                          <a:cs typeface="Times New Roman" pitchFamily="18" charset="0"/>
                        </a:rPr>
                        <a:t>Appropriate clinical and administrative staff are available to support and sustain the WHP.</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1" i="0" u="none" strike="noStrike" cap="none" normalizeH="0" baseline="0" smtClean="0">
                          <a:ln>
                            <a:noFill/>
                          </a:ln>
                          <a:solidFill>
                            <a:schemeClr val="tx1"/>
                          </a:solidFill>
                          <a:effectLst/>
                          <a:latin typeface="Arial" charset="0"/>
                          <a:cs typeface="Times New Roman" pitchFamily="18" charset="0"/>
                        </a:rPr>
                        <a:t>A full-time WVPM is designated and assigned to execute comprehensive planning for Women’s Health (1330.01 pg 4). </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0" i="0" u="none" strike="noStrike" cap="none" normalizeH="0" baseline="0" smtClean="0">
                          <a:ln>
                            <a:noFill/>
                          </a:ln>
                          <a:solidFill>
                            <a:schemeClr val="tx1"/>
                          </a:solidFill>
                          <a:effectLst/>
                          <a:latin typeface="Arial" charset="0"/>
                          <a:cs typeface="Times New Roman" pitchFamily="18" charset="0"/>
                        </a:rPr>
                        <a:t>Key staff from the VISN and VAMC work together to support the WHP.</a:t>
                      </a:r>
                    </a:p>
                    <a:p>
                      <a:pPr marL="234950" marR="0" lvl="0" indent="-234950" algn="l" defTabSz="914400" rtl="0" eaLnBrk="0" fontAlgn="base" latinLnBrk="0" hangingPunct="0">
                        <a:lnSpc>
                          <a:spcPct val="100000"/>
                        </a:lnSpc>
                        <a:spcBef>
                          <a:spcPct val="0"/>
                        </a:spcBef>
                        <a:spcAft>
                          <a:spcPct val="0"/>
                        </a:spcAft>
                        <a:buClrTx/>
                        <a:buSzTx/>
                        <a:buFont typeface="Arial" charset="0"/>
                        <a:buChar char="□"/>
                        <a:tabLst>
                          <a:tab pos="304800" algn="l"/>
                          <a:tab pos="914400" algn="l"/>
                        </a:tabLst>
                      </a:pPr>
                      <a:r>
                        <a:rPr kumimoji="0" lang="en-US" sz="1100" b="0" i="0" u="none" strike="noStrike" cap="none" normalizeH="0" baseline="0" smtClean="0">
                          <a:ln>
                            <a:noFill/>
                          </a:ln>
                          <a:solidFill>
                            <a:schemeClr val="tx1"/>
                          </a:solidFill>
                          <a:effectLst/>
                          <a:latin typeface="Arial" charset="0"/>
                          <a:cs typeface="Times New Roman" pitchFamily="18" charset="0"/>
                        </a:rPr>
                        <a:t>Key positions are assigned and filled at the VISN, and the local facility/facilities, to support the WHP.</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183" name="Group 63"/>
          <p:cNvGraphicFramePr>
            <a:graphicFrameLocks noGrp="1"/>
          </p:cNvGraphicFramePr>
          <p:nvPr>
            <p:custDataLst>
              <p:tags r:id="rId7"/>
            </p:custDataLst>
          </p:nvPr>
        </p:nvGraphicFramePr>
        <p:xfrm>
          <a:off x="1293813" y="3657600"/>
          <a:ext cx="7315200" cy="2438401"/>
        </p:xfrm>
        <a:graphic>
          <a:graphicData uri="http://schemas.openxmlformats.org/drawingml/2006/table">
            <a:tbl>
              <a:tblPr/>
              <a:tblGrid>
                <a:gridCol w="376237"/>
                <a:gridCol w="377825"/>
                <a:gridCol w="1455738"/>
                <a:gridCol w="5105400"/>
              </a:tblGrid>
              <a:tr h="2636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Harvey Balls" pitchFamily="2" charset="0"/>
                          <a:cs typeface="Times New Roman" pitchFamily="18" charset="0"/>
                        </a:rPr>
                        <a:t>□</a:t>
                      </a:r>
                      <a:endParaRPr kumimoji="0" lang="en-US" sz="2400" b="0" i="0" u="none" strike="noStrike" cap="none" normalizeH="0" baseline="0" dirty="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Highly Developed</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All assessment criteria are met.</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6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Harvey Balls" pitchFamily="2" charset="0"/>
                          <a:cs typeface="Times New Roman" pitchFamily="18" charset="0"/>
                        </a:rPr>
                        <a:t>□</a:t>
                      </a:r>
                      <a:endParaRPr kumimoji="0" lang="en-US" sz="2400" b="0" i="0" u="none" strike="noStrike" cap="none" normalizeH="0" baseline="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Developed</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The organization identifies WHP leaders and their respective roles and responsibilities.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 full-time WVPM is designated and assigned to execute comprehensive planning for Women’s Health.</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5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Harvey Balls" pitchFamily="2" charset="0"/>
                          <a:cs typeface="Times New Roman" pitchFamily="18" charset="0"/>
                        </a:rPr>
                        <a:t>□</a:t>
                      </a:r>
                      <a:endParaRPr kumimoji="0" lang="en-US" sz="2400" b="0" i="0" u="none" strike="noStrike" cap="none" normalizeH="0" baseline="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Being Developed</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charset="0"/>
                          <a:cs typeface="Times New Roman" pitchFamily="18" charset="0"/>
                        </a:rPr>
                        <a:t>One or more of the following is not met: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The organization identifies WHP leaders and their respective roles and responsibilities.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A full-time WVPM is designated and assigned to execute comprehensive planning for Women’s Health.</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Harvey Balls" pitchFamily="2" charset="0"/>
                          <a:cs typeface="Times New Roman" pitchFamily="18" charset="0"/>
                        </a:rPr>
                        <a:t>□</a:t>
                      </a:r>
                      <a:endParaRPr kumimoji="0" lang="en-US" sz="2400" b="0" i="0" u="none" strike="noStrike" cap="none" normalizeH="0" baseline="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Book Antiqua" pitchFamily="18"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Needs Development</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The roles and responsibilities of facility leaders for the WHP have not been defined.  There are no ongoing plans to recruit a full-time WVPM. </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811">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pitchFamily="18"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45720" marR="4572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pitchFamily="18"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45720" marR="4572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Comment / Rationale</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pitchFamily="18" charset="2"/>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35" name="Oval 47"/>
          <p:cNvSpPr>
            <a:spLocks noChangeArrowheads="1"/>
          </p:cNvSpPr>
          <p:nvPr>
            <p:custDataLst>
              <p:tags r:id="rId8"/>
            </p:custDataLst>
          </p:nvPr>
        </p:nvSpPr>
        <p:spPr bwMode="auto">
          <a:xfrm>
            <a:off x="1751013" y="3733800"/>
            <a:ext cx="180975" cy="180975"/>
          </a:xfrm>
          <a:prstGeom prst="ellipse">
            <a:avLst/>
          </a:prstGeom>
          <a:solidFill>
            <a:schemeClr val="tx1"/>
          </a:solidFill>
          <a:ln w="9525">
            <a:solidFill>
              <a:schemeClr val="tx1"/>
            </a:solidFill>
            <a:round/>
            <a:headEnd/>
            <a:tailEnd/>
          </a:ln>
        </p:spPr>
        <p:txBody>
          <a:bodyPr wrap="none" lIns="45720" rIns="45720" anchor="ctr"/>
          <a:lstStyle/>
          <a:p>
            <a:endParaRPr lang="en-US"/>
          </a:p>
        </p:txBody>
      </p:sp>
      <p:sp>
        <p:nvSpPr>
          <p:cNvPr id="12336" name="Oval 48"/>
          <p:cNvSpPr>
            <a:spLocks noChangeArrowheads="1"/>
          </p:cNvSpPr>
          <p:nvPr>
            <p:custDataLst>
              <p:tags r:id="rId9"/>
            </p:custDataLst>
          </p:nvPr>
        </p:nvSpPr>
        <p:spPr bwMode="auto">
          <a:xfrm>
            <a:off x="1751013" y="4191000"/>
            <a:ext cx="180975" cy="180975"/>
          </a:xfrm>
          <a:prstGeom prst="ellipse">
            <a:avLst/>
          </a:prstGeom>
          <a:solidFill>
            <a:schemeClr val="bg1"/>
          </a:solidFill>
          <a:ln w="9525">
            <a:solidFill>
              <a:schemeClr val="tx1"/>
            </a:solidFill>
            <a:round/>
            <a:headEnd/>
            <a:tailEnd/>
          </a:ln>
        </p:spPr>
        <p:txBody>
          <a:bodyPr wrap="none" lIns="45720" rIns="45720" anchor="ctr"/>
          <a:lstStyle/>
          <a:p>
            <a:endParaRPr lang="en-US"/>
          </a:p>
        </p:txBody>
      </p:sp>
      <p:sp>
        <p:nvSpPr>
          <p:cNvPr id="12337" name="Arc 49"/>
          <p:cNvSpPr>
            <a:spLocks/>
          </p:cNvSpPr>
          <p:nvPr>
            <p:custDataLst>
              <p:tags r:id="rId10"/>
            </p:custDataLst>
          </p:nvPr>
        </p:nvSpPr>
        <p:spPr bwMode="gray">
          <a:xfrm>
            <a:off x="1751013" y="4191000"/>
            <a:ext cx="180975" cy="180975"/>
          </a:xfrm>
          <a:custGeom>
            <a:avLst/>
            <a:gdLst>
              <a:gd name="T0" fmla="*/ 2147483647 w 43200"/>
              <a:gd name="T1" fmla="*/ 0 h 43200"/>
              <a:gd name="T2" fmla="*/ 0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tx1"/>
          </a:solidFill>
          <a:ln w="9525">
            <a:solidFill>
              <a:schemeClr val="tx1"/>
            </a:solidFill>
            <a:round/>
            <a:headEnd/>
            <a:tailEnd/>
          </a:ln>
        </p:spPr>
        <p:txBody>
          <a:bodyPr wrap="none" lIns="45720" rIns="45720" anchor="ctr"/>
          <a:lstStyle/>
          <a:p>
            <a:endParaRPr lang="en-US"/>
          </a:p>
        </p:txBody>
      </p:sp>
      <p:sp>
        <p:nvSpPr>
          <p:cNvPr id="12338" name="Oval 50"/>
          <p:cNvSpPr>
            <a:spLocks noChangeArrowheads="1"/>
          </p:cNvSpPr>
          <p:nvPr>
            <p:custDataLst>
              <p:tags r:id="rId11"/>
            </p:custDataLst>
          </p:nvPr>
        </p:nvSpPr>
        <p:spPr bwMode="auto">
          <a:xfrm>
            <a:off x="1751013" y="4929188"/>
            <a:ext cx="180975" cy="180975"/>
          </a:xfrm>
          <a:prstGeom prst="ellipse">
            <a:avLst/>
          </a:prstGeom>
          <a:solidFill>
            <a:schemeClr val="bg1"/>
          </a:solidFill>
          <a:ln w="9525">
            <a:solidFill>
              <a:schemeClr val="tx1"/>
            </a:solidFill>
            <a:round/>
            <a:headEnd/>
            <a:tailEnd/>
          </a:ln>
        </p:spPr>
        <p:txBody>
          <a:bodyPr wrap="none" lIns="45720" rIns="45720" anchor="ctr"/>
          <a:lstStyle/>
          <a:p>
            <a:endParaRPr lang="en-US"/>
          </a:p>
        </p:txBody>
      </p:sp>
      <p:sp>
        <p:nvSpPr>
          <p:cNvPr id="12339" name="Arc 51"/>
          <p:cNvSpPr>
            <a:spLocks/>
          </p:cNvSpPr>
          <p:nvPr>
            <p:custDataLst>
              <p:tags r:id="rId12"/>
            </p:custDataLst>
          </p:nvPr>
        </p:nvSpPr>
        <p:spPr bwMode="gray">
          <a:xfrm>
            <a:off x="1841500" y="4929188"/>
            <a:ext cx="90488" cy="180975"/>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tx1"/>
          </a:solidFill>
          <a:ln w="9525">
            <a:solidFill>
              <a:schemeClr val="tx1"/>
            </a:solidFill>
            <a:round/>
            <a:headEnd/>
            <a:tailEnd/>
          </a:ln>
        </p:spPr>
        <p:txBody>
          <a:bodyPr wrap="none" lIns="45720" rIns="45720" anchor="ctr"/>
          <a:lstStyle/>
          <a:p>
            <a:endParaRPr lang="en-US"/>
          </a:p>
        </p:txBody>
      </p:sp>
      <p:sp>
        <p:nvSpPr>
          <p:cNvPr id="12340" name="Oval 52"/>
          <p:cNvSpPr>
            <a:spLocks noChangeArrowheads="1"/>
          </p:cNvSpPr>
          <p:nvPr>
            <p:custDataLst>
              <p:tags r:id="rId13"/>
            </p:custDataLst>
          </p:nvPr>
        </p:nvSpPr>
        <p:spPr bwMode="auto">
          <a:xfrm>
            <a:off x="1751013" y="5381625"/>
            <a:ext cx="180975" cy="180975"/>
          </a:xfrm>
          <a:prstGeom prst="ellipse">
            <a:avLst/>
          </a:prstGeom>
          <a:solidFill>
            <a:schemeClr val="bg1"/>
          </a:solidFill>
          <a:ln w="9525">
            <a:solidFill>
              <a:schemeClr val="tx1"/>
            </a:solidFill>
            <a:round/>
            <a:headEnd/>
            <a:tailEnd/>
          </a:ln>
        </p:spPr>
        <p:txBody>
          <a:bodyPr wrap="none" lIns="45720" rIns="45720" anchor="ctr"/>
          <a:lstStyle/>
          <a:p>
            <a:endParaRPr lang="en-US"/>
          </a:p>
        </p:txBody>
      </p:sp>
      <p:sp>
        <p:nvSpPr>
          <p:cNvPr id="12341" name="Arc 53"/>
          <p:cNvSpPr>
            <a:spLocks/>
          </p:cNvSpPr>
          <p:nvPr>
            <p:custDataLst>
              <p:tags r:id="rId14"/>
            </p:custDataLst>
          </p:nvPr>
        </p:nvSpPr>
        <p:spPr bwMode="gray">
          <a:xfrm>
            <a:off x="1841500" y="5381625"/>
            <a:ext cx="90488" cy="904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tx1"/>
          </a:solidFill>
          <a:ln w="9525">
            <a:solidFill>
              <a:schemeClr val="tx1"/>
            </a:solidFill>
            <a:round/>
            <a:headEnd/>
            <a:tailEnd/>
          </a:ln>
        </p:spPr>
        <p:txBody>
          <a:bodyPr wrap="none" lIns="45720" rIns="45720"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66" name="think-cell Slide" r:id="rId6" imgW="0" imgH="0" progId="">
                  <p:embed/>
                </p:oleObj>
              </mc:Choice>
              <mc:Fallback>
                <p:oleObj name="think-cell Slide" r:id="rId6" imgW="0" imgH="0" progId="">
                  <p:embed/>
                  <p:pic>
                    <p:nvPicPr>
                      <p:cNvPr id="0" name="AutoShape 5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5" name="Rectangle 3"/>
          <p:cNvSpPr>
            <a:spLocks noGrp="1" noChangeArrowheads="1"/>
          </p:cNvSpPr>
          <p:nvPr>
            <p:ph type="body" idx="1"/>
            <p:custDataLst>
              <p:tags r:id="rId3"/>
            </p:custDataLst>
          </p:nvPr>
        </p:nvSpPr>
        <p:spPr>
          <a:xfrm>
            <a:off x="531813" y="1066800"/>
            <a:ext cx="8688387" cy="5029200"/>
          </a:xfrm>
        </p:spPr>
        <p:txBody>
          <a:bodyPr/>
          <a:lstStyle/>
          <a:p>
            <a:r>
              <a:rPr lang="en-US" sz="1400" dirty="0" smtClean="0"/>
              <a:t>Each site assessment visit is conducted over a 2-day period </a:t>
            </a:r>
          </a:p>
          <a:p>
            <a:r>
              <a:rPr lang="en-US" sz="1400" dirty="0" smtClean="0"/>
              <a:t>Information is obtained via the site assessment and its associated tools, including:</a:t>
            </a:r>
          </a:p>
          <a:p>
            <a:pPr lvl="1"/>
            <a:r>
              <a:rPr lang="en-US" sz="1400" dirty="0" smtClean="0"/>
              <a:t>A pre-survey</a:t>
            </a:r>
          </a:p>
          <a:p>
            <a:pPr lvl="1"/>
            <a:r>
              <a:rPr lang="en-US" sz="1400" dirty="0" smtClean="0"/>
              <a:t>Interviews</a:t>
            </a:r>
          </a:p>
          <a:p>
            <a:pPr lvl="1"/>
            <a:r>
              <a:rPr lang="en-US" sz="1400" dirty="0" smtClean="0"/>
              <a:t>Document reviews</a:t>
            </a:r>
          </a:p>
          <a:p>
            <a:pPr lvl="1"/>
            <a:r>
              <a:rPr lang="en-US" sz="1400" dirty="0" smtClean="0"/>
              <a:t>Facility tours</a:t>
            </a:r>
          </a:p>
          <a:p>
            <a:pPr lvl="1"/>
            <a:r>
              <a:rPr lang="en-US" sz="1400" dirty="0" smtClean="0"/>
              <a:t>Case studies</a:t>
            </a:r>
          </a:p>
          <a:p>
            <a:r>
              <a:rPr lang="en-US" sz="1400" dirty="0" smtClean="0"/>
              <a:t>Tools and data gathered are used to assign each critical capability a rating on a four-point </a:t>
            </a:r>
            <a:r>
              <a:rPr lang="en-US" sz="1400" dirty="0" err="1" smtClean="0"/>
              <a:t>Likert</a:t>
            </a:r>
            <a:r>
              <a:rPr lang="en-US" sz="1400" dirty="0" smtClean="0"/>
              <a:t> scale (Highly Developed, Developed, Being Developed, Needs Development), based on presence of critical success factors and other assessment criteria</a:t>
            </a:r>
          </a:p>
          <a:p>
            <a:r>
              <a:rPr lang="en-US" sz="1400" dirty="0" smtClean="0"/>
              <a:t>Debriefs of  the programs’ relative strengths and opportunities for improvement are provided to facility leadership at the conclusion of the site assessment visit</a:t>
            </a:r>
          </a:p>
          <a:p>
            <a:r>
              <a:rPr lang="en-US" sz="1400" dirty="0" smtClean="0"/>
              <a:t>Data from site assessments were recorded in an Excel database, and reviewed to identify trends and recommendations across all sites</a:t>
            </a:r>
          </a:p>
        </p:txBody>
      </p:sp>
      <p:sp>
        <p:nvSpPr>
          <p:cNvPr id="13316" name="Rectangle 45"/>
          <p:cNvSpPr>
            <a:spLocks noChangeArrowheads="1"/>
          </p:cNvSpPr>
          <p:nvPr/>
        </p:nvSpPr>
        <p:spPr bwMode="auto">
          <a:xfrm>
            <a:off x="457200" y="152400"/>
            <a:ext cx="8985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lnSpc>
                <a:spcPct val="90000"/>
              </a:lnSpc>
            </a:pPr>
            <a:r>
              <a:rPr lang="en-US" sz="2200" dirty="0"/>
              <a:t>Overview of Data Gathering Process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3"/>
          <p:cNvSpPr>
            <a:spLocks noGrp="1" noChangeArrowheads="1"/>
          </p:cNvSpPr>
          <p:nvPr>
            <p:ph type="title"/>
          </p:nvPr>
        </p:nvSpPr>
        <p:spPr>
          <a:xfrm>
            <a:off x="457200" y="304800"/>
            <a:ext cx="8985250" cy="533400"/>
          </a:xfrm>
        </p:spPr>
        <p:txBody>
          <a:bodyPr/>
          <a:lstStyle/>
          <a:p>
            <a:r>
              <a:rPr lang="en-US" i="1" dirty="0" smtClean="0"/>
              <a:t>Site Visit </a:t>
            </a:r>
            <a:r>
              <a:rPr lang="en-US" dirty="0" smtClean="0"/>
              <a:t>Agenda and Scheduled Interviews/ Activities</a:t>
            </a:r>
          </a:p>
        </p:txBody>
      </p:sp>
      <p:sp>
        <p:nvSpPr>
          <p:cNvPr id="14339" name="Rectangle 49"/>
          <p:cNvSpPr>
            <a:spLocks noGrp="1" noChangeArrowheads="1"/>
          </p:cNvSpPr>
          <p:nvPr>
            <p:ph type="body" sz="half" idx="1"/>
          </p:nvPr>
        </p:nvSpPr>
        <p:spPr>
          <a:xfrm>
            <a:off x="685800" y="1066800"/>
            <a:ext cx="3808413" cy="4724400"/>
          </a:xfrm>
        </p:spPr>
        <p:txBody>
          <a:bodyPr/>
          <a:lstStyle/>
          <a:p>
            <a:pPr>
              <a:buFont typeface="Webdings" pitchFamily="18" charset="2"/>
              <a:buNone/>
            </a:pPr>
            <a:r>
              <a:rPr lang="en-US" sz="2000" b="1" i="1" dirty="0" smtClean="0"/>
              <a:t>{Date Day One}</a:t>
            </a:r>
          </a:p>
          <a:p>
            <a:pPr lvl="1"/>
            <a:r>
              <a:rPr lang="en-US" sz="1400" dirty="0" smtClean="0"/>
              <a:t>Opening Conference </a:t>
            </a:r>
          </a:p>
          <a:p>
            <a:pPr lvl="1"/>
            <a:r>
              <a:rPr lang="en-US" sz="1400" dirty="0" smtClean="0"/>
              <a:t>Tour of Facility </a:t>
            </a:r>
          </a:p>
          <a:p>
            <a:pPr lvl="1"/>
            <a:r>
              <a:rPr lang="en-US" sz="1400" dirty="0" smtClean="0"/>
              <a:t>WVPM</a:t>
            </a:r>
          </a:p>
          <a:p>
            <a:pPr lvl="1"/>
            <a:r>
              <a:rPr lang="en-US" sz="1400" dirty="0" smtClean="0"/>
              <a:t>Associate Chief of Staff (ACOS)/ Primary Care Services</a:t>
            </a:r>
          </a:p>
          <a:p>
            <a:pPr lvl="1"/>
            <a:r>
              <a:rPr lang="en-US" sz="1400" dirty="0" smtClean="0"/>
              <a:t>Women Veterans Health Care Committee </a:t>
            </a:r>
          </a:p>
          <a:p>
            <a:pPr lvl="1"/>
            <a:r>
              <a:rPr lang="en-US" sz="1400" dirty="0" smtClean="0"/>
              <a:t>Quality Improvement (QI) Management Staff</a:t>
            </a:r>
            <a:r>
              <a:rPr lang="en-US" sz="1400" b="1" dirty="0" smtClean="0"/>
              <a:t> </a:t>
            </a:r>
            <a:r>
              <a:rPr lang="en-US" sz="1400" dirty="0" smtClean="0"/>
              <a:t> </a:t>
            </a:r>
          </a:p>
          <a:p>
            <a:pPr lvl="1"/>
            <a:r>
              <a:rPr lang="en-US" sz="1400" dirty="0" smtClean="0"/>
              <a:t>Outreach/Public </a:t>
            </a:r>
            <a:r>
              <a:rPr lang="en-US" sz="1400" smtClean="0"/>
              <a:t>Information Officer (PIO)/Volunteer </a:t>
            </a:r>
            <a:r>
              <a:rPr lang="en-US" sz="1400" dirty="0" smtClean="0"/>
              <a:t>Services</a:t>
            </a:r>
          </a:p>
          <a:p>
            <a:pPr lvl="1"/>
            <a:r>
              <a:rPr lang="en-US" sz="1400" dirty="0" smtClean="0"/>
              <a:t>Chief Financial Officer (CFO)/Fee Basis Coordinator/Clinical Approver of Fee Care </a:t>
            </a:r>
          </a:p>
          <a:p>
            <a:pPr lvl="1"/>
            <a:r>
              <a:rPr lang="en-US" sz="1400" dirty="0" smtClean="0"/>
              <a:t>VISN Lead</a:t>
            </a:r>
          </a:p>
          <a:p>
            <a:endParaRPr lang="en-US" sz="1400" dirty="0" smtClean="0"/>
          </a:p>
        </p:txBody>
      </p:sp>
      <p:sp>
        <p:nvSpPr>
          <p:cNvPr id="14340" name="Rectangle 58"/>
          <p:cNvSpPr>
            <a:spLocks noGrp="1" noChangeArrowheads="1"/>
          </p:cNvSpPr>
          <p:nvPr>
            <p:ph type="body" sz="half" idx="2"/>
          </p:nvPr>
        </p:nvSpPr>
        <p:spPr>
          <a:xfrm>
            <a:off x="5143500" y="990600"/>
            <a:ext cx="4305300" cy="4419600"/>
          </a:xfrm>
        </p:spPr>
        <p:txBody>
          <a:bodyPr/>
          <a:lstStyle/>
          <a:p>
            <a:pPr>
              <a:buFont typeface="Webdings" pitchFamily="18" charset="2"/>
              <a:buNone/>
            </a:pPr>
            <a:r>
              <a:rPr lang="en-US" sz="2000" b="1" i="1" dirty="0" smtClean="0"/>
              <a:t>{Date Day Two</a:t>
            </a:r>
            <a:r>
              <a:rPr lang="en-US" sz="2000" i="1" dirty="0" smtClean="0"/>
              <a:t>}</a:t>
            </a:r>
          </a:p>
          <a:p>
            <a:pPr lvl="1"/>
            <a:r>
              <a:rPr lang="en-US" sz="1400" dirty="0" smtClean="0"/>
              <a:t>Telephone Advice Staff</a:t>
            </a:r>
          </a:p>
          <a:p>
            <a:pPr lvl="1"/>
            <a:r>
              <a:rPr lang="en-US" sz="1400" dirty="0" smtClean="0"/>
              <a:t>Director/Associate Director</a:t>
            </a:r>
          </a:p>
          <a:p>
            <a:pPr lvl="1"/>
            <a:r>
              <a:rPr lang="en-US" sz="1400" dirty="0" smtClean="0"/>
              <a:t>Chief of Staff </a:t>
            </a:r>
          </a:p>
          <a:p>
            <a:pPr lvl="1"/>
            <a:r>
              <a:rPr lang="en-US" sz="1400" dirty="0" smtClean="0"/>
              <a:t>Associate Director Patient Care Services (PCS) /Director of Nursing</a:t>
            </a:r>
          </a:p>
          <a:p>
            <a:pPr lvl="1"/>
            <a:r>
              <a:rPr lang="en-US" sz="1400" dirty="0" smtClean="0"/>
              <a:t>Women Veteran (WV) Medical Director </a:t>
            </a:r>
          </a:p>
          <a:p>
            <a:pPr lvl="1"/>
            <a:r>
              <a:rPr lang="en-US" sz="1400" dirty="0" smtClean="0"/>
              <a:t>Case Based Discussion</a:t>
            </a:r>
          </a:p>
          <a:p>
            <a:pPr lvl="1"/>
            <a:r>
              <a:rPr lang="en-US" sz="1400" dirty="0" smtClean="0"/>
              <a:t>Director of Mental Health</a:t>
            </a:r>
          </a:p>
          <a:p>
            <a:pPr lvl="1"/>
            <a:r>
              <a:rPr lang="en-US" sz="1400" dirty="0" smtClean="0"/>
              <a:t>Director of Pharmacy</a:t>
            </a:r>
          </a:p>
          <a:p>
            <a:pPr lvl="1"/>
            <a:r>
              <a:rPr lang="en-US" sz="1400" dirty="0" smtClean="0"/>
              <a:t>Chief Information Officer  (CIO) and Clinical Applications Coordinator (CAC) /  Health Information Management System (HIMS) </a:t>
            </a:r>
          </a:p>
          <a:p>
            <a:pPr lvl="1"/>
            <a:r>
              <a:rPr lang="en-US" sz="1400" dirty="0" smtClean="0"/>
              <a:t>Education and Training Staff (Nursing Ed, Associate Chief of Staff for Education (ACOSE), Human Resource (HR), Ed Staff) </a:t>
            </a:r>
          </a:p>
          <a:p>
            <a:pPr lvl="1"/>
            <a:r>
              <a:rPr lang="en-US" sz="1400" dirty="0" smtClean="0"/>
              <a:t>Community Based Outpatient Clinic (CBOC) Coordinator/Medical Director</a:t>
            </a:r>
          </a:p>
          <a:p>
            <a:pPr>
              <a:buFont typeface="Webdings" pitchFamily="18" charset="2"/>
              <a:buNone/>
            </a:pPr>
            <a:r>
              <a:rPr lang="en-US" sz="2000" b="1" i="1" dirty="0" smtClean="0"/>
              <a:t>{Date Day Three}</a:t>
            </a:r>
          </a:p>
          <a:p>
            <a:pPr lvl="1"/>
            <a:r>
              <a:rPr lang="en-US" sz="1400" dirty="0" smtClean="0"/>
              <a:t>Closing Conference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12" name="think-cell Slide" r:id="rId6" imgW="0" imgH="0" progId="">
                  <p:embed/>
                </p:oleObj>
              </mc:Choice>
              <mc:Fallback>
                <p:oleObj name="think-cell Slide" r:id="rId6" imgW="0" imgH="0" progId="">
                  <p:embed/>
                  <p:pic>
                    <p:nvPicPr>
                      <p:cNvPr id="0" name="AutoShape 5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3"/>
          <p:cNvSpPr>
            <a:spLocks noGrp="1" noChangeArrowheads="1"/>
          </p:cNvSpPr>
          <p:nvPr>
            <p:ph type="body" idx="1"/>
            <p:custDataLst>
              <p:tags r:id="rId3"/>
            </p:custDataLst>
          </p:nvPr>
        </p:nvSpPr>
        <p:spPr>
          <a:xfrm>
            <a:off x="531813" y="1066800"/>
            <a:ext cx="8688387" cy="4572000"/>
          </a:xfrm>
        </p:spPr>
        <p:txBody>
          <a:bodyPr/>
          <a:lstStyle/>
          <a:p>
            <a:r>
              <a:rPr lang="en-US" sz="1400" smtClean="0"/>
              <a:t>Data gathered through pre-survey, document reviews, interviews, case studies, and observations during the assessments provide valuable insights regarding development of capabilities at each facility visited and emerging trends across the system</a:t>
            </a:r>
          </a:p>
          <a:p>
            <a:r>
              <a:rPr lang="en-US" sz="1400" smtClean="0"/>
              <a:t>Assessment teams applied a standard framework to ensure uniform use of the tools and interpretation of data collected. Each assessment produced a variety of qualitative and quantitative data, and involved a thoughtful exchange of insights between facility staff and Assessment Teams</a:t>
            </a:r>
          </a:p>
          <a:p>
            <a:r>
              <a:rPr lang="en-US" sz="1400" smtClean="0"/>
              <a:t>The methodology and related assessment processes encourage and provide an increase in an understanding of program requirements across the sites at all organizational levels</a:t>
            </a:r>
          </a:p>
        </p:txBody>
      </p:sp>
      <p:sp>
        <p:nvSpPr>
          <p:cNvPr id="15364" name="Rectangle 45"/>
          <p:cNvSpPr>
            <a:spLocks noChangeArrowheads="1"/>
          </p:cNvSpPr>
          <p:nvPr/>
        </p:nvSpPr>
        <p:spPr bwMode="auto">
          <a:xfrm>
            <a:off x="457200" y="152400"/>
            <a:ext cx="8985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lnSpc>
                <a:spcPct val="90000"/>
              </a:lnSpc>
            </a:pPr>
            <a:r>
              <a:rPr lang="en-US" sz="2200"/>
              <a:t>Methodology Overview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Site Selection, Data Management, and Data </a:t>
            </a:r>
            <a:r>
              <a:rPr lang="en-US" sz="3000" dirty="0"/>
              <a:t>Analysis Approach</a:t>
            </a:r>
            <a:br>
              <a:rPr lang="en-US" sz="3000" dirty="0"/>
            </a:br>
            <a:endParaRPr lang="en-US" sz="3000" dirty="0"/>
          </a:p>
        </p:txBody>
      </p:sp>
    </p:spTree>
    <p:extLst>
      <p:ext uri="{BB962C8B-B14F-4D97-AF65-F5344CB8AC3E}">
        <p14:creationId xmlns:p14="http://schemas.microsoft.com/office/powerpoint/2010/main" val="1341780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 – Background</a:t>
            </a:r>
            <a:endParaRPr lang="en-US" dirty="0"/>
          </a:p>
        </p:txBody>
      </p:sp>
      <p:sp>
        <p:nvSpPr>
          <p:cNvPr id="3" name="Content Placeholder 2"/>
          <p:cNvSpPr>
            <a:spLocks noGrp="1"/>
          </p:cNvSpPr>
          <p:nvPr>
            <p:ph idx="1"/>
          </p:nvPr>
        </p:nvSpPr>
        <p:spPr/>
        <p:txBody>
          <a:bodyPr/>
          <a:lstStyle/>
          <a:p>
            <a:r>
              <a:rPr lang="en-US" dirty="0" smtClean="0"/>
              <a:t>Total of 152 VA Medical Centers (VAMCs)</a:t>
            </a:r>
          </a:p>
          <a:p>
            <a:endParaRPr lang="en-US" sz="800" dirty="0" smtClean="0"/>
          </a:p>
          <a:p>
            <a:pPr lvl="1"/>
            <a:r>
              <a:rPr lang="en-US" dirty="0" smtClean="0"/>
              <a:t>FY2010:  4 sites (plus 2 pilot sites)</a:t>
            </a:r>
          </a:p>
          <a:p>
            <a:pPr lvl="1"/>
            <a:r>
              <a:rPr lang="en-US" dirty="0" smtClean="0"/>
              <a:t>FY2011:  21 site assessment visits completed</a:t>
            </a:r>
          </a:p>
          <a:p>
            <a:pPr lvl="1"/>
            <a:r>
              <a:rPr lang="en-US" dirty="0" smtClean="0"/>
              <a:t>FY2012:  21 site assessment visits to be completed</a:t>
            </a:r>
          </a:p>
          <a:p>
            <a:r>
              <a:rPr lang="en-US" dirty="0" smtClean="0"/>
              <a:t>End of FY2012: 46 of 152 VAMCs (30%) will have been evaluated</a:t>
            </a:r>
          </a:p>
          <a:p>
            <a:endParaRPr lang="en-US" dirty="0"/>
          </a:p>
        </p:txBody>
      </p:sp>
    </p:spTree>
    <p:extLst>
      <p:ext uri="{BB962C8B-B14F-4D97-AF65-F5344CB8AC3E}">
        <p14:creationId xmlns:p14="http://schemas.microsoft.com/office/powerpoint/2010/main" val="423579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 – Sampling </a:t>
            </a:r>
            <a:r>
              <a:rPr lang="en-US" dirty="0"/>
              <a:t>Methodology</a:t>
            </a:r>
          </a:p>
        </p:txBody>
      </p:sp>
      <p:sp>
        <p:nvSpPr>
          <p:cNvPr id="3" name="Content Placeholder 2"/>
          <p:cNvSpPr>
            <a:spLocks noGrp="1"/>
          </p:cNvSpPr>
          <p:nvPr>
            <p:ph idx="1"/>
          </p:nvPr>
        </p:nvSpPr>
        <p:spPr>
          <a:xfrm>
            <a:off x="531812" y="1524000"/>
            <a:ext cx="8916988" cy="4648200"/>
          </a:xfrm>
        </p:spPr>
        <p:txBody>
          <a:bodyPr/>
          <a:lstStyle/>
          <a:p>
            <a:r>
              <a:rPr lang="en-US" dirty="0" smtClean="0"/>
              <a:t>60 sites blindly selected based on the following criteria:</a:t>
            </a:r>
          </a:p>
          <a:p>
            <a:pPr lvl="1"/>
            <a:r>
              <a:rPr lang="en-US" dirty="0" smtClean="0"/>
              <a:t>Location  </a:t>
            </a:r>
          </a:p>
          <a:p>
            <a:pPr marL="742950" lvl="1" indent="-285750">
              <a:buFont typeface="Arial" pitchFamily="34" charset="0"/>
              <a:buChar char="•"/>
            </a:pPr>
            <a:r>
              <a:rPr lang="en-US" dirty="0" smtClean="0"/>
              <a:t>Veterans Integrated Service Network (VISN) (n = 23)</a:t>
            </a:r>
          </a:p>
          <a:p>
            <a:pPr lvl="1"/>
            <a:r>
              <a:rPr lang="en-US" dirty="0" smtClean="0"/>
              <a:t>Complexity Level</a:t>
            </a:r>
            <a:endParaRPr lang="en-US" dirty="0" smtClean="0">
              <a:solidFill>
                <a:srgbClr val="FF0000"/>
              </a:solidFill>
            </a:endParaRPr>
          </a:p>
          <a:p>
            <a:pPr marL="742950" lvl="1" indent="-285750">
              <a:buFont typeface="Arial" pitchFamily="34" charset="0"/>
              <a:buChar char="•"/>
            </a:pPr>
            <a:r>
              <a:rPr lang="en-US" dirty="0" smtClean="0"/>
              <a:t>Categories: 1a, 1b, 1c, 2, 3 (1a = most complex, 3 </a:t>
            </a:r>
            <a:r>
              <a:rPr lang="en-US" dirty="0"/>
              <a:t>=</a:t>
            </a:r>
            <a:r>
              <a:rPr lang="en-US" dirty="0" smtClean="0"/>
              <a:t> least complex)</a:t>
            </a:r>
          </a:p>
          <a:p>
            <a:pPr marL="742950" lvl="1" indent="-285750">
              <a:buFont typeface="Arial" pitchFamily="34" charset="0"/>
              <a:buChar char="•"/>
            </a:pPr>
            <a:r>
              <a:rPr lang="en-US" dirty="0" smtClean="0"/>
              <a:t>Variables: 1) Veterans Equitable Resource Allocation (VERA) Pro-Rated Person (PRP); 2) Level of Intensive Care Unit; 3) Patient Risk; 4) Total Resident Slots; 5) Revised </a:t>
            </a:r>
            <a:r>
              <a:rPr lang="en-US" dirty="0" err="1" smtClean="0"/>
              <a:t>Herfindahl</a:t>
            </a:r>
            <a:r>
              <a:rPr lang="en-US" dirty="0" smtClean="0"/>
              <a:t>-Hirschman Index (HHI) Resident Slots; 6) VERA Research per PRP; 7) Complex Clinical Programs</a:t>
            </a:r>
          </a:p>
          <a:p>
            <a:pPr lvl="1"/>
            <a:r>
              <a:rPr lang="en-US" dirty="0"/>
              <a:t>Census category </a:t>
            </a:r>
          </a:p>
          <a:p>
            <a:pPr marL="742950" lvl="1" indent="-285750">
              <a:buFont typeface="Arial" pitchFamily="34" charset="0"/>
              <a:buChar char="•"/>
            </a:pPr>
            <a:r>
              <a:rPr lang="en-US" dirty="0" smtClean="0"/>
              <a:t>Urbanized </a:t>
            </a:r>
            <a:r>
              <a:rPr lang="en-US" dirty="0"/>
              <a:t>area (UA) = metropolitan area with more than 50,000 people</a:t>
            </a:r>
          </a:p>
          <a:p>
            <a:pPr marL="742950" lvl="1" indent="-285750">
              <a:buFont typeface="Arial" pitchFamily="34" charset="0"/>
              <a:buChar char="•"/>
            </a:pPr>
            <a:r>
              <a:rPr lang="en-US" dirty="0" smtClean="0"/>
              <a:t>Urban </a:t>
            </a:r>
            <a:r>
              <a:rPr lang="en-US" dirty="0"/>
              <a:t>Cluster (UC) = metropolitan area with between 2,500 and 50,000 people</a:t>
            </a:r>
          </a:p>
          <a:p>
            <a:pPr marL="742950" lvl="1" indent="-285750">
              <a:buFont typeface="Arial" pitchFamily="34" charset="0"/>
              <a:buChar char="•"/>
            </a:pPr>
            <a:r>
              <a:rPr lang="en-US" dirty="0"/>
              <a:t>Rural = area with less than 2,500 people by census bureau definition</a:t>
            </a:r>
          </a:p>
          <a:p>
            <a:r>
              <a:rPr lang="en-US" dirty="0"/>
              <a:t>Randomly selected </a:t>
            </a:r>
            <a:r>
              <a:rPr lang="en-US" dirty="0" smtClean="0"/>
              <a:t>21 sites from the 60 blindly selected sites based on VISN and State</a:t>
            </a:r>
            <a:endParaRPr lang="en-US" dirty="0"/>
          </a:p>
          <a:p>
            <a:pPr marL="520700" indent="-28575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330728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mtClean="0"/>
              <a:t>Agenda</a:t>
            </a:r>
          </a:p>
        </p:txBody>
      </p:sp>
      <p:sp>
        <p:nvSpPr>
          <p:cNvPr id="4099" name="Rectangle 3"/>
          <p:cNvSpPr>
            <a:spLocks noGrp="1" noChangeArrowheads="1"/>
          </p:cNvSpPr>
          <p:nvPr>
            <p:ph type="subTitle" idx="1"/>
          </p:nvPr>
        </p:nvSpPr>
        <p:spPr/>
        <p:txBody>
          <a:bodyPr/>
          <a:lstStyle/>
          <a:p>
            <a:r>
              <a:rPr lang="en-US" dirty="0" smtClean="0"/>
              <a:t>Program Evaluation Purpose and Background</a:t>
            </a:r>
          </a:p>
          <a:p>
            <a:r>
              <a:rPr lang="en-US" dirty="0" smtClean="0"/>
              <a:t>Program Evaluation Methodology Overview</a:t>
            </a:r>
          </a:p>
          <a:p>
            <a:r>
              <a:rPr lang="en-US" dirty="0" smtClean="0"/>
              <a:t>Site Selection, Data Management, and Data Analysis Approach</a:t>
            </a:r>
          </a:p>
          <a:p>
            <a:r>
              <a:rPr lang="en-US" dirty="0" smtClean="0"/>
              <a:t>Benefits and Next Steps</a:t>
            </a:r>
          </a:p>
          <a:p>
            <a:r>
              <a:rPr lang="en-US" dirty="0" smtClean="0"/>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 Considerations</a:t>
            </a:r>
            <a:endParaRPr lang="en-US" dirty="0"/>
          </a:p>
        </p:txBody>
      </p:sp>
      <p:sp>
        <p:nvSpPr>
          <p:cNvPr id="3" name="Content Placeholder 2"/>
          <p:cNvSpPr>
            <a:spLocks noGrp="1"/>
          </p:cNvSpPr>
          <p:nvPr>
            <p:ph idx="1"/>
          </p:nvPr>
        </p:nvSpPr>
        <p:spPr/>
        <p:txBody>
          <a:bodyPr/>
          <a:lstStyle/>
          <a:p>
            <a:r>
              <a:rPr lang="en-US" dirty="0"/>
              <a:t>The end goal of the use of the </a:t>
            </a:r>
            <a:r>
              <a:rPr lang="en-US" dirty="0" smtClean="0"/>
              <a:t>data (both display/reporting and future use of the data)</a:t>
            </a:r>
            <a:endParaRPr lang="en-US" dirty="0"/>
          </a:p>
          <a:p>
            <a:r>
              <a:rPr lang="en-US" dirty="0" smtClean="0"/>
              <a:t>What data is available</a:t>
            </a:r>
            <a:endParaRPr lang="en-US" dirty="0"/>
          </a:p>
          <a:p>
            <a:r>
              <a:rPr lang="en-US" dirty="0" smtClean="0"/>
              <a:t>How </a:t>
            </a:r>
            <a:r>
              <a:rPr lang="en-US" dirty="0"/>
              <a:t>the data relate to each other and can be </a:t>
            </a:r>
            <a:r>
              <a:rPr lang="en-US" dirty="0" smtClean="0"/>
              <a:t>analyzed to meet the objectives of the study</a:t>
            </a:r>
          </a:p>
          <a:p>
            <a:r>
              <a:rPr lang="en-US" dirty="0" smtClean="0"/>
              <a:t>End-user capabilities and access to software</a:t>
            </a:r>
            <a:endParaRPr lang="en-US" dirty="0"/>
          </a:p>
          <a:p>
            <a:r>
              <a:rPr lang="en-US" dirty="0"/>
              <a:t>The most suitable means of housing the data, i.e., software and their respective capabilities</a:t>
            </a:r>
          </a:p>
          <a:p>
            <a:endParaRPr lang="en-US" dirty="0"/>
          </a:p>
        </p:txBody>
      </p:sp>
    </p:spTree>
    <p:extLst>
      <p:ext uri="{BB962C8B-B14F-4D97-AF65-F5344CB8AC3E}">
        <p14:creationId xmlns:p14="http://schemas.microsoft.com/office/powerpoint/2010/main" val="968099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Management – Women Veteran Health Program Evaluation Data Types</a:t>
            </a:r>
            <a:endParaRPr lang="en-US" dirty="0"/>
          </a:p>
        </p:txBody>
      </p:sp>
      <p:sp>
        <p:nvSpPr>
          <p:cNvPr id="5" name="Content Placeholder 4"/>
          <p:cNvSpPr>
            <a:spLocks noGrp="1"/>
          </p:cNvSpPr>
          <p:nvPr>
            <p:ph idx="1"/>
          </p:nvPr>
        </p:nvSpPr>
        <p:spPr/>
        <p:txBody>
          <a:bodyPr/>
          <a:lstStyle/>
          <a:p>
            <a:r>
              <a:rPr lang="en-US" dirty="0" smtClean="0"/>
              <a:t>Self-Reported Data</a:t>
            </a:r>
          </a:p>
          <a:p>
            <a:pPr lvl="1"/>
            <a:r>
              <a:rPr lang="en-US" dirty="0" smtClean="0"/>
              <a:t>The </a:t>
            </a:r>
            <a:r>
              <a:rPr lang="en-US" dirty="0"/>
              <a:t>Women’s Assessment Tool for Comprehensive Health </a:t>
            </a:r>
            <a:r>
              <a:rPr lang="en-US" dirty="0" smtClean="0"/>
              <a:t>(WATCH Data)</a:t>
            </a:r>
          </a:p>
          <a:p>
            <a:pPr lvl="1" indent="169863">
              <a:buFont typeface="Arial" pitchFamily="34" charset="0"/>
              <a:buChar char="•"/>
            </a:pPr>
            <a:r>
              <a:rPr lang="en-US" dirty="0" smtClean="0"/>
              <a:t>Pre-Survey </a:t>
            </a:r>
            <a:r>
              <a:rPr lang="en-US" dirty="0"/>
              <a:t>data (Demographics, Health Care Services, Models of Care)</a:t>
            </a:r>
          </a:p>
          <a:p>
            <a:pPr marL="627063" lvl="1" indent="-158750">
              <a:buFont typeface="Arial" pitchFamily="34" charset="0"/>
              <a:buChar char="•"/>
            </a:pPr>
            <a:r>
              <a:rPr lang="en-US" dirty="0"/>
              <a:t>Self-Assessment Data (across 4 components, 39 capabilities and associated assessment criteria, including critical success factors)</a:t>
            </a:r>
          </a:p>
          <a:p>
            <a:r>
              <a:rPr lang="en-US" dirty="0" smtClean="0"/>
              <a:t>Site Assessment Visit Data</a:t>
            </a:r>
          </a:p>
          <a:p>
            <a:pPr lvl="1"/>
            <a:r>
              <a:rPr lang="en-US" dirty="0" smtClean="0"/>
              <a:t>4 Components</a:t>
            </a:r>
          </a:p>
          <a:p>
            <a:pPr lvl="1"/>
            <a:r>
              <a:rPr lang="en-US" dirty="0" smtClean="0"/>
              <a:t>39 Capabilities</a:t>
            </a:r>
          </a:p>
          <a:p>
            <a:pPr lvl="1"/>
            <a:r>
              <a:rPr lang="en-US" dirty="0" smtClean="0"/>
              <a:t>Assessment Criteria</a:t>
            </a:r>
          </a:p>
          <a:p>
            <a:pPr lvl="1"/>
            <a:r>
              <a:rPr lang="en-US" dirty="0" smtClean="0"/>
              <a:t>Critical Success Factors</a:t>
            </a:r>
          </a:p>
          <a:p>
            <a:pPr lvl="1"/>
            <a:r>
              <a:rPr lang="en-US" dirty="0" smtClean="0"/>
              <a:t>Models of Care</a:t>
            </a:r>
          </a:p>
          <a:p>
            <a:pPr lvl="1"/>
            <a:r>
              <a:rPr lang="en-US" dirty="0"/>
              <a:t>Staffing:  Women’s Health Providers and Team</a:t>
            </a:r>
          </a:p>
          <a:p>
            <a:pPr lvl="1"/>
            <a:r>
              <a:rPr lang="en-US" dirty="0" smtClean="0"/>
              <a:t>Potential Best Practices</a:t>
            </a:r>
          </a:p>
        </p:txBody>
      </p:sp>
    </p:spTree>
    <p:extLst>
      <p:ext uri="{BB962C8B-B14F-4D97-AF65-F5344CB8AC3E}">
        <p14:creationId xmlns:p14="http://schemas.microsoft.com/office/powerpoint/2010/main" val="360867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Management – Site Assessment Visit Data Entry</a:t>
            </a:r>
            <a:endParaRPr lang="en-US" dirty="0"/>
          </a:p>
        </p:txBody>
      </p:sp>
      <p:sp>
        <p:nvSpPr>
          <p:cNvPr id="7" name="Content Placeholder 6"/>
          <p:cNvSpPr>
            <a:spLocks noGrp="1"/>
          </p:cNvSpPr>
          <p:nvPr>
            <p:ph sz="half" idx="1"/>
          </p:nvPr>
        </p:nvSpPr>
        <p:spPr>
          <a:xfrm>
            <a:off x="684212" y="2286000"/>
            <a:ext cx="3579812" cy="2438400"/>
          </a:xfrm>
        </p:spPr>
        <p:txBody>
          <a:bodyPr/>
          <a:lstStyle/>
          <a:p>
            <a:r>
              <a:rPr lang="en-US" sz="2400" i="1" dirty="0" smtClean="0"/>
              <a:t>MS Access</a:t>
            </a:r>
          </a:p>
          <a:p>
            <a:r>
              <a:rPr lang="en-US" sz="2400" i="1" dirty="0" smtClean="0"/>
              <a:t>Mirrors Protocol Assessment Tool</a:t>
            </a:r>
            <a:endParaRPr lang="en-US" sz="2400" i="1" dirty="0"/>
          </a:p>
        </p:txBody>
      </p:sp>
      <p:sp>
        <p:nvSpPr>
          <p:cNvPr id="8" name="Content Placeholder 7"/>
          <p:cNvSpPr>
            <a:spLocks noGrp="1"/>
          </p:cNvSpPr>
          <p:nvPr>
            <p:ph sz="half" idx="2"/>
          </p:nvPr>
        </p:nvSpPr>
        <p:spPr/>
        <p:txBody>
          <a:bodyPr/>
          <a:lstStyle/>
          <a:p>
            <a:endParaRPr lang="en-US"/>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210" b="3001"/>
          <a:stretch/>
        </p:blipFill>
        <p:spPr bwMode="auto">
          <a:xfrm>
            <a:off x="4447927" y="1447800"/>
            <a:ext cx="4479430" cy="446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832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 Methods</a:t>
            </a:r>
            <a:endParaRPr lang="en-US" dirty="0"/>
          </a:p>
        </p:txBody>
      </p:sp>
      <p:sp>
        <p:nvSpPr>
          <p:cNvPr id="3" name="Content Placeholder 2"/>
          <p:cNvSpPr>
            <a:spLocks noGrp="1"/>
          </p:cNvSpPr>
          <p:nvPr>
            <p:ph idx="1"/>
          </p:nvPr>
        </p:nvSpPr>
        <p:spPr/>
        <p:txBody>
          <a:bodyPr/>
          <a:lstStyle/>
          <a:p>
            <a:r>
              <a:rPr lang="en-US" dirty="0" smtClean="0"/>
              <a:t>Cumulative Proportions Analysis</a:t>
            </a:r>
          </a:p>
          <a:p>
            <a:r>
              <a:rPr lang="en-US" dirty="0" smtClean="0"/>
              <a:t>Statistical Outlier Analysis</a:t>
            </a:r>
            <a:endParaRPr lang="en-US" dirty="0"/>
          </a:p>
        </p:txBody>
      </p:sp>
    </p:spTree>
    <p:extLst>
      <p:ext uri="{BB962C8B-B14F-4D97-AF65-F5344CB8AC3E}">
        <p14:creationId xmlns:p14="http://schemas.microsoft.com/office/powerpoint/2010/main" val="150049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Proportions</a:t>
            </a:r>
          </a:p>
        </p:txBody>
      </p:sp>
      <p:graphicFrame>
        <p:nvGraphicFramePr>
          <p:cNvPr id="4" name="Object 3"/>
          <p:cNvGraphicFramePr>
            <a:graphicFrameLocks noChangeAspect="1"/>
          </p:cNvGraphicFramePr>
          <p:nvPr>
            <p:extLst>
              <p:ext uri="{D42A27DB-BD31-4B8C-83A1-F6EECF244321}">
                <p14:modId xmlns:p14="http://schemas.microsoft.com/office/powerpoint/2010/main" val="2874959275"/>
              </p:ext>
            </p:extLst>
          </p:nvPr>
        </p:nvGraphicFramePr>
        <p:xfrm>
          <a:off x="1370012" y="1371600"/>
          <a:ext cx="7248526" cy="4587769"/>
        </p:xfrm>
        <a:graphic>
          <a:graphicData uri="http://schemas.openxmlformats.org/presentationml/2006/ole">
            <mc:AlternateContent xmlns:mc="http://schemas.openxmlformats.org/markup-compatibility/2006">
              <mc:Choice xmlns:v="urn:schemas-microsoft-com:vml" Requires="v">
                <p:oleObj spid="_x0000_s24599" name="Macro-Enabled Worksheet" r:id="rId4" imgW="9315540" imgH="5895885" progId="Excel.SheetMacroEnabled.12">
                  <p:embed/>
                </p:oleObj>
              </mc:Choice>
              <mc:Fallback>
                <p:oleObj name="Macro-Enabled Worksheet" r:id="rId4" imgW="9315540" imgH="5895885" progId="Excel.SheetMacroEnabled.12">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012" y="1371600"/>
                        <a:ext cx="7248526" cy="4587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rot="20016351">
            <a:off x="2525143" y="2737559"/>
            <a:ext cx="5026750" cy="1077218"/>
          </a:xfrm>
          <a:prstGeom prst="rect">
            <a:avLst/>
          </a:prstGeom>
          <a:noFill/>
        </p:spPr>
        <p:txBody>
          <a:bodyPr wrap="square" rtlCol="0">
            <a:spAutoFit/>
          </a:bodyPr>
          <a:lstStyle/>
          <a:p>
            <a:r>
              <a:rPr lang="en-US" sz="3200" dirty="0" smtClean="0">
                <a:solidFill>
                  <a:srgbClr val="FF0000"/>
                </a:solidFill>
              </a:rPr>
              <a:t>SAMPLE: THIS IS NOT ACTUAL DATA</a:t>
            </a:r>
            <a:endParaRPr lang="en-US" sz="3200" dirty="0">
              <a:solidFill>
                <a:srgbClr val="FF0000"/>
              </a:solidFill>
            </a:endParaRPr>
          </a:p>
        </p:txBody>
      </p:sp>
    </p:spTree>
    <p:extLst>
      <p:ext uri="{BB962C8B-B14F-4D97-AF65-F5344CB8AC3E}">
        <p14:creationId xmlns:p14="http://schemas.microsoft.com/office/powerpoint/2010/main" val="1210897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dirty="0" smtClean="0"/>
              <a:t>Determination of Thresholds by Percentage Example</a:t>
            </a:r>
          </a:p>
        </p:txBody>
      </p:sp>
      <p:sp>
        <p:nvSpPr>
          <p:cNvPr id="17411" name="Content Placeholder 6"/>
          <p:cNvSpPr>
            <a:spLocks noGrp="1"/>
          </p:cNvSpPr>
          <p:nvPr>
            <p:ph idx="1"/>
          </p:nvPr>
        </p:nvSpPr>
        <p:spPr>
          <a:xfrm>
            <a:off x="6858001" y="1219200"/>
            <a:ext cx="2894012" cy="4876800"/>
          </a:xfrm>
        </p:spPr>
        <p:txBody>
          <a:bodyPr/>
          <a:lstStyle/>
          <a:p>
            <a:r>
              <a:rPr lang="en-US" sz="1400" u="sng" dirty="0" smtClean="0"/>
              <a:t>Define:</a:t>
            </a:r>
            <a:r>
              <a:rPr lang="en-US" sz="1400" dirty="0" smtClean="0"/>
              <a:t> “High Performance” as a Capability that receives consistently high scores across facilities.</a:t>
            </a:r>
          </a:p>
          <a:p>
            <a:r>
              <a:rPr lang="en-US" sz="1400" u="sng" dirty="0" smtClean="0"/>
              <a:t>Define</a:t>
            </a:r>
            <a:r>
              <a:rPr lang="en-US" sz="1400" dirty="0" smtClean="0"/>
              <a:t>: “Needs Attention” as a Capability that receives consistently low scores across facilities.</a:t>
            </a:r>
          </a:p>
          <a:p>
            <a:r>
              <a:rPr lang="en-US" sz="1400" dirty="0" smtClean="0"/>
              <a:t>To identify these areas, thresholds for each are determined.</a:t>
            </a:r>
          </a:p>
          <a:p>
            <a:r>
              <a:rPr lang="en-US" sz="1400" dirty="0" smtClean="0"/>
              <a:t>This method can be applied to and analysis of Capabilities, Components, Facilities, and VISNs.</a:t>
            </a:r>
          </a:p>
          <a:p>
            <a:endParaRPr lang="en-US" sz="1400" dirty="0" smtClean="0"/>
          </a:p>
          <a:p>
            <a:endParaRPr lang="en-US" sz="1400" dirty="0" smtClean="0"/>
          </a:p>
        </p:txBody>
      </p:sp>
      <p:graphicFrame>
        <p:nvGraphicFramePr>
          <p:cNvPr id="17412" name="Object 9"/>
          <p:cNvGraphicFramePr>
            <a:graphicFrameLocks noChangeAspect="1"/>
          </p:cNvGraphicFramePr>
          <p:nvPr/>
        </p:nvGraphicFramePr>
        <p:xfrm>
          <a:off x="74613" y="1162050"/>
          <a:ext cx="6764337" cy="4933950"/>
        </p:xfrm>
        <a:graphic>
          <a:graphicData uri="http://schemas.openxmlformats.org/presentationml/2006/ole">
            <mc:AlternateContent xmlns:mc="http://schemas.openxmlformats.org/markup-compatibility/2006">
              <mc:Choice xmlns:v="urn:schemas-microsoft-com:vml" Requires="v">
                <p:oleObj spid="_x0000_s17460" name="Chart" r:id="rId3" imgW="8762900" imgH="6391476" progId="Excel.Chart.8">
                  <p:link updateAutomatic="1"/>
                </p:oleObj>
              </mc:Choice>
              <mc:Fallback>
                <p:oleObj name="Chart" r:id="rId3" imgW="8762900" imgH="6391476" progId="Excel.Chart.8">
                  <p:link updateAutomatic="1"/>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62050"/>
                        <a:ext cx="6764337"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8139474"/>
              </p:ext>
            </p:extLst>
          </p:nvPr>
        </p:nvGraphicFramePr>
        <p:xfrm>
          <a:off x="989012" y="2895600"/>
          <a:ext cx="8395725" cy="2057400"/>
        </p:xfrm>
        <a:graphic>
          <a:graphicData uri="http://schemas.openxmlformats.org/presentationml/2006/ole">
            <mc:AlternateContent xmlns:mc="http://schemas.openxmlformats.org/markup-compatibility/2006">
              <mc:Choice xmlns:v="urn:schemas-microsoft-com:vml" Requires="v">
                <p:oleObj spid="_x0000_s18489" name="Worksheet" r:id="rId4" imgW="6258060" imgH="1533615" progId="Excel.Sheet.12">
                  <p:embed/>
                </p:oleObj>
              </mc:Choice>
              <mc:Fallback>
                <p:oleObj name="Worksheet" r:id="rId4" imgW="6258060" imgH="1533615" progId="Excel.Sheet.12">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2" y="2895600"/>
                        <a:ext cx="8395725"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4" name="Title 1"/>
          <p:cNvSpPr>
            <a:spLocks noGrp="1"/>
          </p:cNvSpPr>
          <p:nvPr>
            <p:ph type="title"/>
          </p:nvPr>
        </p:nvSpPr>
        <p:spPr/>
        <p:txBody>
          <a:bodyPr/>
          <a:lstStyle/>
          <a:p>
            <a:r>
              <a:rPr lang="en-US" dirty="0"/>
              <a:t>Determination of Thresholds by Percentage </a:t>
            </a:r>
            <a:r>
              <a:rPr lang="en-US" dirty="0" smtClean="0"/>
              <a:t>Example</a:t>
            </a:r>
            <a:endParaRPr lang="en-US" sz="1600" dirty="0" smtClean="0"/>
          </a:p>
        </p:txBody>
      </p:sp>
      <p:sp>
        <p:nvSpPr>
          <p:cNvPr id="18435" name="Content Placeholder 2"/>
          <p:cNvSpPr>
            <a:spLocks noGrp="1"/>
          </p:cNvSpPr>
          <p:nvPr>
            <p:ph idx="1"/>
          </p:nvPr>
        </p:nvSpPr>
        <p:spPr>
          <a:xfrm>
            <a:off x="685800" y="1524000"/>
            <a:ext cx="8763000" cy="1219200"/>
          </a:xfrm>
        </p:spPr>
        <p:txBody>
          <a:bodyPr/>
          <a:lstStyle/>
          <a:p>
            <a:r>
              <a:rPr lang="en-US" dirty="0" smtClean="0"/>
              <a:t>If the number of Capabilities Needing Development ≥ 10% AND the number of Being Developed Capabilities is ≥ 25%, then flag the facility as one that “Needs Attention.”</a:t>
            </a:r>
          </a:p>
          <a:p>
            <a:r>
              <a:rPr lang="en-US" dirty="0" smtClean="0"/>
              <a:t>If the number of Highly Developed Capabilities is ≥ 40%, then flag the facility as an example of “High Performance.”</a:t>
            </a:r>
          </a:p>
        </p:txBody>
      </p:sp>
      <p:sp>
        <p:nvSpPr>
          <p:cNvPr id="8" name="TextBox 7"/>
          <p:cNvSpPr txBox="1"/>
          <p:nvPr/>
        </p:nvSpPr>
        <p:spPr>
          <a:xfrm rot="20016351">
            <a:off x="3164462" y="3895786"/>
            <a:ext cx="5026750" cy="338554"/>
          </a:xfrm>
          <a:prstGeom prst="rect">
            <a:avLst/>
          </a:prstGeom>
          <a:noFill/>
        </p:spPr>
        <p:txBody>
          <a:bodyPr wrap="square" rtlCol="0">
            <a:spAutoFit/>
          </a:bodyPr>
          <a:lstStyle/>
          <a:p>
            <a:r>
              <a:rPr lang="en-US" sz="1600" dirty="0" smtClean="0">
                <a:solidFill>
                  <a:srgbClr val="FF0000"/>
                </a:solidFill>
              </a:rPr>
              <a:t>SAMPLE: THIS IS NOT ACTUAL DATA</a:t>
            </a:r>
            <a:endParaRPr lang="en-US" sz="1600" dirty="0">
              <a:solidFill>
                <a:srgbClr val="FF0000"/>
              </a:solidFill>
            </a:endParaRPr>
          </a:p>
        </p:txBody>
      </p:sp>
      <p:sp>
        <p:nvSpPr>
          <p:cNvPr id="18438" name="Rectangular Callout 6"/>
          <p:cNvSpPr>
            <a:spLocks noChangeArrowheads="1"/>
          </p:cNvSpPr>
          <p:nvPr/>
        </p:nvSpPr>
        <p:spPr bwMode="auto">
          <a:xfrm>
            <a:off x="6767444" y="5029200"/>
            <a:ext cx="2603568" cy="1066800"/>
          </a:xfrm>
          <a:prstGeom prst="wedgeRectCallout">
            <a:avLst>
              <a:gd name="adj1" fmla="val -37277"/>
              <a:gd name="adj2" fmla="val -123547"/>
            </a:avLst>
          </a:prstGeom>
          <a:solidFill>
            <a:schemeClr val="bg1"/>
          </a:solidFill>
          <a:ln w="9525" algn="ctr">
            <a:solidFill>
              <a:srgbClr val="0070C0"/>
            </a:solidFill>
            <a:round/>
            <a:headEnd/>
            <a:tailEnd/>
          </a:ln>
        </p:spPr>
        <p:txBody>
          <a:bodyPr wrap="none" lIns="45720" rIns="45720" anchor="ctr"/>
          <a:lstStyle/>
          <a:p>
            <a:endParaRPr lang="en-US" sz="1400" dirty="0" smtClean="0"/>
          </a:p>
          <a:p>
            <a:r>
              <a:rPr lang="en-US" sz="1400" dirty="0" smtClean="0"/>
              <a:t>One facility (D</a:t>
            </a:r>
            <a:r>
              <a:rPr lang="en-US" sz="1400" dirty="0"/>
              <a:t>)</a:t>
            </a:r>
          </a:p>
          <a:p>
            <a:r>
              <a:rPr lang="en-US" sz="1400" dirty="0" smtClean="0"/>
              <a:t>meets </a:t>
            </a:r>
            <a:r>
              <a:rPr lang="en-US" sz="1400" dirty="0"/>
              <a:t>the </a:t>
            </a:r>
          </a:p>
          <a:p>
            <a:r>
              <a:rPr lang="en-US" sz="1400" dirty="0"/>
              <a:t>“High Performance” </a:t>
            </a:r>
            <a:r>
              <a:rPr lang="en-US" sz="1400" dirty="0" smtClean="0"/>
              <a:t>criteria</a:t>
            </a:r>
            <a:endParaRPr lang="en-US" sz="1600" dirty="0"/>
          </a:p>
          <a:p>
            <a:endParaRPr lang="en-US" sz="1600" b="0" dirty="0"/>
          </a:p>
        </p:txBody>
      </p:sp>
      <p:sp>
        <p:nvSpPr>
          <p:cNvPr id="18437" name="Rectangular Callout 5"/>
          <p:cNvSpPr>
            <a:spLocks noChangeArrowheads="1"/>
          </p:cNvSpPr>
          <p:nvPr/>
        </p:nvSpPr>
        <p:spPr bwMode="auto">
          <a:xfrm>
            <a:off x="989012" y="5029200"/>
            <a:ext cx="2666999" cy="1066800"/>
          </a:xfrm>
          <a:prstGeom prst="wedgeRectCallout">
            <a:avLst>
              <a:gd name="adj1" fmla="val 35937"/>
              <a:gd name="adj2" fmla="val -78082"/>
            </a:avLst>
          </a:prstGeom>
          <a:solidFill>
            <a:schemeClr val="bg1"/>
          </a:solidFill>
          <a:ln w="9525" algn="ctr">
            <a:solidFill>
              <a:srgbClr val="0070C0"/>
            </a:solidFill>
            <a:round/>
            <a:headEnd/>
            <a:tailEnd/>
          </a:ln>
        </p:spPr>
        <p:txBody>
          <a:bodyPr wrap="none" lIns="45720" tIns="91440" rIns="45720" bIns="91440" anchor="ctr"/>
          <a:lstStyle/>
          <a:p>
            <a:endParaRPr lang="en-US" sz="1400" dirty="0" smtClean="0"/>
          </a:p>
          <a:p>
            <a:r>
              <a:rPr lang="en-US" sz="1400" dirty="0" smtClean="0"/>
              <a:t>Three facilities </a:t>
            </a:r>
          </a:p>
          <a:p>
            <a:r>
              <a:rPr lang="en-US" sz="1400" dirty="0" smtClean="0"/>
              <a:t>(A, C, and E) </a:t>
            </a:r>
            <a:endParaRPr lang="en-US" sz="1400" dirty="0"/>
          </a:p>
          <a:p>
            <a:r>
              <a:rPr lang="en-US" sz="1400" dirty="0" smtClean="0"/>
              <a:t>that </a:t>
            </a:r>
            <a:r>
              <a:rPr lang="en-US" sz="1400" dirty="0"/>
              <a:t>meet </a:t>
            </a:r>
            <a:r>
              <a:rPr lang="en-US" sz="1400" dirty="0" smtClean="0"/>
              <a:t>the </a:t>
            </a:r>
          </a:p>
          <a:p>
            <a:r>
              <a:rPr lang="en-US" sz="1400" dirty="0" smtClean="0"/>
              <a:t>“</a:t>
            </a:r>
            <a:r>
              <a:rPr lang="en-US" sz="1400" dirty="0"/>
              <a:t>Needs Attention” </a:t>
            </a:r>
            <a:r>
              <a:rPr lang="en-US" sz="1400" dirty="0" smtClean="0"/>
              <a:t>criteria</a:t>
            </a:r>
            <a:endParaRPr lang="en-US" sz="1600" dirty="0"/>
          </a:p>
          <a:p>
            <a:endParaRPr lang="en-US" sz="1600"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5613" y="228600"/>
            <a:ext cx="8985250" cy="10668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Determination of Thresholds by Statistical Percentile</a:t>
            </a:r>
            <a:br>
              <a:rPr lang="en-US" smtClean="0"/>
            </a:br>
            <a:endParaRPr lang="en-US" smtClean="0"/>
          </a:p>
        </p:txBody>
      </p:sp>
      <p:sp>
        <p:nvSpPr>
          <p:cNvPr id="19459" name="Content Placeholder 2"/>
          <p:cNvSpPr>
            <a:spLocks noGrp="1"/>
          </p:cNvSpPr>
          <p:nvPr>
            <p:ph idx="1"/>
          </p:nvPr>
        </p:nvSpPr>
        <p:spPr>
          <a:xfrm>
            <a:off x="7085013" y="1066800"/>
            <a:ext cx="2743200" cy="4953000"/>
          </a:xfrm>
        </p:spPr>
        <p:txBody>
          <a:bodyPr/>
          <a:lstStyle/>
          <a:p>
            <a:r>
              <a:rPr lang="en-US" dirty="0" smtClean="0"/>
              <a:t>To address areas of “High Performance” and areas that “Need Attention” previously defined, a measure based on statistical measures and the Normal Distribution can be used.</a:t>
            </a:r>
          </a:p>
          <a:p>
            <a:r>
              <a:rPr lang="en-US" dirty="0" smtClean="0"/>
              <a:t>If the test statistic is in the top 10</a:t>
            </a:r>
            <a:r>
              <a:rPr lang="en-US" baseline="30000" dirty="0" smtClean="0"/>
              <a:t>th</a:t>
            </a:r>
            <a:r>
              <a:rPr lang="en-US" dirty="0" smtClean="0"/>
              <a:t> percentile, it is labeled as an area of “High Performance”, if it is in the bottom 10</a:t>
            </a:r>
            <a:r>
              <a:rPr lang="en-US" baseline="30000" dirty="0" smtClean="0"/>
              <a:t>th</a:t>
            </a:r>
            <a:r>
              <a:rPr lang="en-US" dirty="0" smtClean="0"/>
              <a:t> percentile, it is labeled “Needs Attention”.</a:t>
            </a:r>
          </a:p>
          <a:p>
            <a:r>
              <a:rPr lang="en-US" dirty="0" smtClean="0"/>
              <a:t>This method can be applied to analysis of Capabilities, Components, Facilities, and VISNs.</a:t>
            </a:r>
          </a:p>
          <a:p>
            <a:endParaRPr lang="en-US" dirty="0" smtClean="0"/>
          </a:p>
          <a:p>
            <a:endParaRPr lang="en-US" dirty="0" smtClean="0"/>
          </a:p>
          <a:p>
            <a:endParaRPr lang="en-US" dirty="0" smtClean="0"/>
          </a:p>
        </p:txBody>
      </p:sp>
      <p:graphicFrame>
        <p:nvGraphicFramePr>
          <p:cNvPr id="19460" name="Object 5"/>
          <p:cNvGraphicFramePr>
            <a:graphicFrameLocks noChangeAspect="1"/>
          </p:cNvGraphicFramePr>
          <p:nvPr/>
        </p:nvGraphicFramePr>
        <p:xfrm>
          <a:off x="95250" y="941388"/>
          <a:ext cx="7065963" cy="5154612"/>
        </p:xfrm>
        <a:graphic>
          <a:graphicData uri="http://schemas.openxmlformats.org/presentationml/2006/ole">
            <mc:AlternateContent xmlns:mc="http://schemas.openxmlformats.org/markup-compatibility/2006">
              <mc:Choice xmlns:v="urn:schemas-microsoft-com:vml" Requires="v">
                <p:oleObj spid="_x0000_s19508" name="Chart" r:id="rId4" imgW="8762900" imgH="6391476" progId="Excel.Chart.8">
                  <p:link updateAutomatic="1"/>
                </p:oleObj>
              </mc:Choice>
              <mc:Fallback>
                <p:oleObj name="Chart" r:id="rId4" imgW="8762900" imgH="6391476" progId="Excel.Chart.8">
                  <p:link updateAutomatic="1"/>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 y="941388"/>
                        <a:ext cx="7065963" cy="51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5613" y="381000"/>
            <a:ext cx="8985250" cy="685800"/>
          </a:xfrm>
        </p:spPr>
        <p:txBody>
          <a:bodyPr/>
          <a:lstStyle/>
          <a:p>
            <a:r>
              <a:rPr lang="en-US" smtClean="0"/>
              <a:t>Calculation of Percentiles</a:t>
            </a:r>
          </a:p>
        </p:txBody>
      </p:sp>
      <p:sp>
        <p:nvSpPr>
          <p:cNvPr id="20483" name="Rectangle 4"/>
          <p:cNvSpPr>
            <a:spLocks noChangeArrowheads="1"/>
          </p:cNvSpPr>
          <p:nvPr/>
        </p:nvSpPr>
        <p:spPr bwMode="auto">
          <a:xfrm>
            <a:off x="6551613" y="1371600"/>
            <a:ext cx="381000" cy="381000"/>
          </a:xfrm>
          <a:prstGeom prst="rect">
            <a:avLst/>
          </a:prstGeom>
          <a:solidFill>
            <a:schemeClr val="bg1"/>
          </a:solidFill>
          <a:ln w="9525" algn="ctr">
            <a:solidFill>
              <a:schemeClr val="tx1"/>
            </a:solidFill>
            <a:round/>
            <a:headEnd/>
            <a:tailEnd/>
          </a:ln>
        </p:spPr>
        <p:txBody>
          <a:bodyPr wrap="none" lIns="45720" rIns="45720" anchor="ctr"/>
          <a:lstStyle/>
          <a:p>
            <a:r>
              <a:rPr lang="en-US" b="0"/>
              <a:t>3</a:t>
            </a:r>
          </a:p>
        </p:txBody>
      </p:sp>
      <p:sp>
        <p:nvSpPr>
          <p:cNvPr id="20484" name="Rectangle 5"/>
          <p:cNvSpPr>
            <a:spLocks noChangeArrowheads="1"/>
          </p:cNvSpPr>
          <p:nvPr/>
        </p:nvSpPr>
        <p:spPr bwMode="auto">
          <a:xfrm>
            <a:off x="6551613" y="2362200"/>
            <a:ext cx="381000" cy="381000"/>
          </a:xfrm>
          <a:prstGeom prst="rect">
            <a:avLst/>
          </a:prstGeom>
          <a:solidFill>
            <a:schemeClr val="bg1"/>
          </a:solidFill>
          <a:ln w="9525" algn="ctr">
            <a:solidFill>
              <a:schemeClr val="tx1"/>
            </a:solidFill>
            <a:round/>
            <a:headEnd/>
            <a:tailEnd/>
          </a:ln>
        </p:spPr>
        <p:txBody>
          <a:bodyPr wrap="none" lIns="45720" rIns="45720" anchor="ctr"/>
          <a:lstStyle/>
          <a:p>
            <a:r>
              <a:rPr lang="en-US" b="0"/>
              <a:t>2</a:t>
            </a:r>
          </a:p>
        </p:txBody>
      </p:sp>
      <p:sp>
        <p:nvSpPr>
          <p:cNvPr id="20485" name="TextBox 7"/>
          <p:cNvSpPr txBox="1">
            <a:spLocks noChangeArrowheads="1"/>
          </p:cNvSpPr>
          <p:nvPr/>
        </p:nvSpPr>
        <p:spPr bwMode="auto">
          <a:xfrm>
            <a:off x="6627813" y="1676400"/>
            <a:ext cx="22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sz="1400"/>
              <a:t>.</a:t>
            </a:r>
          </a:p>
          <a:p>
            <a:r>
              <a:rPr lang="en-US" sz="1400"/>
              <a:t>.</a:t>
            </a:r>
          </a:p>
          <a:p>
            <a:r>
              <a:rPr lang="en-US" sz="1400"/>
              <a:t>.</a:t>
            </a:r>
          </a:p>
        </p:txBody>
      </p:sp>
      <p:sp>
        <p:nvSpPr>
          <p:cNvPr id="20486" name="Rectangle 8"/>
          <p:cNvSpPr>
            <a:spLocks noChangeArrowheads="1"/>
          </p:cNvSpPr>
          <p:nvPr/>
        </p:nvSpPr>
        <p:spPr bwMode="auto">
          <a:xfrm>
            <a:off x="7542213" y="1905000"/>
            <a:ext cx="381000" cy="381000"/>
          </a:xfrm>
          <a:prstGeom prst="rect">
            <a:avLst/>
          </a:prstGeom>
          <a:solidFill>
            <a:schemeClr val="bg1"/>
          </a:solidFill>
          <a:ln w="9525" algn="ctr">
            <a:solidFill>
              <a:schemeClr val="tx1"/>
            </a:solidFill>
            <a:round/>
            <a:headEnd/>
            <a:tailEnd/>
          </a:ln>
        </p:spPr>
        <p:txBody>
          <a:bodyPr wrap="none" lIns="45720" rIns="45720" anchor="ctr"/>
          <a:lstStyle/>
          <a:p>
            <a:r>
              <a:rPr lang="el-GR" b="0"/>
              <a:t>Σ</a:t>
            </a:r>
            <a:endParaRPr lang="en-US" b="0"/>
          </a:p>
        </p:txBody>
      </p:sp>
      <p:cxnSp>
        <p:nvCxnSpPr>
          <p:cNvPr id="20487" name="Straight Arrow Connector 10"/>
          <p:cNvCxnSpPr>
            <a:cxnSpLocks noChangeShapeType="1"/>
            <a:stCxn id="20483" idx="3"/>
          </p:cNvCxnSpPr>
          <p:nvPr/>
        </p:nvCxnSpPr>
        <p:spPr bwMode="auto">
          <a:xfrm>
            <a:off x="6932613" y="1562100"/>
            <a:ext cx="533400" cy="419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88" name="Straight Arrow Connector 12"/>
          <p:cNvCxnSpPr>
            <a:cxnSpLocks noChangeShapeType="1"/>
            <a:stCxn id="20484" idx="3"/>
          </p:cNvCxnSpPr>
          <p:nvPr/>
        </p:nvCxnSpPr>
        <p:spPr bwMode="auto">
          <a:xfrm flipV="1">
            <a:off x="6932613" y="2209800"/>
            <a:ext cx="533400" cy="342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89" name="Rectangle 16"/>
          <p:cNvSpPr>
            <a:spLocks noChangeArrowheads="1"/>
          </p:cNvSpPr>
          <p:nvPr/>
        </p:nvSpPr>
        <p:spPr bwMode="auto">
          <a:xfrm>
            <a:off x="8609013" y="1905000"/>
            <a:ext cx="381000" cy="381000"/>
          </a:xfrm>
          <a:prstGeom prst="rect">
            <a:avLst/>
          </a:prstGeom>
          <a:solidFill>
            <a:schemeClr val="bg1"/>
          </a:solidFill>
          <a:ln w="9525" algn="ctr">
            <a:solidFill>
              <a:schemeClr val="tx1"/>
            </a:solidFill>
            <a:round/>
            <a:headEnd/>
            <a:tailEnd/>
          </a:ln>
        </p:spPr>
        <p:txBody>
          <a:bodyPr wrap="none" lIns="45720" rIns="45720" anchor="ctr"/>
          <a:lstStyle/>
          <a:p>
            <a:r>
              <a:rPr lang="en-US"/>
              <a:t>56</a:t>
            </a:r>
          </a:p>
        </p:txBody>
      </p:sp>
      <p:cxnSp>
        <p:nvCxnSpPr>
          <p:cNvPr id="20490" name="Straight Arrow Connector 18"/>
          <p:cNvCxnSpPr>
            <a:cxnSpLocks noChangeShapeType="1"/>
            <a:endCxn id="20489" idx="1"/>
          </p:cNvCxnSpPr>
          <p:nvPr/>
        </p:nvCxnSpPr>
        <p:spPr bwMode="auto">
          <a:xfrm>
            <a:off x="7923213" y="2095500"/>
            <a:ext cx="685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Rectangle 2"/>
          <p:cNvSpPr>
            <a:spLocks noChangeArrowheads="1"/>
          </p:cNvSpPr>
          <p:nvPr/>
        </p:nvSpPr>
        <p:spPr bwMode="auto">
          <a:xfrm>
            <a:off x="0" y="0"/>
            <a:ext cx="990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49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9663" y="3352800"/>
            <a:ext cx="2952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3"/>
          <p:cNvSpPr>
            <a:spLocks noChangeArrowheads="1"/>
          </p:cNvSpPr>
          <p:nvPr/>
        </p:nvSpPr>
        <p:spPr bwMode="auto">
          <a:xfrm>
            <a:off x="0" y="809625"/>
            <a:ext cx="99028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1" hangingPunct="1"/>
            <a:endParaRPr lang="en-US" sz="1800" b="0"/>
          </a:p>
        </p:txBody>
      </p:sp>
      <p:sp>
        <p:nvSpPr>
          <p:cNvPr id="23" name="Content Placeholder 2"/>
          <p:cNvSpPr txBox="1">
            <a:spLocks/>
          </p:cNvSpPr>
          <p:nvPr/>
        </p:nvSpPr>
        <p:spPr bwMode="auto">
          <a:xfrm>
            <a:off x="379413" y="1295400"/>
            <a:ext cx="5257800" cy="4724400"/>
          </a:xfrm>
          <a:prstGeom prst="rect">
            <a:avLst/>
          </a:prstGeom>
          <a:noFill/>
          <a:ln w="9525">
            <a:noFill/>
            <a:miter lim="800000"/>
            <a:headEnd/>
            <a:tailEnd/>
          </a:ln>
          <a:effectLst/>
        </p:spPr>
        <p:txBody>
          <a:bodyPr lIns="0" tIns="0" rIns="0" bIns="0"/>
          <a:lstStyle/>
          <a:p>
            <a:pPr marL="234950" indent="-234950" algn="l">
              <a:spcBef>
                <a:spcPct val="100000"/>
              </a:spcBef>
              <a:buClr>
                <a:srgbClr val="0B1F65"/>
              </a:buClr>
              <a:buFont typeface="Webdings" pitchFamily="18" charset="2"/>
              <a:buChar char="4"/>
              <a:defRPr/>
            </a:pPr>
            <a:r>
              <a:rPr lang="en-US" sz="1600" b="0" kern="0" dirty="0">
                <a:latin typeface="+mn-lt"/>
                <a:cs typeface="+mn-cs"/>
              </a:rPr>
              <a:t>We use the sum of capability scores as our unit of measure. We can take</a:t>
            </a:r>
            <a:r>
              <a:rPr lang="en-US" sz="1600" kern="0" dirty="0">
                <a:latin typeface="+mn-lt"/>
              </a:rPr>
              <a:t> the sums of </a:t>
            </a:r>
            <a:r>
              <a:rPr lang="en-US" sz="1600" dirty="0"/>
              <a:t>capabilities across components, facilities, and VISN’s, similar to how one may calculate an average score. This produces an aggregate metric we will use for analysis.</a:t>
            </a:r>
          </a:p>
          <a:p>
            <a:pPr marL="234950" indent="-234950" algn="l">
              <a:spcBef>
                <a:spcPct val="100000"/>
              </a:spcBef>
              <a:buClr>
                <a:srgbClr val="0B1F65"/>
              </a:buClr>
              <a:buFont typeface="Webdings" pitchFamily="18" charset="2"/>
              <a:buChar char="4"/>
              <a:defRPr/>
            </a:pPr>
            <a:endParaRPr lang="en-US" sz="1600" dirty="0"/>
          </a:p>
          <a:p>
            <a:pPr marL="234950" indent="-234950" algn="l">
              <a:spcBef>
                <a:spcPct val="100000"/>
              </a:spcBef>
              <a:buClr>
                <a:srgbClr val="0B1F65"/>
              </a:buClr>
              <a:buFont typeface="Webdings" pitchFamily="18" charset="2"/>
              <a:buChar char="4"/>
              <a:defRPr/>
            </a:pPr>
            <a:r>
              <a:rPr lang="en-US" sz="1600" kern="0" dirty="0">
                <a:latin typeface="+mn-lt"/>
              </a:rPr>
              <a:t>We then standardize the metric to perform well known statistical analysis.</a:t>
            </a:r>
          </a:p>
          <a:p>
            <a:pPr marL="234950" indent="-234950" algn="l">
              <a:spcBef>
                <a:spcPct val="100000"/>
              </a:spcBef>
              <a:buClr>
                <a:srgbClr val="0B1F65"/>
              </a:buClr>
              <a:buFont typeface="Webdings" pitchFamily="18" charset="2"/>
              <a:buChar char="4"/>
              <a:defRPr/>
            </a:pPr>
            <a:endParaRPr lang="en-US" sz="1600" kern="0" dirty="0">
              <a:latin typeface="+mn-lt"/>
            </a:endParaRPr>
          </a:p>
          <a:p>
            <a:pPr marL="234950" indent="-234950" algn="l">
              <a:spcBef>
                <a:spcPct val="100000"/>
              </a:spcBef>
              <a:buClr>
                <a:srgbClr val="0B1F65"/>
              </a:buClr>
              <a:buFont typeface="Webdings" pitchFamily="18" charset="2"/>
              <a:buChar char="4"/>
              <a:defRPr/>
            </a:pPr>
            <a:r>
              <a:rPr lang="en-US" sz="1600" b="0" kern="0" dirty="0">
                <a:latin typeface="+mn-lt"/>
                <a:cs typeface="+mn-cs"/>
              </a:rPr>
              <a:t>The standardized statistic can </a:t>
            </a:r>
            <a:r>
              <a:rPr lang="en-US" sz="1600" kern="0" dirty="0">
                <a:latin typeface="+mn-lt"/>
              </a:rPr>
              <a:t>now </a:t>
            </a:r>
            <a:r>
              <a:rPr lang="en-US" sz="1600" b="0" kern="0" dirty="0">
                <a:latin typeface="+mn-lt"/>
                <a:cs typeface="+mn-cs"/>
              </a:rPr>
              <a:t>be viewed as coming from </a:t>
            </a:r>
            <a:r>
              <a:rPr lang="en-US" sz="1600" kern="0" dirty="0">
                <a:latin typeface="+mn-lt"/>
              </a:rPr>
              <a:t>a</a:t>
            </a:r>
            <a:r>
              <a:rPr lang="en-US" sz="1600" b="0" kern="0" dirty="0">
                <a:latin typeface="+mn-lt"/>
                <a:cs typeface="+mn-cs"/>
              </a:rPr>
              <a:t> Standard Normal distribution. </a:t>
            </a:r>
            <a:r>
              <a:rPr lang="en-US" sz="1600" kern="0" dirty="0">
                <a:latin typeface="+mn-lt"/>
              </a:rPr>
              <a:t>We can then compute the percentile of this score which will determine if the capability is  an example of “High Performance” or if it “Needs Attention”.</a:t>
            </a:r>
            <a:endParaRPr lang="en-US" sz="1600" b="0" kern="0" dirty="0">
              <a:latin typeface="+mn-lt"/>
              <a:cs typeface="+mn-cs"/>
            </a:endParaRPr>
          </a:p>
        </p:txBody>
      </p:sp>
      <p:sp>
        <p:nvSpPr>
          <p:cNvPr id="27" name="TextBox 26"/>
          <p:cNvSpPr txBox="1"/>
          <p:nvPr/>
        </p:nvSpPr>
        <p:spPr>
          <a:xfrm>
            <a:off x="5561012" y="838200"/>
            <a:ext cx="2362200" cy="276999"/>
          </a:xfrm>
          <a:prstGeom prst="rect">
            <a:avLst/>
          </a:prstGeom>
          <a:noFill/>
          <a:scene3d>
            <a:camera prst="orthographicFront">
              <a:rot lat="0" lon="0" rev="0"/>
            </a:camera>
            <a:lightRig rig="threePt" dir="t"/>
          </a:scene3d>
        </p:spPr>
        <p:txBody>
          <a:bodyPr>
            <a:spAutoFit/>
          </a:bodyPr>
          <a:lstStyle/>
          <a:p>
            <a:pPr>
              <a:defRPr/>
            </a:pPr>
            <a:r>
              <a:rPr lang="en-US" dirty="0"/>
              <a:t>Capability Score</a:t>
            </a:r>
          </a:p>
        </p:txBody>
      </p:sp>
      <p:cxnSp>
        <p:nvCxnSpPr>
          <p:cNvPr id="20496" name="Straight Arrow Connector 19"/>
          <p:cNvCxnSpPr>
            <a:cxnSpLocks noChangeShapeType="1"/>
          </p:cNvCxnSpPr>
          <p:nvPr/>
        </p:nvCxnSpPr>
        <p:spPr bwMode="auto">
          <a:xfrm>
            <a:off x="6856413" y="2057400"/>
            <a:ext cx="609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17"/>
          <p:cNvSpPr txBox="1">
            <a:spLocks noChangeArrowheads="1"/>
          </p:cNvSpPr>
          <p:nvPr/>
        </p:nvSpPr>
        <p:spPr bwMode="auto">
          <a:xfrm>
            <a:off x="5484813" y="1400175"/>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a:t>First Facility</a:t>
            </a:r>
          </a:p>
        </p:txBody>
      </p:sp>
      <p:sp>
        <p:nvSpPr>
          <p:cNvPr id="20498" name="TextBox 20"/>
          <p:cNvSpPr txBox="1">
            <a:spLocks noChangeArrowheads="1"/>
          </p:cNvSpPr>
          <p:nvPr/>
        </p:nvSpPr>
        <p:spPr bwMode="auto">
          <a:xfrm>
            <a:off x="5484813" y="2466975"/>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a:t>Last Facility</a:t>
            </a:r>
          </a:p>
        </p:txBody>
      </p:sp>
      <p:sp>
        <p:nvSpPr>
          <p:cNvPr id="20499" name="Rectangular Callout 21"/>
          <p:cNvSpPr>
            <a:spLocks noChangeArrowheads="1"/>
          </p:cNvSpPr>
          <p:nvPr/>
        </p:nvSpPr>
        <p:spPr bwMode="auto">
          <a:xfrm>
            <a:off x="8228013" y="762000"/>
            <a:ext cx="1598612" cy="609600"/>
          </a:xfrm>
          <a:prstGeom prst="wedgeRectCallout">
            <a:avLst>
              <a:gd name="adj1" fmla="val -14315"/>
              <a:gd name="adj2" fmla="val 133333"/>
            </a:avLst>
          </a:prstGeom>
          <a:solidFill>
            <a:schemeClr val="bg1"/>
          </a:solidFill>
          <a:ln w="9525" algn="ctr">
            <a:solidFill>
              <a:schemeClr val="tx1"/>
            </a:solidFill>
            <a:round/>
            <a:headEnd/>
            <a:tailEnd/>
          </a:ln>
        </p:spPr>
        <p:txBody>
          <a:bodyPr wrap="none" lIns="45720" rIns="45720" anchor="ctr"/>
          <a:lstStyle/>
          <a:p>
            <a:r>
              <a:rPr lang="en-US" b="0"/>
              <a:t>Aggregate Metric</a:t>
            </a:r>
          </a:p>
          <a:p>
            <a:r>
              <a:rPr lang="en-US"/>
              <a:t>for a capability </a:t>
            </a:r>
          </a:p>
          <a:p>
            <a:r>
              <a:rPr lang="en-US"/>
              <a:t>across all facilities</a:t>
            </a:r>
            <a:endParaRPr lang="en-US" b="0"/>
          </a:p>
        </p:txBody>
      </p:sp>
      <p:graphicFrame>
        <p:nvGraphicFramePr>
          <p:cNvPr id="20500" name="Object 6"/>
          <p:cNvGraphicFramePr>
            <a:graphicFrameLocks noChangeAspect="1"/>
          </p:cNvGraphicFramePr>
          <p:nvPr/>
        </p:nvGraphicFramePr>
        <p:xfrm>
          <a:off x="6323013" y="3886200"/>
          <a:ext cx="3048000" cy="2214563"/>
        </p:xfrm>
        <a:graphic>
          <a:graphicData uri="http://schemas.openxmlformats.org/presentationml/2006/ole">
            <mc:AlternateContent xmlns:mc="http://schemas.openxmlformats.org/markup-compatibility/2006">
              <mc:Choice xmlns:v="urn:schemas-microsoft-com:vml" Requires="v">
                <p:oleObj spid="_x0000_s20548" name="Worksheet" r:id="rId4" imgW="8677175" imgH="6305751" progId="Excel.Sheet.8">
                  <p:link updateAutomatic="1"/>
                </p:oleObj>
              </mc:Choice>
              <mc:Fallback>
                <p:oleObj name="Worksheet" r:id="rId4" imgW="8677175" imgH="6305751" progId="Excel.Sheet.8">
                  <p:link updateAutomatic="1"/>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3886200"/>
                        <a:ext cx="30480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Percentiles – Across and By Components</a:t>
            </a:r>
            <a:r>
              <a:rPr lang="en-US" sz="1600" dirty="0" smtClean="0"/>
              <a:t/>
            </a:r>
            <a:br>
              <a:rPr lang="en-US" sz="1600" dirty="0" smtClean="0"/>
            </a:br>
            <a:endParaRPr lang="en-US" dirty="0" smtClean="0"/>
          </a:p>
        </p:txBody>
      </p:sp>
      <p:sp>
        <p:nvSpPr>
          <p:cNvPr id="21507" name="TextBox 6"/>
          <p:cNvSpPr txBox="1">
            <a:spLocks noChangeArrowheads="1"/>
          </p:cNvSpPr>
          <p:nvPr/>
        </p:nvSpPr>
        <p:spPr bwMode="auto">
          <a:xfrm>
            <a:off x="6856413" y="1066800"/>
            <a:ext cx="304641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l"/>
            <a:r>
              <a:rPr lang="en-US" sz="1400" dirty="0" smtClean="0"/>
              <a:t>Summary</a:t>
            </a:r>
            <a:endParaRPr lang="en-US" sz="1400" dirty="0"/>
          </a:p>
          <a:p>
            <a:pPr algn="l"/>
            <a:endParaRPr lang="en-US" sz="1400" u="sng" dirty="0"/>
          </a:p>
          <a:p>
            <a:pPr algn="l"/>
            <a:r>
              <a:rPr lang="en-US" sz="1400" b="0" u="sng" dirty="0"/>
              <a:t>High Performance:</a:t>
            </a:r>
            <a:r>
              <a:rPr lang="en-US" sz="1400" b="0" dirty="0"/>
              <a:t> Component </a:t>
            </a:r>
            <a:r>
              <a:rPr lang="en-US" sz="1400" b="0" dirty="0" smtClean="0"/>
              <a:t>2 was </a:t>
            </a:r>
            <a:r>
              <a:rPr lang="en-US" sz="1400" b="0" dirty="0"/>
              <a:t>the sole “High Performance” component. This component had two capabilities that were also “High Performance.”</a:t>
            </a:r>
          </a:p>
          <a:p>
            <a:pPr algn="l"/>
            <a:endParaRPr lang="en-US" sz="1400" b="0" dirty="0"/>
          </a:p>
          <a:p>
            <a:pPr algn="l"/>
            <a:r>
              <a:rPr lang="en-US" sz="1400" b="0" u="sng" dirty="0"/>
              <a:t>Needs Attention:</a:t>
            </a:r>
            <a:r>
              <a:rPr lang="en-US" sz="1400" b="0" dirty="0"/>
              <a:t> </a:t>
            </a:r>
            <a:r>
              <a:rPr lang="en-US" sz="1400" b="0" dirty="0" smtClean="0"/>
              <a:t>Component 4 was the sole “Needs Attention” component. Capability 4.2 was </a:t>
            </a:r>
            <a:r>
              <a:rPr lang="en-US" sz="1400" b="0" dirty="0"/>
              <a:t>indicated as “Needs </a:t>
            </a:r>
            <a:r>
              <a:rPr lang="en-US" sz="1400" b="0" dirty="0" smtClean="0"/>
              <a:t>Attention.”</a:t>
            </a:r>
            <a:endParaRPr lang="en-US" sz="1400" b="0" u="sng" dirty="0"/>
          </a:p>
          <a:p>
            <a:pPr algn="l"/>
            <a:endParaRPr lang="en-US" sz="1400" b="0" u="sng" dirty="0"/>
          </a:p>
          <a:p>
            <a:pPr algn="l"/>
            <a:r>
              <a:rPr lang="en-US" sz="1400" b="0" u="sng" dirty="0"/>
              <a:t>Notes:</a:t>
            </a:r>
            <a:endParaRPr lang="en-US" sz="1400" b="0" dirty="0"/>
          </a:p>
          <a:p>
            <a:pPr algn="l"/>
            <a:r>
              <a:rPr lang="en-US" sz="1400" b="0" dirty="0"/>
              <a:t>Currently we have more capabilities that are indicated as “High Performance” than are indicated as “Needs Attention.”</a:t>
            </a:r>
          </a:p>
          <a:p>
            <a:pPr algn="l"/>
            <a:endParaRPr lang="en-US" sz="1400" dirty="0"/>
          </a:p>
          <a:p>
            <a:pPr algn="l"/>
            <a:endParaRPr lang="en-US" sz="1400" dirty="0"/>
          </a:p>
          <a:p>
            <a:pPr algn="l"/>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89123771"/>
              </p:ext>
            </p:extLst>
          </p:nvPr>
        </p:nvGraphicFramePr>
        <p:xfrm>
          <a:off x="455612" y="1197381"/>
          <a:ext cx="6096000" cy="1060044"/>
        </p:xfrm>
        <a:graphic>
          <a:graphicData uri="http://schemas.openxmlformats.org/drawingml/2006/table">
            <a:tbl>
              <a:tblPr firstRow="1" firstCol="1" bandRow="1"/>
              <a:tblGrid>
                <a:gridCol w="4332182"/>
                <a:gridCol w="1763818"/>
              </a:tblGrid>
              <a:tr h="190500">
                <a:tc>
                  <a:txBody>
                    <a:bodyPr/>
                    <a:lstStyle/>
                    <a:p>
                      <a:pPr marL="0" marR="0">
                        <a:lnSpc>
                          <a:spcPct val="115000"/>
                        </a:lnSpc>
                        <a:spcBef>
                          <a:spcPts val="0"/>
                        </a:spcBef>
                        <a:spcAft>
                          <a:spcPts val="0"/>
                        </a:spcAft>
                      </a:pPr>
                      <a:r>
                        <a:rPr lang="en-US" sz="1100" b="1" dirty="0" smtClean="0">
                          <a:solidFill>
                            <a:srgbClr val="FFFFFF"/>
                          </a:solidFill>
                          <a:effectLst/>
                          <a:latin typeface="Calibri"/>
                          <a:ea typeface="Times New Roman"/>
                          <a:cs typeface="Calibri"/>
                        </a:rPr>
                        <a:t>COMPONENT</a:t>
                      </a:r>
                      <a:endParaRPr lang="en-US" sz="1100" b="1"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a:ea typeface="Times New Roman"/>
                          <a:cs typeface="Calibri"/>
                        </a:rPr>
                        <a:t>Percentile</a:t>
                      </a:r>
                      <a:endParaRPr lang="en-US" sz="1100" b="1"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0500">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Calibri"/>
                        </a:rPr>
                        <a:t>(1) Program</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Calibri"/>
                        </a:rPr>
                        <a:t>21</a:t>
                      </a:r>
                      <a:r>
                        <a:rPr lang="en-US" sz="1100" baseline="30000" dirty="0">
                          <a:solidFill>
                            <a:srgbClr val="000000"/>
                          </a:solidFill>
                          <a:effectLst/>
                          <a:latin typeface="Calibri"/>
                          <a:ea typeface="Times New Roman"/>
                          <a:cs typeface="Calibri"/>
                        </a:rPr>
                        <a:t>st</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47">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Calibri"/>
                        </a:rPr>
                        <a:t>(2) Health Care Services</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Calibri"/>
                        </a:rPr>
                        <a:t>89</a:t>
                      </a:r>
                      <a:r>
                        <a:rPr lang="en-US" sz="1100" baseline="30000" dirty="0">
                          <a:solidFill>
                            <a:srgbClr val="000000"/>
                          </a:solidFill>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8600">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Calibri"/>
                        </a:rPr>
                        <a:t>(3) Outreach, Communication, and Collaboration</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Calibri"/>
                        </a:rPr>
                        <a:t>43</a:t>
                      </a:r>
                      <a:r>
                        <a:rPr lang="en-US" sz="1100" baseline="30000" dirty="0">
                          <a:solidFill>
                            <a:srgbClr val="000000"/>
                          </a:solidFill>
                          <a:effectLst/>
                          <a:latin typeface="Calibri"/>
                          <a:ea typeface="Times New Roman"/>
                          <a:cs typeface="Calibri"/>
                        </a:rPr>
                        <a:t>rd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Calibri"/>
                        </a:rPr>
                        <a:t>(4) PCC/PACT</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Calibri"/>
                        </a:rPr>
                        <a:t>8</a:t>
                      </a:r>
                      <a:r>
                        <a:rPr lang="en-US" sz="1100" baseline="30000" dirty="0">
                          <a:solidFill>
                            <a:srgbClr val="000000"/>
                          </a:solidFill>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9099546"/>
              </p:ext>
            </p:extLst>
          </p:nvPr>
        </p:nvGraphicFramePr>
        <p:xfrm>
          <a:off x="455612" y="2438400"/>
          <a:ext cx="2933700" cy="2111470"/>
        </p:xfrm>
        <a:graphic>
          <a:graphicData uri="http://schemas.openxmlformats.org/drawingml/2006/table">
            <a:tbl>
              <a:tblPr firstRow="1" firstCol="1" bandRow="1"/>
              <a:tblGrid>
                <a:gridCol w="1952625"/>
                <a:gridCol w="981075"/>
              </a:tblGrid>
              <a:tr h="457200">
                <a:tc>
                  <a:txBody>
                    <a:bodyPr/>
                    <a:lstStyle/>
                    <a:p>
                      <a:pPr marL="0" marR="0">
                        <a:lnSpc>
                          <a:spcPct val="115000"/>
                        </a:lnSpc>
                        <a:spcBef>
                          <a:spcPts val="0"/>
                        </a:spcBef>
                        <a:spcAft>
                          <a:spcPts val="0"/>
                        </a:spcAft>
                      </a:pPr>
                      <a:r>
                        <a:rPr lang="en-US" sz="1100" b="1" dirty="0" smtClean="0">
                          <a:solidFill>
                            <a:srgbClr val="FFFFFF"/>
                          </a:solidFill>
                          <a:effectLst/>
                          <a:latin typeface="Calibri"/>
                          <a:ea typeface="Times New Roman"/>
                          <a:cs typeface="Calibri"/>
                        </a:rPr>
                        <a:t>Component 1: Program</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Times New Roman"/>
                          <a:cs typeface="Calibri"/>
                        </a:rPr>
                        <a:t>Percentile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13567">
                <a:tc>
                  <a:txBody>
                    <a:bodyPr/>
                    <a:lstStyle/>
                    <a:p>
                      <a:pPr marL="0" marR="0">
                        <a:lnSpc>
                          <a:spcPct val="115000"/>
                        </a:lnSpc>
                        <a:spcBef>
                          <a:spcPts val="0"/>
                        </a:spcBef>
                        <a:spcAft>
                          <a:spcPts val="0"/>
                        </a:spcAft>
                      </a:pPr>
                      <a:r>
                        <a:rPr lang="en-US" sz="1100" b="1" dirty="0">
                          <a:effectLst/>
                          <a:latin typeface="Calibri"/>
                          <a:ea typeface="Times New Roman"/>
                          <a:cs typeface="Calibri"/>
                        </a:rPr>
                        <a:t>(1.1) Governance and Organizational Structure</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23</a:t>
                      </a:r>
                      <a:r>
                        <a:rPr lang="en-US" sz="1100" baseline="30000" dirty="0">
                          <a:effectLst/>
                          <a:latin typeface="Calibri"/>
                          <a:ea typeface="Times New Roman"/>
                          <a:cs typeface="Calibri"/>
                        </a:rPr>
                        <a:t>rd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3567">
                <a:tc>
                  <a:txBody>
                    <a:bodyPr/>
                    <a:lstStyle/>
                    <a:p>
                      <a:pPr marL="0" marR="0">
                        <a:lnSpc>
                          <a:spcPct val="115000"/>
                        </a:lnSpc>
                        <a:spcBef>
                          <a:spcPts val="0"/>
                        </a:spcBef>
                        <a:spcAft>
                          <a:spcPts val="0"/>
                        </a:spcAft>
                      </a:pPr>
                      <a:r>
                        <a:rPr lang="en-US" sz="1100" b="1">
                          <a:effectLst/>
                          <a:latin typeface="Calibri"/>
                          <a:ea typeface="Times New Roman"/>
                          <a:cs typeface="Calibri"/>
                        </a:rPr>
                        <a:t>(1.2) Human Resource and Talent Management</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5</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6784">
                <a:tc>
                  <a:txBody>
                    <a:bodyPr/>
                    <a:lstStyle/>
                    <a:p>
                      <a:pPr marL="0" marR="0">
                        <a:lnSpc>
                          <a:spcPct val="115000"/>
                        </a:lnSpc>
                        <a:spcBef>
                          <a:spcPts val="0"/>
                        </a:spcBef>
                        <a:spcAft>
                          <a:spcPts val="0"/>
                        </a:spcAft>
                      </a:pPr>
                      <a:r>
                        <a:rPr lang="en-US" sz="1100" b="1">
                          <a:effectLst/>
                          <a:latin typeface="Calibri"/>
                          <a:ea typeface="Times New Roman"/>
                          <a:cs typeface="Calibri"/>
                        </a:rPr>
                        <a:t>(1.3) Non-VA Provider Mgmt</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91</a:t>
                      </a:r>
                      <a:r>
                        <a:rPr lang="en-US" sz="1100" baseline="30000" dirty="0">
                          <a:effectLst/>
                          <a:latin typeface="Calibri"/>
                          <a:ea typeface="Times New Roman"/>
                          <a:cs typeface="Calibri"/>
                        </a:rPr>
                        <a:t>st</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6784">
                <a:tc>
                  <a:txBody>
                    <a:bodyPr/>
                    <a:lstStyle/>
                    <a:p>
                      <a:pPr marL="0" marR="0">
                        <a:lnSpc>
                          <a:spcPct val="115000"/>
                        </a:lnSpc>
                        <a:spcBef>
                          <a:spcPts val="0"/>
                        </a:spcBef>
                        <a:spcAft>
                          <a:spcPts val="0"/>
                        </a:spcAft>
                      </a:pPr>
                      <a:r>
                        <a:rPr lang="en-US" sz="1100" b="1">
                          <a:effectLst/>
                          <a:latin typeface="Calibri"/>
                          <a:ea typeface="Times New Roman"/>
                          <a:cs typeface="Calibri"/>
                        </a:rPr>
                        <a:t>(1.4) Organizational Learning</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17</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784">
                <a:tc>
                  <a:txBody>
                    <a:bodyPr/>
                    <a:lstStyle/>
                    <a:p>
                      <a:pPr marL="0" marR="0">
                        <a:lnSpc>
                          <a:spcPct val="115000"/>
                        </a:lnSpc>
                        <a:spcBef>
                          <a:spcPts val="0"/>
                        </a:spcBef>
                        <a:spcAft>
                          <a:spcPts val="0"/>
                        </a:spcAft>
                      </a:pPr>
                      <a:r>
                        <a:rPr lang="en-US" sz="1100" b="1">
                          <a:effectLst/>
                          <a:latin typeface="Calibri"/>
                          <a:ea typeface="Times New Roman"/>
                          <a:cs typeface="Calibri"/>
                        </a:rPr>
                        <a:t>(1.5) Culture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43</a:t>
                      </a:r>
                      <a:r>
                        <a:rPr lang="en-US" sz="1100" baseline="30000" dirty="0">
                          <a:effectLst/>
                          <a:latin typeface="Calibri"/>
                          <a:ea typeface="Times New Roman"/>
                          <a:cs typeface="Calibri"/>
                        </a:rPr>
                        <a:t>rd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6784">
                <a:tc>
                  <a:txBody>
                    <a:bodyPr/>
                    <a:lstStyle/>
                    <a:p>
                      <a:pPr marL="0" marR="0">
                        <a:lnSpc>
                          <a:spcPct val="115000"/>
                        </a:lnSpc>
                        <a:spcBef>
                          <a:spcPts val="0"/>
                        </a:spcBef>
                        <a:spcAft>
                          <a:spcPts val="0"/>
                        </a:spcAft>
                      </a:pPr>
                      <a:r>
                        <a:rPr lang="en-US" sz="1100" b="1">
                          <a:effectLst/>
                          <a:latin typeface="Calibri"/>
                          <a:ea typeface="Times New Roman"/>
                          <a:cs typeface="Calibri"/>
                        </a:rPr>
                        <a:t>(1.6) VISN</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85</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79631722"/>
              </p:ext>
            </p:extLst>
          </p:nvPr>
        </p:nvGraphicFramePr>
        <p:xfrm>
          <a:off x="3579812" y="2438400"/>
          <a:ext cx="2933700" cy="2133600"/>
        </p:xfrm>
        <a:graphic>
          <a:graphicData uri="http://schemas.openxmlformats.org/drawingml/2006/table">
            <a:tbl>
              <a:tblPr firstRow="1" firstCol="1" bandRow="1"/>
              <a:tblGrid>
                <a:gridCol w="1952625"/>
                <a:gridCol w="981075"/>
              </a:tblGrid>
              <a:tr h="470867">
                <a:tc>
                  <a:txBody>
                    <a:bodyPr/>
                    <a:lstStyle/>
                    <a:p>
                      <a:pPr marL="0" marR="0">
                        <a:lnSpc>
                          <a:spcPct val="115000"/>
                        </a:lnSpc>
                        <a:spcBef>
                          <a:spcPts val="0"/>
                        </a:spcBef>
                        <a:spcAft>
                          <a:spcPts val="0"/>
                        </a:spcAft>
                      </a:pPr>
                      <a:r>
                        <a:rPr lang="en-US" sz="1100" b="1" dirty="0" smtClean="0">
                          <a:solidFill>
                            <a:srgbClr val="FFFFFF"/>
                          </a:solidFill>
                          <a:effectLst/>
                          <a:latin typeface="Calibri"/>
                          <a:ea typeface="Times New Roman"/>
                          <a:cs typeface="Calibri"/>
                        </a:rPr>
                        <a:t>Component 2: Health Care </a:t>
                      </a:r>
                      <a:r>
                        <a:rPr lang="en-US" sz="1100" b="1" dirty="0">
                          <a:solidFill>
                            <a:srgbClr val="FFFFFF"/>
                          </a:solidFill>
                          <a:effectLst/>
                          <a:latin typeface="Calibri"/>
                          <a:ea typeface="Times New Roman"/>
                          <a:cs typeface="Calibri"/>
                        </a:rPr>
                        <a:t>Services </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a:ea typeface="Times New Roman"/>
                          <a:cs typeface="Calibri"/>
                        </a:rPr>
                        <a:t>Percentile</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50796">
                <a:tc>
                  <a:txBody>
                    <a:bodyPr/>
                    <a:lstStyle/>
                    <a:p>
                      <a:pPr marL="0" marR="0">
                        <a:lnSpc>
                          <a:spcPct val="115000"/>
                        </a:lnSpc>
                        <a:spcBef>
                          <a:spcPts val="0"/>
                        </a:spcBef>
                        <a:spcAft>
                          <a:spcPts val="0"/>
                        </a:spcAft>
                      </a:pPr>
                      <a:r>
                        <a:rPr lang="en-US" sz="1100" b="1">
                          <a:effectLst/>
                          <a:latin typeface="Calibri"/>
                          <a:ea typeface="Times New Roman"/>
                          <a:cs typeface="Calibri"/>
                        </a:rPr>
                        <a:t>(2.1) Comprehensive Primary Care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56</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5399">
                <a:tc>
                  <a:txBody>
                    <a:bodyPr/>
                    <a:lstStyle/>
                    <a:p>
                      <a:pPr marL="0" marR="0">
                        <a:lnSpc>
                          <a:spcPct val="115000"/>
                        </a:lnSpc>
                        <a:spcBef>
                          <a:spcPts val="0"/>
                        </a:spcBef>
                        <a:spcAft>
                          <a:spcPts val="0"/>
                        </a:spcAft>
                      </a:pPr>
                      <a:r>
                        <a:rPr lang="en-US" sz="1100" b="1">
                          <a:effectLst/>
                          <a:latin typeface="Calibri"/>
                          <a:ea typeface="Times New Roman"/>
                          <a:cs typeface="Calibri"/>
                        </a:rPr>
                        <a:t>(2.2) 24/7 Health Advice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smtClean="0">
                          <a:effectLst/>
                          <a:latin typeface="Calibri"/>
                          <a:ea typeface="Times New Roman"/>
                          <a:cs typeface="Calibri"/>
                        </a:rPr>
                        <a:t>92</a:t>
                      </a:r>
                      <a:r>
                        <a:rPr lang="en-US" sz="1100" baseline="30000" dirty="0" smtClean="0">
                          <a:effectLst/>
                          <a:latin typeface="Calibri"/>
                          <a:ea typeface="Times New Roman"/>
                          <a:cs typeface="Calibri"/>
                        </a:rPr>
                        <a:t>nd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75399">
                <a:tc>
                  <a:txBody>
                    <a:bodyPr/>
                    <a:lstStyle/>
                    <a:p>
                      <a:pPr marL="0" marR="0">
                        <a:lnSpc>
                          <a:spcPct val="115000"/>
                        </a:lnSpc>
                        <a:spcBef>
                          <a:spcPts val="0"/>
                        </a:spcBef>
                        <a:spcAft>
                          <a:spcPts val="0"/>
                        </a:spcAft>
                      </a:pPr>
                      <a:r>
                        <a:rPr lang="en-US" sz="1100" b="1">
                          <a:effectLst/>
                          <a:latin typeface="Calibri"/>
                          <a:ea typeface="Times New Roman"/>
                          <a:cs typeface="Calibri"/>
                        </a:rPr>
                        <a:t>(2.3) Urgent Care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85</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5399">
                <a:tc>
                  <a:txBody>
                    <a:bodyPr/>
                    <a:lstStyle/>
                    <a:p>
                      <a:pPr marL="0" marR="0">
                        <a:lnSpc>
                          <a:spcPct val="115000"/>
                        </a:lnSpc>
                        <a:spcBef>
                          <a:spcPts val="0"/>
                        </a:spcBef>
                        <a:spcAft>
                          <a:spcPts val="0"/>
                        </a:spcAft>
                      </a:pPr>
                      <a:r>
                        <a:rPr lang="en-US" sz="1100" b="1">
                          <a:effectLst/>
                          <a:latin typeface="Calibri"/>
                          <a:ea typeface="Times New Roman"/>
                          <a:cs typeface="Calibri"/>
                        </a:rPr>
                        <a:t>(2.4) Emergency Care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smtClean="0">
                          <a:effectLst/>
                          <a:latin typeface="Calibri"/>
                          <a:ea typeface="Times New Roman"/>
                          <a:cs typeface="Calibri"/>
                        </a:rPr>
                        <a:t>98</a:t>
                      </a:r>
                      <a:r>
                        <a:rPr lang="en-US" sz="1100" baseline="30000" dirty="0" smtClean="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5740">
                <a:tc>
                  <a:txBody>
                    <a:bodyPr/>
                    <a:lstStyle/>
                    <a:p>
                      <a:pPr marL="0" marR="0">
                        <a:lnSpc>
                          <a:spcPct val="115000"/>
                        </a:lnSpc>
                        <a:spcBef>
                          <a:spcPts val="0"/>
                        </a:spcBef>
                        <a:spcAft>
                          <a:spcPts val="0"/>
                        </a:spcAft>
                      </a:pPr>
                      <a:r>
                        <a:rPr lang="en-US" sz="1100" b="1">
                          <a:effectLst/>
                          <a:latin typeface="Calibri"/>
                          <a:ea typeface="Times New Roman"/>
                          <a:cs typeface="Calibri"/>
                        </a:rPr>
                        <a:t>(2.5) CBOC/PACT</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18</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35911555"/>
              </p:ext>
            </p:extLst>
          </p:nvPr>
        </p:nvGraphicFramePr>
        <p:xfrm>
          <a:off x="455612" y="4648200"/>
          <a:ext cx="2924175" cy="1356741"/>
        </p:xfrm>
        <a:graphic>
          <a:graphicData uri="http://schemas.openxmlformats.org/drawingml/2006/table">
            <a:tbl>
              <a:tblPr firstRow="1" firstCol="1" bandRow="1"/>
              <a:tblGrid>
                <a:gridCol w="1952625"/>
                <a:gridCol w="971550"/>
              </a:tblGrid>
              <a:tr h="571500">
                <a:tc>
                  <a:txBody>
                    <a:bodyPr/>
                    <a:lstStyle/>
                    <a:p>
                      <a:pPr marL="0" marR="0">
                        <a:lnSpc>
                          <a:spcPct val="115000"/>
                        </a:lnSpc>
                        <a:spcBef>
                          <a:spcPts val="0"/>
                        </a:spcBef>
                        <a:spcAft>
                          <a:spcPts val="0"/>
                        </a:spcAft>
                      </a:pPr>
                      <a:r>
                        <a:rPr lang="en-US" sz="1100" b="1" dirty="0" smtClean="0">
                          <a:solidFill>
                            <a:srgbClr val="FFFFFF"/>
                          </a:solidFill>
                          <a:effectLst/>
                          <a:latin typeface="Calibri"/>
                          <a:ea typeface="Times New Roman"/>
                          <a:cs typeface="Calibri"/>
                        </a:rPr>
                        <a:t>Component 3: </a:t>
                      </a:r>
                      <a:r>
                        <a:rPr lang="en-US" sz="1100" b="1" dirty="0">
                          <a:solidFill>
                            <a:srgbClr val="FFFFFF"/>
                          </a:solidFill>
                          <a:effectLst/>
                          <a:latin typeface="Calibri"/>
                          <a:ea typeface="Times New Roman"/>
                          <a:cs typeface="Calibri"/>
                        </a:rPr>
                        <a:t>Outreach, Communication, and Collaboration </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Times New Roman"/>
                          <a:cs typeface="Calibri"/>
                        </a:rPr>
                        <a:t>Percentile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0500">
                <a:tc>
                  <a:txBody>
                    <a:bodyPr/>
                    <a:lstStyle/>
                    <a:p>
                      <a:pPr marL="0" marR="0">
                        <a:lnSpc>
                          <a:spcPct val="115000"/>
                        </a:lnSpc>
                        <a:spcBef>
                          <a:spcPts val="0"/>
                        </a:spcBef>
                        <a:spcAft>
                          <a:spcPts val="0"/>
                        </a:spcAft>
                      </a:pPr>
                      <a:r>
                        <a:rPr lang="en-US" sz="1100" b="1">
                          <a:effectLst/>
                          <a:latin typeface="Calibri"/>
                          <a:ea typeface="Times New Roman"/>
                          <a:cs typeface="Calibri"/>
                        </a:rPr>
                        <a:t>(3.1) Veteran Outreach</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98</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0500">
                <a:tc>
                  <a:txBody>
                    <a:bodyPr/>
                    <a:lstStyle/>
                    <a:p>
                      <a:pPr marL="0" marR="0">
                        <a:lnSpc>
                          <a:spcPct val="115000"/>
                        </a:lnSpc>
                        <a:spcBef>
                          <a:spcPts val="0"/>
                        </a:spcBef>
                        <a:spcAft>
                          <a:spcPts val="0"/>
                        </a:spcAft>
                      </a:pPr>
                      <a:r>
                        <a:rPr lang="en-US" sz="1100" b="1">
                          <a:effectLst/>
                          <a:latin typeface="Calibri"/>
                          <a:ea typeface="Times New Roman"/>
                          <a:cs typeface="Calibri"/>
                        </a:rPr>
                        <a:t>(3.2) External Partnerships</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12</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nSpc>
                          <a:spcPct val="115000"/>
                        </a:lnSpc>
                        <a:spcBef>
                          <a:spcPts val="0"/>
                        </a:spcBef>
                        <a:spcAft>
                          <a:spcPts val="0"/>
                        </a:spcAft>
                      </a:pPr>
                      <a:r>
                        <a:rPr lang="en-US" sz="1100" b="1">
                          <a:effectLst/>
                          <a:latin typeface="Calibri"/>
                          <a:ea typeface="Times New Roman"/>
                          <a:cs typeface="Calibri"/>
                        </a:rPr>
                        <a:t>(3.3) Academic Affiliates</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52</a:t>
                      </a:r>
                      <a:r>
                        <a:rPr lang="en-US" sz="1100" baseline="30000" dirty="0">
                          <a:effectLst/>
                          <a:latin typeface="Calibri"/>
                          <a:ea typeface="Times New Roman"/>
                          <a:cs typeface="Calibri"/>
                        </a:rPr>
                        <a:t>nd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marL="0" marR="0">
                        <a:lnSpc>
                          <a:spcPct val="115000"/>
                        </a:lnSpc>
                        <a:spcBef>
                          <a:spcPts val="0"/>
                        </a:spcBef>
                        <a:spcAft>
                          <a:spcPts val="0"/>
                        </a:spcAft>
                      </a:pPr>
                      <a:r>
                        <a:rPr lang="en-US" sz="1100" b="1">
                          <a:effectLst/>
                          <a:latin typeface="Calibri"/>
                          <a:ea typeface="Times New Roman"/>
                          <a:cs typeface="Calibri"/>
                        </a:rPr>
                        <a:t>(3.4) VSO Collaboration</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28</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92635438"/>
              </p:ext>
            </p:extLst>
          </p:nvPr>
        </p:nvGraphicFramePr>
        <p:xfrm>
          <a:off x="3579812" y="4648201"/>
          <a:ext cx="2924175" cy="1371599"/>
        </p:xfrm>
        <a:graphic>
          <a:graphicData uri="http://schemas.openxmlformats.org/drawingml/2006/table">
            <a:tbl>
              <a:tblPr firstRow="1" firstCol="1" bandRow="1"/>
              <a:tblGrid>
                <a:gridCol w="1952625"/>
                <a:gridCol w="971550"/>
              </a:tblGrid>
              <a:tr h="508910">
                <a:tc>
                  <a:txBody>
                    <a:bodyPr/>
                    <a:lstStyle/>
                    <a:p>
                      <a:pPr marL="0" marR="0">
                        <a:lnSpc>
                          <a:spcPct val="115000"/>
                        </a:lnSpc>
                        <a:spcBef>
                          <a:spcPts val="0"/>
                        </a:spcBef>
                        <a:spcAft>
                          <a:spcPts val="0"/>
                        </a:spcAft>
                      </a:pPr>
                      <a:r>
                        <a:rPr lang="en-US" sz="1100" b="1" dirty="0" smtClean="0">
                          <a:solidFill>
                            <a:srgbClr val="FFFFFF"/>
                          </a:solidFill>
                          <a:effectLst/>
                          <a:latin typeface="Calibri"/>
                          <a:ea typeface="Times New Roman"/>
                          <a:cs typeface="Calibri"/>
                        </a:rPr>
                        <a:t>Component 4: PCC/PACT</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effectLst/>
                          <a:latin typeface="Calibri"/>
                          <a:ea typeface="Times New Roman"/>
                          <a:cs typeface="Calibri"/>
                        </a:rPr>
                        <a:t>Percentile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84008">
                <a:tc>
                  <a:txBody>
                    <a:bodyPr/>
                    <a:lstStyle/>
                    <a:p>
                      <a:pPr marL="0" marR="0">
                        <a:lnSpc>
                          <a:spcPct val="115000"/>
                        </a:lnSpc>
                        <a:spcBef>
                          <a:spcPts val="0"/>
                        </a:spcBef>
                        <a:spcAft>
                          <a:spcPts val="0"/>
                        </a:spcAft>
                      </a:pPr>
                      <a:r>
                        <a:rPr lang="en-US" sz="1100" b="1">
                          <a:effectLst/>
                          <a:latin typeface="Calibri"/>
                          <a:ea typeface="Times New Roman"/>
                          <a:cs typeface="Calibri"/>
                        </a:rPr>
                        <a:t>(4.1) Coordination of Care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a:ea typeface="Times New Roman"/>
                          <a:cs typeface="Calibri"/>
                        </a:rPr>
                        <a:t>15</a:t>
                      </a:r>
                      <a:r>
                        <a:rPr lang="en-US" sz="1100" baseline="30000" dirty="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008">
                <a:tc>
                  <a:txBody>
                    <a:bodyPr/>
                    <a:lstStyle/>
                    <a:p>
                      <a:pPr marL="0" marR="0">
                        <a:lnSpc>
                          <a:spcPct val="115000"/>
                        </a:lnSpc>
                        <a:spcBef>
                          <a:spcPts val="0"/>
                        </a:spcBef>
                        <a:spcAft>
                          <a:spcPts val="0"/>
                        </a:spcAft>
                      </a:pPr>
                      <a:r>
                        <a:rPr lang="en-US" sz="1100" b="1" dirty="0">
                          <a:effectLst/>
                          <a:latin typeface="Calibri"/>
                          <a:ea typeface="Times New Roman"/>
                          <a:cs typeface="Calibri"/>
                        </a:rPr>
                        <a:t>(4.2) Continuity of Care</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smtClean="0">
                          <a:effectLst/>
                          <a:latin typeface="Calibri"/>
                          <a:ea typeface="Times New Roman"/>
                          <a:cs typeface="Calibri"/>
                        </a:rPr>
                        <a:t>1</a:t>
                      </a:r>
                      <a:r>
                        <a:rPr lang="en-US" sz="1100" baseline="30000" dirty="0" smtClean="0">
                          <a:effectLst/>
                          <a:latin typeface="Calibri"/>
                          <a:ea typeface="Times New Roman"/>
                          <a:cs typeface="Calibri"/>
                        </a:rPr>
                        <a:t>st</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94673">
                <a:tc>
                  <a:txBody>
                    <a:bodyPr/>
                    <a:lstStyle/>
                    <a:p>
                      <a:pPr marL="0" marR="0">
                        <a:lnSpc>
                          <a:spcPct val="115000"/>
                        </a:lnSpc>
                        <a:spcBef>
                          <a:spcPts val="0"/>
                        </a:spcBef>
                        <a:spcAft>
                          <a:spcPts val="0"/>
                        </a:spcAft>
                      </a:pPr>
                      <a:r>
                        <a:rPr lang="en-US" sz="1100" b="1" dirty="0">
                          <a:effectLst/>
                          <a:latin typeface="Calibri"/>
                          <a:ea typeface="Times New Roman"/>
                          <a:cs typeface="Calibri"/>
                        </a:rPr>
                        <a:t>(4.3) Patient Centered Care</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smtClean="0">
                          <a:effectLst/>
                          <a:latin typeface="Calibri"/>
                          <a:ea typeface="Times New Roman"/>
                          <a:cs typeface="Calibri"/>
                        </a:rPr>
                        <a:t>11</a:t>
                      </a:r>
                      <a:r>
                        <a:rPr lang="en-US" sz="1100" baseline="30000" dirty="0" smtClean="0">
                          <a:effectLst/>
                          <a:latin typeface="Calibri"/>
                          <a:ea typeface="Times New Roman"/>
                          <a:cs typeface="Calibri"/>
                        </a:rPr>
                        <a:t>th</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22021940"/>
              </p:ext>
            </p:extLst>
          </p:nvPr>
        </p:nvGraphicFramePr>
        <p:xfrm>
          <a:off x="6856413" y="5410200"/>
          <a:ext cx="2867025" cy="578358"/>
        </p:xfrm>
        <a:graphic>
          <a:graphicData uri="http://schemas.openxmlformats.org/drawingml/2006/table">
            <a:tbl>
              <a:tblPr firstRow="1" firstCol="1" bandRow="1"/>
              <a:tblGrid>
                <a:gridCol w="1085215"/>
                <a:gridCol w="1781810"/>
              </a:tblGrid>
              <a:tr h="190500">
                <a:tc gridSpan="2">
                  <a:txBody>
                    <a:bodyPr/>
                    <a:lstStyle/>
                    <a:p>
                      <a:pPr marL="0" marR="0">
                        <a:lnSpc>
                          <a:spcPct val="115000"/>
                        </a:lnSpc>
                        <a:spcBef>
                          <a:spcPts val="0"/>
                        </a:spcBef>
                        <a:spcAft>
                          <a:spcPts val="0"/>
                        </a:spcAft>
                      </a:pPr>
                      <a:r>
                        <a:rPr lang="en-US" sz="1100" b="1" i="1" dirty="0">
                          <a:solidFill>
                            <a:srgbClr val="000000"/>
                          </a:solidFill>
                          <a:effectLst/>
                          <a:latin typeface="Calibri"/>
                          <a:ea typeface="Times New Roman"/>
                          <a:cs typeface="Calibri"/>
                        </a:rPr>
                        <a:t>Key</a:t>
                      </a:r>
                      <a:endParaRPr lang="en-US" sz="1100" dirty="0">
                        <a:effectLst/>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pPr>
                      <a:endParaRPr lang="en-US" sz="1100" dirty="0">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Calibri"/>
                        </a:rPr>
                        <a:t>Green Fill </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Calibri"/>
                        </a:rPr>
                        <a:t>High Performance</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Calibri"/>
                        </a:rPr>
                        <a:t>Red Fill</a:t>
                      </a:r>
                      <a:endParaRPr lang="en-US" sz="110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Calibri"/>
                        </a:rPr>
                        <a:t>Needs Attention</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rot="19426300">
            <a:off x="-939073" y="3405882"/>
            <a:ext cx="9120978" cy="584775"/>
          </a:xfrm>
          <a:prstGeom prst="rect">
            <a:avLst/>
          </a:prstGeom>
          <a:noFill/>
        </p:spPr>
        <p:txBody>
          <a:bodyPr wrap="square" rtlCol="0">
            <a:spAutoFit/>
          </a:bodyPr>
          <a:lstStyle/>
          <a:p>
            <a:r>
              <a:rPr lang="en-US" sz="3200" dirty="0" smtClean="0">
                <a:solidFill>
                  <a:srgbClr val="FF0000"/>
                </a:solidFill>
              </a:rPr>
              <a:t>SAMPLE: THIS IS NOT ACTUAL DATA</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Program Evaluation Purpose and Background</a:t>
            </a:r>
            <a:br>
              <a:rPr lang="en-US" sz="3000" dirty="0"/>
            </a:br>
            <a:endParaRPr lang="en-US" sz="3000" dirty="0"/>
          </a:p>
        </p:txBody>
      </p:sp>
    </p:spTree>
    <p:extLst>
      <p:ext uri="{BB962C8B-B14F-4D97-AF65-F5344CB8AC3E}">
        <p14:creationId xmlns:p14="http://schemas.microsoft.com/office/powerpoint/2010/main" val="3851336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dirty="0" smtClean="0"/>
              <a:t>Percentiles – Across Capabilities</a:t>
            </a:r>
            <a:r>
              <a:rPr lang="en-US" sz="1600" dirty="0" smtClean="0"/>
              <a:t/>
            </a:r>
            <a:br>
              <a:rPr lang="en-US" sz="1600" dirty="0" smtClean="0"/>
            </a:br>
            <a:endParaRPr lang="en-US" strike="sngStrike" dirty="0" smtClean="0">
              <a:solidFill>
                <a:srgbClr val="FF0000"/>
              </a:solidFill>
            </a:endParaRPr>
          </a:p>
        </p:txBody>
      </p:sp>
      <p:sp>
        <p:nvSpPr>
          <p:cNvPr id="22531" name="TextBox 4"/>
          <p:cNvSpPr txBox="1">
            <a:spLocks noChangeArrowheads="1"/>
          </p:cNvSpPr>
          <p:nvPr/>
        </p:nvSpPr>
        <p:spPr bwMode="auto">
          <a:xfrm>
            <a:off x="6856413" y="1143000"/>
            <a:ext cx="30464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l"/>
            <a:r>
              <a:rPr lang="en-US" sz="1400" dirty="0" smtClean="0"/>
              <a:t>Summary</a:t>
            </a:r>
            <a:endParaRPr lang="en-US" sz="1400" dirty="0"/>
          </a:p>
          <a:p>
            <a:pPr algn="l"/>
            <a:endParaRPr lang="en-US" sz="1400" u="sng" dirty="0"/>
          </a:p>
          <a:p>
            <a:pPr algn="l"/>
            <a:r>
              <a:rPr lang="en-US" sz="1400" b="0" u="sng" dirty="0"/>
              <a:t>High Performance: </a:t>
            </a:r>
            <a:r>
              <a:rPr lang="en-US" sz="1400" b="0" dirty="0"/>
              <a:t>Component </a:t>
            </a:r>
            <a:r>
              <a:rPr lang="en-US" sz="1400" b="0" dirty="0" smtClean="0"/>
              <a:t>1 (Program) has 4 capabilities </a:t>
            </a:r>
            <a:r>
              <a:rPr lang="en-US" sz="1400" b="0" dirty="0"/>
              <a:t>in the “High Performance” category. </a:t>
            </a:r>
          </a:p>
          <a:p>
            <a:pPr algn="l"/>
            <a:endParaRPr lang="en-US" sz="1400" b="0" dirty="0"/>
          </a:p>
          <a:p>
            <a:pPr algn="l"/>
            <a:r>
              <a:rPr lang="en-US" sz="1400" b="0" u="sng" dirty="0"/>
              <a:t>Needs Attention</a:t>
            </a:r>
            <a:r>
              <a:rPr lang="en-US" sz="1400" b="0" dirty="0"/>
              <a:t>: Only 3 capabilities </a:t>
            </a:r>
            <a:r>
              <a:rPr lang="en-US" sz="1400" b="0" dirty="0" smtClean="0"/>
              <a:t>ranked in the </a:t>
            </a:r>
            <a:r>
              <a:rPr lang="en-US" sz="1400" b="0" dirty="0"/>
              <a:t>“Needs Attention</a:t>
            </a:r>
            <a:r>
              <a:rPr lang="en-US" sz="1400" b="0" dirty="0" smtClean="0"/>
              <a:t>” category.</a:t>
            </a:r>
            <a:endParaRPr lang="en-US" sz="1400" b="0" dirty="0"/>
          </a:p>
          <a:p>
            <a:pPr algn="l"/>
            <a:endParaRPr lang="en-US" sz="1400" b="0" u="sng" dirty="0"/>
          </a:p>
          <a:p>
            <a:pPr algn="l"/>
            <a:r>
              <a:rPr lang="en-US" sz="1400" b="0" u="sng" dirty="0"/>
              <a:t>Notes:</a:t>
            </a:r>
            <a:r>
              <a:rPr lang="en-US" sz="1400" b="0" dirty="0"/>
              <a:t> </a:t>
            </a:r>
            <a:r>
              <a:rPr lang="en-US" sz="1400" b="0" dirty="0" smtClean="0"/>
              <a:t>More capabilities ranked in the “</a:t>
            </a:r>
            <a:r>
              <a:rPr lang="en-US" sz="1400" b="0" dirty="0"/>
              <a:t>High Performance” </a:t>
            </a:r>
            <a:r>
              <a:rPr lang="en-US" sz="1400" b="0" dirty="0" smtClean="0"/>
              <a:t>category as than the </a:t>
            </a:r>
            <a:r>
              <a:rPr lang="en-US" sz="1400" b="0" dirty="0"/>
              <a:t>“Needs Attention</a:t>
            </a:r>
            <a:r>
              <a:rPr lang="en-US" sz="1400" b="0" dirty="0" smtClean="0"/>
              <a:t>” category. </a:t>
            </a:r>
            <a:r>
              <a:rPr lang="en-US" sz="1400" b="0" dirty="0"/>
              <a:t>This is a positive sign.</a:t>
            </a:r>
          </a:p>
          <a:p>
            <a:pPr algn="l"/>
            <a:endParaRPr lang="en-US" sz="1400" dirty="0"/>
          </a:p>
          <a:p>
            <a:pPr algn="l"/>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35222452"/>
              </p:ext>
            </p:extLst>
          </p:nvPr>
        </p:nvGraphicFramePr>
        <p:xfrm>
          <a:off x="455612" y="1524000"/>
          <a:ext cx="6080760" cy="2120646"/>
        </p:xfrm>
        <a:graphic>
          <a:graphicData uri="http://schemas.openxmlformats.org/drawingml/2006/table">
            <a:tbl>
              <a:tblPr firstRow="1" firstCol="1" bandRow="1"/>
              <a:tblGrid>
                <a:gridCol w="1668780"/>
                <a:gridCol w="521970"/>
                <a:gridCol w="522605"/>
                <a:gridCol w="522605"/>
                <a:gridCol w="522605"/>
                <a:gridCol w="522605"/>
                <a:gridCol w="522605"/>
                <a:gridCol w="522605"/>
                <a:gridCol w="754380"/>
              </a:tblGrid>
              <a:tr h="0">
                <a:tc gridSpan="9">
                  <a:txBody>
                    <a:bodyPr/>
                    <a:lstStyle/>
                    <a:p>
                      <a:pPr marL="0" marR="0" algn="ctr">
                        <a:lnSpc>
                          <a:spcPct val="115000"/>
                        </a:lnSpc>
                        <a:spcBef>
                          <a:spcPts val="0"/>
                        </a:spcBef>
                        <a:spcAft>
                          <a:spcPts val="0"/>
                        </a:spcAft>
                      </a:pPr>
                      <a:r>
                        <a:rPr lang="en-US" sz="1100" b="1">
                          <a:effectLst/>
                          <a:latin typeface="Calibri"/>
                          <a:ea typeface="Calibri"/>
                          <a:cs typeface="Times New Roman"/>
                        </a:rPr>
                        <a:t>Capabilities Scoring in the “High Performance” Category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marL="0" marR="0" algn="ctr">
                        <a:lnSpc>
                          <a:spcPct val="115000"/>
                        </a:lnSpc>
                        <a:spcBef>
                          <a:spcPts val="0"/>
                        </a:spcBef>
                        <a:spcAft>
                          <a:spcPts val="0"/>
                        </a:spcAft>
                      </a:pPr>
                      <a:r>
                        <a:rPr lang="en-US" sz="1100" b="1" i="1">
                          <a:effectLst/>
                          <a:latin typeface="Calibri"/>
                          <a:ea typeface="Calibri"/>
                          <a:cs typeface="Times New Roman"/>
                        </a:rPr>
                        <a:t>Facility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b="1">
                          <a:effectLst/>
                          <a:latin typeface="Calibri"/>
                          <a:ea typeface="Calibri"/>
                          <a:cs typeface="Times New Roman"/>
                        </a:rPr>
                        <a:t> </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A</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B</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C</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D</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F</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G</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100" b="1">
                          <a:effectLst/>
                          <a:latin typeface="Calibri"/>
                          <a:ea typeface="Calibri"/>
                          <a:cs typeface="Times New Roman"/>
                        </a:rPr>
                        <a:t>Capability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Percentile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(1.1.1) Organizational 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96</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(1.1.3) WVHC</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99</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(1.1.8) Information Technology</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96</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(1.3.2) Fee Basis Providers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98</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(2.2) 24/7 Health Advice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92</a:t>
                      </a:r>
                      <a:r>
                        <a:rPr lang="en-US" sz="1100" baseline="30000" dirty="0">
                          <a:effectLst/>
                          <a:latin typeface="Calibri"/>
                          <a:ea typeface="Calibri"/>
                          <a:cs typeface="Times New Roman"/>
                        </a:rPr>
                        <a:t>nd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69603528"/>
              </p:ext>
            </p:extLst>
          </p:nvPr>
        </p:nvGraphicFramePr>
        <p:xfrm>
          <a:off x="455612" y="4104792"/>
          <a:ext cx="6080760" cy="1542288"/>
        </p:xfrm>
        <a:graphic>
          <a:graphicData uri="http://schemas.openxmlformats.org/drawingml/2006/table">
            <a:tbl>
              <a:tblPr firstRow="1" firstCol="1" bandRow="1"/>
              <a:tblGrid>
                <a:gridCol w="1668780"/>
                <a:gridCol w="521970"/>
                <a:gridCol w="522605"/>
                <a:gridCol w="522605"/>
                <a:gridCol w="522605"/>
                <a:gridCol w="522605"/>
                <a:gridCol w="522605"/>
                <a:gridCol w="522605"/>
                <a:gridCol w="754380"/>
              </a:tblGrid>
              <a:tr h="0">
                <a:tc gridSpan="9">
                  <a:txBody>
                    <a:bodyPr/>
                    <a:lstStyle/>
                    <a:p>
                      <a:pPr marL="0" marR="0" algn="ctr">
                        <a:lnSpc>
                          <a:spcPct val="115000"/>
                        </a:lnSpc>
                        <a:spcBef>
                          <a:spcPts val="0"/>
                        </a:spcBef>
                        <a:spcAft>
                          <a:spcPts val="0"/>
                        </a:spcAft>
                      </a:pPr>
                      <a:r>
                        <a:rPr lang="en-US" sz="1100" b="1">
                          <a:effectLst/>
                          <a:latin typeface="Calibri"/>
                          <a:ea typeface="Calibri"/>
                          <a:cs typeface="Times New Roman"/>
                        </a:rPr>
                        <a:t>Capabilities Scoring in the “Needs Attention” Category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7">
                  <a:txBody>
                    <a:bodyPr/>
                    <a:lstStyle/>
                    <a:p>
                      <a:pPr marL="0" marR="0" algn="ctr">
                        <a:lnSpc>
                          <a:spcPct val="115000"/>
                        </a:lnSpc>
                        <a:spcBef>
                          <a:spcPts val="0"/>
                        </a:spcBef>
                        <a:spcAft>
                          <a:spcPts val="0"/>
                        </a:spcAft>
                      </a:pPr>
                      <a:r>
                        <a:rPr lang="en-US" sz="1100" b="1" i="1">
                          <a:effectLst/>
                          <a:latin typeface="Calibri"/>
                          <a:ea typeface="Calibri"/>
                          <a:cs typeface="Times New Roman"/>
                        </a:rPr>
                        <a:t>Facility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b="1">
                          <a:effectLst/>
                          <a:latin typeface="Calibri"/>
                          <a:ea typeface="Calibri"/>
                          <a:cs typeface="Times New Roman"/>
                        </a:rPr>
                        <a:t> </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H</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I</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J</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K</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M</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i="1">
                          <a:effectLst/>
                          <a:latin typeface="Calibri"/>
                          <a:ea typeface="Calibri"/>
                          <a:cs typeface="Times New Roman"/>
                        </a:rPr>
                        <a:t>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100" b="1">
                          <a:effectLst/>
                          <a:latin typeface="Calibri"/>
                          <a:ea typeface="Calibri"/>
                          <a:cs typeface="Times New Roman"/>
                        </a:rPr>
                        <a:t>Capability</a:t>
                      </a:r>
                      <a:endParaRPr lang="en-US" sz="11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Percentile</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(1.1.5) Collaboration with VA Entities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r>
                        <a:rPr lang="en-US" sz="1100" baseline="30000">
                          <a:effectLst/>
                          <a:latin typeface="Calibri"/>
                          <a:ea typeface="Calibri"/>
                          <a:cs typeface="Times New Roman"/>
                        </a:rPr>
                        <a:t>nd</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(2.1.6) Pharmacy</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r>
                        <a:rPr lang="en-US" sz="1100" baseline="30000">
                          <a:effectLst/>
                          <a:latin typeface="Calibri"/>
                          <a:ea typeface="Calibri"/>
                          <a:cs typeface="Times New Roman"/>
                        </a:rPr>
                        <a:t>st</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Calibri"/>
                          <a:ea typeface="Calibri"/>
                          <a:cs typeface="Times New Roman"/>
                        </a:rPr>
                        <a:t>(3.1) Veteran Outreach</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2</a:t>
                      </a:r>
                      <a:r>
                        <a:rPr lang="en-US" sz="1100" baseline="30000" dirty="0">
                          <a:effectLst/>
                          <a:latin typeface="Calibri"/>
                          <a:ea typeface="Calibri"/>
                          <a:cs typeface="Times New Roman"/>
                        </a:rPr>
                        <a:t>nd</a:t>
                      </a:r>
                      <a:endParaRPr lang="en-US" sz="11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rot="19162248">
            <a:off x="-205161" y="3367305"/>
            <a:ext cx="7641124" cy="584775"/>
          </a:xfrm>
          <a:prstGeom prst="rect">
            <a:avLst/>
          </a:prstGeom>
          <a:noFill/>
        </p:spPr>
        <p:txBody>
          <a:bodyPr wrap="square" rtlCol="0">
            <a:spAutoFit/>
          </a:bodyPr>
          <a:lstStyle/>
          <a:p>
            <a:r>
              <a:rPr lang="en-US" sz="3200" dirty="0" smtClean="0">
                <a:solidFill>
                  <a:srgbClr val="FF0000"/>
                </a:solidFill>
              </a:rPr>
              <a:t>SAMPLE: THIS IS NOT ACTUAL DATA</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2112661"/>
              </p:ext>
            </p:extLst>
          </p:nvPr>
        </p:nvGraphicFramePr>
        <p:xfrm>
          <a:off x="531812" y="1567121"/>
          <a:ext cx="8839200" cy="2796615"/>
        </p:xfrm>
        <a:graphic>
          <a:graphicData uri="http://schemas.openxmlformats.org/drawingml/2006/table">
            <a:tbl>
              <a:tblPr firstRow="1" firstCol="1" bandRow="1"/>
              <a:tblGrid>
                <a:gridCol w="361203"/>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229801"/>
                <a:gridCol w="434962"/>
              </a:tblGrid>
              <a:tr h="323922">
                <a:tc gridSpan="37">
                  <a:txBody>
                    <a:bodyPr/>
                    <a:lstStyle/>
                    <a:p>
                      <a:pPr marL="0" marR="0" algn="ctr">
                        <a:lnSpc>
                          <a:spcPct val="115000"/>
                        </a:lnSpc>
                        <a:spcBef>
                          <a:spcPts val="0"/>
                        </a:spcBef>
                        <a:spcAft>
                          <a:spcPts val="0"/>
                        </a:spcAft>
                      </a:pPr>
                      <a:r>
                        <a:rPr lang="en-US" sz="1100" b="1" dirty="0">
                          <a:solidFill>
                            <a:schemeClr val="bg1"/>
                          </a:solidFill>
                          <a:effectLst/>
                          <a:latin typeface="Calibri"/>
                          <a:ea typeface="Calibri"/>
                          <a:cs typeface="Times New Roman"/>
                        </a:rPr>
                        <a:t>“High Performance” and “Needs Attention” Rankings by Facility</a:t>
                      </a:r>
                      <a:endParaRPr lang="en-US" sz="1100" dirty="0">
                        <a:solidFill>
                          <a:schemeClr val="bg1"/>
                        </a:solidFill>
                        <a:effectLst/>
                        <a:latin typeface="Calibri"/>
                        <a:ea typeface="Calibri"/>
                        <a:cs typeface="Times New Roman"/>
                      </a:endParaRPr>
                    </a:p>
                  </a:txBody>
                  <a:tcPr marL="44004" marR="4400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916">
                <a:tc>
                  <a:txBody>
                    <a:bodyPr/>
                    <a:lstStyle/>
                    <a:p>
                      <a:pPr marL="0" marR="0">
                        <a:lnSpc>
                          <a:spcPct val="115000"/>
                        </a:lnSpc>
                        <a:spcBef>
                          <a:spcPts val="0"/>
                        </a:spcBef>
                        <a:spcAft>
                          <a:spcPts val="0"/>
                        </a:spcAft>
                      </a:pPr>
                      <a:r>
                        <a:rPr lang="en-US" sz="900" b="1">
                          <a:effectLst/>
                          <a:latin typeface="Calibri"/>
                          <a:ea typeface="Calibri"/>
                          <a:cs typeface="Times New Roman"/>
                        </a:rPr>
                        <a:t> </a:t>
                      </a:r>
                      <a:endParaRPr lang="en-US" sz="1100">
                        <a:effectLst/>
                        <a:latin typeface="Calibri"/>
                        <a:ea typeface="Calibri"/>
                        <a:cs typeface="Times New Roman"/>
                      </a:endParaRPr>
                    </a:p>
                  </a:txBody>
                  <a:tcPr marL="44004" marR="4400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5">
                  <a:txBody>
                    <a:bodyPr/>
                    <a:lstStyle/>
                    <a:p>
                      <a:pPr marL="0" marR="0" algn="ctr">
                        <a:lnSpc>
                          <a:spcPct val="115000"/>
                        </a:lnSpc>
                        <a:spcBef>
                          <a:spcPts val="0"/>
                        </a:spcBef>
                        <a:spcAft>
                          <a:spcPts val="0"/>
                        </a:spcAft>
                      </a:pPr>
                      <a:r>
                        <a:rPr lang="en-US" sz="1100" b="1" dirty="0">
                          <a:effectLst/>
                          <a:latin typeface="Calibri"/>
                          <a:ea typeface="Calibri"/>
                          <a:cs typeface="Times New Roman"/>
                        </a:rPr>
                        <a:t>Capability Scores</a:t>
                      </a:r>
                      <a:endParaRPr lang="en-US" sz="1100" dirty="0">
                        <a:effectLst/>
                        <a:latin typeface="Calibri"/>
                        <a:ea typeface="Calibri"/>
                        <a:cs typeface="Times New Roman"/>
                      </a:endParaRPr>
                    </a:p>
                  </a:txBody>
                  <a:tcPr marL="44004" marR="4400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b="1">
                          <a:effectLst/>
                          <a:latin typeface="Calibri"/>
                          <a:ea typeface="Calibri"/>
                          <a:cs typeface="Times New Roman"/>
                        </a:rPr>
                        <a:t> </a:t>
                      </a:r>
                      <a:endParaRPr lang="en-US" sz="1100">
                        <a:effectLst/>
                        <a:latin typeface="Calibri"/>
                        <a:ea typeface="Calibri"/>
                        <a:cs typeface="Times New Roman"/>
                      </a:endParaRPr>
                    </a:p>
                  </a:txBody>
                  <a:tcPr marL="66007" marR="6600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675957">
                <a:tc>
                  <a:txBody>
                    <a:bodyPr/>
                    <a:lstStyle/>
                    <a:p>
                      <a:pPr marL="71755" marR="71755">
                        <a:lnSpc>
                          <a:spcPct val="115000"/>
                        </a:lnSpc>
                        <a:spcBef>
                          <a:spcPts val="0"/>
                        </a:spcBef>
                        <a:spcAft>
                          <a:spcPts val="0"/>
                        </a:spcAft>
                      </a:pPr>
                      <a:r>
                        <a:rPr lang="en-US" sz="900" b="1">
                          <a:effectLst/>
                          <a:latin typeface="Calibri"/>
                          <a:ea typeface="Calibri"/>
                          <a:cs typeface="Times New Roman"/>
                        </a:rPr>
                        <a:t>Facility</a:t>
                      </a:r>
                      <a:endParaRPr lang="en-US" sz="1100">
                        <a:effectLst/>
                        <a:latin typeface="Calibri"/>
                        <a:ea typeface="Calibri"/>
                        <a:cs typeface="Times New Roman"/>
                      </a:endParaRPr>
                    </a:p>
                  </a:txBody>
                  <a:tcPr marL="44004" marR="44004" marT="0" marB="0" vert="vert27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1.1.1</a:t>
                      </a:r>
                      <a:endParaRPr lang="en-US" sz="1100">
                        <a:effectLst/>
                        <a:latin typeface="Calibri"/>
                        <a:ea typeface="Calibri"/>
                        <a:cs typeface="Times New Roman"/>
                      </a:endParaRPr>
                    </a:p>
                  </a:txBody>
                  <a:tcPr marL="44004" marR="44004" marT="0"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1.1.3</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1.1.4</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1.1.5</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1.1.6</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1.1.7</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1.1.8</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1.1.9</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1.2.1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1.2.2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1.3.1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1.3.2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1.4</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1.5</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1.6</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2.1.3</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2.1.4</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2.1.5</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2.1.6</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2.3</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2.4.1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2.4.2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dirty="0">
                          <a:effectLst/>
                          <a:latin typeface="Calibri"/>
                          <a:ea typeface="Calibri"/>
                          <a:cs typeface="Times New Roman"/>
                        </a:rPr>
                        <a:t>2.5</a:t>
                      </a:r>
                      <a:endParaRPr lang="en-US" sz="1100" dirty="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3.1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3.2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3.3</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3.4</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4.1</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4.2</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4.3</a:t>
                      </a:r>
                      <a:endParaRPr lang="en-US" sz="1100">
                        <a:effectLst/>
                        <a:latin typeface="Calibri"/>
                        <a:ea typeface="Calibri"/>
                        <a:cs typeface="Times New Roman"/>
                      </a:endParaRPr>
                    </a:p>
                  </a:txBody>
                  <a:tcPr marL="44004" marR="44004" marT="0" marB="0" vert="vert27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US" sz="900" b="1">
                          <a:effectLst/>
                          <a:latin typeface="Calibri"/>
                          <a:ea typeface="Calibri"/>
                          <a:cs typeface="Times New Roman"/>
                        </a:rPr>
                        <a:t>Percentile</a:t>
                      </a:r>
                      <a:endParaRPr lang="en-US" sz="1100">
                        <a:effectLst/>
                        <a:latin typeface="Calibri"/>
                        <a:ea typeface="Calibri"/>
                        <a:cs typeface="Times New Roman"/>
                      </a:endParaRPr>
                    </a:p>
                  </a:txBody>
                  <a:tcPr marL="66007" marR="66007" marT="0" marB="0" vert="vert27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A</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70</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B</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r>
                        <a:rPr lang="en-US" sz="1100" baseline="30000">
                          <a:effectLst/>
                          <a:latin typeface="Calibri"/>
                          <a:ea typeface="Calibri"/>
                          <a:cs typeface="Times New Roman"/>
                        </a:rPr>
                        <a:t>st</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C</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99</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1104">
                <a:tc>
                  <a:txBody>
                    <a:bodyPr/>
                    <a:lstStyle/>
                    <a:p>
                      <a:pPr marL="0" marR="0" algn="ctr">
                        <a:lnSpc>
                          <a:spcPct val="115000"/>
                        </a:lnSpc>
                        <a:spcBef>
                          <a:spcPts val="0"/>
                        </a:spcBef>
                        <a:spcAft>
                          <a:spcPts val="0"/>
                        </a:spcAft>
                      </a:pPr>
                      <a:r>
                        <a:rPr lang="en-US" sz="1100" b="1">
                          <a:effectLst/>
                          <a:latin typeface="Calibri"/>
                          <a:ea typeface="Calibri"/>
                          <a:cs typeface="Times New Roman"/>
                        </a:rPr>
                        <a:t>D</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42</a:t>
                      </a:r>
                      <a:r>
                        <a:rPr lang="en-US" sz="1100" baseline="30000">
                          <a:effectLst/>
                          <a:latin typeface="Calibri"/>
                          <a:ea typeface="Calibri"/>
                          <a:cs typeface="Times New Roman"/>
                        </a:rPr>
                        <a:t>nd</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E</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100">
                          <a:effectLst/>
                          <a:latin typeface="Calibri"/>
                          <a:ea typeface="Calibri"/>
                          <a:cs typeface="Times New Roman"/>
                        </a:rPr>
                        <a:t>5</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F</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44</a:t>
                      </a:r>
                      <a:r>
                        <a:rPr lang="en-US" sz="1100" baseline="30000">
                          <a:effectLst/>
                          <a:latin typeface="Calibri"/>
                          <a:ea typeface="Calibri"/>
                          <a:cs typeface="Times New Roman"/>
                        </a:rPr>
                        <a:t>th</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52">
                <a:tc>
                  <a:txBody>
                    <a:bodyPr/>
                    <a:lstStyle/>
                    <a:p>
                      <a:pPr marL="0" marR="0" algn="ctr">
                        <a:lnSpc>
                          <a:spcPct val="115000"/>
                        </a:lnSpc>
                        <a:spcBef>
                          <a:spcPts val="0"/>
                        </a:spcBef>
                        <a:spcAft>
                          <a:spcPts val="0"/>
                        </a:spcAft>
                      </a:pPr>
                      <a:r>
                        <a:rPr lang="en-US" sz="1100" b="1">
                          <a:effectLst/>
                          <a:latin typeface="Calibri"/>
                          <a:ea typeface="Calibri"/>
                          <a:cs typeface="Times New Roman"/>
                        </a:rPr>
                        <a:t>G</a:t>
                      </a:r>
                      <a:endParaRPr lang="en-US" sz="110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4</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3</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2</a:t>
                      </a:r>
                    </a:p>
                  </a:txBody>
                  <a:tcPr marL="66007" marR="6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a:ea typeface="Calibri"/>
                          <a:cs typeface="Times New Roman"/>
                        </a:rPr>
                        <a:t>1</a:t>
                      </a:r>
                    </a:p>
                  </a:txBody>
                  <a:tcPr marL="66007" marR="6600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68</a:t>
                      </a:r>
                      <a:r>
                        <a:rPr lang="en-US" sz="1100" baseline="30000" dirty="0">
                          <a:effectLst/>
                          <a:latin typeface="Calibri"/>
                          <a:ea typeface="Calibri"/>
                          <a:cs typeface="Times New Roman"/>
                        </a:rPr>
                        <a:t>th</a:t>
                      </a:r>
                      <a:endParaRPr lang="en-US" sz="1100" dirty="0">
                        <a:effectLst/>
                        <a:latin typeface="Calibri"/>
                        <a:ea typeface="Calibri"/>
                        <a:cs typeface="Times New Roman"/>
                      </a:endParaRPr>
                    </a:p>
                  </a:txBody>
                  <a:tcPr marL="66007" marR="6600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3554" name="Title 1"/>
          <p:cNvSpPr>
            <a:spLocks noGrp="1"/>
          </p:cNvSpPr>
          <p:nvPr>
            <p:ph type="title"/>
          </p:nvPr>
        </p:nvSpPr>
        <p:spPr/>
        <p:txBody>
          <a:bodyPr/>
          <a:lstStyle/>
          <a:p>
            <a:r>
              <a:rPr lang="en-US" dirty="0" smtClean="0"/>
              <a:t>Percentiles – Across Facilities</a:t>
            </a:r>
            <a:r>
              <a:rPr lang="en-US" sz="1600" dirty="0" smtClean="0"/>
              <a:t/>
            </a:r>
            <a:br>
              <a:rPr lang="en-US" sz="1600" dirty="0" smtClean="0"/>
            </a:br>
            <a:endParaRPr lang="en-US" dirty="0" smtClean="0"/>
          </a:p>
        </p:txBody>
      </p:sp>
      <p:sp>
        <p:nvSpPr>
          <p:cNvPr id="23555" name="TextBox 5"/>
          <p:cNvSpPr txBox="1">
            <a:spLocks noChangeArrowheads="1"/>
          </p:cNvSpPr>
          <p:nvPr/>
        </p:nvSpPr>
        <p:spPr bwMode="auto">
          <a:xfrm>
            <a:off x="379413" y="4526340"/>
            <a:ext cx="9523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l"/>
            <a:r>
              <a:rPr lang="en-US" dirty="0" smtClean="0"/>
              <a:t>Summary</a:t>
            </a:r>
            <a:endParaRPr lang="en-US" dirty="0"/>
          </a:p>
          <a:p>
            <a:pPr algn="l"/>
            <a:endParaRPr lang="en-US" u="sng" dirty="0"/>
          </a:p>
          <a:p>
            <a:pPr algn="l"/>
            <a:r>
              <a:rPr lang="en-US" b="0" u="sng" dirty="0"/>
              <a:t>High Performance:</a:t>
            </a:r>
            <a:r>
              <a:rPr lang="en-US" b="0" dirty="0"/>
              <a:t> The one facility that </a:t>
            </a:r>
            <a:r>
              <a:rPr lang="en-US" b="0" dirty="0" smtClean="0"/>
              <a:t>ranked in the “</a:t>
            </a:r>
            <a:r>
              <a:rPr lang="en-US" b="0" dirty="0"/>
              <a:t>High Performance” </a:t>
            </a:r>
            <a:r>
              <a:rPr lang="en-US" b="0" dirty="0" smtClean="0"/>
              <a:t>category has </a:t>
            </a:r>
            <a:r>
              <a:rPr lang="en-US" b="0" dirty="0"/>
              <a:t>many capabilities that are “Highly Developed”. It may be worthwhile to document best practices at this facility.</a:t>
            </a:r>
          </a:p>
          <a:p>
            <a:pPr algn="l"/>
            <a:endParaRPr lang="en-US" b="0" dirty="0"/>
          </a:p>
          <a:p>
            <a:pPr algn="l"/>
            <a:r>
              <a:rPr lang="en-US" b="0" u="sng" dirty="0"/>
              <a:t>Needs Attention:</a:t>
            </a:r>
            <a:r>
              <a:rPr lang="en-US" b="0" dirty="0"/>
              <a:t> The two facilities that </a:t>
            </a:r>
            <a:r>
              <a:rPr lang="en-US" b="0" dirty="0" smtClean="0"/>
              <a:t>ranked in the </a:t>
            </a:r>
            <a:r>
              <a:rPr lang="en-US" b="0" dirty="0"/>
              <a:t>“Needs Attention” </a:t>
            </a:r>
            <a:r>
              <a:rPr lang="en-US" b="0" dirty="0" smtClean="0"/>
              <a:t>category had </a:t>
            </a:r>
            <a:r>
              <a:rPr lang="en-US" b="0" dirty="0"/>
              <a:t>60% of their capabilities </a:t>
            </a:r>
            <a:r>
              <a:rPr lang="en-US" b="0" dirty="0" smtClean="0"/>
              <a:t>receiving scores of </a:t>
            </a:r>
            <a:r>
              <a:rPr lang="en-US" b="0" dirty="0"/>
              <a:t>“Being Developed.” We should investigate those </a:t>
            </a:r>
            <a:r>
              <a:rPr lang="en-US" b="0" dirty="0" smtClean="0"/>
              <a:t>capabilities </a:t>
            </a:r>
            <a:r>
              <a:rPr lang="en-US" b="0" dirty="0"/>
              <a:t>to see if there are any </a:t>
            </a:r>
            <a:r>
              <a:rPr lang="en-US" b="0" dirty="0" smtClean="0"/>
              <a:t>promising practices that can help them reach a </a:t>
            </a:r>
            <a:r>
              <a:rPr lang="en-US" b="0" dirty="0"/>
              <a:t>“Developed” status</a:t>
            </a:r>
            <a:r>
              <a:rPr lang="en-US" b="0" dirty="0" smtClean="0"/>
              <a:t>.</a:t>
            </a:r>
            <a:endParaRPr lang="en-US" b="0" u="sng" dirty="0"/>
          </a:p>
        </p:txBody>
      </p:sp>
      <p:sp>
        <p:nvSpPr>
          <p:cNvPr id="7" name="TextBox 6"/>
          <p:cNvSpPr txBox="1"/>
          <p:nvPr/>
        </p:nvSpPr>
        <p:spPr>
          <a:xfrm rot="20425888">
            <a:off x="707013" y="2600664"/>
            <a:ext cx="8350010" cy="584775"/>
          </a:xfrm>
          <a:prstGeom prst="rect">
            <a:avLst/>
          </a:prstGeom>
          <a:noFill/>
        </p:spPr>
        <p:txBody>
          <a:bodyPr wrap="square" rtlCol="0">
            <a:spAutoFit/>
          </a:bodyPr>
          <a:lstStyle/>
          <a:p>
            <a:r>
              <a:rPr lang="en-US" sz="3200" dirty="0" smtClean="0">
                <a:solidFill>
                  <a:srgbClr val="FF0000"/>
                </a:solidFill>
              </a:rPr>
              <a:t>SAMPLE: THIS IS NOT ACTUAL DATA</a:t>
            </a:r>
            <a:endParaRPr lang="en-US" sz="3200"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93159592"/>
              </p:ext>
            </p:extLst>
          </p:nvPr>
        </p:nvGraphicFramePr>
        <p:xfrm>
          <a:off x="6475412" y="838200"/>
          <a:ext cx="2867025" cy="578358"/>
        </p:xfrm>
        <a:graphic>
          <a:graphicData uri="http://schemas.openxmlformats.org/drawingml/2006/table">
            <a:tbl>
              <a:tblPr firstRow="1" firstCol="1" bandRow="1"/>
              <a:tblGrid>
                <a:gridCol w="1085215"/>
                <a:gridCol w="1781810"/>
              </a:tblGrid>
              <a:tr h="190500">
                <a:tc gridSpan="2">
                  <a:txBody>
                    <a:bodyPr/>
                    <a:lstStyle/>
                    <a:p>
                      <a:pPr marL="0" marR="0">
                        <a:lnSpc>
                          <a:spcPct val="115000"/>
                        </a:lnSpc>
                        <a:spcBef>
                          <a:spcPts val="0"/>
                        </a:spcBef>
                        <a:spcAft>
                          <a:spcPts val="0"/>
                        </a:spcAft>
                      </a:pPr>
                      <a:r>
                        <a:rPr lang="en-US" sz="1100" b="1" i="1" dirty="0">
                          <a:solidFill>
                            <a:srgbClr val="000000"/>
                          </a:solidFill>
                          <a:effectLst/>
                          <a:latin typeface="Calibri"/>
                          <a:ea typeface="Times New Roman"/>
                          <a:cs typeface="Calibri"/>
                        </a:rPr>
                        <a:t>Key</a:t>
                      </a:r>
                      <a:endParaRPr lang="en-US" sz="1100" dirty="0">
                        <a:effectLst/>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pPr>
                      <a:endParaRPr lang="en-US" sz="1100" dirty="0">
                        <a:effectLst/>
                        <a:latin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Calibri"/>
                        </a:rPr>
                        <a:t>Green Fill </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Calibri"/>
                        </a:rPr>
                        <a:t>High Performance</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Calibri"/>
                        </a:rPr>
                        <a:t>Red Fill</a:t>
                      </a:r>
                      <a:endParaRPr lang="en-US" sz="110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Calibri"/>
                        </a:rPr>
                        <a:t>Needs Attention</a:t>
                      </a:r>
                      <a:endParaRPr lang="en-US" sz="11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Benefits and Next Steps</a:t>
            </a:r>
            <a:r>
              <a:rPr lang="en-US" dirty="0"/>
              <a:t/>
            </a:r>
            <a:br>
              <a:rPr lang="en-US" dirty="0"/>
            </a:br>
            <a:endParaRPr lang="en-US" dirty="0"/>
          </a:p>
        </p:txBody>
      </p:sp>
    </p:spTree>
    <p:extLst>
      <p:ext uri="{BB962C8B-B14F-4D97-AF65-F5344CB8AC3E}">
        <p14:creationId xmlns:p14="http://schemas.microsoft.com/office/powerpoint/2010/main" val="318004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Benefits</a:t>
            </a:r>
            <a:endParaRPr lang="en-US" dirty="0">
              <a:solidFill>
                <a:srgbClr val="FF0000"/>
              </a:solidFill>
            </a:endParaRPr>
          </a:p>
        </p:txBody>
      </p:sp>
      <p:sp>
        <p:nvSpPr>
          <p:cNvPr id="3" name="Content Placeholder 2"/>
          <p:cNvSpPr>
            <a:spLocks noGrp="1"/>
          </p:cNvSpPr>
          <p:nvPr>
            <p:ph idx="1"/>
          </p:nvPr>
        </p:nvSpPr>
        <p:spPr/>
        <p:txBody>
          <a:bodyPr/>
          <a:lstStyle/>
          <a:p>
            <a:r>
              <a:rPr lang="en-US" sz="2100" dirty="0" smtClean="0"/>
              <a:t>Provides a status check on program development</a:t>
            </a:r>
          </a:p>
          <a:p>
            <a:r>
              <a:rPr lang="en-US" sz="2100" dirty="0" smtClean="0"/>
              <a:t>Findings are intended to be used at the local level to enhance</a:t>
            </a:r>
          </a:p>
          <a:p>
            <a:pPr lvl="1"/>
            <a:r>
              <a:rPr lang="en-US" sz="2100" dirty="0" smtClean="0"/>
              <a:t>Strategic Planning </a:t>
            </a:r>
          </a:p>
          <a:p>
            <a:pPr lvl="1"/>
            <a:r>
              <a:rPr lang="en-US" sz="2100" dirty="0" smtClean="0"/>
              <a:t>Further Development of Program</a:t>
            </a:r>
          </a:p>
          <a:p>
            <a:r>
              <a:rPr lang="en-US" sz="2100" dirty="0" smtClean="0"/>
              <a:t>Network and facility leadership and national office can utilize data to prioritize program needs and allocation of resource</a:t>
            </a:r>
          </a:p>
          <a:p>
            <a:endParaRPr lang="en-US" dirty="0"/>
          </a:p>
        </p:txBody>
      </p:sp>
    </p:spTree>
    <p:extLst>
      <p:ext uri="{BB962C8B-B14F-4D97-AF65-F5344CB8AC3E}">
        <p14:creationId xmlns:p14="http://schemas.microsoft.com/office/powerpoint/2010/main" val="38937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Next Steps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Develop a web-based "dashboard" using metrics developed that can be used at facility, network and national level</a:t>
            </a:r>
          </a:p>
          <a:p>
            <a:r>
              <a:rPr lang="en-US" dirty="0" smtClean="0"/>
              <a:t>Develop reporting process for ongoing evaluation and resource monitoring and tracking through the dashboard (i.e. quarterly, annually)</a:t>
            </a:r>
          </a:p>
          <a:p>
            <a:endParaRPr lang="en-US" dirty="0" smtClean="0"/>
          </a:p>
          <a:p>
            <a:endParaRPr lang="en-US" dirty="0"/>
          </a:p>
        </p:txBody>
      </p:sp>
    </p:spTree>
    <p:extLst>
      <p:ext uri="{BB962C8B-B14F-4D97-AF65-F5344CB8AC3E}">
        <p14:creationId xmlns:p14="http://schemas.microsoft.com/office/powerpoint/2010/main" val="344917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gray">
          <a:xfrm>
            <a:off x="458788" y="2514600"/>
            <a:ext cx="8985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90000"/>
              </a:lnSpc>
            </a:pPr>
            <a:r>
              <a:rPr lang="en-US" sz="3200"/>
              <a:t>QUESTIONS?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gray">
          <a:xfrm>
            <a:off x="458788" y="2514600"/>
            <a:ext cx="8985250" cy="838200"/>
          </a:xfrm>
        </p:spPr>
        <p:txBody>
          <a:bodyPr/>
          <a:lstStyle/>
          <a:p>
            <a:pPr algn="ctr"/>
            <a:r>
              <a:rPr lang="en-US" sz="3200" smtClean="0"/>
              <a:t>BACK-UP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custDataLst>
              <p:tags r:id="rId1"/>
            </p:custDataLst>
          </p:nvPr>
        </p:nvSpPr>
        <p:spPr bwMode="gray">
          <a:xfrm>
            <a:off x="531813" y="992188"/>
            <a:ext cx="4344987" cy="2317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1. Program Component	</a:t>
            </a:r>
          </a:p>
        </p:txBody>
      </p:sp>
      <p:sp>
        <p:nvSpPr>
          <p:cNvPr id="26627" name="Rectangle 6"/>
          <p:cNvSpPr>
            <a:spLocks noChangeArrowheads="1"/>
          </p:cNvSpPr>
          <p:nvPr>
            <p:custDataLst>
              <p:tags r:id="rId2"/>
            </p:custDataLst>
          </p:nvPr>
        </p:nvSpPr>
        <p:spPr bwMode="gray">
          <a:xfrm>
            <a:off x="531813" y="1219200"/>
            <a:ext cx="4343400" cy="4953000"/>
          </a:xfrm>
          <a:prstGeom prst="rect">
            <a:avLst/>
          </a:prstGeom>
          <a:solidFill>
            <a:schemeClr val="bg1"/>
          </a:solidFill>
          <a:ln w="9525">
            <a:solidFill>
              <a:schemeClr val="tx1"/>
            </a:solidFill>
            <a:miter lim="800000"/>
            <a:headEnd/>
            <a:tailEnd/>
          </a:ln>
        </p:spPr>
        <p:txBody>
          <a:bodyPr lIns="108000" tIns="91440" rIns="72000" bIns="36000"/>
          <a:lstStyle/>
          <a:p>
            <a:pPr marL="179388" indent="-179388" algn="l">
              <a:spcBef>
                <a:spcPct val="25000"/>
              </a:spcBef>
              <a:buClr>
                <a:schemeClr val="tx1"/>
              </a:buClr>
              <a:buFont typeface="Wingdings" pitchFamily="2" charset="2"/>
              <a:buNone/>
            </a:pPr>
            <a:r>
              <a:rPr lang="en-US" sz="1000" b="0"/>
              <a:t>1.1	 The Women’s Health Program (WHP) has the governance and organizational structure to support, guide, and sustain itself.</a:t>
            </a:r>
          </a:p>
          <a:p>
            <a:pPr marL="179388" indent="-179388" algn="l">
              <a:spcBef>
                <a:spcPct val="25000"/>
              </a:spcBef>
              <a:buClr>
                <a:schemeClr val="tx1"/>
              </a:buClr>
              <a:buFont typeface="Wingdings" pitchFamily="2" charset="2"/>
              <a:buNone/>
            </a:pPr>
            <a:r>
              <a:rPr lang="en-US" sz="1000" b="0"/>
              <a:t>1.1.1 The organizational structure (including VHA, VISN, and local facility level staff) is well defined and clearly supports the strategy and operations of the WHP.</a:t>
            </a:r>
          </a:p>
          <a:p>
            <a:pPr marL="179388" indent="-179388" algn="l">
              <a:spcBef>
                <a:spcPct val="25000"/>
              </a:spcBef>
              <a:buClr>
                <a:schemeClr val="tx1"/>
              </a:buClr>
              <a:buFont typeface="Wingdings" pitchFamily="2" charset="2"/>
              <a:buNone/>
            </a:pPr>
            <a:r>
              <a:rPr lang="en-US" sz="1000" b="0"/>
              <a:t>1.1.2 Leaders of the organization demonstrate active involvement and support for the WHP, enabling the program to meet its mission and objectives.</a:t>
            </a:r>
          </a:p>
          <a:p>
            <a:pPr marL="179388" indent="-179388" algn="l">
              <a:spcBef>
                <a:spcPct val="25000"/>
              </a:spcBef>
              <a:buClr>
                <a:schemeClr val="tx1"/>
              </a:buClr>
              <a:buFont typeface="Wingdings" pitchFamily="2" charset="2"/>
              <a:buNone/>
            </a:pPr>
            <a:r>
              <a:rPr lang="en-US" sz="1000" b="0"/>
              <a:t>1.1.3 The Women Veterans Health Committee (WVHC) demonstrates a systems-based approach to its vision, management, and oversight of the WHP.	</a:t>
            </a:r>
          </a:p>
          <a:p>
            <a:pPr marL="179388" indent="-179388" algn="l">
              <a:spcBef>
                <a:spcPct val="25000"/>
              </a:spcBef>
              <a:buClr>
                <a:schemeClr val="tx1"/>
              </a:buClr>
              <a:buFont typeface="Wingdings" pitchFamily="2" charset="2"/>
              <a:buNone/>
            </a:pPr>
            <a:r>
              <a:rPr lang="en-US" sz="1000" b="0"/>
              <a:t>1.1.4 The WHP is guided by a comprehensive Strategic Plan for Women Veterans Health Care.	</a:t>
            </a:r>
          </a:p>
          <a:p>
            <a:pPr marL="179388" indent="-179388" algn="l">
              <a:spcBef>
                <a:spcPct val="25000"/>
              </a:spcBef>
              <a:buClr>
                <a:schemeClr val="tx1"/>
              </a:buClr>
              <a:buFont typeface="Wingdings" pitchFamily="2" charset="2"/>
              <a:buNone/>
            </a:pPr>
            <a:r>
              <a:rPr lang="en-US" sz="1000" b="0"/>
              <a:t>1.1.5 There is a strategy for communicating and collaborating with facility staff and other Offices, Administrations, and Programs at all levels of VA to enhance the awareness, understanding, and sustained support of the WHP, and increase VA healthcare utilization of women Veterans.	</a:t>
            </a:r>
          </a:p>
          <a:p>
            <a:pPr marL="179388" indent="-179388" algn="l">
              <a:spcBef>
                <a:spcPct val="25000"/>
              </a:spcBef>
              <a:buClr>
                <a:schemeClr val="tx1"/>
              </a:buClr>
              <a:buFont typeface="Wingdings" pitchFamily="2" charset="2"/>
              <a:buNone/>
            </a:pPr>
            <a:r>
              <a:rPr lang="en-US" sz="1000" b="0"/>
              <a:t>1.1.6 The WHP has access to adequate finance and budget support and is able to effectively advocate for the resources it needs to ensure sustainability.	</a:t>
            </a:r>
          </a:p>
          <a:p>
            <a:pPr marL="179388" indent="-179388" algn="l">
              <a:spcBef>
                <a:spcPct val="25000"/>
              </a:spcBef>
              <a:buClr>
                <a:schemeClr val="tx1"/>
              </a:buClr>
              <a:buFont typeface="Wingdings" pitchFamily="2" charset="2"/>
              <a:buNone/>
            </a:pPr>
            <a:r>
              <a:rPr lang="en-US" sz="1000" b="0"/>
              <a:t>1.1.7 The WHP has a comprehensive education and training strategy, and a plan that has been implemented to improve the knowledge and skills of the WHP and facility staff.</a:t>
            </a:r>
          </a:p>
          <a:p>
            <a:pPr marL="179388" indent="-179388" algn="l">
              <a:spcBef>
                <a:spcPct val="25000"/>
              </a:spcBef>
              <a:buClr>
                <a:schemeClr val="tx1"/>
              </a:buClr>
              <a:buFont typeface="Wingdings" pitchFamily="2" charset="2"/>
              <a:buNone/>
            </a:pPr>
            <a:r>
              <a:rPr lang="en-US" sz="1000" b="0"/>
              <a:t>1.1.8 Information technology / information management is used to support the WHP, promoting effective, efficient, safe healthcare  for women Veterans.  </a:t>
            </a:r>
          </a:p>
          <a:p>
            <a:pPr marL="179388" indent="-179388" algn="l">
              <a:spcBef>
                <a:spcPct val="25000"/>
              </a:spcBef>
              <a:buClr>
                <a:schemeClr val="tx1"/>
              </a:buClr>
            </a:pPr>
            <a:r>
              <a:rPr lang="en-US" sz="1000" b="0"/>
              <a:t>1.1.9 The facility ensures the dignity, privacy, and security of all women Veterans who receive healthcare services. </a:t>
            </a:r>
          </a:p>
          <a:p>
            <a:pPr marL="179388" indent="-179388">
              <a:spcBef>
                <a:spcPct val="25000"/>
              </a:spcBef>
              <a:buClr>
                <a:schemeClr val="tx1"/>
              </a:buClr>
              <a:buFont typeface="Wingdings" pitchFamily="2" charset="2"/>
              <a:buNone/>
            </a:pPr>
            <a:endParaRPr lang="en-US" sz="1000" b="0"/>
          </a:p>
        </p:txBody>
      </p:sp>
      <p:sp>
        <p:nvSpPr>
          <p:cNvPr id="26628" name="Rectangle 5"/>
          <p:cNvSpPr>
            <a:spLocks noChangeArrowheads="1"/>
          </p:cNvSpPr>
          <p:nvPr>
            <p:custDataLst>
              <p:tags r:id="rId3"/>
            </p:custDataLst>
          </p:nvPr>
        </p:nvSpPr>
        <p:spPr bwMode="gray">
          <a:xfrm>
            <a:off x="5027613" y="992188"/>
            <a:ext cx="4421187" cy="2317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1. Program Component (cont.)</a:t>
            </a:r>
          </a:p>
        </p:txBody>
      </p:sp>
      <p:sp>
        <p:nvSpPr>
          <p:cNvPr id="26629" name="Rectangle 6"/>
          <p:cNvSpPr>
            <a:spLocks noChangeArrowheads="1"/>
          </p:cNvSpPr>
          <p:nvPr>
            <p:custDataLst>
              <p:tags r:id="rId4"/>
            </p:custDataLst>
          </p:nvPr>
        </p:nvSpPr>
        <p:spPr bwMode="gray">
          <a:xfrm>
            <a:off x="5027613" y="1220788"/>
            <a:ext cx="4421187" cy="4876800"/>
          </a:xfrm>
          <a:prstGeom prst="rect">
            <a:avLst/>
          </a:prstGeom>
          <a:solidFill>
            <a:schemeClr val="bg1"/>
          </a:solidFill>
          <a:ln w="9525">
            <a:solidFill>
              <a:schemeClr val="tx1"/>
            </a:solidFill>
            <a:miter lim="800000"/>
            <a:headEnd/>
            <a:tailEnd/>
          </a:ln>
        </p:spPr>
        <p:txBody>
          <a:bodyPr lIns="108000" tIns="91440" rIns="72000" bIns="36000"/>
          <a:lstStyle/>
          <a:p>
            <a:pPr marL="266700" indent="-266700" algn="l">
              <a:spcBef>
                <a:spcPct val="25000"/>
              </a:spcBef>
              <a:buClr>
                <a:schemeClr val="tx1"/>
              </a:buClr>
              <a:buFont typeface="Wingdings" pitchFamily="2" charset="2"/>
              <a:buNone/>
            </a:pPr>
            <a:r>
              <a:rPr lang="en-US" sz="1000" b="0"/>
              <a:t>1.2	 The WHP has developed a comprehensive human resource and talent management capability to ensure that the program has the level and type of expertise needed to deliver and support quality comprehensive care.</a:t>
            </a:r>
          </a:p>
          <a:p>
            <a:pPr marL="266700" indent="-266700" algn="l">
              <a:spcBef>
                <a:spcPct val="25000"/>
              </a:spcBef>
              <a:buClr>
                <a:schemeClr val="tx1"/>
              </a:buClr>
              <a:buFont typeface="Wingdings" pitchFamily="2" charset="2"/>
              <a:buNone/>
            </a:pPr>
            <a:r>
              <a:rPr lang="en-US" sz="1000" b="0"/>
              <a:t>1.2.1 Leadership identifies and addresses human resource needs, allocation, recruitment, retention, and succession planning.</a:t>
            </a:r>
          </a:p>
          <a:p>
            <a:pPr marL="266700" indent="-266700" algn="l">
              <a:spcBef>
                <a:spcPct val="25000"/>
              </a:spcBef>
              <a:buClr>
                <a:schemeClr val="tx1"/>
              </a:buClr>
              <a:buFont typeface="Wingdings" pitchFamily="2" charset="2"/>
              <a:buNone/>
            </a:pPr>
            <a:r>
              <a:rPr lang="en-US" sz="1000" b="0"/>
              <a:t>1.2.2 The program has a strategy to address cross-coverage issues for WHP staff (Teamlet members) and the WVPM to ensure that an adequate level of care is sustained even when key staff is absent.</a:t>
            </a:r>
          </a:p>
          <a:p>
            <a:pPr marL="266700" indent="-266700" algn="l">
              <a:spcBef>
                <a:spcPct val="25000"/>
              </a:spcBef>
              <a:buClr>
                <a:schemeClr val="tx1"/>
              </a:buClr>
              <a:buFont typeface="Wingdings" pitchFamily="2" charset="2"/>
              <a:buNone/>
            </a:pPr>
            <a:r>
              <a:rPr lang="en-US" sz="1000" b="0"/>
              <a:t>1.3 The WHP has developed a systematic process for identifying and obtaining quality healthcare services from non-VA providers for women Veterans when those services are not available from VA providers.</a:t>
            </a:r>
          </a:p>
          <a:p>
            <a:pPr marL="266700" indent="-266700" algn="l">
              <a:spcBef>
                <a:spcPct val="25000"/>
              </a:spcBef>
              <a:buClr>
                <a:schemeClr val="tx1"/>
              </a:buClr>
              <a:buFont typeface="Wingdings" pitchFamily="2" charset="2"/>
              <a:buNone/>
            </a:pPr>
            <a:r>
              <a:rPr lang="en-US" sz="1000" b="0"/>
              <a:t>1.3.1 Contracts are in place to ensure availability of key and/or high-volume services, and the quality of care provided is regularly assessed and meets VA standards.</a:t>
            </a:r>
          </a:p>
          <a:p>
            <a:pPr marL="266700" indent="-266700" algn="l">
              <a:spcBef>
                <a:spcPct val="25000"/>
              </a:spcBef>
              <a:buClr>
                <a:schemeClr val="tx1"/>
              </a:buClr>
              <a:buFont typeface="Wingdings" pitchFamily="2" charset="2"/>
              <a:buNone/>
            </a:pPr>
            <a:r>
              <a:rPr lang="en-US" sz="1000" b="0"/>
              <a:t>1.3.2 </a:t>
            </a:r>
            <a:r>
              <a:rPr lang="en-US" sz="1000" b="0">
                <a:solidFill>
                  <a:srgbClr val="000000"/>
                </a:solidFill>
              </a:rPr>
              <a:t>Processes have been established to ensure that care delivered on a fee basis is of high quality and is coordinated through the patient aligned care team.</a:t>
            </a:r>
            <a:endParaRPr lang="en-US" sz="1000" b="0"/>
          </a:p>
          <a:p>
            <a:pPr marL="266700" indent="-266700" algn="l">
              <a:spcBef>
                <a:spcPct val="25000"/>
              </a:spcBef>
              <a:buClr>
                <a:schemeClr val="tx1"/>
              </a:buClr>
              <a:buFont typeface="Wingdings" pitchFamily="2" charset="2"/>
              <a:buNone/>
            </a:pPr>
            <a:r>
              <a:rPr lang="en-US" sz="1000" b="0"/>
              <a:t>1.4	 The facility has an active program of organizational learning and continuous improvement to enhance the care and service delivered to women Veterans.</a:t>
            </a:r>
          </a:p>
          <a:p>
            <a:pPr marL="266700" indent="-266700" algn="l">
              <a:spcBef>
                <a:spcPct val="25000"/>
              </a:spcBef>
              <a:buClr>
                <a:schemeClr val="tx1"/>
              </a:buClr>
              <a:buFont typeface="Wingdings" pitchFamily="2" charset="2"/>
              <a:buNone/>
            </a:pPr>
            <a:r>
              <a:rPr lang="en-US" sz="1000" b="0"/>
              <a:t>1.5	 The culture of the facility supports women Veterans, and the WHP and its continued growth and success.</a:t>
            </a:r>
          </a:p>
          <a:p>
            <a:pPr marL="266700" indent="-266700" algn="l">
              <a:spcBef>
                <a:spcPct val="25000"/>
              </a:spcBef>
              <a:buClr>
                <a:schemeClr val="tx1"/>
              </a:buClr>
            </a:pPr>
            <a:r>
              <a:rPr lang="en-US" sz="1000" b="0"/>
              <a:t>1.6   The VISN plays a key role in assuring the continuous improvement and success of programs for women Veterans. Each VISN should support a Women's Health Program (WHP) whose organization, management, and oversight mitigates barriers and maximizes the success of VHA Women's Health transformation efforts.</a:t>
            </a:r>
          </a:p>
          <a:p>
            <a:pPr marL="266700" indent="-266700" algn="l">
              <a:spcBef>
                <a:spcPct val="25000"/>
              </a:spcBef>
              <a:buClr>
                <a:schemeClr val="tx1"/>
              </a:buClr>
              <a:buFont typeface="Wingdings" pitchFamily="2" charset="2"/>
              <a:buNone/>
            </a:pPr>
            <a:endParaRPr lang="en-US" sz="1000" i="1"/>
          </a:p>
        </p:txBody>
      </p:sp>
      <p:sp>
        <p:nvSpPr>
          <p:cNvPr id="26630" name="Rectangle 6"/>
          <p:cNvSpPr>
            <a:spLocks noGrp="1" noChangeArrowheads="1"/>
          </p:cNvSpPr>
          <p:nvPr>
            <p:ph type="title"/>
          </p:nvPr>
        </p:nvSpPr>
        <p:spPr>
          <a:xfrm>
            <a:off x="457200" y="76200"/>
            <a:ext cx="8985250" cy="838200"/>
          </a:xfrm>
        </p:spPr>
        <p:txBody>
          <a:bodyPr/>
          <a:lstStyle/>
          <a:p>
            <a:r>
              <a:rPr lang="en-US" smtClean="0"/>
              <a:t>Capabilities described in the protocol tool aid in the development of a comprehensive Women’s Health Program.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985250" cy="838200"/>
          </a:xfrm>
        </p:spPr>
        <p:txBody>
          <a:bodyPr/>
          <a:lstStyle/>
          <a:p>
            <a:r>
              <a:rPr lang="en-US" smtClean="0"/>
              <a:t>Capabilities described in the protocol tool aid in the development of a comprehensive Women’s Health Program (cont.)</a:t>
            </a:r>
          </a:p>
        </p:txBody>
      </p:sp>
      <p:sp>
        <p:nvSpPr>
          <p:cNvPr id="27651" name="Rectangle 5"/>
          <p:cNvSpPr>
            <a:spLocks noChangeArrowheads="1"/>
          </p:cNvSpPr>
          <p:nvPr>
            <p:custDataLst>
              <p:tags r:id="rId1"/>
            </p:custDataLst>
          </p:nvPr>
        </p:nvSpPr>
        <p:spPr bwMode="gray">
          <a:xfrm>
            <a:off x="530225" y="1066800"/>
            <a:ext cx="4344988" cy="2317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2. Healthcare Services Component</a:t>
            </a:r>
          </a:p>
        </p:txBody>
      </p:sp>
      <p:sp>
        <p:nvSpPr>
          <p:cNvPr id="27652" name="Rectangle 6"/>
          <p:cNvSpPr>
            <a:spLocks noChangeArrowheads="1"/>
          </p:cNvSpPr>
          <p:nvPr>
            <p:custDataLst>
              <p:tags r:id="rId2"/>
            </p:custDataLst>
          </p:nvPr>
        </p:nvSpPr>
        <p:spPr bwMode="gray">
          <a:xfrm>
            <a:off x="530225" y="1298575"/>
            <a:ext cx="4344988" cy="4264025"/>
          </a:xfrm>
          <a:prstGeom prst="rect">
            <a:avLst/>
          </a:prstGeom>
          <a:solidFill>
            <a:schemeClr val="bg1"/>
          </a:solidFill>
          <a:ln w="9525">
            <a:solidFill>
              <a:schemeClr val="tx1"/>
            </a:solidFill>
            <a:miter lim="800000"/>
            <a:headEnd/>
            <a:tailEnd/>
          </a:ln>
        </p:spPr>
        <p:txBody>
          <a:bodyPr lIns="108000" tIns="91440" rIns="72000" bIns="36000"/>
          <a:lstStyle/>
          <a:p>
            <a:pPr marL="179388" indent="-179388" algn="l">
              <a:spcBef>
                <a:spcPct val="25000"/>
              </a:spcBef>
              <a:buClr>
                <a:schemeClr val="tx1"/>
              </a:buClr>
              <a:buFont typeface="Wingdings" pitchFamily="2" charset="2"/>
              <a:buNone/>
            </a:pPr>
            <a:r>
              <a:rPr lang="en-US" sz="1000" b="0"/>
              <a:t>2.1	 There are processes and procedures in place to ensure the provision of comprehensive primary care services to all women Veterans in a coordinated manner through a primary care team / patient aligned care team. 	</a:t>
            </a:r>
          </a:p>
          <a:p>
            <a:pPr marL="179388" indent="-179388" algn="l">
              <a:spcBef>
                <a:spcPct val="25000"/>
              </a:spcBef>
              <a:buClr>
                <a:schemeClr val="tx1"/>
              </a:buClr>
              <a:buFont typeface="Wingdings" pitchFamily="2" charset="2"/>
              <a:buNone/>
            </a:pPr>
            <a:r>
              <a:rPr lang="en-US" sz="1000" b="0"/>
              <a:t>2.1.1 The comprehensive primary care program for women Veterans is organized and appropriately staffed to meet Patient Aligned Care Team (PACT) principles.</a:t>
            </a:r>
          </a:p>
          <a:p>
            <a:pPr marL="179388" indent="-179388" algn="l">
              <a:spcBef>
                <a:spcPct val="25000"/>
              </a:spcBef>
              <a:buClr>
                <a:schemeClr val="tx1"/>
              </a:buClr>
              <a:buFont typeface="Wingdings" pitchFamily="2" charset="2"/>
              <a:buNone/>
            </a:pPr>
            <a:r>
              <a:rPr lang="en-US" sz="1000" b="0"/>
              <a:t>2.1.2 The comprehensive primary care clinic is organized to provide medically-required primary care screening, diagnosis and treatment services during a single visit (1330.01 pg 3).</a:t>
            </a:r>
          </a:p>
          <a:p>
            <a:pPr marL="179388" indent="-179388" algn="l">
              <a:spcBef>
                <a:spcPct val="25000"/>
              </a:spcBef>
              <a:buClr>
                <a:schemeClr val="tx1"/>
              </a:buClr>
              <a:buFont typeface="Wingdings" pitchFamily="2" charset="2"/>
              <a:buNone/>
            </a:pPr>
            <a:r>
              <a:rPr lang="en-US" sz="1000" b="0"/>
              <a:t>2.1.3 The comprehensive primary care clinic provides breast care screening including mammography services, from scheduling to follow-up on findings (1330.01 pgs 14-16).	</a:t>
            </a:r>
          </a:p>
          <a:p>
            <a:pPr marL="179388" indent="-179388" algn="l">
              <a:spcBef>
                <a:spcPct val="25000"/>
              </a:spcBef>
              <a:buClr>
                <a:schemeClr val="tx1"/>
              </a:buClr>
              <a:buFont typeface="Wingdings" pitchFamily="2" charset="2"/>
              <a:buNone/>
            </a:pPr>
            <a:r>
              <a:rPr lang="en-US" sz="1000" b="0"/>
              <a:t>2.1.4 The facility ensures the provision of coordinated age-appropriate and gender-specific specialty care to women Veterans in the context of an ongoing relationship between provider and patient.</a:t>
            </a:r>
          </a:p>
          <a:p>
            <a:pPr marL="179388" indent="-179388" algn="l">
              <a:spcBef>
                <a:spcPct val="25000"/>
              </a:spcBef>
              <a:buClr>
                <a:schemeClr val="tx1"/>
              </a:buClr>
              <a:buFont typeface="Wingdings" pitchFamily="2" charset="2"/>
              <a:buNone/>
            </a:pPr>
            <a:r>
              <a:rPr lang="en-US" sz="1000" b="0"/>
              <a:t>2.1.5 There are processes and procedures in place to ensure that basic mental health services (to include assessment, screening and basic treatment) are available to all women Veterans and integrated into the comprehensive primary care program.  Specialty mental health services are seamlessly coordinated with primary care and are designed to meet the needs and preferences of women Veterans.</a:t>
            </a:r>
          </a:p>
          <a:p>
            <a:pPr marL="179388" indent="-179388" algn="l">
              <a:spcBef>
                <a:spcPct val="25000"/>
              </a:spcBef>
              <a:buClr>
                <a:schemeClr val="tx1"/>
              </a:buClr>
              <a:buFont typeface="Wingdings" pitchFamily="2" charset="2"/>
              <a:buNone/>
            </a:pPr>
            <a:r>
              <a:rPr lang="en-US" sz="1000" b="0"/>
              <a:t>2.1.6 The comprehensive primary care clinic incorporates services provided by a clinical pharmacist to meet the needs of women Veterans, including management of gender -specific prescriptions, in a timely manner (1330.01 pg 23).</a:t>
            </a:r>
          </a:p>
        </p:txBody>
      </p:sp>
      <p:sp>
        <p:nvSpPr>
          <p:cNvPr id="27653" name="Rectangle 5"/>
          <p:cNvSpPr>
            <a:spLocks noChangeArrowheads="1"/>
          </p:cNvSpPr>
          <p:nvPr>
            <p:custDataLst>
              <p:tags r:id="rId3"/>
            </p:custDataLst>
          </p:nvPr>
        </p:nvSpPr>
        <p:spPr bwMode="gray">
          <a:xfrm>
            <a:off x="5102225" y="1066800"/>
            <a:ext cx="4344988" cy="2317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2. Healthcare Services Component  (cont.)</a:t>
            </a:r>
          </a:p>
        </p:txBody>
      </p:sp>
      <p:sp>
        <p:nvSpPr>
          <p:cNvPr id="27654" name="Rectangle 6"/>
          <p:cNvSpPr>
            <a:spLocks noChangeArrowheads="1"/>
          </p:cNvSpPr>
          <p:nvPr>
            <p:custDataLst>
              <p:tags r:id="rId4"/>
            </p:custDataLst>
          </p:nvPr>
        </p:nvSpPr>
        <p:spPr bwMode="gray">
          <a:xfrm>
            <a:off x="5102225" y="1298575"/>
            <a:ext cx="4344988" cy="4264025"/>
          </a:xfrm>
          <a:prstGeom prst="rect">
            <a:avLst/>
          </a:prstGeom>
          <a:solidFill>
            <a:schemeClr val="bg1"/>
          </a:solidFill>
          <a:ln w="9525">
            <a:solidFill>
              <a:schemeClr val="tx1"/>
            </a:solidFill>
            <a:miter lim="800000"/>
            <a:headEnd/>
            <a:tailEnd/>
          </a:ln>
        </p:spPr>
        <p:txBody>
          <a:bodyPr lIns="108000" tIns="91440" rIns="72000" bIns="36000"/>
          <a:lstStyle/>
          <a:p>
            <a:pPr marL="179388" indent="-179388" algn="l">
              <a:spcBef>
                <a:spcPct val="25000"/>
              </a:spcBef>
              <a:buClr>
                <a:schemeClr val="tx1"/>
              </a:buClr>
              <a:buFont typeface="Wingdings" pitchFamily="2" charset="2"/>
              <a:buNone/>
            </a:pPr>
            <a:r>
              <a:rPr lang="en-US" sz="1000" b="0"/>
              <a:t>2.2	 The facility provides 24/7 access to health advice for all women Veterans (1330.01 pg 21).	</a:t>
            </a:r>
          </a:p>
          <a:p>
            <a:pPr marL="179388" indent="-179388" algn="l">
              <a:spcBef>
                <a:spcPct val="25000"/>
              </a:spcBef>
              <a:buClr>
                <a:schemeClr val="tx1"/>
              </a:buClr>
              <a:buFont typeface="Wingdings" pitchFamily="2" charset="2"/>
              <a:buNone/>
            </a:pPr>
            <a:r>
              <a:rPr lang="en-US" sz="1000" b="0"/>
              <a:t>2.3	 The facility ensures that urgent care is available (1330.01 pg 21) and that follow-up on urgent care is coordinated with the primary care provider/team. 	</a:t>
            </a:r>
          </a:p>
          <a:p>
            <a:pPr marL="179388" indent="-179388" algn="l">
              <a:spcBef>
                <a:spcPct val="25000"/>
              </a:spcBef>
              <a:buClr>
                <a:schemeClr val="tx1"/>
              </a:buClr>
              <a:buFont typeface="Wingdings" pitchFamily="2" charset="2"/>
              <a:buNone/>
            </a:pPr>
            <a:r>
              <a:rPr lang="en-US" sz="1000" b="0"/>
              <a:t>2.4	 The facility ensures that urgent and emergent care needs of women Veterans are met in an appropriate, timely manner and with the highest quality of care. (1330.01 pg 21).</a:t>
            </a:r>
          </a:p>
          <a:p>
            <a:pPr marL="179388" indent="-179388" algn="l">
              <a:spcBef>
                <a:spcPct val="25000"/>
              </a:spcBef>
              <a:buClr>
                <a:schemeClr val="tx1"/>
              </a:buClr>
            </a:pPr>
            <a:r>
              <a:rPr lang="en-US" sz="1000" b="0"/>
              <a:t>2.4.1 The facility ensures that emergency care is available and that follow-up on emergency care is coordinated with the primary care provider/team.</a:t>
            </a:r>
          </a:p>
          <a:p>
            <a:pPr marL="179388" indent="-179388" algn="l">
              <a:spcBef>
                <a:spcPct val="25000"/>
              </a:spcBef>
              <a:buClr>
                <a:schemeClr val="tx1"/>
              </a:buClr>
            </a:pPr>
            <a:r>
              <a:rPr lang="en-US" sz="1000" b="0"/>
              <a:t>2.4.2  The facility ensures that age appropriate gender-specific specialty care (based on VHA handbook 1330.01 pgs. 17-21) and mental health services are available on an urgent/emergent basis and that follow-up is coordinated with appropriate specialty care and mental health providers/teams.</a:t>
            </a:r>
          </a:p>
          <a:p>
            <a:pPr marL="179388" indent="-179388" algn="l">
              <a:spcBef>
                <a:spcPct val="25000"/>
              </a:spcBef>
              <a:buClr>
                <a:schemeClr val="tx1"/>
              </a:buClr>
              <a:buFont typeface="Wingdings" pitchFamily="2" charset="2"/>
              <a:buNone/>
            </a:pPr>
            <a:r>
              <a:rPr lang="en-US" sz="1000" b="0"/>
              <a:t>2.5 All CBOCs are staffed and organized to meet the comprehensive primary care needs of women Veterans and Patient Aligned Care Team (PACT) principles.</a:t>
            </a:r>
            <a:r>
              <a:rPr lang="en-US" sz="1000" b="0" i="1"/>
              <a:t>	</a:t>
            </a:r>
          </a:p>
          <a:p>
            <a:pPr marL="179388" indent="-179388" algn="l">
              <a:spcBef>
                <a:spcPct val="25000"/>
              </a:spcBef>
              <a:buClr>
                <a:schemeClr val="tx1"/>
              </a:buClr>
              <a:buFont typeface="Wingdings" pitchFamily="2" charset="2"/>
              <a:buNone/>
            </a:pPr>
            <a:r>
              <a:rPr lang="en-US" sz="1000" b="0" i="1"/>
              <a:t>	</a:t>
            </a:r>
          </a:p>
          <a:p>
            <a:pPr marL="179388" indent="-179388" algn="l">
              <a:spcBef>
                <a:spcPct val="25000"/>
              </a:spcBef>
              <a:buClr>
                <a:schemeClr val="tx1"/>
              </a:buClr>
              <a:buFont typeface="Wingdings" pitchFamily="2" charset="2"/>
              <a:buNone/>
            </a:pPr>
            <a:endParaRPr lang="en-US" sz="1000" b="0" i="1"/>
          </a:p>
          <a:p>
            <a:pPr marL="179388" indent="-179388">
              <a:spcBef>
                <a:spcPct val="25000"/>
              </a:spcBef>
              <a:buClr>
                <a:schemeClr val="tx1"/>
              </a:buClr>
              <a:buFont typeface="Wingdings" pitchFamily="2" charset="2"/>
              <a:buNone/>
            </a:pPr>
            <a:endParaRPr lang="en-US" sz="1000" b="0" i="1"/>
          </a:p>
          <a:p>
            <a:pPr marL="179388" indent="-179388">
              <a:spcBef>
                <a:spcPct val="25000"/>
              </a:spcBef>
              <a:buClr>
                <a:schemeClr val="tx1"/>
              </a:buClr>
              <a:buFont typeface="Wingdings" pitchFamily="2" charset="2"/>
              <a:buNone/>
            </a:pPr>
            <a:endParaRPr lang="en-US" sz="1000" b="0"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custDataLst>
              <p:tags r:id="rId1"/>
            </p:custDataLst>
          </p:nvPr>
        </p:nvSpPr>
        <p:spPr bwMode="gray">
          <a:xfrm>
            <a:off x="530225" y="1066800"/>
            <a:ext cx="4344988" cy="3841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3. Outreach, Communication and</a:t>
            </a:r>
          </a:p>
          <a:p>
            <a:pPr>
              <a:spcAft>
                <a:spcPts val="200"/>
              </a:spcAft>
              <a:buClr>
                <a:schemeClr val="tx1"/>
              </a:buClr>
            </a:pPr>
            <a:r>
              <a:rPr lang="en-US" sz="1100">
                <a:solidFill>
                  <a:srgbClr val="FFFFFF"/>
                </a:solidFill>
              </a:rPr>
              <a:t>Collaboration Component</a:t>
            </a:r>
          </a:p>
        </p:txBody>
      </p:sp>
      <p:sp>
        <p:nvSpPr>
          <p:cNvPr id="28675" name="Rectangle 6"/>
          <p:cNvSpPr>
            <a:spLocks noChangeArrowheads="1"/>
          </p:cNvSpPr>
          <p:nvPr>
            <p:custDataLst>
              <p:tags r:id="rId2"/>
            </p:custDataLst>
          </p:nvPr>
        </p:nvSpPr>
        <p:spPr bwMode="gray">
          <a:xfrm>
            <a:off x="530225" y="1450975"/>
            <a:ext cx="4344988" cy="3806825"/>
          </a:xfrm>
          <a:prstGeom prst="rect">
            <a:avLst/>
          </a:prstGeom>
          <a:solidFill>
            <a:schemeClr val="bg1"/>
          </a:solidFill>
          <a:ln w="9525">
            <a:solidFill>
              <a:schemeClr val="tx1"/>
            </a:solidFill>
            <a:miter lim="800000"/>
            <a:headEnd/>
            <a:tailEnd/>
          </a:ln>
        </p:spPr>
        <p:txBody>
          <a:bodyPr lIns="108000" tIns="91440" rIns="72000" bIns="36000"/>
          <a:lstStyle/>
          <a:p>
            <a:pPr marL="225425" indent="-225425" algn="l">
              <a:spcBef>
                <a:spcPct val="25000"/>
              </a:spcBef>
              <a:buClr>
                <a:schemeClr val="tx1"/>
              </a:buClr>
              <a:buFont typeface="Wingdings" pitchFamily="2" charset="2"/>
              <a:buNone/>
            </a:pPr>
            <a:r>
              <a:rPr lang="en-US" sz="1000" b="0"/>
              <a:t>3.1	Proactive approaches are used for outreach to Veterans and their families to increase awareness, understanding, and utilization of VA services and benefits and the Women’s Health Program (Universal Services Task Force Report, pg 4).</a:t>
            </a:r>
          </a:p>
          <a:p>
            <a:pPr marL="225425" indent="-225425" algn="l">
              <a:spcBef>
                <a:spcPct val="25000"/>
              </a:spcBef>
              <a:buClr>
                <a:schemeClr val="tx1"/>
              </a:buClr>
              <a:buFont typeface="Wingdings" pitchFamily="2" charset="2"/>
              <a:buNone/>
            </a:pPr>
            <a:r>
              <a:rPr lang="en-US" sz="1000" b="0"/>
              <a:t>3.2	The WHP has established active working relationships with Federal, State, Local, and community not-for-profit and for-profit entities (Universal Services Task Force Report pg 44) to ensure (1) that women Veterans have access to all of the health benefits to which they are entitled and choose, (2) that women Veterans’ care and benefits are appropriately coordinated with the WHP, (3) that research efforts are coordinated, and (4) that there is minimal or no duplication of services.</a:t>
            </a:r>
          </a:p>
          <a:p>
            <a:pPr marL="225425" indent="-225425" algn="l">
              <a:spcBef>
                <a:spcPct val="25000"/>
              </a:spcBef>
              <a:buClr>
                <a:schemeClr val="tx1"/>
              </a:buClr>
              <a:buFont typeface="Wingdings" pitchFamily="2" charset="2"/>
              <a:buNone/>
            </a:pPr>
            <a:r>
              <a:rPr lang="en-US" sz="1000" b="0"/>
              <a:t>3.3 Facility leadership and the WHP work with academic affiliates (including Deans, University Chairs, Faculty, and Trainees) to ensure that they are aware of the program, the benefits and services available to eligible women Veterans, and the sensitivities and needs of women Veterans; and to ensure that care provided by academic affiliates is coordinated (Under Secretary Report pg 42).	</a:t>
            </a:r>
          </a:p>
          <a:p>
            <a:pPr marL="225425" indent="-225425" algn="l">
              <a:spcBef>
                <a:spcPct val="25000"/>
              </a:spcBef>
              <a:buClr>
                <a:schemeClr val="tx1"/>
              </a:buClr>
              <a:buFont typeface="Wingdings" pitchFamily="2" charset="2"/>
              <a:buNone/>
            </a:pPr>
            <a:r>
              <a:rPr lang="en-US" sz="1000" b="0"/>
              <a:t>3.4 The WHP has established direct and indirect collaborative working relationships with Veteran Service Organizations (VSOs) and Women Veteran Organizations to enhance the outreach, healthcare, and services available to women Veterans (Universal Services Task Force Report, pg 48).</a:t>
            </a:r>
          </a:p>
        </p:txBody>
      </p:sp>
      <p:sp>
        <p:nvSpPr>
          <p:cNvPr id="28676" name="Rectangle 5"/>
          <p:cNvSpPr>
            <a:spLocks noChangeArrowheads="1"/>
          </p:cNvSpPr>
          <p:nvPr>
            <p:custDataLst>
              <p:tags r:id="rId3"/>
            </p:custDataLst>
          </p:nvPr>
        </p:nvSpPr>
        <p:spPr bwMode="gray">
          <a:xfrm>
            <a:off x="5103813" y="1066800"/>
            <a:ext cx="4343400" cy="384175"/>
          </a:xfrm>
          <a:prstGeom prst="rect">
            <a:avLst/>
          </a:prstGeom>
          <a:solidFill>
            <a:srgbClr val="7DB935"/>
          </a:solidFill>
          <a:ln w="9525">
            <a:solidFill>
              <a:schemeClr val="tx1"/>
            </a:solidFill>
            <a:miter lim="800000"/>
            <a:headEnd/>
            <a:tailEnd/>
          </a:ln>
        </p:spPr>
        <p:txBody>
          <a:bodyPr lIns="18000" tIns="18000" rIns="18000" bIns="18000" anchor="ctr"/>
          <a:lstStyle/>
          <a:p>
            <a:pPr>
              <a:spcAft>
                <a:spcPts val="200"/>
              </a:spcAft>
              <a:buClr>
                <a:schemeClr val="tx1"/>
              </a:buClr>
            </a:pPr>
            <a:r>
              <a:rPr lang="en-US" sz="1100">
                <a:solidFill>
                  <a:srgbClr val="FFFFFF"/>
                </a:solidFill>
              </a:rPr>
              <a:t>4. Patient Centered Care (PCC) and Patient Centered</a:t>
            </a:r>
          </a:p>
          <a:p>
            <a:pPr>
              <a:spcAft>
                <a:spcPts val="200"/>
              </a:spcAft>
              <a:buClr>
                <a:schemeClr val="tx1"/>
              </a:buClr>
            </a:pPr>
            <a:r>
              <a:rPr lang="en-US" sz="1100">
                <a:solidFill>
                  <a:srgbClr val="FFFFFF"/>
                </a:solidFill>
              </a:rPr>
              <a:t>Medical Home (PMCH) Component</a:t>
            </a:r>
          </a:p>
        </p:txBody>
      </p:sp>
      <p:sp>
        <p:nvSpPr>
          <p:cNvPr id="28677" name="Rectangle 6"/>
          <p:cNvSpPr>
            <a:spLocks noChangeArrowheads="1"/>
          </p:cNvSpPr>
          <p:nvPr>
            <p:custDataLst>
              <p:tags r:id="rId4"/>
            </p:custDataLst>
          </p:nvPr>
        </p:nvSpPr>
        <p:spPr bwMode="gray">
          <a:xfrm>
            <a:off x="5102225" y="1450975"/>
            <a:ext cx="4344988" cy="3806825"/>
          </a:xfrm>
          <a:prstGeom prst="rect">
            <a:avLst/>
          </a:prstGeom>
          <a:solidFill>
            <a:schemeClr val="bg1"/>
          </a:solidFill>
          <a:ln w="9525">
            <a:solidFill>
              <a:schemeClr val="tx1"/>
            </a:solidFill>
            <a:miter lim="800000"/>
            <a:headEnd/>
            <a:tailEnd/>
          </a:ln>
        </p:spPr>
        <p:txBody>
          <a:bodyPr lIns="108000" tIns="91440" rIns="72000" bIns="36000"/>
          <a:lstStyle/>
          <a:p>
            <a:pPr marL="179388" indent="-179388" algn="l">
              <a:spcBef>
                <a:spcPct val="25000"/>
              </a:spcBef>
              <a:buClr>
                <a:schemeClr val="tx1"/>
              </a:buClr>
              <a:buFont typeface="Wingdings" pitchFamily="2" charset="2"/>
              <a:buNone/>
            </a:pPr>
            <a:r>
              <a:rPr lang="en-US" sz="1000" b="0"/>
              <a:t>4.1	 The Women Veterans Health Comprehensive Primary Care Clinic is the hub for coordination of care for women Veterans and ensures a full continuum of health care services. </a:t>
            </a:r>
          </a:p>
          <a:p>
            <a:pPr marL="179388" indent="-179388" algn="l">
              <a:spcBef>
                <a:spcPct val="25000"/>
              </a:spcBef>
              <a:buClr>
                <a:schemeClr val="tx1"/>
              </a:buClr>
              <a:buFont typeface="Wingdings" pitchFamily="2" charset="2"/>
              <a:buNone/>
            </a:pPr>
            <a:r>
              <a:rPr lang="en-US" sz="1000" b="0"/>
              <a:t>4.2	 The WHP ensures informational and relational continuity of care for patients across time, providers, and locations of care.  The Women’s Health Program forms continuous relationships with patients. 	</a:t>
            </a:r>
          </a:p>
          <a:p>
            <a:pPr marL="179388" indent="-179388" algn="l">
              <a:spcBef>
                <a:spcPct val="25000"/>
              </a:spcBef>
              <a:buClr>
                <a:schemeClr val="tx1"/>
              </a:buClr>
              <a:buFont typeface="Wingdings" pitchFamily="2" charset="2"/>
              <a:buNone/>
            </a:pPr>
            <a:r>
              <a:rPr lang="en-US" sz="1000" b="0"/>
              <a:t>4.3	 The Women’s Health Program has a system that incorporates patient centered care (PCC) into comprehensive primary care for women Veterans.  The facility provides a range of PCC tools and supports for women Veterans to become active partners and managers of their health.</a:t>
            </a:r>
          </a:p>
          <a:p>
            <a:pPr marL="179388" indent="-179388" algn="l">
              <a:spcBef>
                <a:spcPct val="25000"/>
              </a:spcBef>
              <a:buClr>
                <a:schemeClr val="tx1"/>
              </a:buClr>
              <a:buFont typeface="Wingdings" pitchFamily="2" charset="2"/>
              <a:buNone/>
            </a:pPr>
            <a:r>
              <a:rPr lang="en-US" sz="1000" b="0" i="1"/>
              <a:t>	</a:t>
            </a:r>
          </a:p>
          <a:p>
            <a:pPr marL="179388" indent="-179388" algn="l">
              <a:spcBef>
                <a:spcPct val="25000"/>
              </a:spcBef>
              <a:buClr>
                <a:schemeClr val="tx1"/>
              </a:buClr>
              <a:buFont typeface="Wingdings" pitchFamily="2" charset="2"/>
              <a:buNone/>
            </a:pPr>
            <a:endParaRPr lang="en-US" sz="1000" b="0" i="1"/>
          </a:p>
          <a:p>
            <a:pPr marL="179388" indent="-179388" algn="l">
              <a:spcBef>
                <a:spcPct val="25000"/>
              </a:spcBef>
              <a:buClr>
                <a:schemeClr val="tx1"/>
              </a:buClr>
              <a:buFont typeface="Wingdings" pitchFamily="2" charset="2"/>
              <a:buNone/>
            </a:pPr>
            <a:endParaRPr lang="en-US" sz="1000" b="0" i="1"/>
          </a:p>
        </p:txBody>
      </p:sp>
      <p:sp>
        <p:nvSpPr>
          <p:cNvPr id="28678" name="Rectangle 8"/>
          <p:cNvSpPr>
            <a:spLocks noGrp="1" noChangeArrowheads="1"/>
          </p:cNvSpPr>
          <p:nvPr>
            <p:ph type="title"/>
          </p:nvPr>
        </p:nvSpPr>
        <p:spPr>
          <a:xfrm>
            <a:off x="384175" y="228600"/>
            <a:ext cx="9215438" cy="685800"/>
          </a:xfrm>
          <a:noFill/>
        </p:spPr>
        <p:txBody>
          <a:bodyPr/>
          <a:lstStyle/>
          <a:p>
            <a:r>
              <a:rPr lang="en-US" smtClean="0"/>
              <a:t>Components and capabilities described in the assessment protocol aid in the development of comprehensive Women’s Health Programs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742950" y="609600"/>
            <a:ext cx="7343775" cy="685800"/>
          </a:xfrm>
        </p:spPr>
        <p:txBody>
          <a:bodyPr lIns="91440" tIns="45720" rIns="91440" bIns="45720" anchor="ctr"/>
          <a:lstStyle/>
          <a:p>
            <a:pPr algn="ctr" eaLnBrk="1" hangingPunct="1"/>
            <a:r>
              <a:rPr lang="en-US" sz="3600" smtClean="0"/>
              <a:t>Population Explosion</a:t>
            </a:r>
          </a:p>
        </p:txBody>
      </p:sp>
      <p:pic>
        <p:nvPicPr>
          <p:cNvPr id="5124" name="Picture 7" descr="PopulationGrap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1676400"/>
            <a:ext cx="7392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1651000" y="5638800"/>
            <a:ext cx="64912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b="1">
                <a:solidFill>
                  <a:schemeClr val="tx1"/>
                </a:solidFill>
                <a:latin typeface="Arial" charset="0"/>
                <a:cs typeface="Arial" charset="0"/>
              </a:defRPr>
            </a:lvl1pPr>
            <a:lvl2pPr marL="742950" indent="-285750" defTabSz="457200">
              <a:defRPr sz="1200" b="1">
                <a:solidFill>
                  <a:schemeClr val="tx1"/>
                </a:solidFill>
                <a:latin typeface="Arial" charset="0"/>
                <a:cs typeface="Arial" charset="0"/>
              </a:defRPr>
            </a:lvl2pPr>
            <a:lvl3pPr marL="1143000" indent="-228600" defTabSz="457200">
              <a:defRPr sz="1200" b="1">
                <a:solidFill>
                  <a:schemeClr val="tx1"/>
                </a:solidFill>
                <a:latin typeface="Arial" charset="0"/>
                <a:cs typeface="Arial" charset="0"/>
              </a:defRPr>
            </a:lvl3pPr>
            <a:lvl4pPr marL="1600200" indent="-228600" defTabSz="457200">
              <a:defRPr sz="1200" b="1">
                <a:solidFill>
                  <a:schemeClr val="tx1"/>
                </a:solidFill>
                <a:latin typeface="Arial" charset="0"/>
                <a:cs typeface="Arial" charset="0"/>
              </a:defRPr>
            </a:lvl4pPr>
            <a:lvl5pPr marL="2057400" indent="-228600" defTabSz="457200">
              <a:defRPr sz="1200" b="1">
                <a:solidFill>
                  <a:schemeClr val="tx1"/>
                </a:solidFill>
                <a:latin typeface="Arial" charset="0"/>
                <a:cs typeface="Arial" charset="0"/>
              </a:defRPr>
            </a:lvl5pPr>
            <a:lvl6pPr marL="2514600" indent="-228600" algn="ctr" defTabSz="457200" eaLnBrk="0" fontAlgn="base" hangingPunct="0">
              <a:spcBef>
                <a:spcPct val="0"/>
              </a:spcBef>
              <a:spcAft>
                <a:spcPct val="0"/>
              </a:spcAft>
              <a:defRPr sz="1200" b="1">
                <a:solidFill>
                  <a:schemeClr val="tx1"/>
                </a:solidFill>
                <a:latin typeface="Arial" charset="0"/>
                <a:cs typeface="Arial" charset="0"/>
              </a:defRPr>
            </a:lvl6pPr>
            <a:lvl7pPr marL="2971800" indent="-228600" algn="ctr" defTabSz="457200" eaLnBrk="0" fontAlgn="base" hangingPunct="0">
              <a:spcBef>
                <a:spcPct val="0"/>
              </a:spcBef>
              <a:spcAft>
                <a:spcPct val="0"/>
              </a:spcAft>
              <a:defRPr sz="1200" b="1">
                <a:solidFill>
                  <a:schemeClr val="tx1"/>
                </a:solidFill>
                <a:latin typeface="Arial" charset="0"/>
                <a:cs typeface="Arial" charset="0"/>
              </a:defRPr>
            </a:lvl7pPr>
            <a:lvl8pPr marL="3429000" indent="-228600" algn="ctr" defTabSz="457200" eaLnBrk="0" fontAlgn="base" hangingPunct="0">
              <a:spcBef>
                <a:spcPct val="0"/>
              </a:spcBef>
              <a:spcAft>
                <a:spcPct val="0"/>
              </a:spcAft>
              <a:defRPr sz="1200" b="1">
                <a:solidFill>
                  <a:schemeClr val="tx1"/>
                </a:solidFill>
                <a:latin typeface="Arial" charset="0"/>
                <a:cs typeface="Arial" charset="0"/>
              </a:defRPr>
            </a:lvl8pPr>
            <a:lvl9pPr marL="3886200" indent="-228600" algn="ctr" defTabSz="457200" eaLnBrk="0" fontAlgn="base" hangingPunct="0">
              <a:spcBef>
                <a:spcPct val="0"/>
              </a:spcBef>
              <a:spcAft>
                <a:spcPct val="0"/>
              </a:spcAft>
              <a:defRPr sz="1200" b="1">
                <a:solidFill>
                  <a:schemeClr val="tx1"/>
                </a:solidFill>
                <a:latin typeface="Arial" charset="0"/>
                <a:cs typeface="Arial" charset="0"/>
              </a:defRPr>
            </a:lvl9pPr>
          </a:lstStyle>
          <a:p>
            <a:pPr>
              <a:spcBef>
                <a:spcPct val="20000"/>
              </a:spcBef>
              <a:buFont typeface="Arial" charset="0"/>
              <a:buNone/>
            </a:pPr>
            <a:endParaRPr lang="en-US" sz="900">
              <a:solidFill>
                <a:srgbClr val="000000"/>
              </a:solidFill>
              <a:latin typeface="Arial Narrow" pitchFamily="34" charset="0"/>
            </a:endParaRPr>
          </a:p>
        </p:txBody>
      </p:sp>
      <p:sp>
        <p:nvSpPr>
          <p:cNvPr id="5126" name="Rectangle 4"/>
          <p:cNvSpPr>
            <a:spLocks noChangeArrowheads="1"/>
          </p:cNvSpPr>
          <p:nvPr/>
        </p:nvSpPr>
        <p:spPr bwMode="auto">
          <a:xfrm>
            <a:off x="660400" y="5791200"/>
            <a:ext cx="8188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t>Source data supplied 7/9/10 by the Office of the Actuary, Office of Policy and Planning, Department of Veterans Affairs</a:t>
            </a:r>
          </a:p>
        </p:txBody>
      </p:sp>
      <p:sp>
        <p:nvSpPr>
          <p:cNvPr id="10" name="Date Placeholder 6"/>
          <p:cNvSpPr>
            <a:spLocks noGrp="1"/>
          </p:cNvSpPr>
          <p:nvPr>
            <p:ph type="dt" sz="quarter" idx="4294967295"/>
          </p:nvPr>
        </p:nvSpPr>
        <p:spPr bwMode="auto">
          <a:xfrm>
            <a:off x="387350" y="6570663"/>
            <a:ext cx="0" cy="138112"/>
          </a:xfrm>
          <a:prstGeom prst="rect">
            <a:avLst/>
          </a:prstGeom>
          <a:ln>
            <a:miter lim="800000"/>
            <a:headEnd/>
            <a:tailEnd/>
          </a:ln>
        </p:spPr>
        <p:txBody>
          <a:bodyPr wrap="none" lIns="0" tIns="0" rIns="0" bIns="0">
            <a:spAutoFit/>
          </a:bodyPr>
          <a:lstStyle/>
          <a:p>
            <a:pPr>
              <a:defRPr/>
            </a:pPr>
            <a:endParaRPr lang="en-US" sz="900" b="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txBox="1">
            <a:spLocks noChangeArrowheads="1"/>
          </p:cNvSpPr>
          <p:nvPr/>
        </p:nvSpPr>
        <p:spPr bwMode="auto">
          <a:xfrm>
            <a:off x="742950" y="685800"/>
            <a:ext cx="8416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nSpc>
                <a:spcPts val="4000"/>
              </a:lnSpc>
            </a:pPr>
            <a:r>
              <a:rPr lang="en-US" sz="3600">
                <a:solidFill>
                  <a:schemeClr val="tx2"/>
                </a:solidFill>
              </a:rPr>
              <a:t>Women Users Doubled Since 2000</a:t>
            </a:r>
          </a:p>
        </p:txBody>
      </p:sp>
      <p:sp>
        <p:nvSpPr>
          <p:cNvPr id="6148" name="Rectangle 4"/>
          <p:cNvSpPr>
            <a:spLocks noChangeArrowheads="1"/>
          </p:cNvSpPr>
          <p:nvPr/>
        </p:nvSpPr>
        <p:spPr bwMode="auto">
          <a:xfrm>
            <a:off x="1122363" y="5562600"/>
            <a:ext cx="79549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a:t>Source: Women’s Health Evaluation Initiative (WHEI) and the Women Veterans Health Strategic Health Care Group; Sourcebook: Women Veterans in the Veterans Health Administration V1: Sociodemographic Characteristics and Use of VHA Care, 2011.</a:t>
            </a:r>
          </a:p>
        </p:txBody>
      </p:sp>
      <p:sp>
        <p:nvSpPr>
          <p:cNvPr id="6149" name="Date Placeholder 6"/>
          <p:cNvSpPr>
            <a:spLocks noGrp="1"/>
          </p:cNvSpPr>
          <p:nvPr>
            <p:ph type="dt" sz="quarter" idx="4294967295"/>
          </p:nvPr>
        </p:nvSpPr>
        <p:spPr bwMode="auto">
          <a:xfrm>
            <a:off x="495300" y="6629400"/>
            <a:ext cx="512763"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BB8789D5-0193-48AC-8D21-80261DCC9F96}" type="datetime1">
              <a:rPr lang="en-US" sz="900" b="0">
                <a:solidFill>
                  <a:srgbClr val="7F7F7F"/>
                </a:solidFill>
                <a:ea typeface="MS PGothic" pitchFamily="34" charset="-128"/>
              </a:rPr>
              <a:pPr/>
              <a:t>11/3/2011</a:t>
            </a:fld>
            <a:endParaRPr lang="en-US" sz="900" b="0">
              <a:solidFill>
                <a:srgbClr val="7F7F7F"/>
              </a:solidFill>
              <a:ea typeface="MS PGothic" pitchFamily="34" charset="-128"/>
            </a:endParaRPr>
          </a:p>
        </p:txBody>
      </p:sp>
      <p:pic>
        <p:nvPicPr>
          <p:cNvPr id="6150" name="Picture 7" descr="women_00-1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1524000"/>
            <a:ext cx="625475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6"/>
          <p:cNvSpPr txBox="1">
            <a:spLocks noChangeArrowheads="1"/>
          </p:cNvSpPr>
          <p:nvPr/>
        </p:nvSpPr>
        <p:spPr bwMode="auto">
          <a:xfrm>
            <a:off x="1568450" y="1524000"/>
            <a:ext cx="6848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sz="1500"/>
              <a:t>Number of women Veteran VHA patients in each year, FY00-FY10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42950" y="533400"/>
            <a:ext cx="8416925" cy="685800"/>
          </a:xfrm>
          <a:prstGeom prst="rect">
            <a:avLst/>
          </a:prstGeom>
          <a:noFill/>
          <a:ln w="9525">
            <a:noFill/>
            <a:miter lim="800000"/>
            <a:headEnd/>
            <a:tailEnd/>
          </a:ln>
        </p:spPr>
        <p:txBody>
          <a:bodyPr anchor="ctr"/>
          <a:lstStyle/>
          <a:p>
            <a:pPr>
              <a:lnSpc>
                <a:spcPts val="4000"/>
              </a:lnSpc>
              <a:defRPr/>
            </a:pPr>
            <a:r>
              <a:rPr lang="en-US" sz="3600" kern="0" dirty="0">
                <a:solidFill>
                  <a:schemeClr val="tx2"/>
                </a:solidFill>
                <a:latin typeface="+mj-lt"/>
                <a:ea typeface="+mj-ea"/>
                <a:cs typeface="+mj-cs"/>
              </a:rPr>
              <a:t>Women VA Patients: Three Peaks</a:t>
            </a:r>
          </a:p>
        </p:txBody>
      </p:sp>
      <p:sp>
        <p:nvSpPr>
          <p:cNvPr id="7172" name="Rectangle 4"/>
          <p:cNvSpPr>
            <a:spLocks noChangeArrowheads="1"/>
          </p:cNvSpPr>
          <p:nvPr/>
        </p:nvSpPr>
        <p:spPr bwMode="auto">
          <a:xfrm>
            <a:off x="1122363" y="5638800"/>
            <a:ext cx="79549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a:t>Source: Women’s Health Evaluation Initiative (WHEI) and the Women Veterans Health Strategic Health Care Group; SourceBook: Women Veterans in the Veterans Health Administration V1: Sociodemographic Characteristics and Use of VHA Care, 2011.</a:t>
            </a:r>
          </a:p>
        </p:txBody>
      </p:sp>
      <p:sp>
        <p:nvSpPr>
          <p:cNvPr id="9" name="Date Placeholder 6"/>
          <p:cNvSpPr>
            <a:spLocks noGrp="1"/>
          </p:cNvSpPr>
          <p:nvPr>
            <p:ph type="dt" sz="quarter" idx="4294967295"/>
          </p:nvPr>
        </p:nvSpPr>
        <p:spPr bwMode="auto">
          <a:xfrm>
            <a:off x="387350" y="6570663"/>
            <a:ext cx="0" cy="138112"/>
          </a:xfrm>
          <a:prstGeom prst="rect">
            <a:avLst/>
          </a:prstGeom>
          <a:ln>
            <a:miter lim="800000"/>
            <a:headEnd/>
            <a:tailEnd/>
          </a:ln>
        </p:spPr>
        <p:txBody>
          <a:bodyPr wrap="none" lIns="0" tIns="0" rIns="0" bIns="0">
            <a:spAutoFit/>
          </a:bodyPr>
          <a:lstStyle/>
          <a:p>
            <a:pPr>
              <a:defRPr/>
            </a:pPr>
            <a:endParaRPr lang="en-US" sz="900" b="0" dirty="0">
              <a:solidFill>
                <a:schemeClr val="bg1">
                  <a:lumMod val="65000"/>
                </a:schemeClr>
              </a:solidFill>
            </a:endParaRPr>
          </a:p>
        </p:txBody>
      </p:sp>
      <p:pic>
        <p:nvPicPr>
          <p:cNvPr id="7174" name="Picture 6" descr="Age00and09_0303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1447800"/>
            <a:ext cx="59721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3212" y="381000"/>
            <a:ext cx="9139238" cy="838200"/>
          </a:xfrm>
        </p:spPr>
        <p:txBody>
          <a:bodyPr lIns="91440" tIns="45720" rIns="91440" bIns="45720" anchor="ctr"/>
          <a:lstStyle/>
          <a:p>
            <a:pPr eaLnBrk="1" hangingPunct="1"/>
            <a:r>
              <a:rPr lang="en-US" dirty="0" smtClean="0"/>
              <a:t/>
            </a:r>
            <a:br>
              <a:rPr lang="en-US" dirty="0" smtClean="0"/>
            </a:br>
            <a:r>
              <a:rPr lang="en-US" dirty="0" smtClean="0"/>
              <a:t>Women Veterans Health Strategic Healthcare Group (WVHSHG) Mission</a:t>
            </a:r>
            <a:br>
              <a:rPr lang="en-US" dirty="0" smtClean="0"/>
            </a:br>
            <a:endParaRPr lang="en-US" dirty="0" smtClean="0"/>
          </a:p>
        </p:txBody>
      </p:sp>
      <p:sp>
        <p:nvSpPr>
          <p:cNvPr id="28675" name="Rectangle 3"/>
          <p:cNvSpPr>
            <a:spLocks noGrp="1" noChangeArrowheads="1"/>
          </p:cNvSpPr>
          <p:nvPr>
            <p:ph idx="1"/>
          </p:nvPr>
        </p:nvSpPr>
        <p:spPr/>
        <p:txBody>
          <a:bodyPr lIns="91440" tIns="45720" rIns="91440" bIns="45720"/>
          <a:lstStyle/>
          <a:p>
            <a:pPr eaLnBrk="1" hangingPunct="1">
              <a:buFont typeface="Wingdings" pitchFamily="2" charset="2"/>
              <a:buChar char="ü"/>
            </a:pPr>
            <a:r>
              <a:rPr lang="en-US" smtClean="0"/>
              <a:t>Ensure that all women Veterans receive </a:t>
            </a:r>
            <a:r>
              <a:rPr lang="en-US" b="1" smtClean="0">
                <a:solidFill>
                  <a:schemeClr val="tx2"/>
                </a:solidFill>
              </a:rPr>
              <a:t>equitable</a:t>
            </a:r>
            <a:r>
              <a:rPr lang="en-US" smtClean="0"/>
              <a:t>, </a:t>
            </a:r>
            <a:r>
              <a:rPr lang="en-US" b="1" smtClean="0">
                <a:solidFill>
                  <a:schemeClr val="tx2"/>
                </a:solidFill>
              </a:rPr>
              <a:t>high-quality</a:t>
            </a:r>
            <a:r>
              <a:rPr lang="en-US" smtClean="0"/>
              <a:t>, and </a:t>
            </a:r>
            <a:r>
              <a:rPr lang="en-US" b="1" smtClean="0">
                <a:solidFill>
                  <a:schemeClr val="tx2"/>
                </a:solidFill>
              </a:rPr>
              <a:t>comprehensive</a:t>
            </a:r>
            <a:r>
              <a:rPr lang="en-US" smtClean="0">
                <a:solidFill>
                  <a:schemeClr val="tx2"/>
                </a:solidFill>
              </a:rPr>
              <a:t> </a:t>
            </a:r>
            <a:r>
              <a:rPr lang="en-US" b="1" smtClean="0">
                <a:solidFill>
                  <a:schemeClr val="tx2"/>
                </a:solidFill>
              </a:rPr>
              <a:t>health care </a:t>
            </a:r>
            <a:r>
              <a:rPr lang="en-US" smtClean="0"/>
              <a:t>services in a sensitive and safe environment at all </a:t>
            </a:r>
            <a:br>
              <a:rPr lang="en-US" smtClean="0"/>
            </a:br>
            <a:r>
              <a:rPr lang="en-US" smtClean="0"/>
              <a:t>VA facilities</a:t>
            </a:r>
          </a:p>
          <a:p>
            <a:pPr eaLnBrk="1" hangingPunct="1">
              <a:buFont typeface="Wingdings" pitchFamily="2" charset="2"/>
              <a:buChar char="ü"/>
            </a:pPr>
            <a:r>
              <a:rPr lang="en-US" smtClean="0">
                <a:ea typeface="ヒラギノ角ゴ Pro W3"/>
                <a:cs typeface="ヒラギノ角ゴ Pro W3"/>
              </a:rPr>
              <a:t>Be a national leader in the provision of health care for women Veterans, thereby raising the standard of care for all women</a:t>
            </a:r>
          </a:p>
          <a:p>
            <a:pPr eaLnBrk="1" hangingPunct="1">
              <a:buFont typeface="Wingdings" pitchFamily="2" charset="2"/>
              <a:buChar char="ü"/>
            </a:pPr>
            <a:endParaRPr lang="en-US" smtClean="0"/>
          </a:p>
        </p:txBody>
      </p:sp>
      <p:sp>
        <p:nvSpPr>
          <p:cNvPr id="6" name="Rectangle 3"/>
          <p:cNvSpPr txBox="1">
            <a:spLocks noChangeArrowheads="1"/>
          </p:cNvSpPr>
          <p:nvPr/>
        </p:nvSpPr>
        <p:spPr bwMode="auto">
          <a:xfrm>
            <a:off x="742950" y="3505200"/>
            <a:ext cx="8416925" cy="4038600"/>
          </a:xfrm>
          <a:prstGeom prst="rect">
            <a:avLst/>
          </a:prstGeom>
          <a:noFill/>
          <a:ln w="9525">
            <a:noFill/>
            <a:miter lim="800000"/>
            <a:headEnd/>
            <a:tailEnd/>
          </a:ln>
        </p:spPr>
        <p:txBody>
          <a:bodyPr/>
          <a:lstStyle/>
          <a:p>
            <a:pPr marL="342900" indent="-342900" algn="ctr" eaLnBrk="0" hangingPunct="0">
              <a:lnSpc>
                <a:spcPts val="2800"/>
              </a:lnSpc>
              <a:spcAft>
                <a:spcPts val="200"/>
              </a:spcAft>
              <a:buClr>
                <a:schemeClr val="tx2"/>
              </a:buClr>
              <a:buSzPct val="80000"/>
              <a:buFont typeface="Wingdings" pitchFamily="2" charset="2"/>
              <a:buChar char="ü"/>
            </a:pPr>
            <a:endParaRPr lang="en-US">
              <a:ea typeface="ヒラギノ角ゴ Pro W3"/>
              <a:cs typeface="ヒラギノ角ゴ Pro W3"/>
            </a:endParaRPr>
          </a:p>
        </p:txBody>
      </p:sp>
    </p:spTree>
    <p:extLst>
      <p:ext uri="{BB962C8B-B14F-4D97-AF65-F5344CB8AC3E}">
        <p14:creationId xmlns:p14="http://schemas.microsoft.com/office/powerpoint/2010/main" val="1647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3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30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55" name="think-cell Slide" r:id="rId24" imgW="0" imgH="0" progId="">
                  <p:embed/>
                </p:oleObj>
              </mc:Choice>
              <mc:Fallback>
                <p:oleObj name="think-cell Slide" r:id="rId24" imgW="0" imgH="0" progId="">
                  <p:embed/>
                  <p:pic>
                    <p:nvPicPr>
                      <p:cNvPr id="0" name="AutoShape 15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 name="Rectangle 3" hidden="1"/>
          <p:cNvSpPr>
            <a:spLocks noChangeArrowheads="1"/>
          </p:cNvSpPr>
          <p:nvPr>
            <p:custDataLst>
              <p:tags r:id="rId3"/>
            </p:custDataLst>
          </p:nvPr>
        </p:nvSpPr>
        <p:spPr bwMode="auto">
          <a:xfrm>
            <a:off x="0" y="0"/>
            <a:ext cx="158750" cy="158750"/>
          </a:xfrm>
          <a:prstGeom prst="rect">
            <a:avLst/>
          </a:prstGeom>
          <a:solidFill>
            <a:schemeClr val="bg1"/>
          </a:solidFill>
          <a:ln w="9525">
            <a:solidFill>
              <a:schemeClr val="tx1"/>
            </a:solidFill>
            <a:miter lim="800000"/>
            <a:headEnd/>
            <a:tailEnd/>
          </a:ln>
        </p:spPr>
        <p:txBody>
          <a:bodyPr wrap="none" lIns="0" tIns="0" rIns="0" bIns="0" anchor="ctr"/>
          <a:lstStyle/>
          <a:p>
            <a:r>
              <a:rPr lang="en-US" sz="800" b="0"/>
              <a:t>4</a:t>
            </a:r>
          </a:p>
        </p:txBody>
      </p:sp>
      <p:sp>
        <p:nvSpPr>
          <p:cNvPr id="8196" name="Rectangle 4"/>
          <p:cNvSpPr>
            <a:spLocks noGrp="1" noChangeArrowheads="1"/>
          </p:cNvSpPr>
          <p:nvPr>
            <p:ph type="title"/>
            <p:custDataLst>
              <p:tags r:id="rId4"/>
            </p:custDataLst>
          </p:nvPr>
        </p:nvSpPr>
        <p:spPr>
          <a:xfrm>
            <a:off x="457200" y="381000"/>
            <a:ext cx="8985250" cy="762000"/>
          </a:xfrm>
        </p:spPr>
        <p:txBody>
          <a:bodyPr/>
          <a:lstStyle/>
          <a:p>
            <a:r>
              <a:rPr lang="en-US" smtClean="0"/>
              <a:t>Overview of the Challenge</a:t>
            </a:r>
            <a:br>
              <a:rPr lang="en-US" smtClean="0"/>
            </a:br>
            <a:endParaRPr lang="en-US" smtClean="0"/>
          </a:p>
        </p:txBody>
      </p:sp>
      <p:sp>
        <p:nvSpPr>
          <p:cNvPr id="8197" name="Rectangle 5"/>
          <p:cNvSpPr>
            <a:spLocks noGrp="1" noChangeArrowheads="1"/>
          </p:cNvSpPr>
          <p:nvPr>
            <p:ph type="body" idx="1"/>
            <p:custDataLst>
              <p:tags r:id="rId5"/>
            </p:custDataLst>
          </p:nvPr>
        </p:nvSpPr>
        <p:spPr>
          <a:xfrm>
            <a:off x="762000" y="1295400"/>
            <a:ext cx="8380413" cy="533400"/>
          </a:xfrm>
        </p:spPr>
        <p:txBody>
          <a:bodyPr/>
          <a:lstStyle/>
          <a:p>
            <a:r>
              <a:rPr lang="en-US" sz="1400" smtClean="0"/>
              <a:t>In 2008, The Under Secretary of Health (USH) Work Group released a report that surveyed the current state of health care delivery to women  Veterans</a:t>
            </a:r>
          </a:p>
        </p:txBody>
      </p:sp>
      <p:sp>
        <p:nvSpPr>
          <p:cNvPr id="8198" name="Rectangle 7"/>
          <p:cNvSpPr>
            <a:spLocks noChangeArrowheads="1"/>
          </p:cNvSpPr>
          <p:nvPr>
            <p:custDataLst>
              <p:tags r:id="rId6"/>
            </p:custDataLst>
          </p:nvPr>
        </p:nvSpPr>
        <p:spPr bwMode="gray">
          <a:xfrm>
            <a:off x="6627813" y="3163888"/>
            <a:ext cx="354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p>
            <a:pPr>
              <a:buClr>
                <a:srgbClr val="0B1F65"/>
              </a:buClr>
              <a:buFont typeface="Webdings" pitchFamily="18" charset="2"/>
              <a:buNone/>
            </a:pPr>
            <a:fld id="{80BF865C-FF83-478F-93AD-4D7115F628BB}" type="datetime'89''''''''%'''''''''''''''''''''''''">
              <a:rPr lang="en-US"/>
              <a:pPr>
                <a:buClr>
                  <a:srgbClr val="0B1F65"/>
                </a:buClr>
                <a:buFont typeface="Webdings" pitchFamily="18" charset="2"/>
                <a:buNone/>
              </a:pPr>
              <a:t>89%</a:t>
            </a:fld>
            <a:endParaRPr lang="en-US"/>
          </a:p>
        </p:txBody>
      </p:sp>
      <p:sp>
        <p:nvSpPr>
          <p:cNvPr id="8199" name="Rectangle 8"/>
          <p:cNvSpPr>
            <a:spLocks noChangeArrowheads="1"/>
          </p:cNvSpPr>
          <p:nvPr>
            <p:custDataLst>
              <p:tags r:id="rId7"/>
            </p:custDataLst>
          </p:nvPr>
        </p:nvSpPr>
        <p:spPr bwMode="auto">
          <a:xfrm>
            <a:off x="5484813" y="3087688"/>
            <a:ext cx="661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buClr>
                <a:srgbClr val="0B1F65"/>
              </a:buClr>
              <a:buFont typeface="Webdings" pitchFamily="18" charset="2"/>
              <a:buNone/>
            </a:pPr>
            <a:r>
              <a:rPr lang="en-US" sz="1000" b="0"/>
              <a:t>Male</a:t>
            </a:r>
          </a:p>
          <a:p>
            <a:pPr>
              <a:buClr>
                <a:srgbClr val="0B1F65"/>
              </a:buClr>
              <a:buFont typeface="Webdings" pitchFamily="18" charset="2"/>
              <a:buNone/>
            </a:pPr>
            <a:r>
              <a:rPr lang="en-US" sz="1000" b="0"/>
              <a:t>Veterans</a:t>
            </a:r>
          </a:p>
        </p:txBody>
      </p:sp>
      <p:sp>
        <p:nvSpPr>
          <p:cNvPr id="8200" name="Text Box 10"/>
          <p:cNvSpPr txBox="1">
            <a:spLocks noChangeArrowheads="1"/>
          </p:cNvSpPr>
          <p:nvPr>
            <p:custDataLst>
              <p:tags r:id="rId8"/>
            </p:custDataLst>
          </p:nvPr>
        </p:nvSpPr>
        <p:spPr bwMode="auto">
          <a:xfrm>
            <a:off x="989013" y="1905000"/>
            <a:ext cx="3151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r>
              <a:rPr lang="en-US" u="sng"/>
              <a:t>Percentage of Veterans Who Are Women</a:t>
            </a:r>
          </a:p>
        </p:txBody>
      </p:sp>
      <p:graphicFrame>
        <p:nvGraphicFramePr>
          <p:cNvPr id="8201" name="Object 6"/>
          <p:cNvGraphicFramePr>
            <a:graphicFrameLocks/>
          </p:cNvGraphicFramePr>
          <p:nvPr>
            <p:custDataLst>
              <p:tags r:id="rId9"/>
            </p:custDataLst>
          </p:nvPr>
        </p:nvGraphicFramePr>
        <p:xfrm>
          <a:off x="5997575" y="2038350"/>
          <a:ext cx="2457450" cy="2457450"/>
        </p:xfrm>
        <a:graphic>
          <a:graphicData uri="http://schemas.openxmlformats.org/presentationml/2006/ole">
            <mc:AlternateContent xmlns:mc="http://schemas.openxmlformats.org/markup-compatibility/2006">
              <mc:Choice xmlns:v="urn:schemas-microsoft-com:vml" Requires="v">
                <p:oleObj spid="_x0000_s8356" name="Chart" r:id="rId25" imgW="2457540" imgH="2457450" progId="">
                  <p:embed followColorScheme="full"/>
                </p:oleObj>
              </mc:Choice>
              <mc:Fallback>
                <p:oleObj name="Chart" r:id="rId25" imgW="2457540" imgH="2457450" progId="">
                  <p:embed followColorScheme="full"/>
                  <p:pic>
                    <p:nvPicPr>
                      <p:cNvPr id="0" name="Picture 158"/>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97575" y="2038350"/>
                        <a:ext cx="2457450" cy="245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15"/>
          <p:cNvSpPr>
            <a:spLocks noChangeArrowheads="1"/>
          </p:cNvSpPr>
          <p:nvPr>
            <p:custDataLst>
              <p:tags r:id="rId10"/>
            </p:custDataLst>
          </p:nvPr>
        </p:nvSpPr>
        <p:spPr bwMode="auto">
          <a:xfrm>
            <a:off x="8404225" y="3087688"/>
            <a:ext cx="661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buClr>
                <a:srgbClr val="0B1F65"/>
              </a:buClr>
              <a:buFont typeface="Webdings" pitchFamily="18" charset="2"/>
              <a:buNone/>
            </a:pPr>
            <a:r>
              <a:rPr lang="en-US" sz="1000" b="0"/>
              <a:t>Female</a:t>
            </a:r>
          </a:p>
          <a:p>
            <a:pPr>
              <a:buClr>
                <a:srgbClr val="0B1F65"/>
              </a:buClr>
              <a:buFont typeface="Webdings" pitchFamily="18" charset="2"/>
              <a:buNone/>
            </a:pPr>
            <a:r>
              <a:rPr lang="en-US" sz="1000" b="0"/>
              <a:t>Veterans</a:t>
            </a:r>
          </a:p>
        </p:txBody>
      </p:sp>
      <p:sp>
        <p:nvSpPr>
          <p:cNvPr id="8203" name="Rectangle 14"/>
          <p:cNvSpPr>
            <a:spLocks noChangeArrowheads="1"/>
          </p:cNvSpPr>
          <p:nvPr>
            <p:custDataLst>
              <p:tags r:id="rId11"/>
            </p:custDataLst>
          </p:nvPr>
        </p:nvSpPr>
        <p:spPr bwMode="gray">
          <a:xfrm>
            <a:off x="7770813" y="3163888"/>
            <a:ext cx="354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p>
            <a:pPr>
              <a:buClr>
                <a:srgbClr val="0B1F65"/>
              </a:buClr>
              <a:buFont typeface="Webdings" pitchFamily="18" charset="2"/>
              <a:buNone/>
            </a:pPr>
            <a:r>
              <a:rPr lang="en-US" sz="1000">
                <a:solidFill>
                  <a:schemeClr val="bg1"/>
                </a:solidFill>
              </a:rPr>
              <a:t>11%</a:t>
            </a:r>
          </a:p>
        </p:txBody>
      </p:sp>
      <p:sp>
        <p:nvSpPr>
          <p:cNvPr id="8204" name="Rectangle 16"/>
          <p:cNvSpPr>
            <a:spLocks noChangeArrowheads="1"/>
          </p:cNvSpPr>
          <p:nvPr>
            <p:custDataLst>
              <p:tags r:id="rId12"/>
            </p:custDataLst>
          </p:nvPr>
        </p:nvSpPr>
        <p:spPr bwMode="auto">
          <a:xfrm>
            <a:off x="723567" y="4953000"/>
            <a:ext cx="84581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spcBef>
                <a:spcPts val="0"/>
              </a:spcBef>
              <a:buClr>
                <a:srgbClr val="0B1F65"/>
              </a:buClr>
              <a:tabLst>
                <a:tab pos="2006600" algn="l"/>
                <a:tab pos="2743200" algn="l"/>
              </a:tabLst>
            </a:pPr>
            <a:r>
              <a:rPr lang="en-US" sz="1400" b="0" dirty="0"/>
              <a:t>The report </a:t>
            </a:r>
            <a:r>
              <a:rPr lang="en-US" sz="1400" b="0" dirty="0" smtClean="0"/>
              <a:t>noted:</a:t>
            </a:r>
          </a:p>
          <a:p>
            <a:pPr marL="742950" lvl="1" indent="-285750" algn="l">
              <a:spcBef>
                <a:spcPts val="0"/>
              </a:spcBef>
              <a:buClr>
                <a:srgbClr val="0B1F65"/>
              </a:buClr>
              <a:buFont typeface="Wingdings" pitchFamily="2" charset="2"/>
              <a:buChar char="§"/>
            </a:pPr>
            <a:r>
              <a:rPr lang="en-US" sz="1400" b="0" dirty="0" smtClean="0"/>
              <a:t>Gaps </a:t>
            </a:r>
            <a:r>
              <a:rPr lang="en-US" sz="1400" b="0" dirty="0"/>
              <a:t>in the current health care delivery to women </a:t>
            </a:r>
            <a:r>
              <a:rPr lang="en-US" sz="1400" b="0" dirty="0" smtClean="0"/>
              <a:t>Veterans:</a:t>
            </a:r>
          </a:p>
          <a:p>
            <a:pPr marL="742950" lvl="1" indent="-285750" algn="l">
              <a:spcBef>
                <a:spcPts val="0"/>
              </a:spcBef>
              <a:buClr>
                <a:srgbClr val="0B1F65"/>
              </a:buClr>
              <a:buFont typeface="Wingdings" pitchFamily="2" charset="2"/>
              <a:buChar char="§"/>
            </a:pPr>
            <a:r>
              <a:rPr lang="en-US" sz="1400" b="0" dirty="0" smtClean="0"/>
              <a:t>Delivery </a:t>
            </a:r>
            <a:r>
              <a:rPr lang="en-US" sz="1400" b="0" dirty="0"/>
              <a:t>of primary care is </a:t>
            </a:r>
            <a:r>
              <a:rPr lang="en-US" sz="1400" b="0" dirty="0" smtClean="0"/>
              <a:t>fragmented</a:t>
            </a:r>
          </a:p>
          <a:p>
            <a:pPr marL="742950" lvl="1" indent="-285750" algn="l">
              <a:spcBef>
                <a:spcPts val="0"/>
              </a:spcBef>
              <a:buClr>
                <a:srgbClr val="0B1F65"/>
              </a:buClr>
              <a:buFont typeface="Wingdings" pitchFamily="2" charset="2"/>
              <a:buChar char="§"/>
            </a:pPr>
            <a:r>
              <a:rPr lang="en-US" sz="1400" b="0" dirty="0" smtClean="0"/>
              <a:t>There </a:t>
            </a:r>
            <a:r>
              <a:rPr lang="en-US" sz="1400" b="0" dirty="0"/>
              <a:t>are persistent disparities in quality</a:t>
            </a:r>
          </a:p>
          <a:p>
            <a:pPr marL="742950" lvl="2" indent="-285750" algn="l">
              <a:spcBef>
                <a:spcPts val="0"/>
              </a:spcBef>
              <a:buClr>
                <a:srgbClr val="0B1F65"/>
              </a:buClr>
              <a:buFont typeface="Wingdings" pitchFamily="2" charset="2"/>
              <a:buChar char="§"/>
            </a:pPr>
            <a:r>
              <a:rPr lang="en-US" sz="1400" b="0" dirty="0"/>
              <a:t>There are inconsistencies in the definition of comprehensive primary care for Women Veterans</a:t>
            </a:r>
          </a:p>
        </p:txBody>
      </p:sp>
      <p:graphicFrame>
        <p:nvGraphicFramePr>
          <p:cNvPr id="8205" name="Object 18"/>
          <p:cNvGraphicFramePr>
            <a:graphicFrameLocks/>
          </p:cNvGraphicFramePr>
          <p:nvPr>
            <p:custDataLst>
              <p:tags r:id="rId13"/>
            </p:custDataLst>
          </p:nvPr>
        </p:nvGraphicFramePr>
        <p:xfrm>
          <a:off x="1069975" y="2336800"/>
          <a:ext cx="3055938" cy="1905000"/>
        </p:xfrm>
        <a:graphic>
          <a:graphicData uri="http://schemas.openxmlformats.org/presentationml/2006/ole">
            <mc:AlternateContent xmlns:mc="http://schemas.openxmlformats.org/markup-compatibility/2006">
              <mc:Choice xmlns:v="urn:schemas-microsoft-com:vml" Requires="v">
                <p:oleObj spid="_x0000_s8357" name="Chart" r:id="rId27" imgW="3057480" imgH="1905090" progId="">
                  <p:embed followColorScheme="full"/>
                </p:oleObj>
              </mc:Choice>
              <mc:Fallback>
                <p:oleObj name="Chart" r:id="rId27" imgW="3057480" imgH="1905090" progId="">
                  <p:embed followColorScheme="full"/>
                  <p:pic>
                    <p:nvPicPr>
                      <p:cNvPr id="0" name="Picture 159"/>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69975" y="2336800"/>
                        <a:ext cx="305593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6" name="Rectangle 42"/>
          <p:cNvSpPr>
            <a:spLocks noChangeArrowheads="1"/>
          </p:cNvSpPr>
          <p:nvPr>
            <p:custDataLst>
              <p:tags r:id="rId14"/>
            </p:custDataLst>
          </p:nvPr>
        </p:nvSpPr>
        <p:spPr bwMode="auto">
          <a:xfrm>
            <a:off x="3427413" y="2286000"/>
            <a:ext cx="2047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p>
            <a:pPr>
              <a:buClr>
                <a:srgbClr val="0B1F65"/>
              </a:buClr>
              <a:buFont typeface="Webdings" pitchFamily="18" charset="2"/>
              <a:buNone/>
            </a:pPr>
            <a:r>
              <a:rPr lang="en-US" sz="1000"/>
              <a:t>14.3%</a:t>
            </a:r>
          </a:p>
        </p:txBody>
      </p:sp>
      <p:sp>
        <p:nvSpPr>
          <p:cNvPr id="8207" name="Rectangle 41"/>
          <p:cNvSpPr>
            <a:spLocks noChangeArrowheads="1"/>
          </p:cNvSpPr>
          <p:nvPr>
            <p:custDataLst>
              <p:tags r:id="rId15"/>
            </p:custDataLst>
          </p:nvPr>
        </p:nvSpPr>
        <p:spPr bwMode="auto">
          <a:xfrm>
            <a:off x="3311525" y="4267200"/>
            <a:ext cx="4206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buClr>
                <a:srgbClr val="0B1F65"/>
              </a:buClr>
              <a:buFont typeface="Webdings" pitchFamily="18" charset="2"/>
              <a:buNone/>
            </a:pPr>
            <a:r>
              <a:rPr lang="en-US" sz="1000"/>
              <a:t>2033</a:t>
            </a:r>
          </a:p>
        </p:txBody>
      </p:sp>
      <p:sp>
        <p:nvSpPr>
          <p:cNvPr id="8208" name="Rectangle 38"/>
          <p:cNvSpPr>
            <a:spLocks noChangeArrowheads="1"/>
          </p:cNvSpPr>
          <p:nvPr>
            <p:custDataLst>
              <p:tags r:id="rId16"/>
            </p:custDataLst>
          </p:nvPr>
        </p:nvSpPr>
        <p:spPr bwMode="auto">
          <a:xfrm>
            <a:off x="2360613" y="4267200"/>
            <a:ext cx="4206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buClr>
                <a:srgbClr val="0B1F65"/>
              </a:buClr>
              <a:buFont typeface="Webdings" pitchFamily="18" charset="2"/>
              <a:buNone/>
            </a:pPr>
            <a:r>
              <a:rPr lang="en-US" sz="1000"/>
              <a:t>2018</a:t>
            </a:r>
          </a:p>
        </p:txBody>
      </p:sp>
      <p:sp>
        <p:nvSpPr>
          <p:cNvPr id="8209" name="Rectangle 40"/>
          <p:cNvSpPr>
            <a:spLocks noChangeArrowheads="1"/>
          </p:cNvSpPr>
          <p:nvPr>
            <p:custDataLst>
              <p:tags r:id="rId17"/>
            </p:custDataLst>
          </p:nvPr>
        </p:nvSpPr>
        <p:spPr bwMode="auto">
          <a:xfrm>
            <a:off x="2513013" y="3048000"/>
            <a:ext cx="1476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p>
            <a:pPr>
              <a:buClr>
                <a:srgbClr val="0B1F65"/>
              </a:buClr>
              <a:buFont typeface="Webdings" pitchFamily="18" charset="2"/>
              <a:buNone/>
            </a:pPr>
            <a:r>
              <a:rPr lang="en-US" sz="1000"/>
              <a:t>10%</a:t>
            </a:r>
          </a:p>
        </p:txBody>
      </p:sp>
      <p:sp>
        <p:nvSpPr>
          <p:cNvPr id="8210" name="Text Box 45"/>
          <p:cNvSpPr txBox="1">
            <a:spLocks noChangeArrowheads="1"/>
          </p:cNvSpPr>
          <p:nvPr>
            <p:custDataLst>
              <p:tags r:id="rId18"/>
            </p:custDataLst>
          </p:nvPr>
        </p:nvSpPr>
        <p:spPr bwMode="auto">
          <a:xfrm>
            <a:off x="5561012" y="1676400"/>
            <a:ext cx="320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spcBef>
                <a:spcPct val="50000"/>
              </a:spcBef>
            </a:pPr>
            <a:r>
              <a:rPr lang="en-US" u="sng" dirty="0" smtClean="0"/>
              <a:t>Operation Enduring Freedom / Operation Iraqi Freedom (OEF/OIF) </a:t>
            </a:r>
            <a:r>
              <a:rPr lang="en-US" u="sng" dirty="0"/>
              <a:t>Veteran Population</a:t>
            </a:r>
          </a:p>
        </p:txBody>
      </p:sp>
      <p:sp>
        <p:nvSpPr>
          <p:cNvPr id="8211" name="Rectangle 46"/>
          <p:cNvSpPr>
            <a:spLocks noChangeArrowheads="1"/>
          </p:cNvSpPr>
          <p:nvPr>
            <p:custDataLst>
              <p:tags r:id="rId19"/>
            </p:custDataLst>
          </p:nvPr>
        </p:nvSpPr>
        <p:spPr bwMode="auto">
          <a:xfrm>
            <a:off x="1582738" y="3429000"/>
            <a:ext cx="1476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p>
            <a:pPr>
              <a:buClr>
                <a:srgbClr val="0B1F65"/>
              </a:buClr>
              <a:buFont typeface="Webdings" pitchFamily="18" charset="2"/>
              <a:buNone/>
            </a:pPr>
            <a:r>
              <a:rPr lang="en-US" sz="1000"/>
              <a:t>7.7%</a:t>
            </a:r>
          </a:p>
        </p:txBody>
      </p:sp>
      <p:sp>
        <p:nvSpPr>
          <p:cNvPr id="8212" name="Rectangle 47"/>
          <p:cNvSpPr>
            <a:spLocks noChangeArrowheads="1"/>
          </p:cNvSpPr>
          <p:nvPr>
            <p:custDataLst>
              <p:tags r:id="rId20"/>
            </p:custDataLst>
          </p:nvPr>
        </p:nvSpPr>
        <p:spPr bwMode="auto">
          <a:xfrm>
            <a:off x="1428750" y="4267200"/>
            <a:ext cx="4206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buClr>
                <a:srgbClr val="0B1F65"/>
              </a:buClr>
              <a:buFont typeface="Webdings" pitchFamily="18" charset="2"/>
              <a:buNone/>
            </a:pPr>
            <a:r>
              <a:rPr lang="en-US" sz="1000"/>
              <a:t>2008	</a:t>
            </a:r>
          </a:p>
        </p:txBody>
      </p:sp>
      <p:sp>
        <p:nvSpPr>
          <p:cNvPr id="8213" name="Rectangle 48"/>
          <p:cNvSpPr>
            <a:spLocks noChangeArrowheads="1"/>
          </p:cNvSpPr>
          <p:nvPr>
            <p:custDataLst>
              <p:tags r:id="rId21"/>
            </p:custDataLst>
          </p:nvPr>
        </p:nvSpPr>
        <p:spPr bwMode="gray">
          <a:xfrm>
            <a:off x="6578600" y="3170238"/>
            <a:ext cx="3540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p>
            <a:pPr>
              <a:buClr>
                <a:srgbClr val="0B1F65"/>
              </a:buClr>
              <a:buFont typeface="Webdings" pitchFamily="18" charset="2"/>
              <a:buNone/>
            </a:pPr>
            <a:r>
              <a:rPr lang="en-US" sz="1000"/>
              <a:t>89%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1813" y="1295400"/>
            <a:ext cx="8763000" cy="4343400"/>
          </a:xfrm>
        </p:spPr>
        <p:txBody>
          <a:bodyPr/>
          <a:lstStyle/>
          <a:p>
            <a:r>
              <a:rPr lang="en-US" sz="1400" smtClean="0"/>
              <a:t>Assessment Background</a:t>
            </a:r>
          </a:p>
          <a:p>
            <a:pPr marL="742950" lvl="1" indent="-285750"/>
            <a:r>
              <a:rPr lang="en-US" sz="1400" smtClean="0"/>
              <a:t>The USH Report recommended that site assessments be conducted to better understand the delivery of care to women Veterans</a:t>
            </a:r>
          </a:p>
          <a:p>
            <a:pPr marL="742950" lvl="1" indent="-285750"/>
            <a:r>
              <a:rPr lang="en-US" sz="1400" smtClean="0"/>
              <a:t>The Women Veterans Health Strategic Health Care Group (WVHSHG) in VHA was tasked with conducting these site assessments</a:t>
            </a:r>
          </a:p>
          <a:p>
            <a:pPr marL="742950" lvl="1" indent="-285750"/>
            <a:r>
              <a:rPr lang="en-US" sz="1400" smtClean="0"/>
              <a:t>In 2010, VHA published Handbook 1330.01, which describes the components of a Women Veterans’ Comprehensive Primary Care Program</a:t>
            </a:r>
          </a:p>
          <a:p>
            <a:r>
              <a:rPr lang="en-US" sz="1400" smtClean="0"/>
              <a:t>Purpose and Goals of the Assessment	</a:t>
            </a:r>
          </a:p>
          <a:p>
            <a:pPr marL="742950" lvl="1" indent="-285750"/>
            <a:r>
              <a:rPr lang="en-US" sz="1400" smtClean="0"/>
              <a:t>Assess implementation of the Women’s Health Program (WHP)</a:t>
            </a:r>
          </a:p>
          <a:p>
            <a:pPr marL="742950" lvl="1" indent="-285750"/>
            <a:r>
              <a:rPr lang="en-US" sz="1400" smtClean="0"/>
              <a:t>Identify areas where improvements are needed to ensure the delivery of comprehensive care delivery to women Veterans</a:t>
            </a:r>
          </a:p>
          <a:p>
            <a:pPr marL="742950" lvl="1" indent="-285750"/>
            <a:r>
              <a:rPr lang="en-US" sz="1400" smtClean="0"/>
              <a:t>Identify best (or promising) approaches that can be disseminated across VHA</a:t>
            </a:r>
          </a:p>
          <a:p>
            <a:pPr marL="742950" lvl="1" indent="-285750"/>
            <a:r>
              <a:rPr lang="en-US" sz="1400" smtClean="0"/>
              <a:t>Aggregate data at the regional and/or national level to identify trends and systemic opportunities for improvement</a:t>
            </a:r>
          </a:p>
        </p:txBody>
      </p:sp>
      <p:sp>
        <p:nvSpPr>
          <p:cNvPr id="9219" name="Rectangle 2"/>
          <p:cNvSpPr>
            <a:spLocks noChangeArrowheads="1"/>
          </p:cNvSpPr>
          <p:nvPr/>
        </p:nvSpPr>
        <p:spPr bwMode="auto">
          <a:xfrm>
            <a:off x="457200" y="381000"/>
            <a:ext cx="8985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90000"/>
              </a:lnSpc>
            </a:pPr>
            <a:r>
              <a:rPr lang="en-US" sz="2200"/>
              <a:t>Women Veterans’ Health Program Assessment – </a:t>
            </a:r>
            <a:br>
              <a:rPr lang="en-US" sz="2200"/>
            </a:br>
            <a:r>
              <a:rPr lang="en-US" sz="2200"/>
              <a:t>Background, Purpose, and Goals</a:t>
            </a:r>
            <a:br>
              <a:rPr lang="en-US" sz="2200"/>
            </a:br>
            <a:endParaRPr lang="en-US" sz="22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5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wLU_5NijUW86UM_Sb7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GpC6SgS40mXi.5mReDg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xuAxJDVs0q1PGoqGHNky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odmPXI5m0.x07aWA1zq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sCz_t_.fOE.hKK2N4kQd8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hT4N9._FkOkbV8cywqg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u3D_zZ6MESTy5v0SrD_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HFVufdNdUO7I9RzP02w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PosdUx9I0eSrPnxMe1L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HFVufdNdUO7I9RzP02w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u3D_zZ6MESTy5v0SrD_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GpC6SgS40mXi.5mReDg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UUHcb0_cE6yyf5KDzWv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FbN2_QfskuaanolCZNx3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1EoX8FJ50myTpZ1pH4J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bl7ysARnUOW_19K1RRn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UUHcb0_cE6yyf5KDzWvc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ASDWtudw0iuYbgalbcR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ilV64330kGfAbQWKgaC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BJFZqiB90KsSNEVRHXus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Mep8caVp0i0ylphll7N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XYTNXYrikeoyxKehEaQ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5mgS_yJrUWQS.YOt8pY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OqwwpsPlUG7e5dymSzB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BTGD1dblUWKHIz.ocMdN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4SybbId5UWuZ26V4pkU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cvI7hCgo0OWP3MOB_OH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2FTpA6K6EiHZSb.ppOl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bLJSElp3kugqj3KHPl7h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sGgj8socEKrVWGND6ox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XJgMYFnZEWdi258jRXL3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OxcamMuoES4iGBOJ4siX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ASDWtudw0iuYbgalbcR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ASDWtudw0iuYbgalbcR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zQnUZoU3kaCDPvVr4JoW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nPGJD.XRUiry9Yh906az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7uYWE9vPEGZj5TJ8QUy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6G51ZSZa0efbi_l7mNo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V0mbtdTIEOH5Em0ZJc4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DgJ9ONzE2ikY9AdofC7g"/>
</p:tagLst>
</file>

<file path=ppt/theme/theme1.xml><?xml version="1.0" encoding="utf-8"?>
<a:theme xmlns:a="http://schemas.openxmlformats.org/drawingml/2006/main" name="Default Design">
  <a:themeElements>
    <a:clrScheme name="Default Design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28575" cap="flat" cmpd="sng" algn="ctr">
          <a:solidFill>
            <a:schemeClr val="bg1"/>
          </a:solidFill>
          <a:prstDash val="solid"/>
          <a:round/>
          <a:headEnd type="none" w="med" len="med"/>
          <a:tailEnd type="none" w="med" len="med"/>
        </a:ln>
        <a:effectLst/>
      </a:spPr>
      <a:bodyPr vert="horz" wrap="square" lIns="18288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3366FF"/>
        </a:solidFill>
        <a:ln w="28575" cap="flat" cmpd="sng" algn="ctr">
          <a:solidFill>
            <a:schemeClr val="bg1"/>
          </a:solidFill>
          <a:prstDash val="solid"/>
          <a:round/>
          <a:headEnd type="none" w="med" len="med"/>
          <a:tailEnd type="none" w="med" len="med"/>
        </a:ln>
        <a:effectLst/>
      </a:spPr>
      <a:bodyPr vert="horz" wrap="square" lIns="18288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3645</TotalTime>
  <Pages>8</Pages>
  <Words>3544</Words>
  <Application>Microsoft Office PowerPoint</Application>
  <PresentationFormat>Custom</PresentationFormat>
  <Paragraphs>884</Paragraphs>
  <Slides>39</Slides>
  <Notes>20</Notes>
  <HiddenSlides>0</HiddenSlides>
  <MMClips>0</MMClips>
  <ScaleCrop>false</ScaleCrop>
  <HeadingPairs>
    <vt:vector size="8" baseType="variant">
      <vt:variant>
        <vt:lpstr>Theme</vt:lpstr>
      </vt:variant>
      <vt:variant>
        <vt:i4>1</vt:i4>
      </vt:variant>
      <vt:variant>
        <vt:lpstr>Links</vt:lpstr>
      </vt:variant>
      <vt:variant>
        <vt:i4>3</vt:i4>
      </vt:variant>
      <vt:variant>
        <vt:lpstr>Embedded OLE Servers</vt:lpstr>
      </vt:variant>
      <vt:variant>
        <vt:i4>4</vt:i4>
      </vt:variant>
      <vt:variant>
        <vt:lpstr>Slide Titles</vt:lpstr>
      </vt:variant>
      <vt:variant>
        <vt:i4>39</vt:i4>
      </vt:variant>
    </vt:vector>
  </HeadingPairs>
  <TitlesOfParts>
    <vt:vector size="47" baseType="lpstr">
      <vt:lpstr>Default Design</vt:lpstr>
      <vt:lpstr>C:\Documents and Settings\549310.BAH\My Documents\VHA Womens Health\Bell Curve.xlsx!Cutoffs</vt:lpstr>
      <vt:lpstr>C:\Documents and Settings\549310.BAH\My Documents\VHA Womens Health\Bell Curve.xlsx!Normal Curve</vt:lpstr>
      <vt:lpstr>C:\Documents and Settings\549310.BAH\My Documents\VHA Womens Health\Bell Curve.xlsx!Sheet3![Bell Curve.xlsx]Sheet3 Chart 1</vt:lpstr>
      <vt:lpstr>think-cell Slide</vt:lpstr>
      <vt:lpstr>Chart</vt:lpstr>
      <vt:lpstr>Macro-Enabled Worksheet</vt:lpstr>
      <vt:lpstr>Worksheet</vt:lpstr>
      <vt:lpstr>PowerPoint Presentation</vt:lpstr>
      <vt:lpstr>Agenda</vt:lpstr>
      <vt:lpstr>Program Evaluation Purpose and Background </vt:lpstr>
      <vt:lpstr>Population Explosion</vt:lpstr>
      <vt:lpstr>PowerPoint Presentation</vt:lpstr>
      <vt:lpstr>PowerPoint Presentation</vt:lpstr>
      <vt:lpstr> Women Veterans Health Strategic Healthcare Group (WVHSHG) Mission </vt:lpstr>
      <vt:lpstr>Overview of the Challenge </vt:lpstr>
      <vt:lpstr>PowerPoint Presentation</vt:lpstr>
      <vt:lpstr>Program Evaluation Methodology Overview </vt:lpstr>
      <vt:lpstr>Assessment Methodology and Tool Development Process</vt:lpstr>
      <vt:lpstr>PowerPoint Presentation</vt:lpstr>
      <vt:lpstr>Sample Capability, Assessment Criteria, and Assessment Levels </vt:lpstr>
      <vt:lpstr>PowerPoint Presentation</vt:lpstr>
      <vt:lpstr>Site Visit Agenda and Scheduled Interviews/ Activities</vt:lpstr>
      <vt:lpstr>PowerPoint Presentation</vt:lpstr>
      <vt:lpstr>Site Selection, Data Management, and Data Analysis Approach </vt:lpstr>
      <vt:lpstr>Site Selection – Background</vt:lpstr>
      <vt:lpstr>Site Selection – Sampling Methodology</vt:lpstr>
      <vt:lpstr>Data Management – Considerations</vt:lpstr>
      <vt:lpstr>Data Management – Women Veteran Health Program Evaluation Data Types</vt:lpstr>
      <vt:lpstr>Data Management – Site Assessment Visit Data Entry</vt:lpstr>
      <vt:lpstr>Data Analysis – Methods</vt:lpstr>
      <vt:lpstr>Cumulative Proportions</vt:lpstr>
      <vt:lpstr>Determination of Thresholds by Percentage Example</vt:lpstr>
      <vt:lpstr>Determination of Thresholds by Percentage Example</vt:lpstr>
      <vt:lpstr>         Determination of Thresholds by Statistical Percentile </vt:lpstr>
      <vt:lpstr>Calculation of Percentiles</vt:lpstr>
      <vt:lpstr>Percentiles – Across and By Components </vt:lpstr>
      <vt:lpstr>Percentiles – Across Capabilities </vt:lpstr>
      <vt:lpstr>Percentiles – Across Facilities </vt:lpstr>
      <vt:lpstr>Benefits and Next Steps </vt:lpstr>
      <vt:lpstr>Benefits</vt:lpstr>
      <vt:lpstr>Next Steps</vt:lpstr>
      <vt:lpstr>PowerPoint Presentation</vt:lpstr>
      <vt:lpstr>BACK-UP</vt:lpstr>
      <vt:lpstr>Capabilities described in the protocol tool aid in the development of a comprehensive Women’s Health Program.</vt:lpstr>
      <vt:lpstr>Capabilities described in the protocol tool aid in the development of a comprehensive Women’s Health Program (cont.)</vt:lpstr>
      <vt:lpstr>Components and capabilities described in the assessment protocol aid in the development of comprehensive Women’s Health Programs</vt:lpstr>
    </vt:vector>
  </TitlesOfParts>
  <Company>BA&amp;H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BA&amp;H</dc:creator>
  <cp:lastModifiedBy>Burleson, Deeanna [USA]</cp:lastModifiedBy>
  <cp:revision>171</cp:revision>
  <cp:lastPrinted>2010-05-06T18:56:27Z</cp:lastPrinted>
  <dcterms:created xsi:type="dcterms:W3CDTF">2001-12-04T14:26:41Z</dcterms:created>
  <dcterms:modified xsi:type="dcterms:W3CDTF">2011-11-03T04:29:49Z</dcterms:modified>
</cp:coreProperties>
</file>