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8" r:id="rId4"/>
    <p:sldId id="291" r:id="rId5"/>
    <p:sldId id="279" r:id="rId6"/>
    <p:sldId id="288" r:id="rId7"/>
    <p:sldId id="289" r:id="rId8"/>
    <p:sldId id="286" r:id="rId9"/>
    <p:sldId id="257" r:id="rId10"/>
    <p:sldId id="284" r:id="rId11"/>
    <p:sldId id="294" r:id="rId12"/>
    <p:sldId id="292" r:id="rId13"/>
    <p:sldId id="273" r:id="rId14"/>
    <p:sldId id="274" r:id="rId15"/>
    <p:sldId id="295" r:id="rId16"/>
    <p:sldId id="293" r:id="rId17"/>
    <p:sldId id="275" r:id="rId18"/>
    <p:sldId id="276" r:id="rId19"/>
    <p:sldId id="29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586" autoAdjust="0"/>
  </p:normalViewPr>
  <p:slideViewPr>
    <p:cSldViewPr snapToGrid="0">
      <p:cViewPr varScale="1">
        <p:scale>
          <a:sx n="76" d="100"/>
          <a:sy n="76" d="100"/>
        </p:scale>
        <p:origin x="126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53FE8-88B2-46CA-AB99-D91BF26C0049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F9AD9-C632-4652-90E5-0DE64C425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73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560F8-E81D-4A02-ACBD-1DC94D283AC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ED649-314E-4AF2-A220-930A30B13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ED649-314E-4AF2-A220-930A30B134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56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case INGOs are</a:t>
            </a:r>
            <a:r>
              <a:rPr lang="en-US" baseline="0" dirty="0" smtClean="0"/>
              <a:t> International, global orgs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ED649-314E-4AF2-A220-930A30B134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2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BC6E0-9769-4DEF-A190-4BF5656FD2B9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1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F7A6-92AC-4AB7-B43B-8551C82D9705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6CD5-BA8A-4803-92C1-8F3B2998DD70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0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8C99-0BA4-4A44-879D-BADCCAE94432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579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E5D-D529-4425-B117-5F5CBFAEBDB3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11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0807-7F3A-4B8E-B0F7-8A7D9CCB1961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025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1BD3-52C0-4365-9206-41C4A1DCD53C}" type="datetime1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63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4AAE-575A-428E-B0CA-3C925F20C206}" type="datetime1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55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D3B0-B661-427C-A352-0A143E627B32}" type="datetime1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16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0393-E80C-4455-9B68-FE16F898C629}" type="datetime1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78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CE7F5E-DEE6-4022-BFE8-EF3E7F974F1E}" type="datetime1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0EE11-7997-4D1A-996A-3B56D2B3D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1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A97F-A5FE-45BF-917C-63D40C6660BC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44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8ED1-F26F-4A09-AAF2-EC933B6EDC3D}" type="datetime1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89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4EDD-A884-4E0F-83FB-A64221F72A9D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49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37-CE4F-484F-88AD-F55B1E2F18B0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9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C9EE-F6AC-4C6B-98A7-5D6445F51195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9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3ED5-7089-4B9E-B957-B4E08BCF60A1}" type="datetime1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0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EF2C-4584-4287-A1BF-C9556CD9367B}" type="datetime1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4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5651-CE80-4D6C-9D10-578735754424}" type="datetime1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6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8060-EE0C-48BC-8EE7-51B0D33E80DC}" type="datetime1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8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6BB3-5EE6-46EC-9B73-769C62DBF7B5}" type="datetime1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1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9D-E585-4572-AF23-E3AAD81C3B64}" type="datetime1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5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9F345-C55E-4148-82CD-2BDF3A7BBB9B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3CA0EF-A827-4786-B243-207EBC1595A1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2517AE-8454-4C52-908A-977DE666AC1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264235"/>
            <a:ext cx="2176461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28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xwell.syr.edu/moynihan/tngo/Publications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Assessing organizational change in INGOs: the ins and outs of an outside-in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Tosca Bruno-van Vijfeijken, Transnational NGO Initiative, Maxwell School of citizenship and public affairs, Syracuse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06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approach (</a:t>
            </a:r>
            <a:r>
              <a:rPr lang="en-US" dirty="0" err="1" smtClean="0"/>
              <a:t>ctnd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Coalition for change</a:t>
            </a:r>
          </a:p>
          <a:p>
            <a:r>
              <a:rPr lang="en-US" sz="4000" dirty="0"/>
              <a:t>Choices developed and made</a:t>
            </a:r>
          </a:p>
          <a:p>
            <a:r>
              <a:rPr lang="en-US" sz="4000" dirty="0"/>
              <a:t>Implementation issues and course adaptation</a:t>
            </a:r>
          </a:p>
          <a:p>
            <a:r>
              <a:rPr lang="en-US" sz="4000" dirty="0"/>
              <a:t>Preliminary results and issues still on horizon</a:t>
            </a:r>
          </a:p>
          <a:p>
            <a:r>
              <a:rPr lang="en-US" sz="4000" dirty="0"/>
              <a:t>Collaboration and conflict</a:t>
            </a:r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5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Greater outcomes</a:t>
            </a:r>
          </a:p>
          <a:p>
            <a:r>
              <a:rPr lang="en-US" sz="3200" dirty="0" smtClean="0"/>
              <a:t>Greater credibility/relevance/legitimacy</a:t>
            </a:r>
          </a:p>
          <a:p>
            <a:r>
              <a:rPr lang="en-US" sz="3200" dirty="0" smtClean="0"/>
              <a:t>More accountability</a:t>
            </a:r>
          </a:p>
          <a:p>
            <a:r>
              <a:rPr lang="en-US" sz="3200" dirty="0" smtClean="0"/>
              <a:t>Greater efficiency</a:t>
            </a:r>
          </a:p>
          <a:p>
            <a:r>
              <a:rPr lang="en-US" sz="3200" dirty="0" smtClean="0"/>
              <a:t>Changing TOC, change in role</a:t>
            </a:r>
          </a:p>
          <a:p>
            <a:r>
              <a:rPr lang="en-US" sz="3200" dirty="0" smtClean="0"/>
              <a:t>Responding to changes external environment (geopolitics, competition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77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Governance reforms</a:t>
            </a:r>
          </a:p>
          <a:p>
            <a:r>
              <a:rPr lang="en-US" sz="2800" dirty="0" smtClean="0"/>
              <a:t>Politics and power</a:t>
            </a:r>
          </a:p>
          <a:p>
            <a:r>
              <a:rPr lang="en-US" sz="2800" dirty="0" smtClean="0"/>
              <a:t>People level</a:t>
            </a:r>
          </a:p>
          <a:p>
            <a:r>
              <a:rPr lang="en-US" sz="2800" dirty="0" smtClean="0"/>
              <a:t>Culture change (most difficult and long term)</a:t>
            </a:r>
          </a:p>
          <a:p>
            <a:r>
              <a:rPr lang="en-US" sz="2800" dirty="0" smtClean="0"/>
              <a:t>Effectiveness, accountability mechanisms</a:t>
            </a:r>
          </a:p>
          <a:p>
            <a:r>
              <a:rPr lang="en-US" sz="2800" dirty="0" smtClean="0"/>
              <a:t>Achieving efficiencies</a:t>
            </a:r>
          </a:p>
          <a:p>
            <a:r>
              <a:rPr lang="en-US" sz="2800" dirty="0" smtClean="0"/>
              <a:t>Managerial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8653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management learnings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Balance structural with human resource, political and symbolic lenses</a:t>
            </a:r>
          </a:p>
          <a:p>
            <a:r>
              <a:rPr lang="en-US" sz="3600" dirty="0" smtClean="0"/>
              <a:t>Focus on behaviors, norms and leadership development</a:t>
            </a:r>
          </a:p>
          <a:p>
            <a:r>
              <a:rPr lang="en-US" sz="3600" dirty="0" smtClean="0"/>
              <a:t>Active </a:t>
            </a:r>
            <a:r>
              <a:rPr lang="en-US" sz="3600" dirty="0"/>
              <a:t>and visible sponsorship from the </a:t>
            </a:r>
            <a:r>
              <a:rPr lang="en-US" sz="3600" dirty="0" smtClean="0"/>
              <a:t>top</a:t>
            </a:r>
          </a:p>
          <a:p>
            <a:r>
              <a:rPr lang="en-US" sz="3600" dirty="0" smtClean="0"/>
              <a:t>Don’t make it too complicated!</a:t>
            </a:r>
          </a:p>
          <a:p>
            <a:r>
              <a:rPr lang="en-US" sz="3600" dirty="0" smtClean="0"/>
              <a:t>You will always under communicate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67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management learnings (</a:t>
            </a:r>
            <a:r>
              <a:rPr lang="en-US" dirty="0" err="1" smtClean="0"/>
              <a:t>ctnd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Change management team needs to serve change, not other way around</a:t>
            </a:r>
          </a:p>
          <a:p>
            <a:r>
              <a:rPr lang="en-US" sz="3600" dirty="0"/>
              <a:t>Staff feel part of co-creation lessens chances of resistance</a:t>
            </a:r>
          </a:p>
          <a:p>
            <a:r>
              <a:rPr lang="en-US" sz="3600" dirty="0"/>
              <a:t>Psychological contract: sense of loss over value of what you offered in past</a:t>
            </a:r>
          </a:p>
          <a:p>
            <a:r>
              <a:rPr lang="en-US" sz="3600" dirty="0"/>
              <a:t>Terms/language matters!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79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management lessons (</a:t>
            </a:r>
            <a:r>
              <a:rPr lang="en-US" dirty="0" err="1" smtClean="0"/>
              <a:t>ctnd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Sequencing and interdependence of different parts of change agenda</a:t>
            </a:r>
          </a:p>
          <a:p>
            <a:r>
              <a:rPr lang="en-US" sz="2800" dirty="0"/>
              <a:t>Be clear about </a:t>
            </a:r>
            <a:r>
              <a:rPr lang="en-US" sz="2800" dirty="0" smtClean="0"/>
              <a:t>non-</a:t>
            </a:r>
            <a:r>
              <a:rPr lang="en-US" sz="2800" dirty="0" err="1" smtClean="0"/>
              <a:t>negotiables</a:t>
            </a:r>
            <a:r>
              <a:rPr lang="en-US" sz="2800" dirty="0" smtClean="0"/>
              <a:t>; unearth </a:t>
            </a:r>
            <a:r>
              <a:rPr lang="en-US" sz="2800" dirty="0"/>
              <a:t>unspoken paradigm/philosophical </a:t>
            </a:r>
            <a:r>
              <a:rPr lang="en-US" sz="2800" dirty="0" smtClean="0"/>
              <a:t>differences</a:t>
            </a:r>
          </a:p>
          <a:p>
            <a:r>
              <a:rPr lang="en-US" sz="2800" dirty="0" smtClean="0"/>
              <a:t>Change always takes longer than you wish and costs more than you projected</a:t>
            </a:r>
          </a:p>
          <a:p>
            <a:r>
              <a:rPr lang="en-US" sz="2800" dirty="0" smtClean="0"/>
              <a:t>Good relations among change champions matter</a:t>
            </a:r>
          </a:p>
          <a:p>
            <a:r>
              <a:rPr lang="en-US" sz="2800" dirty="0" smtClean="0"/>
              <a:t>Balance of hard and soft powers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NGOs learn?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Occasional internal reviews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Use of management consultants to support mid-term internal evaluations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Use of academics to help document change process as well as what was learned in terms of leading and managing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Learning networks of change practitioners who attempt to go beyond description to comparative analysis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04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 The bottom 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How to stimulate good/useful </a:t>
            </a:r>
            <a:r>
              <a:rPr lang="en-US" sz="3600" dirty="0" smtClean="0"/>
              <a:t>learning as ‘external accompaniment persons’?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Analogies to Developmental </a:t>
            </a:r>
            <a:r>
              <a:rPr lang="en-US" sz="3600" dirty="0" smtClean="0"/>
              <a:t>Evaluation?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How to retain </a:t>
            </a:r>
            <a:r>
              <a:rPr lang="en-US" sz="3600" dirty="0" smtClean="0"/>
              <a:t>independence as outside-in person? </a:t>
            </a:r>
            <a:endParaRPr lang="en-US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Useful concepts of </a:t>
            </a:r>
            <a:r>
              <a:rPr lang="en-US" sz="3600" dirty="0"/>
              <a:t>‘Four </a:t>
            </a:r>
            <a:r>
              <a:rPr lang="en-US" sz="3600" dirty="0" smtClean="0"/>
              <a:t>Frames’; ‘Star model’ and ‘Change Transitions’ </a:t>
            </a:r>
            <a:br>
              <a:rPr lang="en-US" sz="3600" dirty="0" smtClean="0"/>
            </a:br>
            <a:endParaRPr lang="en-US" sz="36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54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  <a:defRPr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Publications presented here: </a:t>
            </a:r>
          </a:p>
          <a:p>
            <a:pPr marL="0" indent="0" algn="just">
              <a:buNone/>
              <a:defRPr/>
            </a:pPr>
            <a:r>
              <a:rPr lang="en-US" dirty="0" smtClean="0">
                <a:hlinkClick r:id="rId2"/>
              </a:rPr>
              <a:t>http://www.maxwell.syr.edu/moynihan/tngo/Publications/</a:t>
            </a:r>
            <a:endParaRPr lang="en-US" dirty="0" smtClean="0"/>
          </a:p>
          <a:p>
            <a:pPr marL="0" indent="0" algn="just">
              <a:buNone/>
              <a:defRPr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Additional information at the TNGO Initiative website:</a:t>
            </a:r>
          </a:p>
          <a:p>
            <a:pPr marL="0" indent="0" algn="just">
              <a:buNone/>
              <a:defRPr/>
            </a:pPr>
            <a:r>
              <a:rPr lang="en-US" dirty="0" smtClean="0"/>
              <a:t>http://www.maxwell.syr.edu/moynihan_tngo.aspx 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en-US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864" y="4591050"/>
            <a:ext cx="244633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5364" name="Picture 4" descr="https://encrypted-tbn2.gstatic.com/images?q=tbn:ANd9GcSgSLPudm3UMde0xV5h_uC_5Xa7BBzAXs6AffGSjIKskOIMmRmWx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235450"/>
            <a:ext cx="10668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6" descr="data:image/jpeg;base64,/9j/4AAQSkZJRgABAQAAAQABAAD/2wCEAAkGBhQREBUUExQWFRUWGBwYFxgXGRsXHRggHRgcHR0ZGB0YJCYgGxkkGhoWIDsgJSkpLywwFh4yNTAqNScrLCoBCQoKDgwOGg8PGi4kHyQuKi0vNSwtLTUtMTEqLSopNTQpLTQyLy8sKiwvNiksLCwsNCosMDUsLCw1LCopLCwsLP/AABEIAJQAoAMBIgACEQEDEQH/xAAbAAACAwEBAQAAAAAAAAAAAAAABAMFBgIBB//EADwQAAIBAgQEBAMHAgUEAwAAAAECAwARBBIhMQVBUWEGEyJxMoGRFCNCYqGxwVLhM1NygvAkY6LRFRZD/8QAGgEAAgMBAQAAAAAAAAAAAAAAAAIBAwUEBv/EAC8RAAEDAgMGBQQDAQAAAAAAAAEAAhEDIRIxQQQTUWFx8IGRobHhIiPR8RRSwTL/2gAMAwEAAhEDEQA/APtlFFFVqpFFFFCEUV5RehCKKUjxudvQFKhirnNYgjt71VcYxLRY3DAlminWSMpfQOAGU/NRIPlThhJhKTC0FLzcRjSRI2YB3vkXm1t7e1xXnD0tGoyZLC2W97a7X5iqnjJtjsEToPvluepVbD3IDadjQ1smOqCYEq7GIXOUv6gLkdjsfa4P0rpZQSQCCRuBy9+lKRJ/1Ln/ALaL880h/ms/jYvsuLjxg+CdvJxHsWtDJ2ytdfaS/KpDMVkEwtbRSEUwjheRmIUZ3uTcAC+3awvUXCeLM2EWfEIISUDst82UEXudBbTU9KXCc1Mq1oriKUMAykEEXBGoPcV1SqV7RRRQhFFFFCEUUUUIRRRSeNxQDpHcgyXAI7C5t3oAlQouN8W+zReYULICM5FvQt9XPMgDXSupFCt5y+oEANY3BXcMvte+m4JqYqkceVj6fh9RzXubAEne97a1X8I4G2HUxCW8AP3alfUi/wBGa+qjYaXtVgiO7qLyl+LeGMLNLmeAl3H+IhKm40F2UghrbN+tMScCMsECSytnhZH8xbXLL7gjUXB63NW4FhUGHx8chIRg1iRp23t1tcfWo3psJUinMkBdxYVVZmF7ta5Jvtt7c/rXckIYWYAjodaHlA3IHubV0DSSphciIAWAFqUxfB45MO2HK/duhQgcgRbS9Ok1wkwOxB9jRJCIlU/HeDNLBHh0y+VdFludTGtrqBaxzAAHbQmofH82XhuIscuZMgO1s3p/mrjFcRjiIDuFv1Nt9r9L1LLArgZgGFwRcXFxsadtS45GVDqZieKVgBIQJ6EUDl8YtsAdh3qTC8UikeREcM0RyuAdVJFxf5GkfEk8+VI4BYytkMxsRCLauRzPIcr2vXnCOArBEIVuEjIKuG9ch3ZpDbUk7nnemgESe+qWTMBXVFKYXicckkkaOGeIgOAb5bi4vTdVEEZpkUUUUKUUUV5QhK8S4imHjaWS+RdWIBaw62Gtqz3FeJYHHqqDGJHKjB42V1WRGA3AffS4ItqL1pUnSXMFZXA9LAENbsbbGqwcHjdnjlhEg0fzHAObXRb73W1va3WrWEC5mUjpKZ4dh5co86VJealUyX6FtTc+1qbxWJWNC7sFVRck8q7ZgBc2AGutZ3xPH9oWBUOaIyjzCNrBS3q7f+xXPVqENJGa6tmoio8NdYan181z4jxjTwKkJy53yyFtMi5C5zdBa31pPw4XcyyxKVijj8uDMDrzLEDU3sCfcDlVh4UhZ0mllWwnkLqrD8NgBcHsP0rNcQxUnmkO+JVgdFRMoHZQDqKz3ugiqde/lblGmCH7MyLa59ev9Z0HVLSrEXuwmxcx5WKC/wBC3y0Fb3w/g3jhAdUQnXIgsEHTUkk96j8OCQx3kDX/AAmQAPb82X+at6v2egG/Xx5e+pXFt+1mp9rhznyyA8Aq7j2DeSEhAjEa5HF1btoQQe9fP40iD6LNhJgdhd1v9A37ivqNVnHs4jvGH7mMKXA/Lmo2igH/AF8OXZCjYNsNP7UZ8488wfEKg8QmRRDNIueNkMc4UHY2IYAi4O512tamvDGKaCJ45DnVGtEw18wFSwC/IX+dqz+BxUnmgRviS1/hdMwPZgTt9K0vi3CusMTwrrDIHKqOViDYD3/eqKbpJqibdn8/td1ZgAbsz4+rXKNR+J1HRXuHxCSoGUhkYaEbGqji+EmAWOJ0w+GCkyyL8agfhjB9K33zm9rba3pXwiphSYMbR+Z93foVv6e23zBrQyxpLGVNmR1sRuGBH7EVo0Kpc0OKw9qoClUc1pkae/7WV8L4OZlwzRxph8MA0m5MkmYEL5lxoSCGJubmtgDWX8W4x48BiVQhXylIFUkO3pAULzLE322q+wmF8s2UKqBQAo3B1ub/AE+ldFT6hi77uuRoiyboryvapViKV4kkhicRZRIRZS18oPU21tTNJ4+fy7OXVVQEuGIAN+52tY1Lc1BWLxCmCUNJHJw/0BGlwyLNHLYnLmOUlMutsyj4zqbVt+G4QxxKpd5CN3e2Ynvaw+QpHh3ijCYkhIp45GYXyBhmt3U6271b1bVcTYiO/NIwAXBWf8bu/wBkKpf1sqNboxt+ptS3ApZBJjSFFgwCg6LmCkH5WC3pb/7KzSDPYxGd4Sp6aZG+oJ+dM8T440cjQYZUXJ6pZH+FL6knv+96yS9jn7ycreh/fgvQto1GUtwWiTJnTNufOwHiqEsXexafFSnkpaKMe+xt7WrfYCBljUOQWA1tsOwvrYd6T8O43zoi+pGYhWYBS4H4iANBe+nS1WtXbPSDRiBzXJt+0F53ZEYe+AA8hzRRekOLoxQZVLEG4AsQTbQMCRof00omz5yArWYobjYWPqB+nzvXZhlZkp+iqhoXzH0Nn8y4kuLZb363tl0y23+tMYZGEz+k5TqS1t9LBSDqN9DtUlqiUxjYSyMEIDEaE7fPnavn5Jjktmmwso6lpYz7bm31r6PVV4jxZiizi4AYZmUAsoP4gDvY2+V64topBwxExC1Ng2gsdu4me+BB6QVWcbxEgOBJAAMgz5dsxFh8jdt6n8DZxhcj/wD5uyA9lNrfI3FL8O48zyLDiVRg+sUqD0vbUHsf2NJyeJyszFLCFJliCjQG+Yu3vqD8u9Uioxr95PL0C7DQqPpGgGiRedMzEc7keC1HFJmjTOkXmsCLKLA6nkW0FVR4bjZ7GadMOoIYRwDMdDezyPup5hQvvzrRGs//APP4l7iLAycxmldI1JBt1LW75a1WExaPH5XnnRqr9GuLg39q6qr4AGWIpII1dWOZYiSq5jmA1sdj0FWlVkQYTAyvDVVjPD+HmmEsqiRlUAKxuq2JN8u17k6kacqtaoOOcGmmV4omVEm0lkufMUcwlhzFwDcZb86ZmecKHZZSrPDCCRg8flsUuMyWNr7i4/amZpgilm0CgknsNaSwWB8p8qRokSIFXLuexFtAoHe+Y1LxbCmWCRBuykD6UjzwunpgFwDrCbqiwvAoZJXKNcCZZWW2qtYnT8rXDV1xXheHklyPIwBOd410BJIALne5JAAv7UhwFZPPicKwbyXjlB0s0dgububi3sarMFhZJDCmplmdZ5j/AEqregHpf1N8hWWXtwxgz+Pz7r0gpP3hJqf8jlzn2sczbivomHgVFCqAFAsAOVKwyXlYOxBBsq7Ai2/5vfl2p6k8ZiSkiagKdDpc3JAGnTuL1rN4BeacZuUouLkOgJJVJMwts1/Ry6XplnLNCys2U3zW2PpO+nX2rvDyszt6lADEZba6cyb/AMVBHi3Z4gLANHmbQb6aakEbnYGmKRRRTtmHqbzM5DIdAFue21tc3Ol3xEwjxBuwIv5d7HTMfULDQW0tqdL86bg4o2bK4AzSFUIvZgCdD0YW9ulewYuS8mYq2WUItltYHLvqbnX9KbwUIxc2VEIckX5E+vtmtv250/NEHUqwurCxB/Y0knFQcQY7enYNrqw1I2taxHPcN0qxqtw0KdpgyFmuG8Jw8UwRZGIuWSN9RdTYlCdbg6H5V5ivD8EciZjYNOZFTmzZRp/pFixqg4nhZFadDcPE5xEB5kE+sL/4m3UGnfEKyeezkMSIVWIAX9T6G3fQ1k424SCzI/n8ey9Lunl4Iqn6gf8AI97nMXW0gnDqrKbqwuD2NR4niEUaszyIoXVizAWt1vUfBsKYsPGjbqoB+m1L4rwthZXMkmHidyQS7KC2m1idRa3KtSnBAL152oA1xDMpUPAOKnENI6wNFCcpjd1yGW+a7ZfiUfD8QB1q6pWCCRX1fNHbS49QOu5G/L6U1TPIJskGSKK9pbHcQjgTPK6xr/Uxyj6mlAmwUpiis/H4wWVrYeKWVQRnky5EQH8V5LFtNfSDWhpnNLc1AIOSx2E8WspR3AMTtkk0sYXGmvVDvr0PtVhxXjXlTMkYGYQtIzWGth6V9tz9KU4xwnDxu7M7Iko++UKWXfRjbVDe+u29HEeD/aGebDsrCSHyxroDcD6Wv9KzZqgFsyfXvL1W/h2ZzmviAQdLaROki/WAc1o+H4wTRJIuzgH+1RpN5khsoIRspY73sD6R8x0pLheOihyYYNcr6L8iwAJHvY3qy+yLnz6g87EgH3GxrupOlt8/9WNXp4H2FjcTwSqY0XD5BlZsgb8W9gSLbE1FBxVHztkUmI5RYgkG5GX8p0U+zCnV4cgbNbW9wLmwJ3IGwPeuhgUsRlFmFm76k6/MnXvV0tVF0rLjiivmj9SrnAUg5uVhe1mv10196kTiMZznQBBmYnlvcMORFq7i4bGoYWJzABixLEgbC55C507mu3wKEsSgu9s2nxZdr9bXNRLUXSa8TzRJIIx6nClWIuhJsblbjMCeVOY3FiKNnbZQSflXgwEYvZQASGIGmo2Nuug+lIcSxkUokw5PxWjJ6MwJA9/Tf6VXUcALK6hTL3CcrTHBIcD46ZpVSZRd4xIhtte+Zfb+9K43xczF5IwBFG2RLjWZzsF6Ab/MVJw/ghw7RzTuqrFFkJvzuRp2t+9e8I4VhpXjKMzRxD7pSCq3Gpa7fG17a+1Z/wB0gNmD66fPoFtkbM17qgbLQNBbWY5m3mTmtUtdVxI9hf8AaqWbxOYm+/w80Uf+acroP9XlklR3IsOdabWl2S8+SBmr2ivAa9pVKKixGGVxZ1DC4NiLi4NwdeYNS15QEKm4vioICWmlZfNXy1QXu1r/AAKoJLWJ1FWOAxSOgyXsABZgwI9w2v1pCfDRJizPMVDZAkTNYBRclwpOxJy3/wBIqLB+IExGK8uA50iUmWQarc2yoG2LfETbbTrVpbLbfCSYK98RcHklyyQMFlQEWPwyKfwuNiPfqag8NcNMLOzL5IcC8ZYFcwPxJY6C1xY9q0KuCLjUHnWN8ScGfzWcw+cjHQoxV17W2PvWfVYGO3gEla+yVTWZ/Hc4AevGMwOYnwVTi8DIPOSzeaMSroRzD5gCD00H0ravx+NZFRtMzFM3IOLHKelwbik/DxEUX3hZAT6BPlDgdLgm69OY1rPcTwZ83ExNcrN97CRqCyi5sepW4/2iucTRbibr8++S7nhu11Cx+TdRrMAx0zjqvoNFZvEcXkhggBKrI6CzSaqWAByOd1JB+LXY3qbgniYyyGGZDFKBe24b2/5rXYK7MQac1ku2OqGF4uBPoYnor6i9UXHPExikEMUZlmYXtyHv/wA051DhuLySwzqCrSIhu0YsoYg+hSfiItvpuKDXZiw6qBsdUsDzYGPUxPRPr4gjMjINQrKhblma9lHU6XNtqxiYSUlI7HzXxbOT2jABJ7At+oqTh3Dz5mGiXQR2nnPIFrFQe4XT/dWl4+4li+7ZmAPrEGUuQeVyRYaC/sK4zirNxO0+PbJa7QzZKgYy4dqdIkDzzjp1XHiXh5nKFV84Je0YYBSx/E9zsANh1NS+HeDyR5pJ2DSMAAF+GNR+FANBy+g3qk8O8EkMocReSim93JZ27AbD3rZYnFrGpZzYD3P0A1NdFFm8dvCIPfRcW11DQZ/Ha4EevGMyPK/FI47iMZmGFYMTJGWJXZBcBcxGqliTY/kNKYfhmMS6HERyx2teWO8luhykK/uQPnTPCcBEfMnRvN+0kNnOvpAsqr+Uan3YnnVjBfY8ufX+9aBOGw9VjxNyuoowqhRsBYfKu6KKqToooooQuJYVYWYBh0IBH61QcWMskn2TDfcjIHmmAtkViQBGBvI2V9Totr61oqhmgvqpyta17X079f707HQUpEpTBYaPCpHBErFRpa5YqP6iWO16sKUNoxZdXc8zqx6nsP0qi8P41o3xyO7SeVOMgO/rjRsq9LuWsOV6nCXSUTFlFxjw1K0pdY4pwf8AMLAj6ki3tU6TfYoVQxK8hOYJEDlTuWbb+a0UU1wLjKSL5Ta467dKW4jweKcASLe22pH7VxGhhJczNabNtxhrK12jh+/aFSw4wY5WhnjCG2YZXDEW59v2qLgWBjEoU4hJ2iN47A505FS1zde1WUnhqNIWSBcubRrHKWH9OfUgUlwPwxJHIHkKKq6rFFe1+rk2zEd6pwPxNxCTqe470XTvqO7eGOwt0HP1Inlproo+P4KMylftCQNL8ZI9bDYKGuLL271JNilwCrDBGHJGYlnCk359/wBhUnGvDkjuzRFGR/jilvlv/UhF8p9qZj8NxvCscy5svw3OYoP6Q1gSKnduxuLRB0Pc96I31LdsD3Ym6jw8DbLPx0SZxH2yFkEQjk3KyA5X9mXf+OlL8J8MyiUO0cMIX/LLFj9CBb3rQcN4NFh/8NbX31J/epJOJxK4RpEDHQAkC/YdTVzdnxQ5+ffJcz9u3eJlGzTx/fvKlxWJWNGdzZVBJO+gquxTSTrHLhJY8pUn1gujhgLMMpBuLfqatSt6ooOFyYbEf9OAcPKSXjJyiJty8eh9Lc166jc12MjxWY5IeF8Pn8qaPFSyE385GNlW4JK+XtGyvp13vWtrxVA2Fq6qHuxGUNEBFFFFImRRRRQhFFFFCFEcOpYNYZgCAeYB3F+mgqrwPBWTFTzMwySFGRByKplLE+1gB2vz0ua8Ipg4hRErNxQjFcRaQgGPCKYk7ySZWc/7VCC/5jU/BeK3OLQm64aQqGOunlq9iedrkewFPjgyKpWK8IY3Pl2XU7kaaE9RVdxPgZi4fLh8GlmdGAu2pZvidma5Zjckk6k1bia63QJIIumeB8ZkngglaEp5yhrBg2S4uM236damj42jNKqhyYSFkspNiVzADroQdOtRcNwcccmWON1CxqovogAJsFG2brbteqvgXEI0xPEGZwB56kX5gQoPT11BGnMUYQZIHcok2WkwmLSVA8bBkYXBGoNL8Z4j9ngeUIZCuuRdWbqF6m16R8JYVkikZlyCWaSRUOhVWa4uORPxEcixp7igY+WFDG7jMV0KjXW/0pIAfGiaSWyuJRHjcKckh8uZPS8bFTZhoQRqKp8C6Yrh8kWLC54g0U4GlmUaMvMXGVxz9Qp3g3AWw00vlsBhnsyxako+uYodgraG3UE86fj4REJWmyDzHsGbrl2+n802INsDzCiCc1H4eWQYSATf4ojXPfe+UXv3qxryvaqJkymCKKKKhSiiiihCKKKKEIooooQiiiihCK8r2ihC8rnyhe9tRRRUoXVFe0VCEUUUUIRRRRQhFFFFCEUUUUIX/9k="/>
          <p:cNvSpPr>
            <a:spLocks noChangeAspect="1"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114800"/>
            <a:ext cx="1524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0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messages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Change for relevance, credibility/legitimacy, effectiveness and efficiencies</a:t>
            </a:r>
          </a:p>
          <a:p>
            <a:r>
              <a:rPr lang="en-US" sz="4000" dirty="0" smtClean="0"/>
              <a:t>Change is big, complex, high risk; but forward looking?</a:t>
            </a:r>
          </a:p>
          <a:p>
            <a:r>
              <a:rPr lang="en-US" sz="4000" dirty="0" smtClean="0"/>
              <a:t>Is change preparing for disruptive change = fundamental threats?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messages (</a:t>
            </a:r>
            <a:r>
              <a:rPr lang="en-US" dirty="0" err="1" smtClean="0"/>
              <a:t>ctnd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Assessing change -- outside-in -- for initial outcomes, unintended consequences</a:t>
            </a:r>
          </a:p>
          <a:p>
            <a:r>
              <a:rPr lang="en-US" sz="3600" dirty="0" smtClean="0"/>
              <a:t>Accompaniment model for good outside-in learning</a:t>
            </a:r>
          </a:p>
          <a:p>
            <a:r>
              <a:rPr lang="en-US" sz="3600" dirty="0" smtClean="0"/>
              <a:t>Useful to mirror learnings against those of other INGOs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Who we are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Sources and literatures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Approach towards assessment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Rationale for big INGO organizational change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Nature of change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Change management learnings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How to stimulate good learning?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So what?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q"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3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300" dirty="0" smtClean="0"/>
              <a:t>Who are we? The </a:t>
            </a:r>
            <a:r>
              <a:rPr lang="en-US" sz="4300" dirty="0"/>
              <a:t>Transnational NGO Initiative </a:t>
            </a:r>
            <a:br>
              <a:rPr lang="en-US" sz="4300" dirty="0"/>
            </a:br>
            <a:r>
              <a:rPr lang="en-US" sz="4300" dirty="0"/>
              <a:t>and Leadership Institute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5540" y="1737360"/>
            <a:ext cx="9961880" cy="4556125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en-US" b="1" dirty="0" smtClean="0">
              <a:latin typeface="+mj-lt"/>
            </a:endParaRPr>
          </a:p>
          <a:p>
            <a:pPr marL="0" indent="0" algn="just">
              <a:buNone/>
              <a:defRPr/>
            </a:pPr>
            <a:r>
              <a:rPr lang="en-US" sz="2400" b="1" dirty="0" smtClean="0">
                <a:latin typeface="+mj-lt"/>
              </a:rPr>
              <a:t>Our knowledge basis:</a:t>
            </a:r>
          </a:p>
          <a:p>
            <a:pPr marL="0" indent="0" algn="just">
              <a:buNone/>
              <a:defRPr/>
            </a:pPr>
            <a:r>
              <a:rPr lang="en-US" sz="2400" b="1" dirty="0" smtClean="0">
                <a:latin typeface="+mj-lt"/>
              </a:rPr>
              <a:t>Focused  for 10 years on governance, leadership and effectiveness of INGOs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Interviews, participant observations and leadership development with 300+ cross-sectoral INGO leaders</a:t>
            </a:r>
          </a:p>
          <a:p>
            <a:pPr marL="0" indent="0" algn="just">
              <a:buNone/>
              <a:defRPr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Led by former practitioners in international development, civil society work, executive leadership development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en-US" dirty="0"/>
          </a:p>
        </p:txBody>
      </p:sp>
      <p:sp>
        <p:nvSpPr>
          <p:cNvPr id="13316" name="AutoShape 2" descr="data:image/jpeg;base64,/9j/4AAQSkZJRgABAQAAAQABAAD/2wCEAAkGBxQTEhUUExQWFRUXGBgaFxgYFxwcGhkcGBwYGBgdGh0fHCggHBwlHBgcITEhJSorLi4uGCEzODMsNygtLisBCgoKDg0OGxAQGywkICQvLCwsLCwsLCwsLCwsLCwsLCwsLCwsLCwsLCwsLCwsLCwsLCwsLCwsLCwsLCwsLCwsLP/AABEIAIYBeQMBIgACEQEDEQH/xAAcAAACAgMBAQAAAAAAAAAAAAAEBQIDAAEGBwj/xABHEAACAQIEAwUDCAYIBgMBAAABAhEAAwQSITEFQVEGEyJhkTJxgRQjQlKhscHRB2JykuHwFRZDU4KTstIzY6LC4vEXJHPD/8QAGQEAAwEBAQAAAAAAAAAAAAAAAAECAwQF/8QAKBEAAgICAQMDBAMBAAAAAAAAAAECERIhAzFBURMiYQQygfBxkbFC/9oADAMBAAIRAxEAPwDzJVnaDXuvZW0wwlgM2Y92pB6AgZR8Bp8K8FCDl9lfQHYfgvcYGyrMSzDvD0HeeIKPIA+s0cTplcyuIbFZRj4E8iD9lD3LRG4rqUkzkaaK6yrO703qFMRox0qBqRFaIpiNhzV64qBpv1oaBV1vLG0mpaQ02Y10Het3EXkRWNY6UMwoXwD11Nuo+NVE1NTrrUzlJ6VQiiaw1tlrUVRJEitRU8taK0ARrUVOKl3dFhRSRWiKLs4aTrVuJsJHhOvvpZq6HixdFairCtaIqySuKyKsy1orQBCK2luTW4q20dDrFJgkROGqkrVpJpNx/jBw4RgmcMSDJjlOm9RLkUPuZceNz+1DOK1lobhGPF+0LgUrJIgmdjFX38QqAljAG/lV5qrJxd0Sil/FsSUU5WUGPpAkfE7D40DiO06ZslpWut+psNNCWj2fMCknE7l1vnLzKmv/AA0JLQfrHnyE/ZXJzfVJKkbQ+nk9sBxGIFh8jsOROWCJOvLQ7zGuwqa4q6c2VAqAg6zuQIIBMdT0qC3lQ+AA66M0SB1GnmPQ1b8rUMc+rxoVaBqCsAiY9qSPdtvXA5yao6MYohdu51JZi1yTqTp56cpjl6U44XaR7LkFLR+ipIBadyTv126Vz90OtyGIyr7MHQ7kEEak67kT6UW2PzFZRNAV0Ek6b5Sdx158+VR/JWVFGJtKhJ0OkaQQYn11q3C8KN+GYwvhAURLDmRtFUPdBY66kQR5id9NDtVnDOMZCEeQsNGX6MgkGRqQSBpUpMEM8basWyUtoh2lmljMDMCSSRBERNLLvgEA6wdc0yN9dZ0202qvE3RlIiFnQnfWTr/PWsw3Dbhtm4GygjY6wDM/Hb1qWr2y4py0g/huEbM4uMoyoplt/FJAVZ12orizd8LdtbrEr3gYftMGBPuE/Z1oPtFiHa5AGQMtvQbtooDAcgc4E027OcIuvZM2mHzgKyuUMGtKGI11goNT1rpkmotR6GfF96tlOEweQBUZVaRmJBkgAdCOYJ1PKmPcL9Il/eYH7o0I980wtdnWDC7dupbXeDHSBr/Gl2J4zYsT4DcbYc15STosj1rHCTO/1Yr5LbTSQianTwr+Q/nSi/6Mu/3Z9P40DgONu+VkRLagaQNSTuY2nzjnRn9MXv7xvRf9tDUV1BTm9pJHjMCvoXs5bNvDWbYZnhF1YydRPoJgeQFfPJr6L4Q8WrR38Cf6RXo8S6nncz0hvmaNqqGJ61C/ipGlCVqo+TBy8F+JXmBFDzXA/pK7R4nD37S4e4VHd5nAUMJLECZBj2TXLW/0k41d2tN+1b/IijNLTDFvaPZ60RXlOH/StfHtWLTe5mX/AHUfY/Sun08Mw/ZuA/eop+pEWEj0gGoEVxdj9J2EPtLeT3qD9zU54N2twuKfu7LsXgmDbcaDcyRHPrVKSJcWO1cios1SIrUVQiEVqpxWRTEQrVSIrKAI1lbisoA1WVutxQBHNWjW4rAKAI5KkFgEEa1NDFZm60rGVIo51jDpUxWJbnanYiiKyp34X2tKR43tJbVilsG6/wBVPF6xpUy5Yx6sceOUug5Nct2rNpkVXuBMr5jAlogjQb8xVOLv37hPe3Vsrp4VOZ/MGNtftHoTwngitmKKVYLm7y6AznpAOg98Vxc3Kp1S6Hbw8Tgnb6gPDsTd7vu8NaK29T3t4wNY1A5/bWDhMgNeN3Ey06aW5AJ01k7Rp02p0/DTObEXAEzGO8YKsCYhRq0++t47jltVCW0DKMxlhkXUNAAMEjXkNftrByfc09q6IVJdYZUVRaSRmCCCoO/iylZj3zNAcRvi04kIgIkES2oyn2TJM5eemvloLjuKZ2MiCY8KwBptMidPeKCfDEQtwZQw011HvnT4VmtkSlZbjLiiHQMOmYjeNYUDTmIPIigbGIaVAAMmYaY2iRty+yKYvYy3BlBOgbyJgezzIg/H1oa5jQTvB59OYg6aHT0ihaJLHw4O4EjU/VnWPtHwrVm6p0yhzz325AQwO/30CmKGXwli0GfFv8P/AHtQ+BGe4qkkBmggHUyfMHn/ADzppCDcVehtABrqF+0jzq1bqkFl6iTvtI1EQdDt50NxDhwS4EYQwIESI5GYk77fE1YpVVkkktyMaRpt7xWcktIoKvnMSqeKAOUzO8Aa6CTp51Fi5ZFiAvIRIiNweulBnAuC/I+IMo1AGu7DTTJMg7A+dQtqZUCZYAJB0MdOW459KdUtFJy7HRWe0N1EyZ2doIQLCmOQZgMx1nTahLXaTFpmCtkBmQBI89ZJB05RUWwBtW7eIeFlX0WczEEjxDTL+RFLUxwfOXWPC3sjnufuO5rTNpJC1F+S9uK3XzZ3JkiTrm9ZmisLhmvMM5hYlRI0EcvKR796o4LZ7wsAoy6EkkmddNOelG2+FXFbMHPhmYEaafgT6VMpeDpjbSaVo6FCFgenwqceQ9RSa9icwUrrCyGBGrEERrVnyxv7s+lZ4nVnR5zXcWO1GJVFWEgARmsToNtnWuGrrrdu+EDAtGUEaDaK7lfY8yddxzhu3N4QGW2dQNBcTp/zG/k0x/rzBg2iYjUXNdQDsV8xzrjRxJwy5ypXMoaVOgJAP30vwXFWUFcqtrqeewHppVKTqzNxjfQ67i3FrV+4XPeoxCqdEYeEtGzL9Y0FdFrbvJ/atsN9eWakzcZ62Z+JH3UVf4ioIDIZIBkdDsPhT9RiwRJsHbO62W35dSTuyLULvB7Rn5pfKLlvnttcqB4rZ5hx6VfcxdkwSSsqpGkyIEH36UZsMChuzlvX5u7/AIQ7fbBFdF+j3A2sPiLjMWUm3lGcREspP0RvA9KRm5YP9oPiI/GinurIK3suix4yJEASI3Bprk+BYfJ6quIQ7MvrUgRyI9a8wt4i7Phvsdv7Q9B1NFniuJzGLpKyYkIdJ91X6/wT6R6LFZFcKON31Cey5KuWPdgBSJyjSJmBrpvFDJ2xxI9q2P8ALuL/AP1NNc6F6Mj0KKyK4NO3bDe0v+Yw+w2m++i07d2+aN8Ch+/JVetEXpS8HYRWRXMW+21k7h196qf9Nw0Vh+1lhjAJnlKuoP8AiZQo9ar1Yk4S8DzLWCg7HGrJjxLPQOhP+qr1xiHnA67j7Jp5xFiy2KyKr+Vp13MDTf19fdRuFvWgYYjN0O/pSfJFDUGwaKyKLvX7R5rPvANUT0NNSsTjQDj8alkTcaOnU0kxHaS6wPydMqn+0uQq/bqfh1ro8bZBtsWAMQQCJ1BGtJ7vErC2SpCu5YggQSFhTqYMbHcgVzc/JJSxR08PFHHJiSzgTiLkXHa8zchK2ljqdztRuH4XdggZbajfIAo2Eksf40P/AE3BAsWoOoBIzv55Roin3TV+H4PjLuUv4ByN2PDt7KxA2j2Rv8a5qs2yroF4zH4YABQXCgapAWVzTNwwDoSZBJpZf45caUtgJOkW1ljBgy7DUxrovxpxY7K2rYz33LRzY5VERuTr1EjlVg4/g7UpaKEiCVtZZgbkk7wATmp0K2J8L2fxNxs7Ra0HjuGW00gFpYTI6bUyXsdZCNnuOxIgsYVdNFJJ1iPM71yvaD9I11GZbVtVIJCsZLEbTqNPdWsJj8Ri8O73CZFvUjNEEspBAPkT8W2mhrQqL7yYC2B314SCQEtsDsTkOcRPWBz91JcZiVUkqEYo8oxEsYJJneR1nqKQW8C/eSykjUDSfcfWK6exge8t3PB3mUgNB9mdjB216ETrWbpCYnuY9rsaExEHTl5VHKWcLmVdRI+7b76uOGCbESQCCeY5eVQuTDgQsEMCRJ8PhIDDkT05D3SlvoIGWwuclRqDoADt/M+lGcOwxLJlXMZMkqIU67sdOpieVWXHsq0WwSQX8UtHON+eUVZwbCowaTlEHVj5TAkcz8dKV+R42DY9DbdmYoYYwAZEDaCNI0+6hr7xcyzlHnsAdzPxp7x3C2LakriRd08KKQS20nQkCJGnWkeGwwuEB51UmesDyHQU6SGlsaYriymyiWbQW54ld1nKQZAG8mQTrPM7zSK9iWkGSI26iST95PrU37mAAHSGhm0ZVU84EHcHT361alqUMZIOoKtqTqIKnU/xpsFb0g1b7vY8V2dYyu7c5mBOnIaD1qfZZbb4hFYhw4e3lIWM1226SSWn2tdhyoHDLaazcRkPeFsyE8h4cw3/AFenWtcMSyt5GfwBXVsoBLMA2bKDOhjTNOmlVBRiZsecLOW2AGVSIkgmJI2GsHf+Yqd7jwZB4SMw1167gfZrXOi6vQ7mOgGmp6mjuHZWUZtY1Mb6eU6mBGlZOJ2Lkb9sQlsTnAtr9JSCo2k6g/A0b/RzdX/e/jV+H4VaVgwP6wEAETlj4aH1pt3nl9oqcqVI2jx62eTV6DYZxaURpkH0h091eeinq8LuFQQNwOfUV6HG2uiPP5Yxktuiy9g+8WFYkkgRAGuhj7Iqrhd/Izi5bkM8y0MEidD5fwpecRcHhklQdiR+JkfCmOBxaHUyIM7E/dpU3JdiWlYfjsMjpCBA0jUaae+ppgwT4wD4VA8XSZ2NDv8AJmMkwTvMiqzZsA6XIH7UUZPwFF2O4auXwKc0jYk6c962mAzBcwYQijb3zyqtbScrp+D1NMH0vH4tP40X8Dr5BsfwsKJAJ15ifuq88PDqhkCEURHT40QuFfle+6rLeGv/AN7PwFFrwFPyI+I8PCxJmfONo99McXgHZiytE/rEcv4UW1m91Q+8GsXvxuLfwFK14CmKuHB+8yuzaNtm0OhG3MTTvhtm5cnK5EdT106UPlca9yhPlAqrD8SVHKuvdEblSxOuvKj2jqXYMbEXASCx0JGqqdq3dZgAWFsz1QH7qr72yST3o+KsD91XObZAi8mnIyvXnFNRjvYm5a0VIoba3bPuUiqits/2S/C4aMw6IJ+dtfF6rGF10KnXkyx+dGKpbDKVvQK6IPo3F9z/AJ1iW1Jgd8J6wd6vv8PcnYa9CD086YYG2wRVFou/sqAQsliRqYMb/jyFDTQKVlWBwBYnDWIE64i4ABA3yiPt67bTXRY5rGHhe+KlRGVGLcvqmRr5gD3UuwvB7xQy4s2wfElmZM82bc/En3Uz4Rwi0jgC2J1aWgk5Rm9wn8a53K2dS42lYqxPEcTdQm0lxUSC1xiFzDaMgGUgz5/Ckx7R3FY+XSPyr0C2QbV8f8skczoQd/55V5qyj5RBCsM4G2m8QRVReiHBWGntjdUeLWRzn86ddnHt4xzdvILdpFI1uQGYQYIEbLmJO5nfQ1zfaPDL3dtwqqSWByzBhbZXcnkTTfsDhhetXrOmpQif2bk+uUfu1TJpVaOk/rdgbBCWSpY6KEUgEyAAXIJ1P0vjXN9p+3+JR2W0i2+Skglj1kk/zFIMfwHu3tuNQWIjXdLhB+yK6n9IPAVa/dZSECWg8QTmliG9BrQCWxTxQYjFYFcS5nxEsdYDDTQEnkR6c5pX2CwObFqDzif30n7JrvOCWV/ocr7QDFtRvqD6aRSvgdoLxNxbULEsoUbTlJHuhjStIag2mLO3XZspedrayi5ZPTNMfDwmur/Rzgx8mIJBOR1K7gjOWBnymIio9vrWt4f8uf3TIoz9HSj5Mh+st1Y6ZGX78/2Gi+w3FY2zz/jmDNp1IgZy405ZTB+/eujwd3Fvnt2AWVQJ1XQAxox0zHf3DyFLu26kRHK449YP4V1F3jRsqDaIdWsWgUDjwMAVlV6zvoJ01rOglFJf0cFewTFgWMQskGDETosQI25VVfb21gSQYbWOpnXpPKp4zGMo3nl1JE7/AG0PgcVmgnM0AwNyN9R0/wDdTb8GbZO4uYEsuUacxOqgSIifjTLsnwYYlSBcARSRDkgiIKeGdUMN8RSzHEMik7ONDIHOCduo+2mXB7vd28lq+Q+YRJAkQSfFBM7QANZPnTi62xFva3s/cS6WCJ3eRCpSAu2pgkb7mOorlrWG70yDCrIOvToOc10XFGuXbcB87hZbMCWhd/Ex101gDltSXD968qYgEDXaZ3jnpPpScteBMi9s5O6QFRDE765dZPX3/lW8NhipGe4NIJEAEADQAe8xrFGYo5E8LqWWc2k9ABE+Y099JXxOdpaAY31+HLepTcloRddZgcyKW3ByqSY9J5c6qt6KxBBkDQ/apnbfbypzh8SLikAAkLqBroPftP8APSlNlZuyI3Gg1EkT7PTyq4q1tDaMwqq3tgyTCxEHY6/CnNvA2kVgT45kaEjltH8zV3FLNucypGibCAGCqGPqDpUbqAanTX1obTNotLsS4pxRBpbkaMDpuTGw5D86T/KD9ZqnfdDoo+O5nzO80FHnVwSotzbBO6PT7RXX4fErkUd4nsrILAHYaUDf4bZOyZfdP51SvCHjwxHmdfurqg5RetnJyYTW9AWabkEjU7k6CCTvUMJZuFQbb5dDPWZMa78hWFSHg7gkekitYLCs6yomN/U1CKkiWJOJtrmNyQI5nqKYYtLoy924M6tP4UFewbqpLAgAakmrEtsxhQfhQ+okrVlGLu4lFLNkgCT4VPL9nrNHXkfIpCI5aJBVYGnu1qi/h7gUlg2WDMnSPPlWWs0DJmmOXT4UNglaBcRibiCWsWh/hHl0Pv8ASmV8sEDC2GnkpYRp7x7vjQ2KS4VOfNl/WGnPrVyO+mUmfLX7KGCVoFfiTKwU2iCY/tHG88s3lR+LxTJHguNOvhY/bvQt9WYgvOkRIj8POru/uDYk/Cfwo7jrVkMLxks4QC6CZHtjl/h8qNwmHFy84uAkwNyZ5DcRNJQCLqnYkk7R76YWsQ4uMV1JGuk6aUk0nseLcdE8bZCXGUbCI+IBoq9hrfd5lJzAKTqI1idN6Bv3CxltD6fZVwxJylcqgEQTrP8Aqik2rZpUqWyNhQZmZ5RGtQurBIipYa/kM5Q3vn8CKhfu5jMATyG1Ie7K+UwRtuI3E027OWW7+xcBgC9bkT0dZpOqooKouWTJ1J2kc/fRnCsaUu2t/wDiJzEe0P1Z+2q0T7qPYLeGc27qqPp6zA01nU6bgVXg7KW2DM6kjkviPSJ2HrVl22zm9JnITvJA1Y6dNFj40HglBuIDqC6gjyJFcjfT97nWlae/2g0G3kvoisJtXNSZOg2gaCvNOIYkLd/4QJBEE5gTERsdRpXpdpla6+SSCjrtGuUhpB8xXmHFBF6dvZOpn06e6tEYtK1/BPi2MJRFuWYHtCCyxPh18O8LtTL9HOMIxKKlsKrTnOrH2WC67DUxMc6hx7FC7hiQGGW5b3914aVv9GKg4or+rm+Kun5mtO5npxsM7RJCLOyYq4PgSj/nT7ttY8Tc5w9xfSCPxpN2zWEveV8H960T/wBtdF2o8XdEa5kYeqE1EvtKh9yBuyiBuE+fzgPwOn2GkXBTHFLc/wBpaI9bZH4U3/R9ezcPuJrKsx8vEB/PxpC5KY6xcWBltgljECM41kjqKH1RS7o6Tt3bnP52n+6aH/Rzf/8Aqruct66DCk6NbLRIBC6qNSQPPWCX2zvAW1eCwNs+wMxOYACI3Gu9cHwfHtaRSAsQ0qdQSwiSDqdBy0pOWNshtY7Du1HELd3MF3FyYYcoM/bSYMfaW4ZMTP3fd6VXiL7HM1u2QZEnlrpp0Emhr7uEXNE+/wDketYtMxlJsIuKuomZMkA6z76twl2UVM2VCRmOVRqdvFv8CQKVYG6AczBsgjpvM+nMwDyrqez/AGetXgtxwe5zEZj9JgyjKBIy6NzHOtop+QVnP42yDZCEZe7DR4tznB+Ghao8AsCczSVQrmA3ykgEgxGnSug+QhLF9GhmQ3lzEa6NdYSTrO1W/o+4amI79HZlyoGWCB9ITIOh5VXejTH22OcbwSxdsD5MASXIe4Facgkg5jAnbb8K87xt8oSkmVPimTI0iDP8zXvrYRLdkrbAC+WuwA6nkBXg3HY764OhPoAPxB9anBWKk9sccQ4DbtiVYgsJGnMamTzBB+yuTxBKvLKAdx0javRbeLwz2kW7ftoSix4lkEgTI3/9VwfGbIFwxcV5mCJgCTA1GumunWnx9Nl8iSloYdkrea7qVGdbm/kskeRgaVtEVc51J02jYCOXxoDgVzu7quJlZI0MSQRr9tEYq+zNmQeE7k6ZZ2MkEabzzon4Rk+pl3EHa3lM8h05R12qsX3LZTtznfntrQmMwtwAnKG6NJnXoP5iswd1vEzEQugMEGTsAApBbyMbVKjrQtjjDYYAmNcoBkEzvFV/0c3Vv3f40BYunvBq1udxrsOsmD/6pv3q/q/5TfnUttFqZN/T/FV9i5puPUVQ4bq/x1HwoC9w64xJAmeeg+yu9ScXpHO4xkqboExR+eb9pvxozs43hb4fe1LSuV4OhBg1vAX2QeExMzoORPUVCe/35NpLX78DzjR+Yufsmh+Dt85/hP3ihLmLdgVLSCCCIH5VqzdKkFTBiiT2hQXtY54yZsXP2G+40t4K/iXzH4Vq7inYFWMg6HQflVOHfLlK6EbfdRJq0LjWmM+0TfMP7j/pahsFdhiY5Nt61Vfvs6lW1Bnl1BHL31Wp/ERRJ7Q4LTLce8lfaiRvP1xpqfOrMFfKmQJ20160MyA8vv6g/eBW1bTaf4a0pdUOGosHxFwm4GiJYmNea29KacIxBS8TlZpWIUSeX5UqvCGXSNfwA+4Ci7GHa5cCpqxHWKmXUuO4BfE7uds4R1EAeJYMyd/fFM1xJbDFSICpHsnXQkaxHKk/FwLTpaJaQMz5m0lgIygbc9SdfKKuTh90p3g9mCfa1gSDpPkabVMhNNVfQzhVwhzE7chPMVHi4AutG2n5fhVWDtlmga6HSY+6t8QVlOVo093nz981PY0/6BUvM6nNm0KxmWPrbfZ6VuxispC5JlhrG2v2VO5bbLJJI99B3XMEAkaedMVaPdGxKpcv5s3j2iDvMTqNNaX2bmVgehB9NRRmGtC5caTA7tW0/WCTPr60tQ1xyvX5O3jp3+P8GfDjN8SFBJMgTEkE6ST12mvNuOLFzlsNjr016V6pfCribeWNDB9Ty5aRFeb9ocE5ukKhaMw0U8iRqa1WrRhabTXgAxz3+68eYW2OoyZYgiCfCInNp8aJ7AMfldsCdSZidt9Y5aCm2PvXGw91LiZfASpIgnK1o9ffSbsPdC4xJ/X/ANJP4VpRGWrOq7Z2dMSP1rJ9Vur+NNsYM2HwjHmin95f40P2pKsb+ogrbjXci4BHoaiMQPkWEQkq6okqd/CNRG9TLoEHTX4KP0ZW/mMSPquBHvH/AI0oxgy43CkxqcuvQsB/3U17A2bqjFCGUPcGQwCDlLz7tCvrR+O4MxdCFmMxzBFLA5kiCdjBJ94FHgcn1GPajDQtsNuIBjmRH2aVyvYDhVlxc+UjIbbW3ts3hMqWMAncHSQPyrpnwDlwTmIzH23kxm05a6AepqzG8LDABcoOaddiIIII85o72Zvao4TtpZZbzi0FZLseKdBBLaa6Rry2FG9mLNjuu6xCM94ZyMjKCoMA5mzSDrEbe/SOuv8ACQ6kExOaYUfSNzrPJ/voixhUtjLI5/VEySeVJaBqzy7jPBbcsLNplXMimWkocyqYAHPMux+kKu4TjMSmDKWzZS0rXGHej5wkLbJiTA3EeamvRTwi2WJylpbMdSRModhp9AVl3s9aKZRbIEGAAQNVyyduUegpoGeb3LjO14XnIdnuMzaLPgtcgI1DRppqffSbjWHNm43ye49sdUdhI1BBgjmNj02p/wAS4U/fpZYjOzbkiDKN5/8AKI+FLsfhiZYgch+HTpVpENiH+k8UBrisQR07+5/uqlLWb2mOrCTMt5nXei8TZ00A9aqC7L5iPjVUTZZYwCJcIB7xeROnKdYPWnOMW2XzKhKlnjQDwsIUbmCDv5RVeBwcXclx1twJZjoFGXMSZ20pnheLYcW2ttfSZlW9qIBiMqmZMfCaTGhXhrEyuxMeQ006ec71RicFlPiOXLoxGoM6HQzPLzp/hsdhMXiERWfNdAWCGAVxqdYgCAaI7Udn3w+tqch1HMAiJJ00186y5ezHFCHC2Uvq2VirgKwBcDMAT7AiDp5/R+ADvK1sgFYLaKBE+UqNiZ2IkzTGzjPAQ66+HKdCF01IAERpz6UBxPNdBJyifE0LqZETqBG3KoxHRRxEBhnyMhyqDI1WNz5yIPwHSg+5s/3j/wCW3+6tJmAC+FlI0DK/xMwJIEdRrVvycdD+5/5VT0SwuwF+s3xP8KNwbkAy0+p/Kur/AKlrt3v/AEf+VQ/qWoOt9h0hI/7q7U6dmbjkqPNse3z7ftffRHAXAzT8NPM16HhuxiC4jjEN4XVvZ+qQfreVDWuwYBeLxgu5/wCGOZmPaqLp2adq/exzGJuqbbEEEEdOtc/iGOWV3jT0r0cdhFIhrxYT9QjpGz+VRfsLZIg3PRD/AL6JSuhR9qZ5jh8QxyzGu/Xc0aGGUchXfWP0e2Bp3jeWh/36/wAaKXsJaIy94I//AD1/11OVhF1Z5u6aHfp61G7c+bkRMDf4V6V/8d2+Tt+63++p/wDx6hEFjH/5/wDnTlJMI6s8p7yTGkeA/wDUpppYcg6bx5+XSvQ0/RzbBkOQf2Pzerj2E/5mn/5J+dS5Jji6TPLb6sTsdCp+lpKid/dTbgSub4ZEdgqsWyLmYCDyrvV7B9bg/wApPzplwnsayOXGIIgcra6g8iQ22k0OSb0NOlR5Zx/jpLKyBSEYkB7fjttMiTM8pyzG4I0p12dN7E2SUQakrA0A3kCTzOu+88q6Hi/YWyz3JYy5UklSfZgjLLeE8tORpl2Z4EcOSi3MyPAKlNoJjKQ0g6+dW3rRkku553grL2cQEcZWBKkb67AaTOtX9orDXLpZFJWDrEfSJ5+RHrXf8V7BC7ea6MRkzGQDbmP+qpWewiCJxExH0QNQNTz86yy0auW7PO7HCrtxchhNN2kAEEHkvQVP+p5JGfEomwjJmnyGv4cxXd3OygVye9J88mm8/WH8gfGFnsuVib/syfYXWZJnxdTp+Nc8p/UN+1Im2EWeJrbXMHIdbaoDlkHKqwfKSoMUDh8cgDF3kcvBl1nqTrUsR2ZDDW+AOXgEjkI8fkNYoj+rCtoLoyqBplExA/Wgnn8KwcfqfgfqTKsNxW0DNx3JMzOuumv89aqTHWGOaHPiLDXzkcyOcfCo3OxodxN5onYLBPnObp99Sv8AZIkZReK9TkHX9rpp6U3H6jW/8JzkGcS4jh8Qqqz90NQYGYsH5b7Su9E8B7LYVLneW2zkDXp4gRt8etJ17C52GfFf4cnIamTm0G+g3512nZTs4mHsgLdZwSTqCI8gMxA843rfjjyr7i033NPwOwzFigkxtpsAOXuom7hVeMygxtPLrTM4P9b7P41oYP8AW+z+NbYl2ef9q8R3d3JaJQBVkKYBJkyY5xArOG9rnWEvSy7ZlAzAeYjX+FMuM9mxcvO5uESfqjYaDn5UC3ZRf7w/uj86nFjtHR4HF27wzW2zDnrBHvA250cqrzHqZri7XZdkIa3fdSOYXX766Xh7OBF1ix+uqR6iT9npQkwtDJUSNl9BVyDTyqC4dI9v+fdVgKD6f2VSfkltGTVF/EqntMB7zREp9f7KW8ZwIuqMj7bmJHxE9daOvQVnn/anDFsSrIsMLktBzAwtw6baQ2/vqjHcEumNBqNBK8uR5TEV1R4EAUY3AcjaDIDMqy9d/FvNBY3gua6GFwwIkC37USG1Vxpr93nKeXYh9ThMRwVljPIzA5fATOx0671DDcMtOwAZiw1kdV1gD8a9Ex/Z1D7DsWdlJDAsOnsFsvlO+vpRw/s6EdszSdRpbG5gmCGnlyM761D9TyQ0zlLmCyOz3CxDWyG0gkOrIeXNT765rEcAtBiQ7AfVOh58yDAnyr1F+zQzMTfYAgnRAGJ5yxJ2jaPLnSzH9mwyZO9WAAB8yuwjT2tPhSiuTyGzg+D8Je3ibJVxC3FlxAIgiZE6HfQE7V1vEuL3boVbk5V8Jj6R1lvup9wLsirN4rhML9SNYgHfeYPP2ad8S7LG5bh7kZTOijT62x1kGttv7i43R5tYti4v0RAJ1UAaHQztuYg/Gh8fhQ9t84OZllSJEiPCTHIEf9VekpwDDW2FxWkiZWAQwIA3+E0PxPhFu61sqe7yAqRlkEHlE6bn1o0M8z4Mc6ISJKaBAYDETBMHxHQSDvR3y8/3Nv8AcP511HDewARnKYgyjBx4BoRr9bqKe/Irn94v+Wv50OK8DTNYp3VJtrmeVABOUasASTB0AJPPal/D+0F8vcVLaAW7xtOc5OyBgwGTaWA67nWmq++knCcJctNiGcL87ea4uVp0KooB0EHwfbWzICeG9s7r/Jy9sKt+5ctqVfMVa3nmQUHhOQ6jbSrW48LV61ZIPzzN4tIVoJUHzfKwH7JrneFcFv2DauLkLo10XEzkq1u65eVJHhcactYiaI4hwe7et3WHhv8Aeo9r5w5F7sjJIiNgZ0OrmDRSAacV7QPZvpauAC3cELcGwYmAriPDMGDPpS3F8WNvNnVRF5LSkucsuqvmY5fCAG89aZ4jAtfZlvW1Np7QRhmnWSTGm2og7yKCwvBLqWTbuZcQDd8WeMz2giokyIzjKu+8HUTRQFGP4w9hVe5alS5VijElVhmDgZdVyqSRy86NtY8m4FUKbZTOHDSTJ6RHxmhuHdn7tpbaAKUW9cbKXJ7u2yuioJHijNMbbiTz1geBPh3u92Q1srNlGMZGJJZZ+pMEb7ke9UAw4PxoPiLtqI7sKZI9oGQSvuZSp8xUhx+/3iWu5tC49l7oBukAZCoyse70JLDaRvSy1wS5bu4e7b1KoyX87nVXgnLoROcZuQ3ou7gnOMt3gB3a2ntnxeKXZGkDLEDL1qGkAcO0ZW7fW6qoliyl13zSYcMYy5dxkPM8qrxPaV7dlMRcthbLFM0PNy2twgKzLlg7jMAdJ50sxHBmu3cVnAFu/ZS2CGlgUz6kZY+mOfKo4nh169hVwtxUX2FuXQ0hlQgkou+ZgoEHQSdTFLFCHSdpQMU2GuDIT/wXzEpc0zFZgZXAIMa+VF4HjxFl7lwBSrXBlVi892zIIlRqxXQRzFI8bwoXxeS4gVWZWtOrHOjIqhWH1WBE86hh8Fe7mzauZWi4XvOpyknOzqVgT7ZVtxtFGKCw1+PLcwRxgALC01xreYiCgOdMwXcFSNuXKmHDryvbRycrMoaASQJE7ka+lcwvCr62cbYQL3d7ve5lzKm6uV83h2zEtpO5pxw1ryrbRgqqtsKYYklhlGmghYB9RtFP8gWYLtFmv3MM4KXVnutZS6oAJKnICCJEiDEzrW7faJj3Cd1N+8pcIG8KIsSzPkmNQIC6k/GluO4W19bgc924ud5YuK0sjBVUHb9XUcwaotcLvK2GvAq123Z7q6swGBgnIY0IYSJEHypYoLH+N46bCXHv2oVMmTI2bvC5yhQCBDZoHMagzUb3HmtPZW/bVFvMEDLczBHIJCv4RoYgMOfIb1zmJ4DcvDEyxt52tNYly+Q24JlZgAsNlOxphi+H3cSbAuILa27i3Xg5szJOUJp7OYzJg6RGs0sIhY24vxfu7uHthLbi85SS7DKQrPJHdmRCn41rifEQl6xaVLT9+XGYswy5FL6ju9QQI99A8Y4Zde9hnRQRauM7S2UkFGSBodZadao4jwi9eu4d3tWytt7pZC4MqylEGqQTsxmByE70qiOxw2Jtrh2vOgzrmItoc2dgxW2FaROc5Y0+kJFD4/itpcB8ut2+8Xu1uZS2XRokTB1BPSqbXCrh7q2bapZQsYS6QQFEWl0UT9YwRBCjWKXN2avjBYrCKEyuz9wTcPhR2zQ/h5Gdpmaf5Cx22NW1dspes5BfOW3cS6WXPGYI4KKQSAYIkGOVS4Vxa5cLRZRVTENZPz7ycvtMoyqDprlmYB6VRieFXL9zDtcColhu8ChyzPcClV1gBVWSeZOm0ah8M4HctvcdrFg3GxD3EuFiSiXPCZOWSQhbw7Eka86V/IWHDtm65y9lQlvFDCsVuszZmyZWClRK+MSJnej7PahnvXbVtUPc3ES4Dch4YKS6rBBUBhudcreU8z/Vq+HuX0FsXhimv21Lko1t0W21t/D4WgEhgDBNG8Q4I1+7buG2lq7buoy31YBu6BDNbYDVjBKQZXnPKiwsaYXtG7jFnubQbDsVHjJzkILkzk0EMOus1VY7WXCuBYWUAxkfTbwShuj6Hi8I8tfWgbHAmJxrXLNl2vOzWiYJANtUAJKSuqltJ3qNjg19U4apVP8A6kd54zrFo2vB4dd51iix2E4vta1v5Qz2ENvD3rdpytw5iLuTKyqVAMd4sievxZ8e4scOLOW0r97et2dbhXKbhhT7JkaGdqW8O4H/APYxN2/bRhcupcteIsBkREBZSAuaVkHWJ3ojtNgLt75P3QU93iLV5szxpbJJA0Mkz7qm1YidrtCvyt8Ldt5G/sXzkpd8IYrJUZXAYHLrodKp/rDBso6LbuXnvKs3fB8ySp8XdyWY7LG066RUcfwT5SMQl4BVa4tyzcRpdGREVXGgysGUnQnQxQx4PcfD27GKtW8SpFzvdQp7wuWV0kaAhmmIIkROoo0ATxXjd2za7x7AA+ZUg3dc91gjARbgqpYeLSddBWuIcTuWmtK1pJu4juQe8aIKZw/sSdmBEDUc96FxvA8QeH2cNnW5dQ2Szu5APdOtw6wSdFygkUb2h4fdvPhWQL8zfW64LRoFdSF0Mnx+Q0otAV3eJXVvWrBt2wb/AH5Um42i2vZzfNmCwIMCYrWBxBuYkYe4ioRh7d9j3jHKXJUpGWJDKdZ2ireJcPuNjMNeVV7u0t0NLQ3zgUDKI1iOoqvGYK8uMGJtKtxWsizcQtlIyuXRlMEHViCDHKnmBtr13K5Fu1lt9/J71v7LLlgm1Mvrpyy70vv8QuLgvlvdr3YsW7yqL0nx6sh+b0YBh5GTtTj5Jd+T3EhTcuC4YBhQbhbSYmFmJjWNtaVYrg15uFDBgILospakv4ZUKM05ZjTpTUgH+GwF13YXFtjKqFWS5mnNmlSCoIIAX3hh51K5wB/rD0/jQnCMCbbNks27SEAt3epZ9BMBQAAo95nlGrgWH5Bvu+80ZPsAHZ4NdXZyPcY/GrlwNwblj7zP40UuFudY/wAX5VauGfm/pNPbKFNzhdzlpUP6Luc5PrT9LZG7k+lTp4hQjXC3B1+AI/Go/Iz0+w09isiig2c38iHWtfIfP7KysrDNkmvkJ6io27BXp51lZVx5GIvIrBWVldQyUVvu5rKygDfyKdoFV3MCymCR/PwrVZWctICD4WOdaFnzrKys0womuFB51P5B5/ZWVlS5MVGmwQA3NDhF8zWVlUm2BetkdKuW0Og9KyspNgbCnyrAxrKykI2TWxWVlAGqzNWVlIZmesDVlZQxGVrP76yspDNzWi9ZWUxEi9YLlZWUqGWA1B2rKyihk7Fkt7MfGaKHDm5sPtP5VlZWqggSJLw/q5+Aj86sGBTnmPvP5VlZTUUVRMYVPq+pJqxUUbKB8BWVlUBLNWprdZQM1WprKygDJqu5eA3rVZSYFfyxfP8An41r5avQ/Z+dZWVm5smz/9k="/>
          <p:cNvSpPr>
            <a:spLocks noChangeAspect="1"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6" y="5051425"/>
            <a:ext cx="35909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6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TNGO Initiative and Leadership Institute (</a:t>
            </a:r>
            <a:r>
              <a:rPr lang="en-US" dirty="0" err="1" smtClean="0"/>
              <a:t>cntd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97279" y="2133601"/>
            <a:ext cx="9570721" cy="4022725"/>
          </a:xfrm>
        </p:spPr>
        <p:txBody>
          <a:bodyPr/>
          <a:lstStyle/>
          <a:p>
            <a:pPr algn="just">
              <a:buFont typeface="Wingdings" pitchFamily="2" charset="2"/>
              <a:buChar char="v"/>
              <a:defRPr/>
            </a:pPr>
            <a:r>
              <a:rPr lang="en-US" altLang="en-US" sz="2800" dirty="0" smtClean="0"/>
              <a:t>Tracking the academic and practitioner literatures on INGOs, </a:t>
            </a:r>
            <a:r>
              <a:rPr lang="en-US" altLang="en-US" sz="2800" dirty="0"/>
              <a:t>leadership/management of organizational change in </a:t>
            </a:r>
            <a:r>
              <a:rPr lang="en-US" altLang="en-US" sz="2800" dirty="0" smtClean="0"/>
              <a:t>INGOs as well as on human rights and Rights Based Approaches, leadership development generally, digital NGO platforms and evaluation; </a:t>
            </a:r>
          </a:p>
          <a:p>
            <a:pPr marL="0" indent="0" algn="just">
              <a:buNone/>
              <a:defRPr/>
            </a:pPr>
            <a:endParaRPr lang="en-US" altLang="en-US" dirty="0" smtClean="0"/>
          </a:p>
          <a:p>
            <a:pPr algn="just">
              <a:buFont typeface="Wingdings" pitchFamily="2" charset="2"/>
              <a:buChar char="v"/>
              <a:defRPr/>
            </a:pPr>
            <a:r>
              <a:rPr lang="en-US" altLang="en-US" sz="2800" dirty="0" smtClean="0"/>
              <a:t>Offering open enrollment as well as customized, in-house senior leadership training for INGO leaders since  2010</a:t>
            </a:r>
          </a:p>
          <a:p>
            <a:pPr algn="just">
              <a:buFont typeface="Wingdings" pitchFamily="2" charset="2"/>
              <a:buChar char="v"/>
              <a:defRPr/>
            </a:pPr>
            <a:endParaRPr lang="en-US" altLang="en-US" sz="1800" dirty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6" y="5067300"/>
            <a:ext cx="35909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4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Case studies of Save the Children, Oxfam, CARE, Amnesty, Heifer (document review, interviews, participant observation)</a:t>
            </a:r>
          </a:p>
          <a:p>
            <a:pPr marL="0" indent="0">
              <a:buNone/>
            </a:pPr>
            <a:r>
              <a:rPr lang="en-US" sz="4000" dirty="0" smtClean="0"/>
              <a:t>Outcomes from INGO Learning Group on Organizational Change</a:t>
            </a:r>
          </a:p>
          <a:p>
            <a:pPr marL="0" indent="0">
              <a:buNone/>
            </a:pPr>
            <a:r>
              <a:rPr lang="en-US" sz="4000" dirty="0"/>
              <a:t>Reflections from TNGO Leadership Institute sessions (both public and customized) and </a:t>
            </a:r>
            <a:r>
              <a:rPr lang="en-US" sz="4000" dirty="0" smtClean="0"/>
              <a:t>executive education training </a:t>
            </a:r>
            <a:r>
              <a:rPr lang="en-US" sz="4000" dirty="0"/>
              <a:t>in public sectors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Literatures on leading and managing change in public, nonprofit and private sectors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3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Bolman and Deal, </a:t>
            </a:r>
            <a:r>
              <a:rPr lang="en-US" i="1" dirty="0" smtClean="0"/>
              <a:t>Reframing Organizations: Artistry, Choice and Leaders</a:t>
            </a:r>
            <a:r>
              <a:rPr lang="en-US" dirty="0" smtClean="0"/>
              <a:t>hip</a:t>
            </a:r>
          </a:p>
          <a:p>
            <a:r>
              <a:rPr lang="en-US" dirty="0" smtClean="0"/>
              <a:t>Galbraith, </a:t>
            </a:r>
            <a:r>
              <a:rPr lang="en-US" i="1" dirty="0" smtClean="0"/>
              <a:t>Designing Dynamic Organizations</a:t>
            </a:r>
          </a:p>
          <a:p>
            <a:r>
              <a:rPr lang="en-US" dirty="0" smtClean="0"/>
              <a:t>Bridges, </a:t>
            </a:r>
            <a:r>
              <a:rPr lang="en-US" i="1" dirty="0" smtClean="0"/>
              <a:t>Managing Transitions: Making the Most of Change</a:t>
            </a:r>
          </a:p>
          <a:p>
            <a:r>
              <a:rPr lang="en-US" dirty="0" smtClean="0"/>
              <a:t>Kotter, </a:t>
            </a:r>
            <a:r>
              <a:rPr lang="en-US" i="1" dirty="0" smtClean="0"/>
              <a:t>What Leaders </a:t>
            </a:r>
            <a:r>
              <a:rPr lang="en-US" i="1" dirty="0"/>
              <a:t>R</a:t>
            </a:r>
            <a:r>
              <a:rPr lang="en-US" i="1" dirty="0" smtClean="0"/>
              <a:t>eally </a:t>
            </a:r>
            <a:r>
              <a:rPr lang="en-US" i="1" dirty="0"/>
              <a:t>D</a:t>
            </a:r>
            <a:r>
              <a:rPr lang="en-US" i="1" dirty="0" smtClean="0"/>
              <a:t>o</a:t>
            </a:r>
          </a:p>
          <a:p>
            <a:r>
              <a:rPr lang="en-US" dirty="0" smtClean="0"/>
              <a:t>Lindenberg and Bryant, </a:t>
            </a:r>
            <a:r>
              <a:rPr lang="en-US" i="1" dirty="0" smtClean="0"/>
              <a:t>Going Global: Transforming Relief and Development N</a:t>
            </a:r>
            <a:r>
              <a:rPr lang="en-US" dirty="0" smtClean="0"/>
              <a:t>GOs</a:t>
            </a:r>
          </a:p>
          <a:p>
            <a:r>
              <a:rPr lang="en-US" dirty="0" smtClean="0"/>
              <a:t>Stroup and Wong, </a:t>
            </a:r>
            <a:r>
              <a:rPr lang="en-US" i="1" dirty="0" smtClean="0"/>
              <a:t>The Institutional Design of International NG</a:t>
            </a:r>
            <a:r>
              <a:rPr lang="en-US" dirty="0" smtClean="0"/>
              <a:t>Os</a:t>
            </a:r>
          </a:p>
          <a:p>
            <a:r>
              <a:rPr lang="en-US" dirty="0" err="1" smtClean="0"/>
              <a:t>Jaywawickrama</a:t>
            </a:r>
            <a:r>
              <a:rPr lang="en-US" dirty="0" smtClean="0"/>
              <a:t>, </a:t>
            </a:r>
            <a:r>
              <a:rPr lang="en-US" i="1" dirty="0" smtClean="0"/>
              <a:t>Adaptation and Change in Six Globalizing NGOs</a:t>
            </a:r>
          </a:p>
          <a:p>
            <a:r>
              <a:rPr lang="en-US" dirty="0" smtClean="0"/>
              <a:t>International Civil Society Center: </a:t>
            </a:r>
            <a:r>
              <a:rPr lang="en-US" i="1" dirty="0" smtClean="0"/>
              <a:t>Strategic Governance Reform; Riding the Wave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65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E11-7997-4D1A-996A-3B56D2B3D54A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7600" dirty="0" smtClean="0"/>
              <a:t>For internal and external learning, not so much for accountability</a:t>
            </a:r>
          </a:p>
          <a:p>
            <a:r>
              <a:rPr lang="en-US" sz="17600" dirty="0" smtClean="0"/>
              <a:t>Focus on leading and managing</a:t>
            </a:r>
          </a:p>
          <a:p>
            <a:r>
              <a:rPr lang="en-US" sz="17600" dirty="0" smtClean="0"/>
              <a:t>Include unintended consequences</a:t>
            </a:r>
          </a:p>
          <a:p>
            <a:r>
              <a:rPr lang="en-US" sz="17600" dirty="0" smtClean="0"/>
              <a:t>Enabling/disabling factors</a:t>
            </a:r>
          </a:p>
          <a:p>
            <a:r>
              <a:rPr lang="en-US" sz="17600" dirty="0" smtClean="0"/>
              <a:t>Drivers; establishment urgency</a:t>
            </a:r>
          </a:p>
          <a:p>
            <a:endParaRPr lang="en-US" sz="17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Retaining independence while being outside-in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9385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644</TotalTime>
  <Words>775</Words>
  <Application>Microsoft Office PowerPoint</Application>
  <PresentationFormat>Widescreen</PresentationFormat>
  <Paragraphs>133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MS PGothic</vt:lpstr>
      <vt:lpstr>Arial</vt:lpstr>
      <vt:lpstr>Calibri</vt:lpstr>
      <vt:lpstr>Calibri Light</vt:lpstr>
      <vt:lpstr>Times New Roman</vt:lpstr>
      <vt:lpstr>Wingdings</vt:lpstr>
      <vt:lpstr>Custom Design</vt:lpstr>
      <vt:lpstr>Retrospect</vt:lpstr>
      <vt:lpstr>Assessing organizational change in INGOs: the ins and outs of an outside-in perspective</vt:lpstr>
      <vt:lpstr>Main messages </vt:lpstr>
      <vt:lpstr>Main messages (ctnd.)</vt:lpstr>
      <vt:lpstr>Outline presentation</vt:lpstr>
      <vt:lpstr>Who are we? The Transnational NGO Initiative  and Leadership Institute</vt:lpstr>
      <vt:lpstr>The TNGO Initiative and Leadership Institute (cntd.)</vt:lpstr>
      <vt:lpstr>Sources</vt:lpstr>
      <vt:lpstr>Literatures</vt:lpstr>
      <vt:lpstr>Assessment approach</vt:lpstr>
      <vt:lpstr>Assessment approach (ctnd.)</vt:lpstr>
      <vt:lpstr>Drivers for change</vt:lpstr>
      <vt:lpstr>Nature of change</vt:lpstr>
      <vt:lpstr>Change management learnings</vt:lpstr>
      <vt:lpstr>Change management learnings (ctnd.)</vt:lpstr>
      <vt:lpstr>Change management lessons (ctnd)</vt:lpstr>
      <vt:lpstr>How do NGOs learn? </vt:lpstr>
      <vt:lpstr>So what? The bottom line</vt:lpstr>
      <vt:lpstr>Further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tosca</dc:creator>
  <cp:lastModifiedBy>Tosca Maria Bruno-VanVijfeijken</cp:lastModifiedBy>
  <cp:revision>56</cp:revision>
  <cp:lastPrinted>2014-10-07T15:27:09Z</cp:lastPrinted>
  <dcterms:created xsi:type="dcterms:W3CDTF">2013-08-08T17:00:58Z</dcterms:created>
  <dcterms:modified xsi:type="dcterms:W3CDTF">2014-10-10T17:21:08Z</dcterms:modified>
</cp:coreProperties>
</file>