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4"/>
  </p:sldMasterIdLst>
  <p:notesMasterIdLst>
    <p:notesMasterId r:id="rId23"/>
  </p:notesMasterIdLst>
  <p:handoutMasterIdLst>
    <p:handoutMasterId r:id="rId24"/>
  </p:handoutMasterIdLst>
  <p:sldIdLst>
    <p:sldId id="522" r:id="rId5"/>
    <p:sldId id="616" r:id="rId6"/>
    <p:sldId id="606" r:id="rId7"/>
    <p:sldId id="623" r:id="rId8"/>
    <p:sldId id="609" r:id="rId9"/>
    <p:sldId id="610" r:id="rId10"/>
    <p:sldId id="617" r:id="rId11"/>
    <p:sldId id="611" r:id="rId12"/>
    <p:sldId id="618" r:id="rId13"/>
    <p:sldId id="601" r:id="rId14"/>
    <p:sldId id="619" r:id="rId15"/>
    <p:sldId id="604" r:id="rId16"/>
    <p:sldId id="598" r:id="rId17"/>
    <p:sldId id="620" r:id="rId18"/>
    <p:sldId id="621" r:id="rId19"/>
    <p:sldId id="622" r:id="rId20"/>
    <p:sldId id="257" r:id="rId21"/>
    <p:sldId id="563" r:id="rId22"/>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25"/>
    <a:srgbClr val="5D9732"/>
    <a:srgbClr val="04294A"/>
    <a:srgbClr val="4F2683"/>
    <a:srgbClr val="BF311A"/>
    <a:srgbClr val="003F82"/>
    <a:srgbClr val="00CC00"/>
    <a:srgbClr val="006600"/>
    <a:srgbClr val="FF0000"/>
    <a:srgbClr val="C0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9" autoAdjust="0"/>
    <p:restoredTop sz="88727" autoAdjust="0"/>
  </p:normalViewPr>
  <p:slideViewPr>
    <p:cSldViewPr>
      <p:cViewPr varScale="1">
        <p:scale>
          <a:sx n="75" d="100"/>
          <a:sy n="75" d="100"/>
        </p:scale>
        <p:origin x="1056" y="72"/>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flueckiger\Research%20Triangle%20Institute\MERLA%20-%20Documents\LuzonHealth\AR\LAM%20Phase%201\Legazpi%20Study%20on%20LAM%20Shift%20Data%20encoding%20as%20of%20080717-%20tables%201023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flueckiger\Research%20Triangle%20Institute\MERLA%20-%20Documents\LuzonHealth\AR\LAM%20Phase%201\Legazpi%20Study%20on%20LAM%20Shift%20Data%20encoding%20as%20of%20080717-%20tables%201023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LAM criteria met</c:v>
          </c:tx>
          <c:spPr>
            <a:solidFill>
              <a:srgbClr val="5D9732"/>
            </a:solidFill>
            <a:ln>
              <a:noFill/>
            </a:ln>
            <a:effectLst/>
          </c:spPr>
          <c:invertIfNegative val="0"/>
          <c:cat>
            <c:strRef>
              <c:f>statistics!$A$9:$A$17</c:f>
              <c:strCache>
                <c:ptCount val="9"/>
                <c:pt idx="0">
                  <c:v>At delivery</c:v>
                </c:pt>
                <c:pt idx="1">
                  <c:v>1</c:v>
                </c:pt>
                <c:pt idx="2">
                  <c:v>2</c:v>
                </c:pt>
                <c:pt idx="3">
                  <c:v>3</c:v>
                </c:pt>
                <c:pt idx="4">
                  <c:v>4</c:v>
                </c:pt>
                <c:pt idx="5">
                  <c:v>5</c:v>
                </c:pt>
                <c:pt idx="6">
                  <c:v>6</c:v>
                </c:pt>
                <c:pt idx="7">
                  <c:v>7</c:v>
                </c:pt>
                <c:pt idx="8">
                  <c:v>8</c:v>
                </c:pt>
              </c:strCache>
            </c:strRef>
          </c:cat>
          <c:val>
            <c:numRef>
              <c:f>statistics!$C$9:$C$17</c:f>
              <c:numCache>
                <c:formatCode>0.0%</c:formatCode>
                <c:ptCount val="9"/>
                <c:pt idx="0">
                  <c:v>0.83685220729366605</c:v>
                </c:pt>
                <c:pt idx="1">
                  <c:v>0.78502879078694821</c:v>
                </c:pt>
                <c:pt idx="2">
                  <c:v>0.68905950095969293</c:v>
                </c:pt>
                <c:pt idx="3">
                  <c:v>0.63339731285988488</c:v>
                </c:pt>
                <c:pt idx="4">
                  <c:v>0.56621880998080609</c:v>
                </c:pt>
                <c:pt idx="5">
                  <c:v>0.47216890595009597</c:v>
                </c:pt>
                <c:pt idx="6">
                  <c:v>0.12667946257197696</c:v>
                </c:pt>
                <c:pt idx="7">
                  <c:v>0</c:v>
                </c:pt>
                <c:pt idx="8">
                  <c:v>0</c:v>
                </c:pt>
              </c:numCache>
            </c:numRef>
          </c:val>
          <c:extLst>
            <c:ext xmlns:c16="http://schemas.microsoft.com/office/drawing/2014/chart" uri="{C3380CC4-5D6E-409C-BE32-E72D297353CC}">
              <c16:uniqueId val="{00000000-33BB-4A79-864D-21AF7CF230D4}"/>
            </c:ext>
          </c:extLst>
        </c:ser>
        <c:ser>
          <c:idx val="1"/>
          <c:order val="1"/>
          <c:tx>
            <c:v>non-LAM modern family planning</c:v>
          </c:tx>
          <c:spPr>
            <a:solidFill>
              <a:srgbClr val="FFC525"/>
            </a:solidFill>
            <a:ln>
              <a:noFill/>
            </a:ln>
            <a:effectLst/>
          </c:spPr>
          <c:invertIfNegative val="0"/>
          <c:cat>
            <c:strRef>
              <c:f>statistics!$A$9:$A$17</c:f>
              <c:strCache>
                <c:ptCount val="9"/>
                <c:pt idx="0">
                  <c:v>At delivery</c:v>
                </c:pt>
                <c:pt idx="1">
                  <c:v>1</c:v>
                </c:pt>
                <c:pt idx="2">
                  <c:v>2</c:v>
                </c:pt>
                <c:pt idx="3">
                  <c:v>3</c:v>
                </c:pt>
                <c:pt idx="4">
                  <c:v>4</c:v>
                </c:pt>
                <c:pt idx="5">
                  <c:v>5</c:v>
                </c:pt>
                <c:pt idx="6">
                  <c:v>6</c:v>
                </c:pt>
                <c:pt idx="7">
                  <c:v>7</c:v>
                </c:pt>
                <c:pt idx="8">
                  <c:v>8</c:v>
                </c:pt>
              </c:strCache>
            </c:strRef>
          </c:cat>
          <c:val>
            <c:numRef>
              <c:f>statistics!$E$9:$E$17</c:f>
              <c:numCache>
                <c:formatCode>0.0%</c:formatCode>
                <c:ptCount val="9"/>
                <c:pt idx="0">
                  <c:v>9.5969289827255271E-3</c:v>
                </c:pt>
                <c:pt idx="1">
                  <c:v>2.6871401151631478E-2</c:v>
                </c:pt>
                <c:pt idx="2">
                  <c:v>6.71785028790787E-2</c:v>
                </c:pt>
                <c:pt idx="3">
                  <c:v>0.12092130518234165</c:v>
                </c:pt>
                <c:pt idx="4">
                  <c:v>0.15355086372360843</c:v>
                </c:pt>
                <c:pt idx="5">
                  <c:v>0.23224568138195778</c:v>
                </c:pt>
                <c:pt idx="6">
                  <c:v>0.30710172744721687</c:v>
                </c:pt>
                <c:pt idx="7">
                  <c:v>0.41266794625719772</c:v>
                </c:pt>
                <c:pt idx="8">
                  <c:v>0.49328214971209211</c:v>
                </c:pt>
              </c:numCache>
            </c:numRef>
          </c:val>
          <c:extLst>
            <c:ext xmlns:c16="http://schemas.microsoft.com/office/drawing/2014/chart" uri="{C3380CC4-5D6E-409C-BE32-E72D297353CC}">
              <c16:uniqueId val="{00000001-33BB-4A79-864D-21AF7CF230D4}"/>
            </c:ext>
          </c:extLst>
        </c:ser>
        <c:dLbls>
          <c:showLegendKey val="0"/>
          <c:showVal val="0"/>
          <c:showCatName val="0"/>
          <c:showSerName val="0"/>
          <c:showPercent val="0"/>
          <c:showBubbleSize val="0"/>
        </c:dLbls>
        <c:gapWidth val="150"/>
        <c:overlap val="100"/>
        <c:axId val="-371642880"/>
        <c:axId val="-372000000"/>
      </c:barChart>
      <c:catAx>
        <c:axId val="-37164288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Postpartum month</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000000"/>
        <c:crosses val="autoZero"/>
        <c:auto val="1"/>
        <c:lblAlgn val="ctr"/>
        <c:lblOffset val="100"/>
        <c:noMultiLvlLbl val="0"/>
      </c:catAx>
      <c:valAx>
        <c:axId val="-3720000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Percent of women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1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LAM criteria met</c:v>
          </c:tx>
          <c:spPr>
            <a:solidFill>
              <a:srgbClr val="5D9732"/>
            </a:solidFill>
            <a:ln>
              <a:noFill/>
            </a:ln>
            <a:effectLst/>
          </c:spPr>
          <c:invertIfNegative val="0"/>
          <c:cat>
            <c:strRef>
              <c:f>statistics!$A$9:$A$17</c:f>
              <c:strCache>
                <c:ptCount val="9"/>
                <c:pt idx="0">
                  <c:v>At delivery</c:v>
                </c:pt>
                <c:pt idx="1">
                  <c:v>1</c:v>
                </c:pt>
                <c:pt idx="2">
                  <c:v>2</c:v>
                </c:pt>
                <c:pt idx="3">
                  <c:v>3</c:v>
                </c:pt>
                <c:pt idx="4">
                  <c:v>4</c:v>
                </c:pt>
                <c:pt idx="5">
                  <c:v>5</c:v>
                </c:pt>
                <c:pt idx="6">
                  <c:v>6</c:v>
                </c:pt>
                <c:pt idx="7">
                  <c:v>7</c:v>
                </c:pt>
                <c:pt idx="8">
                  <c:v>8</c:v>
                </c:pt>
              </c:strCache>
            </c:strRef>
          </c:cat>
          <c:val>
            <c:numRef>
              <c:f>statistics!$C$9:$C$17</c:f>
              <c:numCache>
                <c:formatCode>0.0%</c:formatCode>
                <c:ptCount val="9"/>
                <c:pt idx="0">
                  <c:v>0.83685220729366605</c:v>
                </c:pt>
                <c:pt idx="1">
                  <c:v>0.78502879078694821</c:v>
                </c:pt>
                <c:pt idx="2">
                  <c:v>0.68905950095969293</c:v>
                </c:pt>
                <c:pt idx="3">
                  <c:v>0.63339731285988488</c:v>
                </c:pt>
                <c:pt idx="4">
                  <c:v>0.56621880998080609</c:v>
                </c:pt>
                <c:pt idx="5">
                  <c:v>0.47216890595009597</c:v>
                </c:pt>
                <c:pt idx="6">
                  <c:v>0.12667946257197696</c:v>
                </c:pt>
                <c:pt idx="7">
                  <c:v>0</c:v>
                </c:pt>
                <c:pt idx="8">
                  <c:v>0</c:v>
                </c:pt>
              </c:numCache>
            </c:numRef>
          </c:val>
          <c:extLst>
            <c:ext xmlns:c16="http://schemas.microsoft.com/office/drawing/2014/chart" uri="{C3380CC4-5D6E-409C-BE32-E72D297353CC}">
              <c16:uniqueId val="{00000000-33BB-4A79-864D-21AF7CF230D4}"/>
            </c:ext>
          </c:extLst>
        </c:ser>
        <c:ser>
          <c:idx val="1"/>
          <c:order val="1"/>
          <c:tx>
            <c:v>non-LAM modern family planning</c:v>
          </c:tx>
          <c:spPr>
            <a:solidFill>
              <a:srgbClr val="FFC525"/>
            </a:solidFill>
            <a:ln>
              <a:noFill/>
            </a:ln>
            <a:effectLst/>
          </c:spPr>
          <c:invertIfNegative val="0"/>
          <c:cat>
            <c:strRef>
              <c:f>statistics!$A$9:$A$17</c:f>
              <c:strCache>
                <c:ptCount val="9"/>
                <c:pt idx="0">
                  <c:v>At delivery</c:v>
                </c:pt>
                <c:pt idx="1">
                  <c:v>1</c:v>
                </c:pt>
                <c:pt idx="2">
                  <c:v>2</c:v>
                </c:pt>
                <c:pt idx="3">
                  <c:v>3</c:v>
                </c:pt>
                <c:pt idx="4">
                  <c:v>4</c:v>
                </c:pt>
                <c:pt idx="5">
                  <c:v>5</c:v>
                </c:pt>
                <c:pt idx="6">
                  <c:v>6</c:v>
                </c:pt>
                <c:pt idx="7">
                  <c:v>7</c:v>
                </c:pt>
                <c:pt idx="8">
                  <c:v>8</c:v>
                </c:pt>
              </c:strCache>
            </c:strRef>
          </c:cat>
          <c:val>
            <c:numRef>
              <c:f>statistics!$E$9:$E$17</c:f>
              <c:numCache>
                <c:formatCode>0.0%</c:formatCode>
                <c:ptCount val="9"/>
                <c:pt idx="0">
                  <c:v>9.5969289827255271E-3</c:v>
                </c:pt>
                <c:pt idx="1">
                  <c:v>2.6871401151631478E-2</c:v>
                </c:pt>
                <c:pt idx="2">
                  <c:v>6.71785028790787E-2</c:v>
                </c:pt>
                <c:pt idx="3">
                  <c:v>0.12092130518234165</c:v>
                </c:pt>
                <c:pt idx="4">
                  <c:v>0.15355086372360843</c:v>
                </c:pt>
                <c:pt idx="5">
                  <c:v>0.23224568138195778</c:v>
                </c:pt>
                <c:pt idx="6">
                  <c:v>0.30710172744721687</c:v>
                </c:pt>
                <c:pt idx="7">
                  <c:v>0.41266794625719772</c:v>
                </c:pt>
                <c:pt idx="8">
                  <c:v>0.49328214971209211</c:v>
                </c:pt>
              </c:numCache>
            </c:numRef>
          </c:val>
          <c:extLst>
            <c:ext xmlns:c16="http://schemas.microsoft.com/office/drawing/2014/chart" uri="{C3380CC4-5D6E-409C-BE32-E72D297353CC}">
              <c16:uniqueId val="{00000001-33BB-4A79-864D-21AF7CF230D4}"/>
            </c:ext>
          </c:extLst>
        </c:ser>
        <c:dLbls>
          <c:showLegendKey val="0"/>
          <c:showVal val="0"/>
          <c:showCatName val="0"/>
          <c:showSerName val="0"/>
          <c:showPercent val="0"/>
          <c:showBubbleSize val="0"/>
        </c:dLbls>
        <c:gapWidth val="150"/>
        <c:overlap val="100"/>
        <c:axId val="-371642880"/>
        <c:axId val="-372000000"/>
      </c:barChart>
      <c:catAx>
        <c:axId val="-37164288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Postpartum month</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2000000"/>
        <c:crosses val="autoZero"/>
        <c:auto val="1"/>
        <c:lblAlgn val="ctr"/>
        <c:lblOffset val="100"/>
        <c:noMultiLvlLbl val="0"/>
      </c:catAx>
      <c:valAx>
        <c:axId val="-3720000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Percent of women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1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613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 study found that at three months postpartum, 75% of women either met LAM criteria or had shifted to a non-LAM modern family planning method. By month six, 87% of women no longer met LAM criteria and of these, only 31% had shifted to an alternative modern family planning method.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174316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This means that at six-month postpartum, 57% of the women in this evaluation were not protected against pregnancy through any modern family planning method.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283954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Our findings show that outreach education on LAM compliance and focus on shifting to non-LAM mFP methods is needed in Legazpi City.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eaLnBrk="1" hangingPunct="1"/>
            <a:r>
              <a:rPr lang="en-US" dirty="0"/>
              <a:t>We are now highlighting these learnings through collaborative engagement with USAID and the regional government to understand how these learnings can be used to influence programmatic and policy decisions to ensure a shift from LAM to other modern family planning methods.</a:t>
            </a:r>
          </a:p>
          <a:p>
            <a:pPr eaLnBrk="1" hangingPunct="1"/>
            <a:endParaRPr lang="en-US" dirty="0"/>
          </a:p>
        </p:txBody>
      </p:sp>
    </p:spTree>
    <p:extLst>
      <p:ext uri="{BB962C8B-B14F-4D97-AF65-F5344CB8AC3E}">
        <p14:creationId xmlns:p14="http://schemas.microsoft.com/office/powerpoint/2010/main" val="117664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ヒラギノ角ゴ Pro W3" pitchFamily="1" charset="-128"/>
                <a:cs typeface="+mn-cs"/>
              </a:rPr>
              <a:t>Increase client knowledge/understanding of LAM as a temporary mFP method</a:t>
            </a:r>
            <a:endParaRPr lang="en-US" sz="1200" kern="1200" dirty="0">
              <a:solidFill>
                <a:schemeClr val="tx1"/>
              </a:solidFill>
              <a:effectLst/>
              <a:latin typeface="Arial" charset="0"/>
              <a:ea typeface="ヒラギノ角ゴ Pro W3" pitchFamily="1" charset="-128"/>
              <a:cs typeface="+mn-cs"/>
            </a:endParaRPr>
          </a:p>
          <a:p>
            <a:r>
              <a:rPr lang="en-US" sz="1200" i="1" kern="1200" dirty="0">
                <a:solidFill>
                  <a:schemeClr val="tx1"/>
                </a:solidFill>
                <a:effectLst/>
                <a:latin typeface="Arial" charset="0"/>
                <a:ea typeface="ヒラギノ角ゴ Pro W3" pitchFamily="1" charset="-128"/>
                <a:cs typeface="+mn-cs"/>
              </a:rPr>
              <a:t>Focus on encouraging a proactive shift among postpartum women to mFP methods. There should be an emphasis on self-identification of LAM criteria, empowering women to know when they are not protected through LAM with knowledge of how to obtain mFP methods if they wish to time, space or limit pregnancy. </a:t>
            </a:r>
            <a:endParaRPr lang="en-US" sz="1200" kern="1200" dirty="0">
              <a:solidFill>
                <a:schemeClr val="tx1"/>
              </a:solidFill>
              <a:effectLst/>
              <a:latin typeface="Arial" charset="0"/>
              <a:ea typeface="ヒラギノ角ゴ Pro W3"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280937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ヒラギノ角ゴ Pro W3" pitchFamily="1" charset="-128"/>
                <a:cs typeface="+mn-cs"/>
              </a:rPr>
              <a:t>Improve communication around LAM from health service providers during prenatal and postpartum family planning counseling. </a:t>
            </a:r>
            <a:endParaRPr lang="en-US" sz="1200" kern="1200" dirty="0">
              <a:solidFill>
                <a:schemeClr val="tx1"/>
              </a:solidFill>
              <a:effectLst/>
              <a:latin typeface="Arial" charset="0"/>
              <a:ea typeface="ヒラギノ角ゴ Pro W3" pitchFamily="1" charset="-128"/>
              <a:cs typeface="+mn-cs"/>
            </a:endParaRPr>
          </a:p>
          <a:p>
            <a:r>
              <a:rPr lang="en-US" sz="1200" i="1" kern="1200" dirty="0">
                <a:solidFill>
                  <a:schemeClr val="tx1"/>
                </a:solidFill>
                <a:effectLst/>
                <a:latin typeface="Arial" charset="0"/>
                <a:ea typeface="ヒラギノ角ゴ Pro W3" pitchFamily="1" charset="-128"/>
                <a:cs typeface="+mn-cs"/>
              </a:rPr>
              <a:t>Along with training, health service providers should be provided with appropriate visual job aids to better explain the LAM mechanism of action, based on the temporary physiologic infertility resulting from EBF. Training should highlight the required feeding intervals to sustain EBF and delay ovulation.</a:t>
            </a:r>
            <a:endParaRPr lang="en-US" sz="1200" kern="1200" dirty="0">
              <a:solidFill>
                <a:schemeClr val="tx1"/>
              </a:solidFill>
              <a:effectLst/>
              <a:latin typeface="Arial" charset="0"/>
              <a:ea typeface="ヒラギノ角ゴ Pro W3"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401829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ヒラギノ角ゴ Pro W3" pitchFamily="1" charset="-128"/>
                <a:cs typeface="+mn-cs"/>
              </a:rPr>
              <a:t>Improve current family planning referral mechanism and service delivery </a:t>
            </a:r>
            <a:endParaRPr lang="en-US" sz="1200" kern="1200" dirty="0">
              <a:solidFill>
                <a:schemeClr val="tx1"/>
              </a:solidFill>
              <a:effectLst/>
              <a:latin typeface="Arial" charset="0"/>
              <a:ea typeface="ヒラギノ角ゴ Pro W3" pitchFamily="1" charset="-128"/>
              <a:cs typeface="+mn-cs"/>
            </a:endParaRPr>
          </a:p>
          <a:p>
            <a:r>
              <a:rPr lang="en-US" sz="1200" i="1" kern="1200" dirty="0">
                <a:solidFill>
                  <a:schemeClr val="tx1"/>
                </a:solidFill>
                <a:effectLst/>
                <a:latin typeface="Arial" charset="0"/>
                <a:ea typeface="ヒラギノ角ゴ Pro W3" pitchFamily="1" charset="-128"/>
                <a:cs typeface="+mn-cs"/>
              </a:rPr>
              <a:t>Family planning services are currently only available at the City Main Health Center. As a result of this assessment, the Legazpi City Government plans to issue a policy expanding accessibility and availability of mFP services to satellite health centers with birthing clinics. This will be achieved by training staff on Postpartum Family Planning and Postpartum IUD; and training Midwives at BHSs to provide temporary mFP methods.</a:t>
            </a:r>
            <a:endParaRPr lang="en-US" sz="1200" kern="1200" dirty="0">
              <a:solidFill>
                <a:schemeClr val="tx1"/>
              </a:solidFill>
              <a:effectLst/>
              <a:latin typeface="Arial" charset="0"/>
              <a:ea typeface="ヒラギノ角ゴ Pro W3"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271314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Arial" charset="0"/>
                <a:ea typeface="ヒラギノ角ゴ Pro W3" pitchFamily="1" charset="-128"/>
                <a:cs typeface="+mn-cs"/>
              </a:rPr>
              <a:t>Evaluate the effectiveness of the EBF/LAM/FP recording form in increasing knowledge and awareness </a:t>
            </a:r>
            <a:endParaRPr lang="en-US" sz="1200" kern="1200" dirty="0">
              <a:solidFill>
                <a:schemeClr val="tx1"/>
              </a:solidFill>
              <a:effectLst/>
              <a:latin typeface="Arial" charset="0"/>
              <a:ea typeface="ヒラギノ角ゴ Pro W3" pitchFamily="1" charset="-128"/>
              <a:cs typeface="+mn-cs"/>
            </a:endParaRPr>
          </a:p>
          <a:p>
            <a:r>
              <a:rPr lang="en-US" sz="1200" i="1" kern="1200" dirty="0">
                <a:solidFill>
                  <a:schemeClr val="tx1"/>
                </a:solidFill>
                <a:effectLst/>
                <a:latin typeface="Arial" charset="0"/>
                <a:ea typeface="ヒラギノ角ゴ Pro W3" pitchFamily="1" charset="-128"/>
                <a:cs typeface="+mn-cs"/>
              </a:rPr>
              <a:t>USAID LuzonHealth Project will provide technical assistance for future research on the effectiveness of the recording tool, in increasing knowledge on LAM among community health volunteers and among postpartum women, and in improving monitoring, prior to recommending it for use in other areas in the country.</a:t>
            </a:r>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To build upon these findings the LuzonHealth project plans to evaluate the use of the LAM recording tool as an education resource among both mothers and healthcare providers in two additional municipalities.</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14416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E02A14F-C2CB-4D52-B7B3-580558A8E163}"/>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597B4327-DB49-49A1-A236-372407648D05}"/>
              </a:ext>
            </a:extLst>
          </p:cNvPr>
          <p:cNvSpPr>
            <a:spLocks noGrp="1"/>
          </p:cNvSpPr>
          <p:nvPr>
            <p:ph type="body" idx="1"/>
          </p:nvPr>
        </p:nvSpPr>
        <p:spPr>
          <a:noFill/>
        </p:spPr>
        <p:txBody>
          <a:bodyPr/>
          <a:lstStyle/>
          <a:p>
            <a:endParaRPr lang="en-US" altLang="en-US" dirty="0">
              <a:latin typeface="Times" panose="02020603050405020304" pitchFamily="18" charset="0"/>
            </a:endParaRPr>
          </a:p>
        </p:txBody>
      </p:sp>
      <p:sp>
        <p:nvSpPr>
          <p:cNvPr id="20484" name="Slide Number Placeholder 3">
            <a:extLst>
              <a:ext uri="{FF2B5EF4-FFF2-40B4-BE49-F238E27FC236}">
                <a16:creationId xmlns:a16="http://schemas.microsoft.com/office/drawing/2014/main" id="{8910B190-CEFC-44B4-BD03-36E485F9B941}"/>
              </a:ext>
            </a:extLst>
          </p:cNvPr>
          <p:cNvSpPr>
            <a:spLocks noGrp="1"/>
          </p:cNvSpPr>
          <p:nvPr>
            <p:ph type="sldNum" sz="quarter" idx="5"/>
          </p:nvPr>
        </p:nvSpPr>
        <p:spPr>
          <a:noFill/>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950CB5E4-FE28-420A-A373-7D319933F71B}"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3070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indent="0">
              <a:buFont typeface="Wingdings" panose="05000000000000000000" pitchFamily="2" charset="2"/>
              <a:buNone/>
            </a:pPr>
            <a:r>
              <a:rPr lang="en-US" b="0" dirty="0"/>
              <a:t>Our MERLA approach takes M&amp;E to a whole new level. It </a:t>
            </a:r>
            <a:r>
              <a:rPr lang="en-US" b="1" dirty="0"/>
              <a:t>integrates</a:t>
            </a:r>
            <a:r>
              <a:rPr lang="en-US" b="0" dirty="0"/>
              <a:t> M&amp;E with operations research and USAID Learning Lab’s CLA guidance, thereby ensuring we obtain continuous learning from our efforts and use the learning for adaptive management, course correction, and policy decisions. </a:t>
            </a:r>
          </a:p>
        </p:txBody>
      </p:sp>
    </p:spTree>
    <p:extLst>
      <p:ext uri="{BB962C8B-B14F-4D97-AF65-F5344CB8AC3E}">
        <p14:creationId xmlns:p14="http://schemas.microsoft.com/office/powerpoint/2010/main" val="191785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indent="0">
              <a:buFont typeface="Wingdings" panose="05000000000000000000" pitchFamily="2" charset="2"/>
              <a:buNone/>
            </a:pPr>
            <a:r>
              <a:rPr lang="en-US" b="0" dirty="0"/>
              <a:t>Read left side of slide</a:t>
            </a:r>
          </a:p>
        </p:txBody>
      </p:sp>
    </p:spTree>
    <p:extLst>
      <p:ext uri="{BB962C8B-B14F-4D97-AF65-F5344CB8AC3E}">
        <p14:creationId xmlns:p14="http://schemas.microsoft.com/office/powerpoint/2010/main" val="403207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LuzonHealth is a five-year (2013-2018) health service strengthening project of USAID/Philippines implemented in partnership with RTI International. The project supports the Department of Health-led scale-up of high-impact services and client-centered information to reduce maternal and infant deaths, improve child health and nutrition, and meet the demand for modern family planning services.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207158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Lactational Amenorrhea Method (LAM) for family planning is at least 98% effective at preventing pregnancy when all criteria are met; (1) the mother is exclusively or nearly exclusively breastfeeding, (2) the mother is </a:t>
            </a:r>
            <a:r>
              <a:rPr lang="en-US" sz="1200" kern="1200" dirty="0" err="1">
                <a:solidFill>
                  <a:schemeClr val="tx1"/>
                </a:solidFill>
                <a:effectLst/>
                <a:latin typeface="Arial" charset="0"/>
                <a:ea typeface="ヒラギノ角ゴ Pro W3" pitchFamily="1" charset="-128"/>
                <a:cs typeface="+mn-cs"/>
              </a:rPr>
              <a:t>amenorrheic</a:t>
            </a:r>
            <a:r>
              <a:rPr lang="en-US" sz="1200" kern="1200" dirty="0">
                <a:solidFill>
                  <a:schemeClr val="tx1"/>
                </a:solidFill>
                <a:effectLst/>
                <a:latin typeface="Arial" charset="0"/>
                <a:ea typeface="ヒラギノ角ゴ Pro W3" pitchFamily="1" charset="-128"/>
                <a:cs typeface="+mn-cs"/>
              </a:rPr>
              <a:t> (not menstruating), and (3) the baby is six months old or younger.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LAM is a common and accepted form of family planning in the Philippines.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65656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After examining M&amp;E data in our data reflection sessions, we realized that while a lot of mothers reported exclusively breastfeeding and assumed they were protected from undesired pregnancies through LAM, the reality was that there appeared to be more pregnancies than expected.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5933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To gain more concrete evidence, we designed a better recording tool in collaboration with our LGU partners for tracking the shift in family planning methods. We then implemented an operations research study to find out how many women actually shifted from LAM to another modern family planning method.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89369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charset="0"/>
                <a:ea typeface="ヒラギノ角ゴ Pro W3" pitchFamily="1" charset="-128"/>
                <a:cs typeface="+mn-cs"/>
              </a:rPr>
              <a:t>The project conducted a prospective evaluation in Legazpi City to inform the enhancement of guidelines aimed at increasing LAM compliance and encouraging a second form of contraceptive once LAM protection expires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101543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charset="0"/>
                <a:ea typeface="ヒラギノ角ゴ Pro W3" pitchFamily="1" charset="-128"/>
                <a:cs typeface="+mn-cs"/>
              </a:rPr>
              <a:t>LAM compliance, reasons for non-compliance, family planning referral and uptake of secondary modern family planning methods were tracked over a nine-month period among 521 postpartum women.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1747923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7CCC949-A0FB-472A-8822-446078C6FF0B}"/>
              </a:ext>
            </a:extLst>
          </p:cNvPr>
          <p:cNvSpPr>
            <a:spLocks noChangeArrowheads="1"/>
          </p:cNvSpPr>
          <p:nvPr userDrawn="1"/>
        </p:nvSpPr>
        <p:spPr bwMode="auto">
          <a:xfrm>
            <a:off x="0" y="1295400"/>
            <a:ext cx="9144000" cy="152400"/>
          </a:xfrm>
          <a:prstGeom prst="rect">
            <a:avLst/>
          </a:prstGeom>
          <a:solidFill>
            <a:srgbClr val="0070C0"/>
          </a:solidFill>
          <a:ln>
            <a:noFill/>
          </a:ln>
          <a:effectLst/>
        </p:spPr>
        <p:txBody>
          <a:bodyPr wrap="none" anchor="ct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eaLnBrk="0" fontAlgn="base" hangingPunct="0">
              <a:spcBef>
                <a:spcPct val="0"/>
              </a:spcBef>
              <a:spcAft>
                <a:spcPct val="0"/>
              </a:spcAft>
              <a:defRPr sz="2800">
                <a:solidFill>
                  <a:schemeClr val="tx1"/>
                </a:solidFill>
                <a:latin typeface="Times" charset="0"/>
              </a:defRPr>
            </a:lvl6pPr>
            <a:lvl7pPr marL="2971800" indent="-228600" eaLnBrk="0" fontAlgn="base" hangingPunct="0">
              <a:spcBef>
                <a:spcPct val="0"/>
              </a:spcBef>
              <a:spcAft>
                <a:spcPct val="0"/>
              </a:spcAft>
              <a:defRPr sz="2800">
                <a:solidFill>
                  <a:schemeClr val="tx1"/>
                </a:solidFill>
                <a:latin typeface="Times" charset="0"/>
              </a:defRPr>
            </a:lvl7pPr>
            <a:lvl8pPr marL="3429000" indent="-228600" eaLnBrk="0" fontAlgn="base" hangingPunct="0">
              <a:spcBef>
                <a:spcPct val="0"/>
              </a:spcBef>
              <a:spcAft>
                <a:spcPct val="0"/>
              </a:spcAft>
              <a:defRPr sz="2800">
                <a:solidFill>
                  <a:schemeClr val="tx1"/>
                </a:solidFill>
                <a:latin typeface="Times" charset="0"/>
              </a:defRPr>
            </a:lvl8pPr>
            <a:lvl9pPr marL="3886200" indent="-228600" eaLnBrk="0" fontAlgn="base" hangingPunct="0">
              <a:spcBef>
                <a:spcPct val="0"/>
              </a:spcBef>
              <a:spcAft>
                <a:spcPct val="0"/>
              </a:spcAft>
              <a:defRPr sz="2800">
                <a:solidFill>
                  <a:schemeClr val="tx1"/>
                </a:solidFill>
                <a:latin typeface="Times" charset="0"/>
              </a:defRPr>
            </a:lvl9pPr>
          </a:lstStyle>
          <a:p>
            <a:pPr>
              <a:defRPr/>
            </a:pPr>
            <a:endParaRPr lang="en-US" altLang="en-US"/>
          </a:p>
        </p:txBody>
      </p:sp>
      <p:pic>
        <p:nvPicPr>
          <p:cNvPr id="5" name="Picture 18">
            <a:extLst>
              <a:ext uri="{FF2B5EF4-FFF2-40B4-BE49-F238E27FC236}">
                <a16:creationId xmlns:a16="http://schemas.microsoft.com/office/drawing/2014/main" id="{60370112-44CE-49E8-AB1B-B28C86F40E8A}"/>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1095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5D01C375-87F9-49D1-921D-3BC360A1E2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60363"/>
            <a:ext cx="6858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tfernandez\Documents\Logos\NEW DOH LOGO.png">
            <a:extLst>
              <a:ext uri="{FF2B5EF4-FFF2-40B4-BE49-F238E27FC236}">
                <a16:creationId xmlns:a16="http://schemas.microsoft.com/office/drawing/2014/main" id="{939C7E87-7398-4A9D-8F48-09F8AE8A84F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0" y="336550"/>
            <a:ext cx="1920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6FBB104-97C3-4D73-B2A6-981A1847C52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62425" y="177800"/>
            <a:ext cx="26955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743200"/>
            <a:ext cx="7772400" cy="1143000"/>
          </a:xfrm>
        </p:spPr>
        <p:txBody>
          <a:bodyPr/>
          <a:lstStyle>
            <a:lvl1pPr algn="ctr">
              <a:defRPr sz="4000"/>
            </a:lvl1pPr>
          </a:lstStyle>
          <a:p>
            <a:pPr lvl="0"/>
            <a:r>
              <a:rPr lang="en-US" noProof="0" dirty="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a:t>Click to edit Master subtitle style</a:t>
            </a:r>
          </a:p>
        </p:txBody>
      </p:sp>
      <p:sp>
        <p:nvSpPr>
          <p:cNvPr id="9" name="Rectangle 4">
            <a:extLst>
              <a:ext uri="{FF2B5EF4-FFF2-40B4-BE49-F238E27FC236}">
                <a16:creationId xmlns:a16="http://schemas.microsoft.com/office/drawing/2014/main" id="{0DCEE6C4-C6AB-453F-BC46-CFD99DA3D779}"/>
              </a:ext>
            </a:extLst>
          </p:cNvPr>
          <p:cNvSpPr>
            <a:spLocks noGrp="1" noChangeArrowheads="1"/>
          </p:cNvSpPr>
          <p:nvPr>
            <p:ph type="dt" sz="half" idx="10"/>
          </p:nvPr>
        </p:nvSpPr>
        <p:spPr/>
        <p:txBody>
          <a:bodyPr/>
          <a:lstStyle>
            <a:lvl1pPr>
              <a:defRPr/>
            </a:lvl1pPr>
          </a:lstStyle>
          <a:p>
            <a:pPr>
              <a:defRPr/>
            </a:pPr>
            <a:endParaRPr lang="en-US"/>
          </a:p>
        </p:txBody>
      </p:sp>
      <p:sp>
        <p:nvSpPr>
          <p:cNvPr id="10" name="Rectangle 5">
            <a:extLst>
              <a:ext uri="{FF2B5EF4-FFF2-40B4-BE49-F238E27FC236}">
                <a16:creationId xmlns:a16="http://schemas.microsoft.com/office/drawing/2014/main" id="{B3747BDE-A2C5-4530-BEBE-1E2C547209A2}"/>
              </a:ext>
            </a:extLst>
          </p:cNvPr>
          <p:cNvSpPr>
            <a:spLocks noGrp="1" noChangeArrowheads="1"/>
          </p:cNvSpPr>
          <p:nvPr>
            <p:ph type="ftr" sz="quarter" idx="11"/>
          </p:nvPr>
        </p:nvSpPr>
        <p:spPr/>
        <p:txBody>
          <a:bodyPr/>
          <a:lstStyle>
            <a:lvl1pPr>
              <a:defRPr/>
            </a:lvl1pPr>
          </a:lstStyle>
          <a:p>
            <a:pPr>
              <a:defRPr/>
            </a:pPr>
            <a:endParaRPr lang="en-US"/>
          </a:p>
        </p:txBody>
      </p:sp>
      <p:sp>
        <p:nvSpPr>
          <p:cNvPr id="11" name="Rectangle 6">
            <a:extLst>
              <a:ext uri="{FF2B5EF4-FFF2-40B4-BE49-F238E27FC236}">
                <a16:creationId xmlns:a16="http://schemas.microsoft.com/office/drawing/2014/main" id="{EA256948-3723-41AF-BBEF-126DF0C1D3A6}"/>
              </a:ext>
            </a:extLst>
          </p:cNvPr>
          <p:cNvSpPr>
            <a:spLocks noGrp="1" noChangeArrowheads="1"/>
          </p:cNvSpPr>
          <p:nvPr>
            <p:ph type="sldNum" sz="quarter" idx="12"/>
          </p:nvPr>
        </p:nvSpPr>
        <p:spPr/>
        <p:txBody>
          <a:bodyPr/>
          <a:lstStyle>
            <a:lvl1pPr>
              <a:defRPr/>
            </a:lvl1pPr>
          </a:lstStyle>
          <a:p>
            <a:fld id="{BDF95EB7-9B2E-4878-99B7-E2AC88583FDF}" type="slidenum">
              <a:rPr lang="en-US" altLang="en-US"/>
              <a:pPr/>
              <a:t>‹#›</a:t>
            </a:fld>
            <a:r>
              <a:rPr lang="en-US" altLang="en-US"/>
              <a:t>a</a:t>
            </a:r>
          </a:p>
        </p:txBody>
      </p:sp>
    </p:spTree>
    <p:extLst>
      <p:ext uri="{BB962C8B-B14F-4D97-AF65-F5344CB8AC3E}">
        <p14:creationId xmlns:p14="http://schemas.microsoft.com/office/powerpoint/2010/main" val="262045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sldNum="0"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r>
              <a:rPr lang="en-US" dirty="0"/>
              <a:t>Learning for Adapting  </a:t>
            </a:r>
            <a:br>
              <a:rPr lang="en-US" dirty="0"/>
            </a:br>
            <a:endParaRPr lang="en-US" dirty="0"/>
          </a:p>
        </p:txBody>
      </p:sp>
      <p:sp>
        <p:nvSpPr>
          <p:cNvPr id="20" name="Subtitle 19"/>
          <p:cNvSpPr>
            <a:spLocks noGrp="1"/>
          </p:cNvSpPr>
          <p:nvPr>
            <p:ph type="subTitle" idx="1"/>
          </p:nvPr>
        </p:nvSpPr>
        <p:spPr>
          <a:xfrm>
            <a:off x="1828800" y="1174813"/>
            <a:ext cx="6934200" cy="806387"/>
          </a:xfrm>
        </p:spPr>
        <p:txBody>
          <a:bodyPr/>
          <a:lstStyle/>
          <a:p>
            <a:r>
              <a:rPr lang="en-US" sz="2400" dirty="0"/>
              <a:t>Lactational Amenorrhea Method (LAM) </a:t>
            </a:r>
          </a:p>
          <a:p>
            <a:r>
              <a:rPr lang="en-US" sz="2400" dirty="0"/>
              <a:t>for Family Planning in the Philippines</a:t>
            </a:r>
          </a:p>
        </p:txBody>
      </p:sp>
      <p:sp>
        <p:nvSpPr>
          <p:cNvPr id="22" name="Text Placeholder 21"/>
          <p:cNvSpPr>
            <a:spLocks noGrp="1"/>
          </p:cNvSpPr>
          <p:nvPr>
            <p:ph type="body" sz="quarter" idx="15"/>
          </p:nvPr>
        </p:nvSpPr>
        <p:spPr/>
        <p:txBody>
          <a:bodyPr/>
          <a:lstStyle/>
          <a:p>
            <a:r>
              <a:rPr lang="en-US" dirty="0"/>
              <a:t>Molly Chen, RTI International</a:t>
            </a:r>
          </a:p>
          <a:p>
            <a:r>
              <a:rPr lang="en-US" dirty="0"/>
              <a:t>Presenting on behalf of USAID </a:t>
            </a:r>
            <a:r>
              <a:rPr lang="en-US" dirty="0" err="1"/>
              <a:t>LuzonHealth</a:t>
            </a:r>
            <a:r>
              <a:rPr lang="en-US" dirty="0"/>
              <a:t> Project</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of women protected from pregnancy</a:t>
            </a:r>
          </a:p>
        </p:txBody>
      </p:sp>
      <p:graphicFrame>
        <p:nvGraphicFramePr>
          <p:cNvPr id="10" name="Chart 9">
            <a:extLst>
              <a:ext uri="{FF2B5EF4-FFF2-40B4-BE49-F238E27FC236}">
                <a16:creationId xmlns:a16="http://schemas.microsoft.com/office/drawing/2014/main" id="{EEF8E968-49F3-4F6D-8FFC-A932FBB0EB67}"/>
              </a:ext>
            </a:extLst>
          </p:cNvPr>
          <p:cNvGraphicFramePr>
            <a:graphicFrameLocks/>
          </p:cNvGraphicFramePr>
          <p:nvPr>
            <p:extLst>
              <p:ext uri="{D42A27DB-BD31-4B8C-83A1-F6EECF244321}">
                <p14:modId xmlns:p14="http://schemas.microsoft.com/office/powerpoint/2010/main" val="4082867308"/>
              </p:ext>
            </p:extLst>
          </p:nvPr>
        </p:nvGraphicFramePr>
        <p:xfrm>
          <a:off x="0" y="8382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4835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of women protected from pregnancy</a:t>
            </a:r>
          </a:p>
        </p:txBody>
      </p:sp>
      <p:graphicFrame>
        <p:nvGraphicFramePr>
          <p:cNvPr id="10" name="Chart 9">
            <a:extLst>
              <a:ext uri="{FF2B5EF4-FFF2-40B4-BE49-F238E27FC236}">
                <a16:creationId xmlns:a16="http://schemas.microsoft.com/office/drawing/2014/main" id="{EEF8E968-49F3-4F6D-8FFC-A932FBB0EB67}"/>
              </a:ext>
            </a:extLst>
          </p:cNvPr>
          <p:cNvGraphicFramePr>
            <a:graphicFrameLocks/>
          </p:cNvGraphicFramePr>
          <p:nvPr>
            <p:extLst/>
          </p:nvPr>
        </p:nvGraphicFramePr>
        <p:xfrm>
          <a:off x="0" y="8382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96127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Moving from learning to adapting</a:t>
            </a:r>
          </a:p>
        </p:txBody>
      </p:sp>
      <p:sp>
        <p:nvSpPr>
          <p:cNvPr id="7" name="Content Placeholder 6"/>
          <p:cNvSpPr>
            <a:spLocks noGrp="1"/>
          </p:cNvSpPr>
          <p:nvPr>
            <p:ph sz="half" idx="1"/>
          </p:nvPr>
        </p:nvSpPr>
        <p:spPr>
          <a:xfrm>
            <a:off x="4970907" y="1066800"/>
            <a:ext cx="3886200" cy="4983163"/>
          </a:xfrm>
        </p:spPr>
        <p:txBody>
          <a:bodyPr/>
          <a:lstStyle/>
          <a:p>
            <a:endParaRPr lang="en-US" dirty="0">
              <a:sym typeface="Wingdings" pitchFamily="2" charset="2"/>
            </a:endParaRPr>
          </a:p>
          <a:p>
            <a:endParaRPr lang="en-US" dirty="0">
              <a:sym typeface="Wingdings" pitchFamily="2" charset="2"/>
            </a:endParaRPr>
          </a:p>
        </p:txBody>
      </p:sp>
      <p:pic>
        <p:nvPicPr>
          <p:cNvPr id="11" name="Picture 10" descr="C:\Users\ebautista\Documents\A. HEALTHGOV PROJECT 2 fEB 2013\PICTURES\2016\Camera\20160705_125300_001.jpg">
            <a:extLst>
              <a:ext uri="{FF2B5EF4-FFF2-40B4-BE49-F238E27FC236}">
                <a16:creationId xmlns:a16="http://schemas.microsoft.com/office/drawing/2014/main" id="{10DE7711-0D36-4C51-9FAC-F2357EFF5A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1" r="263" b="6912"/>
          <a:stretch/>
        </p:blipFill>
        <p:spPr bwMode="auto">
          <a:xfrm>
            <a:off x="0" y="612647"/>
            <a:ext cx="9143999" cy="624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298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t="5450" r="519" b="741"/>
          <a:stretch/>
        </p:blipFill>
        <p:spPr>
          <a:xfrm>
            <a:off x="0" y="416311"/>
            <a:ext cx="9144000" cy="6467089"/>
          </a:xfrm>
          <a:prstGeom prst="rect">
            <a:avLst/>
          </a:prstGeom>
        </p:spPr>
      </p:pic>
      <p:sp>
        <p:nvSpPr>
          <p:cNvPr id="14" name="Rectangle 13"/>
          <p:cNvSpPr/>
          <p:nvPr/>
        </p:nvSpPr>
        <p:spPr bwMode="auto">
          <a:xfrm>
            <a:off x="5867400" y="609600"/>
            <a:ext cx="3276599" cy="62738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p:txBody>
          <a:bodyPr/>
          <a:lstStyle/>
          <a:p>
            <a:r>
              <a:rPr lang="en-US" dirty="0"/>
              <a:t>Moving from learning to adapting</a:t>
            </a:r>
          </a:p>
        </p:txBody>
      </p:sp>
      <p:sp>
        <p:nvSpPr>
          <p:cNvPr id="24" name="TextBox 23"/>
          <p:cNvSpPr txBox="1"/>
          <p:nvPr/>
        </p:nvSpPr>
        <p:spPr>
          <a:xfrm>
            <a:off x="5867400" y="2767281"/>
            <a:ext cx="3276600" cy="1323439"/>
          </a:xfrm>
          <a:prstGeom prst="rect">
            <a:avLst/>
          </a:prstGeom>
          <a:noFill/>
        </p:spPr>
        <p:txBody>
          <a:bodyPr wrap="square" rtlCol="0">
            <a:spAutoFit/>
          </a:bodyPr>
          <a:lstStyle/>
          <a:p>
            <a:r>
              <a:rPr lang="en-US" sz="2000" b="1" dirty="0">
                <a:solidFill>
                  <a:schemeClr val="accent1">
                    <a:lumMod val="40000"/>
                    <a:lumOff val="60000"/>
                  </a:schemeClr>
                </a:solidFill>
              </a:rPr>
              <a:t>Increase client knowledge and understanding of LAM as a temporary mFP method</a:t>
            </a:r>
          </a:p>
        </p:txBody>
      </p:sp>
      <p:pic>
        <p:nvPicPr>
          <p:cNvPr id="10" name="Picture 9">
            <a:extLst>
              <a:ext uri="{FF2B5EF4-FFF2-40B4-BE49-F238E27FC236}">
                <a16:creationId xmlns:a16="http://schemas.microsoft.com/office/drawing/2014/main" id="{90D004C7-5D08-4381-8F28-73A8EBB86DB8}"/>
              </a:ext>
            </a:extLst>
          </p:cNvPr>
          <p:cNvPicPr>
            <a:picLocks noChangeAspect="1"/>
          </p:cNvPicPr>
          <p:nvPr/>
        </p:nvPicPr>
        <p:blipFill rotWithShape="1">
          <a:blip r:embed="rId4">
            <a:extLst>
              <a:ext uri="{28A0092B-C50C-407E-A947-70E740481C1C}">
                <a14:useLocalDpi xmlns:a14="http://schemas.microsoft.com/office/drawing/2010/main" val="0"/>
              </a:ext>
            </a:extLst>
          </a:blip>
          <a:srcRect l="24190" r="11800" b="510"/>
          <a:stretch/>
        </p:blipFill>
        <p:spPr>
          <a:xfrm>
            <a:off x="0" y="609600"/>
            <a:ext cx="5867399" cy="6273800"/>
          </a:xfrm>
          <a:prstGeom prst="rect">
            <a:avLst/>
          </a:prstGeom>
        </p:spPr>
      </p:pic>
    </p:spTree>
    <p:extLst>
      <p:ext uri="{BB962C8B-B14F-4D97-AF65-F5344CB8AC3E}">
        <p14:creationId xmlns:p14="http://schemas.microsoft.com/office/powerpoint/2010/main" val="208716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learning to adapting</a:t>
            </a:r>
          </a:p>
        </p:txBody>
      </p:sp>
      <p:pic>
        <p:nvPicPr>
          <p:cNvPr id="11" name="Picture 5" descr="C:\Users\ebautista\Documents\A. HEALTHGOV PROJECT 2 fEB 2013\PICTURES\2016\Camera\20160705_131145_002.jpg">
            <a:extLst>
              <a:ext uri="{FF2B5EF4-FFF2-40B4-BE49-F238E27FC236}">
                <a16:creationId xmlns:a16="http://schemas.microsoft.com/office/drawing/2014/main" id="{48D219B6-C818-45CA-909D-6BB5404AB6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70"/>
          <a:stretch/>
        </p:blipFill>
        <p:spPr bwMode="auto">
          <a:xfrm>
            <a:off x="0" y="608636"/>
            <a:ext cx="9144000" cy="512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F8E1216-C933-44B9-82D0-CE1FDCE983D1}"/>
              </a:ext>
            </a:extLst>
          </p:cNvPr>
          <p:cNvSpPr/>
          <p:nvPr/>
        </p:nvSpPr>
        <p:spPr bwMode="auto">
          <a:xfrm>
            <a:off x="4012" y="5110163"/>
            <a:ext cx="9143999" cy="1747837"/>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4" name="TextBox 23"/>
          <p:cNvSpPr txBox="1"/>
          <p:nvPr/>
        </p:nvSpPr>
        <p:spPr>
          <a:xfrm>
            <a:off x="2209800" y="5322361"/>
            <a:ext cx="4724400" cy="1323439"/>
          </a:xfrm>
          <a:prstGeom prst="rect">
            <a:avLst/>
          </a:prstGeom>
          <a:noFill/>
        </p:spPr>
        <p:txBody>
          <a:bodyPr wrap="square" rtlCol="0">
            <a:spAutoFit/>
          </a:bodyPr>
          <a:lstStyle/>
          <a:p>
            <a:r>
              <a:rPr lang="en-US" sz="2000" b="1" dirty="0">
                <a:solidFill>
                  <a:schemeClr val="accent1">
                    <a:lumMod val="40000"/>
                    <a:lumOff val="60000"/>
                  </a:schemeClr>
                </a:solidFill>
              </a:rPr>
              <a:t>Improve communication around LAM from health service providers during prenatal and postpartum family planning counseling.</a:t>
            </a:r>
          </a:p>
        </p:txBody>
      </p:sp>
    </p:spTree>
    <p:extLst>
      <p:ext uri="{BB962C8B-B14F-4D97-AF65-F5344CB8AC3E}">
        <p14:creationId xmlns:p14="http://schemas.microsoft.com/office/powerpoint/2010/main" val="28743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5135562"/>
            <a:ext cx="9143999" cy="1747837"/>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p:txBody>
          <a:bodyPr/>
          <a:lstStyle/>
          <a:p>
            <a:r>
              <a:rPr lang="en-US" dirty="0"/>
              <a:t>Moving from learning to adapting</a:t>
            </a:r>
          </a:p>
        </p:txBody>
      </p:sp>
      <p:sp>
        <p:nvSpPr>
          <p:cNvPr id="24" name="TextBox 23"/>
          <p:cNvSpPr txBox="1"/>
          <p:nvPr/>
        </p:nvSpPr>
        <p:spPr>
          <a:xfrm>
            <a:off x="3124200" y="5289486"/>
            <a:ext cx="3276600" cy="1323439"/>
          </a:xfrm>
          <a:prstGeom prst="rect">
            <a:avLst/>
          </a:prstGeom>
          <a:noFill/>
        </p:spPr>
        <p:txBody>
          <a:bodyPr wrap="square" rtlCol="0">
            <a:spAutoFit/>
          </a:bodyPr>
          <a:lstStyle/>
          <a:p>
            <a:r>
              <a:rPr lang="en-US" sz="2000" b="1" dirty="0">
                <a:solidFill>
                  <a:schemeClr val="accent1">
                    <a:lumMod val="40000"/>
                    <a:lumOff val="60000"/>
                  </a:schemeClr>
                </a:solidFill>
              </a:rPr>
              <a:t>Improve current family planning referral mechanism and service delivery.</a:t>
            </a:r>
          </a:p>
        </p:txBody>
      </p:sp>
      <p:pic>
        <p:nvPicPr>
          <p:cNvPr id="5" name="Picture 4">
            <a:extLst>
              <a:ext uri="{FF2B5EF4-FFF2-40B4-BE49-F238E27FC236}">
                <a16:creationId xmlns:a16="http://schemas.microsoft.com/office/drawing/2014/main" id="{A914C456-1867-4C24-95BD-4CAF52306713}"/>
              </a:ext>
            </a:extLst>
          </p:cNvPr>
          <p:cNvPicPr>
            <a:picLocks noChangeAspect="1"/>
          </p:cNvPicPr>
          <p:nvPr/>
        </p:nvPicPr>
        <p:blipFill rotWithShape="1">
          <a:blip r:embed="rId3">
            <a:extLst>
              <a:ext uri="{28A0092B-C50C-407E-A947-70E740481C1C}">
                <a14:useLocalDpi xmlns:a14="http://schemas.microsoft.com/office/drawing/2010/main" val="0"/>
              </a:ext>
            </a:extLst>
          </a:blip>
          <a:srcRect t="-6460" b="11223"/>
          <a:stretch/>
        </p:blipFill>
        <p:spPr>
          <a:xfrm>
            <a:off x="-1" y="229361"/>
            <a:ext cx="9144000" cy="4983163"/>
          </a:xfrm>
          <a:prstGeom prst="rect">
            <a:avLst/>
          </a:prstGeom>
        </p:spPr>
      </p:pic>
    </p:spTree>
    <p:extLst>
      <p:ext uri="{BB962C8B-B14F-4D97-AF65-F5344CB8AC3E}">
        <p14:creationId xmlns:p14="http://schemas.microsoft.com/office/powerpoint/2010/main" val="47690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867400" y="609600"/>
            <a:ext cx="3276599" cy="62738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p:txBody>
          <a:bodyPr/>
          <a:lstStyle/>
          <a:p>
            <a:r>
              <a:rPr lang="en-US" dirty="0"/>
              <a:t>Moving from learning to adapting</a:t>
            </a:r>
          </a:p>
        </p:txBody>
      </p:sp>
      <p:sp>
        <p:nvSpPr>
          <p:cNvPr id="24" name="TextBox 23"/>
          <p:cNvSpPr txBox="1"/>
          <p:nvPr/>
        </p:nvSpPr>
        <p:spPr>
          <a:xfrm>
            <a:off x="5867400" y="2459504"/>
            <a:ext cx="3276600" cy="1938992"/>
          </a:xfrm>
          <a:prstGeom prst="rect">
            <a:avLst/>
          </a:prstGeom>
          <a:noFill/>
        </p:spPr>
        <p:txBody>
          <a:bodyPr wrap="square" rtlCol="0">
            <a:spAutoFit/>
          </a:bodyPr>
          <a:lstStyle/>
          <a:p>
            <a:r>
              <a:rPr lang="en-US" sz="2000" b="1" dirty="0">
                <a:solidFill>
                  <a:schemeClr val="accent1">
                    <a:lumMod val="40000"/>
                    <a:lumOff val="60000"/>
                  </a:schemeClr>
                </a:solidFill>
              </a:rPr>
              <a:t>Evaluate the effectiveness of the EBF/LAM/FP recording form in increasing knowledge and awareness.</a:t>
            </a:r>
          </a:p>
        </p:txBody>
      </p:sp>
      <p:pic>
        <p:nvPicPr>
          <p:cNvPr id="4" name="Picture 3">
            <a:extLst>
              <a:ext uri="{FF2B5EF4-FFF2-40B4-BE49-F238E27FC236}">
                <a16:creationId xmlns:a16="http://schemas.microsoft.com/office/drawing/2014/main" id="{4011FA2C-99D6-4A2B-8CF2-DD52B6681E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24" t="1501" r="6306"/>
          <a:stretch/>
        </p:blipFill>
        <p:spPr>
          <a:xfrm>
            <a:off x="0" y="609600"/>
            <a:ext cx="5867398" cy="6248400"/>
          </a:xfrm>
          <a:prstGeom prst="rect">
            <a:avLst/>
          </a:prstGeom>
        </p:spPr>
      </p:pic>
    </p:spTree>
    <p:extLst>
      <p:ext uri="{BB962C8B-B14F-4D97-AF65-F5344CB8AC3E}">
        <p14:creationId xmlns:p14="http://schemas.microsoft.com/office/powerpoint/2010/main" val="228157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327238-90D0-437D-9A5D-07EC73BB2A71}"/>
              </a:ext>
            </a:extLst>
          </p:cNvPr>
          <p:cNvSpPr>
            <a:spLocks noGrp="1" noChangeArrowheads="1"/>
          </p:cNvSpPr>
          <p:nvPr>
            <p:ph type="ctrTitle"/>
          </p:nvPr>
        </p:nvSpPr>
        <p:spPr>
          <a:xfrm>
            <a:off x="571500" y="1905000"/>
            <a:ext cx="8001000" cy="4495800"/>
          </a:xfrm>
        </p:spPr>
        <p:txBody>
          <a:bodyPr/>
          <a:lstStyle/>
          <a:p>
            <a:pPr algn="l"/>
            <a:r>
              <a:rPr lang="en-US" altLang="en-US" sz="2000" dirty="0"/>
              <a:t>This work was supported by the U.S. Agency for International Development. </a:t>
            </a:r>
            <a:br>
              <a:rPr lang="en-US" altLang="en-US" sz="2000" dirty="0"/>
            </a:br>
            <a:br>
              <a:rPr lang="en-US" altLang="en-US" sz="2000" dirty="0"/>
            </a:br>
            <a:r>
              <a:rPr lang="en-US" altLang="en-US" sz="2000" dirty="0"/>
              <a:t>We thank our colleagues from USAID’s LuzonHealth Project who provided insight and expertise that greatly assisted this work. </a:t>
            </a:r>
            <a:br>
              <a:rPr lang="en-US" altLang="en-US" sz="2000" dirty="0"/>
            </a:br>
            <a:br>
              <a:rPr lang="en-US" altLang="en-US" sz="2000" dirty="0"/>
            </a:br>
            <a:r>
              <a:rPr lang="en-US" altLang="en-US" sz="2000" dirty="0"/>
              <a:t>We would also like to show our gratitude to the Breastfeeding Support Group members for diligently collecting the data presented here.  </a:t>
            </a:r>
            <a:br>
              <a:rPr lang="en-US" altLang="en-US" sz="2000" dirty="0"/>
            </a:br>
            <a:br>
              <a:rPr lang="en-US" altLang="en-US" sz="2000" dirty="0"/>
            </a:br>
            <a:r>
              <a:rPr lang="en-US" altLang="en-US" sz="2000" dirty="0"/>
              <a:t>We are also immensely grateful to the women in Legazpi City for participating in this work.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For more information: </a:t>
            </a:r>
          </a:p>
        </p:txBody>
      </p:sp>
      <p:sp>
        <p:nvSpPr>
          <p:cNvPr id="12291" name="Rectangle 4"/>
          <p:cNvSpPr>
            <a:spLocks noGrp="1" noChangeArrowheads="1"/>
          </p:cNvSpPr>
          <p:nvPr>
            <p:ph sz="half" idx="4294967295"/>
          </p:nvPr>
        </p:nvSpPr>
        <p:spPr>
          <a:xfrm>
            <a:off x="609600" y="1600200"/>
            <a:ext cx="3886200" cy="4525963"/>
          </a:xfrm>
        </p:spPr>
        <p:txBody>
          <a:bodyPr/>
          <a:lstStyle/>
          <a:p>
            <a:pPr>
              <a:buNone/>
            </a:pPr>
            <a:r>
              <a:rPr lang="en-US" b="1" dirty="0">
                <a:solidFill>
                  <a:schemeClr val="accent1"/>
                </a:solidFill>
              </a:rPr>
              <a:t>Ellen </a:t>
            </a:r>
            <a:r>
              <a:rPr lang="fi-FI" b="1" dirty="0">
                <a:solidFill>
                  <a:schemeClr val="accent1"/>
                </a:solidFill>
              </a:rPr>
              <a:t>Bautista</a:t>
            </a:r>
          </a:p>
          <a:p>
            <a:pPr>
              <a:buNone/>
            </a:pPr>
            <a:r>
              <a:rPr lang="en-US" dirty="0"/>
              <a:t>Senior Health Technical Advisor</a:t>
            </a:r>
          </a:p>
          <a:p>
            <a:pPr>
              <a:buNone/>
            </a:pPr>
            <a:r>
              <a:rPr lang="en-US" dirty="0"/>
              <a:t>ebautista@ph-luzonhealth.rti.org</a:t>
            </a:r>
          </a:p>
        </p:txBody>
      </p:sp>
      <p:sp>
        <p:nvSpPr>
          <p:cNvPr id="12292" name="Rectangle 5"/>
          <p:cNvSpPr>
            <a:spLocks noGrp="1" noChangeArrowheads="1"/>
          </p:cNvSpPr>
          <p:nvPr>
            <p:ph sz="half" idx="4294967295"/>
          </p:nvPr>
        </p:nvSpPr>
        <p:spPr>
          <a:xfrm>
            <a:off x="4724400" y="1600200"/>
            <a:ext cx="3886200" cy="4525963"/>
          </a:xfrm>
        </p:spPr>
        <p:txBody>
          <a:bodyPr/>
          <a:lstStyle/>
          <a:p>
            <a:pPr>
              <a:buFont typeface="Wingdings" pitchFamily="2" charset="2"/>
              <a:buNone/>
            </a:pPr>
            <a:r>
              <a:rPr lang="en-US" b="1" dirty="0">
                <a:solidFill>
                  <a:schemeClr val="accent1"/>
                </a:solidFill>
              </a:rPr>
              <a:t>Rebecca Flueckiger</a:t>
            </a:r>
          </a:p>
          <a:p>
            <a:pPr>
              <a:buFont typeface="Wingdings" pitchFamily="2" charset="2"/>
              <a:buNone/>
            </a:pPr>
            <a:r>
              <a:rPr lang="en-US" dirty="0"/>
              <a:t>Research Specialist, MERLA</a:t>
            </a:r>
          </a:p>
          <a:p>
            <a:pPr>
              <a:buFont typeface="Wingdings" pitchFamily="2" charset="2"/>
              <a:buNone/>
            </a:pPr>
            <a:r>
              <a:rPr lang="en-US" dirty="0"/>
              <a:t>rflueckiger@rti.org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Monitoring &amp; Evaluation, Research, Learning, and Adapting</a:t>
            </a:r>
          </a:p>
        </p:txBody>
      </p:sp>
      <p:pic>
        <p:nvPicPr>
          <p:cNvPr id="1026" name="Picture 2">
            <a:extLst>
              <a:ext uri="{FF2B5EF4-FFF2-40B4-BE49-F238E27FC236}">
                <a16:creationId xmlns:a16="http://schemas.microsoft.com/office/drawing/2014/main" id="{843306AF-1C07-4FE7-8865-E2A92E9F7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720572"/>
            <a:ext cx="6019800" cy="610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638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Monitoring &amp; Evaluation, Research, Learning, and Adapting</a:t>
            </a:r>
          </a:p>
        </p:txBody>
      </p:sp>
      <p:sp>
        <p:nvSpPr>
          <p:cNvPr id="8196" name="Rectangle 5"/>
          <p:cNvSpPr>
            <a:spLocks noGrp="1" noChangeArrowheads="1"/>
          </p:cNvSpPr>
          <p:nvPr>
            <p:ph sz="half" idx="1"/>
          </p:nvPr>
        </p:nvSpPr>
        <p:spPr>
          <a:xfrm>
            <a:off x="457200" y="1444312"/>
            <a:ext cx="3581400" cy="4396582"/>
          </a:xfrm>
        </p:spPr>
        <p:txBody>
          <a:bodyPr/>
          <a:lstStyle/>
          <a:p>
            <a:pPr marL="0" indent="0">
              <a:buNone/>
            </a:pPr>
            <a:r>
              <a:rPr lang="en-US" dirty="0"/>
              <a:t>Our unique MEL approach, MERLA,  is the intentional application of results-focused monitoring, evaluation, and research…</a:t>
            </a:r>
          </a:p>
          <a:p>
            <a:pPr marL="0" indent="0">
              <a:buNone/>
            </a:pPr>
            <a:endParaRPr lang="en-US" dirty="0"/>
          </a:p>
          <a:p>
            <a:pPr marL="0" indent="0">
              <a:buNone/>
            </a:pPr>
            <a:r>
              <a:rPr lang="en-US" dirty="0"/>
              <a:t>…to inform continuous learning and adaptive management…</a:t>
            </a:r>
          </a:p>
          <a:p>
            <a:pPr marL="0" indent="0">
              <a:buNone/>
            </a:pPr>
            <a:endParaRPr lang="en-US" dirty="0"/>
          </a:p>
          <a:p>
            <a:pPr marL="0" indent="0">
              <a:buNone/>
            </a:pPr>
            <a:r>
              <a:rPr lang="en-US" dirty="0"/>
              <a:t>…for improving program effectiveness and policy decision making</a:t>
            </a:r>
          </a:p>
        </p:txBody>
      </p:sp>
      <p:pic>
        <p:nvPicPr>
          <p:cNvPr id="1026" name="Picture 2">
            <a:extLst>
              <a:ext uri="{FF2B5EF4-FFF2-40B4-BE49-F238E27FC236}">
                <a16:creationId xmlns:a16="http://schemas.microsoft.com/office/drawing/2014/main" id="{843306AF-1C07-4FE7-8865-E2A92E9F7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51022"/>
            <a:ext cx="4917051"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01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USAID Philippines </a:t>
            </a:r>
            <a:r>
              <a:rPr lang="en-US" dirty="0" err="1"/>
              <a:t>LuzonHealth</a:t>
            </a:r>
            <a:r>
              <a:rPr lang="en-US" dirty="0"/>
              <a:t> Project</a:t>
            </a:r>
          </a:p>
        </p:txBody>
      </p:sp>
      <p:pic>
        <p:nvPicPr>
          <p:cNvPr id="7" name="Picture 6">
            <a:extLst>
              <a:ext uri="{FF2B5EF4-FFF2-40B4-BE49-F238E27FC236}">
                <a16:creationId xmlns:a16="http://schemas.microsoft.com/office/drawing/2014/main" id="{53E743F7-7F9F-451F-A8B3-602C34582144}"/>
              </a:ext>
            </a:extLst>
          </p:cNvPr>
          <p:cNvPicPr>
            <a:picLocks noChangeAspect="1"/>
          </p:cNvPicPr>
          <p:nvPr/>
        </p:nvPicPr>
        <p:blipFill rotWithShape="1">
          <a:blip r:embed="rId3">
            <a:extLst>
              <a:ext uri="{28A0092B-C50C-407E-A947-70E740481C1C}">
                <a14:useLocalDpi xmlns:a14="http://schemas.microsoft.com/office/drawing/2010/main" val="0"/>
              </a:ext>
            </a:extLst>
          </a:blip>
          <a:srcRect r="4000"/>
          <a:stretch/>
        </p:blipFill>
        <p:spPr>
          <a:xfrm>
            <a:off x="0" y="612646"/>
            <a:ext cx="9143999" cy="6350000"/>
          </a:xfrm>
          <a:prstGeom prst="rect">
            <a:avLst/>
          </a:prstGeom>
        </p:spPr>
      </p:pic>
    </p:spTree>
    <p:extLst>
      <p:ext uri="{BB962C8B-B14F-4D97-AF65-F5344CB8AC3E}">
        <p14:creationId xmlns:p14="http://schemas.microsoft.com/office/powerpoint/2010/main" val="14327270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2209802"/>
          </a:xfrm>
        </p:spPr>
        <p:txBody>
          <a:bodyPr/>
          <a:lstStyle/>
          <a:p>
            <a:r>
              <a:rPr lang="en-US" dirty="0"/>
              <a:t>Lactational </a:t>
            </a:r>
            <a:r>
              <a:rPr lang="en-US" dirty="0" err="1"/>
              <a:t>Amenorrhoea</a:t>
            </a:r>
            <a:r>
              <a:rPr lang="en-US" dirty="0"/>
              <a:t> Method (LAM) for family planning </a:t>
            </a:r>
            <a:br>
              <a:rPr lang="en-US" dirty="0"/>
            </a:br>
            <a:r>
              <a:rPr lang="en-US" dirty="0"/>
              <a:t>in the Philippines</a:t>
            </a:r>
          </a:p>
        </p:txBody>
      </p:sp>
      <p:sp>
        <p:nvSpPr>
          <p:cNvPr id="6" name="Content Placeholder 5"/>
          <p:cNvSpPr>
            <a:spLocks noGrp="1"/>
          </p:cNvSpPr>
          <p:nvPr>
            <p:ph sz="half" idx="1"/>
          </p:nvPr>
        </p:nvSpPr>
        <p:spPr>
          <a:xfrm>
            <a:off x="495300" y="2514600"/>
            <a:ext cx="8153400" cy="4114800"/>
          </a:xfrm>
        </p:spPr>
        <p:txBody>
          <a:bodyPr/>
          <a:lstStyle/>
          <a:p>
            <a:pPr marL="0" indent="0">
              <a:buNone/>
            </a:pPr>
            <a:r>
              <a:rPr lang="en-US" sz="2400" dirty="0"/>
              <a:t>LAM is 98% effective at preventing pregnancy when all criteria are met</a:t>
            </a:r>
          </a:p>
          <a:p>
            <a:pPr marL="0" indent="0">
              <a:buNone/>
            </a:pPr>
            <a:endParaRPr lang="en-US" sz="2400" dirty="0"/>
          </a:p>
          <a:p>
            <a:pPr marL="457200" indent="-457200">
              <a:buAutoNum type="arabicPeriod"/>
            </a:pPr>
            <a:r>
              <a:rPr lang="en-US" sz="2400" dirty="0"/>
              <a:t>The mother is exclusively or nearly exclusively breastfeeding</a:t>
            </a:r>
          </a:p>
          <a:p>
            <a:pPr marL="457200" indent="-457200">
              <a:buAutoNum type="arabicPeriod"/>
            </a:pPr>
            <a:endParaRPr lang="en-US" sz="2400" dirty="0"/>
          </a:p>
          <a:p>
            <a:pPr marL="457200" indent="-457200">
              <a:buAutoNum type="arabicPeriod"/>
            </a:pPr>
            <a:r>
              <a:rPr lang="en-US" sz="2400" dirty="0"/>
              <a:t>The mother is </a:t>
            </a:r>
            <a:r>
              <a:rPr lang="en-US" sz="2400" dirty="0" err="1"/>
              <a:t>amenorrheic</a:t>
            </a:r>
            <a:endParaRPr lang="en-US" sz="2400" dirty="0"/>
          </a:p>
          <a:p>
            <a:pPr marL="457200" indent="-457200">
              <a:buAutoNum type="arabicPeriod"/>
            </a:pPr>
            <a:endParaRPr lang="en-US" sz="2400" dirty="0"/>
          </a:p>
          <a:p>
            <a:pPr marL="457200" indent="-457200">
              <a:buAutoNum type="arabicPeriod"/>
            </a:pPr>
            <a:r>
              <a:rPr lang="en-US" sz="2400" dirty="0"/>
              <a:t>The baby is six months old or younger</a:t>
            </a:r>
          </a:p>
        </p:txBody>
      </p:sp>
    </p:spTree>
    <p:extLst>
      <p:ext uri="{BB962C8B-B14F-4D97-AF65-F5344CB8AC3E}">
        <p14:creationId xmlns:p14="http://schemas.microsoft.com/office/powerpoint/2010/main" val="30976831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The challenge</a:t>
            </a:r>
          </a:p>
        </p:txBody>
      </p:sp>
      <p:pic>
        <p:nvPicPr>
          <p:cNvPr id="3" name="Picture 2">
            <a:extLst>
              <a:ext uri="{FF2B5EF4-FFF2-40B4-BE49-F238E27FC236}">
                <a16:creationId xmlns:a16="http://schemas.microsoft.com/office/drawing/2014/main" id="{873848A7-FF5A-4991-944F-B4E6C4D49098}"/>
              </a:ext>
            </a:extLst>
          </p:cNvPr>
          <p:cNvPicPr>
            <a:picLocks noChangeAspect="1"/>
          </p:cNvPicPr>
          <p:nvPr/>
        </p:nvPicPr>
        <p:blipFill rotWithShape="1">
          <a:blip r:embed="rId3"/>
          <a:srcRect l="1205" t="58861" r="60550" b="5137"/>
          <a:stretch/>
        </p:blipFill>
        <p:spPr>
          <a:xfrm>
            <a:off x="45378" y="838200"/>
            <a:ext cx="6223148" cy="3661235"/>
          </a:xfrm>
          <a:prstGeom prst="rect">
            <a:avLst/>
          </a:prstGeom>
        </p:spPr>
      </p:pic>
      <p:pic>
        <p:nvPicPr>
          <p:cNvPr id="5" name="Picture 2">
            <a:extLst>
              <a:ext uri="{FF2B5EF4-FFF2-40B4-BE49-F238E27FC236}">
                <a16:creationId xmlns:a16="http://schemas.microsoft.com/office/drawing/2014/main" id="{E08A839A-73E5-40E4-877B-A6374BC86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0"/>
            <a:ext cx="5019132" cy="3661235"/>
          </a:xfrm>
          <a:prstGeom prst="rect">
            <a:avLst/>
          </a:prstGeom>
          <a:solidFill>
            <a:schemeClr val="bg1"/>
          </a:solidFill>
          <a:ln>
            <a:noFill/>
          </a:ln>
          <a:effectLst/>
          <a:extLst/>
        </p:spPr>
      </p:pic>
    </p:spTree>
    <p:extLst>
      <p:ext uri="{BB962C8B-B14F-4D97-AF65-F5344CB8AC3E}">
        <p14:creationId xmlns:p14="http://schemas.microsoft.com/office/powerpoint/2010/main" val="33819652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
            <a:ext cx="9144000" cy="658681"/>
          </a:xfrm>
        </p:spPr>
        <p:txBody>
          <a:bodyPr/>
          <a:lstStyle/>
          <a:p>
            <a:r>
              <a:rPr lang="en-US" dirty="0"/>
              <a:t>The solution (?)</a:t>
            </a:r>
          </a:p>
        </p:txBody>
      </p:sp>
      <p:pic>
        <p:nvPicPr>
          <p:cNvPr id="8" name="Picture 2" descr="C:\Users\ebautista\Documents\A. HEALTHGOV PROJECT 2 fEB 2013\PICTURES\2016\Camera\20160705_131335_058.jpg">
            <a:extLst>
              <a:ext uri="{FF2B5EF4-FFF2-40B4-BE49-F238E27FC236}">
                <a16:creationId xmlns:a16="http://schemas.microsoft.com/office/drawing/2014/main" id="{E5624684-D8A8-4F9C-8801-66F61B5EF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679"/>
            <a:ext cx="9143999" cy="61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4111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a:t>
            </a:r>
          </a:p>
        </p:txBody>
      </p:sp>
      <p:sp>
        <p:nvSpPr>
          <p:cNvPr id="6" name="Content Placeholder 5"/>
          <p:cNvSpPr>
            <a:spLocks noGrp="1"/>
          </p:cNvSpPr>
          <p:nvPr>
            <p:ph sz="half" idx="1"/>
          </p:nvPr>
        </p:nvSpPr>
        <p:spPr>
          <a:xfrm>
            <a:off x="381000" y="914400"/>
            <a:ext cx="8153400" cy="4114800"/>
          </a:xfrm>
        </p:spPr>
        <p:txBody>
          <a:bodyPr/>
          <a:lstStyle/>
          <a:p>
            <a:pPr marL="0" indent="0">
              <a:buNone/>
            </a:pPr>
            <a:r>
              <a:rPr lang="en-US" sz="2400" kern="1200" dirty="0">
                <a:latin typeface="Arial" charset="0"/>
                <a:ea typeface="ヒラギノ角ゴ Pro W3" pitchFamily="1" charset="-128"/>
              </a:rPr>
              <a:t>Insert a photo of data collection</a:t>
            </a:r>
          </a:p>
        </p:txBody>
      </p:sp>
      <p:pic>
        <p:nvPicPr>
          <p:cNvPr id="4" name="Picture 3">
            <a:extLst>
              <a:ext uri="{FF2B5EF4-FFF2-40B4-BE49-F238E27FC236}">
                <a16:creationId xmlns:a16="http://schemas.microsoft.com/office/drawing/2014/main" id="{33D4F9C3-06C9-4E76-9BBB-57F8A819BD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11" b="3422"/>
          <a:stretch/>
        </p:blipFill>
        <p:spPr>
          <a:xfrm>
            <a:off x="-1" y="612646"/>
            <a:ext cx="9144000" cy="6245354"/>
          </a:xfrm>
          <a:prstGeom prst="rect">
            <a:avLst/>
          </a:prstGeom>
        </p:spPr>
      </p:pic>
    </p:spTree>
    <p:extLst>
      <p:ext uri="{BB962C8B-B14F-4D97-AF65-F5344CB8AC3E}">
        <p14:creationId xmlns:p14="http://schemas.microsoft.com/office/powerpoint/2010/main" val="36348658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
            <a:ext cx="9144000" cy="612648"/>
          </a:xfrm>
        </p:spPr>
        <p:txBody>
          <a:bodyPr/>
          <a:lstStyle/>
          <a:p>
            <a:r>
              <a:rPr lang="en-US" dirty="0"/>
              <a:t>Operations research</a:t>
            </a:r>
          </a:p>
        </p:txBody>
      </p:sp>
      <p:sp>
        <p:nvSpPr>
          <p:cNvPr id="6" name="Content Placeholder 5"/>
          <p:cNvSpPr>
            <a:spLocks noGrp="1"/>
          </p:cNvSpPr>
          <p:nvPr>
            <p:ph sz="half" idx="1"/>
          </p:nvPr>
        </p:nvSpPr>
        <p:spPr>
          <a:xfrm>
            <a:off x="381000" y="914400"/>
            <a:ext cx="8153400" cy="4114800"/>
          </a:xfrm>
        </p:spPr>
        <p:txBody>
          <a:bodyPr/>
          <a:lstStyle/>
          <a:p>
            <a:pPr marL="0" indent="0">
              <a:buNone/>
            </a:pPr>
            <a:r>
              <a:rPr lang="en-US" sz="2400" kern="1200" dirty="0">
                <a:latin typeface="Arial" charset="0"/>
                <a:ea typeface="ヒラギノ角ゴ Pro W3" pitchFamily="1" charset="-128"/>
              </a:rPr>
              <a:t>Information was tracked over a nine-month period among 521 postpartum women </a:t>
            </a:r>
          </a:p>
          <a:p>
            <a:pPr marL="0" indent="0">
              <a:buNone/>
            </a:pPr>
            <a:endParaRPr lang="en-US" sz="2400" kern="1200" dirty="0">
              <a:latin typeface="Arial" charset="0"/>
              <a:ea typeface="ヒラギノ角ゴ Pro W3" pitchFamily="1" charset="-128"/>
            </a:endParaRPr>
          </a:p>
          <a:p>
            <a:pPr lvl="1"/>
            <a:r>
              <a:rPr lang="en-US" sz="2200" kern="1200" dirty="0">
                <a:latin typeface="Arial" charset="0"/>
                <a:ea typeface="ヒラギノ角ゴ Pro W3" pitchFamily="1" charset="-128"/>
              </a:rPr>
              <a:t>LAM compliance</a:t>
            </a:r>
          </a:p>
          <a:p>
            <a:pPr lvl="1"/>
            <a:endParaRPr lang="en-US" sz="2200" kern="1200" dirty="0">
              <a:latin typeface="Arial" charset="0"/>
              <a:ea typeface="ヒラギノ角ゴ Pro W3" pitchFamily="1" charset="-128"/>
            </a:endParaRPr>
          </a:p>
          <a:p>
            <a:pPr lvl="1"/>
            <a:r>
              <a:rPr lang="en-US" sz="2200" kern="1200" dirty="0">
                <a:latin typeface="Arial" charset="0"/>
                <a:ea typeface="ヒラギノ角ゴ Pro W3" pitchFamily="1" charset="-128"/>
              </a:rPr>
              <a:t>reasons for non-compliance</a:t>
            </a:r>
          </a:p>
          <a:p>
            <a:pPr lvl="1"/>
            <a:endParaRPr lang="en-US" sz="2200" kern="1200" dirty="0">
              <a:latin typeface="Arial" charset="0"/>
              <a:ea typeface="ヒラギノ角ゴ Pro W3" pitchFamily="1" charset="-128"/>
            </a:endParaRPr>
          </a:p>
          <a:p>
            <a:pPr lvl="1"/>
            <a:r>
              <a:rPr lang="en-US" sz="2200" kern="1200" dirty="0">
                <a:latin typeface="Arial" charset="0"/>
                <a:ea typeface="ヒラギノ角ゴ Pro W3" pitchFamily="1" charset="-128"/>
              </a:rPr>
              <a:t>family planning referral</a:t>
            </a:r>
          </a:p>
          <a:p>
            <a:pPr lvl="1"/>
            <a:endParaRPr lang="en-US" sz="2200" kern="1200" dirty="0">
              <a:latin typeface="Arial" charset="0"/>
              <a:ea typeface="ヒラギノ角ゴ Pro W3" pitchFamily="1" charset="-128"/>
            </a:endParaRPr>
          </a:p>
          <a:p>
            <a:pPr lvl="1"/>
            <a:r>
              <a:rPr lang="en-US" sz="2200" kern="1200" dirty="0">
                <a:latin typeface="Arial" charset="0"/>
                <a:ea typeface="ヒラギノ角ゴ Pro W3" pitchFamily="1" charset="-128"/>
              </a:rPr>
              <a:t>uptake of secondary modern family planning methods</a:t>
            </a:r>
          </a:p>
        </p:txBody>
      </p:sp>
    </p:spTree>
    <p:extLst>
      <p:ext uri="{BB962C8B-B14F-4D97-AF65-F5344CB8AC3E}">
        <p14:creationId xmlns:p14="http://schemas.microsoft.com/office/powerpoint/2010/main" val="1774667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Mini_U_presentation" id="{A49D91A8-5CD6-48BB-8C52-A99D55E2E926}" vid="{21C7E749-7D01-4967-B02D-CF581E80794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427D943B3DED47BC41C6F2ED009B84" ma:contentTypeVersion="10" ma:contentTypeDescription="Create a new document." ma:contentTypeScope="" ma:versionID="6ba59a36c51684154b5708643fbdd99f">
  <xsd:schema xmlns:xsd="http://www.w3.org/2001/XMLSchema" xmlns:xs="http://www.w3.org/2001/XMLSchema" xmlns:p="http://schemas.microsoft.com/office/2006/metadata/properties" xmlns:ns1="http://schemas.microsoft.com/sharepoint/v3" xmlns:ns2="619f8d67-ae1a-4895-af24-dce28c1ce7d2" xmlns:ns3="7e5b2e3e-e46e-44ca-9d22-95ecdf6af9b9" targetNamespace="http://schemas.microsoft.com/office/2006/metadata/properties" ma:root="true" ma:fieldsID="02b825e3a3ea318857fb96e59464097e" ns1:_="" ns2:_="" ns3:_="">
    <xsd:import namespace="http://schemas.microsoft.com/sharepoint/v3"/>
    <xsd:import namespace="619f8d67-ae1a-4895-af24-dce28c1ce7d2"/>
    <xsd:import namespace="7e5b2e3e-e46e-44ca-9d22-95ecdf6af9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f8d67-ae1a-4895-af24-dce28c1ce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5b2e3e-e46e-44ca-9d22-95ecdf6af9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1DCD9-CAA2-4097-9C4F-A62D896279F0}">
  <ds:schemaRefs>
    <ds:schemaRef ds:uri="http://purl.org/dc/elements/1.1/"/>
    <ds:schemaRef ds:uri="http://schemas.microsoft.com/sharepoint/v3"/>
    <ds:schemaRef ds:uri="http://purl.org/dc/dcmitype/"/>
    <ds:schemaRef ds:uri="619f8d67-ae1a-4895-af24-dce28c1ce7d2"/>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e5b2e3e-e46e-44ca-9d22-95ecdf6af9b9"/>
    <ds:schemaRef ds:uri="http://schemas.microsoft.com/office/2006/metadata/properties"/>
  </ds:schemaRefs>
</ds:datastoreItem>
</file>

<file path=customXml/itemProps2.xml><?xml version="1.0" encoding="utf-8"?>
<ds:datastoreItem xmlns:ds="http://schemas.openxmlformats.org/officeDocument/2006/customXml" ds:itemID="{40ED232C-C0F7-47E7-80F4-6F01FE76DA7E}">
  <ds:schemaRefs>
    <ds:schemaRef ds:uri="http://schemas.microsoft.com/sharepoint/v3/contenttype/forms"/>
  </ds:schemaRefs>
</ds:datastoreItem>
</file>

<file path=customXml/itemProps3.xml><?xml version="1.0" encoding="utf-8"?>
<ds:datastoreItem xmlns:ds="http://schemas.openxmlformats.org/officeDocument/2006/customXml" ds:itemID="{BCA748C8-46F6-4977-8312-E5C9716D9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9f8d67-ae1a-4895-af24-dce28c1ce7d2"/>
    <ds:schemaRef ds:uri="7e5b2e3e-e46e-44ca-9d22-95ecdf6af9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RTI_Mini_U_presentation v1</Template>
  <TotalTime>146</TotalTime>
  <Words>1123</Words>
  <Application>Microsoft Office PowerPoint</Application>
  <PresentationFormat>On-screen Show (4:3)</PresentationFormat>
  <Paragraphs>94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Times</vt:lpstr>
      <vt:lpstr>Wingdings</vt:lpstr>
      <vt:lpstr>ヒラギノ角ゴ Pro W3</vt:lpstr>
      <vt:lpstr>1_RTI Corporate</vt:lpstr>
      <vt:lpstr>Learning for Adapting   </vt:lpstr>
      <vt:lpstr>Monitoring &amp; Evaluation, Research, Learning, and Adapting</vt:lpstr>
      <vt:lpstr>Monitoring &amp; Evaluation, Research, Learning, and Adapting</vt:lpstr>
      <vt:lpstr>USAID Philippines LuzonHealth Project</vt:lpstr>
      <vt:lpstr>Lactational Amenorrhoea Method (LAM) for family planning  in the Philippines</vt:lpstr>
      <vt:lpstr>The challenge</vt:lpstr>
      <vt:lpstr>The solution (?)</vt:lpstr>
      <vt:lpstr>Operations research</vt:lpstr>
      <vt:lpstr>Operations research</vt:lpstr>
      <vt:lpstr>Percent of women protected from pregnancy</vt:lpstr>
      <vt:lpstr>Percent of women protected from pregnancy</vt:lpstr>
      <vt:lpstr>Moving from learning to adapting</vt:lpstr>
      <vt:lpstr>Moving from learning to adapting</vt:lpstr>
      <vt:lpstr>Moving from learning to adapting</vt:lpstr>
      <vt:lpstr>Moving from learning to adapting</vt:lpstr>
      <vt:lpstr>Moving from learning to adapting</vt:lpstr>
      <vt:lpstr>This work was supported by the U.S. Agency for International Development.   We thank our colleagues from USAID’s LuzonHealth Project who provided insight and expertise that greatly assisted this work.   We would also like to show our gratitude to the Breastfeeding Support Group members for diligently collecting the data presented here.    We are also immensely grateful to the women in Legazpi City for participating in this work. </vt:lpstr>
      <vt:lpstr>For more information: </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Flueckiger, Rebecca</dc:creator>
  <cp:lastModifiedBy>Chen, Molly</cp:lastModifiedBy>
  <cp:revision>21</cp:revision>
  <dcterms:created xsi:type="dcterms:W3CDTF">2018-09-13T13:27:45Z</dcterms:created>
  <dcterms:modified xsi:type="dcterms:W3CDTF">2018-10-29T00:31:01Z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0x01010071427D943B3DED47BC41C6F2ED009B84</vt:lpwstr>
  </property>
</Properties>
</file>