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55"/>
  </p:notesMasterIdLst>
  <p:handoutMasterIdLst>
    <p:handoutMasterId r:id="rId156"/>
  </p:handoutMasterIdLst>
  <p:sldIdLst>
    <p:sldId id="309" r:id="rId2"/>
    <p:sldId id="310" r:id="rId3"/>
    <p:sldId id="311" r:id="rId4"/>
    <p:sldId id="628" r:id="rId5"/>
    <p:sldId id="627" r:id="rId6"/>
    <p:sldId id="312" r:id="rId7"/>
    <p:sldId id="313" r:id="rId8"/>
    <p:sldId id="447" r:id="rId9"/>
    <p:sldId id="448" r:id="rId10"/>
    <p:sldId id="449" r:id="rId11"/>
    <p:sldId id="451" r:id="rId12"/>
    <p:sldId id="452" r:id="rId13"/>
    <p:sldId id="453" r:id="rId14"/>
    <p:sldId id="596" r:id="rId15"/>
    <p:sldId id="630" r:id="rId16"/>
    <p:sldId id="456" r:id="rId17"/>
    <p:sldId id="457" r:id="rId18"/>
    <p:sldId id="458" r:id="rId19"/>
    <p:sldId id="459" r:id="rId20"/>
    <p:sldId id="462" r:id="rId21"/>
    <p:sldId id="463" r:id="rId22"/>
    <p:sldId id="464" r:id="rId23"/>
    <p:sldId id="465" r:id="rId24"/>
    <p:sldId id="470" r:id="rId25"/>
    <p:sldId id="315" r:id="rId26"/>
    <p:sldId id="316" r:id="rId27"/>
    <p:sldId id="317" r:id="rId28"/>
    <p:sldId id="318" r:id="rId29"/>
    <p:sldId id="319" r:id="rId30"/>
    <p:sldId id="320" r:id="rId31"/>
    <p:sldId id="615" r:id="rId32"/>
    <p:sldId id="473" r:id="rId33"/>
    <p:sldId id="608" r:id="rId34"/>
    <p:sldId id="516" r:id="rId35"/>
    <p:sldId id="609" r:id="rId36"/>
    <p:sldId id="477" r:id="rId37"/>
    <p:sldId id="478" r:id="rId38"/>
    <p:sldId id="610" r:id="rId39"/>
    <p:sldId id="619" r:id="rId40"/>
    <p:sldId id="624" r:id="rId41"/>
    <p:sldId id="612" r:id="rId42"/>
    <p:sldId id="472" r:id="rId43"/>
    <p:sldId id="614" r:id="rId44"/>
    <p:sldId id="613" r:id="rId45"/>
    <p:sldId id="589" r:id="rId46"/>
    <p:sldId id="590" r:id="rId47"/>
    <p:sldId id="591" r:id="rId48"/>
    <p:sldId id="592" r:id="rId49"/>
    <p:sldId id="324" r:id="rId50"/>
    <p:sldId id="325" r:id="rId51"/>
    <p:sldId id="326" r:id="rId52"/>
    <p:sldId id="327" r:id="rId53"/>
    <p:sldId id="597" r:id="rId54"/>
    <p:sldId id="329" r:id="rId55"/>
    <p:sldId id="331" r:id="rId56"/>
    <p:sldId id="332" r:id="rId57"/>
    <p:sldId id="333" r:id="rId58"/>
    <p:sldId id="334" r:id="rId59"/>
    <p:sldId id="625" r:id="rId60"/>
    <p:sldId id="605" r:id="rId61"/>
    <p:sldId id="506" r:id="rId62"/>
    <p:sldId id="507" r:id="rId63"/>
    <p:sldId id="508" r:id="rId64"/>
    <p:sldId id="509" r:id="rId65"/>
    <p:sldId id="512" r:id="rId66"/>
    <p:sldId id="603" r:id="rId67"/>
    <p:sldId id="524" r:id="rId68"/>
    <p:sldId id="525" r:id="rId69"/>
    <p:sldId id="616" r:id="rId70"/>
    <p:sldId id="606" r:id="rId71"/>
    <p:sldId id="617" r:id="rId72"/>
    <p:sldId id="604" r:id="rId73"/>
    <p:sldId id="648" r:id="rId74"/>
    <p:sldId id="618" r:id="rId75"/>
    <p:sldId id="631" r:id="rId76"/>
    <p:sldId id="647" r:id="rId77"/>
    <p:sldId id="633" r:id="rId78"/>
    <p:sldId id="600" r:id="rId79"/>
    <p:sldId id="514" r:id="rId80"/>
    <p:sldId id="644" r:id="rId81"/>
    <p:sldId id="515" r:id="rId82"/>
    <p:sldId id="634" r:id="rId83"/>
    <p:sldId id="635" r:id="rId84"/>
    <p:sldId id="636" r:id="rId85"/>
    <p:sldId id="637" r:id="rId86"/>
    <p:sldId id="638" r:id="rId87"/>
    <p:sldId id="639" r:id="rId88"/>
    <p:sldId id="640" r:id="rId89"/>
    <p:sldId id="641" r:id="rId90"/>
    <p:sldId id="642" r:id="rId91"/>
    <p:sldId id="643" r:id="rId92"/>
    <p:sldId id="645" r:id="rId93"/>
    <p:sldId id="646" r:id="rId94"/>
    <p:sldId id="342" r:id="rId95"/>
    <p:sldId id="343" r:id="rId96"/>
    <p:sldId id="344" r:id="rId97"/>
    <p:sldId id="345" r:id="rId98"/>
    <p:sldId id="346" r:id="rId99"/>
    <p:sldId id="347" r:id="rId100"/>
    <p:sldId id="593" r:id="rId101"/>
    <p:sldId id="594" r:id="rId102"/>
    <p:sldId id="348" r:id="rId103"/>
    <p:sldId id="350" r:id="rId104"/>
    <p:sldId id="351" r:id="rId105"/>
    <p:sldId id="352" r:id="rId106"/>
    <p:sldId id="355" r:id="rId107"/>
    <p:sldId id="356" r:id="rId108"/>
    <p:sldId id="357" r:id="rId109"/>
    <p:sldId id="517" r:id="rId110"/>
    <p:sldId id="358" r:id="rId111"/>
    <p:sldId id="360" r:id="rId112"/>
    <p:sldId id="361" r:id="rId113"/>
    <p:sldId id="363" r:id="rId114"/>
    <p:sldId id="364" r:id="rId115"/>
    <p:sldId id="386" r:id="rId116"/>
    <p:sldId id="391" r:id="rId117"/>
    <p:sldId id="522" r:id="rId118"/>
    <p:sldId id="392" r:id="rId119"/>
    <p:sldId id="393" r:id="rId120"/>
    <p:sldId id="395" r:id="rId121"/>
    <p:sldId id="396" r:id="rId122"/>
    <p:sldId id="399" r:id="rId123"/>
    <p:sldId id="400" r:id="rId124"/>
    <p:sldId id="401" r:id="rId125"/>
    <p:sldId id="402" r:id="rId126"/>
    <p:sldId id="403" r:id="rId127"/>
    <p:sldId id="404" r:id="rId128"/>
    <p:sldId id="405" r:id="rId129"/>
    <p:sldId id="406" r:id="rId130"/>
    <p:sldId id="409" r:id="rId131"/>
    <p:sldId id="411" r:id="rId132"/>
    <p:sldId id="412" r:id="rId133"/>
    <p:sldId id="414" r:id="rId134"/>
    <p:sldId id="518" r:id="rId135"/>
    <p:sldId id="519" r:id="rId136"/>
    <p:sldId id="607" r:id="rId137"/>
    <p:sldId id="523" r:id="rId138"/>
    <p:sldId id="623" r:id="rId139"/>
    <p:sldId id="479" r:id="rId140"/>
    <p:sldId id="491" r:id="rId141"/>
    <p:sldId id="495" r:id="rId142"/>
    <p:sldId id="492" r:id="rId143"/>
    <p:sldId id="480" r:id="rId144"/>
    <p:sldId id="483" r:id="rId145"/>
    <p:sldId id="490" r:id="rId146"/>
    <p:sldId id="485" r:id="rId147"/>
    <p:sldId id="595" r:id="rId148"/>
    <p:sldId id="494" r:id="rId149"/>
    <p:sldId id="497" r:id="rId150"/>
    <p:sldId id="503" r:id="rId151"/>
    <p:sldId id="468" r:id="rId152"/>
    <p:sldId id="469" r:id="rId153"/>
    <p:sldId id="626" r:id="rId154"/>
  </p:sldIdLst>
  <p:sldSz cx="9144000" cy="6858000" type="screen4x3"/>
  <p:notesSz cx="7077075" cy="9418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0C0C0"/>
    <a:srgbClr val="993300"/>
    <a:srgbClr val="6699FF"/>
    <a:srgbClr val="2A12DA"/>
    <a:srgbClr val="DD3B1B"/>
    <a:srgbClr val="F15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1652" autoAdjust="0"/>
  </p:normalViewPr>
  <p:slideViewPr>
    <p:cSldViewPr>
      <p:cViewPr>
        <p:scale>
          <a:sx n="80" d="100"/>
          <a:sy n="80" d="100"/>
        </p:scale>
        <p:origin x="-1074" y="15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182880" cy="18288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defTabSz="944563" eaLnBrk="1" hangingPunct="1">
              <a:defRPr sz="1200">
                <a:cs typeface="+mn-cs"/>
              </a:defRPr>
            </a:lvl1pPr>
          </a:lstStyle>
          <a:p>
            <a:pPr>
              <a:defRPr/>
            </a:pPr>
            <a:endParaRPr lang="en-US"/>
          </a:p>
        </p:txBody>
      </p:sp>
      <p:sp>
        <p:nvSpPr>
          <p:cNvPr id="75779" name="Rectangle 3"/>
          <p:cNvSpPr>
            <a:spLocks noGrp="1" noChangeArrowheads="1"/>
          </p:cNvSpPr>
          <p:nvPr>
            <p:ph type="dt" sz="quarter" idx="1"/>
          </p:nvPr>
        </p:nvSpPr>
        <p:spPr bwMode="auto">
          <a:xfrm>
            <a:off x="4008438" y="0"/>
            <a:ext cx="3067050" cy="469900"/>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algn="r" defTabSz="944563" eaLnBrk="1" hangingPunct="1">
              <a:defRPr sz="1200">
                <a:cs typeface="+mn-cs"/>
              </a:defRPr>
            </a:lvl1pPr>
          </a:lstStyle>
          <a:p>
            <a:pPr>
              <a:defRPr/>
            </a:pPr>
            <a:endParaRPr lang="en-US"/>
          </a:p>
        </p:txBody>
      </p:sp>
      <p:sp>
        <p:nvSpPr>
          <p:cNvPr id="75780" name="Rectangle 4"/>
          <p:cNvSpPr>
            <a:spLocks noGrp="1" noChangeArrowheads="1"/>
          </p:cNvSpPr>
          <p:nvPr>
            <p:ph type="ftr" sz="quarter" idx="2"/>
          </p:nvPr>
        </p:nvSpPr>
        <p:spPr bwMode="auto">
          <a:xfrm>
            <a:off x="0" y="8945563"/>
            <a:ext cx="3067050" cy="471487"/>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defTabSz="944563" eaLnBrk="1" hangingPunct="1">
              <a:defRPr sz="1200">
                <a:cs typeface="+mn-cs"/>
              </a:defRPr>
            </a:lvl1pPr>
          </a:lstStyle>
          <a:p>
            <a:pPr>
              <a:defRPr/>
            </a:pPr>
            <a:endParaRPr lang="en-US"/>
          </a:p>
        </p:txBody>
      </p:sp>
      <p:sp>
        <p:nvSpPr>
          <p:cNvPr id="75781" name="Rectangle 5"/>
          <p:cNvSpPr>
            <a:spLocks noGrp="1" noChangeArrowheads="1"/>
          </p:cNvSpPr>
          <p:nvPr>
            <p:ph type="sldNum" sz="quarter" idx="3"/>
          </p:nvPr>
        </p:nvSpPr>
        <p:spPr bwMode="auto">
          <a:xfrm>
            <a:off x="4008438" y="8945563"/>
            <a:ext cx="3067050" cy="471487"/>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algn="r" defTabSz="944563" eaLnBrk="1" hangingPunct="1">
              <a:defRPr sz="1200">
                <a:cs typeface="+mn-cs"/>
              </a:defRPr>
            </a:lvl1pPr>
          </a:lstStyle>
          <a:p>
            <a:pPr>
              <a:defRPr/>
            </a:pPr>
            <a:fld id="{E59ECDE8-4E46-4B43-9066-7F145C73E3F6}" type="slidenum">
              <a:rPr lang="en-US"/>
              <a:pPr>
                <a:defRPr/>
              </a:pPr>
              <a:t>‹#›</a:t>
            </a:fld>
            <a:endParaRPr lang="en-US"/>
          </a:p>
        </p:txBody>
      </p:sp>
    </p:spTree>
    <p:extLst>
      <p:ext uri="{BB962C8B-B14F-4D97-AF65-F5344CB8AC3E}">
        <p14:creationId xmlns:p14="http://schemas.microsoft.com/office/powerpoint/2010/main" val="1075486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69900"/>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defTabSz="944563" eaLnBrk="1" hangingPunct="1">
              <a:defRPr sz="1200">
                <a:cs typeface="+mn-cs"/>
              </a:defRPr>
            </a:lvl1pPr>
          </a:lstStyle>
          <a:p>
            <a:pPr>
              <a:defRPr/>
            </a:pPr>
            <a:endParaRPr lang="en-US"/>
          </a:p>
        </p:txBody>
      </p:sp>
      <p:sp>
        <p:nvSpPr>
          <p:cNvPr id="4099" name="Rectangle 3"/>
          <p:cNvSpPr>
            <a:spLocks noGrp="1" noChangeArrowheads="1"/>
          </p:cNvSpPr>
          <p:nvPr>
            <p:ph type="dt" idx="1"/>
          </p:nvPr>
        </p:nvSpPr>
        <p:spPr bwMode="auto">
          <a:xfrm>
            <a:off x="4008438" y="0"/>
            <a:ext cx="3067050" cy="469900"/>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lvl1pPr algn="r" defTabSz="944563" eaLnBrk="1" hangingPunct="1">
              <a:defRPr sz="1200">
                <a:cs typeface="+mn-cs"/>
              </a:defRPr>
            </a:lvl1pPr>
          </a:lstStyle>
          <a:p>
            <a:pPr>
              <a:defRPr/>
            </a:pPr>
            <a:endParaRPr lang="en-US"/>
          </a:p>
        </p:txBody>
      </p:sp>
      <p:sp>
        <p:nvSpPr>
          <p:cNvPr id="139268" name="Rectangle 4"/>
          <p:cNvSpPr>
            <a:spLocks noGrp="1" noRot="1" noChangeAspect="1" noChangeArrowheads="1" noTextEdit="1"/>
          </p:cNvSpPr>
          <p:nvPr>
            <p:ph type="sldImg" idx="2"/>
          </p:nvPr>
        </p:nvSpPr>
        <p:spPr bwMode="auto">
          <a:xfrm>
            <a:off x="1185863" y="706438"/>
            <a:ext cx="4706937" cy="3530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8025" y="4473575"/>
            <a:ext cx="5661025" cy="4238625"/>
          </a:xfrm>
          <a:prstGeom prst="rect">
            <a:avLst/>
          </a:prstGeom>
          <a:noFill/>
          <a:ln w="9525">
            <a:noFill/>
            <a:miter lim="800000"/>
            <a:headEnd/>
            <a:tailEnd/>
          </a:ln>
          <a:effectLst/>
        </p:spPr>
        <p:txBody>
          <a:bodyPr vert="horz" wrap="square" lIns="94412" tIns="47206" rIns="94412" bIns="472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45563"/>
            <a:ext cx="3067050" cy="471487"/>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defTabSz="944563" eaLnBrk="1" hangingPunct="1">
              <a:defRPr sz="1200">
                <a:cs typeface="+mn-cs"/>
              </a:defRPr>
            </a:lvl1pPr>
          </a:lstStyle>
          <a:p>
            <a:pPr>
              <a:defRPr/>
            </a:pPr>
            <a:endParaRPr lang="en-US"/>
          </a:p>
        </p:txBody>
      </p:sp>
      <p:sp>
        <p:nvSpPr>
          <p:cNvPr id="4103" name="Rectangle 7"/>
          <p:cNvSpPr>
            <a:spLocks noGrp="1" noChangeArrowheads="1"/>
          </p:cNvSpPr>
          <p:nvPr>
            <p:ph type="sldNum" sz="quarter" idx="5"/>
          </p:nvPr>
        </p:nvSpPr>
        <p:spPr bwMode="auto">
          <a:xfrm>
            <a:off x="4008438" y="8945563"/>
            <a:ext cx="3067050" cy="471487"/>
          </a:xfrm>
          <a:prstGeom prst="rect">
            <a:avLst/>
          </a:prstGeom>
          <a:noFill/>
          <a:ln w="9525">
            <a:noFill/>
            <a:miter lim="800000"/>
            <a:headEnd/>
            <a:tailEnd/>
          </a:ln>
          <a:effectLst/>
        </p:spPr>
        <p:txBody>
          <a:bodyPr vert="horz" wrap="square" lIns="94412" tIns="47206" rIns="94412" bIns="47206" numCol="1" anchor="b" anchorCtr="0" compatLnSpc="1">
            <a:prstTxWarp prst="textNoShape">
              <a:avLst/>
            </a:prstTxWarp>
          </a:bodyPr>
          <a:lstStyle>
            <a:lvl1pPr algn="r" defTabSz="944563" eaLnBrk="1" hangingPunct="1">
              <a:defRPr sz="1200">
                <a:cs typeface="+mn-cs"/>
              </a:defRPr>
            </a:lvl1pPr>
          </a:lstStyle>
          <a:p>
            <a:pPr>
              <a:defRPr/>
            </a:pPr>
            <a:fld id="{DF8EF7BE-43AD-4679-9FF0-EC8255887F96}" type="slidenum">
              <a:rPr lang="en-US"/>
              <a:pPr>
                <a:defRPr/>
              </a:pPr>
              <a:t>‹#›</a:t>
            </a:fld>
            <a:endParaRPr lang="en-US"/>
          </a:p>
        </p:txBody>
      </p:sp>
    </p:spTree>
    <p:extLst>
      <p:ext uri="{BB962C8B-B14F-4D97-AF65-F5344CB8AC3E}">
        <p14:creationId xmlns:p14="http://schemas.microsoft.com/office/powerpoint/2010/main" val="35473687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89444"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p:txBody>
          <a:bodyPr/>
          <a:lstStyle/>
          <a:p>
            <a:pPr>
              <a:defRPr/>
            </a:pPr>
            <a:fld id="{6F9A4DFB-C7FB-47C0-AFA8-1D18CA2850BC}" type="slidenum">
              <a:rPr lang="en-US" smtClean="0"/>
              <a:pPr>
                <a:defRPr/>
              </a:pPr>
              <a:t>10</a:t>
            </a:fld>
            <a:endParaRPr lang="en-U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p:txBody>
          <a:bodyPr/>
          <a:lstStyle/>
          <a:p>
            <a:pPr>
              <a:defRPr/>
            </a:pPr>
            <a:fld id="{2E51A1E2-48CD-4D3C-AA2F-5CA36FE1CE0D}" type="slidenum">
              <a:rPr lang="en-US" smtClean="0"/>
              <a:pPr>
                <a:defRPr/>
              </a:pPr>
              <a:t>121</a:t>
            </a:fld>
            <a:endParaRPr lang="en-US" dirty="0"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p:txBody>
          <a:bodyPr/>
          <a:lstStyle/>
          <a:p>
            <a:pPr>
              <a:defRPr/>
            </a:pPr>
            <a:fld id="{D4D48D87-0D0B-4BB8-BFF4-BD6E7EA99DDE}" type="slidenum">
              <a:rPr lang="en-US" smtClean="0"/>
              <a:pPr>
                <a:defRPr/>
              </a:pPr>
              <a:t>122</a:t>
            </a:fld>
            <a:endParaRPr lang="en-US" dirty="0"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7"/>
          <p:cNvSpPr>
            <a:spLocks noGrp="1" noChangeArrowheads="1"/>
          </p:cNvSpPr>
          <p:nvPr>
            <p:ph type="sldNum" sz="quarter" idx="5"/>
          </p:nvPr>
        </p:nvSpPr>
        <p:spPr/>
        <p:txBody>
          <a:bodyPr/>
          <a:lstStyle/>
          <a:p>
            <a:pPr>
              <a:defRPr/>
            </a:pPr>
            <a:fld id="{3D44C69B-5927-4F7E-B209-B346D880E06B}" type="slidenum">
              <a:rPr lang="en-US" smtClean="0"/>
              <a:pPr>
                <a:defRPr/>
              </a:pPr>
              <a:t>123</a:t>
            </a:fld>
            <a:endParaRPr lang="en-US" dirty="0"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a:spLocks noGrp="1" noChangeArrowheads="1"/>
          </p:cNvSpPr>
          <p:nvPr>
            <p:ph type="sldNum" sz="quarter" idx="5"/>
          </p:nvPr>
        </p:nvSpPr>
        <p:spPr/>
        <p:txBody>
          <a:bodyPr/>
          <a:lstStyle/>
          <a:p>
            <a:pPr>
              <a:defRPr/>
            </a:pPr>
            <a:fld id="{C2B24367-DEF5-4837-A844-65A3E7346A8D}" type="slidenum">
              <a:rPr lang="en-US" smtClean="0"/>
              <a:pPr>
                <a:defRPr/>
              </a:pPr>
              <a:t>124</a:t>
            </a:fld>
            <a:endParaRPr lang="en-US" dirty="0"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7"/>
          <p:cNvSpPr>
            <a:spLocks noGrp="1" noChangeArrowheads="1"/>
          </p:cNvSpPr>
          <p:nvPr>
            <p:ph type="sldNum" sz="quarter" idx="5"/>
          </p:nvPr>
        </p:nvSpPr>
        <p:spPr/>
        <p:txBody>
          <a:bodyPr/>
          <a:lstStyle/>
          <a:p>
            <a:pPr>
              <a:defRPr/>
            </a:pPr>
            <a:fld id="{ACE299FF-6E9A-426D-AC7F-60ED4F7E6BB1}" type="slidenum">
              <a:rPr lang="en-US" smtClean="0"/>
              <a:pPr>
                <a:defRPr/>
              </a:pPr>
              <a:t>125</a:t>
            </a:fld>
            <a:endParaRPr lang="en-US" dirty="0"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7"/>
          <p:cNvSpPr>
            <a:spLocks noGrp="1" noChangeArrowheads="1"/>
          </p:cNvSpPr>
          <p:nvPr>
            <p:ph type="sldNum" sz="quarter" idx="5"/>
          </p:nvPr>
        </p:nvSpPr>
        <p:spPr/>
        <p:txBody>
          <a:bodyPr/>
          <a:lstStyle/>
          <a:p>
            <a:pPr>
              <a:defRPr/>
            </a:pPr>
            <a:fld id="{D1416394-4C38-4239-8D1F-0D0E32B030CF}" type="slidenum">
              <a:rPr lang="en-US" smtClean="0"/>
              <a:pPr>
                <a:defRPr/>
              </a:pPr>
              <a:t>126</a:t>
            </a:fld>
            <a:endParaRPr lang="en-US" dirty="0"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7"/>
          <p:cNvSpPr>
            <a:spLocks noGrp="1" noChangeArrowheads="1"/>
          </p:cNvSpPr>
          <p:nvPr>
            <p:ph type="sldNum" sz="quarter" idx="5"/>
          </p:nvPr>
        </p:nvSpPr>
        <p:spPr/>
        <p:txBody>
          <a:bodyPr/>
          <a:lstStyle/>
          <a:p>
            <a:pPr>
              <a:defRPr/>
            </a:pPr>
            <a:fld id="{E5CCA2BE-BCAA-4874-88CD-6E3166A05738}" type="slidenum">
              <a:rPr lang="en-US" smtClean="0"/>
              <a:pPr>
                <a:defRPr/>
              </a:pPr>
              <a:t>127</a:t>
            </a:fld>
            <a:endParaRPr lang="en-US" dirty="0"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p:txBody>
          <a:bodyPr/>
          <a:lstStyle/>
          <a:p>
            <a:pPr>
              <a:defRPr/>
            </a:pPr>
            <a:fld id="{59C9D39E-C1AE-47B9-A9F2-C11DD7F4B356}" type="slidenum">
              <a:rPr lang="en-US" smtClean="0"/>
              <a:pPr>
                <a:defRPr/>
              </a:pPr>
              <a:t>128</a:t>
            </a:fld>
            <a:endParaRPr lang="en-US" dirty="0"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7"/>
          <p:cNvSpPr>
            <a:spLocks noGrp="1" noChangeArrowheads="1"/>
          </p:cNvSpPr>
          <p:nvPr>
            <p:ph type="sldNum" sz="quarter" idx="5"/>
          </p:nvPr>
        </p:nvSpPr>
        <p:spPr/>
        <p:txBody>
          <a:bodyPr/>
          <a:lstStyle/>
          <a:p>
            <a:pPr>
              <a:defRPr/>
            </a:pPr>
            <a:fld id="{57B4524D-4F50-40A6-A47B-D16EC65114BE}" type="slidenum">
              <a:rPr lang="en-US" smtClean="0"/>
              <a:pPr>
                <a:defRPr/>
              </a:pPr>
              <a:t>129</a:t>
            </a:fld>
            <a:endParaRPr lang="en-US" dirty="0"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p:txBody>
          <a:bodyPr/>
          <a:lstStyle/>
          <a:p>
            <a:pPr>
              <a:defRPr/>
            </a:pPr>
            <a:fld id="{17C46BB6-0D59-433D-A2B4-25CDDB2D4959}" type="slidenum">
              <a:rPr lang="en-US" smtClean="0"/>
              <a:pPr>
                <a:defRPr/>
              </a:pPr>
              <a:t>130</a:t>
            </a:fld>
            <a:endParaRPr lang="en-US" dirty="0"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p:txBody>
          <a:bodyPr/>
          <a:lstStyle/>
          <a:p>
            <a:pPr>
              <a:defRPr/>
            </a:pPr>
            <a:fld id="{FD0EEF3B-6F23-4C7F-8A5E-7FC621547F70}" type="slidenum">
              <a:rPr lang="en-US" smtClean="0"/>
              <a:pPr>
                <a:defRPr/>
              </a:pPr>
              <a:t>11</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p:txBody>
          <a:bodyPr/>
          <a:lstStyle/>
          <a:p>
            <a:pPr>
              <a:defRPr/>
            </a:pPr>
            <a:fld id="{4D4ABC5D-4E9D-405F-B6B4-0DCE0F6F2639}" type="slidenum">
              <a:rPr lang="en-US" smtClean="0"/>
              <a:pPr>
                <a:defRPr/>
              </a:pPr>
              <a:t>131</a:t>
            </a:fld>
            <a:endParaRPr lang="en-US" dirty="0"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p:txBody>
          <a:bodyPr/>
          <a:lstStyle/>
          <a:p>
            <a:pPr>
              <a:defRPr/>
            </a:pPr>
            <a:fld id="{B7B621FC-6578-4F7F-B854-69485060164B}" type="slidenum">
              <a:rPr lang="en-US" smtClean="0"/>
              <a:pPr>
                <a:defRPr/>
              </a:pPr>
              <a:t>132</a:t>
            </a:fld>
            <a:endParaRPr lang="en-US" dirty="0"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p:txBody>
          <a:bodyPr/>
          <a:lstStyle/>
          <a:p>
            <a:pPr>
              <a:defRPr/>
            </a:pPr>
            <a:fld id="{391634A9-B782-45DD-ADB9-DA63E5697732}" type="slidenum">
              <a:rPr lang="en-US" smtClean="0"/>
              <a:pPr>
                <a:defRPr/>
              </a:pPr>
              <a:t>133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7988" name="Slide Number Placeholder 3"/>
          <p:cNvSpPr>
            <a:spLocks noGrp="1"/>
          </p:cNvSpPr>
          <p:nvPr>
            <p:ph type="sldNum" sz="quarter" idx="5"/>
          </p:nvPr>
        </p:nvSpPr>
        <p:spPr/>
        <p:txBody>
          <a:bodyPr/>
          <a:lstStyle/>
          <a:p>
            <a:pPr>
              <a:defRPr/>
            </a:pPr>
            <a:fld id="{D34AEE74-E379-4A64-BFEA-C24A0109FCA3}" type="slidenum">
              <a:rPr lang="en-US" smtClean="0"/>
              <a:pPr>
                <a:defRPr/>
              </a:pPr>
              <a:t>134</a:t>
            </a:fld>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99012" name="Slide Number Placeholder 3"/>
          <p:cNvSpPr>
            <a:spLocks noGrp="1"/>
          </p:cNvSpPr>
          <p:nvPr>
            <p:ph type="sldNum" sz="quarter" idx="5"/>
          </p:nvPr>
        </p:nvSpPr>
        <p:spPr/>
        <p:txBody>
          <a:bodyPr/>
          <a:lstStyle/>
          <a:p>
            <a:pPr>
              <a:defRPr/>
            </a:pPr>
            <a:fld id="{113F4156-5A94-4909-AFE5-F7F7DB5C6FA5}" type="slidenum">
              <a:rPr lang="en-US" smtClean="0"/>
              <a:pPr>
                <a:defRPr/>
              </a:pPr>
              <a:t>135</a:t>
            </a:fld>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0036" name="Slide Number Placeholder 3"/>
          <p:cNvSpPr>
            <a:spLocks noGrp="1"/>
          </p:cNvSpPr>
          <p:nvPr>
            <p:ph type="sldNum" sz="quarter" idx="5"/>
          </p:nvPr>
        </p:nvSpPr>
        <p:spPr/>
        <p:txBody>
          <a:bodyPr/>
          <a:lstStyle/>
          <a:p>
            <a:pPr>
              <a:defRPr/>
            </a:pPr>
            <a:fld id="{4E68749B-04F2-4ED9-9322-FF94CFF1749E}" type="slidenum">
              <a:rPr lang="en-US" smtClean="0"/>
              <a:pPr>
                <a:defRPr/>
              </a:pPr>
              <a:t>137</a:t>
            </a:fld>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p:txBody>
          <a:bodyPr/>
          <a:lstStyle/>
          <a:p>
            <a:pPr>
              <a:defRPr/>
            </a:pPr>
            <a:fld id="{2BB61974-39CC-4D6E-9D6D-48E636A00F39}" type="slidenum">
              <a:rPr lang="en-US" smtClean="0"/>
              <a:pPr>
                <a:defRPr/>
              </a:pPr>
              <a:t>139</a:t>
            </a:fld>
            <a:endParaRPr lang="en-US" smtClean="0"/>
          </a:p>
        </p:txBody>
      </p:sp>
      <p:sp>
        <p:nvSpPr>
          <p:cNvPr id="252931" name="Rectangle 2"/>
          <p:cNvSpPr>
            <a:spLocks noGrp="1" noRot="1" noChangeAspect="1" noChangeArrowheads="1" noTextEdit="1"/>
          </p:cNvSpPr>
          <p:nvPr>
            <p:ph type="sldImg"/>
          </p:nvPr>
        </p:nvSpPr>
        <p:spPr>
          <a:xfrm>
            <a:off x="1187450" y="706438"/>
            <a:ext cx="4706938" cy="3530600"/>
          </a:xfrm>
          <a:ln/>
        </p:spPr>
      </p:sp>
      <p:sp>
        <p:nvSpPr>
          <p:cNvPr id="252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GT"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p:txBody>
          <a:bodyPr/>
          <a:lstStyle/>
          <a:p>
            <a:pPr>
              <a:defRPr/>
            </a:pPr>
            <a:fld id="{9F6016F8-D3A6-4E2B-AA1C-B1FEF2752FE0}" type="slidenum">
              <a:rPr lang="en-US" smtClean="0"/>
              <a:pPr>
                <a:defRPr/>
              </a:pPr>
              <a:t>140</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p:txBody>
          <a:bodyPr/>
          <a:lstStyle/>
          <a:p>
            <a:pPr>
              <a:defRPr/>
            </a:pPr>
            <a:fld id="{FE68A121-E163-405C-853A-60561C89279A}" type="slidenum">
              <a:rPr lang="en-US" smtClean="0"/>
              <a:pPr>
                <a:defRPr/>
              </a:pPr>
              <a:t>141</a:t>
            </a:fld>
            <a:endParaRPr lang="en-US" smtClean="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p:txBody>
          <a:bodyPr/>
          <a:lstStyle/>
          <a:p>
            <a:pPr>
              <a:defRPr/>
            </a:pPr>
            <a:fld id="{1AA7BD9F-5E0F-4F6F-A573-ADF3B13DBC89}" type="slidenum">
              <a:rPr lang="en-US" smtClean="0"/>
              <a:pPr>
                <a:defRPr/>
              </a:pPr>
              <a:t>142</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p:txBody>
          <a:bodyPr/>
          <a:lstStyle/>
          <a:p>
            <a:pPr>
              <a:defRPr/>
            </a:pPr>
            <a:fld id="{D43DBAFF-DB88-40A3-9876-8E510E2D7AD0}" type="slidenum">
              <a:rPr lang="en-US" smtClean="0"/>
              <a:pPr>
                <a:defRPr/>
              </a:pPr>
              <a:t>12</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p:txBody>
          <a:bodyPr/>
          <a:lstStyle/>
          <a:p>
            <a:pPr>
              <a:defRPr/>
            </a:pPr>
            <a:fld id="{2C591DFA-6C63-48F9-AAF4-6B635F001C72}" type="slidenum">
              <a:rPr lang="en-US" smtClean="0"/>
              <a:pPr>
                <a:defRPr/>
              </a:pPr>
              <a:t>143</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GT"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p:txBody>
          <a:bodyPr/>
          <a:lstStyle/>
          <a:p>
            <a:pPr>
              <a:defRPr/>
            </a:pPr>
            <a:fld id="{C89DC552-B836-4AFD-AE6A-813C64BBB1FF}" type="slidenum">
              <a:rPr lang="en-US" smtClean="0"/>
              <a:pPr>
                <a:defRPr/>
              </a:pPr>
              <a:t>144</a:t>
            </a:fld>
            <a:endParaRPr lang="en-US" smtClean="0"/>
          </a:p>
        </p:txBody>
      </p:sp>
      <p:sp>
        <p:nvSpPr>
          <p:cNvPr id="258051" name="Rectangle 2"/>
          <p:cNvSpPr>
            <a:spLocks noGrp="1" noRot="1" noChangeAspect="1" noChangeArrowheads="1" noTextEdit="1"/>
          </p:cNvSpPr>
          <p:nvPr>
            <p:ph type="sldImg"/>
          </p:nvPr>
        </p:nvSpPr>
        <p:spPr>
          <a:xfrm>
            <a:off x="1185863" y="706438"/>
            <a:ext cx="4708525" cy="3532187"/>
          </a:xfrm>
          <a:ln/>
        </p:spPr>
      </p:sp>
      <p:sp>
        <p:nvSpPr>
          <p:cNvPr id="258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GT"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ln/>
        </p:spPr>
      </p:sp>
      <p:sp>
        <p:nvSpPr>
          <p:cNvPr id="259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317444" name="Slide Number Placeholder 3"/>
          <p:cNvSpPr>
            <a:spLocks noGrp="1"/>
          </p:cNvSpPr>
          <p:nvPr>
            <p:ph type="sldNum" sz="quarter" idx="5"/>
          </p:nvPr>
        </p:nvSpPr>
        <p:spPr/>
        <p:txBody>
          <a:bodyPr/>
          <a:lstStyle/>
          <a:p>
            <a:pPr>
              <a:defRPr/>
            </a:pPr>
            <a:fld id="{AE02CAD5-C98E-4243-8412-771DE7D9C37E}" type="slidenum">
              <a:rPr lang="en-US" smtClean="0"/>
              <a:pPr>
                <a:defRPr/>
              </a:pPr>
              <a:t>145</a:t>
            </a:fld>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p:txBody>
          <a:bodyPr/>
          <a:lstStyle/>
          <a:p>
            <a:pPr>
              <a:defRPr/>
            </a:pPr>
            <a:fld id="{BC34B954-21F9-442B-94D0-6CA04FCC4F1E}" type="slidenum">
              <a:rPr lang="en-US" smtClean="0"/>
              <a:pPr>
                <a:defRPr/>
              </a:pPr>
              <a:t>146</a:t>
            </a:fld>
            <a:endParaRPr lang="en-US" smtClean="0"/>
          </a:p>
        </p:txBody>
      </p:sp>
      <p:sp>
        <p:nvSpPr>
          <p:cNvPr id="260099" name="Rectangle 2"/>
          <p:cNvSpPr>
            <a:spLocks noGrp="1" noRot="1" noChangeAspect="1" noChangeArrowheads="1" noTextEdit="1"/>
          </p:cNvSpPr>
          <p:nvPr>
            <p:ph type="sldImg"/>
          </p:nvPr>
        </p:nvSpPr>
        <p:spPr>
          <a:xfrm>
            <a:off x="1185863" y="706438"/>
            <a:ext cx="4708525" cy="3532187"/>
          </a:xfrm>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GT"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ln/>
        </p:spPr>
      </p:sp>
      <p:sp>
        <p:nvSpPr>
          <p:cNvPr id="261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Here we illustrate a sequential use of a mix of qualitative and quantitative methods, considering what levels of rigor would be appropriate for each.  Beginning with discussions with representatives of the target community, there may be agreement on the need for household surveys to measure the nutritional status of children.  The findings of the survey are then brought back to the community to involve them in the assessment and interpretation, and joint decisions as to what should be done in the future.  </a:t>
            </a:r>
          </a:p>
        </p:txBody>
      </p:sp>
      <p:sp>
        <p:nvSpPr>
          <p:cNvPr id="4" name="Slide Number Placeholder 3"/>
          <p:cNvSpPr>
            <a:spLocks noGrp="1"/>
          </p:cNvSpPr>
          <p:nvPr>
            <p:ph type="sldNum" sz="quarter" idx="5"/>
          </p:nvPr>
        </p:nvSpPr>
        <p:spPr/>
        <p:txBody>
          <a:bodyPr/>
          <a:lstStyle/>
          <a:p>
            <a:pPr>
              <a:defRPr/>
            </a:pPr>
            <a:fld id="{274782DF-7C04-413F-BE49-64781F8F07FF}" type="slidenum">
              <a:rPr lang="en-US" smtClean="0"/>
              <a:pPr>
                <a:defRPr/>
              </a:pPr>
              <a:t>147</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p:txBody>
          <a:bodyPr/>
          <a:lstStyle/>
          <a:p>
            <a:pPr>
              <a:defRPr/>
            </a:pPr>
            <a:fld id="{8FB9E7B0-CE45-4598-9251-CC23AFFAFF47}" type="slidenum">
              <a:rPr lang="en-US" smtClean="0"/>
              <a:pPr>
                <a:defRPr/>
              </a:pPr>
              <a:t>148</a:t>
            </a:fld>
            <a:endParaRPr lang="en-US" smtClean="0"/>
          </a:p>
        </p:txBody>
      </p:sp>
      <p:sp>
        <p:nvSpPr>
          <p:cNvPr id="262147" name="Rectangle 2"/>
          <p:cNvSpPr>
            <a:spLocks noGrp="1" noRot="1" noChangeAspect="1" noChangeArrowheads="1" noTextEdit="1"/>
          </p:cNvSpPr>
          <p:nvPr>
            <p:ph type="sldImg"/>
          </p:nvPr>
        </p:nvSpPr>
        <p:spPr>
          <a:solidFill>
            <a:srgbClr val="FFFFFF"/>
          </a:solidFill>
          <a:ln/>
        </p:spPr>
      </p:sp>
      <p:sp>
        <p:nvSpPr>
          <p:cNvPr id="262148" name="Rectangle 3"/>
          <p:cNvSpPr>
            <a:spLocks noGrp="1" noChangeArrowheads="1"/>
          </p:cNvSpPr>
          <p:nvPr>
            <p:ph type="body" idx="1"/>
          </p:nvPr>
        </p:nvSpPr>
        <p:spPr>
          <a:xfrm>
            <a:off x="942975" y="4473575"/>
            <a:ext cx="5191125" cy="4238625"/>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p:txBody>
          <a:bodyPr/>
          <a:lstStyle/>
          <a:p>
            <a:pPr>
              <a:defRPr/>
            </a:pPr>
            <a:fld id="{DC923D95-2518-4D0F-8387-C494FE3778BE}" type="slidenum">
              <a:rPr lang="en-US" smtClean="0"/>
              <a:pPr>
                <a:defRPr/>
              </a:pPr>
              <a:t>149</a:t>
            </a:fld>
            <a:endParaRPr lang="en-US" smtClean="0"/>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p:txBody>
          <a:bodyPr/>
          <a:lstStyle/>
          <a:p>
            <a:pPr>
              <a:defRPr/>
            </a:pPr>
            <a:fld id="{DE1AB99F-5317-494C-9109-8DBC274AC5AF}" type="slidenum">
              <a:rPr lang="en-US" smtClean="0"/>
              <a:pPr>
                <a:defRPr/>
              </a:pPr>
              <a:t>150</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p:txBody>
          <a:bodyPr/>
          <a:lstStyle/>
          <a:p>
            <a:pPr>
              <a:defRPr/>
            </a:pPr>
            <a:fld id="{73076956-AEB5-408C-9348-EB11258DBB12}" type="slidenum">
              <a:rPr lang="en-US" smtClean="0"/>
              <a:pPr>
                <a:defRPr/>
              </a:pPr>
              <a:t>151</a:t>
            </a:fld>
            <a:endParaRPr lang="en-US" smtClean="0"/>
          </a:p>
        </p:txBody>
      </p:sp>
      <p:sp>
        <p:nvSpPr>
          <p:cNvPr id="265219" name="Rectangle 2"/>
          <p:cNvSpPr>
            <a:spLocks noGrp="1" noRot="1" noChangeAspect="1" noChangeArrowheads="1" noTextEdit="1"/>
          </p:cNvSpPr>
          <p:nvPr>
            <p:ph type="sldImg"/>
          </p:nvPr>
        </p:nvSpPr>
        <p:spPr>
          <a:ln/>
        </p:spPr>
      </p:sp>
      <p:sp>
        <p:nvSpPr>
          <p:cNvPr id="265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p:txBody>
          <a:bodyPr/>
          <a:lstStyle/>
          <a:p>
            <a:pPr>
              <a:defRPr/>
            </a:pPr>
            <a:fld id="{975C0267-9D5D-49EA-B8D5-7AF32ACC3E87}" type="slidenum">
              <a:rPr lang="en-US" smtClean="0"/>
              <a:pPr>
                <a:defRPr/>
              </a:pPr>
              <a:t>152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895A7D3C-4353-44C2-8C01-A3FCF7C509B8}" type="slidenum">
              <a:rPr lang="en-US" smtClean="0"/>
              <a:pPr>
                <a:defRPr/>
              </a:pPr>
              <a:t>13</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p:txBody>
          <a:bodyPr/>
          <a:lstStyle/>
          <a:p>
            <a:pPr>
              <a:defRPr/>
            </a:pPr>
            <a:fld id="{6F5C4B28-CA41-4B40-ABEF-DACECA9EF58E}" type="slidenum">
              <a:rPr lang="en-US" smtClean="0"/>
              <a:pPr>
                <a:defRPr/>
              </a:pPr>
              <a:t>14</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p:txBody>
          <a:bodyPr/>
          <a:lstStyle/>
          <a:p>
            <a:pPr>
              <a:defRPr/>
            </a:pPr>
            <a:fld id="{415EE372-E63D-4342-A44B-84FAC6D63B3C}" type="slidenum">
              <a:rPr lang="en-US" smtClean="0"/>
              <a:pPr>
                <a:defRPr/>
              </a:pPr>
              <a:t>16</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p:txBody>
          <a:bodyPr/>
          <a:lstStyle/>
          <a:p>
            <a:pPr>
              <a:defRPr/>
            </a:pPr>
            <a:fld id="{C74D3F2B-B041-4C4F-9D8A-3E5643D84EA2}" type="slidenum">
              <a:rPr lang="en-US" smtClean="0"/>
              <a:pPr>
                <a:defRPr/>
              </a:pPr>
              <a:t>17</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p:txBody>
          <a:bodyPr/>
          <a:lstStyle/>
          <a:p>
            <a:pPr>
              <a:defRPr/>
            </a:pPr>
            <a:fld id="{B5E6FD4B-4584-48CD-9561-9203C3A4DB29}" type="slidenum">
              <a:rPr lang="en-US" smtClean="0"/>
              <a:pPr>
                <a:defRPr/>
              </a:pPr>
              <a:t>18</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p:txBody>
          <a:bodyPr/>
          <a:lstStyle/>
          <a:p>
            <a:pPr>
              <a:defRPr/>
            </a:pPr>
            <a:fld id="{3F2B3095-37A6-4707-9CFE-4481450C3E5A}" type="slidenum">
              <a:rPr lang="en-US" smtClean="0"/>
              <a:pPr>
                <a:defRPr/>
              </a:pPr>
              <a:t>19</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p:txBody>
          <a:bodyPr/>
          <a:lstStyle/>
          <a:p>
            <a:pPr>
              <a:defRPr/>
            </a:pPr>
            <a:fld id="{FE5EB27D-6D9E-4265-8028-5D393B5701CA}" type="slidenum">
              <a:rPr lang="en-US" smtClean="0"/>
              <a:pPr>
                <a:defRPr/>
              </a:pPr>
              <a:t>20</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0468" name="Footer Placeholder 3"/>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p>
            <a:pPr>
              <a:defRPr/>
            </a:pPr>
            <a:fld id="{40DF5803-494E-49A1-AD9A-C2305B42DF3F}" type="slidenum">
              <a:rPr lang="en-US" smtClean="0"/>
              <a:pPr>
                <a:defRPr/>
              </a:pPr>
              <a:t>21</a:t>
            </a:fld>
            <a:endParaRPr lang="en-US" smtClean="0"/>
          </a:p>
        </p:txBody>
      </p:sp>
      <p:sp>
        <p:nvSpPr>
          <p:cNvPr id="157699" name="Rectangle 1026"/>
          <p:cNvSpPr>
            <a:spLocks noGrp="1" noRot="1" noChangeAspect="1" noChangeArrowheads="1" noTextEdit="1"/>
          </p:cNvSpPr>
          <p:nvPr>
            <p:ph type="sldImg"/>
          </p:nvPr>
        </p:nvSpPr>
        <p:spPr>
          <a:ln/>
        </p:spPr>
      </p:sp>
      <p:sp>
        <p:nvSpPr>
          <p:cNvPr id="1577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p:txBody>
          <a:bodyPr/>
          <a:lstStyle/>
          <a:p>
            <a:pPr>
              <a:defRPr/>
            </a:pPr>
            <a:fld id="{FDC6D990-ECAB-4600-903D-70A45A31DB32}" type="slidenum">
              <a:rPr lang="en-US" smtClean="0"/>
              <a:pPr>
                <a:defRPr/>
              </a:pPr>
              <a:t>22</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chart, that summarizes the seven steps of the RealWorld Evaluation approach, can be found on page 4 of the Condensed Overview (summary chapter), or on page 21 of the </a:t>
            </a:r>
            <a:r>
              <a:rPr lang="en-US" i="1" smtClean="0"/>
              <a:t>RealWorld Evaluation</a:t>
            </a:r>
            <a:r>
              <a:rPr lang="en-US" smtClean="0"/>
              <a:t> book.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3B13A8E3-AEC4-4F81-B43A-0425BABD01F2}" type="slidenum">
              <a:rPr lang="en-US" smtClean="0"/>
              <a:pPr>
                <a:defRPr/>
              </a:pPr>
              <a:t>23</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p:txBody>
          <a:bodyPr/>
          <a:lstStyle/>
          <a:p>
            <a:pPr>
              <a:defRPr/>
            </a:pPr>
            <a:fld id="{F72D549C-5AE2-4517-88E4-824BDCA05DC7}" type="slidenum">
              <a:rPr lang="en-US" smtClean="0"/>
              <a:pPr>
                <a:defRPr/>
              </a:pPr>
              <a:t>24</a:t>
            </a:fld>
            <a:endParaRPr lang="en-U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197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2996"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402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5044"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606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1709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Footer Placeholder 3"/>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Typically project designers begin with their planned activities and outputs, then predict what outcomes and impact will come about due to those project interventions.</a:t>
            </a:r>
          </a:p>
        </p:txBody>
      </p:sp>
      <p:sp>
        <p:nvSpPr>
          <p:cNvPr id="218116"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Ideally project design should begin by key stakeholders (including intended beneficiaries) going through a process of identifying the main problem they want to address – the change they want to bring about.  Then identifying primary causes of that problem, secondary causes, tertiary causes (here illustrated with three at each level, though there could be fewer or more).  There can, of course, be higher-level consequences; but the project should identify a major problem it will address that can reasonably be expected to be achieved during the project’s lifetime.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problem tree is then converted to a “Solution Tree” with the high-level change (in human conditions) identified as the desired Impact Goal, Outcome Objectives needed to achieve that Impact, project Outputs needed to achieve each Outcome Objective, etc.  At the lower level are the actual interventions the project intends to undertake (e.g. training).  Note that good design practice begins at the top, then works down.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We will illustrate this form of logic model with an education project – more specifically one that is focused on building schools.  (Typically beginning at the bottom.)  The designers need to recognize that more than classrooms are needed in order to achieve the outcome of increased enrollment of girls.  And there need to be even other external assumptions fulfilled if higher outcomes and impact are to be achieved, such as girls completing quality education, leading to their long-term empowerment, and even (a higher desired consequence) that this will all lead to a reduction of poverty in these households and communities.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p:txBody>
          <a:bodyPr/>
          <a:lstStyle/>
          <a:p>
            <a:pPr>
              <a:defRPr/>
            </a:pPr>
            <a:fld id="{8E654D53-2C26-4042-935A-97CBC31B27F9}" type="slidenum">
              <a:rPr lang="en-US" smtClean="0"/>
              <a:pPr>
                <a:defRPr/>
              </a:pPr>
              <a:t>35</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942975" y="4473575"/>
            <a:ext cx="5191125"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is an illustration of what a Program looks like: Two or more projects working in the same area, addressing the needs and rights of the same target population, collaborate together to provide the synergy needed to achieve higher level (program) impact. </a:t>
            </a:r>
          </a:p>
          <a:p>
            <a:pPr eaLnBrk="1" hangingPunct="1"/>
            <a:endParaRPr lang="en-US" smtClean="0"/>
          </a:p>
          <a:p>
            <a:pPr eaLnBrk="1" hangingPunct="1"/>
            <a:r>
              <a:rPr lang="en-US" smtClean="0"/>
              <a:t>As in this example, each project has a Outcome Objective at a level that can be achieved and measured during the life of the project.  Though our own agency may choose to directly implement one or more of the projects, it may be more appropriate to assist one or more partners to implement complementary projects.  If one assumes that someone else will take care of some aspect (e.g. Government Ministry of Education improving educational policies), it is important that we monitor that assumption.  For the hypothesis developed from the problem analysis (in this example) is that all three of these causes must be addressed in order for the Program Impact to be achieved (young women completing quality education.)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p:txBody>
          <a:bodyPr/>
          <a:lstStyle/>
          <a:p>
            <a:pPr>
              <a:defRPr/>
            </a:pPr>
            <a:fld id="{843CF919-D3ED-49C9-9F91-0DCCAB105B6A}" type="slidenum">
              <a:rPr lang="en-US" smtClean="0"/>
              <a:pPr>
                <a:defRPr/>
              </a:pPr>
              <a:t>36</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quality of each level in the cause-effect hierarchy is measured at the next higher level.  Here we consider what it takes to measure indicators at each level.</a:t>
            </a:r>
          </a:p>
          <a:p>
            <a:r>
              <a:rPr lang="en-US" b="1" smtClean="0"/>
              <a:t>Inputs</a:t>
            </a:r>
            <a:r>
              <a:rPr lang="en-US" smtClean="0"/>
              <a:t> are commonly measured by the financial accounting system. (We’re pretty good at this form of accountability.)</a:t>
            </a:r>
          </a:p>
          <a:p>
            <a:r>
              <a:rPr lang="en-US" b="1" smtClean="0"/>
              <a:t>Activities</a:t>
            </a:r>
            <a:r>
              <a:rPr lang="en-US" smtClean="0"/>
              <a:t> are frequently reported by field staff.  (Too frequently -- typically there is far more recorded than is really needed for management decision-making.)</a:t>
            </a:r>
          </a:p>
          <a:p>
            <a:r>
              <a:rPr lang="en-US" smtClean="0"/>
              <a:t>At least in their annual reports, project staff should document what </a:t>
            </a:r>
            <a:r>
              <a:rPr lang="en-US" b="1" smtClean="0"/>
              <a:t>Outputs </a:t>
            </a:r>
            <a:r>
              <a:rPr lang="en-US" smtClean="0"/>
              <a:t>the project achieved.</a:t>
            </a:r>
          </a:p>
          <a:p>
            <a:r>
              <a:rPr lang="en-US" smtClean="0"/>
              <a:t>There are basically two types of </a:t>
            </a:r>
            <a:r>
              <a:rPr lang="en-US" b="1" smtClean="0"/>
              <a:t>Effect (Outcome)</a:t>
            </a:r>
            <a:r>
              <a:rPr lang="en-US" smtClean="0"/>
              <a:t> measurement: A) One involves following up project participants to see how many are practicing what they were taught.  B) To measure the proportion of the community practicing these techniques (behaviors) requires a population-based survey.</a:t>
            </a:r>
          </a:p>
          <a:p>
            <a:r>
              <a:rPr lang="en-US" b="1" smtClean="0"/>
              <a:t>Project impact</a:t>
            </a:r>
            <a:r>
              <a:rPr lang="en-US" smtClean="0"/>
              <a:t> goals commonly refer to the percentage of the target population that will be benefited.  This calls for a population-based survey.  That requires extra effort and resources; is not likely to be done every year, but should be done at least at baseline and final project evaluation.</a:t>
            </a:r>
          </a:p>
          <a:p>
            <a:r>
              <a:rPr lang="en-US" b="1" smtClean="0"/>
              <a:t>Program impact evaluations</a:t>
            </a:r>
            <a:r>
              <a:rPr lang="en-US" smtClean="0"/>
              <a:t> that assess the higher (and multi-sectoral) impact of a series of projects require even greater resources and sophistication.  These should probably not be attempted at time intervals of less than 10 years.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p:txBody>
          <a:bodyPr/>
          <a:lstStyle/>
          <a:p>
            <a:pPr>
              <a:defRPr/>
            </a:pPr>
            <a:fld id="{385CA209-267A-44E8-BD73-9BFB79D3700A}" type="slidenum">
              <a:rPr lang="en-US" smtClean="0"/>
              <a:pPr>
                <a:defRPr/>
              </a:pPr>
              <a:t>37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has been a trend by USAID and some other donors and agencies to rely more and more on Performance Monitoring and away from regular Project Evaluation, much less occasional Impact Evaluation.  This has its limitations, as illustrated on this slide.</a:t>
            </a:r>
          </a:p>
          <a:p>
            <a:r>
              <a:rPr lang="en-US" smtClean="0"/>
              <a:t>It is reasonable to expect a Performance Monitoring system to collect, aggregate and report quantitative data at the input, activities and output levels on a fairly routine basis.  But to determine whether or not effects and impacts have been achieved requires more than an analysis of monitoring data -- they require a special study, a greater “stepping back” and broader, more holistic perspectives -- that’s the unique role of evaluations.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p>
            <a:pPr>
              <a:defRPr/>
            </a:pPr>
            <a:fld id="{9EB62077-D532-4ADA-9B9A-DCC5089F17BA}" type="slidenum">
              <a:rPr lang="en-US" smtClean="0"/>
              <a:pPr>
                <a:defRPr/>
              </a:pPr>
              <a:t>38</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Typically project logic models are linear.  This is one illustration of a more holistic model, where key external conditions are considered, since the success of the project is obviously dependent on those conditions.  And if those external conditions change (negatively or positively) during the life of the project, the project’s own plans may need to be flexible and change accordingly.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many creative ways to depict logic models.  Here is one developed by the Asia Foundation for a Trafficking In People (TIP) program in Nepal.  It includes three Components (sub-projects), with a variety of types of interventions.  The challenge is to make it compressible enough to show the “big picture logic” of the program without becoming so complex that it becomes confusing.  Another challenge is to know what aspects of a logic model like this should be tested by an evaluation. </a:t>
            </a:r>
          </a:p>
        </p:txBody>
      </p:sp>
      <p:sp>
        <p:nvSpPr>
          <p:cNvPr id="4" name="Slide Number Placeholder 3"/>
          <p:cNvSpPr>
            <a:spLocks noGrp="1"/>
          </p:cNvSpPr>
          <p:nvPr>
            <p:ph type="sldNum" sz="quarter" idx="5"/>
          </p:nvPr>
        </p:nvSpPr>
        <p:spPr/>
        <p:txBody>
          <a:bodyPr/>
          <a:lstStyle/>
          <a:p>
            <a:pPr>
              <a:defRPr/>
            </a:pPr>
            <a:fld id="{91AEC021-F738-4545-A84F-B7DC639FA628}" type="slidenum">
              <a:rPr lang="en-US" smtClean="0"/>
              <a:pPr>
                <a:defRPr/>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A583A61A-CB35-4FE2-8B96-E4AF6F6FA3AF}" type="slidenum">
              <a:rPr lang="en-US" smtClean="0"/>
              <a:pPr>
                <a:defRPr/>
              </a:pPr>
              <a:t>40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smtClean="0"/>
              <a:t>Many programs are much more complex than the simple cause-effect hierarchy depicted in typical project logframes.  Although a more comprehensive picture (such as the one on this slide) is more realistic, especially at broader geographical levels where multiple agencies are involved, assessing </a:t>
            </a:r>
            <a:r>
              <a:rPr lang="en-US" i="1" smtClean="0"/>
              <a:t>attribution</a:t>
            </a:r>
            <a:r>
              <a:rPr lang="en-US" smtClean="0"/>
              <a:t> of each gets rather challenging.  Ideally we can identify </a:t>
            </a:r>
            <a:r>
              <a:rPr lang="en-US" i="1" smtClean="0"/>
              <a:t>plausible contributions</a:t>
            </a:r>
            <a:r>
              <a:rPr lang="en-US" smtClean="0"/>
              <a:t> each actor makes to the achievement of higher level outcomes and ultimate impact.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1492" name="Footer Placeholder 3"/>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900" smtClean="0"/>
              <a:t>Here is another example of a more comprehensive logic model, this one by OECE/DAC, with a multi-sectoral national set of programs aimed at having impact on the MDGs (Millennium Development Goals).  Question: if you were designing an impact evaluation, what aspects of such a program would you focus 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426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426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426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4804"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4804"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582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0582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xfrm>
            <a:off x="944563" y="4473575"/>
            <a:ext cx="5738812"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Here’s a very short course on </a:t>
            </a:r>
            <a:r>
              <a:rPr lang="en-US" b="1" smtClean="0"/>
              <a:t>Evaluation</a:t>
            </a:r>
            <a:r>
              <a:rPr lang="en-US" smtClean="0"/>
              <a:t> (research) </a:t>
            </a:r>
            <a:r>
              <a:rPr lang="en-US" b="1" smtClean="0"/>
              <a:t>Design</a:t>
            </a:r>
            <a:r>
              <a:rPr lang="en-US" smtClean="0"/>
              <a:t>.</a:t>
            </a:r>
          </a:p>
          <a:p>
            <a:pPr eaLnBrk="1" hangingPunct="1"/>
            <a:r>
              <a:rPr lang="en-US" smtClean="0"/>
              <a:t>Let’s assume a project’s Final Goal has a quantifiable indicator.  (Think of an example.  The enrollment rate of girls in schools might be one.)  Higher is better.</a:t>
            </a:r>
          </a:p>
          <a:p>
            <a:pPr eaLnBrk="1" hangingPunct="1"/>
            <a:r>
              <a:rPr lang="en-US" smtClean="0"/>
              <a:t>Evaluation Design #1: Only end-of-project evaluation. Indicator appears to be high, but even if measured very precisely, it begs the question: compared to what?</a:t>
            </a:r>
          </a:p>
          <a:p>
            <a:pPr eaLnBrk="1" hangingPunct="1"/>
            <a:r>
              <a:rPr lang="en-US" smtClean="0"/>
              <a:t>Evaluation Design #2: Pre-test + post-test (baseline + evaluation).  Now we see that the indicator went from low to high.  Impressive.  Did the project have impact? A good evaluator would ask if the change is attributable to the project’s interventions or could it be due to general trends?</a:t>
            </a:r>
          </a:p>
          <a:p>
            <a:pPr eaLnBrk="1" hangingPunct="1"/>
            <a:r>
              <a:rPr lang="en-US" smtClean="0"/>
              <a:t>Evaluation Design #3: Post-test with control (comparison). In this scenario a “comparable” community was found and the indicator measured there during the evaluation.  But the evaluator wonders if we purposely chose a poor comparison group.</a:t>
            </a:r>
          </a:p>
          <a:p>
            <a:pPr eaLnBrk="1" hangingPunct="1"/>
            <a:r>
              <a:rPr lang="en-US" smtClean="0"/>
              <a:t>Evaluation Design #4: Quasi-Experimental Design. Pretty convincing that the project’s participants did better than the comparison group. But it only involves two snapshots before and two after.  </a:t>
            </a:r>
          </a:p>
          <a:p>
            <a:pPr eaLnBrk="1" hangingPunct="1"/>
            <a:r>
              <a:rPr lang="en-US" smtClean="0"/>
              <a:t>Evaluation Design #5: Longitudinal monitoring (at least small sample of proxy outcome indicator). Gives a more detailed view of trends during the life of the project. Looks good, but evaluator should still ask about sustainability.</a:t>
            </a:r>
          </a:p>
          <a:p>
            <a:pPr eaLnBrk="1" hangingPunct="1"/>
            <a:r>
              <a:rPr lang="en-US" smtClean="0"/>
              <a:t>Evaluation Design #6: Quasi-Experimental Longitudinal Design with Ex-Post Evaluation some time after project completion.  Now we see that the project’s participants were spoiled (by some form of subsidy) and in the long-run the “comparison” community did better.</a:t>
            </a:r>
          </a:p>
        </p:txBody>
      </p:sp>
      <p:sp>
        <p:nvSpPr>
          <p:cNvPr id="22733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8356"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preview of the photo that</a:t>
            </a:r>
            <a:r>
              <a:rPr lang="en-US" baseline="0" dirty="0" smtClean="0"/>
              <a:t> will appear on the cover of the 2</a:t>
            </a:r>
            <a:r>
              <a:rPr lang="en-US" baseline="30000" dirty="0" smtClean="0"/>
              <a:t>nd</a:t>
            </a:r>
            <a:r>
              <a:rPr lang="en-US" baseline="0" dirty="0" smtClean="0"/>
              <a:t> edition when it is published next month.</a:t>
            </a:r>
            <a:endParaRPr lang="en-US" dirty="0"/>
          </a:p>
        </p:txBody>
      </p:sp>
      <p:sp>
        <p:nvSpPr>
          <p:cNvPr id="4" name="Slide Number Placeholder 3"/>
          <p:cNvSpPr>
            <a:spLocks noGrp="1"/>
          </p:cNvSpPr>
          <p:nvPr>
            <p:ph type="sldNum" sz="quarter" idx="10"/>
          </p:nvPr>
        </p:nvSpPr>
        <p:spPr/>
        <p:txBody>
          <a:bodyPr/>
          <a:lstStyle/>
          <a:p>
            <a:pPr>
              <a:defRPr/>
            </a:pPr>
            <a:fld id="{DF8EF7BE-43AD-4679-9FF0-EC8255887F96}" type="slidenum">
              <a:rPr lang="en-US" smtClean="0"/>
              <a:pPr>
                <a:defRPr/>
              </a:pPr>
              <a:t>5</a:t>
            </a:fld>
            <a:endParaRPr lang="en-US"/>
          </a:p>
        </p:txBody>
      </p:sp>
    </p:spTree>
    <p:extLst>
      <p:ext uri="{BB962C8B-B14F-4D97-AF65-F5344CB8AC3E}">
        <p14:creationId xmlns:p14="http://schemas.microsoft.com/office/powerpoint/2010/main" val="22661743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938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xfrm>
            <a:off x="944563" y="4473575"/>
            <a:ext cx="5738812"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30404"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a:xfrm>
            <a:off x="944563" y="4473575"/>
            <a:ext cx="5738812"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Notice how much less information is available as various components of evaluation design are removed.</a:t>
            </a:r>
          </a:p>
        </p:txBody>
      </p:sp>
      <p:sp>
        <p:nvSpPr>
          <p:cNvPr id="23245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a:xfrm>
            <a:off x="944563" y="4473575"/>
            <a:ext cx="5738812"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Even if there is an initial random selection of who should participate in the project and who should be held as “control” (the essential yet controversial element of Randomized Control Trials), notice how much information is missing without longitudinal data and ex-post evaluation.</a:t>
            </a:r>
          </a:p>
        </p:txBody>
      </p:sp>
      <p:sp>
        <p:nvSpPr>
          <p:cNvPr id="23142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a:xfrm>
            <a:off x="944563" y="4473575"/>
            <a:ext cx="5738812"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this scenario there was no baseline conducted at the beginning of the project, but there was a midterm (e.g. year 2.5 of a 5-year project) survey when relevant data was measured.  This helps, but the remaining time is so short it will be hard to create much change.</a:t>
            </a:r>
          </a:p>
        </p:txBody>
      </p:sp>
      <p:sp>
        <p:nvSpPr>
          <p:cNvPr id="233476"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a:xfrm>
            <a:off x="944563" y="4473575"/>
            <a:ext cx="5738812"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 this design no baseline data was collected on the comparison group, though data was collected on a comparison group at the endline.  Requires seeking adequate information to indicate what the conditions of the comparison group were at the time the project started.  Look for relevant secondary data, key informants, use of recall methods, etc.  </a:t>
            </a:r>
          </a:p>
        </p:txBody>
      </p:sp>
      <p:sp>
        <p:nvSpPr>
          <p:cNvPr id="23450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a:xfrm>
            <a:off x="944563" y="4473575"/>
            <a:ext cx="5738812"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No baseline.  Begs the question on what the conditions were for both the project’s participants and the comparison group at the time the project started.  Look for relevant secondary data, key informants, recall, etc. to fill in the missing information.</a:t>
            </a:r>
          </a:p>
        </p:txBody>
      </p:sp>
      <p:sp>
        <p:nvSpPr>
          <p:cNvPr id="235524"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a:xfrm>
            <a:off x="944563" y="4473575"/>
            <a:ext cx="5738812"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Pre-test and post-test of the project participants measures change in the indicator, but this design provides no information on the </a:t>
            </a:r>
            <a:r>
              <a:rPr lang="en-US" i="1" smtClean="0"/>
              <a:t>counterfactual</a:t>
            </a:r>
            <a:r>
              <a:rPr lang="en-US" i="1" u="sng" smtClean="0"/>
              <a:t> </a:t>
            </a:r>
            <a:r>
              <a:rPr lang="en-US" smtClean="0"/>
              <a:t> -- what would have happened without the project.  Needs to be supplemented by information from other sources on what changes occurred in the general population or in comparable communities during the life of the project.</a:t>
            </a:r>
          </a:p>
        </p:txBody>
      </p:sp>
      <p:sp>
        <p:nvSpPr>
          <p:cNvPr id="236548"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944563" y="4473577"/>
            <a:ext cx="5738812" cy="4238625"/>
          </a:xfrm>
          <a:noFill/>
          <a:ln/>
        </p:spPr>
        <p:txBody>
          <a:bodyPr/>
          <a:lstStyle/>
          <a:p>
            <a:pPr eaLnBrk="1" hangingPunct="1"/>
            <a:r>
              <a:rPr lang="en-US" dirty="0" smtClean="0"/>
              <a:t>Status</a:t>
            </a:r>
            <a:r>
              <a:rPr lang="en-US" baseline="0" dirty="0" smtClean="0"/>
              <a:t> of high-level outcome indicator only measured at end of project, only of project beneficiaries.  </a:t>
            </a:r>
            <a:r>
              <a:rPr lang="en-US" dirty="0" smtClean="0"/>
              <a:t>Obviously the weakest evaluation design – yet by far the most common scenario in the real world (at least in international development projects).  Even if the indicator in question is measured very precisely (e.g. with a very rigorous survey, or exhaustive qualitative methods) there was no direct measurement of what change occurred during the life of the project, nor any form of counterfactual.   Very important to use complementary methods to obtain other information.</a:t>
            </a:r>
          </a:p>
        </p:txBody>
      </p:sp>
      <p:sp>
        <p:nvSpPr>
          <p:cNvPr id="237572"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table summarizes these 7 evaluation designs.</a:t>
            </a:r>
          </a:p>
        </p:txBody>
      </p:sp>
      <p:sp>
        <p:nvSpPr>
          <p:cNvPr id="4" name="Slide Number Placeholder 3"/>
          <p:cNvSpPr>
            <a:spLocks noGrp="1"/>
          </p:cNvSpPr>
          <p:nvPr>
            <p:ph type="sldNum" sz="quarter" idx="5"/>
          </p:nvPr>
        </p:nvSpPr>
        <p:spPr/>
        <p:txBody>
          <a:bodyPr/>
          <a:lstStyle/>
          <a:p>
            <a:pPr>
              <a:defRPr/>
            </a:pPr>
            <a:fld id="{E16F0CD8-FA99-4804-98B9-878522F00430}" type="slidenum">
              <a:rPr lang="en-US" smtClean="0"/>
              <a:pPr>
                <a:defRPr/>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2516" name="Footer Placeholder 3"/>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p:txBody>
          <a:bodyPr/>
          <a:lstStyle/>
          <a:p>
            <a:pPr>
              <a:defRPr/>
            </a:pPr>
            <a:fld id="{98609F91-22F9-4228-8EB2-4E104F225BBF}" type="slidenum">
              <a:rPr lang="en-US" smtClean="0"/>
              <a:pPr>
                <a:defRPr/>
              </a:pPr>
              <a:t>61</a:t>
            </a:fld>
            <a:endParaRPr lang="en-US" smtClean="0"/>
          </a:p>
        </p:txBody>
      </p:sp>
      <p:sp>
        <p:nvSpPr>
          <p:cNvPr id="198659" name="Rectangle 2"/>
          <p:cNvSpPr>
            <a:spLocks noGrp="1" noRot="1" noChangeAspect="1" noChangeArrowheads="1" noTextEdit="1"/>
          </p:cNvSpPr>
          <p:nvPr>
            <p:ph type="sldImg"/>
          </p:nvPr>
        </p:nvSpPr>
        <p:spPr>
          <a:xfrm>
            <a:off x="1189038" y="706438"/>
            <a:ext cx="4706937" cy="3530600"/>
          </a:xfrm>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p:txBody>
          <a:bodyPr/>
          <a:lstStyle/>
          <a:p>
            <a:pPr>
              <a:defRPr/>
            </a:pPr>
            <a:fld id="{757E1B91-3ACC-4ABA-BB19-9F057A89C019}" type="slidenum">
              <a:rPr lang="en-US" smtClean="0"/>
              <a:pPr>
                <a:defRPr/>
              </a:pPr>
              <a:t>62</a:t>
            </a:fld>
            <a:endParaRPr lang="en-US" smtClean="0"/>
          </a:p>
        </p:txBody>
      </p:sp>
      <p:sp>
        <p:nvSpPr>
          <p:cNvPr id="199683" name="Rectangle 2"/>
          <p:cNvSpPr>
            <a:spLocks noGrp="1" noRot="1" noChangeAspect="1" noChangeArrowheads="1" noTextEdit="1"/>
          </p:cNvSpPr>
          <p:nvPr>
            <p:ph type="sldImg"/>
          </p:nvPr>
        </p:nvSpPr>
        <p:spPr>
          <a:xfrm>
            <a:off x="1187450" y="706438"/>
            <a:ext cx="4706938" cy="3530600"/>
          </a:xfrm>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p:txBody>
          <a:bodyPr/>
          <a:lstStyle/>
          <a:p>
            <a:pPr>
              <a:defRPr/>
            </a:pPr>
            <a:fld id="{ACAB169B-C180-4BE6-A524-B4D95704DFCF}" type="slidenum">
              <a:rPr lang="en-US" smtClean="0"/>
              <a:pPr>
                <a:defRPr/>
              </a:pPr>
              <a:t>63</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p:txBody>
          <a:bodyPr/>
          <a:lstStyle/>
          <a:p>
            <a:pPr>
              <a:defRPr/>
            </a:pPr>
            <a:fld id="{9B9DD846-7122-4E34-82FD-E793EB1C2C2B}" type="slidenum">
              <a:rPr lang="en-US" smtClean="0"/>
              <a:pPr>
                <a:defRPr/>
              </a:pPr>
              <a:t>64</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50% higher incomes of those involved in the project looks impressive, if others’ incomes stayed stagnant.  But if the comparison group (people living in comparable communities) also enjoy higher incomes, the net impact of the project on incomes was actually zero.</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p:txBody>
          <a:bodyPr/>
          <a:lstStyle/>
          <a:p>
            <a:pPr>
              <a:defRPr/>
            </a:pPr>
            <a:fld id="{8D5174A5-7CE1-4B07-B208-FE6A44152160}" type="slidenum">
              <a:rPr lang="en-US" smtClean="0"/>
              <a:pPr>
                <a:defRPr/>
              </a:pPr>
              <a:t>65</a:t>
            </a:fld>
            <a:endParaRPr lang="en-US" smtClean="0"/>
          </a:p>
        </p:txBody>
      </p:sp>
      <p:sp>
        <p:nvSpPr>
          <p:cNvPr id="202755" name="Rectangle 2"/>
          <p:cNvSpPr>
            <a:spLocks noGrp="1" noRot="1" noChangeAspect="1" noChangeArrowheads="1" noTextEdit="1"/>
          </p:cNvSpPr>
          <p:nvPr>
            <p:ph type="sldImg"/>
          </p:nvPr>
        </p:nvSpPr>
        <p:spPr>
          <a:xfrm>
            <a:off x="1187450" y="706438"/>
            <a:ext cx="4706938" cy="3530600"/>
          </a:xfrm>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4A9DC3-F242-4D88-A321-9B3A483F2246}" type="slidenum">
              <a:rPr lang="en-AU"/>
              <a:pPr>
                <a:defRPr/>
              </a:pPr>
              <a:t>66</a:t>
            </a:fld>
            <a:endParaRPr lang="en-AU"/>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xfrm>
            <a:off x="708025" y="4473575"/>
            <a:ext cx="5661025" cy="2163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recent years there has been an increasing emphasis on impact evaluation in public policy and development.  In public policy there has been a focus on evidence-based policy and practice, drawing on approaches developed for evidence-based medicine.  In development there have been calls for more rigorous impact evaluation.  In both areas there have been debates about what constitutes ‘rigorous evidence’ and ‘scientific approaches’ to impact evaluation.  Some people and organizations have argued exclusively for increased use of specific research designs – in particular Randomized Controlled Trials (RCTs).  Others have argued that these designs are not always appropriate or feasible, and that we need other approaches to doing more systematic, rigorous and useful impact evaluation.  </a:t>
            </a:r>
          </a:p>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426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24260" name="Footer Placeholder 4"/>
          <p:cNvSpPr>
            <a:spLocks noGrp="1"/>
          </p:cNvSpPr>
          <p:nvPr>
            <p:ph type="ftr" sz="quarter" idx="4"/>
          </p:nvPr>
        </p:nvSpPr>
        <p:spPr/>
        <p:txBody>
          <a:bodyPr/>
          <a:lstStyle/>
          <a:p>
            <a:pPr>
              <a:defRPr/>
            </a:pPr>
            <a:r>
              <a:rPr lang="en-US" smtClean="0"/>
              <a:t>RealWorld Evaluation - Steps 1, 2 &amp; 3</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pPr eaLnBrk="1" hangingPunct="1"/>
            <a:r>
              <a:rPr lang="en-US" dirty="0" smtClean="0"/>
              <a:t>Unfortunately, too often simplistic RCTs only conduct</a:t>
            </a:r>
            <a:r>
              <a:rPr lang="en-US" baseline="0" dirty="0" smtClean="0"/>
              <a:t> research on one intervention, and judge its “impact” by attributable change in a fairly near-term outcome, without adequate consideration of other causal chains.  A more comprehensive design should factor in an adequate number of causal streams to determine not only </a:t>
            </a:r>
            <a:r>
              <a:rPr lang="en-US" i="1" baseline="0" dirty="0" smtClean="0"/>
              <a:t>which</a:t>
            </a:r>
            <a:r>
              <a:rPr lang="en-US" i="0" baseline="0" dirty="0" smtClean="0"/>
              <a:t> but </a:t>
            </a:r>
            <a:r>
              <a:rPr lang="en-US" i="1" baseline="0" dirty="0" smtClean="0"/>
              <a:t>what combination</a:t>
            </a:r>
            <a:r>
              <a:rPr lang="en-US" i="0" baseline="0" dirty="0" smtClean="0"/>
              <a:t> of interventions by one agency or others, or necessary pre-conditions need to be in place to achieve higher level impact.</a:t>
            </a:r>
            <a:endParaRPr lang="en-U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p:txBody>
          <a:bodyPr/>
          <a:lstStyle/>
          <a:p>
            <a:pPr>
              <a:defRPr/>
            </a:pPr>
            <a:fld id="{D7415F96-C428-4CAA-825B-5B99DF5B6F73}" type="slidenum">
              <a:rPr lang="en-US" smtClean="0"/>
              <a:pPr>
                <a:defRPr/>
              </a:pPr>
              <a:t>79</a:t>
            </a:fld>
            <a:endParaRPr lang="en-US" dirty="0"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93540" name="Slide Number Placeholder 3"/>
          <p:cNvSpPr>
            <a:spLocks noGrp="1"/>
          </p:cNvSpPr>
          <p:nvPr>
            <p:ph type="sldNum" sz="quarter" idx="5"/>
          </p:nvPr>
        </p:nvSpPr>
        <p:spPr/>
        <p:txBody>
          <a:bodyPr/>
          <a:lstStyle/>
          <a:p>
            <a:pPr>
              <a:defRPr/>
            </a:pPr>
            <a:fld id="{CF937A9A-0B84-4DD5-BF26-E3EE2946F070}" type="slidenum">
              <a:rPr lang="en-US" smtClean="0"/>
              <a:pPr>
                <a:defRPr/>
              </a:pPr>
              <a:t>7</a:t>
            </a:fld>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summarized from four bi-annual meta-evaluations of evaluation reports from CARE projects in many countries.</a:t>
            </a:r>
            <a:r>
              <a:rPr lang="en-US" baseline="0" dirty="0" smtClean="0"/>
              <a:t>  Colleagues familiar with other agencies report proportions of evaluations with no pre-test + post-test, nor counterfactual, are typically higher than the percentages reported here.</a:t>
            </a:r>
            <a:endParaRPr lang="en-US" dirty="0"/>
          </a:p>
        </p:txBody>
      </p:sp>
      <p:sp>
        <p:nvSpPr>
          <p:cNvPr id="4" name="Slide Number Placeholder 3"/>
          <p:cNvSpPr>
            <a:spLocks noGrp="1"/>
          </p:cNvSpPr>
          <p:nvPr>
            <p:ph type="sldNum" sz="quarter" idx="10"/>
          </p:nvPr>
        </p:nvSpPr>
        <p:spPr/>
        <p:txBody>
          <a:bodyPr/>
          <a:lstStyle/>
          <a:p>
            <a:fld id="{72B87C3F-B1F2-45C3-80B9-3EDD26605349}" type="slidenum">
              <a:rPr lang="en-US" smtClean="0"/>
              <a:t>80</a:t>
            </a:fld>
            <a:endParaRPr lang="en-US"/>
          </a:p>
        </p:txBody>
      </p:sp>
    </p:spTree>
    <p:extLst>
      <p:ext uri="{BB962C8B-B14F-4D97-AF65-F5344CB8AC3E}">
        <p14:creationId xmlns:p14="http://schemas.microsoft.com/office/powerpoint/2010/main" val="6353672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p:txBody>
          <a:bodyPr/>
          <a:lstStyle/>
          <a:p>
            <a:pPr>
              <a:defRPr/>
            </a:pPr>
            <a:fld id="{C4FC740C-DA89-4CA2-971F-E1E7FF7CB8CC}" type="slidenum">
              <a:rPr lang="en-US" smtClean="0"/>
              <a:pPr>
                <a:defRPr/>
              </a:pPr>
              <a:t>81</a:t>
            </a:fld>
            <a:endParaRPr lang="en-US" dirty="0"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p:txBody>
          <a:bodyPr/>
          <a:lstStyle/>
          <a:p>
            <a:pPr>
              <a:defRPr/>
            </a:pPr>
            <a:fld id="{453F8398-496F-4B5A-801D-9896D22692D7}" type="slidenum">
              <a:rPr lang="en-US" smtClean="0"/>
              <a:pPr>
                <a:defRPr/>
              </a:pPr>
              <a:t>91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8836"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49860"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0884"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1908"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2932"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Rot="1" noChangeAspect="1" noChangeArrowheads="1" noTextEdit="1"/>
          </p:cNvSpPr>
          <p:nvPr>
            <p:ph type="sldImg"/>
          </p:nvPr>
        </p:nvSpPr>
        <p:spPr>
          <a:solidFill>
            <a:srgbClr val="FFFFFF"/>
          </a:solidFill>
          <a:ln/>
        </p:spPr>
      </p:sp>
      <p:sp>
        <p:nvSpPr>
          <p:cNvPr id="214019" name="Rectangle 3"/>
          <p:cNvSpPr>
            <a:spLocks noGrp="1" noChangeArrowheads="1"/>
          </p:cNvSpPr>
          <p:nvPr>
            <p:ph type="body" idx="1"/>
          </p:nvPr>
        </p:nvSpPr>
        <p:spPr>
          <a:xfrm>
            <a:off x="944563" y="4473575"/>
            <a:ext cx="5187950" cy="4238625"/>
          </a:xfrm>
          <a:solidFill>
            <a:srgbClr val="FFFFFF"/>
          </a:solidFill>
          <a:ln>
            <a:solidFill>
              <a:srgbClr val="000000"/>
            </a:solidFill>
          </a:ln>
        </p:spPr>
        <p:txBody>
          <a:bodyPr/>
          <a:lstStyle/>
          <a:p>
            <a:pPr eaLnBrk="1" hangingPunct="1"/>
            <a:r>
              <a:rPr lang="en-US" smtClean="0"/>
              <a:t>Some are now calling this the “Rugh rigor scale.”  Its purpose is simply to get us to think in terms of levels of rigor appropriate for the degree of precision required.  Remember, the highest level of rigor is neither feasible nor necessary in most RealWorld Evaluation situations.</a:t>
            </a:r>
          </a:p>
          <a:p>
            <a:pPr eaLnBrk="1" hangingPunct="1"/>
            <a:r>
              <a:rPr lang="en-US" smtClean="0"/>
              <a:t>At the low end decisions are based on “efficient” (quick and cheap) sources of information.  Unfortunately these typically are based on rather subjective, sloppy sources.</a:t>
            </a:r>
          </a:p>
          <a:p>
            <a:pPr eaLnBrk="1" hangingPunct="1"/>
            <a:r>
              <a:rPr lang="en-US" smtClean="0"/>
              <a:t>At the high end are systems that provide much more objective, precise information; but they take more time and resources to collect and process.</a:t>
            </a:r>
          </a:p>
          <a:p>
            <a:pPr eaLnBrk="1" hangingPunct="1"/>
            <a:r>
              <a:rPr lang="en-US" smtClean="0"/>
              <a:t>Note that levels of rigor apply to qualitative as well as quantitative methods -- how well the evidence/data is collected and analyzed, in addition to sample design and size.  They also call for triangulation, using a diversity of methods.</a:t>
            </a:r>
          </a:p>
          <a:p>
            <a:pPr eaLnBrk="1" hangingPunct="1"/>
            <a:r>
              <a:rPr lang="en-US" smtClean="0"/>
              <a:t>What’s important is to determine what level of informational precision is required to inform a particular set of decisions, and thus what level of rigor is appropriate for collecting it.  If the consequences of a decision are not significant, it would probably not be justified to spend a whole lot of time and resources collecting the information.  On the other hand, if the decision will affect the lives of thousands of people and involve hundreds of thousands of dollars, it had better be based on very reliable information.</a:t>
            </a:r>
          </a:p>
        </p:txBody>
      </p:sp>
      <p:sp>
        <p:nvSpPr>
          <p:cNvPr id="253956"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Consider the various elements involved in conducting a survey.  When we consider rigor we need to consider the level of rigor involved in </a:t>
            </a:r>
            <a:r>
              <a:rPr lang="en-US" i="1" smtClean="0"/>
              <a:t>all</a:t>
            </a:r>
            <a:r>
              <a:rPr lang="en-US" smtClean="0"/>
              <a:t> of those elements.</a:t>
            </a:r>
          </a:p>
        </p:txBody>
      </p:sp>
      <p:sp>
        <p:nvSpPr>
          <p:cNvPr id="4" name="Slide Number Placeholder 3"/>
          <p:cNvSpPr>
            <a:spLocks noGrp="1"/>
          </p:cNvSpPr>
          <p:nvPr>
            <p:ph type="sldNum" sz="quarter" idx="5"/>
          </p:nvPr>
        </p:nvSpPr>
        <p:spPr/>
        <p:txBody>
          <a:bodyPr/>
          <a:lstStyle/>
          <a:p>
            <a:pPr>
              <a:defRPr/>
            </a:pPr>
            <a:fld id="{D35632D8-F232-422B-AF0B-0A3C043015C8}" type="slidenum">
              <a:rPr lang="en-US" smtClean="0"/>
              <a:pPr>
                <a:defRPr/>
              </a:pPr>
              <a:t>100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p>
            <a:pPr>
              <a:defRPr/>
            </a:pPr>
            <a:fld id="{3687ADB1-79F9-4B57-87B0-FE382ABAD920}" type="slidenum">
              <a:rPr lang="en-US" smtClean="0"/>
              <a:pPr>
                <a:defRPr/>
              </a:pPr>
              <a:t>8</a:t>
            </a:fld>
            <a:endParaRPr lang="en-US" dirty="0"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quality of information/data obtained from a survey or other evaluation method depends on </a:t>
            </a:r>
            <a:r>
              <a:rPr lang="en-US" i="1" smtClean="0"/>
              <a:t>all</a:t>
            </a:r>
            <a:r>
              <a:rPr lang="en-US" smtClean="0"/>
              <a:t> of the components.  The “flow” or quality will be limited to the “constraints” or level of rigor of the weakest component.</a:t>
            </a:r>
          </a:p>
        </p:txBody>
      </p:sp>
      <p:sp>
        <p:nvSpPr>
          <p:cNvPr id="4" name="Slide Number Placeholder 3"/>
          <p:cNvSpPr>
            <a:spLocks noGrp="1"/>
          </p:cNvSpPr>
          <p:nvPr>
            <p:ph type="sldNum" sz="quarter" idx="5"/>
          </p:nvPr>
        </p:nvSpPr>
        <p:spPr/>
        <p:txBody>
          <a:bodyPr/>
          <a:lstStyle/>
          <a:p>
            <a:pPr>
              <a:defRPr/>
            </a:pPr>
            <a:fld id="{1247AD6B-539D-471A-8FB5-AA7102C949BF}" type="slidenum">
              <a:rPr lang="en-US" smtClean="0"/>
              <a:pPr>
                <a:defRPr/>
              </a:pPr>
              <a:t>101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944563" y="4473575"/>
            <a:ext cx="5187950" cy="4238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Here we look a way to lay out plans for evaluation events during the life of a project, considering what level of rigor will be required for each.  The initial diagnostic assessment should be rigorous enough to reveal what issues need to be addressed in the target community, but one should not spend a disproportionate amount of the budget on it.  The baseline, as we will soon see, should be done with the same methodology and level of rigor as will be expected for the final evaluation.</a:t>
            </a:r>
          </a:p>
          <a:p>
            <a:pPr eaLnBrk="1" hangingPunct="1"/>
            <a:r>
              <a:rPr lang="en-US" smtClean="0"/>
              <a:t>During the life of the project there may be other evaluation events, such as annual self-evaluations, a mid-term evaluation, or a special study to examine some aspect not considered earlier (e.g. gender equity).  The appropriate level of rigor (and budget) for each of these needs to be determined, relative to other evaluation events.</a:t>
            </a:r>
          </a:p>
          <a:p>
            <a:pPr eaLnBrk="1" hangingPunct="1"/>
            <a:r>
              <a:rPr lang="en-US" smtClean="0"/>
              <a:t>It is commonly agreed that the final evaluation should be quite rigorous and precise, to assess what was achieved by the project.  However, if the baseline (the measure of how things were before the project started) was not done in a comparable way, it is difficult to prove what difference the project made.</a:t>
            </a:r>
          </a:p>
        </p:txBody>
      </p:sp>
      <p:sp>
        <p:nvSpPr>
          <p:cNvPr id="254980"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7028"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8052"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59076"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1124"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2148"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3172"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4196"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5220"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p:txBody>
          <a:bodyPr/>
          <a:lstStyle/>
          <a:p>
            <a:pPr>
              <a:defRPr/>
            </a:pPr>
            <a:fld id="{2C79558D-9D25-410E-9AC7-C54B512F8024}" type="slidenum">
              <a:rPr lang="en-US" smtClean="0"/>
              <a:pPr>
                <a:defRPr/>
              </a:pPr>
              <a:t>9</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6244"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7268"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69316"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270340" name="Footer Placeholder 4"/>
          <p:cNvSpPr>
            <a:spLocks noGrp="1"/>
          </p:cNvSpPr>
          <p:nvPr>
            <p:ph type="ftr" sz="quarter" idx="4"/>
          </p:nvPr>
        </p:nvSpPr>
        <p:spPr/>
        <p:txBody>
          <a:bodyPr/>
          <a:lstStyle/>
          <a:p>
            <a:pPr>
              <a:defRPr/>
            </a:pPr>
            <a:r>
              <a:rPr lang="en-US" dirty="0" smtClean="0"/>
              <a:t>RealWorld Evaluation - Steps 1, 2 &amp; 3</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7"/>
          <p:cNvSpPr>
            <a:spLocks noGrp="1" noChangeArrowheads="1"/>
          </p:cNvSpPr>
          <p:nvPr>
            <p:ph type="sldNum" sz="quarter" idx="5"/>
          </p:nvPr>
        </p:nvSpPr>
        <p:spPr/>
        <p:txBody>
          <a:bodyPr/>
          <a:lstStyle/>
          <a:p>
            <a:pPr>
              <a:defRPr/>
            </a:pPr>
            <a:fld id="{76F8B098-118A-451C-8DC4-C25E7395F43C}" type="slidenum">
              <a:rPr lang="en-US" smtClean="0"/>
              <a:pPr>
                <a:defRPr/>
              </a:pPr>
              <a:t>115</a:t>
            </a:fld>
            <a:endParaRPr lang="en-US" dirty="0" smtClean="0"/>
          </a:p>
        </p:txBody>
      </p:sp>
      <p:sp>
        <p:nvSpPr>
          <p:cNvPr id="230403" name="Rectangle 2"/>
          <p:cNvSpPr>
            <a:spLocks noGrp="1" noRot="1" noChangeAspect="1" noChangeArrowheads="1" noTextEdit="1"/>
          </p:cNvSpPr>
          <p:nvPr>
            <p:ph type="sldImg"/>
          </p:nvPr>
        </p:nvSpPr>
        <p:spPr>
          <a:xfrm>
            <a:off x="1187450" y="706438"/>
            <a:ext cx="4706938" cy="3530600"/>
          </a:xfrm>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a:spLocks noGrp="1" noChangeArrowheads="1"/>
          </p:cNvSpPr>
          <p:nvPr>
            <p:ph type="sldNum" sz="quarter" idx="5"/>
          </p:nvPr>
        </p:nvSpPr>
        <p:spPr/>
        <p:txBody>
          <a:bodyPr/>
          <a:lstStyle/>
          <a:p>
            <a:pPr>
              <a:defRPr/>
            </a:pPr>
            <a:fld id="{45817D41-9F98-4264-8330-47E00CEAE660}" type="slidenum">
              <a:rPr lang="en-US" smtClean="0"/>
              <a:pPr>
                <a:defRPr/>
              </a:pPr>
              <a:t>116</a:t>
            </a:fld>
            <a:endParaRPr lang="en-US" dirty="0"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p:txBody>
          <a:bodyPr/>
          <a:lstStyle/>
          <a:p>
            <a:pPr>
              <a:defRPr/>
            </a:pPr>
            <a:fld id="{BFAB583C-6E43-4A7E-84DC-8D2084604FA7}" type="slidenum">
              <a:rPr lang="en-US" smtClean="0"/>
              <a:pPr>
                <a:defRPr/>
              </a:pPr>
              <a:t>117</a:t>
            </a:fld>
            <a:endParaRPr lang="en-US" dirty="0"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a:spLocks noGrp="1" noChangeArrowheads="1"/>
          </p:cNvSpPr>
          <p:nvPr>
            <p:ph type="sldNum" sz="quarter" idx="5"/>
          </p:nvPr>
        </p:nvSpPr>
        <p:spPr/>
        <p:txBody>
          <a:bodyPr/>
          <a:lstStyle/>
          <a:p>
            <a:pPr>
              <a:defRPr/>
            </a:pPr>
            <a:fld id="{344C30C6-D27F-4205-B694-1403A4D44F69}" type="slidenum">
              <a:rPr lang="en-US" smtClean="0"/>
              <a:pPr>
                <a:defRPr/>
              </a:pPr>
              <a:t>118</a:t>
            </a:fld>
            <a:endParaRPr lang="en-US" dirty="0"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p:txBody>
          <a:bodyPr/>
          <a:lstStyle/>
          <a:p>
            <a:pPr>
              <a:defRPr/>
            </a:pPr>
            <a:fld id="{19FA13E4-7589-4312-8209-338195988409}" type="slidenum">
              <a:rPr lang="en-US" smtClean="0"/>
              <a:pPr>
                <a:defRPr/>
              </a:pPr>
              <a:t>119</a:t>
            </a:fld>
            <a:endParaRPr lang="en-US" dirty="0"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p:txBody>
          <a:bodyPr/>
          <a:lstStyle/>
          <a:p>
            <a:pPr>
              <a:defRPr/>
            </a:pPr>
            <a:fld id="{9CDC04FC-DB1D-48F6-BBB4-F151CB6F50DF}" type="slidenum">
              <a:rPr lang="en-US" smtClean="0"/>
              <a:pPr>
                <a:defRPr/>
              </a:pPr>
              <a:t>120</a:t>
            </a:fld>
            <a:endParaRPr lang="en-US" dirty="0"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n-US" sz="2400">
              <a:latin typeface="Times New Roman" pitchFamily="18" charset="0"/>
              <a:cs typeface="+mn-cs"/>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n-US" sz="2400">
              <a:latin typeface="Times New Roman" pitchFamily="18" charset="0"/>
              <a:cs typeface="+mn-cs"/>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n-US">
              <a:cs typeface="+mn-cs"/>
            </a:endParaRPr>
          </a:p>
        </p:txBody>
      </p:sp>
      <p:sp>
        <p:nvSpPr>
          <p:cNvPr id="7373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7373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554983EE-7284-4EBB-9995-34E181968F13}" type="slidenum">
              <a:rPr lang="en-US"/>
              <a:pPr>
                <a:defRPr/>
              </a:pPr>
              <a:t>‹#›</a:t>
            </a:fld>
            <a:endParaRPr lang="en-US"/>
          </a:p>
        </p:txBody>
      </p:sp>
    </p:spTree>
    <p:extLst>
      <p:ext uri="{BB962C8B-B14F-4D97-AF65-F5344CB8AC3E}">
        <p14:creationId xmlns:p14="http://schemas.microsoft.com/office/powerpoint/2010/main" val="805428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0F301-E502-4DB0-A3FE-94DBD85A1D5C}" type="slidenum">
              <a:rPr lang="en-US"/>
              <a:pPr>
                <a:defRPr/>
              </a:pPr>
              <a:t>‹#›</a:t>
            </a:fld>
            <a:endParaRPr lang="en-US"/>
          </a:p>
        </p:txBody>
      </p:sp>
    </p:spTree>
    <p:extLst>
      <p:ext uri="{BB962C8B-B14F-4D97-AF65-F5344CB8AC3E}">
        <p14:creationId xmlns:p14="http://schemas.microsoft.com/office/powerpoint/2010/main" val="119777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FBBE63-3BC5-4DCE-8760-C54CB7768A52}" type="slidenum">
              <a:rPr lang="en-US"/>
              <a:pPr>
                <a:defRPr/>
              </a:pPr>
              <a:t>‹#›</a:t>
            </a:fld>
            <a:endParaRPr lang="en-US"/>
          </a:p>
        </p:txBody>
      </p:sp>
    </p:spTree>
    <p:extLst>
      <p:ext uri="{BB962C8B-B14F-4D97-AF65-F5344CB8AC3E}">
        <p14:creationId xmlns:p14="http://schemas.microsoft.com/office/powerpoint/2010/main" val="403214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110E6E-E776-4B49-AAE7-EAB257A90704}" type="slidenum">
              <a:rPr lang="en-US"/>
              <a:pPr>
                <a:defRPr/>
              </a:pPr>
              <a:t>‹#›</a:t>
            </a:fld>
            <a:endParaRPr lang="en-US"/>
          </a:p>
        </p:txBody>
      </p:sp>
    </p:spTree>
    <p:extLst>
      <p:ext uri="{BB962C8B-B14F-4D97-AF65-F5344CB8AC3E}">
        <p14:creationId xmlns:p14="http://schemas.microsoft.com/office/powerpoint/2010/main" val="2623790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2000" y="1905000"/>
            <a:ext cx="7696200" cy="40386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385305-83A2-45F6-B2D3-578EB32A04B0}" type="slidenum">
              <a:rPr lang="en-US"/>
              <a:pPr>
                <a:defRPr/>
              </a:pPr>
              <a:t>‹#›</a:t>
            </a:fld>
            <a:endParaRPr lang="en-US"/>
          </a:p>
        </p:txBody>
      </p:sp>
    </p:spTree>
    <p:extLst>
      <p:ext uri="{BB962C8B-B14F-4D97-AF65-F5344CB8AC3E}">
        <p14:creationId xmlns:p14="http://schemas.microsoft.com/office/powerpoint/2010/main" val="2597742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86300" y="1905000"/>
            <a:ext cx="37719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838CCF-ED85-43E3-8DA0-C9972103C642}" type="slidenum">
              <a:rPr lang="en-US"/>
              <a:pPr>
                <a:defRPr/>
              </a:pPr>
              <a:t>‹#›</a:t>
            </a:fld>
            <a:endParaRPr lang="en-US"/>
          </a:p>
        </p:txBody>
      </p:sp>
    </p:spTree>
    <p:extLst>
      <p:ext uri="{BB962C8B-B14F-4D97-AF65-F5344CB8AC3E}">
        <p14:creationId xmlns:p14="http://schemas.microsoft.com/office/powerpoint/2010/main" val="1136558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355912" y="0"/>
            <a:ext cx="4787875" cy="6858000"/>
          </a:xfrm>
          <a:prstGeom prst="rect">
            <a:avLst/>
          </a:prstGeom>
          <a:solidFill>
            <a:srgbClr val="C2DBEE"/>
          </a:solidFill>
          <a:ln w="0" cmpd="sng">
            <a:noFill/>
            <a:prstDash val="solid"/>
          </a:ln>
        </p:spPr>
        <p:txBody>
          <a:bodyPr vert="horz" lIns="0" tIns="0" rIns="0" bIns="0" anchor="t"/>
          <a:lstStyle/>
          <a:p>
            <a:pPr algn="l"/>
            <a:r>
              <a:rPr lang="en-US" sz="100"/>
              <a:t> </a:t>
            </a:r>
          </a:p>
        </p:txBody>
      </p:sp>
      <p:sp>
        <p:nvSpPr>
          <p:cNvPr id="7" name="Text Placeholder 6"/>
          <p:cNvSpPr>
            <a:spLocks noGrp="1"/>
          </p:cNvSpPr>
          <p:nvPr>
            <p:ph type="body" idx="10"/>
          </p:nvPr>
        </p:nvSpPr>
        <p:spPr>
          <a:xfrm>
            <a:off x="4355912" y="336233"/>
            <a:ext cx="399523" cy="821055"/>
          </a:xfrm>
          <a:prstGeom prst="rect">
            <a:avLst/>
          </a:prstGeom>
          <a:noFill/>
          <a:ln w="0" cmpd="sng">
            <a:noFill/>
            <a:prstDash val="solid"/>
          </a:ln>
        </p:spPr>
        <p:txBody>
          <a:bodyPr vert="vert" lIns="0" tIns="0" rIns="0" bIns="0" anchor="t"/>
          <a:lstStyle>
            <a:lvl1pPr marL="0" marR="0" indent="0" algn="l">
              <a:lnSpc>
                <a:spcPts val="914"/>
              </a:lnSpc>
              <a:spcBef>
                <a:spcPts val="0"/>
              </a:spcBef>
              <a:spcAft>
                <a:spcPts val="0"/>
              </a:spcAft>
              <a:defRPr/>
            </a:lvl1pPr>
          </a:lstStyle>
          <a:p>
            <a:pPr marL="0" marR="45720" indent="0" algn="l">
              <a:lnSpc>
                <a:spcPts val="1500"/>
              </a:lnSpc>
              <a:spcAft>
                <a:spcPts val="0"/>
              </a:spcAft>
            </a:pPr>
            <a:r>
              <a:rPr lang="en-US" sz="1100" b="1" spc="-11">
                <a:solidFill>
                  <a:srgbClr val="006792"/>
                </a:solidFill>
                <a:latin typeface="Arial" panose="22635452340000000000" pitchFamily="2"/>
              </a:rPr>
              <a:t>Bamberger </a:t>
            </a:r>
            <a:r>
              <a:rPr lang="en-US" sz="1100" b="1" spc="0">
                <a:solidFill>
                  <a:srgbClr val="006792"/>
                </a:solidFill>
                <a:latin typeface="Arial" panose="22635452340000000000" pitchFamily="2"/>
              </a:rPr>
              <a:t>Rugh </a:t>
            </a:r>
          </a:p>
          <a:p>
            <a:pPr marL="0" marR="0" indent="0" algn="l">
              <a:lnSpc>
                <a:spcPts val="1300"/>
              </a:lnSpc>
              <a:spcBef>
                <a:spcPts val="0"/>
              </a:spcBef>
              <a:spcAft>
                <a:spcPts val="0"/>
              </a:spcAft>
            </a:pPr>
            <a:r>
              <a:rPr lang="en-US" sz="1100" b="1" spc="0">
                <a:solidFill>
                  <a:srgbClr val="006792"/>
                </a:solidFill>
                <a:latin typeface="Arial" panose="22635452340000000000" pitchFamily="2"/>
              </a:rPr>
              <a:t>Mabry </a:t>
            </a:r>
          </a:p>
        </p:txBody>
      </p:sp>
      <p:sp>
        <p:nvSpPr>
          <p:cNvPr id="8" name="Text Placeholder 7"/>
          <p:cNvSpPr>
            <a:spLocks noGrp="1"/>
          </p:cNvSpPr>
          <p:nvPr>
            <p:ph type="body" idx="10"/>
          </p:nvPr>
        </p:nvSpPr>
        <p:spPr>
          <a:xfrm>
            <a:off x="5152824" y="330518"/>
            <a:ext cx="2409517" cy="971074"/>
          </a:xfrm>
          <a:prstGeom prst="rect">
            <a:avLst/>
          </a:prstGeom>
          <a:noFill/>
          <a:ln w="0" cmpd="sng">
            <a:noFill/>
            <a:prstDash val="solid"/>
          </a:ln>
        </p:spPr>
        <p:txBody>
          <a:bodyPr vert="horz" lIns="0" tIns="16080" rIns="0" bIns="0" anchor="t"/>
          <a:lstStyle>
            <a:lvl1pPr marL="0" marR="0" indent="0" algn="ctr">
              <a:lnSpc>
                <a:spcPts val="4150"/>
              </a:lnSpc>
              <a:spcBef>
                <a:spcPts val="0"/>
              </a:spcBef>
              <a:spcAft>
                <a:spcPts val="0"/>
              </a:spcAft>
              <a:defRPr/>
            </a:lvl1pPr>
          </a:lstStyle>
          <a:p>
            <a:pPr marL="0" marR="0" indent="0" algn="ctr">
              <a:lnSpc>
                <a:spcPts val="4800"/>
              </a:lnSpc>
              <a:spcAft>
                <a:spcPts val="0"/>
              </a:spcAft>
            </a:pPr>
            <a:r>
              <a:rPr lang="en-US" sz="3900" spc="-70">
                <a:solidFill>
                  <a:srgbClr val="A51E5A"/>
                </a:solidFill>
                <a:latin typeface="Arial" panose="22635452340000000000" pitchFamily="2"/>
              </a:rPr>
              <a:t>RealWorld </a:t>
            </a:r>
          </a:p>
          <a:p>
            <a:pPr marL="0" marR="0" indent="0" algn="ctr">
              <a:lnSpc>
                <a:spcPts val="5900"/>
              </a:lnSpc>
              <a:spcBef>
                <a:spcPts val="0"/>
              </a:spcBef>
              <a:spcAft>
                <a:spcPts val="0"/>
              </a:spcAft>
            </a:pPr>
            <a:r>
              <a:rPr lang="en-US" sz="4000" spc="-281">
                <a:solidFill>
                  <a:srgbClr val="A51E5A"/>
                </a:solidFill>
                <a:latin typeface="Arial" panose="22635452340000000000" pitchFamily="2"/>
              </a:rPr>
              <a:t>Evaluation </a:t>
            </a:r>
          </a:p>
        </p:txBody>
      </p:sp>
      <p:sp>
        <p:nvSpPr>
          <p:cNvPr id="9" name="Text Placeholder 8"/>
          <p:cNvSpPr>
            <a:spLocks noGrp="1"/>
          </p:cNvSpPr>
          <p:nvPr>
            <p:ph type="body" idx="10"/>
          </p:nvPr>
        </p:nvSpPr>
        <p:spPr>
          <a:xfrm>
            <a:off x="4451951" y="1548765"/>
            <a:ext cx="221530" cy="3481864"/>
          </a:xfrm>
          <a:prstGeom prst="rect">
            <a:avLst/>
          </a:prstGeom>
          <a:noFill/>
          <a:ln w="0" cmpd="sng">
            <a:noFill/>
            <a:prstDash val="solid"/>
          </a:ln>
        </p:spPr>
        <p:txBody>
          <a:bodyPr vert="vert" lIns="0" tIns="0" rIns="0" bIns="0" anchor="t"/>
          <a:lstStyle>
            <a:lvl1pPr marL="0" marR="0" indent="0" algn="l">
              <a:lnSpc>
                <a:spcPts val="1688"/>
              </a:lnSpc>
              <a:spcAft>
                <a:spcPts val="0"/>
              </a:spcAft>
              <a:defRPr/>
            </a:lvl1pPr>
          </a:lstStyle>
          <a:p>
            <a:pPr marL="0" marR="0" indent="0" algn="l">
              <a:lnSpc>
                <a:spcPts val="2400"/>
              </a:lnSpc>
              <a:spcAft>
                <a:spcPts val="0"/>
              </a:spcAft>
            </a:pPr>
            <a:r>
              <a:rPr lang="en-US" sz="2400" b="1" spc="-127">
                <a:solidFill>
                  <a:srgbClr val="A51E5B"/>
                </a:solidFill>
                <a:latin typeface="Arial" panose="22635452340000000000" pitchFamily="2"/>
              </a:rPr>
              <a:t>RealWorld Evaluation </a:t>
            </a:r>
          </a:p>
        </p:txBody>
      </p:sp>
      <p:sp>
        <p:nvSpPr>
          <p:cNvPr id="10" name="Text Placeholder 9"/>
          <p:cNvSpPr>
            <a:spLocks noGrp="1"/>
          </p:cNvSpPr>
          <p:nvPr>
            <p:ph type="body" idx="10"/>
          </p:nvPr>
        </p:nvSpPr>
        <p:spPr>
          <a:xfrm>
            <a:off x="5142579" y="1308735"/>
            <a:ext cx="2380919" cy="363855"/>
          </a:xfrm>
          <a:prstGeom prst="rect">
            <a:avLst/>
          </a:prstGeom>
          <a:noFill/>
          <a:ln w="0" cmpd="sng">
            <a:noFill/>
            <a:prstDash val="solid"/>
          </a:ln>
        </p:spPr>
        <p:txBody>
          <a:bodyPr vert="horz" lIns="0" tIns="0" rIns="0" bIns="0" anchor="t"/>
          <a:lstStyle>
            <a:lvl1pPr marL="0" marR="0" indent="0" algn="l">
              <a:lnSpc>
                <a:spcPct val="79679"/>
              </a:lnSpc>
              <a:spcBef>
                <a:spcPts val="0"/>
              </a:spcBef>
              <a:spcAft>
                <a:spcPts val="0"/>
              </a:spcAft>
              <a:defRPr/>
            </a:lvl1pPr>
          </a:lstStyle>
          <a:p>
            <a:pPr marL="0" marR="0" indent="0" algn="l">
              <a:lnSpc>
                <a:spcPct val="87359"/>
              </a:lnSpc>
              <a:spcAft>
                <a:spcPts val="0"/>
              </a:spcAft>
            </a:pPr>
            <a:r>
              <a:rPr lang="en-US" sz="1300" spc="-74">
                <a:solidFill>
                  <a:srgbClr val="006792"/>
                </a:solidFill>
                <a:latin typeface="Arial" panose="22635452340000000000" pitchFamily="2"/>
              </a:rPr>
              <a:t>Working Under Budget, Time, </a:t>
            </a:r>
          </a:p>
          <a:p>
            <a:pPr marL="0" marR="0" indent="0" algn="l">
              <a:lnSpc>
                <a:spcPct val="79679"/>
              </a:lnSpc>
              <a:spcBef>
                <a:spcPts val="0"/>
              </a:spcBef>
              <a:spcAft>
                <a:spcPts val="0"/>
              </a:spcAft>
            </a:pPr>
            <a:r>
              <a:rPr lang="en-US" sz="1300" spc="-77">
                <a:solidFill>
                  <a:srgbClr val="006792"/>
                </a:solidFill>
                <a:latin typeface="Arial" panose="22635452340000000000" pitchFamily="2"/>
              </a:rPr>
              <a:t>Data, and Political Constraints </a:t>
            </a:r>
          </a:p>
        </p:txBody>
      </p:sp>
      <p:sp>
        <p:nvSpPr>
          <p:cNvPr id="11" name="Text Placeholder 10"/>
          <p:cNvSpPr>
            <a:spLocks noGrp="1"/>
          </p:cNvSpPr>
          <p:nvPr>
            <p:ph type="body" idx="10"/>
          </p:nvPr>
        </p:nvSpPr>
        <p:spPr>
          <a:xfrm>
            <a:off x="5150689" y="1991678"/>
            <a:ext cx="967222" cy="404336"/>
          </a:xfrm>
          <a:prstGeom prst="rect">
            <a:avLst/>
          </a:prstGeom>
          <a:noFill/>
          <a:ln w="0" cmpd="sng">
            <a:noFill/>
            <a:prstDash val="solid"/>
          </a:ln>
        </p:spPr>
        <p:txBody>
          <a:bodyPr vert="horz" lIns="0" tIns="0" rIns="0" bIns="0" anchor="t"/>
          <a:lstStyle>
            <a:lvl1pPr marL="0" marR="0" indent="0" algn="l">
              <a:lnSpc>
                <a:spcPts val="1547"/>
              </a:lnSpc>
              <a:spcBef>
                <a:spcPts val="0"/>
              </a:spcBef>
              <a:spcAft>
                <a:spcPts val="0"/>
              </a:spcAft>
              <a:defRPr/>
            </a:lvl1pPr>
          </a:lstStyle>
          <a:p>
            <a:pPr marL="0" marR="0" indent="0" algn="l">
              <a:lnSpc>
                <a:spcPts val="1800"/>
              </a:lnSpc>
              <a:spcAft>
                <a:spcPts val="0"/>
              </a:spcAft>
            </a:pPr>
            <a:r>
              <a:rPr lang="en-US" sz="1400" spc="-106">
                <a:solidFill>
                  <a:srgbClr val="A51E5A"/>
                </a:solidFill>
                <a:latin typeface="Arial" panose="22635452340000000000" pitchFamily="2"/>
              </a:rPr>
              <a:t>Michael </a:t>
            </a:r>
          </a:p>
          <a:p>
            <a:pPr marL="0" marR="0" indent="0" algn="l">
              <a:lnSpc>
                <a:spcPts val="2200"/>
              </a:lnSpc>
              <a:spcBef>
                <a:spcPts val="0"/>
              </a:spcBef>
              <a:spcAft>
                <a:spcPts val="0"/>
              </a:spcAft>
            </a:pPr>
            <a:r>
              <a:rPr lang="en-US" sz="1400" spc="-106">
                <a:solidFill>
                  <a:srgbClr val="A51E5A"/>
                </a:solidFill>
                <a:latin typeface="Arial" panose="22635452340000000000" pitchFamily="2"/>
              </a:rPr>
              <a:t>Bamberger </a:t>
            </a:r>
          </a:p>
        </p:txBody>
      </p:sp>
      <p:sp>
        <p:nvSpPr>
          <p:cNvPr id="12" name="Text Placeholder 11"/>
          <p:cNvSpPr>
            <a:spLocks noGrp="1"/>
          </p:cNvSpPr>
          <p:nvPr>
            <p:ph type="body" idx="10"/>
          </p:nvPr>
        </p:nvSpPr>
        <p:spPr>
          <a:xfrm>
            <a:off x="6302306" y="1987391"/>
            <a:ext cx="454586" cy="403860"/>
          </a:xfrm>
          <a:prstGeom prst="rect">
            <a:avLst/>
          </a:prstGeom>
          <a:noFill/>
          <a:ln w="0" cmpd="sng">
            <a:noFill/>
            <a:prstDash val="solid"/>
          </a:ln>
        </p:spPr>
        <p:txBody>
          <a:bodyPr vert="horz" lIns="0" tIns="0" rIns="0" bIns="0" anchor="t"/>
          <a:lstStyle>
            <a:lvl1pPr marL="0" marR="0" indent="0" algn="l">
              <a:lnSpc>
                <a:spcPts val="1547"/>
              </a:lnSpc>
              <a:spcBef>
                <a:spcPts val="0"/>
              </a:spcBef>
              <a:spcAft>
                <a:spcPts val="0"/>
              </a:spcAft>
              <a:defRPr/>
            </a:lvl1pPr>
          </a:lstStyle>
          <a:p>
            <a:pPr marL="0" marR="0" indent="0" algn="l">
              <a:lnSpc>
                <a:spcPts val="1800"/>
              </a:lnSpc>
              <a:spcAft>
                <a:spcPts val="0"/>
              </a:spcAft>
            </a:pPr>
            <a:r>
              <a:rPr lang="en-US" sz="1400" spc="-106">
                <a:solidFill>
                  <a:srgbClr val="A51E5A"/>
                </a:solidFill>
                <a:latin typeface="Arial" panose="22635452340000000000" pitchFamily="2"/>
              </a:rPr>
              <a:t>Jim </a:t>
            </a:r>
          </a:p>
          <a:p>
            <a:pPr marL="0" marR="0" indent="0" algn="l">
              <a:lnSpc>
                <a:spcPts val="2200"/>
              </a:lnSpc>
              <a:spcBef>
                <a:spcPts val="0"/>
              </a:spcBef>
              <a:spcAft>
                <a:spcPts val="0"/>
              </a:spcAft>
            </a:pPr>
            <a:r>
              <a:rPr lang="en-US" sz="1400" spc="-113">
                <a:solidFill>
                  <a:srgbClr val="A51E5A"/>
                </a:solidFill>
                <a:latin typeface="Arial" panose="22635452340000000000" pitchFamily="2"/>
              </a:rPr>
              <a:t>Rugh </a:t>
            </a:r>
          </a:p>
        </p:txBody>
      </p:sp>
      <p:sp>
        <p:nvSpPr>
          <p:cNvPr id="13" name="Text Placeholder 12"/>
          <p:cNvSpPr>
            <a:spLocks noGrp="1"/>
          </p:cNvSpPr>
          <p:nvPr>
            <p:ph type="body" idx="10"/>
          </p:nvPr>
        </p:nvSpPr>
        <p:spPr>
          <a:xfrm>
            <a:off x="6957934" y="1982629"/>
            <a:ext cx="575808" cy="401955"/>
          </a:xfrm>
          <a:prstGeom prst="rect">
            <a:avLst/>
          </a:prstGeom>
          <a:noFill/>
          <a:ln w="0" cmpd="sng">
            <a:noFill/>
            <a:prstDash val="solid"/>
          </a:ln>
        </p:spPr>
        <p:txBody>
          <a:bodyPr vert="horz" lIns="0" tIns="0" rIns="0" bIns="0" anchor="t"/>
          <a:lstStyle>
            <a:lvl1pPr marL="0" marR="0" indent="0" algn="l">
              <a:lnSpc>
                <a:spcPts val="1547"/>
              </a:lnSpc>
              <a:spcBef>
                <a:spcPts val="0"/>
              </a:spcBef>
              <a:spcAft>
                <a:spcPts val="0"/>
              </a:spcAft>
              <a:defRPr/>
            </a:lvl1pPr>
          </a:lstStyle>
          <a:p>
            <a:pPr marL="0" marR="0" indent="0" algn="l">
              <a:lnSpc>
                <a:spcPts val="1900"/>
              </a:lnSpc>
              <a:spcAft>
                <a:spcPts val="0"/>
              </a:spcAft>
            </a:pPr>
            <a:r>
              <a:rPr lang="en-US" sz="1400" spc="-106">
                <a:solidFill>
                  <a:srgbClr val="A51E5A"/>
                </a:solidFill>
                <a:latin typeface="Arial" panose="22635452340000000000" pitchFamily="2"/>
              </a:rPr>
              <a:t>Linda </a:t>
            </a:r>
          </a:p>
          <a:p>
            <a:pPr marL="0" marR="0" indent="0" algn="l">
              <a:lnSpc>
                <a:spcPts val="2200"/>
              </a:lnSpc>
              <a:spcBef>
                <a:spcPts val="0"/>
              </a:spcBef>
              <a:spcAft>
                <a:spcPts val="0"/>
              </a:spcAft>
            </a:pPr>
            <a:r>
              <a:rPr lang="en-US" sz="1400" spc="-32">
                <a:solidFill>
                  <a:srgbClr val="A51E5A"/>
                </a:solidFill>
                <a:latin typeface="Arial" panose="22635452340000000000" pitchFamily="2"/>
              </a:rPr>
              <a:t>Mabry </a:t>
            </a:r>
          </a:p>
        </p:txBody>
      </p:sp>
      <p:sp>
        <p:nvSpPr>
          <p:cNvPr id="14" name="Text Placeholder 13"/>
          <p:cNvSpPr>
            <a:spLocks noGrp="1"/>
          </p:cNvSpPr>
          <p:nvPr>
            <p:ph type="body" idx="10"/>
          </p:nvPr>
        </p:nvSpPr>
        <p:spPr>
          <a:xfrm>
            <a:off x="8154369" y="1261587"/>
            <a:ext cx="670140" cy="159544"/>
          </a:xfrm>
          <a:prstGeom prst="rect">
            <a:avLst/>
          </a:prstGeom>
          <a:noFill/>
          <a:ln w="0" cmpd="sng">
            <a:noFill/>
            <a:prstDash val="solid"/>
          </a:ln>
        </p:spPr>
        <p:txBody>
          <a:bodyPr vert="horz" lIns="0" tIns="0" rIns="0" bIns="0" anchor="t"/>
          <a:lstStyle>
            <a:lvl1pPr marL="0" marR="0" indent="0" algn="l">
              <a:lnSpc>
                <a:spcPct val="84479"/>
              </a:lnSpc>
              <a:spcAft>
                <a:spcPts val="0"/>
              </a:spcAft>
              <a:defRPr/>
            </a:lvl1pPr>
          </a:lstStyle>
          <a:p>
            <a:pPr marL="0" marR="0" indent="0" algn="l">
              <a:lnSpc>
                <a:spcPct val="84479"/>
              </a:lnSpc>
              <a:spcAft>
                <a:spcPts val="0"/>
              </a:spcAft>
            </a:pPr>
            <a:r>
              <a:rPr lang="en-US" sz="1200" spc="102">
                <a:solidFill>
                  <a:srgbClr val="006792"/>
                </a:solidFill>
                <a:latin typeface="Arial" panose="22635452340000000000" pitchFamily="2"/>
              </a:rPr>
              <a:t>EDITION </a:t>
            </a:r>
          </a:p>
        </p:txBody>
      </p:sp>
      <p:sp>
        <p:nvSpPr>
          <p:cNvPr id="15" name="Text Placeholder 14"/>
          <p:cNvSpPr>
            <a:spLocks noGrp="1"/>
          </p:cNvSpPr>
          <p:nvPr>
            <p:ph type="body" idx="10"/>
          </p:nvPr>
        </p:nvSpPr>
        <p:spPr>
          <a:xfrm>
            <a:off x="4410974" y="5109211"/>
            <a:ext cx="329948" cy="533876"/>
          </a:xfrm>
          <a:prstGeom prst="rect">
            <a:avLst/>
          </a:prstGeom>
          <a:noFill/>
          <a:ln w="0" cmpd="sng">
            <a:noFill/>
            <a:prstDash val="solid"/>
          </a:ln>
        </p:spPr>
        <p:txBody>
          <a:bodyPr vert="horz" lIns="0" tIns="16080" rIns="0" bIns="0" anchor="t"/>
          <a:lstStyle>
            <a:lvl1pPr marL="0" marR="0" indent="0" algn="ctr">
              <a:lnSpc>
                <a:spcPts val="281"/>
              </a:lnSpc>
              <a:spcBef>
                <a:spcPts val="127"/>
              </a:spcBef>
              <a:spcAft>
                <a:spcPts val="0"/>
              </a:spcAft>
              <a:defRPr/>
            </a:lvl1pPr>
          </a:lstStyle>
          <a:p>
            <a:pPr marL="0" marR="0" indent="0" algn="ctr">
              <a:lnSpc>
                <a:spcPts val="4900"/>
              </a:lnSpc>
              <a:spcAft>
                <a:spcPts val="0"/>
              </a:spcAft>
            </a:pPr>
            <a:r>
              <a:rPr lang="en-US" sz="4100" b="1" spc="0">
                <a:solidFill>
                  <a:srgbClr val="006792"/>
                </a:solidFill>
                <a:latin typeface="Tahoma" panose="22635452340000000000" pitchFamily="2"/>
              </a:rPr>
              <a:t>2 </a:t>
            </a:r>
          </a:p>
          <a:p>
            <a:pPr marL="0" marR="0" indent="0" algn="ctr">
              <a:lnSpc>
                <a:spcPts val="400"/>
              </a:lnSpc>
              <a:spcBef>
                <a:spcPts val="180"/>
              </a:spcBef>
              <a:spcAft>
                <a:spcPts val="0"/>
              </a:spcAft>
            </a:pPr>
            <a:r>
              <a:rPr lang="en-US" sz="600" spc="46">
                <a:solidFill>
                  <a:srgbClr val="006792"/>
                </a:solidFill>
                <a:latin typeface="Arial" panose="22635452340000000000" pitchFamily="2"/>
              </a:rPr>
              <a:t>EDITION </a:t>
            </a:r>
          </a:p>
        </p:txBody>
      </p:sp>
      <p:sp>
        <p:nvSpPr>
          <p:cNvPr id="18" name="Text Placeholder 17"/>
          <p:cNvSpPr>
            <a:spLocks noGrp="1"/>
          </p:cNvSpPr>
          <p:nvPr>
            <p:ph type="body" idx="10"/>
          </p:nvPr>
        </p:nvSpPr>
        <p:spPr>
          <a:xfrm>
            <a:off x="469098" y="1783080"/>
            <a:ext cx="3730590" cy="3892868"/>
          </a:xfrm>
          <a:prstGeom prst="rect">
            <a:avLst/>
          </a:prstGeom>
          <a:noFill/>
          <a:ln w="0" cmpd="sng">
            <a:noFill/>
            <a:prstDash val="solid"/>
          </a:ln>
        </p:spPr>
        <p:txBody>
          <a:bodyPr vert="horz" lIns="0" tIns="0" rIns="0" bIns="0" anchor="t"/>
          <a:lstStyle>
            <a:lvl1pPr marL="0" marR="257276" indent="0" algn="r">
              <a:lnSpc>
                <a:spcPct val="95999"/>
              </a:lnSpc>
              <a:spcBef>
                <a:spcPts val="253"/>
              </a:spcBef>
              <a:spcAft>
                <a:spcPts val="127"/>
              </a:spcAft>
              <a:buFont typeface="Symbol"/>
              <a:buChar char="·"/>
              <a:defRPr/>
            </a:lvl1pPr>
          </a:lstStyle>
          <a:p>
            <a:pPr marL="0" marR="411480" indent="0" algn="l">
              <a:lnSpc>
                <a:spcPct val="95999"/>
              </a:lnSpc>
              <a:spcAft>
                <a:spcPts val="0"/>
              </a:spcAft>
            </a:pPr>
            <a:r>
              <a:rPr lang="en-US" sz="700" spc="14">
                <a:solidFill>
                  <a:srgbClr val="000000"/>
                </a:solidFill>
                <a:latin typeface="Arial Narrow" panose="22635452340000000000" pitchFamily="2"/>
              </a:rPr>
              <a:t>This book addresses the challenges of conducting program evaluations in real-world contexts where </a:t>
            </a:r>
            <a:r>
              <a:rPr lang="en-US" sz="700" spc="7">
                <a:solidFill>
                  <a:srgbClr val="000000"/>
                </a:solidFill>
                <a:latin typeface="Arial Narrow" panose="22635452340000000000" pitchFamily="2"/>
              </a:rPr>
              <a:t>evaluators and their clients face budget and time constraints and where critical data may be missing. The </a:t>
            </a:r>
            <a:r>
              <a:rPr lang="en-US" sz="700" spc="-7">
                <a:solidFill>
                  <a:srgbClr val="000000"/>
                </a:solidFill>
                <a:latin typeface="Arial Narrow" panose="22635452340000000000" pitchFamily="2"/>
              </a:rPr>
              <a:t>book is organized around a seven-step model developed by the authors, which has been tested and refined in </a:t>
            </a:r>
            <a:r>
              <a:rPr lang="en-US" sz="700" spc="18">
                <a:solidFill>
                  <a:srgbClr val="000000"/>
                </a:solidFill>
                <a:latin typeface="Arial Narrow" panose="22635452340000000000" pitchFamily="2"/>
              </a:rPr>
              <a:t>workshops and in practice. Vignettes and case studies—representing evaluations from a variety of </a:t>
            </a:r>
            <a:r>
              <a:rPr lang="en-US" sz="700" spc="0">
                <a:solidFill>
                  <a:srgbClr val="000000"/>
                </a:solidFill>
                <a:latin typeface="Arial Narrow" panose="22635452340000000000" pitchFamily="2"/>
              </a:rPr>
              <a:t>geographic regions and sectors—demonstrate adaptive possibilities for small projects with budgets of a few </a:t>
            </a:r>
            <a:r>
              <a:rPr lang="en-US" sz="700" spc="18">
                <a:solidFill>
                  <a:srgbClr val="000000"/>
                </a:solidFill>
                <a:latin typeface="Arial Narrow" panose="22635452340000000000" pitchFamily="2"/>
              </a:rPr>
              <a:t>thousand dollars to large-scale, long-term evaluations of complex programs. The text incorporates </a:t>
            </a:r>
            <a:r>
              <a:rPr lang="en-US" sz="700" spc="7">
                <a:solidFill>
                  <a:srgbClr val="000000"/>
                </a:solidFill>
                <a:latin typeface="Arial Narrow" panose="22635452340000000000" pitchFamily="2"/>
              </a:rPr>
              <a:t>quantitative, qualitative, and mixed-method designs and this Second Edition reflects important developments </a:t>
            </a:r>
            <a:r>
              <a:rPr lang="en-US" sz="700" spc="4">
                <a:solidFill>
                  <a:srgbClr val="000000"/>
                </a:solidFill>
                <a:latin typeface="Arial Narrow" panose="22635452340000000000" pitchFamily="2"/>
              </a:rPr>
              <a:t>in the field over the last five years. </a:t>
            </a:r>
          </a:p>
          <a:p>
            <a:pPr marL="0" marR="0" indent="0" algn="l">
              <a:lnSpc>
                <a:spcPct val="84479"/>
              </a:lnSpc>
              <a:spcBef>
                <a:spcPts val="1620"/>
              </a:spcBef>
              <a:spcAft>
                <a:spcPts val="0"/>
              </a:spcAft>
            </a:pPr>
            <a:r>
              <a:rPr lang="en-US" sz="800" b="1" spc="98">
                <a:solidFill>
                  <a:srgbClr val="A51E5A"/>
                </a:solidFill>
                <a:latin typeface="Tahoma" panose="22635452340000000000" pitchFamily="2"/>
              </a:rPr>
              <a:t>New to the Second Edition: </a:t>
            </a:r>
          </a:p>
          <a:p>
            <a:pPr marL="228600" marR="685800" indent="228600" algn="l">
              <a:lnSpc>
                <a:spcPct val="95999"/>
              </a:lnSpc>
              <a:spcBef>
                <a:spcPts val="540"/>
              </a:spcBef>
              <a:spcAft>
                <a:spcPts val="0"/>
              </a:spcAft>
              <a:buFont typeface="Symbol"/>
              <a:buChar char="·"/>
            </a:pPr>
            <a:r>
              <a:rPr lang="en-US" sz="700" b="1" spc="-4">
                <a:solidFill>
                  <a:srgbClr val="006792"/>
                </a:solidFill>
                <a:latin typeface="Arial Narrow" panose="22635452340000000000" pitchFamily="2"/>
              </a:rPr>
              <a:t>Adds two new chapters on organizing and managing evaluations,</a:t>
            </a:r>
            <a:r>
              <a:rPr lang="en-US" sz="700" spc="-4">
                <a:solidFill>
                  <a:srgbClr val="000000"/>
                </a:solidFill>
                <a:latin typeface="Arial Narrow" panose="22635452340000000000" pitchFamily="2"/>
              </a:rPr>
              <a:t> including how to strengthen </a:t>
            </a:r>
            <a:r>
              <a:rPr lang="en-US" sz="700" spc="4">
                <a:solidFill>
                  <a:srgbClr val="000000"/>
                </a:solidFill>
                <a:latin typeface="Arial Narrow" panose="22635452340000000000" pitchFamily="2"/>
              </a:rPr>
              <a:t>capacity and promote the institutionalization of evaluation systems </a:t>
            </a:r>
          </a:p>
          <a:p>
            <a:pPr marL="274320" marR="411480" indent="274320" algn="l">
              <a:lnSpc>
                <a:spcPct val="95999"/>
              </a:lnSpc>
              <a:spcBef>
                <a:spcPts val="360"/>
              </a:spcBef>
              <a:spcAft>
                <a:spcPts val="0"/>
              </a:spcAft>
              <a:buFont typeface="Symbol"/>
              <a:buChar char="·"/>
            </a:pPr>
            <a:r>
              <a:rPr lang="en-US" sz="700" b="1" spc="-7">
                <a:solidFill>
                  <a:srgbClr val="006792"/>
                </a:solidFill>
                <a:latin typeface="Arial Narrow" panose="22635452340000000000" pitchFamily="2"/>
              </a:rPr>
              <a:t>Includes a new chapter on the evaluation of complex development interventions,</a:t>
            </a:r>
            <a:r>
              <a:rPr lang="en-US" sz="700" spc="-7">
                <a:solidFill>
                  <a:srgbClr val="000000"/>
                </a:solidFill>
                <a:latin typeface="Arial Narrow" panose="22635452340000000000" pitchFamily="2"/>
              </a:rPr>
              <a:t> with a number of </a:t>
            </a:r>
            <a:r>
              <a:rPr lang="en-US" sz="700" spc="4">
                <a:solidFill>
                  <a:srgbClr val="000000"/>
                </a:solidFill>
                <a:latin typeface="Arial Narrow" panose="22635452340000000000" pitchFamily="2"/>
              </a:rPr>
              <a:t>promising new approaches presented </a:t>
            </a:r>
          </a:p>
          <a:p>
            <a:pPr marL="274320" marR="457200" indent="274320" algn="l">
              <a:lnSpc>
                <a:spcPct val="95999"/>
              </a:lnSpc>
              <a:spcBef>
                <a:spcPts val="540"/>
              </a:spcBef>
              <a:spcAft>
                <a:spcPts val="0"/>
              </a:spcAft>
              <a:buFont typeface="Symbol"/>
              <a:buChar char="·"/>
            </a:pPr>
            <a:r>
              <a:rPr lang="en-US" sz="700" b="1" spc="0">
                <a:solidFill>
                  <a:srgbClr val="006792"/>
                </a:solidFill>
                <a:latin typeface="Arial Narrow" panose="22635452340000000000" pitchFamily="2"/>
              </a:rPr>
              <a:t>Incorporates new material,</a:t>
            </a:r>
            <a:r>
              <a:rPr lang="en-US" sz="700" spc="0">
                <a:solidFill>
                  <a:srgbClr val="000000"/>
                </a:solidFill>
                <a:latin typeface="Arial Narrow" panose="22635452340000000000" pitchFamily="2"/>
              </a:rPr>
              <a:t> including on ethical standards, debates over the “best” evaluation designs </a:t>
            </a:r>
            <a:r>
              <a:rPr lang="en-US" sz="700" spc="4">
                <a:solidFill>
                  <a:srgbClr val="000000"/>
                </a:solidFill>
                <a:latin typeface="Arial Narrow" panose="22635452340000000000" pitchFamily="2"/>
              </a:rPr>
              <a:t>and how to assess their validity, and the importance of understanding settings </a:t>
            </a:r>
          </a:p>
          <a:p>
            <a:pPr marL="274320" marR="548640" indent="274320" algn="l">
              <a:lnSpc>
                <a:spcPct val="95999"/>
              </a:lnSpc>
              <a:spcBef>
                <a:spcPts val="540"/>
              </a:spcBef>
              <a:spcAft>
                <a:spcPts val="0"/>
              </a:spcAft>
              <a:buFont typeface="Symbol"/>
              <a:buChar char="·"/>
            </a:pPr>
            <a:r>
              <a:rPr lang="en-US" sz="700" b="1" spc="-11">
                <a:solidFill>
                  <a:srgbClr val="006792"/>
                </a:solidFill>
                <a:latin typeface="Arial Narrow" panose="22635452340000000000" pitchFamily="2"/>
              </a:rPr>
              <a:t>Expands the discussion of program theory,</a:t>
            </a:r>
            <a:r>
              <a:rPr lang="en-US" sz="700" spc="-11">
                <a:solidFill>
                  <a:srgbClr val="000000"/>
                </a:solidFill>
                <a:latin typeface="Arial Narrow" panose="22635452340000000000" pitchFamily="2"/>
              </a:rPr>
              <a:t> incorporating theory of change, contextual and process </a:t>
            </a:r>
            <a:r>
              <a:rPr lang="en-US" sz="700" spc="4">
                <a:solidFill>
                  <a:srgbClr val="000000"/>
                </a:solidFill>
                <a:latin typeface="Arial Narrow" panose="22635452340000000000" pitchFamily="2"/>
              </a:rPr>
              <a:t>analysis, multi-level logic models, using competing theories, and trajectory analysis </a:t>
            </a:r>
          </a:p>
          <a:p>
            <a:pPr marL="274320" marR="457200" indent="274320" algn="l">
              <a:lnSpc>
                <a:spcPct val="95999"/>
              </a:lnSpc>
              <a:spcBef>
                <a:spcPts val="540"/>
              </a:spcBef>
              <a:spcAft>
                <a:spcPts val="0"/>
              </a:spcAft>
              <a:buFont typeface="Symbol"/>
              <a:buChar char="·"/>
            </a:pPr>
            <a:r>
              <a:rPr lang="en-US" sz="700" b="1" spc="0">
                <a:solidFill>
                  <a:srgbClr val="006792"/>
                </a:solidFill>
                <a:latin typeface="Arial Narrow" panose="22635452340000000000" pitchFamily="2"/>
              </a:rPr>
              <a:t>Provides case studies of each of the 19 evaluation designs,</a:t>
            </a:r>
            <a:r>
              <a:rPr lang="en-US" sz="700" spc="0">
                <a:solidFill>
                  <a:srgbClr val="000000"/>
                </a:solidFill>
                <a:latin typeface="Arial Narrow" panose="22635452340000000000" pitchFamily="2"/>
              </a:rPr>
              <a:t> showing how they have been applied in the field </a:t>
            </a:r>
          </a:p>
          <a:p>
            <a:pPr marL="0" marR="411480" indent="0" algn="l">
              <a:lnSpc>
                <a:spcPct val="95999"/>
              </a:lnSpc>
              <a:spcBef>
                <a:spcPts val="1260"/>
              </a:spcBef>
              <a:spcAft>
                <a:spcPts val="0"/>
              </a:spcAft>
            </a:pPr>
            <a:r>
              <a:rPr lang="en-US" sz="700" i="1" spc="0">
                <a:solidFill>
                  <a:srgbClr val="A51E5A"/>
                </a:solidFill>
                <a:latin typeface="Arial Narrow" panose="22635452340000000000" pitchFamily="2"/>
              </a:rPr>
              <a:t>“This book represents a significant achievement. The authors have succeeded in creating a book that can be </a:t>
            </a:r>
            <a:r>
              <a:rPr lang="en-US" sz="700" i="1" spc="4">
                <a:solidFill>
                  <a:srgbClr val="A51E5A"/>
                </a:solidFill>
                <a:latin typeface="Arial Narrow" panose="22635452340000000000" pitchFamily="2"/>
              </a:rPr>
              <a:t>used in a wide variety of locations and by a large community of evaluation practitioners.” </a:t>
            </a:r>
          </a:p>
          <a:p>
            <a:pPr marL="0" marR="365760" indent="0" algn="r">
              <a:lnSpc>
                <a:spcPct val="95999"/>
              </a:lnSpc>
              <a:spcBef>
                <a:spcPts val="360"/>
              </a:spcBef>
              <a:spcAft>
                <a:spcPts val="0"/>
              </a:spcAft>
            </a:pPr>
            <a:r>
              <a:rPr lang="en-US" sz="700" spc="4">
                <a:solidFill>
                  <a:srgbClr val="A51E5A"/>
                </a:solidFill>
                <a:latin typeface="Arial Narrow" panose="22635452340000000000" pitchFamily="2"/>
              </a:rPr>
              <a:t>—Michael D. Niles, </a:t>
            </a:r>
            <a:r>
              <a:rPr lang="en-US" sz="700" i="1" spc="4">
                <a:solidFill>
                  <a:srgbClr val="A51E5A"/>
                </a:solidFill>
                <a:latin typeface="Arial Narrow" panose="22635452340000000000" pitchFamily="2"/>
              </a:rPr>
              <a:t>Missouri Western State University </a:t>
            </a:r>
          </a:p>
          <a:p>
            <a:pPr marL="0" marR="777240" indent="0" algn="l">
              <a:lnSpc>
                <a:spcPct val="95999"/>
              </a:lnSpc>
              <a:spcBef>
                <a:spcPts val="900"/>
              </a:spcBef>
              <a:spcAft>
                <a:spcPts val="0"/>
              </a:spcAft>
            </a:pPr>
            <a:r>
              <a:rPr lang="en-US" sz="700" i="1" spc="0">
                <a:solidFill>
                  <a:srgbClr val="A51E5A"/>
                </a:solidFill>
                <a:latin typeface="Arial Narrow" panose="22635452340000000000" pitchFamily="2"/>
              </a:rPr>
              <a:t>“This book is exceptional and unique in the way that it combines foundational knowledge from social </a:t>
            </a:r>
            <a:r>
              <a:rPr lang="en-US" sz="700" i="1" spc="7">
                <a:solidFill>
                  <a:srgbClr val="A51E5A"/>
                </a:solidFill>
                <a:latin typeface="Arial Narrow" panose="22635452340000000000" pitchFamily="2"/>
              </a:rPr>
              <a:t>sciences with theory and methods that are specific to evaluation.” </a:t>
            </a:r>
          </a:p>
          <a:p>
            <a:pPr marL="0" marR="365760" indent="0" algn="r">
              <a:lnSpc>
                <a:spcPct val="95999"/>
              </a:lnSpc>
              <a:spcBef>
                <a:spcPts val="180"/>
              </a:spcBef>
              <a:spcAft>
                <a:spcPts val="0"/>
              </a:spcAft>
            </a:pPr>
            <a:r>
              <a:rPr lang="en-US" sz="700" spc="7">
                <a:solidFill>
                  <a:srgbClr val="A51E5A"/>
                </a:solidFill>
                <a:latin typeface="Arial Narrow" panose="22635452340000000000" pitchFamily="2"/>
              </a:rPr>
              <a:t>—Gary Miron, </a:t>
            </a:r>
            <a:r>
              <a:rPr lang="en-US" sz="700" i="1" spc="7">
                <a:solidFill>
                  <a:srgbClr val="A51E5A"/>
                </a:solidFill>
                <a:latin typeface="Arial Narrow" panose="22635452340000000000" pitchFamily="2"/>
              </a:rPr>
              <a:t>Western Michigan University </a:t>
            </a:r>
          </a:p>
          <a:p>
            <a:pPr marL="0" marR="502920" indent="0" algn="l">
              <a:lnSpc>
                <a:spcPct val="95999"/>
              </a:lnSpc>
              <a:spcBef>
                <a:spcPts val="900"/>
              </a:spcBef>
              <a:spcAft>
                <a:spcPts val="0"/>
              </a:spcAft>
            </a:pPr>
            <a:r>
              <a:rPr lang="en-US" sz="700" i="1" spc="4">
                <a:solidFill>
                  <a:srgbClr val="A51E5A"/>
                </a:solidFill>
                <a:latin typeface="Arial Narrow" panose="22635452340000000000" pitchFamily="2"/>
              </a:rPr>
              <a:t>“The book represents a very good and timely contribution worth having on an evaluator’s shelf, especially if </a:t>
            </a:r>
            <a:r>
              <a:rPr lang="en-US" sz="700" i="1" spc="7">
                <a:solidFill>
                  <a:srgbClr val="A51E5A"/>
                </a:solidFill>
                <a:latin typeface="Arial Narrow" panose="22635452340000000000" pitchFamily="2"/>
              </a:rPr>
              <a:t>you work in the international development arena.” </a:t>
            </a:r>
          </a:p>
          <a:p>
            <a:pPr marL="0" marR="365760" indent="0" algn="r">
              <a:lnSpc>
                <a:spcPct val="95999"/>
              </a:lnSpc>
              <a:spcBef>
                <a:spcPts val="360"/>
              </a:spcBef>
              <a:spcAft>
                <a:spcPts val="180"/>
              </a:spcAft>
            </a:pPr>
            <a:r>
              <a:rPr lang="en-US" sz="700" spc="4">
                <a:solidFill>
                  <a:srgbClr val="A51E5A"/>
                </a:solidFill>
                <a:latin typeface="Arial Narrow" panose="22635452340000000000" pitchFamily="2"/>
              </a:rPr>
              <a:t>—Thomaz Chianca, </a:t>
            </a:r>
            <a:r>
              <a:rPr lang="en-US" sz="700" i="1" spc="4">
                <a:solidFill>
                  <a:srgbClr val="A51E5A"/>
                </a:solidFill>
                <a:latin typeface="Arial Narrow" panose="22635452340000000000" pitchFamily="2"/>
              </a:rPr>
              <a:t>independent evaluation consultant, Rio de Janeiro, Brazil </a:t>
            </a:r>
          </a:p>
        </p:txBody>
      </p:sp>
      <p:sp>
        <p:nvSpPr>
          <p:cNvPr id="21" name="Text Placeholder 20"/>
          <p:cNvSpPr>
            <a:spLocks noGrp="1"/>
          </p:cNvSpPr>
          <p:nvPr>
            <p:ph type="body" idx="10"/>
          </p:nvPr>
        </p:nvSpPr>
        <p:spPr>
          <a:xfrm>
            <a:off x="2179877" y="36671"/>
            <a:ext cx="2019811" cy="1723073"/>
          </a:xfrm>
          <a:prstGeom prst="rect">
            <a:avLst/>
          </a:prstGeom>
          <a:noFill/>
          <a:ln w="0" cmpd="sng">
            <a:noFill/>
            <a:prstDash val="solid"/>
          </a:ln>
        </p:spPr>
        <p:txBody>
          <a:bodyPr vert="horz" lIns="0" tIns="369834" rIns="0" bIns="0" anchor="t"/>
          <a:lstStyle>
            <a:lvl1pPr marL="64319" marR="0" indent="0" algn="l">
              <a:lnSpc>
                <a:spcPct val="74879"/>
              </a:lnSpc>
              <a:spcBef>
                <a:spcPts val="0"/>
              </a:spcBef>
              <a:spcAft>
                <a:spcPts val="0"/>
              </a:spcAft>
              <a:defRPr/>
            </a:lvl1pPr>
          </a:lstStyle>
          <a:p>
            <a:pPr marL="91440" marR="0" indent="0" algn="l">
              <a:lnSpc>
                <a:spcPts val="5400"/>
              </a:lnSpc>
              <a:spcAft>
                <a:spcPts val="0"/>
              </a:spcAft>
            </a:pPr>
            <a:r>
              <a:rPr lang="en-US" sz="4700" b="1" spc="0">
                <a:solidFill>
                  <a:srgbClr val="006792"/>
                </a:solidFill>
                <a:latin typeface="Tahoma" panose="22635452340000000000" pitchFamily="2"/>
              </a:rPr>
              <a:t>2 </a:t>
            </a:r>
          </a:p>
          <a:p>
            <a:pPr marL="91440" marR="0" indent="0" algn="l">
              <a:lnSpc>
                <a:spcPct val="95999"/>
              </a:lnSpc>
              <a:spcBef>
                <a:spcPts val="180"/>
              </a:spcBef>
              <a:spcAft>
                <a:spcPts val="0"/>
              </a:spcAft>
            </a:pPr>
            <a:r>
              <a:rPr lang="en-US" sz="600" spc="56">
                <a:solidFill>
                  <a:srgbClr val="006792"/>
                </a:solidFill>
                <a:latin typeface="Arial" panose="22635452340000000000" pitchFamily="2"/>
              </a:rPr>
              <a:t>EDITION </a:t>
            </a:r>
          </a:p>
          <a:p>
            <a:pPr marL="91440" marR="0" indent="0" algn="l">
              <a:lnSpc>
                <a:spcPct val="75839"/>
              </a:lnSpc>
              <a:spcBef>
                <a:spcPts val="0"/>
              </a:spcBef>
              <a:spcAft>
                <a:spcPts val="0"/>
              </a:spcAft>
            </a:pPr>
            <a:r>
              <a:rPr lang="en-US" sz="2700" spc="-193">
                <a:solidFill>
                  <a:srgbClr val="A51E5A"/>
                </a:solidFill>
                <a:latin typeface="Arial" panose="22635452340000000000" pitchFamily="2"/>
              </a:rPr>
              <a:t>RealWorld </a:t>
            </a:r>
          </a:p>
          <a:p>
            <a:pPr marL="91440" marR="0" indent="0" algn="l">
              <a:lnSpc>
                <a:spcPct val="74879"/>
              </a:lnSpc>
              <a:spcBef>
                <a:spcPts val="0"/>
              </a:spcBef>
              <a:spcAft>
                <a:spcPts val="0"/>
              </a:spcAft>
            </a:pPr>
            <a:r>
              <a:rPr lang="en-US" sz="2800" spc="-200">
                <a:solidFill>
                  <a:srgbClr val="A51E5A"/>
                </a:solidFill>
                <a:latin typeface="Arial" panose="22635452340000000000" pitchFamily="2"/>
              </a:rPr>
              <a:t>Evaluation </a:t>
            </a:r>
          </a:p>
        </p:txBody>
      </p:sp>
      <p:sp>
        <p:nvSpPr>
          <p:cNvPr id="22" name="Text Placeholder 21"/>
          <p:cNvSpPr>
            <a:spLocks noGrp="1"/>
          </p:cNvSpPr>
          <p:nvPr>
            <p:ph type="body" idx="10"/>
          </p:nvPr>
        </p:nvSpPr>
        <p:spPr>
          <a:xfrm>
            <a:off x="2147010" y="5712619"/>
            <a:ext cx="819535" cy="804863"/>
          </a:xfrm>
          <a:prstGeom prst="rect">
            <a:avLst/>
          </a:prstGeom>
          <a:noFill/>
          <a:ln w="12065" cmpd="sng">
            <a:solidFill>
              <a:srgbClr val="231F20"/>
            </a:solidFill>
            <a:prstDash val="solid"/>
          </a:ln>
        </p:spPr>
        <p:txBody>
          <a:bodyPr vert="horz" lIns="0" tIns="144718" rIns="0" bIns="0" anchor="t"/>
          <a:lstStyle>
            <a:lvl1pPr marL="0" marR="0" indent="0" algn="ctr">
              <a:lnSpc>
                <a:spcPct val="118079"/>
              </a:lnSpc>
              <a:spcAft>
                <a:spcPts val="506"/>
              </a:spcAft>
              <a:defRPr/>
            </a:lvl1pPr>
          </a:lstStyle>
          <a:p>
            <a:pPr marL="0" marR="0" indent="0" algn="ctr">
              <a:lnSpc>
                <a:spcPct val="118079"/>
              </a:lnSpc>
              <a:spcAft>
                <a:spcPts val="720"/>
              </a:spcAft>
            </a:pPr>
            <a:r>
              <a:rPr lang="en-US" sz="600" spc="-14">
                <a:solidFill>
                  <a:srgbClr val="000000"/>
                </a:solidFill>
                <a:latin typeface="Arial Narrow" panose="22635452340000000000" pitchFamily="2"/>
              </a:rPr>
              <a:t>MANDATORY SPACE </a:t>
            </a:r>
            <a:r>
              <a:t/>
            </a:r>
            <a:br/>
            <a:r>
              <a:rPr lang="en-US" sz="600" spc="-14">
                <a:solidFill>
                  <a:srgbClr val="000000"/>
                </a:solidFill>
                <a:latin typeface="Arial Narrow" panose="22635452340000000000" pitchFamily="2"/>
              </a:rPr>
              <a:t>REQUIRED BY BANG </a:t>
            </a:r>
            <a:r>
              <a:t/>
            </a:r>
            <a:br/>
            <a:r>
              <a:rPr lang="en-US" sz="600" spc="-14">
                <a:solidFill>
                  <a:srgbClr val="000000"/>
                </a:solidFill>
                <a:latin typeface="Arial Narrow" panose="22635452340000000000" pitchFamily="2"/>
              </a:rPr>
              <a:t>FOR SUSTAINABLE </a:t>
            </a:r>
            <a:r>
              <a:t/>
            </a:r>
            <a:br/>
            <a:r>
              <a:rPr lang="en-US" sz="600" spc="0">
                <a:solidFill>
                  <a:srgbClr val="000000"/>
                </a:solidFill>
                <a:latin typeface="Arial Narrow" panose="22635452340000000000" pitchFamily="2"/>
              </a:rPr>
              <a:t>FORESTRY </a:t>
            </a:r>
            <a:r>
              <a:t/>
            </a:r>
            <a:br/>
            <a:r>
              <a:rPr lang="en-US" sz="600" spc="-14">
                <a:solidFill>
                  <a:srgbClr val="000000"/>
                </a:solidFill>
                <a:latin typeface="Arial Narrow" panose="22635452340000000000" pitchFamily="2"/>
              </a:rPr>
              <a:t>INITIATIVE LOGO </a:t>
            </a:r>
          </a:p>
        </p:txBody>
      </p:sp>
    </p:spTree>
    <p:extLst>
      <p:ext uri="{BB962C8B-B14F-4D97-AF65-F5344CB8AC3E}">
        <p14:creationId xmlns:p14="http://schemas.microsoft.com/office/powerpoint/2010/main" val="234692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C2A50-D5D8-4BD4-A8E0-CC52088B6B8C}" type="slidenum">
              <a:rPr lang="en-US"/>
              <a:pPr>
                <a:defRPr/>
              </a:pPr>
              <a:t>‹#›</a:t>
            </a:fld>
            <a:endParaRPr lang="en-US"/>
          </a:p>
        </p:txBody>
      </p:sp>
    </p:spTree>
    <p:extLst>
      <p:ext uri="{BB962C8B-B14F-4D97-AF65-F5344CB8AC3E}">
        <p14:creationId xmlns:p14="http://schemas.microsoft.com/office/powerpoint/2010/main" val="177458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D96F77-97A7-4407-839F-F609884B6A9B}" type="slidenum">
              <a:rPr lang="en-US"/>
              <a:pPr>
                <a:defRPr/>
              </a:pPr>
              <a:t>‹#›</a:t>
            </a:fld>
            <a:endParaRPr lang="en-US"/>
          </a:p>
        </p:txBody>
      </p:sp>
    </p:spTree>
    <p:extLst>
      <p:ext uri="{BB962C8B-B14F-4D97-AF65-F5344CB8AC3E}">
        <p14:creationId xmlns:p14="http://schemas.microsoft.com/office/powerpoint/2010/main" val="1134410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5F0730-411C-45F9-A359-6BA37A47866E}" type="slidenum">
              <a:rPr lang="en-US"/>
              <a:pPr>
                <a:defRPr/>
              </a:pPr>
              <a:t>‹#›</a:t>
            </a:fld>
            <a:endParaRPr lang="en-US"/>
          </a:p>
        </p:txBody>
      </p:sp>
    </p:spTree>
    <p:extLst>
      <p:ext uri="{BB962C8B-B14F-4D97-AF65-F5344CB8AC3E}">
        <p14:creationId xmlns:p14="http://schemas.microsoft.com/office/powerpoint/2010/main" val="207544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FCDB98-C186-4DB4-8F65-FEF9A8A779E3}" type="slidenum">
              <a:rPr lang="en-US"/>
              <a:pPr>
                <a:defRPr/>
              </a:pPr>
              <a:t>‹#›</a:t>
            </a:fld>
            <a:endParaRPr lang="en-US"/>
          </a:p>
        </p:txBody>
      </p:sp>
    </p:spTree>
    <p:extLst>
      <p:ext uri="{BB962C8B-B14F-4D97-AF65-F5344CB8AC3E}">
        <p14:creationId xmlns:p14="http://schemas.microsoft.com/office/powerpoint/2010/main" val="190285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4C3E4B-3ED4-48C0-9A39-2A0E5A7C633D}" type="slidenum">
              <a:rPr lang="en-US"/>
              <a:pPr>
                <a:defRPr/>
              </a:pPr>
              <a:t>‹#›</a:t>
            </a:fld>
            <a:endParaRPr lang="en-US"/>
          </a:p>
        </p:txBody>
      </p:sp>
    </p:spTree>
    <p:extLst>
      <p:ext uri="{BB962C8B-B14F-4D97-AF65-F5344CB8AC3E}">
        <p14:creationId xmlns:p14="http://schemas.microsoft.com/office/powerpoint/2010/main" val="232420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45DB25-FBDE-4116-974B-0B82C0873F7B}" type="slidenum">
              <a:rPr lang="en-US"/>
              <a:pPr>
                <a:defRPr/>
              </a:pPr>
              <a:t>‹#›</a:t>
            </a:fld>
            <a:endParaRPr lang="en-US"/>
          </a:p>
        </p:txBody>
      </p:sp>
    </p:spTree>
    <p:extLst>
      <p:ext uri="{BB962C8B-B14F-4D97-AF65-F5344CB8AC3E}">
        <p14:creationId xmlns:p14="http://schemas.microsoft.com/office/powerpoint/2010/main" val="284508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88AC6B-0AD8-421A-9BCD-266D2B81E80F}" type="slidenum">
              <a:rPr lang="en-US"/>
              <a:pPr>
                <a:defRPr/>
              </a:pPr>
              <a:t>‹#›</a:t>
            </a:fld>
            <a:endParaRPr lang="en-US"/>
          </a:p>
        </p:txBody>
      </p:sp>
    </p:spTree>
    <p:extLst>
      <p:ext uri="{BB962C8B-B14F-4D97-AF65-F5344CB8AC3E}">
        <p14:creationId xmlns:p14="http://schemas.microsoft.com/office/powerpoint/2010/main" val="1594515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1F8CEC-879C-4067-B3DD-AB3A496CCDE5}" type="slidenum">
              <a:rPr lang="en-US"/>
              <a:pPr>
                <a:defRPr/>
              </a:pPr>
              <a:t>‹#›</a:t>
            </a:fld>
            <a:endParaRPr lang="en-US"/>
          </a:p>
        </p:txBody>
      </p:sp>
    </p:spTree>
    <p:extLst>
      <p:ext uri="{BB962C8B-B14F-4D97-AF65-F5344CB8AC3E}">
        <p14:creationId xmlns:p14="http://schemas.microsoft.com/office/powerpoint/2010/main" val="23139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0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7270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endParaRPr lang="en-US"/>
          </a:p>
        </p:txBody>
      </p:sp>
      <p:sp>
        <p:nvSpPr>
          <p:cNvPr id="7271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a:defRPr/>
            </a:pPr>
            <a:fld id="{387C1778-1EB2-4E14-B555-89A73F665771}" type="slidenum">
              <a:rPr lang="en-US"/>
              <a:pPr>
                <a:defRPr/>
              </a:pPr>
              <a:t>‹#›</a:t>
            </a:fld>
            <a:endParaRPr lang="en-US"/>
          </a:p>
        </p:txBody>
      </p:sp>
      <p:grpSp>
        <p:nvGrpSpPr>
          <p:cNvPr id="6151" name="Group 7"/>
          <p:cNvGrpSpPr>
            <a:grpSpLocks/>
          </p:cNvGrpSpPr>
          <p:nvPr/>
        </p:nvGrpSpPr>
        <p:grpSpPr bwMode="auto">
          <a:xfrm>
            <a:off x="168275" y="228600"/>
            <a:ext cx="8823325" cy="6096000"/>
            <a:chOff x="106" y="144"/>
            <a:chExt cx="5558" cy="3840"/>
          </a:xfrm>
        </p:grpSpPr>
        <p:sp>
          <p:nvSpPr>
            <p:cNvPr id="7271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en-US" sz="2400">
                <a:latin typeface="Times New Roman" pitchFamily="18" charset="0"/>
                <a:cs typeface="+mn-cs"/>
              </a:endParaRPr>
            </a:p>
          </p:txBody>
        </p:sp>
        <p:sp>
          <p:nvSpPr>
            <p:cNvPr id="7271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eaLnBrk="0" hangingPunct="0">
                <a:defRPr/>
              </a:pPr>
              <a:endParaRPr lang="en-US">
                <a:cs typeface="+mn-cs"/>
              </a:endParaRPr>
            </a:p>
          </p:txBody>
        </p:sp>
      </p:grpSp>
    </p:spTree>
  </p:cSld>
  <p:clrMap bg1="lt1" tx1="dk1" bg2="lt2" tx2="dk2" accent1="accent1" accent2="accent2" accent3="accent3" accent4="accent4" accent5="accent5" accent6="accent6" hlink="hlink" folHlink="folHlink"/>
  <p:sldLayoutIdLst>
    <p:sldLayoutId id="2147483994"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5" r:id="rId15"/>
  </p:sldLayoutIdLst>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DD3B1B"/>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5.wmf"/><Relationship Id="rId5" Type="http://schemas.openxmlformats.org/officeDocument/2006/relationships/oleObject" Target="../embeddings/oleObject5.bin"/><Relationship Id="rId4" Type="http://schemas.openxmlformats.org/officeDocument/2006/relationships/audio" Target="../media/audio4.wav"/></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5.wmf"/><Relationship Id="rId4" Type="http://schemas.openxmlformats.org/officeDocument/2006/relationships/oleObject" Target="../embeddings/oleObject6.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7.bin"/><Relationship Id="rId4" Type="http://schemas.openxmlformats.org/officeDocument/2006/relationships/audio" Target="../media/audio5.wav"/></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_rels/slide1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wmf"/><Relationship Id="rId5" Type="http://schemas.openxmlformats.org/officeDocument/2006/relationships/oleObject" Target="../embeddings/oleObject2.bin"/><Relationship Id="rId4" Type="http://schemas.openxmlformats.org/officeDocument/2006/relationships/image" Target="../media/image17.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wmf"/><Relationship Id="rId4" Type="http://schemas.openxmlformats.org/officeDocument/2006/relationships/oleObject" Target="../embeddings/oleObject3.bin"/></Relationships>
</file>

<file path=ppt/slides/_rels/slide9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76.xml"/><Relationship Id="rId1" Type="http://schemas.openxmlformats.org/officeDocument/2006/relationships/slideLayout" Target="../slideLayouts/slideLayout7.xml"/><Relationship Id="rId5" Type="http://schemas.openxmlformats.org/officeDocument/2006/relationships/image" Target="../media/image21.wmf"/><Relationship Id="rId4" Type="http://schemas.openxmlformats.org/officeDocument/2006/relationships/audio" Target="../media/audio3.wav"/></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Grp="1" noChangeArrowheads="1"/>
          </p:cNvSpPr>
          <p:nvPr>
            <p:ph type="sldNum" sz="quarter" idx="12"/>
          </p:nvPr>
        </p:nvSpPr>
        <p:spPr/>
        <p:txBody>
          <a:bodyPr/>
          <a:lstStyle/>
          <a:p>
            <a:pPr>
              <a:defRPr/>
            </a:pPr>
            <a:fld id="{C77FE9EC-F874-4C5F-AB39-5B0F1D54D34B}" type="slidenum">
              <a:rPr lang="en-US" smtClean="0"/>
              <a:pPr>
                <a:defRPr/>
              </a:pPr>
              <a:t>1</a:t>
            </a:fld>
            <a:endParaRPr lang="en-US" dirty="0" smtClean="0"/>
          </a:p>
        </p:txBody>
      </p:sp>
      <p:sp>
        <p:nvSpPr>
          <p:cNvPr id="4099" name="Rectangle 2"/>
          <p:cNvSpPr>
            <a:spLocks noGrp="1" noChangeArrowheads="1"/>
          </p:cNvSpPr>
          <p:nvPr>
            <p:ph type="ctrTitle"/>
          </p:nvPr>
        </p:nvSpPr>
        <p:spPr>
          <a:xfrm>
            <a:off x="609600" y="1055688"/>
            <a:ext cx="8077200" cy="2435225"/>
          </a:xfrm>
        </p:spPr>
        <p:txBody>
          <a:bodyPr>
            <a:normAutofit fontScale="90000"/>
          </a:bodyPr>
          <a:lstStyle/>
          <a:p>
            <a:pPr eaLnBrk="1" hangingPunct="1">
              <a:lnSpc>
                <a:spcPct val="80000"/>
              </a:lnSpc>
              <a:defRPr/>
            </a:pPr>
            <a:r>
              <a:rPr lang="en-US" sz="3600" dirty="0" smtClean="0">
                <a:solidFill>
                  <a:srgbClr val="C00000"/>
                </a:solidFill>
              </a:rPr>
              <a:t/>
            </a:r>
            <a:br>
              <a:rPr lang="en-US" sz="3600" dirty="0" smtClean="0">
                <a:solidFill>
                  <a:srgbClr val="C00000"/>
                </a:solidFill>
              </a:rPr>
            </a:br>
            <a:r>
              <a:rPr lang="en-US" sz="2400" dirty="0" smtClean="0">
                <a:solidFill>
                  <a:srgbClr val="C00000"/>
                </a:solidFill>
              </a:rPr>
              <a:t/>
            </a:r>
            <a:br>
              <a:rPr lang="en-US" sz="2400" dirty="0" smtClean="0">
                <a:solidFill>
                  <a:srgbClr val="C00000"/>
                </a:solidFill>
              </a:rPr>
            </a:br>
            <a:r>
              <a:rPr lang="en-US" sz="2400" dirty="0" smtClean="0">
                <a:solidFill>
                  <a:srgbClr val="C00000"/>
                </a:solidFill>
              </a:rPr>
              <a:t> </a:t>
            </a:r>
            <a:br>
              <a:rPr lang="en-US" sz="2400" dirty="0" smtClean="0">
                <a:solidFill>
                  <a:srgbClr val="C00000"/>
                </a:solidFill>
              </a:rPr>
            </a:br>
            <a:r>
              <a:rPr lang="en-US" sz="4800" b="1" i="0" dirty="0" smtClean="0">
                <a:solidFill>
                  <a:srgbClr val="C00000"/>
                </a:solidFill>
              </a:rPr>
              <a:t>RealWorld Evaluation</a:t>
            </a:r>
            <a:br>
              <a:rPr lang="en-US" sz="4800" b="1" i="0" dirty="0" smtClean="0">
                <a:solidFill>
                  <a:srgbClr val="C00000"/>
                </a:solidFill>
              </a:rPr>
            </a:br>
            <a:r>
              <a:rPr lang="en-US" sz="2400" b="1" i="0" dirty="0" smtClean="0">
                <a:solidFill>
                  <a:srgbClr val="C00000"/>
                </a:solidFill>
              </a:rPr>
              <a:t>Designing Evaluations under Budget, Time, Data and Political Constraints</a:t>
            </a:r>
            <a:br>
              <a:rPr lang="en-US" sz="2400" b="1" i="0" dirty="0" smtClean="0">
                <a:solidFill>
                  <a:srgbClr val="C00000"/>
                </a:solidFill>
              </a:rPr>
            </a:br>
            <a:r>
              <a:rPr lang="en-US" sz="2400" b="1" i="0" dirty="0" smtClean="0">
                <a:solidFill>
                  <a:srgbClr val="C00000"/>
                </a:solidFill>
              </a:rPr>
              <a:t/>
            </a:r>
            <a:br>
              <a:rPr lang="en-US" sz="2400" b="1" i="0" dirty="0" smtClean="0">
                <a:solidFill>
                  <a:srgbClr val="C00000"/>
                </a:solidFill>
              </a:rPr>
            </a:br>
            <a:r>
              <a:rPr lang="es-ES" sz="2800" dirty="0" smtClean="0">
                <a:ea typeface="ＭＳ Ｐゴシック" pitchFamily="-65" charset="-128"/>
              </a:rPr>
              <a:t/>
            </a:r>
            <a:br>
              <a:rPr lang="es-ES" sz="2800" dirty="0" smtClean="0">
                <a:ea typeface="ＭＳ Ｐゴシック" pitchFamily="-65" charset="-128"/>
              </a:rPr>
            </a:br>
            <a:r>
              <a:rPr lang="en-US" sz="3100" dirty="0" smtClean="0">
                <a:ea typeface="ＭＳ Ｐゴシック" pitchFamily="-65" charset="-128"/>
              </a:rPr>
              <a:t>AEA Professional Pre-Conference Workshop, Anaheim, Nov. 1, 2011</a:t>
            </a:r>
            <a:r>
              <a:rPr lang="en-US" sz="2400" b="1" i="0" dirty="0" smtClean="0">
                <a:solidFill>
                  <a:srgbClr val="C00000"/>
                </a:solidFill>
              </a:rPr>
              <a:t/>
            </a:r>
            <a:br>
              <a:rPr lang="en-US" sz="2400" b="1" i="0" dirty="0" smtClean="0">
                <a:solidFill>
                  <a:srgbClr val="C00000"/>
                </a:solidFill>
              </a:rPr>
            </a:br>
            <a:r>
              <a:rPr lang="en-US" sz="2400" dirty="0" smtClean="0">
                <a:solidFill>
                  <a:srgbClr val="C00000"/>
                </a:solidFill>
              </a:rPr>
              <a:t/>
            </a:r>
            <a:br>
              <a:rPr lang="en-US" sz="2400" dirty="0" smtClean="0">
                <a:solidFill>
                  <a:srgbClr val="C00000"/>
                </a:solidFill>
              </a:rPr>
            </a:br>
            <a:r>
              <a:rPr lang="en-US" sz="6000" dirty="0" smtClean="0">
                <a:solidFill>
                  <a:srgbClr val="C00000"/>
                </a:solidFill>
              </a:rPr>
              <a:t> </a:t>
            </a:r>
            <a:r>
              <a:rPr lang="en-US" sz="2800" dirty="0" smtClean="0">
                <a:solidFill>
                  <a:srgbClr val="C00000"/>
                </a:solidFill>
              </a:rPr>
              <a:t/>
            </a:r>
            <a:br>
              <a:rPr lang="en-US" sz="2800" dirty="0" smtClean="0">
                <a:solidFill>
                  <a:srgbClr val="C00000"/>
                </a:solidFill>
              </a:rPr>
            </a:br>
            <a:r>
              <a:rPr lang="en-US" sz="3200" b="1" i="0" dirty="0" smtClean="0">
                <a:solidFill>
                  <a:srgbClr val="C00000"/>
                </a:solidFill>
              </a:rPr>
              <a:t/>
            </a:r>
            <a:br>
              <a:rPr lang="en-US" sz="3200" b="1" i="0" dirty="0" smtClean="0">
                <a:solidFill>
                  <a:srgbClr val="C00000"/>
                </a:solidFill>
              </a:rPr>
            </a:br>
            <a:endParaRPr lang="en-US" sz="2400" b="1" dirty="0" smtClean="0">
              <a:solidFill>
                <a:srgbClr val="C00000"/>
              </a:solidFill>
              <a:latin typeface="Arial" charset="0"/>
            </a:endParaRPr>
          </a:p>
        </p:txBody>
      </p:sp>
      <p:sp>
        <p:nvSpPr>
          <p:cNvPr id="4100" name="Rectangle 3"/>
          <p:cNvSpPr>
            <a:spLocks noGrp="1" noChangeArrowheads="1"/>
          </p:cNvSpPr>
          <p:nvPr>
            <p:ph type="subTitle" idx="1"/>
          </p:nvPr>
        </p:nvSpPr>
        <p:spPr>
          <a:xfrm>
            <a:off x="1463040" y="3246438"/>
            <a:ext cx="6217920" cy="2373312"/>
          </a:xfrm>
        </p:spPr>
        <p:txBody>
          <a:bodyPr/>
          <a:lstStyle/>
          <a:p>
            <a:pPr eaLnBrk="1" hangingPunct="1">
              <a:lnSpc>
                <a:spcPct val="80000"/>
              </a:lnSpc>
              <a:defRPr/>
            </a:pPr>
            <a:r>
              <a:rPr lang="en-US" sz="2800" dirty="0" smtClean="0">
                <a:solidFill>
                  <a:srgbClr val="00B050"/>
                </a:solidFill>
              </a:rPr>
              <a:t>Facilitated by</a:t>
            </a:r>
          </a:p>
          <a:p>
            <a:pPr>
              <a:lnSpc>
                <a:spcPct val="80000"/>
              </a:lnSpc>
              <a:defRPr/>
            </a:pPr>
            <a:r>
              <a:rPr lang="en-US" sz="2800" b="1" dirty="0" smtClean="0">
                <a:solidFill>
                  <a:srgbClr val="00B050"/>
                </a:solidFill>
              </a:rPr>
              <a:t>Jim Rugh and Michael Bamberger</a:t>
            </a:r>
            <a:endParaRPr lang="en-US" sz="2800" b="1" i="1" dirty="0" smtClean="0">
              <a:solidFill>
                <a:srgbClr val="00B050"/>
              </a:solidFill>
            </a:endParaRPr>
          </a:p>
          <a:p>
            <a:pPr eaLnBrk="1" hangingPunct="1">
              <a:lnSpc>
                <a:spcPct val="80000"/>
              </a:lnSpc>
              <a:defRPr/>
            </a:pPr>
            <a:r>
              <a:rPr lang="en-US" sz="1800" i="1" dirty="0" smtClean="0">
                <a:solidFill>
                  <a:schemeClr val="tx2">
                    <a:lumMod val="75000"/>
                  </a:schemeClr>
                </a:solidFill>
              </a:rPr>
              <a:t>Note: This PowerPoint presentation and the summary chapter of the book are available at:</a:t>
            </a:r>
          </a:p>
          <a:p>
            <a:pPr eaLnBrk="1" hangingPunct="1">
              <a:lnSpc>
                <a:spcPct val="80000"/>
              </a:lnSpc>
              <a:defRPr/>
            </a:pPr>
            <a:r>
              <a:rPr lang="en-US" sz="2800" b="1" i="1" u="sng" dirty="0" smtClean="0">
                <a:solidFill>
                  <a:schemeClr val="accent1">
                    <a:lumMod val="50000"/>
                  </a:schemeClr>
                </a:solidFill>
              </a:rPr>
              <a:t>www.RealWorldEvaluation.org</a:t>
            </a:r>
            <a:r>
              <a:rPr lang="en-US" sz="2800" i="1" dirty="0" smtClean="0">
                <a:solidFill>
                  <a:schemeClr val="tx2">
                    <a:lumMod val="75000"/>
                  </a:schemeClr>
                </a:solidFill>
              </a:rPr>
              <a:t> </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p:txBody>
          <a:bodyPr/>
          <a:lstStyle/>
          <a:p>
            <a:pPr>
              <a:defRPr/>
            </a:pPr>
            <a:fld id="{BEA8169A-1BD4-4527-8CA8-6E874BF6A6DF}" type="slidenum">
              <a:rPr lang="en-US" smtClean="0"/>
              <a:pPr>
                <a:defRPr/>
              </a:pPr>
              <a:t>10</a:t>
            </a:fld>
            <a:endParaRPr lang="en-US" smtClean="0"/>
          </a:p>
        </p:txBody>
      </p:sp>
      <p:sp>
        <p:nvSpPr>
          <p:cNvPr id="76802" name="Rectangle 2"/>
          <p:cNvSpPr>
            <a:spLocks noGrp="1" noChangeArrowheads="1"/>
          </p:cNvSpPr>
          <p:nvPr>
            <p:ph type="body" idx="1"/>
          </p:nvPr>
        </p:nvSpPr>
        <p:spPr/>
        <p:txBody>
          <a:bodyPr/>
          <a:lstStyle/>
          <a:p>
            <a:pPr marL="533400" indent="-533400">
              <a:buFont typeface="Wingdings" pitchFamily="2" charset="2"/>
              <a:buNone/>
            </a:pPr>
            <a:r>
              <a:rPr lang="en-US" sz="2700" smtClean="0">
                <a:solidFill>
                  <a:srgbClr val="0000FF"/>
                </a:solidFill>
              </a:rPr>
              <a:t>Scenario 2</a:t>
            </a:r>
            <a:r>
              <a:rPr lang="en-US" sz="2700" smtClean="0"/>
              <a:t>: </a:t>
            </a:r>
            <a:r>
              <a:rPr lang="en-US" sz="2900" smtClean="0">
                <a:cs typeface="Times New Roman" pitchFamily="18" charset="0"/>
              </a:rPr>
              <a:t>The evaluation team </a:t>
            </a:r>
            <a:r>
              <a:rPr lang="en-US" sz="2900" u="sng" smtClean="0">
                <a:cs typeface="Times New Roman" pitchFamily="18" charset="0"/>
              </a:rPr>
              <a:t>is</a:t>
            </a:r>
            <a:r>
              <a:rPr lang="en-US" sz="2900" smtClean="0">
                <a:cs typeface="Times New Roman" pitchFamily="18" charset="0"/>
              </a:rPr>
              <a:t> called in early in the life of the project</a:t>
            </a:r>
          </a:p>
          <a:p>
            <a:pPr marL="533400" indent="-533400">
              <a:buFont typeface="Wingdings" pitchFamily="2" charset="2"/>
              <a:buNone/>
            </a:pPr>
            <a:r>
              <a:rPr lang="en-US" sz="2900" smtClean="0">
                <a:cs typeface="Times New Roman" pitchFamily="18" charset="0"/>
              </a:rPr>
              <a:t>But for budget, political or methodological reasons</a:t>
            </a:r>
            <a:r>
              <a:rPr lang="fr-CA" sz="2900" smtClean="0">
                <a:cs typeface="Times New Roman" pitchFamily="18" charset="0"/>
              </a:rPr>
              <a:t>:</a:t>
            </a:r>
            <a:endParaRPr lang="en-US" sz="2900" smtClean="0">
              <a:cs typeface="Times New Roman" pitchFamily="18" charset="0"/>
            </a:endParaRPr>
          </a:p>
          <a:p>
            <a:pPr marL="533400" indent="-533400"/>
            <a:r>
              <a:rPr lang="en-US" sz="2900" smtClean="0">
                <a:cs typeface="Times New Roman" pitchFamily="18" charset="0"/>
              </a:rPr>
              <a:t>The ‘baseline’ was a needs assessment, not comparable to eventual evaluation</a:t>
            </a:r>
          </a:p>
          <a:p>
            <a:pPr marL="533400" indent="-533400"/>
            <a:r>
              <a:rPr lang="en-US" sz="2900" smtClean="0">
                <a:cs typeface="Times New Roman" pitchFamily="18" charset="0"/>
              </a:rPr>
              <a:t>It was not possible to collect baseline data on a comparison group</a:t>
            </a:r>
          </a:p>
        </p:txBody>
      </p:sp>
      <p:sp>
        <p:nvSpPr>
          <p:cNvPr id="15364" name="Rectangle 3"/>
          <p:cNvSpPr>
            <a:spLocks noGrp="1" noChangeArrowheads="1"/>
          </p:cNvSpPr>
          <p:nvPr>
            <p:ph type="title"/>
          </p:nvPr>
        </p:nvSpPr>
        <p:spPr/>
        <p:txBody>
          <a:bodyPr/>
          <a:lstStyle/>
          <a:p>
            <a:r>
              <a:rPr lang="en-US" sz="3200" smtClean="0"/>
              <a:t>RealWorld </a:t>
            </a:r>
            <a:r>
              <a:rPr lang="fr-CA" sz="3200" smtClean="0"/>
              <a:t>E</a:t>
            </a:r>
            <a:r>
              <a:rPr lang="en-US" sz="3200" smtClean="0"/>
              <a:t>valuation </a:t>
            </a:r>
            <a:r>
              <a:rPr lang="fr-CA" sz="3200" smtClean="0"/>
              <a:t>S</a:t>
            </a:r>
            <a:r>
              <a:rPr lang="en-US" sz="3200" smtClean="0"/>
              <a:t>cenarios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dissolve">
                                      <p:cBhvr>
                                        <p:cTn id="7" dur="1000"/>
                                        <p:tgtEl>
                                          <p:spTgt spid="76802">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500"/>
                                  </p:stCondLst>
                                  <p:childTnLst>
                                    <p:set>
                                      <p:cBhvr>
                                        <p:cTn id="10" dur="1" fill="hold">
                                          <p:stCondLst>
                                            <p:cond delay="0"/>
                                          </p:stCondLst>
                                        </p:cTn>
                                        <p:tgtEl>
                                          <p:spTgt spid="76802">
                                            <p:txEl>
                                              <p:pRg st="1" end="1"/>
                                            </p:txEl>
                                          </p:spTgt>
                                        </p:tgtEl>
                                        <p:attrNameLst>
                                          <p:attrName>style.visibility</p:attrName>
                                        </p:attrNameLst>
                                      </p:cBhvr>
                                      <p:to>
                                        <p:strVal val="visible"/>
                                      </p:to>
                                    </p:set>
                                    <p:animEffect transition="in" filter="dissolve">
                                      <p:cBhvr>
                                        <p:cTn id="11" dur="1000"/>
                                        <p:tgtEl>
                                          <p:spTgt spid="76802">
                                            <p:txEl>
                                              <p:pRg st="1" end="1"/>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500"/>
                                  </p:stCondLst>
                                  <p:childTnLst>
                                    <p:set>
                                      <p:cBhvr>
                                        <p:cTn id="14" dur="1" fill="hold">
                                          <p:stCondLst>
                                            <p:cond delay="0"/>
                                          </p:stCondLst>
                                        </p:cTn>
                                        <p:tgtEl>
                                          <p:spTgt spid="76802">
                                            <p:txEl>
                                              <p:pRg st="2" end="2"/>
                                            </p:txEl>
                                          </p:spTgt>
                                        </p:tgtEl>
                                        <p:attrNameLst>
                                          <p:attrName>style.visibility</p:attrName>
                                        </p:attrNameLst>
                                      </p:cBhvr>
                                      <p:to>
                                        <p:strVal val="visible"/>
                                      </p:to>
                                    </p:set>
                                    <p:animEffect transition="in" filter="dissolve">
                                      <p:cBhvr>
                                        <p:cTn id="15" dur="1000"/>
                                        <p:tgtEl>
                                          <p:spTgt spid="76802">
                                            <p:txEl>
                                              <p:pRg st="2" end="2"/>
                                            </p:txEl>
                                          </p:spTgt>
                                        </p:tgtEl>
                                      </p:cBhvr>
                                    </p:animEffect>
                                  </p:childTnLst>
                                </p:cTn>
                              </p:par>
                            </p:childTnLst>
                          </p:cTn>
                        </p:par>
                        <p:par>
                          <p:cTn id="16" fill="hold" nodeType="afterGroup">
                            <p:stCondLst>
                              <p:cond delay="4500"/>
                            </p:stCondLst>
                            <p:childTnLst>
                              <p:par>
                                <p:cTn id="17" presetID="9" presetClass="entr" presetSubtype="0" fill="hold" grpId="0" nodeType="afterEffect">
                                  <p:stCondLst>
                                    <p:cond delay="500"/>
                                  </p:stCondLst>
                                  <p:childTnLst>
                                    <p:set>
                                      <p:cBhvr>
                                        <p:cTn id="18" dur="1" fill="hold">
                                          <p:stCondLst>
                                            <p:cond delay="0"/>
                                          </p:stCondLst>
                                        </p:cTn>
                                        <p:tgtEl>
                                          <p:spTgt spid="76802">
                                            <p:txEl>
                                              <p:pRg st="3" end="3"/>
                                            </p:txEl>
                                          </p:spTgt>
                                        </p:tgtEl>
                                        <p:attrNameLst>
                                          <p:attrName>style.visibility</p:attrName>
                                        </p:attrNameLst>
                                      </p:cBhvr>
                                      <p:to>
                                        <p:strVal val="visible"/>
                                      </p:to>
                                    </p:set>
                                    <p:animEffect transition="in" filter="dissolve">
                                      <p:cBhvr>
                                        <p:cTn id="19" dur="1000"/>
                                        <p:tgtEl>
                                          <p:spTgt spid="768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747" name="AutoShape 1027"/>
          <p:cNvSpPr>
            <a:spLocks noChangeArrowheads="1"/>
          </p:cNvSpPr>
          <p:nvPr/>
        </p:nvSpPr>
        <p:spPr bwMode="auto">
          <a:xfrm rot="5400000" flipV="1">
            <a:off x="647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48" name="AutoShape 1028"/>
          <p:cNvSpPr>
            <a:spLocks noChangeArrowheads="1"/>
          </p:cNvSpPr>
          <p:nvPr/>
        </p:nvSpPr>
        <p:spPr bwMode="auto">
          <a:xfrm rot="5400000" flipV="1">
            <a:off x="1790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49" name="AutoShape 1029"/>
          <p:cNvSpPr>
            <a:spLocks noChangeArrowheads="1"/>
          </p:cNvSpPr>
          <p:nvPr/>
        </p:nvSpPr>
        <p:spPr bwMode="auto">
          <a:xfrm rot="5400000" flipV="1">
            <a:off x="2933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50" name="AutoShape 1030"/>
          <p:cNvSpPr>
            <a:spLocks noChangeArrowheads="1"/>
          </p:cNvSpPr>
          <p:nvPr/>
        </p:nvSpPr>
        <p:spPr bwMode="auto">
          <a:xfrm rot="5400000" flipV="1">
            <a:off x="4076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51" name="AutoShape 1031"/>
          <p:cNvSpPr>
            <a:spLocks noChangeArrowheads="1"/>
          </p:cNvSpPr>
          <p:nvPr/>
        </p:nvSpPr>
        <p:spPr bwMode="auto">
          <a:xfrm rot="5400000" flipV="1">
            <a:off x="5219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52" name="AutoShape 1032"/>
          <p:cNvSpPr>
            <a:spLocks noChangeArrowheads="1"/>
          </p:cNvSpPr>
          <p:nvPr/>
        </p:nvSpPr>
        <p:spPr bwMode="auto">
          <a:xfrm rot="5400000" flipV="1">
            <a:off x="6362700" y="4000500"/>
            <a:ext cx="1143000" cy="1524000"/>
          </a:xfrm>
          <a:prstGeom prst="can">
            <a:avLst>
              <a:gd name="adj" fmla="val 33333"/>
            </a:avLst>
          </a:prstGeom>
          <a:solidFill>
            <a:srgbClr val="00CC66"/>
          </a:solidFill>
          <a:ln w="76200">
            <a:solidFill>
              <a:srgbClr val="FFFF00"/>
            </a:solidFill>
            <a:round/>
            <a:headEnd/>
            <a:tailEnd/>
          </a:ln>
        </p:spPr>
        <p:txBody>
          <a:bodyPr anchor="ctr">
            <a:spAutoFit/>
          </a:bodyPr>
          <a:lstStyle/>
          <a:p>
            <a:endParaRPr lang="en-US"/>
          </a:p>
        </p:txBody>
      </p:sp>
      <p:sp>
        <p:nvSpPr>
          <p:cNvPr id="415754" name="Rectangle 1034"/>
          <p:cNvSpPr>
            <a:spLocks noChangeArrowheads="1"/>
          </p:cNvSpPr>
          <p:nvPr/>
        </p:nvSpPr>
        <p:spPr bwMode="auto">
          <a:xfrm>
            <a:off x="0" y="4267200"/>
            <a:ext cx="9144000" cy="9906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2"/>
            </a:solidFill>
            <a:miter lim="800000"/>
            <a:headEnd/>
            <a:tailEnd/>
          </a:ln>
          <a:effectLst/>
        </p:spPr>
        <p:txBody>
          <a:bodyPr anchor="ctr">
            <a:spAutoFit/>
          </a:bodyPr>
          <a:lstStyle/>
          <a:p>
            <a:pPr>
              <a:defRPr/>
            </a:pPr>
            <a:endParaRPr lang="en-US" dirty="0"/>
          </a:p>
        </p:txBody>
      </p:sp>
      <p:sp>
        <p:nvSpPr>
          <p:cNvPr id="415755" name="Text Box 1035"/>
          <p:cNvSpPr txBox="1">
            <a:spLocks noChangeArrowheads="1"/>
          </p:cNvSpPr>
          <p:nvPr/>
        </p:nvSpPr>
        <p:spPr bwMode="auto">
          <a:xfrm rot="-3232525">
            <a:off x="15875" y="1793875"/>
            <a:ext cx="50101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Randomized sample selection</a:t>
            </a:r>
          </a:p>
        </p:txBody>
      </p:sp>
      <p:sp>
        <p:nvSpPr>
          <p:cNvPr id="415757" name="Text Box 1037"/>
          <p:cNvSpPr txBox="1">
            <a:spLocks noChangeArrowheads="1"/>
          </p:cNvSpPr>
          <p:nvPr/>
        </p:nvSpPr>
        <p:spPr bwMode="auto">
          <a:xfrm rot="-3232525">
            <a:off x="15716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Questionnaire quality</a:t>
            </a:r>
          </a:p>
        </p:txBody>
      </p:sp>
      <p:sp>
        <p:nvSpPr>
          <p:cNvPr id="415758" name="Text Box 1038"/>
          <p:cNvSpPr txBox="1">
            <a:spLocks noChangeArrowheads="1"/>
          </p:cNvSpPr>
          <p:nvPr/>
        </p:nvSpPr>
        <p:spPr bwMode="auto">
          <a:xfrm rot="-3232525">
            <a:off x="2432844" y="1826418"/>
            <a:ext cx="5030788" cy="460375"/>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Reliability &amp; validity of indicators</a:t>
            </a:r>
          </a:p>
        </p:txBody>
      </p:sp>
      <p:sp>
        <p:nvSpPr>
          <p:cNvPr id="415759" name="Text Box 1039"/>
          <p:cNvSpPr txBox="1">
            <a:spLocks noChangeArrowheads="1"/>
          </p:cNvSpPr>
          <p:nvPr/>
        </p:nvSpPr>
        <p:spPr bwMode="auto">
          <a:xfrm rot="-3232525">
            <a:off x="3781425" y="22383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Quality of data collection</a:t>
            </a:r>
          </a:p>
        </p:txBody>
      </p:sp>
      <p:sp>
        <p:nvSpPr>
          <p:cNvPr id="415760" name="Text Box 1040"/>
          <p:cNvSpPr txBox="1">
            <a:spLocks noChangeArrowheads="1"/>
          </p:cNvSpPr>
          <p:nvPr/>
        </p:nvSpPr>
        <p:spPr bwMode="auto">
          <a:xfrm rot="-3232525">
            <a:off x="49244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Depth of analysis</a:t>
            </a:r>
          </a:p>
        </p:txBody>
      </p:sp>
      <p:sp>
        <p:nvSpPr>
          <p:cNvPr id="415761" name="Text Box 1041"/>
          <p:cNvSpPr txBox="1">
            <a:spLocks noChangeArrowheads="1"/>
          </p:cNvSpPr>
          <p:nvPr/>
        </p:nvSpPr>
        <p:spPr bwMode="auto">
          <a:xfrm rot="-3232525">
            <a:off x="58388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Reporting &amp; utilization</a:t>
            </a:r>
          </a:p>
        </p:txBody>
      </p:sp>
      <p:sp>
        <p:nvSpPr>
          <p:cNvPr id="415762" name="Text Box 1042"/>
          <p:cNvSpPr txBox="1">
            <a:spLocks noChangeArrowheads="1"/>
          </p:cNvSpPr>
          <p:nvPr/>
        </p:nvSpPr>
        <p:spPr bwMode="auto">
          <a:xfrm>
            <a:off x="381000" y="5791200"/>
            <a:ext cx="8763000" cy="701675"/>
          </a:xfrm>
          <a:prstGeom prst="rect">
            <a:avLst/>
          </a:prstGeom>
          <a:noFill/>
          <a:ln w="12700">
            <a:noFill/>
            <a:miter lim="800000"/>
            <a:headEnd/>
            <a:tailEnd/>
          </a:ln>
          <a:effectLst/>
        </p:spPr>
        <p:txBody>
          <a:bodyPr>
            <a:spAutoFit/>
          </a:bodyPr>
          <a:lstStyle/>
          <a:p>
            <a:pPr algn="ctr">
              <a:spcBef>
                <a:spcPct val="50000"/>
              </a:spcBef>
              <a:defRPr/>
            </a:pPr>
            <a:r>
              <a:rPr lang="en-US" sz="2000" b="1" dirty="0">
                <a:solidFill>
                  <a:schemeClr val="accent2">
                    <a:lumMod val="10000"/>
                  </a:schemeClr>
                </a:solidFill>
              </a:rPr>
              <a:t>QUALITY OF INFORMATION GENERATED BY AN EVALUATION DEPENDS UPON </a:t>
            </a:r>
            <a:r>
              <a:rPr lang="en-US" sz="2000" b="1" dirty="0">
                <a:solidFill>
                  <a:schemeClr val="accent2">
                    <a:lumMod val="10000"/>
                  </a:schemeClr>
                </a:solidFill>
                <a:effectLst>
                  <a:outerShdw blurRad="38100" dist="38100" dir="2700000" algn="tl">
                    <a:srgbClr val="000000">
                      <a:alpha val="43137"/>
                    </a:srgbClr>
                  </a:outerShdw>
                </a:effectLst>
              </a:rPr>
              <a:t>LEVEL OF RIGOR </a:t>
            </a:r>
            <a:r>
              <a:rPr lang="en-US" sz="2000" b="1" dirty="0">
                <a:solidFill>
                  <a:schemeClr val="accent2">
                    <a:lumMod val="10000"/>
                  </a:schemeClr>
                </a:solidFill>
              </a:rPr>
              <a:t>OF ALL COMPONENTS</a:t>
            </a:r>
          </a:p>
        </p:txBody>
      </p:sp>
      <p:sp>
        <p:nvSpPr>
          <p:cNvPr id="415763" name="Text Box 1043"/>
          <p:cNvSpPr txBox="1">
            <a:spLocks noChangeArrowheads="1"/>
          </p:cNvSpPr>
          <p:nvPr/>
        </p:nvSpPr>
        <p:spPr bwMode="auto">
          <a:xfrm>
            <a:off x="990600" y="457200"/>
            <a:ext cx="7772400" cy="1138238"/>
          </a:xfrm>
          <a:prstGeom prst="rect">
            <a:avLst/>
          </a:prstGeom>
          <a:noFill/>
          <a:ln w="12700">
            <a:noFill/>
            <a:miter lim="800000"/>
            <a:headEnd/>
            <a:tailEnd/>
          </a:ln>
          <a:effectLst/>
        </p:spPr>
        <p:txBody>
          <a:bodyPr>
            <a:spAutoFit/>
          </a:bodyPr>
          <a:lstStyle/>
          <a:p>
            <a:pPr algn="ctr">
              <a:spcBef>
                <a:spcPct val="50000"/>
              </a:spcBef>
              <a:defRPr/>
            </a:pPr>
            <a:r>
              <a:rPr lang="en-US" sz="3400" dirty="0">
                <a:effectLst>
                  <a:outerShdw blurRad="38100" dist="38100" dir="2700000" algn="tl">
                    <a:srgbClr val="000000"/>
                  </a:outerShdw>
                </a:effectLst>
              </a:rPr>
              <a:t>CONDUCTING AN EVALUATION IS LIKE LAYING A PIPELINE</a:t>
            </a: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5763"/>
                                        </p:tgtEl>
                                        <p:attrNameLst>
                                          <p:attrName>style.visibility</p:attrName>
                                        </p:attrNameLst>
                                      </p:cBhvr>
                                      <p:to>
                                        <p:strVal val="visible"/>
                                      </p:to>
                                    </p:set>
                                    <p:animEffect transition="in" filter="blinds(horizontal)">
                                      <p:cBhvr>
                                        <p:cTn id="7" dur="500"/>
                                        <p:tgtEl>
                                          <p:spTgt spid="415763"/>
                                        </p:tgtEl>
                                      </p:cBhvr>
                                    </p:animEffect>
                                  </p:childTnLst>
                                  <p:subTnLst>
                                    <p:set>
                                      <p:cBhvr override="childStyle">
                                        <p:cTn dur="1" fill="hold" display="0" masterRel="nextClick" afterEffect="1"/>
                                        <p:tgtEl>
                                          <p:spTgt spid="41576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415747"/>
                                        </p:tgtEl>
                                        <p:attrNameLst>
                                          <p:attrName>style.visibility</p:attrName>
                                        </p:attrNameLst>
                                      </p:cBhvr>
                                      <p:to>
                                        <p:strVal val="visible"/>
                                      </p:to>
                                    </p:set>
                                    <p:anim calcmode="lin" valueType="num">
                                      <p:cBhvr additive="base">
                                        <p:cTn id="12" dur="500" fill="hold"/>
                                        <p:tgtEl>
                                          <p:spTgt spid="415747"/>
                                        </p:tgtEl>
                                        <p:attrNameLst>
                                          <p:attrName>ppt_x</p:attrName>
                                        </p:attrNameLst>
                                      </p:cBhvr>
                                      <p:tavLst>
                                        <p:tav tm="0">
                                          <p:val>
                                            <p:strVal val="1+#ppt_w/2"/>
                                          </p:val>
                                        </p:tav>
                                        <p:tav tm="100000">
                                          <p:val>
                                            <p:strVal val="#ppt_x"/>
                                          </p:val>
                                        </p:tav>
                                      </p:tavLst>
                                    </p:anim>
                                    <p:anim calcmode="lin" valueType="num">
                                      <p:cBhvr additive="base">
                                        <p:cTn id="13" dur="500" fill="hold"/>
                                        <p:tgtEl>
                                          <p:spTgt spid="41574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500"/>
                            </p:stCondLst>
                            <p:childTnLst>
                              <p:par>
                                <p:cTn id="15" presetID="3" presetClass="entr" presetSubtype="5" fill="hold" grpId="0" nodeType="afterEffect">
                                  <p:stCondLst>
                                    <p:cond delay="0"/>
                                  </p:stCondLst>
                                  <p:childTnLst>
                                    <p:set>
                                      <p:cBhvr>
                                        <p:cTn id="16" dur="1" fill="hold">
                                          <p:stCondLst>
                                            <p:cond delay="0"/>
                                          </p:stCondLst>
                                        </p:cTn>
                                        <p:tgtEl>
                                          <p:spTgt spid="415755"/>
                                        </p:tgtEl>
                                        <p:attrNameLst>
                                          <p:attrName>style.visibility</p:attrName>
                                        </p:attrNameLst>
                                      </p:cBhvr>
                                      <p:to>
                                        <p:strVal val="visible"/>
                                      </p:to>
                                    </p:set>
                                    <p:animEffect transition="in" filter="blinds(vertical)">
                                      <p:cBhvr>
                                        <p:cTn id="17" dur="500"/>
                                        <p:tgtEl>
                                          <p:spTgt spid="415755"/>
                                        </p:tgtEl>
                                      </p:cBhvr>
                                    </p:animEffect>
                                  </p:childTnLst>
                                </p:cTn>
                              </p:par>
                            </p:childTnLst>
                          </p:cTn>
                        </p:par>
                        <p:par>
                          <p:cTn id="18" fill="hold" nodeType="afterGroup">
                            <p:stCondLst>
                              <p:cond delay="1000"/>
                            </p:stCondLst>
                            <p:childTnLst>
                              <p:par>
                                <p:cTn id="19" presetID="2" presetClass="entr" presetSubtype="2" fill="hold" grpId="0" nodeType="afterEffect">
                                  <p:stCondLst>
                                    <p:cond delay="500"/>
                                  </p:stCondLst>
                                  <p:childTnLst>
                                    <p:set>
                                      <p:cBhvr>
                                        <p:cTn id="20" dur="1" fill="hold">
                                          <p:stCondLst>
                                            <p:cond delay="0"/>
                                          </p:stCondLst>
                                        </p:cTn>
                                        <p:tgtEl>
                                          <p:spTgt spid="415748"/>
                                        </p:tgtEl>
                                        <p:attrNameLst>
                                          <p:attrName>style.visibility</p:attrName>
                                        </p:attrNameLst>
                                      </p:cBhvr>
                                      <p:to>
                                        <p:strVal val="visible"/>
                                      </p:to>
                                    </p:set>
                                    <p:anim calcmode="lin" valueType="num">
                                      <p:cBhvr additive="base">
                                        <p:cTn id="21" dur="500" fill="hold"/>
                                        <p:tgtEl>
                                          <p:spTgt spid="415748"/>
                                        </p:tgtEl>
                                        <p:attrNameLst>
                                          <p:attrName>ppt_x</p:attrName>
                                        </p:attrNameLst>
                                      </p:cBhvr>
                                      <p:tavLst>
                                        <p:tav tm="0">
                                          <p:val>
                                            <p:strVal val="1+#ppt_w/2"/>
                                          </p:val>
                                        </p:tav>
                                        <p:tav tm="100000">
                                          <p:val>
                                            <p:strVal val="#ppt_x"/>
                                          </p:val>
                                        </p:tav>
                                      </p:tavLst>
                                    </p:anim>
                                    <p:anim calcmode="lin" valueType="num">
                                      <p:cBhvr additive="base">
                                        <p:cTn id="22" dur="500" fill="hold"/>
                                        <p:tgtEl>
                                          <p:spTgt spid="415748"/>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000"/>
                            </p:stCondLst>
                            <p:childTnLst>
                              <p:par>
                                <p:cTn id="24" presetID="3" presetClass="entr" presetSubtype="5" fill="hold" grpId="0" nodeType="afterEffect">
                                  <p:stCondLst>
                                    <p:cond delay="0"/>
                                  </p:stCondLst>
                                  <p:childTnLst>
                                    <p:set>
                                      <p:cBhvr>
                                        <p:cTn id="25" dur="1" fill="hold">
                                          <p:stCondLst>
                                            <p:cond delay="0"/>
                                          </p:stCondLst>
                                        </p:cTn>
                                        <p:tgtEl>
                                          <p:spTgt spid="415757"/>
                                        </p:tgtEl>
                                        <p:attrNameLst>
                                          <p:attrName>style.visibility</p:attrName>
                                        </p:attrNameLst>
                                      </p:cBhvr>
                                      <p:to>
                                        <p:strVal val="visible"/>
                                      </p:to>
                                    </p:set>
                                    <p:animEffect transition="in" filter="blinds(vertical)">
                                      <p:cBhvr>
                                        <p:cTn id="26" dur="500"/>
                                        <p:tgtEl>
                                          <p:spTgt spid="415757"/>
                                        </p:tgtEl>
                                      </p:cBhvr>
                                    </p:animEffect>
                                  </p:childTnLst>
                                </p:cTn>
                              </p:par>
                            </p:childTnLst>
                          </p:cTn>
                        </p:par>
                        <p:par>
                          <p:cTn id="27" fill="hold" nodeType="afterGroup">
                            <p:stCondLst>
                              <p:cond delay="2500"/>
                            </p:stCondLst>
                            <p:childTnLst>
                              <p:par>
                                <p:cTn id="28" presetID="2" presetClass="entr" presetSubtype="2" fill="hold" grpId="0" nodeType="afterEffect">
                                  <p:stCondLst>
                                    <p:cond delay="500"/>
                                  </p:stCondLst>
                                  <p:childTnLst>
                                    <p:set>
                                      <p:cBhvr>
                                        <p:cTn id="29" dur="1" fill="hold">
                                          <p:stCondLst>
                                            <p:cond delay="0"/>
                                          </p:stCondLst>
                                        </p:cTn>
                                        <p:tgtEl>
                                          <p:spTgt spid="415749"/>
                                        </p:tgtEl>
                                        <p:attrNameLst>
                                          <p:attrName>style.visibility</p:attrName>
                                        </p:attrNameLst>
                                      </p:cBhvr>
                                      <p:to>
                                        <p:strVal val="visible"/>
                                      </p:to>
                                    </p:set>
                                    <p:anim calcmode="lin" valueType="num">
                                      <p:cBhvr additive="base">
                                        <p:cTn id="30" dur="500" fill="hold"/>
                                        <p:tgtEl>
                                          <p:spTgt spid="415749"/>
                                        </p:tgtEl>
                                        <p:attrNameLst>
                                          <p:attrName>ppt_x</p:attrName>
                                        </p:attrNameLst>
                                      </p:cBhvr>
                                      <p:tavLst>
                                        <p:tav tm="0">
                                          <p:val>
                                            <p:strVal val="1+#ppt_w/2"/>
                                          </p:val>
                                        </p:tav>
                                        <p:tav tm="100000">
                                          <p:val>
                                            <p:strVal val="#ppt_x"/>
                                          </p:val>
                                        </p:tav>
                                      </p:tavLst>
                                    </p:anim>
                                    <p:anim calcmode="lin" valueType="num">
                                      <p:cBhvr additive="base">
                                        <p:cTn id="31" dur="500" fill="hold"/>
                                        <p:tgtEl>
                                          <p:spTgt spid="415749"/>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3500"/>
                            </p:stCondLst>
                            <p:childTnLst>
                              <p:par>
                                <p:cTn id="33" presetID="3" presetClass="entr" presetSubtype="5" fill="hold" grpId="0" nodeType="afterEffect">
                                  <p:stCondLst>
                                    <p:cond delay="0"/>
                                  </p:stCondLst>
                                  <p:childTnLst>
                                    <p:set>
                                      <p:cBhvr>
                                        <p:cTn id="34" dur="1" fill="hold">
                                          <p:stCondLst>
                                            <p:cond delay="0"/>
                                          </p:stCondLst>
                                        </p:cTn>
                                        <p:tgtEl>
                                          <p:spTgt spid="415758"/>
                                        </p:tgtEl>
                                        <p:attrNameLst>
                                          <p:attrName>style.visibility</p:attrName>
                                        </p:attrNameLst>
                                      </p:cBhvr>
                                      <p:to>
                                        <p:strVal val="visible"/>
                                      </p:to>
                                    </p:set>
                                    <p:animEffect transition="in" filter="blinds(vertical)">
                                      <p:cBhvr>
                                        <p:cTn id="35" dur="500"/>
                                        <p:tgtEl>
                                          <p:spTgt spid="415758"/>
                                        </p:tgtEl>
                                      </p:cBhvr>
                                    </p:animEffect>
                                  </p:childTnLst>
                                </p:cTn>
                              </p:par>
                            </p:childTnLst>
                          </p:cTn>
                        </p:par>
                        <p:par>
                          <p:cTn id="36" fill="hold" nodeType="afterGroup">
                            <p:stCondLst>
                              <p:cond delay="4000"/>
                            </p:stCondLst>
                            <p:childTnLst>
                              <p:par>
                                <p:cTn id="37" presetID="2" presetClass="entr" presetSubtype="2" fill="hold" grpId="0" nodeType="afterEffect">
                                  <p:stCondLst>
                                    <p:cond delay="500"/>
                                  </p:stCondLst>
                                  <p:childTnLst>
                                    <p:set>
                                      <p:cBhvr>
                                        <p:cTn id="38" dur="1" fill="hold">
                                          <p:stCondLst>
                                            <p:cond delay="0"/>
                                          </p:stCondLst>
                                        </p:cTn>
                                        <p:tgtEl>
                                          <p:spTgt spid="415750"/>
                                        </p:tgtEl>
                                        <p:attrNameLst>
                                          <p:attrName>style.visibility</p:attrName>
                                        </p:attrNameLst>
                                      </p:cBhvr>
                                      <p:to>
                                        <p:strVal val="visible"/>
                                      </p:to>
                                    </p:set>
                                    <p:anim calcmode="lin" valueType="num">
                                      <p:cBhvr additive="base">
                                        <p:cTn id="39" dur="500" fill="hold"/>
                                        <p:tgtEl>
                                          <p:spTgt spid="415750"/>
                                        </p:tgtEl>
                                        <p:attrNameLst>
                                          <p:attrName>ppt_x</p:attrName>
                                        </p:attrNameLst>
                                      </p:cBhvr>
                                      <p:tavLst>
                                        <p:tav tm="0">
                                          <p:val>
                                            <p:strVal val="1+#ppt_w/2"/>
                                          </p:val>
                                        </p:tav>
                                        <p:tav tm="100000">
                                          <p:val>
                                            <p:strVal val="#ppt_x"/>
                                          </p:val>
                                        </p:tav>
                                      </p:tavLst>
                                    </p:anim>
                                    <p:anim calcmode="lin" valueType="num">
                                      <p:cBhvr additive="base">
                                        <p:cTn id="40" dur="500" fill="hold"/>
                                        <p:tgtEl>
                                          <p:spTgt spid="415750"/>
                                        </p:tgtEl>
                                        <p:attrNameLst>
                                          <p:attrName>ppt_y</p:attrName>
                                        </p:attrNameLst>
                                      </p:cBhvr>
                                      <p:tavLst>
                                        <p:tav tm="0">
                                          <p:val>
                                            <p:strVal val="#ppt_y"/>
                                          </p:val>
                                        </p:tav>
                                        <p:tav tm="100000">
                                          <p:val>
                                            <p:strVal val="#ppt_y"/>
                                          </p:val>
                                        </p:tav>
                                      </p:tavLst>
                                    </p:anim>
                                  </p:childTnLst>
                                </p:cTn>
                              </p:par>
                            </p:childTnLst>
                          </p:cTn>
                        </p:par>
                        <p:par>
                          <p:cTn id="41" fill="hold" nodeType="afterGroup">
                            <p:stCondLst>
                              <p:cond delay="5000"/>
                            </p:stCondLst>
                            <p:childTnLst>
                              <p:par>
                                <p:cTn id="42" presetID="3" presetClass="entr" presetSubtype="5" fill="hold" grpId="0" nodeType="afterEffect">
                                  <p:stCondLst>
                                    <p:cond delay="0"/>
                                  </p:stCondLst>
                                  <p:childTnLst>
                                    <p:set>
                                      <p:cBhvr>
                                        <p:cTn id="43" dur="1" fill="hold">
                                          <p:stCondLst>
                                            <p:cond delay="0"/>
                                          </p:stCondLst>
                                        </p:cTn>
                                        <p:tgtEl>
                                          <p:spTgt spid="415759"/>
                                        </p:tgtEl>
                                        <p:attrNameLst>
                                          <p:attrName>style.visibility</p:attrName>
                                        </p:attrNameLst>
                                      </p:cBhvr>
                                      <p:to>
                                        <p:strVal val="visible"/>
                                      </p:to>
                                    </p:set>
                                    <p:animEffect transition="in" filter="blinds(vertical)">
                                      <p:cBhvr>
                                        <p:cTn id="44" dur="500"/>
                                        <p:tgtEl>
                                          <p:spTgt spid="415759"/>
                                        </p:tgtEl>
                                      </p:cBhvr>
                                    </p:animEffect>
                                  </p:childTnLst>
                                </p:cTn>
                              </p:par>
                            </p:childTnLst>
                          </p:cTn>
                        </p:par>
                        <p:par>
                          <p:cTn id="45" fill="hold" nodeType="afterGroup">
                            <p:stCondLst>
                              <p:cond delay="5500"/>
                            </p:stCondLst>
                            <p:childTnLst>
                              <p:par>
                                <p:cTn id="46" presetID="2" presetClass="entr" presetSubtype="2" fill="hold" grpId="0" nodeType="afterEffect">
                                  <p:stCondLst>
                                    <p:cond delay="500"/>
                                  </p:stCondLst>
                                  <p:childTnLst>
                                    <p:set>
                                      <p:cBhvr>
                                        <p:cTn id="47" dur="1" fill="hold">
                                          <p:stCondLst>
                                            <p:cond delay="0"/>
                                          </p:stCondLst>
                                        </p:cTn>
                                        <p:tgtEl>
                                          <p:spTgt spid="415751"/>
                                        </p:tgtEl>
                                        <p:attrNameLst>
                                          <p:attrName>style.visibility</p:attrName>
                                        </p:attrNameLst>
                                      </p:cBhvr>
                                      <p:to>
                                        <p:strVal val="visible"/>
                                      </p:to>
                                    </p:set>
                                    <p:anim calcmode="lin" valueType="num">
                                      <p:cBhvr additive="base">
                                        <p:cTn id="48" dur="500" fill="hold"/>
                                        <p:tgtEl>
                                          <p:spTgt spid="415751"/>
                                        </p:tgtEl>
                                        <p:attrNameLst>
                                          <p:attrName>ppt_x</p:attrName>
                                        </p:attrNameLst>
                                      </p:cBhvr>
                                      <p:tavLst>
                                        <p:tav tm="0">
                                          <p:val>
                                            <p:strVal val="1+#ppt_w/2"/>
                                          </p:val>
                                        </p:tav>
                                        <p:tav tm="100000">
                                          <p:val>
                                            <p:strVal val="#ppt_x"/>
                                          </p:val>
                                        </p:tav>
                                      </p:tavLst>
                                    </p:anim>
                                    <p:anim calcmode="lin" valueType="num">
                                      <p:cBhvr additive="base">
                                        <p:cTn id="49" dur="500" fill="hold"/>
                                        <p:tgtEl>
                                          <p:spTgt spid="415751"/>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6500"/>
                            </p:stCondLst>
                            <p:childTnLst>
                              <p:par>
                                <p:cTn id="51" presetID="3" presetClass="entr" presetSubtype="5" fill="hold" grpId="0" nodeType="afterEffect">
                                  <p:stCondLst>
                                    <p:cond delay="0"/>
                                  </p:stCondLst>
                                  <p:childTnLst>
                                    <p:set>
                                      <p:cBhvr>
                                        <p:cTn id="52" dur="1" fill="hold">
                                          <p:stCondLst>
                                            <p:cond delay="0"/>
                                          </p:stCondLst>
                                        </p:cTn>
                                        <p:tgtEl>
                                          <p:spTgt spid="415760"/>
                                        </p:tgtEl>
                                        <p:attrNameLst>
                                          <p:attrName>style.visibility</p:attrName>
                                        </p:attrNameLst>
                                      </p:cBhvr>
                                      <p:to>
                                        <p:strVal val="visible"/>
                                      </p:to>
                                    </p:set>
                                    <p:animEffect transition="in" filter="blinds(vertical)">
                                      <p:cBhvr>
                                        <p:cTn id="53" dur="500"/>
                                        <p:tgtEl>
                                          <p:spTgt spid="415760"/>
                                        </p:tgtEl>
                                      </p:cBhvr>
                                    </p:animEffect>
                                  </p:childTnLst>
                                </p:cTn>
                              </p:par>
                            </p:childTnLst>
                          </p:cTn>
                        </p:par>
                        <p:par>
                          <p:cTn id="54" fill="hold" nodeType="afterGroup">
                            <p:stCondLst>
                              <p:cond delay="7000"/>
                            </p:stCondLst>
                            <p:childTnLst>
                              <p:par>
                                <p:cTn id="55" presetID="2" presetClass="entr" presetSubtype="2" fill="hold" grpId="0" nodeType="afterEffect">
                                  <p:stCondLst>
                                    <p:cond delay="500"/>
                                  </p:stCondLst>
                                  <p:childTnLst>
                                    <p:set>
                                      <p:cBhvr>
                                        <p:cTn id="56" dur="1" fill="hold">
                                          <p:stCondLst>
                                            <p:cond delay="0"/>
                                          </p:stCondLst>
                                        </p:cTn>
                                        <p:tgtEl>
                                          <p:spTgt spid="415752"/>
                                        </p:tgtEl>
                                        <p:attrNameLst>
                                          <p:attrName>style.visibility</p:attrName>
                                        </p:attrNameLst>
                                      </p:cBhvr>
                                      <p:to>
                                        <p:strVal val="visible"/>
                                      </p:to>
                                    </p:set>
                                    <p:anim calcmode="lin" valueType="num">
                                      <p:cBhvr additive="base">
                                        <p:cTn id="57" dur="500" fill="hold"/>
                                        <p:tgtEl>
                                          <p:spTgt spid="415752"/>
                                        </p:tgtEl>
                                        <p:attrNameLst>
                                          <p:attrName>ppt_x</p:attrName>
                                        </p:attrNameLst>
                                      </p:cBhvr>
                                      <p:tavLst>
                                        <p:tav tm="0">
                                          <p:val>
                                            <p:strVal val="1+#ppt_w/2"/>
                                          </p:val>
                                        </p:tav>
                                        <p:tav tm="100000">
                                          <p:val>
                                            <p:strVal val="#ppt_x"/>
                                          </p:val>
                                        </p:tav>
                                      </p:tavLst>
                                    </p:anim>
                                    <p:anim calcmode="lin" valueType="num">
                                      <p:cBhvr additive="base">
                                        <p:cTn id="58" dur="500" fill="hold"/>
                                        <p:tgtEl>
                                          <p:spTgt spid="415752"/>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8000"/>
                            </p:stCondLst>
                            <p:childTnLst>
                              <p:par>
                                <p:cTn id="60" presetID="3" presetClass="entr" presetSubtype="5" fill="hold" grpId="0" nodeType="afterEffect">
                                  <p:stCondLst>
                                    <p:cond delay="0"/>
                                  </p:stCondLst>
                                  <p:childTnLst>
                                    <p:set>
                                      <p:cBhvr>
                                        <p:cTn id="61" dur="1" fill="hold">
                                          <p:stCondLst>
                                            <p:cond delay="0"/>
                                          </p:stCondLst>
                                        </p:cTn>
                                        <p:tgtEl>
                                          <p:spTgt spid="415761"/>
                                        </p:tgtEl>
                                        <p:attrNameLst>
                                          <p:attrName>style.visibility</p:attrName>
                                        </p:attrNameLst>
                                      </p:cBhvr>
                                      <p:to>
                                        <p:strVal val="visible"/>
                                      </p:to>
                                    </p:set>
                                    <p:animEffect transition="in" filter="blinds(vertical)">
                                      <p:cBhvr>
                                        <p:cTn id="62" dur="500"/>
                                        <p:tgtEl>
                                          <p:spTgt spid="415761"/>
                                        </p:tgtEl>
                                      </p:cBhvr>
                                    </p:animEffect>
                                  </p:childTnLst>
                                </p:cTn>
                              </p:par>
                            </p:childTnLst>
                          </p:cTn>
                        </p:par>
                        <p:par>
                          <p:cTn id="63" fill="hold" nodeType="afterGroup">
                            <p:stCondLst>
                              <p:cond delay="8500"/>
                            </p:stCondLst>
                            <p:childTnLst>
                              <p:par>
                                <p:cTn id="64" presetID="7" presetClass="entr" presetSubtype="8" fill="hold" grpId="0" nodeType="afterEffect">
                                  <p:stCondLst>
                                    <p:cond delay="1000"/>
                                  </p:stCondLst>
                                  <p:childTnLst>
                                    <p:set>
                                      <p:cBhvr>
                                        <p:cTn id="65" dur="1" fill="hold">
                                          <p:stCondLst>
                                            <p:cond delay="0"/>
                                          </p:stCondLst>
                                        </p:cTn>
                                        <p:tgtEl>
                                          <p:spTgt spid="415754"/>
                                        </p:tgtEl>
                                        <p:attrNameLst>
                                          <p:attrName>style.visibility</p:attrName>
                                        </p:attrNameLst>
                                      </p:cBhvr>
                                      <p:to>
                                        <p:strVal val="visible"/>
                                      </p:to>
                                    </p:set>
                                    <p:anim calcmode="lin" valueType="num">
                                      <p:cBhvr additive="base">
                                        <p:cTn id="66" dur="5000" fill="hold"/>
                                        <p:tgtEl>
                                          <p:spTgt spid="415754"/>
                                        </p:tgtEl>
                                        <p:attrNameLst>
                                          <p:attrName>ppt_x</p:attrName>
                                        </p:attrNameLst>
                                      </p:cBhvr>
                                      <p:tavLst>
                                        <p:tav tm="0">
                                          <p:val>
                                            <p:strVal val="0-#ppt_w/2"/>
                                          </p:val>
                                        </p:tav>
                                        <p:tav tm="100000">
                                          <p:val>
                                            <p:strVal val="#ppt_x"/>
                                          </p:val>
                                        </p:tav>
                                      </p:tavLst>
                                    </p:anim>
                                    <p:anim calcmode="lin" valueType="num">
                                      <p:cBhvr additive="base">
                                        <p:cTn id="67" dur="5000" fill="hold"/>
                                        <p:tgtEl>
                                          <p:spTgt spid="4157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3" name="WHOOSH.WAV"/>
                                        </p:tgtEl>
                                      </p:cMediaNode>
                                    </p:audio>
                                  </p:subTnLst>
                                </p:cTn>
                              </p:par>
                            </p:childTnLst>
                          </p:cTn>
                        </p:par>
                        <p:par>
                          <p:cTn id="68" fill="hold" nodeType="afterGroup">
                            <p:stCondLst>
                              <p:cond delay="14500"/>
                            </p:stCondLst>
                            <p:childTnLst>
                              <p:par>
                                <p:cTn id="69" presetID="3" presetClass="entr" presetSubtype="10" fill="hold" grpId="0" nodeType="afterEffect">
                                  <p:stCondLst>
                                    <p:cond delay="0"/>
                                  </p:stCondLst>
                                  <p:childTnLst>
                                    <p:set>
                                      <p:cBhvr>
                                        <p:cTn id="70" dur="1" fill="hold">
                                          <p:stCondLst>
                                            <p:cond delay="0"/>
                                          </p:stCondLst>
                                        </p:cTn>
                                        <p:tgtEl>
                                          <p:spTgt spid="415762"/>
                                        </p:tgtEl>
                                        <p:attrNameLst>
                                          <p:attrName>style.visibility</p:attrName>
                                        </p:attrNameLst>
                                      </p:cBhvr>
                                      <p:to>
                                        <p:strVal val="visible"/>
                                      </p:to>
                                    </p:set>
                                    <p:animEffect transition="in" filter="blinds(horizontal)">
                                      <p:cBhvr>
                                        <p:cTn id="71" dur="500"/>
                                        <p:tgtEl>
                                          <p:spTgt spid="415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animBg="1"/>
      <p:bldP spid="415748" grpId="0" animBg="1"/>
      <p:bldP spid="415749" grpId="0" animBg="1"/>
      <p:bldP spid="415750" grpId="0" animBg="1"/>
      <p:bldP spid="415751" grpId="0" animBg="1"/>
      <p:bldP spid="415752" grpId="0" animBg="1"/>
      <p:bldP spid="415754" grpId="0" animBg="1"/>
      <p:bldP spid="415755" grpId="0" autoUpdateAnimBg="0"/>
      <p:bldP spid="415757" grpId="0" autoUpdateAnimBg="0"/>
      <p:bldP spid="415758" grpId="0" autoUpdateAnimBg="0"/>
      <p:bldP spid="415759" grpId="0" autoUpdateAnimBg="0"/>
      <p:bldP spid="415760" grpId="0" autoUpdateAnimBg="0"/>
      <p:bldP spid="415761" grpId="0" autoUpdateAnimBg="0"/>
      <p:bldP spid="415762" grpId="0" autoUpdateAnimBg="0"/>
      <p:bldP spid="415763"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6770" name="AutoShape 1026"/>
          <p:cNvSpPr>
            <a:spLocks noChangeArrowheads="1"/>
          </p:cNvSpPr>
          <p:nvPr/>
        </p:nvSpPr>
        <p:spPr bwMode="auto">
          <a:xfrm rot="5400000" flipV="1">
            <a:off x="571500" y="3924300"/>
            <a:ext cx="1295400" cy="1524000"/>
          </a:xfrm>
          <a:prstGeom prst="can">
            <a:avLst>
              <a:gd name="adj" fmla="val 29412"/>
            </a:avLst>
          </a:prstGeom>
          <a:solidFill>
            <a:srgbClr val="00CC66"/>
          </a:solidFill>
          <a:ln w="76200">
            <a:solidFill>
              <a:srgbClr val="FFFF00"/>
            </a:solidFill>
            <a:round/>
            <a:headEnd/>
            <a:tailEnd/>
          </a:ln>
        </p:spPr>
        <p:txBody>
          <a:bodyPr anchor="ctr">
            <a:spAutoFit/>
          </a:bodyPr>
          <a:lstStyle/>
          <a:p>
            <a:endParaRPr lang="en-US"/>
          </a:p>
        </p:txBody>
      </p:sp>
      <p:sp>
        <p:nvSpPr>
          <p:cNvPr id="416771" name="AutoShape 1027"/>
          <p:cNvSpPr>
            <a:spLocks noChangeArrowheads="1"/>
          </p:cNvSpPr>
          <p:nvPr/>
        </p:nvSpPr>
        <p:spPr bwMode="auto">
          <a:xfrm rot="5400000" flipV="1">
            <a:off x="1828800" y="4038600"/>
            <a:ext cx="1066800" cy="1524000"/>
          </a:xfrm>
          <a:prstGeom prst="can">
            <a:avLst>
              <a:gd name="adj" fmla="val 35714"/>
            </a:avLst>
          </a:prstGeom>
          <a:solidFill>
            <a:srgbClr val="00CC66"/>
          </a:solidFill>
          <a:ln w="76200">
            <a:solidFill>
              <a:srgbClr val="FFFF00"/>
            </a:solidFill>
            <a:round/>
            <a:headEnd/>
            <a:tailEnd/>
          </a:ln>
        </p:spPr>
        <p:txBody>
          <a:bodyPr anchor="ctr">
            <a:spAutoFit/>
          </a:bodyPr>
          <a:lstStyle/>
          <a:p>
            <a:endParaRPr lang="en-US"/>
          </a:p>
        </p:txBody>
      </p:sp>
      <p:sp>
        <p:nvSpPr>
          <p:cNvPr id="416772" name="AutoShape 1028"/>
          <p:cNvSpPr>
            <a:spLocks noChangeArrowheads="1"/>
          </p:cNvSpPr>
          <p:nvPr/>
        </p:nvSpPr>
        <p:spPr bwMode="auto">
          <a:xfrm rot="5400000" flipV="1">
            <a:off x="3238500" y="4305300"/>
            <a:ext cx="533400" cy="1524000"/>
          </a:xfrm>
          <a:prstGeom prst="can">
            <a:avLst>
              <a:gd name="adj" fmla="val 71429"/>
            </a:avLst>
          </a:prstGeom>
          <a:solidFill>
            <a:srgbClr val="00CC66"/>
          </a:solidFill>
          <a:ln w="76200">
            <a:solidFill>
              <a:srgbClr val="FFFF00"/>
            </a:solidFill>
            <a:round/>
            <a:headEnd/>
            <a:tailEnd/>
          </a:ln>
        </p:spPr>
        <p:txBody>
          <a:bodyPr anchor="ctr">
            <a:spAutoFit/>
          </a:bodyPr>
          <a:lstStyle/>
          <a:p>
            <a:endParaRPr lang="en-US"/>
          </a:p>
        </p:txBody>
      </p:sp>
      <p:sp>
        <p:nvSpPr>
          <p:cNvPr id="416773" name="AutoShape 1029"/>
          <p:cNvSpPr>
            <a:spLocks noChangeArrowheads="1"/>
          </p:cNvSpPr>
          <p:nvPr/>
        </p:nvSpPr>
        <p:spPr bwMode="auto">
          <a:xfrm rot="5400000" flipV="1">
            <a:off x="4305300" y="4229100"/>
            <a:ext cx="685800" cy="1524000"/>
          </a:xfrm>
          <a:prstGeom prst="can">
            <a:avLst>
              <a:gd name="adj" fmla="val 55556"/>
            </a:avLst>
          </a:prstGeom>
          <a:solidFill>
            <a:srgbClr val="00CC66"/>
          </a:solidFill>
          <a:ln w="76200">
            <a:solidFill>
              <a:srgbClr val="FFFF00"/>
            </a:solidFill>
            <a:round/>
            <a:headEnd/>
            <a:tailEnd/>
          </a:ln>
        </p:spPr>
        <p:txBody>
          <a:bodyPr anchor="ctr">
            <a:spAutoFit/>
          </a:bodyPr>
          <a:lstStyle/>
          <a:p>
            <a:endParaRPr lang="en-US"/>
          </a:p>
        </p:txBody>
      </p:sp>
      <p:sp>
        <p:nvSpPr>
          <p:cNvPr id="416774" name="AutoShape 1030"/>
          <p:cNvSpPr>
            <a:spLocks noChangeArrowheads="1"/>
          </p:cNvSpPr>
          <p:nvPr/>
        </p:nvSpPr>
        <p:spPr bwMode="auto">
          <a:xfrm rot="5400000" flipV="1">
            <a:off x="5334000" y="4114800"/>
            <a:ext cx="914400" cy="1524000"/>
          </a:xfrm>
          <a:prstGeom prst="can">
            <a:avLst>
              <a:gd name="adj" fmla="val 41667"/>
            </a:avLst>
          </a:prstGeom>
          <a:solidFill>
            <a:srgbClr val="00CC66"/>
          </a:solidFill>
          <a:ln w="76200">
            <a:solidFill>
              <a:srgbClr val="FFFF00"/>
            </a:solidFill>
            <a:round/>
            <a:headEnd/>
            <a:tailEnd/>
          </a:ln>
        </p:spPr>
        <p:txBody>
          <a:bodyPr anchor="ctr">
            <a:spAutoFit/>
          </a:bodyPr>
          <a:lstStyle/>
          <a:p>
            <a:endParaRPr lang="en-US"/>
          </a:p>
        </p:txBody>
      </p:sp>
      <p:sp>
        <p:nvSpPr>
          <p:cNvPr id="416775" name="AutoShape 1031"/>
          <p:cNvSpPr>
            <a:spLocks noChangeArrowheads="1"/>
          </p:cNvSpPr>
          <p:nvPr/>
        </p:nvSpPr>
        <p:spPr bwMode="auto">
          <a:xfrm rot="5400000" flipV="1">
            <a:off x="6286500" y="3924300"/>
            <a:ext cx="1295400" cy="1524000"/>
          </a:xfrm>
          <a:prstGeom prst="can">
            <a:avLst>
              <a:gd name="adj" fmla="val 29412"/>
            </a:avLst>
          </a:prstGeom>
          <a:solidFill>
            <a:srgbClr val="00CC66"/>
          </a:solidFill>
          <a:ln w="76200">
            <a:solidFill>
              <a:srgbClr val="FFFF00"/>
            </a:solidFill>
            <a:round/>
            <a:headEnd/>
            <a:tailEnd/>
          </a:ln>
        </p:spPr>
        <p:txBody>
          <a:bodyPr anchor="ctr">
            <a:spAutoFit/>
          </a:bodyPr>
          <a:lstStyle/>
          <a:p>
            <a:endParaRPr lang="en-US"/>
          </a:p>
        </p:txBody>
      </p:sp>
      <p:sp>
        <p:nvSpPr>
          <p:cNvPr id="416776" name="Rectangle 1032"/>
          <p:cNvSpPr>
            <a:spLocks noChangeArrowheads="1"/>
          </p:cNvSpPr>
          <p:nvPr/>
        </p:nvSpPr>
        <p:spPr bwMode="auto">
          <a:xfrm>
            <a:off x="0" y="4800600"/>
            <a:ext cx="9144000" cy="4572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2"/>
            </a:solidFill>
            <a:miter lim="800000"/>
            <a:headEnd/>
            <a:tailEnd/>
          </a:ln>
          <a:effectLst/>
        </p:spPr>
        <p:txBody>
          <a:bodyPr anchor="ctr">
            <a:spAutoFit/>
          </a:bodyPr>
          <a:lstStyle/>
          <a:p>
            <a:pPr>
              <a:defRPr/>
            </a:pPr>
            <a:endParaRPr lang="en-US" dirty="0"/>
          </a:p>
        </p:txBody>
      </p:sp>
      <p:sp>
        <p:nvSpPr>
          <p:cNvPr id="416777" name="Text Box 1033"/>
          <p:cNvSpPr txBox="1">
            <a:spLocks noChangeArrowheads="1"/>
          </p:cNvSpPr>
          <p:nvPr/>
        </p:nvSpPr>
        <p:spPr bwMode="auto">
          <a:xfrm rot="-3232525">
            <a:off x="15876" y="1792287"/>
            <a:ext cx="5010150" cy="460375"/>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Randomized sample selection</a:t>
            </a:r>
          </a:p>
        </p:txBody>
      </p:sp>
      <p:sp>
        <p:nvSpPr>
          <p:cNvPr id="416778" name="Text Box 1034"/>
          <p:cNvSpPr txBox="1">
            <a:spLocks noChangeArrowheads="1"/>
          </p:cNvSpPr>
          <p:nvPr/>
        </p:nvSpPr>
        <p:spPr bwMode="auto">
          <a:xfrm rot="-3232525">
            <a:off x="15716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Questionnaire quality</a:t>
            </a:r>
          </a:p>
        </p:txBody>
      </p:sp>
      <p:sp>
        <p:nvSpPr>
          <p:cNvPr id="416779" name="Text Box 1035"/>
          <p:cNvSpPr txBox="1">
            <a:spLocks noChangeArrowheads="1"/>
          </p:cNvSpPr>
          <p:nvPr/>
        </p:nvSpPr>
        <p:spPr bwMode="auto">
          <a:xfrm rot="18367475">
            <a:off x="2374106" y="1708944"/>
            <a:ext cx="5318126" cy="461962"/>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Relevance &amp; validity of indicators</a:t>
            </a:r>
          </a:p>
        </p:txBody>
      </p:sp>
      <p:sp>
        <p:nvSpPr>
          <p:cNvPr id="416780" name="Text Box 1036"/>
          <p:cNvSpPr txBox="1">
            <a:spLocks noChangeArrowheads="1"/>
          </p:cNvSpPr>
          <p:nvPr/>
        </p:nvSpPr>
        <p:spPr bwMode="auto">
          <a:xfrm rot="-3232525">
            <a:off x="3781425" y="22383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Quality of data collection</a:t>
            </a:r>
          </a:p>
        </p:txBody>
      </p:sp>
      <p:sp>
        <p:nvSpPr>
          <p:cNvPr id="416781" name="Text Box 1037"/>
          <p:cNvSpPr txBox="1">
            <a:spLocks noChangeArrowheads="1"/>
          </p:cNvSpPr>
          <p:nvPr/>
        </p:nvSpPr>
        <p:spPr bwMode="auto">
          <a:xfrm rot="-3232525">
            <a:off x="49244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Depth of analysis</a:t>
            </a:r>
          </a:p>
        </p:txBody>
      </p:sp>
      <p:sp>
        <p:nvSpPr>
          <p:cNvPr id="416782" name="Text Box 1038"/>
          <p:cNvSpPr txBox="1">
            <a:spLocks noChangeArrowheads="1"/>
          </p:cNvSpPr>
          <p:nvPr/>
        </p:nvSpPr>
        <p:spPr bwMode="auto">
          <a:xfrm rot="-3232525">
            <a:off x="5838825" y="2162175"/>
            <a:ext cx="4019550" cy="457200"/>
          </a:xfrm>
          <a:prstGeom prst="rect">
            <a:avLst/>
          </a:prstGeom>
          <a:noFill/>
          <a:ln w="12700">
            <a:noFill/>
            <a:miter lim="800000"/>
            <a:headEnd/>
            <a:tailEnd/>
          </a:ln>
          <a:effectLst/>
        </p:spPr>
        <p:txBody>
          <a:bodyPr>
            <a:spAutoFit/>
          </a:bodyPr>
          <a:lstStyle/>
          <a:p>
            <a:pPr>
              <a:spcBef>
                <a:spcPct val="50000"/>
              </a:spcBef>
              <a:defRPr/>
            </a:pPr>
            <a:r>
              <a:rPr lang="en-US" sz="2400" b="1" dirty="0">
                <a:solidFill>
                  <a:schemeClr val="tx1">
                    <a:lumMod val="50000"/>
                    <a:lumOff val="50000"/>
                  </a:schemeClr>
                </a:solidFill>
              </a:rPr>
              <a:t>Reporting &amp; utilization</a:t>
            </a:r>
          </a:p>
        </p:txBody>
      </p:sp>
      <p:sp>
        <p:nvSpPr>
          <p:cNvPr id="416783" name="Text Box 1039"/>
          <p:cNvSpPr txBox="1">
            <a:spLocks noChangeArrowheads="1"/>
          </p:cNvSpPr>
          <p:nvPr/>
        </p:nvSpPr>
        <p:spPr bwMode="auto">
          <a:xfrm>
            <a:off x="381000" y="5791200"/>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t>AMOUNT OF “FLOW” (QUALITY) OF INFORMATION IS LIMITED TO THE SMALLEST COMPONENT OF THE SURVEY “PIPELINE”</a:t>
            </a:r>
          </a:p>
        </p:txBody>
      </p:sp>
      <p:sp>
        <p:nvSpPr>
          <p:cNvPr id="416785" name="Rectangle 1041"/>
          <p:cNvSpPr>
            <a:spLocks noChangeArrowheads="1"/>
          </p:cNvSpPr>
          <p:nvPr/>
        </p:nvSpPr>
        <p:spPr bwMode="auto">
          <a:xfrm>
            <a:off x="0" y="4114800"/>
            <a:ext cx="1828800" cy="11430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2"/>
            </a:solidFill>
            <a:miter lim="800000"/>
            <a:headEnd/>
            <a:tailEnd/>
          </a:ln>
          <a:effectLst/>
        </p:spPr>
        <p:txBody>
          <a:bodyPr anchor="ctr">
            <a:spAutoFit/>
          </a:bodyPr>
          <a:lstStyle/>
          <a:p>
            <a:pPr>
              <a:defRPr/>
            </a:pPr>
            <a:endParaRPr lang="en-US" dirty="0"/>
          </a:p>
        </p:txBody>
      </p:sp>
      <p:sp>
        <p:nvSpPr>
          <p:cNvPr id="416786" name="Rectangle 1042"/>
          <p:cNvSpPr>
            <a:spLocks noChangeArrowheads="1"/>
          </p:cNvSpPr>
          <p:nvPr/>
        </p:nvSpPr>
        <p:spPr bwMode="auto">
          <a:xfrm>
            <a:off x="0" y="4343400"/>
            <a:ext cx="2971800" cy="914400"/>
          </a:xfrm>
          <a:prstGeom prst="rect">
            <a:avLst/>
          </a:prstGeom>
          <a:gradFill rotWithShape="0">
            <a:gsLst>
              <a:gs pos="0">
                <a:schemeClr val="folHlink"/>
              </a:gs>
              <a:gs pos="50000">
                <a:schemeClr val="folHlink">
                  <a:gamma/>
                  <a:shade val="46275"/>
                  <a:invGamma/>
                </a:schemeClr>
              </a:gs>
              <a:gs pos="100000">
                <a:schemeClr val="folHlink"/>
              </a:gs>
            </a:gsLst>
            <a:lin ang="5400000" scaled="1"/>
          </a:gradFill>
          <a:ln w="12700">
            <a:solidFill>
              <a:schemeClr val="tx2"/>
            </a:solidFill>
            <a:miter lim="800000"/>
            <a:headEnd/>
            <a:tailEnd/>
          </a:ln>
          <a:effectLst/>
        </p:spPr>
        <p:txBody>
          <a:bodyPr anchor="ctr">
            <a:spAutoFit/>
          </a:bodyPr>
          <a:lstStyle/>
          <a:p>
            <a:pPr>
              <a:defRPr/>
            </a:pPr>
            <a:endParaRPr lang="en-US"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16783"/>
                                        </p:tgtEl>
                                        <p:attrNameLst>
                                          <p:attrName>style.visibility</p:attrName>
                                        </p:attrNameLst>
                                      </p:cBhvr>
                                      <p:to>
                                        <p:strVal val="visible"/>
                                      </p:to>
                                    </p:set>
                                    <p:animEffect transition="in" filter="blinds(horizontal)">
                                      <p:cBhvr>
                                        <p:cTn id="7" dur="500"/>
                                        <p:tgtEl>
                                          <p:spTgt spid="416783"/>
                                        </p:tgtEl>
                                      </p:cBhvr>
                                    </p:animEffect>
                                  </p:childTnLst>
                                </p:cTn>
                              </p:par>
                            </p:childTnLst>
                          </p:cTn>
                        </p:par>
                        <p:par>
                          <p:cTn id="8" fill="hold" nodeType="afterGroup">
                            <p:stCondLst>
                              <p:cond delay="500"/>
                            </p:stCondLst>
                            <p:childTnLst>
                              <p:par>
                                <p:cTn id="9" presetID="2" presetClass="entr" presetSubtype="2" fill="hold" grpId="0" nodeType="afterEffect">
                                  <p:stCondLst>
                                    <p:cond delay="500"/>
                                  </p:stCondLst>
                                  <p:childTnLst>
                                    <p:set>
                                      <p:cBhvr>
                                        <p:cTn id="10" dur="1" fill="hold">
                                          <p:stCondLst>
                                            <p:cond delay="0"/>
                                          </p:stCondLst>
                                        </p:cTn>
                                        <p:tgtEl>
                                          <p:spTgt spid="416770"/>
                                        </p:tgtEl>
                                        <p:attrNameLst>
                                          <p:attrName>style.visibility</p:attrName>
                                        </p:attrNameLst>
                                      </p:cBhvr>
                                      <p:to>
                                        <p:strVal val="visible"/>
                                      </p:to>
                                    </p:set>
                                    <p:anim calcmode="lin" valueType="num">
                                      <p:cBhvr additive="base">
                                        <p:cTn id="11" dur="500" fill="hold"/>
                                        <p:tgtEl>
                                          <p:spTgt spid="416770"/>
                                        </p:tgtEl>
                                        <p:attrNameLst>
                                          <p:attrName>ppt_x</p:attrName>
                                        </p:attrNameLst>
                                      </p:cBhvr>
                                      <p:tavLst>
                                        <p:tav tm="0">
                                          <p:val>
                                            <p:strVal val="1+#ppt_w/2"/>
                                          </p:val>
                                        </p:tav>
                                        <p:tav tm="100000">
                                          <p:val>
                                            <p:strVal val="#ppt_x"/>
                                          </p:val>
                                        </p:tav>
                                      </p:tavLst>
                                    </p:anim>
                                    <p:anim calcmode="lin" valueType="num">
                                      <p:cBhvr additive="base">
                                        <p:cTn id="12" dur="500" fill="hold"/>
                                        <p:tgtEl>
                                          <p:spTgt spid="416770"/>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500"/>
                            </p:stCondLst>
                            <p:childTnLst>
                              <p:par>
                                <p:cTn id="14" presetID="3" presetClass="entr" presetSubtype="5" fill="hold" grpId="0" nodeType="afterEffect">
                                  <p:stCondLst>
                                    <p:cond delay="0"/>
                                  </p:stCondLst>
                                  <p:childTnLst>
                                    <p:set>
                                      <p:cBhvr>
                                        <p:cTn id="15" dur="1" fill="hold">
                                          <p:stCondLst>
                                            <p:cond delay="0"/>
                                          </p:stCondLst>
                                        </p:cTn>
                                        <p:tgtEl>
                                          <p:spTgt spid="416777"/>
                                        </p:tgtEl>
                                        <p:attrNameLst>
                                          <p:attrName>style.visibility</p:attrName>
                                        </p:attrNameLst>
                                      </p:cBhvr>
                                      <p:to>
                                        <p:strVal val="visible"/>
                                      </p:to>
                                    </p:set>
                                    <p:animEffect transition="in" filter="blinds(vertical)">
                                      <p:cBhvr>
                                        <p:cTn id="16" dur="500"/>
                                        <p:tgtEl>
                                          <p:spTgt spid="416777"/>
                                        </p:tgtEl>
                                      </p:cBhvr>
                                    </p:animEffect>
                                  </p:childTnLst>
                                </p:cTn>
                              </p:par>
                            </p:childTnLst>
                          </p:cTn>
                        </p:par>
                        <p:par>
                          <p:cTn id="17" fill="hold" nodeType="afterGroup">
                            <p:stCondLst>
                              <p:cond delay="2000"/>
                            </p:stCondLst>
                            <p:childTnLst>
                              <p:par>
                                <p:cTn id="18" presetID="2" presetClass="entr" presetSubtype="2" fill="hold" grpId="0" nodeType="afterEffect">
                                  <p:stCondLst>
                                    <p:cond delay="1000"/>
                                  </p:stCondLst>
                                  <p:childTnLst>
                                    <p:set>
                                      <p:cBhvr>
                                        <p:cTn id="19" dur="1" fill="hold">
                                          <p:stCondLst>
                                            <p:cond delay="0"/>
                                          </p:stCondLst>
                                        </p:cTn>
                                        <p:tgtEl>
                                          <p:spTgt spid="416771"/>
                                        </p:tgtEl>
                                        <p:attrNameLst>
                                          <p:attrName>style.visibility</p:attrName>
                                        </p:attrNameLst>
                                      </p:cBhvr>
                                      <p:to>
                                        <p:strVal val="visible"/>
                                      </p:to>
                                    </p:set>
                                    <p:anim calcmode="lin" valueType="num">
                                      <p:cBhvr additive="base">
                                        <p:cTn id="20" dur="500" fill="hold"/>
                                        <p:tgtEl>
                                          <p:spTgt spid="416771"/>
                                        </p:tgtEl>
                                        <p:attrNameLst>
                                          <p:attrName>ppt_x</p:attrName>
                                        </p:attrNameLst>
                                      </p:cBhvr>
                                      <p:tavLst>
                                        <p:tav tm="0">
                                          <p:val>
                                            <p:strVal val="1+#ppt_w/2"/>
                                          </p:val>
                                        </p:tav>
                                        <p:tav tm="100000">
                                          <p:val>
                                            <p:strVal val="#ppt_x"/>
                                          </p:val>
                                        </p:tav>
                                      </p:tavLst>
                                    </p:anim>
                                    <p:anim calcmode="lin" valueType="num">
                                      <p:cBhvr additive="base">
                                        <p:cTn id="21" dur="500" fill="hold"/>
                                        <p:tgtEl>
                                          <p:spTgt spid="416771"/>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3500"/>
                            </p:stCondLst>
                            <p:childTnLst>
                              <p:par>
                                <p:cTn id="23" presetID="3" presetClass="entr" presetSubtype="5" fill="hold" grpId="0" nodeType="afterEffect">
                                  <p:stCondLst>
                                    <p:cond delay="0"/>
                                  </p:stCondLst>
                                  <p:childTnLst>
                                    <p:set>
                                      <p:cBhvr>
                                        <p:cTn id="24" dur="1" fill="hold">
                                          <p:stCondLst>
                                            <p:cond delay="0"/>
                                          </p:stCondLst>
                                        </p:cTn>
                                        <p:tgtEl>
                                          <p:spTgt spid="416778"/>
                                        </p:tgtEl>
                                        <p:attrNameLst>
                                          <p:attrName>style.visibility</p:attrName>
                                        </p:attrNameLst>
                                      </p:cBhvr>
                                      <p:to>
                                        <p:strVal val="visible"/>
                                      </p:to>
                                    </p:set>
                                    <p:animEffect transition="in" filter="blinds(vertical)">
                                      <p:cBhvr>
                                        <p:cTn id="25" dur="500"/>
                                        <p:tgtEl>
                                          <p:spTgt spid="416778"/>
                                        </p:tgtEl>
                                      </p:cBhvr>
                                    </p:animEffect>
                                  </p:childTnLst>
                                </p:cTn>
                              </p:par>
                            </p:childTnLst>
                          </p:cTn>
                        </p:par>
                        <p:par>
                          <p:cTn id="26" fill="hold" nodeType="afterGroup">
                            <p:stCondLst>
                              <p:cond delay="4000"/>
                            </p:stCondLst>
                            <p:childTnLst>
                              <p:par>
                                <p:cTn id="27" presetID="2" presetClass="entr" presetSubtype="2" fill="hold" grpId="0" nodeType="afterEffect">
                                  <p:stCondLst>
                                    <p:cond delay="1000"/>
                                  </p:stCondLst>
                                  <p:childTnLst>
                                    <p:set>
                                      <p:cBhvr>
                                        <p:cTn id="28" dur="1" fill="hold">
                                          <p:stCondLst>
                                            <p:cond delay="0"/>
                                          </p:stCondLst>
                                        </p:cTn>
                                        <p:tgtEl>
                                          <p:spTgt spid="416772"/>
                                        </p:tgtEl>
                                        <p:attrNameLst>
                                          <p:attrName>style.visibility</p:attrName>
                                        </p:attrNameLst>
                                      </p:cBhvr>
                                      <p:to>
                                        <p:strVal val="visible"/>
                                      </p:to>
                                    </p:set>
                                    <p:anim calcmode="lin" valueType="num">
                                      <p:cBhvr additive="base">
                                        <p:cTn id="29" dur="500" fill="hold"/>
                                        <p:tgtEl>
                                          <p:spTgt spid="416772"/>
                                        </p:tgtEl>
                                        <p:attrNameLst>
                                          <p:attrName>ppt_x</p:attrName>
                                        </p:attrNameLst>
                                      </p:cBhvr>
                                      <p:tavLst>
                                        <p:tav tm="0">
                                          <p:val>
                                            <p:strVal val="1+#ppt_w/2"/>
                                          </p:val>
                                        </p:tav>
                                        <p:tav tm="100000">
                                          <p:val>
                                            <p:strVal val="#ppt_x"/>
                                          </p:val>
                                        </p:tav>
                                      </p:tavLst>
                                    </p:anim>
                                    <p:anim calcmode="lin" valueType="num">
                                      <p:cBhvr additive="base">
                                        <p:cTn id="30" dur="500" fill="hold"/>
                                        <p:tgtEl>
                                          <p:spTgt spid="416772"/>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5500"/>
                            </p:stCondLst>
                            <p:childTnLst>
                              <p:par>
                                <p:cTn id="32" presetID="3" presetClass="entr" presetSubtype="5" fill="hold" grpId="0" nodeType="afterEffect">
                                  <p:stCondLst>
                                    <p:cond delay="0"/>
                                  </p:stCondLst>
                                  <p:childTnLst>
                                    <p:set>
                                      <p:cBhvr>
                                        <p:cTn id="33" dur="1" fill="hold">
                                          <p:stCondLst>
                                            <p:cond delay="0"/>
                                          </p:stCondLst>
                                        </p:cTn>
                                        <p:tgtEl>
                                          <p:spTgt spid="416779"/>
                                        </p:tgtEl>
                                        <p:attrNameLst>
                                          <p:attrName>style.visibility</p:attrName>
                                        </p:attrNameLst>
                                      </p:cBhvr>
                                      <p:to>
                                        <p:strVal val="visible"/>
                                      </p:to>
                                    </p:set>
                                    <p:animEffect transition="in" filter="blinds(vertical)">
                                      <p:cBhvr>
                                        <p:cTn id="34" dur="500"/>
                                        <p:tgtEl>
                                          <p:spTgt spid="416779"/>
                                        </p:tgtEl>
                                      </p:cBhvr>
                                    </p:animEffect>
                                  </p:childTnLst>
                                </p:cTn>
                              </p:par>
                            </p:childTnLst>
                          </p:cTn>
                        </p:par>
                        <p:par>
                          <p:cTn id="35" fill="hold" nodeType="afterGroup">
                            <p:stCondLst>
                              <p:cond delay="6000"/>
                            </p:stCondLst>
                            <p:childTnLst>
                              <p:par>
                                <p:cTn id="36" presetID="2" presetClass="entr" presetSubtype="2" fill="hold" grpId="0" nodeType="afterEffect">
                                  <p:stCondLst>
                                    <p:cond delay="1000"/>
                                  </p:stCondLst>
                                  <p:childTnLst>
                                    <p:set>
                                      <p:cBhvr>
                                        <p:cTn id="37" dur="1" fill="hold">
                                          <p:stCondLst>
                                            <p:cond delay="0"/>
                                          </p:stCondLst>
                                        </p:cTn>
                                        <p:tgtEl>
                                          <p:spTgt spid="416773"/>
                                        </p:tgtEl>
                                        <p:attrNameLst>
                                          <p:attrName>style.visibility</p:attrName>
                                        </p:attrNameLst>
                                      </p:cBhvr>
                                      <p:to>
                                        <p:strVal val="visible"/>
                                      </p:to>
                                    </p:set>
                                    <p:anim calcmode="lin" valueType="num">
                                      <p:cBhvr additive="base">
                                        <p:cTn id="38" dur="500" fill="hold"/>
                                        <p:tgtEl>
                                          <p:spTgt spid="416773"/>
                                        </p:tgtEl>
                                        <p:attrNameLst>
                                          <p:attrName>ppt_x</p:attrName>
                                        </p:attrNameLst>
                                      </p:cBhvr>
                                      <p:tavLst>
                                        <p:tav tm="0">
                                          <p:val>
                                            <p:strVal val="1+#ppt_w/2"/>
                                          </p:val>
                                        </p:tav>
                                        <p:tav tm="100000">
                                          <p:val>
                                            <p:strVal val="#ppt_x"/>
                                          </p:val>
                                        </p:tav>
                                      </p:tavLst>
                                    </p:anim>
                                    <p:anim calcmode="lin" valueType="num">
                                      <p:cBhvr additive="base">
                                        <p:cTn id="39" dur="500" fill="hold"/>
                                        <p:tgtEl>
                                          <p:spTgt spid="416773"/>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7500"/>
                            </p:stCondLst>
                            <p:childTnLst>
                              <p:par>
                                <p:cTn id="41" presetID="3" presetClass="entr" presetSubtype="5" fill="hold" grpId="0" nodeType="afterEffect">
                                  <p:stCondLst>
                                    <p:cond delay="0"/>
                                  </p:stCondLst>
                                  <p:childTnLst>
                                    <p:set>
                                      <p:cBhvr>
                                        <p:cTn id="42" dur="1" fill="hold">
                                          <p:stCondLst>
                                            <p:cond delay="0"/>
                                          </p:stCondLst>
                                        </p:cTn>
                                        <p:tgtEl>
                                          <p:spTgt spid="416780"/>
                                        </p:tgtEl>
                                        <p:attrNameLst>
                                          <p:attrName>style.visibility</p:attrName>
                                        </p:attrNameLst>
                                      </p:cBhvr>
                                      <p:to>
                                        <p:strVal val="visible"/>
                                      </p:to>
                                    </p:set>
                                    <p:animEffect transition="in" filter="blinds(vertical)">
                                      <p:cBhvr>
                                        <p:cTn id="43" dur="500"/>
                                        <p:tgtEl>
                                          <p:spTgt spid="416780"/>
                                        </p:tgtEl>
                                      </p:cBhvr>
                                    </p:animEffect>
                                  </p:childTnLst>
                                </p:cTn>
                              </p:par>
                            </p:childTnLst>
                          </p:cTn>
                        </p:par>
                        <p:par>
                          <p:cTn id="44" fill="hold" nodeType="afterGroup">
                            <p:stCondLst>
                              <p:cond delay="8000"/>
                            </p:stCondLst>
                            <p:childTnLst>
                              <p:par>
                                <p:cTn id="45" presetID="2" presetClass="entr" presetSubtype="2" fill="hold" grpId="0" nodeType="afterEffect">
                                  <p:stCondLst>
                                    <p:cond delay="1000"/>
                                  </p:stCondLst>
                                  <p:childTnLst>
                                    <p:set>
                                      <p:cBhvr>
                                        <p:cTn id="46" dur="1" fill="hold">
                                          <p:stCondLst>
                                            <p:cond delay="0"/>
                                          </p:stCondLst>
                                        </p:cTn>
                                        <p:tgtEl>
                                          <p:spTgt spid="416774"/>
                                        </p:tgtEl>
                                        <p:attrNameLst>
                                          <p:attrName>style.visibility</p:attrName>
                                        </p:attrNameLst>
                                      </p:cBhvr>
                                      <p:to>
                                        <p:strVal val="visible"/>
                                      </p:to>
                                    </p:set>
                                    <p:anim calcmode="lin" valueType="num">
                                      <p:cBhvr additive="base">
                                        <p:cTn id="47" dur="500" fill="hold"/>
                                        <p:tgtEl>
                                          <p:spTgt spid="416774"/>
                                        </p:tgtEl>
                                        <p:attrNameLst>
                                          <p:attrName>ppt_x</p:attrName>
                                        </p:attrNameLst>
                                      </p:cBhvr>
                                      <p:tavLst>
                                        <p:tav tm="0">
                                          <p:val>
                                            <p:strVal val="1+#ppt_w/2"/>
                                          </p:val>
                                        </p:tav>
                                        <p:tav tm="100000">
                                          <p:val>
                                            <p:strVal val="#ppt_x"/>
                                          </p:val>
                                        </p:tav>
                                      </p:tavLst>
                                    </p:anim>
                                    <p:anim calcmode="lin" valueType="num">
                                      <p:cBhvr additive="base">
                                        <p:cTn id="48" dur="500" fill="hold"/>
                                        <p:tgtEl>
                                          <p:spTgt spid="416774"/>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9500"/>
                            </p:stCondLst>
                            <p:childTnLst>
                              <p:par>
                                <p:cTn id="50" presetID="3" presetClass="entr" presetSubtype="5" fill="hold" grpId="0" nodeType="afterEffect">
                                  <p:stCondLst>
                                    <p:cond delay="0"/>
                                  </p:stCondLst>
                                  <p:childTnLst>
                                    <p:set>
                                      <p:cBhvr>
                                        <p:cTn id="51" dur="1" fill="hold">
                                          <p:stCondLst>
                                            <p:cond delay="0"/>
                                          </p:stCondLst>
                                        </p:cTn>
                                        <p:tgtEl>
                                          <p:spTgt spid="416781"/>
                                        </p:tgtEl>
                                        <p:attrNameLst>
                                          <p:attrName>style.visibility</p:attrName>
                                        </p:attrNameLst>
                                      </p:cBhvr>
                                      <p:to>
                                        <p:strVal val="visible"/>
                                      </p:to>
                                    </p:set>
                                    <p:animEffect transition="in" filter="blinds(vertical)">
                                      <p:cBhvr>
                                        <p:cTn id="52" dur="500"/>
                                        <p:tgtEl>
                                          <p:spTgt spid="416781"/>
                                        </p:tgtEl>
                                      </p:cBhvr>
                                    </p:animEffect>
                                  </p:childTnLst>
                                </p:cTn>
                              </p:par>
                            </p:childTnLst>
                          </p:cTn>
                        </p:par>
                        <p:par>
                          <p:cTn id="53" fill="hold" nodeType="afterGroup">
                            <p:stCondLst>
                              <p:cond delay="10000"/>
                            </p:stCondLst>
                            <p:childTnLst>
                              <p:par>
                                <p:cTn id="54" presetID="2" presetClass="entr" presetSubtype="2" fill="hold" grpId="0" nodeType="afterEffect">
                                  <p:stCondLst>
                                    <p:cond delay="1000"/>
                                  </p:stCondLst>
                                  <p:childTnLst>
                                    <p:set>
                                      <p:cBhvr>
                                        <p:cTn id="55" dur="1" fill="hold">
                                          <p:stCondLst>
                                            <p:cond delay="0"/>
                                          </p:stCondLst>
                                        </p:cTn>
                                        <p:tgtEl>
                                          <p:spTgt spid="416775"/>
                                        </p:tgtEl>
                                        <p:attrNameLst>
                                          <p:attrName>style.visibility</p:attrName>
                                        </p:attrNameLst>
                                      </p:cBhvr>
                                      <p:to>
                                        <p:strVal val="visible"/>
                                      </p:to>
                                    </p:set>
                                    <p:anim calcmode="lin" valueType="num">
                                      <p:cBhvr additive="base">
                                        <p:cTn id="56" dur="500" fill="hold"/>
                                        <p:tgtEl>
                                          <p:spTgt spid="416775"/>
                                        </p:tgtEl>
                                        <p:attrNameLst>
                                          <p:attrName>ppt_x</p:attrName>
                                        </p:attrNameLst>
                                      </p:cBhvr>
                                      <p:tavLst>
                                        <p:tav tm="0">
                                          <p:val>
                                            <p:strVal val="1+#ppt_w/2"/>
                                          </p:val>
                                        </p:tav>
                                        <p:tav tm="100000">
                                          <p:val>
                                            <p:strVal val="#ppt_x"/>
                                          </p:val>
                                        </p:tav>
                                      </p:tavLst>
                                    </p:anim>
                                    <p:anim calcmode="lin" valueType="num">
                                      <p:cBhvr additive="base">
                                        <p:cTn id="57" dur="500" fill="hold"/>
                                        <p:tgtEl>
                                          <p:spTgt spid="416775"/>
                                        </p:tgtEl>
                                        <p:attrNameLst>
                                          <p:attrName>ppt_y</p:attrName>
                                        </p:attrNameLst>
                                      </p:cBhvr>
                                      <p:tavLst>
                                        <p:tav tm="0">
                                          <p:val>
                                            <p:strVal val="#ppt_y"/>
                                          </p:val>
                                        </p:tav>
                                        <p:tav tm="100000">
                                          <p:val>
                                            <p:strVal val="#ppt_y"/>
                                          </p:val>
                                        </p:tav>
                                      </p:tavLst>
                                    </p:anim>
                                  </p:childTnLst>
                                </p:cTn>
                              </p:par>
                            </p:childTnLst>
                          </p:cTn>
                        </p:par>
                        <p:par>
                          <p:cTn id="58" fill="hold" nodeType="afterGroup">
                            <p:stCondLst>
                              <p:cond delay="11500"/>
                            </p:stCondLst>
                            <p:childTnLst>
                              <p:par>
                                <p:cTn id="59" presetID="3" presetClass="entr" presetSubtype="5" fill="hold" grpId="0" nodeType="afterEffect">
                                  <p:stCondLst>
                                    <p:cond delay="0"/>
                                  </p:stCondLst>
                                  <p:childTnLst>
                                    <p:set>
                                      <p:cBhvr>
                                        <p:cTn id="60" dur="1" fill="hold">
                                          <p:stCondLst>
                                            <p:cond delay="0"/>
                                          </p:stCondLst>
                                        </p:cTn>
                                        <p:tgtEl>
                                          <p:spTgt spid="416782"/>
                                        </p:tgtEl>
                                        <p:attrNameLst>
                                          <p:attrName>style.visibility</p:attrName>
                                        </p:attrNameLst>
                                      </p:cBhvr>
                                      <p:to>
                                        <p:strVal val="visible"/>
                                      </p:to>
                                    </p:set>
                                    <p:animEffect transition="in" filter="blinds(vertical)">
                                      <p:cBhvr>
                                        <p:cTn id="61" dur="500"/>
                                        <p:tgtEl>
                                          <p:spTgt spid="416782"/>
                                        </p:tgtEl>
                                      </p:cBhvr>
                                    </p:animEffect>
                                  </p:childTnLst>
                                </p:cTn>
                              </p:par>
                            </p:childTnLst>
                          </p:cTn>
                        </p:par>
                        <p:par>
                          <p:cTn id="62" fill="hold" nodeType="afterGroup">
                            <p:stCondLst>
                              <p:cond delay="12000"/>
                            </p:stCondLst>
                            <p:childTnLst>
                              <p:par>
                                <p:cTn id="63" presetID="7" presetClass="entr" presetSubtype="8" fill="hold" grpId="0" nodeType="afterEffect">
                                  <p:stCondLst>
                                    <p:cond delay="500"/>
                                  </p:stCondLst>
                                  <p:childTnLst>
                                    <p:set>
                                      <p:cBhvr>
                                        <p:cTn id="64" dur="1" fill="hold">
                                          <p:stCondLst>
                                            <p:cond delay="0"/>
                                          </p:stCondLst>
                                        </p:cTn>
                                        <p:tgtEl>
                                          <p:spTgt spid="416785"/>
                                        </p:tgtEl>
                                        <p:attrNameLst>
                                          <p:attrName>style.visibility</p:attrName>
                                        </p:attrNameLst>
                                      </p:cBhvr>
                                      <p:to>
                                        <p:strVal val="visible"/>
                                      </p:to>
                                    </p:set>
                                    <p:anim calcmode="lin" valueType="num">
                                      <p:cBhvr additive="base">
                                        <p:cTn id="65" dur="1000" fill="hold"/>
                                        <p:tgtEl>
                                          <p:spTgt spid="416785"/>
                                        </p:tgtEl>
                                        <p:attrNameLst>
                                          <p:attrName>ppt_x</p:attrName>
                                        </p:attrNameLst>
                                      </p:cBhvr>
                                      <p:tavLst>
                                        <p:tav tm="0">
                                          <p:val>
                                            <p:strVal val="0-#ppt_w/2"/>
                                          </p:val>
                                        </p:tav>
                                        <p:tav tm="100000">
                                          <p:val>
                                            <p:strVal val="#ppt_x"/>
                                          </p:val>
                                        </p:tav>
                                      </p:tavLst>
                                    </p:anim>
                                    <p:anim calcmode="lin" valueType="num">
                                      <p:cBhvr additive="base">
                                        <p:cTn id="66" dur="1000" fill="hold"/>
                                        <p:tgtEl>
                                          <p:spTgt spid="4167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3" name="WHOOSH.WAV"/>
                                        </p:tgtEl>
                                      </p:cMediaNode>
                                    </p:audio>
                                  </p:subTnLst>
                                </p:cTn>
                              </p:par>
                            </p:childTnLst>
                          </p:cTn>
                        </p:par>
                        <p:par>
                          <p:cTn id="67" fill="hold" nodeType="afterGroup">
                            <p:stCondLst>
                              <p:cond delay="13500"/>
                            </p:stCondLst>
                            <p:childTnLst>
                              <p:par>
                                <p:cTn id="68" presetID="7" presetClass="entr" presetSubtype="8" fill="hold" grpId="0" nodeType="afterEffect">
                                  <p:stCondLst>
                                    <p:cond delay="0"/>
                                  </p:stCondLst>
                                  <p:childTnLst>
                                    <p:set>
                                      <p:cBhvr>
                                        <p:cTn id="69" dur="1" fill="hold">
                                          <p:stCondLst>
                                            <p:cond delay="0"/>
                                          </p:stCondLst>
                                        </p:cTn>
                                        <p:tgtEl>
                                          <p:spTgt spid="416786"/>
                                        </p:tgtEl>
                                        <p:attrNameLst>
                                          <p:attrName>style.visibility</p:attrName>
                                        </p:attrNameLst>
                                      </p:cBhvr>
                                      <p:to>
                                        <p:strVal val="visible"/>
                                      </p:to>
                                    </p:set>
                                    <p:anim calcmode="lin" valueType="num">
                                      <p:cBhvr additive="base">
                                        <p:cTn id="70" dur="1000" fill="hold"/>
                                        <p:tgtEl>
                                          <p:spTgt spid="416786"/>
                                        </p:tgtEl>
                                        <p:attrNameLst>
                                          <p:attrName>ppt_x</p:attrName>
                                        </p:attrNameLst>
                                      </p:cBhvr>
                                      <p:tavLst>
                                        <p:tav tm="0">
                                          <p:val>
                                            <p:strVal val="0-#ppt_w/2"/>
                                          </p:val>
                                        </p:tav>
                                        <p:tav tm="100000">
                                          <p:val>
                                            <p:strVal val="#ppt_x"/>
                                          </p:val>
                                        </p:tav>
                                      </p:tavLst>
                                    </p:anim>
                                    <p:anim calcmode="lin" valueType="num">
                                      <p:cBhvr additive="base">
                                        <p:cTn id="71" dur="1000" fill="hold"/>
                                        <p:tgtEl>
                                          <p:spTgt spid="41678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WHOOSH.WAV"/>
                                        </p:tgtEl>
                                      </p:cMediaNode>
                                    </p:audio>
                                  </p:subTnLst>
                                </p:cTn>
                              </p:par>
                            </p:childTnLst>
                          </p:cTn>
                        </p:par>
                        <p:par>
                          <p:cTn id="72" fill="hold" nodeType="afterGroup">
                            <p:stCondLst>
                              <p:cond delay="14500"/>
                            </p:stCondLst>
                            <p:childTnLst>
                              <p:par>
                                <p:cTn id="73" presetID="7" presetClass="entr" presetSubtype="8" fill="hold" grpId="0" nodeType="afterEffect">
                                  <p:stCondLst>
                                    <p:cond delay="0"/>
                                  </p:stCondLst>
                                  <p:childTnLst>
                                    <p:set>
                                      <p:cBhvr>
                                        <p:cTn id="74" dur="1" fill="hold">
                                          <p:stCondLst>
                                            <p:cond delay="0"/>
                                          </p:stCondLst>
                                        </p:cTn>
                                        <p:tgtEl>
                                          <p:spTgt spid="416776"/>
                                        </p:tgtEl>
                                        <p:attrNameLst>
                                          <p:attrName>style.visibility</p:attrName>
                                        </p:attrNameLst>
                                      </p:cBhvr>
                                      <p:to>
                                        <p:strVal val="visible"/>
                                      </p:to>
                                    </p:set>
                                    <p:anim calcmode="lin" valueType="num">
                                      <p:cBhvr additive="base">
                                        <p:cTn id="75" dur="5000" fill="hold"/>
                                        <p:tgtEl>
                                          <p:spTgt spid="416776"/>
                                        </p:tgtEl>
                                        <p:attrNameLst>
                                          <p:attrName>ppt_x</p:attrName>
                                        </p:attrNameLst>
                                      </p:cBhvr>
                                      <p:tavLst>
                                        <p:tav tm="0">
                                          <p:val>
                                            <p:strVal val="0-#ppt_w/2"/>
                                          </p:val>
                                        </p:tav>
                                        <p:tav tm="100000">
                                          <p:val>
                                            <p:strVal val="#ppt_x"/>
                                          </p:val>
                                        </p:tav>
                                      </p:tavLst>
                                    </p:anim>
                                    <p:anim calcmode="lin" valueType="num">
                                      <p:cBhvr additive="base">
                                        <p:cTn id="76" dur="5000" fill="hold"/>
                                        <p:tgtEl>
                                          <p:spTgt spid="4167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animBg="1"/>
      <p:bldP spid="416771" grpId="0" animBg="1"/>
      <p:bldP spid="416772" grpId="0" animBg="1"/>
      <p:bldP spid="416773" grpId="0" animBg="1"/>
      <p:bldP spid="416774" grpId="0" animBg="1"/>
      <p:bldP spid="416775" grpId="0" animBg="1"/>
      <p:bldP spid="416776" grpId="0" animBg="1"/>
      <p:bldP spid="416777" grpId="0" autoUpdateAnimBg="0"/>
      <p:bldP spid="416778" grpId="0" autoUpdateAnimBg="0"/>
      <p:bldP spid="416779" grpId="0" autoUpdateAnimBg="0"/>
      <p:bldP spid="416780" grpId="0" autoUpdateAnimBg="0"/>
      <p:bldP spid="416781" grpId="0" autoUpdateAnimBg="0"/>
      <p:bldP spid="416782" grpId="0" autoUpdateAnimBg="0"/>
      <p:bldP spid="416783" grpId="0" autoUpdateAnimBg="0"/>
      <p:bldP spid="416785" grpId="0" animBg="1"/>
      <p:bldP spid="416786"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228600" y="228600"/>
            <a:ext cx="8915400" cy="1004888"/>
          </a:xfrm>
          <a:prstGeom prst="rect">
            <a:avLst/>
          </a:prstGeom>
          <a:noFill/>
          <a:ln w="12700">
            <a:noFill/>
            <a:miter lim="800000"/>
            <a:headEnd/>
            <a:tailEnd/>
          </a:ln>
          <a:effectLst/>
        </p:spPr>
        <p:txBody>
          <a:bodyPr>
            <a:spAutoFit/>
          </a:bodyPr>
          <a:lstStyle/>
          <a:p>
            <a:pPr algn="ctr" eaLnBrk="0" hangingPunct="0">
              <a:spcBef>
                <a:spcPct val="50000"/>
              </a:spcBef>
              <a:defRPr/>
            </a:pPr>
            <a:r>
              <a:rPr lang="en-US" sz="2400" b="1" dirty="0">
                <a:effectLst>
                  <a:outerShdw blurRad="38100" dist="38100" dir="2700000" algn="tl">
                    <a:srgbClr val="C0C0C0"/>
                  </a:outerShdw>
                </a:effectLst>
                <a:cs typeface="+mn-cs"/>
              </a:rPr>
              <a:t>Determining appropriate </a:t>
            </a:r>
            <a:r>
              <a:rPr lang="en-US" sz="2400" b="1" dirty="0">
                <a:solidFill>
                  <a:srgbClr val="008000"/>
                </a:solidFill>
                <a:effectLst>
                  <a:outerShdw blurRad="38100" dist="38100" dir="2700000" algn="tl">
                    <a:srgbClr val="C0C0C0"/>
                  </a:outerShdw>
                </a:effectLst>
                <a:cs typeface="+mn-cs"/>
              </a:rPr>
              <a:t>levels of precision </a:t>
            </a:r>
            <a:r>
              <a:rPr lang="en-US" sz="2400" b="1" dirty="0">
                <a:effectLst>
                  <a:outerShdw blurRad="38100" dist="38100" dir="2700000" algn="tl">
                    <a:srgbClr val="C0C0C0"/>
                  </a:outerShdw>
                </a:effectLst>
                <a:cs typeface="+mn-cs"/>
              </a:rPr>
              <a:t>for </a:t>
            </a:r>
          </a:p>
          <a:p>
            <a:pPr algn="ctr" eaLnBrk="0" hangingPunct="0">
              <a:spcBef>
                <a:spcPct val="50000"/>
              </a:spcBef>
              <a:defRPr/>
            </a:pPr>
            <a:r>
              <a:rPr lang="en-US" sz="2400" b="1" dirty="0">
                <a:effectLst>
                  <a:outerShdw blurRad="38100" dist="38100" dir="2700000" algn="tl">
                    <a:srgbClr val="C0C0C0"/>
                  </a:outerShdw>
                </a:effectLst>
                <a:cs typeface="+mn-cs"/>
              </a:rPr>
              <a:t>events in a </a:t>
            </a:r>
            <a:r>
              <a:rPr lang="en-US" sz="2400" b="1" dirty="0">
                <a:solidFill>
                  <a:srgbClr val="FF3300"/>
                </a:solidFill>
                <a:effectLst>
                  <a:outerShdw blurRad="38100" dist="38100" dir="2700000" algn="tl">
                    <a:srgbClr val="C0C0C0"/>
                  </a:outerShdw>
                </a:effectLst>
                <a:cs typeface="+mn-cs"/>
              </a:rPr>
              <a:t>life-of-project</a:t>
            </a:r>
            <a:r>
              <a:rPr lang="en-US" sz="2400" b="1" dirty="0">
                <a:effectLst>
                  <a:outerShdw blurRad="38100" dist="38100" dir="2700000" algn="tl">
                    <a:srgbClr val="C0C0C0"/>
                  </a:outerShdw>
                </a:effectLst>
                <a:cs typeface="+mn-cs"/>
              </a:rPr>
              <a:t> evaluation plan</a:t>
            </a:r>
            <a:endParaRPr lang="en-US" sz="2400" i="1" dirty="0">
              <a:effectLst>
                <a:outerShdw blurRad="38100" dist="38100" dir="2700000" algn="tl">
                  <a:srgbClr val="C0C0C0"/>
                </a:outerShdw>
              </a:effectLst>
              <a:cs typeface="+mn-cs"/>
            </a:endParaRPr>
          </a:p>
        </p:txBody>
      </p:sp>
      <p:sp>
        <p:nvSpPr>
          <p:cNvPr id="149507" name="Oval 3"/>
          <p:cNvSpPr>
            <a:spLocks noChangeArrowheads="1"/>
          </p:cNvSpPr>
          <p:nvPr/>
        </p:nvSpPr>
        <p:spPr bwMode="auto">
          <a:xfrm>
            <a:off x="3200400" y="4495800"/>
            <a:ext cx="1524000" cy="1524000"/>
          </a:xfrm>
          <a:prstGeom prst="ellipse">
            <a:avLst/>
          </a:prstGeom>
          <a:gradFill rotWithShape="0">
            <a:gsLst>
              <a:gs pos="0">
                <a:srgbClr val="0000FF"/>
              </a:gs>
              <a:gs pos="100000">
                <a:srgbClr val="00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b="1" i="1" dirty="0">
                <a:solidFill>
                  <a:srgbClr val="FFFF00"/>
                </a:solidFill>
                <a:effectLst>
                  <a:outerShdw blurRad="38100" dist="38100" dir="2700000" algn="tl">
                    <a:srgbClr val="000000"/>
                  </a:outerShdw>
                </a:effectLst>
                <a:cs typeface="+mn-cs"/>
              </a:rPr>
              <a:t>Annual</a:t>
            </a:r>
          </a:p>
          <a:p>
            <a:pPr algn="ctr" eaLnBrk="0" hangingPunct="0">
              <a:defRPr/>
            </a:pPr>
            <a:r>
              <a:rPr lang="en-US" b="1" i="1" dirty="0">
                <a:solidFill>
                  <a:srgbClr val="FFFF00"/>
                </a:solidFill>
                <a:effectLst>
                  <a:outerShdw blurRad="38100" dist="38100" dir="2700000" algn="tl">
                    <a:srgbClr val="000000"/>
                  </a:outerShdw>
                </a:effectLst>
                <a:cs typeface="+mn-cs"/>
              </a:rPr>
              <a:t>self-evaluation</a:t>
            </a:r>
          </a:p>
        </p:txBody>
      </p:sp>
      <p:sp>
        <p:nvSpPr>
          <p:cNvPr id="149508" name="Oval 4"/>
          <p:cNvSpPr>
            <a:spLocks noChangeArrowheads="1"/>
          </p:cNvSpPr>
          <p:nvPr/>
        </p:nvSpPr>
        <p:spPr bwMode="auto">
          <a:xfrm>
            <a:off x="4572000" y="2895600"/>
            <a:ext cx="1600200" cy="1447800"/>
          </a:xfrm>
          <a:prstGeom prst="ellipse">
            <a:avLst/>
          </a:prstGeom>
          <a:gradFill rotWithShape="0">
            <a:gsLst>
              <a:gs pos="0">
                <a:srgbClr val="0066FF"/>
              </a:gs>
              <a:gs pos="100000">
                <a:srgbClr val="0066FF">
                  <a:gamma/>
                  <a:shade val="3372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sz="2000" b="1" i="1" dirty="0">
                <a:solidFill>
                  <a:srgbClr val="FFFF00"/>
                </a:solidFill>
                <a:effectLst>
                  <a:outerShdw blurRad="38100" dist="38100" dir="2700000" algn="tl">
                    <a:srgbClr val="000000"/>
                  </a:outerShdw>
                </a:effectLst>
                <a:cs typeface="+mn-cs"/>
              </a:rPr>
              <a:t>Mid-term</a:t>
            </a:r>
          </a:p>
          <a:p>
            <a:pPr algn="ctr" eaLnBrk="0" hangingPunct="0">
              <a:defRPr/>
            </a:pPr>
            <a:r>
              <a:rPr lang="en-US" sz="2000" b="1" i="1" dirty="0">
                <a:solidFill>
                  <a:srgbClr val="FFFF00"/>
                </a:solidFill>
                <a:effectLst>
                  <a:outerShdw blurRad="38100" dist="38100" dir="2700000" algn="tl">
                    <a:srgbClr val="000000"/>
                  </a:outerShdw>
                </a:effectLst>
                <a:cs typeface="+mn-cs"/>
              </a:rPr>
              <a:t>evaluation</a:t>
            </a:r>
          </a:p>
        </p:txBody>
      </p:sp>
      <p:sp>
        <p:nvSpPr>
          <p:cNvPr id="149509" name="Oval 5"/>
          <p:cNvSpPr>
            <a:spLocks noChangeArrowheads="1"/>
          </p:cNvSpPr>
          <p:nvPr/>
        </p:nvSpPr>
        <p:spPr bwMode="auto">
          <a:xfrm>
            <a:off x="1447800" y="1905000"/>
            <a:ext cx="1600200" cy="1295400"/>
          </a:xfrm>
          <a:prstGeom prst="ellipse">
            <a:avLst/>
          </a:prstGeom>
          <a:gradFill rotWithShape="0">
            <a:gsLst>
              <a:gs pos="0">
                <a:srgbClr val="0000FF"/>
              </a:gs>
              <a:gs pos="100000">
                <a:srgbClr val="00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sz="2000" b="1" i="1" dirty="0">
                <a:solidFill>
                  <a:srgbClr val="FFFF00"/>
                </a:solidFill>
                <a:effectLst>
                  <a:outerShdw blurRad="38100" dist="38100" dir="2700000" algn="tl">
                    <a:srgbClr val="000000"/>
                  </a:outerShdw>
                </a:effectLst>
                <a:cs typeface="+mn-cs"/>
              </a:rPr>
              <a:t>Baseline</a:t>
            </a:r>
          </a:p>
          <a:p>
            <a:pPr algn="ctr" eaLnBrk="0" hangingPunct="0">
              <a:defRPr/>
            </a:pPr>
            <a:r>
              <a:rPr lang="en-US" sz="2000" b="1" i="1" dirty="0">
                <a:solidFill>
                  <a:srgbClr val="FFFF00"/>
                </a:solidFill>
                <a:effectLst>
                  <a:outerShdw blurRad="38100" dist="38100" dir="2700000" algn="tl">
                    <a:srgbClr val="000000"/>
                  </a:outerShdw>
                </a:effectLst>
                <a:cs typeface="+mn-cs"/>
              </a:rPr>
              <a:t>study</a:t>
            </a:r>
          </a:p>
        </p:txBody>
      </p:sp>
      <p:sp>
        <p:nvSpPr>
          <p:cNvPr id="149510" name="Oval 6"/>
          <p:cNvSpPr>
            <a:spLocks noChangeArrowheads="1"/>
          </p:cNvSpPr>
          <p:nvPr/>
        </p:nvSpPr>
        <p:spPr bwMode="auto">
          <a:xfrm>
            <a:off x="533400" y="3886200"/>
            <a:ext cx="1371600" cy="1295400"/>
          </a:xfrm>
          <a:prstGeom prst="ellipse">
            <a:avLst/>
          </a:prstGeom>
          <a:gradFill rotWithShape="0">
            <a:gsLst>
              <a:gs pos="0">
                <a:srgbClr val="0000FF"/>
              </a:gs>
              <a:gs pos="100000">
                <a:srgbClr val="00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b="1" i="1" dirty="0">
                <a:solidFill>
                  <a:srgbClr val="FFFF00"/>
                </a:solidFill>
                <a:effectLst>
                  <a:outerShdw blurRad="38100" dist="38100" dir="2700000" algn="tl">
                    <a:srgbClr val="000000"/>
                  </a:outerShdw>
                </a:effectLst>
                <a:cs typeface="+mn-cs"/>
              </a:rPr>
              <a:t>Needs</a:t>
            </a:r>
          </a:p>
          <a:p>
            <a:pPr algn="ctr" eaLnBrk="0" hangingPunct="0">
              <a:defRPr/>
            </a:pPr>
            <a:r>
              <a:rPr lang="en-US" b="1" i="1" dirty="0">
                <a:solidFill>
                  <a:srgbClr val="FFFF00"/>
                </a:solidFill>
                <a:effectLst>
                  <a:outerShdw blurRad="38100" dist="38100" dir="2700000" algn="tl">
                    <a:srgbClr val="000000"/>
                  </a:outerShdw>
                </a:effectLst>
                <a:cs typeface="+mn-cs"/>
              </a:rPr>
              <a:t> assessment</a:t>
            </a:r>
          </a:p>
          <a:p>
            <a:pPr algn="ctr" eaLnBrk="0" hangingPunct="0">
              <a:defRPr/>
            </a:pPr>
            <a:endParaRPr lang="en-US" b="1" i="1" dirty="0">
              <a:solidFill>
                <a:srgbClr val="FFFF00"/>
              </a:solidFill>
              <a:effectLst>
                <a:outerShdw blurRad="38100" dist="38100" dir="2700000" algn="tl">
                  <a:srgbClr val="000000"/>
                </a:outerShdw>
              </a:effectLst>
              <a:cs typeface="+mn-cs"/>
            </a:endParaRPr>
          </a:p>
        </p:txBody>
      </p:sp>
      <p:sp>
        <p:nvSpPr>
          <p:cNvPr id="149511" name="Oval 7"/>
          <p:cNvSpPr>
            <a:spLocks noChangeArrowheads="1"/>
          </p:cNvSpPr>
          <p:nvPr/>
        </p:nvSpPr>
        <p:spPr bwMode="auto">
          <a:xfrm>
            <a:off x="7239000" y="1828800"/>
            <a:ext cx="1524000" cy="1371600"/>
          </a:xfrm>
          <a:prstGeom prst="ellipse">
            <a:avLst/>
          </a:prstGeom>
          <a:gradFill rotWithShape="0">
            <a:gsLst>
              <a:gs pos="0">
                <a:srgbClr val="CC00FF"/>
              </a:gs>
              <a:gs pos="100000">
                <a:srgbClr val="CC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sz="2000" b="1" i="1" dirty="0">
                <a:solidFill>
                  <a:srgbClr val="FFFF00"/>
                </a:solidFill>
                <a:effectLst>
                  <a:outerShdw blurRad="38100" dist="38100" dir="2700000" algn="tl">
                    <a:srgbClr val="000000"/>
                  </a:outerShdw>
                </a:effectLst>
                <a:cs typeface="+mn-cs"/>
              </a:rPr>
              <a:t>Final</a:t>
            </a:r>
          </a:p>
          <a:p>
            <a:pPr algn="ctr" eaLnBrk="0" hangingPunct="0">
              <a:defRPr/>
            </a:pPr>
            <a:r>
              <a:rPr lang="en-US" sz="2000" b="1" i="1" dirty="0">
                <a:solidFill>
                  <a:srgbClr val="FFFF00"/>
                </a:solidFill>
                <a:effectLst>
                  <a:outerShdw blurRad="38100" dist="38100" dir="2700000" algn="tl">
                    <a:srgbClr val="000000"/>
                  </a:outerShdw>
                </a:effectLst>
                <a:cs typeface="+mn-cs"/>
              </a:rPr>
              <a:t>evaluation</a:t>
            </a:r>
          </a:p>
        </p:txBody>
      </p:sp>
      <p:grpSp>
        <p:nvGrpSpPr>
          <p:cNvPr id="2" name="Group 8"/>
          <p:cNvGrpSpPr>
            <a:grpSpLocks/>
          </p:cNvGrpSpPr>
          <p:nvPr/>
        </p:nvGrpSpPr>
        <p:grpSpPr bwMode="auto">
          <a:xfrm>
            <a:off x="609600" y="6172200"/>
            <a:ext cx="8001000" cy="396875"/>
            <a:chOff x="384" y="3888"/>
            <a:chExt cx="5040" cy="250"/>
          </a:xfrm>
        </p:grpSpPr>
        <p:sp>
          <p:nvSpPr>
            <p:cNvPr id="92183" name="Line 9"/>
            <p:cNvSpPr>
              <a:spLocks noChangeShapeType="1"/>
            </p:cNvSpPr>
            <p:nvPr/>
          </p:nvSpPr>
          <p:spPr bwMode="auto">
            <a:xfrm>
              <a:off x="384" y="4128"/>
              <a:ext cx="504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9514" name="Text Box 10"/>
            <p:cNvSpPr txBox="1">
              <a:spLocks noChangeArrowheads="1"/>
            </p:cNvSpPr>
            <p:nvPr/>
          </p:nvSpPr>
          <p:spPr bwMode="auto">
            <a:xfrm>
              <a:off x="1728" y="3888"/>
              <a:ext cx="2160" cy="250"/>
            </a:xfrm>
            <a:prstGeom prst="rect">
              <a:avLst/>
            </a:prstGeom>
            <a:noFill/>
            <a:ln w="12700">
              <a:noFill/>
              <a:miter lim="800000"/>
              <a:headEnd/>
              <a:tailEnd/>
            </a:ln>
            <a:effectLst/>
          </p:spPr>
          <p:txBody>
            <a:bodyPr>
              <a:spAutoFit/>
            </a:bodyPr>
            <a:lstStyle/>
            <a:p>
              <a:pPr algn="ctr" eaLnBrk="0" hangingPunct="0">
                <a:spcBef>
                  <a:spcPct val="50000"/>
                </a:spcBef>
                <a:defRPr/>
              </a:pPr>
              <a:r>
                <a:rPr lang="en-US" sz="2000" i="1" dirty="0">
                  <a:effectLst>
                    <a:outerShdw blurRad="38100" dist="38100" dir="2700000" algn="tl">
                      <a:srgbClr val="C0C0C0"/>
                    </a:outerShdw>
                  </a:effectLst>
                  <a:cs typeface="+mn-cs"/>
                </a:rPr>
                <a:t>Time during project life cycle</a:t>
              </a:r>
            </a:p>
          </p:txBody>
        </p:sp>
      </p:grpSp>
      <p:sp>
        <p:nvSpPr>
          <p:cNvPr id="149515" name="Oval 11"/>
          <p:cNvSpPr>
            <a:spLocks noChangeArrowheads="1"/>
          </p:cNvSpPr>
          <p:nvPr/>
        </p:nvSpPr>
        <p:spPr bwMode="auto">
          <a:xfrm>
            <a:off x="6248400" y="3733800"/>
            <a:ext cx="1524000" cy="1524000"/>
          </a:xfrm>
          <a:prstGeom prst="ellipse">
            <a:avLst/>
          </a:prstGeom>
          <a:gradFill rotWithShape="0">
            <a:gsLst>
              <a:gs pos="0">
                <a:srgbClr val="0000FF"/>
              </a:gs>
              <a:gs pos="100000">
                <a:srgbClr val="0000FF">
                  <a:gamma/>
                  <a:shade val="46275"/>
                  <a:invGamma/>
                </a:srgbClr>
              </a:gs>
            </a:gsLst>
            <a:path path="shape">
              <a:fillToRect l="50000" t="50000" r="50000" b="50000"/>
            </a:path>
          </a:gradFill>
          <a:ln w="12700">
            <a:solidFill>
              <a:schemeClr val="tx1"/>
            </a:solidFill>
            <a:round/>
            <a:headEnd/>
            <a:tailEnd/>
          </a:ln>
          <a:effectLst/>
        </p:spPr>
        <p:txBody>
          <a:bodyPr wrap="none" anchor="ctr"/>
          <a:lstStyle/>
          <a:p>
            <a:pPr algn="ctr" eaLnBrk="0" hangingPunct="0">
              <a:defRPr/>
            </a:pPr>
            <a:r>
              <a:rPr lang="en-US" b="1" i="1" dirty="0">
                <a:solidFill>
                  <a:srgbClr val="FFFF00"/>
                </a:solidFill>
                <a:effectLst>
                  <a:outerShdw blurRad="38100" dist="38100" dir="2700000" algn="tl">
                    <a:srgbClr val="000000"/>
                  </a:outerShdw>
                </a:effectLst>
                <a:cs typeface="+mn-cs"/>
              </a:rPr>
              <a:t>Special </a:t>
            </a:r>
          </a:p>
          <a:p>
            <a:pPr algn="ctr" eaLnBrk="0" hangingPunct="0">
              <a:defRPr/>
            </a:pPr>
            <a:r>
              <a:rPr lang="en-US" b="1" i="1" dirty="0">
                <a:solidFill>
                  <a:srgbClr val="FFFF00"/>
                </a:solidFill>
                <a:effectLst>
                  <a:outerShdw blurRad="38100" dist="38100" dir="2700000" algn="tl">
                    <a:srgbClr val="000000"/>
                  </a:outerShdw>
                </a:effectLst>
                <a:cs typeface="+mn-cs"/>
              </a:rPr>
              <a:t>Study</a:t>
            </a:r>
          </a:p>
        </p:txBody>
      </p:sp>
      <p:sp>
        <p:nvSpPr>
          <p:cNvPr id="149516" name="Line 12"/>
          <p:cNvSpPr>
            <a:spLocks noChangeShapeType="1"/>
          </p:cNvSpPr>
          <p:nvPr/>
        </p:nvSpPr>
        <p:spPr bwMode="auto">
          <a:xfrm>
            <a:off x="3048000" y="2438400"/>
            <a:ext cx="4114800" cy="0"/>
          </a:xfrm>
          <a:prstGeom prst="line">
            <a:avLst/>
          </a:prstGeom>
          <a:noFill/>
          <a:ln w="28575">
            <a:solidFill>
              <a:srgbClr val="008000"/>
            </a:solidFill>
            <a:prstDash val="lgDash"/>
            <a:round/>
            <a:headEnd type="triangle" w="med" len="me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49517" name="Text Box 13"/>
          <p:cNvSpPr txBox="1">
            <a:spLocks noChangeArrowheads="1"/>
          </p:cNvSpPr>
          <p:nvPr/>
        </p:nvSpPr>
        <p:spPr bwMode="auto">
          <a:xfrm>
            <a:off x="2971800" y="1766888"/>
            <a:ext cx="4343400" cy="519112"/>
          </a:xfrm>
          <a:prstGeom prst="rect">
            <a:avLst/>
          </a:prstGeom>
          <a:noFill/>
          <a:ln w="12700">
            <a:noFill/>
            <a:miter lim="800000"/>
            <a:headEnd/>
            <a:tailEnd/>
          </a:ln>
          <a:effectLst/>
        </p:spPr>
        <p:txBody>
          <a:bodyPr>
            <a:spAutoFit/>
          </a:bodyPr>
          <a:lstStyle/>
          <a:p>
            <a:pPr eaLnBrk="0" hangingPunct="0">
              <a:spcBef>
                <a:spcPct val="50000"/>
              </a:spcBef>
              <a:defRPr/>
            </a:pPr>
            <a:r>
              <a:rPr lang="en-US" sz="2800" b="1" i="1" dirty="0">
                <a:solidFill>
                  <a:srgbClr val="008000"/>
                </a:solidFill>
                <a:effectLst>
                  <a:outerShdw blurRad="38100" dist="38100" dir="2700000" algn="tl">
                    <a:srgbClr val="C0C0C0"/>
                  </a:outerShdw>
                </a:effectLst>
                <a:cs typeface="+mn-cs"/>
              </a:rPr>
              <a:t>Same level of rigor</a:t>
            </a:r>
          </a:p>
        </p:txBody>
      </p:sp>
      <p:grpSp>
        <p:nvGrpSpPr>
          <p:cNvPr id="3" name="Group 14"/>
          <p:cNvGrpSpPr>
            <a:grpSpLocks/>
          </p:cNvGrpSpPr>
          <p:nvPr/>
        </p:nvGrpSpPr>
        <p:grpSpPr bwMode="auto">
          <a:xfrm>
            <a:off x="0" y="1143000"/>
            <a:ext cx="8839200" cy="5410200"/>
            <a:chOff x="0" y="720"/>
            <a:chExt cx="5568" cy="3408"/>
          </a:xfrm>
        </p:grpSpPr>
        <p:grpSp>
          <p:nvGrpSpPr>
            <p:cNvPr id="92174" name="Group 15"/>
            <p:cNvGrpSpPr>
              <a:grpSpLocks/>
            </p:cNvGrpSpPr>
            <p:nvPr/>
          </p:nvGrpSpPr>
          <p:grpSpPr bwMode="auto">
            <a:xfrm>
              <a:off x="240" y="720"/>
              <a:ext cx="5328" cy="3408"/>
              <a:chOff x="240" y="720"/>
              <a:chExt cx="5328" cy="3408"/>
            </a:xfrm>
          </p:grpSpPr>
          <p:sp>
            <p:nvSpPr>
              <p:cNvPr id="149520" name="Text Box 16"/>
              <p:cNvSpPr txBox="1">
                <a:spLocks noChangeArrowheads="1"/>
              </p:cNvSpPr>
              <p:nvPr/>
            </p:nvSpPr>
            <p:spPr bwMode="auto">
              <a:xfrm>
                <a:off x="240" y="720"/>
                <a:ext cx="960" cy="250"/>
              </a:xfrm>
              <a:prstGeom prst="rect">
                <a:avLst/>
              </a:prstGeom>
              <a:noFill/>
              <a:ln w="12700">
                <a:noFill/>
                <a:miter lim="800000"/>
                <a:headEnd/>
                <a:tailEnd/>
              </a:ln>
              <a:effectLst/>
            </p:spPr>
            <p:txBody>
              <a:bodyPr>
                <a:spAutoFit/>
              </a:bodyPr>
              <a:lstStyle/>
              <a:p>
                <a:pPr eaLnBrk="0" hangingPunct="0">
                  <a:spcBef>
                    <a:spcPct val="50000"/>
                  </a:spcBef>
                  <a:defRPr/>
                </a:pPr>
                <a:r>
                  <a:rPr lang="en-US" sz="2000" b="1" i="1" dirty="0">
                    <a:solidFill>
                      <a:srgbClr val="008000"/>
                    </a:solidFill>
                    <a:effectLst>
                      <a:outerShdw blurRad="38100" dist="38100" dir="2700000" algn="tl">
                        <a:srgbClr val="C0C0C0"/>
                      </a:outerShdw>
                    </a:effectLst>
                    <a:cs typeface="+mn-cs"/>
                  </a:rPr>
                  <a:t>High rigor</a:t>
                </a:r>
                <a:endParaRPr lang="en-US" sz="2800" b="1" i="1" dirty="0">
                  <a:solidFill>
                    <a:srgbClr val="008000"/>
                  </a:solidFill>
                  <a:effectLst>
                    <a:outerShdw blurRad="38100" dist="38100" dir="2700000" algn="tl">
                      <a:srgbClr val="C0C0C0"/>
                    </a:outerShdw>
                  </a:effectLst>
                  <a:cs typeface="+mn-cs"/>
                </a:endParaRPr>
              </a:p>
            </p:txBody>
          </p:sp>
          <p:sp>
            <p:nvSpPr>
              <p:cNvPr id="149521" name="Text Box 17"/>
              <p:cNvSpPr txBox="1">
                <a:spLocks noChangeArrowheads="1"/>
              </p:cNvSpPr>
              <p:nvPr/>
            </p:nvSpPr>
            <p:spPr bwMode="auto">
              <a:xfrm>
                <a:off x="3696" y="768"/>
                <a:ext cx="1776" cy="327"/>
              </a:xfrm>
              <a:prstGeom prst="rect">
                <a:avLst/>
              </a:prstGeom>
              <a:noFill/>
              <a:ln w="12700">
                <a:noFill/>
                <a:miter lim="800000"/>
                <a:headEnd/>
                <a:tailEnd/>
              </a:ln>
              <a:effectLst/>
            </p:spPr>
            <p:txBody>
              <a:bodyPr>
                <a:spAutoFit/>
              </a:bodyPr>
              <a:lstStyle/>
              <a:p>
                <a:pPr eaLnBrk="0" hangingPunct="0">
                  <a:spcBef>
                    <a:spcPct val="50000"/>
                  </a:spcBef>
                  <a:defRPr/>
                </a:pPr>
                <a:endParaRPr lang="en-US" sz="2800" b="1" i="1" dirty="0">
                  <a:solidFill>
                    <a:srgbClr val="008000"/>
                  </a:solidFill>
                  <a:effectLst>
                    <a:outerShdw blurRad="38100" dist="38100" dir="2700000" algn="tl">
                      <a:srgbClr val="C0C0C0"/>
                    </a:outerShdw>
                  </a:effectLst>
                  <a:cs typeface="+mn-cs"/>
                </a:endParaRPr>
              </a:p>
            </p:txBody>
          </p:sp>
          <p:sp>
            <p:nvSpPr>
              <p:cNvPr id="149522" name="Text Box 18"/>
              <p:cNvSpPr txBox="1">
                <a:spLocks noChangeArrowheads="1"/>
              </p:cNvSpPr>
              <p:nvPr/>
            </p:nvSpPr>
            <p:spPr bwMode="auto">
              <a:xfrm>
                <a:off x="432" y="3878"/>
                <a:ext cx="912" cy="250"/>
              </a:xfrm>
              <a:prstGeom prst="rect">
                <a:avLst/>
              </a:prstGeom>
              <a:noFill/>
              <a:ln w="12700">
                <a:noFill/>
                <a:miter lim="800000"/>
                <a:headEnd/>
                <a:tailEnd/>
              </a:ln>
              <a:effectLst/>
            </p:spPr>
            <p:txBody>
              <a:bodyPr>
                <a:spAutoFit/>
              </a:bodyPr>
              <a:lstStyle/>
              <a:p>
                <a:pPr eaLnBrk="0" hangingPunct="0">
                  <a:spcBef>
                    <a:spcPct val="50000"/>
                  </a:spcBef>
                  <a:defRPr/>
                </a:pPr>
                <a:r>
                  <a:rPr lang="en-US" sz="2000" b="1" i="1" dirty="0">
                    <a:solidFill>
                      <a:srgbClr val="008000"/>
                    </a:solidFill>
                    <a:effectLst>
                      <a:outerShdw blurRad="38100" dist="38100" dir="2700000" algn="tl">
                        <a:srgbClr val="C0C0C0"/>
                      </a:outerShdw>
                    </a:effectLst>
                    <a:cs typeface="+mn-cs"/>
                  </a:rPr>
                  <a:t>Low rigor</a:t>
                </a:r>
              </a:p>
            </p:txBody>
          </p:sp>
          <p:sp>
            <p:nvSpPr>
              <p:cNvPr id="149523" name="Text Box 19"/>
              <p:cNvSpPr txBox="1">
                <a:spLocks noChangeArrowheads="1"/>
              </p:cNvSpPr>
              <p:nvPr/>
            </p:nvSpPr>
            <p:spPr bwMode="auto">
              <a:xfrm>
                <a:off x="3888" y="3840"/>
                <a:ext cx="1680" cy="250"/>
              </a:xfrm>
              <a:prstGeom prst="rect">
                <a:avLst/>
              </a:prstGeom>
              <a:noFill/>
              <a:ln w="12700">
                <a:noFill/>
                <a:miter lim="800000"/>
                <a:headEnd/>
                <a:tailEnd/>
              </a:ln>
              <a:effectLst/>
            </p:spPr>
            <p:txBody>
              <a:bodyPr>
                <a:spAutoFit/>
              </a:bodyPr>
              <a:lstStyle/>
              <a:p>
                <a:pPr eaLnBrk="0" hangingPunct="0">
                  <a:spcBef>
                    <a:spcPct val="50000"/>
                  </a:spcBef>
                  <a:defRPr/>
                </a:pPr>
                <a:endParaRPr lang="en-US" sz="2000" b="1" i="1" dirty="0">
                  <a:solidFill>
                    <a:srgbClr val="008000"/>
                  </a:solidFill>
                  <a:effectLst>
                    <a:outerShdw blurRad="38100" dist="38100" dir="2700000" algn="tl">
                      <a:srgbClr val="C0C0C0"/>
                    </a:outerShdw>
                  </a:effectLst>
                  <a:cs typeface="+mn-cs"/>
                </a:endParaRPr>
              </a:p>
            </p:txBody>
          </p:sp>
          <p:sp>
            <p:nvSpPr>
              <p:cNvPr id="92182" name="Line 20"/>
              <p:cNvSpPr>
                <a:spLocks noChangeShapeType="1"/>
              </p:cNvSpPr>
              <p:nvPr/>
            </p:nvSpPr>
            <p:spPr bwMode="auto">
              <a:xfrm flipV="1">
                <a:off x="240" y="720"/>
                <a:ext cx="0" cy="30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sp>
          <p:nvSpPr>
            <p:cNvPr id="92175" name="Text Box 21"/>
            <p:cNvSpPr txBox="1">
              <a:spLocks noChangeArrowheads="1"/>
            </p:cNvSpPr>
            <p:nvPr/>
          </p:nvSpPr>
          <p:spPr bwMode="auto">
            <a:xfrm>
              <a:off x="0" y="3556"/>
              <a:ext cx="19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30000"/>
                </a:lnSpc>
                <a:spcBef>
                  <a:spcPct val="50000"/>
                </a:spcBef>
                <a:buFont typeface="Symbol" pitchFamily="18" charset="2"/>
                <a:buNone/>
              </a:pPr>
              <a:r>
                <a:rPr lang="en-US" sz="2200" b="1"/>
                <a:t>2</a:t>
              </a:r>
            </a:p>
          </p:txBody>
        </p:sp>
        <p:sp>
          <p:nvSpPr>
            <p:cNvPr id="92176" name="Text Box 22"/>
            <p:cNvSpPr txBox="1">
              <a:spLocks noChangeArrowheads="1"/>
            </p:cNvSpPr>
            <p:nvPr/>
          </p:nvSpPr>
          <p:spPr bwMode="auto">
            <a:xfrm>
              <a:off x="0" y="2688"/>
              <a:ext cx="19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30000"/>
                </a:lnSpc>
                <a:spcBef>
                  <a:spcPct val="50000"/>
                </a:spcBef>
                <a:buFont typeface="Symbol" pitchFamily="18" charset="2"/>
                <a:buNone/>
              </a:pPr>
              <a:r>
                <a:rPr lang="en-US" sz="2200" b="1"/>
                <a:t>3</a:t>
              </a:r>
            </a:p>
          </p:txBody>
        </p:sp>
        <p:sp>
          <p:nvSpPr>
            <p:cNvPr id="92177" name="Text Box 23"/>
            <p:cNvSpPr txBox="1">
              <a:spLocks noChangeArrowheads="1"/>
            </p:cNvSpPr>
            <p:nvPr/>
          </p:nvSpPr>
          <p:spPr bwMode="auto">
            <a:xfrm>
              <a:off x="48" y="1440"/>
              <a:ext cx="192"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30000"/>
                </a:lnSpc>
                <a:spcBef>
                  <a:spcPct val="50000"/>
                </a:spcBef>
                <a:buFont typeface="Symbol" pitchFamily="18" charset="2"/>
                <a:buNone/>
              </a:pPr>
              <a:r>
                <a:rPr lang="en-US" sz="2200" b="1"/>
                <a:t>4</a:t>
              </a:r>
            </a:p>
          </p:txBody>
        </p:sp>
      </p:grpSp>
      <p:sp>
        <p:nvSpPr>
          <p:cNvPr id="92173" name="Text Box 2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FF876EB5-B5B1-45C2-A9C7-47D9E1E3AF22}" type="slidenum">
              <a:rPr lang="en-US"/>
              <a:pPr>
                <a:spcBef>
                  <a:spcPct val="50000"/>
                </a:spcBef>
              </a:pPr>
              <a:t>102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7"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ppt_x</p:attrName>
                                        </p:attrNameLst>
                                      </p:cBhvr>
                                      <p:tavLst>
                                        <p:tav tm="0">
                                          <p:val>
                                            <p:strVal val="#ppt_x-#ppt_w/2"/>
                                          </p:val>
                                        </p:tav>
                                        <p:tav tm="100000">
                                          <p:val>
                                            <p:strVal val="#ppt_x"/>
                                          </p:val>
                                        </p:tav>
                                      </p:tavLst>
                                    </p:anim>
                                    <p:anim calcmode="lin" valueType="num">
                                      <p:cBhvr>
                                        <p:cTn id="13" dur="500" fill="hold"/>
                                        <p:tgtEl>
                                          <p:spTgt spid="2"/>
                                        </p:tgtEl>
                                        <p:attrNameLst>
                                          <p:attrName>ppt_y</p:attrName>
                                        </p:attrNameLst>
                                      </p:cBhvr>
                                      <p:tavLst>
                                        <p:tav tm="0">
                                          <p:val>
                                            <p:strVal val="#ppt_y"/>
                                          </p:val>
                                        </p:tav>
                                        <p:tav tm="100000">
                                          <p:val>
                                            <p:strVal val="#ppt_y"/>
                                          </p:val>
                                        </p:tav>
                                      </p:tavLst>
                                    </p:anim>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000"/>
                            </p:stCondLst>
                            <p:childTnLst>
                              <p:par>
                                <p:cTn id="17" presetID="7" presetClass="entr" presetSubtype="4" fill="hold" grpId="0" nodeType="afterEffect">
                                  <p:stCondLst>
                                    <p:cond delay="500"/>
                                  </p:stCondLst>
                                  <p:childTnLst>
                                    <p:set>
                                      <p:cBhvr>
                                        <p:cTn id="18" dur="1" fill="hold">
                                          <p:stCondLst>
                                            <p:cond delay="0"/>
                                          </p:stCondLst>
                                        </p:cTn>
                                        <p:tgtEl>
                                          <p:spTgt spid="149510"/>
                                        </p:tgtEl>
                                        <p:attrNameLst>
                                          <p:attrName>style.visibility</p:attrName>
                                        </p:attrNameLst>
                                      </p:cBhvr>
                                      <p:to>
                                        <p:strVal val="visible"/>
                                      </p:to>
                                    </p:set>
                                    <p:anim calcmode="lin" valueType="num">
                                      <p:cBhvr additive="base">
                                        <p:cTn id="19" dur="5000" fill="hold"/>
                                        <p:tgtEl>
                                          <p:spTgt spid="149510"/>
                                        </p:tgtEl>
                                        <p:attrNameLst>
                                          <p:attrName>ppt_x</p:attrName>
                                        </p:attrNameLst>
                                      </p:cBhvr>
                                      <p:tavLst>
                                        <p:tav tm="0">
                                          <p:val>
                                            <p:strVal val="#ppt_x"/>
                                          </p:val>
                                        </p:tav>
                                        <p:tav tm="100000">
                                          <p:val>
                                            <p:strVal val="#ppt_x"/>
                                          </p:val>
                                        </p:tav>
                                      </p:tavLst>
                                    </p:anim>
                                    <p:anim calcmode="lin" valueType="num">
                                      <p:cBhvr additive="base">
                                        <p:cTn id="20" dur="5000" fill="hold"/>
                                        <p:tgtEl>
                                          <p:spTgt spid="149510"/>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6500"/>
                            </p:stCondLst>
                            <p:childTnLst>
                              <p:par>
                                <p:cTn id="22" presetID="7" presetClass="entr" presetSubtype="4" fill="hold" grpId="0" nodeType="afterEffect">
                                  <p:stCondLst>
                                    <p:cond delay="500"/>
                                  </p:stCondLst>
                                  <p:childTnLst>
                                    <p:set>
                                      <p:cBhvr>
                                        <p:cTn id="23" dur="1" fill="hold">
                                          <p:stCondLst>
                                            <p:cond delay="0"/>
                                          </p:stCondLst>
                                        </p:cTn>
                                        <p:tgtEl>
                                          <p:spTgt spid="149509"/>
                                        </p:tgtEl>
                                        <p:attrNameLst>
                                          <p:attrName>style.visibility</p:attrName>
                                        </p:attrNameLst>
                                      </p:cBhvr>
                                      <p:to>
                                        <p:strVal val="visible"/>
                                      </p:to>
                                    </p:set>
                                    <p:anim calcmode="lin" valueType="num">
                                      <p:cBhvr additive="base">
                                        <p:cTn id="24" dur="5000" fill="hold"/>
                                        <p:tgtEl>
                                          <p:spTgt spid="149509"/>
                                        </p:tgtEl>
                                        <p:attrNameLst>
                                          <p:attrName>ppt_x</p:attrName>
                                        </p:attrNameLst>
                                      </p:cBhvr>
                                      <p:tavLst>
                                        <p:tav tm="0">
                                          <p:val>
                                            <p:strVal val="#ppt_x"/>
                                          </p:val>
                                        </p:tav>
                                        <p:tav tm="100000">
                                          <p:val>
                                            <p:strVal val="#ppt_x"/>
                                          </p:val>
                                        </p:tav>
                                      </p:tavLst>
                                    </p:anim>
                                    <p:anim calcmode="lin" valueType="num">
                                      <p:cBhvr additive="base">
                                        <p:cTn id="25" dur="5000" fill="hold"/>
                                        <p:tgtEl>
                                          <p:spTgt spid="149509"/>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2000"/>
                            </p:stCondLst>
                            <p:childTnLst>
                              <p:par>
                                <p:cTn id="27" presetID="7" presetClass="entr" presetSubtype="4" fill="hold" grpId="0" nodeType="afterEffect">
                                  <p:stCondLst>
                                    <p:cond delay="500"/>
                                  </p:stCondLst>
                                  <p:childTnLst>
                                    <p:set>
                                      <p:cBhvr>
                                        <p:cTn id="28" dur="1" fill="hold">
                                          <p:stCondLst>
                                            <p:cond delay="0"/>
                                          </p:stCondLst>
                                        </p:cTn>
                                        <p:tgtEl>
                                          <p:spTgt spid="149507"/>
                                        </p:tgtEl>
                                        <p:attrNameLst>
                                          <p:attrName>style.visibility</p:attrName>
                                        </p:attrNameLst>
                                      </p:cBhvr>
                                      <p:to>
                                        <p:strVal val="visible"/>
                                      </p:to>
                                    </p:set>
                                    <p:anim calcmode="lin" valueType="num">
                                      <p:cBhvr additive="base">
                                        <p:cTn id="29" dur="5000" fill="hold"/>
                                        <p:tgtEl>
                                          <p:spTgt spid="149507"/>
                                        </p:tgtEl>
                                        <p:attrNameLst>
                                          <p:attrName>ppt_x</p:attrName>
                                        </p:attrNameLst>
                                      </p:cBhvr>
                                      <p:tavLst>
                                        <p:tav tm="0">
                                          <p:val>
                                            <p:strVal val="#ppt_x"/>
                                          </p:val>
                                        </p:tav>
                                        <p:tav tm="100000">
                                          <p:val>
                                            <p:strVal val="#ppt_x"/>
                                          </p:val>
                                        </p:tav>
                                      </p:tavLst>
                                    </p:anim>
                                    <p:anim calcmode="lin" valueType="num">
                                      <p:cBhvr additive="base">
                                        <p:cTn id="30" dur="5000" fill="hold"/>
                                        <p:tgtEl>
                                          <p:spTgt spid="149507"/>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17500"/>
                            </p:stCondLst>
                            <p:childTnLst>
                              <p:par>
                                <p:cTn id="32" presetID="7" presetClass="entr" presetSubtype="4" fill="hold" grpId="0" nodeType="afterEffect">
                                  <p:stCondLst>
                                    <p:cond delay="500"/>
                                  </p:stCondLst>
                                  <p:childTnLst>
                                    <p:set>
                                      <p:cBhvr>
                                        <p:cTn id="33" dur="1" fill="hold">
                                          <p:stCondLst>
                                            <p:cond delay="0"/>
                                          </p:stCondLst>
                                        </p:cTn>
                                        <p:tgtEl>
                                          <p:spTgt spid="149508"/>
                                        </p:tgtEl>
                                        <p:attrNameLst>
                                          <p:attrName>style.visibility</p:attrName>
                                        </p:attrNameLst>
                                      </p:cBhvr>
                                      <p:to>
                                        <p:strVal val="visible"/>
                                      </p:to>
                                    </p:set>
                                    <p:anim calcmode="lin" valueType="num">
                                      <p:cBhvr additive="base">
                                        <p:cTn id="34" dur="5000" fill="hold"/>
                                        <p:tgtEl>
                                          <p:spTgt spid="149508"/>
                                        </p:tgtEl>
                                        <p:attrNameLst>
                                          <p:attrName>ppt_x</p:attrName>
                                        </p:attrNameLst>
                                      </p:cBhvr>
                                      <p:tavLst>
                                        <p:tav tm="0">
                                          <p:val>
                                            <p:strVal val="#ppt_x"/>
                                          </p:val>
                                        </p:tav>
                                        <p:tav tm="100000">
                                          <p:val>
                                            <p:strVal val="#ppt_x"/>
                                          </p:val>
                                        </p:tav>
                                      </p:tavLst>
                                    </p:anim>
                                    <p:anim calcmode="lin" valueType="num">
                                      <p:cBhvr additive="base">
                                        <p:cTn id="35" dur="5000" fill="hold"/>
                                        <p:tgtEl>
                                          <p:spTgt spid="149508"/>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23000"/>
                            </p:stCondLst>
                            <p:childTnLst>
                              <p:par>
                                <p:cTn id="37" presetID="7" presetClass="entr" presetSubtype="4" fill="hold" grpId="0" nodeType="afterEffect">
                                  <p:stCondLst>
                                    <p:cond delay="500"/>
                                  </p:stCondLst>
                                  <p:childTnLst>
                                    <p:set>
                                      <p:cBhvr>
                                        <p:cTn id="38" dur="1" fill="hold">
                                          <p:stCondLst>
                                            <p:cond delay="0"/>
                                          </p:stCondLst>
                                        </p:cTn>
                                        <p:tgtEl>
                                          <p:spTgt spid="149515"/>
                                        </p:tgtEl>
                                        <p:attrNameLst>
                                          <p:attrName>style.visibility</p:attrName>
                                        </p:attrNameLst>
                                      </p:cBhvr>
                                      <p:to>
                                        <p:strVal val="visible"/>
                                      </p:to>
                                    </p:set>
                                    <p:anim calcmode="lin" valueType="num">
                                      <p:cBhvr additive="base">
                                        <p:cTn id="39" dur="5000" fill="hold"/>
                                        <p:tgtEl>
                                          <p:spTgt spid="149515"/>
                                        </p:tgtEl>
                                        <p:attrNameLst>
                                          <p:attrName>ppt_x</p:attrName>
                                        </p:attrNameLst>
                                      </p:cBhvr>
                                      <p:tavLst>
                                        <p:tav tm="0">
                                          <p:val>
                                            <p:strVal val="#ppt_x"/>
                                          </p:val>
                                        </p:tav>
                                        <p:tav tm="100000">
                                          <p:val>
                                            <p:strVal val="#ppt_x"/>
                                          </p:val>
                                        </p:tav>
                                      </p:tavLst>
                                    </p:anim>
                                    <p:anim calcmode="lin" valueType="num">
                                      <p:cBhvr additive="base">
                                        <p:cTn id="40" dur="5000" fill="hold"/>
                                        <p:tgtEl>
                                          <p:spTgt spid="149515"/>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28500"/>
                            </p:stCondLst>
                            <p:childTnLst>
                              <p:par>
                                <p:cTn id="42" presetID="7" presetClass="entr" presetSubtype="4" fill="hold" grpId="0" nodeType="afterEffect">
                                  <p:stCondLst>
                                    <p:cond delay="500"/>
                                  </p:stCondLst>
                                  <p:childTnLst>
                                    <p:set>
                                      <p:cBhvr>
                                        <p:cTn id="43" dur="1" fill="hold">
                                          <p:stCondLst>
                                            <p:cond delay="0"/>
                                          </p:stCondLst>
                                        </p:cTn>
                                        <p:tgtEl>
                                          <p:spTgt spid="149511"/>
                                        </p:tgtEl>
                                        <p:attrNameLst>
                                          <p:attrName>style.visibility</p:attrName>
                                        </p:attrNameLst>
                                      </p:cBhvr>
                                      <p:to>
                                        <p:strVal val="visible"/>
                                      </p:to>
                                    </p:set>
                                    <p:anim calcmode="lin" valueType="num">
                                      <p:cBhvr additive="base">
                                        <p:cTn id="44" dur="5000" fill="hold"/>
                                        <p:tgtEl>
                                          <p:spTgt spid="149511"/>
                                        </p:tgtEl>
                                        <p:attrNameLst>
                                          <p:attrName>ppt_x</p:attrName>
                                        </p:attrNameLst>
                                      </p:cBhvr>
                                      <p:tavLst>
                                        <p:tav tm="0">
                                          <p:val>
                                            <p:strVal val="#ppt_x"/>
                                          </p:val>
                                        </p:tav>
                                        <p:tav tm="100000">
                                          <p:val>
                                            <p:strVal val="#ppt_x"/>
                                          </p:val>
                                        </p:tav>
                                      </p:tavLst>
                                    </p:anim>
                                    <p:anim calcmode="lin" valueType="num">
                                      <p:cBhvr additive="base">
                                        <p:cTn id="45" dur="5000" fill="hold"/>
                                        <p:tgtEl>
                                          <p:spTgt spid="149511"/>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34000"/>
                            </p:stCondLst>
                            <p:childTnLst>
                              <p:par>
                                <p:cTn id="47" presetID="3" presetClass="entr" presetSubtype="10" fill="hold" grpId="0" nodeType="afterEffect">
                                  <p:stCondLst>
                                    <p:cond delay="500"/>
                                  </p:stCondLst>
                                  <p:childTnLst>
                                    <p:set>
                                      <p:cBhvr>
                                        <p:cTn id="48" dur="1" fill="hold">
                                          <p:stCondLst>
                                            <p:cond delay="0"/>
                                          </p:stCondLst>
                                        </p:cTn>
                                        <p:tgtEl>
                                          <p:spTgt spid="149516"/>
                                        </p:tgtEl>
                                        <p:attrNameLst>
                                          <p:attrName>style.visibility</p:attrName>
                                        </p:attrNameLst>
                                      </p:cBhvr>
                                      <p:to>
                                        <p:strVal val="visible"/>
                                      </p:to>
                                    </p:set>
                                    <p:animEffect transition="in" filter="blinds(horizontal)">
                                      <p:cBhvr>
                                        <p:cTn id="49" dur="500"/>
                                        <p:tgtEl>
                                          <p:spTgt spid="149516"/>
                                        </p:tgtEl>
                                      </p:cBhvr>
                                    </p:animEffect>
                                  </p:childTnLst>
                                </p:cTn>
                              </p:par>
                            </p:childTnLst>
                          </p:cTn>
                        </p:par>
                        <p:par>
                          <p:cTn id="50" fill="hold" nodeType="afterGroup">
                            <p:stCondLst>
                              <p:cond delay="35000"/>
                            </p:stCondLst>
                            <p:childTnLst>
                              <p:par>
                                <p:cTn id="51" presetID="3" presetClass="entr" presetSubtype="5" fill="hold" grpId="0" nodeType="afterEffect">
                                  <p:stCondLst>
                                    <p:cond delay="200"/>
                                  </p:stCondLst>
                                  <p:childTnLst>
                                    <p:set>
                                      <p:cBhvr>
                                        <p:cTn id="52" dur="1" fill="hold">
                                          <p:stCondLst>
                                            <p:cond delay="0"/>
                                          </p:stCondLst>
                                        </p:cTn>
                                        <p:tgtEl>
                                          <p:spTgt spid="149517"/>
                                        </p:tgtEl>
                                        <p:attrNameLst>
                                          <p:attrName>style.visibility</p:attrName>
                                        </p:attrNameLst>
                                      </p:cBhvr>
                                      <p:to>
                                        <p:strVal val="visible"/>
                                      </p:to>
                                    </p:set>
                                    <p:animEffect transition="in" filter="blinds(vertical)">
                                      <p:cBhvr>
                                        <p:cTn id="53" dur="500"/>
                                        <p:tgtEl>
                                          <p:spTgt spid="149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animBg="1" autoUpdateAnimBg="0"/>
      <p:bldP spid="149508" grpId="0" animBg="1" autoUpdateAnimBg="0"/>
      <p:bldP spid="149509" grpId="0" animBg="1" autoUpdateAnimBg="0"/>
      <p:bldP spid="149510" grpId="0" animBg="1" autoUpdateAnimBg="0"/>
      <p:bldP spid="149511" grpId="0" animBg="1" autoUpdateAnimBg="0"/>
      <p:bldP spid="149515" grpId="0" animBg="1" autoUpdateAnimBg="0"/>
      <p:bldP spid="149516" grpId="0" animBg="1"/>
      <p:bldP spid="149517"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p:txBody>
          <a:bodyPr/>
          <a:lstStyle/>
          <a:p>
            <a:pPr>
              <a:defRPr/>
            </a:pPr>
            <a:fld id="{48A803FB-E4CB-49F5-A829-E25FF80E4502}" type="slidenum">
              <a:rPr lang="en-US" smtClean="0"/>
              <a:pPr>
                <a:defRPr/>
              </a:pPr>
              <a:t>103</a:t>
            </a:fld>
            <a:endParaRPr lang="en-US" dirty="0" smtClean="0"/>
          </a:p>
        </p:txBody>
      </p:sp>
      <p:sp>
        <p:nvSpPr>
          <p:cNvPr id="130050" name="Rectangle 2"/>
          <p:cNvSpPr>
            <a:spLocks noGrp="1" noChangeArrowheads="1"/>
          </p:cNvSpPr>
          <p:nvPr>
            <p:ph type="title"/>
          </p:nvPr>
        </p:nvSpPr>
        <p:spPr/>
        <p:txBody>
          <a:bodyPr/>
          <a:lstStyle/>
          <a:p>
            <a:pPr eaLnBrk="1" hangingPunct="1"/>
            <a:r>
              <a:rPr lang="en-US" sz="2900" smtClean="0">
                <a:solidFill>
                  <a:srgbClr val="00B0F0"/>
                </a:solidFill>
              </a:rPr>
              <a:t>Now, where were we?    </a:t>
            </a:r>
          </a:p>
        </p:txBody>
      </p:sp>
      <p:sp>
        <p:nvSpPr>
          <p:cNvPr id="130051" name="Rectangle 3"/>
          <p:cNvSpPr>
            <a:spLocks noGrp="1" noChangeArrowheads="1"/>
          </p:cNvSpPr>
          <p:nvPr>
            <p:ph type="body" idx="1"/>
          </p:nvPr>
        </p:nvSpPr>
        <p:spPr/>
        <p:txBody>
          <a:bodyPr/>
          <a:lstStyle/>
          <a:p>
            <a:pPr marL="590550" indent="-590550" eaLnBrk="1" hangingPunct="1">
              <a:buFont typeface="Wingdings" pitchFamily="2" charset="2"/>
              <a:buNone/>
            </a:pPr>
            <a:endParaRPr lang="en-US" sz="3600" smtClean="0">
              <a:solidFill>
                <a:srgbClr val="00CC00"/>
              </a:solidFill>
            </a:endParaRPr>
          </a:p>
          <a:p>
            <a:pPr marL="590550" indent="-590550" eaLnBrk="1" hangingPunct="1">
              <a:buFont typeface="Wingdings" pitchFamily="2" charset="2"/>
              <a:buNone/>
            </a:pPr>
            <a:r>
              <a:rPr lang="en-US" sz="3600" smtClean="0">
                <a:solidFill>
                  <a:srgbClr val="00CC00"/>
                </a:solidFill>
              </a:rPr>
              <a:t>Oh, yes, we’re ready for Steps 2 and 3 of the RealWorld Evaluation Approach.</a:t>
            </a:r>
          </a:p>
          <a:p>
            <a:pPr marL="590550" indent="-590550" eaLnBrk="1" hangingPunct="1">
              <a:buFont typeface="Wingdings" pitchFamily="2" charset="2"/>
              <a:buNone/>
            </a:pPr>
            <a:endParaRPr lang="en-US" sz="3600" smtClean="0">
              <a:solidFill>
                <a:srgbClr val="00CC00"/>
              </a:solidFill>
            </a:endParaRPr>
          </a:p>
          <a:p>
            <a:pPr marL="590550" indent="-590550" eaLnBrk="1" hangingPunct="1">
              <a:buFont typeface="Wingdings" pitchFamily="2" charset="2"/>
              <a:buNone/>
            </a:pPr>
            <a:r>
              <a:rPr lang="en-US" sz="3600" smtClean="0">
                <a:solidFill>
                  <a:srgbClr val="00CC00"/>
                </a:solidFill>
              </a:rPr>
              <a:t>Let’s continue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130050"/>
                                        </p:tgtEl>
                                        <p:attrNameLst>
                                          <p:attrName>style.visibility</p:attrName>
                                        </p:attrNameLst>
                                      </p:cBhvr>
                                      <p:to>
                                        <p:strVal val="visible"/>
                                      </p:to>
                                    </p:set>
                                    <p:anim calcmode="lin" valueType="num">
                                      <p:cBhvr>
                                        <p:cTn id="7" dur="1000" fill="hold"/>
                                        <p:tgtEl>
                                          <p:spTgt spid="130050"/>
                                        </p:tgtEl>
                                        <p:attrNameLst>
                                          <p:attrName>ppt_w</p:attrName>
                                        </p:attrNameLst>
                                      </p:cBhvr>
                                      <p:tavLst>
                                        <p:tav tm="0">
                                          <p:val>
                                            <p:fltVal val="0"/>
                                          </p:val>
                                        </p:tav>
                                        <p:tav tm="100000">
                                          <p:val>
                                            <p:strVal val="#ppt_w"/>
                                          </p:val>
                                        </p:tav>
                                      </p:tavLst>
                                    </p:anim>
                                    <p:anim calcmode="lin" valueType="num">
                                      <p:cBhvr>
                                        <p:cTn id="8" dur="1000" fill="hold"/>
                                        <p:tgtEl>
                                          <p:spTgt spid="130050"/>
                                        </p:tgtEl>
                                        <p:attrNameLst>
                                          <p:attrName>ppt_h</p:attrName>
                                        </p:attrNameLst>
                                      </p:cBhvr>
                                      <p:tavLst>
                                        <p:tav tm="0">
                                          <p:val>
                                            <p:fltVal val="0"/>
                                          </p:val>
                                        </p:tav>
                                        <p:tav tm="100000">
                                          <p:val>
                                            <p:strVal val="#ppt_h"/>
                                          </p:val>
                                        </p:tav>
                                      </p:tavLst>
                                    </p:anim>
                                    <p:anim calcmode="lin" valueType="num">
                                      <p:cBhvr>
                                        <p:cTn id="9" dur="1000" fill="hold"/>
                                        <p:tgtEl>
                                          <p:spTgt spid="130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0050"/>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9" presetClass="entr" presetSubtype="0" fill="hold" grpId="0" nodeType="afterEffect">
                                  <p:stCondLst>
                                    <p:cond delay="1000"/>
                                  </p:stCondLst>
                                  <p:childTnLst>
                                    <p:set>
                                      <p:cBhvr>
                                        <p:cTn id="13" dur="1" fill="hold">
                                          <p:stCondLst>
                                            <p:cond delay="0"/>
                                          </p:stCondLst>
                                        </p:cTn>
                                        <p:tgtEl>
                                          <p:spTgt spid="130051">
                                            <p:txEl>
                                              <p:pRg st="1" end="1"/>
                                            </p:txEl>
                                          </p:spTgt>
                                        </p:tgtEl>
                                        <p:attrNameLst>
                                          <p:attrName>style.visibility</p:attrName>
                                        </p:attrNameLst>
                                      </p:cBhvr>
                                      <p:to>
                                        <p:strVal val="visible"/>
                                      </p:to>
                                    </p:set>
                                    <p:animEffect transition="in" filter="dissolve">
                                      <p:cBhvr>
                                        <p:cTn id="14" dur="500"/>
                                        <p:tgtEl>
                                          <p:spTgt spid="130051">
                                            <p:txEl>
                                              <p:pRg st="1" end="1"/>
                                            </p:txEl>
                                          </p:spTgt>
                                        </p:tgtEl>
                                      </p:cBhvr>
                                    </p:animEffect>
                                  </p:childTnLst>
                                </p:cTn>
                              </p:par>
                            </p:childTnLst>
                          </p:cTn>
                        </p:par>
                        <p:par>
                          <p:cTn id="15" fill="hold" nodeType="afterGroup">
                            <p:stCondLst>
                              <p:cond delay="2500"/>
                            </p:stCondLst>
                            <p:childTnLst>
                              <p:par>
                                <p:cTn id="16" presetID="9" presetClass="entr" presetSubtype="0" fill="hold" grpId="0" nodeType="afterEffect">
                                  <p:stCondLst>
                                    <p:cond delay="1000"/>
                                  </p:stCondLst>
                                  <p:childTnLst>
                                    <p:set>
                                      <p:cBhvr>
                                        <p:cTn id="17" dur="1" fill="hold">
                                          <p:stCondLst>
                                            <p:cond delay="0"/>
                                          </p:stCondLst>
                                        </p:cTn>
                                        <p:tgtEl>
                                          <p:spTgt spid="130051">
                                            <p:txEl>
                                              <p:pRg st="3" end="3"/>
                                            </p:txEl>
                                          </p:spTgt>
                                        </p:tgtEl>
                                        <p:attrNameLst>
                                          <p:attrName>style.visibility</p:attrName>
                                        </p:attrNameLst>
                                      </p:cBhvr>
                                      <p:to>
                                        <p:strVal val="visible"/>
                                      </p:to>
                                    </p:set>
                                    <p:animEffect transition="in" filter="dissolve">
                                      <p:cBhvr>
                                        <p:cTn id="18" dur="500"/>
                                        <p:tgtEl>
                                          <p:spTgt spid="130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autoUpdateAnimBg="0"/>
      <p:bldP spid="130051" grpId="0" build="p" autoUpdateAnimBg="0" advAuto="200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9"/>
          <p:cNvSpPr>
            <a:spLocks noGrp="1" noChangeArrowheads="1"/>
          </p:cNvSpPr>
          <p:nvPr>
            <p:ph type="sldNum" sz="quarter" idx="12"/>
          </p:nvPr>
        </p:nvSpPr>
        <p:spPr/>
        <p:txBody>
          <a:bodyPr/>
          <a:lstStyle/>
          <a:p>
            <a:pPr>
              <a:defRPr/>
            </a:pPr>
            <a:fld id="{BCDACBB9-DBF3-4886-B864-79638E606C63}" type="slidenum">
              <a:rPr lang="en-US" smtClean="0"/>
              <a:pPr>
                <a:defRPr/>
              </a:pPr>
              <a:t>104</a:t>
            </a:fld>
            <a:endParaRPr lang="en-US" dirty="0" smtClean="0"/>
          </a:p>
        </p:txBody>
      </p:sp>
      <p:sp>
        <p:nvSpPr>
          <p:cNvPr id="94211" name="Rectangle 3"/>
          <p:cNvSpPr>
            <a:spLocks noGrp="1" noChangeArrowheads="1"/>
          </p:cNvSpPr>
          <p:nvPr>
            <p:ph type="subTitle" idx="1"/>
          </p:nvPr>
        </p:nvSpPr>
        <p:spPr>
          <a:xfrm>
            <a:off x="1828800" y="3581400"/>
            <a:ext cx="5486400" cy="1752600"/>
          </a:xfrm>
        </p:spPr>
        <p:txBody>
          <a:bodyPr/>
          <a:lstStyle/>
          <a:p>
            <a:pPr eaLnBrk="1" hangingPunct="1">
              <a:lnSpc>
                <a:spcPct val="80000"/>
              </a:lnSpc>
            </a:pPr>
            <a:endParaRPr lang="en-US" b="1" smtClean="0">
              <a:solidFill>
                <a:srgbClr val="3399FF"/>
              </a:solidFill>
            </a:endParaRPr>
          </a:p>
          <a:p>
            <a:pPr eaLnBrk="1" hangingPunct="1">
              <a:lnSpc>
                <a:spcPct val="80000"/>
              </a:lnSpc>
            </a:pPr>
            <a:endParaRPr lang="en-US" sz="1800" i="1" smtClean="0">
              <a:solidFill>
                <a:srgbClr val="3399FF"/>
              </a:solidFill>
            </a:endParaRPr>
          </a:p>
          <a:p>
            <a:pPr algn="r" eaLnBrk="1" hangingPunct="1">
              <a:lnSpc>
                <a:spcPct val="80000"/>
              </a:lnSpc>
            </a:pPr>
            <a:endParaRPr lang="en-US" sz="2100" i="1" smtClean="0">
              <a:solidFill>
                <a:srgbClr val="3399FF"/>
              </a:solidFill>
            </a:endParaRPr>
          </a:p>
        </p:txBody>
      </p:sp>
      <p:sp>
        <p:nvSpPr>
          <p:cNvPr id="160772" name="Text Box 4"/>
          <p:cNvSpPr txBox="1">
            <a:spLocks noChangeArrowheads="1"/>
          </p:cNvSpPr>
          <p:nvPr/>
        </p:nvSpPr>
        <p:spPr bwMode="auto">
          <a:xfrm>
            <a:off x="1447800" y="3746500"/>
            <a:ext cx="6248400" cy="1600200"/>
          </a:xfrm>
          <a:prstGeom prst="rect">
            <a:avLst/>
          </a:prstGeom>
          <a:noFill/>
          <a:ln w="9525">
            <a:noFill/>
            <a:miter lim="800000"/>
            <a:headEnd/>
            <a:tailEnd/>
          </a:ln>
        </p:spPr>
        <p:txBody>
          <a:bodyPr>
            <a:spAutoFit/>
          </a:bodyPr>
          <a:lstStyle/>
          <a:p>
            <a:pPr algn="ctr" eaLnBrk="0" hangingPunct="0">
              <a:spcBef>
                <a:spcPct val="50000"/>
              </a:spcBef>
              <a:defRPr/>
            </a:pPr>
            <a:r>
              <a:rPr lang="en-US" sz="2800" i="1" dirty="0">
                <a:solidFill>
                  <a:schemeClr val="accent2">
                    <a:lumMod val="10000"/>
                  </a:schemeClr>
                </a:solidFill>
                <a:latin typeface="Arial Black" pitchFamily="34" charset="0"/>
                <a:cs typeface="+mn-cs"/>
              </a:rPr>
              <a:t>Steps 2 + 3</a:t>
            </a:r>
          </a:p>
          <a:p>
            <a:pPr algn="ctr" eaLnBrk="0" hangingPunct="0">
              <a:spcBef>
                <a:spcPct val="50000"/>
              </a:spcBef>
              <a:defRPr/>
            </a:pPr>
            <a:r>
              <a:rPr lang="en-US" sz="2800" i="1" dirty="0">
                <a:solidFill>
                  <a:srgbClr val="663300"/>
                </a:solidFill>
                <a:latin typeface="Arial Black" pitchFamily="34" charset="0"/>
                <a:cs typeface="+mn-cs"/>
              </a:rPr>
              <a:t>ADDRESSING BUDGET AND TIME CONSTRAINTS</a:t>
            </a:r>
            <a:endParaRPr lang="en-US" sz="2800" b="1" i="1" dirty="0">
              <a:solidFill>
                <a:srgbClr val="663300"/>
              </a:solidFill>
              <a:cs typeface="+mn-cs"/>
            </a:endParaRPr>
          </a:p>
        </p:txBody>
      </p:sp>
      <p:sp>
        <p:nvSpPr>
          <p:cNvPr id="94213" name="Rectangle 2"/>
          <p:cNvSpPr>
            <a:spLocks noGrp="1" noChangeArrowheads="1"/>
          </p:cNvSpPr>
          <p:nvPr>
            <p:ph type="ctrTitle"/>
          </p:nvPr>
        </p:nvSpPr>
        <p:spPr>
          <a:xfrm>
            <a:off x="914400" y="690563"/>
            <a:ext cx="7340600" cy="2295525"/>
          </a:xfrm>
        </p:spPr>
        <p:txBody>
          <a:bodyPr/>
          <a:lstStyle/>
          <a:p>
            <a:pPr eaLnBrk="1" hangingPunct="1"/>
            <a:r>
              <a:rPr lang="en-US" sz="2400" smtClean="0"/>
              <a:t/>
            </a:r>
            <a:br>
              <a:rPr lang="en-US" sz="2400" smtClean="0"/>
            </a:br>
            <a:r>
              <a:rPr lang="en-US" sz="4000" b="1" smtClean="0">
                <a:solidFill>
                  <a:srgbClr val="C00000"/>
                </a:solidFill>
              </a:rPr>
              <a:t>RealWorld Evaluation</a:t>
            </a:r>
            <a:r>
              <a:rPr lang="en-US" sz="3200" b="1" smtClean="0"/>
              <a:t> </a:t>
            </a:r>
            <a:br>
              <a:rPr lang="en-US" sz="3200" b="1" smtClean="0"/>
            </a:br>
            <a:r>
              <a:rPr lang="en-US" sz="3200" b="1" smtClean="0"/>
              <a:t/>
            </a:r>
            <a:br>
              <a:rPr lang="en-US" sz="3200" b="1" smtClean="0"/>
            </a:br>
            <a:r>
              <a:rPr lang="en-US" sz="2400" i="0" smtClean="0"/>
              <a:t>Designing Evaluations under Budget, Time, Data and Political Constraints</a:t>
            </a:r>
            <a:r>
              <a:rPr lang="en-US" sz="4800" smtClean="0"/>
              <a:t> </a:t>
            </a:r>
            <a:endParaRPr lang="en-US" sz="3200" i="0" smtClean="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60772"/>
                                        </p:tgtEl>
                                        <p:attrNameLst>
                                          <p:attrName>style.visibility</p:attrName>
                                        </p:attrNameLst>
                                      </p:cBhvr>
                                      <p:to>
                                        <p:strVal val="visible"/>
                                      </p:to>
                                    </p:set>
                                    <p:animEffect transition="in" filter="box(in)">
                                      <p:cBhvr>
                                        <p:cTn id="7" dur="2000"/>
                                        <p:tgtEl>
                                          <p:spTgt spid="16077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2" grpId="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p:txBody>
          <a:bodyPr/>
          <a:lstStyle/>
          <a:p>
            <a:pPr>
              <a:defRPr/>
            </a:pPr>
            <a:fld id="{7A00B15D-4737-46B3-A0C8-959B1C631619}" type="slidenum">
              <a:rPr lang="en-US" smtClean="0"/>
              <a:pPr>
                <a:defRPr/>
              </a:pPr>
              <a:t>105</a:t>
            </a:fld>
            <a:endParaRPr lang="en-US" dirty="0" smtClean="0"/>
          </a:p>
        </p:txBody>
      </p:sp>
      <p:sp>
        <p:nvSpPr>
          <p:cNvPr id="95235" name="Rectangle 2"/>
          <p:cNvSpPr>
            <a:spLocks noGrp="1" noChangeArrowheads="1"/>
          </p:cNvSpPr>
          <p:nvPr>
            <p:ph type="title"/>
          </p:nvPr>
        </p:nvSpPr>
        <p:spPr/>
        <p:txBody>
          <a:bodyPr/>
          <a:lstStyle/>
          <a:p>
            <a:pPr eaLnBrk="1" hangingPunct="1"/>
            <a:r>
              <a:rPr lang="en-US" sz="4000" smtClean="0">
                <a:solidFill>
                  <a:srgbClr val="C00000"/>
                </a:solidFill>
              </a:rPr>
              <a:t>Step 2:  Addressing budget constraints</a:t>
            </a:r>
          </a:p>
        </p:txBody>
      </p:sp>
      <p:sp>
        <p:nvSpPr>
          <p:cNvPr id="131075" name="Rectangle 3"/>
          <p:cNvSpPr>
            <a:spLocks noGrp="1" noChangeArrowheads="1"/>
          </p:cNvSpPr>
          <p:nvPr>
            <p:ph type="body" idx="1"/>
          </p:nvPr>
        </p:nvSpPr>
        <p:spPr/>
        <p:txBody>
          <a:bodyPr/>
          <a:lstStyle/>
          <a:p>
            <a:pPr marL="590550" indent="-590550" eaLnBrk="1" hangingPunct="1">
              <a:buFont typeface="Wingdings" pitchFamily="2" charset="2"/>
              <a:buAutoNum type="alphaUcPeriod"/>
            </a:pPr>
            <a:r>
              <a:rPr lang="en-US" smtClean="0"/>
              <a:t>Clarifying client information needs</a:t>
            </a:r>
          </a:p>
          <a:p>
            <a:pPr marL="590550" indent="-590550" eaLnBrk="1" hangingPunct="1">
              <a:buFont typeface="Wingdings" pitchFamily="2" charset="2"/>
              <a:buAutoNum type="alphaUcPeriod"/>
            </a:pPr>
            <a:r>
              <a:rPr lang="en-US" smtClean="0"/>
              <a:t>Simplifying the evaluation design</a:t>
            </a:r>
          </a:p>
          <a:p>
            <a:pPr marL="590550" indent="-590550" eaLnBrk="1" hangingPunct="1">
              <a:buFont typeface="Wingdings" pitchFamily="2" charset="2"/>
              <a:buAutoNum type="alphaUcPeriod"/>
            </a:pPr>
            <a:r>
              <a:rPr lang="en-US" smtClean="0"/>
              <a:t>Look for reliable secondary data</a:t>
            </a:r>
          </a:p>
          <a:p>
            <a:pPr marL="590550" indent="-590550" eaLnBrk="1" hangingPunct="1">
              <a:buFont typeface="Wingdings" pitchFamily="2" charset="2"/>
              <a:buAutoNum type="alphaUcPeriod"/>
            </a:pPr>
            <a:r>
              <a:rPr lang="en-US" smtClean="0"/>
              <a:t>Review sample size</a:t>
            </a:r>
          </a:p>
          <a:p>
            <a:pPr marL="590550" indent="-590550" eaLnBrk="1" hangingPunct="1">
              <a:buFont typeface="Wingdings" pitchFamily="2" charset="2"/>
              <a:buAutoNum type="alphaUcPeriod"/>
            </a:pPr>
            <a:r>
              <a:rPr lang="en-US" smtClean="0"/>
              <a:t>Reducing costs of data collection and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500"/>
                                  </p:stCondLst>
                                  <p:childTnLst>
                                    <p:set>
                                      <p:cBhvr>
                                        <p:cTn id="10" dur="1" fill="hold">
                                          <p:stCondLst>
                                            <p:cond delay="0"/>
                                          </p:stCondLst>
                                        </p:cTn>
                                        <p:tgtEl>
                                          <p:spTgt spid="131075">
                                            <p:txEl>
                                              <p:pRg st="1" end="1"/>
                                            </p:txEl>
                                          </p:spTgt>
                                        </p:tgtEl>
                                        <p:attrNameLst>
                                          <p:attrName>style.visibility</p:attrName>
                                        </p:attrNameLst>
                                      </p:cBhvr>
                                      <p:to>
                                        <p:strVal val="visible"/>
                                      </p:to>
                                    </p:set>
                                    <p:animEffect transition="in" filter="dissolve">
                                      <p:cBhvr>
                                        <p:cTn id="11" dur="500"/>
                                        <p:tgtEl>
                                          <p:spTgt spid="131075">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131075">
                                            <p:txEl>
                                              <p:pRg st="2" end="2"/>
                                            </p:txEl>
                                          </p:spTgt>
                                        </p:tgtEl>
                                        <p:attrNameLst>
                                          <p:attrName>style.visibility</p:attrName>
                                        </p:attrNameLst>
                                      </p:cBhvr>
                                      <p:to>
                                        <p:strVal val="visible"/>
                                      </p:to>
                                    </p:set>
                                    <p:animEffect transition="in" filter="dissolve">
                                      <p:cBhvr>
                                        <p:cTn id="15" dur="500"/>
                                        <p:tgtEl>
                                          <p:spTgt spid="131075">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131075">
                                            <p:txEl>
                                              <p:pRg st="3" end="3"/>
                                            </p:txEl>
                                          </p:spTgt>
                                        </p:tgtEl>
                                        <p:attrNameLst>
                                          <p:attrName>style.visibility</p:attrName>
                                        </p:attrNameLst>
                                      </p:cBhvr>
                                      <p:to>
                                        <p:strVal val="visible"/>
                                      </p:to>
                                    </p:set>
                                    <p:animEffect transition="in" filter="dissolve">
                                      <p:cBhvr>
                                        <p:cTn id="19" dur="500"/>
                                        <p:tgtEl>
                                          <p:spTgt spid="131075">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131075">
                                            <p:txEl>
                                              <p:pRg st="4" end="4"/>
                                            </p:txEl>
                                          </p:spTgt>
                                        </p:tgtEl>
                                        <p:attrNameLst>
                                          <p:attrName>style.visibility</p:attrName>
                                        </p:attrNameLst>
                                      </p:cBhvr>
                                      <p:to>
                                        <p:strVal val="visible"/>
                                      </p:to>
                                    </p:set>
                                    <p:animEffect transition="in" filter="dissolve">
                                      <p:cBhvr>
                                        <p:cTn id="23" dur="500"/>
                                        <p:tgtEl>
                                          <p:spTgt spid="131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advAuto="100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p:txBody>
          <a:bodyPr/>
          <a:lstStyle/>
          <a:p>
            <a:pPr>
              <a:defRPr/>
            </a:pPr>
            <a:fld id="{C9254150-1015-4901-B848-91453F97B430}" type="slidenum">
              <a:rPr lang="en-US" smtClean="0"/>
              <a:pPr>
                <a:defRPr/>
              </a:pPr>
              <a:t>106</a:t>
            </a:fld>
            <a:endParaRPr lang="en-US" dirty="0" smtClean="0"/>
          </a:p>
        </p:txBody>
      </p:sp>
      <p:sp>
        <p:nvSpPr>
          <p:cNvPr id="96259" name="Rectangle 2"/>
          <p:cNvSpPr>
            <a:spLocks noGrp="1" noChangeArrowheads="1"/>
          </p:cNvSpPr>
          <p:nvPr>
            <p:ph type="title"/>
          </p:nvPr>
        </p:nvSpPr>
        <p:spPr/>
        <p:txBody>
          <a:bodyPr/>
          <a:lstStyle/>
          <a:p>
            <a:pPr marL="628650" indent="-628650" eaLnBrk="1" hangingPunct="1"/>
            <a:r>
              <a:rPr lang="en-US" sz="3600" smtClean="0"/>
              <a:t>Rationalize data needs</a:t>
            </a:r>
            <a:br>
              <a:rPr lang="en-US" sz="3600" smtClean="0"/>
            </a:br>
            <a:endParaRPr lang="en-US" sz="3600" smtClean="0"/>
          </a:p>
        </p:txBody>
      </p:sp>
      <p:sp>
        <p:nvSpPr>
          <p:cNvPr id="58371" name="Rectangle 3"/>
          <p:cNvSpPr>
            <a:spLocks noGrp="1" noChangeArrowheads="1"/>
          </p:cNvSpPr>
          <p:nvPr>
            <p:ph type="body" idx="1"/>
          </p:nvPr>
        </p:nvSpPr>
        <p:spPr/>
        <p:txBody>
          <a:bodyPr/>
          <a:lstStyle/>
          <a:p>
            <a:pPr eaLnBrk="1" hangingPunct="1"/>
            <a:r>
              <a:rPr lang="en-US" sz="3000" smtClean="0"/>
              <a:t>Use information from Step 1 to identify client information needs</a:t>
            </a:r>
          </a:p>
          <a:p>
            <a:pPr eaLnBrk="1" hangingPunct="1"/>
            <a:r>
              <a:rPr lang="en-US" sz="3000" smtClean="0"/>
              <a:t>Simplify evaluation design </a:t>
            </a:r>
            <a:r>
              <a:rPr lang="en-US" sz="3000" smtClean="0">
                <a:solidFill>
                  <a:srgbClr val="C00000"/>
                </a:solidFill>
              </a:rPr>
              <a:t>(but be prepared to compensate for ‘missing pieces’)</a:t>
            </a:r>
            <a:r>
              <a:rPr lang="en-US" sz="3000" smtClean="0"/>
              <a:t>   </a:t>
            </a:r>
          </a:p>
          <a:p>
            <a:pPr eaLnBrk="1" hangingPunct="1"/>
            <a:r>
              <a:rPr lang="en-US" sz="3000" smtClean="0"/>
              <a:t>Review all data collection instruments and cut out any questions not directly related to the objectives of the evaluation.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dissolve">
                                      <p:cBhvr>
                                        <p:cTn id="7" dur="500"/>
                                        <p:tgtEl>
                                          <p:spTgt spid="5837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58371">
                                            <p:txEl>
                                              <p:pRg st="1" end="1"/>
                                            </p:txEl>
                                          </p:spTgt>
                                        </p:tgtEl>
                                        <p:attrNameLst>
                                          <p:attrName>style.visibility</p:attrName>
                                        </p:attrNameLst>
                                      </p:cBhvr>
                                      <p:to>
                                        <p:strVal val="visible"/>
                                      </p:to>
                                    </p:set>
                                    <p:animEffect transition="in" filter="dissolve">
                                      <p:cBhvr>
                                        <p:cTn id="11" dur="500"/>
                                        <p:tgtEl>
                                          <p:spTgt spid="58371">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animEffect transition="in" filter="dissolve">
                                      <p:cBhvr>
                                        <p:cTn id="15"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advAuto="100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p:txBody>
          <a:bodyPr/>
          <a:lstStyle/>
          <a:p>
            <a:pPr>
              <a:defRPr/>
            </a:pPr>
            <a:fld id="{E8792B1D-6B3E-4420-BC95-2D995963F80A}" type="slidenum">
              <a:rPr lang="en-US" smtClean="0"/>
              <a:pPr>
                <a:defRPr/>
              </a:pPr>
              <a:t>107</a:t>
            </a:fld>
            <a:endParaRPr lang="en-US" dirty="0" smtClean="0"/>
          </a:p>
        </p:txBody>
      </p:sp>
      <p:sp>
        <p:nvSpPr>
          <p:cNvPr id="97283" name="Rectangle 2"/>
          <p:cNvSpPr>
            <a:spLocks noGrp="1" noChangeArrowheads="1"/>
          </p:cNvSpPr>
          <p:nvPr>
            <p:ph type="title"/>
          </p:nvPr>
        </p:nvSpPr>
        <p:spPr/>
        <p:txBody>
          <a:bodyPr/>
          <a:lstStyle/>
          <a:p>
            <a:pPr eaLnBrk="1" hangingPunct="1"/>
            <a:r>
              <a:rPr lang="en-US" sz="3600" smtClean="0"/>
              <a:t>Look for reliable secondary sources</a:t>
            </a:r>
          </a:p>
        </p:txBody>
      </p:sp>
      <p:sp>
        <p:nvSpPr>
          <p:cNvPr id="59395" name="Rectangle 3"/>
          <p:cNvSpPr>
            <a:spLocks noGrp="1" noChangeArrowheads="1"/>
          </p:cNvSpPr>
          <p:nvPr>
            <p:ph type="body" idx="1"/>
          </p:nvPr>
        </p:nvSpPr>
        <p:spPr/>
        <p:txBody>
          <a:bodyPr/>
          <a:lstStyle/>
          <a:p>
            <a:pPr eaLnBrk="1" hangingPunct="1"/>
            <a:r>
              <a:rPr lang="en-US" sz="3200" smtClean="0"/>
              <a:t>Planning studies, project administrative records, government ministries, other NGOs, universities / research institutes, mass media.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dissolve">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advAuto="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p:txBody>
          <a:bodyPr/>
          <a:lstStyle/>
          <a:p>
            <a:pPr>
              <a:defRPr/>
            </a:pPr>
            <a:fld id="{4D584AD6-8426-40E2-9CAF-EFA3B697977B}" type="slidenum">
              <a:rPr lang="en-US" smtClean="0"/>
              <a:pPr>
                <a:defRPr/>
              </a:pPr>
              <a:t>108</a:t>
            </a:fld>
            <a:endParaRPr lang="en-US" dirty="0" smtClean="0"/>
          </a:p>
        </p:txBody>
      </p:sp>
      <p:sp>
        <p:nvSpPr>
          <p:cNvPr id="61443" name="Rectangle 3"/>
          <p:cNvSpPr>
            <a:spLocks noGrp="1" noChangeArrowheads="1"/>
          </p:cNvSpPr>
          <p:nvPr>
            <p:ph type="body" idx="1"/>
          </p:nvPr>
        </p:nvSpPr>
        <p:spPr/>
        <p:txBody>
          <a:bodyPr/>
          <a:lstStyle/>
          <a:p>
            <a:pPr eaLnBrk="1" hangingPunct="1">
              <a:buFont typeface="Wingdings" pitchFamily="2" charset="2"/>
              <a:buNone/>
            </a:pPr>
            <a:r>
              <a:rPr lang="en-US" dirty="0" smtClean="0"/>
              <a:t>Assess the relevance and reliability of sources for the evaluation with respect to:</a:t>
            </a:r>
          </a:p>
          <a:p>
            <a:pPr eaLnBrk="1" hangingPunct="1"/>
            <a:r>
              <a:rPr lang="en-US" dirty="0" smtClean="0"/>
              <a:t>Coverage of the target population</a:t>
            </a:r>
          </a:p>
          <a:p>
            <a:pPr eaLnBrk="1" hangingPunct="1"/>
            <a:r>
              <a:rPr lang="en-US" dirty="0" smtClean="0"/>
              <a:t>Time period</a:t>
            </a:r>
          </a:p>
          <a:p>
            <a:pPr eaLnBrk="1" hangingPunct="1"/>
            <a:r>
              <a:rPr lang="en-US" dirty="0" smtClean="0"/>
              <a:t>Relevance of the information collected</a:t>
            </a:r>
          </a:p>
          <a:p>
            <a:pPr eaLnBrk="1" hangingPunct="1"/>
            <a:r>
              <a:rPr lang="en-US" dirty="0" smtClean="0"/>
              <a:t>Reliability and completeness of the data </a:t>
            </a:r>
          </a:p>
          <a:p>
            <a:pPr eaLnBrk="1" hangingPunct="1"/>
            <a:r>
              <a:rPr lang="en-US" dirty="0" smtClean="0"/>
              <a:t>Potential biases</a:t>
            </a:r>
          </a:p>
          <a:p>
            <a:pPr eaLnBrk="1" hangingPunct="1"/>
            <a:endParaRPr lang="en-US" dirty="0" smtClean="0"/>
          </a:p>
        </p:txBody>
      </p:sp>
      <p:sp>
        <p:nvSpPr>
          <p:cNvPr id="98308" name="Rectangle 4"/>
          <p:cNvSpPr>
            <a:spLocks noGrp="1" noChangeArrowheads="1"/>
          </p:cNvSpPr>
          <p:nvPr>
            <p:ph type="title"/>
          </p:nvPr>
        </p:nvSpPr>
        <p:spPr/>
        <p:txBody>
          <a:bodyPr/>
          <a:lstStyle/>
          <a:p>
            <a:pPr eaLnBrk="1" hangingPunct="1"/>
            <a:r>
              <a:rPr lang="en-US" sz="3600" smtClean="0"/>
              <a:t>Look for reliable secondary sources, cont.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5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dissolve">
                                      <p:cBhvr>
                                        <p:cTn id="7" dur="500"/>
                                        <p:tgtEl>
                                          <p:spTgt spid="61443">
                                            <p:txEl>
                                              <p:pRg st="0" end="0"/>
                                            </p:txEl>
                                          </p:spTgt>
                                        </p:tgtEl>
                                      </p:cBhvr>
                                    </p:animEffect>
                                  </p:childTnLst>
                                </p:cTn>
                              </p:par>
                            </p:childTnLst>
                          </p:cTn>
                        </p:par>
                        <p:par>
                          <p:cTn id="8" fill="hold" nodeType="afterGroup">
                            <p:stCondLst>
                              <p:cond delay="750"/>
                            </p:stCondLst>
                            <p:childTnLst>
                              <p:par>
                                <p:cTn id="9" presetID="9" presetClass="entr" presetSubtype="0" fill="hold" grpId="0" nodeType="afterEffect">
                                  <p:stCondLst>
                                    <p:cond delay="250"/>
                                  </p:stCondLst>
                                  <p:childTnLst>
                                    <p:set>
                                      <p:cBhvr>
                                        <p:cTn id="10" dur="1" fill="hold">
                                          <p:stCondLst>
                                            <p:cond delay="0"/>
                                          </p:stCondLst>
                                        </p:cTn>
                                        <p:tgtEl>
                                          <p:spTgt spid="61443">
                                            <p:txEl>
                                              <p:pRg st="1" end="1"/>
                                            </p:txEl>
                                          </p:spTgt>
                                        </p:tgtEl>
                                        <p:attrNameLst>
                                          <p:attrName>style.visibility</p:attrName>
                                        </p:attrNameLst>
                                      </p:cBhvr>
                                      <p:to>
                                        <p:strVal val="visible"/>
                                      </p:to>
                                    </p:set>
                                    <p:animEffect transition="in" filter="dissolve">
                                      <p:cBhvr>
                                        <p:cTn id="11" dur="500"/>
                                        <p:tgtEl>
                                          <p:spTgt spid="61443">
                                            <p:txEl>
                                              <p:pRg st="1" end="1"/>
                                            </p:txEl>
                                          </p:spTgt>
                                        </p:tgtEl>
                                      </p:cBhvr>
                                    </p:animEffect>
                                  </p:childTnLst>
                                </p:cTn>
                              </p:par>
                            </p:childTnLst>
                          </p:cTn>
                        </p:par>
                        <p:par>
                          <p:cTn id="12" fill="hold" nodeType="afterGroup">
                            <p:stCondLst>
                              <p:cond delay="1500"/>
                            </p:stCondLst>
                            <p:childTnLst>
                              <p:par>
                                <p:cTn id="13" presetID="9" presetClass="entr" presetSubtype="0" fill="hold" grpId="0" nodeType="afterEffect">
                                  <p:stCondLst>
                                    <p:cond delay="25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dissolve">
                                      <p:cBhvr>
                                        <p:cTn id="15" dur="500"/>
                                        <p:tgtEl>
                                          <p:spTgt spid="61443">
                                            <p:txEl>
                                              <p:pRg st="2" end="2"/>
                                            </p:txEl>
                                          </p:spTgt>
                                        </p:tgtEl>
                                      </p:cBhvr>
                                    </p:animEffect>
                                  </p:childTnLst>
                                </p:cTn>
                              </p:par>
                            </p:childTnLst>
                          </p:cTn>
                        </p:par>
                        <p:par>
                          <p:cTn id="16" fill="hold" nodeType="afterGroup">
                            <p:stCondLst>
                              <p:cond delay="2250"/>
                            </p:stCondLst>
                            <p:childTnLst>
                              <p:par>
                                <p:cTn id="17" presetID="9" presetClass="entr" presetSubtype="0" fill="hold" grpId="0" nodeType="afterEffect">
                                  <p:stCondLst>
                                    <p:cond delay="250"/>
                                  </p:stCondLst>
                                  <p:childTnLst>
                                    <p:set>
                                      <p:cBhvr>
                                        <p:cTn id="18" dur="1" fill="hold">
                                          <p:stCondLst>
                                            <p:cond delay="0"/>
                                          </p:stCondLst>
                                        </p:cTn>
                                        <p:tgtEl>
                                          <p:spTgt spid="61443">
                                            <p:txEl>
                                              <p:pRg st="3" end="3"/>
                                            </p:txEl>
                                          </p:spTgt>
                                        </p:tgtEl>
                                        <p:attrNameLst>
                                          <p:attrName>style.visibility</p:attrName>
                                        </p:attrNameLst>
                                      </p:cBhvr>
                                      <p:to>
                                        <p:strVal val="visible"/>
                                      </p:to>
                                    </p:set>
                                    <p:animEffect transition="in" filter="dissolve">
                                      <p:cBhvr>
                                        <p:cTn id="19" dur="500"/>
                                        <p:tgtEl>
                                          <p:spTgt spid="61443">
                                            <p:txEl>
                                              <p:pRg st="3" end="3"/>
                                            </p:txEl>
                                          </p:spTgt>
                                        </p:tgtEl>
                                      </p:cBhvr>
                                    </p:animEffect>
                                  </p:childTnLst>
                                </p:cTn>
                              </p:par>
                            </p:childTnLst>
                          </p:cTn>
                        </p:par>
                        <p:par>
                          <p:cTn id="20" fill="hold" nodeType="afterGroup">
                            <p:stCondLst>
                              <p:cond delay="3000"/>
                            </p:stCondLst>
                            <p:childTnLst>
                              <p:par>
                                <p:cTn id="21" presetID="9" presetClass="entr" presetSubtype="0" fill="hold" grpId="0" nodeType="afterEffect">
                                  <p:stCondLst>
                                    <p:cond delay="250"/>
                                  </p:stCondLst>
                                  <p:childTnLst>
                                    <p:set>
                                      <p:cBhvr>
                                        <p:cTn id="22" dur="1" fill="hold">
                                          <p:stCondLst>
                                            <p:cond delay="0"/>
                                          </p:stCondLst>
                                        </p:cTn>
                                        <p:tgtEl>
                                          <p:spTgt spid="61443">
                                            <p:txEl>
                                              <p:pRg st="4" end="4"/>
                                            </p:txEl>
                                          </p:spTgt>
                                        </p:tgtEl>
                                        <p:attrNameLst>
                                          <p:attrName>style.visibility</p:attrName>
                                        </p:attrNameLst>
                                      </p:cBhvr>
                                      <p:to>
                                        <p:strVal val="visible"/>
                                      </p:to>
                                    </p:set>
                                    <p:animEffect transition="in" filter="dissolve">
                                      <p:cBhvr>
                                        <p:cTn id="23" dur="500"/>
                                        <p:tgtEl>
                                          <p:spTgt spid="61443">
                                            <p:txEl>
                                              <p:pRg st="4" end="4"/>
                                            </p:txEl>
                                          </p:spTgt>
                                        </p:tgtEl>
                                      </p:cBhvr>
                                    </p:animEffect>
                                  </p:childTnLst>
                                </p:cTn>
                              </p:par>
                            </p:childTnLst>
                          </p:cTn>
                        </p:par>
                        <p:par>
                          <p:cTn id="24" fill="hold" nodeType="afterGroup">
                            <p:stCondLst>
                              <p:cond delay="3750"/>
                            </p:stCondLst>
                            <p:childTnLst>
                              <p:par>
                                <p:cTn id="25" presetID="9" presetClass="entr" presetSubtype="0" fill="hold" grpId="0" nodeType="afterEffect">
                                  <p:stCondLst>
                                    <p:cond delay="250"/>
                                  </p:stCondLst>
                                  <p:childTnLst>
                                    <p:set>
                                      <p:cBhvr>
                                        <p:cTn id="26" dur="1" fill="hold">
                                          <p:stCondLst>
                                            <p:cond delay="0"/>
                                          </p:stCondLst>
                                        </p:cTn>
                                        <p:tgtEl>
                                          <p:spTgt spid="61443">
                                            <p:txEl>
                                              <p:pRg st="5" end="5"/>
                                            </p:txEl>
                                          </p:spTgt>
                                        </p:tgtEl>
                                        <p:attrNameLst>
                                          <p:attrName>style.visibility</p:attrName>
                                        </p:attrNameLst>
                                      </p:cBhvr>
                                      <p:to>
                                        <p:strVal val="visible"/>
                                      </p:to>
                                    </p:set>
                                    <p:animEffect transition="in" filter="dissolve">
                                      <p:cBhvr>
                                        <p:cTn id="27"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advAuto="100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p:txBody>
          <a:bodyPr/>
          <a:lstStyle/>
          <a:p>
            <a:pPr>
              <a:defRPr/>
            </a:pPr>
            <a:fld id="{507EE653-748C-480D-A6DB-D2B3D542433F}" type="slidenum">
              <a:rPr lang="en-US" smtClean="0"/>
              <a:pPr>
                <a:defRPr/>
              </a:pPr>
              <a:t>109</a:t>
            </a:fld>
            <a:endParaRPr lang="en-US" dirty="0" smtClean="0"/>
          </a:p>
        </p:txBody>
      </p:sp>
      <p:sp>
        <p:nvSpPr>
          <p:cNvPr id="99331" name="Rectangle 2"/>
          <p:cNvSpPr>
            <a:spLocks noGrp="1" noChangeArrowheads="1"/>
          </p:cNvSpPr>
          <p:nvPr>
            <p:ph type="title"/>
          </p:nvPr>
        </p:nvSpPr>
        <p:spPr/>
        <p:txBody>
          <a:bodyPr/>
          <a:lstStyle/>
          <a:p>
            <a:pPr eaLnBrk="1" hangingPunct="1"/>
            <a:r>
              <a:rPr lang="en-US" smtClean="0"/>
              <a:t>Some ways to save time and money </a:t>
            </a:r>
          </a:p>
        </p:txBody>
      </p:sp>
      <p:sp>
        <p:nvSpPr>
          <p:cNvPr id="155651" name="Rectangle 3"/>
          <p:cNvSpPr>
            <a:spLocks noGrp="1" noChangeArrowheads="1"/>
          </p:cNvSpPr>
          <p:nvPr>
            <p:ph type="body" idx="1"/>
          </p:nvPr>
        </p:nvSpPr>
        <p:spPr/>
        <p:txBody>
          <a:bodyPr/>
          <a:lstStyle/>
          <a:p>
            <a:pPr eaLnBrk="1" hangingPunct="1"/>
            <a:r>
              <a:rPr lang="en-US" smtClean="0"/>
              <a:t>Depending upon the purpose and level of rigor required, some of the options might include:</a:t>
            </a:r>
          </a:p>
          <a:p>
            <a:pPr lvl="1" eaLnBrk="1" hangingPunct="1"/>
            <a:r>
              <a:rPr lang="en-US" smtClean="0"/>
              <a:t>Reducing the number of units studied (communities, families, schools)</a:t>
            </a:r>
          </a:p>
          <a:p>
            <a:pPr lvl="1" eaLnBrk="1" hangingPunct="1"/>
            <a:r>
              <a:rPr lang="en-US" smtClean="0"/>
              <a:t>Reducing the number of case studies or the duration and complexity of the cases</a:t>
            </a:r>
          </a:p>
          <a:p>
            <a:pPr lvl="1" eaLnBrk="1" hangingPunct="1"/>
            <a:r>
              <a:rPr lang="en-US" smtClean="0"/>
              <a:t>Reducing the duration or frequency of observations</a:t>
            </a:r>
          </a:p>
          <a:p>
            <a:pPr lvl="1" eaLnBrk="1" hangingPunct="1">
              <a:buFontTx/>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animEffect transition="in" filter="dissolve">
                                      <p:cBhvr>
                                        <p:cTn id="7" dur="500"/>
                                        <p:tgtEl>
                                          <p:spTgt spid="15565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5651">
                                            <p:txEl>
                                              <p:pRg st="1" end="1"/>
                                            </p:txEl>
                                          </p:spTgt>
                                        </p:tgtEl>
                                        <p:attrNameLst>
                                          <p:attrName>style.visibility</p:attrName>
                                        </p:attrNameLst>
                                      </p:cBhvr>
                                      <p:to>
                                        <p:strVal val="visible"/>
                                      </p:to>
                                    </p:set>
                                    <p:animEffect transition="in" filter="dissolve">
                                      <p:cBhvr>
                                        <p:cTn id="11" dur="500"/>
                                        <p:tgtEl>
                                          <p:spTgt spid="155651">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5651">
                                            <p:txEl>
                                              <p:pRg st="2" end="2"/>
                                            </p:txEl>
                                          </p:spTgt>
                                        </p:tgtEl>
                                        <p:attrNameLst>
                                          <p:attrName>style.visibility</p:attrName>
                                        </p:attrNameLst>
                                      </p:cBhvr>
                                      <p:to>
                                        <p:strVal val="visible"/>
                                      </p:to>
                                    </p:set>
                                    <p:animEffect transition="in" filter="dissolve">
                                      <p:cBhvr>
                                        <p:cTn id="15" dur="500"/>
                                        <p:tgtEl>
                                          <p:spTgt spid="155651">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55651">
                                            <p:txEl>
                                              <p:pRg st="3" end="3"/>
                                            </p:txEl>
                                          </p:spTgt>
                                        </p:tgtEl>
                                        <p:attrNameLst>
                                          <p:attrName>style.visibility</p:attrName>
                                        </p:attrNameLst>
                                      </p:cBhvr>
                                      <p:to>
                                        <p:strVal val="visible"/>
                                      </p:to>
                                    </p:set>
                                    <p:animEffect transition="in" filter="dissolve">
                                      <p:cBhvr>
                                        <p:cTn id="19" dur="500"/>
                                        <p:tgtEl>
                                          <p:spTgt spid="155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bldLvl="2"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p:txBody>
          <a:bodyPr/>
          <a:lstStyle/>
          <a:p>
            <a:pPr>
              <a:defRPr/>
            </a:pPr>
            <a:fld id="{64CBCD5C-127D-451D-B794-D5B58B8F3958}" type="slidenum">
              <a:rPr lang="en-US" smtClean="0"/>
              <a:pPr>
                <a:defRPr/>
              </a:pPr>
              <a:t>11</a:t>
            </a:fld>
            <a:endParaRPr lang="en-US" smtClean="0"/>
          </a:p>
        </p:txBody>
      </p:sp>
      <p:sp>
        <p:nvSpPr>
          <p:cNvPr id="16387" name="Rectangle 2"/>
          <p:cNvSpPr>
            <a:spLocks noGrp="1" noChangeArrowheads="1"/>
          </p:cNvSpPr>
          <p:nvPr>
            <p:ph type="title"/>
          </p:nvPr>
        </p:nvSpPr>
        <p:spPr/>
        <p:txBody>
          <a:bodyPr/>
          <a:lstStyle/>
          <a:p>
            <a:r>
              <a:rPr lang="en-US" sz="3200" smtClean="0"/>
              <a:t>Reality </a:t>
            </a:r>
            <a:r>
              <a:rPr lang="fr-CA" sz="3200" smtClean="0"/>
              <a:t>C</a:t>
            </a:r>
            <a:r>
              <a:rPr lang="en-US" sz="3200" smtClean="0"/>
              <a:t>heck – </a:t>
            </a:r>
            <a:r>
              <a:rPr lang="fr-CA" sz="3200" smtClean="0"/>
              <a:t>R</a:t>
            </a:r>
            <a:r>
              <a:rPr lang="en-US" sz="3200" smtClean="0"/>
              <a:t>eal-</a:t>
            </a:r>
            <a:r>
              <a:rPr lang="fr-CA" sz="3200" smtClean="0"/>
              <a:t>W</a:t>
            </a:r>
            <a:r>
              <a:rPr lang="en-US" sz="3200" smtClean="0"/>
              <a:t>orld </a:t>
            </a:r>
            <a:r>
              <a:rPr lang="fr-CA" sz="3200" smtClean="0"/>
              <a:t>C</a:t>
            </a:r>
            <a:r>
              <a:rPr lang="en-US" sz="3200" smtClean="0"/>
              <a:t>hallenges to </a:t>
            </a:r>
            <a:r>
              <a:rPr lang="fr-CA" sz="3200" smtClean="0"/>
              <a:t>E</a:t>
            </a:r>
            <a:r>
              <a:rPr lang="en-US" sz="3200" smtClean="0"/>
              <a:t>valuation</a:t>
            </a:r>
          </a:p>
        </p:txBody>
      </p:sp>
      <p:sp>
        <p:nvSpPr>
          <p:cNvPr id="265219" name="Rectangle 3"/>
          <p:cNvSpPr>
            <a:spLocks noGrp="1" noChangeArrowheads="1"/>
          </p:cNvSpPr>
          <p:nvPr>
            <p:ph type="body" idx="1"/>
          </p:nvPr>
        </p:nvSpPr>
        <p:spPr/>
        <p:txBody>
          <a:bodyPr/>
          <a:lstStyle/>
          <a:p>
            <a:pPr marL="609600" indent="-609600">
              <a:lnSpc>
                <a:spcPct val="90000"/>
              </a:lnSpc>
              <a:buFontTx/>
              <a:buChar char="•"/>
            </a:pPr>
            <a:r>
              <a:rPr lang="en-US" sz="2400" smtClean="0"/>
              <a:t>All too often, project designers do not think evaluatively – evaluation not designed until the end</a:t>
            </a:r>
          </a:p>
          <a:p>
            <a:pPr marL="609600" indent="-609600">
              <a:lnSpc>
                <a:spcPct val="90000"/>
              </a:lnSpc>
              <a:buFontTx/>
              <a:buChar char="•"/>
            </a:pPr>
            <a:r>
              <a:rPr lang="en-US" sz="2400" smtClean="0"/>
              <a:t>There was no baseline – at least not one with data comparable to evaluation</a:t>
            </a:r>
          </a:p>
          <a:p>
            <a:pPr marL="609600" indent="-609600">
              <a:lnSpc>
                <a:spcPct val="90000"/>
              </a:lnSpc>
              <a:buFontTx/>
              <a:buChar char="•"/>
            </a:pPr>
            <a:r>
              <a:rPr lang="en-US" sz="2400" smtClean="0"/>
              <a:t>There was/can be no control/comparison group.</a:t>
            </a:r>
          </a:p>
          <a:p>
            <a:pPr marL="609600" indent="-609600">
              <a:lnSpc>
                <a:spcPct val="90000"/>
              </a:lnSpc>
              <a:buFontTx/>
              <a:buChar char="•"/>
            </a:pPr>
            <a:r>
              <a:rPr lang="en-US" sz="2400" smtClean="0"/>
              <a:t>Limited time and resources for evaluation</a:t>
            </a:r>
          </a:p>
          <a:p>
            <a:pPr marL="609600" indent="-609600">
              <a:lnSpc>
                <a:spcPct val="90000"/>
              </a:lnSpc>
              <a:buFontTx/>
              <a:buChar char="•"/>
            </a:pPr>
            <a:r>
              <a:rPr lang="en-US" sz="2400" smtClean="0"/>
              <a:t>Clients have prior expectations for what they want evaluation findings to say</a:t>
            </a:r>
          </a:p>
          <a:p>
            <a:pPr marL="609600" indent="-609600">
              <a:lnSpc>
                <a:spcPct val="90000"/>
              </a:lnSpc>
              <a:buFontTx/>
              <a:buChar char="•"/>
            </a:pPr>
            <a:r>
              <a:rPr lang="en-US" sz="2400" smtClean="0"/>
              <a:t>Many stakeholders do not understand evaluation; distrust the process; or even see it as a threat (dislike of being judged)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100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blinds(horizontal)">
                                      <p:cBhvr>
                                        <p:cTn id="7" dur="500"/>
                                        <p:tgtEl>
                                          <p:spTgt spid="265219">
                                            <p:txEl>
                                              <p:pRg st="0" end="0"/>
                                            </p:txEl>
                                          </p:spTgt>
                                        </p:tgtEl>
                                      </p:cBhvr>
                                    </p:animEffect>
                                  </p:childTnLst>
                                </p:cTn>
                              </p:par>
                            </p:childTnLst>
                          </p:cTn>
                        </p:par>
                        <p:par>
                          <p:cTn id="8" fill="hold" nodeType="afterGroup">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265219">
                                            <p:txEl>
                                              <p:pRg st="1" end="1"/>
                                            </p:txEl>
                                          </p:spTgt>
                                        </p:tgtEl>
                                        <p:attrNameLst>
                                          <p:attrName>style.visibility</p:attrName>
                                        </p:attrNameLst>
                                      </p:cBhvr>
                                      <p:to>
                                        <p:strVal val="visible"/>
                                      </p:to>
                                    </p:set>
                                    <p:animEffect transition="in" filter="blinds(horizontal)">
                                      <p:cBhvr>
                                        <p:cTn id="11" dur="500"/>
                                        <p:tgtEl>
                                          <p:spTgt spid="265219">
                                            <p:txEl>
                                              <p:pRg st="1" end="1"/>
                                            </p:txEl>
                                          </p:spTgt>
                                        </p:tgtEl>
                                      </p:cBhvr>
                                    </p:animEffect>
                                  </p:childTnLst>
                                </p:cTn>
                              </p:par>
                            </p:childTnLst>
                          </p:cTn>
                        </p:par>
                        <p:par>
                          <p:cTn id="12" fill="hold" nodeType="afterGroup">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265219">
                                            <p:txEl>
                                              <p:pRg st="2" end="2"/>
                                            </p:txEl>
                                          </p:spTgt>
                                        </p:tgtEl>
                                        <p:attrNameLst>
                                          <p:attrName>style.visibility</p:attrName>
                                        </p:attrNameLst>
                                      </p:cBhvr>
                                      <p:to>
                                        <p:strVal val="visible"/>
                                      </p:to>
                                    </p:set>
                                    <p:animEffect transition="in" filter="blinds(horizontal)">
                                      <p:cBhvr>
                                        <p:cTn id="15" dur="500"/>
                                        <p:tgtEl>
                                          <p:spTgt spid="265219">
                                            <p:txEl>
                                              <p:pRg st="2" end="2"/>
                                            </p:txEl>
                                          </p:spTgt>
                                        </p:tgtEl>
                                      </p:cBhvr>
                                    </p:animEffect>
                                  </p:childTnLst>
                                </p:cTn>
                              </p:par>
                            </p:childTnLst>
                          </p:cTn>
                        </p:par>
                        <p:par>
                          <p:cTn id="16" fill="hold" nodeType="afterGroup">
                            <p:stCondLst>
                              <p:cond delay="4500"/>
                            </p:stCondLst>
                            <p:childTnLst>
                              <p:par>
                                <p:cTn id="17" presetID="3" presetClass="entr" presetSubtype="10" fill="hold" grpId="0" nodeType="afterEffect">
                                  <p:stCondLst>
                                    <p:cond delay="1000"/>
                                  </p:stCondLst>
                                  <p:childTnLst>
                                    <p:set>
                                      <p:cBhvr>
                                        <p:cTn id="18" dur="1" fill="hold">
                                          <p:stCondLst>
                                            <p:cond delay="0"/>
                                          </p:stCondLst>
                                        </p:cTn>
                                        <p:tgtEl>
                                          <p:spTgt spid="265219">
                                            <p:txEl>
                                              <p:pRg st="3" end="3"/>
                                            </p:txEl>
                                          </p:spTgt>
                                        </p:tgtEl>
                                        <p:attrNameLst>
                                          <p:attrName>style.visibility</p:attrName>
                                        </p:attrNameLst>
                                      </p:cBhvr>
                                      <p:to>
                                        <p:strVal val="visible"/>
                                      </p:to>
                                    </p:set>
                                    <p:animEffect transition="in" filter="blinds(horizontal)">
                                      <p:cBhvr>
                                        <p:cTn id="19" dur="500"/>
                                        <p:tgtEl>
                                          <p:spTgt spid="265219">
                                            <p:txEl>
                                              <p:pRg st="3" end="3"/>
                                            </p:txEl>
                                          </p:spTgt>
                                        </p:tgtEl>
                                      </p:cBhvr>
                                    </p:animEffect>
                                  </p:childTnLst>
                                </p:cTn>
                              </p:par>
                            </p:childTnLst>
                          </p:cTn>
                        </p:par>
                        <p:par>
                          <p:cTn id="20" fill="hold" nodeType="afterGroup">
                            <p:stCondLst>
                              <p:cond delay="6000"/>
                            </p:stCondLst>
                            <p:childTnLst>
                              <p:par>
                                <p:cTn id="21" presetID="3" presetClass="entr" presetSubtype="10" fill="hold" grpId="0" nodeType="afterEffect">
                                  <p:stCondLst>
                                    <p:cond delay="1000"/>
                                  </p:stCondLst>
                                  <p:childTnLst>
                                    <p:set>
                                      <p:cBhvr>
                                        <p:cTn id="22" dur="1" fill="hold">
                                          <p:stCondLst>
                                            <p:cond delay="0"/>
                                          </p:stCondLst>
                                        </p:cTn>
                                        <p:tgtEl>
                                          <p:spTgt spid="265219">
                                            <p:txEl>
                                              <p:pRg st="4" end="4"/>
                                            </p:txEl>
                                          </p:spTgt>
                                        </p:tgtEl>
                                        <p:attrNameLst>
                                          <p:attrName>style.visibility</p:attrName>
                                        </p:attrNameLst>
                                      </p:cBhvr>
                                      <p:to>
                                        <p:strVal val="visible"/>
                                      </p:to>
                                    </p:set>
                                    <p:animEffect transition="in" filter="blinds(horizontal)">
                                      <p:cBhvr>
                                        <p:cTn id="23" dur="500"/>
                                        <p:tgtEl>
                                          <p:spTgt spid="265219">
                                            <p:txEl>
                                              <p:pRg st="4" end="4"/>
                                            </p:txEl>
                                          </p:spTgt>
                                        </p:tgtEl>
                                      </p:cBhvr>
                                    </p:animEffect>
                                  </p:childTnLst>
                                </p:cTn>
                              </p:par>
                            </p:childTnLst>
                          </p:cTn>
                        </p:par>
                        <p:par>
                          <p:cTn id="24" fill="hold" nodeType="afterGroup">
                            <p:stCondLst>
                              <p:cond delay="7500"/>
                            </p:stCondLst>
                            <p:childTnLst>
                              <p:par>
                                <p:cTn id="25" presetID="3" presetClass="entr" presetSubtype="10" fill="hold" grpId="0" nodeType="afterEffect">
                                  <p:stCondLst>
                                    <p:cond delay="1000"/>
                                  </p:stCondLst>
                                  <p:childTnLst>
                                    <p:set>
                                      <p:cBhvr>
                                        <p:cTn id="26" dur="1" fill="hold">
                                          <p:stCondLst>
                                            <p:cond delay="0"/>
                                          </p:stCondLst>
                                        </p:cTn>
                                        <p:tgtEl>
                                          <p:spTgt spid="265219">
                                            <p:txEl>
                                              <p:pRg st="5" end="5"/>
                                            </p:txEl>
                                          </p:spTgt>
                                        </p:tgtEl>
                                        <p:attrNameLst>
                                          <p:attrName>style.visibility</p:attrName>
                                        </p:attrNameLst>
                                      </p:cBhvr>
                                      <p:to>
                                        <p:strVal val="visible"/>
                                      </p:to>
                                    </p:set>
                                    <p:animEffect transition="in" filter="blinds(horizontal)">
                                      <p:cBhvr>
                                        <p:cTn id="27" dur="500"/>
                                        <p:tgtEl>
                                          <p:spTgt spid="265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autoUpdateAnimBg="0" advAuto="1000"/>
    </p:bld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p:txBody>
          <a:bodyPr/>
          <a:lstStyle/>
          <a:p>
            <a:pPr>
              <a:defRPr/>
            </a:pPr>
            <a:fld id="{232C0B5E-A3A7-4B3C-A87F-7D8877588CF7}" type="slidenum">
              <a:rPr lang="en-US" smtClean="0"/>
              <a:pPr>
                <a:defRPr/>
              </a:pPr>
              <a:t>110</a:t>
            </a:fld>
            <a:endParaRPr lang="en-US" dirty="0" smtClean="0"/>
          </a:p>
        </p:txBody>
      </p:sp>
      <p:sp>
        <p:nvSpPr>
          <p:cNvPr id="100355" name="Rectangle 2"/>
          <p:cNvSpPr>
            <a:spLocks noGrp="1" noChangeArrowheads="1"/>
          </p:cNvSpPr>
          <p:nvPr>
            <p:ph type="title"/>
          </p:nvPr>
        </p:nvSpPr>
        <p:spPr/>
        <p:txBody>
          <a:bodyPr/>
          <a:lstStyle/>
          <a:p>
            <a:pPr eaLnBrk="1" hangingPunct="1"/>
            <a:r>
              <a:rPr lang="en-US" sz="3600" smtClean="0"/>
              <a:t>Seeking ways to reduce sample size</a:t>
            </a:r>
          </a:p>
        </p:txBody>
      </p:sp>
      <p:sp>
        <p:nvSpPr>
          <p:cNvPr id="24579" name="Rectangle 3"/>
          <p:cNvSpPr>
            <a:spLocks noGrp="1" noChangeArrowheads="1"/>
          </p:cNvSpPr>
          <p:nvPr>
            <p:ph type="body" idx="1"/>
          </p:nvPr>
        </p:nvSpPr>
        <p:spPr/>
        <p:txBody>
          <a:bodyPr/>
          <a:lstStyle/>
          <a:p>
            <a:pPr eaLnBrk="1" hangingPunct="1">
              <a:buFont typeface="Wingdings" pitchFamily="2" charset="2"/>
              <a:buNone/>
            </a:pPr>
            <a:r>
              <a:rPr lang="en-US" smtClean="0"/>
              <a:t>Accepting a lower level of precision significantly reduces the required number of interviews:</a:t>
            </a:r>
          </a:p>
          <a:p>
            <a:pPr eaLnBrk="1" hangingPunct="1"/>
            <a:r>
              <a:rPr lang="en-US" smtClean="0"/>
              <a:t>To test for a </a:t>
            </a:r>
            <a:r>
              <a:rPr lang="en-US" b="1" smtClean="0">
                <a:solidFill>
                  <a:srgbClr val="008000"/>
                </a:solidFill>
              </a:rPr>
              <a:t>5%</a:t>
            </a:r>
            <a:r>
              <a:rPr lang="en-US" smtClean="0"/>
              <a:t> change in proportions requires a minimum sample of </a:t>
            </a:r>
            <a:r>
              <a:rPr lang="en-US" b="1" smtClean="0">
                <a:solidFill>
                  <a:srgbClr val="008000"/>
                </a:solidFill>
              </a:rPr>
              <a:t>1086</a:t>
            </a:r>
          </a:p>
          <a:p>
            <a:pPr eaLnBrk="1" hangingPunct="1"/>
            <a:r>
              <a:rPr lang="en-US" smtClean="0"/>
              <a:t>To test for a </a:t>
            </a:r>
            <a:r>
              <a:rPr lang="en-US" b="1" smtClean="0">
                <a:solidFill>
                  <a:srgbClr val="0033CC"/>
                </a:solidFill>
              </a:rPr>
              <a:t>10%</a:t>
            </a:r>
            <a:r>
              <a:rPr lang="en-US" smtClean="0"/>
              <a:t> change in proportions requires a minimum sample of </a:t>
            </a:r>
            <a:r>
              <a:rPr lang="en-US" b="1" smtClean="0">
                <a:solidFill>
                  <a:srgbClr val="0000FF"/>
                </a:solidFill>
              </a:rPr>
              <a:t>270</a:t>
            </a:r>
            <a:r>
              <a:rPr lang="en-US" b="1" smtClean="0">
                <a:solidFill>
                  <a:schemeClr val="accent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1000"/>
                                        <p:tgtEl>
                                          <p:spTgt spid="24579">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dissolve">
                                      <p:cBhvr>
                                        <p:cTn id="11" dur="1000"/>
                                        <p:tgtEl>
                                          <p:spTgt spid="24579">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dissolve">
                                      <p:cBhvr>
                                        <p:cTn id="15" dur="1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advAuto="100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p:txBody>
          <a:bodyPr/>
          <a:lstStyle/>
          <a:p>
            <a:pPr>
              <a:defRPr/>
            </a:pPr>
            <a:fld id="{ED2D4DB4-4F4E-4F9A-A77F-3D9D0EC2BE55}" type="slidenum">
              <a:rPr lang="en-US" smtClean="0"/>
              <a:pPr>
                <a:defRPr/>
              </a:pPr>
              <a:t>111</a:t>
            </a:fld>
            <a:endParaRPr lang="en-US" dirty="0" smtClean="0"/>
          </a:p>
        </p:txBody>
      </p:sp>
      <p:sp>
        <p:nvSpPr>
          <p:cNvPr id="101379" name="Rectangle 2"/>
          <p:cNvSpPr>
            <a:spLocks noGrp="1" noChangeArrowheads="1"/>
          </p:cNvSpPr>
          <p:nvPr>
            <p:ph type="title"/>
          </p:nvPr>
        </p:nvSpPr>
        <p:spPr/>
        <p:txBody>
          <a:bodyPr/>
          <a:lstStyle/>
          <a:p>
            <a:pPr eaLnBrk="1" hangingPunct="1"/>
            <a:r>
              <a:rPr lang="en-US" sz="3600" smtClean="0"/>
              <a:t>Reducing costs of data collection and analysis</a:t>
            </a:r>
          </a:p>
        </p:txBody>
      </p:sp>
      <p:sp>
        <p:nvSpPr>
          <p:cNvPr id="26627" name="Rectangle 3"/>
          <p:cNvSpPr>
            <a:spLocks noGrp="1" noChangeArrowheads="1"/>
          </p:cNvSpPr>
          <p:nvPr>
            <p:ph type="body" idx="1"/>
          </p:nvPr>
        </p:nvSpPr>
        <p:spPr/>
        <p:txBody>
          <a:bodyPr/>
          <a:lstStyle/>
          <a:p>
            <a:pPr eaLnBrk="1" hangingPunct="1">
              <a:lnSpc>
                <a:spcPct val="90000"/>
              </a:lnSpc>
            </a:pPr>
            <a:r>
              <a:rPr lang="en-US" smtClean="0"/>
              <a:t>Use self-administered questionnaires</a:t>
            </a:r>
          </a:p>
          <a:p>
            <a:pPr eaLnBrk="1" hangingPunct="1">
              <a:lnSpc>
                <a:spcPct val="90000"/>
              </a:lnSpc>
            </a:pPr>
            <a:r>
              <a:rPr lang="en-US" smtClean="0"/>
              <a:t>Reduce length and complexity of survey instrument</a:t>
            </a:r>
          </a:p>
          <a:p>
            <a:pPr eaLnBrk="1" hangingPunct="1">
              <a:lnSpc>
                <a:spcPct val="90000"/>
              </a:lnSpc>
            </a:pPr>
            <a:r>
              <a:rPr lang="en-US" smtClean="0"/>
              <a:t>Use direct observation</a:t>
            </a:r>
          </a:p>
          <a:p>
            <a:pPr eaLnBrk="1" hangingPunct="1">
              <a:lnSpc>
                <a:spcPct val="90000"/>
              </a:lnSpc>
            </a:pPr>
            <a:r>
              <a:rPr lang="en-US" smtClean="0"/>
              <a:t>Obtain estimates from focus groups and community forums</a:t>
            </a:r>
          </a:p>
          <a:p>
            <a:pPr eaLnBrk="1" hangingPunct="1">
              <a:lnSpc>
                <a:spcPct val="90000"/>
              </a:lnSpc>
            </a:pPr>
            <a:r>
              <a:rPr lang="en-US" smtClean="0"/>
              <a:t>Key informants</a:t>
            </a:r>
          </a:p>
          <a:p>
            <a:pPr eaLnBrk="1" hangingPunct="1">
              <a:lnSpc>
                <a:spcPct val="90000"/>
              </a:lnSpc>
            </a:pPr>
            <a:r>
              <a:rPr lang="en-US" smtClean="0"/>
              <a:t>Participatory assessment methods</a:t>
            </a:r>
          </a:p>
          <a:p>
            <a:pPr eaLnBrk="1" hangingPunct="1">
              <a:lnSpc>
                <a:spcPct val="90000"/>
              </a:lnSpc>
            </a:pPr>
            <a:r>
              <a:rPr lang="en-US" smtClean="0"/>
              <a:t>Multi-methods and triangulation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dissolve">
                                      <p:cBhvr>
                                        <p:cTn id="7" dur="500"/>
                                        <p:tgtEl>
                                          <p:spTgt spid="2662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Effect transition="in" filter="dissolve">
                                      <p:cBhvr>
                                        <p:cTn id="11" dur="500"/>
                                        <p:tgtEl>
                                          <p:spTgt spid="26627">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Effect transition="in" filter="dissolve">
                                      <p:cBhvr>
                                        <p:cTn id="15" dur="500"/>
                                        <p:tgtEl>
                                          <p:spTgt spid="26627">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Effect transition="in" filter="dissolve">
                                      <p:cBhvr>
                                        <p:cTn id="19" dur="500"/>
                                        <p:tgtEl>
                                          <p:spTgt spid="26627">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Effect transition="in" filter="dissolve">
                                      <p:cBhvr>
                                        <p:cTn id="23" dur="500"/>
                                        <p:tgtEl>
                                          <p:spTgt spid="26627">
                                            <p:txEl>
                                              <p:pRg st="4" end="4"/>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Effect transition="in" filter="dissolve">
                                      <p:cBhvr>
                                        <p:cTn id="27" dur="500"/>
                                        <p:tgtEl>
                                          <p:spTgt spid="26627">
                                            <p:txEl>
                                              <p:pRg st="5" end="5"/>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animEffect transition="in" filter="dissolve">
                                      <p:cBhvr>
                                        <p:cTn id="31" dur="500"/>
                                        <p:tgtEl>
                                          <p:spTgt spid="266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advAuto="100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p:txBody>
          <a:bodyPr/>
          <a:lstStyle/>
          <a:p>
            <a:pPr>
              <a:defRPr/>
            </a:pPr>
            <a:fld id="{D45E120E-A315-4A15-A486-51A055C03817}" type="slidenum">
              <a:rPr lang="en-US" smtClean="0"/>
              <a:pPr>
                <a:defRPr/>
              </a:pPr>
              <a:t>112</a:t>
            </a:fld>
            <a:endParaRPr lang="en-US" dirty="0" smtClean="0"/>
          </a:p>
        </p:txBody>
      </p:sp>
      <p:sp>
        <p:nvSpPr>
          <p:cNvPr id="102403" name="Rectangle 2"/>
          <p:cNvSpPr>
            <a:spLocks noGrp="1" noChangeArrowheads="1"/>
          </p:cNvSpPr>
          <p:nvPr>
            <p:ph type="title"/>
          </p:nvPr>
        </p:nvSpPr>
        <p:spPr/>
        <p:txBody>
          <a:bodyPr/>
          <a:lstStyle/>
          <a:p>
            <a:pPr eaLnBrk="1" hangingPunct="1"/>
            <a:r>
              <a:rPr lang="en-US" sz="3600" smtClean="0">
                <a:solidFill>
                  <a:srgbClr val="C00000"/>
                </a:solidFill>
              </a:rPr>
              <a:t>Step 3:  Addressing time constraints</a:t>
            </a:r>
          </a:p>
        </p:txBody>
      </p:sp>
      <p:sp>
        <p:nvSpPr>
          <p:cNvPr id="6041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800" smtClean="0"/>
              <a:t>In addition to Step 2 (budget constraint) methods:</a:t>
            </a:r>
          </a:p>
          <a:p>
            <a:pPr eaLnBrk="1" hangingPunct="1">
              <a:lnSpc>
                <a:spcPct val="90000"/>
              </a:lnSpc>
            </a:pPr>
            <a:r>
              <a:rPr lang="en-US" sz="2800" smtClean="0"/>
              <a:t>Reduce time pressures on external consultants </a:t>
            </a:r>
          </a:p>
          <a:p>
            <a:pPr lvl="1" eaLnBrk="1" hangingPunct="1">
              <a:lnSpc>
                <a:spcPct val="90000"/>
              </a:lnSpc>
            </a:pPr>
            <a:r>
              <a:rPr lang="en-US" sz="2400" smtClean="0"/>
              <a:t>Commission preparatory studies</a:t>
            </a:r>
          </a:p>
          <a:p>
            <a:pPr lvl="1" eaLnBrk="1" hangingPunct="1">
              <a:lnSpc>
                <a:spcPct val="90000"/>
              </a:lnSpc>
            </a:pPr>
            <a:r>
              <a:rPr lang="en-US" sz="2400" smtClean="0"/>
              <a:t>Video conferences</a:t>
            </a:r>
          </a:p>
          <a:p>
            <a:pPr eaLnBrk="1" hangingPunct="1">
              <a:lnSpc>
                <a:spcPct val="90000"/>
              </a:lnSpc>
            </a:pPr>
            <a:r>
              <a:rPr lang="en-US" sz="2800" smtClean="0"/>
              <a:t>Hire more consultants/researchers</a:t>
            </a:r>
          </a:p>
          <a:p>
            <a:pPr eaLnBrk="1" hangingPunct="1">
              <a:lnSpc>
                <a:spcPct val="90000"/>
              </a:lnSpc>
            </a:pPr>
            <a:r>
              <a:rPr lang="en-US" sz="2800" smtClean="0"/>
              <a:t>Incorporate outcome indicators in project monitoring systems and documents</a:t>
            </a:r>
          </a:p>
          <a:p>
            <a:pPr eaLnBrk="1" hangingPunct="1">
              <a:lnSpc>
                <a:spcPct val="90000"/>
              </a:lnSpc>
            </a:pPr>
            <a:r>
              <a:rPr lang="en-US" sz="2800" smtClean="0"/>
              <a:t>Technology for data inputting/coding</a:t>
            </a:r>
          </a:p>
          <a:p>
            <a:pPr eaLnBrk="1" hangingPunct="1">
              <a:lnSpc>
                <a:spcPct val="90000"/>
              </a:lnSpc>
              <a:buFont typeface="Wingdings" pitchFamily="2" charset="2"/>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dissolve">
                                      <p:cBhvr>
                                        <p:cTn id="7" dur="500"/>
                                        <p:tgtEl>
                                          <p:spTgt spid="6041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dissolve">
                                      <p:cBhvr>
                                        <p:cTn id="11" dur="500"/>
                                        <p:tgtEl>
                                          <p:spTgt spid="60419">
                                            <p:txEl>
                                              <p:pRg st="1" end="1"/>
                                            </p:txEl>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60419">
                                            <p:txEl>
                                              <p:pRg st="2" end="2"/>
                                            </p:txEl>
                                          </p:spTgt>
                                        </p:tgtEl>
                                        <p:attrNameLst>
                                          <p:attrName>style.visibility</p:attrName>
                                        </p:attrNameLst>
                                      </p:cBhvr>
                                      <p:to>
                                        <p:strVal val="visible"/>
                                      </p:to>
                                    </p:set>
                                    <p:animEffect transition="in" filter="dissolve">
                                      <p:cBhvr>
                                        <p:cTn id="14" dur="500"/>
                                        <p:tgtEl>
                                          <p:spTgt spid="60419">
                                            <p:txEl>
                                              <p:pRg st="2" end="2"/>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0419">
                                            <p:txEl>
                                              <p:pRg st="3" end="3"/>
                                            </p:txEl>
                                          </p:spTgt>
                                        </p:tgtEl>
                                        <p:attrNameLst>
                                          <p:attrName>style.visibility</p:attrName>
                                        </p:attrNameLst>
                                      </p:cBhvr>
                                      <p:to>
                                        <p:strVal val="visible"/>
                                      </p:to>
                                    </p:set>
                                    <p:animEffect transition="in" filter="dissolve">
                                      <p:cBhvr>
                                        <p:cTn id="17" dur="500"/>
                                        <p:tgtEl>
                                          <p:spTgt spid="60419">
                                            <p:txEl>
                                              <p:pRg st="3" end="3"/>
                                            </p:txEl>
                                          </p:spTgt>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60419">
                                            <p:txEl>
                                              <p:pRg st="4" end="4"/>
                                            </p:txEl>
                                          </p:spTgt>
                                        </p:tgtEl>
                                        <p:attrNameLst>
                                          <p:attrName>style.visibility</p:attrName>
                                        </p:attrNameLst>
                                      </p:cBhvr>
                                      <p:to>
                                        <p:strVal val="visible"/>
                                      </p:to>
                                    </p:set>
                                    <p:animEffect transition="in" filter="dissolve">
                                      <p:cBhvr>
                                        <p:cTn id="21" dur="500"/>
                                        <p:tgtEl>
                                          <p:spTgt spid="60419">
                                            <p:txEl>
                                              <p:pRg st="4" end="4"/>
                                            </p:txEl>
                                          </p:spTgt>
                                        </p:tgtEl>
                                      </p:cBhvr>
                                    </p:animEffect>
                                  </p:childTnLst>
                                </p:cTn>
                              </p:par>
                            </p:childTnLst>
                          </p:cTn>
                        </p:par>
                        <p:par>
                          <p:cTn id="22" fill="hold" nodeType="afterGroup">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60419">
                                            <p:txEl>
                                              <p:pRg st="5" end="5"/>
                                            </p:txEl>
                                          </p:spTgt>
                                        </p:tgtEl>
                                        <p:attrNameLst>
                                          <p:attrName>style.visibility</p:attrName>
                                        </p:attrNameLst>
                                      </p:cBhvr>
                                      <p:to>
                                        <p:strVal val="visible"/>
                                      </p:to>
                                    </p:set>
                                    <p:animEffect transition="in" filter="dissolve">
                                      <p:cBhvr>
                                        <p:cTn id="25" dur="500"/>
                                        <p:tgtEl>
                                          <p:spTgt spid="60419">
                                            <p:txEl>
                                              <p:pRg st="5" end="5"/>
                                            </p:txEl>
                                          </p:spTgt>
                                        </p:tgtEl>
                                      </p:cBhvr>
                                    </p:animEffect>
                                  </p:childTnLst>
                                </p:cTn>
                              </p:par>
                            </p:childTnLst>
                          </p:cTn>
                        </p:par>
                        <p:par>
                          <p:cTn id="26" fill="hold" nodeType="afterGroup">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60419">
                                            <p:txEl>
                                              <p:pRg st="6" end="6"/>
                                            </p:txEl>
                                          </p:spTgt>
                                        </p:tgtEl>
                                        <p:attrNameLst>
                                          <p:attrName>style.visibility</p:attrName>
                                        </p:attrNameLst>
                                      </p:cBhvr>
                                      <p:to>
                                        <p:strVal val="visible"/>
                                      </p:to>
                                    </p:set>
                                    <p:animEffect transition="in" filter="dissolve">
                                      <p:cBhvr>
                                        <p:cTn id="29" dur="5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advAuto="100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p:txBody>
          <a:bodyPr/>
          <a:lstStyle/>
          <a:p>
            <a:pPr>
              <a:defRPr/>
            </a:pPr>
            <a:fld id="{ECEC1DAD-C5A2-4F03-A996-11C6B5699046}" type="slidenum">
              <a:rPr lang="en-US" smtClean="0"/>
              <a:pPr>
                <a:defRPr/>
              </a:pPr>
              <a:t>113</a:t>
            </a:fld>
            <a:endParaRPr lang="en-US" dirty="0" smtClean="0"/>
          </a:p>
        </p:txBody>
      </p:sp>
      <p:sp>
        <p:nvSpPr>
          <p:cNvPr id="103427" name="Rectangle 2"/>
          <p:cNvSpPr>
            <a:spLocks noGrp="1" noChangeArrowheads="1"/>
          </p:cNvSpPr>
          <p:nvPr>
            <p:ph type="title"/>
          </p:nvPr>
        </p:nvSpPr>
        <p:spPr/>
        <p:txBody>
          <a:bodyPr/>
          <a:lstStyle/>
          <a:p>
            <a:pPr eaLnBrk="1" hangingPunct="1"/>
            <a:r>
              <a:rPr lang="en-US" sz="3600" smtClean="0"/>
              <a:t>Addressing time constraints</a:t>
            </a:r>
            <a:br>
              <a:rPr lang="en-US" sz="3600" smtClean="0"/>
            </a:br>
            <a:endParaRPr lang="en-US" sz="3600" smtClean="0"/>
          </a:p>
        </p:txBody>
      </p:sp>
      <p:sp>
        <p:nvSpPr>
          <p:cNvPr id="268291" name="Rectangle 3"/>
          <p:cNvSpPr>
            <a:spLocks noGrp="1" noChangeArrowheads="1"/>
          </p:cNvSpPr>
          <p:nvPr>
            <p:ph type="body" idx="1"/>
          </p:nvPr>
        </p:nvSpPr>
        <p:spPr/>
        <p:txBody>
          <a:bodyPr/>
          <a:lstStyle/>
          <a:p>
            <a:pPr marL="514350" indent="-514350" eaLnBrk="1" hangingPunct="1">
              <a:lnSpc>
                <a:spcPct val="90000"/>
              </a:lnSpc>
              <a:buFont typeface="Wingdings" pitchFamily="2" charset="2"/>
              <a:buNone/>
            </a:pPr>
            <a:r>
              <a:rPr lang="en-US" sz="2300" smtClean="0">
                <a:cs typeface="Times New Roman" pitchFamily="18" charset="0"/>
              </a:rPr>
              <a:t>Negotiate with the client to discuss questions such as the following:</a:t>
            </a:r>
          </a:p>
          <a:p>
            <a:pPr marL="514350" indent="-514350" eaLnBrk="1" hangingPunct="1">
              <a:lnSpc>
                <a:spcPct val="90000"/>
              </a:lnSpc>
              <a:buFont typeface="Wingdings" pitchFamily="2" charset="2"/>
              <a:buAutoNum type="arabicPeriod"/>
            </a:pPr>
            <a:r>
              <a:rPr lang="en-US" sz="2300" smtClean="0">
                <a:cs typeface="Times New Roman" pitchFamily="18" charset="0"/>
              </a:rPr>
              <a:t>What information is essential and what could be dropped or reduced?</a:t>
            </a:r>
          </a:p>
          <a:p>
            <a:pPr marL="514350" indent="-514350" eaLnBrk="1" hangingPunct="1">
              <a:lnSpc>
                <a:spcPct val="90000"/>
              </a:lnSpc>
              <a:buFont typeface="Wingdings" pitchFamily="2" charset="2"/>
              <a:buAutoNum type="arabicPeriod"/>
            </a:pPr>
            <a:r>
              <a:rPr lang="en-US" sz="2300" smtClean="0">
                <a:cs typeface="Times New Roman" pitchFamily="18" charset="0"/>
              </a:rPr>
              <a:t>How much precision and detail is required for the essential information?  E.g. is it necessary to have separate estimates for each geographical region or sub-group or is a population average acceptable?  </a:t>
            </a:r>
          </a:p>
          <a:p>
            <a:pPr marL="514350" indent="-514350" eaLnBrk="1" hangingPunct="1">
              <a:lnSpc>
                <a:spcPct val="90000"/>
              </a:lnSpc>
              <a:buFont typeface="Wingdings" pitchFamily="2" charset="2"/>
              <a:buAutoNum type="arabicPeriod"/>
            </a:pPr>
            <a:r>
              <a:rPr lang="en-US" sz="2300" smtClean="0">
                <a:cs typeface="Times New Roman" pitchFamily="18" charset="0"/>
              </a:rPr>
              <a:t>Is it necessary to analyze all project components and services or only the most important?</a:t>
            </a:r>
          </a:p>
          <a:p>
            <a:pPr marL="514350" indent="-514350" eaLnBrk="1" hangingPunct="1">
              <a:lnSpc>
                <a:spcPct val="90000"/>
              </a:lnSpc>
              <a:buFont typeface="Wingdings" pitchFamily="2" charset="2"/>
              <a:buAutoNum type="arabicPeriod"/>
            </a:pPr>
            <a:r>
              <a:rPr lang="en-US" sz="2300" smtClean="0">
                <a:cs typeface="Times New Roman" pitchFamily="18" charset="0"/>
              </a:rPr>
              <a:t>Is it possible to obtain additional resources (money, staff, computer access, vehicles etc) to speed up the data collection and analysis process?</a:t>
            </a:r>
            <a:br>
              <a:rPr lang="en-US" sz="2300" smtClean="0">
                <a:cs typeface="Times New Roman" pitchFamily="18" charset="0"/>
              </a:rPr>
            </a:br>
            <a:r>
              <a:rPr lang="en-US" sz="2300" smtClean="0">
                <a:cs typeface="Times New Roman" pitchFamily="18" charset="0"/>
              </a:rPr>
              <a:t/>
            </a:r>
            <a:br>
              <a:rPr lang="en-US" sz="2300" smtClean="0">
                <a:cs typeface="Times New Roman" pitchFamily="18" charset="0"/>
              </a:rPr>
            </a:br>
            <a:r>
              <a:rPr lang="en-US" sz="2300" smtClean="0">
                <a:cs typeface="Times New Roman" pitchFamily="18" charset="0"/>
              </a:rPr>
              <a:t> </a:t>
            </a:r>
            <a:endParaRPr lang="en-US" sz="2300" smtClean="0"/>
          </a:p>
          <a:p>
            <a:pPr marL="514350" indent="-514350" eaLnBrk="1" hangingPunct="1">
              <a:lnSpc>
                <a:spcPct val="90000"/>
              </a:lnSpc>
              <a:buFont typeface="Wingdings" pitchFamily="2" charset="2"/>
              <a:buNone/>
            </a:pPr>
            <a:endParaRPr lang="en-US" sz="23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dissolve">
                                      <p:cBhvr>
                                        <p:cTn id="7" dur="500"/>
                                        <p:tgtEl>
                                          <p:spTgt spid="26829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68291">
                                            <p:txEl>
                                              <p:pRg st="1" end="1"/>
                                            </p:txEl>
                                          </p:spTgt>
                                        </p:tgtEl>
                                        <p:attrNameLst>
                                          <p:attrName>style.visibility</p:attrName>
                                        </p:attrNameLst>
                                      </p:cBhvr>
                                      <p:to>
                                        <p:strVal val="visible"/>
                                      </p:to>
                                    </p:set>
                                    <p:animEffect transition="in" filter="dissolve">
                                      <p:cBhvr>
                                        <p:cTn id="11" dur="500"/>
                                        <p:tgtEl>
                                          <p:spTgt spid="268291">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68291">
                                            <p:txEl>
                                              <p:pRg st="2" end="2"/>
                                            </p:txEl>
                                          </p:spTgt>
                                        </p:tgtEl>
                                        <p:attrNameLst>
                                          <p:attrName>style.visibility</p:attrName>
                                        </p:attrNameLst>
                                      </p:cBhvr>
                                      <p:to>
                                        <p:strVal val="visible"/>
                                      </p:to>
                                    </p:set>
                                    <p:animEffect transition="in" filter="dissolve">
                                      <p:cBhvr>
                                        <p:cTn id="15" dur="500"/>
                                        <p:tgtEl>
                                          <p:spTgt spid="268291">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68291">
                                            <p:txEl>
                                              <p:pRg st="3" end="3"/>
                                            </p:txEl>
                                          </p:spTgt>
                                        </p:tgtEl>
                                        <p:attrNameLst>
                                          <p:attrName>style.visibility</p:attrName>
                                        </p:attrNameLst>
                                      </p:cBhvr>
                                      <p:to>
                                        <p:strVal val="visible"/>
                                      </p:to>
                                    </p:set>
                                    <p:animEffect transition="in" filter="dissolve">
                                      <p:cBhvr>
                                        <p:cTn id="19" dur="500"/>
                                        <p:tgtEl>
                                          <p:spTgt spid="268291">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68291">
                                            <p:txEl>
                                              <p:pRg st="4" end="4"/>
                                            </p:txEl>
                                          </p:spTgt>
                                        </p:tgtEl>
                                        <p:attrNameLst>
                                          <p:attrName>style.visibility</p:attrName>
                                        </p:attrNameLst>
                                      </p:cBhvr>
                                      <p:to>
                                        <p:strVal val="visible"/>
                                      </p:to>
                                    </p:set>
                                    <p:animEffect transition="in" filter="dissolve">
                                      <p:cBhvr>
                                        <p:cTn id="23" dur="500"/>
                                        <p:tgtEl>
                                          <p:spTgt spid="268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autoUpdateAnimBg="0" advAuto="1000"/>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Slide Number Placeholder 3"/>
          <p:cNvSpPr>
            <a:spLocks noGrp="1"/>
          </p:cNvSpPr>
          <p:nvPr>
            <p:ph type="sldNum" sz="quarter" idx="12"/>
          </p:nvPr>
        </p:nvSpPr>
        <p:spPr/>
        <p:txBody>
          <a:bodyPr/>
          <a:lstStyle/>
          <a:p>
            <a:pPr>
              <a:defRPr/>
            </a:pPr>
            <a:fld id="{B42597FF-BAC6-4F5D-A3DC-AB8FF5FE2F1E}" type="slidenum">
              <a:rPr lang="en-US" smtClean="0"/>
              <a:pPr>
                <a:defRPr/>
              </a:pPr>
              <a:t>114</a:t>
            </a:fld>
            <a:endParaRPr lang="en-US" dirty="0" smtClean="0"/>
          </a:p>
        </p:txBody>
      </p:sp>
      <p:graphicFrame>
        <p:nvGraphicFramePr>
          <p:cNvPr id="1026" name="Object 2"/>
          <p:cNvGraphicFramePr>
            <a:graphicFrameLocks noChangeAspect="1"/>
          </p:cNvGraphicFramePr>
          <p:nvPr/>
        </p:nvGraphicFramePr>
        <p:xfrm>
          <a:off x="0" y="4763"/>
          <a:ext cx="9144000" cy="6858000"/>
        </p:xfrm>
        <a:graphic>
          <a:graphicData uri="http://schemas.openxmlformats.org/presentationml/2006/ole">
            <mc:AlternateContent xmlns:mc="http://schemas.openxmlformats.org/markup-compatibility/2006">
              <mc:Choice xmlns:v="urn:schemas-microsoft-com:vml" Requires="v">
                <p:oleObj spid="_x0000_s1043" name="Slide" r:id="rId4" imgW="4572000" imgH="3429000" progId="PowerPoint.Slide.8">
                  <p:embed/>
                </p:oleObj>
              </mc:Choice>
              <mc:Fallback>
                <p:oleObj name="Slide" r:id="rId4" imgW="4572000" imgH="3429000" progId="PowerPoint.Slide.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3"/>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3715" name="Text Box 3"/>
          <p:cNvSpPr txBox="1">
            <a:spLocks noChangeArrowheads="1"/>
          </p:cNvSpPr>
          <p:nvPr/>
        </p:nvSpPr>
        <p:spPr bwMode="auto">
          <a:xfrm>
            <a:off x="533400" y="6156325"/>
            <a:ext cx="838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4800">
                <a:solidFill>
                  <a:srgbClr val="0070C0"/>
                </a:solidFill>
              </a:rPr>
              <a:t>TIME FOR A BREAK !</a:t>
            </a:r>
          </a:p>
        </p:txBody>
      </p:sp>
      <p:sp>
        <p:nvSpPr>
          <p:cNvPr id="1029"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8F6FFB99-23CD-4FB7-A343-F34FF9D08EBD}" type="slidenum">
              <a:rPr lang="en-US"/>
              <a:pPr>
                <a:spcBef>
                  <a:spcPct val="50000"/>
                </a:spcBef>
              </a:pPr>
              <a:t>114</a:t>
            </a:fld>
            <a:endParaRPr lang="en-US"/>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3715"/>
                                        </p:tgtEl>
                                        <p:attrNameLst>
                                          <p:attrName>style.visibility</p:attrName>
                                        </p:attrNameLst>
                                      </p:cBhvr>
                                      <p:to>
                                        <p:strVal val="visible"/>
                                      </p:to>
                                    </p:set>
                                    <p:anim calcmode="lin" valueType="num">
                                      <p:cBhvr additive="base">
                                        <p:cTn id="7" dur="3000" fill="hold"/>
                                        <p:tgtEl>
                                          <p:spTgt spid="243715"/>
                                        </p:tgtEl>
                                        <p:attrNameLst>
                                          <p:attrName>ppt_x</p:attrName>
                                        </p:attrNameLst>
                                      </p:cBhvr>
                                      <p:tavLst>
                                        <p:tav tm="0">
                                          <p:val>
                                            <p:strVal val="#ppt_x"/>
                                          </p:val>
                                        </p:tav>
                                        <p:tav tm="100000">
                                          <p:val>
                                            <p:strVal val="#ppt_x"/>
                                          </p:val>
                                        </p:tav>
                                      </p:tavLst>
                                    </p:anim>
                                    <p:anim calcmode="lin" valueType="num">
                                      <p:cBhvr additive="base">
                                        <p:cTn id="8" dur="3000" fill="hold"/>
                                        <p:tgtEl>
                                          <p:spTgt spid="243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209800" y="3810000"/>
            <a:ext cx="4648200" cy="1752600"/>
          </a:xfrm>
        </p:spPr>
        <p:txBody>
          <a:bodyPr/>
          <a:lstStyle/>
          <a:p>
            <a:pPr eaLnBrk="1" hangingPunct="1">
              <a:defRPr/>
            </a:pPr>
            <a:r>
              <a:rPr lang="en-US" b="1" dirty="0" smtClean="0">
                <a:solidFill>
                  <a:schemeClr val="accent2">
                    <a:lumMod val="10000"/>
                  </a:schemeClr>
                </a:solidFill>
              </a:rPr>
              <a:t>Step 4</a:t>
            </a:r>
          </a:p>
          <a:p>
            <a:pPr eaLnBrk="1" hangingPunct="1">
              <a:defRPr/>
            </a:pPr>
            <a:r>
              <a:rPr lang="en-US" b="1" dirty="0" smtClean="0">
                <a:solidFill>
                  <a:srgbClr val="FF9900"/>
                </a:solidFill>
              </a:rPr>
              <a:t>Addressing data constraints</a:t>
            </a:r>
            <a:endParaRPr lang="en-US" sz="2900" i="1" dirty="0" smtClean="0"/>
          </a:p>
        </p:txBody>
      </p:sp>
      <p:sp>
        <p:nvSpPr>
          <p:cNvPr id="104451" name="Rectangle 2"/>
          <p:cNvSpPr>
            <a:spLocks noGrp="1" noChangeArrowheads="1"/>
          </p:cNvSpPr>
          <p:nvPr>
            <p:ph type="ctrTitle"/>
          </p:nvPr>
        </p:nvSpPr>
        <p:spPr>
          <a:xfrm>
            <a:off x="914400" y="690563"/>
            <a:ext cx="7340600" cy="2295525"/>
          </a:xfrm>
        </p:spPr>
        <p:txBody>
          <a:bodyPr/>
          <a:lstStyle/>
          <a:p>
            <a:pPr eaLnBrk="1" hangingPunct="1"/>
            <a:r>
              <a:rPr lang="en-US" sz="2400" smtClean="0"/>
              <a:t/>
            </a:r>
            <a:br>
              <a:rPr lang="en-US" sz="2400" smtClean="0"/>
            </a:br>
            <a:r>
              <a:rPr lang="en-US" sz="4000" b="1" smtClean="0">
                <a:solidFill>
                  <a:srgbClr val="C00000"/>
                </a:solidFill>
              </a:rPr>
              <a:t>RealWorld Evaluation</a:t>
            </a:r>
            <a:r>
              <a:rPr lang="en-US" sz="3200" b="1" smtClean="0"/>
              <a:t> </a:t>
            </a:r>
            <a:br>
              <a:rPr lang="en-US" sz="3200" b="1" smtClean="0"/>
            </a:br>
            <a:r>
              <a:rPr lang="en-US" sz="3200" b="1" smtClean="0"/>
              <a:t/>
            </a:r>
            <a:br>
              <a:rPr lang="en-US" sz="3200" b="1" smtClean="0"/>
            </a:br>
            <a:r>
              <a:rPr lang="en-US" sz="2400" i="0" smtClean="0"/>
              <a:t>Designing Evaluations under Budget, Time, Data and Political Constraints</a:t>
            </a:r>
            <a:r>
              <a:rPr lang="en-US" sz="4800" smtClean="0"/>
              <a:t> </a:t>
            </a:r>
            <a:endParaRPr lang="en-US" sz="3200" i="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dissolve">
                                      <p:cBhvr>
                                        <p:cTn id="7" dur="1000"/>
                                        <p:tgtEl>
                                          <p:spTgt spid="3075">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Effect transition="in" filter="dissolve">
                                      <p:cBhvr>
                                        <p:cTn id="11" dur="10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p:txBody>
          <a:bodyPr/>
          <a:lstStyle/>
          <a:p>
            <a:pPr>
              <a:defRPr/>
            </a:pPr>
            <a:fld id="{77ED7ECB-F292-4B30-BED9-3A12FFD600E8}" type="slidenum">
              <a:rPr lang="en-US" smtClean="0"/>
              <a:pPr>
                <a:defRPr/>
              </a:pPr>
              <a:t>116</a:t>
            </a:fld>
            <a:endParaRPr lang="en-US" dirty="0" smtClean="0"/>
          </a:p>
        </p:txBody>
      </p:sp>
      <p:sp>
        <p:nvSpPr>
          <p:cNvPr id="105475" name="Rectangle 2"/>
          <p:cNvSpPr>
            <a:spLocks noGrp="1" noChangeArrowheads="1"/>
          </p:cNvSpPr>
          <p:nvPr>
            <p:ph type="title"/>
          </p:nvPr>
        </p:nvSpPr>
        <p:spPr/>
        <p:txBody>
          <a:bodyPr/>
          <a:lstStyle/>
          <a:p>
            <a:pPr eaLnBrk="1" hangingPunct="1"/>
            <a:r>
              <a:rPr lang="en-US" sz="3200" smtClean="0"/>
              <a:t>Ways to reconstruct baseline conditions</a:t>
            </a:r>
          </a:p>
        </p:txBody>
      </p:sp>
      <p:sp>
        <p:nvSpPr>
          <p:cNvPr id="105476" name="Rectangle 3"/>
          <p:cNvSpPr>
            <a:spLocks noGrp="1" noChangeArrowheads="1"/>
          </p:cNvSpPr>
          <p:nvPr>
            <p:ph type="body" idx="1"/>
          </p:nvPr>
        </p:nvSpPr>
        <p:spPr/>
        <p:txBody>
          <a:bodyPr/>
          <a:lstStyle/>
          <a:p>
            <a:pPr marL="609600" indent="-609600" eaLnBrk="1" hangingPunct="1">
              <a:buFontTx/>
              <a:buAutoNum type="alphaUcPeriod"/>
            </a:pPr>
            <a:r>
              <a:rPr lang="en-US" sz="3600" smtClean="0"/>
              <a:t>Secondary data</a:t>
            </a:r>
          </a:p>
          <a:p>
            <a:pPr marL="609600" indent="-609600" eaLnBrk="1" hangingPunct="1">
              <a:buFontTx/>
              <a:buAutoNum type="alphaUcPeriod"/>
            </a:pPr>
            <a:r>
              <a:rPr lang="en-US" sz="3600" smtClean="0"/>
              <a:t>Project records</a:t>
            </a:r>
          </a:p>
          <a:p>
            <a:pPr marL="609600" indent="-609600" eaLnBrk="1" hangingPunct="1">
              <a:buFontTx/>
              <a:buAutoNum type="alphaUcPeriod"/>
            </a:pPr>
            <a:r>
              <a:rPr lang="en-US" sz="3600" smtClean="0"/>
              <a:t>Recall</a:t>
            </a:r>
          </a:p>
          <a:p>
            <a:pPr marL="609600" indent="-609600" eaLnBrk="1" hangingPunct="1">
              <a:buFontTx/>
              <a:buAutoNum type="alphaUcPeriod"/>
            </a:pPr>
            <a:r>
              <a:rPr lang="en-US" sz="3600" smtClean="0"/>
              <a:t>Key informants</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p:txBody>
          <a:bodyPr/>
          <a:lstStyle/>
          <a:p>
            <a:pPr>
              <a:defRPr/>
            </a:pPr>
            <a:fld id="{4C09EAEB-6D5D-4037-BA53-DBBE2C62681B}" type="slidenum">
              <a:rPr lang="en-US" smtClean="0"/>
              <a:pPr>
                <a:defRPr/>
              </a:pPr>
              <a:t>117</a:t>
            </a:fld>
            <a:endParaRPr lang="en-US" dirty="0" smtClean="0"/>
          </a:p>
        </p:txBody>
      </p:sp>
      <p:sp>
        <p:nvSpPr>
          <p:cNvPr id="106499" name="Rectangle 2"/>
          <p:cNvSpPr>
            <a:spLocks noGrp="1" noChangeArrowheads="1"/>
          </p:cNvSpPr>
          <p:nvPr>
            <p:ph type="title"/>
          </p:nvPr>
        </p:nvSpPr>
        <p:spPr/>
        <p:txBody>
          <a:bodyPr/>
          <a:lstStyle/>
          <a:p>
            <a:pPr eaLnBrk="1" hangingPunct="1"/>
            <a:r>
              <a:rPr lang="en-US" sz="3200" smtClean="0"/>
              <a:t>Ways to reconstruct baseline conditions</a:t>
            </a:r>
          </a:p>
        </p:txBody>
      </p:sp>
      <p:sp>
        <p:nvSpPr>
          <p:cNvPr id="106500" name="Rectangle 3"/>
          <p:cNvSpPr>
            <a:spLocks noGrp="1" noChangeArrowheads="1"/>
          </p:cNvSpPr>
          <p:nvPr>
            <p:ph type="body" idx="1"/>
          </p:nvPr>
        </p:nvSpPr>
        <p:spPr/>
        <p:txBody>
          <a:bodyPr/>
          <a:lstStyle/>
          <a:p>
            <a:pPr marL="609600" indent="-609600" eaLnBrk="1" hangingPunct="1">
              <a:buFont typeface="Arial Black" pitchFamily="34" charset="0"/>
              <a:buAutoNum type="alphaUcPeriod" startAt="5"/>
            </a:pPr>
            <a:r>
              <a:rPr lang="en-US" smtClean="0"/>
              <a:t>PRA </a:t>
            </a:r>
            <a:r>
              <a:rPr lang="en-US" sz="3200" smtClean="0"/>
              <a:t>(Participatory Rapid Appraisal) and PLA (Participatory Learning and Action) </a:t>
            </a:r>
            <a:r>
              <a:rPr lang="en-US" smtClean="0"/>
              <a:t>and other participatory techniques such as timelines and critical incidents to help establish the chronology of important changes in the community</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5"/>
          <p:cNvSpPr>
            <a:spLocks noGrp="1"/>
          </p:cNvSpPr>
          <p:nvPr>
            <p:ph type="sldNum" sz="quarter" idx="12"/>
          </p:nvPr>
        </p:nvSpPr>
        <p:spPr/>
        <p:txBody>
          <a:bodyPr/>
          <a:lstStyle/>
          <a:p>
            <a:pPr>
              <a:defRPr/>
            </a:pPr>
            <a:fld id="{25049200-F8DA-4F1F-BAF0-CC1FC4705DC1}" type="slidenum">
              <a:rPr lang="en-US" smtClean="0"/>
              <a:pPr>
                <a:defRPr/>
              </a:pPr>
              <a:t>118</a:t>
            </a:fld>
            <a:endParaRPr lang="en-US" dirty="0" smtClean="0"/>
          </a:p>
        </p:txBody>
      </p:sp>
      <p:sp>
        <p:nvSpPr>
          <p:cNvPr id="107523" name="Rectangle 2"/>
          <p:cNvSpPr>
            <a:spLocks noGrp="1" noChangeArrowheads="1"/>
          </p:cNvSpPr>
          <p:nvPr>
            <p:ph type="title"/>
          </p:nvPr>
        </p:nvSpPr>
        <p:spPr/>
        <p:txBody>
          <a:bodyPr/>
          <a:lstStyle/>
          <a:p>
            <a:pPr eaLnBrk="1" hangingPunct="1"/>
            <a:r>
              <a:rPr lang="en-US" sz="3200" smtClean="0"/>
              <a:t>Assessing the utility of potential secondary data</a:t>
            </a:r>
          </a:p>
        </p:txBody>
      </p:sp>
      <p:sp>
        <p:nvSpPr>
          <p:cNvPr id="107524" name="Rectangle 3"/>
          <p:cNvSpPr>
            <a:spLocks noGrp="1" noChangeArrowheads="1"/>
          </p:cNvSpPr>
          <p:nvPr>
            <p:ph type="body" idx="1"/>
          </p:nvPr>
        </p:nvSpPr>
        <p:spPr/>
        <p:txBody>
          <a:bodyPr/>
          <a:lstStyle/>
          <a:p>
            <a:pPr eaLnBrk="1" hangingPunct="1"/>
            <a:r>
              <a:rPr lang="en-US" smtClean="0"/>
              <a:t>Reference period</a:t>
            </a:r>
          </a:p>
          <a:p>
            <a:pPr eaLnBrk="1" hangingPunct="1"/>
            <a:r>
              <a:rPr lang="en-US" smtClean="0"/>
              <a:t>Population coverage</a:t>
            </a:r>
          </a:p>
          <a:p>
            <a:pPr eaLnBrk="1" hangingPunct="1"/>
            <a:r>
              <a:rPr lang="en-US" smtClean="0"/>
              <a:t>Inclusion of required indicators</a:t>
            </a:r>
          </a:p>
          <a:p>
            <a:pPr eaLnBrk="1" hangingPunct="1"/>
            <a:r>
              <a:rPr lang="en-US" smtClean="0"/>
              <a:t>Completeness</a:t>
            </a:r>
          </a:p>
          <a:p>
            <a:pPr eaLnBrk="1" hangingPunct="1"/>
            <a:r>
              <a:rPr lang="en-US" smtClean="0"/>
              <a:t>Accuracy</a:t>
            </a:r>
          </a:p>
          <a:p>
            <a:pPr eaLnBrk="1" hangingPunct="1"/>
            <a:r>
              <a:rPr lang="en-US" smtClean="0"/>
              <a:t>Free from bias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p:txBody>
          <a:bodyPr/>
          <a:lstStyle/>
          <a:p>
            <a:pPr>
              <a:defRPr/>
            </a:pPr>
            <a:fld id="{2DC2CB20-4D0C-4BEF-BEDC-961659DFEDDD}" type="slidenum">
              <a:rPr lang="en-US" smtClean="0"/>
              <a:pPr>
                <a:defRPr/>
              </a:pPr>
              <a:t>119</a:t>
            </a:fld>
            <a:endParaRPr lang="en-US" dirty="0" smtClean="0"/>
          </a:p>
        </p:txBody>
      </p:sp>
      <p:sp>
        <p:nvSpPr>
          <p:cNvPr id="108547" name="Rectangle 2"/>
          <p:cNvSpPr>
            <a:spLocks noGrp="1" noChangeArrowheads="1"/>
          </p:cNvSpPr>
          <p:nvPr>
            <p:ph type="title"/>
          </p:nvPr>
        </p:nvSpPr>
        <p:spPr/>
        <p:txBody>
          <a:bodyPr/>
          <a:lstStyle/>
          <a:p>
            <a:pPr eaLnBrk="1" hangingPunct="1"/>
            <a:r>
              <a:rPr lang="en-US" sz="2900" smtClean="0"/>
              <a:t>Examples of secondary data to reconstruct baselines</a:t>
            </a:r>
          </a:p>
        </p:txBody>
      </p:sp>
      <p:sp>
        <p:nvSpPr>
          <p:cNvPr id="108548" name="Rectangle 3"/>
          <p:cNvSpPr>
            <a:spLocks noGrp="1" noChangeArrowheads="1"/>
          </p:cNvSpPr>
          <p:nvPr>
            <p:ph type="body" idx="1"/>
          </p:nvPr>
        </p:nvSpPr>
        <p:spPr/>
        <p:txBody>
          <a:bodyPr/>
          <a:lstStyle/>
          <a:p>
            <a:pPr eaLnBrk="1" hangingPunct="1"/>
            <a:r>
              <a:rPr lang="en-US" smtClean="0"/>
              <a:t>Census</a:t>
            </a:r>
          </a:p>
          <a:p>
            <a:pPr eaLnBrk="1" hangingPunct="1"/>
            <a:r>
              <a:rPr lang="en-US" smtClean="0"/>
              <a:t>Other surveys by government agencies</a:t>
            </a:r>
          </a:p>
          <a:p>
            <a:pPr eaLnBrk="1" hangingPunct="1"/>
            <a:r>
              <a:rPr lang="en-US" smtClean="0"/>
              <a:t>Special studies by NGOs, donors</a:t>
            </a:r>
          </a:p>
          <a:p>
            <a:pPr eaLnBrk="1" hangingPunct="1"/>
            <a:r>
              <a:rPr lang="en-US" smtClean="0"/>
              <a:t>University research studies</a:t>
            </a:r>
          </a:p>
          <a:p>
            <a:pPr eaLnBrk="1" hangingPunct="1"/>
            <a:r>
              <a:rPr lang="en-US" smtClean="0"/>
              <a:t>Mass media (newspapers, radio, TV)</a:t>
            </a:r>
          </a:p>
          <a:p>
            <a:pPr eaLnBrk="1" hangingPunct="1"/>
            <a:r>
              <a:rPr lang="en-US" smtClean="0"/>
              <a:t>External trend data that might have been monitored by implementing agency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p:txBody>
          <a:bodyPr/>
          <a:lstStyle/>
          <a:p>
            <a:pPr>
              <a:defRPr/>
            </a:pPr>
            <a:fld id="{C90E4280-6B52-46C2-AB7D-DE17025BF104}" type="slidenum">
              <a:rPr lang="en-US" smtClean="0"/>
              <a:pPr>
                <a:defRPr/>
              </a:pPr>
              <a:t>12</a:t>
            </a:fld>
            <a:endParaRPr lang="en-US" smtClean="0"/>
          </a:p>
        </p:txBody>
      </p:sp>
      <p:sp>
        <p:nvSpPr>
          <p:cNvPr id="17411" name="Rectangle 2"/>
          <p:cNvSpPr>
            <a:spLocks noGrp="1" noChangeArrowheads="1"/>
          </p:cNvSpPr>
          <p:nvPr>
            <p:ph type="title"/>
          </p:nvPr>
        </p:nvSpPr>
        <p:spPr/>
        <p:txBody>
          <a:bodyPr/>
          <a:lstStyle/>
          <a:p>
            <a:r>
              <a:rPr lang="en-US" sz="3200" smtClean="0"/>
              <a:t>RealWorld Evaluation </a:t>
            </a:r>
            <a:r>
              <a:rPr lang="fr-CA" sz="3200" smtClean="0"/>
              <a:t/>
            </a:r>
            <a:br>
              <a:rPr lang="fr-CA" sz="3200" smtClean="0"/>
            </a:br>
            <a:r>
              <a:rPr lang="fr-CA" sz="3200" smtClean="0"/>
              <a:t>Q</a:t>
            </a:r>
            <a:r>
              <a:rPr lang="en-US" sz="3200" smtClean="0"/>
              <a:t>uality </a:t>
            </a:r>
            <a:r>
              <a:rPr lang="fr-CA" sz="3200" smtClean="0"/>
              <a:t>C</a:t>
            </a:r>
            <a:r>
              <a:rPr lang="en-US" sz="3200" smtClean="0"/>
              <a:t>ontrol </a:t>
            </a:r>
            <a:r>
              <a:rPr lang="fr-CA" sz="3200" smtClean="0"/>
              <a:t>G</a:t>
            </a:r>
            <a:r>
              <a:rPr lang="en-US" sz="3200" smtClean="0"/>
              <a:t>oals</a:t>
            </a:r>
          </a:p>
        </p:txBody>
      </p:sp>
      <p:sp>
        <p:nvSpPr>
          <p:cNvPr id="266243" name="Rectangle 3"/>
          <p:cNvSpPr>
            <a:spLocks noGrp="1" noChangeArrowheads="1"/>
          </p:cNvSpPr>
          <p:nvPr>
            <p:ph type="body" idx="1"/>
          </p:nvPr>
        </p:nvSpPr>
        <p:spPr/>
        <p:txBody>
          <a:bodyPr/>
          <a:lstStyle/>
          <a:p>
            <a:pPr>
              <a:lnSpc>
                <a:spcPct val="90000"/>
              </a:lnSpc>
            </a:pPr>
            <a:r>
              <a:rPr lang="en-US" sz="2800" smtClean="0"/>
              <a:t>Achieve maximum possible evaluation rigor within the limitations of a given context</a:t>
            </a:r>
          </a:p>
          <a:p>
            <a:pPr>
              <a:lnSpc>
                <a:spcPct val="90000"/>
              </a:lnSpc>
            </a:pPr>
            <a:r>
              <a:rPr lang="en-US" sz="2800" smtClean="0"/>
              <a:t>Identify and control for methodological weaknesses in the evaluation design</a:t>
            </a:r>
          </a:p>
          <a:p>
            <a:pPr>
              <a:lnSpc>
                <a:spcPct val="90000"/>
              </a:lnSpc>
            </a:pPr>
            <a:r>
              <a:rPr lang="en-US" sz="2800" smtClean="0"/>
              <a:t>Negotiate with clients trade-offs between desired rigor and available resources</a:t>
            </a:r>
          </a:p>
          <a:p>
            <a:pPr>
              <a:lnSpc>
                <a:spcPct val="90000"/>
              </a:lnSpc>
            </a:pPr>
            <a:r>
              <a:rPr lang="en-US" sz="2800" smtClean="0"/>
              <a:t>Presentation of findings must acknowledge methodological weaknesses and how they affect generalization to broader populations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66243">
                                            <p:txEl>
                                              <p:pRg st="0" end="0"/>
                                            </p:txEl>
                                          </p:spTgt>
                                        </p:tgtEl>
                                        <p:attrNameLst>
                                          <p:attrName>style.visibility</p:attrName>
                                        </p:attrNameLst>
                                      </p:cBhvr>
                                      <p:to>
                                        <p:strVal val="visible"/>
                                      </p:to>
                                    </p:set>
                                    <p:animEffect transition="in" filter="fade">
                                      <p:cBhvr>
                                        <p:cTn id="7" dur="1000"/>
                                        <p:tgtEl>
                                          <p:spTgt spid="266243">
                                            <p:txEl>
                                              <p:pRg st="0" end="0"/>
                                            </p:txEl>
                                          </p:spTgt>
                                        </p:tgtEl>
                                      </p:cBhvr>
                                    </p:animEffect>
                                  </p:childTnLst>
                                </p:cTn>
                              </p:par>
                            </p:childTnLst>
                          </p:cTn>
                        </p:par>
                        <p:par>
                          <p:cTn id="8" fill="hold" nodeType="afterGroup">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266243">
                                            <p:txEl>
                                              <p:pRg st="1" end="1"/>
                                            </p:txEl>
                                          </p:spTgt>
                                        </p:tgtEl>
                                        <p:attrNameLst>
                                          <p:attrName>style.visibility</p:attrName>
                                        </p:attrNameLst>
                                      </p:cBhvr>
                                      <p:to>
                                        <p:strVal val="visible"/>
                                      </p:to>
                                    </p:set>
                                    <p:animEffect transition="in" filter="fade">
                                      <p:cBhvr>
                                        <p:cTn id="11" dur="1000"/>
                                        <p:tgtEl>
                                          <p:spTgt spid="266243">
                                            <p:txEl>
                                              <p:pRg st="1" end="1"/>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266243">
                                            <p:txEl>
                                              <p:pRg st="2" end="2"/>
                                            </p:txEl>
                                          </p:spTgt>
                                        </p:tgtEl>
                                        <p:attrNameLst>
                                          <p:attrName>style.visibility</p:attrName>
                                        </p:attrNameLst>
                                      </p:cBhvr>
                                      <p:to>
                                        <p:strVal val="visible"/>
                                      </p:to>
                                    </p:set>
                                    <p:animEffect transition="in" filter="fade">
                                      <p:cBhvr>
                                        <p:cTn id="15" dur="1000"/>
                                        <p:tgtEl>
                                          <p:spTgt spid="266243">
                                            <p:txEl>
                                              <p:pRg st="2" end="2"/>
                                            </p:txEl>
                                          </p:spTgt>
                                        </p:tgtEl>
                                      </p:cBhvr>
                                    </p:animEffect>
                                  </p:childTnLst>
                                </p:cTn>
                              </p:par>
                            </p:childTnLst>
                          </p:cTn>
                        </p:par>
                        <p:par>
                          <p:cTn id="16" fill="hold" nodeType="afterGroup">
                            <p:stCondLst>
                              <p:cond delay="4500"/>
                            </p:stCondLst>
                            <p:childTnLst>
                              <p:par>
                                <p:cTn id="17" presetID="10" presetClass="entr" presetSubtype="0" fill="hold" grpId="0" nodeType="afterEffect">
                                  <p:stCondLst>
                                    <p:cond delay="500"/>
                                  </p:stCondLst>
                                  <p:childTnLst>
                                    <p:set>
                                      <p:cBhvr>
                                        <p:cTn id="18" dur="1" fill="hold">
                                          <p:stCondLst>
                                            <p:cond delay="0"/>
                                          </p:stCondLst>
                                        </p:cTn>
                                        <p:tgtEl>
                                          <p:spTgt spid="266243">
                                            <p:txEl>
                                              <p:pRg st="3" end="3"/>
                                            </p:txEl>
                                          </p:spTgt>
                                        </p:tgtEl>
                                        <p:attrNameLst>
                                          <p:attrName>style.visibility</p:attrName>
                                        </p:attrNameLst>
                                      </p:cBhvr>
                                      <p:to>
                                        <p:strVal val="visible"/>
                                      </p:to>
                                    </p:set>
                                    <p:animEffect transition="in" filter="fade">
                                      <p:cBhvr>
                                        <p:cTn id="19" dur="1000"/>
                                        <p:tgtEl>
                                          <p:spTgt spid="266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build="p" bldLvl="2"/>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p:txBody>
          <a:bodyPr/>
          <a:lstStyle/>
          <a:p>
            <a:pPr>
              <a:defRPr/>
            </a:pPr>
            <a:fld id="{9938FA64-79A0-46A3-9C0A-581EE2D73EBF}" type="slidenum">
              <a:rPr lang="en-US" smtClean="0"/>
              <a:pPr>
                <a:defRPr/>
              </a:pPr>
              <a:t>120</a:t>
            </a:fld>
            <a:endParaRPr lang="en-US" dirty="0" smtClean="0"/>
          </a:p>
        </p:txBody>
      </p:sp>
      <p:sp>
        <p:nvSpPr>
          <p:cNvPr id="109571" name="Rectangle 2"/>
          <p:cNvSpPr>
            <a:spLocks noGrp="1" noChangeArrowheads="1"/>
          </p:cNvSpPr>
          <p:nvPr>
            <p:ph type="title"/>
          </p:nvPr>
        </p:nvSpPr>
        <p:spPr/>
        <p:txBody>
          <a:bodyPr/>
          <a:lstStyle/>
          <a:p>
            <a:pPr eaLnBrk="1" hangingPunct="1"/>
            <a:r>
              <a:rPr lang="en-US" smtClean="0"/>
              <a:t>Using internal project records</a:t>
            </a:r>
          </a:p>
        </p:txBody>
      </p:sp>
      <p:sp>
        <p:nvSpPr>
          <p:cNvPr id="109572"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2700" smtClean="0"/>
              <a:t>Types of data</a:t>
            </a:r>
          </a:p>
          <a:p>
            <a:pPr eaLnBrk="1" hangingPunct="1">
              <a:lnSpc>
                <a:spcPct val="90000"/>
              </a:lnSpc>
            </a:pPr>
            <a:r>
              <a:rPr lang="en-US" sz="2700" smtClean="0"/>
              <a:t>Feasibility/planning studies</a:t>
            </a:r>
          </a:p>
          <a:p>
            <a:pPr eaLnBrk="1" hangingPunct="1">
              <a:lnSpc>
                <a:spcPct val="90000"/>
              </a:lnSpc>
            </a:pPr>
            <a:r>
              <a:rPr lang="en-US" sz="2700" smtClean="0"/>
              <a:t>Application/registration forms</a:t>
            </a:r>
          </a:p>
          <a:p>
            <a:pPr eaLnBrk="1" hangingPunct="1">
              <a:lnSpc>
                <a:spcPct val="90000"/>
              </a:lnSpc>
            </a:pPr>
            <a:r>
              <a:rPr lang="en-US" sz="2700" smtClean="0"/>
              <a:t>Supervision reports</a:t>
            </a:r>
          </a:p>
          <a:p>
            <a:pPr eaLnBrk="1" hangingPunct="1">
              <a:lnSpc>
                <a:spcPct val="90000"/>
              </a:lnSpc>
            </a:pPr>
            <a:r>
              <a:rPr lang="en-US" sz="2700" smtClean="0"/>
              <a:t>Management Information System (MIS) data</a:t>
            </a:r>
          </a:p>
          <a:p>
            <a:pPr eaLnBrk="1" hangingPunct="1">
              <a:lnSpc>
                <a:spcPct val="90000"/>
              </a:lnSpc>
            </a:pPr>
            <a:r>
              <a:rPr lang="en-US" sz="2700" smtClean="0"/>
              <a:t>Meeting reports</a:t>
            </a:r>
          </a:p>
          <a:p>
            <a:pPr eaLnBrk="1" hangingPunct="1">
              <a:lnSpc>
                <a:spcPct val="90000"/>
              </a:lnSpc>
            </a:pPr>
            <a:r>
              <a:rPr lang="en-US" sz="2700" smtClean="0"/>
              <a:t>Community and agency meeting minutes</a:t>
            </a:r>
          </a:p>
          <a:p>
            <a:pPr eaLnBrk="1" hangingPunct="1">
              <a:lnSpc>
                <a:spcPct val="90000"/>
              </a:lnSpc>
            </a:pPr>
            <a:r>
              <a:rPr lang="en-US" sz="2700" smtClean="0"/>
              <a:t>Progress reports</a:t>
            </a:r>
          </a:p>
          <a:p>
            <a:pPr eaLnBrk="1" hangingPunct="1">
              <a:lnSpc>
                <a:spcPct val="90000"/>
              </a:lnSpc>
            </a:pPr>
            <a:r>
              <a:rPr lang="en-US" sz="2700" smtClean="0"/>
              <a:t>Construction, training and other implementation records, including costs</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p:txBody>
          <a:bodyPr/>
          <a:lstStyle/>
          <a:p>
            <a:pPr>
              <a:defRPr/>
            </a:pPr>
            <a:fld id="{F47F0D0B-7042-42CD-A595-23FD955D7954}" type="slidenum">
              <a:rPr lang="en-US" smtClean="0"/>
              <a:pPr>
                <a:defRPr/>
              </a:pPr>
              <a:t>121</a:t>
            </a:fld>
            <a:endParaRPr lang="en-US" dirty="0" smtClean="0"/>
          </a:p>
        </p:txBody>
      </p:sp>
      <p:sp>
        <p:nvSpPr>
          <p:cNvPr id="110595" name="Rectangle 2"/>
          <p:cNvSpPr>
            <a:spLocks noGrp="1" noChangeArrowheads="1"/>
          </p:cNvSpPr>
          <p:nvPr>
            <p:ph type="title"/>
          </p:nvPr>
        </p:nvSpPr>
        <p:spPr/>
        <p:txBody>
          <a:bodyPr/>
          <a:lstStyle/>
          <a:p>
            <a:pPr eaLnBrk="1" hangingPunct="1"/>
            <a:r>
              <a:rPr lang="en-US" sz="3200" smtClean="0"/>
              <a:t>Assessing the reliability of project records</a:t>
            </a:r>
          </a:p>
        </p:txBody>
      </p:sp>
      <p:sp>
        <p:nvSpPr>
          <p:cNvPr id="110596" name="Rectangle 3"/>
          <p:cNvSpPr>
            <a:spLocks noGrp="1" noChangeArrowheads="1"/>
          </p:cNvSpPr>
          <p:nvPr>
            <p:ph type="body" idx="1"/>
          </p:nvPr>
        </p:nvSpPr>
        <p:spPr/>
        <p:txBody>
          <a:bodyPr/>
          <a:lstStyle/>
          <a:p>
            <a:pPr eaLnBrk="1" hangingPunct="1">
              <a:lnSpc>
                <a:spcPct val="90000"/>
              </a:lnSpc>
            </a:pPr>
            <a:r>
              <a:rPr lang="en-US" sz="2800" smtClean="0"/>
              <a:t>Who collected the data and for what purpose?</a:t>
            </a:r>
          </a:p>
          <a:p>
            <a:pPr eaLnBrk="1" hangingPunct="1">
              <a:lnSpc>
                <a:spcPct val="90000"/>
              </a:lnSpc>
            </a:pPr>
            <a:r>
              <a:rPr lang="en-US" sz="2800" smtClean="0"/>
              <a:t>Were they collected for record-keeping or to influence policymakers or other groups?</a:t>
            </a:r>
          </a:p>
          <a:p>
            <a:pPr eaLnBrk="1" hangingPunct="1">
              <a:lnSpc>
                <a:spcPct val="90000"/>
              </a:lnSpc>
            </a:pPr>
            <a:r>
              <a:rPr lang="en-US" sz="2800" smtClean="0"/>
              <a:t>Do monitoring data only refer to project activities or do they also cover changes in outcomes?</a:t>
            </a:r>
          </a:p>
          <a:p>
            <a:pPr eaLnBrk="1" hangingPunct="1">
              <a:lnSpc>
                <a:spcPct val="90000"/>
              </a:lnSpc>
            </a:pPr>
            <a:r>
              <a:rPr lang="en-US" sz="2800" smtClean="0"/>
              <a:t>Were the data intended exclusively for internal use? For use by a restricted group? Or for public use?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p:txBody>
          <a:bodyPr/>
          <a:lstStyle/>
          <a:p>
            <a:pPr>
              <a:defRPr/>
            </a:pPr>
            <a:fld id="{27561B35-ADA7-4BD6-AAF2-CAB268694AAD}" type="slidenum">
              <a:rPr lang="en-US" smtClean="0"/>
              <a:pPr>
                <a:defRPr/>
              </a:pPr>
              <a:t>122</a:t>
            </a:fld>
            <a:endParaRPr lang="en-US" dirty="0" smtClean="0"/>
          </a:p>
        </p:txBody>
      </p:sp>
      <p:sp>
        <p:nvSpPr>
          <p:cNvPr id="111619" name="Rectangle 2"/>
          <p:cNvSpPr>
            <a:spLocks noGrp="1" noChangeArrowheads="1"/>
          </p:cNvSpPr>
          <p:nvPr>
            <p:ph type="title"/>
          </p:nvPr>
        </p:nvSpPr>
        <p:spPr/>
        <p:txBody>
          <a:bodyPr/>
          <a:lstStyle/>
          <a:p>
            <a:pPr eaLnBrk="1" hangingPunct="1"/>
            <a:r>
              <a:rPr lang="en-US" sz="3200" smtClean="0">
                <a:solidFill>
                  <a:schemeClr val="folHlink"/>
                </a:solidFill>
              </a:rPr>
              <a:t>Using recall to reconstruct baseline data</a:t>
            </a:r>
          </a:p>
        </p:txBody>
      </p:sp>
      <p:sp>
        <p:nvSpPr>
          <p:cNvPr id="111620" name="Rectangle 3"/>
          <p:cNvSpPr>
            <a:spLocks noGrp="1" noChangeArrowheads="1"/>
          </p:cNvSpPr>
          <p:nvPr>
            <p:ph type="body" idx="1"/>
          </p:nvPr>
        </p:nvSpPr>
        <p:spPr/>
        <p:txBody>
          <a:bodyPr/>
          <a:lstStyle/>
          <a:p>
            <a:pPr eaLnBrk="1" hangingPunct="1">
              <a:lnSpc>
                <a:spcPct val="90000"/>
              </a:lnSpc>
            </a:pPr>
            <a:r>
              <a:rPr lang="en-US" sz="2800" smtClean="0"/>
              <a:t>School attendance and time/cost of travel</a:t>
            </a:r>
          </a:p>
          <a:p>
            <a:pPr eaLnBrk="1" hangingPunct="1">
              <a:lnSpc>
                <a:spcPct val="90000"/>
              </a:lnSpc>
            </a:pPr>
            <a:r>
              <a:rPr lang="en-US" sz="2800" smtClean="0"/>
              <a:t>Sickness/use of health facilities</a:t>
            </a:r>
          </a:p>
          <a:p>
            <a:pPr eaLnBrk="1" hangingPunct="1">
              <a:lnSpc>
                <a:spcPct val="90000"/>
              </a:lnSpc>
            </a:pPr>
            <a:r>
              <a:rPr lang="en-US" sz="2800" smtClean="0"/>
              <a:t>Income and expenditures</a:t>
            </a:r>
          </a:p>
          <a:p>
            <a:pPr eaLnBrk="1" hangingPunct="1">
              <a:lnSpc>
                <a:spcPct val="90000"/>
              </a:lnSpc>
            </a:pPr>
            <a:r>
              <a:rPr lang="en-US" sz="2800" smtClean="0"/>
              <a:t>Community/individual knowledge and skills</a:t>
            </a:r>
          </a:p>
          <a:p>
            <a:pPr eaLnBrk="1" hangingPunct="1">
              <a:lnSpc>
                <a:spcPct val="90000"/>
              </a:lnSpc>
            </a:pPr>
            <a:r>
              <a:rPr lang="en-US" sz="2800" smtClean="0"/>
              <a:t>Social cohesion/conflict</a:t>
            </a:r>
          </a:p>
          <a:p>
            <a:pPr eaLnBrk="1" hangingPunct="1">
              <a:lnSpc>
                <a:spcPct val="90000"/>
              </a:lnSpc>
            </a:pPr>
            <a:r>
              <a:rPr lang="en-US" sz="2800" smtClean="0"/>
              <a:t>Water usage/quality/cost</a:t>
            </a:r>
          </a:p>
          <a:p>
            <a:pPr eaLnBrk="1" hangingPunct="1">
              <a:lnSpc>
                <a:spcPct val="90000"/>
              </a:lnSpc>
            </a:pPr>
            <a:r>
              <a:rPr lang="en-US" sz="2800" smtClean="0"/>
              <a:t>Periods of stress</a:t>
            </a:r>
          </a:p>
          <a:p>
            <a:pPr eaLnBrk="1" hangingPunct="1">
              <a:lnSpc>
                <a:spcPct val="90000"/>
              </a:lnSpc>
            </a:pPr>
            <a:r>
              <a:rPr lang="en-US" sz="2800" smtClean="0"/>
              <a:t>Travel patterns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p:txBody>
          <a:bodyPr/>
          <a:lstStyle/>
          <a:p>
            <a:pPr>
              <a:defRPr/>
            </a:pPr>
            <a:fld id="{CCC8AFC1-38EE-4B58-8DF9-A2455392175E}" type="slidenum">
              <a:rPr lang="en-US" smtClean="0"/>
              <a:pPr>
                <a:defRPr/>
              </a:pPr>
              <a:t>123</a:t>
            </a:fld>
            <a:endParaRPr lang="en-US" dirty="0" smtClean="0"/>
          </a:p>
        </p:txBody>
      </p:sp>
      <p:sp>
        <p:nvSpPr>
          <p:cNvPr id="112643" name="Rectangle 2"/>
          <p:cNvSpPr>
            <a:spLocks noGrp="1" noChangeArrowheads="1"/>
          </p:cNvSpPr>
          <p:nvPr>
            <p:ph type="title"/>
          </p:nvPr>
        </p:nvSpPr>
        <p:spPr/>
        <p:txBody>
          <a:bodyPr/>
          <a:lstStyle/>
          <a:p>
            <a:pPr eaLnBrk="1" hangingPunct="1"/>
            <a:r>
              <a:rPr lang="en-US" smtClean="0"/>
              <a:t>Where Knowledge about Recall is Greatest</a:t>
            </a:r>
          </a:p>
        </p:txBody>
      </p:sp>
      <p:sp>
        <p:nvSpPr>
          <p:cNvPr id="112644" name="Rectangle 3"/>
          <p:cNvSpPr>
            <a:spLocks noGrp="1" noChangeArrowheads="1"/>
          </p:cNvSpPr>
          <p:nvPr>
            <p:ph type="body" idx="1"/>
          </p:nvPr>
        </p:nvSpPr>
        <p:spPr/>
        <p:txBody>
          <a:bodyPr/>
          <a:lstStyle/>
          <a:p>
            <a:pPr eaLnBrk="1" hangingPunct="1"/>
            <a:r>
              <a:rPr lang="en-US" smtClean="0"/>
              <a:t>Areas where most research has been done on the validity of recall</a:t>
            </a:r>
          </a:p>
          <a:p>
            <a:pPr lvl="1" eaLnBrk="1" hangingPunct="1"/>
            <a:r>
              <a:rPr lang="en-US" smtClean="0"/>
              <a:t>Income and expenditure surveys</a:t>
            </a:r>
          </a:p>
          <a:p>
            <a:pPr lvl="1" eaLnBrk="1" hangingPunct="1"/>
            <a:r>
              <a:rPr lang="en-US" smtClean="0"/>
              <a:t>Demographic data and fertility behavior</a:t>
            </a:r>
          </a:p>
          <a:p>
            <a:pPr eaLnBrk="1" hangingPunct="1"/>
            <a:r>
              <a:rPr lang="en-US" smtClean="0"/>
              <a:t>Types of Questions</a:t>
            </a:r>
          </a:p>
          <a:p>
            <a:pPr lvl="1" eaLnBrk="1" hangingPunct="1"/>
            <a:r>
              <a:rPr lang="en-US" smtClean="0"/>
              <a:t>Yes/No; fact</a:t>
            </a:r>
          </a:p>
          <a:p>
            <a:pPr lvl="1" eaLnBrk="1" hangingPunct="1"/>
            <a:r>
              <a:rPr lang="en-US" smtClean="0"/>
              <a:t>Scaled</a:t>
            </a:r>
          </a:p>
          <a:p>
            <a:pPr lvl="1" eaLnBrk="1" hangingPunct="1"/>
            <a:r>
              <a:rPr lang="en-US" smtClean="0"/>
              <a:t>Easily related to major events </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5"/>
          <p:cNvSpPr>
            <a:spLocks noGrp="1"/>
          </p:cNvSpPr>
          <p:nvPr>
            <p:ph type="sldNum" sz="quarter" idx="12"/>
          </p:nvPr>
        </p:nvSpPr>
        <p:spPr/>
        <p:txBody>
          <a:bodyPr/>
          <a:lstStyle/>
          <a:p>
            <a:pPr>
              <a:defRPr/>
            </a:pPr>
            <a:fld id="{9A8262EC-D9AF-4FEF-8F4E-C56AB7E03866}" type="slidenum">
              <a:rPr lang="en-US" smtClean="0"/>
              <a:pPr>
                <a:defRPr/>
              </a:pPr>
              <a:t>124</a:t>
            </a:fld>
            <a:endParaRPr lang="en-US" dirty="0" smtClean="0"/>
          </a:p>
        </p:txBody>
      </p:sp>
      <p:sp>
        <p:nvSpPr>
          <p:cNvPr id="113667" name="Rectangle 2"/>
          <p:cNvSpPr>
            <a:spLocks noGrp="1" noChangeArrowheads="1"/>
          </p:cNvSpPr>
          <p:nvPr>
            <p:ph type="title"/>
          </p:nvPr>
        </p:nvSpPr>
        <p:spPr/>
        <p:txBody>
          <a:bodyPr/>
          <a:lstStyle/>
          <a:p>
            <a:pPr eaLnBrk="1" hangingPunct="1"/>
            <a:r>
              <a:rPr lang="en-US" sz="3200" smtClean="0"/>
              <a:t>Limitations of recall</a:t>
            </a:r>
            <a:br>
              <a:rPr lang="en-US" sz="3200" smtClean="0"/>
            </a:br>
            <a:endParaRPr lang="en-US" sz="3200" i="1" smtClean="0">
              <a:solidFill>
                <a:srgbClr val="0000FF"/>
              </a:solidFill>
            </a:endParaRPr>
          </a:p>
        </p:txBody>
      </p:sp>
      <p:sp>
        <p:nvSpPr>
          <p:cNvPr id="113668" name="Rectangle 3"/>
          <p:cNvSpPr>
            <a:spLocks noGrp="1" noChangeArrowheads="1"/>
          </p:cNvSpPr>
          <p:nvPr>
            <p:ph type="body" idx="1"/>
          </p:nvPr>
        </p:nvSpPr>
        <p:spPr/>
        <p:txBody>
          <a:bodyPr/>
          <a:lstStyle/>
          <a:p>
            <a:pPr eaLnBrk="1" hangingPunct="1">
              <a:lnSpc>
                <a:spcPct val="90000"/>
              </a:lnSpc>
            </a:pPr>
            <a:r>
              <a:rPr lang="en-US" smtClean="0"/>
              <a:t>Generally not reliable for precise quantitative data</a:t>
            </a:r>
          </a:p>
          <a:p>
            <a:pPr eaLnBrk="1" hangingPunct="1">
              <a:lnSpc>
                <a:spcPct val="90000"/>
              </a:lnSpc>
            </a:pPr>
            <a:r>
              <a:rPr lang="en-US" smtClean="0"/>
              <a:t>Sample selection bias</a:t>
            </a:r>
          </a:p>
          <a:p>
            <a:pPr eaLnBrk="1" hangingPunct="1">
              <a:lnSpc>
                <a:spcPct val="90000"/>
              </a:lnSpc>
            </a:pPr>
            <a:r>
              <a:rPr lang="en-US" smtClean="0"/>
              <a:t>Deliberate or unintentional distortion</a:t>
            </a:r>
          </a:p>
          <a:p>
            <a:pPr eaLnBrk="1" hangingPunct="1">
              <a:lnSpc>
                <a:spcPct val="90000"/>
              </a:lnSpc>
            </a:pPr>
            <a:r>
              <a:rPr lang="en-US" smtClean="0"/>
              <a:t>Few empirical studies (except on expenditure) to help adjust estimates</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p:txBody>
          <a:bodyPr/>
          <a:lstStyle/>
          <a:p>
            <a:pPr>
              <a:defRPr/>
            </a:pPr>
            <a:fld id="{9D4BC01A-A417-438D-A4AC-6E2AAFFFB667}" type="slidenum">
              <a:rPr lang="en-US" smtClean="0"/>
              <a:pPr>
                <a:defRPr/>
              </a:pPr>
              <a:t>125</a:t>
            </a:fld>
            <a:endParaRPr lang="en-US" dirty="0" smtClean="0"/>
          </a:p>
        </p:txBody>
      </p:sp>
      <p:sp>
        <p:nvSpPr>
          <p:cNvPr id="114691" name="Rectangle 2"/>
          <p:cNvSpPr>
            <a:spLocks noGrp="1" noChangeArrowheads="1"/>
          </p:cNvSpPr>
          <p:nvPr>
            <p:ph type="title"/>
          </p:nvPr>
        </p:nvSpPr>
        <p:spPr>
          <a:xfrm>
            <a:off x="685800" y="381000"/>
            <a:ext cx="7696200" cy="1066800"/>
          </a:xfrm>
        </p:spPr>
        <p:txBody>
          <a:bodyPr/>
          <a:lstStyle/>
          <a:p>
            <a:pPr eaLnBrk="1" hangingPunct="1"/>
            <a:r>
              <a:rPr lang="en-US" smtClean="0"/>
              <a:t>Sources of bias in recall</a:t>
            </a:r>
          </a:p>
        </p:txBody>
      </p:sp>
      <p:sp>
        <p:nvSpPr>
          <p:cNvPr id="114692" name="Rectangle 3"/>
          <p:cNvSpPr>
            <a:spLocks noGrp="1" noChangeArrowheads="1"/>
          </p:cNvSpPr>
          <p:nvPr>
            <p:ph type="body" idx="1"/>
          </p:nvPr>
        </p:nvSpPr>
        <p:spPr/>
        <p:txBody>
          <a:bodyPr/>
          <a:lstStyle/>
          <a:p>
            <a:pPr eaLnBrk="1" hangingPunct="1">
              <a:lnSpc>
                <a:spcPct val="90000"/>
              </a:lnSpc>
            </a:pPr>
            <a:r>
              <a:rPr lang="en-US" sz="2200" smtClean="0"/>
              <a:t>Who provides the information</a:t>
            </a:r>
          </a:p>
          <a:p>
            <a:pPr eaLnBrk="1" hangingPunct="1">
              <a:lnSpc>
                <a:spcPct val="90000"/>
              </a:lnSpc>
            </a:pPr>
            <a:r>
              <a:rPr lang="en-US" sz="2200" smtClean="0"/>
              <a:t>Under-estimation of small and routine expenditures</a:t>
            </a:r>
          </a:p>
          <a:p>
            <a:pPr eaLnBrk="1" hangingPunct="1">
              <a:lnSpc>
                <a:spcPct val="90000"/>
              </a:lnSpc>
            </a:pPr>
            <a:r>
              <a:rPr lang="en-US" sz="2200" smtClean="0"/>
              <a:t>“Telescoping” of recall concerning major expenditures</a:t>
            </a:r>
          </a:p>
          <a:p>
            <a:pPr eaLnBrk="1" hangingPunct="1">
              <a:lnSpc>
                <a:spcPct val="90000"/>
              </a:lnSpc>
            </a:pPr>
            <a:r>
              <a:rPr lang="en-US" sz="2200" smtClean="0"/>
              <a:t>Distortion to conform to accepted behavior:</a:t>
            </a:r>
          </a:p>
          <a:p>
            <a:pPr lvl="1" eaLnBrk="1" hangingPunct="1">
              <a:lnSpc>
                <a:spcPct val="90000"/>
              </a:lnSpc>
            </a:pPr>
            <a:r>
              <a:rPr lang="en-US" sz="2000" smtClean="0"/>
              <a:t>Intentional or unconscious</a:t>
            </a:r>
          </a:p>
          <a:p>
            <a:pPr lvl="1" eaLnBrk="1" hangingPunct="1">
              <a:lnSpc>
                <a:spcPct val="90000"/>
              </a:lnSpc>
            </a:pPr>
            <a:r>
              <a:rPr lang="en-US" sz="2000" smtClean="0"/>
              <a:t>Romanticizing the past</a:t>
            </a:r>
          </a:p>
          <a:p>
            <a:pPr lvl="1" eaLnBrk="1" hangingPunct="1">
              <a:lnSpc>
                <a:spcPct val="90000"/>
              </a:lnSpc>
            </a:pPr>
            <a:r>
              <a:rPr lang="en-US" sz="2000" smtClean="0"/>
              <a:t>Exaggerating </a:t>
            </a:r>
            <a:r>
              <a:rPr lang="en-US" sz="1800" smtClean="0"/>
              <a:t>(e.g. “We had nothing before this project came!”)</a:t>
            </a:r>
            <a:endParaRPr lang="en-US" sz="2000" smtClean="0"/>
          </a:p>
          <a:p>
            <a:pPr eaLnBrk="1" hangingPunct="1">
              <a:lnSpc>
                <a:spcPct val="90000"/>
              </a:lnSpc>
            </a:pPr>
            <a:r>
              <a:rPr lang="en-US" sz="2200" smtClean="0"/>
              <a:t>Contextual factors:</a:t>
            </a:r>
          </a:p>
          <a:p>
            <a:pPr lvl="1" eaLnBrk="1" hangingPunct="1">
              <a:lnSpc>
                <a:spcPct val="90000"/>
              </a:lnSpc>
            </a:pPr>
            <a:r>
              <a:rPr lang="en-US" sz="2000" smtClean="0"/>
              <a:t>Time intervals used in question</a:t>
            </a:r>
          </a:p>
          <a:p>
            <a:pPr lvl="1" eaLnBrk="1" hangingPunct="1">
              <a:lnSpc>
                <a:spcPct val="90000"/>
              </a:lnSpc>
            </a:pPr>
            <a:r>
              <a:rPr lang="en-US" sz="2000" smtClean="0"/>
              <a:t>Respondents expectations of what interviewer wants to know</a:t>
            </a:r>
          </a:p>
          <a:p>
            <a:pPr eaLnBrk="1" hangingPunct="1">
              <a:lnSpc>
                <a:spcPct val="90000"/>
              </a:lnSpc>
            </a:pPr>
            <a:r>
              <a:rPr lang="en-US" sz="2200" smtClean="0"/>
              <a:t>Implications for the interview protocol</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p:txBody>
          <a:bodyPr/>
          <a:lstStyle/>
          <a:p>
            <a:pPr>
              <a:defRPr/>
            </a:pPr>
            <a:fld id="{891222BF-EFF3-41C6-BD5C-1E1F53C38AF6}" type="slidenum">
              <a:rPr lang="en-US" smtClean="0"/>
              <a:pPr>
                <a:defRPr/>
              </a:pPr>
              <a:t>126</a:t>
            </a:fld>
            <a:endParaRPr lang="en-US" dirty="0" smtClean="0"/>
          </a:p>
        </p:txBody>
      </p:sp>
      <p:sp>
        <p:nvSpPr>
          <p:cNvPr id="115715" name="Rectangle 2"/>
          <p:cNvSpPr>
            <a:spLocks noGrp="1" noChangeArrowheads="1"/>
          </p:cNvSpPr>
          <p:nvPr>
            <p:ph type="title"/>
          </p:nvPr>
        </p:nvSpPr>
        <p:spPr/>
        <p:txBody>
          <a:bodyPr/>
          <a:lstStyle/>
          <a:p>
            <a:pPr eaLnBrk="1" hangingPunct="1"/>
            <a:r>
              <a:rPr lang="en-US" smtClean="0"/>
              <a:t>Improving the validity of recall</a:t>
            </a:r>
          </a:p>
        </p:txBody>
      </p:sp>
      <p:sp>
        <p:nvSpPr>
          <p:cNvPr id="115716" name="Rectangle 3"/>
          <p:cNvSpPr>
            <a:spLocks noGrp="1" noChangeArrowheads="1"/>
          </p:cNvSpPr>
          <p:nvPr>
            <p:ph type="body" idx="1"/>
          </p:nvPr>
        </p:nvSpPr>
        <p:spPr/>
        <p:txBody>
          <a:bodyPr/>
          <a:lstStyle/>
          <a:p>
            <a:pPr eaLnBrk="1" hangingPunct="1">
              <a:lnSpc>
                <a:spcPct val="90000"/>
              </a:lnSpc>
            </a:pPr>
            <a:r>
              <a:rPr lang="en-US" smtClean="0"/>
              <a:t>Conduct small studies to compare recall with survey or other findings.</a:t>
            </a:r>
          </a:p>
          <a:p>
            <a:pPr eaLnBrk="1" hangingPunct="1">
              <a:lnSpc>
                <a:spcPct val="90000"/>
              </a:lnSpc>
            </a:pPr>
            <a:r>
              <a:rPr lang="en-US" smtClean="0"/>
              <a:t>Ensure all relevant groups interviewed</a:t>
            </a:r>
          </a:p>
          <a:p>
            <a:pPr eaLnBrk="1" hangingPunct="1">
              <a:lnSpc>
                <a:spcPct val="90000"/>
              </a:lnSpc>
            </a:pPr>
            <a:r>
              <a:rPr lang="en-US" smtClean="0"/>
              <a:t>Triangulation</a:t>
            </a:r>
          </a:p>
          <a:p>
            <a:pPr eaLnBrk="1" hangingPunct="1">
              <a:lnSpc>
                <a:spcPct val="90000"/>
              </a:lnSpc>
            </a:pPr>
            <a:r>
              <a:rPr lang="en-US" smtClean="0"/>
              <a:t>Link recall to important reference events</a:t>
            </a:r>
          </a:p>
          <a:p>
            <a:pPr lvl="1" eaLnBrk="1" hangingPunct="1">
              <a:lnSpc>
                <a:spcPct val="90000"/>
              </a:lnSpc>
            </a:pPr>
            <a:r>
              <a:rPr lang="en-US" smtClean="0"/>
              <a:t>Elections</a:t>
            </a:r>
          </a:p>
          <a:p>
            <a:pPr lvl="1" eaLnBrk="1" hangingPunct="1">
              <a:lnSpc>
                <a:spcPct val="90000"/>
              </a:lnSpc>
            </a:pPr>
            <a:r>
              <a:rPr lang="en-US" smtClean="0"/>
              <a:t>Drought/flood/tsunami/war/displacement</a:t>
            </a:r>
          </a:p>
          <a:p>
            <a:pPr lvl="1" eaLnBrk="1" hangingPunct="1">
              <a:lnSpc>
                <a:spcPct val="90000"/>
              </a:lnSpc>
            </a:pPr>
            <a:r>
              <a:rPr lang="en-US" smtClean="0"/>
              <a:t>Construction of road, school etc</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p:txBody>
          <a:bodyPr/>
          <a:lstStyle/>
          <a:p>
            <a:pPr>
              <a:defRPr/>
            </a:pPr>
            <a:fld id="{E981554D-E011-4F5A-AD3B-02A3E9443972}" type="slidenum">
              <a:rPr lang="en-US" smtClean="0"/>
              <a:pPr>
                <a:defRPr/>
              </a:pPr>
              <a:t>127</a:t>
            </a:fld>
            <a:endParaRPr lang="en-US" dirty="0" smtClean="0"/>
          </a:p>
        </p:txBody>
      </p:sp>
      <p:sp>
        <p:nvSpPr>
          <p:cNvPr id="116739" name="Rectangle 2"/>
          <p:cNvSpPr>
            <a:spLocks noGrp="1" noChangeArrowheads="1"/>
          </p:cNvSpPr>
          <p:nvPr>
            <p:ph type="title"/>
          </p:nvPr>
        </p:nvSpPr>
        <p:spPr/>
        <p:txBody>
          <a:bodyPr/>
          <a:lstStyle/>
          <a:p>
            <a:pPr eaLnBrk="1" hangingPunct="1"/>
            <a:r>
              <a:rPr lang="en-US" smtClean="0"/>
              <a:t>Key informants</a:t>
            </a:r>
          </a:p>
        </p:txBody>
      </p:sp>
      <p:sp>
        <p:nvSpPr>
          <p:cNvPr id="116740" name="Rectangle 3"/>
          <p:cNvSpPr>
            <a:spLocks noGrp="1" noChangeArrowheads="1"/>
          </p:cNvSpPr>
          <p:nvPr>
            <p:ph type="body" idx="1"/>
          </p:nvPr>
        </p:nvSpPr>
        <p:spPr/>
        <p:txBody>
          <a:bodyPr/>
          <a:lstStyle/>
          <a:p>
            <a:pPr eaLnBrk="1" hangingPunct="1"/>
            <a:r>
              <a:rPr lang="en-US" smtClean="0"/>
              <a:t>Not just officials and high status people</a:t>
            </a:r>
          </a:p>
          <a:p>
            <a:pPr eaLnBrk="1" hangingPunct="1"/>
            <a:r>
              <a:rPr lang="en-US" smtClean="0"/>
              <a:t>Everyone can be a key informant on their own situation:</a:t>
            </a:r>
          </a:p>
          <a:p>
            <a:pPr lvl="1" eaLnBrk="1" hangingPunct="1"/>
            <a:r>
              <a:rPr lang="en-US" smtClean="0"/>
              <a:t>Single mothers</a:t>
            </a:r>
          </a:p>
          <a:p>
            <a:pPr lvl="1" eaLnBrk="1" hangingPunct="1"/>
            <a:r>
              <a:rPr lang="en-US" smtClean="0"/>
              <a:t>Factory workers</a:t>
            </a:r>
          </a:p>
          <a:p>
            <a:pPr lvl="1" eaLnBrk="1" hangingPunct="1"/>
            <a:r>
              <a:rPr lang="en-US" smtClean="0"/>
              <a:t>Users of public transport</a:t>
            </a:r>
          </a:p>
          <a:p>
            <a:pPr lvl="1" eaLnBrk="1" hangingPunct="1"/>
            <a:r>
              <a:rPr lang="en-US" smtClean="0"/>
              <a:t>Sex workers</a:t>
            </a:r>
          </a:p>
          <a:p>
            <a:pPr lvl="1" eaLnBrk="1" hangingPunct="1"/>
            <a:r>
              <a:rPr lang="en-US" smtClean="0"/>
              <a:t>Street children</a:t>
            </a: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p:txBody>
          <a:bodyPr/>
          <a:lstStyle/>
          <a:p>
            <a:pPr>
              <a:defRPr/>
            </a:pPr>
            <a:fld id="{26A5F2FF-B689-48C1-8EC9-78EB8FEE4A38}" type="slidenum">
              <a:rPr lang="en-US" smtClean="0"/>
              <a:pPr>
                <a:defRPr/>
              </a:pPr>
              <a:t>128</a:t>
            </a:fld>
            <a:endParaRPr lang="en-US" dirty="0" smtClean="0"/>
          </a:p>
        </p:txBody>
      </p:sp>
      <p:sp>
        <p:nvSpPr>
          <p:cNvPr id="117763" name="Rectangle 2"/>
          <p:cNvSpPr>
            <a:spLocks noGrp="1" noChangeArrowheads="1"/>
          </p:cNvSpPr>
          <p:nvPr>
            <p:ph type="title"/>
          </p:nvPr>
        </p:nvSpPr>
        <p:spPr/>
        <p:txBody>
          <a:bodyPr/>
          <a:lstStyle/>
          <a:p>
            <a:pPr eaLnBrk="1" hangingPunct="1"/>
            <a:r>
              <a:rPr lang="en-US" smtClean="0"/>
              <a:t>Guidelines for key-informant analysis</a:t>
            </a:r>
            <a:endParaRPr lang="en-US" smtClean="0">
              <a:solidFill>
                <a:srgbClr val="EB2D0D"/>
              </a:solidFill>
            </a:endParaRPr>
          </a:p>
        </p:txBody>
      </p:sp>
      <p:sp>
        <p:nvSpPr>
          <p:cNvPr id="117764" name="Rectangle 3"/>
          <p:cNvSpPr>
            <a:spLocks noGrp="1" noChangeArrowheads="1"/>
          </p:cNvSpPr>
          <p:nvPr>
            <p:ph type="body" idx="1"/>
          </p:nvPr>
        </p:nvSpPr>
        <p:spPr/>
        <p:txBody>
          <a:bodyPr/>
          <a:lstStyle/>
          <a:p>
            <a:pPr eaLnBrk="1" hangingPunct="1">
              <a:lnSpc>
                <a:spcPct val="90000"/>
              </a:lnSpc>
            </a:pPr>
            <a:r>
              <a:rPr lang="en-US" smtClean="0"/>
              <a:t>Triangulation greatly enhances validity and understanding</a:t>
            </a:r>
          </a:p>
          <a:p>
            <a:pPr eaLnBrk="1" hangingPunct="1">
              <a:lnSpc>
                <a:spcPct val="90000"/>
              </a:lnSpc>
            </a:pPr>
            <a:r>
              <a:rPr lang="en-US" smtClean="0"/>
              <a:t>Include informants with different experiences and perspectives</a:t>
            </a:r>
          </a:p>
          <a:p>
            <a:pPr eaLnBrk="1" hangingPunct="1">
              <a:lnSpc>
                <a:spcPct val="90000"/>
              </a:lnSpc>
            </a:pPr>
            <a:r>
              <a:rPr lang="en-US" smtClean="0"/>
              <a:t>Understand how each informant fits into the picture</a:t>
            </a:r>
          </a:p>
          <a:p>
            <a:pPr eaLnBrk="1" hangingPunct="1">
              <a:lnSpc>
                <a:spcPct val="90000"/>
              </a:lnSpc>
            </a:pPr>
            <a:r>
              <a:rPr lang="en-US" smtClean="0"/>
              <a:t>Employ multiple rounds if necessary</a:t>
            </a:r>
          </a:p>
          <a:p>
            <a:pPr eaLnBrk="1" hangingPunct="1">
              <a:lnSpc>
                <a:spcPct val="90000"/>
              </a:lnSpc>
            </a:pPr>
            <a:r>
              <a:rPr lang="en-US" smtClean="0"/>
              <a:t>Carefully manage ethical issues</a:t>
            </a:r>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p:txBody>
          <a:bodyPr/>
          <a:lstStyle/>
          <a:p>
            <a:pPr>
              <a:defRPr/>
            </a:pPr>
            <a:fld id="{D8AA7B3A-B75E-45AD-83D2-8CCA2EF541F2}" type="slidenum">
              <a:rPr lang="en-US" smtClean="0"/>
              <a:pPr>
                <a:defRPr/>
              </a:pPr>
              <a:t>129</a:t>
            </a:fld>
            <a:endParaRPr lang="en-US" dirty="0" smtClean="0"/>
          </a:p>
        </p:txBody>
      </p:sp>
      <p:sp>
        <p:nvSpPr>
          <p:cNvPr id="118787" name="Rectangle 2"/>
          <p:cNvSpPr>
            <a:spLocks noGrp="1" noChangeArrowheads="1"/>
          </p:cNvSpPr>
          <p:nvPr>
            <p:ph type="title"/>
          </p:nvPr>
        </p:nvSpPr>
        <p:spPr/>
        <p:txBody>
          <a:bodyPr/>
          <a:lstStyle/>
          <a:p>
            <a:pPr eaLnBrk="1" hangingPunct="1"/>
            <a:r>
              <a:rPr lang="en-US" sz="2900" smtClean="0"/>
              <a:t>PRA and related participatory techniques </a:t>
            </a:r>
          </a:p>
        </p:txBody>
      </p:sp>
      <p:sp>
        <p:nvSpPr>
          <p:cNvPr id="118788" name="Rectangle 3"/>
          <p:cNvSpPr>
            <a:spLocks noGrp="1" noChangeArrowheads="1"/>
          </p:cNvSpPr>
          <p:nvPr>
            <p:ph type="body" idx="1"/>
          </p:nvPr>
        </p:nvSpPr>
        <p:spPr/>
        <p:txBody>
          <a:bodyPr/>
          <a:lstStyle/>
          <a:p>
            <a:pPr eaLnBrk="1" hangingPunct="1"/>
            <a:r>
              <a:rPr lang="en-US" sz="2800" smtClean="0"/>
              <a:t>PRA (Participatory Rapid Appraisal) and PLA (Participatory Learning and Action) techniques collect data at the group or community [rather than individual] level</a:t>
            </a:r>
          </a:p>
          <a:p>
            <a:pPr eaLnBrk="1" hangingPunct="1"/>
            <a:r>
              <a:rPr lang="en-US" sz="2800" smtClean="0"/>
              <a:t>Can either seek to identify consensus or identify different perspectives  </a:t>
            </a:r>
          </a:p>
          <a:p>
            <a:pPr eaLnBrk="1" hangingPunct="1"/>
            <a:r>
              <a:rPr lang="en-US" sz="2800" smtClean="0"/>
              <a:t>Risk of bias:</a:t>
            </a:r>
          </a:p>
          <a:p>
            <a:pPr lvl="1" eaLnBrk="1" hangingPunct="1"/>
            <a:r>
              <a:rPr lang="en-US" sz="2400" smtClean="0"/>
              <a:t>If only certain sectors of the community participate</a:t>
            </a:r>
          </a:p>
          <a:p>
            <a:pPr lvl="1" eaLnBrk="1" hangingPunct="1"/>
            <a:r>
              <a:rPr lang="en-US" sz="2400" smtClean="0"/>
              <a:t>If certain people dominate the discussion</a:t>
            </a:r>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2"/>
          </p:nvPr>
        </p:nvSpPr>
        <p:spPr/>
        <p:txBody>
          <a:bodyPr/>
          <a:lstStyle/>
          <a:p>
            <a:pPr>
              <a:defRPr/>
            </a:pPr>
            <a:fld id="{269B0FE2-D7B3-4ED6-8D5D-1CBFBE647F73}" type="slidenum">
              <a:rPr lang="en-US" smtClean="0"/>
              <a:pPr>
                <a:defRPr/>
              </a:pPr>
              <a:t>13</a:t>
            </a:fld>
            <a:endParaRPr lang="en-US" smtClean="0"/>
          </a:p>
        </p:txBody>
      </p:sp>
      <p:sp>
        <p:nvSpPr>
          <p:cNvPr id="18435" name="Rectangle 2"/>
          <p:cNvSpPr>
            <a:spLocks noGrp="1" noChangeArrowheads="1"/>
          </p:cNvSpPr>
          <p:nvPr>
            <p:ph type="title"/>
          </p:nvPr>
        </p:nvSpPr>
        <p:spPr>
          <a:xfrm>
            <a:off x="762000" y="457200"/>
            <a:ext cx="7696200" cy="1143000"/>
          </a:xfrm>
        </p:spPr>
        <p:txBody>
          <a:bodyPr/>
          <a:lstStyle/>
          <a:p>
            <a:r>
              <a:rPr lang="en-US" sz="3200" smtClean="0"/>
              <a:t>The </a:t>
            </a:r>
            <a:r>
              <a:rPr lang="fr-CA" sz="3200" smtClean="0"/>
              <a:t>N</a:t>
            </a:r>
            <a:r>
              <a:rPr lang="en-US" sz="3200" smtClean="0"/>
              <a:t>eed for the RealWorld Evaluation Approach</a:t>
            </a:r>
          </a:p>
        </p:txBody>
      </p:sp>
      <p:sp>
        <p:nvSpPr>
          <p:cNvPr id="18436" name="Rectangle 3"/>
          <p:cNvSpPr>
            <a:spLocks noGrp="1" noChangeArrowheads="1"/>
          </p:cNvSpPr>
          <p:nvPr>
            <p:ph type="body" sz="half" idx="1"/>
          </p:nvPr>
        </p:nvSpPr>
        <p:spPr>
          <a:xfrm>
            <a:off x="762000" y="2209800"/>
            <a:ext cx="7848600" cy="3724275"/>
          </a:xfrm>
        </p:spPr>
        <p:txBody>
          <a:bodyPr/>
          <a:lstStyle/>
          <a:p>
            <a:pPr marL="533400" indent="-533400">
              <a:lnSpc>
                <a:spcPct val="90000"/>
              </a:lnSpc>
              <a:buFont typeface="Wingdings" pitchFamily="2" charset="2"/>
              <a:buNone/>
            </a:pPr>
            <a:endParaRPr lang="en-US" sz="2800" b="1" smtClean="0">
              <a:solidFill>
                <a:srgbClr val="FF9900"/>
              </a:solidFill>
            </a:endParaRPr>
          </a:p>
          <a:p>
            <a:pPr marL="533400" indent="-533400">
              <a:lnSpc>
                <a:spcPct val="90000"/>
              </a:lnSpc>
              <a:buFont typeface="Wingdings" pitchFamily="2" charset="2"/>
              <a:buNone/>
            </a:pPr>
            <a:endParaRPr lang="en-US" sz="2800" smtClean="0">
              <a:solidFill>
                <a:srgbClr val="FF3300"/>
              </a:solidFill>
            </a:endParaRPr>
          </a:p>
          <a:p>
            <a:pPr marL="533400" indent="-533400">
              <a:lnSpc>
                <a:spcPct val="90000"/>
              </a:lnSpc>
              <a:buFont typeface="Wingdings" pitchFamily="2" charset="2"/>
              <a:buNone/>
            </a:pPr>
            <a:endParaRPr lang="en-US" sz="2800" smtClean="0">
              <a:solidFill>
                <a:srgbClr val="FF3300"/>
              </a:solidFill>
            </a:endParaRPr>
          </a:p>
          <a:p>
            <a:pPr marL="533400" indent="-533400">
              <a:lnSpc>
                <a:spcPct val="90000"/>
              </a:lnSpc>
            </a:pPr>
            <a:endParaRPr lang="en-US" sz="2800" smtClean="0"/>
          </a:p>
        </p:txBody>
      </p:sp>
      <p:sp>
        <p:nvSpPr>
          <p:cNvPr id="18437" name="Rectangle 4"/>
          <p:cNvSpPr>
            <a:spLocks noChangeArrowheads="1"/>
          </p:cNvSpPr>
          <p:nvPr/>
        </p:nvSpPr>
        <p:spPr bwMode="auto">
          <a:xfrm>
            <a:off x="4800600" y="18288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8438" name="Rectangle 5"/>
          <p:cNvSpPr>
            <a:spLocks noChangeArrowheads="1"/>
          </p:cNvSpPr>
          <p:nvPr/>
        </p:nvSpPr>
        <p:spPr bwMode="auto">
          <a:xfrm>
            <a:off x="5791200" y="2057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8439" name="Rectangle 6"/>
          <p:cNvSpPr>
            <a:spLocks noChangeArrowheads="1"/>
          </p:cNvSpPr>
          <p:nvPr/>
        </p:nvSpPr>
        <p:spPr bwMode="auto">
          <a:xfrm>
            <a:off x="6324600" y="2057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18440" name="Rectangle 7"/>
          <p:cNvSpPr>
            <a:spLocks noChangeArrowheads="1"/>
          </p:cNvSpPr>
          <p:nvPr/>
        </p:nvSpPr>
        <p:spPr bwMode="auto">
          <a:xfrm>
            <a:off x="5791200" y="20574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73736" name="Rectangle 8"/>
          <p:cNvSpPr>
            <a:spLocks noChangeArrowheads="1"/>
          </p:cNvSpPr>
          <p:nvPr/>
        </p:nvSpPr>
        <p:spPr bwMode="auto">
          <a:xfrm>
            <a:off x="381000" y="2057400"/>
            <a:ext cx="830580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33400" indent="-533400">
              <a:lnSpc>
                <a:spcPct val="90000"/>
              </a:lnSpc>
              <a:spcBef>
                <a:spcPct val="20000"/>
              </a:spcBef>
              <a:buClr>
                <a:schemeClr val="bg2"/>
              </a:buClr>
              <a:buSzPct val="70000"/>
              <a:buFont typeface="Wingdings" pitchFamily="2" charset="2"/>
              <a:buChar char="l"/>
            </a:pPr>
            <a:r>
              <a:rPr lang="en-US" sz="2800" i="1">
                <a:cs typeface="Times New Roman" pitchFamily="18" charset="0"/>
              </a:rPr>
              <a:t>As a result of these kinds of constraints, many of the basic principles of rigorous impact evaluation design (comparable pre-test -- post test design, control group, adequate instrument development and testing, random sample selection, control for researcher bias, thorough documentation of the evaluation methodology etc.) are often sacrificed.</a:t>
            </a:r>
            <a:r>
              <a:rPr lang="en-US" sz="3300"/>
              <a:t> </a:t>
            </a:r>
          </a:p>
          <a:p>
            <a:pPr marL="533400" indent="-533400">
              <a:lnSpc>
                <a:spcPct val="90000"/>
              </a:lnSpc>
              <a:spcBef>
                <a:spcPct val="20000"/>
              </a:spcBef>
              <a:buClr>
                <a:schemeClr val="bg2"/>
              </a:buClr>
              <a:buSzPct val="70000"/>
              <a:buFont typeface="Wingdings" pitchFamily="2" charset="2"/>
              <a:buChar char="l"/>
            </a:pPr>
            <a:endParaRPr lang="en-US" sz="33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3736"/>
                                        </p:tgtEl>
                                        <p:attrNameLst>
                                          <p:attrName>style.visibility</p:attrName>
                                        </p:attrNameLst>
                                      </p:cBhvr>
                                      <p:to>
                                        <p:strVal val="visible"/>
                                      </p:to>
                                    </p:set>
                                    <p:animEffect transition="in" filter="wipe(up)">
                                      <p:cBhvr>
                                        <p:cTn id="7" dur="2000"/>
                                        <p:tgtEl>
                                          <p:spTgt spid="73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6"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p:txBody>
          <a:bodyPr/>
          <a:lstStyle/>
          <a:p>
            <a:pPr>
              <a:defRPr/>
            </a:pPr>
            <a:fld id="{88C7F303-8E45-4C5A-B16E-F6BDC8E088BE}" type="slidenum">
              <a:rPr lang="en-US" smtClean="0"/>
              <a:pPr>
                <a:defRPr/>
              </a:pPr>
              <a:t>130</a:t>
            </a:fld>
            <a:endParaRPr lang="en-US" dirty="0" smtClean="0"/>
          </a:p>
        </p:txBody>
      </p:sp>
      <p:sp>
        <p:nvSpPr>
          <p:cNvPr id="119811" name="Rectangle 2"/>
          <p:cNvSpPr>
            <a:spLocks noGrp="1" noChangeArrowheads="1"/>
          </p:cNvSpPr>
          <p:nvPr>
            <p:ph type="title"/>
          </p:nvPr>
        </p:nvSpPr>
        <p:spPr/>
        <p:txBody>
          <a:bodyPr/>
          <a:lstStyle/>
          <a:p>
            <a:pPr eaLnBrk="1" hangingPunct="1"/>
            <a:r>
              <a:rPr lang="en-US" sz="3200" smtClean="0"/>
              <a:t>Summary of issues in baseline reconstruction</a:t>
            </a:r>
          </a:p>
        </p:txBody>
      </p:sp>
      <p:sp>
        <p:nvSpPr>
          <p:cNvPr id="119812" name="Rectangle 3"/>
          <p:cNvSpPr>
            <a:spLocks noGrp="1" noChangeArrowheads="1"/>
          </p:cNvSpPr>
          <p:nvPr>
            <p:ph type="body" idx="1"/>
          </p:nvPr>
        </p:nvSpPr>
        <p:spPr/>
        <p:txBody>
          <a:bodyPr/>
          <a:lstStyle/>
          <a:p>
            <a:pPr eaLnBrk="1" hangingPunct="1"/>
            <a:r>
              <a:rPr lang="en-US" smtClean="0"/>
              <a:t>Variations in reliability of recall</a:t>
            </a:r>
          </a:p>
          <a:p>
            <a:pPr eaLnBrk="1" hangingPunct="1"/>
            <a:r>
              <a:rPr lang="en-US" smtClean="0"/>
              <a:t>Memory distortion</a:t>
            </a:r>
          </a:p>
          <a:p>
            <a:pPr eaLnBrk="1" hangingPunct="1"/>
            <a:r>
              <a:rPr lang="en-US" smtClean="0"/>
              <a:t>Secondary data not easy to use</a:t>
            </a:r>
          </a:p>
          <a:p>
            <a:pPr eaLnBrk="1" hangingPunct="1"/>
            <a:r>
              <a:rPr lang="en-US" smtClean="0"/>
              <a:t>Secondary data incomplete or unreliable</a:t>
            </a:r>
          </a:p>
          <a:p>
            <a:pPr eaLnBrk="1" hangingPunct="1"/>
            <a:r>
              <a:rPr lang="en-US" smtClean="0"/>
              <a:t>Key informants may distort the past</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p:txBody>
          <a:bodyPr/>
          <a:lstStyle/>
          <a:p>
            <a:pPr>
              <a:defRPr/>
            </a:pPr>
            <a:fld id="{85F8CBD1-46D5-46BE-BE19-F8255D1DD03D}" type="slidenum">
              <a:rPr lang="en-US" smtClean="0"/>
              <a:pPr>
                <a:defRPr/>
              </a:pPr>
              <a:t>131</a:t>
            </a:fld>
            <a:endParaRPr lang="en-US" dirty="0" smtClean="0"/>
          </a:p>
        </p:txBody>
      </p:sp>
      <p:sp>
        <p:nvSpPr>
          <p:cNvPr id="120835" name="Rectangle 2"/>
          <p:cNvSpPr>
            <a:spLocks noGrp="1" noChangeArrowheads="1"/>
          </p:cNvSpPr>
          <p:nvPr>
            <p:ph type="title"/>
          </p:nvPr>
        </p:nvSpPr>
        <p:spPr/>
        <p:txBody>
          <a:bodyPr/>
          <a:lstStyle/>
          <a:p>
            <a:pPr eaLnBrk="1" hangingPunct="1"/>
            <a:r>
              <a:rPr lang="en-US" smtClean="0">
                <a:solidFill>
                  <a:srgbClr val="0070C0"/>
                </a:solidFill>
              </a:rPr>
              <a:t>2. Ways to reconstruct comparison groups</a:t>
            </a:r>
          </a:p>
        </p:txBody>
      </p:sp>
      <p:sp>
        <p:nvSpPr>
          <p:cNvPr id="120836" name="Rectangle 3"/>
          <p:cNvSpPr>
            <a:spLocks noGrp="1" noChangeArrowheads="1"/>
          </p:cNvSpPr>
          <p:nvPr>
            <p:ph type="body" idx="1"/>
          </p:nvPr>
        </p:nvSpPr>
        <p:spPr/>
        <p:txBody>
          <a:bodyPr/>
          <a:lstStyle/>
          <a:p>
            <a:pPr eaLnBrk="1" hangingPunct="1">
              <a:lnSpc>
                <a:spcPct val="90000"/>
              </a:lnSpc>
            </a:pPr>
            <a:r>
              <a:rPr lang="en-US" smtClean="0"/>
              <a:t>Judgmental matching of communities </a:t>
            </a:r>
          </a:p>
          <a:p>
            <a:pPr eaLnBrk="1" hangingPunct="1">
              <a:lnSpc>
                <a:spcPct val="90000"/>
              </a:lnSpc>
            </a:pPr>
            <a:r>
              <a:rPr lang="en-US" smtClean="0"/>
              <a:t>When there is phased introduction of project services beneficiaries entering in later phases can be used as “pipeline” comparison groups</a:t>
            </a:r>
          </a:p>
          <a:p>
            <a:pPr eaLnBrk="1" hangingPunct="1">
              <a:lnSpc>
                <a:spcPct val="90000"/>
              </a:lnSpc>
            </a:pPr>
            <a:r>
              <a:rPr lang="en-US" smtClean="0"/>
              <a:t>Internal controls when different subjects receive different combinations and levels of services</a:t>
            </a:r>
          </a:p>
          <a:p>
            <a:pPr eaLnBrk="1" hangingPunct="1">
              <a:lnSpc>
                <a:spcPct val="90000"/>
              </a:lnSpc>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p:txBody>
          <a:bodyPr/>
          <a:lstStyle/>
          <a:p>
            <a:pPr>
              <a:defRPr/>
            </a:pPr>
            <a:fld id="{0AF08BD3-53C8-4C78-9E48-BFB7DBC74D91}" type="slidenum">
              <a:rPr lang="en-US" smtClean="0"/>
              <a:pPr>
                <a:defRPr/>
              </a:pPr>
              <a:t>132</a:t>
            </a:fld>
            <a:endParaRPr lang="en-US" dirty="0" smtClean="0"/>
          </a:p>
        </p:txBody>
      </p:sp>
      <p:sp>
        <p:nvSpPr>
          <p:cNvPr id="121859" name="Rectangle 2"/>
          <p:cNvSpPr>
            <a:spLocks noGrp="1" noChangeArrowheads="1"/>
          </p:cNvSpPr>
          <p:nvPr>
            <p:ph type="title"/>
          </p:nvPr>
        </p:nvSpPr>
        <p:spPr/>
        <p:txBody>
          <a:bodyPr/>
          <a:lstStyle/>
          <a:p>
            <a:pPr eaLnBrk="1" hangingPunct="1"/>
            <a:r>
              <a:rPr lang="en-US" smtClean="0"/>
              <a:t>Using propensity scores to strengthen comparison groups</a:t>
            </a:r>
          </a:p>
        </p:txBody>
      </p:sp>
      <p:sp>
        <p:nvSpPr>
          <p:cNvPr id="121860" name="Rectangle 3"/>
          <p:cNvSpPr>
            <a:spLocks noGrp="1" noChangeArrowheads="1"/>
          </p:cNvSpPr>
          <p:nvPr>
            <p:ph type="body" idx="1"/>
          </p:nvPr>
        </p:nvSpPr>
        <p:spPr/>
        <p:txBody>
          <a:bodyPr/>
          <a:lstStyle/>
          <a:p>
            <a:pPr eaLnBrk="1" hangingPunct="1"/>
            <a:r>
              <a:rPr lang="en-US" sz="2800" smtClean="0"/>
              <a:t>Propensity score matching</a:t>
            </a:r>
          </a:p>
          <a:p>
            <a:pPr eaLnBrk="1" hangingPunct="1"/>
            <a:r>
              <a:rPr lang="en-US" sz="2800" smtClean="0"/>
              <a:t>Rapid assessment studies can compare characteristics of project and comparison groups using:</a:t>
            </a:r>
          </a:p>
          <a:p>
            <a:pPr lvl="1" eaLnBrk="1" hangingPunct="1"/>
            <a:r>
              <a:rPr lang="en-US" sz="2200" smtClean="0"/>
              <a:t>Observation</a:t>
            </a:r>
          </a:p>
          <a:p>
            <a:pPr lvl="1" eaLnBrk="1" hangingPunct="1"/>
            <a:r>
              <a:rPr lang="en-US" sz="2200" smtClean="0"/>
              <a:t>Key informants</a:t>
            </a:r>
          </a:p>
          <a:p>
            <a:pPr lvl="1" eaLnBrk="1" hangingPunct="1"/>
            <a:r>
              <a:rPr lang="en-US" sz="2200" smtClean="0"/>
              <a:t>Focus groups</a:t>
            </a:r>
          </a:p>
          <a:p>
            <a:pPr lvl="1" eaLnBrk="1" hangingPunct="1"/>
            <a:r>
              <a:rPr lang="en-US" sz="2200" smtClean="0"/>
              <a:t>Secondary data</a:t>
            </a:r>
          </a:p>
          <a:p>
            <a:pPr lvl="1" eaLnBrk="1" hangingPunct="1"/>
            <a:r>
              <a:rPr lang="en-US" sz="2200" smtClean="0"/>
              <a:t>Aerial photos and GIS data</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p:txBody>
          <a:bodyPr/>
          <a:lstStyle/>
          <a:p>
            <a:pPr>
              <a:defRPr/>
            </a:pPr>
            <a:fld id="{7F71539F-CEE8-4626-82DA-51C9D5E067F2}" type="slidenum">
              <a:rPr lang="en-US" smtClean="0"/>
              <a:pPr>
                <a:defRPr/>
              </a:pPr>
              <a:t>133</a:t>
            </a:fld>
            <a:endParaRPr lang="en-US" dirty="0" smtClean="0"/>
          </a:p>
        </p:txBody>
      </p:sp>
      <p:sp>
        <p:nvSpPr>
          <p:cNvPr id="122883" name="Rectangle 2"/>
          <p:cNvSpPr>
            <a:spLocks noGrp="1" noChangeArrowheads="1"/>
          </p:cNvSpPr>
          <p:nvPr>
            <p:ph type="title"/>
          </p:nvPr>
        </p:nvSpPr>
        <p:spPr/>
        <p:txBody>
          <a:bodyPr/>
          <a:lstStyle/>
          <a:p>
            <a:pPr eaLnBrk="1" hangingPunct="1"/>
            <a:r>
              <a:rPr lang="en-US" sz="3200" smtClean="0"/>
              <a:t>Issues in reconstructing comparison groups</a:t>
            </a:r>
          </a:p>
        </p:txBody>
      </p:sp>
      <p:sp>
        <p:nvSpPr>
          <p:cNvPr id="122884" name="Rectangle 3"/>
          <p:cNvSpPr>
            <a:spLocks noGrp="1" noChangeArrowheads="1"/>
          </p:cNvSpPr>
          <p:nvPr>
            <p:ph type="body" idx="1"/>
          </p:nvPr>
        </p:nvSpPr>
        <p:spPr/>
        <p:txBody>
          <a:bodyPr/>
          <a:lstStyle/>
          <a:p>
            <a:pPr eaLnBrk="1" hangingPunct="1">
              <a:lnSpc>
                <a:spcPct val="80000"/>
              </a:lnSpc>
            </a:pPr>
            <a:r>
              <a:rPr lang="en-US" sz="2800" smtClean="0"/>
              <a:t>Project areas often selected purposively and difficult to match</a:t>
            </a:r>
          </a:p>
          <a:p>
            <a:pPr eaLnBrk="1" hangingPunct="1">
              <a:lnSpc>
                <a:spcPct val="80000"/>
              </a:lnSpc>
            </a:pPr>
            <a:r>
              <a:rPr lang="en-US" sz="2800" smtClean="0"/>
              <a:t>Differences between project and comparison groups - difficult to assess whether outcomes were due to project interventions or to these initial differences</a:t>
            </a:r>
          </a:p>
          <a:p>
            <a:pPr eaLnBrk="1" hangingPunct="1">
              <a:lnSpc>
                <a:spcPct val="80000"/>
              </a:lnSpc>
            </a:pPr>
            <a:r>
              <a:rPr lang="en-US" sz="2800" smtClean="0"/>
              <a:t>Lack of good data to select comparison groups</a:t>
            </a:r>
          </a:p>
          <a:p>
            <a:pPr eaLnBrk="1" hangingPunct="1">
              <a:lnSpc>
                <a:spcPct val="80000"/>
              </a:lnSpc>
            </a:pPr>
            <a:r>
              <a:rPr lang="en-US" sz="2800" smtClean="0"/>
              <a:t>Contamination (good ideas tend to spread!)</a:t>
            </a:r>
          </a:p>
          <a:p>
            <a:pPr eaLnBrk="1" hangingPunct="1">
              <a:lnSpc>
                <a:spcPct val="80000"/>
              </a:lnSpc>
            </a:pPr>
            <a:r>
              <a:rPr lang="en-US" sz="2800" smtClean="0"/>
              <a:t>Econometric methods cannot fully adjust for initial differences between the groups [unobservables]</a:t>
            </a: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8" y="0"/>
            <a:ext cx="91963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198688" y="2333625"/>
            <a:ext cx="6945312" cy="4524375"/>
          </a:xfrm>
          <a:prstGeom prst="rect">
            <a:avLst/>
          </a:prstGeom>
          <a:noFill/>
          <a:ln w="9525">
            <a:noFill/>
            <a:miter lim="800000"/>
            <a:headEnd/>
            <a:tailEnd/>
          </a:ln>
        </p:spPr>
        <p:txBody>
          <a:bodyPr>
            <a:spAutoFit/>
          </a:bodyPr>
          <a:lstStyle/>
          <a:p>
            <a:pPr algn="ctr" eaLnBrk="0" hangingPunct="0">
              <a:defRPr/>
            </a:pPr>
            <a:r>
              <a:rPr lang="en-US" sz="4800" b="1" dirty="0">
                <a:solidFill>
                  <a:srgbClr val="FFFF00"/>
                </a:solidFill>
                <a:effectLst>
                  <a:outerShdw blurRad="38100" dist="38100" dir="2700000" algn="tl">
                    <a:srgbClr val="000000">
                      <a:alpha val="43137"/>
                    </a:srgbClr>
                  </a:outerShdw>
                </a:effectLst>
                <a:cs typeface="+mn-cs"/>
              </a:rPr>
              <a:t>Enough of my presentations: it’s time for you (THE RealWorld PEOPLE!) to get involved yourselves.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3">
            <a:lum bright="20000" contrast="-22000"/>
            <a:extLst>
              <a:ext uri="{28A0092B-C50C-407E-A947-70E740481C1C}">
                <a14:useLocalDpi xmlns:a14="http://schemas.microsoft.com/office/drawing/2010/main" val="0"/>
              </a:ext>
            </a:extLst>
          </a:blip>
          <a:srcRect/>
          <a:stretch>
            <a:fillRect/>
          </a:stretch>
        </p:blipFill>
        <p:spPr bwMode="auto">
          <a:xfrm>
            <a:off x="-52388" y="0"/>
            <a:ext cx="91963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2198688" y="2333625"/>
            <a:ext cx="6945312" cy="3786188"/>
          </a:xfrm>
          <a:prstGeom prst="rect">
            <a:avLst/>
          </a:prstGeom>
          <a:noFill/>
          <a:ln w="9525">
            <a:noFill/>
            <a:miter lim="800000"/>
            <a:headEnd/>
            <a:tailEnd/>
          </a:ln>
        </p:spPr>
        <p:txBody>
          <a:bodyPr>
            <a:spAutoFit/>
          </a:bodyPr>
          <a:lstStyle/>
          <a:p>
            <a:pPr algn="ctr" eaLnBrk="0" hangingPunct="0">
              <a:defRPr/>
            </a:pPr>
            <a:r>
              <a:rPr lang="en-US" sz="4800" b="1" dirty="0">
                <a:solidFill>
                  <a:srgbClr val="FFFF00"/>
                </a:solidFill>
                <a:effectLst>
                  <a:outerShdw blurRad="38100" dist="38100" dir="2700000" algn="tl">
                    <a:srgbClr val="000000">
                      <a:alpha val="43137"/>
                    </a:srgbClr>
                  </a:outerShdw>
                </a:effectLst>
                <a:cs typeface="+mn-cs"/>
              </a:rPr>
              <a:t>Time for small-group work. Read your case studies and begin your discussions.  </a:t>
            </a:r>
            <a:endParaRPr lang="en-US" sz="4800" b="1" i="1" dirty="0">
              <a:solidFill>
                <a:srgbClr val="FFFF00"/>
              </a:solidFill>
              <a:effectLst>
                <a:outerShdw blurRad="38100" dist="38100" dir="2700000" algn="tl">
                  <a:srgbClr val="000000">
                    <a:alpha val="43137"/>
                  </a:srgbClr>
                </a:outerShdw>
              </a:effectLst>
              <a:cs typeface="+mn-cs"/>
            </a:endParaRPr>
          </a:p>
          <a:p>
            <a:pPr algn="ctr" eaLnBrk="0" hangingPunct="0">
              <a:defRPr/>
            </a:pPr>
            <a:endParaRPr lang="en-US" sz="4800" b="1" dirty="0">
              <a:solidFill>
                <a:srgbClr val="FFFF00"/>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F413BE0-A766-4563-BA0B-5F02DF9E02AD}" type="slidenum">
              <a:rPr lang="en-US" smtClean="0"/>
              <a:pPr>
                <a:defRPr/>
              </a:pPr>
              <a:t>136</a:t>
            </a:fld>
            <a:endParaRPr lang="en-US"/>
          </a:p>
        </p:txBody>
      </p:sp>
      <p:pic>
        <p:nvPicPr>
          <p:cNvPr id="125955" name="Picture 2" descr="P50401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3">
            <a:lum bright="44000" contrast="-60000"/>
            <a:extLst>
              <a:ext uri="{28A0092B-C50C-407E-A947-70E740481C1C}">
                <a14:useLocalDpi xmlns:a14="http://schemas.microsoft.com/office/drawing/2010/main" val="0"/>
              </a:ext>
            </a:extLst>
          </a:blip>
          <a:srcRect/>
          <a:stretch>
            <a:fillRect/>
          </a:stretch>
        </p:blipFill>
        <p:spPr bwMode="auto">
          <a:xfrm>
            <a:off x="-52388" y="0"/>
            <a:ext cx="9196388"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a:xfrm>
            <a:off x="762000" y="2493963"/>
            <a:ext cx="8382000" cy="4038600"/>
          </a:xfrm>
          <a:prstGeom prst="rect">
            <a:avLst/>
          </a:prstGeom>
        </p:spPr>
        <p:txBody>
          <a:bodyPr/>
          <a:lstStyle/>
          <a:p>
            <a:pPr marL="609600" indent="-609600">
              <a:spcBef>
                <a:spcPct val="20000"/>
              </a:spcBef>
              <a:buSzPct val="70000"/>
              <a:buFontTx/>
              <a:buAutoNum type="arabicPeriod"/>
              <a:defRPr/>
            </a:pPr>
            <a:r>
              <a:rPr lang="en-US" sz="3200" b="1" kern="0">
                <a:latin typeface="+mn-lt"/>
                <a:cs typeface="+mn-cs"/>
              </a:rPr>
              <a:t>Some of you are playing the role of evaluation consultants, others are clients commissioning the evaluation.</a:t>
            </a:r>
          </a:p>
          <a:p>
            <a:pPr marL="609600" indent="-609600">
              <a:spcBef>
                <a:spcPct val="20000"/>
              </a:spcBef>
              <a:buSzPct val="70000"/>
              <a:buFontTx/>
              <a:buAutoNum type="arabicPeriod"/>
              <a:defRPr/>
            </a:pPr>
            <a:r>
              <a:rPr lang="en-US" sz="3200" b="1" kern="0">
                <a:latin typeface="+mn-lt"/>
                <a:cs typeface="+mn-cs"/>
              </a:rPr>
              <a:t>Decide what your group will propose to do to address the given constraints/ challenges.</a:t>
            </a:r>
          </a:p>
          <a:p>
            <a:pPr marL="609600" indent="-609600">
              <a:spcBef>
                <a:spcPct val="20000"/>
              </a:spcBef>
              <a:buSzPct val="70000"/>
              <a:buFontTx/>
              <a:buAutoNum type="arabicPeriod"/>
              <a:defRPr/>
            </a:pPr>
            <a:r>
              <a:rPr lang="en-US" sz="3200" b="1" kern="0">
                <a:latin typeface="+mn-lt"/>
                <a:cs typeface="+mn-cs"/>
              </a:rPr>
              <a:t>Prepare to negotiate the ToR with the other group (</a:t>
            </a:r>
            <a:r>
              <a:rPr lang="en-US" sz="3200" b="1" i="1" kern="0">
                <a:latin typeface="+mn-lt"/>
                <a:cs typeface="+mn-cs"/>
              </a:rPr>
              <a:t>later this afternoon</a:t>
            </a:r>
            <a:r>
              <a:rPr lang="en-US" sz="3200" b="1" kern="0">
                <a:latin typeface="+mn-lt"/>
                <a:cs typeface="+mn-cs"/>
              </a:rPr>
              <a:t>).</a:t>
            </a:r>
            <a:endParaRPr lang="en-US" sz="3200" b="1" kern="0" dirty="0">
              <a:latin typeface="+mn-lt"/>
              <a:cs typeface="+mn-cs"/>
            </a:endParaRPr>
          </a:p>
        </p:txBody>
      </p:sp>
      <p:sp>
        <p:nvSpPr>
          <p:cNvPr id="5" name="Rectangle 2"/>
          <p:cNvSpPr txBox="1">
            <a:spLocks noChangeArrowheads="1"/>
          </p:cNvSpPr>
          <p:nvPr/>
        </p:nvSpPr>
        <p:spPr>
          <a:xfrm>
            <a:off x="0" y="533400"/>
            <a:ext cx="9144000" cy="1143000"/>
          </a:xfrm>
          <a:prstGeom prst="rect">
            <a:avLst/>
          </a:prstGeom>
        </p:spPr>
        <p:txBody>
          <a:bodyPr/>
          <a:lstStyle/>
          <a:p>
            <a:pPr algn="ctr">
              <a:defRPr/>
            </a:pPr>
            <a:r>
              <a:rPr lang="en-US" sz="4400" kern="0">
                <a:solidFill>
                  <a:srgbClr val="C00000"/>
                </a:solidFill>
                <a:effectLst>
                  <a:outerShdw blurRad="38100" dist="38100" dir="2700000" algn="tl">
                    <a:srgbClr val="000000">
                      <a:alpha val="43137"/>
                    </a:srgbClr>
                  </a:outerShdw>
                </a:effectLst>
                <a:latin typeface="+mj-lt"/>
                <a:ea typeface="+mj-ea"/>
                <a:cs typeface="+mj-cs"/>
              </a:rPr>
              <a:t>Small group case study work</a:t>
            </a:r>
            <a:endParaRPr lang="en-US" sz="4400" kern="0" dirty="0">
              <a:solidFill>
                <a:srgbClr val="C00000"/>
              </a:solidFill>
              <a:effectLst>
                <a:outerShdw blurRad="38100" dist="38100" dir="2700000" algn="tl">
                  <a:srgbClr val="000000">
                    <a:alpha val="43137"/>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57188" y="857250"/>
            <a:ext cx="8358187" cy="5632311"/>
          </a:xfrm>
          <a:prstGeom prst="rect">
            <a:avLst/>
          </a:prstGeom>
          <a:noFill/>
          <a:ln w="9525">
            <a:noFill/>
            <a:miter lim="800000"/>
            <a:headEnd/>
            <a:tailEnd/>
          </a:ln>
        </p:spPr>
        <p:txBody>
          <a:bodyPr>
            <a:spAutoFit/>
          </a:bodyPr>
          <a:lstStyle/>
          <a:p>
            <a:pPr>
              <a:tabLst>
                <a:tab pos="357188" algn="l"/>
                <a:tab pos="542925" algn="l"/>
              </a:tabLst>
              <a:defRPr/>
            </a:pPr>
            <a:r>
              <a:rPr lang="en-US" sz="2000" b="1" dirty="0">
                <a:solidFill>
                  <a:schemeClr val="tx2"/>
                </a:solidFill>
                <a:latin typeface="Calibri" pitchFamily="34" charset="0"/>
              </a:rPr>
              <a:t>The purpose of this exercise to gain some practical ‘feel’ for applying what we’ve learned about RealWorld Evaluation.</a:t>
            </a:r>
          </a:p>
          <a:p>
            <a:pPr marL="185738" indent="-185738">
              <a:tabLst>
                <a:tab pos="357188" algn="l"/>
                <a:tab pos="542925" algn="l"/>
              </a:tabLst>
              <a:defRPr/>
            </a:pPr>
            <a:endParaRPr lang="en-US" sz="2000" dirty="0">
              <a:latin typeface="Calibri" pitchFamily="34" charset="0"/>
            </a:endParaRPr>
          </a:p>
          <a:p>
            <a:pPr>
              <a:tabLst>
                <a:tab pos="357188" algn="l"/>
                <a:tab pos="542925" algn="l"/>
              </a:tabLst>
              <a:defRPr/>
            </a:pPr>
            <a:r>
              <a:rPr lang="en-US" sz="2000" b="1" dirty="0">
                <a:latin typeface="Calibri" pitchFamily="34" charset="0"/>
              </a:rPr>
              <a:t>Group A </a:t>
            </a:r>
            <a:r>
              <a:rPr lang="en-US" sz="2000" dirty="0">
                <a:latin typeface="Calibri" pitchFamily="34" charset="0"/>
              </a:rPr>
              <a:t>(consultants) to consider how they will propose a revised evaluation design and plan that reduces the budget by 25% to 50%, and yet meets the needs of both clients: the </a:t>
            </a:r>
            <a:r>
              <a:rPr lang="en-US" sz="2000" dirty="0" smtClean="0">
                <a:latin typeface="Calibri" pitchFamily="34" charset="0"/>
              </a:rPr>
              <a:t>City Housing Department </a:t>
            </a:r>
            <a:r>
              <a:rPr lang="en-US" sz="2000" dirty="0">
                <a:latin typeface="Calibri" pitchFamily="34" charset="0"/>
              </a:rPr>
              <a:t>and the international donor</a:t>
            </a:r>
          </a:p>
          <a:p>
            <a:pPr>
              <a:tabLst>
                <a:tab pos="357188" algn="l"/>
                <a:tab pos="542925" algn="l"/>
              </a:tabLst>
              <a:defRPr/>
            </a:pPr>
            <a:endParaRPr lang="en-US" sz="2000" dirty="0">
              <a:latin typeface="Calibri" pitchFamily="34" charset="0"/>
            </a:endParaRPr>
          </a:p>
          <a:p>
            <a:pPr>
              <a:tabLst>
                <a:tab pos="357188" algn="l"/>
                <a:tab pos="542925" algn="l"/>
              </a:tabLst>
              <a:defRPr/>
            </a:pPr>
            <a:r>
              <a:rPr lang="en-US" sz="2000" b="1" dirty="0">
                <a:latin typeface="Calibri" pitchFamily="34" charset="0"/>
              </a:rPr>
              <a:t>Group </a:t>
            </a:r>
            <a:r>
              <a:rPr lang="en-US" sz="2000" b="1" dirty="0" smtClean="0">
                <a:latin typeface="Calibri" pitchFamily="34" charset="0"/>
              </a:rPr>
              <a:t>B</a:t>
            </a:r>
            <a:r>
              <a:rPr lang="en-US" sz="2000" dirty="0" smtClean="0">
                <a:latin typeface="Calibri" pitchFamily="34" charset="0"/>
              </a:rPr>
              <a:t> </a:t>
            </a:r>
            <a:r>
              <a:rPr lang="en-US" sz="2000" dirty="0">
                <a:latin typeface="Calibri" pitchFamily="34" charset="0"/>
              </a:rPr>
              <a:t>will also review the initial proposal in light of what they have learned about RealWorld Evaluation, and prepare to re-negotiate the plans with the consultancy group</a:t>
            </a:r>
            <a:r>
              <a:rPr lang="en-US" sz="2000" dirty="0" smtClean="0">
                <a:latin typeface="Calibri" pitchFamily="34" charset="0"/>
              </a:rPr>
              <a:t>.  Note: there are two types of clients: the Housing Department (project implementers) and the international donor (foundation).</a:t>
            </a:r>
            <a:endParaRPr lang="en-US" sz="2000" dirty="0">
              <a:latin typeface="Calibri" pitchFamily="34" charset="0"/>
            </a:endParaRPr>
          </a:p>
          <a:p>
            <a:pPr>
              <a:tabLst>
                <a:tab pos="357188" algn="l"/>
                <a:tab pos="542925" algn="l"/>
              </a:tabLst>
              <a:defRPr/>
            </a:pPr>
            <a:endParaRPr lang="en-US" sz="2000" dirty="0">
              <a:latin typeface="Calibri" pitchFamily="34" charset="0"/>
            </a:endParaRPr>
          </a:p>
          <a:p>
            <a:pPr>
              <a:tabLst>
                <a:tab pos="357188" algn="l"/>
                <a:tab pos="542925" algn="l"/>
              </a:tabLst>
              <a:defRPr/>
            </a:pPr>
            <a:r>
              <a:rPr lang="en-US" sz="2000" dirty="0" smtClean="0">
                <a:latin typeface="Calibri" pitchFamily="34" charset="0"/>
              </a:rPr>
              <a:t>Groups </a:t>
            </a:r>
            <a:r>
              <a:rPr lang="en-US" sz="2000" dirty="0">
                <a:latin typeface="Calibri" pitchFamily="34" charset="0"/>
              </a:rPr>
              <a:t>are given 90 minutes to prepare their cases.</a:t>
            </a:r>
          </a:p>
          <a:p>
            <a:pPr>
              <a:tabLst>
                <a:tab pos="357188" algn="l"/>
                <a:tab pos="542925" algn="l"/>
              </a:tabLst>
              <a:defRPr/>
            </a:pPr>
            <a:endParaRPr lang="en-US" sz="2000" dirty="0">
              <a:latin typeface="Calibri" pitchFamily="34" charset="0"/>
            </a:endParaRPr>
          </a:p>
          <a:p>
            <a:pPr>
              <a:tabLst>
                <a:tab pos="357188" algn="l"/>
                <a:tab pos="542925" algn="l"/>
              </a:tabLst>
              <a:defRPr/>
            </a:pPr>
            <a:r>
              <a:rPr lang="en-US" sz="2000" dirty="0">
                <a:latin typeface="Calibri" pitchFamily="34" charset="0"/>
              </a:rPr>
              <a:t>Later the Consultants’ group will meet with </a:t>
            </a:r>
            <a:r>
              <a:rPr lang="en-US" sz="2000" dirty="0" smtClean="0">
                <a:latin typeface="Calibri" pitchFamily="34" charset="0"/>
              </a:rPr>
              <a:t>Clients’ groups </a:t>
            </a:r>
            <a:r>
              <a:rPr lang="en-US" sz="2000" dirty="0">
                <a:latin typeface="Calibri" pitchFamily="34" charset="0"/>
              </a:rPr>
              <a:t>to negotiate their proposed revisions in the plans for this evaluation.  45 minutes will be available for those negotiation sessions.</a:t>
            </a:r>
          </a:p>
        </p:txBody>
      </p:sp>
    </p:spTree>
    <p:extLst>
      <p:ext uri="{BB962C8B-B14F-4D97-AF65-F5344CB8AC3E}">
        <p14:creationId xmlns:p14="http://schemas.microsoft.com/office/powerpoint/2010/main" val="189810071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3"/>
          <p:cNvSpPr>
            <a:spLocks noGrp="1" noChangeArrowheads="1"/>
          </p:cNvSpPr>
          <p:nvPr>
            <p:ph type="subTitle" idx="1"/>
          </p:nvPr>
        </p:nvSpPr>
        <p:spPr>
          <a:xfrm>
            <a:off x="1651000" y="3684588"/>
            <a:ext cx="6024563" cy="1752600"/>
          </a:xfrm>
        </p:spPr>
        <p:txBody>
          <a:bodyPr/>
          <a:lstStyle/>
          <a:p>
            <a:pPr eaLnBrk="1" hangingPunct="1"/>
            <a:r>
              <a:rPr lang="en-US" sz="6000" b="1" smtClean="0">
                <a:solidFill>
                  <a:srgbClr val="FF9900"/>
                </a:solidFill>
              </a:rPr>
              <a:t>Mixed-method evaluations</a:t>
            </a:r>
            <a:endParaRPr lang="en-US" sz="4800" i="1" smtClean="0"/>
          </a:p>
        </p:txBody>
      </p:sp>
      <p:sp>
        <p:nvSpPr>
          <p:cNvPr id="5" name="Rectangle 2"/>
          <p:cNvSpPr txBox="1">
            <a:spLocks noChangeArrowheads="1"/>
          </p:cNvSpPr>
          <p:nvPr/>
        </p:nvSpPr>
        <p:spPr bwMode="auto">
          <a:xfrm>
            <a:off x="914400" y="690563"/>
            <a:ext cx="7340600" cy="2295525"/>
          </a:xfrm>
          <a:prstGeom prst="rect">
            <a:avLst/>
          </a:prstGeom>
          <a:noFill/>
          <a:ln w="9525">
            <a:noFill/>
            <a:miter lim="800000"/>
            <a:headEnd/>
            <a:tailEnd/>
          </a:ln>
        </p:spPr>
        <p:txBody>
          <a:bodyPr anchor="ctr" anchorCtr="1"/>
          <a:lstStyle/>
          <a:p>
            <a:pPr algn="ctr">
              <a:defRPr/>
            </a:pPr>
            <a:r>
              <a:rPr lang="en-US" sz="2400" i="1" kern="0" dirty="0">
                <a:solidFill>
                  <a:schemeClr val="tx2"/>
                </a:solidFill>
                <a:latin typeface="+mj-lt"/>
                <a:ea typeface="+mj-ea"/>
                <a:cs typeface="+mj-cs"/>
              </a:rPr>
              <a:t/>
            </a:r>
            <a:br>
              <a:rPr lang="en-US" sz="2400" i="1" kern="0" dirty="0">
                <a:solidFill>
                  <a:schemeClr val="tx2"/>
                </a:solidFill>
                <a:latin typeface="+mj-lt"/>
                <a:ea typeface="+mj-ea"/>
                <a:cs typeface="+mj-cs"/>
              </a:rPr>
            </a:br>
            <a:r>
              <a:rPr lang="en-US" sz="4000" b="1" i="1" kern="0" dirty="0">
                <a:solidFill>
                  <a:srgbClr val="C00000"/>
                </a:solidFill>
                <a:latin typeface="+mj-lt"/>
                <a:ea typeface="+mj-ea"/>
                <a:cs typeface="+mj-cs"/>
              </a:rPr>
              <a:t>RealWorld Evaluation</a:t>
            </a:r>
            <a:r>
              <a:rPr lang="en-US" sz="3200" b="1" i="1" kern="0" dirty="0">
                <a:solidFill>
                  <a:schemeClr val="tx2"/>
                </a:solidFill>
                <a:latin typeface="+mj-lt"/>
                <a:ea typeface="+mj-ea"/>
                <a:cs typeface="+mj-cs"/>
              </a:rPr>
              <a:t> </a:t>
            </a:r>
            <a:br>
              <a:rPr lang="en-US" sz="3200" b="1" i="1" kern="0" dirty="0">
                <a:solidFill>
                  <a:schemeClr val="tx2"/>
                </a:solidFill>
                <a:latin typeface="+mj-lt"/>
                <a:ea typeface="+mj-ea"/>
                <a:cs typeface="+mj-cs"/>
              </a:rPr>
            </a:br>
            <a:r>
              <a:rPr lang="en-US" sz="3200" b="1" i="1" kern="0" dirty="0">
                <a:solidFill>
                  <a:schemeClr val="tx2"/>
                </a:solidFill>
                <a:latin typeface="+mj-lt"/>
                <a:ea typeface="+mj-ea"/>
                <a:cs typeface="+mj-cs"/>
              </a:rPr>
              <a:t/>
            </a:r>
            <a:br>
              <a:rPr lang="en-US" sz="3200" b="1" i="1" kern="0" dirty="0">
                <a:solidFill>
                  <a:schemeClr val="tx2"/>
                </a:solidFill>
                <a:latin typeface="+mj-lt"/>
                <a:ea typeface="+mj-ea"/>
                <a:cs typeface="+mj-cs"/>
              </a:rPr>
            </a:br>
            <a:r>
              <a:rPr lang="en-US" sz="2400" kern="0" dirty="0">
                <a:solidFill>
                  <a:schemeClr val="tx2"/>
                </a:solidFill>
                <a:latin typeface="+mj-lt"/>
                <a:ea typeface="+mj-ea"/>
                <a:cs typeface="+mj-cs"/>
              </a:rPr>
              <a:t>Designing Evaluations under Budget, Time, Data and Political Constraints</a:t>
            </a:r>
            <a:r>
              <a:rPr lang="en-US" sz="4800" i="1" kern="0" dirty="0">
                <a:solidFill>
                  <a:schemeClr val="tx2"/>
                </a:solidFill>
                <a:latin typeface="+mj-lt"/>
                <a:ea typeface="+mj-ea"/>
                <a:cs typeface="+mj-cs"/>
              </a:rPr>
              <a:t> </a:t>
            </a:r>
            <a:endParaRPr lang="en-US" sz="3200" kern="0"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9090">
                                            <p:txEl>
                                              <p:pRg st="0" end="0"/>
                                            </p:txEl>
                                          </p:spTgt>
                                        </p:tgtEl>
                                        <p:attrNameLst>
                                          <p:attrName>style.visibility</p:attrName>
                                        </p:attrNameLst>
                                      </p:cBhvr>
                                      <p:to>
                                        <p:strVal val="visible"/>
                                      </p:to>
                                    </p:set>
                                    <p:animEffect transition="in" filter="dissolve">
                                      <p:cBhvr>
                                        <p:cTn id="7" dur="1000"/>
                                        <p:tgtEl>
                                          <p:spTgt spid="890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Slide Number Placeholder 6"/>
          <p:cNvSpPr>
            <a:spLocks noGrp="1"/>
          </p:cNvSpPr>
          <p:nvPr>
            <p:ph type="sldNum" sz="quarter" idx="12"/>
          </p:nvPr>
        </p:nvSpPr>
        <p:spPr/>
        <p:txBody>
          <a:bodyPr/>
          <a:lstStyle/>
          <a:p>
            <a:pPr>
              <a:defRPr/>
            </a:pPr>
            <a:fld id="{33EE635A-3FFA-41BA-A084-DD66C33AA392}" type="slidenum">
              <a:rPr lang="en-US" smtClean="0"/>
              <a:pPr>
                <a:defRPr/>
              </a:pPr>
              <a:t>14</a:t>
            </a:fld>
            <a:endParaRPr lang="en-US" smtClean="0"/>
          </a:p>
        </p:txBody>
      </p:sp>
      <p:sp>
        <p:nvSpPr>
          <p:cNvPr id="19459" name="Rectangle 1026"/>
          <p:cNvSpPr>
            <a:spLocks noGrp="1" noChangeArrowheads="1"/>
          </p:cNvSpPr>
          <p:nvPr>
            <p:ph type="title"/>
          </p:nvPr>
        </p:nvSpPr>
        <p:spPr>
          <a:xfrm>
            <a:off x="555625" y="533400"/>
            <a:ext cx="8215313" cy="1143000"/>
          </a:xfrm>
        </p:spPr>
        <p:txBody>
          <a:bodyPr/>
          <a:lstStyle/>
          <a:p>
            <a:r>
              <a:rPr lang="en-US" sz="3200" smtClean="0"/>
              <a:t>The RealWorld Evaluation Approach</a:t>
            </a:r>
            <a:br>
              <a:rPr lang="en-US" sz="3200" smtClean="0"/>
            </a:br>
            <a:endParaRPr lang="en-US" sz="3200" smtClean="0"/>
          </a:p>
        </p:txBody>
      </p:sp>
      <p:sp>
        <p:nvSpPr>
          <p:cNvPr id="138244" name="Rectangle 1028"/>
          <p:cNvSpPr>
            <a:spLocks noGrp="1" noChangeArrowheads="1"/>
          </p:cNvSpPr>
          <p:nvPr>
            <p:ph type="body" sz="half" idx="2"/>
          </p:nvPr>
        </p:nvSpPr>
        <p:spPr>
          <a:xfrm>
            <a:off x="3352800" y="2133600"/>
            <a:ext cx="5141913" cy="3276600"/>
          </a:xfrm>
        </p:spPr>
        <p:txBody>
          <a:bodyPr/>
          <a:lstStyle/>
          <a:p>
            <a:pPr>
              <a:buFont typeface="Wingdings" pitchFamily="2" charset="2"/>
              <a:buNone/>
            </a:pPr>
            <a:r>
              <a:rPr lang="en-US" sz="2500" smtClean="0"/>
              <a:t>   </a:t>
            </a:r>
            <a:r>
              <a:rPr lang="en-US" sz="2800" smtClean="0"/>
              <a:t>An integrated approach to ensure acceptable standards of methodological rigor while operating under real-world budget, time, data and political constraints.</a:t>
            </a:r>
          </a:p>
        </p:txBody>
      </p:sp>
      <p:sp>
        <p:nvSpPr>
          <p:cNvPr id="138245" name="Text Box 1029"/>
          <p:cNvSpPr txBox="1">
            <a:spLocks noChangeArrowheads="1"/>
          </p:cNvSpPr>
          <p:nvPr/>
        </p:nvSpPr>
        <p:spPr bwMode="auto">
          <a:xfrm>
            <a:off x="990600" y="5486400"/>
            <a:ext cx="746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i="1">
                <a:solidFill>
                  <a:srgbClr val="0000FF"/>
                </a:solidFill>
              </a:rPr>
              <a:t>See the RealWorld Evaluation </a:t>
            </a:r>
            <a:r>
              <a:rPr lang="en-US" b="1">
                <a:solidFill>
                  <a:srgbClr val="0000FF"/>
                </a:solidFill>
              </a:rPr>
              <a:t>book </a:t>
            </a:r>
          </a:p>
          <a:p>
            <a:pPr algn="ctr" eaLnBrk="1" hangingPunct="1"/>
            <a:r>
              <a:rPr lang="en-US" b="1">
                <a:solidFill>
                  <a:srgbClr val="0000FF"/>
                </a:solidFill>
              </a:rPr>
              <a:t>or at least summary chapter for more details</a:t>
            </a:r>
          </a:p>
        </p:txBody>
      </p:sp>
      <p:pic>
        <p:nvPicPr>
          <p:cNvPr id="19463" name="Picture 7" descr="C:\Users\Jim Rugh\Documents\! Jim's Documents\RWE\RWE website\RWE book cov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8" y="1911350"/>
            <a:ext cx="2555875"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244">
                                            <p:txEl>
                                              <p:pRg st="0" end="0"/>
                                            </p:txEl>
                                          </p:spTgt>
                                        </p:tgtEl>
                                        <p:attrNameLst>
                                          <p:attrName>style.visibility</p:attrName>
                                        </p:attrNameLst>
                                      </p:cBhvr>
                                      <p:to>
                                        <p:strVal val="visible"/>
                                      </p:to>
                                    </p:set>
                                    <p:animEffect transition="in" filter="wipe(left)">
                                      <p:cBhvr>
                                        <p:cTn id="7" dur="1000"/>
                                        <p:tgtEl>
                                          <p:spTgt spid="138244">
                                            <p:txEl>
                                              <p:pRg st="0" end="0"/>
                                            </p:txEl>
                                          </p:spTgt>
                                        </p:tgtEl>
                                      </p:cBhvr>
                                    </p:animEffect>
                                  </p:childTnLst>
                                </p:cTn>
                              </p:par>
                            </p:childTnLst>
                          </p:cTn>
                        </p:par>
                        <p:par>
                          <p:cTn id="8" fill="hold" nodeType="afterGroup">
                            <p:stCondLst>
                              <p:cond delay="1000"/>
                            </p:stCondLst>
                            <p:childTnLst>
                              <p:par>
                                <p:cTn id="9" presetID="55" presetClass="entr" presetSubtype="0" fill="hold" nodeType="afterEffect">
                                  <p:stCondLst>
                                    <p:cond delay="0"/>
                                  </p:stCondLst>
                                  <p:childTnLst>
                                    <p:set>
                                      <p:cBhvr>
                                        <p:cTn id="10" dur="1" fill="hold">
                                          <p:stCondLst>
                                            <p:cond delay="0"/>
                                          </p:stCondLst>
                                        </p:cTn>
                                        <p:tgtEl>
                                          <p:spTgt spid="19463"/>
                                        </p:tgtEl>
                                        <p:attrNameLst>
                                          <p:attrName>style.visibility</p:attrName>
                                        </p:attrNameLst>
                                      </p:cBhvr>
                                      <p:to>
                                        <p:strVal val="visible"/>
                                      </p:to>
                                    </p:set>
                                    <p:anim calcmode="lin" valueType="num">
                                      <p:cBhvr>
                                        <p:cTn id="11" dur="1000" fill="hold"/>
                                        <p:tgtEl>
                                          <p:spTgt spid="19463"/>
                                        </p:tgtEl>
                                        <p:attrNameLst>
                                          <p:attrName>ppt_w</p:attrName>
                                        </p:attrNameLst>
                                      </p:cBhvr>
                                      <p:tavLst>
                                        <p:tav tm="0">
                                          <p:val>
                                            <p:strVal val="#ppt_w*0.70"/>
                                          </p:val>
                                        </p:tav>
                                        <p:tav tm="100000">
                                          <p:val>
                                            <p:strVal val="#ppt_w"/>
                                          </p:val>
                                        </p:tav>
                                      </p:tavLst>
                                    </p:anim>
                                    <p:anim calcmode="lin" valueType="num">
                                      <p:cBhvr>
                                        <p:cTn id="12" dur="1000" fill="hold"/>
                                        <p:tgtEl>
                                          <p:spTgt spid="19463"/>
                                        </p:tgtEl>
                                        <p:attrNameLst>
                                          <p:attrName>ppt_h</p:attrName>
                                        </p:attrNameLst>
                                      </p:cBhvr>
                                      <p:tavLst>
                                        <p:tav tm="0">
                                          <p:val>
                                            <p:strVal val="#ppt_h"/>
                                          </p:val>
                                        </p:tav>
                                        <p:tav tm="100000">
                                          <p:val>
                                            <p:strVal val="#ppt_h"/>
                                          </p:val>
                                        </p:tav>
                                      </p:tavLst>
                                    </p:anim>
                                    <p:animEffect transition="in" filter="fade">
                                      <p:cBhvr>
                                        <p:cTn id="13" dur="1000"/>
                                        <p:tgtEl>
                                          <p:spTgt spid="19463"/>
                                        </p:tgtEl>
                                      </p:cBhvr>
                                    </p:animEffect>
                                  </p:childTnLst>
                                </p:cTn>
                              </p:par>
                            </p:childTnLst>
                          </p:cTn>
                        </p:par>
                        <p:par>
                          <p:cTn id="14" fill="hold" nodeType="afterGroup">
                            <p:stCondLst>
                              <p:cond delay="2000"/>
                            </p:stCondLst>
                            <p:childTnLst>
                              <p:par>
                                <p:cTn id="15" presetID="8" presetClass="entr" presetSubtype="16" fill="hold" grpId="0" nodeType="afterEffect">
                                  <p:stCondLst>
                                    <p:cond delay="500"/>
                                  </p:stCondLst>
                                  <p:childTnLst>
                                    <p:set>
                                      <p:cBhvr>
                                        <p:cTn id="16" dur="1" fill="hold">
                                          <p:stCondLst>
                                            <p:cond delay="0"/>
                                          </p:stCondLst>
                                        </p:cTn>
                                        <p:tgtEl>
                                          <p:spTgt spid="138245"/>
                                        </p:tgtEl>
                                        <p:attrNameLst>
                                          <p:attrName>style.visibility</p:attrName>
                                        </p:attrNameLst>
                                      </p:cBhvr>
                                      <p:to>
                                        <p:strVal val="visible"/>
                                      </p:to>
                                    </p:set>
                                    <p:animEffect transition="in" filter="diamond(in)">
                                      <p:cBhvr>
                                        <p:cTn id="17" dur="2000"/>
                                        <p:tgtEl>
                                          <p:spTgt spid="138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build="p"/>
      <p:bldP spid="138245"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2"/>
          <p:cNvGrpSpPr>
            <a:grpSpLocks/>
          </p:cNvGrpSpPr>
          <p:nvPr/>
        </p:nvGrpSpPr>
        <p:grpSpPr bwMode="auto">
          <a:xfrm flipH="1">
            <a:off x="7938" y="2695575"/>
            <a:ext cx="4627562" cy="4144963"/>
            <a:chOff x="5" y="1698"/>
            <a:chExt cx="2915" cy="2611"/>
          </a:xfrm>
        </p:grpSpPr>
        <p:sp>
          <p:nvSpPr>
            <p:cNvPr id="2059" name="Freeform 3"/>
            <p:cNvSpPr>
              <a:spLocks/>
            </p:cNvSpPr>
            <p:nvPr/>
          </p:nvSpPr>
          <p:spPr bwMode="auto">
            <a:xfrm>
              <a:off x="5" y="2059"/>
              <a:ext cx="609" cy="320"/>
            </a:xfrm>
            <a:custGeom>
              <a:avLst/>
              <a:gdLst>
                <a:gd name="T0" fmla="*/ 581 w 609"/>
                <a:gd name="T1" fmla="*/ 236 h 320"/>
                <a:gd name="T2" fmla="*/ 537 w 609"/>
                <a:gd name="T3" fmla="*/ 199 h 320"/>
                <a:gd name="T4" fmla="*/ 483 w 609"/>
                <a:gd name="T5" fmla="*/ 152 h 320"/>
                <a:gd name="T6" fmla="*/ 437 w 609"/>
                <a:gd name="T7" fmla="*/ 112 h 320"/>
                <a:gd name="T8" fmla="*/ 348 w 609"/>
                <a:gd name="T9" fmla="*/ 82 h 320"/>
                <a:gd name="T10" fmla="*/ 236 w 609"/>
                <a:gd name="T11" fmla="*/ 47 h 320"/>
                <a:gd name="T12" fmla="*/ 143 w 609"/>
                <a:gd name="T13" fmla="*/ 15 h 320"/>
                <a:gd name="T14" fmla="*/ 111 w 609"/>
                <a:gd name="T15" fmla="*/ 5 h 320"/>
                <a:gd name="T16" fmla="*/ 42 w 609"/>
                <a:gd name="T17" fmla="*/ 0 h 320"/>
                <a:gd name="T18" fmla="*/ 0 w 609"/>
                <a:gd name="T19" fmla="*/ 4 h 320"/>
                <a:gd name="T20" fmla="*/ 27 w 609"/>
                <a:gd name="T21" fmla="*/ 51 h 320"/>
                <a:gd name="T22" fmla="*/ 47 w 609"/>
                <a:gd name="T23" fmla="*/ 90 h 320"/>
                <a:gd name="T24" fmla="*/ 78 w 609"/>
                <a:gd name="T25" fmla="*/ 138 h 320"/>
                <a:gd name="T26" fmla="*/ 120 w 609"/>
                <a:gd name="T27" fmla="*/ 188 h 320"/>
                <a:gd name="T28" fmla="*/ 143 w 609"/>
                <a:gd name="T29" fmla="*/ 212 h 320"/>
                <a:gd name="T30" fmla="*/ 181 w 609"/>
                <a:gd name="T31" fmla="*/ 236 h 320"/>
                <a:gd name="T32" fmla="*/ 222 w 609"/>
                <a:gd name="T33" fmla="*/ 251 h 320"/>
                <a:gd name="T34" fmla="*/ 266 w 609"/>
                <a:gd name="T35" fmla="*/ 263 h 320"/>
                <a:gd name="T36" fmla="*/ 306 w 609"/>
                <a:gd name="T37" fmla="*/ 263 h 320"/>
                <a:gd name="T38" fmla="*/ 348 w 609"/>
                <a:gd name="T39" fmla="*/ 263 h 320"/>
                <a:gd name="T40" fmla="*/ 382 w 609"/>
                <a:gd name="T41" fmla="*/ 267 h 320"/>
                <a:gd name="T42" fmla="*/ 428 w 609"/>
                <a:gd name="T43" fmla="*/ 281 h 320"/>
                <a:gd name="T44" fmla="*/ 460 w 609"/>
                <a:gd name="T45" fmla="*/ 304 h 320"/>
                <a:gd name="T46" fmla="*/ 478 w 609"/>
                <a:gd name="T47" fmla="*/ 320 h 320"/>
                <a:gd name="T48" fmla="*/ 512 w 609"/>
                <a:gd name="T49" fmla="*/ 288 h 320"/>
                <a:gd name="T50" fmla="*/ 569 w 609"/>
                <a:gd name="T51" fmla="*/ 263 h 320"/>
                <a:gd name="T52" fmla="*/ 609 w 609"/>
                <a:gd name="T53" fmla="*/ 254 h 320"/>
                <a:gd name="T54" fmla="*/ 581 w 609"/>
                <a:gd name="T55" fmla="*/ 236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9"/>
                <a:gd name="T85" fmla="*/ 0 h 320"/>
                <a:gd name="T86" fmla="*/ 609 w 609"/>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9" h="320">
                  <a:moveTo>
                    <a:pt x="581" y="236"/>
                  </a:moveTo>
                  <a:lnTo>
                    <a:pt x="537" y="199"/>
                  </a:lnTo>
                  <a:lnTo>
                    <a:pt x="483" y="152"/>
                  </a:lnTo>
                  <a:lnTo>
                    <a:pt x="437" y="112"/>
                  </a:lnTo>
                  <a:lnTo>
                    <a:pt x="348" y="82"/>
                  </a:lnTo>
                  <a:lnTo>
                    <a:pt x="236" y="47"/>
                  </a:lnTo>
                  <a:lnTo>
                    <a:pt x="143" y="15"/>
                  </a:lnTo>
                  <a:lnTo>
                    <a:pt x="111" y="5"/>
                  </a:lnTo>
                  <a:lnTo>
                    <a:pt x="42" y="0"/>
                  </a:lnTo>
                  <a:lnTo>
                    <a:pt x="0" y="4"/>
                  </a:lnTo>
                  <a:lnTo>
                    <a:pt x="27" y="51"/>
                  </a:lnTo>
                  <a:lnTo>
                    <a:pt x="47" y="90"/>
                  </a:lnTo>
                  <a:lnTo>
                    <a:pt x="78" y="138"/>
                  </a:lnTo>
                  <a:lnTo>
                    <a:pt x="120" y="188"/>
                  </a:lnTo>
                  <a:lnTo>
                    <a:pt x="143" y="212"/>
                  </a:lnTo>
                  <a:lnTo>
                    <a:pt x="181" y="236"/>
                  </a:lnTo>
                  <a:lnTo>
                    <a:pt x="222" y="251"/>
                  </a:lnTo>
                  <a:lnTo>
                    <a:pt x="266" y="263"/>
                  </a:lnTo>
                  <a:lnTo>
                    <a:pt x="306" y="263"/>
                  </a:lnTo>
                  <a:lnTo>
                    <a:pt x="348" y="263"/>
                  </a:lnTo>
                  <a:lnTo>
                    <a:pt x="382" y="267"/>
                  </a:lnTo>
                  <a:lnTo>
                    <a:pt x="428" y="281"/>
                  </a:lnTo>
                  <a:lnTo>
                    <a:pt x="460" y="304"/>
                  </a:lnTo>
                  <a:lnTo>
                    <a:pt x="478" y="320"/>
                  </a:lnTo>
                  <a:lnTo>
                    <a:pt x="512" y="288"/>
                  </a:lnTo>
                  <a:lnTo>
                    <a:pt x="569" y="263"/>
                  </a:lnTo>
                  <a:lnTo>
                    <a:pt x="609" y="254"/>
                  </a:lnTo>
                  <a:lnTo>
                    <a:pt x="581" y="236"/>
                  </a:lnTo>
                  <a:close/>
                </a:path>
              </a:pathLst>
            </a:custGeom>
            <a:solidFill>
              <a:srgbClr val="9F3F00"/>
            </a:solidFill>
            <a:ln w="12700">
              <a:solidFill>
                <a:srgbClr val="000000"/>
              </a:solidFill>
              <a:round/>
              <a:headEnd/>
              <a:tailEnd/>
            </a:ln>
          </p:spPr>
          <p:txBody>
            <a:bodyPr/>
            <a:lstStyle/>
            <a:p>
              <a:endParaRPr lang="en-US"/>
            </a:p>
          </p:txBody>
        </p:sp>
        <p:sp>
          <p:nvSpPr>
            <p:cNvPr id="2060" name="Freeform 4"/>
            <p:cNvSpPr>
              <a:spLocks/>
            </p:cNvSpPr>
            <p:nvPr/>
          </p:nvSpPr>
          <p:spPr bwMode="auto">
            <a:xfrm>
              <a:off x="1973" y="3546"/>
              <a:ext cx="553" cy="594"/>
            </a:xfrm>
            <a:custGeom>
              <a:avLst/>
              <a:gdLst>
                <a:gd name="T0" fmla="*/ 69 w 553"/>
                <a:gd name="T1" fmla="*/ 496 h 594"/>
                <a:gd name="T2" fmla="*/ 149 w 553"/>
                <a:gd name="T3" fmla="*/ 491 h 594"/>
                <a:gd name="T4" fmla="*/ 203 w 553"/>
                <a:gd name="T5" fmla="*/ 482 h 594"/>
                <a:gd name="T6" fmla="*/ 248 w 553"/>
                <a:gd name="T7" fmla="*/ 475 h 594"/>
                <a:gd name="T8" fmla="*/ 282 w 553"/>
                <a:gd name="T9" fmla="*/ 458 h 594"/>
                <a:gd name="T10" fmla="*/ 302 w 553"/>
                <a:gd name="T11" fmla="*/ 443 h 594"/>
                <a:gd name="T12" fmla="*/ 317 w 553"/>
                <a:gd name="T13" fmla="*/ 425 h 594"/>
                <a:gd name="T14" fmla="*/ 322 w 553"/>
                <a:gd name="T15" fmla="*/ 405 h 594"/>
                <a:gd name="T16" fmla="*/ 312 w 553"/>
                <a:gd name="T17" fmla="*/ 340 h 594"/>
                <a:gd name="T18" fmla="*/ 292 w 553"/>
                <a:gd name="T19" fmla="*/ 300 h 594"/>
                <a:gd name="T20" fmla="*/ 278 w 553"/>
                <a:gd name="T21" fmla="*/ 255 h 594"/>
                <a:gd name="T22" fmla="*/ 260 w 553"/>
                <a:gd name="T23" fmla="*/ 190 h 594"/>
                <a:gd name="T24" fmla="*/ 260 w 553"/>
                <a:gd name="T25" fmla="*/ 147 h 594"/>
                <a:gd name="T26" fmla="*/ 275 w 553"/>
                <a:gd name="T27" fmla="*/ 114 h 594"/>
                <a:gd name="T28" fmla="*/ 307 w 553"/>
                <a:gd name="T29" fmla="*/ 83 h 594"/>
                <a:gd name="T30" fmla="*/ 349 w 553"/>
                <a:gd name="T31" fmla="*/ 60 h 594"/>
                <a:gd name="T32" fmla="*/ 440 w 553"/>
                <a:gd name="T33" fmla="*/ 28 h 594"/>
                <a:gd name="T34" fmla="*/ 504 w 553"/>
                <a:gd name="T35" fmla="*/ 0 h 594"/>
                <a:gd name="T36" fmla="*/ 538 w 553"/>
                <a:gd name="T37" fmla="*/ 0 h 594"/>
                <a:gd name="T38" fmla="*/ 553 w 553"/>
                <a:gd name="T39" fmla="*/ 87 h 594"/>
                <a:gd name="T40" fmla="*/ 440 w 553"/>
                <a:gd name="T41" fmla="*/ 114 h 594"/>
                <a:gd name="T42" fmla="*/ 376 w 553"/>
                <a:gd name="T43" fmla="*/ 136 h 594"/>
                <a:gd name="T44" fmla="*/ 341 w 553"/>
                <a:gd name="T45" fmla="*/ 179 h 594"/>
                <a:gd name="T46" fmla="*/ 337 w 553"/>
                <a:gd name="T47" fmla="*/ 222 h 594"/>
                <a:gd name="T48" fmla="*/ 366 w 553"/>
                <a:gd name="T49" fmla="*/ 276 h 594"/>
                <a:gd name="T50" fmla="*/ 396 w 553"/>
                <a:gd name="T51" fmla="*/ 351 h 594"/>
                <a:gd name="T52" fmla="*/ 398 w 553"/>
                <a:gd name="T53" fmla="*/ 424 h 594"/>
                <a:gd name="T54" fmla="*/ 393 w 553"/>
                <a:gd name="T55" fmla="*/ 460 h 594"/>
                <a:gd name="T56" fmla="*/ 378 w 553"/>
                <a:gd name="T57" fmla="*/ 489 h 594"/>
                <a:gd name="T58" fmla="*/ 349 w 553"/>
                <a:gd name="T59" fmla="*/ 517 h 594"/>
                <a:gd name="T60" fmla="*/ 312 w 553"/>
                <a:gd name="T61" fmla="*/ 539 h 594"/>
                <a:gd name="T62" fmla="*/ 218 w 553"/>
                <a:gd name="T63" fmla="*/ 566 h 594"/>
                <a:gd name="T64" fmla="*/ 129 w 553"/>
                <a:gd name="T65" fmla="*/ 583 h 594"/>
                <a:gd name="T66" fmla="*/ 54 w 553"/>
                <a:gd name="T67" fmla="*/ 594 h 594"/>
                <a:gd name="T68" fmla="*/ 0 w 553"/>
                <a:gd name="T69" fmla="*/ 594 h 594"/>
                <a:gd name="T70" fmla="*/ 69 w 553"/>
                <a:gd name="T71" fmla="*/ 496 h 5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594"/>
                <a:gd name="T110" fmla="*/ 553 w 553"/>
                <a:gd name="T111" fmla="*/ 594 h 5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594">
                  <a:moveTo>
                    <a:pt x="69" y="496"/>
                  </a:moveTo>
                  <a:lnTo>
                    <a:pt x="149" y="491"/>
                  </a:lnTo>
                  <a:lnTo>
                    <a:pt x="203" y="482"/>
                  </a:lnTo>
                  <a:lnTo>
                    <a:pt x="248" y="475"/>
                  </a:lnTo>
                  <a:lnTo>
                    <a:pt x="282" y="458"/>
                  </a:lnTo>
                  <a:lnTo>
                    <a:pt x="302" y="443"/>
                  </a:lnTo>
                  <a:lnTo>
                    <a:pt x="317" y="425"/>
                  </a:lnTo>
                  <a:lnTo>
                    <a:pt x="322" y="405"/>
                  </a:lnTo>
                  <a:lnTo>
                    <a:pt x="312" y="340"/>
                  </a:lnTo>
                  <a:lnTo>
                    <a:pt x="292" y="300"/>
                  </a:lnTo>
                  <a:lnTo>
                    <a:pt x="278" y="255"/>
                  </a:lnTo>
                  <a:lnTo>
                    <a:pt x="260" y="190"/>
                  </a:lnTo>
                  <a:lnTo>
                    <a:pt x="260" y="147"/>
                  </a:lnTo>
                  <a:lnTo>
                    <a:pt x="275" y="114"/>
                  </a:lnTo>
                  <a:lnTo>
                    <a:pt x="307" y="83"/>
                  </a:lnTo>
                  <a:lnTo>
                    <a:pt x="349" y="60"/>
                  </a:lnTo>
                  <a:lnTo>
                    <a:pt x="440" y="28"/>
                  </a:lnTo>
                  <a:lnTo>
                    <a:pt x="504" y="0"/>
                  </a:lnTo>
                  <a:lnTo>
                    <a:pt x="538" y="0"/>
                  </a:lnTo>
                  <a:lnTo>
                    <a:pt x="553" y="87"/>
                  </a:lnTo>
                  <a:lnTo>
                    <a:pt x="440" y="114"/>
                  </a:lnTo>
                  <a:lnTo>
                    <a:pt x="376" y="136"/>
                  </a:lnTo>
                  <a:lnTo>
                    <a:pt x="341" y="179"/>
                  </a:lnTo>
                  <a:lnTo>
                    <a:pt x="337" y="222"/>
                  </a:lnTo>
                  <a:lnTo>
                    <a:pt x="366" y="276"/>
                  </a:lnTo>
                  <a:lnTo>
                    <a:pt x="396" y="351"/>
                  </a:lnTo>
                  <a:lnTo>
                    <a:pt x="398" y="424"/>
                  </a:lnTo>
                  <a:lnTo>
                    <a:pt x="393" y="460"/>
                  </a:lnTo>
                  <a:lnTo>
                    <a:pt x="378" y="489"/>
                  </a:lnTo>
                  <a:lnTo>
                    <a:pt x="349" y="517"/>
                  </a:lnTo>
                  <a:lnTo>
                    <a:pt x="312" y="539"/>
                  </a:lnTo>
                  <a:lnTo>
                    <a:pt x="218" y="566"/>
                  </a:lnTo>
                  <a:lnTo>
                    <a:pt x="129" y="583"/>
                  </a:lnTo>
                  <a:lnTo>
                    <a:pt x="54" y="594"/>
                  </a:lnTo>
                  <a:lnTo>
                    <a:pt x="0" y="594"/>
                  </a:lnTo>
                  <a:lnTo>
                    <a:pt x="69" y="496"/>
                  </a:lnTo>
                  <a:close/>
                </a:path>
              </a:pathLst>
            </a:custGeom>
            <a:solidFill>
              <a:srgbClr val="9F3F00"/>
            </a:solidFill>
            <a:ln w="12700">
              <a:solidFill>
                <a:srgbClr val="000000"/>
              </a:solidFill>
              <a:round/>
              <a:headEnd/>
              <a:tailEnd/>
            </a:ln>
          </p:spPr>
          <p:txBody>
            <a:bodyPr/>
            <a:lstStyle/>
            <a:p>
              <a:endParaRPr lang="en-US"/>
            </a:p>
          </p:txBody>
        </p:sp>
        <p:sp>
          <p:nvSpPr>
            <p:cNvPr id="2061" name="Freeform 5"/>
            <p:cNvSpPr>
              <a:spLocks/>
            </p:cNvSpPr>
            <p:nvPr/>
          </p:nvSpPr>
          <p:spPr bwMode="auto">
            <a:xfrm>
              <a:off x="324" y="1698"/>
              <a:ext cx="1763" cy="2611"/>
            </a:xfrm>
            <a:custGeom>
              <a:avLst/>
              <a:gdLst>
                <a:gd name="T0" fmla="*/ 625 w 1763"/>
                <a:gd name="T1" fmla="*/ 682 h 2611"/>
                <a:gd name="T2" fmla="*/ 848 w 1763"/>
                <a:gd name="T3" fmla="*/ 897 h 2611"/>
                <a:gd name="T4" fmla="*/ 1124 w 1763"/>
                <a:gd name="T5" fmla="*/ 1141 h 2611"/>
                <a:gd name="T6" fmla="*/ 1328 w 1763"/>
                <a:gd name="T7" fmla="*/ 1399 h 2611"/>
                <a:gd name="T8" fmla="*/ 1570 w 1763"/>
                <a:gd name="T9" fmla="*/ 1772 h 2611"/>
                <a:gd name="T10" fmla="*/ 1715 w 1763"/>
                <a:gd name="T11" fmla="*/ 1937 h 2611"/>
                <a:gd name="T12" fmla="*/ 1763 w 1763"/>
                <a:gd name="T13" fmla="*/ 2190 h 2611"/>
                <a:gd name="T14" fmla="*/ 1742 w 1763"/>
                <a:gd name="T15" fmla="*/ 2332 h 2611"/>
                <a:gd name="T16" fmla="*/ 1629 w 1763"/>
                <a:gd name="T17" fmla="*/ 2468 h 2611"/>
                <a:gd name="T18" fmla="*/ 1433 w 1763"/>
                <a:gd name="T19" fmla="*/ 2518 h 2611"/>
                <a:gd name="T20" fmla="*/ 1174 w 1763"/>
                <a:gd name="T21" fmla="*/ 2590 h 2611"/>
                <a:gd name="T22" fmla="*/ 796 w 1763"/>
                <a:gd name="T23" fmla="*/ 2540 h 2611"/>
                <a:gd name="T24" fmla="*/ 599 w 1763"/>
                <a:gd name="T25" fmla="*/ 2504 h 2611"/>
                <a:gd name="T26" fmla="*/ 1045 w 1763"/>
                <a:gd name="T27" fmla="*/ 2476 h 2611"/>
                <a:gd name="T28" fmla="*/ 848 w 1763"/>
                <a:gd name="T29" fmla="*/ 2403 h 2611"/>
                <a:gd name="T30" fmla="*/ 901 w 1763"/>
                <a:gd name="T31" fmla="*/ 2325 h 2611"/>
                <a:gd name="T32" fmla="*/ 1110 w 1763"/>
                <a:gd name="T33" fmla="*/ 2238 h 2611"/>
                <a:gd name="T34" fmla="*/ 855 w 1763"/>
                <a:gd name="T35" fmla="*/ 2073 h 2611"/>
                <a:gd name="T36" fmla="*/ 697 w 1763"/>
                <a:gd name="T37" fmla="*/ 2089 h 2611"/>
                <a:gd name="T38" fmla="*/ 467 w 1763"/>
                <a:gd name="T39" fmla="*/ 2397 h 2611"/>
                <a:gd name="T40" fmla="*/ 361 w 1763"/>
                <a:gd name="T41" fmla="*/ 2583 h 2611"/>
                <a:gd name="T42" fmla="*/ 190 w 1763"/>
                <a:gd name="T43" fmla="*/ 2583 h 2611"/>
                <a:gd name="T44" fmla="*/ 493 w 1763"/>
                <a:gd name="T45" fmla="*/ 2109 h 2611"/>
                <a:gd name="T46" fmla="*/ 506 w 1763"/>
                <a:gd name="T47" fmla="*/ 2009 h 2611"/>
                <a:gd name="T48" fmla="*/ 217 w 1763"/>
                <a:gd name="T49" fmla="*/ 2389 h 2611"/>
                <a:gd name="T50" fmla="*/ 125 w 1763"/>
                <a:gd name="T51" fmla="*/ 2540 h 2611"/>
                <a:gd name="T52" fmla="*/ 0 w 1763"/>
                <a:gd name="T53" fmla="*/ 2518 h 2611"/>
                <a:gd name="T54" fmla="*/ 256 w 1763"/>
                <a:gd name="T55" fmla="*/ 2153 h 2611"/>
                <a:gd name="T56" fmla="*/ 408 w 1763"/>
                <a:gd name="T57" fmla="*/ 1736 h 2611"/>
                <a:gd name="T58" fmla="*/ 446 w 1763"/>
                <a:gd name="T59" fmla="*/ 1430 h 2611"/>
                <a:gd name="T60" fmla="*/ 469 w 1763"/>
                <a:gd name="T61" fmla="*/ 1289 h 2611"/>
                <a:gd name="T62" fmla="*/ 381 w 1763"/>
                <a:gd name="T63" fmla="*/ 1219 h 2611"/>
                <a:gd name="T64" fmla="*/ 323 w 1763"/>
                <a:gd name="T65" fmla="*/ 1280 h 2611"/>
                <a:gd name="T66" fmla="*/ 282 w 1763"/>
                <a:gd name="T67" fmla="*/ 1281 h 2611"/>
                <a:gd name="T68" fmla="*/ 277 w 1763"/>
                <a:gd name="T69" fmla="*/ 1226 h 2611"/>
                <a:gd name="T70" fmla="*/ 242 w 1763"/>
                <a:gd name="T71" fmla="*/ 1178 h 2611"/>
                <a:gd name="T72" fmla="*/ 180 w 1763"/>
                <a:gd name="T73" fmla="*/ 1168 h 2611"/>
                <a:gd name="T74" fmla="*/ 135 w 1763"/>
                <a:gd name="T75" fmla="*/ 1203 h 2611"/>
                <a:gd name="T76" fmla="*/ 86 w 1763"/>
                <a:gd name="T77" fmla="*/ 1246 h 2611"/>
                <a:gd name="T78" fmla="*/ 58 w 1763"/>
                <a:gd name="T79" fmla="*/ 1208 h 2611"/>
                <a:gd name="T80" fmla="*/ 35 w 1763"/>
                <a:gd name="T81" fmla="*/ 1159 h 2611"/>
                <a:gd name="T82" fmla="*/ 66 w 1763"/>
                <a:gd name="T83" fmla="*/ 1069 h 2611"/>
                <a:gd name="T84" fmla="*/ 101 w 1763"/>
                <a:gd name="T85" fmla="*/ 902 h 2611"/>
                <a:gd name="T86" fmla="*/ 125 w 1763"/>
                <a:gd name="T87" fmla="*/ 761 h 2611"/>
                <a:gd name="T88" fmla="*/ 256 w 1763"/>
                <a:gd name="T89" fmla="*/ 609 h 2611"/>
                <a:gd name="T90" fmla="*/ 125 w 1763"/>
                <a:gd name="T91" fmla="*/ 222 h 2611"/>
                <a:gd name="T92" fmla="*/ 210 w 1763"/>
                <a:gd name="T93" fmla="*/ 85 h 2611"/>
                <a:gd name="T94" fmla="*/ 374 w 1763"/>
                <a:gd name="T95" fmla="*/ 472 h 26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3"/>
                <a:gd name="T145" fmla="*/ 0 h 2611"/>
                <a:gd name="T146" fmla="*/ 1763 w 1763"/>
                <a:gd name="T147" fmla="*/ 2611 h 26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3" h="2611">
                  <a:moveTo>
                    <a:pt x="400" y="623"/>
                  </a:moveTo>
                  <a:lnTo>
                    <a:pt x="513" y="645"/>
                  </a:lnTo>
                  <a:lnTo>
                    <a:pt x="625" y="682"/>
                  </a:lnTo>
                  <a:lnTo>
                    <a:pt x="711" y="718"/>
                  </a:lnTo>
                  <a:lnTo>
                    <a:pt x="770" y="783"/>
                  </a:lnTo>
                  <a:lnTo>
                    <a:pt x="848" y="897"/>
                  </a:lnTo>
                  <a:lnTo>
                    <a:pt x="920" y="1011"/>
                  </a:lnTo>
                  <a:lnTo>
                    <a:pt x="1006" y="1091"/>
                  </a:lnTo>
                  <a:lnTo>
                    <a:pt x="1124" y="1141"/>
                  </a:lnTo>
                  <a:lnTo>
                    <a:pt x="1203" y="1206"/>
                  </a:lnTo>
                  <a:lnTo>
                    <a:pt x="1262" y="1291"/>
                  </a:lnTo>
                  <a:lnTo>
                    <a:pt x="1328" y="1399"/>
                  </a:lnTo>
                  <a:lnTo>
                    <a:pt x="1393" y="1520"/>
                  </a:lnTo>
                  <a:lnTo>
                    <a:pt x="1498" y="1671"/>
                  </a:lnTo>
                  <a:lnTo>
                    <a:pt x="1570" y="1772"/>
                  </a:lnTo>
                  <a:lnTo>
                    <a:pt x="1636" y="1838"/>
                  </a:lnTo>
                  <a:lnTo>
                    <a:pt x="1681" y="1885"/>
                  </a:lnTo>
                  <a:lnTo>
                    <a:pt x="1715" y="1937"/>
                  </a:lnTo>
                  <a:lnTo>
                    <a:pt x="1749" y="2031"/>
                  </a:lnTo>
                  <a:lnTo>
                    <a:pt x="1762" y="2138"/>
                  </a:lnTo>
                  <a:lnTo>
                    <a:pt x="1763" y="2190"/>
                  </a:lnTo>
                  <a:lnTo>
                    <a:pt x="1762" y="2238"/>
                  </a:lnTo>
                  <a:lnTo>
                    <a:pt x="1753" y="2284"/>
                  </a:lnTo>
                  <a:lnTo>
                    <a:pt x="1742" y="2332"/>
                  </a:lnTo>
                  <a:lnTo>
                    <a:pt x="1718" y="2373"/>
                  </a:lnTo>
                  <a:lnTo>
                    <a:pt x="1688" y="2417"/>
                  </a:lnTo>
                  <a:lnTo>
                    <a:pt x="1629" y="2468"/>
                  </a:lnTo>
                  <a:lnTo>
                    <a:pt x="1580" y="2489"/>
                  </a:lnTo>
                  <a:lnTo>
                    <a:pt x="1520" y="2506"/>
                  </a:lnTo>
                  <a:lnTo>
                    <a:pt x="1433" y="2518"/>
                  </a:lnTo>
                  <a:lnTo>
                    <a:pt x="1341" y="2518"/>
                  </a:lnTo>
                  <a:lnTo>
                    <a:pt x="1289" y="2512"/>
                  </a:lnTo>
                  <a:lnTo>
                    <a:pt x="1174" y="2590"/>
                  </a:lnTo>
                  <a:lnTo>
                    <a:pt x="1045" y="2540"/>
                  </a:lnTo>
                  <a:lnTo>
                    <a:pt x="874" y="2583"/>
                  </a:lnTo>
                  <a:lnTo>
                    <a:pt x="796" y="2540"/>
                  </a:lnTo>
                  <a:lnTo>
                    <a:pt x="691" y="2590"/>
                  </a:lnTo>
                  <a:lnTo>
                    <a:pt x="645" y="2611"/>
                  </a:lnTo>
                  <a:lnTo>
                    <a:pt x="599" y="2504"/>
                  </a:lnTo>
                  <a:lnTo>
                    <a:pt x="756" y="2476"/>
                  </a:lnTo>
                  <a:lnTo>
                    <a:pt x="920" y="2482"/>
                  </a:lnTo>
                  <a:lnTo>
                    <a:pt x="1045" y="2476"/>
                  </a:lnTo>
                  <a:lnTo>
                    <a:pt x="1157" y="2383"/>
                  </a:lnTo>
                  <a:lnTo>
                    <a:pt x="992" y="2403"/>
                  </a:lnTo>
                  <a:lnTo>
                    <a:pt x="848" y="2403"/>
                  </a:lnTo>
                  <a:lnTo>
                    <a:pt x="717" y="2375"/>
                  </a:lnTo>
                  <a:lnTo>
                    <a:pt x="796" y="2274"/>
                  </a:lnTo>
                  <a:lnTo>
                    <a:pt x="901" y="2325"/>
                  </a:lnTo>
                  <a:lnTo>
                    <a:pt x="992" y="2339"/>
                  </a:lnTo>
                  <a:lnTo>
                    <a:pt x="1091" y="2317"/>
                  </a:lnTo>
                  <a:lnTo>
                    <a:pt x="1110" y="2238"/>
                  </a:lnTo>
                  <a:lnTo>
                    <a:pt x="1104" y="2182"/>
                  </a:lnTo>
                  <a:lnTo>
                    <a:pt x="999" y="2145"/>
                  </a:lnTo>
                  <a:lnTo>
                    <a:pt x="855" y="2073"/>
                  </a:lnTo>
                  <a:lnTo>
                    <a:pt x="783" y="2031"/>
                  </a:lnTo>
                  <a:lnTo>
                    <a:pt x="743" y="2002"/>
                  </a:lnTo>
                  <a:lnTo>
                    <a:pt x="697" y="2089"/>
                  </a:lnTo>
                  <a:lnTo>
                    <a:pt x="638" y="2210"/>
                  </a:lnTo>
                  <a:lnTo>
                    <a:pt x="539" y="2311"/>
                  </a:lnTo>
                  <a:lnTo>
                    <a:pt x="467" y="2397"/>
                  </a:lnTo>
                  <a:lnTo>
                    <a:pt x="408" y="2490"/>
                  </a:lnTo>
                  <a:lnTo>
                    <a:pt x="400" y="2547"/>
                  </a:lnTo>
                  <a:lnTo>
                    <a:pt x="361" y="2583"/>
                  </a:lnTo>
                  <a:lnTo>
                    <a:pt x="302" y="2605"/>
                  </a:lnTo>
                  <a:lnTo>
                    <a:pt x="243" y="2605"/>
                  </a:lnTo>
                  <a:lnTo>
                    <a:pt x="190" y="2583"/>
                  </a:lnTo>
                  <a:lnTo>
                    <a:pt x="328" y="2461"/>
                  </a:lnTo>
                  <a:lnTo>
                    <a:pt x="434" y="2246"/>
                  </a:lnTo>
                  <a:lnTo>
                    <a:pt x="493" y="2109"/>
                  </a:lnTo>
                  <a:lnTo>
                    <a:pt x="532" y="1988"/>
                  </a:lnTo>
                  <a:lnTo>
                    <a:pt x="546" y="1865"/>
                  </a:lnTo>
                  <a:lnTo>
                    <a:pt x="506" y="2009"/>
                  </a:lnTo>
                  <a:lnTo>
                    <a:pt x="421" y="2167"/>
                  </a:lnTo>
                  <a:lnTo>
                    <a:pt x="374" y="2246"/>
                  </a:lnTo>
                  <a:lnTo>
                    <a:pt x="217" y="2389"/>
                  </a:lnTo>
                  <a:lnTo>
                    <a:pt x="151" y="2447"/>
                  </a:lnTo>
                  <a:lnTo>
                    <a:pt x="145" y="2504"/>
                  </a:lnTo>
                  <a:lnTo>
                    <a:pt x="125" y="2540"/>
                  </a:lnTo>
                  <a:lnTo>
                    <a:pt x="46" y="2562"/>
                  </a:lnTo>
                  <a:lnTo>
                    <a:pt x="0" y="2562"/>
                  </a:lnTo>
                  <a:lnTo>
                    <a:pt x="0" y="2518"/>
                  </a:lnTo>
                  <a:lnTo>
                    <a:pt x="46" y="2476"/>
                  </a:lnTo>
                  <a:lnTo>
                    <a:pt x="125" y="2403"/>
                  </a:lnTo>
                  <a:lnTo>
                    <a:pt x="256" y="2153"/>
                  </a:lnTo>
                  <a:lnTo>
                    <a:pt x="361" y="1995"/>
                  </a:lnTo>
                  <a:lnTo>
                    <a:pt x="414" y="1865"/>
                  </a:lnTo>
                  <a:lnTo>
                    <a:pt x="408" y="1736"/>
                  </a:lnTo>
                  <a:lnTo>
                    <a:pt x="421" y="1578"/>
                  </a:lnTo>
                  <a:lnTo>
                    <a:pt x="432" y="1515"/>
                  </a:lnTo>
                  <a:lnTo>
                    <a:pt x="446" y="1430"/>
                  </a:lnTo>
                  <a:lnTo>
                    <a:pt x="466" y="1377"/>
                  </a:lnTo>
                  <a:lnTo>
                    <a:pt x="469" y="1332"/>
                  </a:lnTo>
                  <a:lnTo>
                    <a:pt x="469" y="1289"/>
                  </a:lnTo>
                  <a:lnTo>
                    <a:pt x="446" y="1250"/>
                  </a:lnTo>
                  <a:lnTo>
                    <a:pt x="414" y="1237"/>
                  </a:lnTo>
                  <a:lnTo>
                    <a:pt x="381" y="1219"/>
                  </a:lnTo>
                  <a:lnTo>
                    <a:pt x="363" y="1241"/>
                  </a:lnTo>
                  <a:lnTo>
                    <a:pt x="341" y="1270"/>
                  </a:lnTo>
                  <a:lnTo>
                    <a:pt x="323" y="1280"/>
                  </a:lnTo>
                  <a:lnTo>
                    <a:pt x="302" y="1292"/>
                  </a:lnTo>
                  <a:lnTo>
                    <a:pt x="283" y="1298"/>
                  </a:lnTo>
                  <a:lnTo>
                    <a:pt x="282" y="1281"/>
                  </a:lnTo>
                  <a:lnTo>
                    <a:pt x="283" y="1265"/>
                  </a:lnTo>
                  <a:lnTo>
                    <a:pt x="280" y="1244"/>
                  </a:lnTo>
                  <a:lnTo>
                    <a:pt x="277" y="1226"/>
                  </a:lnTo>
                  <a:lnTo>
                    <a:pt x="268" y="1209"/>
                  </a:lnTo>
                  <a:lnTo>
                    <a:pt x="256" y="1191"/>
                  </a:lnTo>
                  <a:lnTo>
                    <a:pt x="242" y="1178"/>
                  </a:lnTo>
                  <a:lnTo>
                    <a:pt x="223" y="1169"/>
                  </a:lnTo>
                  <a:lnTo>
                    <a:pt x="203" y="1166"/>
                  </a:lnTo>
                  <a:lnTo>
                    <a:pt x="180" y="1168"/>
                  </a:lnTo>
                  <a:lnTo>
                    <a:pt x="158" y="1177"/>
                  </a:lnTo>
                  <a:lnTo>
                    <a:pt x="143" y="1191"/>
                  </a:lnTo>
                  <a:lnTo>
                    <a:pt x="135" y="1203"/>
                  </a:lnTo>
                  <a:lnTo>
                    <a:pt x="127" y="1220"/>
                  </a:lnTo>
                  <a:lnTo>
                    <a:pt x="107" y="1235"/>
                  </a:lnTo>
                  <a:lnTo>
                    <a:pt x="86" y="1246"/>
                  </a:lnTo>
                  <a:lnTo>
                    <a:pt x="70" y="1243"/>
                  </a:lnTo>
                  <a:lnTo>
                    <a:pt x="59" y="1231"/>
                  </a:lnTo>
                  <a:lnTo>
                    <a:pt x="58" y="1208"/>
                  </a:lnTo>
                  <a:lnTo>
                    <a:pt x="54" y="1190"/>
                  </a:lnTo>
                  <a:lnTo>
                    <a:pt x="46" y="1173"/>
                  </a:lnTo>
                  <a:lnTo>
                    <a:pt x="35" y="1159"/>
                  </a:lnTo>
                  <a:lnTo>
                    <a:pt x="21" y="1147"/>
                  </a:lnTo>
                  <a:lnTo>
                    <a:pt x="8" y="1131"/>
                  </a:lnTo>
                  <a:lnTo>
                    <a:pt x="66" y="1069"/>
                  </a:lnTo>
                  <a:lnTo>
                    <a:pt x="89" y="1016"/>
                  </a:lnTo>
                  <a:lnTo>
                    <a:pt x="99" y="976"/>
                  </a:lnTo>
                  <a:lnTo>
                    <a:pt x="101" y="902"/>
                  </a:lnTo>
                  <a:lnTo>
                    <a:pt x="103" y="854"/>
                  </a:lnTo>
                  <a:lnTo>
                    <a:pt x="113" y="797"/>
                  </a:lnTo>
                  <a:lnTo>
                    <a:pt x="125" y="761"/>
                  </a:lnTo>
                  <a:lnTo>
                    <a:pt x="145" y="689"/>
                  </a:lnTo>
                  <a:lnTo>
                    <a:pt x="197" y="631"/>
                  </a:lnTo>
                  <a:lnTo>
                    <a:pt x="256" y="609"/>
                  </a:lnTo>
                  <a:lnTo>
                    <a:pt x="197" y="466"/>
                  </a:lnTo>
                  <a:lnTo>
                    <a:pt x="138" y="315"/>
                  </a:lnTo>
                  <a:lnTo>
                    <a:pt x="125" y="222"/>
                  </a:lnTo>
                  <a:lnTo>
                    <a:pt x="118" y="114"/>
                  </a:lnTo>
                  <a:lnTo>
                    <a:pt x="125" y="0"/>
                  </a:lnTo>
                  <a:lnTo>
                    <a:pt x="210" y="85"/>
                  </a:lnTo>
                  <a:lnTo>
                    <a:pt x="276" y="186"/>
                  </a:lnTo>
                  <a:lnTo>
                    <a:pt x="322" y="308"/>
                  </a:lnTo>
                  <a:lnTo>
                    <a:pt x="374" y="472"/>
                  </a:lnTo>
                  <a:lnTo>
                    <a:pt x="400" y="623"/>
                  </a:lnTo>
                  <a:close/>
                </a:path>
              </a:pathLst>
            </a:custGeom>
            <a:solidFill>
              <a:srgbClr val="9F3F00"/>
            </a:solidFill>
            <a:ln w="12700">
              <a:solidFill>
                <a:srgbClr val="000000"/>
              </a:solidFill>
              <a:round/>
              <a:headEnd/>
              <a:tailEnd/>
            </a:ln>
          </p:spPr>
          <p:txBody>
            <a:bodyPr/>
            <a:lstStyle/>
            <a:p>
              <a:endParaRPr lang="en-US"/>
            </a:p>
          </p:txBody>
        </p:sp>
        <p:sp>
          <p:nvSpPr>
            <p:cNvPr id="2062" name="Freeform 6"/>
            <p:cNvSpPr>
              <a:spLocks/>
            </p:cNvSpPr>
            <p:nvPr/>
          </p:nvSpPr>
          <p:spPr bwMode="auto">
            <a:xfrm>
              <a:off x="2482" y="3455"/>
              <a:ext cx="438" cy="243"/>
            </a:xfrm>
            <a:custGeom>
              <a:avLst/>
              <a:gdLst>
                <a:gd name="T0" fmla="*/ 0 w 438"/>
                <a:gd name="T1" fmla="*/ 119 h 243"/>
                <a:gd name="T2" fmla="*/ 4 w 438"/>
                <a:gd name="T3" fmla="*/ 85 h 243"/>
                <a:gd name="T4" fmla="*/ 14 w 438"/>
                <a:gd name="T5" fmla="*/ 59 h 243"/>
                <a:gd name="T6" fmla="*/ 36 w 438"/>
                <a:gd name="T7" fmla="*/ 39 h 243"/>
                <a:gd name="T8" fmla="*/ 59 w 438"/>
                <a:gd name="T9" fmla="*/ 21 h 243"/>
                <a:gd name="T10" fmla="*/ 91 w 438"/>
                <a:gd name="T11" fmla="*/ 7 h 243"/>
                <a:gd name="T12" fmla="*/ 128 w 438"/>
                <a:gd name="T13" fmla="*/ 0 h 243"/>
                <a:gd name="T14" fmla="*/ 159 w 438"/>
                <a:gd name="T15" fmla="*/ 5 h 243"/>
                <a:gd name="T16" fmla="*/ 185 w 438"/>
                <a:gd name="T17" fmla="*/ 17 h 243"/>
                <a:gd name="T18" fmla="*/ 206 w 438"/>
                <a:gd name="T19" fmla="*/ 39 h 243"/>
                <a:gd name="T20" fmla="*/ 227 w 438"/>
                <a:gd name="T21" fmla="*/ 70 h 243"/>
                <a:gd name="T22" fmla="*/ 266 w 438"/>
                <a:gd name="T23" fmla="*/ 102 h 243"/>
                <a:gd name="T24" fmla="*/ 288 w 438"/>
                <a:gd name="T25" fmla="*/ 121 h 243"/>
                <a:gd name="T26" fmla="*/ 320 w 438"/>
                <a:gd name="T27" fmla="*/ 129 h 243"/>
                <a:gd name="T28" fmla="*/ 360 w 438"/>
                <a:gd name="T29" fmla="*/ 119 h 243"/>
                <a:gd name="T30" fmla="*/ 404 w 438"/>
                <a:gd name="T31" fmla="*/ 86 h 243"/>
                <a:gd name="T32" fmla="*/ 438 w 438"/>
                <a:gd name="T33" fmla="*/ 54 h 243"/>
                <a:gd name="T34" fmla="*/ 438 w 438"/>
                <a:gd name="T35" fmla="*/ 101 h 243"/>
                <a:gd name="T36" fmla="*/ 429 w 438"/>
                <a:gd name="T37" fmla="*/ 146 h 243"/>
                <a:gd name="T38" fmla="*/ 417 w 438"/>
                <a:gd name="T39" fmla="*/ 169 h 243"/>
                <a:gd name="T40" fmla="*/ 399 w 438"/>
                <a:gd name="T41" fmla="*/ 194 h 243"/>
                <a:gd name="T42" fmla="*/ 375 w 438"/>
                <a:gd name="T43" fmla="*/ 216 h 243"/>
                <a:gd name="T44" fmla="*/ 340 w 438"/>
                <a:gd name="T45" fmla="*/ 232 h 243"/>
                <a:gd name="T46" fmla="*/ 286 w 438"/>
                <a:gd name="T47" fmla="*/ 243 h 243"/>
                <a:gd name="T48" fmla="*/ 238 w 438"/>
                <a:gd name="T49" fmla="*/ 240 h 243"/>
                <a:gd name="T50" fmla="*/ 192 w 438"/>
                <a:gd name="T51" fmla="*/ 232 h 243"/>
                <a:gd name="T52" fmla="*/ 102 w 438"/>
                <a:gd name="T53" fmla="*/ 209 h 243"/>
                <a:gd name="T54" fmla="*/ 55 w 438"/>
                <a:gd name="T55" fmla="*/ 193 h 243"/>
                <a:gd name="T56" fmla="*/ 24 w 438"/>
                <a:gd name="T57" fmla="*/ 178 h 243"/>
                <a:gd name="T58" fmla="*/ 5 w 438"/>
                <a:gd name="T59" fmla="*/ 146 h 243"/>
                <a:gd name="T60" fmla="*/ 0 w 438"/>
                <a:gd name="T61" fmla="*/ 119 h 2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8"/>
                <a:gd name="T94" fmla="*/ 0 h 243"/>
                <a:gd name="T95" fmla="*/ 438 w 438"/>
                <a:gd name="T96" fmla="*/ 243 h 2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8" h="243">
                  <a:moveTo>
                    <a:pt x="0" y="119"/>
                  </a:moveTo>
                  <a:lnTo>
                    <a:pt x="4" y="85"/>
                  </a:lnTo>
                  <a:lnTo>
                    <a:pt x="14" y="59"/>
                  </a:lnTo>
                  <a:lnTo>
                    <a:pt x="36" y="39"/>
                  </a:lnTo>
                  <a:lnTo>
                    <a:pt x="59" y="21"/>
                  </a:lnTo>
                  <a:lnTo>
                    <a:pt x="91" y="7"/>
                  </a:lnTo>
                  <a:lnTo>
                    <a:pt x="128" y="0"/>
                  </a:lnTo>
                  <a:lnTo>
                    <a:pt x="159" y="5"/>
                  </a:lnTo>
                  <a:lnTo>
                    <a:pt x="185" y="17"/>
                  </a:lnTo>
                  <a:lnTo>
                    <a:pt x="206" y="39"/>
                  </a:lnTo>
                  <a:lnTo>
                    <a:pt x="227" y="70"/>
                  </a:lnTo>
                  <a:lnTo>
                    <a:pt x="266" y="102"/>
                  </a:lnTo>
                  <a:lnTo>
                    <a:pt x="288" y="121"/>
                  </a:lnTo>
                  <a:lnTo>
                    <a:pt x="320" y="129"/>
                  </a:lnTo>
                  <a:lnTo>
                    <a:pt x="360" y="119"/>
                  </a:lnTo>
                  <a:lnTo>
                    <a:pt x="404" y="86"/>
                  </a:lnTo>
                  <a:lnTo>
                    <a:pt x="438" y="54"/>
                  </a:lnTo>
                  <a:lnTo>
                    <a:pt x="438" y="101"/>
                  </a:lnTo>
                  <a:lnTo>
                    <a:pt x="429" y="146"/>
                  </a:lnTo>
                  <a:lnTo>
                    <a:pt x="417" y="169"/>
                  </a:lnTo>
                  <a:lnTo>
                    <a:pt x="399" y="194"/>
                  </a:lnTo>
                  <a:lnTo>
                    <a:pt x="375" y="216"/>
                  </a:lnTo>
                  <a:lnTo>
                    <a:pt x="340" y="232"/>
                  </a:lnTo>
                  <a:lnTo>
                    <a:pt x="286" y="243"/>
                  </a:lnTo>
                  <a:lnTo>
                    <a:pt x="238" y="240"/>
                  </a:lnTo>
                  <a:lnTo>
                    <a:pt x="192" y="232"/>
                  </a:lnTo>
                  <a:lnTo>
                    <a:pt x="102" y="209"/>
                  </a:lnTo>
                  <a:lnTo>
                    <a:pt x="55" y="193"/>
                  </a:lnTo>
                  <a:lnTo>
                    <a:pt x="24" y="178"/>
                  </a:lnTo>
                  <a:lnTo>
                    <a:pt x="5" y="146"/>
                  </a:lnTo>
                  <a:lnTo>
                    <a:pt x="0" y="119"/>
                  </a:lnTo>
                  <a:close/>
                </a:path>
              </a:pathLst>
            </a:custGeom>
            <a:solidFill>
              <a:srgbClr val="3F1F00"/>
            </a:solidFill>
            <a:ln w="12700">
              <a:solidFill>
                <a:srgbClr val="000000"/>
              </a:solidFill>
              <a:round/>
              <a:headEnd/>
              <a:tailEnd/>
            </a:ln>
          </p:spPr>
          <p:txBody>
            <a:bodyPr/>
            <a:lstStyle/>
            <a:p>
              <a:endParaRPr lang="en-US"/>
            </a:p>
          </p:txBody>
        </p:sp>
        <p:sp>
          <p:nvSpPr>
            <p:cNvPr id="2063" name="Freeform 7"/>
            <p:cNvSpPr>
              <a:spLocks/>
            </p:cNvSpPr>
            <p:nvPr/>
          </p:nvSpPr>
          <p:spPr bwMode="auto">
            <a:xfrm>
              <a:off x="432" y="2416"/>
              <a:ext cx="278" cy="326"/>
            </a:xfrm>
            <a:custGeom>
              <a:avLst/>
              <a:gdLst>
                <a:gd name="T0" fmla="*/ 201 w 278"/>
                <a:gd name="T1" fmla="*/ 3 h 326"/>
                <a:gd name="T2" fmla="*/ 175 w 278"/>
                <a:gd name="T3" fmla="*/ 16 h 326"/>
                <a:gd name="T4" fmla="*/ 150 w 278"/>
                <a:gd name="T5" fmla="*/ 38 h 326"/>
                <a:gd name="T6" fmla="*/ 130 w 278"/>
                <a:gd name="T7" fmla="*/ 70 h 326"/>
                <a:gd name="T8" fmla="*/ 113 w 278"/>
                <a:gd name="T9" fmla="*/ 103 h 326"/>
                <a:gd name="T10" fmla="*/ 101 w 278"/>
                <a:gd name="T11" fmla="*/ 145 h 326"/>
                <a:gd name="T12" fmla="*/ 93 w 278"/>
                <a:gd name="T13" fmla="*/ 184 h 326"/>
                <a:gd name="T14" fmla="*/ 88 w 278"/>
                <a:gd name="T15" fmla="*/ 215 h 326"/>
                <a:gd name="T16" fmla="*/ 71 w 278"/>
                <a:gd name="T17" fmla="*/ 263 h 326"/>
                <a:gd name="T18" fmla="*/ 54 w 278"/>
                <a:gd name="T19" fmla="*/ 289 h 326"/>
                <a:gd name="T20" fmla="*/ 22 w 278"/>
                <a:gd name="T21" fmla="*/ 309 h 326"/>
                <a:gd name="T22" fmla="*/ 0 w 278"/>
                <a:gd name="T23" fmla="*/ 326 h 326"/>
                <a:gd name="T24" fmla="*/ 42 w 278"/>
                <a:gd name="T25" fmla="*/ 318 h 326"/>
                <a:gd name="T26" fmla="*/ 69 w 278"/>
                <a:gd name="T27" fmla="*/ 313 h 326"/>
                <a:gd name="T28" fmla="*/ 98 w 278"/>
                <a:gd name="T29" fmla="*/ 293 h 326"/>
                <a:gd name="T30" fmla="*/ 113 w 278"/>
                <a:gd name="T31" fmla="*/ 248 h 326"/>
                <a:gd name="T32" fmla="*/ 132 w 278"/>
                <a:gd name="T33" fmla="*/ 186 h 326"/>
                <a:gd name="T34" fmla="*/ 145 w 278"/>
                <a:gd name="T35" fmla="*/ 132 h 326"/>
                <a:gd name="T36" fmla="*/ 155 w 278"/>
                <a:gd name="T37" fmla="*/ 108 h 326"/>
                <a:gd name="T38" fmla="*/ 177 w 278"/>
                <a:gd name="T39" fmla="*/ 86 h 326"/>
                <a:gd name="T40" fmla="*/ 204 w 278"/>
                <a:gd name="T41" fmla="*/ 84 h 326"/>
                <a:gd name="T42" fmla="*/ 223 w 278"/>
                <a:gd name="T43" fmla="*/ 84 h 326"/>
                <a:gd name="T44" fmla="*/ 238 w 278"/>
                <a:gd name="T45" fmla="*/ 84 h 326"/>
                <a:gd name="T46" fmla="*/ 258 w 278"/>
                <a:gd name="T47" fmla="*/ 79 h 326"/>
                <a:gd name="T48" fmla="*/ 268 w 278"/>
                <a:gd name="T49" fmla="*/ 70 h 326"/>
                <a:gd name="T50" fmla="*/ 278 w 278"/>
                <a:gd name="T51" fmla="*/ 51 h 326"/>
                <a:gd name="T52" fmla="*/ 275 w 278"/>
                <a:gd name="T53" fmla="*/ 24 h 326"/>
                <a:gd name="T54" fmla="*/ 263 w 278"/>
                <a:gd name="T55" fmla="*/ 11 h 326"/>
                <a:gd name="T56" fmla="*/ 236 w 278"/>
                <a:gd name="T57" fmla="*/ 0 h 326"/>
                <a:gd name="T58" fmla="*/ 201 w 278"/>
                <a:gd name="T59" fmla="*/ 3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8"/>
                <a:gd name="T91" fmla="*/ 0 h 326"/>
                <a:gd name="T92" fmla="*/ 278 w 278"/>
                <a:gd name="T93" fmla="*/ 326 h 3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8" h="326">
                  <a:moveTo>
                    <a:pt x="201" y="3"/>
                  </a:moveTo>
                  <a:lnTo>
                    <a:pt x="175" y="16"/>
                  </a:lnTo>
                  <a:lnTo>
                    <a:pt x="150" y="38"/>
                  </a:lnTo>
                  <a:lnTo>
                    <a:pt x="130" y="70"/>
                  </a:lnTo>
                  <a:lnTo>
                    <a:pt x="113" y="103"/>
                  </a:lnTo>
                  <a:lnTo>
                    <a:pt x="101" y="145"/>
                  </a:lnTo>
                  <a:lnTo>
                    <a:pt x="93" y="184"/>
                  </a:lnTo>
                  <a:lnTo>
                    <a:pt x="88" y="215"/>
                  </a:lnTo>
                  <a:lnTo>
                    <a:pt x="71" y="263"/>
                  </a:lnTo>
                  <a:lnTo>
                    <a:pt x="54" y="289"/>
                  </a:lnTo>
                  <a:lnTo>
                    <a:pt x="22" y="309"/>
                  </a:lnTo>
                  <a:lnTo>
                    <a:pt x="0" y="326"/>
                  </a:lnTo>
                  <a:lnTo>
                    <a:pt x="42" y="318"/>
                  </a:lnTo>
                  <a:lnTo>
                    <a:pt x="69" y="313"/>
                  </a:lnTo>
                  <a:lnTo>
                    <a:pt x="98" y="293"/>
                  </a:lnTo>
                  <a:lnTo>
                    <a:pt x="113" y="248"/>
                  </a:lnTo>
                  <a:lnTo>
                    <a:pt x="132" y="186"/>
                  </a:lnTo>
                  <a:lnTo>
                    <a:pt x="145" y="132"/>
                  </a:lnTo>
                  <a:lnTo>
                    <a:pt x="155" y="108"/>
                  </a:lnTo>
                  <a:lnTo>
                    <a:pt x="177" y="86"/>
                  </a:lnTo>
                  <a:lnTo>
                    <a:pt x="204" y="84"/>
                  </a:lnTo>
                  <a:lnTo>
                    <a:pt x="223" y="84"/>
                  </a:lnTo>
                  <a:lnTo>
                    <a:pt x="238" y="84"/>
                  </a:lnTo>
                  <a:lnTo>
                    <a:pt x="258" y="79"/>
                  </a:lnTo>
                  <a:lnTo>
                    <a:pt x="268" y="70"/>
                  </a:lnTo>
                  <a:lnTo>
                    <a:pt x="278" y="51"/>
                  </a:lnTo>
                  <a:lnTo>
                    <a:pt x="275" y="24"/>
                  </a:lnTo>
                  <a:lnTo>
                    <a:pt x="263" y="11"/>
                  </a:lnTo>
                  <a:lnTo>
                    <a:pt x="236" y="0"/>
                  </a:lnTo>
                  <a:lnTo>
                    <a:pt x="201" y="3"/>
                  </a:lnTo>
                  <a:close/>
                </a:path>
              </a:pathLst>
            </a:custGeom>
            <a:solidFill>
              <a:srgbClr val="BF7F1F"/>
            </a:solidFill>
            <a:ln w="12700">
              <a:solidFill>
                <a:srgbClr val="000000"/>
              </a:solidFill>
              <a:round/>
              <a:headEnd/>
              <a:tailEnd/>
            </a:ln>
          </p:spPr>
          <p:txBody>
            <a:bodyPr/>
            <a:lstStyle/>
            <a:p>
              <a:endParaRPr lang="en-US"/>
            </a:p>
          </p:txBody>
        </p:sp>
        <p:sp>
          <p:nvSpPr>
            <p:cNvPr id="2064" name="Freeform 8"/>
            <p:cNvSpPr>
              <a:spLocks/>
            </p:cNvSpPr>
            <p:nvPr/>
          </p:nvSpPr>
          <p:spPr bwMode="auto">
            <a:xfrm>
              <a:off x="242" y="2830"/>
              <a:ext cx="365" cy="374"/>
            </a:xfrm>
            <a:custGeom>
              <a:avLst/>
              <a:gdLst>
                <a:gd name="T0" fmla="*/ 90 w 365"/>
                <a:gd name="T1" fmla="*/ 0 h 374"/>
                <a:gd name="T2" fmla="*/ 105 w 365"/>
                <a:gd name="T3" fmla="*/ 17 h 374"/>
                <a:gd name="T4" fmla="*/ 119 w 365"/>
                <a:gd name="T5" fmla="*/ 30 h 374"/>
                <a:gd name="T6" fmla="*/ 128 w 365"/>
                <a:gd name="T7" fmla="*/ 41 h 374"/>
                <a:gd name="T8" fmla="*/ 134 w 365"/>
                <a:gd name="T9" fmla="*/ 54 h 374"/>
                <a:gd name="T10" fmla="*/ 138 w 365"/>
                <a:gd name="T11" fmla="*/ 68 h 374"/>
                <a:gd name="T12" fmla="*/ 139 w 365"/>
                <a:gd name="T13" fmla="*/ 81 h 374"/>
                <a:gd name="T14" fmla="*/ 141 w 365"/>
                <a:gd name="T15" fmla="*/ 90 h 374"/>
                <a:gd name="T16" fmla="*/ 141 w 365"/>
                <a:gd name="T17" fmla="*/ 100 h 374"/>
                <a:gd name="T18" fmla="*/ 150 w 365"/>
                <a:gd name="T19" fmla="*/ 111 h 374"/>
                <a:gd name="T20" fmla="*/ 163 w 365"/>
                <a:gd name="T21" fmla="*/ 114 h 374"/>
                <a:gd name="T22" fmla="*/ 180 w 365"/>
                <a:gd name="T23" fmla="*/ 107 h 374"/>
                <a:gd name="T24" fmla="*/ 198 w 365"/>
                <a:gd name="T25" fmla="*/ 98 h 374"/>
                <a:gd name="T26" fmla="*/ 210 w 365"/>
                <a:gd name="T27" fmla="*/ 83 h 374"/>
                <a:gd name="T28" fmla="*/ 222 w 365"/>
                <a:gd name="T29" fmla="*/ 63 h 374"/>
                <a:gd name="T30" fmla="*/ 236 w 365"/>
                <a:gd name="T31" fmla="*/ 47 h 374"/>
                <a:gd name="T32" fmla="*/ 252 w 365"/>
                <a:gd name="T33" fmla="*/ 39 h 374"/>
                <a:gd name="T34" fmla="*/ 269 w 365"/>
                <a:gd name="T35" fmla="*/ 34 h 374"/>
                <a:gd name="T36" fmla="*/ 290 w 365"/>
                <a:gd name="T37" fmla="*/ 35 h 374"/>
                <a:gd name="T38" fmla="*/ 312 w 365"/>
                <a:gd name="T39" fmla="*/ 39 h 374"/>
                <a:gd name="T40" fmla="*/ 332 w 365"/>
                <a:gd name="T41" fmla="*/ 53 h 374"/>
                <a:gd name="T42" fmla="*/ 345 w 365"/>
                <a:gd name="T43" fmla="*/ 69 h 374"/>
                <a:gd name="T44" fmla="*/ 352 w 365"/>
                <a:gd name="T45" fmla="*/ 81 h 374"/>
                <a:gd name="T46" fmla="*/ 360 w 365"/>
                <a:gd name="T47" fmla="*/ 103 h 374"/>
                <a:gd name="T48" fmla="*/ 363 w 365"/>
                <a:gd name="T49" fmla="*/ 124 h 374"/>
                <a:gd name="T50" fmla="*/ 365 w 365"/>
                <a:gd name="T51" fmla="*/ 143 h 374"/>
                <a:gd name="T52" fmla="*/ 365 w 365"/>
                <a:gd name="T53" fmla="*/ 164 h 374"/>
                <a:gd name="T54" fmla="*/ 336 w 365"/>
                <a:gd name="T55" fmla="*/ 192 h 374"/>
                <a:gd name="T56" fmla="*/ 286 w 365"/>
                <a:gd name="T57" fmla="*/ 223 h 374"/>
                <a:gd name="T58" fmla="*/ 257 w 365"/>
                <a:gd name="T59" fmla="*/ 258 h 374"/>
                <a:gd name="T60" fmla="*/ 240 w 365"/>
                <a:gd name="T61" fmla="*/ 304 h 374"/>
                <a:gd name="T62" fmla="*/ 230 w 365"/>
                <a:gd name="T63" fmla="*/ 350 h 374"/>
                <a:gd name="T64" fmla="*/ 218 w 365"/>
                <a:gd name="T65" fmla="*/ 363 h 374"/>
                <a:gd name="T66" fmla="*/ 203 w 365"/>
                <a:gd name="T67" fmla="*/ 366 h 374"/>
                <a:gd name="T68" fmla="*/ 178 w 365"/>
                <a:gd name="T69" fmla="*/ 352 h 374"/>
                <a:gd name="T70" fmla="*/ 159 w 365"/>
                <a:gd name="T71" fmla="*/ 328 h 374"/>
                <a:gd name="T72" fmla="*/ 149 w 365"/>
                <a:gd name="T73" fmla="*/ 331 h 374"/>
                <a:gd name="T74" fmla="*/ 134 w 365"/>
                <a:gd name="T75" fmla="*/ 352 h 374"/>
                <a:gd name="T76" fmla="*/ 118 w 365"/>
                <a:gd name="T77" fmla="*/ 369 h 374"/>
                <a:gd name="T78" fmla="*/ 104 w 365"/>
                <a:gd name="T79" fmla="*/ 374 h 374"/>
                <a:gd name="T80" fmla="*/ 92 w 365"/>
                <a:gd name="T81" fmla="*/ 374 h 374"/>
                <a:gd name="T82" fmla="*/ 75 w 365"/>
                <a:gd name="T83" fmla="*/ 363 h 374"/>
                <a:gd name="T84" fmla="*/ 68 w 365"/>
                <a:gd name="T85" fmla="*/ 342 h 374"/>
                <a:gd name="T86" fmla="*/ 47 w 365"/>
                <a:gd name="T87" fmla="*/ 342 h 374"/>
                <a:gd name="T88" fmla="*/ 30 w 365"/>
                <a:gd name="T89" fmla="*/ 342 h 374"/>
                <a:gd name="T90" fmla="*/ 17 w 365"/>
                <a:gd name="T91" fmla="*/ 335 h 374"/>
                <a:gd name="T92" fmla="*/ 9 w 365"/>
                <a:gd name="T93" fmla="*/ 323 h 374"/>
                <a:gd name="T94" fmla="*/ 3 w 365"/>
                <a:gd name="T95" fmla="*/ 307 h 374"/>
                <a:gd name="T96" fmla="*/ 0 w 365"/>
                <a:gd name="T97" fmla="*/ 288 h 374"/>
                <a:gd name="T98" fmla="*/ 5 w 365"/>
                <a:gd name="T99" fmla="*/ 275 h 374"/>
                <a:gd name="T100" fmla="*/ 12 w 365"/>
                <a:gd name="T101" fmla="*/ 263 h 374"/>
                <a:gd name="T102" fmla="*/ 22 w 365"/>
                <a:gd name="T103" fmla="*/ 248 h 374"/>
                <a:gd name="T104" fmla="*/ 29 w 365"/>
                <a:gd name="T105" fmla="*/ 228 h 374"/>
                <a:gd name="T106" fmla="*/ 32 w 365"/>
                <a:gd name="T107" fmla="*/ 213 h 374"/>
                <a:gd name="T108" fmla="*/ 35 w 365"/>
                <a:gd name="T109" fmla="*/ 194 h 374"/>
                <a:gd name="T110" fmla="*/ 35 w 365"/>
                <a:gd name="T111" fmla="*/ 175 h 374"/>
                <a:gd name="T112" fmla="*/ 30 w 365"/>
                <a:gd name="T113" fmla="*/ 153 h 374"/>
                <a:gd name="T114" fmla="*/ 15 w 365"/>
                <a:gd name="T115" fmla="*/ 138 h 374"/>
                <a:gd name="T116" fmla="*/ 10 w 365"/>
                <a:gd name="T117" fmla="*/ 114 h 374"/>
                <a:gd name="T118" fmla="*/ 15 w 365"/>
                <a:gd name="T119" fmla="*/ 87 h 374"/>
                <a:gd name="T120" fmla="*/ 44 w 365"/>
                <a:gd name="T121" fmla="*/ 46 h 374"/>
                <a:gd name="T122" fmla="*/ 90 w 365"/>
                <a:gd name="T123" fmla="*/ 0 h 3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5"/>
                <a:gd name="T187" fmla="*/ 0 h 374"/>
                <a:gd name="T188" fmla="*/ 365 w 365"/>
                <a:gd name="T189" fmla="*/ 374 h 3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5" h="374">
                  <a:moveTo>
                    <a:pt x="90" y="0"/>
                  </a:moveTo>
                  <a:lnTo>
                    <a:pt x="105" y="17"/>
                  </a:lnTo>
                  <a:lnTo>
                    <a:pt x="119" y="30"/>
                  </a:lnTo>
                  <a:lnTo>
                    <a:pt x="128" y="41"/>
                  </a:lnTo>
                  <a:lnTo>
                    <a:pt x="134" y="54"/>
                  </a:lnTo>
                  <a:lnTo>
                    <a:pt x="138" y="68"/>
                  </a:lnTo>
                  <a:lnTo>
                    <a:pt x="139" y="81"/>
                  </a:lnTo>
                  <a:lnTo>
                    <a:pt x="141" y="90"/>
                  </a:lnTo>
                  <a:lnTo>
                    <a:pt x="141" y="100"/>
                  </a:lnTo>
                  <a:lnTo>
                    <a:pt x="150" y="111"/>
                  </a:lnTo>
                  <a:lnTo>
                    <a:pt x="163" y="114"/>
                  </a:lnTo>
                  <a:lnTo>
                    <a:pt x="180" y="107"/>
                  </a:lnTo>
                  <a:lnTo>
                    <a:pt x="198" y="98"/>
                  </a:lnTo>
                  <a:lnTo>
                    <a:pt x="210" y="83"/>
                  </a:lnTo>
                  <a:lnTo>
                    <a:pt x="222" y="63"/>
                  </a:lnTo>
                  <a:lnTo>
                    <a:pt x="236" y="47"/>
                  </a:lnTo>
                  <a:lnTo>
                    <a:pt x="252" y="39"/>
                  </a:lnTo>
                  <a:lnTo>
                    <a:pt x="269" y="34"/>
                  </a:lnTo>
                  <a:lnTo>
                    <a:pt x="290" y="35"/>
                  </a:lnTo>
                  <a:lnTo>
                    <a:pt x="312" y="39"/>
                  </a:lnTo>
                  <a:lnTo>
                    <a:pt x="332" y="53"/>
                  </a:lnTo>
                  <a:lnTo>
                    <a:pt x="345" y="69"/>
                  </a:lnTo>
                  <a:lnTo>
                    <a:pt x="352" y="81"/>
                  </a:lnTo>
                  <a:lnTo>
                    <a:pt x="360" y="103"/>
                  </a:lnTo>
                  <a:lnTo>
                    <a:pt x="363" y="124"/>
                  </a:lnTo>
                  <a:lnTo>
                    <a:pt x="365" y="143"/>
                  </a:lnTo>
                  <a:lnTo>
                    <a:pt x="365" y="164"/>
                  </a:lnTo>
                  <a:lnTo>
                    <a:pt x="336" y="192"/>
                  </a:lnTo>
                  <a:lnTo>
                    <a:pt x="286" y="223"/>
                  </a:lnTo>
                  <a:lnTo>
                    <a:pt x="257" y="258"/>
                  </a:lnTo>
                  <a:lnTo>
                    <a:pt x="240" y="304"/>
                  </a:lnTo>
                  <a:lnTo>
                    <a:pt x="230" y="350"/>
                  </a:lnTo>
                  <a:lnTo>
                    <a:pt x="218" y="363"/>
                  </a:lnTo>
                  <a:lnTo>
                    <a:pt x="203" y="366"/>
                  </a:lnTo>
                  <a:lnTo>
                    <a:pt x="178" y="352"/>
                  </a:lnTo>
                  <a:lnTo>
                    <a:pt x="159" y="328"/>
                  </a:lnTo>
                  <a:lnTo>
                    <a:pt x="149" y="331"/>
                  </a:lnTo>
                  <a:lnTo>
                    <a:pt x="134" y="352"/>
                  </a:lnTo>
                  <a:lnTo>
                    <a:pt x="118" y="369"/>
                  </a:lnTo>
                  <a:lnTo>
                    <a:pt x="104" y="374"/>
                  </a:lnTo>
                  <a:lnTo>
                    <a:pt x="92" y="374"/>
                  </a:lnTo>
                  <a:lnTo>
                    <a:pt x="75" y="363"/>
                  </a:lnTo>
                  <a:lnTo>
                    <a:pt x="68" y="342"/>
                  </a:lnTo>
                  <a:lnTo>
                    <a:pt x="47" y="342"/>
                  </a:lnTo>
                  <a:lnTo>
                    <a:pt x="30" y="342"/>
                  </a:lnTo>
                  <a:lnTo>
                    <a:pt x="17" y="335"/>
                  </a:lnTo>
                  <a:lnTo>
                    <a:pt x="9" y="323"/>
                  </a:lnTo>
                  <a:lnTo>
                    <a:pt x="3" y="307"/>
                  </a:lnTo>
                  <a:lnTo>
                    <a:pt x="0" y="288"/>
                  </a:lnTo>
                  <a:lnTo>
                    <a:pt x="5" y="275"/>
                  </a:lnTo>
                  <a:lnTo>
                    <a:pt x="12" y="263"/>
                  </a:lnTo>
                  <a:lnTo>
                    <a:pt x="22" y="248"/>
                  </a:lnTo>
                  <a:lnTo>
                    <a:pt x="29" y="228"/>
                  </a:lnTo>
                  <a:lnTo>
                    <a:pt x="32" y="213"/>
                  </a:lnTo>
                  <a:lnTo>
                    <a:pt x="35" y="194"/>
                  </a:lnTo>
                  <a:lnTo>
                    <a:pt x="35" y="175"/>
                  </a:lnTo>
                  <a:lnTo>
                    <a:pt x="30" y="153"/>
                  </a:lnTo>
                  <a:lnTo>
                    <a:pt x="15" y="138"/>
                  </a:lnTo>
                  <a:lnTo>
                    <a:pt x="10" y="114"/>
                  </a:lnTo>
                  <a:lnTo>
                    <a:pt x="15" y="87"/>
                  </a:lnTo>
                  <a:lnTo>
                    <a:pt x="44" y="46"/>
                  </a:lnTo>
                  <a:lnTo>
                    <a:pt x="90" y="0"/>
                  </a:lnTo>
                  <a:close/>
                </a:path>
              </a:pathLst>
            </a:custGeom>
            <a:solidFill>
              <a:srgbClr val="BF7F1F"/>
            </a:solidFill>
            <a:ln w="12700">
              <a:solidFill>
                <a:srgbClr val="000000"/>
              </a:solidFill>
              <a:round/>
              <a:headEnd/>
              <a:tailEnd/>
            </a:ln>
          </p:spPr>
          <p:txBody>
            <a:bodyPr/>
            <a:lstStyle/>
            <a:p>
              <a:endParaRPr lang="en-US"/>
            </a:p>
          </p:txBody>
        </p:sp>
        <p:sp>
          <p:nvSpPr>
            <p:cNvPr id="2065" name="Freeform 9"/>
            <p:cNvSpPr>
              <a:spLocks/>
            </p:cNvSpPr>
            <p:nvPr/>
          </p:nvSpPr>
          <p:spPr bwMode="auto">
            <a:xfrm>
              <a:off x="299" y="2933"/>
              <a:ext cx="30" cy="66"/>
            </a:xfrm>
            <a:custGeom>
              <a:avLst/>
              <a:gdLst>
                <a:gd name="T0" fmla="*/ 0 w 30"/>
                <a:gd name="T1" fmla="*/ 0 h 66"/>
                <a:gd name="T2" fmla="*/ 13 w 30"/>
                <a:gd name="T3" fmla="*/ 3 h 66"/>
                <a:gd name="T4" fmla="*/ 22 w 30"/>
                <a:gd name="T5" fmla="*/ 10 h 66"/>
                <a:gd name="T6" fmla="*/ 29 w 30"/>
                <a:gd name="T7" fmla="*/ 21 h 66"/>
                <a:gd name="T8" fmla="*/ 30 w 30"/>
                <a:gd name="T9" fmla="*/ 30 h 66"/>
                <a:gd name="T10" fmla="*/ 29 w 30"/>
                <a:gd name="T11" fmla="*/ 40 h 66"/>
                <a:gd name="T12" fmla="*/ 23 w 30"/>
                <a:gd name="T13" fmla="*/ 51 h 66"/>
                <a:gd name="T14" fmla="*/ 7 w 30"/>
                <a:gd name="T15" fmla="*/ 66 h 66"/>
                <a:gd name="T16" fmla="*/ 17 w 30"/>
                <a:gd name="T17" fmla="*/ 56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66"/>
                <a:gd name="T29" fmla="*/ 30 w 30"/>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66">
                  <a:moveTo>
                    <a:pt x="0" y="0"/>
                  </a:moveTo>
                  <a:lnTo>
                    <a:pt x="13" y="3"/>
                  </a:lnTo>
                  <a:lnTo>
                    <a:pt x="22" y="10"/>
                  </a:lnTo>
                  <a:lnTo>
                    <a:pt x="29" y="21"/>
                  </a:lnTo>
                  <a:lnTo>
                    <a:pt x="30" y="30"/>
                  </a:lnTo>
                  <a:lnTo>
                    <a:pt x="29" y="40"/>
                  </a:lnTo>
                  <a:lnTo>
                    <a:pt x="23" y="51"/>
                  </a:lnTo>
                  <a:lnTo>
                    <a:pt x="7" y="66"/>
                  </a:lnTo>
                  <a:lnTo>
                    <a:pt x="17" y="5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6" name="Freeform 10"/>
            <p:cNvSpPr>
              <a:spLocks/>
            </p:cNvSpPr>
            <p:nvPr/>
          </p:nvSpPr>
          <p:spPr bwMode="auto">
            <a:xfrm>
              <a:off x="308" y="2976"/>
              <a:ext cx="218" cy="194"/>
            </a:xfrm>
            <a:custGeom>
              <a:avLst/>
              <a:gdLst>
                <a:gd name="T0" fmla="*/ 0 w 218"/>
                <a:gd name="T1" fmla="*/ 194 h 194"/>
                <a:gd name="T2" fmla="*/ 19 w 218"/>
                <a:gd name="T3" fmla="*/ 182 h 194"/>
                <a:gd name="T4" fmla="*/ 36 w 218"/>
                <a:gd name="T5" fmla="*/ 167 h 194"/>
                <a:gd name="T6" fmla="*/ 48 w 218"/>
                <a:gd name="T7" fmla="*/ 151 h 194"/>
                <a:gd name="T8" fmla="*/ 73 w 218"/>
                <a:gd name="T9" fmla="*/ 126 h 194"/>
                <a:gd name="T10" fmla="*/ 89 w 218"/>
                <a:gd name="T11" fmla="*/ 118 h 194"/>
                <a:gd name="T12" fmla="*/ 107 w 218"/>
                <a:gd name="T13" fmla="*/ 105 h 194"/>
                <a:gd name="T14" fmla="*/ 125 w 218"/>
                <a:gd name="T15" fmla="*/ 91 h 194"/>
                <a:gd name="T16" fmla="*/ 142 w 218"/>
                <a:gd name="T17" fmla="*/ 67 h 194"/>
                <a:gd name="T18" fmla="*/ 156 w 218"/>
                <a:gd name="T19" fmla="*/ 40 h 194"/>
                <a:gd name="T20" fmla="*/ 164 w 218"/>
                <a:gd name="T21" fmla="*/ 22 h 194"/>
                <a:gd name="T22" fmla="*/ 184 w 218"/>
                <a:gd name="T23" fmla="*/ 11 h 194"/>
                <a:gd name="T24" fmla="*/ 206 w 218"/>
                <a:gd name="T25" fmla="*/ 3 h 194"/>
                <a:gd name="T26" fmla="*/ 218 w 218"/>
                <a:gd name="T27" fmla="*/ 0 h 1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
                <a:gd name="T43" fmla="*/ 0 h 194"/>
                <a:gd name="T44" fmla="*/ 218 w 218"/>
                <a:gd name="T45" fmla="*/ 194 h 1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 h="194">
                  <a:moveTo>
                    <a:pt x="0" y="194"/>
                  </a:moveTo>
                  <a:lnTo>
                    <a:pt x="19" y="182"/>
                  </a:lnTo>
                  <a:lnTo>
                    <a:pt x="36" y="167"/>
                  </a:lnTo>
                  <a:lnTo>
                    <a:pt x="48" y="151"/>
                  </a:lnTo>
                  <a:lnTo>
                    <a:pt x="73" y="126"/>
                  </a:lnTo>
                  <a:lnTo>
                    <a:pt x="89" y="118"/>
                  </a:lnTo>
                  <a:lnTo>
                    <a:pt x="107" y="105"/>
                  </a:lnTo>
                  <a:lnTo>
                    <a:pt x="125" y="91"/>
                  </a:lnTo>
                  <a:lnTo>
                    <a:pt x="142" y="67"/>
                  </a:lnTo>
                  <a:lnTo>
                    <a:pt x="156" y="40"/>
                  </a:lnTo>
                  <a:lnTo>
                    <a:pt x="164" y="22"/>
                  </a:lnTo>
                  <a:lnTo>
                    <a:pt x="184" y="11"/>
                  </a:lnTo>
                  <a:lnTo>
                    <a:pt x="206" y="3"/>
                  </a:lnTo>
                  <a:lnTo>
                    <a:pt x="21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7" name="Freeform 11"/>
            <p:cNvSpPr>
              <a:spLocks/>
            </p:cNvSpPr>
            <p:nvPr/>
          </p:nvSpPr>
          <p:spPr bwMode="auto">
            <a:xfrm>
              <a:off x="398" y="3124"/>
              <a:ext cx="24" cy="34"/>
            </a:xfrm>
            <a:custGeom>
              <a:avLst/>
              <a:gdLst>
                <a:gd name="T0" fmla="*/ 0 w 24"/>
                <a:gd name="T1" fmla="*/ 34 h 34"/>
                <a:gd name="T2" fmla="*/ 3 w 24"/>
                <a:gd name="T3" fmla="*/ 28 h 34"/>
                <a:gd name="T4" fmla="*/ 6 w 24"/>
                <a:gd name="T5" fmla="*/ 20 h 34"/>
                <a:gd name="T6" fmla="*/ 11 w 24"/>
                <a:gd name="T7" fmla="*/ 15 h 34"/>
                <a:gd name="T8" fmla="*/ 16 w 24"/>
                <a:gd name="T9" fmla="*/ 11 h 34"/>
                <a:gd name="T10" fmla="*/ 21 w 24"/>
                <a:gd name="T11" fmla="*/ 8 h 34"/>
                <a:gd name="T12" fmla="*/ 24 w 24"/>
                <a:gd name="T13" fmla="*/ 4 h 34"/>
                <a:gd name="T14" fmla="*/ 24 w 24"/>
                <a:gd name="T15" fmla="*/ 1 h 34"/>
                <a:gd name="T16" fmla="*/ 24 w 24"/>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4"/>
                <a:gd name="T29" fmla="*/ 24 w 24"/>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4">
                  <a:moveTo>
                    <a:pt x="0" y="34"/>
                  </a:moveTo>
                  <a:lnTo>
                    <a:pt x="3" y="28"/>
                  </a:lnTo>
                  <a:lnTo>
                    <a:pt x="6" y="20"/>
                  </a:lnTo>
                  <a:lnTo>
                    <a:pt x="11" y="15"/>
                  </a:lnTo>
                  <a:lnTo>
                    <a:pt x="16" y="11"/>
                  </a:lnTo>
                  <a:lnTo>
                    <a:pt x="21" y="8"/>
                  </a:lnTo>
                  <a:lnTo>
                    <a:pt x="24" y="4"/>
                  </a:lnTo>
                  <a:lnTo>
                    <a:pt x="24" y="1"/>
                  </a:lnTo>
                  <a:lnTo>
                    <a:pt x="2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8" name="Freeform 12"/>
            <p:cNvSpPr>
              <a:spLocks/>
            </p:cNvSpPr>
            <p:nvPr/>
          </p:nvSpPr>
          <p:spPr bwMode="auto">
            <a:xfrm>
              <a:off x="455" y="1724"/>
              <a:ext cx="200" cy="546"/>
            </a:xfrm>
            <a:custGeom>
              <a:avLst/>
              <a:gdLst>
                <a:gd name="T0" fmla="*/ 4 w 200"/>
                <a:gd name="T1" fmla="*/ 0 h 546"/>
                <a:gd name="T2" fmla="*/ 4 w 200"/>
                <a:gd name="T3" fmla="*/ 57 h 546"/>
                <a:gd name="T4" fmla="*/ 0 w 200"/>
                <a:gd name="T5" fmla="*/ 120 h 546"/>
                <a:gd name="T6" fmla="*/ 7 w 200"/>
                <a:gd name="T7" fmla="*/ 195 h 546"/>
                <a:gd name="T8" fmla="*/ 18 w 200"/>
                <a:gd name="T9" fmla="*/ 261 h 546"/>
                <a:gd name="T10" fmla="*/ 39 w 200"/>
                <a:gd name="T11" fmla="*/ 326 h 546"/>
                <a:gd name="T12" fmla="*/ 65 w 200"/>
                <a:gd name="T13" fmla="*/ 382 h 546"/>
                <a:gd name="T14" fmla="*/ 107 w 200"/>
                <a:gd name="T15" fmla="*/ 436 h 546"/>
                <a:gd name="T16" fmla="*/ 148 w 200"/>
                <a:gd name="T17" fmla="*/ 498 h 546"/>
                <a:gd name="T18" fmla="*/ 186 w 200"/>
                <a:gd name="T19" fmla="*/ 546 h 546"/>
                <a:gd name="T20" fmla="*/ 195 w 200"/>
                <a:gd name="T21" fmla="*/ 484 h 546"/>
                <a:gd name="T22" fmla="*/ 200 w 200"/>
                <a:gd name="T23" fmla="*/ 397 h 546"/>
                <a:gd name="T24" fmla="*/ 190 w 200"/>
                <a:gd name="T25" fmla="*/ 334 h 546"/>
                <a:gd name="T26" fmla="*/ 167 w 200"/>
                <a:gd name="T27" fmla="*/ 257 h 546"/>
                <a:gd name="T28" fmla="*/ 137 w 200"/>
                <a:gd name="T29" fmla="*/ 179 h 546"/>
                <a:gd name="T30" fmla="*/ 93 w 200"/>
                <a:gd name="T31" fmla="*/ 108 h 546"/>
                <a:gd name="T32" fmla="*/ 58 w 200"/>
                <a:gd name="T33" fmla="*/ 59 h 546"/>
                <a:gd name="T34" fmla="*/ 4 w 200"/>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546"/>
                <a:gd name="T56" fmla="*/ 200 w 200"/>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546">
                  <a:moveTo>
                    <a:pt x="4" y="0"/>
                  </a:moveTo>
                  <a:lnTo>
                    <a:pt x="4" y="57"/>
                  </a:lnTo>
                  <a:lnTo>
                    <a:pt x="0" y="120"/>
                  </a:lnTo>
                  <a:lnTo>
                    <a:pt x="7" y="195"/>
                  </a:lnTo>
                  <a:lnTo>
                    <a:pt x="18" y="261"/>
                  </a:lnTo>
                  <a:lnTo>
                    <a:pt x="39" y="326"/>
                  </a:lnTo>
                  <a:lnTo>
                    <a:pt x="65" y="382"/>
                  </a:lnTo>
                  <a:lnTo>
                    <a:pt x="107" y="436"/>
                  </a:lnTo>
                  <a:lnTo>
                    <a:pt x="148" y="498"/>
                  </a:lnTo>
                  <a:lnTo>
                    <a:pt x="186" y="546"/>
                  </a:lnTo>
                  <a:lnTo>
                    <a:pt x="195" y="484"/>
                  </a:lnTo>
                  <a:lnTo>
                    <a:pt x="200" y="397"/>
                  </a:lnTo>
                  <a:lnTo>
                    <a:pt x="190" y="334"/>
                  </a:lnTo>
                  <a:lnTo>
                    <a:pt x="167" y="257"/>
                  </a:lnTo>
                  <a:lnTo>
                    <a:pt x="137" y="179"/>
                  </a:lnTo>
                  <a:lnTo>
                    <a:pt x="93" y="108"/>
                  </a:lnTo>
                  <a:lnTo>
                    <a:pt x="58" y="59"/>
                  </a:lnTo>
                  <a:lnTo>
                    <a:pt x="4" y="0"/>
                  </a:lnTo>
                  <a:close/>
                </a:path>
              </a:pathLst>
            </a:custGeom>
            <a:solidFill>
              <a:srgbClr val="9F7F5F"/>
            </a:solidFill>
            <a:ln w="12700">
              <a:solidFill>
                <a:srgbClr val="000000"/>
              </a:solidFill>
              <a:round/>
              <a:headEnd/>
              <a:tailEnd/>
            </a:ln>
          </p:spPr>
          <p:txBody>
            <a:bodyPr/>
            <a:lstStyle/>
            <a:p>
              <a:endParaRPr lang="en-US"/>
            </a:p>
          </p:txBody>
        </p:sp>
        <p:sp>
          <p:nvSpPr>
            <p:cNvPr id="2069" name="Freeform 13"/>
            <p:cNvSpPr>
              <a:spLocks/>
            </p:cNvSpPr>
            <p:nvPr/>
          </p:nvSpPr>
          <p:spPr bwMode="auto">
            <a:xfrm>
              <a:off x="407" y="2310"/>
              <a:ext cx="182" cy="231"/>
            </a:xfrm>
            <a:custGeom>
              <a:avLst/>
              <a:gdLst>
                <a:gd name="T0" fmla="*/ 42 w 182"/>
                <a:gd name="T1" fmla="*/ 231 h 231"/>
                <a:gd name="T2" fmla="*/ 0 w 182"/>
                <a:gd name="T3" fmla="*/ 231 h 231"/>
                <a:gd name="T4" fmla="*/ 49 w 182"/>
                <a:gd name="T5" fmla="*/ 174 h 231"/>
                <a:gd name="T6" fmla="*/ 7 w 182"/>
                <a:gd name="T7" fmla="*/ 192 h 231"/>
                <a:gd name="T8" fmla="*/ 71 w 182"/>
                <a:gd name="T9" fmla="*/ 136 h 231"/>
                <a:gd name="T10" fmla="*/ 15 w 182"/>
                <a:gd name="T11" fmla="*/ 152 h 231"/>
                <a:gd name="T12" fmla="*/ 86 w 182"/>
                <a:gd name="T13" fmla="*/ 93 h 231"/>
                <a:gd name="T14" fmla="*/ 12 w 182"/>
                <a:gd name="T15" fmla="*/ 106 h 231"/>
                <a:gd name="T16" fmla="*/ 39 w 182"/>
                <a:gd name="T17" fmla="*/ 74 h 231"/>
                <a:gd name="T18" fmla="*/ 71 w 182"/>
                <a:gd name="T19" fmla="*/ 42 h 231"/>
                <a:gd name="T20" fmla="*/ 108 w 182"/>
                <a:gd name="T21" fmla="*/ 16 h 231"/>
                <a:gd name="T22" fmla="*/ 160 w 182"/>
                <a:gd name="T23" fmla="*/ 0 h 231"/>
                <a:gd name="T24" fmla="*/ 182 w 182"/>
                <a:gd name="T25" fmla="*/ 0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231"/>
                <a:gd name="T41" fmla="*/ 182 w 182"/>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231">
                  <a:moveTo>
                    <a:pt x="42" y="231"/>
                  </a:moveTo>
                  <a:lnTo>
                    <a:pt x="0" y="231"/>
                  </a:lnTo>
                  <a:lnTo>
                    <a:pt x="49" y="174"/>
                  </a:lnTo>
                  <a:lnTo>
                    <a:pt x="7" y="192"/>
                  </a:lnTo>
                  <a:lnTo>
                    <a:pt x="71" y="136"/>
                  </a:lnTo>
                  <a:lnTo>
                    <a:pt x="15" y="152"/>
                  </a:lnTo>
                  <a:lnTo>
                    <a:pt x="86" y="93"/>
                  </a:lnTo>
                  <a:lnTo>
                    <a:pt x="12" y="106"/>
                  </a:lnTo>
                  <a:lnTo>
                    <a:pt x="39" y="74"/>
                  </a:lnTo>
                  <a:lnTo>
                    <a:pt x="71" y="42"/>
                  </a:lnTo>
                  <a:lnTo>
                    <a:pt x="108" y="16"/>
                  </a:lnTo>
                  <a:lnTo>
                    <a:pt x="160" y="0"/>
                  </a:lnTo>
                  <a:lnTo>
                    <a:pt x="182" y="0"/>
                  </a:lnTo>
                </a:path>
              </a:pathLst>
            </a:custGeom>
            <a:noFill/>
            <a:ln w="12700">
              <a:solidFill>
                <a:srgbClr val="BF7F1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0" name="Freeform 14"/>
            <p:cNvSpPr>
              <a:spLocks/>
            </p:cNvSpPr>
            <p:nvPr/>
          </p:nvSpPr>
          <p:spPr bwMode="auto">
            <a:xfrm>
              <a:off x="712" y="2265"/>
              <a:ext cx="787" cy="617"/>
            </a:xfrm>
            <a:custGeom>
              <a:avLst/>
              <a:gdLst>
                <a:gd name="T0" fmla="*/ 0 w 787"/>
                <a:gd name="T1" fmla="*/ 21 h 617"/>
                <a:gd name="T2" fmla="*/ 43 w 787"/>
                <a:gd name="T3" fmla="*/ 2 h 617"/>
                <a:gd name="T4" fmla="*/ 75 w 787"/>
                <a:gd name="T5" fmla="*/ 0 h 617"/>
                <a:gd name="T6" fmla="*/ 114 w 787"/>
                <a:gd name="T7" fmla="*/ 10 h 617"/>
                <a:gd name="T8" fmla="*/ 131 w 787"/>
                <a:gd name="T9" fmla="*/ 30 h 617"/>
                <a:gd name="T10" fmla="*/ 94 w 787"/>
                <a:gd name="T11" fmla="*/ 37 h 617"/>
                <a:gd name="T12" fmla="*/ 58 w 787"/>
                <a:gd name="T13" fmla="*/ 67 h 617"/>
                <a:gd name="T14" fmla="*/ 134 w 787"/>
                <a:gd name="T15" fmla="*/ 45 h 617"/>
                <a:gd name="T16" fmla="*/ 189 w 787"/>
                <a:gd name="T17" fmla="*/ 35 h 617"/>
                <a:gd name="T18" fmla="*/ 146 w 787"/>
                <a:gd name="T19" fmla="*/ 72 h 617"/>
                <a:gd name="T20" fmla="*/ 213 w 787"/>
                <a:gd name="T21" fmla="*/ 56 h 617"/>
                <a:gd name="T22" fmla="*/ 253 w 787"/>
                <a:gd name="T23" fmla="*/ 56 h 617"/>
                <a:gd name="T24" fmla="*/ 209 w 787"/>
                <a:gd name="T25" fmla="*/ 80 h 617"/>
                <a:gd name="T26" fmla="*/ 194 w 787"/>
                <a:gd name="T27" fmla="*/ 98 h 617"/>
                <a:gd name="T28" fmla="*/ 270 w 787"/>
                <a:gd name="T29" fmla="*/ 84 h 617"/>
                <a:gd name="T30" fmla="*/ 304 w 787"/>
                <a:gd name="T31" fmla="*/ 87 h 617"/>
                <a:gd name="T32" fmla="*/ 265 w 787"/>
                <a:gd name="T33" fmla="*/ 114 h 617"/>
                <a:gd name="T34" fmla="*/ 258 w 787"/>
                <a:gd name="T35" fmla="*/ 125 h 617"/>
                <a:gd name="T36" fmla="*/ 351 w 787"/>
                <a:gd name="T37" fmla="*/ 119 h 617"/>
                <a:gd name="T38" fmla="*/ 327 w 787"/>
                <a:gd name="T39" fmla="*/ 146 h 617"/>
                <a:gd name="T40" fmla="*/ 403 w 787"/>
                <a:gd name="T41" fmla="*/ 162 h 617"/>
                <a:gd name="T42" fmla="*/ 435 w 787"/>
                <a:gd name="T43" fmla="*/ 184 h 617"/>
                <a:gd name="T44" fmla="*/ 383 w 787"/>
                <a:gd name="T45" fmla="*/ 184 h 617"/>
                <a:gd name="T46" fmla="*/ 454 w 787"/>
                <a:gd name="T47" fmla="*/ 219 h 617"/>
                <a:gd name="T48" fmla="*/ 486 w 787"/>
                <a:gd name="T49" fmla="*/ 254 h 617"/>
                <a:gd name="T50" fmla="*/ 445 w 787"/>
                <a:gd name="T51" fmla="*/ 248 h 617"/>
                <a:gd name="T52" fmla="*/ 413 w 787"/>
                <a:gd name="T53" fmla="*/ 241 h 617"/>
                <a:gd name="T54" fmla="*/ 501 w 787"/>
                <a:gd name="T55" fmla="*/ 296 h 617"/>
                <a:gd name="T56" fmla="*/ 536 w 787"/>
                <a:gd name="T57" fmla="*/ 326 h 617"/>
                <a:gd name="T58" fmla="*/ 474 w 787"/>
                <a:gd name="T59" fmla="*/ 315 h 617"/>
                <a:gd name="T60" fmla="*/ 459 w 787"/>
                <a:gd name="T61" fmla="*/ 320 h 617"/>
                <a:gd name="T62" fmla="*/ 440 w 787"/>
                <a:gd name="T63" fmla="*/ 320 h 617"/>
                <a:gd name="T64" fmla="*/ 555 w 787"/>
                <a:gd name="T65" fmla="*/ 361 h 617"/>
                <a:gd name="T66" fmla="*/ 585 w 787"/>
                <a:gd name="T67" fmla="*/ 380 h 617"/>
                <a:gd name="T68" fmla="*/ 526 w 787"/>
                <a:gd name="T69" fmla="*/ 375 h 617"/>
                <a:gd name="T70" fmla="*/ 482 w 787"/>
                <a:gd name="T71" fmla="*/ 383 h 617"/>
                <a:gd name="T72" fmla="*/ 459 w 787"/>
                <a:gd name="T73" fmla="*/ 396 h 617"/>
                <a:gd name="T74" fmla="*/ 555 w 787"/>
                <a:gd name="T75" fmla="*/ 407 h 617"/>
                <a:gd name="T76" fmla="*/ 597 w 787"/>
                <a:gd name="T77" fmla="*/ 418 h 617"/>
                <a:gd name="T78" fmla="*/ 629 w 787"/>
                <a:gd name="T79" fmla="*/ 431 h 617"/>
                <a:gd name="T80" fmla="*/ 590 w 787"/>
                <a:gd name="T81" fmla="*/ 458 h 617"/>
                <a:gd name="T82" fmla="*/ 577 w 787"/>
                <a:gd name="T83" fmla="*/ 469 h 617"/>
                <a:gd name="T84" fmla="*/ 661 w 787"/>
                <a:gd name="T85" fmla="*/ 482 h 617"/>
                <a:gd name="T86" fmla="*/ 683 w 787"/>
                <a:gd name="T87" fmla="*/ 493 h 617"/>
                <a:gd name="T88" fmla="*/ 659 w 787"/>
                <a:gd name="T89" fmla="*/ 504 h 617"/>
                <a:gd name="T90" fmla="*/ 656 w 787"/>
                <a:gd name="T91" fmla="*/ 514 h 617"/>
                <a:gd name="T92" fmla="*/ 703 w 787"/>
                <a:gd name="T93" fmla="*/ 536 h 617"/>
                <a:gd name="T94" fmla="*/ 747 w 787"/>
                <a:gd name="T95" fmla="*/ 549 h 617"/>
                <a:gd name="T96" fmla="*/ 718 w 787"/>
                <a:gd name="T97" fmla="*/ 563 h 617"/>
                <a:gd name="T98" fmla="*/ 778 w 787"/>
                <a:gd name="T99" fmla="*/ 604 h 617"/>
                <a:gd name="T100" fmla="*/ 787 w 787"/>
                <a:gd name="T101" fmla="*/ 617 h 6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7"/>
                <a:gd name="T154" fmla="*/ 0 h 617"/>
                <a:gd name="T155" fmla="*/ 787 w 787"/>
                <a:gd name="T156" fmla="*/ 617 h 6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7" h="617">
                  <a:moveTo>
                    <a:pt x="0" y="21"/>
                  </a:moveTo>
                  <a:lnTo>
                    <a:pt x="43" y="2"/>
                  </a:lnTo>
                  <a:lnTo>
                    <a:pt x="75" y="0"/>
                  </a:lnTo>
                  <a:lnTo>
                    <a:pt x="114" y="10"/>
                  </a:lnTo>
                  <a:lnTo>
                    <a:pt x="131" y="30"/>
                  </a:lnTo>
                  <a:lnTo>
                    <a:pt x="94" y="37"/>
                  </a:lnTo>
                  <a:lnTo>
                    <a:pt x="58" y="67"/>
                  </a:lnTo>
                  <a:lnTo>
                    <a:pt x="134" y="45"/>
                  </a:lnTo>
                  <a:lnTo>
                    <a:pt x="189" y="35"/>
                  </a:lnTo>
                  <a:lnTo>
                    <a:pt x="146" y="72"/>
                  </a:lnTo>
                  <a:lnTo>
                    <a:pt x="213" y="56"/>
                  </a:lnTo>
                  <a:lnTo>
                    <a:pt x="253" y="56"/>
                  </a:lnTo>
                  <a:lnTo>
                    <a:pt x="209" y="80"/>
                  </a:lnTo>
                  <a:lnTo>
                    <a:pt x="194" y="98"/>
                  </a:lnTo>
                  <a:lnTo>
                    <a:pt x="270" y="84"/>
                  </a:lnTo>
                  <a:lnTo>
                    <a:pt x="304" y="87"/>
                  </a:lnTo>
                  <a:lnTo>
                    <a:pt x="265" y="114"/>
                  </a:lnTo>
                  <a:lnTo>
                    <a:pt x="258" y="125"/>
                  </a:lnTo>
                  <a:lnTo>
                    <a:pt x="351" y="119"/>
                  </a:lnTo>
                  <a:lnTo>
                    <a:pt x="327" y="146"/>
                  </a:lnTo>
                  <a:lnTo>
                    <a:pt x="403" y="162"/>
                  </a:lnTo>
                  <a:lnTo>
                    <a:pt x="435" y="184"/>
                  </a:lnTo>
                  <a:lnTo>
                    <a:pt x="383" y="184"/>
                  </a:lnTo>
                  <a:lnTo>
                    <a:pt x="454" y="219"/>
                  </a:lnTo>
                  <a:lnTo>
                    <a:pt x="486" y="254"/>
                  </a:lnTo>
                  <a:lnTo>
                    <a:pt x="445" y="248"/>
                  </a:lnTo>
                  <a:lnTo>
                    <a:pt x="413" y="241"/>
                  </a:lnTo>
                  <a:lnTo>
                    <a:pt x="501" y="296"/>
                  </a:lnTo>
                  <a:lnTo>
                    <a:pt x="536" y="326"/>
                  </a:lnTo>
                  <a:lnTo>
                    <a:pt x="474" y="315"/>
                  </a:lnTo>
                  <a:lnTo>
                    <a:pt x="459" y="320"/>
                  </a:lnTo>
                  <a:lnTo>
                    <a:pt x="440" y="320"/>
                  </a:lnTo>
                  <a:lnTo>
                    <a:pt x="555" y="361"/>
                  </a:lnTo>
                  <a:lnTo>
                    <a:pt x="585" y="380"/>
                  </a:lnTo>
                  <a:lnTo>
                    <a:pt x="526" y="375"/>
                  </a:lnTo>
                  <a:lnTo>
                    <a:pt x="482" y="383"/>
                  </a:lnTo>
                  <a:lnTo>
                    <a:pt x="459" y="396"/>
                  </a:lnTo>
                  <a:lnTo>
                    <a:pt x="555" y="407"/>
                  </a:lnTo>
                  <a:lnTo>
                    <a:pt x="597" y="418"/>
                  </a:lnTo>
                  <a:lnTo>
                    <a:pt x="629" y="431"/>
                  </a:lnTo>
                  <a:lnTo>
                    <a:pt x="590" y="458"/>
                  </a:lnTo>
                  <a:lnTo>
                    <a:pt x="577" y="469"/>
                  </a:lnTo>
                  <a:lnTo>
                    <a:pt x="661" y="482"/>
                  </a:lnTo>
                  <a:lnTo>
                    <a:pt x="683" y="493"/>
                  </a:lnTo>
                  <a:lnTo>
                    <a:pt x="659" y="504"/>
                  </a:lnTo>
                  <a:lnTo>
                    <a:pt x="656" y="514"/>
                  </a:lnTo>
                  <a:lnTo>
                    <a:pt x="703" y="536"/>
                  </a:lnTo>
                  <a:lnTo>
                    <a:pt x="747" y="549"/>
                  </a:lnTo>
                  <a:lnTo>
                    <a:pt x="718" y="563"/>
                  </a:lnTo>
                  <a:lnTo>
                    <a:pt x="778" y="604"/>
                  </a:lnTo>
                  <a:lnTo>
                    <a:pt x="787" y="617"/>
                  </a:lnTo>
                </a:path>
              </a:pathLst>
            </a:custGeom>
            <a:noFill/>
            <a:ln w="12700">
              <a:solidFill>
                <a:srgbClr val="BF7F1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071" name="Group 15"/>
            <p:cNvGrpSpPr>
              <a:grpSpLocks/>
            </p:cNvGrpSpPr>
            <p:nvPr/>
          </p:nvGrpSpPr>
          <p:grpSpPr bwMode="auto">
            <a:xfrm>
              <a:off x="523" y="2473"/>
              <a:ext cx="128" cy="241"/>
              <a:chOff x="523" y="2473"/>
              <a:chExt cx="128" cy="241"/>
            </a:xfrm>
          </p:grpSpPr>
          <p:sp>
            <p:nvSpPr>
              <p:cNvPr id="2074" name="Freeform 16"/>
              <p:cNvSpPr>
                <a:spLocks/>
              </p:cNvSpPr>
              <p:nvPr/>
            </p:nvSpPr>
            <p:spPr bwMode="auto">
              <a:xfrm>
                <a:off x="523" y="2473"/>
                <a:ext cx="128" cy="241"/>
              </a:xfrm>
              <a:custGeom>
                <a:avLst/>
                <a:gdLst>
                  <a:gd name="T0" fmla="*/ 118 w 128"/>
                  <a:gd name="T1" fmla="*/ 0 h 241"/>
                  <a:gd name="T2" fmla="*/ 93 w 128"/>
                  <a:gd name="T3" fmla="*/ 5 h 241"/>
                  <a:gd name="T4" fmla="*/ 69 w 128"/>
                  <a:gd name="T5" fmla="*/ 24 h 241"/>
                  <a:gd name="T6" fmla="*/ 49 w 128"/>
                  <a:gd name="T7" fmla="*/ 53 h 241"/>
                  <a:gd name="T8" fmla="*/ 37 w 128"/>
                  <a:gd name="T9" fmla="*/ 75 h 241"/>
                  <a:gd name="T10" fmla="*/ 14 w 128"/>
                  <a:gd name="T11" fmla="*/ 151 h 241"/>
                  <a:gd name="T12" fmla="*/ 2 w 128"/>
                  <a:gd name="T13" fmla="*/ 199 h 241"/>
                  <a:gd name="T14" fmla="*/ 0 w 128"/>
                  <a:gd name="T15" fmla="*/ 228 h 241"/>
                  <a:gd name="T16" fmla="*/ 5 w 128"/>
                  <a:gd name="T17" fmla="*/ 241 h 241"/>
                  <a:gd name="T18" fmla="*/ 34 w 128"/>
                  <a:gd name="T19" fmla="*/ 241 h 241"/>
                  <a:gd name="T20" fmla="*/ 86 w 128"/>
                  <a:gd name="T21" fmla="*/ 239 h 241"/>
                  <a:gd name="T22" fmla="*/ 105 w 128"/>
                  <a:gd name="T23" fmla="*/ 236 h 241"/>
                  <a:gd name="T24" fmla="*/ 110 w 128"/>
                  <a:gd name="T25" fmla="*/ 204 h 241"/>
                  <a:gd name="T26" fmla="*/ 108 w 128"/>
                  <a:gd name="T27" fmla="*/ 169 h 241"/>
                  <a:gd name="T28" fmla="*/ 105 w 128"/>
                  <a:gd name="T29" fmla="*/ 121 h 241"/>
                  <a:gd name="T30" fmla="*/ 110 w 128"/>
                  <a:gd name="T31" fmla="*/ 81 h 241"/>
                  <a:gd name="T32" fmla="*/ 120 w 128"/>
                  <a:gd name="T33" fmla="*/ 48 h 241"/>
                  <a:gd name="T34" fmla="*/ 128 w 128"/>
                  <a:gd name="T35" fmla="*/ 13 h 241"/>
                  <a:gd name="T36" fmla="*/ 118 w 128"/>
                  <a:gd name="T37" fmla="*/ 0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241"/>
                  <a:gd name="T59" fmla="*/ 128 w 128"/>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241">
                    <a:moveTo>
                      <a:pt x="118" y="0"/>
                    </a:moveTo>
                    <a:lnTo>
                      <a:pt x="93" y="5"/>
                    </a:lnTo>
                    <a:lnTo>
                      <a:pt x="69" y="24"/>
                    </a:lnTo>
                    <a:lnTo>
                      <a:pt x="49" y="53"/>
                    </a:lnTo>
                    <a:lnTo>
                      <a:pt x="37" y="75"/>
                    </a:lnTo>
                    <a:lnTo>
                      <a:pt x="14" y="151"/>
                    </a:lnTo>
                    <a:lnTo>
                      <a:pt x="2" y="199"/>
                    </a:lnTo>
                    <a:lnTo>
                      <a:pt x="0" y="228"/>
                    </a:lnTo>
                    <a:lnTo>
                      <a:pt x="5" y="241"/>
                    </a:lnTo>
                    <a:lnTo>
                      <a:pt x="34" y="241"/>
                    </a:lnTo>
                    <a:lnTo>
                      <a:pt x="86" y="239"/>
                    </a:lnTo>
                    <a:lnTo>
                      <a:pt x="105" y="236"/>
                    </a:lnTo>
                    <a:lnTo>
                      <a:pt x="110" y="204"/>
                    </a:lnTo>
                    <a:lnTo>
                      <a:pt x="108" y="169"/>
                    </a:lnTo>
                    <a:lnTo>
                      <a:pt x="105" y="121"/>
                    </a:lnTo>
                    <a:lnTo>
                      <a:pt x="110" y="81"/>
                    </a:lnTo>
                    <a:lnTo>
                      <a:pt x="120" y="48"/>
                    </a:lnTo>
                    <a:lnTo>
                      <a:pt x="128" y="13"/>
                    </a:lnTo>
                    <a:lnTo>
                      <a:pt x="118" y="0"/>
                    </a:lnTo>
                    <a:close/>
                  </a:path>
                </a:pathLst>
              </a:custGeom>
              <a:solidFill>
                <a:srgbClr val="FFFFFF"/>
              </a:solidFill>
              <a:ln w="12700">
                <a:solidFill>
                  <a:srgbClr val="000000"/>
                </a:solidFill>
                <a:round/>
                <a:headEnd/>
                <a:tailEnd/>
              </a:ln>
            </p:spPr>
            <p:txBody>
              <a:bodyPr/>
              <a:lstStyle/>
              <a:p>
                <a:endParaRPr lang="en-US"/>
              </a:p>
            </p:txBody>
          </p:sp>
          <p:grpSp>
            <p:nvGrpSpPr>
              <p:cNvPr id="2075" name="Group 17"/>
              <p:cNvGrpSpPr>
                <a:grpSpLocks/>
              </p:cNvGrpSpPr>
              <p:nvPr/>
            </p:nvGrpSpPr>
            <p:grpSpPr bwMode="auto">
              <a:xfrm>
                <a:off x="526" y="2622"/>
                <a:ext cx="79" cy="90"/>
                <a:chOff x="526" y="2622"/>
                <a:chExt cx="79" cy="90"/>
              </a:xfrm>
            </p:grpSpPr>
            <p:sp>
              <p:nvSpPr>
                <p:cNvPr id="2076" name="Oval 18"/>
                <p:cNvSpPr>
                  <a:spLocks noChangeArrowheads="1"/>
                </p:cNvSpPr>
                <p:nvPr/>
              </p:nvSpPr>
              <p:spPr bwMode="auto">
                <a:xfrm>
                  <a:off x="526" y="2622"/>
                  <a:ext cx="79" cy="9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2077" name="Oval 19"/>
                <p:cNvSpPr>
                  <a:spLocks noChangeArrowheads="1"/>
                </p:cNvSpPr>
                <p:nvPr/>
              </p:nvSpPr>
              <p:spPr bwMode="auto">
                <a:xfrm>
                  <a:off x="541" y="2645"/>
                  <a:ext cx="22" cy="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grpSp>
        </p:grpSp>
        <p:sp>
          <p:nvSpPr>
            <p:cNvPr id="2072" name="Freeform 20"/>
            <p:cNvSpPr>
              <a:spLocks/>
            </p:cNvSpPr>
            <p:nvPr/>
          </p:nvSpPr>
          <p:spPr bwMode="auto">
            <a:xfrm>
              <a:off x="1226" y="2995"/>
              <a:ext cx="121" cy="481"/>
            </a:xfrm>
            <a:custGeom>
              <a:avLst/>
              <a:gdLst>
                <a:gd name="T0" fmla="*/ 101 w 121"/>
                <a:gd name="T1" fmla="*/ 0 h 481"/>
                <a:gd name="T2" fmla="*/ 62 w 121"/>
                <a:gd name="T3" fmla="*/ 59 h 481"/>
                <a:gd name="T4" fmla="*/ 37 w 121"/>
                <a:gd name="T5" fmla="*/ 124 h 481"/>
                <a:gd name="T6" fmla="*/ 13 w 121"/>
                <a:gd name="T7" fmla="*/ 205 h 481"/>
                <a:gd name="T8" fmla="*/ 3 w 121"/>
                <a:gd name="T9" fmla="*/ 291 h 481"/>
                <a:gd name="T10" fmla="*/ 0 w 121"/>
                <a:gd name="T11" fmla="*/ 345 h 481"/>
                <a:gd name="T12" fmla="*/ 0 w 121"/>
                <a:gd name="T13" fmla="*/ 411 h 481"/>
                <a:gd name="T14" fmla="*/ 5 w 121"/>
                <a:gd name="T15" fmla="*/ 463 h 481"/>
                <a:gd name="T16" fmla="*/ 15 w 121"/>
                <a:gd name="T17" fmla="*/ 481 h 481"/>
                <a:gd name="T18" fmla="*/ 35 w 121"/>
                <a:gd name="T19" fmla="*/ 477 h 481"/>
                <a:gd name="T20" fmla="*/ 35 w 121"/>
                <a:gd name="T21" fmla="*/ 457 h 481"/>
                <a:gd name="T22" fmla="*/ 32 w 121"/>
                <a:gd name="T23" fmla="*/ 398 h 481"/>
                <a:gd name="T24" fmla="*/ 37 w 121"/>
                <a:gd name="T25" fmla="*/ 321 h 481"/>
                <a:gd name="T26" fmla="*/ 45 w 121"/>
                <a:gd name="T27" fmla="*/ 242 h 481"/>
                <a:gd name="T28" fmla="*/ 59 w 121"/>
                <a:gd name="T29" fmla="*/ 173 h 481"/>
                <a:gd name="T30" fmla="*/ 74 w 121"/>
                <a:gd name="T31" fmla="*/ 122 h 481"/>
                <a:gd name="T32" fmla="*/ 96 w 121"/>
                <a:gd name="T33" fmla="*/ 68 h 481"/>
                <a:gd name="T34" fmla="*/ 121 w 121"/>
                <a:gd name="T35" fmla="*/ 30 h 481"/>
                <a:gd name="T36" fmla="*/ 116 w 121"/>
                <a:gd name="T37" fmla="*/ 4 h 481"/>
                <a:gd name="T38" fmla="*/ 101 w 121"/>
                <a:gd name="T39" fmla="*/ 0 h 4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
                <a:gd name="T61" fmla="*/ 0 h 481"/>
                <a:gd name="T62" fmla="*/ 121 w 121"/>
                <a:gd name="T63" fmla="*/ 481 h 4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 h="481">
                  <a:moveTo>
                    <a:pt x="101" y="0"/>
                  </a:moveTo>
                  <a:lnTo>
                    <a:pt x="62" y="59"/>
                  </a:lnTo>
                  <a:lnTo>
                    <a:pt x="37" y="124"/>
                  </a:lnTo>
                  <a:lnTo>
                    <a:pt x="13" y="205"/>
                  </a:lnTo>
                  <a:lnTo>
                    <a:pt x="3" y="291"/>
                  </a:lnTo>
                  <a:lnTo>
                    <a:pt x="0" y="345"/>
                  </a:lnTo>
                  <a:lnTo>
                    <a:pt x="0" y="411"/>
                  </a:lnTo>
                  <a:lnTo>
                    <a:pt x="5" y="463"/>
                  </a:lnTo>
                  <a:lnTo>
                    <a:pt x="15" y="481"/>
                  </a:lnTo>
                  <a:lnTo>
                    <a:pt x="35" y="477"/>
                  </a:lnTo>
                  <a:lnTo>
                    <a:pt x="35" y="457"/>
                  </a:lnTo>
                  <a:lnTo>
                    <a:pt x="32" y="398"/>
                  </a:lnTo>
                  <a:lnTo>
                    <a:pt x="37" y="321"/>
                  </a:lnTo>
                  <a:lnTo>
                    <a:pt x="45" y="242"/>
                  </a:lnTo>
                  <a:lnTo>
                    <a:pt x="59" y="173"/>
                  </a:lnTo>
                  <a:lnTo>
                    <a:pt x="74" y="122"/>
                  </a:lnTo>
                  <a:lnTo>
                    <a:pt x="96" y="68"/>
                  </a:lnTo>
                  <a:lnTo>
                    <a:pt x="121" y="30"/>
                  </a:lnTo>
                  <a:lnTo>
                    <a:pt x="116" y="4"/>
                  </a:lnTo>
                  <a:lnTo>
                    <a:pt x="101"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3" name="Freeform 21"/>
            <p:cNvSpPr>
              <a:spLocks/>
            </p:cNvSpPr>
            <p:nvPr/>
          </p:nvSpPr>
          <p:spPr bwMode="auto">
            <a:xfrm>
              <a:off x="615" y="2560"/>
              <a:ext cx="200" cy="431"/>
            </a:xfrm>
            <a:custGeom>
              <a:avLst/>
              <a:gdLst>
                <a:gd name="T0" fmla="*/ 0 w 200"/>
                <a:gd name="T1" fmla="*/ 394 h 431"/>
                <a:gd name="T2" fmla="*/ 45 w 200"/>
                <a:gd name="T3" fmla="*/ 431 h 431"/>
                <a:gd name="T4" fmla="*/ 52 w 200"/>
                <a:gd name="T5" fmla="*/ 377 h 431"/>
                <a:gd name="T6" fmla="*/ 81 w 200"/>
                <a:gd name="T7" fmla="*/ 404 h 431"/>
                <a:gd name="T8" fmla="*/ 72 w 200"/>
                <a:gd name="T9" fmla="*/ 345 h 431"/>
                <a:gd name="T10" fmla="*/ 106 w 200"/>
                <a:gd name="T11" fmla="*/ 377 h 431"/>
                <a:gd name="T12" fmla="*/ 111 w 200"/>
                <a:gd name="T13" fmla="*/ 307 h 431"/>
                <a:gd name="T14" fmla="*/ 149 w 200"/>
                <a:gd name="T15" fmla="*/ 329 h 431"/>
                <a:gd name="T16" fmla="*/ 124 w 200"/>
                <a:gd name="T17" fmla="*/ 278 h 431"/>
                <a:gd name="T18" fmla="*/ 171 w 200"/>
                <a:gd name="T19" fmla="*/ 299 h 431"/>
                <a:gd name="T20" fmla="*/ 159 w 200"/>
                <a:gd name="T21" fmla="*/ 254 h 431"/>
                <a:gd name="T22" fmla="*/ 196 w 200"/>
                <a:gd name="T23" fmla="*/ 264 h 431"/>
                <a:gd name="T24" fmla="*/ 171 w 200"/>
                <a:gd name="T25" fmla="*/ 197 h 431"/>
                <a:gd name="T26" fmla="*/ 200 w 200"/>
                <a:gd name="T27" fmla="*/ 205 h 431"/>
                <a:gd name="T28" fmla="*/ 151 w 200"/>
                <a:gd name="T29" fmla="*/ 146 h 431"/>
                <a:gd name="T30" fmla="*/ 181 w 200"/>
                <a:gd name="T31" fmla="*/ 138 h 431"/>
                <a:gd name="T32" fmla="*/ 146 w 200"/>
                <a:gd name="T33" fmla="*/ 41 h 431"/>
                <a:gd name="T34" fmla="*/ 149 w 200"/>
                <a:gd name="T35" fmla="*/ 0 h 431"/>
                <a:gd name="T36" fmla="*/ 200 w 200"/>
                <a:gd name="T37" fmla="*/ 87 h 431"/>
                <a:gd name="T38" fmla="*/ 186 w 200"/>
                <a:gd name="T39" fmla="*/ 4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431"/>
                <a:gd name="T62" fmla="*/ 200 w 200"/>
                <a:gd name="T63" fmla="*/ 431 h 4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431">
                  <a:moveTo>
                    <a:pt x="0" y="394"/>
                  </a:moveTo>
                  <a:lnTo>
                    <a:pt x="45" y="431"/>
                  </a:lnTo>
                  <a:lnTo>
                    <a:pt x="52" y="377"/>
                  </a:lnTo>
                  <a:lnTo>
                    <a:pt x="81" y="404"/>
                  </a:lnTo>
                  <a:lnTo>
                    <a:pt x="72" y="345"/>
                  </a:lnTo>
                  <a:lnTo>
                    <a:pt x="106" y="377"/>
                  </a:lnTo>
                  <a:lnTo>
                    <a:pt x="111" y="307"/>
                  </a:lnTo>
                  <a:lnTo>
                    <a:pt x="149" y="329"/>
                  </a:lnTo>
                  <a:lnTo>
                    <a:pt x="124" y="278"/>
                  </a:lnTo>
                  <a:lnTo>
                    <a:pt x="171" y="299"/>
                  </a:lnTo>
                  <a:lnTo>
                    <a:pt x="159" y="254"/>
                  </a:lnTo>
                  <a:lnTo>
                    <a:pt x="196" y="264"/>
                  </a:lnTo>
                  <a:lnTo>
                    <a:pt x="171" y="197"/>
                  </a:lnTo>
                  <a:lnTo>
                    <a:pt x="200" y="205"/>
                  </a:lnTo>
                  <a:lnTo>
                    <a:pt x="151" y="146"/>
                  </a:lnTo>
                  <a:lnTo>
                    <a:pt x="181" y="138"/>
                  </a:lnTo>
                  <a:lnTo>
                    <a:pt x="146" y="41"/>
                  </a:lnTo>
                  <a:lnTo>
                    <a:pt x="149" y="0"/>
                  </a:lnTo>
                  <a:lnTo>
                    <a:pt x="200" y="87"/>
                  </a:lnTo>
                  <a:lnTo>
                    <a:pt x="186" y="4"/>
                  </a:lnTo>
                </a:path>
              </a:pathLst>
            </a:custGeom>
            <a:noFill/>
            <a:ln w="12700">
              <a:solidFill>
                <a:srgbClr val="BF7F1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234518" name="Object 22"/>
          <p:cNvGraphicFramePr>
            <a:graphicFrameLocks noChangeAspect="1"/>
          </p:cNvGraphicFramePr>
          <p:nvPr/>
        </p:nvGraphicFramePr>
        <p:xfrm>
          <a:off x="4343400" y="2676525"/>
          <a:ext cx="4648200" cy="4181475"/>
        </p:xfrm>
        <a:graphic>
          <a:graphicData uri="http://schemas.openxmlformats.org/presentationml/2006/ole">
            <mc:AlternateContent xmlns:mc="http://schemas.openxmlformats.org/markup-compatibility/2006">
              <mc:Choice xmlns:v="urn:schemas-microsoft-com:vml" Requires="v">
                <p:oleObj spid="_x0000_s2091" name="Clip" r:id="rId5" imgW="4639680" imgH="3825720" progId="">
                  <p:embed/>
                </p:oleObj>
              </mc:Choice>
              <mc:Fallback>
                <p:oleObj name="Clip" r:id="rId5" imgW="4639680" imgH="3825720" progId="">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676525"/>
                        <a:ext cx="4648200" cy="418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4519" name="Text Box 23"/>
          <p:cNvSpPr txBox="1">
            <a:spLocks noChangeArrowheads="1"/>
          </p:cNvSpPr>
          <p:nvPr/>
        </p:nvSpPr>
        <p:spPr bwMode="auto">
          <a:xfrm>
            <a:off x="914400" y="228600"/>
            <a:ext cx="7391400" cy="579438"/>
          </a:xfrm>
          <a:prstGeom prst="rect">
            <a:avLst/>
          </a:prstGeom>
          <a:noFill/>
          <a:ln w="12700">
            <a:noFill/>
            <a:miter lim="800000"/>
            <a:headEnd/>
            <a:tailEnd/>
          </a:ln>
          <a:effectLst/>
        </p:spPr>
        <p:txBody>
          <a:bodyPr>
            <a:spAutoFit/>
          </a:bodyPr>
          <a:lstStyle/>
          <a:p>
            <a:pPr algn="ctr" eaLnBrk="0" hangingPunct="0">
              <a:spcBef>
                <a:spcPct val="50000"/>
              </a:spcBef>
              <a:defRPr/>
            </a:pPr>
            <a:r>
              <a:rPr lang="en-US" sz="3200" i="1">
                <a:solidFill>
                  <a:schemeClr val="folHlink"/>
                </a:solidFill>
                <a:effectLst>
                  <a:outerShdw blurRad="38100" dist="38100" dir="2700000" algn="tl">
                    <a:srgbClr val="C0C0C0"/>
                  </a:outerShdw>
                </a:effectLst>
                <a:cs typeface="+mn-cs"/>
              </a:rPr>
              <a:t>It should </a:t>
            </a:r>
            <a:r>
              <a:rPr lang="en-US" sz="3200" i="1" u="sng">
                <a:solidFill>
                  <a:schemeClr val="folHlink"/>
                </a:solidFill>
                <a:effectLst>
                  <a:outerShdw blurRad="38100" dist="38100" dir="2700000" algn="tl">
                    <a:srgbClr val="C0C0C0"/>
                  </a:outerShdw>
                </a:effectLst>
                <a:cs typeface="+mn-cs"/>
              </a:rPr>
              <a:t>NOT</a:t>
            </a:r>
            <a:r>
              <a:rPr lang="en-US" sz="3200" i="1">
                <a:solidFill>
                  <a:schemeClr val="folHlink"/>
                </a:solidFill>
                <a:effectLst>
                  <a:outerShdw blurRad="38100" dist="38100" dir="2700000" algn="tl">
                    <a:srgbClr val="C0C0C0"/>
                  </a:outerShdw>
                </a:effectLst>
                <a:cs typeface="+mn-cs"/>
              </a:rPr>
              <a:t> be a fight between pure</a:t>
            </a:r>
            <a:endParaRPr lang="en-US" sz="2200" i="1">
              <a:effectLst>
                <a:outerShdw blurRad="38100" dist="38100" dir="2700000" algn="tl">
                  <a:srgbClr val="C0C0C0"/>
                </a:outerShdw>
              </a:effectLst>
              <a:cs typeface="+mn-cs"/>
            </a:endParaRPr>
          </a:p>
        </p:txBody>
      </p:sp>
      <p:sp>
        <p:nvSpPr>
          <p:cNvPr id="234520" name="AutoShape 24"/>
          <p:cNvSpPr>
            <a:spLocks noChangeArrowheads="1"/>
          </p:cNvSpPr>
          <p:nvPr/>
        </p:nvSpPr>
        <p:spPr bwMode="auto">
          <a:xfrm>
            <a:off x="6397625" y="3003550"/>
            <a:ext cx="2566988" cy="808038"/>
          </a:xfrm>
          <a:prstGeom prst="cloudCallout">
            <a:avLst>
              <a:gd name="adj1" fmla="val -80417"/>
              <a:gd name="adj2" fmla="val 79556"/>
            </a:avLst>
          </a:prstGeom>
          <a:noFill/>
          <a:ln w="12700">
            <a:solidFill>
              <a:schemeClr val="tx1"/>
            </a:solidFill>
            <a:round/>
            <a:headEnd/>
            <a:tailEnd/>
          </a:ln>
          <a:effectLst/>
        </p:spPr>
        <p:txBody>
          <a:bodyPr wrap="none" anchor="ctr">
            <a:spAutoFit/>
          </a:bodyPr>
          <a:lstStyle/>
          <a:p>
            <a:pPr algn="ctr" eaLnBrk="0" hangingPunct="0">
              <a:defRPr/>
            </a:pPr>
            <a:r>
              <a:rPr lang="en-US" sz="3000" b="1" i="1">
                <a:solidFill>
                  <a:srgbClr val="33CC33"/>
                </a:solidFill>
                <a:effectLst>
                  <a:outerShdw blurRad="38100" dist="38100" dir="2700000" algn="tl">
                    <a:srgbClr val="C0C0C0"/>
                  </a:outerShdw>
                </a:effectLst>
                <a:cs typeface="+mn-cs"/>
              </a:rPr>
              <a:t>Qualoid!</a:t>
            </a:r>
          </a:p>
        </p:txBody>
      </p:sp>
      <p:sp>
        <p:nvSpPr>
          <p:cNvPr id="234521" name="AutoShape 25"/>
          <p:cNvSpPr>
            <a:spLocks noChangeArrowheads="1"/>
          </p:cNvSpPr>
          <p:nvPr/>
        </p:nvSpPr>
        <p:spPr bwMode="auto">
          <a:xfrm>
            <a:off x="90488" y="3155950"/>
            <a:ext cx="2957512" cy="808038"/>
          </a:xfrm>
          <a:prstGeom prst="cloudCallout">
            <a:avLst>
              <a:gd name="adj1" fmla="val 66370"/>
              <a:gd name="adj2" fmla="val 53144"/>
            </a:avLst>
          </a:prstGeom>
          <a:noFill/>
          <a:ln w="12700">
            <a:solidFill>
              <a:schemeClr val="tx1"/>
            </a:solidFill>
            <a:round/>
            <a:headEnd/>
            <a:tailEnd/>
          </a:ln>
          <a:effectLst/>
        </p:spPr>
        <p:txBody>
          <a:bodyPr wrap="none" anchor="ctr">
            <a:spAutoFit/>
          </a:bodyPr>
          <a:lstStyle/>
          <a:p>
            <a:pPr algn="ctr" eaLnBrk="0" hangingPunct="0">
              <a:defRPr/>
            </a:pPr>
            <a:r>
              <a:rPr lang="en-US" sz="3000" b="1" i="1">
                <a:solidFill>
                  <a:srgbClr val="FF0000"/>
                </a:solidFill>
                <a:effectLst>
                  <a:outerShdw blurRad="38100" dist="38100" dir="2700000" algn="tl">
                    <a:srgbClr val="C0C0C0"/>
                  </a:outerShdw>
                </a:effectLst>
                <a:cs typeface="+mn-cs"/>
              </a:rPr>
              <a:t>Quantoid!</a:t>
            </a:r>
          </a:p>
        </p:txBody>
      </p:sp>
      <p:sp>
        <p:nvSpPr>
          <p:cNvPr id="234522" name="Text Box 26"/>
          <p:cNvSpPr txBox="1">
            <a:spLocks noChangeArrowheads="1"/>
          </p:cNvSpPr>
          <p:nvPr/>
        </p:nvSpPr>
        <p:spPr bwMode="auto">
          <a:xfrm>
            <a:off x="5410200" y="1066800"/>
            <a:ext cx="4038600" cy="1190625"/>
          </a:xfrm>
          <a:prstGeom prst="rect">
            <a:avLst/>
          </a:prstGeom>
          <a:noFill/>
          <a:ln w="12700">
            <a:noFill/>
            <a:miter lim="800000"/>
            <a:headEnd/>
            <a:tailEnd/>
          </a:ln>
          <a:effectLst/>
        </p:spPr>
        <p:txBody>
          <a:bodyPr>
            <a:spAutoFit/>
          </a:bodyPr>
          <a:lstStyle/>
          <a:p>
            <a:pPr eaLnBrk="0" hangingPunct="0">
              <a:spcBef>
                <a:spcPct val="50000"/>
              </a:spcBef>
              <a:defRPr/>
            </a:pPr>
            <a:r>
              <a:rPr lang="en-US" sz="3600" b="1" i="1">
                <a:solidFill>
                  <a:srgbClr val="FF0000"/>
                </a:solidFill>
                <a:effectLst>
                  <a:outerShdw blurRad="38100" dist="38100" dir="2700000" algn="tl">
                    <a:srgbClr val="C0C0C0"/>
                  </a:outerShdw>
                </a:effectLst>
                <a:cs typeface="+mn-cs"/>
              </a:rPr>
              <a:t>QUANTITATIVE</a:t>
            </a:r>
            <a:r>
              <a:rPr lang="en-US" sz="3600" i="1">
                <a:solidFill>
                  <a:srgbClr val="FF0000"/>
                </a:solidFill>
                <a:effectLst>
                  <a:outerShdw blurRad="38100" dist="38100" dir="2700000" algn="tl">
                    <a:srgbClr val="C0C0C0"/>
                  </a:outerShdw>
                </a:effectLst>
                <a:cs typeface="+mn-cs"/>
              </a:rPr>
              <a:t> (numbers alone)</a:t>
            </a:r>
          </a:p>
        </p:txBody>
      </p:sp>
      <p:sp>
        <p:nvSpPr>
          <p:cNvPr id="234523" name="Text Box 27"/>
          <p:cNvSpPr txBox="1">
            <a:spLocks noChangeArrowheads="1"/>
          </p:cNvSpPr>
          <p:nvPr/>
        </p:nvSpPr>
        <p:spPr bwMode="auto">
          <a:xfrm>
            <a:off x="3810000" y="1447800"/>
            <a:ext cx="1219200" cy="762000"/>
          </a:xfrm>
          <a:prstGeom prst="rect">
            <a:avLst/>
          </a:prstGeom>
          <a:noFill/>
          <a:ln w="12700">
            <a:noFill/>
            <a:miter lim="800000"/>
            <a:headEnd/>
            <a:tailEnd/>
          </a:ln>
          <a:effectLst/>
        </p:spPr>
        <p:txBody>
          <a:bodyPr>
            <a:spAutoFit/>
          </a:bodyPr>
          <a:lstStyle/>
          <a:p>
            <a:pPr eaLnBrk="0" hangingPunct="0">
              <a:spcBef>
                <a:spcPct val="50000"/>
              </a:spcBef>
              <a:defRPr/>
            </a:pPr>
            <a:r>
              <a:rPr lang="en-US" sz="4400" i="1" u="sng">
                <a:solidFill>
                  <a:schemeClr val="folHlink"/>
                </a:solidFill>
                <a:effectLst>
                  <a:outerShdw blurRad="38100" dist="38100" dir="2700000" algn="tl">
                    <a:srgbClr val="C0C0C0"/>
                  </a:outerShdw>
                </a:effectLst>
                <a:cs typeface="+mn-cs"/>
              </a:rPr>
              <a:t>OR</a:t>
            </a:r>
          </a:p>
        </p:txBody>
      </p:sp>
      <p:sp>
        <p:nvSpPr>
          <p:cNvPr id="234524" name="Text Box 28"/>
          <p:cNvSpPr txBox="1">
            <a:spLocks noChangeArrowheads="1"/>
          </p:cNvSpPr>
          <p:nvPr/>
        </p:nvSpPr>
        <p:spPr bwMode="auto">
          <a:xfrm>
            <a:off x="0" y="1143000"/>
            <a:ext cx="3810000" cy="1190625"/>
          </a:xfrm>
          <a:prstGeom prst="rect">
            <a:avLst/>
          </a:prstGeom>
          <a:noFill/>
          <a:ln w="12700">
            <a:noFill/>
            <a:miter lim="800000"/>
            <a:headEnd/>
            <a:tailEnd/>
          </a:ln>
          <a:effectLst/>
        </p:spPr>
        <p:txBody>
          <a:bodyPr>
            <a:spAutoFit/>
          </a:bodyPr>
          <a:lstStyle/>
          <a:p>
            <a:pPr eaLnBrk="0" hangingPunct="0">
              <a:spcBef>
                <a:spcPct val="50000"/>
              </a:spcBef>
              <a:defRPr/>
            </a:pPr>
            <a:r>
              <a:rPr lang="en-US" sz="3600" b="1" i="1" dirty="0">
                <a:solidFill>
                  <a:srgbClr val="33CC33"/>
                </a:solidFill>
                <a:effectLst>
                  <a:outerShdw blurRad="38100" dist="38100" dir="2700000" algn="tl">
                    <a:srgbClr val="C0C0C0"/>
                  </a:outerShdw>
                </a:effectLst>
                <a:cs typeface="+mn-cs"/>
              </a:rPr>
              <a:t>QUALITATIVE (verbiage alone) </a:t>
            </a:r>
            <a:endParaRPr lang="en-US" sz="2200" i="1" dirty="0">
              <a:solidFill>
                <a:srgbClr val="33CC33"/>
              </a:solidFill>
              <a:effectLst>
                <a:outerShdw blurRad="38100" dist="38100" dir="2700000" algn="tl">
                  <a:srgbClr val="C0C0C0"/>
                </a:outerShdw>
              </a:effectLst>
              <a:cs typeface="+mn-cs"/>
            </a:endParaRPr>
          </a:p>
        </p:txBody>
      </p:sp>
      <p:sp>
        <p:nvSpPr>
          <p:cNvPr id="2058" name="Text Box 29"/>
          <p:cNvSpPr txBox="1">
            <a:spLocks noChangeArrowheads="1"/>
          </p:cNvSpPr>
          <p:nvPr/>
        </p:nvSpPr>
        <p:spPr bwMode="auto">
          <a:xfrm>
            <a:off x="8382000" y="6507163"/>
            <a:ext cx="762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19152C94-9FC9-4F69-AF61-8A3709AE5C87}" type="slidenum">
              <a:rPr lang="en-US"/>
              <a:pPr>
                <a:spcBef>
                  <a:spcPct val="50000"/>
                </a:spcBef>
              </a:pPr>
              <a:t>140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34519"/>
                                        </p:tgtEl>
                                        <p:attrNameLst>
                                          <p:attrName>style.visibility</p:attrName>
                                        </p:attrNameLst>
                                      </p:cBhvr>
                                      <p:to>
                                        <p:strVal val="visible"/>
                                      </p:to>
                                    </p:set>
                                    <p:anim calcmode="lin" valueType="num">
                                      <p:cBhvr>
                                        <p:cTn id="7" dur="1000" fill="hold"/>
                                        <p:tgtEl>
                                          <p:spTgt spid="234519"/>
                                        </p:tgtEl>
                                        <p:attrNameLst>
                                          <p:attrName>ppt_w</p:attrName>
                                        </p:attrNameLst>
                                      </p:cBhvr>
                                      <p:tavLst>
                                        <p:tav tm="0">
                                          <p:val>
                                            <p:fltVal val="0"/>
                                          </p:val>
                                        </p:tav>
                                        <p:tav tm="100000">
                                          <p:val>
                                            <p:strVal val="#ppt_w"/>
                                          </p:val>
                                        </p:tav>
                                      </p:tavLst>
                                    </p:anim>
                                    <p:anim calcmode="lin" valueType="num">
                                      <p:cBhvr>
                                        <p:cTn id="8" dur="1000" fill="hold"/>
                                        <p:tgtEl>
                                          <p:spTgt spid="234519"/>
                                        </p:tgtEl>
                                        <p:attrNameLst>
                                          <p:attrName>ppt_h</p:attrName>
                                        </p:attrNameLst>
                                      </p:cBhvr>
                                      <p:tavLst>
                                        <p:tav tm="0">
                                          <p:val>
                                            <p:fltVal val="0"/>
                                          </p:val>
                                        </p:tav>
                                        <p:tav tm="100000">
                                          <p:val>
                                            <p:strVal val="#ppt_h"/>
                                          </p:val>
                                        </p:tav>
                                      </p:tavLst>
                                    </p:anim>
                                    <p:anim calcmode="lin" valueType="num">
                                      <p:cBhvr>
                                        <p:cTn id="9" dur="1000" fill="hold"/>
                                        <p:tgtEl>
                                          <p:spTgt spid="2345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451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34524"/>
                                        </p:tgtEl>
                                        <p:attrNameLst>
                                          <p:attrName>style.visibility</p:attrName>
                                        </p:attrNameLst>
                                      </p:cBhvr>
                                      <p:to>
                                        <p:strVal val="visible"/>
                                      </p:to>
                                    </p:set>
                                    <p:anim calcmode="lin" valueType="num">
                                      <p:cBhvr additive="base">
                                        <p:cTn id="14" dur="500" fill="hold"/>
                                        <p:tgtEl>
                                          <p:spTgt spid="234524"/>
                                        </p:tgtEl>
                                        <p:attrNameLst>
                                          <p:attrName>ppt_x</p:attrName>
                                        </p:attrNameLst>
                                      </p:cBhvr>
                                      <p:tavLst>
                                        <p:tav tm="0">
                                          <p:val>
                                            <p:strVal val="0-#ppt_w/2"/>
                                          </p:val>
                                        </p:tav>
                                        <p:tav tm="100000">
                                          <p:val>
                                            <p:strVal val="#ppt_x"/>
                                          </p:val>
                                        </p:tav>
                                      </p:tavLst>
                                    </p:anim>
                                    <p:anim calcmode="lin" valueType="num">
                                      <p:cBhvr additive="base">
                                        <p:cTn id="15" dur="500" fill="hold"/>
                                        <p:tgtEl>
                                          <p:spTgt spid="234524"/>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500"/>
                            </p:stCondLst>
                            <p:childTnLst>
                              <p:par>
                                <p:cTn id="17" presetID="2" presetClass="entr" presetSubtype="8" fill="hold" nodeType="afterEffect">
                                  <p:stCondLst>
                                    <p:cond delay="10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17"/>
                                            </p:cond>
                                          </p:stCondLst>
                                          <p:endCondLst>
                                            <p:cond evt="onStopAudio" delay="0">
                                              <p:tgtEl>
                                                <p:sldTgt/>
                                              </p:tgtEl>
                                            </p:cond>
                                          </p:endCondLst>
                                        </p:cTn>
                                        <p:tgtEl>
                                          <p:sndTgt r:embed="rId4" name="carbrake.wav"/>
                                        </p:tgtEl>
                                      </p:cMediaNode>
                                    </p:audio>
                                  </p:subTnLst>
                                </p:cTn>
                              </p:par>
                            </p:childTnLst>
                          </p:cTn>
                        </p:par>
                        <p:par>
                          <p:cTn id="21" fill="hold" nodeType="afterGroup">
                            <p:stCondLst>
                              <p:cond delay="3000"/>
                            </p:stCondLst>
                            <p:childTnLst>
                              <p:par>
                                <p:cTn id="22" presetID="4" presetClass="entr" presetSubtype="32" fill="hold" grpId="0" nodeType="afterEffect">
                                  <p:stCondLst>
                                    <p:cond delay="1000"/>
                                  </p:stCondLst>
                                  <p:childTnLst>
                                    <p:set>
                                      <p:cBhvr>
                                        <p:cTn id="23" dur="1" fill="hold">
                                          <p:stCondLst>
                                            <p:cond delay="0"/>
                                          </p:stCondLst>
                                        </p:cTn>
                                        <p:tgtEl>
                                          <p:spTgt spid="234523"/>
                                        </p:tgtEl>
                                        <p:attrNameLst>
                                          <p:attrName>style.visibility</p:attrName>
                                        </p:attrNameLst>
                                      </p:cBhvr>
                                      <p:to>
                                        <p:strVal val="visible"/>
                                      </p:to>
                                    </p:set>
                                    <p:animEffect transition="in" filter="box(out)">
                                      <p:cBhvr>
                                        <p:cTn id="24" dur="500"/>
                                        <p:tgtEl>
                                          <p:spTgt spid="234523"/>
                                        </p:tgtEl>
                                      </p:cBhvr>
                                    </p:animEffect>
                                  </p:childTnLst>
                                </p:cTn>
                              </p:par>
                            </p:childTnLst>
                          </p:cTn>
                        </p:par>
                        <p:par>
                          <p:cTn id="25" fill="hold" nodeType="afterGroup">
                            <p:stCondLst>
                              <p:cond delay="4500"/>
                            </p:stCondLst>
                            <p:childTnLst>
                              <p:par>
                                <p:cTn id="26" presetID="2" presetClass="entr" presetSubtype="2" fill="hold" grpId="0" nodeType="afterEffect">
                                  <p:stCondLst>
                                    <p:cond delay="0"/>
                                  </p:stCondLst>
                                  <p:childTnLst>
                                    <p:set>
                                      <p:cBhvr>
                                        <p:cTn id="27" dur="1" fill="hold">
                                          <p:stCondLst>
                                            <p:cond delay="0"/>
                                          </p:stCondLst>
                                        </p:cTn>
                                        <p:tgtEl>
                                          <p:spTgt spid="234522"/>
                                        </p:tgtEl>
                                        <p:attrNameLst>
                                          <p:attrName>style.visibility</p:attrName>
                                        </p:attrNameLst>
                                      </p:cBhvr>
                                      <p:to>
                                        <p:strVal val="visible"/>
                                      </p:to>
                                    </p:set>
                                    <p:anim calcmode="lin" valueType="num">
                                      <p:cBhvr additive="base">
                                        <p:cTn id="28" dur="500" fill="hold"/>
                                        <p:tgtEl>
                                          <p:spTgt spid="234522"/>
                                        </p:tgtEl>
                                        <p:attrNameLst>
                                          <p:attrName>ppt_x</p:attrName>
                                        </p:attrNameLst>
                                      </p:cBhvr>
                                      <p:tavLst>
                                        <p:tav tm="0">
                                          <p:val>
                                            <p:strVal val="1+#ppt_w/2"/>
                                          </p:val>
                                        </p:tav>
                                        <p:tav tm="100000">
                                          <p:val>
                                            <p:strVal val="#ppt_x"/>
                                          </p:val>
                                        </p:tav>
                                      </p:tavLst>
                                    </p:anim>
                                    <p:anim calcmode="lin" valueType="num">
                                      <p:cBhvr additive="base">
                                        <p:cTn id="29" dur="500" fill="hold"/>
                                        <p:tgtEl>
                                          <p:spTgt spid="234522"/>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0"/>
                            </p:stCondLst>
                            <p:childTnLst>
                              <p:par>
                                <p:cTn id="31" presetID="2" presetClass="entr" presetSubtype="2" fill="hold" nodeType="afterEffect">
                                  <p:stCondLst>
                                    <p:cond delay="0"/>
                                  </p:stCondLst>
                                  <p:childTnLst>
                                    <p:set>
                                      <p:cBhvr>
                                        <p:cTn id="32" dur="1" fill="hold">
                                          <p:stCondLst>
                                            <p:cond delay="0"/>
                                          </p:stCondLst>
                                        </p:cTn>
                                        <p:tgtEl>
                                          <p:spTgt spid="234518"/>
                                        </p:tgtEl>
                                        <p:attrNameLst>
                                          <p:attrName>style.visibility</p:attrName>
                                        </p:attrNameLst>
                                      </p:cBhvr>
                                      <p:to>
                                        <p:strVal val="visible"/>
                                      </p:to>
                                    </p:set>
                                    <p:anim calcmode="lin" valueType="num">
                                      <p:cBhvr additive="base">
                                        <p:cTn id="33" dur="500" fill="hold"/>
                                        <p:tgtEl>
                                          <p:spTgt spid="234518"/>
                                        </p:tgtEl>
                                        <p:attrNameLst>
                                          <p:attrName>ppt_x</p:attrName>
                                        </p:attrNameLst>
                                      </p:cBhvr>
                                      <p:tavLst>
                                        <p:tav tm="0">
                                          <p:val>
                                            <p:strVal val="1+#ppt_w/2"/>
                                          </p:val>
                                        </p:tav>
                                        <p:tav tm="100000">
                                          <p:val>
                                            <p:strVal val="#ppt_x"/>
                                          </p:val>
                                        </p:tav>
                                      </p:tavLst>
                                    </p:anim>
                                    <p:anim calcmode="lin" valueType="num">
                                      <p:cBhvr additive="base">
                                        <p:cTn id="34" dur="500" fill="hold"/>
                                        <p:tgtEl>
                                          <p:spTgt spid="234518"/>
                                        </p:tgtEl>
                                        <p:attrNameLst>
                                          <p:attrName>ppt_y</p:attrName>
                                        </p:attrNameLst>
                                      </p:cBhvr>
                                      <p:tavLst>
                                        <p:tav tm="0">
                                          <p:val>
                                            <p:strVal val="#ppt_y"/>
                                          </p:val>
                                        </p:tav>
                                        <p:tav tm="100000">
                                          <p:val>
                                            <p:strVal val="#ppt_y"/>
                                          </p:val>
                                        </p:tav>
                                      </p:tavLst>
                                    </p:anim>
                                  </p:childTnLst>
                                  <p:subTnLst>
                                    <p:audio>
                                      <p:cMediaNode vol="100000">
                                        <p:cTn display="0" masterRel="sameClick">
                                          <p:stCondLst>
                                            <p:cond evt="begin" delay="0">
                                              <p:tn val="31"/>
                                            </p:cond>
                                          </p:stCondLst>
                                          <p:endCondLst>
                                            <p:cond evt="onStopAudio" delay="0">
                                              <p:tgtEl>
                                                <p:sldTgt/>
                                              </p:tgtEl>
                                            </p:cond>
                                          </p:endCondLst>
                                        </p:cTn>
                                        <p:tgtEl>
                                          <p:sndTgt r:embed="rId4" name="carbrake.wav"/>
                                        </p:tgtEl>
                                      </p:cMediaNode>
                                    </p:audio>
                                  </p:subTnLst>
                                </p:cTn>
                              </p:par>
                            </p:childTnLst>
                          </p:cTn>
                        </p:par>
                        <p:par>
                          <p:cTn id="35" fill="hold" nodeType="afterGroup">
                            <p:stCondLst>
                              <p:cond delay="5500"/>
                            </p:stCondLst>
                            <p:childTnLst>
                              <p:par>
                                <p:cTn id="36" presetID="3" presetClass="entr" presetSubtype="10" fill="hold" grpId="0" nodeType="afterEffect">
                                  <p:stCondLst>
                                    <p:cond delay="500"/>
                                  </p:stCondLst>
                                  <p:childTnLst>
                                    <p:set>
                                      <p:cBhvr>
                                        <p:cTn id="37" dur="1" fill="hold">
                                          <p:stCondLst>
                                            <p:cond delay="0"/>
                                          </p:stCondLst>
                                        </p:cTn>
                                        <p:tgtEl>
                                          <p:spTgt spid="234521"/>
                                        </p:tgtEl>
                                        <p:attrNameLst>
                                          <p:attrName>style.visibility</p:attrName>
                                        </p:attrNameLst>
                                      </p:cBhvr>
                                      <p:to>
                                        <p:strVal val="visible"/>
                                      </p:to>
                                    </p:set>
                                    <p:animEffect transition="in" filter="blinds(horizontal)">
                                      <p:cBhvr>
                                        <p:cTn id="38" dur="500"/>
                                        <p:tgtEl>
                                          <p:spTgt spid="234521"/>
                                        </p:tgtEl>
                                      </p:cBhvr>
                                    </p:animEffect>
                                  </p:childTnLst>
                                </p:cTn>
                              </p:par>
                            </p:childTnLst>
                          </p:cTn>
                        </p:par>
                        <p:par>
                          <p:cTn id="39" fill="hold" nodeType="afterGroup">
                            <p:stCondLst>
                              <p:cond delay="6500"/>
                            </p:stCondLst>
                            <p:childTnLst>
                              <p:par>
                                <p:cTn id="40" presetID="3" presetClass="entr" presetSubtype="10" fill="hold" grpId="0" nodeType="afterEffect">
                                  <p:stCondLst>
                                    <p:cond delay="0"/>
                                  </p:stCondLst>
                                  <p:childTnLst>
                                    <p:set>
                                      <p:cBhvr>
                                        <p:cTn id="41" dur="1" fill="hold">
                                          <p:stCondLst>
                                            <p:cond delay="0"/>
                                          </p:stCondLst>
                                        </p:cTn>
                                        <p:tgtEl>
                                          <p:spTgt spid="234520"/>
                                        </p:tgtEl>
                                        <p:attrNameLst>
                                          <p:attrName>style.visibility</p:attrName>
                                        </p:attrNameLst>
                                      </p:cBhvr>
                                      <p:to>
                                        <p:strVal val="visible"/>
                                      </p:to>
                                    </p:set>
                                    <p:animEffect transition="in" filter="blinds(horizontal)">
                                      <p:cBhvr>
                                        <p:cTn id="42" dur="500"/>
                                        <p:tgtEl>
                                          <p:spTgt spid="23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9" grpId="0" autoUpdateAnimBg="0"/>
      <p:bldP spid="234520" grpId="0" animBg="1" autoUpdateAnimBg="0"/>
      <p:bldP spid="234521" grpId="0" animBg="1" autoUpdateAnimBg="0"/>
      <p:bldP spid="234522" grpId="0" autoUpdateAnimBg="0"/>
      <p:bldP spid="234523" grpId="0" autoUpdateAnimBg="0"/>
      <p:bldP spid="234524" grpId="0"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5" name="Group 2"/>
          <p:cNvGrpSpPr>
            <a:grpSpLocks/>
          </p:cNvGrpSpPr>
          <p:nvPr/>
        </p:nvGrpSpPr>
        <p:grpSpPr bwMode="auto">
          <a:xfrm flipH="1">
            <a:off x="7938" y="2695575"/>
            <a:ext cx="4627562" cy="4144963"/>
            <a:chOff x="5" y="1698"/>
            <a:chExt cx="2915" cy="2611"/>
          </a:xfrm>
        </p:grpSpPr>
        <p:sp>
          <p:nvSpPr>
            <p:cNvPr id="3079" name="Freeform 3"/>
            <p:cNvSpPr>
              <a:spLocks/>
            </p:cNvSpPr>
            <p:nvPr/>
          </p:nvSpPr>
          <p:spPr bwMode="auto">
            <a:xfrm>
              <a:off x="5" y="2059"/>
              <a:ext cx="609" cy="320"/>
            </a:xfrm>
            <a:custGeom>
              <a:avLst/>
              <a:gdLst>
                <a:gd name="T0" fmla="*/ 581 w 609"/>
                <a:gd name="T1" fmla="*/ 236 h 320"/>
                <a:gd name="T2" fmla="*/ 537 w 609"/>
                <a:gd name="T3" fmla="*/ 199 h 320"/>
                <a:gd name="T4" fmla="*/ 483 w 609"/>
                <a:gd name="T5" fmla="*/ 152 h 320"/>
                <a:gd name="T6" fmla="*/ 437 w 609"/>
                <a:gd name="T7" fmla="*/ 112 h 320"/>
                <a:gd name="T8" fmla="*/ 348 w 609"/>
                <a:gd name="T9" fmla="*/ 82 h 320"/>
                <a:gd name="T10" fmla="*/ 236 w 609"/>
                <a:gd name="T11" fmla="*/ 47 h 320"/>
                <a:gd name="T12" fmla="*/ 143 w 609"/>
                <a:gd name="T13" fmla="*/ 15 h 320"/>
                <a:gd name="T14" fmla="*/ 111 w 609"/>
                <a:gd name="T15" fmla="*/ 5 h 320"/>
                <a:gd name="T16" fmla="*/ 42 w 609"/>
                <a:gd name="T17" fmla="*/ 0 h 320"/>
                <a:gd name="T18" fmla="*/ 0 w 609"/>
                <a:gd name="T19" fmla="*/ 4 h 320"/>
                <a:gd name="T20" fmla="*/ 27 w 609"/>
                <a:gd name="T21" fmla="*/ 51 h 320"/>
                <a:gd name="T22" fmla="*/ 47 w 609"/>
                <a:gd name="T23" fmla="*/ 90 h 320"/>
                <a:gd name="T24" fmla="*/ 78 w 609"/>
                <a:gd name="T25" fmla="*/ 138 h 320"/>
                <a:gd name="T26" fmla="*/ 120 w 609"/>
                <a:gd name="T27" fmla="*/ 188 h 320"/>
                <a:gd name="T28" fmla="*/ 143 w 609"/>
                <a:gd name="T29" fmla="*/ 212 h 320"/>
                <a:gd name="T30" fmla="*/ 181 w 609"/>
                <a:gd name="T31" fmla="*/ 236 h 320"/>
                <a:gd name="T32" fmla="*/ 222 w 609"/>
                <a:gd name="T33" fmla="*/ 251 h 320"/>
                <a:gd name="T34" fmla="*/ 266 w 609"/>
                <a:gd name="T35" fmla="*/ 263 h 320"/>
                <a:gd name="T36" fmla="*/ 306 w 609"/>
                <a:gd name="T37" fmla="*/ 263 h 320"/>
                <a:gd name="T38" fmla="*/ 348 w 609"/>
                <a:gd name="T39" fmla="*/ 263 h 320"/>
                <a:gd name="T40" fmla="*/ 382 w 609"/>
                <a:gd name="T41" fmla="*/ 267 h 320"/>
                <a:gd name="T42" fmla="*/ 428 w 609"/>
                <a:gd name="T43" fmla="*/ 281 h 320"/>
                <a:gd name="T44" fmla="*/ 460 w 609"/>
                <a:gd name="T45" fmla="*/ 304 h 320"/>
                <a:gd name="T46" fmla="*/ 478 w 609"/>
                <a:gd name="T47" fmla="*/ 320 h 320"/>
                <a:gd name="T48" fmla="*/ 512 w 609"/>
                <a:gd name="T49" fmla="*/ 288 h 320"/>
                <a:gd name="T50" fmla="*/ 569 w 609"/>
                <a:gd name="T51" fmla="*/ 263 h 320"/>
                <a:gd name="T52" fmla="*/ 609 w 609"/>
                <a:gd name="T53" fmla="*/ 254 h 320"/>
                <a:gd name="T54" fmla="*/ 581 w 609"/>
                <a:gd name="T55" fmla="*/ 236 h 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09"/>
                <a:gd name="T85" fmla="*/ 0 h 320"/>
                <a:gd name="T86" fmla="*/ 609 w 609"/>
                <a:gd name="T87" fmla="*/ 320 h 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09" h="320">
                  <a:moveTo>
                    <a:pt x="581" y="236"/>
                  </a:moveTo>
                  <a:lnTo>
                    <a:pt x="537" y="199"/>
                  </a:lnTo>
                  <a:lnTo>
                    <a:pt x="483" y="152"/>
                  </a:lnTo>
                  <a:lnTo>
                    <a:pt x="437" y="112"/>
                  </a:lnTo>
                  <a:lnTo>
                    <a:pt x="348" y="82"/>
                  </a:lnTo>
                  <a:lnTo>
                    <a:pt x="236" y="47"/>
                  </a:lnTo>
                  <a:lnTo>
                    <a:pt x="143" y="15"/>
                  </a:lnTo>
                  <a:lnTo>
                    <a:pt x="111" y="5"/>
                  </a:lnTo>
                  <a:lnTo>
                    <a:pt x="42" y="0"/>
                  </a:lnTo>
                  <a:lnTo>
                    <a:pt x="0" y="4"/>
                  </a:lnTo>
                  <a:lnTo>
                    <a:pt x="27" y="51"/>
                  </a:lnTo>
                  <a:lnTo>
                    <a:pt x="47" y="90"/>
                  </a:lnTo>
                  <a:lnTo>
                    <a:pt x="78" y="138"/>
                  </a:lnTo>
                  <a:lnTo>
                    <a:pt x="120" y="188"/>
                  </a:lnTo>
                  <a:lnTo>
                    <a:pt x="143" y="212"/>
                  </a:lnTo>
                  <a:lnTo>
                    <a:pt x="181" y="236"/>
                  </a:lnTo>
                  <a:lnTo>
                    <a:pt x="222" y="251"/>
                  </a:lnTo>
                  <a:lnTo>
                    <a:pt x="266" y="263"/>
                  </a:lnTo>
                  <a:lnTo>
                    <a:pt x="306" y="263"/>
                  </a:lnTo>
                  <a:lnTo>
                    <a:pt x="348" y="263"/>
                  </a:lnTo>
                  <a:lnTo>
                    <a:pt x="382" y="267"/>
                  </a:lnTo>
                  <a:lnTo>
                    <a:pt x="428" y="281"/>
                  </a:lnTo>
                  <a:lnTo>
                    <a:pt x="460" y="304"/>
                  </a:lnTo>
                  <a:lnTo>
                    <a:pt x="478" y="320"/>
                  </a:lnTo>
                  <a:lnTo>
                    <a:pt x="512" y="288"/>
                  </a:lnTo>
                  <a:lnTo>
                    <a:pt x="569" y="263"/>
                  </a:lnTo>
                  <a:lnTo>
                    <a:pt x="609" y="254"/>
                  </a:lnTo>
                  <a:lnTo>
                    <a:pt x="581" y="236"/>
                  </a:lnTo>
                  <a:close/>
                </a:path>
              </a:pathLst>
            </a:custGeom>
            <a:solidFill>
              <a:srgbClr val="9F3F00"/>
            </a:solidFill>
            <a:ln w="12700">
              <a:solidFill>
                <a:srgbClr val="000000"/>
              </a:solidFill>
              <a:round/>
              <a:headEnd/>
              <a:tailEnd/>
            </a:ln>
          </p:spPr>
          <p:txBody>
            <a:bodyPr/>
            <a:lstStyle/>
            <a:p>
              <a:endParaRPr lang="en-US"/>
            </a:p>
          </p:txBody>
        </p:sp>
        <p:sp>
          <p:nvSpPr>
            <p:cNvPr id="3080" name="Freeform 4"/>
            <p:cNvSpPr>
              <a:spLocks/>
            </p:cNvSpPr>
            <p:nvPr/>
          </p:nvSpPr>
          <p:spPr bwMode="auto">
            <a:xfrm>
              <a:off x="1973" y="3546"/>
              <a:ext cx="553" cy="594"/>
            </a:xfrm>
            <a:custGeom>
              <a:avLst/>
              <a:gdLst>
                <a:gd name="T0" fmla="*/ 69 w 553"/>
                <a:gd name="T1" fmla="*/ 496 h 594"/>
                <a:gd name="T2" fmla="*/ 149 w 553"/>
                <a:gd name="T3" fmla="*/ 491 h 594"/>
                <a:gd name="T4" fmla="*/ 203 w 553"/>
                <a:gd name="T5" fmla="*/ 482 h 594"/>
                <a:gd name="T6" fmla="*/ 248 w 553"/>
                <a:gd name="T7" fmla="*/ 475 h 594"/>
                <a:gd name="T8" fmla="*/ 282 w 553"/>
                <a:gd name="T9" fmla="*/ 458 h 594"/>
                <a:gd name="T10" fmla="*/ 302 w 553"/>
                <a:gd name="T11" fmla="*/ 443 h 594"/>
                <a:gd name="T12" fmla="*/ 317 w 553"/>
                <a:gd name="T13" fmla="*/ 425 h 594"/>
                <a:gd name="T14" fmla="*/ 322 w 553"/>
                <a:gd name="T15" fmla="*/ 405 h 594"/>
                <a:gd name="T16" fmla="*/ 312 w 553"/>
                <a:gd name="T17" fmla="*/ 340 h 594"/>
                <a:gd name="T18" fmla="*/ 292 w 553"/>
                <a:gd name="T19" fmla="*/ 300 h 594"/>
                <a:gd name="T20" fmla="*/ 278 w 553"/>
                <a:gd name="T21" fmla="*/ 255 h 594"/>
                <a:gd name="T22" fmla="*/ 260 w 553"/>
                <a:gd name="T23" fmla="*/ 190 h 594"/>
                <a:gd name="T24" fmla="*/ 260 w 553"/>
                <a:gd name="T25" fmla="*/ 147 h 594"/>
                <a:gd name="T26" fmla="*/ 275 w 553"/>
                <a:gd name="T27" fmla="*/ 114 h 594"/>
                <a:gd name="T28" fmla="*/ 307 w 553"/>
                <a:gd name="T29" fmla="*/ 83 h 594"/>
                <a:gd name="T30" fmla="*/ 349 w 553"/>
                <a:gd name="T31" fmla="*/ 60 h 594"/>
                <a:gd name="T32" fmla="*/ 440 w 553"/>
                <a:gd name="T33" fmla="*/ 28 h 594"/>
                <a:gd name="T34" fmla="*/ 504 w 553"/>
                <a:gd name="T35" fmla="*/ 0 h 594"/>
                <a:gd name="T36" fmla="*/ 538 w 553"/>
                <a:gd name="T37" fmla="*/ 0 h 594"/>
                <a:gd name="T38" fmla="*/ 553 w 553"/>
                <a:gd name="T39" fmla="*/ 87 h 594"/>
                <a:gd name="T40" fmla="*/ 440 w 553"/>
                <a:gd name="T41" fmla="*/ 114 h 594"/>
                <a:gd name="T42" fmla="*/ 376 w 553"/>
                <a:gd name="T43" fmla="*/ 136 h 594"/>
                <a:gd name="T44" fmla="*/ 341 w 553"/>
                <a:gd name="T45" fmla="*/ 179 h 594"/>
                <a:gd name="T46" fmla="*/ 337 w 553"/>
                <a:gd name="T47" fmla="*/ 222 h 594"/>
                <a:gd name="T48" fmla="*/ 366 w 553"/>
                <a:gd name="T49" fmla="*/ 276 h 594"/>
                <a:gd name="T50" fmla="*/ 396 w 553"/>
                <a:gd name="T51" fmla="*/ 351 h 594"/>
                <a:gd name="T52" fmla="*/ 398 w 553"/>
                <a:gd name="T53" fmla="*/ 424 h 594"/>
                <a:gd name="T54" fmla="*/ 393 w 553"/>
                <a:gd name="T55" fmla="*/ 460 h 594"/>
                <a:gd name="T56" fmla="*/ 378 w 553"/>
                <a:gd name="T57" fmla="*/ 489 h 594"/>
                <a:gd name="T58" fmla="*/ 349 w 553"/>
                <a:gd name="T59" fmla="*/ 517 h 594"/>
                <a:gd name="T60" fmla="*/ 312 w 553"/>
                <a:gd name="T61" fmla="*/ 539 h 594"/>
                <a:gd name="T62" fmla="*/ 218 w 553"/>
                <a:gd name="T63" fmla="*/ 566 h 594"/>
                <a:gd name="T64" fmla="*/ 129 w 553"/>
                <a:gd name="T65" fmla="*/ 583 h 594"/>
                <a:gd name="T66" fmla="*/ 54 w 553"/>
                <a:gd name="T67" fmla="*/ 594 h 594"/>
                <a:gd name="T68" fmla="*/ 0 w 553"/>
                <a:gd name="T69" fmla="*/ 594 h 594"/>
                <a:gd name="T70" fmla="*/ 69 w 553"/>
                <a:gd name="T71" fmla="*/ 496 h 5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3"/>
                <a:gd name="T109" fmla="*/ 0 h 594"/>
                <a:gd name="T110" fmla="*/ 553 w 553"/>
                <a:gd name="T111" fmla="*/ 594 h 5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3" h="594">
                  <a:moveTo>
                    <a:pt x="69" y="496"/>
                  </a:moveTo>
                  <a:lnTo>
                    <a:pt x="149" y="491"/>
                  </a:lnTo>
                  <a:lnTo>
                    <a:pt x="203" y="482"/>
                  </a:lnTo>
                  <a:lnTo>
                    <a:pt x="248" y="475"/>
                  </a:lnTo>
                  <a:lnTo>
                    <a:pt x="282" y="458"/>
                  </a:lnTo>
                  <a:lnTo>
                    <a:pt x="302" y="443"/>
                  </a:lnTo>
                  <a:lnTo>
                    <a:pt x="317" y="425"/>
                  </a:lnTo>
                  <a:lnTo>
                    <a:pt x="322" y="405"/>
                  </a:lnTo>
                  <a:lnTo>
                    <a:pt x="312" y="340"/>
                  </a:lnTo>
                  <a:lnTo>
                    <a:pt x="292" y="300"/>
                  </a:lnTo>
                  <a:lnTo>
                    <a:pt x="278" y="255"/>
                  </a:lnTo>
                  <a:lnTo>
                    <a:pt x="260" y="190"/>
                  </a:lnTo>
                  <a:lnTo>
                    <a:pt x="260" y="147"/>
                  </a:lnTo>
                  <a:lnTo>
                    <a:pt x="275" y="114"/>
                  </a:lnTo>
                  <a:lnTo>
                    <a:pt x="307" y="83"/>
                  </a:lnTo>
                  <a:lnTo>
                    <a:pt x="349" y="60"/>
                  </a:lnTo>
                  <a:lnTo>
                    <a:pt x="440" y="28"/>
                  </a:lnTo>
                  <a:lnTo>
                    <a:pt x="504" y="0"/>
                  </a:lnTo>
                  <a:lnTo>
                    <a:pt x="538" y="0"/>
                  </a:lnTo>
                  <a:lnTo>
                    <a:pt x="553" y="87"/>
                  </a:lnTo>
                  <a:lnTo>
                    <a:pt x="440" y="114"/>
                  </a:lnTo>
                  <a:lnTo>
                    <a:pt x="376" y="136"/>
                  </a:lnTo>
                  <a:lnTo>
                    <a:pt x="341" y="179"/>
                  </a:lnTo>
                  <a:lnTo>
                    <a:pt x="337" y="222"/>
                  </a:lnTo>
                  <a:lnTo>
                    <a:pt x="366" y="276"/>
                  </a:lnTo>
                  <a:lnTo>
                    <a:pt x="396" y="351"/>
                  </a:lnTo>
                  <a:lnTo>
                    <a:pt x="398" y="424"/>
                  </a:lnTo>
                  <a:lnTo>
                    <a:pt x="393" y="460"/>
                  </a:lnTo>
                  <a:lnTo>
                    <a:pt x="378" y="489"/>
                  </a:lnTo>
                  <a:lnTo>
                    <a:pt x="349" y="517"/>
                  </a:lnTo>
                  <a:lnTo>
                    <a:pt x="312" y="539"/>
                  </a:lnTo>
                  <a:lnTo>
                    <a:pt x="218" y="566"/>
                  </a:lnTo>
                  <a:lnTo>
                    <a:pt x="129" y="583"/>
                  </a:lnTo>
                  <a:lnTo>
                    <a:pt x="54" y="594"/>
                  </a:lnTo>
                  <a:lnTo>
                    <a:pt x="0" y="594"/>
                  </a:lnTo>
                  <a:lnTo>
                    <a:pt x="69" y="496"/>
                  </a:lnTo>
                  <a:close/>
                </a:path>
              </a:pathLst>
            </a:custGeom>
            <a:solidFill>
              <a:srgbClr val="9F3F00"/>
            </a:solidFill>
            <a:ln w="12700">
              <a:solidFill>
                <a:srgbClr val="000000"/>
              </a:solidFill>
              <a:round/>
              <a:headEnd/>
              <a:tailEnd/>
            </a:ln>
          </p:spPr>
          <p:txBody>
            <a:bodyPr/>
            <a:lstStyle/>
            <a:p>
              <a:endParaRPr lang="en-US"/>
            </a:p>
          </p:txBody>
        </p:sp>
        <p:sp>
          <p:nvSpPr>
            <p:cNvPr id="3081" name="Freeform 5"/>
            <p:cNvSpPr>
              <a:spLocks/>
            </p:cNvSpPr>
            <p:nvPr/>
          </p:nvSpPr>
          <p:spPr bwMode="auto">
            <a:xfrm>
              <a:off x="324" y="1698"/>
              <a:ext cx="1763" cy="2611"/>
            </a:xfrm>
            <a:custGeom>
              <a:avLst/>
              <a:gdLst>
                <a:gd name="T0" fmla="*/ 625 w 1763"/>
                <a:gd name="T1" fmla="*/ 682 h 2611"/>
                <a:gd name="T2" fmla="*/ 848 w 1763"/>
                <a:gd name="T3" fmla="*/ 897 h 2611"/>
                <a:gd name="T4" fmla="*/ 1124 w 1763"/>
                <a:gd name="T5" fmla="*/ 1141 h 2611"/>
                <a:gd name="T6" fmla="*/ 1328 w 1763"/>
                <a:gd name="T7" fmla="*/ 1399 h 2611"/>
                <a:gd name="T8" fmla="*/ 1570 w 1763"/>
                <a:gd name="T9" fmla="*/ 1772 h 2611"/>
                <a:gd name="T10" fmla="*/ 1715 w 1763"/>
                <a:gd name="T11" fmla="*/ 1937 h 2611"/>
                <a:gd name="T12" fmla="*/ 1763 w 1763"/>
                <a:gd name="T13" fmla="*/ 2190 h 2611"/>
                <a:gd name="T14" fmla="*/ 1742 w 1763"/>
                <a:gd name="T15" fmla="*/ 2332 h 2611"/>
                <a:gd name="T16" fmla="*/ 1629 w 1763"/>
                <a:gd name="T17" fmla="*/ 2468 h 2611"/>
                <a:gd name="T18" fmla="*/ 1433 w 1763"/>
                <a:gd name="T19" fmla="*/ 2518 h 2611"/>
                <a:gd name="T20" fmla="*/ 1174 w 1763"/>
                <a:gd name="T21" fmla="*/ 2590 h 2611"/>
                <a:gd name="T22" fmla="*/ 796 w 1763"/>
                <a:gd name="T23" fmla="*/ 2540 h 2611"/>
                <a:gd name="T24" fmla="*/ 599 w 1763"/>
                <a:gd name="T25" fmla="*/ 2504 h 2611"/>
                <a:gd name="T26" fmla="*/ 1045 w 1763"/>
                <a:gd name="T27" fmla="*/ 2476 h 2611"/>
                <a:gd name="T28" fmla="*/ 848 w 1763"/>
                <a:gd name="T29" fmla="*/ 2403 h 2611"/>
                <a:gd name="T30" fmla="*/ 901 w 1763"/>
                <a:gd name="T31" fmla="*/ 2325 h 2611"/>
                <a:gd name="T32" fmla="*/ 1110 w 1763"/>
                <a:gd name="T33" fmla="*/ 2238 h 2611"/>
                <a:gd name="T34" fmla="*/ 855 w 1763"/>
                <a:gd name="T35" fmla="*/ 2073 h 2611"/>
                <a:gd name="T36" fmla="*/ 697 w 1763"/>
                <a:gd name="T37" fmla="*/ 2089 h 2611"/>
                <a:gd name="T38" fmla="*/ 467 w 1763"/>
                <a:gd name="T39" fmla="*/ 2397 h 2611"/>
                <a:gd name="T40" fmla="*/ 361 w 1763"/>
                <a:gd name="T41" fmla="*/ 2583 h 2611"/>
                <a:gd name="T42" fmla="*/ 190 w 1763"/>
                <a:gd name="T43" fmla="*/ 2583 h 2611"/>
                <a:gd name="T44" fmla="*/ 493 w 1763"/>
                <a:gd name="T45" fmla="*/ 2109 h 2611"/>
                <a:gd name="T46" fmla="*/ 506 w 1763"/>
                <a:gd name="T47" fmla="*/ 2009 h 2611"/>
                <a:gd name="T48" fmla="*/ 217 w 1763"/>
                <a:gd name="T49" fmla="*/ 2389 h 2611"/>
                <a:gd name="T50" fmla="*/ 125 w 1763"/>
                <a:gd name="T51" fmla="*/ 2540 h 2611"/>
                <a:gd name="T52" fmla="*/ 0 w 1763"/>
                <a:gd name="T53" fmla="*/ 2518 h 2611"/>
                <a:gd name="T54" fmla="*/ 256 w 1763"/>
                <a:gd name="T55" fmla="*/ 2153 h 2611"/>
                <a:gd name="T56" fmla="*/ 408 w 1763"/>
                <a:gd name="T57" fmla="*/ 1736 h 2611"/>
                <a:gd name="T58" fmla="*/ 446 w 1763"/>
                <a:gd name="T59" fmla="*/ 1430 h 2611"/>
                <a:gd name="T60" fmla="*/ 469 w 1763"/>
                <a:gd name="T61" fmla="*/ 1289 h 2611"/>
                <a:gd name="T62" fmla="*/ 381 w 1763"/>
                <a:gd name="T63" fmla="*/ 1219 h 2611"/>
                <a:gd name="T64" fmla="*/ 323 w 1763"/>
                <a:gd name="T65" fmla="*/ 1280 h 2611"/>
                <a:gd name="T66" fmla="*/ 282 w 1763"/>
                <a:gd name="T67" fmla="*/ 1281 h 2611"/>
                <a:gd name="T68" fmla="*/ 277 w 1763"/>
                <a:gd name="T69" fmla="*/ 1226 h 2611"/>
                <a:gd name="T70" fmla="*/ 242 w 1763"/>
                <a:gd name="T71" fmla="*/ 1178 h 2611"/>
                <a:gd name="T72" fmla="*/ 180 w 1763"/>
                <a:gd name="T73" fmla="*/ 1168 h 2611"/>
                <a:gd name="T74" fmla="*/ 135 w 1763"/>
                <a:gd name="T75" fmla="*/ 1203 h 2611"/>
                <a:gd name="T76" fmla="*/ 86 w 1763"/>
                <a:gd name="T77" fmla="*/ 1246 h 2611"/>
                <a:gd name="T78" fmla="*/ 58 w 1763"/>
                <a:gd name="T79" fmla="*/ 1208 h 2611"/>
                <a:gd name="T80" fmla="*/ 35 w 1763"/>
                <a:gd name="T81" fmla="*/ 1159 h 2611"/>
                <a:gd name="T82" fmla="*/ 66 w 1763"/>
                <a:gd name="T83" fmla="*/ 1069 h 2611"/>
                <a:gd name="T84" fmla="*/ 101 w 1763"/>
                <a:gd name="T85" fmla="*/ 902 h 2611"/>
                <a:gd name="T86" fmla="*/ 125 w 1763"/>
                <a:gd name="T87" fmla="*/ 761 h 2611"/>
                <a:gd name="T88" fmla="*/ 256 w 1763"/>
                <a:gd name="T89" fmla="*/ 609 h 2611"/>
                <a:gd name="T90" fmla="*/ 125 w 1763"/>
                <a:gd name="T91" fmla="*/ 222 h 2611"/>
                <a:gd name="T92" fmla="*/ 210 w 1763"/>
                <a:gd name="T93" fmla="*/ 85 h 2611"/>
                <a:gd name="T94" fmla="*/ 374 w 1763"/>
                <a:gd name="T95" fmla="*/ 472 h 26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63"/>
                <a:gd name="T145" fmla="*/ 0 h 2611"/>
                <a:gd name="T146" fmla="*/ 1763 w 1763"/>
                <a:gd name="T147" fmla="*/ 2611 h 26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63" h="2611">
                  <a:moveTo>
                    <a:pt x="400" y="623"/>
                  </a:moveTo>
                  <a:lnTo>
                    <a:pt x="513" y="645"/>
                  </a:lnTo>
                  <a:lnTo>
                    <a:pt x="625" y="682"/>
                  </a:lnTo>
                  <a:lnTo>
                    <a:pt x="711" y="718"/>
                  </a:lnTo>
                  <a:lnTo>
                    <a:pt x="770" y="783"/>
                  </a:lnTo>
                  <a:lnTo>
                    <a:pt x="848" y="897"/>
                  </a:lnTo>
                  <a:lnTo>
                    <a:pt x="920" y="1011"/>
                  </a:lnTo>
                  <a:lnTo>
                    <a:pt x="1006" y="1091"/>
                  </a:lnTo>
                  <a:lnTo>
                    <a:pt x="1124" y="1141"/>
                  </a:lnTo>
                  <a:lnTo>
                    <a:pt x="1203" y="1206"/>
                  </a:lnTo>
                  <a:lnTo>
                    <a:pt x="1262" y="1291"/>
                  </a:lnTo>
                  <a:lnTo>
                    <a:pt x="1328" y="1399"/>
                  </a:lnTo>
                  <a:lnTo>
                    <a:pt x="1393" y="1520"/>
                  </a:lnTo>
                  <a:lnTo>
                    <a:pt x="1498" y="1671"/>
                  </a:lnTo>
                  <a:lnTo>
                    <a:pt x="1570" y="1772"/>
                  </a:lnTo>
                  <a:lnTo>
                    <a:pt x="1636" y="1838"/>
                  </a:lnTo>
                  <a:lnTo>
                    <a:pt x="1681" y="1885"/>
                  </a:lnTo>
                  <a:lnTo>
                    <a:pt x="1715" y="1937"/>
                  </a:lnTo>
                  <a:lnTo>
                    <a:pt x="1749" y="2031"/>
                  </a:lnTo>
                  <a:lnTo>
                    <a:pt x="1762" y="2138"/>
                  </a:lnTo>
                  <a:lnTo>
                    <a:pt x="1763" y="2190"/>
                  </a:lnTo>
                  <a:lnTo>
                    <a:pt x="1762" y="2238"/>
                  </a:lnTo>
                  <a:lnTo>
                    <a:pt x="1753" y="2284"/>
                  </a:lnTo>
                  <a:lnTo>
                    <a:pt x="1742" y="2332"/>
                  </a:lnTo>
                  <a:lnTo>
                    <a:pt x="1718" y="2373"/>
                  </a:lnTo>
                  <a:lnTo>
                    <a:pt x="1688" y="2417"/>
                  </a:lnTo>
                  <a:lnTo>
                    <a:pt x="1629" y="2468"/>
                  </a:lnTo>
                  <a:lnTo>
                    <a:pt x="1580" y="2489"/>
                  </a:lnTo>
                  <a:lnTo>
                    <a:pt x="1520" y="2506"/>
                  </a:lnTo>
                  <a:lnTo>
                    <a:pt x="1433" y="2518"/>
                  </a:lnTo>
                  <a:lnTo>
                    <a:pt x="1341" y="2518"/>
                  </a:lnTo>
                  <a:lnTo>
                    <a:pt x="1289" y="2512"/>
                  </a:lnTo>
                  <a:lnTo>
                    <a:pt x="1174" y="2590"/>
                  </a:lnTo>
                  <a:lnTo>
                    <a:pt x="1045" y="2540"/>
                  </a:lnTo>
                  <a:lnTo>
                    <a:pt x="874" y="2583"/>
                  </a:lnTo>
                  <a:lnTo>
                    <a:pt x="796" y="2540"/>
                  </a:lnTo>
                  <a:lnTo>
                    <a:pt x="691" y="2590"/>
                  </a:lnTo>
                  <a:lnTo>
                    <a:pt x="645" y="2611"/>
                  </a:lnTo>
                  <a:lnTo>
                    <a:pt x="599" y="2504"/>
                  </a:lnTo>
                  <a:lnTo>
                    <a:pt x="756" y="2476"/>
                  </a:lnTo>
                  <a:lnTo>
                    <a:pt x="920" y="2482"/>
                  </a:lnTo>
                  <a:lnTo>
                    <a:pt x="1045" y="2476"/>
                  </a:lnTo>
                  <a:lnTo>
                    <a:pt x="1157" y="2383"/>
                  </a:lnTo>
                  <a:lnTo>
                    <a:pt x="992" y="2403"/>
                  </a:lnTo>
                  <a:lnTo>
                    <a:pt x="848" y="2403"/>
                  </a:lnTo>
                  <a:lnTo>
                    <a:pt x="717" y="2375"/>
                  </a:lnTo>
                  <a:lnTo>
                    <a:pt x="796" y="2274"/>
                  </a:lnTo>
                  <a:lnTo>
                    <a:pt x="901" y="2325"/>
                  </a:lnTo>
                  <a:lnTo>
                    <a:pt x="992" y="2339"/>
                  </a:lnTo>
                  <a:lnTo>
                    <a:pt x="1091" y="2317"/>
                  </a:lnTo>
                  <a:lnTo>
                    <a:pt x="1110" y="2238"/>
                  </a:lnTo>
                  <a:lnTo>
                    <a:pt x="1104" y="2182"/>
                  </a:lnTo>
                  <a:lnTo>
                    <a:pt x="999" y="2145"/>
                  </a:lnTo>
                  <a:lnTo>
                    <a:pt x="855" y="2073"/>
                  </a:lnTo>
                  <a:lnTo>
                    <a:pt x="783" y="2031"/>
                  </a:lnTo>
                  <a:lnTo>
                    <a:pt x="743" y="2002"/>
                  </a:lnTo>
                  <a:lnTo>
                    <a:pt x="697" y="2089"/>
                  </a:lnTo>
                  <a:lnTo>
                    <a:pt x="638" y="2210"/>
                  </a:lnTo>
                  <a:lnTo>
                    <a:pt x="539" y="2311"/>
                  </a:lnTo>
                  <a:lnTo>
                    <a:pt x="467" y="2397"/>
                  </a:lnTo>
                  <a:lnTo>
                    <a:pt x="408" y="2490"/>
                  </a:lnTo>
                  <a:lnTo>
                    <a:pt x="400" y="2547"/>
                  </a:lnTo>
                  <a:lnTo>
                    <a:pt x="361" y="2583"/>
                  </a:lnTo>
                  <a:lnTo>
                    <a:pt x="302" y="2605"/>
                  </a:lnTo>
                  <a:lnTo>
                    <a:pt x="243" y="2605"/>
                  </a:lnTo>
                  <a:lnTo>
                    <a:pt x="190" y="2583"/>
                  </a:lnTo>
                  <a:lnTo>
                    <a:pt x="328" y="2461"/>
                  </a:lnTo>
                  <a:lnTo>
                    <a:pt x="434" y="2246"/>
                  </a:lnTo>
                  <a:lnTo>
                    <a:pt x="493" y="2109"/>
                  </a:lnTo>
                  <a:lnTo>
                    <a:pt x="532" y="1988"/>
                  </a:lnTo>
                  <a:lnTo>
                    <a:pt x="546" y="1865"/>
                  </a:lnTo>
                  <a:lnTo>
                    <a:pt x="506" y="2009"/>
                  </a:lnTo>
                  <a:lnTo>
                    <a:pt x="421" y="2167"/>
                  </a:lnTo>
                  <a:lnTo>
                    <a:pt x="374" y="2246"/>
                  </a:lnTo>
                  <a:lnTo>
                    <a:pt x="217" y="2389"/>
                  </a:lnTo>
                  <a:lnTo>
                    <a:pt x="151" y="2447"/>
                  </a:lnTo>
                  <a:lnTo>
                    <a:pt x="145" y="2504"/>
                  </a:lnTo>
                  <a:lnTo>
                    <a:pt x="125" y="2540"/>
                  </a:lnTo>
                  <a:lnTo>
                    <a:pt x="46" y="2562"/>
                  </a:lnTo>
                  <a:lnTo>
                    <a:pt x="0" y="2562"/>
                  </a:lnTo>
                  <a:lnTo>
                    <a:pt x="0" y="2518"/>
                  </a:lnTo>
                  <a:lnTo>
                    <a:pt x="46" y="2476"/>
                  </a:lnTo>
                  <a:lnTo>
                    <a:pt x="125" y="2403"/>
                  </a:lnTo>
                  <a:lnTo>
                    <a:pt x="256" y="2153"/>
                  </a:lnTo>
                  <a:lnTo>
                    <a:pt x="361" y="1995"/>
                  </a:lnTo>
                  <a:lnTo>
                    <a:pt x="414" y="1865"/>
                  </a:lnTo>
                  <a:lnTo>
                    <a:pt x="408" y="1736"/>
                  </a:lnTo>
                  <a:lnTo>
                    <a:pt x="421" y="1578"/>
                  </a:lnTo>
                  <a:lnTo>
                    <a:pt x="432" y="1515"/>
                  </a:lnTo>
                  <a:lnTo>
                    <a:pt x="446" y="1430"/>
                  </a:lnTo>
                  <a:lnTo>
                    <a:pt x="466" y="1377"/>
                  </a:lnTo>
                  <a:lnTo>
                    <a:pt x="469" y="1332"/>
                  </a:lnTo>
                  <a:lnTo>
                    <a:pt x="469" y="1289"/>
                  </a:lnTo>
                  <a:lnTo>
                    <a:pt x="446" y="1250"/>
                  </a:lnTo>
                  <a:lnTo>
                    <a:pt x="414" y="1237"/>
                  </a:lnTo>
                  <a:lnTo>
                    <a:pt x="381" y="1219"/>
                  </a:lnTo>
                  <a:lnTo>
                    <a:pt x="363" y="1241"/>
                  </a:lnTo>
                  <a:lnTo>
                    <a:pt x="341" y="1270"/>
                  </a:lnTo>
                  <a:lnTo>
                    <a:pt x="323" y="1280"/>
                  </a:lnTo>
                  <a:lnTo>
                    <a:pt x="302" y="1292"/>
                  </a:lnTo>
                  <a:lnTo>
                    <a:pt x="283" y="1298"/>
                  </a:lnTo>
                  <a:lnTo>
                    <a:pt x="282" y="1281"/>
                  </a:lnTo>
                  <a:lnTo>
                    <a:pt x="283" y="1265"/>
                  </a:lnTo>
                  <a:lnTo>
                    <a:pt x="280" y="1244"/>
                  </a:lnTo>
                  <a:lnTo>
                    <a:pt x="277" y="1226"/>
                  </a:lnTo>
                  <a:lnTo>
                    <a:pt x="268" y="1209"/>
                  </a:lnTo>
                  <a:lnTo>
                    <a:pt x="256" y="1191"/>
                  </a:lnTo>
                  <a:lnTo>
                    <a:pt x="242" y="1178"/>
                  </a:lnTo>
                  <a:lnTo>
                    <a:pt x="223" y="1169"/>
                  </a:lnTo>
                  <a:lnTo>
                    <a:pt x="203" y="1166"/>
                  </a:lnTo>
                  <a:lnTo>
                    <a:pt x="180" y="1168"/>
                  </a:lnTo>
                  <a:lnTo>
                    <a:pt x="158" y="1177"/>
                  </a:lnTo>
                  <a:lnTo>
                    <a:pt x="143" y="1191"/>
                  </a:lnTo>
                  <a:lnTo>
                    <a:pt x="135" y="1203"/>
                  </a:lnTo>
                  <a:lnTo>
                    <a:pt x="127" y="1220"/>
                  </a:lnTo>
                  <a:lnTo>
                    <a:pt x="107" y="1235"/>
                  </a:lnTo>
                  <a:lnTo>
                    <a:pt x="86" y="1246"/>
                  </a:lnTo>
                  <a:lnTo>
                    <a:pt x="70" y="1243"/>
                  </a:lnTo>
                  <a:lnTo>
                    <a:pt x="59" y="1231"/>
                  </a:lnTo>
                  <a:lnTo>
                    <a:pt x="58" y="1208"/>
                  </a:lnTo>
                  <a:lnTo>
                    <a:pt x="54" y="1190"/>
                  </a:lnTo>
                  <a:lnTo>
                    <a:pt x="46" y="1173"/>
                  </a:lnTo>
                  <a:lnTo>
                    <a:pt x="35" y="1159"/>
                  </a:lnTo>
                  <a:lnTo>
                    <a:pt x="21" y="1147"/>
                  </a:lnTo>
                  <a:lnTo>
                    <a:pt x="8" y="1131"/>
                  </a:lnTo>
                  <a:lnTo>
                    <a:pt x="66" y="1069"/>
                  </a:lnTo>
                  <a:lnTo>
                    <a:pt x="89" y="1016"/>
                  </a:lnTo>
                  <a:lnTo>
                    <a:pt x="99" y="976"/>
                  </a:lnTo>
                  <a:lnTo>
                    <a:pt x="101" y="902"/>
                  </a:lnTo>
                  <a:lnTo>
                    <a:pt x="103" y="854"/>
                  </a:lnTo>
                  <a:lnTo>
                    <a:pt x="113" y="797"/>
                  </a:lnTo>
                  <a:lnTo>
                    <a:pt x="125" y="761"/>
                  </a:lnTo>
                  <a:lnTo>
                    <a:pt x="145" y="689"/>
                  </a:lnTo>
                  <a:lnTo>
                    <a:pt x="197" y="631"/>
                  </a:lnTo>
                  <a:lnTo>
                    <a:pt x="256" y="609"/>
                  </a:lnTo>
                  <a:lnTo>
                    <a:pt x="197" y="466"/>
                  </a:lnTo>
                  <a:lnTo>
                    <a:pt x="138" y="315"/>
                  </a:lnTo>
                  <a:lnTo>
                    <a:pt x="125" y="222"/>
                  </a:lnTo>
                  <a:lnTo>
                    <a:pt x="118" y="114"/>
                  </a:lnTo>
                  <a:lnTo>
                    <a:pt x="125" y="0"/>
                  </a:lnTo>
                  <a:lnTo>
                    <a:pt x="210" y="85"/>
                  </a:lnTo>
                  <a:lnTo>
                    <a:pt x="276" y="186"/>
                  </a:lnTo>
                  <a:lnTo>
                    <a:pt x="322" y="308"/>
                  </a:lnTo>
                  <a:lnTo>
                    <a:pt x="374" y="472"/>
                  </a:lnTo>
                  <a:lnTo>
                    <a:pt x="400" y="623"/>
                  </a:lnTo>
                  <a:close/>
                </a:path>
              </a:pathLst>
            </a:custGeom>
            <a:solidFill>
              <a:srgbClr val="9F3F00"/>
            </a:solidFill>
            <a:ln w="12700">
              <a:solidFill>
                <a:srgbClr val="000000"/>
              </a:solidFill>
              <a:round/>
              <a:headEnd/>
              <a:tailEnd/>
            </a:ln>
          </p:spPr>
          <p:txBody>
            <a:bodyPr/>
            <a:lstStyle/>
            <a:p>
              <a:endParaRPr lang="en-US"/>
            </a:p>
          </p:txBody>
        </p:sp>
        <p:sp>
          <p:nvSpPr>
            <p:cNvPr id="3082" name="Freeform 6"/>
            <p:cNvSpPr>
              <a:spLocks/>
            </p:cNvSpPr>
            <p:nvPr/>
          </p:nvSpPr>
          <p:spPr bwMode="auto">
            <a:xfrm>
              <a:off x="2482" y="3455"/>
              <a:ext cx="438" cy="243"/>
            </a:xfrm>
            <a:custGeom>
              <a:avLst/>
              <a:gdLst>
                <a:gd name="T0" fmla="*/ 0 w 438"/>
                <a:gd name="T1" fmla="*/ 119 h 243"/>
                <a:gd name="T2" fmla="*/ 4 w 438"/>
                <a:gd name="T3" fmla="*/ 85 h 243"/>
                <a:gd name="T4" fmla="*/ 14 w 438"/>
                <a:gd name="T5" fmla="*/ 59 h 243"/>
                <a:gd name="T6" fmla="*/ 36 w 438"/>
                <a:gd name="T7" fmla="*/ 39 h 243"/>
                <a:gd name="T8" fmla="*/ 59 w 438"/>
                <a:gd name="T9" fmla="*/ 21 h 243"/>
                <a:gd name="T10" fmla="*/ 91 w 438"/>
                <a:gd name="T11" fmla="*/ 7 h 243"/>
                <a:gd name="T12" fmla="*/ 128 w 438"/>
                <a:gd name="T13" fmla="*/ 0 h 243"/>
                <a:gd name="T14" fmla="*/ 159 w 438"/>
                <a:gd name="T15" fmla="*/ 5 h 243"/>
                <a:gd name="T16" fmla="*/ 185 w 438"/>
                <a:gd name="T17" fmla="*/ 17 h 243"/>
                <a:gd name="T18" fmla="*/ 206 w 438"/>
                <a:gd name="T19" fmla="*/ 39 h 243"/>
                <a:gd name="T20" fmla="*/ 227 w 438"/>
                <a:gd name="T21" fmla="*/ 70 h 243"/>
                <a:gd name="T22" fmla="*/ 266 w 438"/>
                <a:gd name="T23" fmla="*/ 102 h 243"/>
                <a:gd name="T24" fmla="*/ 288 w 438"/>
                <a:gd name="T25" fmla="*/ 121 h 243"/>
                <a:gd name="T26" fmla="*/ 320 w 438"/>
                <a:gd name="T27" fmla="*/ 129 h 243"/>
                <a:gd name="T28" fmla="*/ 360 w 438"/>
                <a:gd name="T29" fmla="*/ 119 h 243"/>
                <a:gd name="T30" fmla="*/ 404 w 438"/>
                <a:gd name="T31" fmla="*/ 86 h 243"/>
                <a:gd name="T32" fmla="*/ 438 w 438"/>
                <a:gd name="T33" fmla="*/ 54 h 243"/>
                <a:gd name="T34" fmla="*/ 438 w 438"/>
                <a:gd name="T35" fmla="*/ 101 h 243"/>
                <a:gd name="T36" fmla="*/ 429 w 438"/>
                <a:gd name="T37" fmla="*/ 146 h 243"/>
                <a:gd name="T38" fmla="*/ 417 w 438"/>
                <a:gd name="T39" fmla="*/ 169 h 243"/>
                <a:gd name="T40" fmla="*/ 399 w 438"/>
                <a:gd name="T41" fmla="*/ 194 h 243"/>
                <a:gd name="T42" fmla="*/ 375 w 438"/>
                <a:gd name="T43" fmla="*/ 216 h 243"/>
                <a:gd name="T44" fmla="*/ 340 w 438"/>
                <a:gd name="T45" fmla="*/ 232 h 243"/>
                <a:gd name="T46" fmla="*/ 286 w 438"/>
                <a:gd name="T47" fmla="*/ 243 h 243"/>
                <a:gd name="T48" fmla="*/ 238 w 438"/>
                <a:gd name="T49" fmla="*/ 240 h 243"/>
                <a:gd name="T50" fmla="*/ 192 w 438"/>
                <a:gd name="T51" fmla="*/ 232 h 243"/>
                <a:gd name="T52" fmla="*/ 102 w 438"/>
                <a:gd name="T53" fmla="*/ 209 h 243"/>
                <a:gd name="T54" fmla="*/ 55 w 438"/>
                <a:gd name="T55" fmla="*/ 193 h 243"/>
                <a:gd name="T56" fmla="*/ 24 w 438"/>
                <a:gd name="T57" fmla="*/ 178 h 243"/>
                <a:gd name="T58" fmla="*/ 5 w 438"/>
                <a:gd name="T59" fmla="*/ 146 h 243"/>
                <a:gd name="T60" fmla="*/ 0 w 438"/>
                <a:gd name="T61" fmla="*/ 119 h 24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8"/>
                <a:gd name="T94" fmla="*/ 0 h 243"/>
                <a:gd name="T95" fmla="*/ 438 w 438"/>
                <a:gd name="T96" fmla="*/ 243 h 24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8" h="243">
                  <a:moveTo>
                    <a:pt x="0" y="119"/>
                  </a:moveTo>
                  <a:lnTo>
                    <a:pt x="4" y="85"/>
                  </a:lnTo>
                  <a:lnTo>
                    <a:pt x="14" y="59"/>
                  </a:lnTo>
                  <a:lnTo>
                    <a:pt x="36" y="39"/>
                  </a:lnTo>
                  <a:lnTo>
                    <a:pt x="59" y="21"/>
                  </a:lnTo>
                  <a:lnTo>
                    <a:pt x="91" y="7"/>
                  </a:lnTo>
                  <a:lnTo>
                    <a:pt x="128" y="0"/>
                  </a:lnTo>
                  <a:lnTo>
                    <a:pt x="159" y="5"/>
                  </a:lnTo>
                  <a:lnTo>
                    <a:pt x="185" y="17"/>
                  </a:lnTo>
                  <a:lnTo>
                    <a:pt x="206" y="39"/>
                  </a:lnTo>
                  <a:lnTo>
                    <a:pt x="227" y="70"/>
                  </a:lnTo>
                  <a:lnTo>
                    <a:pt x="266" y="102"/>
                  </a:lnTo>
                  <a:lnTo>
                    <a:pt x="288" y="121"/>
                  </a:lnTo>
                  <a:lnTo>
                    <a:pt x="320" y="129"/>
                  </a:lnTo>
                  <a:lnTo>
                    <a:pt x="360" y="119"/>
                  </a:lnTo>
                  <a:lnTo>
                    <a:pt x="404" y="86"/>
                  </a:lnTo>
                  <a:lnTo>
                    <a:pt x="438" y="54"/>
                  </a:lnTo>
                  <a:lnTo>
                    <a:pt x="438" y="101"/>
                  </a:lnTo>
                  <a:lnTo>
                    <a:pt x="429" y="146"/>
                  </a:lnTo>
                  <a:lnTo>
                    <a:pt x="417" y="169"/>
                  </a:lnTo>
                  <a:lnTo>
                    <a:pt x="399" y="194"/>
                  </a:lnTo>
                  <a:lnTo>
                    <a:pt x="375" y="216"/>
                  </a:lnTo>
                  <a:lnTo>
                    <a:pt x="340" y="232"/>
                  </a:lnTo>
                  <a:lnTo>
                    <a:pt x="286" y="243"/>
                  </a:lnTo>
                  <a:lnTo>
                    <a:pt x="238" y="240"/>
                  </a:lnTo>
                  <a:lnTo>
                    <a:pt x="192" y="232"/>
                  </a:lnTo>
                  <a:lnTo>
                    <a:pt x="102" y="209"/>
                  </a:lnTo>
                  <a:lnTo>
                    <a:pt x="55" y="193"/>
                  </a:lnTo>
                  <a:lnTo>
                    <a:pt x="24" y="178"/>
                  </a:lnTo>
                  <a:lnTo>
                    <a:pt x="5" y="146"/>
                  </a:lnTo>
                  <a:lnTo>
                    <a:pt x="0" y="119"/>
                  </a:lnTo>
                  <a:close/>
                </a:path>
              </a:pathLst>
            </a:custGeom>
            <a:solidFill>
              <a:srgbClr val="3F1F00"/>
            </a:solidFill>
            <a:ln w="12700">
              <a:solidFill>
                <a:srgbClr val="000000"/>
              </a:solidFill>
              <a:round/>
              <a:headEnd/>
              <a:tailEnd/>
            </a:ln>
          </p:spPr>
          <p:txBody>
            <a:bodyPr/>
            <a:lstStyle/>
            <a:p>
              <a:endParaRPr lang="en-US"/>
            </a:p>
          </p:txBody>
        </p:sp>
        <p:sp>
          <p:nvSpPr>
            <p:cNvPr id="3083" name="Freeform 7"/>
            <p:cNvSpPr>
              <a:spLocks/>
            </p:cNvSpPr>
            <p:nvPr/>
          </p:nvSpPr>
          <p:spPr bwMode="auto">
            <a:xfrm>
              <a:off x="432" y="2416"/>
              <a:ext cx="278" cy="326"/>
            </a:xfrm>
            <a:custGeom>
              <a:avLst/>
              <a:gdLst>
                <a:gd name="T0" fmla="*/ 201 w 278"/>
                <a:gd name="T1" fmla="*/ 3 h 326"/>
                <a:gd name="T2" fmla="*/ 175 w 278"/>
                <a:gd name="T3" fmla="*/ 16 h 326"/>
                <a:gd name="T4" fmla="*/ 150 w 278"/>
                <a:gd name="T5" fmla="*/ 38 h 326"/>
                <a:gd name="T6" fmla="*/ 130 w 278"/>
                <a:gd name="T7" fmla="*/ 70 h 326"/>
                <a:gd name="T8" fmla="*/ 113 w 278"/>
                <a:gd name="T9" fmla="*/ 103 h 326"/>
                <a:gd name="T10" fmla="*/ 101 w 278"/>
                <a:gd name="T11" fmla="*/ 145 h 326"/>
                <a:gd name="T12" fmla="*/ 93 w 278"/>
                <a:gd name="T13" fmla="*/ 184 h 326"/>
                <a:gd name="T14" fmla="*/ 88 w 278"/>
                <a:gd name="T15" fmla="*/ 215 h 326"/>
                <a:gd name="T16" fmla="*/ 71 w 278"/>
                <a:gd name="T17" fmla="*/ 263 h 326"/>
                <a:gd name="T18" fmla="*/ 54 w 278"/>
                <a:gd name="T19" fmla="*/ 289 h 326"/>
                <a:gd name="T20" fmla="*/ 22 w 278"/>
                <a:gd name="T21" fmla="*/ 309 h 326"/>
                <a:gd name="T22" fmla="*/ 0 w 278"/>
                <a:gd name="T23" fmla="*/ 326 h 326"/>
                <a:gd name="T24" fmla="*/ 42 w 278"/>
                <a:gd name="T25" fmla="*/ 318 h 326"/>
                <a:gd name="T26" fmla="*/ 69 w 278"/>
                <a:gd name="T27" fmla="*/ 313 h 326"/>
                <a:gd name="T28" fmla="*/ 98 w 278"/>
                <a:gd name="T29" fmla="*/ 293 h 326"/>
                <a:gd name="T30" fmla="*/ 113 w 278"/>
                <a:gd name="T31" fmla="*/ 248 h 326"/>
                <a:gd name="T32" fmla="*/ 132 w 278"/>
                <a:gd name="T33" fmla="*/ 186 h 326"/>
                <a:gd name="T34" fmla="*/ 145 w 278"/>
                <a:gd name="T35" fmla="*/ 132 h 326"/>
                <a:gd name="T36" fmla="*/ 155 w 278"/>
                <a:gd name="T37" fmla="*/ 108 h 326"/>
                <a:gd name="T38" fmla="*/ 177 w 278"/>
                <a:gd name="T39" fmla="*/ 86 h 326"/>
                <a:gd name="T40" fmla="*/ 204 w 278"/>
                <a:gd name="T41" fmla="*/ 84 h 326"/>
                <a:gd name="T42" fmla="*/ 223 w 278"/>
                <a:gd name="T43" fmla="*/ 84 h 326"/>
                <a:gd name="T44" fmla="*/ 238 w 278"/>
                <a:gd name="T45" fmla="*/ 84 h 326"/>
                <a:gd name="T46" fmla="*/ 258 w 278"/>
                <a:gd name="T47" fmla="*/ 79 h 326"/>
                <a:gd name="T48" fmla="*/ 268 w 278"/>
                <a:gd name="T49" fmla="*/ 70 h 326"/>
                <a:gd name="T50" fmla="*/ 278 w 278"/>
                <a:gd name="T51" fmla="*/ 51 h 326"/>
                <a:gd name="T52" fmla="*/ 275 w 278"/>
                <a:gd name="T53" fmla="*/ 24 h 326"/>
                <a:gd name="T54" fmla="*/ 263 w 278"/>
                <a:gd name="T55" fmla="*/ 11 h 326"/>
                <a:gd name="T56" fmla="*/ 236 w 278"/>
                <a:gd name="T57" fmla="*/ 0 h 326"/>
                <a:gd name="T58" fmla="*/ 201 w 278"/>
                <a:gd name="T59" fmla="*/ 3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8"/>
                <a:gd name="T91" fmla="*/ 0 h 326"/>
                <a:gd name="T92" fmla="*/ 278 w 278"/>
                <a:gd name="T93" fmla="*/ 326 h 3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8" h="326">
                  <a:moveTo>
                    <a:pt x="201" y="3"/>
                  </a:moveTo>
                  <a:lnTo>
                    <a:pt x="175" y="16"/>
                  </a:lnTo>
                  <a:lnTo>
                    <a:pt x="150" y="38"/>
                  </a:lnTo>
                  <a:lnTo>
                    <a:pt x="130" y="70"/>
                  </a:lnTo>
                  <a:lnTo>
                    <a:pt x="113" y="103"/>
                  </a:lnTo>
                  <a:lnTo>
                    <a:pt x="101" y="145"/>
                  </a:lnTo>
                  <a:lnTo>
                    <a:pt x="93" y="184"/>
                  </a:lnTo>
                  <a:lnTo>
                    <a:pt x="88" y="215"/>
                  </a:lnTo>
                  <a:lnTo>
                    <a:pt x="71" y="263"/>
                  </a:lnTo>
                  <a:lnTo>
                    <a:pt x="54" y="289"/>
                  </a:lnTo>
                  <a:lnTo>
                    <a:pt x="22" y="309"/>
                  </a:lnTo>
                  <a:lnTo>
                    <a:pt x="0" y="326"/>
                  </a:lnTo>
                  <a:lnTo>
                    <a:pt x="42" y="318"/>
                  </a:lnTo>
                  <a:lnTo>
                    <a:pt x="69" y="313"/>
                  </a:lnTo>
                  <a:lnTo>
                    <a:pt x="98" y="293"/>
                  </a:lnTo>
                  <a:lnTo>
                    <a:pt x="113" y="248"/>
                  </a:lnTo>
                  <a:lnTo>
                    <a:pt x="132" y="186"/>
                  </a:lnTo>
                  <a:lnTo>
                    <a:pt x="145" y="132"/>
                  </a:lnTo>
                  <a:lnTo>
                    <a:pt x="155" y="108"/>
                  </a:lnTo>
                  <a:lnTo>
                    <a:pt x="177" y="86"/>
                  </a:lnTo>
                  <a:lnTo>
                    <a:pt x="204" y="84"/>
                  </a:lnTo>
                  <a:lnTo>
                    <a:pt x="223" y="84"/>
                  </a:lnTo>
                  <a:lnTo>
                    <a:pt x="238" y="84"/>
                  </a:lnTo>
                  <a:lnTo>
                    <a:pt x="258" y="79"/>
                  </a:lnTo>
                  <a:lnTo>
                    <a:pt x="268" y="70"/>
                  </a:lnTo>
                  <a:lnTo>
                    <a:pt x="278" y="51"/>
                  </a:lnTo>
                  <a:lnTo>
                    <a:pt x="275" y="24"/>
                  </a:lnTo>
                  <a:lnTo>
                    <a:pt x="263" y="11"/>
                  </a:lnTo>
                  <a:lnTo>
                    <a:pt x="236" y="0"/>
                  </a:lnTo>
                  <a:lnTo>
                    <a:pt x="201" y="3"/>
                  </a:lnTo>
                  <a:close/>
                </a:path>
              </a:pathLst>
            </a:custGeom>
            <a:solidFill>
              <a:srgbClr val="BF7F1F"/>
            </a:solidFill>
            <a:ln w="12700">
              <a:solidFill>
                <a:srgbClr val="000000"/>
              </a:solidFill>
              <a:round/>
              <a:headEnd/>
              <a:tailEnd/>
            </a:ln>
          </p:spPr>
          <p:txBody>
            <a:bodyPr/>
            <a:lstStyle/>
            <a:p>
              <a:endParaRPr lang="en-US"/>
            </a:p>
          </p:txBody>
        </p:sp>
        <p:sp>
          <p:nvSpPr>
            <p:cNvPr id="3084" name="Freeform 8"/>
            <p:cNvSpPr>
              <a:spLocks/>
            </p:cNvSpPr>
            <p:nvPr/>
          </p:nvSpPr>
          <p:spPr bwMode="auto">
            <a:xfrm>
              <a:off x="242" y="2830"/>
              <a:ext cx="365" cy="374"/>
            </a:xfrm>
            <a:custGeom>
              <a:avLst/>
              <a:gdLst>
                <a:gd name="T0" fmla="*/ 90 w 365"/>
                <a:gd name="T1" fmla="*/ 0 h 374"/>
                <a:gd name="T2" fmla="*/ 105 w 365"/>
                <a:gd name="T3" fmla="*/ 17 h 374"/>
                <a:gd name="T4" fmla="*/ 119 w 365"/>
                <a:gd name="T5" fmla="*/ 30 h 374"/>
                <a:gd name="T6" fmla="*/ 128 w 365"/>
                <a:gd name="T7" fmla="*/ 41 h 374"/>
                <a:gd name="T8" fmla="*/ 134 w 365"/>
                <a:gd name="T9" fmla="*/ 54 h 374"/>
                <a:gd name="T10" fmla="*/ 138 w 365"/>
                <a:gd name="T11" fmla="*/ 68 h 374"/>
                <a:gd name="T12" fmla="*/ 139 w 365"/>
                <a:gd name="T13" fmla="*/ 81 h 374"/>
                <a:gd name="T14" fmla="*/ 141 w 365"/>
                <a:gd name="T15" fmla="*/ 90 h 374"/>
                <a:gd name="T16" fmla="*/ 141 w 365"/>
                <a:gd name="T17" fmla="*/ 100 h 374"/>
                <a:gd name="T18" fmla="*/ 150 w 365"/>
                <a:gd name="T19" fmla="*/ 111 h 374"/>
                <a:gd name="T20" fmla="*/ 163 w 365"/>
                <a:gd name="T21" fmla="*/ 114 h 374"/>
                <a:gd name="T22" fmla="*/ 180 w 365"/>
                <a:gd name="T23" fmla="*/ 107 h 374"/>
                <a:gd name="T24" fmla="*/ 198 w 365"/>
                <a:gd name="T25" fmla="*/ 98 h 374"/>
                <a:gd name="T26" fmla="*/ 210 w 365"/>
                <a:gd name="T27" fmla="*/ 83 h 374"/>
                <a:gd name="T28" fmla="*/ 222 w 365"/>
                <a:gd name="T29" fmla="*/ 63 h 374"/>
                <a:gd name="T30" fmla="*/ 236 w 365"/>
                <a:gd name="T31" fmla="*/ 47 h 374"/>
                <a:gd name="T32" fmla="*/ 252 w 365"/>
                <a:gd name="T33" fmla="*/ 39 h 374"/>
                <a:gd name="T34" fmla="*/ 269 w 365"/>
                <a:gd name="T35" fmla="*/ 34 h 374"/>
                <a:gd name="T36" fmla="*/ 290 w 365"/>
                <a:gd name="T37" fmla="*/ 35 h 374"/>
                <a:gd name="T38" fmla="*/ 312 w 365"/>
                <a:gd name="T39" fmla="*/ 39 h 374"/>
                <a:gd name="T40" fmla="*/ 332 w 365"/>
                <a:gd name="T41" fmla="*/ 53 h 374"/>
                <a:gd name="T42" fmla="*/ 345 w 365"/>
                <a:gd name="T43" fmla="*/ 69 h 374"/>
                <a:gd name="T44" fmla="*/ 352 w 365"/>
                <a:gd name="T45" fmla="*/ 81 h 374"/>
                <a:gd name="T46" fmla="*/ 360 w 365"/>
                <a:gd name="T47" fmla="*/ 103 h 374"/>
                <a:gd name="T48" fmla="*/ 363 w 365"/>
                <a:gd name="T49" fmla="*/ 124 h 374"/>
                <a:gd name="T50" fmla="*/ 365 w 365"/>
                <a:gd name="T51" fmla="*/ 143 h 374"/>
                <a:gd name="T52" fmla="*/ 365 w 365"/>
                <a:gd name="T53" fmla="*/ 164 h 374"/>
                <a:gd name="T54" fmla="*/ 336 w 365"/>
                <a:gd name="T55" fmla="*/ 192 h 374"/>
                <a:gd name="T56" fmla="*/ 286 w 365"/>
                <a:gd name="T57" fmla="*/ 223 h 374"/>
                <a:gd name="T58" fmla="*/ 257 w 365"/>
                <a:gd name="T59" fmla="*/ 258 h 374"/>
                <a:gd name="T60" fmla="*/ 240 w 365"/>
                <a:gd name="T61" fmla="*/ 304 h 374"/>
                <a:gd name="T62" fmla="*/ 230 w 365"/>
                <a:gd name="T63" fmla="*/ 350 h 374"/>
                <a:gd name="T64" fmla="*/ 218 w 365"/>
                <a:gd name="T65" fmla="*/ 363 h 374"/>
                <a:gd name="T66" fmla="*/ 203 w 365"/>
                <a:gd name="T67" fmla="*/ 366 h 374"/>
                <a:gd name="T68" fmla="*/ 178 w 365"/>
                <a:gd name="T69" fmla="*/ 352 h 374"/>
                <a:gd name="T70" fmla="*/ 159 w 365"/>
                <a:gd name="T71" fmla="*/ 328 h 374"/>
                <a:gd name="T72" fmla="*/ 149 w 365"/>
                <a:gd name="T73" fmla="*/ 331 h 374"/>
                <a:gd name="T74" fmla="*/ 134 w 365"/>
                <a:gd name="T75" fmla="*/ 352 h 374"/>
                <a:gd name="T76" fmla="*/ 118 w 365"/>
                <a:gd name="T77" fmla="*/ 369 h 374"/>
                <a:gd name="T78" fmla="*/ 104 w 365"/>
                <a:gd name="T79" fmla="*/ 374 h 374"/>
                <a:gd name="T80" fmla="*/ 92 w 365"/>
                <a:gd name="T81" fmla="*/ 374 h 374"/>
                <a:gd name="T82" fmla="*/ 75 w 365"/>
                <a:gd name="T83" fmla="*/ 363 h 374"/>
                <a:gd name="T84" fmla="*/ 68 w 365"/>
                <a:gd name="T85" fmla="*/ 342 h 374"/>
                <a:gd name="T86" fmla="*/ 47 w 365"/>
                <a:gd name="T87" fmla="*/ 342 h 374"/>
                <a:gd name="T88" fmla="*/ 30 w 365"/>
                <a:gd name="T89" fmla="*/ 342 h 374"/>
                <a:gd name="T90" fmla="*/ 17 w 365"/>
                <a:gd name="T91" fmla="*/ 335 h 374"/>
                <a:gd name="T92" fmla="*/ 9 w 365"/>
                <a:gd name="T93" fmla="*/ 323 h 374"/>
                <a:gd name="T94" fmla="*/ 3 w 365"/>
                <a:gd name="T95" fmla="*/ 307 h 374"/>
                <a:gd name="T96" fmla="*/ 0 w 365"/>
                <a:gd name="T97" fmla="*/ 288 h 374"/>
                <a:gd name="T98" fmla="*/ 5 w 365"/>
                <a:gd name="T99" fmla="*/ 275 h 374"/>
                <a:gd name="T100" fmla="*/ 12 w 365"/>
                <a:gd name="T101" fmla="*/ 263 h 374"/>
                <a:gd name="T102" fmla="*/ 22 w 365"/>
                <a:gd name="T103" fmla="*/ 248 h 374"/>
                <a:gd name="T104" fmla="*/ 29 w 365"/>
                <a:gd name="T105" fmla="*/ 228 h 374"/>
                <a:gd name="T106" fmla="*/ 32 w 365"/>
                <a:gd name="T107" fmla="*/ 213 h 374"/>
                <a:gd name="T108" fmla="*/ 35 w 365"/>
                <a:gd name="T109" fmla="*/ 194 h 374"/>
                <a:gd name="T110" fmla="*/ 35 w 365"/>
                <a:gd name="T111" fmla="*/ 175 h 374"/>
                <a:gd name="T112" fmla="*/ 30 w 365"/>
                <a:gd name="T113" fmla="*/ 153 h 374"/>
                <a:gd name="T114" fmla="*/ 15 w 365"/>
                <a:gd name="T115" fmla="*/ 138 h 374"/>
                <a:gd name="T116" fmla="*/ 10 w 365"/>
                <a:gd name="T117" fmla="*/ 114 h 374"/>
                <a:gd name="T118" fmla="*/ 15 w 365"/>
                <a:gd name="T119" fmla="*/ 87 h 374"/>
                <a:gd name="T120" fmla="*/ 44 w 365"/>
                <a:gd name="T121" fmla="*/ 46 h 374"/>
                <a:gd name="T122" fmla="*/ 90 w 365"/>
                <a:gd name="T123" fmla="*/ 0 h 3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5"/>
                <a:gd name="T187" fmla="*/ 0 h 374"/>
                <a:gd name="T188" fmla="*/ 365 w 365"/>
                <a:gd name="T189" fmla="*/ 374 h 3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5" h="374">
                  <a:moveTo>
                    <a:pt x="90" y="0"/>
                  </a:moveTo>
                  <a:lnTo>
                    <a:pt x="105" y="17"/>
                  </a:lnTo>
                  <a:lnTo>
                    <a:pt x="119" y="30"/>
                  </a:lnTo>
                  <a:lnTo>
                    <a:pt x="128" y="41"/>
                  </a:lnTo>
                  <a:lnTo>
                    <a:pt x="134" y="54"/>
                  </a:lnTo>
                  <a:lnTo>
                    <a:pt x="138" y="68"/>
                  </a:lnTo>
                  <a:lnTo>
                    <a:pt x="139" y="81"/>
                  </a:lnTo>
                  <a:lnTo>
                    <a:pt x="141" y="90"/>
                  </a:lnTo>
                  <a:lnTo>
                    <a:pt x="141" y="100"/>
                  </a:lnTo>
                  <a:lnTo>
                    <a:pt x="150" y="111"/>
                  </a:lnTo>
                  <a:lnTo>
                    <a:pt x="163" y="114"/>
                  </a:lnTo>
                  <a:lnTo>
                    <a:pt x="180" y="107"/>
                  </a:lnTo>
                  <a:lnTo>
                    <a:pt x="198" y="98"/>
                  </a:lnTo>
                  <a:lnTo>
                    <a:pt x="210" y="83"/>
                  </a:lnTo>
                  <a:lnTo>
                    <a:pt x="222" y="63"/>
                  </a:lnTo>
                  <a:lnTo>
                    <a:pt x="236" y="47"/>
                  </a:lnTo>
                  <a:lnTo>
                    <a:pt x="252" y="39"/>
                  </a:lnTo>
                  <a:lnTo>
                    <a:pt x="269" y="34"/>
                  </a:lnTo>
                  <a:lnTo>
                    <a:pt x="290" y="35"/>
                  </a:lnTo>
                  <a:lnTo>
                    <a:pt x="312" y="39"/>
                  </a:lnTo>
                  <a:lnTo>
                    <a:pt x="332" y="53"/>
                  </a:lnTo>
                  <a:lnTo>
                    <a:pt x="345" y="69"/>
                  </a:lnTo>
                  <a:lnTo>
                    <a:pt x="352" y="81"/>
                  </a:lnTo>
                  <a:lnTo>
                    <a:pt x="360" y="103"/>
                  </a:lnTo>
                  <a:lnTo>
                    <a:pt x="363" y="124"/>
                  </a:lnTo>
                  <a:lnTo>
                    <a:pt x="365" y="143"/>
                  </a:lnTo>
                  <a:lnTo>
                    <a:pt x="365" y="164"/>
                  </a:lnTo>
                  <a:lnTo>
                    <a:pt x="336" y="192"/>
                  </a:lnTo>
                  <a:lnTo>
                    <a:pt x="286" y="223"/>
                  </a:lnTo>
                  <a:lnTo>
                    <a:pt x="257" y="258"/>
                  </a:lnTo>
                  <a:lnTo>
                    <a:pt x="240" y="304"/>
                  </a:lnTo>
                  <a:lnTo>
                    <a:pt x="230" y="350"/>
                  </a:lnTo>
                  <a:lnTo>
                    <a:pt x="218" y="363"/>
                  </a:lnTo>
                  <a:lnTo>
                    <a:pt x="203" y="366"/>
                  </a:lnTo>
                  <a:lnTo>
                    <a:pt x="178" y="352"/>
                  </a:lnTo>
                  <a:lnTo>
                    <a:pt x="159" y="328"/>
                  </a:lnTo>
                  <a:lnTo>
                    <a:pt x="149" y="331"/>
                  </a:lnTo>
                  <a:lnTo>
                    <a:pt x="134" y="352"/>
                  </a:lnTo>
                  <a:lnTo>
                    <a:pt x="118" y="369"/>
                  </a:lnTo>
                  <a:lnTo>
                    <a:pt x="104" y="374"/>
                  </a:lnTo>
                  <a:lnTo>
                    <a:pt x="92" y="374"/>
                  </a:lnTo>
                  <a:lnTo>
                    <a:pt x="75" y="363"/>
                  </a:lnTo>
                  <a:lnTo>
                    <a:pt x="68" y="342"/>
                  </a:lnTo>
                  <a:lnTo>
                    <a:pt x="47" y="342"/>
                  </a:lnTo>
                  <a:lnTo>
                    <a:pt x="30" y="342"/>
                  </a:lnTo>
                  <a:lnTo>
                    <a:pt x="17" y="335"/>
                  </a:lnTo>
                  <a:lnTo>
                    <a:pt x="9" y="323"/>
                  </a:lnTo>
                  <a:lnTo>
                    <a:pt x="3" y="307"/>
                  </a:lnTo>
                  <a:lnTo>
                    <a:pt x="0" y="288"/>
                  </a:lnTo>
                  <a:lnTo>
                    <a:pt x="5" y="275"/>
                  </a:lnTo>
                  <a:lnTo>
                    <a:pt x="12" y="263"/>
                  </a:lnTo>
                  <a:lnTo>
                    <a:pt x="22" y="248"/>
                  </a:lnTo>
                  <a:lnTo>
                    <a:pt x="29" y="228"/>
                  </a:lnTo>
                  <a:lnTo>
                    <a:pt x="32" y="213"/>
                  </a:lnTo>
                  <a:lnTo>
                    <a:pt x="35" y="194"/>
                  </a:lnTo>
                  <a:lnTo>
                    <a:pt x="35" y="175"/>
                  </a:lnTo>
                  <a:lnTo>
                    <a:pt x="30" y="153"/>
                  </a:lnTo>
                  <a:lnTo>
                    <a:pt x="15" y="138"/>
                  </a:lnTo>
                  <a:lnTo>
                    <a:pt x="10" y="114"/>
                  </a:lnTo>
                  <a:lnTo>
                    <a:pt x="15" y="87"/>
                  </a:lnTo>
                  <a:lnTo>
                    <a:pt x="44" y="46"/>
                  </a:lnTo>
                  <a:lnTo>
                    <a:pt x="90" y="0"/>
                  </a:lnTo>
                  <a:close/>
                </a:path>
              </a:pathLst>
            </a:custGeom>
            <a:solidFill>
              <a:srgbClr val="BF7F1F"/>
            </a:solidFill>
            <a:ln w="12700">
              <a:solidFill>
                <a:srgbClr val="000000"/>
              </a:solidFill>
              <a:round/>
              <a:headEnd/>
              <a:tailEnd/>
            </a:ln>
          </p:spPr>
          <p:txBody>
            <a:bodyPr/>
            <a:lstStyle/>
            <a:p>
              <a:endParaRPr lang="en-US"/>
            </a:p>
          </p:txBody>
        </p:sp>
        <p:sp>
          <p:nvSpPr>
            <p:cNvPr id="3085" name="Freeform 9"/>
            <p:cNvSpPr>
              <a:spLocks/>
            </p:cNvSpPr>
            <p:nvPr/>
          </p:nvSpPr>
          <p:spPr bwMode="auto">
            <a:xfrm>
              <a:off x="299" y="2933"/>
              <a:ext cx="30" cy="66"/>
            </a:xfrm>
            <a:custGeom>
              <a:avLst/>
              <a:gdLst>
                <a:gd name="T0" fmla="*/ 0 w 30"/>
                <a:gd name="T1" fmla="*/ 0 h 66"/>
                <a:gd name="T2" fmla="*/ 13 w 30"/>
                <a:gd name="T3" fmla="*/ 3 h 66"/>
                <a:gd name="T4" fmla="*/ 22 w 30"/>
                <a:gd name="T5" fmla="*/ 10 h 66"/>
                <a:gd name="T6" fmla="*/ 29 w 30"/>
                <a:gd name="T7" fmla="*/ 21 h 66"/>
                <a:gd name="T8" fmla="*/ 30 w 30"/>
                <a:gd name="T9" fmla="*/ 30 h 66"/>
                <a:gd name="T10" fmla="*/ 29 w 30"/>
                <a:gd name="T11" fmla="*/ 40 h 66"/>
                <a:gd name="T12" fmla="*/ 23 w 30"/>
                <a:gd name="T13" fmla="*/ 51 h 66"/>
                <a:gd name="T14" fmla="*/ 7 w 30"/>
                <a:gd name="T15" fmla="*/ 66 h 66"/>
                <a:gd name="T16" fmla="*/ 17 w 30"/>
                <a:gd name="T17" fmla="*/ 56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66"/>
                <a:gd name="T29" fmla="*/ 30 w 30"/>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66">
                  <a:moveTo>
                    <a:pt x="0" y="0"/>
                  </a:moveTo>
                  <a:lnTo>
                    <a:pt x="13" y="3"/>
                  </a:lnTo>
                  <a:lnTo>
                    <a:pt x="22" y="10"/>
                  </a:lnTo>
                  <a:lnTo>
                    <a:pt x="29" y="21"/>
                  </a:lnTo>
                  <a:lnTo>
                    <a:pt x="30" y="30"/>
                  </a:lnTo>
                  <a:lnTo>
                    <a:pt x="29" y="40"/>
                  </a:lnTo>
                  <a:lnTo>
                    <a:pt x="23" y="51"/>
                  </a:lnTo>
                  <a:lnTo>
                    <a:pt x="7" y="66"/>
                  </a:lnTo>
                  <a:lnTo>
                    <a:pt x="17" y="56"/>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6" name="Freeform 10"/>
            <p:cNvSpPr>
              <a:spLocks/>
            </p:cNvSpPr>
            <p:nvPr/>
          </p:nvSpPr>
          <p:spPr bwMode="auto">
            <a:xfrm>
              <a:off x="308" y="2976"/>
              <a:ext cx="218" cy="194"/>
            </a:xfrm>
            <a:custGeom>
              <a:avLst/>
              <a:gdLst>
                <a:gd name="T0" fmla="*/ 0 w 218"/>
                <a:gd name="T1" fmla="*/ 194 h 194"/>
                <a:gd name="T2" fmla="*/ 19 w 218"/>
                <a:gd name="T3" fmla="*/ 182 h 194"/>
                <a:gd name="T4" fmla="*/ 36 w 218"/>
                <a:gd name="T5" fmla="*/ 167 h 194"/>
                <a:gd name="T6" fmla="*/ 48 w 218"/>
                <a:gd name="T7" fmla="*/ 151 h 194"/>
                <a:gd name="T8" fmla="*/ 73 w 218"/>
                <a:gd name="T9" fmla="*/ 126 h 194"/>
                <a:gd name="T10" fmla="*/ 89 w 218"/>
                <a:gd name="T11" fmla="*/ 118 h 194"/>
                <a:gd name="T12" fmla="*/ 107 w 218"/>
                <a:gd name="T13" fmla="*/ 105 h 194"/>
                <a:gd name="T14" fmla="*/ 125 w 218"/>
                <a:gd name="T15" fmla="*/ 91 h 194"/>
                <a:gd name="T16" fmla="*/ 142 w 218"/>
                <a:gd name="T17" fmla="*/ 67 h 194"/>
                <a:gd name="T18" fmla="*/ 156 w 218"/>
                <a:gd name="T19" fmla="*/ 40 h 194"/>
                <a:gd name="T20" fmla="*/ 164 w 218"/>
                <a:gd name="T21" fmla="*/ 22 h 194"/>
                <a:gd name="T22" fmla="*/ 184 w 218"/>
                <a:gd name="T23" fmla="*/ 11 h 194"/>
                <a:gd name="T24" fmla="*/ 206 w 218"/>
                <a:gd name="T25" fmla="*/ 3 h 194"/>
                <a:gd name="T26" fmla="*/ 218 w 218"/>
                <a:gd name="T27" fmla="*/ 0 h 1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
                <a:gd name="T43" fmla="*/ 0 h 194"/>
                <a:gd name="T44" fmla="*/ 218 w 218"/>
                <a:gd name="T45" fmla="*/ 194 h 19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 h="194">
                  <a:moveTo>
                    <a:pt x="0" y="194"/>
                  </a:moveTo>
                  <a:lnTo>
                    <a:pt x="19" y="182"/>
                  </a:lnTo>
                  <a:lnTo>
                    <a:pt x="36" y="167"/>
                  </a:lnTo>
                  <a:lnTo>
                    <a:pt x="48" y="151"/>
                  </a:lnTo>
                  <a:lnTo>
                    <a:pt x="73" y="126"/>
                  </a:lnTo>
                  <a:lnTo>
                    <a:pt x="89" y="118"/>
                  </a:lnTo>
                  <a:lnTo>
                    <a:pt x="107" y="105"/>
                  </a:lnTo>
                  <a:lnTo>
                    <a:pt x="125" y="91"/>
                  </a:lnTo>
                  <a:lnTo>
                    <a:pt x="142" y="67"/>
                  </a:lnTo>
                  <a:lnTo>
                    <a:pt x="156" y="40"/>
                  </a:lnTo>
                  <a:lnTo>
                    <a:pt x="164" y="22"/>
                  </a:lnTo>
                  <a:lnTo>
                    <a:pt x="184" y="11"/>
                  </a:lnTo>
                  <a:lnTo>
                    <a:pt x="206" y="3"/>
                  </a:lnTo>
                  <a:lnTo>
                    <a:pt x="218"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7" name="Freeform 11"/>
            <p:cNvSpPr>
              <a:spLocks/>
            </p:cNvSpPr>
            <p:nvPr/>
          </p:nvSpPr>
          <p:spPr bwMode="auto">
            <a:xfrm>
              <a:off x="398" y="3124"/>
              <a:ext cx="24" cy="34"/>
            </a:xfrm>
            <a:custGeom>
              <a:avLst/>
              <a:gdLst>
                <a:gd name="T0" fmla="*/ 0 w 24"/>
                <a:gd name="T1" fmla="*/ 34 h 34"/>
                <a:gd name="T2" fmla="*/ 3 w 24"/>
                <a:gd name="T3" fmla="*/ 28 h 34"/>
                <a:gd name="T4" fmla="*/ 6 w 24"/>
                <a:gd name="T5" fmla="*/ 20 h 34"/>
                <a:gd name="T6" fmla="*/ 11 w 24"/>
                <a:gd name="T7" fmla="*/ 15 h 34"/>
                <a:gd name="T8" fmla="*/ 16 w 24"/>
                <a:gd name="T9" fmla="*/ 11 h 34"/>
                <a:gd name="T10" fmla="*/ 21 w 24"/>
                <a:gd name="T11" fmla="*/ 8 h 34"/>
                <a:gd name="T12" fmla="*/ 24 w 24"/>
                <a:gd name="T13" fmla="*/ 4 h 34"/>
                <a:gd name="T14" fmla="*/ 24 w 24"/>
                <a:gd name="T15" fmla="*/ 1 h 34"/>
                <a:gd name="T16" fmla="*/ 24 w 24"/>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34"/>
                <a:gd name="T29" fmla="*/ 24 w 24"/>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34">
                  <a:moveTo>
                    <a:pt x="0" y="34"/>
                  </a:moveTo>
                  <a:lnTo>
                    <a:pt x="3" y="28"/>
                  </a:lnTo>
                  <a:lnTo>
                    <a:pt x="6" y="20"/>
                  </a:lnTo>
                  <a:lnTo>
                    <a:pt x="11" y="15"/>
                  </a:lnTo>
                  <a:lnTo>
                    <a:pt x="16" y="11"/>
                  </a:lnTo>
                  <a:lnTo>
                    <a:pt x="21" y="8"/>
                  </a:lnTo>
                  <a:lnTo>
                    <a:pt x="24" y="4"/>
                  </a:lnTo>
                  <a:lnTo>
                    <a:pt x="24" y="1"/>
                  </a:lnTo>
                  <a:lnTo>
                    <a:pt x="2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8" name="Freeform 12"/>
            <p:cNvSpPr>
              <a:spLocks/>
            </p:cNvSpPr>
            <p:nvPr/>
          </p:nvSpPr>
          <p:spPr bwMode="auto">
            <a:xfrm>
              <a:off x="455" y="1724"/>
              <a:ext cx="200" cy="546"/>
            </a:xfrm>
            <a:custGeom>
              <a:avLst/>
              <a:gdLst>
                <a:gd name="T0" fmla="*/ 4 w 200"/>
                <a:gd name="T1" fmla="*/ 0 h 546"/>
                <a:gd name="T2" fmla="*/ 4 w 200"/>
                <a:gd name="T3" fmla="*/ 57 h 546"/>
                <a:gd name="T4" fmla="*/ 0 w 200"/>
                <a:gd name="T5" fmla="*/ 120 h 546"/>
                <a:gd name="T6" fmla="*/ 7 w 200"/>
                <a:gd name="T7" fmla="*/ 195 h 546"/>
                <a:gd name="T8" fmla="*/ 18 w 200"/>
                <a:gd name="T9" fmla="*/ 261 h 546"/>
                <a:gd name="T10" fmla="*/ 39 w 200"/>
                <a:gd name="T11" fmla="*/ 326 h 546"/>
                <a:gd name="T12" fmla="*/ 65 w 200"/>
                <a:gd name="T13" fmla="*/ 382 h 546"/>
                <a:gd name="T14" fmla="*/ 107 w 200"/>
                <a:gd name="T15" fmla="*/ 436 h 546"/>
                <a:gd name="T16" fmla="*/ 148 w 200"/>
                <a:gd name="T17" fmla="*/ 498 h 546"/>
                <a:gd name="T18" fmla="*/ 186 w 200"/>
                <a:gd name="T19" fmla="*/ 546 h 546"/>
                <a:gd name="T20" fmla="*/ 195 w 200"/>
                <a:gd name="T21" fmla="*/ 484 h 546"/>
                <a:gd name="T22" fmla="*/ 200 w 200"/>
                <a:gd name="T23" fmla="*/ 397 h 546"/>
                <a:gd name="T24" fmla="*/ 190 w 200"/>
                <a:gd name="T25" fmla="*/ 334 h 546"/>
                <a:gd name="T26" fmla="*/ 167 w 200"/>
                <a:gd name="T27" fmla="*/ 257 h 546"/>
                <a:gd name="T28" fmla="*/ 137 w 200"/>
                <a:gd name="T29" fmla="*/ 179 h 546"/>
                <a:gd name="T30" fmla="*/ 93 w 200"/>
                <a:gd name="T31" fmla="*/ 108 h 546"/>
                <a:gd name="T32" fmla="*/ 58 w 200"/>
                <a:gd name="T33" fmla="*/ 59 h 546"/>
                <a:gd name="T34" fmla="*/ 4 w 200"/>
                <a:gd name="T35" fmla="*/ 0 h 5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0"/>
                <a:gd name="T55" fmla="*/ 0 h 546"/>
                <a:gd name="T56" fmla="*/ 200 w 200"/>
                <a:gd name="T57" fmla="*/ 546 h 5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0" h="546">
                  <a:moveTo>
                    <a:pt x="4" y="0"/>
                  </a:moveTo>
                  <a:lnTo>
                    <a:pt x="4" y="57"/>
                  </a:lnTo>
                  <a:lnTo>
                    <a:pt x="0" y="120"/>
                  </a:lnTo>
                  <a:lnTo>
                    <a:pt x="7" y="195"/>
                  </a:lnTo>
                  <a:lnTo>
                    <a:pt x="18" y="261"/>
                  </a:lnTo>
                  <a:lnTo>
                    <a:pt x="39" y="326"/>
                  </a:lnTo>
                  <a:lnTo>
                    <a:pt x="65" y="382"/>
                  </a:lnTo>
                  <a:lnTo>
                    <a:pt x="107" y="436"/>
                  </a:lnTo>
                  <a:lnTo>
                    <a:pt x="148" y="498"/>
                  </a:lnTo>
                  <a:lnTo>
                    <a:pt x="186" y="546"/>
                  </a:lnTo>
                  <a:lnTo>
                    <a:pt x="195" y="484"/>
                  </a:lnTo>
                  <a:lnTo>
                    <a:pt x="200" y="397"/>
                  </a:lnTo>
                  <a:lnTo>
                    <a:pt x="190" y="334"/>
                  </a:lnTo>
                  <a:lnTo>
                    <a:pt x="167" y="257"/>
                  </a:lnTo>
                  <a:lnTo>
                    <a:pt x="137" y="179"/>
                  </a:lnTo>
                  <a:lnTo>
                    <a:pt x="93" y="108"/>
                  </a:lnTo>
                  <a:lnTo>
                    <a:pt x="58" y="59"/>
                  </a:lnTo>
                  <a:lnTo>
                    <a:pt x="4" y="0"/>
                  </a:lnTo>
                  <a:close/>
                </a:path>
              </a:pathLst>
            </a:custGeom>
            <a:solidFill>
              <a:srgbClr val="9F7F5F"/>
            </a:solidFill>
            <a:ln w="12700">
              <a:solidFill>
                <a:srgbClr val="000000"/>
              </a:solidFill>
              <a:round/>
              <a:headEnd/>
              <a:tailEnd/>
            </a:ln>
          </p:spPr>
          <p:txBody>
            <a:bodyPr/>
            <a:lstStyle/>
            <a:p>
              <a:endParaRPr lang="en-US"/>
            </a:p>
          </p:txBody>
        </p:sp>
        <p:sp>
          <p:nvSpPr>
            <p:cNvPr id="3089" name="Freeform 13"/>
            <p:cNvSpPr>
              <a:spLocks/>
            </p:cNvSpPr>
            <p:nvPr/>
          </p:nvSpPr>
          <p:spPr bwMode="auto">
            <a:xfrm>
              <a:off x="407" y="2310"/>
              <a:ext cx="182" cy="231"/>
            </a:xfrm>
            <a:custGeom>
              <a:avLst/>
              <a:gdLst>
                <a:gd name="T0" fmla="*/ 42 w 182"/>
                <a:gd name="T1" fmla="*/ 231 h 231"/>
                <a:gd name="T2" fmla="*/ 0 w 182"/>
                <a:gd name="T3" fmla="*/ 231 h 231"/>
                <a:gd name="T4" fmla="*/ 49 w 182"/>
                <a:gd name="T5" fmla="*/ 174 h 231"/>
                <a:gd name="T6" fmla="*/ 7 w 182"/>
                <a:gd name="T7" fmla="*/ 192 h 231"/>
                <a:gd name="T8" fmla="*/ 71 w 182"/>
                <a:gd name="T9" fmla="*/ 136 h 231"/>
                <a:gd name="T10" fmla="*/ 15 w 182"/>
                <a:gd name="T11" fmla="*/ 152 h 231"/>
                <a:gd name="T12" fmla="*/ 86 w 182"/>
                <a:gd name="T13" fmla="*/ 93 h 231"/>
                <a:gd name="T14" fmla="*/ 12 w 182"/>
                <a:gd name="T15" fmla="*/ 106 h 231"/>
                <a:gd name="T16" fmla="*/ 39 w 182"/>
                <a:gd name="T17" fmla="*/ 74 h 231"/>
                <a:gd name="T18" fmla="*/ 71 w 182"/>
                <a:gd name="T19" fmla="*/ 42 h 231"/>
                <a:gd name="T20" fmla="*/ 108 w 182"/>
                <a:gd name="T21" fmla="*/ 16 h 231"/>
                <a:gd name="T22" fmla="*/ 160 w 182"/>
                <a:gd name="T23" fmla="*/ 0 h 231"/>
                <a:gd name="T24" fmla="*/ 182 w 182"/>
                <a:gd name="T25" fmla="*/ 0 h 2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2"/>
                <a:gd name="T40" fmla="*/ 0 h 231"/>
                <a:gd name="T41" fmla="*/ 182 w 182"/>
                <a:gd name="T42" fmla="*/ 231 h 2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2" h="231">
                  <a:moveTo>
                    <a:pt x="42" y="231"/>
                  </a:moveTo>
                  <a:lnTo>
                    <a:pt x="0" y="231"/>
                  </a:lnTo>
                  <a:lnTo>
                    <a:pt x="49" y="174"/>
                  </a:lnTo>
                  <a:lnTo>
                    <a:pt x="7" y="192"/>
                  </a:lnTo>
                  <a:lnTo>
                    <a:pt x="71" y="136"/>
                  </a:lnTo>
                  <a:lnTo>
                    <a:pt x="15" y="152"/>
                  </a:lnTo>
                  <a:lnTo>
                    <a:pt x="86" y="93"/>
                  </a:lnTo>
                  <a:lnTo>
                    <a:pt x="12" y="106"/>
                  </a:lnTo>
                  <a:lnTo>
                    <a:pt x="39" y="74"/>
                  </a:lnTo>
                  <a:lnTo>
                    <a:pt x="71" y="42"/>
                  </a:lnTo>
                  <a:lnTo>
                    <a:pt x="108" y="16"/>
                  </a:lnTo>
                  <a:lnTo>
                    <a:pt x="160" y="0"/>
                  </a:lnTo>
                  <a:lnTo>
                    <a:pt x="182" y="0"/>
                  </a:lnTo>
                </a:path>
              </a:pathLst>
            </a:custGeom>
            <a:noFill/>
            <a:ln w="12700">
              <a:solidFill>
                <a:srgbClr val="BF7F1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0" name="Freeform 14"/>
            <p:cNvSpPr>
              <a:spLocks/>
            </p:cNvSpPr>
            <p:nvPr/>
          </p:nvSpPr>
          <p:spPr bwMode="auto">
            <a:xfrm>
              <a:off x="712" y="2265"/>
              <a:ext cx="787" cy="617"/>
            </a:xfrm>
            <a:custGeom>
              <a:avLst/>
              <a:gdLst>
                <a:gd name="T0" fmla="*/ 0 w 787"/>
                <a:gd name="T1" fmla="*/ 21 h 617"/>
                <a:gd name="T2" fmla="*/ 43 w 787"/>
                <a:gd name="T3" fmla="*/ 2 h 617"/>
                <a:gd name="T4" fmla="*/ 75 w 787"/>
                <a:gd name="T5" fmla="*/ 0 h 617"/>
                <a:gd name="T6" fmla="*/ 114 w 787"/>
                <a:gd name="T7" fmla="*/ 10 h 617"/>
                <a:gd name="T8" fmla="*/ 131 w 787"/>
                <a:gd name="T9" fmla="*/ 30 h 617"/>
                <a:gd name="T10" fmla="*/ 94 w 787"/>
                <a:gd name="T11" fmla="*/ 37 h 617"/>
                <a:gd name="T12" fmla="*/ 58 w 787"/>
                <a:gd name="T13" fmla="*/ 67 h 617"/>
                <a:gd name="T14" fmla="*/ 134 w 787"/>
                <a:gd name="T15" fmla="*/ 45 h 617"/>
                <a:gd name="T16" fmla="*/ 189 w 787"/>
                <a:gd name="T17" fmla="*/ 35 h 617"/>
                <a:gd name="T18" fmla="*/ 146 w 787"/>
                <a:gd name="T19" fmla="*/ 72 h 617"/>
                <a:gd name="T20" fmla="*/ 213 w 787"/>
                <a:gd name="T21" fmla="*/ 56 h 617"/>
                <a:gd name="T22" fmla="*/ 253 w 787"/>
                <a:gd name="T23" fmla="*/ 56 h 617"/>
                <a:gd name="T24" fmla="*/ 209 w 787"/>
                <a:gd name="T25" fmla="*/ 80 h 617"/>
                <a:gd name="T26" fmla="*/ 194 w 787"/>
                <a:gd name="T27" fmla="*/ 98 h 617"/>
                <a:gd name="T28" fmla="*/ 270 w 787"/>
                <a:gd name="T29" fmla="*/ 84 h 617"/>
                <a:gd name="T30" fmla="*/ 304 w 787"/>
                <a:gd name="T31" fmla="*/ 87 h 617"/>
                <a:gd name="T32" fmla="*/ 265 w 787"/>
                <a:gd name="T33" fmla="*/ 114 h 617"/>
                <a:gd name="T34" fmla="*/ 258 w 787"/>
                <a:gd name="T35" fmla="*/ 125 h 617"/>
                <a:gd name="T36" fmla="*/ 351 w 787"/>
                <a:gd name="T37" fmla="*/ 119 h 617"/>
                <a:gd name="T38" fmla="*/ 327 w 787"/>
                <a:gd name="T39" fmla="*/ 146 h 617"/>
                <a:gd name="T40" fmla="*/ 403 w 787"/>
                <a:gd name="T41" fmla="*/ 162 h 617"/>
                <a:gd name="T42" fmla="*/ 435 w 787"/>
                <a:gd name="T43" fmla="*/ 184 h 617"/>
                <a:gd name="T44" fmla="*/ 383 w 787"/>
                <a:gd name="T45" fmla="*/ 184 h 617"/>
                <a:gd name="T46" fmla="*/ 454 w 787"/>
                <a:gd name="T47" fmla="*/ 219 h 617"/>
                <a:gd name="T48" fmla="*/ 486 w 787"/>
                <a:gd name="T49" fmla="*/ 254 h 617"/>
                <a:gd name="T50" fmla="*/ 445 w 787"/>
                <a:gd name="T51" fmla="*/ 248 h 617"/>
                <a:gd name="T52" fmla="*/ 413 w 787"/>
                <a:gd name="T53" fmla="*/ 241 h 617"/>
                <a:gd name="T54" fmla="*/ 501 w 787"/>
                <a:gd name="T55" fmla="*/ 296 h 617"/>
                <a:gd name="T56" fmla="*/ 536 w 787"/>
                <a:gd name="T57" fmla="*/ 326 h 617"/>
                <a:gd name="T58" fmla="*/ 474 w 787"/>
                <a:gd name="T59" fmla="*/ 315 h 617"/>
                <a:gd name="T60" fmla="*/ 459 w 787"/>
                <a:gd name="T61" fmla="*/ 320 h 617"/>
                <a:gd name="T62" fmla="*/ 440 w 787"/>
                <a:gd name="T63" fmla="*/ 320 h 617"/>
                <a:gd name="T64" fmla="*/ 555 w 787"/>
                <a:gd name="T65" fmla="*/ 361 h 617"/>
                <a:gd name="T66" fmla="*/ 585 w 787"/>
                <a:gd name="T67" fmla="*/ 380 h 617"/>
                <a:gd name="T68" fmla="*/ 526 w 787"/>
                <a:gd name="T69" fmla="*/ 375 h 617"/>
                <a:gd name="T70" fmla="*/ 482 w 787"/>
                <a:gd name="T71" fmla="*/ 383 h 617"/>
                <a:gd name="T72" fmla="*/ 459 w 787"/>
                <a:gd name="T73" fmla="*/ 396 h 617"/>
                <a:gd name="T74" fmla="*/ 555 w 787"/>
                <a:gd name="T75" fmla="*/ 407 h 617"/>
                <a:gd name="T76" fmla="*/ 597 w 787"/>
                <a:gd name="T77" fmla="*/ 418 h 617"/>
                <a:gd name="T78" fmla="*/ 629 w 787"/>
                <a:gd name="T79" fmla="*/ 431 h 617"/>
                <a:gd name="T80" fmla="*/ 590 w 787"/>
                <a:gd name="T81" fmla="*/ 458 h 617"/>
                <a:gd name="T82" fmla="*/ 577 w 787"/>
                <a:gd name="T83" fmla="*/ 469 h 617"/>
                <a:gd name="T84" fmla="*/ 661 w 787"/>
                <a:gd name="T85" fmla="*/ 482 h 617"/>
                <a:gd name="T86" fmla="*/ 683 w 787"/>
                <a:gd name="T87" fmla="*/ 493 h 617"/>
                <a:gd name="T88" fmla="*/ 659 w 787"/>
                <a:gd name="T89" fmla="*/ 504 h 617"/>
                <a:gd name="T90" fmla="*/ 656 w 787"/>
                <a:gd name="T91" fmla="*/ 514 h 617"/>
                <a:gd name="T92" fmla="*/ 703 w 787"/>
                <a:gd name="T93" fmla="*/ 536 h 617"/>
                <a:gd name="T94" fmla="*/ 747 w 787"/>
                <a:gd name="T95" fmla="*/ 549 h 617"/>
                <a:gd name="T96" fmla="*/ 718 w 787"/>
                <a:gd name="T97" fmla="*/ 563 h 617"/>
                <a:gd name="T98" fmla="*/ 778 w 787"/>
                <a:gd name="T99" fmla="*/ 604 h 617"/>
                <a:gd name="T100" fmla="*/ 787 w 787"/>
                <a:gd name="T101" fmla="*/ 617 h 6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87"/>
                <a:gd name="T154" fmla="*/ 0 h 617"/>
                <a:gd name="T155" fmla="*/ 787 w 787"/>
                <a:gd name="T156" fmla="*/ 617 h 6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87" h="617">
                  <a:moveTo>
                    <a:pt x="0" y="21"/>
                  </a:moveTo>
                  <a:lnTo>
                    <a:pt x="43" y="2"/>
                  </a:lnTo>
                  <a:lnTo>
                    <a:pt x="75" y="0"/>
                  </a:lnTo>
                  <a:lnTo>
                    <a:pt x="114" y="10"/>
                  </a:lnTo>
                  <a:lnTo>
                    <a:pt x="131" y="30"/>
                  </a:lnTo>
                  <a:lnTo>
                    <a:pt x="94" y="37"/>
                  </a:lnTo>
                  <a:lnTo>
                    <a:pt x="58" y="67"/>
                  </a:lnTo>
                  <a:lnTo>
                    <a:pt x="134" y="45"/>
                  </a:lnTo>
                  <a:lnTo>
                    <a:pt x="189" y="35"/>
                  </a:lnTo>
                  <a:lnTo>
                    <a:pt x="146" y="72"/>
                  </a:lnTo>
                  <a:lnTo>
                    <a:pt x="213" y="56"/>
                  </a:lnTo>
                  <a:lnTo>
                    <a:pt x="253" y="56"/>
                  </a:lnTo>
                  <a:lnTo>
                    <a:pt x="209" y="80"/>
                  </a:lnTo>
                  <a:lnTo>
                    <a:pt x="194" y="98"/>
                  </a:lnTo>
                  <a:lnTo>
                    <a:pt x="270" y="84"/>
                  </a:lnTo>
                  <a:lnTo>
                    <a:pt x="304" y="87"/>
                  </a:lnTo>
                  <a:lnTo>
                    <a:pt x="265" y="114"/>
                  </a:lnTo>
                  <a:lnTo>
                    <a:pt x="258" y="125"/>
                  </a:lnTo>
                  <a:lnTo>
                    <a:pt x="351" y="119"/>
                  </a:lnTo>
                  <a:lnTo>
                    <a:pt x="327" y="146"/>
                  </a:lnTo>
                  <a:lnTo>
                    <a:pt x="403" y="162"/>
                  </a:lnTo>
                  <a:lnTo>
                    <a:pt x="435" y="184"/>
                  </a:lnTo>
                  <a:lnTo>
                    <a:pt x="383" y="184"/>
                  </a:lnTo>
                  <a:lnTo>
                    <a:pt x="454" y="219"/>
                  </a:lnTo>
                  <a:lnTo>
                    <a:pt x="486" y="254"/>
                  </a:lnTo>
                  <a:lnTo>
                    <a:pt x="445" y="248"/>
                  </a:lnTo>
                  <a:lnTo>
                    <a:pt x="413" y="241"/>
                  </a:lnTo>
                  <a:lnTo>
                    <a:pt x="501" y="296"/>
                  </a:lnTo>
                  <a:lnTo>
                    <a:pt x="536" y="326"/>
                  </a:lnTo>
                  <a:lnTo>
                    <a:pt x="474" y="315"/>
                  </a:lnTo>
                  <a:lnTo>
                    <a:pt x="459" y="320"/>
                  </a:lnTo>
                  <a:lnTo>
                    <a:pt x="440" y="320"/>
                  </a:lnTo>
                  <a:lnTo>
                    <a:pt x="555" y="361"/>
                  </a:lnTo>
                  <a:lnTo>
                    <a:pt x="585" y="380"/>
                  </a:lnTo>
                  <a:lnTo>
                    <a:pt x="526" y="375"/>
                  </a:lnTo>
                  <a:lnTo>
                    <a:pt x="482" y="383"/>
                  </a:lnTo>
                  <a:lnTo>
                    <a:pt x="459" y="396"/>
                  </a:lnTo>
                  <a:lnTo>
                    <a:pt x="555" y="407"/>
                  </a:lnTo>
                  <a:lnTo>
                    <a:pt x="597" y="418"/>
                  </a:lnTo>
                  <a:lnTo>
                    <a:pt x="629" y="431"/>
                  </a:lnTo>
                  <a:lnTo>
                    <a:pt x="590" y="458"/>
                  </a:lnTo>
                  <a:lnTo>
                    <a:pt x="577" y="469"/>
                  </a:lnTo>
                  <a:lnTo>
                    <a:pt x="661" y="482"/>
                  </a:lnTo>
                  <a:lnTo>
                    <a:pt x="683" y="493"/>
                  </a:lnTo>
                  <a:lnTo>
                    <a:pt x="659" y="504"/>
                  </a:lnTo>
                  <a:lnTo>
                    <a:pt x="656" y="514"/>
                  </a:lnTo>
                  <a:lnTo>
                    <a:pt x="703" y="536"/>
                  </a:lnTo>
                  <a:lnTo>
                    <a:pt x="747" y="549"/>
                  </a:lnTo>
                  <a:lnTo>
                    <a:pt x="718" y="563"/>
                  </a:lnTo>
                  <a:lnTo>
                    <a:pt x="778" y="604"/>
                  </a:lnTo>
                  <a:lnTo>
                    <a:pt x="787" y="617"/>
                  </a:lnTo>
                </a:path>
              </a:pathLst>
            </a:custGeom>
            <a:noFill/>
            <a:ln w="12700">
              <a:solidFill>
                <a:srgbClr val="BF7F1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1" name="Group 15"/>
            <p:cNvGrpSpPr>
              <a:grpSpLocks/>
            </p:cNvGrpSpPr>
            <p:nvPr/>
          </p:nvGrpSpPr>
          <p:grpSpPr bwMode="auto">
            <a:xfrm>
              <a:off x="523" y="2473"/>
              <a:ext cx="128" cy="241"/>
              <a:chOff x="523" y="2473"/>
              <a:chExt cx="128" cy="241"/>
            </a:xfrm>
          </p:grpSpPr>
          <p:sp>
            <p:nvSpPr>
              <p:cNvPr id="3094" name="Freeform 16"/>
              <p:cNvSpPr>
                <a:spLocks/>
              </p:cNvSpPr>
              <p:nvPr/>
            </p:nvSpPr>
            <p:spPr bwMode="auto">
              <a:xfrm>
                <a:off x="523" y="2473"/>
                <a:ext cx="128" cy="241"/>
              </a:xfrm>
              <a:custGeom>
                <a:avLst/>
                <a:gdLst>
                  <a:gd name="T0" fmla="*/ 118 w 128"/>
                  <a:gd name="T1" fmla="*/ 0 h 241"/>
                  <a:gd name="T2" fmla="*/ 93 w 128"/>
                  <a:gd name="T3" fmla="*/ 5 h 241"/>
                  <a:gd name="T4" fmla="*/ 69 w 128"/>
                  <a:gd name="T5" fmla="*/ 24 h 241"/>
                  <a:gd name="T6" fmla="*/ 49 w 128"/>
                  <a:gd name="T7" fmla="*/ 53 h 241"/>
                  <a:gd name="T8" fmla="*/ 37 w 128"/>
                  <a:gd name="T9" fmla="*/ 75 h 241"/>
                  <a:gd name="T10" fmla="*/ 14 w 128"/>
                  <a:gd name="T11" fmla="*/ 151 h 241"/>
                  <a:gd name="T12" fmla="*/ 2 w 128"/>
                  <a:gd name="T13" fmla="*/ 199 h 241"/>
                  <a:gd name="T14" fmla="*/ 0 w 128"/>
                  <a:gd name="T15" fmla="*/ 228 h 241"/>
                  <a:gd name="T16" fmla="*/ 5 w 128"/>
                  <a:gd name="T17" fmla="*/ 241 h 241"/>
                  <a:gd name="T18" fmla="*/ 34 w 128"/>
                  <a:gd name="T19" fmla="*/ 241 h 241"/>
                  <a:gd name="T20" fmla="*/ 86 w 128"/>
                  <a:gd name="T21" fmla="*/ 239 h 241"/>
                  <a:gd name="T22" fmla="*/ 105 w 128"/>
                  <a:gd name="T23" fmla="*/ 236 h 241"/>
                  <a:gd name="T24" fmla="*/ 110 w 128"/>
                  <a:gd name="T25" fmla="*/ 204 h 241"/>
                  <a:gd name="T26" fmla="*/ 108 w 128"/>
                  <a:gd name="T27" fmla="*/ 169 h 241"/>
                  <a:gd name="T28" fmla="*/ 105 w 128"/>
                  <a:gd name="T29" fmla="*/ 121 h 241"/>
                  <a:gd name="T30" fmla="*/ 110 w 128"/>
                  <a:gd name="T31" fmla="*/ 81 h 241"/>
                  <a:gd name="T32" fmla="*/ 120 w 128"/>
                  <a:gd name="T33" fmla="*/ 48 h 241"/>
                  <a:gd name="T34" fmla="*/ 128 w 128"/>
                  <a:gd name="T35" fmla="*/ 13 h 241"/>
                  <a:gd name="T36" fmla="*/ 118 w 128"/>
                  <a:gd name="T37" fmla="*/ 0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241"/>
                  <a:gd name="T59" fmla="*/ 128 w 128"/>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241">
                    <a:moveTo>
                      <a:pt x="118" y="0"/>
                    </a:moveTo>
                    <a:lnTo>
                      <a:pt x="93" y="5"/>
                    </a:lnTo>
                    <a:lnTo>
                      <a:pt x="69" y="24"/>
                    </a:lnTo>
                    <a:lnTo>
                      <a:pt x="49" y="53"/>
                    </a:lnTo>
                    <a:lnTo>
                      <a:pt x="37" y="75"/>
                    </a:lnTo>
                    <a:lnTo>
                      <a:pt x="14" y="151"/>
                    </a:lnTo>
                    <a:lnTo>
                      <a:pt x="2" y="199"/>
                    </a:lnTo>
                    <a:lnTo>
                      <a:pt x="0" y="228"/>
                    </a:lnTo>
                    <a:lnTo>
                      <a:pt x="5" y="241"/>
                    </a:lnTo>
                    <a:lnTo>
                      <a:pt x="34" y="241"/>
                    </a:lnTo>
                    <a:lnTo>
                      <a:pt x="86" y="239"/>
                    </a:lnTo>
                    <a:lnTo>
                      <a:pt x="105" y="236"/>
                    </a:lnTo>
                    <a:lnTo>
                      <a:pt x="110" y="204"/>
                    </a:lnTo>
                    <a:lnTo>
                      <a:pt x="108" y="169"/>
                    </a:lnTo>
                    <a:lnTo>
                      <a:pt x="105" y="121"/>
                    </a:lnTo>
                    <a:lnTo>
                      <a:pt x="110" y="81"/>
                    </a:lnTo>
                    <a:lnTo>
                      <a:pt x="120" y="48"/>
                    </a:lnTo>
                    <a:lnTo>
                      <a:pt x="128" y="13"/>
                    </a:lnTo>
                    <a:lnTo>
                      <a:pt x="118" y="0"/>
                    </a:lnTo>
                    <a:close/>
                  </a:path>
                </a:pathLst>
              </a:custGeom>
              <a:solidFill>
                <a:srgbClr val="FFFFFF"/>
              </a:solidFill>
              <a:ln w="12700">
                <a:solidFill>
                  <a:srgbClr val="000000"/>
                </a:solidFill>
                <a:round/>
                <a:headEnd/>
                <a:tailEnd/>
              </a:ln>
            </p:spPr>
            <p:txBody>
              <a:bodyPr/>
              <a:lstStyle/>
              <a:p>
                <a:endParaRPr lang="en-US"/>
              </a:p>
            </p:txBody>
          </p:sp>
          <p:grpSp>
            <p:nvGrpSpPr>
              <p:cNvPr id="3095" name="Group 17"/>
              <p:cNvGrpSpPr>
                <a:grpSpLocks/>
              </p:cNvGrpSpPr>
              <p:nvPr/>
            </p:nvGrpSpPr>
            <p:grpSpPr bwMode="auto">
              <a:xfrm>
                <a:off x="526" y="2622"/>
                <a:ext cx="79" cy="90"/>
                <a:chOff x="526" y="2622"/>
                <a:chExt cx="79" cy="90"/>
              </a:xfrm>
            </p:grpSpPr>
            <p:sp>
              <p:nvSpPr>
                <p:cNvPr id="3096" name="Oval 18"/>
                <p:cNvSpPr>
                  <a:spLocks noChangeArrowheads="1"/>
                </p:cNvSpPr>
                <p:nvPr/>
              </p:nvSpPr>
              <p:spPr bwMode="auto">
                <a:xfrm>
                  <a:off x="526" y="2622"/>
                  <a:ext cx="79" cy="9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sp>
              <p:nvSpPr>
                <p:cNvPr id="3097" name="Oval 19"/>
                <p:cNvSpPr>
                  <a:spLocks noChangeArrowheads="1"/>
                </p:cNvSpPr>
                <p:nvPr/>
              </p:nvSpPr>
              <p:spPr bwMode="auto">
                <a:xfrm>
                  <a:off x="541" y="2645"/>
                  <a:ext cx="22" cy="2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en-US"/>
                </a:p>
              </p:txBody>
            </p:sp>
          </p:grpSp>
        </p:grpSp>
        <p:sp>
          <p:nvSpPr>
            <p:cNvPr id="3092" name="Freeform 20"/>
            <p:cNvSpPr>
              <a:spLocks/>
            </p:cNvSpPr>
            <p:nvPr/>
          </p:nvSpPr>
          <p:spPr bwMode="auto">
            <a:xfrm>
              <a:off x="1226" y="2995"/>
              <a:ext cx="121" cy="481"/>
            </a:xfrm>
            <a:custGeom>
              <a:avLst/>
              <a:gdLst>
                <a:gd name="T0" fmla="*/ 101 w 121"/>
                <a:gd name="T1" fmla="*/ 0 h 481"/>
                <a:gd name="T2" fmla="*/ 62 w 121"/>
                <a:gd name="T3" fmla="*/ 59 h 481"/>
                <a:gd name="T4" fmla="*/ 37 w 121"/>
                <a:gd name="T5" fmla="*/ 124 h 481"/>
                <a:gd name="T6" fmla="*/ 13 w 121"/>
                <a:gd name="T7" fmla="*/ 205 h 481"/>
                <a:gd name="T8" fmla="*/ 3 w 121"/>
                <a:gd name="T9" fmla="*/ 291 h 481"/>
                <a:gd name="T10" fmla="*/ 0 w 121"/>
                <a:gd name="T11" fmla="*/ 345 h 481"/>
                <a:gd name="T12" fmla="*/ 0 w 121"/>
                <a:gd name="T13" fmla="*/ 411 h 481"/>
                <a:gd name="T14" fmla="*/ 5 w 121"/>
                <a:gd name="T15" fmla="*/ 463 h 481"/>
                <a:gd name="T16" fmla="*/ 15 w 121"/>
                <a:gd name="T17" fmla="*/ 481 h 481"/>
                <a:gd name="T18" fmla="*/ 35 w 121"/>
                <a:gd name="T19" fmla="*/ 477 h 481"/>
                <a:gd name="T20" fmla="*/ 35 w 121"/>
                <a:gd name="T21" fmla="*/ 457 h 481"/>
                <a:gd name="T22" fmla="*/ 32 w 121"/>
                <a:gd name="T23" fmla="*/ 398 h 481"/>
                <a:gd name="T24" fmla="*/ 37 w 121"/>
                <a:gd name="T25" fmla="*/ 321 h 481"/>
                <a:gd name="T26" fmla="*/ 45 w 121"/>
                <a:gd name="T27" fmla="*/ 242 h 481"/>
                <a:gd name="T28" fmla="*/ 59 w 121"/>
                <a:gd name="T29" fmla="*/ 173 h 481"/>
                <a:gd name="T30" fmla="*/ 74 w 121"/>
                <a:gd name="T31" fmla="*/ 122 h 481"/>
                <a:gd name="T32" fmla="*/ 96 w 121"/>
                <a:gd name="T33" fmla="*/ 68 h 481"/>
                <a:gd name="T34" fmla="*/ 121 w 121"/>
                <a:gd name="T35" fmla="*/ 30 h 481"/>
                <a:gd name="T36" fmla="*/ 116 w 121"/>
                <a:gd name="T37" fmla="*/ 4 h 481"/>
                <a:gd name="T38" fmla="*/ 101 w 121"/>
                <a:gd name="T39" fmla="*/ 0 h 4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1"/>
                <a:gd name="T61" fmla="*/ 0 h 481"/>
                <a:gd name="T62" fmla="*/ 121 w 121"/>
                <a:gd name="T63" fmla="*/ 481 h 4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1" h="481">
                  <a:moveTo>
                    <a:pt x="101" y="0"/>
                  </a:moveTo>
                  <a:lnTo>
                    <a:pt x="62" y="59"/>
                  </a:lnTo>
                  <a:lnTo>
                    <a:pt x="37" y="124"/>
                  </a:lnTo>
                  <a:lnTo>
                    <a:pt x="13" y="205"/>
                  </a:lnTo>
                  <a:lnTo>
                    <a:pt x="3" y="291"/>
                  </a:lnTo>
                  <a:lnTo>
                    <a:pt x="0" y="345"/>
                  </a:lnTo>
                  <a:lnTo>
                    <a:pt x="0" y="411"/>
                  </a:lnTo>
                  <a:lnTo>
                    <a:pt x="5" y="463"/>
                  </a:lnTo>
                  <a:lnTo>
                    <a:pt x="15" y="481"/>
                  </a:lnTo>
                  <a:lnTo>
                    <a:pt x="35" y="477"/>
                  </a:lnTo>
                  <a:lnTo>
                    <a:pt x="35" y="457"/>
                  </a:lnTo>
                  <a:lnTo>
                    <a:pt x="32" y="398"/>
                  </a:lnTo>
                  <a:lnTo>
                    <a:pt x="37" y="321"/>
                  </a:lnTo>
                  <a:lnTo>
                    <a:pt x="45" y="242"/>
                  </a:lnTo>
                  <a:lnTo>
                    <a:pt x="59" y="173"/>
                  </a:lnTo>
                  <a:lnTo>
                    <a:pt x="74" y="122"/>
                  </a:lnTo>
                  <a:lnTo>
                    <a:pt x="96" y="68"/>
                  </a:lnTo>
                  <a:lnTo>
                    <a:pt x="121" y="30"/>
                  </a:lnTo>
                  <a:lnTo>
                    <a:pt x="116" y="4"/>
                  </a:lnTo>
                  <a:lnTo>
                    <a:pt x="101" y="0"/>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 name="Freeform 21"/>
            <p:cNvSpPr>
              <a:spLocks/>
            </p:cNvSpPr>
            <p:nvPr/>
          </p:nvSpPr>
          <p:spPr bwMode="auto">
            <a:xfrm>
              <a:off x="615" y="2560"/>
              <a:ext cx="200" cy="431"/>
            </a:xfrm>
            <a:custGeom>
              <a:avLst/>
              <a:gdLst>
                <a:gd name="T0" fmla="*/ 0 w 200"/>
                <a:gd name="T1" fmla="*/ 394 h 431"/>
                <a:gd name="T2" fmla="*/ 45 w 200"/>
                <a:gd name="T3" fmla="*/ 431 h 431"/>
                <a:gd name="T4" fmla="*/ 52 w 200"/>
                <a:gd name="T5" fmla="*/ 377 h 431"/>
                <a:gd name="T6" fmla="*/ 81 w 200"/>
                <a:gd name="T7" fmla="*/ 404 h 431"/>
                <a:gd name="T8" fmla="*/ 72 w 200"/>
                <a:gd name="T9" fmla="*/ 345 h 431"/>
                <a:gd name="T10" fmla="*/ 106 w 200"/>
                <a:gd name="T11" fmla="*/ 377 h 431"/>
                <a:gd name="T12" fmla="*/ 111 w 200"/>
                <a:gd name="T13" fmla="*/ 307 h 431"/>
                <a:gd name="T14" fmla="*/ 149 w 200"/>
                <a:gd name="T15" fmla="*/ 329 h 431"/>
                <a:gd name="T16" fmla="*/ 124 w 200"/>
                <a:gd name="T17" fmla="*/ 278 h 431"/>
                <a:gd name="T18" fmla="*/ 171 w 200"/>
                <a:gd name="T19" fmla="*/ 299 h 431"/>
                <a:gd name="T20" fmla="*/ 159 w 200"/>
                <a:gd name="T21" fmla="*/ 254 h 431"/>
                <a:gd name="T22" fmla="*/ 196 w 200"/>
                <a:gd name="T23" fmla="*/ 264 h 431"/>
                <a:gd name="T24" fmla="*/ 171 w 200"/>
                <a:gd name="T25" fmla="*/ 197 h 431"/>
                <a:gd name="T26" fmla="*/ 200 w 200"/>
                <a:gd name="T27" fmla="*/ 205 h 431"/>
                <a:gd name="T28" fmla="*/ 151 w 200"/>
                <a:gd name="T29" fmla="*/ 146 h 431"/>
                <a:gd name="T30" fmla="*/ 181 w 200"/>
                <a:gd name="T31" fmla="*/ 138 h 431"/>
                <a:gd name="T32" fmla="*/ 146 w 200"/>
                <a:gd name="T33" fmla="*/ 41 h 431"/>
                <a:gd name="T34" fmla="*/ 149 w 200"/>
                <a:gd name="T35" fmla="*/ 0 h 431"/>
                <a:gd name="T36" fmla="*/ 200 w 200"/>
                <a:gd name="T37" fmla="*/ 87 h 431"/>
                <a:gd name="T38" fmla="*/ 186 w 200"/>
                <a:gd name="T39" fmla="*/ 4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0"/>
                <a:gd name="T61" fmla="*/ 0 h 431"/>
                <a:gd name="T62" fmla="*/ 200 w 200"/>
                <a:gd name="T63" fmla="*/ 431 h 4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0" h="431">
                  <a:moveTo>
                    <a:pt x="0" y="394"/>
                  </a:moveTo>
                  <a:lnTo>
                    <a:pt x="45" y="431"/>
                  </a:lnTo>
                  <a:lnTo>
                    <a:pt x="52" y="377"/>
                  </a:lnTo>
                  <a:lnTo>
                    <a:pt x="81" y="404"/>
                  </a:lnTo>
                  <a:lnTo>
                    <a:pt x="72" y="345"/>
                  </a:lnTo>
                  <a:lnTo>
                    <a:pt x="106" y="377"/>
                  </a:lnTo>
                  <a:lnTo>
                    <a:pt x="111" y="307"/>
                  </a:lnTo>
                  <a:lnTo>
                    <a:pt x="149" y="329"/>
                  </a:lnTo>
                  <a:lnTo>
                    <a:pt x="124" y="278"/>
                  </a:lnTo>
                  <a:lnTo>
                    <a:pt x="171" y="299"/>
                  </a:lnTo>
                  <a:lnTo>
                    <a:pt x="159" y="254"/>
                  </a:lnTo>
                  <a:lnTo>
                    <a:pt x="196" y="264"/>
                  </a:lnTo>
                  <a:lnTo>
                    <a:pt x="171" y="197"/>
                  </a:lnTo>
                  <a:lnTo>
                    <a:pt x="200" y="205"/>
                  </a:lnTo>
                  <a:lnTo>
                    <a:pt x="151" y="146"/>
                  </a:lnTo>
                  <a:lnTo>
                    <a:pt x="181" y="138"/>
                  </a:lnTo>
                  <a:lnTo>
                    <a:pt x="146" y="41"/>
                  </a:lnTo>
                  <a:lnTo>
                    <a:pt x="149" y="0"/>
                  </a:lnTo>
                  <a:lnTo>
                    <a:pt x="200" y="87"/>
                  </a:lnTo>
                  <a:lnTo>
                    <a:pt x="186" y="4"/>
                  </a:lnTo>
                </a:path>
              </a:pathLst>
            </a:custGeom>
            <a:noFill/>
            <a:ln w="12700">
              <a:solidFill>
                <a:srgbClr val="BF7F1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aphicFrame>
        <p:nvGraphicFramePr>
          <p:cNvPr id="234518" name="Object 22"/>
          <p:cNvGraphicFramePr>
            <a:graphicFrameLocks noChangeAspect="1"/>
          </p:cNvGraphicFramePr>
          <p:nvPr/>
        </p:nvGraphicFramePr>
        <p:xfrm>
          <a:off x="4305300" y="2676525"/>
          <a:ext cx="4648200" cy="4181475"/>
        </p:xfrm>
        <a:graphic>
          <a:graphicData uri="http://schemas.openxmlformats.org/presentationml/2006/ole">
            <mc:AlternateContent xmlns:mc="http://schemas.openxmlformats.org/markup-compatibility/2006">
              <mc:Choice xmlns:v="urn:schemas-microsoft-com:vml" Requires="v">
                <p:oleObj spid="_x0000_s3112" name="Clip" r:id="rId4" imgW="4639680" imgH="3825720" progId="">
                  <p:embed/>
                </p:oleObj>
              </mc:Choice>
              <mc:Fallback>
                <p:oleObj name="Clip" r:id="rId4" imgW="4639680" imgH="3825720" progId="">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300" y="2676525"/>
                        <a:ext cx="4648200" cy="418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 Box 29"/>
          <p:cNvSpPr txBox="1">
            <a:spLocks noChangeArrowheads="1"/>
          </p:cNvSpPr>
          <p:nvPr/>
        </p:nvSpPr>
        <p:spPr bwMode="auto">
          <a:xfrm>
            <a:off x="8382000" y="6507163"/>
            <a:ext cx="762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CC1739B6-1920-40C9-93C6-1CDD669C5360}" type="slidenum">
              <a:rPr lang="en-US"/>
              <a:pPr>
                <a:spcBef>
                  <a:spcPct val="50000"/>
                </a:spcBef>
              </a:pPr>
              <a:t>141</a:t>
            </a:fld>
            <a:endParaRPr lang="en-US"/>
          </a:p>
        </p:txBody>
      </p:sp>
      <p:sp>
        <p:nvSpPr>
          <p:cNvPr id="30" name="AutoShape 5"/>
          <p:cNvSpPr>
            <a:spLocks noChangeArrowheads="1"/>
          </p:cNvSpPr>
          <p:nvPr/>
        </p:nvSpPr>
        <p:spPr bwMode="auto">
          <a:xfrm>
            <a:off x="5119688" y="0"/>
            <a:ext cx="3884612" cy="3459163"/>
          </a:xfrm>
          <a:prstGeom prst="wedgeEllipseCallout">
            <a:avLst>
              <a:gd name="adj1" fmla="val -45296"/>
              <a:gd name="adj2" fmla="val 55773"/>
            </a:avLst>
          </a:prstGeom>
          <a:solidFill>
            <a:srgbClr val="FFCC99"/>
          </a:solidFill>
          <a:ln w="9525">
            <a:solidFill>
              <a:srgbClr val="0000FF"/>
            </a:solidFill>
            <a:miter lim="800000"/>
            <a:headEnd/>
            <a:tailEnd/>
          </a:ln>
        </p:spPr>
        <p:txBody>
          <a:bodyPr anchor="ctr">
            <a:spAutoFit/>
          </a:bodyPr>
          <a:lstStyle/>
          <a:p>
            <a:pPr algn="ctr" eaLnBrk="0" hangingPunct="0">
              <a:lnSpc>
                <a:spcPct val="130000"/>
              </a:lnSpc>
              <a:buFont typeface="Symbol" pitchFamily="18" charset="2"/>
              <a:buNone/>
            </a:pPr>
            <a:r>
              <a:rPr lang="en-US" sz="2400" b="1" dirty="0">
                <a:solidFill>
                  <a:srgbClr val="000000"/>
                </a:solidFill>
              </a:rPr>
              <a:t>“Your human interest story sounds nice, but let me show you the statistics.”</a:t>
            </a:r>
          </a:p>
        </p:txBody>
      </p:sp>
      <p:sp>
        <p:nvSpPr>
          <p:cNvPr id="32" name="AutoShape 4"/>
          <p:cNvSpPr>
            <a:spLocks noChangeArrowheads="1"/>
          </p:cNvSpPr>
          <p:nvPr/>
        </p:nvSpPr>
        <p:spPr bwMode="auto">
          <a:xfrm>
            <a:off x="0" y="142875"/>
            <a:ext cx="3884613" cy="3459163"/>
          </a:xfrm>
          <a:prstGeom prst="wedgeEllipseCallout">
            <a:avLst>
              <a:gd name="adj1" fmla="val 39242"/>
              <a:gd name="adj2" fmla="val 53294"/>
            </a:avLst>
          </a:prstGeom>
          <a:solidFill>
            <a:srgbClr val="CCFF33"/>
          </a:solidFill>
          <a:ln w="9525">
            <a:solidFill>
              <a:srgbClr val="0000FF"/>
            </a:solidFill>
            <a:miter lim="800000"/>
            <a:headEnd/>
            <a:tailEnd/>
          </a:ln>
          <a:effectLst/>
        </p:spPr>
        <p:txBody>
          <a:bodyPr anchor="ctr">
            <a:spAutoFit/>
          </a:bodyPr>
          <a:lstStyle/>
          <a:p>
            <a:pPr algn="ctr" eaLnBrk="0" hangingPunct="0">
              <a:lnSpc>
                <a:spcPct val="130000"/>
              </a:lnSpc>
              <a:buFont typeface="Symbol" pitchFamily="18" charset="2"/>
              <a:buNone/>
              <a:defRPr/>
            </a:pPr>
            <a:r>
              <a:rPr lang="en-US" sz="2400" b="1" dirty="0">
                <a:solidFill>
                  <a:srgbClr val="000066"/>
                </a:solidFill>
                <a:effectLst>
                  <a:outerShdw blurRad="38100" dist="38100" dir="2700000" algn="tl">
                    <a:srgbClr val="000000"/>
                  </a:outerShdw>
                </a:effectLst>
                <a:cs typeface="+mn-cs"/>
              </a:rPr>
              <a:t>“Your numbers look impressive, </a:t>
            </a:r>
          </a:p>
          <a:p>
            <a:pPr algn="ctr" eaLnBrk="0" hangingPunct="0">
              <a:lnSpc>
                <a:spcPct val="130000"/>
              </a:lnSpc>
              <a:buFont typeface="Symbol" pitchFamily="18" charset="2"/>
              <a:buNone/>
              <a:defRPr/>
            </a:pPr>
            <a:r>
              <a:rPr lang="en-US" sz="2400" b="1" dirty="0">
                <a:solidFill>
                  <a:srgbClr val="000066"/>
                </a:solidFill>
                <a:effectLst>
                  <a:outerShdw blurRad="38100" dist="38100" dir="2700000" algn="tl">
                    <a:srgbClr val="000000"/>
                  </a:outerShdw>
                </a:effectLst>
                <a:cs typeface="+mn-cs"/>
              </a:rPr>
              <a:t>but let me tell you the human interest story.”</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2000"/>
                                        <p:tgtEl>
                                          <p:spTgt spid="30"/>
                                        </p:tgtEl>
                                      </p:cBhvr>
                                    </p:animEffect>
                                  </p:childTnLst>
                                </p:cTn>
                              </p:par>
                            </p:childTnLst>
                          </p:cTn>
                        </p:par>
                        <p:par>
                          <p:cTn id="8" fill="hold" nodeType="afterGroup">
                            <p:stCondLst>
                              <p:cond delay="2250"/>
                            </p:stCondLst>
                            <p:childTnLst>
                              <p:par>
                                <p:cTn id="9" presetID="22" presetClass="entr" presetSubtype="1" fill="hold" grpId="0" nodeType="afterEffect">
                                  <p:stCondLst>
                                    <p:cond delay="100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utoUpdateAnimBg="0"/>
      <p:bldP spid="32" grpId="0" animBg="1"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304800" y="228600"/>
            <a:ext cx="8534400" cy="1798638"/>
          </a:xfrm>
          <a:prstGeom prst="rect">
            <a:avLst/>
          </a:prstGeom>
          <a:noFill/>
          <a:ln w="12700">
            <a:noFill/>
            <a:miter lim="800000"/>
            <a:headEnd/>
            <a:tailEnd/>
          </a:ln>
          <a:effectLst/>
        </p:spPr>
        <p:txBody>
          <a:bodyPr>
            <a:spAutoFit/>
          </a:bodyPr>
          <a:lstStyle/>
          <a:p>
            <a:pPr algn="ctr" eaLnBrk="0" hangingPunct="0">
              <a:spcBef>
                <a:spcPct val="50000"/>
              </a:spcBef>
              <a:defRPr/>
            </a:pPr>
            <a:r>
              <a:rPr lang="en-US" sz="3200" i="1" dirty="0">
                <a:solidFill>
                  <a:schemeClr val="folHlink"/>
                </a:solidFill>
                <a:effectLst>
                  <a:outerShdw blurRad="38100" dist="38100" dir="2700000" algn="tl">
                    <a:srgbClr val="C0C0C0"/>
                  </a:outerShdw>
                </a:effectLst>
                <a:cs typeface="+mn-cs"/>
              </a:rPr>
              <a:t>What’s needed is the right combination of </a:t>
            </a:r>
            <a:r>
              <a:rPr lang="en-US" sz="3200" i="1" u="sng" dirty="0">
                <a:solidFill>
                  <a:schemeClr val="folHlink"/>
                </a:solidFill>
                <a:effectLst>
                  <a:outerShdw blurRad="38100" dist="38100" dir="2700000" algn="tl">
                    <a:srgbClr val="C0C0C0"/>
                  </a:outerShdw>
                </a:effectLst>
                <a:cs typeface="+mn-cs"/>
              </a:rPr>
              <a:t>BOTH</a:t>
            </a:r>
            <a:r>
              <a:rPr lang="en-US" sz="3200" i="1" dirty="0">
                <a:solidFill>
                  <a:schemeClr val="folHlink"/>
                </a:solidFill>
                <a:effectLst>
                  <a:outerShdw blurRad="38100" dist="38100" dir="2700000" algn="tl">
                    <a:srgbClr val="C0C0C0"/>
                  </a:outerShdw>
                </a:effectLst>
                <a:cs typeface="+mn-cs"/>
              </a:rPr>
              <a:t>  </a:t>
            </a:r>
            <a:r>
              <a:rPr lang="en-US" sz="3200" b="1" i="1" dirty="0">
                <a:solidFill>
                  <a:srgbClr val="00CC00"/>
                </a:solidFill>
                <a:effectLst>
                  <a:outerShdw blurRad="38100" dist="38100" dir="2700000" algn="tl">
                    <a:srgbClr val="C0C0C0"/>
                  </a:outerShdw>
                </a:effectLst>
                <a:cs typeface="+mn-cs"/>
              </a:rPr>
              <a:t>QUALITATIVE methods</a:t>
            </a:r>
            <a:endParaRPr lang="en-US" sz="3200" i="1" dirty="0">
              <a:solidFill>
                <a:srgbClr val="00CC00"/>
              </a:solidFill>
              <a:effectLst>
                <a:outerShdw blurRad="38100" dist="38100" dir="2700000" algn="tl">
                  <a:srgbClr val="C0C0C0"/>
                </a:outerShdw>
              </a:effectLst>
              <a:cs typeface="+mn-cs"/>
            </a:endParaRPr>
          </a:p>
          <a:p>
            <a:pPr algn="ctr" eaLnBrk="0" hangingPunct="0">
              <a:spcBef>
                <a:spcPct val="50000"/>
              </a:spcBef>
              <a:defRPr/>
            </a:pPr>
            <a:r>
              <a:rPr lang="en-US" sz="3200" i="1" u="sng" dirty="0">
                <a:solidFill>
                  <a:schemeClr val="folHlink"/>
                </a:solidFill>
                <a:effectLst>
                  <a:outerShdw blurRad="38100" dist="38100" dir="2700000" algn="tl">
                    <a:srgbClr val="C0C0C0"/>
                  </a:outerShdw>
                </a:effectLst>
                <a:cs typeface="+mn-cs"/>
              </a:rPr>
              <a:t>AND </a:t>
            </a:r>
            <a:r>
              <a:rPr lang="en-US" sz="3200" b="1" i="1" dirty="0">
                <a:solidFill>
                  <a:srgbClr val="FF0000"/>
                </a:solidFill>
                <a:effectLst>
                  <a:outerShdw blurRad="38100" dist="38100" dir="2700000" algn="tl">
                    <a:srgbClr val="C0C0C0"/>
                  </a:outerShdw>
                </a:effectLst>
                <a:cs typeface="+mn-cs"/>
              </a:rPr>
              <a:t>QUANTITATIVE methods</a:t>
            </a:r>
            <a:endParaRPr lang="en-US" sz="2200" i="1" dirty="0">
              <a:solidFill>
                <a:srgbClr val="FF0000"/>
              </a:solidFill>
              <a:effectLst>
                <a:outerShdw blurRad="38100" dist="38100" dir="2700000" algn="tl">
                  <a:srgbClr val="C0C0C0"/>
                </a:outerShdw>
              </a:effectLst>
              <a:cs typeface="+mn-cs"/>
            </a:endParaRPr>
          </a:p>
        </p:txBody>
      </p:sp>
      <p:graphicFrame>
        <p:nvGraphicFramePr>
          <p:cNvPr id="235523" name="Object 3"/>
          <p:cNvGraphicFramePr>
            <a:graphicFrameLocks noChangeAspect="1"/>
          </p:cNvGraphicFramePr>
          <p:nvPr/>
        </p:nvGraphicFramePr>
        <p:xfrm>
          <a:off x="-76200" y="2209800"/>
          <a:ext cx="9220200" cy="4038600"/>
        </p:xfrm>
        <a:graphic>
          <a:graphicData uri="http://schemas.openxmlformats.org/presentationml/2006/ole">
            <mc:AlternateContent xmlns:mc="http://schemas.openxmlformats.org/markup-compatibility/2006">
              <mc:Choice xmlns:v="urn:schemas-microsoft-com:vml" Requires="v">
                <p:oleObj spid="_x0000_s4115" name="Clip" r:id="rId5" imgW="4960800" imgH="2811240" progId="">
                  <p:embed/>
                </p:oleObj>
              </mc:Choice>
              <mc:Fallback>
                <p:oleObj name="Clip" r:id="rId5" imgW="4960800" imgH="281124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2209800"/>
                        <a:ext cx="9220200" cy="403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4"/>
          <p:cNvSpPr txBox="1">
            <a:spLocks noChangeArrowheads="1"/>
          </p:cNvSpPr>
          <p:nvPr/>
        </p:nvSpPr>
        <p:spPr bwMode="auto">
          <a:xfrm>
            <a:off x="8382000" y="6507163"/>
            <a:ext cx="762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E098A973-DD59-4C34-B8E5-4A2885BE77B5}" type="slidenum">
              <a:rPr lang="en-US"/>
              <a:pPr>
                <a:spcBef>
                  <a:spcPct val="50000"/>
                </a:spcBef>
              </a:pPr>
              <a:t>142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5522"/>
                                        </p:tgtEl>
                                        <p:attrNameLst>
                                          <p:attrName>style.visibility</p:attrName>
                                        </p:attrNameLst>
                                      </p:cBhvr>
                                      <p:to>
                                        <p:strVal val="visible"/>
                                      </p:to>
                                    </p:set>
                                    <p:animEffect transition="in" filter="barn(outVertical)">
                                      <p:cBhvr>
                                        <p:cTn id="7" dur="500"/>
                                        <p:tgtEl>
                                          <p:spTgt spid="23552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35523"/>
                                        </p:tgtEl>
                                        <p:attrNameLst>
                                          <p:attrName>style.visibility</p:attrName>
                                        </p:attrNameLst>
                                      </p:cBhvr>
                                      <p:to>
                                        <p:strVal val="visible"/>
                                      </p:to>
                                    </p:set>
                                    <p:animEffect transition="in" filter="wipe(down)">
                                      <p:cBhvr>
                                        <p:cTn id="11" dur="580">
                                          <p:stCondLst>
                                            <p:cond delay="0"/>
                                          </p:stCondLst>
                                        </p:cTn>
                                        <p:tgtEl>
                                          <p:spTgt spid="235523"/>
                                        </p:tgtEl>
                                      </p:cBhvr>
                                    </p:animEffect>
                                    <p:anim calcmode="lin" valueType="num">
                                      <p:cBhvr>
                                        <p:cTn id="12" dur="1822" tmFilter="0,0; 0.14,0.36; 0.43,0.73; 0.71,0.91; 1.0,1.0">
                                          <p:stCondLst>
                                            <p:cond delay="0"/>
                                          </p:stCondLst>
                                        </p:cTn>
                                        <p:tgtEl>
                                          <p:spTgt spid="23552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3552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3552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3552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35523"/>
                                        </p:tgtEl>
                                        <p:attrNameLst>
                                          <p:attrName>ppt_y</p:attrName>
                                        </p:attrNameLst>
                                      </p:cBhvr>
                                      <p:tavLst>
                                        <p:tav tm="0" fmla="#ppt_y-sin(pi*$)/81">
                                          <p:val>
                                            <p:fltVal val="0"/>
                                          </p:val>
                                        </p:tav>
                                        <p:tav tm="100000">
                                          <p:val>
                                            <p:fltVal val="1"/>
                                          </p:val>
                                        </p:tav>
                                      </p:tavLst>
                                    </p:anim>
                                    <p:animScale>
                                      <p:cBhvr>
                                        <p:cTn id="17" dur="26">
                                          <p:stCondLst>
                                            <p:cond delay="650"/>
                                          </p:stCondLst>
                                        </p:cTn>
                                        <p:tgtEl>
                                          <p:spTgt spid="235523"/>
                                        </p:tgtEl>
                                      </p:cBhvr>
                                      <p:to x="100000" y="60000"/>
                                    </p:animScale>
                                    <p:animScale>
                                      <p:cBhvr>
                                        <p:cTn id="18" dur="166" decel="50000">
                                          <p:stCondLst>
                                            <p:cond delay="676"/>
                                          </p:stCondLst>
                                        </p:cTn>
                                        <p:tgtEl>
                                          <p:spTgt spid="235523"/>
                                        </p:tgtEl>
                                      </p:cBhvr>
                                      <p:to x="100000" y="100000"/>
                                    </p:animScale>
                                    <p:animScale>
                                      <p:cBhvr>
                                        <p:cTn id="19" dur="26">
                                          <p:stCondLst>
                                            <p:cond delay="1312"/>
                                          </p:stCondLst>
                                        </p:cTn>
                                        <p:tgtEl>
                                          <p:spTgt spid="235523"/>
                                        </p:tgtEl>
                                      </p:cBhvr>
                                      <p:to x="100000" y="80000"/>
                                    </p:animScale>
                                    <p:animScale>
                                      <p:cBhvr>
                                        <p:cTn id="20" dur="166" decel="50000">
                                          <p:stCondLst>
                                            <p:cond delay="1338"/>
                                          </p:stCondLst>
                                        </p:cTn>
                                        <p:tgtEl>
                                          <p:spTgt spid="235523"/>
                                        </p:tgtEl>
                                      </p:cBhvr>
                                      <p:to x="100000" y="100000"/>
                                    </p:animScale>
                                    <p:animScale>
                                      <p:cBhvr>
                                        <p:cTn id="21" dur="26">
                                          <p:stCondLst>
                                            <p:cond delay="1642"/>
                                          </p:stCondLst>
                                        </p:cTn>
                                        <p:tgtEl>
                                          <p:spTgt spid="235523"/>
                                        </p:tgtEl>
                                      </p:cBhvr>
                                      <p:to x="100000" y="90000"/>
                                    </p:animScale>
                                    <p:animScale>
                                      <p:cBhvr>
                                        <p:cTn id="22" dur="166" decel="50000">
                                          <p:stCondLst>
                                            <p:cond delay="1668"/>
                                          </p:stCondLst>
                                        </p:cTn>
                                        <p:tgtEl>
                                          <p:spTgt spid="235523"/>
                                        </p:tgtEl>
                                      </p:cBhvr>
                                      <p:to x="100000" y="100000"/>
                                    </p:animScale>
                                    <p:animScale>
                                      <p:cBhvr>
                                        <p:cTn id="23" dur="26">
                                          <p:stCondLst>
                                            <p:cond delay="1808"/>
                                          </p:stCondLst>
                                        </p:cTn>
                                        <p:tgtEl>
                                          <p:spTgt spid="235523"/>
                                        </p:tgtEl>
                                      </p:cBhvr>
                                      <p:to x="100000" y="95000"/>
                                    </p:animScale>
                                    <p:animScale>
                                      <p:cBhvr>
                                        <p:cTn id="24" dur="166" decel="50000">
                                          <p:stCondLst>
                                            <p:cond delay="1834"/>
                                          </p:stCondLst>
                                        </p:cTn>
                                        <p:tgtEl>
                                          <p:spTgt spid="235523"/>
                                        </p:tgtEl>
                                      </p:cBhvr>
                                      <p:to x="100000" y="100000"/>
                                    </p:animScale>
                                  </p:childTnLst>
                                  <p:subTnLst>
                                    <p:audio>
                                      <p:cMediaNode>
                                        <p:cTn display="0" masterRel="sameClick">
                                          <p:stCondLst>
                                            <p:cond evt="begin" delay="0">
                                              <p:tn val="9"/>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2"/>
          </p:nvPr>
        </p:nvSpPr>
        <p:spPr/>
        <p:txBody>
          <a:bodyPr/>
          <a:lstStyle/>
          <a:p>
            <a:pPr>
              <a:defRPr/>
            </a:pPr>
            <a:fld id="{A96041E5-D13F-46E0-A8FC-292FE425C650}" type="slidenum">
              <a:rPr lang="en-US" smtClean="0"/>
              <a:pPr>
                <a:defRPr/>
              </a:pPr>
              <a:t>143</a:t>
            </a:fld>
            <a:endParaRPr lang="en-US" smtClean="0"/>
          </a:p>
        </p:txBody>
      </p:sp>
      <p:sp>
        <p:nvSpPr>
          <p:cNvPr id="129027" name="Rectangle 2"/>
          <p:cNvSpPr>
            <a:spLocks noGrp="1" noChangeArrowheads="1"/>
          </p:cNvSpPr>
          <p:nvPr>
            <p:ph type="title"/>
          </p:nvPr>
        </p:nvSpPr>
        <p:spPr>
          <a:xfrm>
            <a:off x="457200" y="533400"/>
            <a:ext cx="8229600" cy="990600"/>
          </a:xfrm>
        </p:spPr>
        <p:txBody>
          <a:bodyPr/>
          <a:lstStyle/>
          <a:p>
            <a:pPr algn="ctr" eaLnBrk="1" hangingPunct="1">
              <a:lnSpc>
                <a:spcPct val="120000"/>
              </a:lnSpc>
              <a:spcAft>
                <a:spcPct val="45000"/>
              </a:spcAft>
            </a:pPr>
            <a:r>
              <a:rPr lang="en-US" sz="3000" b="1" u="sng" smtClean="0">
                <a:solidFill>
                  <a:srgbClr val="993300"/>
                </a:solidFill>
              </a:rPr>
              <a:t>Quantitative</a:t>
            </a:r>
            <a:r>
              <a:rPr lang="en-US" sz="3000" b="1" smtClean="0">
                <a:solidFill>
                  <a:srgbClr val="993300"/>
                </a:solidFill>
              </a:rPr>
              <a:t> data collection methods</a:t>
            </a:r>
          </a:p>
        </p:txBody>
      </p:sp>
      <p:sp>
        <p:nvSpPr>
          <p:cNvPr id="129028" name="Rectangle 3"/>
          <p:cNvSpPr>
            <a:spLocks noGrp="1" noChangeArrowheads="1"/>
          </p:cNvSpPr>
          <p:nvPr>
            <p:ph type="body" idx="1"/>
          </p:nvPr>
        </p:nvSpPr>
        <p:spPr>
          <a:xfrm>
            <a:off x="762000" y="1981200"/>
            <a:ext cx="8001000" cy="4038600"/>
          </a:xfrm>
        </p:spPr>
        <p:txBody>
          <a:bodyPr/>
          <a:lstStyle/>
          <a:p>
            <a:pPr marL="542925" indent="-542925" eaLnBrk="1" hangingPunct="1"/>
            <a:r>
              <a:rPr lang="en-US" smtClean="0"/>
              <a:t>Structured surveys (household, farm, transport usage, etc)</a:t>
            </a:r>
          </a:p>
          <a:p>
            <a:pPr marL="542925" indent="-542925" eaLnBrk="1" hangingPunct="1"/>
            <a:r>
              <a:rPr lang="en-US" smtClean="0"/>
              <a:t>Structured observation</a:t>
            </a:r>
          </a:p>
          <a:p>
            <a:pPr marL="542925" indent="-542925" eaLnBrk="1" hangingPunct="1"/>
            <a:r>
              <a:rPr lang="en-US" smtClean="0"/>
              <a:t>Anthropometric methods</a:t>
            </a:r>
          </a:p>
          <a:p>
            <a:pPr marL="542925" indent="-542925" eaLnBrk="1" hangingPunct="1"/>
            <a:r>
              <a:rPr lang="en-US" smtClean="0"/>
              <a:t>Aptitude and behavioral tests</a:t>
            </a:r>
          </a:p>
          <a:p>
            <a:pPr marL="542925" indent="-542925" eaLnBrk="1" hangingPunct="1"/>
            <a:r>
              <a:rPr lang="en-US" smtClean="0"/>
              <a:t>Indicators that can be </a:t>
            </a:r>
            <a:r>
              <a:rPr lang="en-US" i="1" smtClean="0"/>
              <a:t>counted</a:t>
            </a:r>
            <a:endParaRPr lang="en-US" smtClean="0"/>
          </a:p>
          <a:p>
            <a:pPr marL="1008063" lvl="1" eaLnBrk="1" hangingPunct="1"/>
            <a:endParaRPr lang="en-US"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Number Placeholder 5"/>
          <p:cNvSpPr>
            <a:spLocks noGrp="1"/>
          </p:cNvSpPr>
          <p:nvPr>
            <p:ph type="sldNum" sz="quarter" idx="12"/>
          </p:nvPr>
        </p:nvSpPr>
        <p:spPr/>
        <p:txBody>
          <a:bodyPr/>
          <a:lstStyle/>
          <a:p>
            <a:pPr>
              <a:defRPr/>
            </a:pPr>
            <a:fld id="{A71FE8B3-5FCF-4D88-A702-E130C921907C}" type="slidenum">
              <a:rPr lang="en-US" smtClean="0"/>
              <a:pPr>
                <a:defRPr/>
              </a:pPr>
              <a:t>144</a:t>
            </a:fld>
            <a:endParaRPr lang="en-US" smtClean="0"/>
          </a:p>
        </p:txBody>
      </p:sp>
      <p:sp>
        <p:nvSpPr>
          <p:cNvPr id="130051" name="Rectangle 2"/>
          <p:cNvSpPr>
            <a:spLocks noGrp="1" noChangeArrowheads="1"/>
          </p:cNvSpPr>
          <p:nvPr>
            <p:ph type="title"/>
          </p:nvPr>
        </p:nvSpPr>
        <p:spPr>
          <a:xfrm>
            <a:off x="533400" y="685800"/>
            <a:ext cx="8229600" cy="914400"/>
          </a:xfrm>
        </p:spPr>
        <p:txBody>
          <a:bodyPr/>
          <a:lstStyle/>
          <a:p>
            <a:pPr eaLnBrk="1" hangingPunct="1">
              <a:lnSpc>
                <a:spcPct val="120000"/>
              </a:lnSpc>
            </a:pPr>
            <a:r>
              <a:rPr lang="en-US" sz="2800" b="1" smtClean="0">
                <a:solidFill>
                  <a:srgbClr val="00B050"/>
                </a:solidFill>
              </a:rPr>
              <a:t>Qualitative data collection methods</a:t>
            </a:r>
            <a:r>
              <a:rPr lang="en-US" sz="3200" b="1" smtClean="0">
                <a:solidFill>
                  <a:srgbClr val="FF9900"/>
                </a:solidFill>
              </a:rPr>
              <a:t/>
            </a:r>
            <a:br>
              <a:rPr lang="en-US" sz="3200" b="1" smtClean="0">
                <a:solidFill>
                  <a:srgbClr val="FF9900"/>
                </a:solidFill>
              </a:rPr>
            </a:br>
            <a:r>
              <a:rPr lang="en-US" sz="2400" smtClean="0"/>
              <a:t>Characteristics</a:t>
            </a:r>
          </a:p>
        </p:txBody>
      </p:sp>
      <p:sp>
        <p:nvSpPr>
          <p:cNvPr id="130052" name="Rectangle 3"/>
          <p:cNvSpPr>
            <a:spLocks noGrp="1" noChangeArrowheads="1"/>
          </p:cNvSpPr>
          <p:nvPr>
            <p:ph type="body" idx="1"/>
          </p:nvPr>
        </p:nvSpPr>
        <p:spPr>
          <a:xfrm>
            <a:off x="609600" y="1600200"/>
            <a:ext cx="8001000" cy="4267200"/>
          </a:xfrm>
        </p:spPr>
        <p:txBody>
          <a:bodyPr/>
          <a:lstStyle/>
          <a:p>
            <a:pPr marL="590550" indent="-590550" eaLnBrk="1" hangingPunct="1">
              <a:spcAft>
                <a:spcPct val="40000"/>
              </a:spcAft>
              <a:buFont typeface="Wingdings" pitchFamily="2" charset="2"/>
              <a:buNone/>
            </a:pPr>
            <a:endParaRPr lang="en-US" sz="1800" b="1" smtClean="0">
              <a:solidFill>
                <a:srgbClr val="008080"/>
              </a:solidFill>
            </a:endParaRPr>
          </a:p>
          <a:p>
            <a:pPr marL="590550" indent="-590550" eaLnBrk="1" hangingPunct="1">
              <a:lnSpc>
                <a:spcPct val="85000"/>
              </a:lnSpc>
              <a:spcBef>
                <a:spcPct val="0"/>
              </a:spcBef>
              <a:spcAft>
                <a:spcPct val="20000"/>
              </a:spcAft>
            </a:pPr>
            <a:r>
              <a:rPr lang="en-US" sz="2400" smtClean="0"/>
              <a:t>The researcher’s perspective is an integral part of what is recorded about the social world</a:t>
            </a:r>
          </a:p>
          <a:p>
            <a:pPr marL="590550" indent="-590550" eaLnBrk="1" hangingPunct="1">
              <a:lnSpc>
                <a:spcPct val="85000"/>
              </a:lnSpc>
              <a:spcAft>
                <a:spcPct val="10000"/>
              </a:spcAft>
            </a:pPr>
            <a:r>
              <a:rPr lang="en-US" sz="2400" smtClean="0"/>
              <a:t>Scientific detachment is not possible</a:t>
            </a:r>
          </a:p>
          <a:p>
            <a:pPr marL="590550" indent="-590550" eaLnBrk="1" hangingPunct="1">
              <a:lnSpc>
                <a:spcPct val="85000"/>
              </a:lnSpc>
              <a:spcAft>
                <a:spcPct val="10000"/>
              </a:spcAft>
            </a:pPr>
            <a:r>
              <a:rPr lang="en-US" sz="2400" smtClean="0"/>
              <a:t>Meanings given to social phenomena and situations must be understood</a:t>
            </a:r>
          </a:p>
          <a:p>
            <a:pPr marL="590550" indent="-590550" eaLnBrk="1" hangingPunct="1">
              <a:lnSpc>
                <a:spcPct val="85000"/>
              </a:lnSpc>
              <a:spcAft>
                <a:spcPct val="10000"/>
              </a:spcAft>
            </a:pPr>
            <a:r>
              <a:rPr lang="en-US" sz="2400" smtClean="0"/>
              <a:t>Programs cannot be studied independently of their context</a:t>
            </a:r>
          </a:p>
          <a:p>
            <a:pPr marL="590550" indent="-590550" eaLnBrk="1" hangingPunct="1">
              <a:lnSpc>
                <a:spcPct val="85000"/>
              </a:lnSpc>
              <a:spcAft>
                <a:spcPct val="20000"/>
              </a:spcAft>
            </a:pPr>
            <a:r>
              <a:rPr lang="en-US" sz="2400" smtClean="0"/>
              <a:t>Difficult to define clear cause and effect</a:t>
            </a:r>
          </a:p>
          <a:p>
            <a:pPr marL="590550" indent="-590550" eaLnBrk="1" hangingPunct="1">
              <a:lnSpc>
                <a:spcPct val="85000"/>
              </a:lnSpc>
              <a:spcAft>
                <a:spcPct val="20000"/>
              </a:spcAft>
            </a:pPr>
            <a:r>
              <a:rPr lang="en-US" sz="2400" smtClean="0"/>
              <a:t>Change must be studied holistically</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p:txBody>
          <a:bodyPr/>
          <a:lstStyle/>
          <a:p>
            <a:pPr>
              <a:defRPr/>
            </a:pPr>
            <a:fld id="{0B00FA4B-A3CD-44CE-B7E3-07B1D2910259}" type="slidenum">
              <a:rPr lang="en-US" smtClean="0"/>
              <a:pPr>
                <a:defRPr/>
              </a:pPr>
              <a:t>145</a:t>
            </a:fld>
            <a:endParaRPr lang="en-US" smtClean="0"/>
          </a:p>
        </p:txBody>
      </p:sp>
      <p:sp>
        <p:nvSpPr>
          <p:cNvPr id="131075" name="Rectangle 2"/>
          <p:cNvSpPr>
            <a:spLocks noGrp="1" noChangeArrowheads="1"/>
          </p:cNvSpPr>
          <p:nvPr>
            <p:ph type="title"/>
          </p:nvPr>
        </p:nvSpPr>
        <p:spPr>
          <a:xfrm>
            <a:off x="762000" y="533400"/>
            <a:ext cx="7696200" cy="990600"/>
          </a:xfrm>
        </p:spPr>
        <p:txBody>
          <a:bodyPr/>
          <a:lstStyle/>
          <a:p>
            <a:pPr eaLnBrk="1" hangingPunct="1"/>
            <a:r>
              <a:rPr lang="es-GT" sz="2600" smtClean="0"/>
              <a:t>Using </a:t>
            </a:r>
            <a:r>
              <a:rPr lang="es-GT" sz="2600" smtClean="0">
                <a:solidFill>
                  <a:srgbClr val="00CC00"/>
                </a:solidFill>
              </a:rPr>
              <a:t>Qualitative methods</a:t>
            </a:r>
            <a:r>
              <a:rPr lang="es-GT" sz="2600" smtClean="0"/>
              <a:t> to improve the Evaluation design and results</a:t>
            </a:r>
          </a:p>
        </p:txBody>
      </p:sp>
      <p:sp>
        <p:nvSpPr>
          <p:cNvPr id="131076" name="Rectangle 3"/>
          <p:cNvSpPr>
            <a:spLocks noGrp="1" noChangeArrowheads="1"/>
          </p:cNvSpPr>
          <p:nvPr>
            <p:ph type="body" idx="1"/>
          </p:nvPr>
        </p:nvSpPr>
        <p:spPr>
          <a:xfrm>
            <a:off x="685800" y="1905000"/>
            <a:ext cx="8153400" cy="4038600"/>
          </a:xfrm>
        </p:spPr>
        <p:txBody>
          <a:bodyPr/>
          <a:lstStyle/>
          <a:p>
            <a:pPr eaLnBrk="1" hangingPunct="1">
              <a:spcAft>
                <a:spcPct val="20000"/>
              </a:spcAft>
              <a:buSzPct val="85000"/>
            </a:pPr>
            <a:r>
              <a:rPr lang="en-US" sz="2400" smtClean="0"/>
              <a:t>Use recall to reconstruct the pre-test situation</a:t>
            </a:r>
          </a:p>
          <a:p>
            <a:pPr eaLnBrk="1" hangingPunct="1">
              <a:buSzPct val="85000"/>
            </a:pPr>
            <a:r>
              <a:rPr lang="en-US" sz="2400" smtClean="0"/>
              <a:t>Interview key informants to identify other changes in the community or in gender relations</a:t>
            </a:r>
          </a:p>
          <a:p>
            <a:pPr eaLnBrk="1" hangingPunct="1">
              <a:buSzPct val="85000"/>
            </a:pPr>
            <a:r>
              <a:rPr lang="en-US" sz="2400" smtClean="0"/>
              <a:t>Conduct interviews or focus groups with women and men to </a:t>
            </a:r>
          </a:p>
          <a:p>
            <a:pPr lvl="1" eaLnBrk="1" hangingPunct="1">
              <a:buSzPct val="140000"/>
            </a:pPr>
            <a:r>
              <a:rPr lang="en-US" sz="2000" smtClean="0"/>
              <a:t>assess the effect of loans on gender relations within the household, such as changes in control of resources and decision-making </a:t>
            </a:r>
          </a:p>
          <a:p>
            <a:pPr lvl="1" eaLnBrk="1" hangingPunct="1">
              <a:buSzPct val="140000"/>
            </a:pPr>
            <a:r>
              <a:rPr lang="en-US" sz="2000" smtClean="0"/>
              <a:t>identify other important results or unintended consequences: </a:t>
            </a:r>
          </a:p>
          <a:p>
            <a:pPr lvl="2" eaLnBrk="1" hangingPunct="1">
              <a:buSzPct val="120000"/>
            </a:pPr>
            <a:r>
              <a:rPr lang="en-US" sz="2000" smtClean="0"/>
              <a:t>increase in women’s work load, </a:t>
            </a:r>
          </a:p>
          <a:p>
            <a:pPr lvl="2" eaLnBrk="1" hangingPunct="1">
              <a:buSzPct val="120000"/>
            </a:pPr>
            <a:r>
              <a:rPr lang="en-US" sz="2000" smtClean="0"/>
              <a:t>increase in incidence of gender-based or domestic violence</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5"/>
          <p:cNvSpPr>
            <a:spLocks noGrp="1"/>
          </p:cNvSpPr>
          <p:nvPr>
            <p:ph type="sldNum" sz="quarter" idx="12"/>
          </p:nvPr>
        </p:nvSpPr>
        <p:spPr/>
        <p:txBody>
          <a:bodyPr/>
          <a:lstStyle/>
          <a:p>
            <a:pPr>
              <a:defRPr/>
            </a:pPr>
            <a:fld id="{74885088-2D14-4656-934E-CC7CE50079C4}" type="slidenum">
              <a:rPr lang="en-US" smtClean="0"/>
              <a:pPr>
                <a:defRPr/>
              </a:pPr>
              <a:t>146</a:t>
            </a:fld>
            <a:endParaRPr lang="en-US" smtClean="0"/>
          </a:p>
        </p:txBody>
      </p:sp>
      <p:sp>
        <p:nvSpPr>
          <p:cNvPr id="132099" name="Rectangle 2"/>
          <p:cNvSpPr>
            <a:spLocks noGrp="1" noChangeArrowheads="1"/>
          </p:cNvSpPr>
          <p:nvPr>
            <p:ph type="title"/>
          </p:nvPr>
        </p:nvSpPr>
        <p:spPr>
          <a:xfrm>
            <a:off x="304800" y="533400"/>
            <a:ext cx="8839200" cy="990600"/>
          </a:xfrm>
        </p:spPr>
        <p:txBody>
          <a:bodyPr/>
          <a:lstStyle/>
          <a:p>
            <a:pPr algn="ctr" eaLnBrk="1" hangingPunct="1"/>
            <a:r>
              <a:rPr lang="en-US" sz="3200" b="1" smtClean="0">
                <a:solidFill>
                  <a:srgbClr val="FF9900"/>
                </a:solidFill>
              </a:rPr>
              <a:t>Mixed </a:t>
            </a:r>
            <a:r>
              <a:rPr lang="en-US" sz="3600" b="1" smtClean="0">
                <a:solidFill>
                  <a:srgbClr val="FF9900"/>
                </a:solidFill>
              </a:rPr>
              <a:t>method</a:t>
            </a:r>
            <a:r>
              <a:rPr lang="en-US" sz="3200" b="1" smtClean="0">
                <a:solidFill>
                  <a:srgbClr val="FF9900"/>
                </a:solidFill>
              </a:rPr>
              <a:t> evaluation designs</a:t>
            </a:r>
          </a:p>
        </p:txBody>
      </p:sp>
      <p:sp>
        <p:nvSpPr>
          <p:cNvPr id="132100" name="Rectangle 3"/>
          <p:cNvSpPr>
            <a:spLocks noGrp="1" noChangeArrowheads="1"/>
          </p:cNvSpPr>
          <p:nvPr>
            <p:ph type="body" idx="1"/>
          </p:nvPr>
        </p:nvSpPr>
        <p:spPr>
          <a:xfrm>
            <a:off x="762000" y="2209800"/>
            <a:ext cx="7696200" cy="4038600"/>
          </a:xfrm>
        </p:spPr>
        <p:txBody>
          <a:bodyPr/>
          <a:lstStyle/>
          <a:p>
            <a:pPr marL="590550" indent="-590550" eaLnBrk="1" hangingPunct="1">
              <a:lnSpc>
                <a:spcPct val="90000"/>
              </a:lnSpc>
              <a:spcAft>
                <a:spcPct val="40000"/>
              </a:spcAft>
            </a:pPr>
            <a:r>
              <a:rPr lang="en-US" sz="2400" smtClean="0"/>
              <a:t>Combine the strengths of both </a:t>
            </a:r>
            <a:r>
              <a:rPr lang="en-US" sz="2400" smtClean="0">
                <a:solidFill>
                  <a:srgbClr val="993300"/>
                </a:solidFill>
              </a:rPr>
              <a:t>QUANT</a:t>
            </a:r>
            <a:r>
              <a:rPr lang="en-US" sz="2400" smtClean="0"/>
              <a:t> and </a:t>
            </a:r>
            <a:r>
              <a:rPr lang="en-US" sz="2400" smtClean="0">
                <a:solidFill>
                  <a:srgbClr val="00CC00"/>
                </a:solidFill>
              </a:rPr>
              <a:t>QUAL</a:t>
            </a:r>
            <a:r>
              <a:rPr lang="en-US" sz="2400" smtClean="0"/>
              <a:t> approaches</a:t>
            </a:r>
          </a:p>
          <a:p>
            <a:pPr marL="590550" indent="-590550" eaLnBrk="1" hangingPunct="1">
              <a:lnSpc>
                <a:spcPct val="90000"/>
              </a:lnSpc>
              <a:spcAft>
                <a:spcPct val="40000"/>
              </a:spcAft>
            </a:pPr>
            <a:r>
              <a:rPr lang="en-US" sz="2400" smtClean="0"/>
              <a:t>One approach ( </a:t>
            </a:r>
            <a:r>
              <a:rPr lang="en-US" sz="2400" smtClean="0">
                <a:solidFill>
                  <a:srgbClr val="993300"/>
                </a:solidFill>
              </a:rPr>
              <a:t>QUANT</a:t>
            </a:r>
            <a:r>
              <a:rPr lang="en-US" sz="2400" smtClean="0"/>
              <a:t> or </a:t>
            </a:r>
            <a:r>
              <a:rPr lang="en-US" sz="2400" smtClean="0">
                <a:solidFill>
                  <a:srgbClr val="00CC00"/>
                </a:solidFill>
              </a:rPr>
              <a:t>QUAL</a:t>
            </a:r>
            <a:r>
              <a:rPr lang="en-US" sz="2400" smtClean="0"/>
              <a:t>) is often dominant and the other complements it</a:t>
            </a:r>
          </a:p>
          <a:p>
            <a:pPr marL="590550" indent="-590550" eaLnBrk="1" hangingPunct="1">
              <a:lnSpc>
                <a:spcPct val="90000"/>
              </a:lnSpc>
              <a:spcAft>
                <a:spcPct val="40000"/>
              </a:spcAft>
            </a:pPr>
            <a:r>
              <a:rPr lang="en-US" sz="2400" smtClean="0"/>
              <a:t>Can have both approaches equal but harder to design and manage.</a:t>
            </a:r>
          </a:p>
          <a:p>
            <a:pPr marL="590550" indent="-590550" eaLnBrk="1" hangingPunct="1">
              <a:lnSpc>
                <a:spcPct val="90000"/>
              </a:lnSpc>
            </a:pPr>
            <a:r>
              <a:rPr lang="en-US" sz="2400" smtClean="0"/>
              <a:t>Can be used sequentially or concurrently</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Text Box 1026"/>
          <p:cNvSpPr txBox="1">
            <a:spLocks noChangeArrowheads="1"/>
          </p:cNvSpPr>
          <p:nvPr/>
        </p:nvSpPr>
        <p:spPr bwMode="auto">
          <a:xfrm>
            <a:off x="228600" y="228600"/>
            <a:ext cx="8915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100" b="1"/>
              <a:t>Determining appropriate </a:t>
            </a:r>
            <a:r>
              <a:rPr lang="en-US" sz="2100" b="1">
                <a:solidFill>
                  <a:srgbClr val="C00000"/>
                </a:solidFill>
              </a:rPr>
              <a:t>precision</a:t>
            </a:r>
            <a:r>
              <a:rPr lang="en-US" sz="2100" b="1">
                <a:solidFill>
                  <a:srgbClr val="FFFF00"/>
                </a:solidFill>
              </a:rPr>
              <a:t> </a:t>
            </a:r>
            <a:r>
              <a:rPr lang="en-US" sz="2100" b="1"/>
              <a:t>and  mix of </a:t>
            </a:r>
            <a:r>
              <a:rPr lang="en-US" sz="2100" b="1">
                <a:solidFill>
                  <a:srgbClr val="00CC66"/>
                </a:solidFill>
              </a:rPr>
              <a:t>multiple methods</a:t>
            </a:r>
            <a:endParaRPr lang="en-US" sz="2400"/>
          </a:p>
        </p:txBody>
      </p:sp>
      <p:sp>
        <p:nvSpPr>
          <p:cNvPr id="351235" name="Line 1027"/>
          <p:cNvSpPr>
            <a:spLocks noChangeShapeType="1"/>
          </p:cNvSpPr>
          <p:nvPr/>
        </p:nvSpPr>
        <p:spPr bwMode="auto">
          <a:xfrm>
            <a:off x="533400" y="3505200"/>
            <a:ext cx="8229600" cy="0"/>
          </a:xfrm>
          <a:prstGeom prst="line">
            <a:avLst/>
          </a:prstGeom>
          <a:noFill/>
          <a:ln w="12700">
            <a:solidFill>
              <a:srgbClr val="00CC66"/>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1236" name="Text Box 1028"/>
          <p:cNvSpPr txBox="1">
            <a:spLocks noChangeArrowheads="1"/>
          </p:cNvSpPr>
          <p:nvPr/>
        </p:nvSpPr>
        <p:spPr bwMode="auto">
          <a:xfrm flipV="1">
            <a:off x="0" y="1371600"/>
            <a:ext cx="55403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nchor="b" anchorCtr="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FF0000"/>
                </a:solidFill>
              </a:rPr>
              <a:t>Extractive --- Quantitative</a:t>
            </a:r>
          </a:p>
        </p:txBody>
      </p:sp>
      <p:sp>
        <p:nvSpPr>
          <p:cNvPr id="351237" name="Text Box 1029"/>
          <p:cNvSpPr txBox="1">
            <a:spLocks noChangeArrowheads="1"/>
          </p:cNvSpPr>
          <p:nvPr/>
        </p:nvSpPr>
        <p:spPr bwMode="auto">
          <a:xfrm flipV="1">
            <a:off x="8609013" y="1447800"/>
            <a:ext cx="552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eaVert"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a:solidFill>
                  <a:srgbClr val="008000"/>
                </a:solidFill>
              </a:rPr>
              <a:t>Participatory --- Qualitative</a:t>
            </a:r>
          </a:p>
        </p:txBody>
      </p:sp>
      <p:sp>
        <p:nvSpPr>
          <p:cNvPr id="351239" name="Line 1031"/>
          <p:cNvSpPr>
            <a:spLocks noChangeShapeType="1"/>
          </p:cNvSpPr>
          <p:nvPr/>
        </p:nvSpPr>
        <p:spPr bwMode="auto">
          <a:xfrm flipH="1" flipV="1">
            <a:off x="4495800" y="1143000"/>
            <a:ext cx="76200" cy="50292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1240" name="Text Box 1032"/>
          <p:cNvSpPr txBox="1">
            <a:spLocks noChangeArrowheads="1"/>
          </p:cNvSpPr>
          <p:nvPr/>
        </p:nvSpPr>
        <p:spPr bwMode="auto">
          <a:xfrm>
            <a:off x="1905000" y="762000"/>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C00000"/>
                </a:solidFill>
              </a:rPr>
              <a:t>High rigor, high quality, more time &amp; expense</a:t>
            </a:r>
            <a:endParaRPr lang="en-US" sz="2800" b="1">
              <a:solidFill>
                <a:srgbClr val="C00000"/>
              </a:solidFill>
            </a:endParaRPr>
          </a:p>
        </p:txBody>
      </p:sp>
      <p:sp>
        <p:nvSpPr>
          <p:cNvPr id="351242" name="Text Box 1034"/>
          <p:cNvSpPr txBox="1">
            <a:spLocks noChangeArrowheads="1"/>
          </p:cNvSpPr>
          <p:nvPr/>
        </p:nvSpPr>
        <p:spPr bwMode="auto">
          <a:xfrm>
            <a:off x="1371600" y="6308725"/>
            <a:ext cx="632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00CC00"/>
                </a:solidFill>
              </a:rPr>
              <a:t>Low rigor, questionable quality, quick and cheap</a:t>
            </a:r>
          </a:p>
        </p:txBody>
      </p:sp>
      <p:sp>
        <p:nvSpPr>
          <p:cNvPr id="351244" name="Oval 1036"/>
          <p:cNvSpPr>
            <a:spLocks noChangeArrowheads="1"/>
          </p:cNvSpPr>
          <p:nvPr/>
        </p:nvSpPr>
        <p:spPr bwMode="auto">
          <a:xfrm>
            <a:off x="4572000" y="3657600"/>
            <a:ext cx="1524000" cy="15240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002060"/>
            </a:solidFill>
            <a:round/>
            <a:headEnd/>
            <a:tailEnd/>
          </a:ln>
          <a:effectLst/>
          <a:scene3d>
            <a:camera prst="orthographicFront"/>
            <a:lightRig rig="threePt" dir="t"/>
          </a:scene3d>
          <a:sp3d>
            <a:bevelT/>
          </a:sp3d>
        </p:spPr>
        <p:txBody>
          <a:bodyPr wrap="none" anchor="ctr"/>
          <a:lstStyle/>
          <a:p>
            <a:pPr algn="ctr">
              <a:defRPr/>
            </a:pPr>
            <a:r>
              <a:rPr lang="en-US" b="1" dirty="0">
                <a:solidFill>
                  <a:srgbClr val="FFFF00"/>
                </a:solidFill>
                <a:effectLst>
                  <a:outerShdw blurRad="38100" dist="38100" dir="2700000" algn="tl">
                    <a:srgbClr val="000000"/>
                  </a:outerShdw>
                </a:effectLst>
              </a:rPr>
              <a:t>Key</a:t>
            </a:r>
          </a:p>
          <a:p>
            <a:pPr algn="ctr">
              <a:defRPr/>
            </a:pPr>
            <a:r>
              <a:rPr lang="en-US" b="1" dirty="0">
                <a:solidFill>
                  <a:srgbClr val="FFFF00"/>
                </a:solidFill>
                <a:effectLst>
                  <a:outerShdw blurRad="38100" dist="38100" dir="2700000" algn="tl">
                    <a:srgbClr val="000000"/>
                  </a:outerShdw>
                </a:effectLst>
              </a:rPr>
              <a:t>Informant</a:t>
            </a:r>
          </a:p>
          <a:p>
            <a:pPr algn="ctr">
              <a:defRPr/>
            </a:pPr>
            <a:r>
              <a:rPr lang="en-US" b="1" dirty="0">
                <a:solidFill>
                  <a:srgbClr val="FFFF00"/>
                </a:solidFill>
                <a:effectLst>
                  <a:outerShdw blurRad="38100" dist="38100" dir="2700000" algn="tl">
                    <a:srgbClr val="000000"/>
                  </a:outerShdw>
                </a:effectLst>
              </a:rPr>
              <a:t>interviews</a:t>
            </a:r>
          </a:p>
        </p:txBody>
      </p:sp>
      <p:sp>
        <p:nvSpPr>
          <p:cNvPr id="351245" name="Oval 1037"/>
          <p:cNvSpPr>
            <a:spLocks noChangeArrowheads="1"/>
          </p:cNvSpPr>
          <p:nvPr/>
        </p:nvSpPr>
        <p:spPr bwMode="auto">
          <a:xfrm>
            <a:off x="6553200" y="2057400"/>
            <a:ext cx="1600200" cy="12192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002060"/>
            </a:solidFill>
            <a:round/>
            <a:headEnd/>
            <a:tailEnd/>
          </a:ln>
          <a:effectLst/>
        </p:spPr>
        <p:txBody>
          <a:bodyPr wrap="none" anchor="ctr"/>
          <a:lstStyle/>
          <a:p>
            <a:pPr algn="ctr">
              <a:defRPr/>
            </a:pPr>
            <a:r>
              <a:rPr lang="en-US" sz="2000" b="1" dirty="0">
                <a:solidFill>
                  <a:srgbClr val="FFFF00"/>
                </a:solidFill>
                <a:effectLst>
                  <a:outerShdw blurRad="38100" dist="38100" dir="2700000" algn="tl">
                    <a:srgbClr val="000000"/>
                  </a:outerShdw>
                </a:effectLst>
              </a:rPr>
              <a:t>Focus</a:t>
            </a:r>
          </a:p>
          <a:p>
            <a:pPr algn="ctr">
              <a:defRPr/>
            </a:pPr>
            <a:r>
              <a:rPr lang="en-US" sz="2000" b="1" dirty="0">
                <a:solidFill>
                  <a:srgbClr val="FFFF00"/>
                </a:solidFill>
                <a:effectLst>
                  <a:outerShdw blurRad="38100" dist="38100" dir="2700000" algn="tl">
                    <a:srgbClr val="000000"/>
                  </a:outerShdw>
                </a:effectLst>
              </a:rPr>
              <a:t>Groups</a:t>
            </a:r>
          </a:p>
        </p:txBody>
      </p:sp>
      <p:sp>
        <p:nvSpPr>
          <p:cNvPr id="351246" name="Oval 1038"/>
          <p:cNvSpPr>
            <a:spLocks noChangeArrowheads="1"/>
          </p:cNvSpPr>
          <p:nvPr/>
        </p:nvSpPr>
        <p:spPr bwMode="auto">
          <a:xfrm>
            <a:off x="2381244" y="1603370"/>
            <a:ext cx="1447800" cy="12192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002060"/>
            </a:solidFill>
            <a:round/>
            <a:headEnd/>
            <a:tailEnd/>
          </a:ln>
          <a:effectLst/>
        </p:spPr>
        <p:txBody>
          <a:bodyPr wrap="none" anchor="ctr"/>
          <a:lstStyle/>
          <a:p>
            <a:pPr algn="ctr">
              <a:defRPr/>
            </a:pPr>
            <a:r>
              <a:rPr lang="en-US" sz="2000" b="1" dirty="0">
                <a:solidFill>
                  <a:srgbClr val="FFFF00"/>
                </a:solidFill>
                <a:effectLst>
                  <a:outerShdw blurRad="38100" dist="38100" dir="2700000" algn="tl">
                    <a:srgbClr val="000000"/>
                  </a:outerShdw>
                </a:effectLst>
              </a:rPr>
              <a:t>HH</a:t>
            </a:r>
          </a:p>
          <a:p>
            <a:pPr algn="ctr">
              <a:defRPr/>
            </a:pPr>
            <a:r>
              <a:rPr lang="en-US" sz="2000" b="1" dirty="0">
                <a:solidFill>
                  <a:srgbClr val="FFFF00"/>
                </a:solidFill>
                <a:effectLst>
                  <a:outerShdw blurRad="38100" dist="38100" dir="2700000" algn="tl">
                    <a:srgbClr val="000000"/>
                  </a:outerShdw>
                </a:effectLst>
              </a:rPr>
              <a:t>surveys</a:t>
            </a:r>
          </a:p>
        </p:txBody>
      </p:sp>
      <p:sp>
        <p:nvSpPr>
          <p:cNvPr id="351247" name="Oval 1039"/>
          <p:cNvSpPr>
            <a:spLocks noChangeArrowheads="1"/>
          </p:cNvSpPr>
          <p:nvPr/>
        </p:nvSpPr>
        <p:spPr bwMode="auto">
          <a:xfrm>
            <a:off x="609600" y="1524000"/>
            <a:ext cx="1371600" cy="1295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002060"/>
            </a:solidFill>
            <a:round/>
            <a:headEnd/>
            <a:tailEnd/>
          </a:ln>
          <a:effectLst/>
        </p:spPr>
        <p:txBody>
          <a:bodyPr wrap="none" anchor="ctr"/>
          <a:lstStyle/>
          <a:p>
            <a:pPr algn="ctr">
              <a:defRPr/>
            </a:pPr>
            <a:r>
              <a:rPr lang="en-US" sz="1600" b="1">
                <a:solidFill>
                  <a:srgbClr val="FFFF00"/>
                </a:solidFill>
                <a:effectLst>
                  <a:outerShdw blurRad="38100" dist="38100" dir="2700000" algn="tl">
                    <a:srgbClr val="000000"/>
                  </a:outerShdw>
                </a:effectLst>
              </a:rPr>
              <a:t>Nutritional</a:t>
            </a:r>
          </a:p>
          <a:p>
            <a:pPr algn="ctr">
              <a:defRPr/>
            </a:pPr>
            <a:r>
              <a:rPr lang="en-US" sz="1600" b="1">
                <a:solidFill>
                  <a:srgbClr val="FFFF00"/>
                </a:solidFill>
                <a:effectLst>
                  <a:outerShdw blurRad="38100" dist="38100" dir="2700000" algn="tl">
                    <a:srgbClr val="000000"/>
                  </a:outerShdw>
                </a:effectLst>
              </a:rPr>
              <a:t>measurements</a:t>
            </a:r>
          </a:p>
          <a:p>
            <a:pPr algn="ctr">
              <a:defRPr/>
            </a:pPr>
            <a:endParaRPr lang="en-US" sz="1600" b="1">
              <a:solidFill>
                <a:srgbClr val="FFFF00"/>
              </a:solidFill>
              <a:effectLst>
                <a:outerShdw blurRad="38100" dist="38100" dir="2700000" algn="tl">
                  <a:srgbClr val="000000"/>
                </a:outerShdw>
              </a:effectLst>
            </a:endParaRPr>
          </a:p>
        </p:txBody>
      </p:sp>
      <p:sp>
        <p:nvSpPr>
          <p:cNvPr id="351248" name="Oval 1040"/>
          <p:cNvSpPr>
            <a:spLocks noChangeArrowheads="1"/>
          </p:cNvSpPr>
          <p:nvPr/>
        </p:nvSpPr>
        <p:spPr bwMode="auto">
          <a:xfrm>
            <a:off x="7086600" y="5105400"/>
            <a:ext cx="1371600" cy="12192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002060"/>
            </a:solidFill>
            <a:round/>
            <a:headEnd/>
            <a:tailEnd/>
          </a:ln>
          <a:effectLst/>
        </p:spPr>
        <p:txBody>
          <a:bodyPr wrap="none" anchor="ctr"/>
          <a:lstStyle/>
          <a:p>
            <a:pPr algn="ctr">
              <a:defRPr/>
            </a:pPr>
            <a:r>
              <a:rPr lang="en-US" sz="2000" b="1">
                <a:solidFill>
                  <a:srgbClr val="FFFF00"/>
                </a:solidFill>
                <a:effectLst>
                  <a:outerShdw blurRad="38100" dist="38100" dir="2700000" algn="tl">
                    <a:srgbClr val="000000"/>
                  </a:outerShdw>
                </a:effectLst>
              </a:rPr>
              <a:t>Large</a:t>
            </a:r>
          </a:p>
          <a:p>
            <a:pPr algn="ctr">
              <a:defRPr/>
            </a:pPr>
            <a:r>
              <a:rPr lang="en-US" sz="2000" b="1">
                <a:solidFill>
                  <a:srgbClr val="FFFF00"/>
                </a:solidFill>
                <a:effectLst>
                  <a:outerShdw blurRad="38100" dist="38100" dir="2700000" algn="tl">
                    <a:srgbClr val="000000"/>
                  </a:outerShdw>
                </a:effectLst>
              </a:rPr>
              <a:t>group</a:t>
            </a:r>
          </a:p>
        </p:txBody>
      </p:sp>
      <p:sp>
        <p:nvSpPr>
          <p:cNvPr id="351249" name="Line 1041"/>
          <p:cNvSpPr>
            <a:spLocks noChangeShapeType="1"/>
          </p:cNvSpPr>
          <p:nvPr/>
        </p:nvSpPr>
        <p:spPr bwMode="auto">
          <a:xfrm flipH="1" flipV="1">
            <a:off x="6019800" y="4876800"/>
            <a:ext cx="1066800" cy="609600"/>
          </a:xfrm>
          <a:prstGeom prst="line">
            <a:avLst/>
          </a:prstGeom>
          <a:noFill/>
          <a:ln w="762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51250" name="Line 1042"/>
          <p:cNvSpPr>
            <a:spLocks noChangeShapeType="1"/>
          </p:cNvSpPr>
          <p:nvPr/>
        </p:nvSpPr>
        <p:spPr bwMode="auto">
          <a:xfrm flipH="1" flipV="1">
            <a:off x="3810000" y="3581400"/>
            <a:ext cx="2819400" cy="76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1251" name="Line 1043"/>
          <p:cNvSpPr>
            <a:spLocks noChangeShapeType="1"/>
          </p:cNvSpPr>
          <p:nvPr/>
        </p:nvSpPr>
        <p:spPr bwMode="auto">
          <a:xfrm flipH="1" flipV="1">
            <a:off x="1833563" y="3429000"/>
            <a:ext cx="528637"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1252" name="Line 1044"/>
          <p:cNvSpPr>
            <a:spLocks noChangeShapeType="1"/>
          </p:cNvSpPr>
          <p:nvPr/>
        </p:nvSpPr>
        <p:spPr bwMode="auto">
          <a:xfrm flipH="1" flipV="1">
            <a:off x="7543800" y="4267200"/>
            <a:ext cx="152400" cy="838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51255" name="Freeform 1047"/>
          <p:cNvSpPr>
            <a:spLocks/>
          </p:cNvSpPr>
          <p:nvPr/>
        </p:nvSpPr>
        <p:spPr bwMode="auto">
          <a:xfrm>
            <a:off x="2057400" y="1219200"/>
            <a:ext cx="6705600" cy="4191000"/>
          </a:xfrm>
          <a:custGeom>
            <a:avLst/>
            <a:gdLst>
              <a:gd name="T0" fmla="*/ 0 w 4264"/>
              <a:gd name="T1" fmla="*/ 2147483647 h 2488"/>
              <a:gd name="T2" fmla="*/ 2147483647 w 4264"/>
              <a:gd name="T3" fmla="*/ 2147483647 h 2488"/>
              <a:gd name="T4" fmla="*/ 2147483647 w 4264"/>
              <a:gd name="T5" fmla="*/ 2147483647 h 2488"/>
              <a:gd name="T6" fmla="*/ 2147483647 w 4264"/>
              <a:gd name="T7" fmla="*/ 2147483647 h 2488"/>
              <a:gd name="T8" fmla="*/ 2147483647 w 4264"/>
              <a:gd name="T9" fmla="*/ 2147483647 h 2488"/>
              <a:gd name="T10" fmla="*/ 2147483647 w 4264"/>
              <a:gd name="T11" fmla="*/ 2147483647 h 2488"/>
              <a:gd name="T12" fmla="*/ 0 60000 65536"/>
              <a:gd name="T13" fmla="*/ 0 60000 65536"/>
              <a:gd name="T14" fmla="*/ 0 60000 65536"/>
              <a:gd name="T15" fmla="*/ 0 60000 65536"/>
              <a:gd name="T16" fmla="*/ 0 60000 65536"/>
              <a:gd name="T17" fmla="*/ 0 60000 65536"/>
              <a:gd name="T18" fmla="*/ 0 w 4264"/>
              <a:gd name="T19" fmla="*/ 0 h 2488"/>
              <a:gd name="T20" fmla="*/ 4264 w 4264"/>
              <a:gd name="T21" fmla="*/ 2488 h 2488"/>
            </a:gdLst>
            <a:ahLst/>
            <a:cxnLst>
              <a:cxn ang="T12">
                <a:pos x="T0" y="T1"/>
              </a:cxn>
              <a:cxn ang="T13">
                <a:pos x="T2" y="T3"/>
              </a:cxn>
              <a:cxn ang="T14">
                <a:pos x="T4" y="T5"/>
              </a:cxn>
              <a:cxn ang="T15">
                <a:pos x="T6" y="T7"/>
              </a:cxn>
              <a:cxn ang="T16">
                <a:pos x="T8" y="T9"/>
              </a:cxn>
              <a:cxn ang="T17">
                <a:pos x="T10" y="T11"/>
              </a:cxn>
            </a:cxnLst>
            <a:rect l="T18" t="T19" r="T20" b="T21"/>
            <a:pathLst>
              <a:path w="4264" h="2488">
                <a:moveTo>
                  <a:pt x="0" y="424"/>
                </a:moveTo>
                <a:cubicBezTo>
                  <a:pt x="300" y="252"/>
                  <a:pt x="600" y="80"/>
                  <a:pt x="1008" y="40"/>
                </a:cubicBezTo>
                <a:cubicBezTo>
                  <a:pt x="1416" y="0"/>
                  <a:pt x="1952" y="16"/>
                  <a:pt x="2448" y="184"/>
                </a:cubicBezTo>
                <a:cubicBezTo>
                  <a:pt x="2944" y="352"/>
                  <a:pt x="3704" y="728"/>
                  <a:pt x="3984" y="1048"/>
                </a:cubicBezTo>
                <a:cubicBezTo>
                  <a:pt x="4264" y="1368"/>
                  <a:pt x="4136" y="1864"/>
                  <a:pt x="4128" y="2104"/>
                </a:cubicBezTo>
                <a:cubicBezTo>
                  <a:pt x="4120" y="2344"/>
                  <a:pt x="3968" y="2424"/>
                  <a:pt x="3936" y="2488"/>
                </a:cubicBezTo>
              </a:path>
            </a:pathLst>
          </a:custGeom>
          <a:noFill/>
          <a:ln w="57150" cap="flat" cmpd="sng">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351257" name="Oval 1049"/>
          <p:cNvSpPr>
            <a:spLocks noChangeArrowheads="1"/>
          </p:cNvSpPr>
          <p:nvPr/>
        </p:nvSpPr>
        <p:spPr bwMode="auto">
          <a:xfrm>
            <a:off x="6705600" y="3048000"/>
            <a:ext cx="1600200" cy="12192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002060"/>
            </a:solidFill>
            <a:round/>
            <a:headEnd/>
            <a:tailEnd/>
          </a:ln>
          <a:effectLst/>
        </p:spPr>
        <p:txBody>
          <a:bodyPr wrap="none" anchor="ctr"/>
          <a:lstStyle/>
          <a:p>
            <a:pPr algn="ctr">
              <a:defRPr/>
            </a:pPr>
            <a:r>
              <a:rPr lang="en-US" sz="2000" b="1" dirty="0">
                <a:solidFill>
                  <a:srgbClr val="FFFF00"/>
                </a:solidFill>
                <a:effectLst>
                  <a:outerShdw blurRad="38100" dist="38100" dir="2700000" algn="tl">
                    <a:srgbClr val="000000"/>
                  </a:outerShdw>
                </a:effectLst>
              </a:rPr>
              <a:t>Focus</a:t>
            </a:r>
          </a:p>
          <a:p>
            <a:pPr algn="ctr">
              <a:defRPr/>
            </a:pPr>
            <a:r>
              <a:rPr lang="en-US" sz="2000" b="1" dirty="0">
                <a:solidFill>
                  <a:srgbClr val="FFFF00"/>
                </a:solidFill>
                <a:effectLst>
                  <a:outerShdw blurRad="38100" dist="38100" dir="2700000" algn="tl">
                    <a:srgbClr val="000000"/>
                  </a:outerShdw>
                </a:effectLst>
              </a:rPr>
              <a:t>Groups</a:t>
            </a:r>
          </a:p>
        </p:txBody>
      </p:sp>
      <p:sp>
        <p:nvSpPr>
          <p:cNvPr id="351258" name="Oval 1050"/>
          <p:cNvSpPr>
            <a:spLocks noChangeArrowheads="1"/>
          </p:cNvSpPr>
          <p:nvPr/>
        </p:nvSpPr>
        <p:spPr bwMode="auto">
          <a:xfrm>
            <a:off x="2362200" y="2971800"/>
            <a:ext cx="1447800" cy="12192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002060"/>
            </a:solidFill>
            <a:round/>
            <a:headEnd/>
            <a:tailEnd/>
          </a:ln>
          <a:effectLst/>
        </p:spPr>
        <p:txBody>
          <a:bodyPr wrap="none" anchor="ctr"/>
          <a:lstStyle/>
          <a:p>
            <a:pPr algn="ctr">
              <a:defRPr/>
            </a:pPr>
            <a:r>
              <a:rPr lang="en-US" sz="2000" b="1" dirty="0">
                <a:solidFill>
                  <a:srgbClr val="FFFF00"/>
                </a:solidFill>
                <a:effectLst>
                  <a:outerShdw blurRad="38100" dist="38100" dir="2700000" algn="tl">
                    <a:srgbClr val="000000"/>
                  </a:outerShdw>
                </a:effectLst>
              </a:rPr>
              <a:t>HH</a:t>
            </a:r>
          </a:p>
          <a:p>
            <a:pPr algn="ctr">
              <a:defRPr/>
            </a:pPr>
            <a:r>
              <a:rPr lang="en-US" sz="2000" b="1" dirty="0">
                <a:solidFill>
                  <a:srgbClr val="FFFF00"/>
                </a:solidFill>
                <a:effectLst>
                  <a:outerShdw blurRad="38100" dist="38100" dir="2700000" algn="tl">
                    <a:srgbClr val="000000"/>
                  </a:outerShdw>
                </a:effectLst>
              </a:rPr>
              <a:t>surveys</a:t>
            </a:r>
          </a:p>
        </p:txBody>
      </p:sp>
      <p:sp>
        <p:nvSpPr>
          <p:cNvPr id="351259" name="Oval 1051"/>
          <p:cNvSpPr>
            <a:spLocks noChangeArrowheads="1"/>
          </p:cNvSpPr>
          <p:nvPr/>
        </p:nvSpPr>
        <p:spPr bwMode="auto">
          <a:xfrm>
            <a:off x="555614" y="2881311"/>
            <a:ext cx="1371600" cy="12954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38100">
            <a:solidFill>
              <a:srgbClr val="002060"/>
            </a:solidFill>
            <a:round/>
            <a:headEnd/>
            <a:tailEnd/>
          </a:ln>
          <a:effectLst/>
        </p:spPr>
        <p:txBody>
          <a:bodyPr wrap="none" anchor="ctr"/>
          <a:lstStyle/>
          <a:p>
            <a:pPr algn="ctr">
              <a:defRPr/>
            </a:pPr>
            <a:r>
              <a:rPr lang="en-US" sz="1600" b="1" dirty="0">
                <a:solidFill>
                  <a:srgbClr val="FFFF00"/>
                </a:solidFill>
                <a:effectLst>
                  <a:outerShdw blurRad="38100" dist="38100" dir="2700000" algn="tl">
                    <a:srgbClr val="000000"/>
                  </a:outerShdw>
                </a:effectLst>
              </a:rPr>
              <a:t>Nutritional</a:t>
            </a:r>
          </a:p>
          <a:p>
            <a:pPr algn="ctr">
              <a:defRPr/>
            </a:pPr>
            <a:r>
              <a:rPr lang="en-US" sz="1600" b="1" dirty="0">
                <a:solidFill>
                  <a:srgbClr val="FFFF00"/>
                </a:solidFill>
                <a:effectLst>
                  <a:outerShdw blurRad="38100" dist="38100" dir="2700000" algn="tl">
                    <a:srgbClr val="000000"/>
                  </a:outerShdw>
                </a:effectLst>
              </a:rPr>
              <a:t>measurements</a:t>
            </a:r>
          </a:p>
          <a:p>
            <a:pPr algn="ctr">
              <a:defRPr/>
            </a:pPr>
            <a:endParaRPr lang="en-US" sz="1600" b="1" dirty="0">
              <a:solidFill>
                <a:srgbClr val="FFFF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51236"/>
                                        </p:tgtEl>
                                        <p:attrNameLst>
                                          <p:attrName>style.visibility</p:attrName>
                                        </p:attrNameLst>
                                      </p:cBhvr>
                                      <p:to>
                                        <p:strVal val="visible"/>
                                      </p:to>
                                    </p:set>
                                    <p:anim calcmode="lin" valueType="num">
                                      <p:cBhvr additive="base">
                                        <p:cTn id="7" dur="500" fill="hold"/>
                                        <p:tgtEl>
                                          <p:spTgt spid="351236"/>
                                        </p:tgtEl>
                                        <p:attrNameLst>
                                          <p:attrName>ppt_x</p:attrName>
                                        </p:attrNameLst>
                                      </p:cBhvr>
                                      <p:tavLst>
                                        <p:tav tm="0">
                                          <p:val>
                                            <p:strVal val="0-#ppt_w/2"/>
                                          </p:val>
                                        </p:tav>
                                        <p:tav tm="100000">
                                          <p:val>
                                            <p:strVal val="#ppt_x"/>
                                          </p:val>
                                        </p:tav>
                                      </p:tavLst>
                                    </p:anim>
                                    <p:anim calcmode="lin" valueType="num">
                                      <p:cBhvr additive="base">
                                        <p:cTn id="8" dur="500" fill="hold"/>
                                        <p:tgtEl>
                                          <p:spTgt spid="35123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500"/>
                                  </p:stCondLst>
                                  <p:childTnLst>
                                    <p:set>
                                      <p:cBhvr>
                                        <p:cTn id="11" dur="1" fill="hold">
                                          <p:stCondLst>
                                            <p:cond delay="0"/>
                                          </p:stCondLst>
                                        </p:cTn>
                                        <p:tgtEl>
                                          <p:spTgt spid="351237"/>
                                        </p:tgtEl>
                                        <p:attrNameLst>
                                          <p:attrName>style.visibility</p:attrName>
                                        </p:attrNameLst>
                                      </p:cBhvr>
                                      <p:to>
                                        <p:strVal val="visible"/>
                                      </p:to>
                                    </p:set>
                                    <p:anim calcmode="lin" valueType="num">
                                      <p:cBhvr additive="base">
                                        <p:cTn id="12" dur="500" fill="hold"/>
                                        <p:tgtEl>
                                          <p:spTgt spid="351237"/>
                                        </p:tgtEl>
                                        <p:attrNameLst>
                                          <p:attrName>ppt_x</p:attrName>
                                        </p:attrNameLst>
                                      </p:cBhvr>
                                      <p:tavLst>
                                        <p:tav tm="0">
                                          <p:val>
                                            <p:strVal val="1+#ppt_w/2"/>
                                          </p:val>
                                        </p:tav>
                                        <p:tav tm="100000">
                                          <p:val>
                                            <p:strVal val="#ppt_x"/>
                                          </p:val>
                                        </p:tav>
                                      </p:tavLst>
                                    </p:anim>
                                    <p:anim calcmode="lin" valueType="num">
                                      <p:cBhvr additive="base">
                                        <p:cTn id="13" dur="500" fill="hold"/>
                                        <p:tgtEl>
                                          <p:spTgt spid="351237"/>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16" presetClass="entr" presetSubtype="42" fill="hold" grpId="0" nodeType="afterEffect">
                                  <p:stCondLst>
                                    <p:cond delay="500"/>
                                  </p:stCondLst>
                                  <p:childTnLst>
                                    <p:set>
                                      <p:cBhvr>
                                        <p:cTn id="16" dur="1" fill="hold">
                                          <p:stCondLst>
                                            <p:cond delay="0"/>
                                          </p:stCondLst>
                                        </p:cTn>
                                        <p:tgtEl>
                                          <p:spTgt spid="351235"/>
                                        </p:tgtEl>
                                        <p:attrNameLst>
                                          <p:attrName>style.visibility</p:attrName>
                                        </p:attrNameLst>
                                      </p:cBhvr>
                                      <p:to>
                                        <p:strVal val="visible"/>
                                      </p:to>
                                    </p:set>
                                    <p:animEffect transition="in" filter="barn(outHorizontal)">
                                      <p:cBhvr>
                                        <p:cTn id="17" dur="500"/>
                                        <p:tgtEl>
                                          <p:spTgt spid="351235"/>
                                        </p:tgtEl>
                                      </p:cBhvr>
                                    </p:animEffect>
                                  </p:childTnLst>
                                </p:cTn>
                              </p:par>
                            </p:childTnLst>
                          </p:cTn>
                        </p:par>
                        <p:par>
                          <p:cTn id="18" fill="hold" nodeType="afterGroup">
                            <p:stCondLst>
                              <p:cond delay="3000"/>
                            </p:stCondLst>
                            <p:childTnLst>
                              <p:par>
                                <p:cTn id="19" presetID="2" presetClass="entr" presetSubtype="4" fill="hold" grpId="0" nodeType="afterEffect">
                                  <p:stCondLst>
                                    <p:cond delay="500"/>
                                  </p:stCondLst>
                                  <p:childTnLst>
                                    <p:set>
                                      <p:cBhvr>
                                        <p:cTn id="20" dur="1" fill="hold">
                                          <p:stCondLst>
                                            <p:cond delay="0"/>
                                          </p:stCondLst>
                                        </p:cTn>
                                        <p:tgtEl>
                                          <p:spTgt spid="351240"/>
                                        </p:tgtEl>
                                        <p:attrNameLst>
                                          <p:attrName>style.visibility</p:attrName>
                                        </p:attrNameLst>
                                      </p:cBhvr>
                                      <p:to>
                                        <p:strVal val="visible"/>
                                      </p:to>
                                    </p:set>
                                    <p:anim calcmode="lin" valueType="num">
                                      <p:cBhvr additive="base">
                                        <p:cTn id="21" dur="500" fill="hold"/>
                                        <p:tgtEl>
                                          <p:spTgt spid="351240"/>
                                        </p:tgtEl>
                                        <p:attrNameLst>
                                          <p:attrName>ppt_x</p:attrName>
                                        </p:attrNameLst>
                                      </p:cBhvr>
                                      <p:tavLst>
                                        <p:tav tm="0">
                                          <p:val>
                                            <p:strVal val="#ppt_x"/>
                                          </p:val>
                                        </p:tav>
                                        <p:tav tm="100000">
                                          <p:val>
                                            <p:strVal val="#ppt_x"/>
                                          </p:val>
                                        </p:tav>
                                      </p:tavLst>
                                    </p:anim>
                                    <p:anim calcmode="lin" valueType="num">
                                      <p:cBhvr additive="base">
                                        <p:cTn id="22" dur="500" fill="hold"/>
                                        <p:tgtEl>
                                          <p:spTgt spid="351240"/>
                                        </p:tgtEl>
                                        <p:attrNameLst>
                                          <p:attrName>ppt_y</p:attrName>
                                        </p:attrNameLst>
                                      </p:cBhvr>
                                      <p:tavLst>
                                        <p:tav tm="0">
                                          <p:val>
                                            <p:strVal val="1+#ppt_h/2"/>
                                          </p:val>
                                        </p:tav>
                                        <p:tav tm="100000">
                                          <p:val>
                                            <p:strVal val="#ppt_y"/>
                                          </p:val>
                                        </p:tav>
                                      </p:tavLst>
                                    </p:anim>
                                  </p:childTnLst>
                                </p:cTn>
                              </p:par>
                              <p:par>
                                <p:cTn id="23" presetID="22" presetClass="entr" presetSubtype="4" fill="hold" grpId="0" nodeType="withEffect">
                                  <p:stCondLst>
                                    <p:cond delay="500"/>
                                  </p:stCondLst>
                                  <p:childTnLst>
                                    <p:set>
                                      <p:cBhvr>
                                        <p:cTn id="24" dur="1" fill="hold">
                                          <p:stCondLst>
                                            <p:cond delay="0"/>
                                          </p:stCondLst>
                                        </p:cTn>
                                        <p:tgtEl>
                                          <p:spTgt spid="351239"/>
                                        </p:tgtEl>
                                        <p:attrNameLst>
                                          <p:attrName>style.visibility</p:attrName>
                                        </p:attrNameLst>
                                      </p:cBhvr>
                                      <p:to>
                                        <p:strVal val="visible"/>
                                      </p:to>
                                    </p:set>
                                    <p:animEffect transition="in" filter="wipe(down)">
                                      <p:cBhvr>
                                        <p:cTn id="25" dur="500"/>
                                        <p:tgtEl>
                                          <p:spTgt spid="351239"/>
                                        </p:tgtEl>
                                      </p:cBhvr>
                                    </p:animEffect>
                                  </p:childTnLst>
                                </p:cTn>
                              </p:par>
                            </p:childTnLst>
                          </p:cTn>
                        </p:par>
                        <p:par>
                          <p:cTn id="26" fill="hold" nodeType="afterGroup">
                            <p:stCondLst>
                              <p:cond delay="4000"/>
                            </p:stCondLst>
                            <p:childTnLst>
                              <p:par>
                                <p:cTn id="27" presetID="2" presetClass="entr" presetSubtype="4" fill="hold" grpId="0" nodeType="afterEffect">
                                  <p:stCondLst>
                                    <p:cond delay="500"/>
                                  </p:stCondLst>
                                  <p:childTnLst>
                                    <p:set>
                                      <p:cBhvr>
                                        <p:cTn id="28" dur="1" fill="hold">
                                          <p:stCondLst>
                                            <p:cond delay="0"/>
                                          </p:stCondLst>
                                        </p:cTn>
                                        <p:tgtEl>
                                          <p:spTgt spid="351242"/>
                                        </p:tgtEl>
                                        <p:attrNameLst>
                                          <p:attrName>style.visibility</p:attrName>
                                        </p:attrNameLst>
                                      </p:cBhvr>
                                      <p:to>
                                        <p:strVal val="visible"/>
                                      </p:to>
                                    </p:set>
                                    <p:anim calcmode="lin" valueType="num">
                                      <p:cBhvr additive="base">
                                        <p:cTn id="29" dur="500" fill="hold"/>
                                        <p:tgtEl>
                                          <p:spTgt spid="351242"/>
                                        </p:tgtEl>
                                        <p:attrNameLst>
                                          <p:attrName>ppt_x</p:attrName>
                                        </p:attrNameLst>
                                      </p:cBhvr>
                                      <p:tavLst>
                                        <p:tav tm="0">
                                          <p:val>
                                            <p:strVal val="#ppt_x"/>
                                          </p:val>
                                        </p:tav>
                                        <p:tav tm="100000">
                                          <p:val>
                                            <p:strVal val="#ppt_x"/>
                                          </p:val>
                                        </p:tav>
                                      </p:tavLst>
                                    </p:anim>
                                    <p:anim calcmode="lin" valueType="num">
                                      <p:cBhvr additive="base">
                                        <p:cTn id="30" dur="500" fill="hold"/>
                                        <p:tgtEl>
                                          <p:spTgt spid="351242"/>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000"/>
                            </p:stCondLst>
                            <p:childTnLst>
                              <p:par>
                                <p:cTn id="32" presetID="7" presetClass="entr" presetSubtype="4" fill="hold" nodeType="afterEffect">
                                  <p:stCondLst>
                                    <p:cond delay="1000"/>
                                  </p:stCondLst>
                                  <p:childTnLst>
                                    <p:set>
                                      <p:cBhvr>
                                        <p:cTn id="33" dur="1" fill="hold">
                                          <p:stCondLst>
                                            <p:cond delay="0"/>
                                          </p:stCondLst>
                                        </p:cTn>
                                        <p:tgtEl>
                                          <p:spTgt spid="351244"/>
                                        </p:tgtEl>
                                        <p:attrNameLst>
                                          <p:attrName>style.visibility</p:attrName>
                                        </p:attrNameLst>
                                      </p:cBhvr>
                                      <p:to>
                                        <p:strVal val="visible"/>
                                      </p:to>
                                    </p:set>
                                    <p:anim calcmode="lin" valueType="num">
                                      <p:cBhvr additive="base">
                                        <p:cTn id="34" dur="1000" fill="hold"/>
                                        <p:tgtEl>
                                          <p:spTgt spid="351244"/>
                                        </p:tgtEl>
                                        <p:attrNameLst>
                                          <p:attrName>ppt_x</p:attrName>
                                        </p:attrNameLst>
                                      </p:cBhvr>
                                      <p:tavLst>
                                        <p:tav tm="0">
                                          <p:val>
                                            <p:strVal val="#ppt_x"/>
                                          </p:val>
                                        </p:tav>
                                        <p:tav tm="100000">
                                          <p:val>
                                            <p:strVal val="#ppt_x"/>
                                          </p:val>
                                        </p:tav>
                                      </p:tavLst>
                                    </p:anim>
                                    <p:anim calcmode="lin" valueType="num">
                                      <p:cBhvr additive="base">
                                        <p:cTn id="35" dur="1000" fill="hold"/>
                                        <p:tgtEl>
                                          <p:spTgt spid="351244"/>
                                        </p:tgtEl>
                                        <p:attrNameLst>
                                          <p:attrName>ppt_y</p:attrName>
                                        </p:attrNameLst>
                                      </p:cBhvr>
                                      <p:tavLst>
                                        <p:tav tm="0">
                                          <p:val>
                                            <p:strVal val="1+#ppt_h/2"/>
                                          </p:val>
                                        </p:tav>
                                        <p:tav tm="100000">
                                          <p:val>
                                            <p:strVal val="#ppt_y"/>
                                          </p:val>
                                        </p:tav>
                                      </p:tavLst>
                                    </p:anim>
                                  </p:childTnLst>
                                </p:cTn>
                              </p:par>
                            </p:childTnLst>
                          </p:cTn>
                        </p:par>
                        <p:par>
                          <p:cTn id="36" fill="hold" nodeType="afterGroup">
                            <p:stCondLst>
                              <p:cond delay="7000"/>
                            </p:stCondLst>
                            <p:childTnLst>
                              <p:par>
                                <p:cTn id="37" presetID="7" presetClass="entr" presetSubtype="4" fill="hold" nodeType="afterEffect">
                                  <p:stCondLst>
                                    <p:cond delay="1000"/>
                                  </p:stCondLst>
                                  <p:childTnLst>
                                    <p:set>
                                      <p:cBhvr>
                                        <p:cTn id="38" dur="1" fill="hold">
                                          <p:stCondLst>
                                            <p:cond delay="0"/>
                                          </p:stCondLst>
                                        </p:cTn>
                                        <p:tgtEl>
                                          <p:spTgt spid="351248"/>
                                        </p:tgtEl>
                                        <p:attrNameLst>
                                          <p:attrName>style.visibility</p:attrName>
                                        </p:attrNameLst>
                                      </p:cBhvr>
                                      <p:to>
                                        <p:strVal val="visible"/>
                                      </p:to>
                                    </p:set>
                                    <p:anim calcmode="lin" valueType="num">
                                      <p:cBhvr additive="base">
                                        <p:cTn id="39" dur="2000" fill="hold"/>
                                        <p:tgtEl>
                                          <p:spTgt spid="351248"/>
                                        </p:tgtEl>
                                        <p:attrNameLst>
                                          <p:attrName>ppt_x</p:attrName>
                                        </p:attrNameLst>
                                      </p:cBhvr>
                                      <p:tavLst>
                                        <p:tav tm="0">
                                          <p:val>
                                            <p:strVal val="#ppt_x"/>
                                          </p:val>
                                        </p:tav>
                                        <p:tav tm="100000">
                                          <p:val>
                                            <p:strVal val="#ppt_x"/>
                                          </p:val>
                                        </p:tav>
                                      </p:tavLst>
                                    </p:anim>
                                    <p:anim calcmode="lin" valueType="num">
                                      <p:cBhvr additive="base">
                                        <p:cTn id="40" dur="2000" fill="hold"/>
                                        <p:tgtEl>
                                          <p:spTgt spid="351248"/>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10000"/>
                            </p:stCondLst>
                            <p:childTnLst>
                              <p:par>
                                <p:cTn id="42" presetID="7" presetClass="entr" presetSubtype="4" fill="hold" nodeType="afterEffect">
                                  <p:stCondLst>
                                    <p:cond delay="1250"/>
                                  </p:stCondLst>
                                  <p:childTnLst>
                                    <p:set>
                                      <p:cBhvr>
                                        <p:cTn id="43" dur="1" fill="hold">
                                          <p:stCondLst>
                                            <p:cond delay="0"/>
                                          </p:stCondLst>
                                        </p:cTn>
                                        <p:tgtEl>
                                          <p:spTgt spid="351245"/>
                                        </p:tgtEl>
                                        <p:attrNameLst>
                                          <p:attrName>style.visibility</p:attrName>
                                        </p:attrNameLst>
                                      </p:cBhvr>
                                      <p:to>
                                        <p:strVal val="visible"/>
                                      </p:to>
                                    </p:set>
                                    <p:anim calcmode="lin" valueType="num">
                                      <p:cBhvr additive="base">
                                        <p:cTn id="44" dur="2000" fill="hold"/>
                                        <p:tgtEl>
                                          <p:spTgt spid="351245"/>
                                        </p:tgtEl>
                                        <p:attrNameLst>
                                          <p:attrName>ppt_x</p:attrName>
                                        </p:attrNameLst>
                                      </p:cBhvr>
                                      <p:tavLst>
                                        <p:tav tm="0">
                                          <p:val>
                                            <p:strVal val="#ppt_x"/>
                                          </p:val>
                                        </p:tav>
                                        <p:tav tm="100000">
                                          <p:val>
                                            <p:strVal val="#ppt_x"/>
                                          </p:val>
                                        </p:tav>
                                      </p:tavLst>
                                    </p:anim>
                                    <p:anim calcmode="lin" valueType="num">
                                      <p:cBhvr additive="base">
                                        <p:cTn id="45" dur="2000" fill="hold"/>
                                        <p:tgtEl>
                                          <p:spTgt spid="351245"/>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51245"/>
                                        </p:tgtEl>
                                        <p:attrNameLst>
                                          <p:attrName>style.visibility</p:attrName>
                                        </p:attrNameLst>
                                      </p:cBhvr>
                                      <p:to>
                                        <p:strVal val="hidden"/>
                                      </p:to>
                                    </p:set>
                                  </p:sub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351257"/>
                                        </p:tgtEl>
                                        <p:attrNameLst>
                                          <p:attrName>style.visibility</p:attrName>
                                        </p:attrNameLst>
                                      </p:cBhvr>
                                      <p:to>
                                        <p:strVal val="visible"/>
                                      </p:to>
                                    </p:set>
                                    <p:animEffect transition="in" filter="dissolve">
                                      <p:cBhvr>
                                        <p:cTn id="50" dur="500"/>
                                        <p:tgtEl>
                                          <p:spTgt spid="351257"/>
                                        </p:tgtEl>
                                      </p:cBhvr>
                                    </p:animEffect>
                                  </p:childTnLst>
                                </p:cTn>
                              </p:par>
                            </p:childTnLst>
                          </p:cTn>
                        </p:par>
                        <p:par>
                          <p:cTn id="51" fill="hold" nodeType="afterGroup">
                            <p:stCondLst>
                              <p:cond delay="500"/>
                            </p:stCondLst>
                            <p:childTnLst>
                              <p:par>
                                <p:cTn id="52" presetID="7" presetClass="entr" presetSubtype="4" fill="hold" nodeType="afterEffect">
                                  <p:stCondLst>
                                    <p:cond delay="2000"/>
                                  </p:stCondLst>
                                  <p:childTnLst>
                                    <p:set>
                                      <p:cBhvr>
                                        <p:cTn id="53" dur="1" fill="hold">
                                          <p:stCondLst>
                                            <p:cond delay="0"/>
                                          </p:stCondLst>
                                        </p:cTn>
                                        <p:tgtEl>
                                          <p:spTgt spid="351246"/>
                                        </p:tgtEl>
                                        <p:attrNameLst>
                                          <p:attrName>style.visibility</p:attrName>
                                        </p:attrNameLst>
                                      </p:cBhvr>
                                      <p:to>
                                        <p:strVal val="visible"/>
                                      </p:to>
                                    </p:set>
                                    <p:anim calcmode="lin" valueType="num">
                                      <p:cBhvr additive="base">
                                        <p:cTn id="54" dur="2000" fill="hold"/>
                                        <p:tgtEl>
                                          <p:spTgt spid="351246"/>
                                        </p:tgtEl>
                                        <p:attrNameLst>
                                          <p:attrName>ppt_x</p:attrName>
                                        </p:attrNameLst>
                                      </p:cBhvr>
                                      <p:tavLst>
                                        <p:tav tm="0">
                                          <p:val>
                                            <p:strVal val="#ppt_x"/>
                                          </p:val>
                                        </p:tav>
                                        <p:tav tm="100000">
                                          <p:val>
                                            <p:strVal val="#ppt_x"/>
                                          </p:val>
                                        </p:tav>
                                      </p:tavLst>
                                    </p:anim>
                                    <p:anim calcmode="lin" valueType="num">
                                      <p:cBhvr additive="base">
                                        <p:cTn id="55" dur="2000" fill="hold"/>
                                        <p:tgtEl>
                                          <p:spTgt spid="35124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51246"/>
                                        </p:tgtEl>
                                        <p:attrNameLst>
                                          <p:attrName>style.visibility</p:attrName>
                                        </p:attrNameLst>
                                      </p:cBhvr>
                                      <p:to>
                                        <p:strVal val="hidden"/>
                                      </p:to>
                                    </p:set>
                                  </p:sub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nodeType="clickEffect">
                                  <p:stCondLst>
                                    <p:cond delay="0"/>
                                  </p:stCondLst>
                                  <p:childTnLst>
                                    <p:set>
                                      <p:cBhvr>
                                        <p:cTn id="59" dur="1" fill="hold">
                                          <p:stCondLst>
                                            <p:cond delay="0"/>
                                          </p:stCondLst>
                                        </p:cTn>
                                        <p:tgtEl>
                                          <p:spTgt spid="351258"/>
                                        </p:tgtEl>
                                        <p:attrNameLst>
                                          <p:attrName>style.visibility</p:attrName>
                                        </p:attrNameLst>
                                      </p:cBhvr>
                                      <p:to>
                                        <p:strVal val="visible"/>
                                      </p:to>
                                    </p:set>
                                    <p:animEffect transition="in" filter="dissolve">
                                      <p:cBhvr>
                                        <p:cTn id="60" dur="500"/>
                                        <p:tgtEl>
                                          <p:spTgt spid="351258"/>
                                        </p:tgtEl>
                                      </p:cBhvr>
                                    </p:animEffect>
                                  </p:childTnLst>
                                </p:cTn>
                              </p:par>
                            </p:childTnLst>
                          </p:cTn>
                        </p:par>
                        <p:par>
                          <p:cTn id="61" fill="hold" nodeType="afterGroup">
                            <p:stCondLst>
                              <p:cond delay="500"/>
                            </p:stCondLst>
                            <p:childTnLst>
                              <p:par>
                                <p:cTn id="62" presetID="7" presetClass="entr" presetSubtype="4" fill="hold" nodeType="afterEffect">
                                  <p:stCondLst>
                                    <p:cond delay="0"/>
                                  </p:stCondLst>
                                  <p:childTnLst>
                                    <p:set>
                                      <p:cBhvr>
                                        <p:cTn id="63" dur="1" fill="hold">
                                          <p:stCondLst>
                                            <p:cond delay="0"/>
                                          </p:stCondLst>
                                        </p:cTn>
                                        <p:tgtEl>
                                          <p:spTgt spid="351247"/>
                                        </p:tgtEl>
                                        <p:attrNameLst>
                                          <p:attrName>style.visibility</p:attrName>
                                        </p:attrNameLst>
                                      </p:cBhvr>
                                      <p:to>
                                        <p:strVal val="visible"/>
                                      </p:to>
                                    </p:set>
                                    <p:anim calcmode="lin" valueType="num">
                                      <p:cBhvr additive="base">
                                        <p:cTn id="64" dur="5000" fill="hold"/>
                                        <p:tgtEl>
                                          <p:spTgt spid="351247"/>
                                        </p:tgtEl>
                                        <p:attrNameLst>
                                          <p:attrName>ppt_x</p:attrName>
                                        </p:attrNameLst>
                                      </p:cBhvr>
                                      <p:tavLst>
                                        <p:tav tm="0">
                                          <p:val>
                                            <p:strVal val="#ppt_x"/>
                                          </p:val>
                                        </p:tav>
                                        <p:tav tm="100000">
                                          <p:val>
                                            <p:strVal val="#ppt_x"/>
                                          </p:val>
                                        </p:tav>
                                      </p:tavLst>
                                    </p:anim>
                                    <p:anim calcmode="lin" valueType="num">
                                      <p:cBhvr additive="base">
                                        <p:cTn id="65" dur="5000" fill="hold"/>
                                        <p:tgtEl>
                                          <p:spTgt spid="35124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351247"/>
                                        </p:tgtEl>
                                        <p:attrNameLst>
                                          <p:attrName>style.visibility</p:attrName>
                                        </p:attrNameLst>
                                      </p:cBhvr>
                                      <p:to>
                                        <p:strVal val="hidden"/>
                                      </p:to>
                                    </p:set>
                                  </p:sub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351259"/>
                                        </p:tgtEl>
                                        <p:attrNameLst>
                                          <p:attrName>style.visibility</p:attrName>
                                        </p:attrNameLst>
                                      </p:cBhvr>
                                      <p:to>
                                        <p:strVal val="visible"/>
                                      </p:to>
                                    </p:set>
                                    <p:animEffect transition="in" filter="dissolve">
                                      <p:cBhvr>
                                        <p:cTn id="70" dur="500"/>
                                        <p:tgtEl>
                                          <p:spTgt spid="35125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3" presetClass="entr" presetSubtype="5" fill="hold" grpId="0" nodeType="clickEffect">
                                  <p:stCondLst>
                                    <p:cond delay="0"/>
                                  </p:stCondLst>
                                  <p:childTnLst>
                                    <p:set>
                                      <p:cBhvr>
                                        <p:cTn id="74" dur="1" fill="hold">
                                          <p:stCondLst>
                                            <p:cond delay="0"/>
                                          </p:stCondLst>
                                        </p:cTn>
                                        <p:tgtEl>
                                          <p:spTgt spid="351249"/>
                                        </p:tgtEl>
                                        <p:attrNameLst>
                                          <p:attrName>style.visibility</p:attrName>
                                        </p:attrNameLst>
                                      </p:cBhvr>
                                      <p:to>
                                        <p:strVal val="visible"/>
                                      </p:to>
                                    </p:set>
                                    <p:animEffect transition="in" filter="blinds(vertical)">
                                      <p:cBhvr>
                                        <p:cTn id="75" dur="500"/>
                                        <p:tgtEl>
                                          <p:spTgt spid="351249"/>
                                        </p:tgtEl>
                                      </p:cBhvr>
                                    </p:animEffect>
                                  </p:childTnLst>
                                </p:cTn>
                              </p:par>
                            </p:childTnLst>
                          </p:cTn>
                        </p:par>
                        <p:par>
                          <p:cTn id="76" fill="hold" nodeType="withGroup">
                            <p:stCondLst>
                              <p:cond delay="500"/>
                            </p:stCondLst>
                            <p:childTnLst>
                              <p:par>
                                <p:cTn id="77" presetID="3" presetClass="entr" presetSubtype="5" fill="hold" grpId="0" nodeType="afterEffect">
                                  <p:stCondLst>
                                    <p:cond delay="250"/>
                                  </p:stCondLst>
                                  <p:childTnLst>
                                    <p:set>
                                      <p:cBhvr>
                                        <p:cTn id="78" dur="1" fill="hold">
                                          <p:stCondLst>
                                            <p:cond delay="0"/>
                                          </p:stCondLst>
                                        </p:cTn>
                                        <p:tgtEl>
                                          <p:spTgt spid="351252"/>
                                        </p:tgtEl>
                                        <p:attrNameLst>
                                          <p:attrName>style.visibility</p:attrName>
                                        </p:attrNameLst>
                                      </p:cBhvr>
                                      <p:to>
                                        <p:strVal val="visible"/>
                                      </p:to>
                                    </p:set>
                                    <p:animEffect transition="in" filter="blinds(vertical)">
                                      <p:cBhvr>
                                        <p:cTn id="79" dur="500"/>
                                        <p:tgtEl>
                                          <p:spTgt spid="351252"/>
                                        </p:tgtEl>
                                      </p:cBhvr>
                                    </p:animEffect>
                                  </p:childTnLst>
                                </p:cTn>
                              </p:par>
                            </p:childTnLst>
                          </p:cTn>
                        </p:par>
                        <p:par>
                          <p:cTn id="80" fill="hold" nodeType="withGroup">
                            <p:stCondLst>
                              <p:cond delay="1250"/>
                            </p:stCondLst>
                            <p:childTnLst>
                              <p:par>
                                <p:cTn id="81" presetID="3" presetClass="entr" presetSubtype="5" fill="hold" grpId="0" nodeType="afterEffect">
                                  <p:stCondLst>
                                    <p:cond delay="250"/>
                                  </p:stCondLst>
                                  <p:childTnLst>
                                    <p:set>
                                      <p:cBhvr>
                                        <p:cTn id="82" dur="1" fill="hold">
                                          <p:stCondLst>
                                            <p:cond delay="0"/>
                                          </p:stCondLst>
                                        </p:cTn>
                                        <p:tgtEl>
                                          <p:spTgt spid="351250"/>
                                        </p:tgtEl>
                                        <p:attrNameLst>
                                          <p:attrName>style.visibility</p:attrName>
                                        </p:attrNameLst>
                                      </p:cBhvr>
                                      <p:to>
                                        <p:strVal val="visible"/>
                                      </p:to>
                                    </p:set>
                                    <p:animEffect transition="in" filter="blinds(vertical)">
                                      <p:cBhvr>
                                        <p:cTn id="83" dur="500"/>
                                        <p:tgtEl>
                                          <p:spTgt spid="351250"/>
                                        </p:tgtEl>
                                      </p:cBhvr>
                                    </p:animEffect>
                                  </p:childTnLst>
                                </p:cTn>
                              </p:par>
                            </p:childTnLst>
                          </p:cTn>
                        </p:par>
                        <p:par>
                          <p:cTn id="84" fill="hold" nodeType="withGroup">
                            <p:stCondLst>
                              <p:cond delay="2000"/>
                            </p:stCondLst>
                            <p:childTnLst>
                              <p:par>
                                <p:cTn id="85" presetID="3" presetClass="entr" presetSubtype="5" fill="hold" grpId="0" nodeType="afterEffect">
                                  <p:stCondLst>
                                    <p:cond delay="250"/>
                                  </p:stCondLst>
                                  <p:childTnLst>
                                    <p:set>
                                      <p:cBhvr>
                                        <p:cTn id="86" dur="1" fill="hold">
                                          <p:stCondLst>
                                            <p:cond delay="0"/>
                                          </p:stCondLst>
                                        </p:cTn>
                                        <p:tgtEl>
                                          <p:spTgt spid="351251"/>
                                        </p:tgtEl>
                                        <p:attrNameLst>
                                          <p:attrName>style.visibility</p:attrName>
                                        </p:attrNameLst>
                                      </p:cBhvr>
                                      <p:to>
                                        <p:strVal val="visible"/>
                                      </p:to>
                                    </p:set>
                                    <p:animEffect transition="in" filter="blinds(vertical)">
                                      <p:cBhvr>
                                        <p:cTn id="87" dur="500"/>
                                        <p:tgtEl>
                                          <p:spTgt spid="351251"/>
                                        </p:tgtEl>
                                      </p:cBhvr>
                                    </p:animEffect>
                                  </p:childTnLst>
                                </p:cTn>
                              </p:par>
                            </p:childTnLst>
                          </p:cTn>
                        </p:par>
                        <p:par>
                          <p:cTn id="88" fill="hold" nodeType="withGroup">
                            <p:stCondLst>
                              <p:cond delay="2750"/>
                            </p:stCondLst>
                            <p:childTnLst>
                              <p:par>
                                <p:cTn id="89" presetID="3" presetClass="entr" presetSubtype="5" fill="hold" grpId="0" nodeType="afterEffect">
                                  <p:stCondLst>
                                    <p:cond delay="250"/>
                                  </p:stCondLst>
                                  <p:childTnLst>
                                    <p:set>
                                      <p:cBhvr>
                                        <p:cTn id="90" dur="1" fill="hold">
                                          <p:stCondLst>
                                            <p:cond delay="0"/>
                                          </p:stCondLst>
                                        </p:cTn>
                                        <p:tgtEl>
                                          <p:spTgt spid="351255"/>
                                        </p:tgtEl>
                                        <p:attrNameLst>
                                          <p:attrName>style.visibility</p:attrName>
                                        </p:attrNameLst>
                                      </p:cBhvr>
                                      <p:to>
                                        <p:strVal val="visible"/>
                                      </p:to>
                                    </p:set>
                                    <p:animEffect transition="in" filter="blinds(vertical)">
                                      <p:cBhvr>
                                        <p:cTn id="91" dur="500"/>
                                        <p:tgtEl>
                                          <p:spTgt spid="351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animBg="1"/>
      <p:bldP spid="351236" grpId="0" autoUpdateAnimBg="0"/>
      <p:bldP spid="351237" grpId="0" autoUpdateAnimBg="0"/>
      <p:bldP spid="351239" grpId="0" animBg="1"/>
      <p:bldP spid="351240" grpId="0" autoUpdateAnimBg="0"/>
      <p:bldP spid="351242" grpId="0" autoUpdateAnimBg="0"/>
      <p:bldP spid="351249" grpId="0" animBg="1"/>
      <p:bldP spid="351250" grpId="0" animBg="1"/>
      <p:bldP spid="351251" grpId="0" animBg="1"/>
      <p:bldP spid="351252" grpId="0" animBg="1"/>
      <p:bldP spid="351255"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8594" name="Picture 2" descr="FOTO6"/>
          <p:cNvPicPr>
            <a:picLocks noChangeAspect="1" noChangeArrowheads="1"/>
          </p:cNvPicPr>
          <p:nvPr/>
        </p:nvPicPr>
        <p:blipFill>
          <a:blip r:embed="rId3" cstate="print">
            <a:lum bright="32000"/>
            <a:extLst>
              <a:ext uri="{28A0092B-C50C-407E-A947-70E740481C1C}">
                <a14:useLocalDpi xmlns:a14="http://schemas.microsoft.com/office/drawing/2010/main" val="0"/>
              </a:ext>
            </a:extLst>
          </a:blip>
          <a:srcRect/>
          <a:stretch>
            <a:fillRect/>
          </a:stretch>
        </p:blipFill>
        <p:spPr bwMode="auto">
          <a:xfrm>
            <a:off x="1905000" y="1565275"/>
            <a:ext cx="54102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5" name="Text Box 3"/>
          <p:cNvSpPr txBox="1">
            <a:spLocks noChangeArrowheads="1"/>
          </p:cNvSpPr>
          <p:nvPr/>
        </p:nvSpPr>
        <p:spPr bwMode="auto">
          <a:xfrm>
            <a:off x="838200" y="304800"/>
            <a:ext cx="7391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600">
                <a:latin typeface="Times New Roman" pitchFamily="18" charset="0"/>
              </a:rPr>
              <a:t>Participatory approaches should be used as much as possible</a:t>
            </a:r>
          </a:p>
        </p:txBody>
      </p:sp>
      <p:sp>
        <p:nvSpPr>
          <p:cNvPr id="238596" name="Text Box 4"/>
          <p:cNvSpPr txBox="1">
            <a:spLocks noChangeArrowheads="1"/>
          </p:cNvSpPr>
          <p:nvPr/>
        </p:nvSpPr>
        <p:spPr bwMode="auto">
          <a:xfrm>
            <a:off x="0" y="5105400"/>
            <a:ext cx="9144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CA" sz="3600">
                <a:latin typeface="Times New Roman" pitchFamily="18" charset="0"/>
              </a:rPr>
              <a:t>b</a:t>
            </a:r>
            <a:r>
              <a:rPr lang="en-US" sz="3600">
                <a:latin typeface="Times New Roman" pitchFamily="18" charset="0"/>
              </a:rPr>
              <a:t>ut even they should be used with appropriate rigor: how many (and which) people’s perspectives contributed to the story?</a:t>
            </a:r>
          </a:p>
        </p:txBody>
      </p:sp>
      <p:sp>
        <p:nvSpPr>
          <p:cNvPr id="134149" name="Text Box 5"/>
          <p:cNvSpPr txBox="1">
            <a:spLocks noChangeArrowheads="1"/>
          </p:cNvSpPr>
          <p:nvPr/>
        </p:nvSpPr>
        <p:spPr bwMode="auto">
          <a:xfrm>
            <a:off x="8382000" y="6507163"/>
            <a:ext cx="762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5EF63708-8880-4569-8CFD-22FDC64EBC30}" type="slidenum">
              <a:rPr lang="en-US"/>
              <a:pPr>
                <a:spcBef>
                  <a:spcPct val="50000"/>
                </a:spcBef>
              </a:pPr>
              <a:t>148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238594"/>
                                        </p:tgtEl>
                                        <p:attrNameLst>
                                          <p:attrName>style.visibility</p:attrName>
                                        </p:attrNameLst>
                                      </p:cBhvr>
                                      <p:to>
                                        <p:strVal val="visible"/>
                                      </p:to>
                                    </p:set>
                                    <p:animEffect transition="in" filter="box(in)">
                                      <p:cBhvr>
                                        <p:cTn id="7" dur="500"/>
                                        <p:tgtEl>
                                          <p:spTgt spid="238594"/>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38595"/>
                                        </p:tgtEl>
                                        <p:attrNameLst>
                                          <p:attrName>style.visibility</p:attrName>
                                        </p:attrNameLst>
                                      </p:cBhvr>
                                      <p:to>
                                        <p:strVal val="visible"/>
                                      </p:to>
                                    </p:set>
                                    <p:anim calcmode="lin" valueType="num">
                                      <p:cBhvr additive="base">
                                        <p:cTn id="11" dur="500" fill="hold"/>
                                        <p:tgtEl>
                                          <p:spTgt spid="238595"/>
                                        </p:tgtEl>
                                        <p:attrNameLst>
                                          <p:attrName>ppt_x</p:attrName>
                                        </p:attrNameLst>
                                      </p:cBhvr>
                                      <p:tavLst>
                                        <p:tav tm="0">
                                          <p:val>
                                            <p:strVal val="#ppt_x"/>
                                          </p:val>
                                        </p:tav>
                                        <p:tav tm="100000">
                                          <p:val>
                                            <p:strVal val="#ppt_x"/>
                                          </p:val>
                                        </p:tav>
                                      </p:tavLst>
                                    </p:anim>
                                    <p:anim calcmode="lin" valueType="num">
                                      <p:cBhvr additive="base">
                                        <p:cTn id="12" dur="500" fill="hold"/>
                                        <p:tgtEl>
                                          <p:spTgt spid="238595"/>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1000"/>
                                  </p:stCondLst>
                                  <p:childTnLst>
                                    <p:set>
                                      <p:cBhvr>
                                        <p:cTn id="15" dur="1" fill="hold">
                                          <p:stCondLst>
                                            <p:cond delay="0"/>
                                          </p:stCondLst>
                                        </p:cTn>
                                        <p:tgtEl>
                                          <p:spTgt spid="238596"/>
                                        </p:tgtEl>
                                        <p:attrNameLst>
                                          <p:attrName>style.visibility</p:attrName>
                                        </p:attrNameLst>
                                      </p:cBhvr>
                                      <p:to>
                                        <p:strVal val="visible"/>
                                      </p:to>
                                    </p:set>
                                    <p:anim calcmode="lin" valueType="num">
                                      <p:cBhvr additive="base">
                                        <p:cTn id="16" dur="500" fill="hold"/>
                                        <p:tgtEl>
                                          <p:spTgt spid="238596"/>
                                        </p:tgtEl>
                                        <p:attrNameLst>
                                          <p:attrName>ppt_x</p:attrName>
                                        </p:attrNameLst>
                                      </p:cBhvr>
                                      <p:tavLst>
                                        <p:tav tm="0">
                                          <p:val>
                                            <p:strVal val="#ppt_x"/>
                                          </p:val>
                                        </p:tav>
                                        <p:tav tm="100000">
                                          <p:val>
                                            <p:strVal val="#ppt_x"/>
                                          </p:val>
                                        </p:tav>
                                      </p:tavLst>
                                    </p:anim>
                                    <p:anim calcmode="lin" valueType="num">
                                      <p:cBhvr additive="base">
                                        <p:cTn id="17" dur="500" fill="hold"/>
                                        <p:tgtEl>
                                          <p:spTgt spid="2385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5" grpId="0" autoUpdateAnimBg="0"/>
      <p:bldP spid="238596"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2"/>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328613"/>
            <a:ext cx="9144000" cy="71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 Box 3"/>
          <p:cNvSpPr txBox="1">
            <a:spLocks noChangeArrowheads="1"/>
          </p:cNvSpPr>
          <p:nvPr/>
        </p:nvSpPr>
        <p:spPr bwMode="auto">
          <a:xfrm>
            <a:off x="533400" y="5619750"/>
            <a:ext cx="8382000" cy="1200150"/>
          </a:xfrm>
          <a:prstGeom prst="rect">
            <a:avLst/>
          </a:prstGeom>
          <a:noFill/>
          <a:ln w="9525">
            <a:noFill/>
            <a:miter lim="800000"/>
            <a:headEnd/>
            <a:tailEnd/>
          </a:ln>
        </p:spPr>
        <p:txBody>
          <a:bodyPr>
            <a:spAutoFit/>
          </a:bodyPr>
          <a:lstStyle/>
          <a:p>
            <a:pPr algn="ctr" eaLnBrk="0" hangingPunct="0">
              <a:spcBef>
                <a:spcPct val="50000"/>
              </a:spcBef>
              <a:defRPr/>
            </a:pPr>
            <a:r>
              <a:rPr lang="en-US" sz="7200" b="1" dirty="0">
                <a:solidFill>
                  <a:srgbClr val="002060"/>
                </a:solidFill>
                <a:effectLst>
                  <a:outerShdw blurRad="38100" dist="38100" dir="2700000" algn="tl">
                    <a:srgbClr val="000000">
                      <a:alpha val="43137"/>
                    </a:srgbClr>
                  </a:outerShdw>
                </a:effectLst>
                <a:cs typeface="+mn-cs"/>
              </a:rPr>
              <a:t>Questions?</a:t>
            </a:r>
          </a:p>
        </p:txBody>
      </p:sp>
      <p:sp>
        <p:nvSpPr>
          <p:cNvPr id="135172"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C81F2939-F61D-4807-B057-D8248BA19F00}" type="slidenum">
              <a:rPr lang="en-US">
                <a:solidFill>
                  <a:schemeClr val="bg1"/>
                </a:solidFill>
              </a:rPr>
              <a:pPr>
                <a:spcBef>
                  <a:spcPct val="50000"/>
                </a:spcBef>
              </a:pPr>
              <a:t>149</a:t>
            </a:fld>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4739"/>
                                        </p:tgtEl>
                                        <p:attrNameLst>
                                          <p:attrName>style.visibility</p:attrName>
                                        </p:attrNameLst>
                                      </p:cBhvr>
                                      <p:to>
                                        <p:strVal val="visible"/>
                                      </p:to>
                                    </p:set>
                                    <p:anim calcmode="lin" valueType="num">
                                      <p:cBhvr additive="base">
                                        <p:cTn id="7" dur="3500" fill="hold"/>
                                        <p:tgtEl>
                                          <p:spTgt spid="244739"/>
                                        </p:tgtEl>
                                        <p:attrNameLst>
                                          <p:attrName>ppt_x</p:attrName>
                                        </p:attrNameLst>
                                      </p:cBhvr>
                                      <p:tavLst>
                                        <p:tav tm="0">
                                          <p:val>
                                            <p:strVal val="#ppt_x"/>
                                          </p:val>
                                        </p:tav>
                                        <p:tav tm="100000">
                                          <p:val>
                                            <p:strVal val="#ppt_x"/>
                                          </p:val>
                                        </p:tav>
                                      </p:tavLst>
                                    </p:anim>
                                    <p:anim calcmode="lin" valueType="num">
                                      <p:cBhvr additive="base">
                                        <p:cTn id="8" dur="3500" fill="hold"/>
                                        <p:tgtEl>
                                          <p:spTgt spid="2447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0"/>
          </p:nvPr>
        </p:nvSpPr>
        <p:spPr>
          <a:xfrm>
            <a:off x="4355912" y="0"/>
            <a:ext cx="4787875" cy="6858000"/>
          </a:xfrm>
          <a:prstGeom prst="rect">
            <a:avLst/>
          </a:prstGeom>
          <a:solidFill>
            <a:srgbClr val="C2DBEE"/>
          </a:solidFill>
          <a:ln w="0" cmpd="sng">
            <a:noFill/>
            <a:prstDash val="solid"/>
          </a:ln>
        </p:spPr>
        <p:txBody>
          <a:bodyPr vert="horz" lIns="0" tIns="0" rIns="0" bIns="0" anchor="t"/>
          <a:lstStyle/>
          <a:p>
            <a:pPr algn="l"/>
            <a:r>
              <a:rPr lang="en-US" sz="100"/>
              <a:t> </a:t>
            </a:r>
          </a:p>
        </p:txBody>
      </p:sp>
      <p:pic>
        <p:nvPicPr>
          <p:cNvPr id="6" name="Image.jpg"/>
          <p:cNvPicPr/>
          <p:nvPr/>
        </p:nvPicPr>
        <p:blipFill>
          <a:blip r:embed="rId2"/>
          <a:stretch>
            <a:fillRect/>
          </a:stretch>
        </p:blipFill>
        <p:spPr>
          <a:xfrm>
            <a:off x="4355912" y="57150"/>
            <a:ext cx="4787875" cy="6858000"/>
          </a:xfrm>
          <a:prstGeom prst="rect">
            <a:avLst/>
          </a:prstGeom>
        </p:spPr>
      </p:pic>
      <p:pic>
        <p:nvPicPr>
          <p:cNvPr id="17" name="Image.jpg"/>
          <p:cNvPicPr/>
          <p:nvPr/>
        </p:nvPicPr>
        <p:blipFill>
          <a:blip r:embed="rId3"/>
          <a:stretch>
            <a:fillRect/>
          </a:stretch>
        </p:blipFill>
        <p:spPr>
          <a:xfrm>
            <a:off x="491721" y="329089"/>
            <a:ext cx="1688156" cy="1353503"/>
          </a:xfrm>
          <a:prstGeom prst="rect">
            <a:avLst/>
          </a:prstGeom>
        </p:spPr>
      </p:pic>
      <p:pic>
        <p:nvPicPr>
          <p:cNvPr id="20" name="Image.jpg"/>
          <p:cNvPicPr/>
          <p:nvPr/>
        </p:nvPicPr>
        <p:blipFill>
          <a:blip r:embed="rId4"/>
          <a:stretch>
            <a:fillRect/>
          </a:stretch>
        </p:blipFill>
        <p:spPr>
          <a:xfrm>
            <a:off x="2966545" y="5971223"/>
            <a:ext cx="1231436" cy="516255"/>
          </a:xfrm>
          <a:prstGeom prst="rect">
            <a:avLst/>
          </a:prstGeom>
        </p:spPr>
      </p:pic>
      <p:pic>
        <p:nvPicPr>
          <p:cNvPr id="24" name="Image.jpg"/>
          <p:cNvPicPr/>
          <p:nvPr/>
        </p:nvPicPr>
        <p:blipFill>
          <a:blip r:embed="rId5"/>
          <a:stretch>
            <a:fillRect/>
          </a:stretch>
        </p:blipFill>
        <p:spPr>
          <a:xfrm>
            <a:off x="221104" y="6135529"/>
            <a:ext cx="1891332" cy="205740"/>
          </a:xfrm>
          <a:prstGeom prst="rect">
            <a:avLst/>
          </a:prstGeom>
        </p:spPr>
      </p:pic>
      <p:sp>
        <p:nvSpPr>
          <p:cNvPr id="7" name="Text Placeholder 6"/>
          <p:cNvSpPr>
            <a:spLocks noGrp="1"/>
          </p:cNvSpPr>
          <p:nvPr>
            <p:ph type="body" idx="10"/>
          </p:nvPr>
        </p:nvSpPr>
        <p:spPr>
          <a:xfrm>
            <a:off x="4355912" y="336233"/>
            <a:ext cx="399523" cy="821055"/>
          </a:xfrm>
          <a:prstGeom prst="rect">
            <a:avLst/>
          </a:prstGeom>
          <a:noFill/>
          <a:ln w="0" cmpd="sng">
            <a:noFill/>
            <a:prstDash val="solid"/>
          </a:ln>
        </p:spPr>
        <p:txBody>
          <a:bodyPr vert="vert" lIns="0" tIns="0" rIns="0" bIns="0" anchor="t"/>
          <a:lstStyle/>
          <a:p>
            <a:pPr marL="0" marR="32159" indent="0">
              <a:lnSpc>
                <a:spcPts val="1055"/>
              </a:lnSpc>
              <a:spcAft>
                <a:spcPts val="0"/>
              </a:spcAft>
            </a:pPr>
            <a:r>
              <a:rPr lang="en-US" sz="1100" b="1" spc="-11">
                <a:solidFill>
                  <a:srgbClr val="006792"/>
                </a:solidFill>
                <a:latin typeface="Arial" panose="22635452340000000000" pitchFamily="2"/>
              </a:rPr>
              <a:t>Bamberger </a:t>
            </a:r>
            <a:r>
              <a:rPr lang="en-US" sz="1100" b="1">
                <a:solidFill>
                  <a:srgbClr val="006792"/>
                </a:solidFill>
                <a:latin typeface="Arial" panose="22635452340000000000" pitchFamily="2"/>
              </a:rPr>
              <a:t>Rugh </a:t>
            </a:r>
          </a:p>
          <a:p>
            <a:pPr marL="0" indent="0">
              <a:lnSpc>
                <a:spcPts val="914"/>
              </a:lnSpc>
              <a:spcBef>
                <a:spcPts val="0"/>
              </a:spcBef>
              <a:spcAft>
                <a:spcPts val="0"/>
              </a:spcAft>
            </a:pPr>
            <a:r>
              <a:rPr lang="en-US" sz="1100" b="1">
                <a:solidFill>
                  <a:srgbClr val="006792"/>
                </a:solidFill>
                <a:latin typeface="Arial" panose="22635452340000000000" pitchFamily="2"/>
              </a:rPr>
              <a:t>Mabry </a:t>
            </a:r>
          </a:p>
        </p:txBody>
      </p:sp>
      <p:sp>
        <p:nvSpPr>
          <p:cNvPr id="8" name="Text Placeholder 7"/>
          <p:cNvSpPr>
            <a:spLocks noGrp="1"/>
          </p:cNvSpPr>
          <p:nvPr>
            <p:ph type="body" idx="10"/>
          </p:nvPr>
        </p:nvSpPr>
        <p:spPr>
          <a:xfrm>
            <a:off x="-2650149" y="1005840"/>
            <a:ext cx="2509825" cy="971074"/>
          </a:xfrm>
          <a:prstGeom prst="rect">
            <a:avLst/>
          </a:prstGeom>
          <a:noFill/>
          <a:ln w="0" cmpd="sng">
            <a:noFill/>
            <a:prstDash val="solid"/>
          </a:ln>
        </p:spPr>
        <p:txBody>
          <a:bodyPr vert="horz" lIns="0" tIns="16080" rIns="0" bIns="0" anchor="t"/>
          <a:lstStyle/>
          <a:p>
            <a:pPr marL="0" indent="0" algn="ctr">
              <a:lnSpc>
                <a:spcPts val="3376"/>
              </a:lnSpc>
              <a:spcAft>
                <a:spcPts val="0"/>
              </a:spcAft>
            </a:pPr>
            <a:r>
              <a:rPr lang="en-US" sz="4500" spc="-70" dirty="0">
                <a:solidFill>
                  <a:srgbClr val="A51E5A"/>
                </a:solidFill>
                <a:latin typeface="Arial" panose="22635452340000000000" pitchFamily="2"/>
              </a:rPr>
              <a:t>RealWorld </a:t>
            </a:r>
          </a:p>
          <a:p>
            <a:pPr marL="0" indent="0" algn="ctr">
              <a:lnSpc>
                <a:spcPts val="4150"/>
              </a:lnSpc>
              <a:spcBef>
                <a:spcPts val="0"/>
              </a:spcBef>
              <a:spcAft>
                <a:spcPts val="0"/>
              </a:spcAft>
            </a:pPr>
            <a:r>
              <a:rPr lang="en-US" sz="4500" spc="-281" dirty="0">
                <a:solidFill>
                  <a:srgbClr val="A51E5A"/>
                </a:solidFill>
                <a:latin typeface="Arial" panose="22635452340000000000" pitchFamily="2"/>
              </a:rPr>
              <a:t>Evaluation </a:t>
            </a:r>
          </a:p>
        </p:txBody>
      </p:sp>
      <p:sp>
        <p:nvSpPr>
          <p:cNvPr id="9" name="Text Placeholder 8"/>
          <p:cNvSpPr>
            <a:spLocks noGrp="1"/>
          </p:cNvSpPr>
          <p:nvPr>
            <p:ph type="body" idx="10"/>
          </p:nvPr>
        </p:nvSpPr>
        <p:spPr>
          <a:xfrm>
            <a:off x="4451951" y="1548765"/>
            <a:ext cx="221530" cy="3481864"/>
          </a:xfrm>
          <a:prstGeom prst="rect">
            <a:avLst/>
          </a:prstGeom>
          <a:noFill/>
          <a:ln w="0" cmpd="sng">
            <a:noFill/>
            <a:prstDash val="solid"/>
          </a:ln>
        </p:spPr>
        <p:txBody>
          <a:bodyPr vert="vert" lIns="0" tIns="0" rIns="0" bIns="0" anchor="t"/>
          <a:lstStyle/>
          <a:p>
            <a:pPr marL="0" indent="0">
              <a:lnSpc>
                <a:spcPts val="1688"/>
              </a:lnSpc>
              <a:spcAft>
                <a:spcPts val="0"/>
              </a:spcAft>
            </a:pPr>
            <a:r>
              <a:rPr lang="en-US" sz="2400" b="1" spc="-127">
                <a:solidFill>
                  <a:srgbClr val="A51E5B"/>
                </a:solidFill>
                <a:latin typeface="Arial" panose="22635452340000000000" pitchFamily="2"/>
              </a:rPr>
              <a:t>RealWorld Evaluation </a:t>
            </a:r>
          </a:p>
        </p:txBody>
      </p:sp>
      <p:sp>
        <p:nvSpPr>
          <p:cNvPr id="10" name="Text Placeholder 9"/>
          <p:cNvSpPr>
            <a:spLocks noGrp="1"/>
          </p:cNvSpPr>
          <p:nvPr>
            <p:ph type="body" idx="10"/>
          </p:nvPr>
        </p:nvSpPr>
        <p:spPr>
          <a:xfrm>
            <a:off x="5142579" y="1308735"/>
            <a:ext cx="2380919" cy="363855"/>
          </a:xfrm>
          <a:prstGeom prst="rect">
            <a:avLst/>
          </a:prstGeom>
          <a:noFill/>
          <a:ln w="0" cmpd="sng">
            <a:noFill/>
            <a:prstDash val="solid"/>
          </a:ln>
        </p:spPr>
        <p:txBody>
          <a:bodyPr vert="horz" lIns="0" tIns="0" rIns="0" bIns="0" anchor="t"/>
          <a:lstStyle/>
          <a:p>
            <a:pPr marL="0" indent="0">
              <a:lnSpc>
                <a:spcPct val="87359"/>
              </a:lnSpc>
              <a:spcAft>
                <a:spcPts val="0"/>
              </a:spcAft>
            </a:pPr>
            <a:r>
              <a:rPr lang="en-US" sz="1300" spc="-74">
                <a:solidFill>
                  <a:srgbClr val="006792"/>
                </a:solidFill>
                <a:latin typeface="Arial" panose="22635452340000000000" pitchFamily="2"/>
              </a:rPr>
              <a:t>Working Under Budget, Time, </a:t>
            </a:r>
          </a:p>
          <a:p>
            <a:pPr marL="0" indent="0">
              <a:lnSpc>
                <a:spcPct val="79679"/>
              </a:lnSpc>
              <a:spcBef>
                <a:spcPts val="0"/>
              </a:spcBef>
              <a:spcAft>
                <a:spcPts val="0"/>
              </a:spcAft>
            </a:pPr>
            <a:r>
              <a:rPr lang="en-US" sz="1300" spc="-77">
                <a:solidFill>
                  <a:srgbClr val="006792"/>
                </a:solidFill>
                <a:latin typeface="Arial" panose="22635452340000000000" pitchFamily="2"/>
              </a:rPr>
              <a:t>Data, and Political Constraints </a:t>
            </a:r>
          </a:p>
        </p:txBody>
      </p:sp>
      <p:sp>
        <p:nvSpPr>
          <p:cNvPr id="11" name="Text Placeholder 10"/>
          <p:cNvSpPr>
            <a:spLocks noGrp="1"/>
          </p:cNvSpPr>
          <p:nvPr>
            <p:ph type="body" idx="10"/>
          </p:nvPr>
        </p:nvSpPr>
        <p:spPr>
          <a:xfrm>
            <a:off x="5150689" y="1991678"/>
            <a:ext cx="967222" cy="404336"/>
          </a:xfrm>
          <a:prstGeom prst="rect">
            <a:avLst/>
          </a:prstGeom>
          <a:noFill/>
          <a:ln w="0" cmpd="sng">
            <a:noFill/>
            <a:prstDash val="solid"/>
          </a:ln>
        </p:spPr>
        <p:txBody>
          <a:bodyPr vert="horz" lIns="0" tIns="0" rIns="0" bIns="0" anchor="t"/>
          <a:lstStyle/>
          <a:p>
            <a:pPr marL="0" indent="0">
              <a:lnSpc>
                <a:spcPts val="1266"/>
              </a:lnSpc>
              <a:spcAft>
                <a:spcPts val="0"/>
              </a:spcAft>
            </a:pPr>
            <a:r>
              <a:rPr lang="en-US" sz="1400" spc="-106">
                <a:solidFill>
                  <a:srgbClr val="A51E5A"/>
                </a:solidFill>
                <a:latin typeface="Arial" panose="22635452340000000000" pitchFamily="2"/>
              </a:rPr>
              <a:t>Michael </a:t>
            </a:r>
          </a:p>
          <a:p>
            <a:pPr marL="0" indent="0">
              <a:lnSpc>
                <a:spcPts val="1547"/>
              </a:lnSpc>
              <a:spcBef>
                <a:spcPts val="0"/>
              </a:spcBef>
              <a:spcAft>
                <a:spcPts val="0"/>
              </a:spcAft>
            </a:pPr>
            <a:r>
              <a:rPr lang="en-US" sz="1400" spc="-106">
                <a:solidFill>
                  <a:srgbClr val="A51E5A"/>
                </a:solidFill>
                <a:latin typeface="Arial" panose="22635452340000000000" pitchFamily="2"/>
              </a:rPr>
              <a:t>Bamberger </a:t>
            </a:r>
          </a:p>
        </p:txBody>
      </p:sp>
      <p:sp>
        <p:nvSpPr>
          <p:cNvPr id="12" name="Text Placeholder 11"/>
          <p:cNvSpPr>
            <a:spLocks noGrp="1"/>
          </p:cNvSpPr>
          <p:nvPr>
            <p:ph type="body" idx="10"/>
          </p:nvPr>
        </p:nvSpPr>
        <p:spPr>
          <a:xfrm>
            <a:off x="6302306" y="1987391"/>
            <a:ext cx="454586" cy="403860"/>
          </a:xfrm>
          <a:prstGeom prst="rect">
            <a:avLst/>
          </a:prstGeom>
          <a:noFill/>
          <a:ln w="0" cmpd="sng">
            <a:noFill/>
            <a:prstDash val="solid"/>
          </a:ln>
        </p:spPr>
        <p:txBody>
          <a:bodyPr vert="horz" lIns="0" tIns="0" rIns="0" bIns="0" anchor="t"/>
          <a:lstStyle/>
          <a:p>
            <a:pPr marL="0" indent="0">
              <a:lnSpc>
                <a:spcPts val="1266"/>
              </a:lnSpc>
              <a:spcAft>
                <a:spcPts val="0"/>
              </a:spcAft>
            </a:pPr>
            <a:r>
              <a:rPr lang="en-US" sz="1400" spc="-106">
                <a:solidFill>
                  <a:srgbClr val="A51E5A"/>
                </a:solidFill>
                <a:latin typeface="Arial" panose="22635452340000000000" pitchFamily="2"/>
              </a:rPr>
              <a:t>Jim </a:t>
            </a:r>
          </a:p>
          <a:p>
            <a:pPr marL="0" indent="0">
              <a:lnSpc>
                <a:spcPts val="1547"/>
              </a:lnSpc>
              <a:spcBef>
                <a:spcPts val="0"/>
              </a:spcBef>
              <a:spcAft>
                <a:spcPts val="0"/>
              </a:spcAft>
            </a:pPr>
            <a:r>
              <a:rPr lang="en-US" sz="1400" spc="-113">
                <a:solidFill>
                  <a:srgbClr val="A51E5A"/>
                </a:solidFill>
                <a:latin typeface="Arial" panose="22635452340000000000" pitchFamily="2"/>
              </a:rPr>
              <a:t>Rugh </a:t>
            </a:r>
          </a:p>
        </p:txBody>
      </p:sp>
      <p:sp>
        <p:nvSpPr>
          <p:cNvPr id="13" name="Text Placeholder 12"/>
          <p:cNvSpPr>
            <a:spLocks noGrp="1"/>
          </p:cNvSpPr>
          <p:nvPr>
            <p:ph type="body" idx="10"/>
          </p:nvPr>
        </p:nvSpPr>
        <p:spPr>
          <a:xfrm>
            <a:off x="6957934" y="1982629"/>
            <a:ext cx="575808" cy="401955"/>
          </a:xfrm>
          <a:prstGeom prst="rect">
            <a:avLst/>
          </a:prstGeom>
          <a:noFill/>
          <a:ln w="0" cmpd="sng">
            <a:noFill/>
            <a:prstDash val="solid"/>
          </a:ln>
        </p:spPr>
        <p:txBody>
          <a:bodyPr vert="horz" lIns="0" tIns="0" rIns="0" bIns="0" anchor="t"/>
          <a:lstStyle/>
          <a:p>
            <a:pPr marL="0" indent="0">
              <a:lnSpc>
                <a:spcPts val="1336"/>
              </a:lnSpc>
              <a:spcAft>
                <a:spcPts val="0"/>
              </a:spcAft>
            </a:pPr>
            <a:r>
              <a:rPr lang="en-US" sz="1400" spc="-106">
                <a:solidFill>
                  <a:srgbClr val="A51E5A"/>
                </a:solidFill>
                <a:latin typeface="Arial" panose="22635452340000000000" pitchFamily="2"/>
              </a:rPr>
              <a:t>Linda </a:t>
            </a:r>
          </a:p>
          <a:p>
            <a:pPr marL="0" indent="0">
              <a:lnSpc>
                <a:spcPts val="1547"/>
              </a:lnSpc>
              <a:spcBef>
                <a:spcPts val="0"/>
              </a:spcBef>
              <a:spcAft>
                <a:spcPts val="0"/>
              </a:spcAft>
            </a:pPr>
            <a:r>
              <a:rPr lang="en-US" sz="1400" spc="-32">
                <a:solidFill>
                  <a:srgbClr val="A51E5A"/>
                </a:solidFill>
                <a:latin typeface="Arial" panose="22635452340000000000" pitchFamily="2"/>
              </a:rPr>
              <a:t>Mabry </a:t>
            </a:r>
          </a:p>
        </p:txBody>
      </p:sp>
      <p:sp>
        <p:nvSpPr>
          <p:cNvPr id="14" name="Text Placeholder 13"/>
          <p:cNvSpPr>
            <a:spLocks noGrp="1"/>
          </p:cNvSpPr>
          <p:nvPr>
            <p:ph type="body" idx="10"/>
          </p:nvPr>
        </p:nvSpPr>
        <p:spPr>
          <a:xfrm>
            <a:off x="8154369" y="1261587"/>
            <a:ext cx="670140" cy="159544"/>
          </a:xfrm>
          <a:prstGeom prst="rect">
            <a:avLst/>
          </a:prstGeom>
          <a:noFill/>
          <a:ln w="0" cmpd="sng">
            <a:noFill/>
            <a:prstDash val="solid"/>
          </a:ln>
        </p:spPr>
        <p:txBody>
          <a:bodyPr vert="horz" lIns="0" tIns="0" rIns="0" bIns="0" anchor="t"/>
          <a:lstStyle/>
          <a:p>
            <a:pPr marL="0" indent="0">
              <a:lnSpc>
                <a:spcPct val="84479"/>
              </a:lnSpc>
              <a:spcAft>
                <a:spcPts val="0"/>
              </a:spcAft>
            </a:pPr>
            <a:r>
              <a:rPr lang="en-US" sz="1200" spc="102">
                <a:solidFill>
                  <a:srgbClr val="006792"/>
                </a:solidFill>
                <a:latin typeface="Arial" panose="22635452340000000000" pitchFamily="2"/>
              </a:rPr>
              <a:t>EDITION </a:t>
            </a:r>
          </a:p>
        </p:txBody>
      </p:sp>
      <p:sp>
        <p:nvSpPr>
          <p:cNvPr id="15" name="Text Placeholder 14"/>
          <p:cNvSpPr>
            <a:spLocks noGrp="1"/>
          </p:cNvSpPr>
          <p:nvPr>
            <p:ph type="body" idx="10"/>
          </p:nvPr>
        </p:nvSpPr>
        <p:spPr>
          <a:xfrm>
            <a:off x="4410974" y="5109211"/>
            <a:ext cx="329948" cy="533876"/>
          </a:xfrm>
          <a:prstGeom prst="rect">
            <a:avLst/>
          </a:prstGeom>
          <a:noFill/>
          <a:ln w="0" cmpd="sng">
            <a:noFill/>
            <a:prstDash val="solid"/>
          </a:ln>
        </p:spPr>
        <p:txBody>
          <a:bodyPr vert="horz" lIns="0" tIns="16080" rIns="0" bIns="0" anchor="t"/>
          <a:lstStyle/>
          <a:p>
            <a:pPr marL="0" indent="0" algn="ctr">
              <a:lnSpc>
                <a:spcPts val="3447"/>
              </a:lnSpc>
              <a:spcAft>
                <a:spcPts val="0"/>
              </a:spcAft>
            </a:pPr>
            <a:r>
              <a:rPr lang="en-US" sz="4100" b="1">
                <a:solidFill>
                  <a:srgbClr val="006792"/>
                </a:solidFill>
                <a:latin typeface="Tahoma" panose="22635452340000000000" pitchFamily="2"/>
              </a:rPr>
              <a:t>2 </a:t>
            </a:r>
          </a:p>
          <a:p>
            <a:pPr marL="0" indent="0" algn="ctr">
              <a:lnSpc>
                <a:spcPts val="281"/>
              </a:lnSpc>
              <a:spcBef>
                <a:spcPts val="127"/>
              </a:spcBef>
              <a:spcAft>
                <a:spcPts val="0"/>
              </a:spcAft>
            </a:pPr>
            <a:r>
              <a:rPr lang="en-US" sz="600" spc="46">
                <a:solidFill>
                  <a:srgbClr val="006792"/>
                </a:solidFill>
                <a:latin typeface="Arial" panose="22635452340000000000" pitchFamily="2"/>
              </a:rPr>
              <a:t>EDITION </a:t>
            </a:r>
          </a:p>
        </p:txBody>
      </p:sp>
      <p:sp>
        <p:nvSpPr>
          <p:cNvPr id="18" name="Text Placeholder 17"/>
          <p:cNvSpPr>
            <a:spLocks noGrp="1"/>
          </p:cNvSpPr>
          <p:nvPr>
            <p:ph type="body" idx="10"/>
          </p:nvPr>
        </p:nvSpPr>
        <p:spPr>
          <a:xfrm>
            <a:off x="469098" y="1783080"/>
            <a:ext cx="3730590" cy="3892868"/>
          </a:xfrm>
          <a:prstGeom prst="rect">
            <a:avLst/>
          </a:prstGeom>
          <a:noFill/>
          <a:ln w="0" cmpd="sng">
            <a:noFill/>
            <a:prstDash val="solid"/>
          </a:ln>
        </p:spPr>
        <p:txBody>
          <a:bodyPr vert="horz" lIns="0" tIns="0" rIns="0" bIns="0" anchor="t"/>
          <a:lstStyle/>
          <a:p>
            <a:pPr marL="0" marR="289435" indent="0">
              <a:lnSpc>
                <a:spcPct val="95999"/>
              </a:lnSpc>
              <a:spcAft>
                <a:spcPts val="0"/>
              </a:spcAft>
            </a:pPr>
            <a:r>
              <a:rPr lang="en-US" sz="700" spc="14" dirty="0">
                <a:solidFill>
                  <a:srgbClr val="000000"/>
                </a:solidFill>
                <a:latin typeface="Arial Narrow" panose="22635452340000000000" pitchFamily="2"/>
              </a:rPr>
              <a:t>This book addresses the challenges of conducting program evaluations in real-world contexts where </a:t>
            </a:r>
            <a:r>
              <a:rPr lang="en-US" sz="700" spc="7" dirty="0">
                <a:solidFill>
                  <a:srgbClr val="000000"/>
                </a:solidFill>
                <a:latin typeface="Arial Narrow" panose="22635452340000000000" pitchFamily="2"/>
              </a:rPr>
              <a:t>evaluators and their clients face budget and time constraints and where critical data may be missing. The </a:t>
            </a:r>
            <a:r>
              <a:rPr lang="en-US" sz="700" spc="-7" dirty="0">
                <a:solidFill>
                  <a:srgbClr val="000000"/>
                </a:solidFill>
                <a:latin typeface="Arial Narrow" panose="22635452340000000000" pitchFamily="2"/>
              </a:rPr>
              <a:t>book is organized around a seven-step model developed by the authors, which has been tested and refined in </a:t>
            </a:r>
            <a:r>
              <a:rPr lang="en-US" sz="700" spc="18" dirty="0">
                <a:solidFill>
                  <a:srgbClr val="000000"/>
                </a:solidFill>
                <a:latin typeface="Arial Narrow" panose="22635452340000000000" pitchFamily="2"/>
              </a:rPr>
              <a:t>workshops and in practice. Vignettes and case studies—representing evaluations from a variety of </a:t>
            </a:r>
            <a:r>
              <a:rPr lang="en-US" sz="700" dirty="0">
                <a:solidFill>
                  <a:srgbClr val="000000"/>
                </a:solidFill>
                <a:latin typeface="Arial Narrow" panose="22635452340000000000" pitchFamily="2"/>
              </a:rPr>
              <a:t>geographic regions and sectors—demonstrate adaptive possibilities for small projects with budgets of a few </a:t>
            </a:r>
            <a:r>
              <a:rPr lang="en-US" sz="700" spc="18" dirty="0">
                <a:solidFill>
                  <a:srgbClr val="000000"/>
                </a:solidFill>
                <a:latin typeface="Arial Narrow" panose="22635452340000000000" pitchFamily="2"/>
              </a:rPr>
              <a:t>thousand dollars to large-scale, long-term evaluations of complex programs. The text incorporates </a:t>
            </a:r>
            <a:r>
              <a:rPr lang="en-US" sz="700" spc="7" dirty="0">
                <a:solidFill>
                  <a:srgbClr val="000000"/>
                </a:solidFill>
                <a:latin typeface="Arial Narrow" panose="22635452340000000000" pitchFamily="2"/>
              </a:rPr>
              <a:t>quantitative, qualitative, and mixed-method designs and this Second Edition reflects important developments </a:t>
            </a:r>
            <a:r>
              <a:rPr lang="en-US" sz="700" spc="4" dirty="0">
                <a:solidFill>
                  <a:srgbClr val="000000"/>
                </a:solidFill>
                <a:latin typeface="Arial Narrow" panose="22635452340000000000" pitchFamily="2"/>
              </a:rPr>
              <a:t>in the field over the last five years. </a:t>
            </a:r>
          </a:p>
          <a:p>
            <a:pPr marL="0" indent="0">
              <a:lnSpc>
                <a:spcPct val="84479"/>
              </a:lnSpc>
              <a:spcBef>
                <a:spcPts val="1140"/>
              </a:spcBef>
              <a:spcAft>
                <a:spcPts val="0"/>
              </a:spcAft>
            </a:pPr>
            <a:r>
              <a:rPr lang="en-US" sz="800" b="1" spc="98" dirty="0">
                <a:solidFill>
                  <a:srgbClr val="A51E5A"/>
                </a:solidFill>
                <a:latin typeface="Tahoma" panose="22635452340000000000" pitchFamily="2"/>
              </a:rPr>
              <a:t>New to the Second Edition: </a:t>
            </a:r>
          </a:p>
          <a:p>
            <a:pPr marL="160797" marR="482392" indent="160797">
              <a:lnSpc>
                <a:spcPct val="95999"/>
              </a:lnSpc>
              <a:spcBef>
                <a:spcPts val="380"/>
              </a:spcBef>
              <a:spcAft>
                <a:spcPts val="0"/>
              </a:spcAft>
              <a:buFont typeface="Symbol"/>
              <a:buChar char="·"/>
            </a:pPr>
            <a:r>
              <a:rPr lang="en-US" sz="700" b="1" spc="-4" dirty="0">
                <a:solidFill>
                  <a:srgbClr val="006792"/>
                </a:solidFill>
                <a:latin typeface="Arial Narrow" panose="22635452340000000000" pitchFamily="2"/>
              </a:rPr>
              <a:t>Adds two new chapters on organizing and managing evaluations,</a:t>
            </a:r>
            <a:r>
              <a:rPr lang="en-US" sz="700" spc="-4" dirty="0">
                <a:solidFill>
                  <a:srgbClr val="000000"/>
                </a:solidFill>
                <a:latin typeface="Arial Narrow" panose="22635452340000000000" pitchFamily="2"/>
              </a:rPr>
              <a:t> including how to strengthen </a:t>
            </a:r>
            <a:r>
              <a:rPr lang="en-US" sz="700" spc="4" dirty="0">
                <a:solidFill>
                  <a:srgbClr val="000000"/>
                </a:solidFill>
                <a:latin typeface="Arial Narrow" panose="22635452340000000000" pitchFamily="2"/>
              </a:rPr>
              <a:t>capacity and promote the institutionalization of evaluation systems </a:t>
            </a:r>
          </a:p>
          <a:p>
            <a:pPr marL="192957" marR="289435" indent="192957">
              <a:lnSpc>
                <a:spcPct val="95999"/>
              </a:lnSpc>
              <a:spcBef>
                <a:spcPts val="253"/>
              </a:spcBef>
              <a:spcAft>
                <a:spcPts val="0"/>
              </a:spcAft>
              <a:buFont typeface="Symbol"/>
              <a:buChar char="·"/>
            </a:pPr>
            <a:r>
              <a:rPr lang="en-US" sz="700" b="1" spc="-7" dirty="0">
                <a:solidFill>
                  <a:srgbClr val="006792"/>
                </a:solidFill>
                <a:latin typeface="Arial Narrow" panose="22635452340000000000" pitchFamily="2"/>
              </a:rPr>
              <a:t>Includes a new chapter on the evaluation of complex development interventions,</a:t>
            </a:r>
            <a:r>
              <a:rPr lang="en-US" sz="700" spc="-7" dirty="0">
                <a:solidFill>
                  <a:srgbClr val="000000"/>
                </a:solidFill>
                <a:latin typeface="Arial Narrow" panose="22635452340000000000" pitchFamily="2"/>
              </a:rPr>
              <a:t> with a number of </a:t>
            </a:r>
            <a:r>
              <a:rPr lang="en-US" sz="700" spc="4" dirty="0">
                <a:solidFill>
                  <a:srgbClr val="000000"/>
                </a:solidFill>
                <a:latin typeface="Arial Narrow" panose="22635452340000000000" pitchFamily="2"/>
              </a:rPr>
              <a:t>promising new approaches presented </a:t>
            </a:r>
          </a:p>
          <a:p>
            <a:pPr marL="192957" marR="321594" indent="192957">
              <a:lnSpc>
                <a:spcPct val="95999"/>
              </a:lnSpc>
              <a:spcBef>
                <a:spcPts val="380"/>
              </a:spcBef>
              <a:spcAft>
                <a:spcPts val="0"/>
              </a:spcAft>
              <a:buFont typeface="Symbol"/>
              <a:buChar char="·"/>
            </a:pPr>
            <a:r>
              <a:rPr lang="en-US" sz="700" b="1" dirty="0">
                <a:solidFill>
                  <a:srgbClr val="006792"/>
                </a:solidFill>
                <a:latin typeface="Arial Narrow" panose="22635452340000000000" pitchFamily="2"/>
              </a:rPr>
              <a:t>Incorporates new material,</a:t>
            </a:r>
            <a:r>
              <a:rPr lang="en-US" sz="700" dirty="0">
                <a:solidFill>
                  <a:srgbClr val="000000"/>
                </a:solidFill>
                <a:latin typeface="Arial Narrow" panose="22635452340000000000" pitchFamily="2"/>
              </a:rPr>
              <a:t> including on ethical standards, debates over the “best” evaluation designs </a:t>
            </a:r>
            <a:r>
              <a:rPr lang="en-US" sz="700" spc="4" dirty="0">
                <a:solidFill>
                  <a:srgbClr val="000000"/>
                </a:solidFill>
                <a:latin typeface="Arial Narrow" panose="22635452340000000000" pitchFamily="2"/>
              </a:rPr>
              <a:t>and how to assess their validity, and the importance of understanding settings </a:t>
            </a:r>
          </a:p>
          <a:p>
            <a:pPr marL="192957" marR="385913" indent="192957">
              <a:lnSpc>
                <a:spcPct val="95999"/>
              </a:lnSpc>
              <a:spcBef>
                <a:spcPts val="380"/>
              </a:spcBef>
              <a:spcAft>
                <a:spcPts val="0"/>
              </a:spcAft>
              <a:buFont typeface="Symbol"/>
              <a:buChar char="·"/>
            </a:pPr>
            <a:r>
              <a:rPr lang="en-US" sz="700" b="1" spc="-11" dirty="0">
                <a:solidFill>
                  <a:srgbClr val="006792"/>
                </a:solidFill>
                <a:latin typeface="Arial Narrow" panose="22635452340000000000" pitchFamily="2"/>
              </a:rPr>
              <a:t>Expands the discussion of program theory,</a:t>
            </a:r>
            <a:r>
              <a:rPr lang="en-US" sz="700" spc="-11" dirty="0">
                <a:solidFill>
                  <a:srgbClr val="000000"/>
                </a:solidFill>
                <a:latin typeface="Arial Narrow" panose="22635452340000000000" pitchFamily="2"/>
              </a:rPr>
              <a:t> incorporating theory of change, contextual and process </a:t>
            </a:r>
            <a:r>
              <a:rPr lang="en-US" sz="700" spc="4" dirty="0">
                <a:solidFill>
                  <a:srgbClr val="000000"/>
                </a:solidFill>
                <a:latin typeface="Arial Narrow" panose="22635452340000000000" pitchFamily="2"/>
              </a:rPr>
              <a:t>analysis, multi-level logic models, using competing theories, and trajectory analysis </a:t>
            </a:r>
          </a:p>
          <a:p>
            <a:pPr marL="192957" marR="321594" indent="192957">
              <a:lnSpc>
                <a:spcPct val="95999"/>
              </a:lnSpc>
              <a:spcBef>
                <a:spcPts val="380"/>
              </a:spcBef>
              <a:spcAft>
                <a:spcPts val="0"/>
              </a:spcAft>
              <a:buFont typeface="Symbol"/>
              <a:buChar char="·"/>
            </a:pPr>
            <a:r>
              <a:rPr lang="en-US" sz="700" b="1" dirty="0">
                <a:solidFill>
                  <a:srgbClr val="006792"/>
                </a:solidFill>
                <a:latin typeface="Arial Narrow" panose="22635452340000000000" pitchFamily="2"/>
              </a:rPr>
              <a:t>Provides case studies of each of the 19 evaluation designs,</a:t>
            </a:r>
            <a:r>
              <a:rPr lang="en-US" sz="700" dirty="0">
                <a:solidFill>
                  <a:srgbClr val="000000"/>
                </a:solidFill>
                <a:latin typeface="Arial Narrow" panose="22635452340000000000" pitchFamily="2"/>
              </a:rPr>
              <a:t> showing how they have been applied in the field </a:t>
            </a:r>
          </a:p>
          <a:p>
            <a:pPr marL="0" marR="289435" indent="0">
              <a:lnSpc>
                <a:spcPct val="95999"/>
              </a:lnSpc>
              <a:spcBef>
                <a:spcPts val="886"/>
              </a:spcBef>
              <a:spcAft>
                <a:spcPts val="0"/>
              </a:spcAft>
            </a:pPr>
            <a:r>
              <a:rPr lang="en-US" sz="700" i="1" dirty="0">
                <a:solidFill>
                  <a:srgbClr val="A51E5A"/>
                </a:solidFill>
                <a:latin typeface="Arial Narrow" panose="22635452340000000000" pitchFamily="2"/>
              </a:rPr>
              <a:t>“This book represents a significant achievement. The authors have succeeded in creating a book that can be </a:t>
            </a:r>
            <a:r>
              <a:rPr lang="en-US" sz="700" i="1" spc="4" dirty="0">
                <a:solidFill>
                  <a:srgbClr val="A51E5A"/>
                </a:solidFill>
                <a:latin typeface="Arial Narrow" panose="22635452340000000000" pitchFamily="2"/>
              </a:rPr>
              <a:t>used in a wide variety of locations and by a large community of evaluation practitioners.” </a:t>
            </a:r>
          </a:p>
          <a:p>
            <a:pPr marL="0" marR="257276" indent="0" algn="r">
              <a:lnSpc>
                <a:spcPct val="95999"/>
              </a:lnSpc>
              <a:spcBef>
                <a:spcPts val="253"/>
              </a:spcBef>
              <a:spcAft>
                <a:spcPts val="0"/>
              </a:spcAft>
            </a:pPr>
            <a:r>
              <a:rPr lang="en-US" sz="700" spc="4" dirty="0">
                <a:solidFill>
                  <a:srgbClr val="A51E5A"/>
                </a:solidFill>
                <a:latin typeface="Arial Narrow" panose="22635452340000000000" pitchFamily="2"/>
              </a:rPr>
              <a:t>—Michael D. Niles, </a:t>
            </a:r>
            <a:r>
              <a:rPr lang="en-US" sz="700" i="1" spc="4" dirty="0">
                <a:solidFill>
                  <a:srgbClr val="A51E5A"/>
                </a:solidFill>
                <a:latin typeface="Arial Narrow" panose="22635452340000000000" pitchFamily="2"/>
              </a:rPr>
              <a:t>Missouri Western State University </a:t>
            </a:r>
          </a:p>
          <a:p>
            <a:pPr marL="0" marR="546711" indent="0">
              <a:lnSpc>
                <a:spcPct val="95999"/>
              </a:lnSpc>
              <a:spcBef>
                <a:spcPts val="633"/>
              </a:spcBef>
              <a:spcAft>
                <a:spcPts val="0"/>
              </a:spcAft>
            </a:pPr>
            <a:r>
              <a:rPr lang="en-US" sz="700" i="1" dirty="0">
                <a:solidFill>
                  <a:srgbClr val="A51E5A"/>
                </a:solidFill>
                <a:latin typeface="Arial Narrow" panose="22635452340000000000" pitchFamily="2"/>
              </a:rPr>
              <a:t>“This book is exceptional and unique in the way that it combines foundational knowledge from social </a:t>
            </a:r>
            <a:r>
              <a:rPr lang="en-US" sz="700" i="1" spc="7" dirty="0">
                <a:solidFill>
                  <a:srgbClr val="A51E5A"/>
                </a:solidFill>
                <a:latin typeface="Arial Narrow" panose="22635452340000000000" pitchFamily="2"/>
              </a:rPr>
              <a:t>sciences with theory and methods that are specific to evaluation.” </a:t>
            </a:r>
          </a:p>
          <a:p>
            <a:pPr marL="0" marR="257276" indent="0" algn="r">
              <a:lnSpc>
                <a:spcPct val="95999"/>
              </a:lnSpc>
              <a:spcBef>
                <a:spcPts val="127"/>
              </a:spcBef>
              <a:spcAft>
                <a:spcPts val="0"/>
              </a:spcAft>
            </a:pPr>
            <a:r>
              <a:rPr lang="en-US" sz="700" spc="7" dirty="0">
                <a:solidFill>
                  <a:srgbClr val="A51E5A"/>
                </a:solidFill>
                <a:latin typeface="Arial Narrow" panose="22635452340000000000" pitchFamily="2"/>
              </a:rPr>
              <a:t>—Gary </a:t>
            </a:r>
            <a:r>
              <a:rPr lang="en-US" sz="700" spc="7" dirty="0" err="1">
                <a:solidFill>
                  <a:srgbClr val="A51E5A"/>
                </a:solidFill>
                <a:latin typeface="Arial Narrow" panose="22635452340000000000" pitchFamily="2"/>
              </a:rPr>
              <a:t>Miron</a:t>
            </a:r>
            <a:r>
              <a:rPr lang="en-US" sz="700" spc="7" dirty="0">
                <a:solidFill>
                  <a:srgbClr val="A51E5A"/>
                </a:solidFill>
                <a:latin typeface="Arial Narrow" panose="22635452340000000000" pitchFamily="2"/>
              </a:rPr>
              <a:t>, </a:t>
            </a:r>
            <a:r>
              <a:rPr lang="en-US" sz="700" i="1" spc="7" dirty="0">
                <a:solidFill>
                  <a:srgbClr val="A51E5A"/>
                </a:solidFill>
                <a:latin typeface="Arial Narrow" panose="22635452340000000000" pitchFamily="2"/>
              </a:rPr>
              <a:t>Western Michigan University </a:t>
            </a:r>
          </a:p>
          <a:p>
            <a:pPr marL="0" marR="353754" indent="0">
              <a:lnSpc>
                <a:spcPct val="95999"/>
              </a:lnSpc>
              <a:spcBef>
                <a:spcPts val="633"/>
              </a:spcBef>
              <a:spcAft>
                <a:spcPts val="0"/>
              </a:spcAft>
            </a:pPr>
            <a:r>
              <a:rPr lang="en-US" sz="700" i="1" spc="4" dirty="0">
                <a:solidFill>
                  <a:srgbClr val="A51E5A"/>
                </a:solidFill>
                <a:latin typeface="Arial Narrow" panose="22635452340000000000" pitchFamily="2"/>
              </a:rPr>
              <a:t>“The book represents a very good and timely contribution worth having on an evaluator’s shelf, especially if </a:t>
            </a:r>
            <a:r>
              <a:rPr lang="en-US" sz="700" i="1" spc="7" dirty="0">
                <a:solidFill>
                  <a:srgbClr val="A51E5A"/>
                </a:solidFill>
                <a:latin typeface="Arial Narrow" panose="22635452340000000000" pitchFamily="2"/>
              </a:rPr>
              <a:t>you work in the international development arena.” </a:t>
            </a:r>
          </a:p>
          <a:p>
            <a:pPr marL="0" marR="257276" indent="0" algn="r">
              <a:lnSpc>
                <a:spcPct val="95999"/>
              </a:lnSpc>
              <a:spcBef>
                <a:spcPts val="253"/>
              </a:spcBef>
              <a:spcAft>
                <a:spcPts val="127"/>
              </a:spcAft>
            </a:pPr>
            <a:r>
              <a:rPr lang="en-US" sz="700" spc="4" dirty="0">
                <a:solidFill>
                  <a:srgbClr val="A51E5A"/>
                </a:solidFill>
                <a:latin typeface="Arial Narrow" panose="22635452340000000000" pitchFamily="2"/>
              </a:rPr>
              <a:t>—Thomaz Chianca, </a:t>
            </a:r>
            <a:r>
              <a:rPr lang="en-US" sz="700" i="1" spc="4" dirty="0">
                <a:solidFill>
                  <a:srgbClr val="A51E5A"/>
                </a:solidFill>
                <a:latin typeface="Arial Narrow" panose="22635452340000000000" pitchFamily="2"/>
              </a:rPr>
              <a:t>independent evaluation consultant, Rio de Janeiro, Brazil </a:t>
            </a:r>
          </a:p>
        </p:txBody>
      </p:sp>
      <p:sp>
        <p:nvSpPr>
          <p:cNvPr id="21" name="Text Placeholder 20"/>
          <p:cNvSpPr>
            <a:spLocks noGrp="1"/>
          </p:cNvSpPr>
          <p:nvPr>
            <p:ph type="body" idx="10"/>
          </p:nvPr>
        </p:nvSpPr>
        <p:spPr>
          <a:xfrm>
            <a:off x="2179877" y="36671"/>
            <a:ext cx="2019811" cy="1723073"/>
          </a:xfrm>
          <a:prstGeom prst="rect">
            <a:avLst/>
          </a:prstGeom>
          <a:noFill/>
          <a:ln w="0" cmpd="sng">
            <a:noFill/>
            <a:prstDash val="solid"/>
          </a:ln>
        </p:spPr>
        <p:txBody>
          <a:bodyPr vert="horz" lIns="0" tIns="369834" rIns="0" bIns="0" anchor="t"/>
          <a:lstStyle/>
          <a:p>
            <a:pPr marL="64319" indent="0">
              <a:lnSpc>
                <a:spcPts val="3798"/>
              </a:lnSpc>
              <a:spcAft>
                <a:spcPts val="0"/>
              </a:spcAft>
            </a:pPr>
            <a:r>
              <a:rPr lang="en-US" sz="4700" b="1">
                <a:solidFill>
                  <a:srgbClr val="006792"/>
                </a:solidFill>
                <a:latin typeface="Tahoma" panose="22635452340000000000" pitchFamily="2"/>
              </a:rPr>
              <a:t>2 </a:t>
            </a:r>
          </a:p>
          <a:p>
            <a:pPr marL="64319" indent="0">
              <a:lnSpc>
                <a:spcPct val="95999"/>
              </a:lnSpc>
              <a:spcBef>
                <a:spcPts val="127"/>
              </a:spcBef>
              <a:spcAft>
                <a:spcPts val="0"/>
              </a:spcAft>
            </a:pPr>
            <a:r>
              <a:rPr lang="en-US" sz="600" spc="56">
                <a:solidFill>
                  <a:srgbClr val="006792"/>
                </a:solidFill>
                <a:latin typeface="Arial" panose="22635452340000000000" pitchFamily="2"/>
              </a:rPr>
              <a:t>EDITION </a:t>
            </a:r>
          </a:p>
          <a:p>
            <a:pPr marL="64319" indent="0">
              <a:lnSpc>
                <a:spcPct val="75839"/>
              </a:lnSpc>
              <a:spcBef>
                <a:spcPts val="0"/>
              </a:spcBef>
              <a:spcAft>
                <a:spcPts val="0"/>
              </a:spcAft>
            </a:pPr>
            <a:r>
              <a:rPr lang="en-US" sz="2700" spc="-193">
                <a:solidFill>
                  <a:srgbClr val="A51E5A"/>
                </a:solidFill>
                <a:latin typeface="Arial" panose="22635452340000000000" pitchFamily="2"/>
              </a:rPr>
              <a:t>RealWorld </a:t>
            </a:r>
          </a:p>
          <a:p>
            <a:pPr marL="64319" indent="0">
              <a:lnSpc>
                <a:spcPct val="74879"/>
              </a:lnSpc>
              <a:spcBef>
                <a:spcPts val="0"/>
              </a:spcBef>
              <a:spcAft>
                <a:spcPts val="0"/>
              </a:spcAft>
            </a:pPr>
            <a:r>
              <a:rPr lang="en-US" sz="2800" spc="-200">
                <a:solidFill>
                  <a:srgbClr val="A51E5A"/>
                </a:solidFill>
                <a:latin typeface="Arial" panose="22635452340000000000" pitchFamily="2"/>
              </a:rPr>
              <a:t>Evaluation </a:t>
            </a:r>
          </a:p>
        </p:txBody>
      </p:sp>
      <p:sp>
        <p:nvSpPr>
          <p:cNvPr id="22" name="Text Placeholder 21"/>
          <p:cNvSpPr>
            <a:spLocks noGrp="1"/>
          </p:cNvSpPr>
          <p:nvPr>
            <p:ph type="body" idx="10"/>
          </p:nvPr>
        </p:nvSpPr>
        <p:spPr>
          <a:xfrm>
            <a:off x="2147010" y="5712619"/>
            <a:ext cx="819535" cy="804863"/>
          </a:xfrm>
          <a:prstGeom prst="rect">
            <a:avLst/>
          </a:prstGeom>
          <a:noFill/>
          <a:ln w="12065" cmpd="sng">
            <a:solidFill>
              <a:srgbClr val="231F20"/>
            </a:solidFill>
            <a:prstDash val="solid"/>
          </a:ln>
        </p:spPr>
        <p:txBody>
          <a:bodyPr vert="horz" lIns="0" tIns="144718" rIns="0" bIns="0" anchor="t"/>
          <a:lstStyle/>
          <a:p>
            <a:pPr marL="0" indent="0" algn="ctr">
              <a:lnSpc>
                <a:spcPct val="118079"/>
              </a:lnSpc>
              <a:spcAft>
                <a:spcPts val="506"/>
              </a:spcAft>
            </a:pPr>
            <a:r>
              <a:rPr lang="en-US" sz="600" spc="-14">
                <a:solidFill>
                  <a:srgbClr val="000000"/>
                </a:solidFill>
                <a:latin typeface="Arial Narrow" panose="22635452340000000000" pitchFamily="2"/>
              </a:rPr>
              <a:t>MANDATORY SPACE </a:t>
            </a:r>
            <a:r>
              <a:t/>
            </a:r>
            <a:br/>
            <a:r>
              <a:rPr lang="en-US" sz="600" spc="-14">
                <a:solidFill>
                  <a:srgbClr val="000000"/>
                </a:solidFill>
                <a:latin typeface="Arial Narrow" panose="22635452340000000000" pitchFamily="2"/>
              </a:rPr>
              <a:t>REQUIRED BY BANG </a:t>
            </a:r>
            <a:r>
              <a:t/>
            </a:r>
            <a:br/>
            <a:r>
              <a:rPr lang="en-US" sz="600" spc="-14">
                <a:solidFill>
                  <a:srgbClr val="000000"/>
                </a:solidFill>
                <a:latin typeface="Arial Narrow" panose="22635452340000000000" pitchFamily="2"/>
              </a:rPr>
              <a:t>FOR SUSTAINABLE </a:t>
            </a:r>
            <a:r>
              <a:t/>
            </a:r>
            <a:br/>
            <a:r>
              <a:rPr lang="en-US" sz="600">
                <a:solidFill>
                  <a:srgbClr val="000000"/>
                </a:solidFill>
                <a:latin typeface="Arial Narrow" panose="22635452340000000000" pitchFamily="2"/>
              </a:rPr>
              <a:t>FORESTRY </a:t>
            </a:r>
            <a:r>
              <a:t/>
            </a:r>
            <a:br/>
            <a:r>
              <a:rPr lang="en-US" sz="600" spc="-14">
                <a:solidFill>
                  <a:srgbClr val="000000"/>
                </a:solidFill>
                <a:latin typeface="Arial Narrow" panose="22635452340000000000" pitchFamily="2"/>
              </a:rPr>
              <a:t>INITIATIVE LOGO </a:t>
            </a:r>
          </a:p>
        </p:txBody>
      </p:sp>
    </p:spTree>
    <p:extLst>
      <p:ext uri="{BB962C8B-B14F-4D97-AF65-F5344CB8AC3E}">
        <p14:creationId xmlns:p14="http://schemas.microsoft.com/office/powerpoint/2010/main" val="258173575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0" y="-328613"/>
            <a:ext cx="9144000" cy="718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39" name="Text Box 3"/>
          <p:cNvSpPr txBox="1">
            <a:spLocks noChangeArrowheads="1"/>
          </p:cNvSpPr>
          <p:nvPr/>
        </p:nvSpPr>
        <p:spPr bwMode="auto">
          <a:xfrm>
            <a:off x="373063" y="1603375"/>
            <a:ext cx="8382000" cy="5078413"/>
          </a:xfrm>
          <a:prstGeom prst="rect">
            <a:avLst/>
          </a:prstGeom>
          <a:noFill/>
          <a:ln w="9525">
            <a:noFill/>
            <a:miter lim="800000"/>
            <a:headEnd/>
            <a:tailEnd/>
          </a:ln>
        </p:spPr>
        <p:txBody>
          <a:bodyPr>
            <a:spAutoFit/>
          </a:bodyPr>
          <a:lstStyle/>
          <a:p>
            <a:pPr algn="ctr" eaLnBrk="0" hangingPunct="0">
              <a:spcBef>
                <a:spcPct val="50000"/>
              </a:spcBef>
              <a:defRPr/>
            </a:pPr>
            <a:r>
              <a:rPr lang="en-US" sz="5400" b="1" dirty="0">
                <a:solidFill>
                  <a:srgbClr val="002060"/>
                </a:solidFill>
                <a:effectLst>
                  <a:outerShdw blurRad="38100" dist="38100" dir="2700000" algn="tl">
                    <a:srgbClr val="000000">
                      <a:alpha val="43137"/>
                    </a:srgbClr>
                  </a:outerShdw>
                </a:effectLst>
                <a:cs typeface="+mn-cs"/>
              </a:rPr>
              <a:t>Time for consultancy teams to meet with clients to negotiate the revised ToRs for the evaluation of the housing project.</a:t>
            </a:r>
            <a:endParaRPr lang="en-US" sz="4800" b="1" i="1" dirty="0">
              <a:solidFill>
                <a:srgbClr val="002060"/>
              </a:solidFill>
              <a:effectLst>
                <a:outerShdw blurRad="38100" dist="38100" dir="2700000" algn="tl">
                  <a:srgbClr val="000000">
                    <a:alpha val="43137"/>
                  </a:srgbClr>
                </a:outerShdw>
              </a:effectLst>
              <a:cs typeface="+mn-cs"/>
            </a:endParaRPr>
          </a:p>
        </p:txBody>
      </p:sp>
      <p:sp>
        <p:nvSpPr>
          <p:cNvPr id="136196"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A8F3057F-FCA6-47D8-A585-1586A2CFE694}" type="slidenum">
              <a:rPr lang="en-US">
                <a:solidFill>
                  <a:schemeClr val="bg1"/>
                </a:solidFill>
              </a:rPr>
              <a:pPr>
                <a:spcBef>
                  <a:spcPct val="50000"/>
                </a:spcBef>
              </a:pPr>
              <a:t>150</a:t>
            </a:fld>
            <a:endParaRPr lang="en-US">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4739"/>
                                        </p:tgtEl>
                                        <p:attrNameLst>
                                          <p:attrName>style.visibility</p:attrName>
                                        </p:attrNameLst>
                                      </p:cBhvr>
                                      <p:to>
                                        <p:strVal val="visible"/>
                                      </p:to>
                                    </p:set>
                                    <p:anim calcmode="lin" valueType="num">
                                      <p:cBhvr additive="base">
                                        <p:cTn id="7" dur="5000" fill="hold"/>
                                        <p:tgtEl>
                                          <p:spTgt spid="244739"/>
                                        </p:tgtEl>
                                        <p:attrNameLst>
                                          <p:attrName>ppt_x</p:attrName>
                                        </p:attrNameLst>
                                      </p:cBhvr>
                                      <p:tavLst>
                                        <p:tav tm="0">
                                          <p:val>
                                            <p:strVal val="#ppt_x"/>
                                          </p:val>
                                        </p:tav>
                                        <p:tav tm="100000">
                                          <p:val>
                                            <p:strVal val="#ppt_x"/>
                                          </p:val>
                                        </p:tav>
                                      </p:tavLst>
                                    </p:anim>
                                    <p:anim calcmode="lin" valueType="num">
                                      <p:cBhvr additive="base">
                                        <p:cTn id="8" dur="5000" fill="hold"/>
                                        <p:tgtEl>
                                          <p:spTgt spid="2447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p:txBody>
          <a:bodyPr/>
          <a:lstStyle/>
          <a:p>
            <a:pPr>
              <a:defRPr/>
            </a:pPr>
            <a:fld id="{48073DFF-5605-4D07-8300-8C0CB1D506EF}" type="slidenum">
              <a:rPr lang="en-US" smtClean="0"/>
              <a:pPr>
                <a:defRPr/>
              </a:pPr>
              <a:t>151</a:t>
            </a:fld>
            <a:endParaRPr lang="en-US" smtClean="0"/>
          </a:p>
        </p:txBody>
      </p:sp>
      <p:sp>
        <p:nvSpPr>
          <p:cNvPr id="418818" name="Rectangle 2"/>
          <p:cNvSpPr>
            <a:spLocks noGrp="1" noChangeArrowheads="1"/>
          </p:cNvSpPr>
          <p:nvPr>
            <p:ph type="title"/>
          </p:nvPr>
        </p:nvSpPr>
        <p:spPr>
          <a:xfrm>
            <a:off x="762000" y="533400"/>
            <a:ext cx="7696200" cy="1066800"/>
          </a:xfrm>
        </p:spPr>
        <p:txBody>
          <a:bodyPr/>
          <a:lstStyle/>
          <a:p>
            <a:pPr eaLnBrk="1" hangingPunct="1"/>
            <a:r>
              <a:rPr lang="en-US" smtClean="0"/>
              <a:t>In conclusion:</a:t>
            </a:r>
          </a:p>
        </p:txBody>
      </p:sp>
      <p:sp>
        <p:nvSpPr>
          <p:cNvPr id="418819" name="Rectangle 3"/>
          <p:cNvSpPr>
            <a:spLocks noGrp="1" noChangeArrowheads="1"/>
          </p:cNvSpPr>
          <p:nvPr>
            <p:ph type="body" idx="1"/>
          </p:nvPr>
        </p:nvSpPr>
        <p:spPr>
          <a:xfrm>
            <a:off x="762000" y="1828800"/>
            <a:ext cx="8001000" cy="4114800"/>
          </a:xfrm>
        </p:spPr>
        <p:txBody>
          <a:bodyPr/>
          <a:lstStyle/>
          <a:p>
            <a:pPr marL="609600" indent="-609600" eaLnBrk="1" hangingPunct="1">
              <a:lnSpc>
                <a:spcPct val="90000"/>
              </a:lnSpc>
              <a:buFont typeface="Wingdings" pitchFamily="2" charset="2"/>
              <a:buNone/>
            </a:pPr>
            <a:r>
              <a:rPr lang="en-US" sz="2600" b="1" smtClean="0">
                <a:solidFill>
                  <a:srgbClr val="993300"/>
                </a:solidFill>
              </a:rPr>
              <a:t>Evaluators must be prepared to:</a:t>
            </a:r>
          </a:p>
          <a:p>
            <a:pPr marL="609600" indent="-609600" eaLnBrk="1" hangingPunct="1">
              <a:lnSpc>
                <a:spcPct val="90000"/>
              </a:lnSpc>
              <a:buFontTx/>
              <a:buAutoNum type="arabicPeriod"/>
            </a:pPr>
            <a:r>
              <a:rPr lang="en-US" sz="2600" b="1" smtClean="0">
                <a:solidFill>
                  <a:srgbClr val="993300"/>
                </a:solidFill>
              </a:rPr>
              <a:t>Enter at a late stage in the project cycle;</a:t>
            </a:r>
          </a:p>
          <a:p>
            <a:pPr marL="609600" indent="-609600" eaLnBrk="1" hangingPunct="1">
              <a:lnSpc>
                <a:spcPct val="90000"/>
              </a:lnSpc>
              <a:buFontTx/>
              <a:buAutoNum type="arabicPeriod"/>
            </a:pPr>
            <a:r>
              <a:rPr lang="en-US" sz="2600" b="1" smtClean="0">
                <a:solidFill>
                  <a:srgbClr val="993300"/>
                </a:solidFill>
              </a:rPr>
              <a:t>Work under budget and time restrictions;</a:t>
            </a:r>
          </a:p>
          <a:p>
            <a:pPr marL="609600" indent="-609600" eaLnBrk="1" hangingPunct="1">
              <a:lnSpc>
                <a:spcPct val="90000"/>
              </a:lnSpc>
              <a:buFontTx/>
              <a:buAutoNum type="arabicPeriod"/>
            </a:pPr>
            <a:r>
              <a:rPr lang="en-US" sz="2600" b="1" smtClean="0">
                <a:solidFill>
                  <a:srgbClr val="993300"/>
                </a:solidFill>
              </a:rPr>
              <a:t>Not have access to comparative baseline data;</a:t>
            </a:r>
          </a:p>
          <a:p>
            <a:pPr marL="609600" indent="-609600" eaLnBrk="1" hangingPunct="1">
              <a:lnSpc>
                <a:spcPct val="90000"/>
              </a:lnSpc>
              <a:buFontTx/>
              <a:buAutoNum type="arabicPeriod"/>
            </a:pPr>
            <a:r>
              <a:rPr lang="en-US" sz="2600" b="1" smtClean="0">
                <a:solidFill>
                  <a:srgbClr val="993300"/>
                </a:solidFill>
              </a:rPr>
              <a:t>Do without a feasible comparison groups;</a:t>
            </a:r>
          </a:p>
          <a:p>
            <a:pPr marL="609600" indent="-609600" eaLnBrk="1" hangingPunct="1">
              <a:lnSpc>
                <a:spcPct val="90000"/>
              </a:lnSpc>
              <a:buFontTx/>
              <a:buAutoNum type="arabicPeriod"/>
            </a:pPr>
            <a:r>
              <a:rPr lang="en-US" sz="2600" b="1" smtClean="0">
                <a:solidFill>
                  <a:srgbClr val="993300"/>
                </a:solidFill>
              </a:rPr>
              <a:t>Work with very few well qualified evaluation researchers;</a:t>
            </a:r>
          </a:p>
          <a:p>
            <a:pPr marL="609600" indent="-609600" eaLnBrk="1" hangingPunct="1">
              <a:lnSpc>
                <a:spcPct val="90000"/>
              </a:lnSpc>
              <a:buFontTx/>
              <a:buAutoNum type="arabicPeriod"/>
            </a:pPr>
            <a:r>
              <a:rPr lang="en-US" sz="2600" b="1" smtClean="0">
                <a:solidFill>
                  <a:srgbClr val="993300"/>
                </a:solidFill>
              </a:rPr>
              <a:t>Reconcile different evaluation paradigms and information needs of different stakeholders.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18818"/>
                                        </p:tgtEl>
                                        <p:attrNameLst>
                                          <p:attrName>style.visibility</p:attrName>
                                        </p:attrNameLst>
                                      </p:cBhvr>
                                      <p:to>
                                        <p:strVal val="visible"/>
                                      </p:to>
                                    </p:set>
                                    <p:animEffect transition="in" filter="wipe(down)">
                                      <p:cBhvr>
                                        <p:cTn id="7" dur="1000"/>
                                        <p:tgtEl>
                                          <p:spTgt spid="418818"/>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18819">
                                            <p:txEl>
                                              <p:pRg st="0" end="0"/>
                                            </p:txEl>
                                          </p:spTgt>
                                        </p:tgtEl>
                                        <p:attrNameLst>
                                          <p:attrName>style.visibility</p:attrName>
                                        </p:attrNameLst>
                                      </p:cBhvr>
                                      <p:to>
                                        <p:strVal val="visible"/>
                                      </p:to>
                                    </p:set>
                                    <p:animEffect transition="in" filter="blinds(horizontal)">
                                      <p:cBhvr>
                                        <p:cTn id="11" dur="500"/>
                                        <p:tgtEl>
                                          <p:spTgt spid="418819">
                                            <p:txEl>
                                              <p:pRg st="0" end="0"/>
                                            </p:txEl>
                                          </p:spTgt>
                                        </p:tgtEl>
                                      </p:cBhvr>
                                    </p:animEffect>
                                  </p:childTnLst>
                                </p:cTn>
                              </p:par>
                            </p:childTnLst>
                          </p:cTn>
                        </p:par>
                        <p:par>
                          <p:cTn id="12" fill="hold" nodeType="afterGroup">
                            <p:stCondLst>
                              <p:cond delay="1500"/>
                            </p:stCondLst>
                            <p:childTnLst>
                              <p:par>
                                <p:cTn id="13" presetID="3" presetClass="entr" presetSubtype="10" fill="hold" grpId="0" nodeType="afterEffect">
                                  <p:stCondLst>
                                    <p:cond delay="0"/>
                                  </p:stCondLst>
                                  <p:childTnLst>
                                    <p:set>
                                      <p:cBhvr>
                                        <p:cTn id="14" dur="1" fill="hold">
                                          <p:stCondLst>
                                            <p:cond delay="0"/>
                                          </p:stCondLst>
                                        </p:cTn>
                                        <p:tgtEl>
                                          <p:spTgt spid="418819">
                                            <p:txEl>
                                              <p:pRg st="1" end="1"/>
                                            </p:txEl>
                                          </p:spTgt>
                                        </p:tgtEl>
                                        <p:attrNameLst>
                                          <p:attrName>style.visibility</p:attrName>
                                        </p:attrNameLst>
                                      </p:cBhvr>
                                      <p:to>
                                        <p:strVal val="visible"/>
                                      </p:to>
                                    </p:set>
                                    <p:animEffect transition="in" filter="blinds(horizontal)">
                                      <p:cBhvr>
                                        <p:cTn id="15" dur="500"/>
                                        <p:tgtEl>
                                          <p:spTgt spid="418819">
                                            <p:txEl>
                                              <p:pRg st="1" end="1"/>
                                            </p:txEl>
                                          </p:spTgt>
                                        </p:tgtEl>
                                      </p:cBhvr>
                                    </p:animEffect>
                                  </p:childTnLst>
                                </p:cTn>
                              </p:par>
                            </p:childTnLst>
                          </p:cTn>
                        </p:par>
                        <p:par>
                          <p:cTn id="16" fill="hold" nodeType="afterGroup">
                            <p:stCondLst>
                              <p:cond delay="2000"/>
                            </p:stCondLst>
                            <p:childTnLst>
                              <p:par>
                                <p:cTn id="17" presetID="3" presetClass="entr" presetSubtype="10" fill="hold" grpId="0" nodeType="afterEffect">
                                  <p:stCondLst>
                                    <p:cond delay="0"/>
                                  </p:stCondLst>
                                  <p:childTnLst>
                                    <p:set>
                                      <p:cBhvr>
                                        <p:cTn id="18" dur="1" fill="hold">
                                          <p:stCondLst>
                                            <p:cond delay="0"/>
                                          </p:stCondLst>
                                        </p:cTn>
                                        <p:tgtEl>
                                          <p:spTgt spid="418819">
                                            <p:txEl>
                                              <p:pRg st="2" end="2"/>
                                            </p:txEl>
                                          </p:spTgt>
                                        </p:tgtEl>
                                        <p:attrNameLst>
                                          <p:attrName>style.visibility</p:attrName>
                                        </p:attrNameLst>
                                      </p:cBhvr>
                                      <p:to>
                                        <p:strVal val="visible"/>
                                      </p:to>
                                    </p:set>
                                    <p:animEffect transition="in" filter="blinds(horizontal)">
                                      <p:cBhvr>
                                        <p:cTn id="19" dur="500"/>
                                        <p:tgtEl>
                                          <p:spTgt spid="418819">
                                            <p:txEl>
                                              <p:pRg st="2" end="2"/>
                                            </p:txEl>
                                          </p:spTgt>
                                        </p:tgtEl>
                                      </p:cBhvr>
                                    </p:animEffect>
                                  </p:childTnLst>
                                </p:cTn>
                              </p:par>
                            </p:childTnLst>
                          </p:cTn>
                        </p:par>
                        <p:par>
                          <p:cTn id="20" fill="hold" nodeType="afterGroup">
                            <p:stCondLst>
                              <p:cond delay="2500"/>
                            </p:stCondLst>
                            <p:childTnLst>
                              <p:par>
                                <p:cTn id="21" presetID="3" presetClass="entr" presetSubtype="10" fill="hold" grpId="0" nodeType="afterEffect">
                                  <p:stCondLst>
                                    <p:cond delay="0"/>
                                  </p:stCondLst>
                                  <p:childTnLst>
                                    <p:set>
                                      <p:cBhvr>
                                        <p:cTn id="22" dur="1" fill="hold">
                                          <p:stCondLst>
                                            <p:cond delay="0"/>
                                          </p:stCondLst>
                                        </p:cTn>
                                        <p:tgtEl>
                                          <p:spTgt spid="418819">
                                            <p:txEl>
                                              <p:pRg st="3" end="3"/>
                                            </p:txEl>
                                          </p:spTgt>
                                        </p:tgtEl>
                                        <p:attrNameLst>
                                          <p:attrName>style.visibility</p:attrName>
                                        </p:attrNameLst>
                                      </p:cBhvr>
                                      <p:to>
                                        <p:strVal val="visible"/>
                                      </p:to>
                                    </p:set>
                                    <p:animEffect transition="in" filter="blinds(horizontal)">
                                      <p:cBhvr>
                                        <p:cTn id="23" dur="500"/>
                                        <p:tgtEl>
                                          <p:spTgt spid="418819">
                                            <p:txEl>
                                              <p:pRg st="3" end="3"/>
                                            </p:txEl>
                                          </p:spTgt>
                                        </p:tgtEl>
                                      </p:cBhvr>
                                    </p:animEffect>
                                  </p:childTnLst>
                                </p:cTn>
                              </p:par>
                            </p:childTnLst>
                          </p:cTn>
                        </p:par>
                        <p:par>
                          <p:cTn id="24" fill="hold" nodeType="afterGroup">
                            <p:stCondLst>
                              <p:cond delay="3000"/>
                            </p:stCondLst>
                            <p:childTnLst>
                              <p:par>
                                <p:cTn id="25" presetID="3" presetClass="entr" presetSubtype="10" fill="hold" grpId="0" nodeType="afterEffect">
                                  <p:stCondLst>
                                    <p:cond delay="0"/>
                                  </p:stCondLst>
                                  <p:childTnLst>
                                    <p:set>
                                      <p:cBhvr>
                                        <p:cTn id="26" dur="1" fill="hold">
                                          <p:stCondLst>
                                            <p:cond delay="0"/>
                                          </p:stCondLst>
                                        </p:cTn>
                                        <p:tgtEl>
                                          <p:spTgt spid="418819">
                                            <p:txEl>
                                              <p:pRg st="4" end="4"/>
                                            </p:txEl>
                                          </p:spTgt>
                                        </p:tgtEl>
                                        <p:attrNameLst>
                                          <p:attrName>style.visibility</p:attrName>
                                        </p:attrNameLst>
                                      </p:cBhvr>
                                      <p:to>
                                        <p:strVal val="visible"/>
                                      </p:to>
                                    </p:set>
                                    <p:animEffect transition="in" filter="blinds(horizontal)">
                                      <p:cBhvr>
                                        <p:cTn id="27" dur="500"/>
                                        <p:tgtEl>
                                          <p:spTgt spid="418819">
                                            <p:txEl>
                                              <p:pRg st="4" end="4"/>
                                            </p:txEl>
                                          </p:spTgt>
                                        </p:tgtEl>
                                      </p:cBhvr>
                                    </p:animEffect>
                                  </p:childTnLst>
                                </p:cTn>
                              </p:par>
                            </p:childTnLst>
                          </p:cTn>
                        </p:par>
                        <p:par>
                          <p:cTn id="28" fill="hold" nodeType="afterGroup">
                            <p:stCondLst>
                              <p:cond delay="3500"/>
                            </p:stCondLst>
                            <p:childTnLst>
                              <p:par>
                                <p:cTn id="29" presetID="3" presetClass="entr" presetSubtype="10" fill="hold" grpId="0" nodeType="afterEffect">
                                  <p:stCondLst>
                                    <p:cond delay="0"/>
                                  </p:stCondLst>
                                  <p:childTnLst>
                                    <p:set>
                                      <p:cBhvr>
                                        <p:cTn id="30" dur="1" fill="hold">
                                          <p:stCondLst>
                                            <p:cond delay="0"/>
                                          </p:stCondLst>
                                        </p:cTn>
                                        <p:tgtEl>
                                          <p:spTgt spid="418819">
                                            <p:txEl>
                                              <p:pRg st="5" end="5"/>
                                            </p:txEl>
                                          </p:spTgt>
                                        </p:tgtEl>
                                        <p:attrNameLst>
                                          <p:attrName>style.visibility</p:attrName>
                                        </p:attrNameLst>
                                      </p:cBhvr>
                                      <p:to>
                                        <p:strVal val="visible"/>
                                      </p:to>
                                    </p:set>
                                    <p:animEffect transition="in" filter="blinds(horizontal)">
                                      <p:cBhvr>
                                        <p:cTn id="31" dur="500"/>
                                        <p:tgtEl>
                                          <p:spTgt spid="418819">
                                            <p:txEl>
                                              <p:pRg st="5" end="5"/>
                                            </p:txEl>
                                          </p:spTgt>
                                        </p:tgtEl>
                                      </p:cBhvr>
                                    </p:animEffect>
                                  </p:childTnLst>
                                </p:cTn>
                              </p:par>
                            </p:childTnLst>
                          </p:cTn>
                        </p:par>
                        <p:par>
                          <p:cTn id="32" fill="hold" nodeType="afterGroup">
                            <p:stCondLst>
                              <p:cond delay="4000"/>
                            </p:stCondLst>
                            <p:childTnLst>
                              <p:par>
                                <p:cTn id="33" presetID="3" presetClass="entr" presetSubtype="10" fill="hold" grpId="0" nodeType="afterEffect">
                                  <p:stCondLst>
                                    <p:cond delay="0"/>
                                  </p:stCondLst>
                                  <p:childTnLst>
                                    <p:set>
                                      <p:cBhvr>
                                        <p:cTn id="34" dur="1" fill="hold">
                                          <p:stCondLst>
                                            <p:cond delay="0"/>
                                          </p:stCondLst>
                                        </p:cTn>
                                        <p:tgtEl>
                                          <p:spTgt spid="418819">
                                            <p:txEl>
                                              <p:pRg st="6" end="6"/>
                                            </p:txEl>
                                          </p:spTgt>
                                        </p:tgtEl>
                                        <p:attrNameLst>
                                          <p:attrName>style.visibility</p:attrName>
                                        </p:attrNameLst>
                                      </p:cBhvr>
                                      <p:to>
                                        <p:strVal val="visible"/>
                                      </p:to>
                                    </p:set>
                                    <p:animEffect transition="in" filter="blinds(horizontal)">
                                      <p:cBhvr>
                                        <p:cTn id="35" dur="500"/>
                                        <p:tgtEl>
                                          <p:spTgt spid="4188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818" grpId="0"/>
      <p:bldP spid="418819" grpId="0" build="p" autoUpdateAnimBg="0" advAuto="1000"/>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p:txBody>
          <a:bodyPr/>
          <a:lstStyle/>
          <a:p>
            <a:pPr>
              <a:defRPr/>
            </a:pPr>
            <a:fld id="{968D24B1-62A5-4480-A307-61EA62F117F9}" type="slidenum">
              <a:rPr lang="en-US" smtClean="0"/>
              <a:pPr>
                <a:defRPr/>
              </a:pPr>
              <a:t>152</a:t>
            </a:fld>
            <a:endParaRPr lang="en-US" smtClean="0"/>
          </a:p>
        </p:txBody>
      </p:sp>
      <p:sp>
        <p:nvSpPr>
          <p:cNvPr id="136194" name="Rectangle 2"/>
          <p:cNvSpPr>
            <a:spLocks noGrp="1" noChangeArrowheads="1"/>
          </p:cNvSpPr>
          <p:nvPr>
            <p:ph type="title"/>
          </p:nvPr>
        </p:nvSpPr>
        <p:spPr>
          <a:xfrm>
            <a:off x="976313" y="563563"/>
            <a:ext cx="7267575" cy="990600"/>
          </a:xfrm>
        </p:spPr>
        <p:txBody>
          <a:bodyPr/>
          <a:lstStyle/>
          <a:p>
            <a:pPr eaLnBrk="1" hangingPunct="1"/>
            <a:r>
              <a:rPr lang="en-US" smtClean="0"/>
              <a:t>Main workshop messages</a:t>
            </a:r>
          </a:p>
        </p:txBody>
      </p:sp>
      <p:sp>
        <p:nvSpPr>
          <p:cNvPr id="136195" name="Rectangle 3"/>
          <p:cNvSpPr>
            <a:spLocks noGrp="1" noChangeArrowheads="1"/>
          </p:cNvSpPr>
          <p:nvPr>
            <p:ph type="body" idx="1"/>
          </p:nvPr>
        </p:nvSpPr>
        <p:spPr>
          <a:xfrm>
            <a:off x="533400" y="1603375"/>
            <a:ext cx="8305800" cy="4876800"/>
          </a:xfrm>
        </p:spPr>
        <p:txBody>
          <a:bodyPr/>
          <a:lstStyle/>
          <a:p>
            <a:pPr marL="609600" indent="-609600" eaLnBrk="1" hangingPunct="1">
              <a:buFontTx/>
              <a:buAutoNum type="arabicPeriod"/>
            </a:pPr>
            <a:r>
              <a:rPr lang="en-US" sz="2600" b="1" smtClean="0">
                <a:solidFill>
                  <a:srgbClr val="993300"/>
                </a:solidFill>
              </a:rPr>
              <a:t>Evaluators must be prepared for RealWorld evaluation challenges.</a:t>
            </a:r>
          </a:p>
          <a:p>
            <a:pPr marL="609600" indent="-609600" eaLnBrk="1" hangingPunct="1">
              <a:buFontTx/>
              <a:buAutoNum type="arabicPeriod"/>
            </a:pPr>
            <a:r>
              <a:rPr lang="en-US" sz="2600" b="1" smtClean="0">
                <a:solidFill>
                  <a:srgbClr val="993300"/>
                </a:solidFill>
              </a:rPr>
              <a:t>There is considerable experience to learn from.</a:t>
            </a:r>
          </a:p>
          <a:p>
            <a:pPr marL="609600" indent="-609600" eaLnBrk="1" hangingPunct="1">
              <a:buFontTx/>
              <a:buAutoNum type="arabicPeriod"/>
            </a:pPr>
            <a:r>
              <a:rPr lang="en-US" sz="2600" b="1" smtClean="0">
                <a:solidFill>
                  <a:srgbClr val="993300"/>
                </a:solidFill>
              </a:rPr>
              <a:t>A toolkit of practical “RealWorld” evaluation techniques is available (see </a:t>
            </a:r>
            <a:r>
              <a:rPr lang="en-US" sz="2600" b="1" u="sng" smtClean="0">
                <a:solidFill>
                  <a:srgbClr val="00B0F0"/>
                </a:solidFill>
              </a:rPr>
              <a:t>www.RealWorldEvaluation.org</a:t>
            </a:r>
            <a:r>
              <a:rPr lang="en-US" sz="2600" b="1" smtClean="0">
                <a:solidFill>
                  <a:srgbClr val="993300"/>
                </a:solidFill>
              </a:rPr>
              <a:t>). </a:t>
            </a:r>
          </a:p>
          <a:p>
            <a:pPr marL="609600" indent="-609600" eaLnBrk="1" hangingPunct="1">
              <a:buFontTx/>
              <a:buAutoNum type="arabicPeriod"/>
            </a:pPr>
            <a:r>
              <a:rPr lang="en-US" sz="2600" b="1" smtClean="0">
                <a:solidFill>
                  <a:srgbClr val="993300"/>
                </a:solidFill>
              </a:rPr>
              <a:t>Never use time and budget constraints as an excuse for sloppy evaluation methodology.</a:t>
            </a:r>
          </a:p>
          <a:p>
            <a:pPr marL="609600" indent="-609600" eaLnBrk="1" hangingPunct="1">
              <a:buFontTx/>
              <a:buAutoNum type="arabicPeriod"/>
            </a:pPr>
            <a:r>
              <a:rPr lang="en-US" sz="2600" b="1" smtClean="0">
                <a:solidFill>
                  <a:srgbClr val="993300"/>
                </a:solidFill>
              </a:rPr>
              <a:t>A “threats to validity” checklist helps keep you honest by identifying potential weaknesses in your evaluation design and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wipe(up)">
                                      <p:cBhvr>
                                        <p:cTn id="7" dur="1000"/>
                                        <p:tgtEl>
                                          <p:spTgt spid="136194"/>
                                        </p:tgtEl>
                                      </p:cBhvr>
                                    </p:animEffect>
                                  </p:childTnLst>
                                </p:cTn>
                              </p:par>
                            </p:childTnLst>
                          </p:cTn>
                        </p:par>
                        <p:par>
                          <p:cTn id="8" fill="hold" nodeType="afterGroup">
                            <p:stCondLst>
                              <p:cond delay="1000"/>
                            </p:stCondLst>
                            <p:childTnLst>
                              <p:par>
                                <p:cTn id="9" presetID="3" presetClass="entr" presetSubtype="10" fill="hold" grpId="0" nodeType="afterEffect">
                                  <p:stCondLst>
                                    <p:cond delay="500"/>
                                  </p:stCondLst>
                                  <p:childTnLst>
                                    <p:set>
                                      <p:cBhvr>
                                        <p:cTn id="10" dur="1" fill="hold">
                                          <p:stCondLst>
                                            <p:cond delay="0"/>
                                          </p:stCondLst>
                                        </p:cTn>
                                        <p:tgtEl>
                                          <p:spTgt spid="136195">
                                            <p:txEl>
                                              <p:pRg st="0" end="0"/>
                                            </p:txEl>
                                          </p:spTgt>
                                        </p:tgtEl>
                                        <p:attrNameLst>
                                          <p:attrName>style.visibility</p:attrName>
                                        </p:attrNameLst>
                                      </p:cBhvr>
                                      <p:to>
                                        <p:strVal val="visible"/>
                                      </p:to>
                                    </p:set>
                                    <p:animEffect transition="in" filter="blinds(horizontal)">
                                      <p:cBhvr>
                                        <p:cTn id="11" dur="500"/>
                                        <p:tgtEl>
                                          <p:spTgt spid="136195">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500"/>
                                  </p:stCondLst>
                                  <p:childTnLst>
                                    <p:set>
                                      <p:cBhvr>
                                        <p:cTn id="14" dur="1" fill="hold">
                                          <p:stCondLst>
                                            <p:cond delay="0"/>
                                          </p:stCondLst>
                                        </p:cTn>
                                        <p:tgtEl>
                                          <p:spTgt spid="136195">
                                            <p:txEl>
                                              <p:pRg st="1" end="1"/>
                                            </p:txEl>
                                          </p:spTgt>
                                        </p:tgtEl>
                                        <p:attrNameLst>
                                          <p:attrName>style.visibility</p:attrName>
                                        </p:attrNameLst>
                                      </p:cBhvr>
                                      <p:to>
                                        <p:strVal val="visible"/>
                                      </p:to>
                                    </p:set>
                                    <p:animEffect transition="in" filter="blinds(horizontal)">
                                      <p:cBhvr>
                                        <p:cTn id="15" dur="500"/>
                                        <p:tgtEl>
                                          <p:spTgt spid="136195">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500"/>
                                  </p:stCondLst>
                                  <p:childTnLst>
                                    <p:set>
                                      <p:cBhvr>
                                        <p:cTn id="18" dur="1" fill="hold">
                                          <p:stCondLst>
                                            <p:cond delay="0"/>
                                          </p:stCondLst>
                                        </p:cTn>
                                        <p:tgtEl>
                                          <p:spTgt spid="136195">
                                            <p:txEl>
                                              <p:pRg st="2" end="2"/>
                                            </p:txEl>
                                          </p:spTgt>
                                        </p:tgtEl>
                                        <p:attrNameLst>
                                          <p:attrName>style.visibility</p:attrName>
                                        </p:attrNameLst>
                                      </p:cBhvr>
                                      <p:to>
                                        <p:strVal val="visible"/>
                                      </p:to>
                                    </p:set>
                                    <p:animEffect transition="in" filter="blinds(horizontal)">
                                      <p:cBhvr>
                                        <p:cTn id="19" dur="500"/>
                                        <p:tgtEl>
                                          <p:spTgt spid="136195">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500"/>
                                  </p:stCondLst>
                                  <p:childTnLst>
                                    <p:set>
                                      <p:cBhvr>
                                        <p:cTn id="22" dur="1" fill="hold">
                                          <p:stCondLst>
                                            <p:cond delay="0"/>
                                          </p:stCondLst>
                                        </p:cTn>
                                        <p:tgtEl>
                                          <p:spTgt spid="136195">
                                            <p:txEl>
                                              <p:pRg st="3" end="3"/>
                                            </p:txEl>
                                          </p:spTgt>
                                        </p:tgtEl>
                                        <p:attrNameLst>
                                          <p:attrName>style.visibility</p:attrName>
                                        </p:attrNameLst>
                                      </p:cBhvr>
                                      <p:to>
                                        <p:strVal val="visible"/>
                                      </p:to>
                                    </p:set>
                                    <p:animEffect transition="in" filter="blinds(horizontal)">
                                      <p:cBhvr>
                                        <p:cTn id="23" dur="500"/>
                                        <p:tgtEl>
                                          <p:spTgt spid="136195">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500"/>
                                  </p:stCondLst>
                                  <p:childTnLst>
                                    <p:set>
                                      <p:cBhvr>
                                        <p:cTn id="26" dur="1" fill="hold">
                                          <p:stCondLst>
                                            <p:cond delay="0"/>
                                          </p:stCondLst>
                                        </p:cTn>
                                        <p:tgtEl>
                                          <p:spTgt spid="136195">
                                            <p:txEl>
                                              <p:pRg st="4" end="4"/>
                                            </p:txEl>
                                          </p:spTgt>
                                        </p:tgtEl>
                                        <p:attrNameLst>
                                          <p:attrName>style.visibility</p:attrName>
                                        </p:attrNameLst>
                                      </p:cBhvr>
                                      <p:to>
                                        <p:strVal val="visible"/>
                                      </p:to>
                                    </p:set>
                                    <p:animEffect transition="in" filter="blinds(horizontal)">
                                      <p:cBhvr>
                                        <p:cTn id="27" dur="500"/>
                                        <p:tgtEl>
                                          <p:spTgt spid="136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p:bldP spid="136195" grpId="0" build="p" autoUpdateAnimBg="0" advAuto="1000"/>
    </p:bld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645DB25-FBDE-4116-974B-0B82C0873F7B}" type="slidenum">
              <a:rPr lang="en-US" smtClean="0"/>
              <a:pPr>
                <a:defRPr/>
              </a:pPr>
              <a:t>153</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182880" y="280333"/>
            <a:ext cx="8778240" cy="954107"/>
          </a:xfrm>
          <a:prstGeom prst="rect">
            <a:avLst/>
          </a:prstGeom>
          <a:noFill/>
        </p:spPr>
        <p:txBody>
          <a:bodyPr wrap="square" rtlCol="0">
            <a:spAutoFit/>
          </a:bodyPr>
          <a:lstStyle/>
          <a:p>
            <a:pPr algn="ctr"/>
            <a:r>
              <a:rPr lang="en-US" sz="2800" b="1" dirty="0" smtClean="0"/>
              <a:t>We hope these ideas will be helpful as you go forth and practice evaluation in the </a:t>
            </a:r>
            <a:r>
              <a:rPr lang="en-US" sz="2800" b="1" i="1" dirty="0" smtClean="0"/>
              <a:t>RealWorld!</a:t>
            </a:r>
            <a:endParaRPr lang="en-US" sz="2800" b="1" dirty="0"/>
          </a:p>
        </p:txBody>
      </p:sp>
    </p:spTree>
    <p:extLst>
      <p:ext uri="{BB962C8B-B14F-4D97-AF65-F5344CB8AC3E}">
        <p14:creationId xmlns:p14="http://schemas.microsoft.com/office/powerpoint/2010/main" val="362967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p:txBody>
          <a:bodyPr/>
          <a:lstStyle/>
          <a:p>
            <a:pPr>
              <a:defRPr/>
            </a:pPr>
            <a:fld id="{3650288E-1141-4EE9-9B3D-D690B7DD8265}" type="slidenum">
              <a:rPr lang="en-US" smtClean="0"/>
              <a:pPr>
                <a:defRPr/>
              </a:pPr>
              <a:t>16</a:t>
            </a:fld>
            <a:endParaRPr lang="en-US" smtClean="0"/>
          </a:p>
        </p:txBody>
      </p:sp>
      <p:sp>
        <p:nvSpPr>
          <p:cNvPr id="20483" name="Rectangle 2"/>
          <p:cNvSpPr>
            <a:spLocks noGrp="1" noChangeArrowheads="1"/>
          </p:cNvSpPr>
          <p:nvPr>
            <p:ph type="title"/>
          </p:nvPr>
        </p:nvSpPr>
        <p:spPr/>
        <p:txBody>
          <a:bodyPr/>
          <a:lstStyle/>
          <a:p>
            <a:r>
              <a:rPr lang="en-US" sz="3200" smtClean="0"/>
              <a:t>The RealWorld Evaluation approach</a:t>
            </a:r>
          </a:p>
        </p:txBody>
      </p:sp>
      <p:sp>
        <p:nvSpPr>
          <p:cNvPr id="44035" name="Rectangle 3"/>
          <p:cNvSpPr>
            <a:spLocks noGrp="1" noChangeArrowheads="1"/>
          </p:cNvSpPr>
          <p:nvPr>
            <p:ph type="body" idx="1"/>
          </p:nvPr>
        </p:nvSpPr>
        <p:spPr/>
        <p:txBody>
          <a:bodyPr/>
          <a:lstStyle/>
          <a:p>
            <a:r>
              <a:rPr lang="en-US" sz="2800" smtClean="0"/>
              <a:t>Developed to help evaluation practitioners and clients</a:t>
            </a:r>
          </a:p>
          <a:p>
            <a:pPr lvl="1"/>
            <a:r>
              <a:rPr lang="en-US" smtClean="0"/>
              <a:t>managers, funding agencies and external consultants</a:t>
            </a:r>
          </a:p>
          <a:p>
            <a:r>
              <a:rPr lang="en-US" sz="2800" smtClean="0"/>
              <a:t>Still a work in progress (we continue to learn more through workshops like this)</a:t>
            </a:r>
          </a:p>
          <a:p>
            <a:r>
              <a:rPr lang="en-US" sz="2800" smtClean="0"/>
              <a:t>Originally designed for developing countries, but equally applicable in industrialized nations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dissolve">
                                      <p:cBhvr>
                                        <p:cTn id="7" dur="500"/>
                                        <p:tgtEl>
                                          <p:spTgt spid="44035">
                                            <p:txEl>
                                              <p:pRg st="0" end="0"/>
                                            </p:txEl>
                                          </p:spTgt>
                                        </p:tgtEl>
                                      </p:cBhvr>
                                    </p:animEffect>
                                  </p:childTnLst>
                                </p:cTn>
                              </p:par>
                              <p:par>
                                <p:cTn id="8" presetID="9" presetClass="entr" presetSubtype="0" fill="hold" grpId="0" nodeType="withEffect">
                                  <p:stCondLst>
                                    <p:cond delay="100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dissolve">
                                      <p:cBhvr>
                                        <p:cTn id="10" dur="500"/>
                                        <p:tgtEl>
                                          <p:spTgt spid="44035">
                                            <p:txEl>
                                              <p:pRg st="1" end="1"/>
                                            </p:txEl>
                                          </p:spTgt>
                                        </p:tgtEl>
                                      </p:cBhvr>
                                    </p:animEffect>
                                  </p:childTnLst>
                                </p:cTn>
                              </p:par>
                            </p:childTnLst>
                          </p:cTn>
                        </p:par>
                        <p:par>
                          <p:cTn id="11" fill="hold" nodeType="afterGroup">
                            <p:stCondLst>
                              <p:cond delay="1500"/>
                            </p:stCondLst>
                            <p:childTnLst>
                              <p:par>
                                <p:cTn id="12" presetID="9" presetClass="entr" presetSubtype="0" fill="hold" grpId="0" nodeType="afterEffect">
                                  <p:stCondLst>
                                    <p:cond delay="1000"/>
                                  </p:stCondLst>
                                  <p:childTnLst>
                                    <p:set>
                                      <p:cBhvr>
                                        <p:cTn id="13" dur="1" fill="hold">
                                          <p:stCondLst>
                                            <p:cond delay="0"/>
                                          </p:stCondLst>
                                        </p:cTn>
                                        <p:tgtEl>
                                          <p:spTgt spid="44035">
                                            <p:txEl>
                                              <p:pRg st="2" end="2"/>
                                            </p:txEl>
                                          </p:spTgt>
                                        </p:tgtEl>
                                        <p:attrNameLst>
                                          <p:attrName>style.visibility</p:attrName>
                                        </p:attrNameLst>
                                      </p:cBhvr>
                                      <p:to>
                                        <p:strVal val="visible"/>
                                      </p:to>
                                    </p:set>
                                    <p:animEffect transition="in" filter="dissolve">
                                      <p:cBhvr>
                                        <p:cTn id="14" dur="500"/>
                                        <p:tgtEl>
                                          <p:spTgt spid="44035">
                                            <p:txEl>
                                              <p:pRg st="2" end="2"/>
                                            </p:txEl>
                                          </p:spTgt>
                                        </p:tgtEl>
                                      </p:cBhvr>
                                    </p:animEffect>
                                  </p:childTnLst>
                                </p:cTn>
                              </p:par>
                            </p:childTnLst>
                          </p:cTn>
                        </p:par>
                        <p:par>
                          <p:cTn id="15" fill="hold" nodeType="afterGroup">
                            <p:stCondLst>
                              <p:cond delay="3000"/>
                            </p:stCondLst>
                            <p:childTnLst>
                              <p:par>
                                <p:cTn id="16" presetID="9" presetClass="entr" presetSubtype="0" fill="hold" grpId="0" nodeType="afterEffect">
                                  <p:stCondLst>
                                    <p:cond delay="1000"/>
                                  </p:stCondLst>
                                  <p:childTnLst>
                                    <p:set>
                                      <p:cBhvr>
                                        <p:cTn id="17" dur="1" fill="hold">
                                          <p:stCondLst>
                                            <p:cond delay="0"/>
                                          </p:stCondLst>
                                        </p:cTn>
                                        <p:tgtEl>
                                          <p:spTgt spid="44035">
                                            <p:txEl>
                                              <p:pRg st="3" end="3"/>
                                            </p:txEl>
                                          </p:spTgt>
                                        </p:tgtEl>
                                        <p:attrNameLst>
                                          <p:attrName>style.visibility</p:attrName>
                                        </p:attrNameLst>
                                      </p:cBhvr>
                                      <p:to>
                                        <p:strVal val="visible"/>
                                      </p:to>
                                    </p:set>
                                    <p:animEffect transition="in" filter="dissolve">
                                      <p:cBhvr>
                                        <p:cTn id="18"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p:txBody>
          <a:bodyPr/>
          <a:lstStyle/>
          <a:p>
            <a:pPr>
              <a:defRPr/>
            </a:pPr>
            <a:fld id="{9E2D7FB5-9D1B-48BD-81CF-DF1D657E30A8}" type="slidenum">
              <a:rPr lang="en-US" smtClean="0"/>
              <a:pPr>
                <a:defRPr/>
              </a:pPr>
              <a:t>17</a:t>
            </a:fld>
            <a:endParaRPr lang="en-US" smtClean="0"/>
          </a:p>
        </p:txBody>
      </p:sp>
      <p:sp>
        <p:nvSpPr>
          <p:cNvPr id="21507" name="Rectangle 2"/>
          <p:cNvSpPr>
            <a:spLocks noGrp="1" noChangeArrowheads="1"/>
          </p:cNvSpPr>
          <p:nvPr>
            <p:ph type="title"/>
          </p:nvPr>
        </p:nvSpPr>
        <p:spPr/>
        <p:txBody>
          <a:bodyPr/>
          <a:lstStyle/>
          <a:p>
            <a:r>
              <a:rPr lang="en-US" sz="3200" smtClean="0"/>
              <a:t>Special </a:t>
            </a:r>
            <a:r>
              <a:rPr lang="fr-CA" sz="3200" smtClean="0"/>
              <a:t>E</a:t>
            </a:r>
            <a:r>
              <a:rPr lang="en-US" sz="3200" smtClean="0"/>
              <a:t>valuation </a:t>
            </a:r>
            <a:r>
              <a:rPr lang="fr-CA" sz="3200" smtClean="0"/>
              <a:t>C</a:t>
            </a:r>
            <a:r>
              <a:rPr lang="en-US" sz="3200" smtClean="0"/>
              <a:t>hallenges in </a:t>
            </a:r>
            <a:r>
              <a:rPr lang="fr-CA" sz="3200" smtClean="0"/>
              <a:t>D</a:t>
            </a:r>
            <a:r>
              <a:rPr lang="en-US" sz="3200" smtClean="0"/>
              <a:t>eveloping </a:t>
            </a:r>
            <a:r>
              <a:rPr lang="fr-CA" sz="3200" smtClean="0"/>
              <a:t>C</a:t>
            </a:r>
            <a:r>
              <a:rPr lang="en-US" sz="3200" smtClean="0"/>
              <a:t>ountries</a:t>
            </a:r>
            <a:r>
              <a:rPr lang="en-US" sz="2900" smtClean="0"/>
              <a:t>  </a:t>
            </a:r>
          </a:p>
        </p:txBody>
      </p:sp>
      <p:sp>
        <p:nvSpPr>
          <p:cNvPr id="45059" name="Rectangle 3"/>
          <p:cNvSpPr>
            <a:spLocks noGrp="1" noChangeArrowheads="1"/>
          </p:cNvSpPr>
          <p:nvPr>
            <p:ph type="body" idx="1"/>
          </p:nvPr>
        </p:nvSpPr>
        <p:spPr/>
        <p:txBody>
          <a:bodyPr/>
          <a:lstStyle/>
          <a:p>
            <a:r>
              <a:rPr lang="en-US" sz="2800" smtClean="0"/>
              <a:t>Unavailability of needed secondary data </a:t>
            </a:r>
          </a:p>
          <a:p>
            <a:r>
              <a:rPr lang="en-US" sz="2800" smtClean="0"/>
              <a:t>Scarce local evaluation resources</a:t>
            </a:r>
          </a:p>
          <a:p>
            <a:r>
              <a:rPr lang="en-US" sz="2800" smtClean="0"/>
              <a:t>Limited budgets for evaluations</a:t>
            </a:r>
          </a:p>
          <a:p>
            <a:r>
              <a:rPr lang="en-US" sz="2800" smtClean="0"/>
              <a:t>Institutional and political constraints</a:t>
            </a:r>
          </a:p>
          <a:p>
            <a:r>
              <a:rPr lang="en-US" sz="2800" smtClean="0"/>
              <a:t>Lack of an evaluation culture (though evaluation associations are addressing this)</a:t>
            </a:r>
          </a:p>
          <a:p>
            <a:r>
              <a:rPr lang="en-US" sz="2800" smtClean="0"/>
              <a:t>Many evaluations are designed by and for external funding agencies </a:t>
            </a:r>
            <a:r>
              <a:rPr lang="en-US" sz="2700" smtClean="0"/>
              <a:t>and seldom reflect local and national stakeholder priorities</a:t>
            </a:r>
          </a:p>
          <a:p>
            <a:pPr>
              <a:buFont typeface="Wingdings" pitchFamily="2" charset="2"/>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dissolve">
                                      <p:cBhvr>
                                        <p:cTn id="7" dur="500"/>
                                        <p:tgtEl>
                                          <p:spTgt spid="4505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animEffect transition="in" filter="dissolve">
                                      <p:cBhvr>
                                        <p:cTn id="11" dur="500"/>
                                        <p:tgtEl>
                                          <p:spTgt spid="45059">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dissolve">
                                      <p:cBhvr>
                                        <p:cTn id="15" dur="500"/>
                                        <p:tgtEl>
                                          <p:spTgt spid="45059">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Effect transition="in" filter="dissolve">
                                      <p:cBhvr>
                                        <p:cTn id="19" dur="500"/>
                                        <p:tgtEl>
                                          <p:spTgt spid="45059">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Effect transition="in" filter="dissolve">
                                      <p:cBhvr>
                                        <p:cTn id="23" dur="500"/>
                                        <p:tgtEl>
                                          <p:spTgt spid="45059">
                                            <p:txEl>
                                              <p:pRg st="4" end="4"/>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animEffect transition="in" filter="dissolve">
                                      <p:cBhvr>
                                        <p:cTn id="27" dur="500"/>
                                        <p:tgtEl>
                                          <p:spTgt spid="45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a:lstStyle/>
          <a:p>
            <a:pPr>
              <a:defRPr/>
            </a:pPr>
            <a:fld id="{9C29D4AD-8388-43D5-BBD6-658EEA1D8556}" type="slidenum">
              <a:rPr lang="en-US" smtClean="0"/>
              <a:pPr>
                <a:defRPr/>
              </a:pPr>
              <a:t>18</a:t>
            </a:fld>
            <a:endParaRPr lang="en-US" smtClean="0"/>
          </a:p>
        </p:txBody>
      </p:sp>
      <p:sp>
        <p:nvSpPr>
          <p:cNvPr id="46083" name="Rectangle 3"/>
          <p:cNvSpPr>
            <a:spLocks noGrp="1" noChangeArrowheads="1"/>
          </p:cNvSpPr>
          <p:nvPr>
            <p:ph type="body" idx="1"/>
          </p:nvPr>
        </p:nvSpPr>
        <p:spPr>
          <a:xfrm>
            <a:off x="762000" y="2057400"/>
            <a:ext cx="7696200" cy="3886200"/>
          </a:xfrm>
        </p:spPr>
        <p:txBody>
          <a:bodyPr/>
          <a:lstStyle/>
          <a:p>
            <a:pPr>
              <a:buFont typeface="Wingdings" pitchFamily="2" charset="2"/>
              <a:buNone/>
            </a:pPr>
            <a:r>
              <a:rPr lang="fr-CA" smtClean="0"/>
              <a:t>	</a:t>
            </a:r>
            <a:r>
              <a:rPr lang="en-US" smtClean="0"/>
              <a:t>Despite these challenges</a:t>
            </a:r>
            <a:r>
              <a:rPr lang="fr-CA" smtClean="0"/>
              <a:t>,</a:t>
            </a:r>
            <a:r>
              <a:rPr lang="en-US" smtClean="0"/>
              <a:t> there is a growing demand for methodologically sound evaluations which assess the impacts, sustainability and replicability of development projects and programs.</a:t>
            </a:r>
          </a:p>
          <a:p>
            <a:pPr>
              <a:buFont typeface="Wingdings" pitchFamily="2" charset="2"/>
              <a:buNone/>
            </a:pPr>
            <a:endParaRPr lang="en-US" smtClean="0"/>
          </a:p>
          <a:p>
            <a:pPr>
              <a:buFont typeface="Wingdings" pitchFamily="2" charset="2"/>
              <a:buNone/>
            </a:pPr>
            <a:r>
              <a:rPr lang="en-US" smtClean="0"/>
              <a:t>	(We’ll be talking more about that later.)</a:t>
            </a:r>
          </a:p>
        </p:txBody>
      </p:sp>
      <p:sp>
        <p:nvSpPr>
          <p:cNvPr id="22532" name="Rectangle 5"/>
          <p:cNvSpPr>
            <a:spLocks noGrp="1" noChangeArrowheads="1"/>
          </p:cNvSpPr>
          <p:nvPr>
            <p:ph type="title"/>
          </p:nvPr>
        </p:nvSpPr>
        <p:spPr/>
        <p:txBody>
          <a:bodyPr/>
          <a:lstStyle/>
          <a:p>
            <a:r>
              <a:rPr lang="en-US" sz="3200" smtClean="0"/>
              <a:t>Expectations for « rigorous » evaluations</a:t>
            </a:r>
            <a:endParaRPr lang="en-US" sz="29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left)">
                                      <p:cBhvr>
                                        <p:cTn id="7" dur="500"/>
                                        <p:tgtEl>
                                          <p:spTgt spid="4608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animEffect transition="in" filter="wipe(left)">
                                      <p:cBhvr>
                                        <p:cTn id="11"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advAuto="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p:txBody>
          <a:bodyPr/>
          <a:lstStyle/>
          <a:p>
            <a:pPr>
              <a:defRPr/>
            </a:pPr>
            <a:fld id="{CCE06590-BA15-461C-B3A8-317E6A6039DC}" type="slidenum">
              <a:rPr lang="en-US" smtClean="0"/>
              <a:pPr>
                <a:defRPr/>
              </a:pPr>
              <a:t>19</a:t>
            </a:fld>
            <a:endParaRPr lang="en-US" smtClean="0"/>
          </a:p>
        </p:txBody>
      </p:sp>
      <p:sp>
        <p:nvSpPr>
          <p:cNvPr id="23555" name="Rectangle 2"/>
          <p:cNvSpPr>
            <a:spLocks noGrp="1" noChangeArrowheads="1"/>
          </p:cNvSpPr>
          <p:nvPr>
            <p:ph type="title"/>
          </p:nvPr>
        </p:nvSpPr>
        <p:spPr>
          <a:xfrm>
            <a:off x="457200" y="533400"/>
            <a:ext cx="8458200" cy="1143000"/>
          </a:xfrm>
        </p:spPr>
        <p:txBody>
          <a:bodyPr/>
          <a:lstStyle/>
          <a:p>
            <a:r>
              <a:rPr lang="en-US" sz="2800" smtClean="0"/>
              <a:t>Most RealWorld Evaluation tools are not new</a:t>
            </a:r>
            <a:r>
              <a:rPr lang="fr-CA" sz="2800" smtClean="0"/>
              <a:t>—</a:t>
            </a:r>
            <a:r>
              <a:rPr lang="en-US" sz="2800" smtClean="0"/>
              <a:t> but promote a holistic, integrated approach</a:t>
            </a:r>
          </a:p>
        </p:txBody>
      </p:sp>
      <p:sp>
        <p:nvSpPr>
          <p:cNvPr id="48131" name="Rectangle 3"/>
          <p:cNvSpPr>
            <a:spLocks noGrp="1" noChangeArrowheads="1"/>
          </p:cNvSpPr>
          <p:nvPr>
            <p:ph type="body" idx="1"/>
          </p:nvPr>
        </p:nvSpPr>
        <p:spPr>
          <a:xfrm>
            <a:off x="762000" y="2057400"/>
            <a:ext cx="7696200" cy="3886200"/>
          </a:xfrm>
        </p:spPr>
        <p:txBody>
          <a:bodyPr/>
          <a:lstStyle/>
          <a:p>
            <a:r>
              <a:rPr lang="en-US" sz="2800" smtClean="0"/>
              <a:t>Most of the RealWorld Evaluation data collection and analysis tools will be familiar to experienced evaluators.</a:t>
            </a:r>
          </a:p>
          <a:p>
            <a:r>
              <a:rPr lang="en-US" sz="2800" smtClean="0"/>
              <a:t>What we emphasize is an </a:t>
            </a:r>
            <a:r>
              <a:rPr lang="en-US" sz="2800" b="1" smtClean="0">
                <a:solidFill>
                  <a:srgbClr val="0000FF"/>
                </a:solidFill>
              </a:rPr>
              <a:t>integrated approach</a:t>
            </a:r>
            <a:r>
              <a:rPr lang="en-US" sz="2800" smtClean="0"/>
              <a:t> which combines a wide range of tools adapted to produce the best quality evaluation under RealWorld constraints.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dissolve">
                                      <p:cBhvr>
                                        <p:cTn id="7" dur="1000"/>
                                        <p:tgtEl>
                                          <p:spTgt spid="48131">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1000"/>
                                  </p:stCondLst>
                                  <p:childTnLst>
                                    <p:set>
                                      <p:cBhvr>
                                        <p:cTn id="10" dur="1" fill="hold">
                                          <p:stCondLst>
                                            <p:cond delay="0"/>
                                          </p:stCondLst>
                                        </p:cTn>
                                        <p:tgtEl>
                                          <p:spTgt spid="48131">
                                            <p:txEl>
                                              <p:pRg st="1" end="1"/>
                                            </p:txEl>
                                          </p:spTgt>
                                        </p:tgtEl>
                                        <p:attrNameLst>
                                          <p:attrName>style.visibility</p:attrName>
                                        </p:attrNameLst>
                                      </p:cBhvr>
                                      <p:to>
                                        <p:strVal val="visible"/>
                                      </p:to>
                                    </p:set>
                                    <p:animEffect transition="in" filter="dissolve">
                                      <p:cBhvr>
                                        <p:cTn id="11" dur="1000"/>
                                        <p:tgtEl>
                                          <p:spTgt spid="481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advAuto="100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smtClean="0"/>
              <a:t>Workshop Objectives</a:t>
            </a:r>
          </a:p>
        </p:txBody>
      </p:sp>
      <p:sp>
        <p:nvSpPr>
          <p:cNvPr id="9219" name="Content Placeholder 2"/>
          <p:cNvSpPr>
            <a:spLocks noGrp="1"/>
          </p:cNvSpPr>
          <p:nvPr>
            <p:ph idx="1"/>
          </p:nvPr>
        </p:nvSpPr>
        <p:spPr/>
        <p:txBody>
          <a:bodyPr/>
          <a:lstStyle/>
          <a:p>
            <a:pPr>
              <a:buFont typeface="Wingdings" pitchFamily="2" charset="2"/>
              <a:buNone/>
            </a:pPr>
            <a:r>
              <a:rPr lang="en-US" sz="2400" i="1" smtClean="0"/>
              <a:t>1.  The seven steps of the RealWorld Evaluation approach for addressing common issues and constraints faced by evaluators such as: when the evaluator is not called in until the project is nearly completed and there was </a:t>
            </a:r>
            <a:r>
              <a:rPr lang="en-US" sz="2400" b="1" i="1" smtClean="0"/>
              <a:t>no baseline</a:t>
            </a:r>
            <a:r>
              <a:rPr lang="en-US" sz="2400" i="1" smtClean="0"/>
              <a:t> nor </a:t>
            </a:r>
            <a:r>
              <a:rPr lang="en-US" sz="2400" b="1" i="1" smtClean="0"/>
              <a:t>comparison group</a:t>
            </a:r>
            <a:r>
              <a:rPr lang="en-US" sz="2400" i="1" smtClean="0"/>
              <a:t>; or where the evaluation must be conducted with </a:t>
            </a:r>
            <a:r>
              <a:rPr lang="en-US" sz="2400" b="1" i="1" smtClean="0"/>
              <a:t>inadequate budget</a:t>
            </a:r>
            <a:r>
              <a:rPr lang="en-US" sz="2400" i="1" smtClean="0"/>
              <a:t> and </a:t>
            </a:r>
            <a:r>
              <a:rPr lang="en-US" sz="2400" b="1" i="1" smtClean="0"/>
              <a:t>insufficient time</a:t>
            </a:r>
            <a:r>
              <a:rPr lang="en-US" sz="2400" i="1" smtClean="0"/>
              <a:t>; and where there are </a:t>
            </a:r>
            <a:r>
              <a:rPr lang="en-US" sz="2400" b="1" i="1" smtClean="0"/>
              <a:t>political pressures</a:t>
            </a:r>
            <a:r>
              <a:rPr lang="en-US" sz="2400" i="1" smtClean="0"/>
              <a:t> and expectations for how the evaluation should be conducted and what the conclusions should say;</a:t>
            </a:r>
            <a:endParaRPr lang="en-US" sz="2400" smtClean="0"/>
          </a:p>
        </p:txBody>
      </p:sp>
      <p:sp>
        <p:nvSpPr>
          <p:cNvPr id="9220" name="Slide Number Placeholder 3"/>
          <p:cNvSpPr>
            <a:spLocks noGrp="1"/>
          </p:cNvSpPr>
          <p:nvPr>
            <p:ph type="sldNum" sz="quarter" idx="12"/>
          </p:nvPr>
        </p:nvSpPr>
        <p:spPr/>
        <p:txBody>
          <a:bodyPr/>
          <a:lstStyle/>
          <a:p>
            <a:pPr>
              <a:defRPr/>
            </a:pPr>
            <a:fld id="{83BCAE8E-3607-4308-8580-6493EEF00667}" type="slidenum">
              <a:rPr lang="en-US" smtClean="0"/>
              <a:pPr>
                <a:defRPr/>
              </a:pPr>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p:txBody>
          <a:bodyPr/>
          <a:lstStyle/>
          <a:p>
            <a:pPr>
              <a:defRPr/>
            </a:pPr>
            <a:fld id="{FB21C26D-8B41-4AD6-8D76-273077E73EA4}" type="slidenum">
              <a:rPr lang="en-US" smtClean="0"/>
              <a:pPr>
                <a:defRPr/>
              </a:pPr>
              <a:t>20</a:t>
            </a:fld>
            <a:endParaRPr lang="en-US" smtClean="0"/>
          </a:p>
        </p:txBody>
      </p:sp>
      <p:sp>
        <p:nvSpPr>
          <p:cNvPr id="24579" name="Rectangle 2"/>
          <p:cNvSpPr>
            <a:spLocks noGrp="1" noChangeArrowheads="1"/>
          </p:cNvSpPr>
          <p:nvPr>
            <p:ph type="title"/>
          </p:nvPr>
        </p:nvSpPr>
        <p:spPr/>
        <p:txBody>
          <a:bodyPr/>
          <a:lstStyle/>
          <a:p>
            <a:r>
              <a:rPr lang="en-US" sz="3200" smtClean="0"/>
              <a:t>What is </a:t>
            </a:r>
            <a:r>
              <a:rPr lang="fr-CA" sz="3200" smtClean="0"/>
              <a:t>S</a:t>
            </a:r>
            <a:r>
              <a:rPr lang="en-US" sz="3200" smtClean="0"/>
              <a:t>pecial </a:t>
            </a:r>
            <a:r>
              <a:rPr lang="fr-CA" sz="3200" smtClean="0"/>
              <a:t>A</a:t>
            </a:r>
            <a:r>
              <a:rPr lang="en-US" sz="3200" smtClean="0"/>
              <a:t>bout the RealWorld Evaluation </a:t>
            </a:r>
            <a:r>
              <a:rPr lang="fr-CA" sz="3200" smtClean="0"/>
              <a:t>A</a:t>
            </a:r>
            <a:r>
              <a:rPr lang="en-US" sz="3200" smtClean="0"/>
              <a:t>pproach?</a:t>
            </a:r>
          </a:p>
        </p:txBody>
      </p:sp>
      <p:sp>
        <p:nvSpPr>
          <p:cNvPr id="249859" name="Rectangle 3"/>
          <p:cNvSpPr>
            <a:spLocks noGrp="1" noChangeArrowheads="1"/>
          </p:cNvSpPr>
          <p:nvPr>
            <p:ph type="body" idx="1"/>
          </p:nvPr>
        </p:nvSpPr>
        <p:spPr>
          <a:xfrm>
            <a:off x="762000" y="2057400"/>
            <a:ext cx="7696200" cy="3886200"/>
          </a:xfrm>
        </p:spPr>
        <p:txBody>
          <a:bodyPr/>
          <a:lstStyle/>
          <a:p>
            <a:r>
              <a:rPr lang="en-US" sz="2800" smtClean="0"/>
              <a:t>There is a series of steps, each with checklists for identifying constraints and determining how to address them</a:t>
            </a:r>
          </a:p>
          <a:p>
            <a:r>
              <a:rPr lang="en-US" sz="2800" smtClean="0"/>
              <a:t>These steps are summarized on the following slide and then the more detailed flow-chart    …   </a:t>
            </a:r>
          </a:p>
          <a:p>
            <a:pPr lvl="1" algn="ctr">
              <a:buFontTx/>
              <a:buNone/>
            </a:pPr>
            <a:endParaRPr lang="en-US" sz="2200" i="1" smtClean="0">
              <a:solidFill>
                <a:srgbClr val="0000FF"/>
              </a:solidFill>
            </a:endParaRPr>
          </a:p>
          <a:p>
            <a:pPr lvl="1"/>
            <a:endParaRPr lang="en-US" sz="2200" smtClean="0"/>
          </a:p>
        </p:txBody>
      </p:sp>
      <p:sp>
        <p:nvSpPr>
          <p:cNvPr id="249860" name="Line 4"/>
          <p:cNvSpPr>
            <a:spLocks noChangeShapeType="1"/>
          </p:cNvSpPr>
          <p:nvPr/>
        </p:nvSpPr>
        <p:spPr bwMode="auto">
          <a:xfrm>
            <a:off x="5715000" y="5867400"/>
            <a:ext cx="2514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dissolve">
                                      <p:cBhvr>
                                        <p:cTn id="7" dur="500"/>
                                        <p:tgtEl>
                                          <p:spTgt spid="24985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49859">
                                            <p:txEl>
                                              <p:pRg st="1" end="1"/>
                                            </p:txEl>
                                          </p:spTgt>
                                        </p:tgtEl>
                                        <p:attrNameLst>
                                          <p:attrName>style.visibility</p:attrName>
                                        </p:attrNameLst>
                                      </p:cBhvr>
                                      <p:to>
                                        <p:strVal val="visible"/>
                                      </p:to>
                                    </p:set>
                                    <p:animEffect transition="in" filter="dissolve">
                                      <p:cBhvr>
                                        <p:cTn id="11" dur="500"/>
                                        <p:tgtEl>
                                          <p:spTgt spid="249859">
                                            <p:txEl>
                                              <p:pRg st="1" end="1"/>
                                            </p:txEl>
                                          </p:spTgt>
                                        </p:tgtEl>
                                      </p:cBhvr>
                                    </p:animEffect>
                                  </p:childTnLst>
                                </p:cTn>
                              </p:par>
                            </p:childTnLst>
                          </p:cTn>
                        </p:par>
                        <p:par>
                          <p:cTn id="12" fill="hold" nodeType="afterGroup">
                            <p:stCondLst>
                              <p:cond delay="1000"/>
                            </p:stCondLst>
                            <p:childTnLst>
                              <p:par>
                                <p:cTn id="13" presetID="17" presetClass="entr" presetSubtype="8" fill="hold" grpId="0" nodeType="afterEffect">
                                  <p:stCondLst>
                                    <p:cond delay="2000"/>
                                  </p:stCondLst>
                                  <p:childTnLst>
                                    <p:set>
                                      <p:cBhvr>
                                        <p:cTn id="14" dur="1" fill="hold">
                                          <p:stCondLst>
                                            <p:cond delay="0"/>
                                          </p:stCondLst>
                                        </p:cTn>
                                        <p:tgtEl>
                                          <p:spTgt spid="249860"/>
                                        </p:tgtEl>
                                        <p:attrNameLst>
                                          <p:attrName>style.visibility</p:attrName>
                                        </p:attrNameLst>
                                      </p:cBhvr>
                                      <p:to>
                                        <p:strVal val="visible"/>
                                      </p:to>
                                    </p:set>
                                    <p:anim calcmode="lin" valueType="num">
                                      <p:cBhvr>
                                        <p:cTn id="15" dur="500" fill="hold"/>
                                        <p:tgtEl>
                                          <p:spTgt spid="249860"/>
                                        </p:tgtEl>
                                        <p:attrNameLst>
                                          <p:attrName>ppt_x</p:attrName>
                                        </p:attrNameLst>
                                      </p:cBhvr>
                                      <p:tavLst>
                                        <p:tav tm="0">
                                          <p:val>
                                            <p:strVal val="#ppt_x-#ppt_w/2"/>
                                          </p:val>
                                        </p:tav>
                                        <p:tav tm="100000">
                                          <p:val>
                                            <p:strVal val="#ppt_x"/>
                                          </p:val>
                                        </p:tav>
                                      </p:tavLst>
                                    </p:anim>
                                    <p:anim calcmode="lin" valueType="num">
                                      <p:cBhvr>
                                        <p:cTn id="16" dur="500" fill="hold"/>
                                        <p:tgtEl>
                                          <p:spTgt spid="249860"/>
                                        </p:tgtEl>
                                        <p:attrNameLst>
                                          <p:attrName>ppt_y</p:attrName>
                                        </p:attrNameLst>
                                      </p:cBhvr>
                                      <p:tavLst>
                                        <p:tav tm="0">
                                          <p:val>
                                            <p:strVal val="#ppt_y"/>
                                          </p:val>
                                        </p:tav>
                                        <p:tav tm="100000">
                                          <p:val>
                                            <p:strVal val="#ppt_y"/>
                                          </p:val>
                                        </p:tav>
                                      </p:tavLst>
                                    </p:anim>
                                    <p:anim calcmode="lin" valueType="num">
                                      <p:cBhvr>
                                        <p:cTn id="17" dur="500" fill="hold"/>
                                        <p:tgtEl>
                                          <p:spTgt spid="249860"/>
                                        </p:tgtEl>
                                        <p:attrNameLst>
                                          <p:attrName>ppt_w</p:attrName>
                                        </p:attrNameLst>
                                      </p:cBhvr>
                                      <p:tavLst>
                                        <p:tav tm="0">
                                          <p:val>
                                            <p:fltVal val="0"/>
                                          </p:val>
                                        </p:tav>
                                        <p:tav tm="100000">
                                          <p:val>
                                            <p:strVal val="#ppt_w"/>
                                          </p:val>
                                        </p:tav>
                                      </p:tavLst>
                                    </p:anim>
                                    <p:anim calcmode="lin" valueType="num">
                                      <p:cBhvr>
                                        <p:cTn id="18" dur="500" fill="hold"/>
                                        <p:tgtEl>
                                          <p:spTgt spid="2498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build="p" autoUpdateAnimBg="0" advAuto="1000"/>
      <p:bldP spid="24986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2"/>
          </p:nvPr>
        </p:nvSpPr>
        <p:spPr/>
        <p:txBody>
          <a:bodyPr/>
          <a:lstStyle/>
          <a:p>
            <a:pPr>
              <a:defRPr/>
            </a:pPr>
            <a:fld id="{B7B4CC4D-AF88-4556-BEA4-C47D159D64F3}" type="slidenum">
              <a:rPr lang="en-US" smtClean="0"/>
              <a:pPr>
                <a:defRPr/>
              </a:pPr>
              <a:t>21</a:t>
            </a:fld>
            <a:endParaRPr lang="en-US" smtClean="0"/>
          </a:p>
        </p:txBody>
      </p:sp>
      <p:sp>
        <p:nvSpPr>
          <p:cNvPr id="25603" name="Rectangle 2"/>
          <p:cNvSpPr>
            <a:spLocks noGrp="1" noChangeArrowheads="1"/>
          </p:cNvSpPr>
          <p:nvPr>
            <p:ph type="title"/>
          </p:nvPr>
        </p:nvSpPr>
        <p:spPr>
          <a:xfrm>
            <a:off x="762000" y="457200"/>
            <a:ext cx="7696200" cy="1143000"/>
          </a:xfrm>
        </p:spPr>
        <p:txBody>
          <a:bodyPr/>
          <a:lstStyle/>
          <a:p>
            <a:r>
              <a:rPr lang="en-US" sz="3200" smtClean="0"/>
              <a:t>The </a:t>
            </a:r>
            <a:r>
              <a:rPr lang="fr-CA" sz="3200" smtClean="0"/>
              <a:t>S</a:t>
            </a:r>
            <a:r>
              <a:rPr lang="en-US" sz="3200" smtClean="0"/>
              <a:t>teps of the RealWorld Evaluation Approach</a:t>
            </a:r>
          </a:p>
        </p:txBody>
      </p:sp>
      <p:sp>
        <p:nvSpPr>
          <p:cNvPr id="416771" name="Rectangle 3"/>
          <p:cNvSpPr>
            <a:spLocks noGrp="1" noChangeArrowheads="1"/>
          </p:cNvSpPr>
          <p:nvPr>
            <p:ph type="body" sz="half" idx="1"/>
          </p:nvPr>
        </p:nvSpPr>
        <p:spPr>
          <a:xfrm>
            <a:off x="762000" y="2209800"/>
            <a:ext cx="7848600" cy="3724275"/>
          </a:xfrm>
        </p:spPr>
        <p:txBody>
          <a:bodyPr/>
          <a:lstStyle/>
          <a:p>
            <a:pPr marL="533400" indent="-533400">
              <a:lnSpc>
                <a:spcPct val="90000"/>
              </a:lnSpc>
              <a:buFont typeface="Wingdings" pitchFamily="2" charset="2"/>
              <a:buNone/>
            </a:pPr>
            <a:r>
              <a:rPr lang="en-US" sz="2500" smtClean="0"/>
              <a:t>Step 1: </a:t>
            </a:r>
            <a:r>
              <a:rPr lang="en-US" sz="2500" smtClean="0">
                <a:solidFill>
                  <a:srgbClr val="0000FF"/>
                </a:solidFill>
              </a:rPr>
              <a:t>Planning and </a:t>
            </a:r>
            <a:r>
              <a:rPr lang="en-US" sz="2500" b="1" u="sng" smtClean="0">
                <a:solidFill>
                  <a:srgbClr val="0000FF"/>
                </a:solidFill>
              </a:rPr>
              <a:t>scoping</a:t>
            </a:r>
            <a:r>
              <a:rPr lang="en-US" sz="2500" smtClean="0">
                <a:solidFill>
                  <a:srgbClr val="0000FF"/>
                </a:solidFill>
              </a:rPr>
              <a:t> the evaluation</a:t>
            </a:r>
            <a:r>
              <a:rPr lang="en-US" sz="2500" smtClean="0"/>
              <a:t> </a:t>
            </a:r>
          </a:p>
          <a:p>
            <a:pPr marL="533400" indent="-533400">
              <a:lnSpc>
                <a:spcPct val="90000"/>
              </a:lnSpc>
              <a:buFont typeface="Wingdings" pitchFamily="2" charset="2"/>
              <a:buNone/>
            </a:pPr>
            <a:r>
              <a:rPr lang="en-US" sz="2500" smtClean="0"/>
              <a:t>Step 2: </a:t>
            </a:r>
            <a:r>
              <a:rPr lang="en-US" sz="2500" smtClean="0">
                <a:solidFill>
                  <a:schemeClr val="tx2"/>
                </a:solidFill>
              </a:rPr>
              <a:t>Addressing </a:t>
            </a:r>
            <a:r>
              <a:rPr lang="en-US" sz="2500" b="1" u="sng" smtClean="0">
                <a:solidFill>
                  <a:schemeClr val="tx2"/>
                </a:solidFill>
              </a:rPr>
              <a:t>budget</a:t>
            </a:r>
            <a:r>
              <a:rPr lang="en-US" sz="2500" smtClean="0">
                <a:solidFill>
                  <a:schemeClr val="tx2"/>
                </a:solidFill>
              </a:rPr>
              <a:t> constraints</a:t>
            </a:r>
          </a:p>
          <a:p>
            <a:pPr marL="533400" indent="-533400">
              <a:lnSpc>
                <a:spcPct val="90000"/>
              </a:lnSpc>
              <a:buFont typeface="Wingdings" pitchFamily="2" charset="2"/>
              <a:buNone/>
            </a:pPr>
            <a:r>
              <a:rPr lang="en-US" sz="2500" smtClean="0"/>
              <a:t>Step 3: </a:t>
            </a:r>
            <a:r>
              <a:rPr lang="en-US" sz="2500" smtClean="0">
                <a:solidFill>
                  <a:srgbClr val="FF3300"/>
                </a:solidFill>
              </a:rPr>
              <a:t> Addressing </a:t>
            </a:r>
            <a:r>
              <a:rPr lang="en-US" sz="2500" b="1" u="sng" smtClean="0">
                <a:solidFill>
                  <a:srgbClr val="FF3300"/>
                </a:solidFill>
              </a:rPr>
              <a:t>time</a:t>
            </a:r>
            <a:r>
              <a:rPr lang="en-US" sz="2500" smtClean="0">
                <a:solidFill>
                  <a:srgbClr val="FF3300"/>
                </a:solidFill>
              </a:rPr>
              <a:t> constraints</a:t>
            </a:r>
          </a:p>
          <a:p>
            <a:pPr marL="533400" indent="-533400">
              <a:lnSpc>
                <a:spcPct val="90000"/>
              </a:lnSpc>
              <a:buFont typeface="Wingdings" pitchFamily="2" charset="2"/>
              <a:buNone/>
            </a:pPr>
            <a:r>
              <a:rPr lang="en-US" sz="2500" smtClean="0"/>
              <a:t>Step 4: </a:t>
            </a:r>
            <a:r>
              <a:rPr lang="en-US" sz="2500" smtClean="0">
                <a:solidFill>
                  <a:srgbClr val="663300"/>
                </a:solidFill>
              </a:rPr>
              <a:t>Addressing </a:t>
            </a:r>
            <a:r>
              <a:rPr lang="en-US" sz="2500" b="1" u="sng" smtClean="0">
                <a:solidFill>
                  <a:srgbClr val="663300"/>
                </a:solidFill>
              </a:rPr>
              <a:t>data</a:t>
            </a:r>
            <a:r>
              <a:rPr lang="en-US" sz="2500" smtClean="0">
                <a:solidFill>
                  <a:srgbClr val="663300"/>
                </a:solidFill>
              </a:rPr>
              <a:t> constraints</a:t>
            </a:r>
          </a:p>
          <a:p>
            <a:pPr marL="533400" indent="-533400">
              <a:lnSpc>
                <a:spcPct val="90000"/>
              </a:lnSpc>
              <a:buFont typeface="Wingdings" pitchFamily="2" charset="2"/>
              <a:buNone/>
            </a:pPr>
            <a:r>
              <a:rPr lang="en-US" sz="2500" smtClean="0"/>
              <a:t>Step 5: </a:t>
            </a:r>
            <a:r>
              <a:rPr lang="en-US" sz="2500" smtClean="0">
                <a:solidFill>
                  <a:srgbClr val="33CC33"/>
                </a:solidFill>
              </a:rPr>
              <a:t>Addressing </a:t>
            </a:r>
            <a:r>
              <a:rPr lang="en-US" sz="2500" b="1" u="sng" smtClean="0">
                <a:solidFill>
                  <a:srgbClr val="33CC33"/>
                </a:solidFill>
              </a:rPr>
              <a:t>political</a:t>
            </a:r>
            <a:r>
              <a:rPr lang="en-US" sz="2500" smtClean="0">
                <a:solidFill>
                  <a:srgbClr val="33CC33"/>
                </a:solidFill>
              </a:rPr>
              <a:t> constraints</a:t>
            </a:r>
            <a:endParaRPr lang="en-US" sz="2500" smtClean="0"/>
          </a:p>
          <a:p>
            <a:pPr marL="533400" indent="-533400">
              <a:lnSpc>
                <a:spcPct val="90000"/>
              </a:lnSpc>
              <a:buFont typeface="Wingdings" pitchFamily="2" charset="2"/>
              <a:buNone/>
            </a:pPr>
            <a:r>
              <a:rPr lang="en-US" sz="2500" smtClean="0"/>
              <a:t>Step 6:</a:t>
            </a:r>
            <a:r>
              <a:rPr lang="en-US" sz="2500" smtClean="0">
                <a:solidFill>
                  <a:srgbClr val="33CC33"/>
                </a:solidFill>
              </a:rPr>
              <a:t> </a:t>
            </a:r>
            <a:r>
              <a:rPr lang="en-US" sz="2500" b="1" u="sng" smtClean="0">
                <a:solidFill>
                  <a:srgbClr val="336600"/>
                </a:solidFill>
              </a:rPr>
              <a:t>Assessing</a:t>
            </a:r>
            <a:r>
              <a:rPr lang="en-US" sz="2500" smtClean="0">
                <a:solidFill>
                  <a:srgbClr val="336600"/>
                </a:solidFill>
              </a:rPr>
              <a:t> and </a:t>
            </a:r>
            <a:r>
              <a:rPr lang="en-US" sz="2500" b="1" u="sng" smtClean="0">
                <a:solidFill>
                  <a:srgbClr val="336600"/>
                </a:solidFill>
              </a:rPr>
              <a:t>addressing</a:t>
            </a:r>
            <a:r>
              <a:rPr lang="en-US" sz="2500" smtClean="0">
                <a:solidFill>
                  <a:srgbClr val="336600"/>
                </a:solidFill>
              </a:rPr>
              <a:t> the strengths and weaknesses of the evaluation design</a:t>
            </a:r>
          </a:p>
          <a:p>
            <a:pPr marL="533400" indent="-533400">
              <a:lnSpc>
                <a:spcPct val="90000"/>
              </a:lnSpc>
              <a:buFont typeface="Wingdings" pitchFamily="2" charset="2"/>
              <a:buNone/>
            </a:pPr>
            <a:r>
              <a:rPr lang="en-US" sz="2500" smtClean="0"/>
              <a:t>Step 7: </a:t>
            </a:r>
            <a:r>
              <a:rPr lang="en-US" sz="2500" smtClean="0">
                <a:solidFill>
                  <a:srgbClr val="7030A0"/>
                </a:solidFill>
              </a:rPr>
              <a:t>Helping clients </a:t>
            </a:r>
            <a:r>
              <a:rPr lang="en-US" sz="2500" b="1" u="sng" smtClean="0">
                <a:solidFill>
                  <a:srgbClr val="7030A0"/>
                </a:solidFill>
              </a:rPr>
              <a:t>use</a:t>
            </a:r>
            <a:r>
              <a:rPr lang="en-US" sz="2500" smtClean="0">
                <a:solidFill>
                  <a:srgbClr val="7030A0"/>
                </a:solidFill>
              </a:rPr>
              <a:t> the evaluation</a:t>
            </a:r>
          </a:p>
          <a:p>
            <a:pPr marL="533400" indent="-533400">
              <a:lnSpc>
                <a:spcPct val="90000"/>
              </a:lnSpc>
              <a:buFont typeface="Wingdings" pitchFamily="2" charset="2"/>
              <a:buNone/>
            </a:pPr>
            <a:endParaRPr lang="en-US" sz="2500" smtClean="0">
              <a:solidFill>
                <a:srgbClr val="FF3300"/>
              </a:solidFill>
            </a:endParaRPr>
          </a:p>
          <a:p>
            <a:pPr marL="533400" indent="-533400">
              <a:lnSpc>
                <a:spcPct val="90000"/>
              </a:lnSpc>
            </a:pPr>
            <a:endParaRPr lang="en-US" sz="2500" smtClean="0"/>
          </a:p>
        </p:txBody>
      </p:sp>
      <p:sp>
        <p:nvSpPr>
          <p:cNvPr id="25605" name="Rectangle 4"/>
          <p:cNvSpPr>
            <a:spLocks noChangeArrowheads="1"/>
          </p:cNvSpPr>
          <p:nvPr/>
        </p:nvSpPr>
        <p:spPr bwMode="auto">
          <a:xfrm>
            <a:off x="4800600" y="1828800"/>
            <a:ext cx="990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5606" name="Rectangle 5"/>
          <p:cNvSpPr>
            <a:spLocks noChangeArrowheads="1"/>
          </p:cNvSpPr>
          <p:nvPr/>
        </p:nvSpPr>
        <p:spPr bwMode="auto">
          <a:xfrm>
            <a:off x="5791200" y="2057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5607" name="Rectangle 6"/>
          <p:cNvSpPr>
            <a:spLocks noChangeArrowheads="1"/>
          </p:cNvSpPr>
          <p:nvPr/>
        </p:nvSpPr>
        <p:spPr bwMode="auto">
          <a:xfrm>
            <a:off x="6324600" y="20574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
        <p:nvSpPr>
          <p:cNvPr id="25608" name="Rectangle 7"/>
          <p:cNvSpPr>
            <a:spLocks noChangeArrowheads="1"/>
          </p:cNvSpPr>
          <p:nvPr/>
        </p:nvSpPr>
        <p:spPr bwMode="auto">
          <a:xfrm>
            <a:off x="5791200" y="2057400"/>
            <a:ext cx="2590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416771">
                                            <p:txEl>
                                              <p:pRg st="0" end="0"/>
                                            </p:txEl>
                                          </p:spTgt>
                                        </p:tgtEl>
                                        <p:attrNameLst>
                                          <p:attrName>style.visibility</p:attrName>
                                        </p:attrNameLst>
                                      </p:cBhvr>
                                      <p:to>
                                        <p:strVal val="visible"/>
                                      </p:to>
                                    </p:set>
                                    <p:anim calcmode="lin" valueType="num">
                                      <p:cBhvr>
                                        <p:cTn id="7" dur="500" fill="hold"/>
                                        <p:tgtEl>
                                          <p:spTgt spid="41677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1677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1677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16771">
                                            <p:txEl>
                                              <p:pRg st="0" end="0"/>
                                            </p:txEl>
                                          </p:spTgt>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16771">
                                            <p:txEl>
                                              <p:pRg st="1" end="1"/>
                                            </p:txEl>
                                          </p:spTgt>
                                        </p:tgtEl>
                                        <p:attrNameLst>
                                          <p:attrName>style.visibility</p:attrName>
                                        </p:attrNameLst>
                                      </p:cBhvr>
                                      <p:to>
                                        <p:strVal val="visible"/>
                                      </p:to>
                                    </p:set>
                                    <p:anim calcmode="lin" valueType="num">
                                      <p:cBhvr>
                                        <p:cTn id="14" dur="500" fill="hold"/>
                                        <p:tgtEl>
                                          <p:spTgt spid="416771">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41677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416771">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16771">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000"/>
                            </p:stCondLst>
                            <p:childTnLst>
                              <p:par>
                                <p:cTn id="19" presetID="17" presetClass="entr" presetSubtype="8" fill="hold" grpId="0" nodeType="afterEffect">
                                  <p:stCondLst>
                                    <p:cond delay="0"/>
                                  </p:stCondLst>
                                  <p:childTnLst>
                                    <p:set>
                                      <p:cBhvr>
                                        <p:cTn id="20" dur="1" fill="hold">
                                          <p:stCondLst>
                                            <p:cond delay="0"/>
                                          </p:stCondLst>
                                        </p:cTn>
                                        <p:tgtEl>
                                          <p:spTgt spid="416771">
                                            <p:txEl>
                                              <p:pRg st="2" end="2"/>
                                            </p:txEl>
                                          </p:spTgt>
                                        </p:tgtEl>
                                        <p:attrNameLst>
                                          <p:attrName>style.visibility</p:attrName>
                                        </p:attrNameLst>
                                      </p:cBhvr>
                                      <p:to>
                                        <p:strVal val="visible"/>
                                      </p:to>
                                    </p:set>
                                    <p:anim calcmode="lin" valueType="num">
                                      <p:cBhvr>
                                        <p:cTn id="21" dur="500" fill="hold"/>
                                        <p:tgtEl>
                                          <p:spTgt spid="416771">
                                            <p:txEl>
                                              <p:pRg st="2" end="2"/>
                                            </p:txEl>
                                          </p:spTgt>
                                        </p:tgtEl>
                                        <p:attrNameLst>
                                          <p:attrName>ppt_x</p:attrName>
                                        </p:attrNameLst>
                                      </p:cBhvr>
                                      <p:tavLst>
                                        <p:tav tm="0">
                                          <p:val>
                                            <p:strVal val="#ppt_x-#ppt_w/2"/>
                                          </p:val>
                                        </p:tav>
                                        <p:tav tm="100000">
                                          <p:val>
                                            <p:strVal val="#ppt_x"/>
                                          </p:val>
                                        </p:tav>
                                      </p:tavLst>
                                    </p:anim>
                                    <p:anim calcmode="lin" valueType="num">
                                      <p:cBhvr>
                                        <p:cTn id="22" dur="500" fill="hold"/>
                                        <p:tgtEl>
                                          <p:spTgt spid="416771">
                                            <p:txEl>
                                              <p:pRg st="2" end="2"/>
                                            </p:txEl>
                                          </p:spTgt>
                                        </p:tgtEl>
                                        <p:attrNameLst>
                                          <p:attrName>ppt_y</p:attrName>
                                        </p:attrNameLst>
                                      </p:cBhvr>
                                      <p:tavLst>
                                        <p:tav tm="0">
                                          <p:val>
                                            <p:strVal val="#ppt_y"/>
                                          </p:val>
                                        </p:tav>
                                        <p:tav tm="100000">
                                          <p:val>
                                            <p:strVal val="#ppt_y"/>
                                          </p:val>
                                        </p:tav>
                                      </p:tavLst>
                                    </p:anim>
                                    <p:anim calcmode="lin" valueType="num">
                                      <p:cBhvr>
                                        <p:cTn id="23" dur="500" fill="hold"/>
                                        <p:tgtEl>
                                          <p:spTgt spid="416771">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416771">
                                            <p:txEl>
                                              <p:pRg st="2" end="2"/>
                                            </p:txEl>
                                          </p:spTgt>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500"/>
                            </p:stCondLst>
                            <p:childTnLst>
                              <p:par>
                                <p:cTn id="26" presetID="17" presetClass="entr" presetSubtype="8" fill="hold" grpId="0" nodeType="afterEffect">
                                  <p:stCondLst>
                                    <p:cond delay="0"/>
                                  </p:stCondLst>
                                  <p:childTnLst>
                                    <p:set>
                                      <p:cBhvr>
                                        <p:cTn id="27" dur="1" fill="hold">
                                          <p:stCondLst>
                                            <p:cond delay="0"/>
                                          </p:stCondLst>
                                        </p:cTn>
                                        <p:tgtEl>
                                          <p:spTgt spid="416771">
                                            <p:txEl>
                                              <p:pRg st="3" end="3"/>
                                            </p:txEl>
                                          </p:spTgt>
                                        </p:tgtEl>
                                        <p:attrNameLst>
                                          <p:attrName>style.visibility</p:attrName>
                                        </p:attrNameLst>
                                      </p:cBhvr>
                                      <p:to>
                                        <p:strVal val="visible"/>
                                      </p:to>
                                    </p:set>
                                    <p:anim calcmode="lin" valueType="num">
                                      <p:cBhvr>
                                        <p:cTn id="28" dur="500" fill="hold"/>
                                        <p:tgtEl>
                                          <p:spTgt spid="416771">
                                            <p:txEl>
                                              <p:pRg st="3" end="3"/>
                                            </p:txEl>
                                          </p:spTgt>
                                        </p:tgtEl>
                                        <p:attrNameLst>
                                          <p:attrName>ppt_x</p:attrName>
                                        </p:attrNameLst>
                                      </p:cBhvr>
                                      <p:tavLst>
                                        <p:tav tm="0">
                                          <p:val>
                                            <p:strVal val="#ppt_x-#ppt_w/2"/>
                                          </p:val>
                                        </p:tav>
                                        <p:tav tm="100000">
                                          <p:val>
                                            <p:strVal val="#ppt_x"/>
                                          </p:val>
                                        </p:tav>
                                      </p:tavLst>
                                    </p:anim>
                                    <p:anim calcmode="lin" valueType="num">
                                      <p:cBhvr>
                                        <p:cTn id="29" dur="500" fill="hold"/>
                                        <p:tgtEl>
                                          <p:spTgt spid="416771">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416771">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416771">
                                            <p:txEl>
                                              <p:pRg st="3" end="3"/>
                                            </p:txEl>
                                          </p:spTgt>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000"/>
                            </p:stCondLst>
                            <p:childTnLst>
                              <p:par>
                                <p:cTn id="33" presetID="17" presetClass="entr" presetSubtype="8" fill="hold" grpId="0" nodeType="afterEffect">
                                  <p:stCondLst>
                                    <p:cond delay="0"/>
                                  </p:stCondLst>
                                  <p:childTnLst>
                                    <p:set>
                                      <p:cBhvr>
                                        <p:cTn id="34" dur="1" fill="hold">
                                          <p:stCondLst>
                                            <p:cond delay="0"/>
                                          </p:stCondLst>
                                        </p:cTn>
                                        <p:tgtEl>
                                          <p:spTgt spid="416771">
                                            <p:txEl>
                                              <p:pRg st="4" end="4"/>
                                            </p:txEl>
                                          </p:spTgt>
                                        </p:tgtEl>
                                        <p:attrNameLst>
                                          <p:attrName>style.visibility</p:attrName>
                                        </p:attrNameLst>
                                      </p:cBhvr>
                                      <p:to>
                                        <p:strVal val="visible"/>
                                      </p:to>
                                    </p:set>
                                    <p:anim calcmode="lin" valueType="num">
                                      <p:cBhvr>
                                        <p:cTn id="35" dur="500" fill="hold"/>
                                        <p:tgtEl>
                                          <p:spTgt spid="416771">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416771">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416771">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416771">
                                            <p:txEl>
                                              <p:pRg st="4" end="4"/>
                                            </p:txEl>
                                          </p:spTgt>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2500"/>
                            </p:stCondLst>
                            <p:childTnLst>
                              <p:par>
                                <p:cTn id="40" presetID="17" presetClass="entr" presetSubtype="8" fill="hold" grpId="0" nodeType="afterEffect">
                                  <p:stCondLst>
                                    <p:cond delay="0"/>
                                  </p:stCondLst>
                                  <p:childTnLst>
                                    <p:set>
                                      <p:cBhvr>
                                        <p:cTn id="41" dur="1" fill="hold">
                                          <p:stCondLst>
                                            <p:cond delay="0"/>
                                          </p:stCondLst>
                                        </p:cTn>
                                        <p:tgtEl>
                                          <p:spTgt spid="416771">
                                            <p:txEl>
                                              <p:pRg st="5" end="5"/>
                                            </p:txEl>
                                          </p:spTgt>
                                        </p:tgtEl>
                                        <p:attrNameLst>
                                          <p:attrName>style.visibility</p:attrName>
                                        </p:attrNameLst>
                                      </p:cBhvr>
                                      <p:to>
                                        <p:strVal val="visible"/>
                                      </p:to>
                                    </p:set>
                                    <p:anim calcmode="lin" valueType="num">
                                      <p:cBhvr>
                                        <p:cTn id="42" dur="500" fill="hold"/>
                                        <p:tgtEl>
                                          <p:spTgt spid="416771">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416771">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416771">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416771">
                                            <p:txEl>
                                              <p:pRg st="5" end="5"/>
                                            </p:txEl>
                                          </p:spTgt>
                                        </p:tgtEl>
                                        <p:attrNameLst>
                                          <p:attrName>ppt_h</p:attrName>
                                        </p:attrNameLst>
                                      </p:cBhvr>
                                      <p:tavLst>
                                        <p:tav tm="0">
                                          <p:val>
                                            <p:strVal val="#ppt_h"/>
                                          </p:val>
                                        </p:tav>
                                        <p:tav tm="100000">
                                          <p:val>
                                            <p:strVal val="#ppt_h"/>
                                          </p:val>
                                        </p:tav>
                                      </p:tavLst>
                                    </p:anim>
                                  </p:childTnLst>
                                </p:cTn>
                              </p:par>
                            </p:childTnLst>
                          </p:cTn>
                        </p:par>
                        <p:par>
                          <p:cTn id="46" fill="hold" nodeType="afterGroup">
                            <p:stCondLst>
                              <p:cond delay="3000"/>
                            </p:stCondLst>
                            <p:childTnLst>
                              <p:par>
                                <p:cTn id="47" presetID="17" presetClass="entr" presetSubtype="8" fill="hold" grpId="0" nodeType="afterEffect">
                                  <p:stCondLst>
                                    <p:cond delay="0"/>
                                  </p:stCondLst>
                                  <p:childTnLst>
                                    <p:set>
                                      <p:cBhvr>
                                        <p:cTn id="48" dur="1" fill="hold">
                                          <p:stCondLst>
                                            <p:cond delay="0"/>
                                          </p:stCondLst>
                                        </p:cTn>
                                        <p:tgtEl>
                                          <p:spTgt spid="416771">
                                            <p:txEl>
                                              <p:pRg st="6" end="6"/>
                                            </p:txEl>
                                          </p:spTgt>
                                        </p:tgtEl>
                                        <p:attrNameLst>
                                          <p:attrName>style.visibility</p:attrName>
                                        </p:attrNameLst>
                                      </p:cBhvr>
                                      <p:to>
                                        <p:strVal val="visible"/>
                                      </p:to>
                                    </p:set>
                                    <p:anim calcmode="lin" valueType="num">
                                      <p:cBhvr>
                                        <p:cTn id="49" dur="500" fill="hold"/>
                                        <p:tgtEl>
                                          <p:spTgt spid="416771">
                                            <p:txEl>
                                              <p:pRg st="6" end="6"/>
                                            </p:txEl>
                                          </p:spTgt>
                                        </p:tgtEl>
                                        <p:attrNameLst>
                                          <p:attrName>ppt_x</p:attrName>
                                        </p:attrNameLst>
                                      </p:cBhvr>
                                      <p:tavLst>
                                        <p:tav tm="0">
                                          <p:val>
                                            <p:strVal val="#ppt_x-#ppt_w/2"/>
                                          </p:val>
                                        </p:tav>
                                        <p:tav tm="100000">
                                          <p:val>
                                            <p:strVal val="#ppt_x"/>
                                          </p:val>
                                        </p:tav>
                                      </p:tavLst>
                                    </p:anim>
                                    <p:anim calcmode="lin" valueType="num">
                                      <p:cBhvr>
                                        <p:cTn id="50" dur="500" fill="hold"/>
                                        <p:tgtEl>
                                          <p:spTgt spid="416771">
                                            <p:txEl>
                                              <p:pRg st="6" end="6"/>
                                            </p:txEl>
                                          </p:spTgt>
                                        </p:tgtEl>
                                        <p:attrNameLst>
                                          <p:attrName>ppt_y</p:attrName>
                                        </p:attrNameLst>
                                      </p:cBhvr>
                                      <p:tavLst>
                                        <p:tav tm="0">
                                          <p:val>
                                            <p:strVal val="#ppt_y"/>
                                          </p:val>
                                        </p:tav>
                                        <p:tav tm="100000">
                                          <p:val>
                                            <p:strVal val="#ppt_y"/>
                                          </p:val>
                                        </p:tav>
                                      </p:tavLst>
                                    </p:anim>
                                    <p:anim calcmode="lin" valueType="num">
                                      <p:cBhvr>
                                        <p:cTn id="51" dur="500" fill="hold"/>
                                        <p:tgtEl>
                                          <p:spTgt spid="416771">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41677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1"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AutoShape 26"/>
          <p:cNvSpPr>
            <a:spLocks noChangeAspect="1" noChangeArrowheads="1" noTextEdit="1"/>
          </p:cNvSpPr>
          <p:nvPr/>
        </p:nvSpPr>
        <p:spPr bwMode="auto">
          <a:xfrm>
            <a:off x="571500" y="0"/>
            <a:ext cx="6175375" cy="138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6627" name="Rectangle 27"/>
          <p:cNvSpPr>
            <a:spLocks noChangeArrowheads="1"/>
          </p:cNvSpPr>
          <p:nvPr/>
        </p:nvSpPr>
        <p:spPr bwMode="auto">
          <a:xfrm>
            <a:off x="2108200" y="506413"/>
            <a:ext cx="4749800" cy="357187"/>
          </a:xfrm>
          <a:prstGeom prst="rect">
            <a:avLst/>
          </a:prstGeom>
          <a:solidFill>
            <a:srgbClr val="FFFFFF"/>
          </a:solidFill>
          <a:ln w="9525">
            <a:solidFill>
              <a:srgbClr val="000000"/>
            </a:solidFill>
            <a:miter lim="800000"/>
            <a:headEnd/>
            <a:tailEnd/>
          </a:ln>
        </p:spPr>
        <p:txBody>
          <a:bodyPr/>
          <a:lstStyle/>
          <a:p>
            <a:pPr algn="ctr" eaLnBrk="0" hangingPunct="0"/>
            <a:r>
              <a:rPr lang="en-US" sz="1600" b="1">
                <a:latin typeface="Times New Roman" pitchFamily="18" charset="0"/>
              </a:rPr>
              <a:t>The</a:t>
            </a:r>
            <a:r>
              <a:rPr lang="en-US" sz="1600">
                <a:latin typeface="Times New Roman" pitchFamily="18" charset="0"/>
              </a:rPr>
              <a:t> </a:t>
            </a:r>
            <a:r>
              <a:rPr lang="en-US" sz="1600" b="1">
                <a:latin typeface="Times New Roman" pitchFamily="18" charset="0"/>
              </a:rPr>
              <a:t>Real-World Evaluation Approach</a:t>
            </a:r>
          </a:p>
        </p:txBody>
      </p:sp>
      <p:sp>
        <p:nvSpPr>
          <p:cNvPr id="153628" name="Rectangle 28"/>
          <p:cNvSpPr>
            <a:spLocks noChangeArrowheads="1"/>
          </p:cNvSpPr>
          <p:nvPr/>
        </p:nvSpPr>
        <p:spPr bwMode="auto">
          <a:xfrm>
            <a:off x="1266825" y="893763"/>
            <a:ext cx="6734175" cy="998537"/>
          </a:xfrm>
          <a:prstGeom prst="rect">
            <a:avLst/>
          </a:prstGeom>
          <a:solidFill>
            <a:srgbClr val="FFFFFF"/>
          </a:solidFill>
          <a:ln w="9525">
            <a:solidFill>
              <a:srgbClr val="000000"/>
            </a:solidFill>
            <a:miter lim="800000"/>
            <a:headEnd/>
            <a:tailEnd/>
          </a:ln>
        </p:spPr>
        <p:txBody>
          <a:bodyPr/>
          <a:lstStyle/>
          <a:p>
            <a:pPr algn="ctr" eaLnBrk="0" hangingPunct="0"/>
            <a:r>
              <a:rPr lang="en-US" sz="1200" b="1">
                <a:latin typeface="Times New Roman" pitchFamily="18" charset="0"/>
              </a:rPr>
              <a:t>Step 1: Planning and scoping the evaluation</a:t>
            </a:r>
          </a:p>
          <a:p>
            <a:pPr eaLnBrk="0" hangingPunct="0">
              <a:buFont typeface="Times New Roman" pitchFamily="18" charset="0"/>
              <a:buChar char="A"/>
            </a:pPr>
            <a:r>
              <a:rPr lang="en-US" sz="1200">
                <a:latin typeface="Times New Roman" pitchFamily="18" charset="0"/>
              </a:rPr>
              <a:t>. Defining client information needs and understanding the political context</a:t>
            </a:r>
          </a:p>
          <a:p>
            <a:pPr eaLnBrk="0" hangingPunct="0">
              <a:buFont typeface="Times New Roman" pitchFamily="18" charset="0"/>
              <a:buChar char="B"/>
            </a:pPr>
            <a:r>
              <a:rPr lang="en-US" sz="1200">
                <a:latin typeface="Times New Roman" pitchFamily="18" charset="0"/>
              </a:rPr>
              <a:t>. Defining the program theory model</a:t>
            </a:r>
          </a:p>
          <a:p>
            <a:pPr eaLnBrk="0" hangingPunct="0">
              <a:buFont typeface="Times New Roman" pitchFamily="18" charset="0"/>
              <a:buChar char="C"/>
            </a:pPr>
            <a:r>
              <a:rPr lang="en-US" sz="1200">
                <a:latin typeface="Times New Roman" pitchFamily="18" charset="0"/>
              </a:rPr>
              <a:t>. Identifying time, budget, data and political constraints to be addressed by the  RWE </a:t>
            </a:r>
          </a:p>
          <a:p>
            <a:pPr eaLnBrk="0" hangingPunct="0">
              <a:buFont typeface="Times New Roman" pitchFamily="18" charset="0"/>
              <a:buChar char="D"/>
            </a:pPr>
            <a:r>
              <a:rPr lang="en-US" sz="1200">
                <a:latin typeface="Times New Roman" pitchFamily="18" charset="0"/>
              </a:rPr>
              <a:t>. Selecting the design that best addresses client needs within the RWE constraints</a:t>
            </a:r>
          </a:p>
        </p:txBody>
      </p:sp>
      <p:sp>
        <p:nvSpPr>
          <p:cNvPr id="153629" name="Rectangle 29"/>
          <p:cNvSpPr>
            <a:spLocks noChangeArrowheads="1"/>
          </p:cNvSpPr>
          <p:nvPr/>
        </p:nvSpPr>
        <p:spPr bwMode="auto">
          <a:xfrm>
            <a:off x="0" y="2319338"/>
            <a:ext cx="2057400" cy="2314575"/>
          </a:xfrm>
          <a:prstGeom prst="rect">
            <a:avLst/>
          </a:prstGeom>
          <a:solidFill>
            <a:srgbClr val="FFFFFF"/>
          </a:solidFill>
          <a:ln w="9525">
            <a:solidFill>
              <a:srgbClr val="000000"/>
            </a:solidFill>
            <a:miter lim="800000"/>
            <a:headEnd/>
            <a:tailEnd/>
          </a:ln>
        </p:spPr>
        <p:txBody>
          <a:bodyPr/>
          <a:lstStyle/>
          <a:p>
            <a:pPr algn="ctr" eaLnBrk="0" hangingPunct="0"/>
            <a:r>
              <a:rPr lang="en-US" sz="1200" b="1">
                <a:latin typeface="Times New Roman" pitchFamily="18" charset="0"/>
              </a:rPr>
              <a:t>Step 2</a:t>
            </a:r>
          </a:p>
          <a:p>
            <a:pPr algn="ctr" eaLnBrk="0" hangingPunct="0"/>
            <a:r>
              <a:rPr lang="en-US" sz="1200" b="1">
                <a:latin typeface="Times New Roman" pitchFamily="18" charset="0"/>
              </a:rPr>
              <a:t>Addressing </a:t>
            </a:r>
            <a:r>
              <a:rPr lang="en-US" sz="1200" b="1" u="sng">
                <a:latin typeface="Times New Roman" pitchFamily="18" charset="0"/>
              </a:rPr>
              <a:t>budget</a:t>
            </a:r>
            <a:r>
              <a:rPr lang="en-US" sz="1200" b="1">
                <a:latin typeface="Times New Roman" pitchFamily="18" charset="0"/>
              </a:rPr>
              <a:t> constraints</a:t>
            </a:r>
          </a:p>
          <a:p>
            <a:pPr eaLnBrk="0" hangingPunct="0"/>
            <a:r>
              <a:rPr lang="en-US" sz="1200">
                <a:latin typeface="Times New Roman" pitchFamily="18" charset="0"/>
              </a:rPr>
              <a:t>A. Modify evaluation design</a:t>
            </a:r>
          </a:p>
          <a:p>
            <a:pPr eaLnBrk="0" hangingPunct="0"/>
            <a:r>
              <a:rPr lang="en-US" sz="1200">
                <a:latin typeface="Times New Roman" pitchFamily="18" charset="0"/>
              </a:rPr>
              <a:t>B. Rationalize data needs </a:t>
            </a:r>
          </a:p>
          <a:p>
            <a:pPr eaLnBrk="0" hangingPunct="0"/>
            <a:r>
              <a:rPr lang="en-US" sz="1200">
                <a:latin typeface="Times New Roman" pitchFamily="18" charset="0"/>
              </a:rPr>
              <a:t>C. Look for reliable secondary data </a:t>
            </a:r>
          </a:p>
          <a:p>
            <a:pPr eaLnBrk="0" hangingPunct="0"/>
            <a:r>
              <a:rPr lang="en-US" sz="1200">
                <a:latin typeface="Times New Roman" pitchFamily="18" charset="0"/>
              </a:rPr>
              <a:t>D. Revise sample design</a:t>
            </a:r>
          </a:p>
          <a:p>
            <a:pPr eaLnBrk="0" hangingPunct="0"/>
            <a:r>
              <a:rPr lang="en-US" sz="1200">
                <a:latin typeface="Times New Roman" pitchFamily="18" charset="0"/>
              </a:rPr>
              <a:t>E. Economical data collection methods</a:t>
            </a:r>
          </a:p>
          <a:p>
            <a:pPr eaLnBrk="0" hangingPunct="0"/>
            <a:endParaRPr lang="en-US" sz="1200">
              <a:latin typeface="Times New Roman" pitchFamily="18" charset="0"/>
            </a:endParaRPr>
          </a:p>
        </p:txBody>
      </p:sp>
      <p:sp>
        <p:nvSpPr>
          <p:cNvPr id="153630" name="Rectangle 30"/>
          <p:cNvSpPr>
            <a:spLocks noChangeArrowheads="1"/>
          </p:cNvSpPr>
          <p:nvPr/>
        </p:nvSpPr>
        <p:spPr bwMode="auto">
          <a:xfrm>
            <a:off x="2171700" y="2319338"/>
            <a:ext cx="2400300" cy="2314575"/>
          </a:xfrm>
          <a:prstGeom prst="rect">
            <a:avLst/>
          </a:prstGeom>
          <a:solidFill>
            <a:srgbClr val="FFFFFF"/>
          </a:solidFill>
          <a:ln w="9525">
            <a:solidFill>
              <a:srgbClr val="000000"/>
            </a:solidFill>
            <a:miter lim="800000"/>
            <a:headEnd/>
            <a:tailEnd/>
          </a:ln>
        </p:spPr>
        <p:txBody>
          <a:bodyPr/>
          <a:lstStyle/>
          <a:p>
            <a:pPr algn="ctr" eaLnBrk="0" hangingPunct="0"/>
            <a:r>
              <a:rPr lang="en-US" sz="1200" b="1">
                <a:latin typeface="Times New Roman" pitchFamily="18" charset="0"/>
              </a:rPr>
              <a:t>Step 3</a:t>
            </a:r>
          </a:p>
          <a:p>
            <a:pPr algn="ctr" eaLnBrk="0" hangingPunct="0"/>
            <a:r>
              <a:rPr lang="en-US" sz="1200" b="1">
                <a:latin typeface="Times New Roman" pitchFamily="18" charset="0"/>
              </a:rPr>
              <a:t>Addressing </a:t>
            </a:r>
            <a:r>
              <a:rPr lang="en-US" sz="1200" b="1" u="sng">
                <a:latin typeface="Times New Roman" pitchFamily="18" charset="0"/>
              </a:rPr>
              <a:t>time</a:t>
            </a:r>
            <a:r>
              <a:rPr lang="en-US" sz="1200" b="1">
                <a:latin typeface="Times New Roman" pitchFamily="18" charset="0"/>
              </a:rPr>
              <a:t> constraints</a:t>
            </a:r>
          </a:p>
          <a:p>
            <a:pPr eaLnBrk="0" hangingPunct="0"/>
            <a:r>
              <a:rPr lang="en-US" sz="1200">
                <a:latin typeface="Times New Roman" pitchFamily="18" charset="0"/>
              </a:rPr>
              <a:t>All Step 2 tools plus:</a:t>
            </a:r>
          </a:p>
          <a:p>
            <a:pPr eaLnBrk="0" hangingPunct="0"/>
            <a:r>
              <a:rPr lang="en-US" sz="1200">
                <a:latin typeface="Times New Roman" pitchFamily="18" charset="0"/>
              </a:rPr>
              <a:t>F.  Commissioning preparatory studies</a:t>
            </a:r>
          </a:p>
          <a:p>
            <a:pPr eaLnBrk="0" hangingPunct="0"/>
            <a:r>
              <a:rPr lang="en-US" sz="1200">
                <a:latin typeface="Times New Roman" pitchFamily="18" charset="0"/>
              </a:rPr>
              <a:t>G.  Hire more resource persons</a:t>
            </a:r>
          </a:p>
          <a:p>
            <a:pPr eaLnBrk="0" hangingPunct="0"/>
            <a:r>
              <a:rPr lang="en-US" sz="1200">
                <a:latin typeface="Times New Roman" pitchFamily="18" charset="0"/>
              </a:rPr>
              <a:t>H. Revising format of project records to include critical data for impact analysis.</a:t>
            </a:r>
          </a:p>
          <a:p>
            <a:pPr eaLnBrk="0" hangingPunct="0"/>
            <a:r>
              <a:rPr lang="en-US" sz="1200">
                <a:latin typeface="Times New Roman" pitchFamily="18" charset="0"/>
              </a:rPr>
              <a:t>I.  Modern data collection and analysis technology </a:t>
            </a:r>
          </a:p>
        </p:txBody>
      </p:sp>
      <p:sp>
        <p:nvSpPr>
          <p:cNvPr id="153631" name="Rectangle 31"/>
          <p:cNvSpPr>
            <a:spLocks noChangeArrowheads="1"/>
          </p:cNvSpPr>
          <p:nvPr/>
        </p:nvSpPr>
        <p:spPr bwMode="auto">
          <a:xfrm>
            <a:off x="4686300" y="2319338"/>
            <a:ext cx="2171700" cy="2314575"/>
          </a:xfrm>
          <a:prstGeom prst="rect">
            <a:avLst/>
          </a:prstGeom>
          <a:solidFill>
            <a:srgbClr val="FFFFFF"/>
          </a:solidFill>
          <a:ln w="9525">
            <a:solidFill>
              <a:srgbClr val="000000"/>
            </a:solidFill>
            <a:miter lim="800000"/>
            <a:headEnd/>
            <a:tailEnd/>
          </a:ln>
        </p:spPr>
        <p:txBody>
          <a:bodyPr/>
          <a:lstStyle/>
          <a:p>
            <a:pPr algn="ctr" eaLnBrk="0" hangingPunct="0"/>
            <a:r>
              <a:rPr lang="en-US" sz="1200" b="1">
                <a:latin typeface="Times New Roman" pitchFamily="18" charset="0"/>
              </a:rPr>
              <a:t>Step 4</a:t>
            </a:r>
          </a:p>
          <a:p>
            <a:pPr algn="ctr" eaLnBrk="0" hangingPunct="0"/>
            <a:r>
              <a:rPr lang="en-US" sz="1200" b="1">
                <a:latin typeface="Times New Roman" pitchFamily="18" charset="0"/>
              </a:rPr>
              <a:t>Addressing </a:t>
            </a:r>
            <a:r>
              <a:rPr lang="en-US" sz="1200" b="1" u="sng">
                <a:latin typeface="Times New Roman" pitchFamily="18" charset="0"/>
              </a:rPr>
              <a:t>data</a:t>
            </a:r>
            <a:r>
              <a:rPr lang="en-US" sz="1200" b="1">
                <a:latin typeface="Times New Roman" pitchFamily="18" charset="0"/>
              </a:rPr>
              <a:t> constraints</a:t>
            </a:r>
          </a:p>
          <a:p>
            <a:pPr eaLnBrk="0" hangingPunct="0">
              <a:buFont typeface="Times New Roman" pitchFamily="18" charset="0"/>
              <a:buChar char="A"/>
            </a:pPr>
            <a:r>
              <a:rPr lang="en-US" sz="1200">
                <a:latin typeface="Times New Roman" pitchFamily="18" charset="0"/>
              </a:rPr>
              <a:t>. Reconstructing baseline data</a:t>
            </a:r>
          </a:p>
          <a:p>
            <a:pPr eaLnBrk="0" hangingPunct="0">
              <a:buFont typeface="Times New Roman" pitchFamily="18" charset="0"/>
              <a:buChar char="B"/>
            </a:pPr>
            <a:r>
              <a:rPr lang="en-US" sz="1200">
                <a:latin typeface="Times New Roman" pitchFamily="18" charset="0"/>
              </a:rPr>
              <a:t>. Recreating comparison groups</a:t>
            </a:r>
          </a:p>
          <a:p>
            <a:pPr eaLnBrk="0" hangingPunct="0">
              <a:buFont typeface="Times New Roman" pitchFamily="18" charset="0"/>
              <a:buChar char="C"/>
            </a:pPr>
            <a:r>
              <a:rPr lang="en-US" sz="1200">
                <a:latin typeface="Times New Roman" pitchFamily="18" charset="0"/>
              </a:rPr>
              <a:t>. Working with non-equivalent comparison groups</a:t>
            </a:r>
          </a:p>
          <a:p>
            <a:pPr eaLnBrk="0" hangingPunct="0">
              <a:buFont typeface="Times New Roman" pitchFamily="18" charset="0"/>
              <a:buChar char="D"/>
            </a:pPr>
            <a:r>
              <a:rPr lang="en-US" sz="1200">
                <a:latin typeface="Times New Roman" pitchFamily="18" charset="0"/>
              </a:rPr>
              <a:t>. Collecting data on sensitive topics or from difficult to reach groups</a:t>
            </a:r>
          </a:p>
          <a:p>
            <a:pPr eaLnBrk="0" hangingPunct="0">
              <a:buFont typeface="Times New Roman" pitchFamily="18" charset="0"/>
              <a:buChar char="E"/>
            </a:pPr>
            <a:r>
              <a:rPr lang="en-US" sz="1200">
                <a:latin typeface="Times New Roman" pitchFamily="18" charset="0"/>
              </a:rPr>
              <a:t>. Multiple methods</a:t>
            </a:r>
          </a:p>
          <a:p>
            <a:pPr eaLnBrk="0" hangingPunct="0"/>
            <a:endParaRPr lang="en-US" sz="1200">
              <a:latin typeface="Times New Roman" pitchFamily="18" charset="0"/>
            </a:endParaRPr>
          </a:p>
        </p:txBody>
      </p:sp>
      <p:sp>
        <p:nvSpPr>
          <p:cNvPr id="153632" name="Rectangle 32"/>
          <p:cNvSpPr>
            <a:spLocks noChangeArrowheads="1"/>
          </p:cNvSpPr>
          <p:nvPr/>
        </p:nvSpPr>
        <p:spPr bwMode="auto">
          <a:xfrm>
            <a:off x="0" y="5091113"/>
            <a:ext cx="4457700" cy="1519237"/>
          </a:xfrm>
          <a:prstGeom prst="rect">
            <a:avLst/>
          </a:prstGeom>
          <a:solidFill>
            <a:srgbClr val="FFFFFF"/>
          </a:solidFill>
          <a:ln w="9525">
            <a:solidFill>
              <a:srgbClr val="000000"/>
            </a:solidFill>
            <a:miter lim="800000"/>
            <a:headEnd/>
            <a:tailEnd/>
          </a:ln>
        </p:spPr>
        <p:txBody>
          <a:bodyPr/>
          <a:lstStyle/>
          <a:p>
            <a:pPr algn="ctr" eaLnBrk="0" hangingPunct="0"/>
            <a:r>
              <a:rPr lang="en-US" sz="1200" b="1">
                <a:latin typeface="Times New Roman" pitchFamily="18" charset="0"/>
              </a:rPr>
              <a:t>Step 6</a:t>
            </a:r>
          </a:p>
          <a:p>
            <a:pPr algn="ctr" eaLnBrk="0" hangingPunct="0"/>
            <a:r>
              <a:rPr lang="en-US" sz="1200" b="1">
                <a:latin typeface="Times New Roman" pitchFamily="18" charset="0"/>
              </a:rPr>
              <a:t>Assessing  and addressing the strengths and weaknesses of the evaluation design</a:t>
            </a:r>
          </a:p>
          <a:p>
            <a:pPr eaLnBrk="0" hangingPunct="0"/>
            <a:r>
              <a:rPr lang="en-US" sz="1200">
                <a:latin typeface="Times New Roman" pitchFamily="18" charset="0"/>
              </a:rPr>
              <a:t>An integrated checklist for multi-method designs</a:t>
            </a:r>
          </a:p>
          <a:p>
            <a:pPr eaLnBrk="0" hangingPunct="0"/>
            <a:r>
              <a:rPr lang="en-US" sz="1200">
                <a:latin typeface="Times New Roman" pitchFamily="18" charset="0"/>
              </a:rPr>
              <a:t>A.  Objectivity/confirmability</a:t>
            </a:r>
            <a:br>
              <a:rPr lang="en-US" sz="1200">
                <a:latin typeface="Times New Roman" pitchFamily="18" charset="0"/>
              </a:rPr>
            </a:br>
            <a:r>
              <a:rPr lang="en-US" sz="1200">
                <a:latin typeface="Times New Roman" pitchFamily="18" charset="0"/>
              </a:rPr>
              <a:t>B.  Replicability/dependability</a:t>
            </a:r>
            <a:br>
              <a:rPr lang="en-US" sz="1200">
                <a:latin typeface="Times New Roman" pitchFamily="18" charset="0"/>
              </a:rPr>
            </a:br>
            <a:r>
              <a:rPr lang="en-US" sz="1200">
                <a:latin typeface="Times New Roman" pitchFamily="18" charset="0"/>
              </a:rPr>
              <a:t>C.  Internal validity/credibility/authenticity</a:t>
            </a:r>
            <a:br>
              <a:rPr lang="en-US" sz="1200">
                <a:latin typeface="Times New Roman" pitchFamily="18" charset="0"/>
              </a:rPr>
            </a:br>
            <a:r>
              <a:rPr lang="en-US" sz="1200">
                <a:latin typeface="Times New Roman" pitchFamily="18" charset="0"/>
              </a:rPr>
              <a:t>D.  External validity/transferability/fittingness</a:t>
            </a:r>
          </a:p>
          <a:p>
            <a:pPr eaLnBrk="0" hangingPunct="0"/>
            <a:endParaRPr lang="en-US" sz="1200">
              <a:latin typeface="Times New Roman" pitchFamily="18" charset="0"/>
            </a:endParaRPr>
          </a:p>
        </p:txBody>
      </p:sp>
      <p:sp>
        <p:nvSpPr>
          <p:cNvPr id="153633" name="Rectangle 33"/>
          <p:cNvSpPr>
            <a:spLocks noChangeArrowheads="1"/>
          </p:cNvSpPr>
          <p:nvPr/>
        </p:nvSpPr>
        <p:spPr bwMode="auto">
          <a:xfrm>
            <a:off x="5029200" y="5091113"/>
            <a:ext cx="4114800" cy="1600200"/>
          </a:xfrm>
          <a:prstGeom prst="rect">
            <a:avLst/>
          </a:prstGeom>
          <a:solidFill>
            <a:srgbClr val="FFFFFF"/>
          </a:solidFill>
          <a:ln w="9525">
            <a:solidFill>
              <a:srgbClr val="000000"/>
            </a:solidFill>
            <a:miter lim="800000"/>
            <a:headEnd/>
            <a:tailEnd/>
          </a:ln>
        </p:spPr>
        <p:txBody>
          <a:bodyPr/>
          <a:lstStyle/>
          <a:p>
            <a:pPr algn="ctr" eaLnBrk="0" hangingPunct="0"/>
            <a:r>
              <a:rPr lang="en-US" sz="1200" b="1">
                <a:latin typeface="Times New Roman" pitchFamily="18" charset="0"/>
              </a:rPr>
              <a:t>Step 7</a:t>
            </a:r>
          </a:p>
          <a:p>
            <a:pPr algn="ctr" eaLnBrk="0" hangingPunct="0"/>
            <a:endParaRPr lang="en-US" sz="1200" b="1">
              <a:latin typeface="Times New Roman" pitchFamily="18" charset="0"/>
            </a:endParaRPr>
          </a:p>
          <a:p>
            <a:pPr algn="ctr" eaLnBrk="0" hangingPunct="0"/>
            <a:r>
              <a:rPr lang="en-US" sz="1200" b="1">
                <a:latin typeface="Times New Roman" pitchFamily="18" charset="0"/>
              </a:rPr>
              <a:t>Helping clients use the evaluation</a:t>
            </a:r>
          </a:p>
          <a:p>
            <a:pPr eaLnBrk="0" hangingPunct="0"/>
            <a:r>
              <a:rPr lang="en-US" sz="1200">
                <a:latin typeface="Times New Roman" pitchFamily="18" charset="0"/>
              </a:rPr>
              <a:t>A. Utilization</a:t>
            </a:r>
          </a:p>
          <a:p>
            <a:pPr eaLnBrk="0" hangingPunct="0"/>
            <a:r>
              <a:rPr lang="en-US" sz="1200">
                <a:latin typeface="Times New Roman" pitchFamily="18" charset="0"/>
              </a:rPr>
              <a:t>B. Application</a:t>
            </a:r>
          </a:p>
          <a:p>
            <a:pPr eaLnBrk="0" hangingPunct="0"/>
            <a:r>
              <a:rPr lang="en-US" sz="1200">
                <a:latin typeface="Times New Roman" pitchFamily="18" charset="0"/>
              </a:rPr>
              <a:t>C. Orientation</a:t>
            </a:r>
            <a:br>
              <a:rPr lang="en-US" sz="1200">
                <a:latin typeface="Times New Roman" pitchFamily="18" charset="0"/>
              </a:rPr>
            </a:br>
            <a:r>
              <a:rPr lang="en-US" sz="1200">
                <a:latin typeface="Times New Roman" pitchFamily="18" charset="0"/>
              </a:rPr>
              <a:t>D. Action</a:t>
            </a:r>
          </a:p>
        </p:txBody>
      </p:sp>
      <p:sp>
        <p:nvSpPr>
          <p:cNvPr id="153634" name="Line 34"/>
          <p:cNvSpPr>
            <a:spLocks noChangeShapeType="1"/>
          </p:cNvSpPr>
          <p:nvPr/>
        </p:nvSpPr>
        <p:spPr bwMode="auto">
          <a:xfrm>
            <a:off x="1028700" y="2120900"/>
            <a:ext cx="70866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5" name="Line 35"/>
          <p:cNvSpPr>
            <a:spLocks noChangeShapeType="1"/>
          </p:cNvSpPr>
          <p:nvPr/>
        </p:nvSpPr>
        <p:spPr bwMode="auto">
          <a:xfrm>
            <a:off x="1028700" y="2111375"/>
            <a:ext cx="0" cy="236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36" name="Line 36"/>
          <p:cNvSpPr>
            <a:spLocks noChangeShapeType="1"/>
          </p:cNvSpPr>
          <p:nvPr/>
        </p:nvSpPr>
        <p:spPr bwMode="auto">
          <a:xfrm>
            <a:off x="5829300" y="2111375"/>
            <a:ext cx="0" cy="236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37" name="Line 37"/>
          <p:cNvSpPr>
            <a:spLocks noChangeShapeType="1"/>
          </p:cNvSpPr>
          <p:nvPr/>
        </p:nvSpPr>
        <p:spPr bwMode="auto">
          <a:xfrm>
            <a:off x="8113713" y="2111375"/>
            <a:ext cx="1587" cy="236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38" name="Line 38"/>
          <p:cNvSpPr>
            <a:spLocks noChangeShapeType="1"/>
          </p:cNvSpPr>
          <p:nvPr/>
        </p:nvSpPr>
        <p:spPr bwMode="auto">
          <a:xfrm>
            <a:off x="914400" y="4862513"/>
            <a:ext cx="6972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39" name="Line 39"/>
          <p:cNvSpPr>
            <a:spLocks noChangeShapeType="1"/>
          </p:cNvSpPr>
          <p:nvPr/>
        </p:nvSpPr>
        <p:spPr bwMode="auto">
          <a:xfrm>
            <a:off x="2057400" y="4862513"/>
            <a:ext cx="0" cy="238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40" name="Line 40"/>
          <p:cNvSpPr>
            <a:spLocks noChangeShapeType="1"/>
          </p:cNvSpPr>
          <p:nvPr/>
        </p:nvSpPr>
        <p:spPr bwMode="auto">
          <a:xfrm>
            <a:off x="3429000" y="4633913"/>
            <a:ext cx="0" cy="238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41" name="Line 41"/>
          <p:cNvSpPr>
            <a:spLocks noChangeShapeType="1"/>
          </p:cNvSpPr>
          <p:nvPr/>
        </p:nvSpPr>
        <p:spPr bwMode="auto">
          <a:xfrm>
            <a:off x="5715000" y="4633913"/>
            <a:ext cx="0" cy="238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42" name="Line 42"/>
          <p:cNvSpPr>
            <a:spLocks noChangeShapeType="1"/>
          </p:cNvSpPr>
          <p:nvPr/>
        </p:nvSpPr>
        <p:spPr bwMode="auto">
          <a:xfrm>
            <a:off x="7886700" y="4633913"/>
            <a:ext cx="0" cy="238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43" name="Line 43"/>
          <p:cNvSpPr>
            <a:spLocks noChangeShapeType="1"/>
          </p:cNvSpPr>
          <p:nvPr/>
        </p:nvSpPr>
        <p:spPr bwMode="auto">
          <a:xfrm flipV="1">
            <a:off x="4457700" y="5662613"/>
            <a:ext cx="5715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44" name="Rectangle 44"/>
          <p:cNvSpPr>
            <a:spLocks noChangeArrowheads="1"/>
          </p:cNvSpPr>
          <p:nvPr/>
        </p:nvSpPr>
        <p:spPr bwMode="auto">
          <a:xfrm>
            <a:off x="7086600" y="2319338"/>
            <a:ext cx="2057400" cy="2314575"/>
          </a:xfrm>
          <a:prstGeom prst="rect">
            <a:avLst/>
          </a:prstGeom>
          <a:solidFill>
            <a:srgbClr val="FFFFFF"/>
          </a:solidFill>
          <a:ln w="9525">
            <a:solidFill>
              <a:srgbClr val="000000"/>
            </a:solidFill>
            <a:miter lim="800000"/>
            <a:headEnd/>
            <a:tailEnd/>
          </a:ln>
        </p:spPr>
        <p:txBody>
          <a:bodyPr/>
          <a:lstStyle/>
          <a:p>
            <a:pPr algn="ctr" eaLnBrk="0" hangingPunct="0"/>
            <a:r>
              <a:rPr lang="en-US" sz="1200" b="1">
                <a:latin typeface="Times New Roman" pitchFamily="18" charset="0"/>
              </a:rPr>
              <a:t>Step 5</a:t>
            </a:r>
          </a:p>
          <a:p>
            <a:pPr algn="ctr" eaLnBrk="0" hangingPunct="0"/>
            <a:r>
              <a:rPr lang="en-US" sz="1200" b="1">
                <a:latin typeface="Times New Roman" pitchFamily="18" charset="0"/>
              </a:rPr>
              <a:t>Addressing </a:t>
            </a:r>
            <a:r>
              <a:rPr lang="en-US" sz="1200" b="1" u="sng">
                <a:latin typeface="Times New Roman" pitchFamily="18" charset="0"/>
              </a:rPr>
              <a:t>political</a:t>
            </a:r>
            <a:r>
              <a:rPr lang="en-US" sz="1200" b="1">
                <a:latin typeface="Times New Roman" pitchFamily="18" charset="0"/>
              </a:rPr>
              <a:t> influences </a:t>
            </a:r>
          </a:p>
          <a:p>
            <a:pPr eaLnBrk="0" hangingPunct="0"/>
            <a:r>
              <a:rPr lang="en-US" sz="1200">
                <a:latin typeface="Times New Roman" pitchFamily="18" charset="0"/>
              </a:rPr>
              <a:t>A.  Accommodating pressures from funding agencies or clients on evaluation design.</a:t>
            </a:r>
          </a:p>
          <a:p>
            <a:pPr eaLnBrk="0" hangingPunct="0"/>
            <a:r>
              <a:rPr lang="en-US" sz="1200">
                <a:latin typeface="Times New Roman" pitchFamily="18" charset="0"/>
              </a:rPr>
              <a:t>B.  Addressing stakeholder methodological preferences.</a:t>
            </a:r>
          </a:p>
          <a:p>
            <a:pPr eaLnBrk="0" hangingPunct="0"/>
            <a:r>
              <a:rPr lang="en-US" sz="1200">
                <a:latin typeface="Times New Roman" pitchFamily="18" charset="0"/>
              </a:rPr>
              <a:t>C.  Recognizing influence of professional research paradigms.</a:t>
            </a:r>
          </a:p>
          <a:p>
            <a:pPr eaLnBrk="0" hangingPunct="0"/>
            <a:endParaRPr lang="en-US" sz="1200" b="1">
              <a:latin typeface="Times New Roman" pitchFamily="18" charset="0"/>
            </a:endParaRPr>
          </a:p>
        </p:txBody>
      </p:sp>
      <p:sp>
        <p:nvSpPr>
          <p:cNvPr id="153645" name="Line 45"/>
          <p:cNvSpPr>
            <a:spLocks noChangeShapeType="1"/>
          </p:cNvSpPr>
          <p:nvPr/>
        </p:nvSpPr>
        <p:spPr bwMode="auto">
          <a:xfrm>
            <a:off x="914400" y="4633913"/>
            <a:ext cx="0" cy="238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46" name="Line 46"/>
          <p:cNvSpPr>
            <a:spLocks noChangeShapeType="1"/>
          </p:cNvSpPr>
          <p:nvPr/>
        </p:nvSpPr>
        <p:spPr bwMode="auto">
          <a:xfrm>
            <a:off x="3429000" y="2111375"/>
            <a:ext cx="0" cy="2365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47" name="Line 47"/>
          <p:cNvSpPr>
            <a:spLocks noChangeShapeType="1"/>
          </p:cNvSpPr>
          <p:nvPr/>
        </p:nvSpPr>
        <p:spPr bwMode="auto">
          <a:xfrm>
            <a:off x="4572000" y="1882775"/>
            <a:ext cx="0" cy="2381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48" name="Text Box 48"/>
          <p:cNvSpPr txBox="1">
            <a:spLocks noChangeArrowheads="1"/>
          </p:cNvSpPr>
          <p:nvPr/>
        </p:nvSpPr>
        <p:spPr bwMode="auto">
          <a:xfrm>
            <a:off x="8686800" y="6583363"/>
            <a:ext cx="76200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D11DAC22-7DA1-4D3E-B2A5-CCE01A2BBD19}" type="slidenum">
              <a:rPr lang="en-US"/>
              <a:pPr>
                <a:spcBef>
                  <a:spcPct val="50000"/>
                </a:spcBef>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53628"/>
                                        </p:tgtEl>
                                        <p:attrNameLst>
                                          <p:attrName>style.visibility</p:attrName>
                                        </p:attrNameLst>
                                      </p:cBhvr>
                                      <p:to>
                                        <p:strVal val="visible"/>
                                      </p:to>
                                    </p:set>
                                    <p:animEffect transition="in" filter="box(out)">
                                      <p:cBhvr>
                                        <p:cTn id="7" dur="500"/>
                                        <p:tgtEl>
                                          <p:spTgt spid="153628"/>
                                        </p:tgtEl>
                                      </p:cBhvr>
                                    </p:animEffect>
                                  </p:childTnLst>
                                </p:cTn>
                              </p:par>
                            </p:childTnLst>
                          </p:cTn>
                        </p:par>
                        <p:par>
                          <p:cTn id="8" fill="hold" nodeType="afterGroup">
                            <p:stCondLst>
                              <p:cond delay="500"/>
                            </p:stCondLst>
                            <p:childTnLst>
                              <p:par>
                                <p:cTn id="9" presetID="17" presetClass="entr" presetSubtype="1" fill="hold" grpId="0" nodeType="afterEffect">
                                  <p:stCondLst>
                                    <p:cond delay="500"/>
                                  </p:stCondLst>
                                  <p:childTnLst>
                                    <p:set>
                                      <p:cBhvr>
                                        <p:cTn id="10" dur="1" fill="hold">
                                          <p:stCondLst>
                                            <p:cond delay="0"/>
                                          </p:stCondLst>
                                        </p:cTn>
                                        <p:tgtEl>
                                          <p:spTgt spid="153647"/>
                                        </p:tgtEl>
                                        <p:attrNameLst>
                                          <p:attrName>style.visibility</p:attrName>
                                        </p:attrNameLst>
                                      </p:cBhvr>
                                      <p:to>
                                        <p:strVal val="visible"/>
                                      </p:to>
                                    </p:set>
                                    <p:anim calcmode="lin" valueType="num">
                                      <p:cBhvr>
                                        <p:cTn id="11" dur="500" fill="hold"/>
                                        <p:tgtEl>
                                          <p:spTgt spid="153647"/>
                                        </p:tgtEl>
                                        <p:attrNameLst>
                                          <p:attrName>ppt_x</p:attrName>
                                        </p:attrNameLst>
                                      </p:cBhvr>
                                      <p:tavLst>
                                        <p:tav tm="0">
                                          <p:val>
                                            <p:strVal val="#ppt_x"/>
                                          </p:val>
                                        </p:tav>
                                        <p:tav tm="100000">
                                          <p:val>
                                            <p:strVal val="#ppt_x"/>
                                          </p:val>
                                        </p:tav>
                                      </p:tavLst>
                                    </p:anim>
                                    <p:anim calcmode="lin" valueType="num">
                                      <p:cBhvr>
                                        <p:cTn id="12" dur="500" fill="hold"/>
                                        <p:tgtEl>
                                          <p:spTgt spid="153647"/>
                                        </p:tgtEl>
                                        <p:attrNameLst>
                                          <p:attrName>ppt_y</p:attrName>
                                        </p:attrNameLst>
                                      </p:cBhvr>
                                      <p:tavLst>
                                        <p:tav tm="0">
                                          <p:val>
                                            <p:strVal val="#ppt_y-#ppt_h/2"/>
                                          </p:val>
                                        </p:tav>
                                        <p:tav tm="100000">
                                          <p:val>
                                            <p:strVal val="#ppt_y"/>
                                          </p:val>
                                        </p:tav>
                                      </p:tavLst>
                                    </p:anim>
                                    <p:anim calcmode="lin" valueType="num">
                                      <p:cBhvr>
                                        <p:cTn id="13" dur="500" fill="hold"/>
                                        <p:tgtEl>
                                          <p:spTgt spid="153647"/>
                                        </p:tgtEl>
                                        <p:attrNameLst>
                                          <p:attrName>ppt_w</p:attrName>
                                        </p:attrNameLst>
                                      </p:cBhvr>
                                      <p:tavLst>
                                        <p:tav tm="0">
                                          <p:val>
                                            <p:strVal val="#ppt_w"/>
                                          </p:val>
                                        </p:tav>
                                        <p:tav tm="100000">
                                          <p:val>
                                            <p:strVal val="#ppt_w"/>
                                          </p:val>
                                        </p:tav>
                                      </p:tavLst>
                                    </p:anim>
                                    <p:anim calcmode="lin" valueType="num">
                                      <p:cBhvr>
                                        <p:cTn id="14" dur="500" fill="hold"/>
                                        <p:tgtEl>
                                          <p:spTgt spid="153647"/>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4" presetClass="entr" presetSubtype="32" fill="hold" grpId="0" nodeType="afterEffect">
                                  <p:stCondLst>
                                    <p:cond delay="0"/>
                                  </p:stCondLst>
                                  <p:childTnLst>
                                    <p:set>
                                      <p:cBhvr>
                                        <p:cTn id="17" dur="1" fill="hold">
                                          <p:stCondLst>
                                            <p:cond delay="0"/>
                                          </p:stCondLst>
                                        </p:cTn>
                                        <p:tgtEl>
                                          <p:spTgt spid="153634"/>
                                        </p:tgtEl>
                                        <p:attrNameLst>
                                          <p:attrName>style.visibility</p:attrName>
                                        </p:attrNameLst>
                                      </p:cBhvr>
                                      <p:to>
                                        <p:strVal val="visible"/>
                                      </p:to>
                                    </p:set>
                                    <p:animEffect transition="in" filter="box(out)">
                                      <p:cBhvr>
                                        <p:cTn id="18" dur="500"/>
                                        <p:tgtEl>
                                          <p:spTgt spid="153634"/>
                                        </p:tgtEl>
                                      </p:cBhvr>
                                    </p:animEffect>
                                  </p:childTnLst>
                                </p:cTn>
                              </p:par>
                            </p:childTnLst>
                          </p:cTn>
                        </p:par>
                        <p:par>
                          <p:cTn id="19" fill="hold" nodeType="afterGroup">
                            <p:stCondLst>
                              <p:cond delay="2000"/>
                            </p:stCondLst>
                            <p:childTnLst>
                              <p:par>
                                <p:cTn id="20" presetID="17" presetClass="entr" presetSubtype="1" fill="hold" grpId="0" nodeType="afterEffect">
                                  <p:stCondLst>
                                    <p:cond delay="0"/>
                                  </p:stCondLst>
                                  <p:childTnLst>
                                    <p:set>
                                      <p:cBhvr>
                                        <p:cTn id="21" dur="1" fill="hold">
                                          <p:stCondLst>
                                            <p:cond delay="0"/>
                                          </p:stCondLst>
                                        </p:cTn>
                                        <p:tgtEl>
                                          <p:spTgt spid="153635"/>
                                        </p:tgtEl>
                                        <p:attrNameLst>
                                          <p:attrName>style.visibility</p:attrName>
                                        </p:attrNameLst>
                                      </p:cBhvr>
                                      <p:to>
                                        <p:strVal val="visible"/>
                                      </p:to>
                                    </p:set>
                                    <p:anim calcmode="lin" valueType="num">
                                      <p:cBhvr>
                                        <p:cTn id="22" dur="500" fill="hold"/>
                                        <p:tgtEl>
                                          <p:spTgt spid="153635"/>
                                        </p:tgtEl>
                                        <p:attrNameLst>
                                          <p:attrName>ppt_x</p:attrName>
                                        </p:attrNameLst>
                                      </p:cBhvr>
                                      <p:tavLst>
                                        <p:tav tm="0">
                                          <p:val>
                                            <p:strVal val="#ppt_x"/>
                                          </p:val>
                                        </p:tav>
                                        <p:tav tm="100000">
                                          <p:val>
                                            <p:strVal val="#ppt_x"/>
                                          </p:val>
                                        </p:tav>
                                      </p:tavLst>
                                    </p:anim>
                                    <p:anim calcmode="lin" valueType="num">
                                      <p:cBhvr>
                                        <p:cTn id="23" dur="500" fill="hold"/>
                                        <p:tgtEl>
                                          <p:spTgt spid="153635"/>
                                        </p:tgtEl>
                                        <p:attrNameLst>
                                          <p:attrName>ppt_y</p:attrName>
                                        </p:attrNameLst>
                                      </p:cBhvr>
                                      <p:tavLst>
                                        <p:tav tm="0">
                                          <p:val>
                                            <p:strVal val="#ppt_y-#ppt_h/2"/>
                                          </p:val>
                                        </p:tav>
                                        <p:tav tm="100000">
                                          <p:val>
                                            <p:strVal val="#ppt_y"/>
                                          </p:val>
                                        </p:tav>
                                      </p:tavLst>
                                    </p:anim>
                                    <p:anim calcmode="lin" valueType="num">
                                      <p:cBhvr>
                                        <p:cTn id="24" dur="500" fill="hold"/>
                                        <p:tgtEl>
                                          <p:spTgt spid="153635"/>
                                        </p:tgtEl>
                                        <p:attrNameLst>
                                          <p:attrName>ppt_w</p:attrName>
                                        </p:attrNameLst>
                                      </p:cBhvr>
                                      <p:tavLst>
                                        <p:tav tm="0">
                                          <p:val>
                                            <p:strVal val="#ppt_w"/>
                                          </p:val>
                                        </p:tav>
                                        <p:tav tm="100000">
                                          <p:val>
                                            <p:strVal val="#ppt_w"/>
                                          </p:val>
                                        </p:tav>
                                      </p:tavLst>
                                    </p:anim>
                                    <p:anim calcmode="lin" valueType="num">
                                      <p:cBhvr>
                                        <p:cTn id="25" dur="500" fill="hold"/>
                                        <p:tgtEl>
                                          <p:spTgt spid="153635"/>
                                        </p:tgtEl>
                                        <p:attrNameLst>
                                          <p:attrName>ppt_h</p:attrName>
                                        </p:attrNameLst>
                                      </p:cBhvr>
                                      <p:tavLst>
                                        <p:tav tm="0">
                                          <p:val>
                                            <p:fltVal val="0"/>
                                          </p:val>
                                        </p:tav>
                                        <p:tav tm="100000">
                                          <p:val>
                                            <p:strVal val="#ppt_h"/>
                                          </p:val>
                                        </p:tav>
                                      </p:tavLst>
                                    </p:anim>
                                  </p:childTnLst>
                                </p:cTn>
                              </p:par>
                            </p:childTnLst>
                          </p:cTn>
                        </p:par>
                        <p:par>
                          <p:cTn id="26" fill="hold" nodeType="afterGroup">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153629"/>
                                        </p:tgtEl>
                                        <p:attrNameLst>
                                          <p:attrName>style.visibility</p:attrName>
                                        </p:attrNameLst>
                                      </p:cBhvr>
                                      <p:to>
                                        <p:strVal val="visible"/>
                                      </p:to>
                                    </p:set>
                                    <p:animEffect transition="in" filter="blinds(horizontal)">
                                      <p:cBhvr>
                                        <p:cTn id="29" dur="500"/>
                                        <p:tgtEl>
                                          <p:spTgt spid="153629"/>
                                        </p:tgtEl>
                                      </p:cBhvr>
                                    </p:animEffect>
                                  </p:childTnLst>
                                </p:cTn>
                              </p:par>
                            </p:childTnLst>
                          </p:cTn>
                        </p:par>
                        <p:par>
                          <p:cTn id="30" fill="hold" nodeType="afterGroup">
                            <p:stCondLst>
                              <p:cond delay="3000"/>
                            </p:stCondLst>
                            <p:childTnLst>
                              <p:par>
                                <p:cTn id="31" presetID="17" presetClass="entr" presetSubtype="1" fill="hold" grpId="0" nodeType="afterEffect">
                                  <p:stCondLst>
                                    <p:cond delay="500"/>
                                  </p:stCondLst>
                                  <p:childTnLst>
                                    <p:set>
                                      <p:cBhvr>
                                        <p:cTn id="32" dur="1" fill="hold">
                                          <p:stCondLst>
                                            <p:cond delay="0"/>
                                          </p:stCondLst>
                                        </p:cTn>
                                        <p:tgtEl>
                                          <p:spTgt spid="153646"/>
                                        </p:tgtEl>
                                        <p:attrNameLst>
                                          <p:attrName>style.visibility</p:attrName>
                                        </p:attrNameLst>
                                      </p:cBhvr>
                                      <p:to>
                                        <p:strVal val="visible"/>
                                      </p:to>
                                    </p:set>
                                    <p:anim calcmode="lin" valueType="num">
                                      <p:cBhvr>
                                        <p:cTn id="33" dur="500" fill="hold"/>
                                        <p:tgtEl>
                                          <p:spTgt spid="153646"/>
                                        </p:tgtEl>
                                        <p:attrNameLst>
                                          <p:attrName>ppt_x</p:attrName>
                                        </p:attrNameLst>
                                      </p:cBhvr>
                                      <p:tavLst>
                                        <p:tav tm="0">
                                          <p:val>
                                            <p:strVal val="#ppt_x"/>
                                          </p:val>
                                        </p:tav>
                                        <p:tav tm="100000">
                                          <p:val>
                                            <p:strVal val="#ppt_x"/>
                                          </p:val>
                                        </p:tav>
                                      </p:tavLst>
                                    </p:anim>
                                    <p:anim calcmode="lin" valueType="num">
                                      <p:cBhvr>
                                        <p:cTn id="34" dur="500" fill="hold"/>
                                        <p:tgtEl>
                                          <p:spTgt spid="153646"/>
                                        </p:tgtEl>
                                        <p:attrNameLst>
                                          <p:attrName>ppt_y</p:attrName>
                                        </p:attrNameLst>
                                      </p:cBhvr>
                                      <p:tavLst>
                                        <p:tav tm="0">
                                          <p:val>
                                            <p:strVal val="#ppt_y-#ppt_h/2"/>
                                          </p:val>
                                        </p:tav>
                                        <p:tav tm="100000">
                                          <p:val>
                                            <p:strVal val="#ppt_y"/>
                                          </p:val>
                                        </p:tav>
                                      </p:tavLst>
                                    </p:anim>
                                    <p:anim calcmode="lin" valueType="num">
                                      <p:cBhvr>
                                        <p:cTn id="35" dur="500" fill="hold"/>
                                        <p:tgtEl>
                                          <p:spTgt spid="153646"/>
                                        </p:tgtEl>
                                        <p:attrNameLst>
                                          <p:attrName>ppt_w</p:attrName>
                                        </p:attrNameLst>
                                      </p:cBhvr>
                                      <p:tavLst>
                                        <p:tav tm="0">
                                          <p:val>
                                            <p:strVal val="#ppt_w"/>
                                          </p:val>
                                        </p:tav>
                                        <p:tav tm="100000">
                                          <p:val>
                                            <p:strVal val="#ppt_w"/>
                                          </p:val>
                                        </p:tav>
                                      </p:tavLst>
                                    </p:anim>
                                    <p:anim calcmode="lin" valueType="num">
                                      <p:cBhvr>
                                        <p:cTn id="36" dur="500" fill="hold"/>
                                        <p:tgtEl>
                                          <p:spTgt spid="153646"/>
                                        </p:tgtEl>
                                        <p:attrNameLst>
                                          <p:attrName>ppt_h</p:attrName>
                                        </p:attrNameLst>
                                      </p:cBhvr>
                                      <p:tavLst>
                                        <p:tav tm="0">
                                          <p:val>
                                            <p:fltVal val="0"/>
                                          </p:val>
                                        </p:tav>
                                        <p:tav tm="100000">
                                          <p:val>
                                            <p:strVal val="#ppt_h"/>
                                          </p:val>
                                        </p:tav>
                                      </p:tavLst>
                                    </p:anim>
                                  </p:childTnLst>
                                </p:cTn>
                              </p:par>
                            </p:childTnLst>
                          </p:cTn>
                        </p:par>
                        <p:par>
                          <p:cTn id="37" fill="hold" nodeType="afterGroup">
                            <p:stCondLst>
                              <p:cond delay="4000"/>
                            </p:stCondLst>
                            <p:childTnLst>
                              <p:par>
                                <p:cTn id="38" presetID="3" presetClass="entr" presetSubtype="10" fill="hold" grpId="0" nodeType="afterEffect">
                                  <p:stCondLst>
                                    <p:cond delay="0"/>
                                  </p:stCondLst>
                                  <p:childTnLst>
                                    <p:set>
                                      <p:cBhvr>
                                        <p:cTn id="39" dur="1" fill="hold">
                                          <p:stCondLst>
                                            <p:cond delay="0"/>
                                          </p:stCondLst>
                                        </p:cTn>
                                        <p:tgtEl>
                                          <p:spTgt spid="153630"/>
                                        </p:tgtEl>
                                        <p:attrNameLst>
                                          <p:attrName>style.visibility</p:attrName>
                                        </p:attrNameLst>
                                      </p:cBhvr>
                                      <p:to>
                                        <p:strVal val="visible"/>
                                      </p:to>
                                    </p:set>
                                    <p:animEffect transition="in" filter="blinds(horizontal)">
                                      <p:cBhvr>
                                        <p:cTn id="40" dur="500"/>
                                        <p:tgtEl>
                                          <p:spTgt spid="153630"/>
                                        </p:tgtEl>
                                      </p:cBhvr>
                                    </p:animEffect>
                                  </p:childTnLst>
                                </p:cTn>
                              </p:par>
                            </p:childTnLst>
                          </p:cTn>
                        </p:par>
                        <p:par>
                          <p:cTn id="41" fill="hold" nodeType="afterGroup">
                            <p:stCondLst>
                              <p:cond delay="4500"/>
                            </p:stCondLst>
                            <p:childTnLst>
                              <p:par>
                                <p:cTn id="42" presetID="17" presetClass="entr" presetSubtype="1" fill="hold" grpId="0" nodeType="afterEffect">
                                  <p:stCondLst>
                                    <p:cond delay="500"/>
                                  </p:stCondLst>
                                  <p:childTnLst>
                                    <p:set>
                                      <p:cBhvr>
                                        <p:cTn id="43" dur="1" fill="hold">
                                          <p:stCondLst>
                                            <p:cond delay="0"/>
                                          </p:stCondLst>
                                        </p:cTn>
                                        <p:tgtEl>
                                          <p:spTgt spid="153636"/>
                                        </p:tgtEl>
                                        <p:attrNameLst>
                                          <p:attrName>style.visibility</p:attrName>
                                        </p:attrNameLst>
                                      </p:cBhvr>
                                      <p:to>
                                        <p:strVal val="visible"/>
                                      </p:to>
                                    </p:set>
                                    <p:anim calcmode="lin" valueType="num">
                                      <p:cBhvr>
                                        <p:cTn id="44" dur="500" fill="hold"/>
                                        <p:tgtEl>
                                          <p:spTgt spid="153636"/>
                                        </p:tgtEl>
                                        <p:attrNameLst>
                                          <p:attrName>ppt_x</p:attrName>
                                        </p:attrNameLst>
                                      </p:cBhvr>
                                      <p:tavLst>
                                        <p:tav tm="0">
                                          <p:val>
                                            <p:strVal val="#ppt_x"/>
                                          </p:val>
                                        </p:tav>
                                        <p:tav tm="100000">
                                          <p:val>
                                            <p:strVal val="#ppt_x"/>
                                          </p:val>
                                        </p:tav>
                                      </p:tavLst>
                                    </p:anim>
                                    <p:anim calcmode="lin" valueType="num">
                                      <p:cBhvr>
                                        <p:cTn id="45" dur="500" fill="hold"/>
                                        <p:tgtEl>
                                          <p:spTgt spid="153636"/>
                                        </p:tgtEl>
                                        <p:attrNameLst>
                                          <p:attrName>ppt_y</p:attrName>
                                        </p:attrNameLst>
                                      </p:cBhvr>
                                      <p:tavLst>
                                        <p:tav tm="0">
                                          <p:val>
                                            <p:strVal val="#ppt_y-#ppt_h/2"/>
                                          </p:val>
                                        </p:tav>
                                        <p:tav tm="100000">
                                          <p:val>
                                            <p:strVal val="#ppt_y"/>
                                          </p:val>
                                        </p:tav>
                                      </p:tavLst>
                                    </p:anim>
                                    <p:anim calcmode="lin" valueType="num">
                                      <p:cBhvr>
                                        <p:cTn id="46" dur="500" fill="hold"/>
                                        <p:tgtEl>
                                          <p:spTgt spid="153636"/>
                                        </p:tgtEl>
                                        <p:attrNameLst>
                                          <p:attrName>ppt_w</p:attrName>
                                        </p:attrNameLst>
                                      </p:cBhvr>
                                      <p:tavLst>
                                        <p:tav tm="0">
                                          <p:val>
                                            <p:strVal val="#ppt_w"/>
                                          </p:val>
                                        </p:tav>
                                        <p:tav tm="100000">
                                          <p:val>
                                            <p:strVal val="#ppt_w"/>
                                          </p:val>
                                        </p:tav>
                                      </p:tavLst>
                                    </p:anim>
                                    <p:anim calcmode="lin" valueType="num">
                                      <p:cBhvr>
                                        <p:cTn id="47" dur="500" fill="hold"/>
                                        <p:tgtEl>
                                          <p:spTgt spid="153636"/>
                                        </p:tgtEl>
                                        <p:attrNameLst>
                                          <p:attrName>ppt_h</p:attrName>
                                        </p:attrNameLst>
                                      </p:cBhvr>
                                      <p:tavLst>
                                        <p:tav tm="0">
                                          <p:val>
                                            <p:fltVal val="0"/>
                                          </p:val>
                                        </p:tav>
                                        <p:tav tm="100000">
                                          <p:val>
                                            <p:strVal val="#ppt_h"/>
                                          </p:val>
                                        </p:tav>
                                      </p:tavLst>
                                    </p:anim>
                                  </p:childTnLst>
                                </p:cTn>
                              </p:par>
                            </p:childTnLst>
                          </p:cTn>
                        </p:par>
                        <p:par>
                          <p:cTn id="48" fill="hold" nodeType="afterGroup">
                            <p:stCondLst>
                              <p:cond delay="5500"/>
                            </p:stCondLst>
                            <p:childTnLst>
                              <p:par>
                                <p:cTn id="49" presetID="3" presetClass="entr" presetSubtype="10" fill="hold" grpId="0" nodeType="afterEffect">
                                  <p:stCondLst>
                                    <p:cond delay="0"/>
                                  </p:stCondLst>
                                  <p:childTnLst>
                                    <p:set>
                                      <p:cBhvr>
                                        <p:cTn id="50" dur="1" fill="hold">
                                          <p:stCondLst>
                                            <p:cond delay="0"/>
                                          </p:stCondLst>
                                        </p:cTn>
                                        <p:tgtEl>
                                          <p:spTgt spid="153631"/>
                                        </p:tgtEl>
                                        <p:attrNameLst>
                                          <p:attrName>style.visibility</p:attrName>
                                        </p:attrNameLst>
                                      </p:cBhvr>
                                      <p:to>
                                        <p:strVal val="visible"/>
                                      </p:to>
                                    </p:set>
                                    <p:animEffect transition="in" filter="blinds(horizontal)">
                                      <p:cBhvr>
                                        <p:cTn id="51" dur="500"/>
                                        <p:tgtEl>
                                          <p:spTgt spid="153631"/>
                                        </p:tgtEl>
                                      </p:cBhvr>
                                    </p:animEffect>
                                  </p:childTnLst>
                                </p:cTn>
                              </p:par>
                            </p:childTnLst>
                          </p:cTn>
                        </p:par>
                        <p:par>
                          <p:cTn id="52" fill="hold" nodeType="afterGroup">
                            <p:stCondLst>
                              <p:cond delay="6000"/>
                            </p:stCondLst>
                            <p:childTnLst>
                              <p:par>
                                <p:cTn id="53" presetID="17" presetClass="entr" presetSubtype="1" fill="hold" grpId="0" nodeType="afterEffect">
                                  <p:stCondLst>
                                    <p:cond delay="500"/>
                                  </p:stCondLst>
                                  <p:childTnLst>
                                    <p:set>
                                      <p:cBhvr>
                                        <p:cTn id="54" dur="1" fill="hold">
                                          <p:stCondLst>
                                            <p:cond delay="0"/>
                                          </p:stCondLst>
                                        </p:cTn>
                                        <p:tgtEl>
                                          <p:spTgt spid="153637"/>
                                        </p:tgtEl>
                                        <p:attrNameLst>
                                          <p:attrName>style.visibility</p:attrName>
                                        </p:attrNameLst>
                                      </p:cBhvr>
                                      <p:to>
                                        <p:strVal val="visible"/>
                                      </p:to>
                                    </p:set>
                                    <p:anim calcmode="lin" valueType="num">
                                      <p:cBhvr>
                                        <p:cTn id="55" dur="500" fill="hold"/>
                                        <p:tgtEl>
                                          <p:spTgt spid="153637"/>
                                        </p:tgtEl>
                                        <p:attrNameLst>
                                          <p:attrName>ppt_x</p:attrName>
                                        </p:attrNameLst>
                                      </p:cBhvr>
                                      <p:tavLst>
                                        <p:tav tm="0">
                                          <p:val>
                                            <p:strVal val="#ppt_x"/>
                                          </p:val>
                                        </p:tav>
                                        <p:tav tm="100000">
                                          <p:val>
                                            <p:strVal val="#ppt_x"/>
                                          </p:val>
                                        </p:tav>
                                      </p:tavLst>
                                    </p:anim>
                                    <p:anim calcmode="lin" valueType="num">
                                      <p:cBhvr>
                                        <p:cTn id="56" dur="500" fill="hold"/>
                                        <p:tgtEl>
                                          <p:spTgt spid="153637"/>
                                        </p:tgtEl>
                                        <p:attrNameLst>
                                          <p:attrName>ppt_y</p:attrName>
                                        </p:attrNameLst>
                                      </p:cBhvr>
                                      <p:tavLst>
                                        <p:tav tm="0">
                                          <p:val>
                                            <p:strVal val="#ppt_y-#ppt_h/2"/>
                                          </p:val>
                                        </p:tav>
                                        <p:tav tm="100000">
                                          <p:val>
                                            <p:strVal val="#ppt_y"/>
                                          </p:val>
                                        </p:tav>
                                      </p:tavLst>
                                    </p:anim>
                                    <p:anim calcmode="lin" valueType="num">
                                      <p:cBhvr>
                                        <p:cTn id="57" dur="500" fill="hold"/>
                                        <p:tgtEl>
                                          <p:spTgt spid="153637"/>
                                        </p:tgtEl>
                                        <p:attrNameLst>
                                          <p:attrName>ppt_w</p:attrName>
                                        </p:attrNameLst>
                                      </p:cBhvr>
                                      <p:tavLst>
                                        <p:tav tm="0">
                                          <p:val>
                                            <p:strVal val="#ppt_w"/>
                                          </p:val>
                                        </p:tav>
                                        <p:tav tm="100000">
                                          <p:val>
                                            <p:strVal val="#ppt_w"/>
                                          </p:val>
                                        </p:tav>
                                      </p:tavLst>
                                    </p:anim>
                                    <p:anim calcmode="lin" valueType="num">
                                      <p:cBhvr>
                                        <p:cTn id="58" dur="500" fill="hold"/>
                                        <p:tgtEl>
                                          <p:spTgt spid="153637"/>
                                        </p:tgtEl>
                                        <p:attrNameLst>
                                          <p:attrName>ppt_h</p:attrName>
                                        </p:attrNameLst>
                                      </p:cBhvr>
                                      <p:tavLst>
                                        <p:tav tm="0">
                                          <p:val>
                                            <p:fltVal val="0"/>
                                          </p:val>
                                        </p:tav>
                                        <p:tav tm="100000">
                                          <p:val>
                                            <p:strVal val="#ppt_h"/>
                                          </p:val>
                                        </p:tav>
                                      </p:tavLst>
                                    </p:anim>
                                  </p:childTnLst>
                                </p:cTn>
                              </p:par>
                            </p:childTnLst>
                          </p:cTn>
                        </p:par>
                        <p:par>
                          <p:cTn id="59" fill="hold" nodeType="afterGroup">
                            <p:stCondLst>
                              <p:cond delay="7000"/>
                            </p:stCondLst>
                            <p:childTnLst>
                              <p:par>
                                <p:cTn id="60" presetID="3" presetClass="entr" presetSubtype="10" fill="hold" grpId="0" nodeType="afterEffect">
                                  <p:stCondLst>
                                    <p:cond delay="0"/>
                                  </p:stCondLst>
                                  <p:childTnLst>
                                    <p:set>
                                      <p:cBhvr>
                                        <p:cTn id="61" dur="1" fill="hold">
                                          <p:stCondLst>
                                            <p:cond delay="0"/>
                                          </p:stCondLst>
                                        </p:cTn>
                                        <p:tgtEl>
                                          <p:spTgt spid="153644"/>
                                        </p:tgtEl>
                                        <p:attrNameLst>
                                          <p:attrName>style.visibility</p:attrName>
                                        </p:attrNameLst>
                                      </p:cBhvr>
                                      <p:to>
                                        <p:strVal val="visible"/>
                                      </p:to>
                                    </p:set>
                                    <p:animEffect transition="in" filter="blinds(horizontal)">
                                      <p:cBhvr>
                                        <p:cTn id="62" dur="500"/>
                                        <p:tgtEl>
                                          <p:spTgt spid="153644"/>
                                        </p:tgtEl>
                                      </p:cBhvr>
                                    </p:animEffect>
                                  </p:childTnLst>
                                </p:cTn>
                              </p:par>
                            </p:childTnLst>
                          </p:cTn>
                        </p:par>
                        <p:par>
                          <p:cTn id="63" fill="hold" nodeType="afterGroup">
                            <p:stCondLst>
                              <p:cond delay="7500"/>
                            </p:stCondLst>
                            <p:childTnLst>
                              <p:par>
                                <p:cTn id="64" presetID="17" presetClass="entr" presetSubtype="1" fill="hold" grpId="0" nodeType="afterEffect">
                                  <p:stCondLst>
                                    <p:cond delay="500"/>
                                  </p:stCondLst>
                                  <p:childTnLst>
                                    <p:set>
                                      <p:cBhvr>
                                        <p:cTn id="65" dur="1" fill="hold">
                                          <p:stCondLst>
                                            <p:cond delay="0"/>
                                          </p:stCondLst>
                                        </p:cTn>
                                        <p:tgtEl>
                                          <p:spTgt spid="153645"/>
                                        </p:tgtEl>
                                        <p:attrNameLst>
                                          <p:attrName>style.visibility</p:attrName>
                                        </p:attrNameLst>
                                      </p:cBhvr>
                                      <p:to>
                                        <p:strVal val="visible"/>
                                      </p:to>
                                    </p:set>
                                    <p:anim calcmode="lin" valueType="num">
                                      <p:cBhvr>
                                        <p:cTn id="66" dur="500" fill="hold"/>
                                        <p:tgtEl>
                                          <p:spTgt spid="153645"/>
                                        </p:tgtEl>
                                        <p:attrNameLst>
                                          <p:attrName>ppt_x</p:attrName>
                                        </p:attrNameLst>
                                      </p:cBhvr>
                                      <p:tavLst>
                                        <p:tav tm="0">
                                          <p:val>
                                            <p:strVal val="#ppt_x"/>
                                          </p:val>
                                        </p:tav>
                                        <p:tav tm="100000">
                                          <p:val>
                                            <p:strVal val="#ppt_x"/>
                                          </p:val>
                                        </p:tav>
                                      </p:tavLst>
                                    </p:anim>
                                    <p:anim calcmode="lin" valueType="num">
                                      <p:cBhvr>
                                        <p:cTn id="67" dur="500" fill="hold"/>
                                        <p:tgtEl>
                                          <p:spTgt spid="153645"/>
                                        </p:tgtEl>
                                        <p:attrNameLst>
                                          <p:attrName>ppt_y</p:attrName>
                                        </p:attrNameLst>
                                      </p:cBhvr>
                                      <p:tavLst>
                                        <p:tav tm="0">
                                          <p:val>
                                            <p:strVal val="#ppt_y-#ppt_h/2"/>
                                          </p:val>
                                        </p:tav>
                                        <p:tav tm="100000">
                                          <p:val>
                                            <p:strVal val="#ppt_y"/>
                                          </p:val>
                                        </p:tav>
                                      </p:tavLst>
                                    </p:anim>
                                    <p:anim calcmode="lin" valueType="num">
                                      <p:cBhvr>
                                        <p:cTn id="68" dur="500" fill="hold"/>
                                        <p:tgtEl>
                                          <p:spTgt spid="153645"/>
                                        </p:tgtEl>
                                        <p:attrNameLst>
                                          <p:attrName>ppt_w</p:attrName>
                                        </p:attrNameLst>
                                      </p:cBhvr>
                                      <p:tavLst>
                                        <p:tav tm="0">
                                          <p:val>
                                            <p:strVal val="#ppt_w"/>
                                          </p:val>
                                        </p:tav>
                                        <p:tav tm="100000">
                                          <p:val>
                                            <p:strVal val="#ppt_w"/>
                                          </p:val>
                                        </p:tav>
                                      </p:tavLst>
                                    </p:anim>
                                    <p:anim calcmode="lin" valueType="num">
                                      <p:cBhvr>
                                        <p:cTn id="69" dur="500" fill="hold"/>
                                        <p:tgtEl>
                                          <p:spTgt spid="153645"/>
                                        </p:tgtEl>
                                        <p:attrNameLst>
                                          <p:attrName>ppt_h</p:attrName>
                                        </p:attrNameLst>
                                      </p:cBhvr>
                                      <p:tavLst>
                                        <p:tav tm="0">
                                          <p:val>
                                            <p:fltVal val="0"/>
                                          </p:val>
                                        </p:tav>
                                        <p:tav tm="100000">
                                          <p:val>
                                            <p:strVal val="#ppt_h"/>
                                          </p:val>
                                        </p:tav>
                                      </p:tavLst>
                                    </p:anim>
                                  </p:childTnLst>
                                </p:cTn>
                              </p:par>
                              <p:par>
                                <p:cTn id="70" presetID="17" presetClass="entr" presetSubtype="1" fill="hold" grpId="0" nodeType="withEffect">
                                  <p:stCondLst>
                                    <p:cond delay="0"/>
                                  </p:stCondLst>
                                  <p:childTnLst>
                                    <p:set>
                                      <p:cBhvr>
                                        <p:cTn id="71" dur="1" fill="hold">
                                          <p:stCondLst>
                                            <p:cond delay="0"/>
                                          </p:stCondLst>
                                        </p:cTn>
                                        <p:tgtEl>
                                          <p:spTgt spid="153640"/>
                                        </p:tgtEl>
                                        <p:attrNameLst>
                                          <p:attrName>style.visibility</p:attrName>
                                        </p:attrNameLst>
                                      </p:cBhvr>
                                      <p:to>
                                        <p:strVal val="visible"/>
                                      </p:to>
                                    </p:set>
                                    <p:anim calcmode="lin" valueType="num">
                                      <p:cBhvr>
                                        <p:cTn id="72" dur="500" fill="hold"/>
                                        <p:tgtEl>
                                          <p:spTgt spid="153640"/>
                                        </p:tgtEl>
                                        <p:attrNameLst>
                                          <p:attrName>ppt_x</p:attrName>
                                        </p:attrNameLst>
                                      </p:cBhvr>
                                      <p:tavLst>
                                        <p:tav tm="0">
                                          <p:val>
                                            <p:strVal val="#ppt_x"/>
                                          </p:val>
                                        </p:tav>
                                        <p:tav tm="100000">
                                          <p:val>
                                            <p:strVal val="#ppt_x"/>
                                          </p:val>
                                        </p:tav>
                                      </p:tavLst>
                                    </p:anim>
                                    <p:anim calcmode="lin" valueType="num">
                                      <p:cBhvr>
                                        <p:cTn id="73" dur="500" fill="hold"/>
                                        <p:tgtEl>
                                          <p:spTgt spid="153640"/>
                                        </p:tgtEl>
                                        <p:attrNameLst>
                                          <p:attrName>ppt_y</p:attrName>
                                        </p:attrNameLst>
                                      </p:cBhvr>
                                      <p:tavLst>
                                        <p:tav tm="0">
                                          <p:val>
                                            <p:strVal val="#ppt_y-#ppt_h/2"/>
                                          </p:val>
                                        </p:tav>
                                        <p:tav tm="100000">
                                          <p:val>
                                            <p:strVal val="#ppt_y"/>
                                          </p:val>
                                        </p:tav>
                                      </p:tavLst>
                                    </p:anim>
                                    <p:anim calcmode="lin" valueType="num">
                                      <p:cBhvr>
                                        <p:cTn id="74" dur="500" fill="hold"/>
                                        <p:tgtEl>
                                          <p:spTgt spid="153640"/>
                                        </p:tgtEl>
                                        <p:attrNameLst>
                                          <p:attrName>ppt_w</p:attrName>
                                        </p:attrNameLst>
                                      </p:cBhvr>
                                      <p:tavLst>
                                        <p:tav tm="0">
                                          <p:val>
                                            <p:strVal val="#ppt_w"/>
                                          </p:val>
                                        </p:tav>
                                        <p:tav tm="100000">
                                          <p:val>
                                            <p:strVal val="#ppt_w"/>
                                          </p:val>
                                        </p:tav>
                                      </p:tavLst>
                                    </p:anim>
                                    <p:anim calcmode="lin" valueType="num">
                                      <p:cBhvr>
                                        <p:cTn id="75" dur="500" fill="hold"/>
                                        <p:tgtEl>
                                          <p:spTgt spid="153640"/>
                                        </p:tgtEl>
                                        <p:attrNameLst>
                                          <p:attrName>ppt_h</p:attrName>
                                        </p:attrNameLst>
                                      </p:cBhvr>
                                      <p:tavLst>
                                        <p:tav tm="0">
                                          <p:val>
                                            <p:fltVal val="0"/>
                                          </p:val>
                                        </p:tav>
                                        <p:tav tm="100000">
                                          <p:val>
                                            <p:strVal val="#ppt_h"/>
                                          </p:val>
                                        </p:tav>
                                      </p:tavLst>
                                    </p:anim>
                                  </p:childTnLst>
                                </p:cTn>
                              </p:par>
                              <p:par>
                                <p:cTn id="76" presetID="17" presetClass="entr" presetSubtype="1" fill="hold" grpId="0" nodeType="withEffect">
                                  <p:stCondLst>
                                    <p:cond delay="0"/>
                                  </p:stCondLst>
                                  <p:childTnLst>
                                    <p:set>
                                      <p:cBhvr>
                                        <p:cTn id="77" dur="1" fill="hold">
                                          <p:stCondLst>
                                            <p:cond delay="0"/>
                                          </p:stCondLst>
                                        </p:cTn>
                                        <p:tgtEl>
                                          <p:spTgt spid="153641"/>
                                        </p:tgtEl>
                                        <p:attrNameLst>
                                          <p:attrName>style.visibility</p:attrName>
                                        </p:attrNameLst>
                                      </p:cBhvr>
                                      <p:to>
                                        <p:strVal val="visible"/>
                                      </p:to>
                                    </p:set>
                                    <p:anim calcmode="lin" valueType="num">
                                      <p:cBhvr>
                                        <p:cTn id="78" dur="500" fill="hold"/>
                                        <p:tgtEl>
                                          <p:spTgt spid="153641"/>
                                        </p:tgtEl>
                                        <p:attrNameLst>
                                          <p:attrName>ppt_x</p:attrName>
                                        </p:attrNameLst>
                                      </p:cBhvr>
                                      <p:tavLst>
                                        <p:tav tm="0">
                                          <p:val>
                                            <p:strVal val="#ppt_x"/>
                                          </p:val>
                                        </p:tav>
                                        <p:tav tm="100000">
                                          <p:val>
                                            <p:strVal val="#ppt_x"/>
                                          </p:val>
                                        </p:tav>
                                      </p:tavLst>
                                    </p:anim>
                                    <p:anim calcmode="lin" valueType="num">
                                      <p:cBhvr>
                                        <p:cTn id="79" dur="500" fill="hold"/>
                                        <p:tgtEl>
                                          <p:spTgt spid="153641"/>
                                        </p:tgtEl>
                                        <p:attrNameLst>
                                          <p:attrName>ppt_y</p:attrName>
                                        </p:attrNameLst>
                                      </p:cBhvr>
                                      <p:tavLst>
                                        <p:tav tm="0">
                                          <p:val>
                                            <p:strVal val="#ppt_y-#ppt_h/2"/>
                                          </p:val>
                                        </p:tav>
                                        <p:tav tm="100000">
                                          <p:val>
                                            <p:strVal val="#ppt_y"/>
                                          </p:val>
                                        </p:tav>
                                      </p:tavLst>
                                    </p:anim>
                                    <p:anim calcmode="lin" valueType="num">
                                      <p:cBhvr>
                                        <p:cTn id="80" dur="500" fill="hold"/>
                                        <p:tgtEl>
                                          <p:spTgt spid="153641"/>
                                        </p:tgtEl>
                                        <p:attrNameLst>
                                          <p:attrName>ppt_w</p:attrName>
                                        </p:attrNameLst>
                                      </p:cBhvr>
                                      <p:tavLst>
                                        <p:tav tm="0">
                                          <p:val>
                                            <p:strVal val="#ppt_w"/>
                                          </p:val>
                                        </p:tav>
                                        <p:tav tm="100000">
                                          <p:val>
                                            <p:strVal val="#ppt_w"/>
                                          </p:val>
                                        </p:tav>
                                      </p:tavLst>
                                    </p:anim>
                                    <p:anim calcmode="lin" valueType="num">
                                      <p:cBhvr>
                                        <p:cTn id="81" dur="500" fill="hold"/>
                                        <p:tgtEl>
                                          <p:spTgt spid="153641"/>
                                        </p:tgtEl>
                                        <p:attrNameLst>
                                          <p:attrName>ppt_h</p:attrName>
                                        </p:attrNameLst>
                                      </p:cBhvr>
                                      <p:tavLst>
                                        <p:tav tm="0">
                                          <p:val>
                                            <p:fltVal val="0"/>
                                          </p:val>
                                        </p:tav>
                                        <p:tav tm="100000">
                                          <p:val>
                                            <p:strVal val="#ppt_h"/>
                                          </p:val>
                                        </p:tav>
                                      </p:tavLst>
                                    </p:anim>
                                  </p:childTnLst>
                                </p:cTn>
                              </p:par>
                              <p:par>
                                <p:cTn id="82" presetID="17" presetClass="entr" presetSubtype="1" fill="hold" grpId="0" nodeType="withEffect">
                                  <p:stCondLst>
                                    <p:cond delay="0"/>
                                  </p:stCondLst>
                                  <p:childTnLst>
                                    <p:set>
                                      <p:cBhvr>
                                        <p:cTn id="83" dur="1" fill="hold">
                                          <p:stCondLst>
                                            <p:cond delay="0"/>
                                          </p:stCondLst>
                                        </p:cTn>
                                        <p:tgtEl>
                                          <p:spTgt spid="153642"/>
                                        </p:tgtEl>
                                        <p:attrNameLst>
                                          <p:attrName>style.visibility</p:attrName>
                                        </p:attrNameLst>
                                      </p:cBhvr>
                                      <p:to>
                                        <p:strVal val="visible"/>
                                      </p:to>
                                    </p:set>
                                    <p:anim calcmode="lin" valueType="num">
                                      <p:cBhvr>
                                        <p:cTn id="84" dur="500" fill="hold"/>
                                        <p:tgtEl>
                                          <p:spTgt spid="153642"/>
                                        </p:tgtEl>
                                        <p:attrNameLst>
                                          <p:attrName>ppt_x</p:attrName>
                                        </p:attrNameLst>
                                      </p:cBhvr>
                                      <p:tavLst>
                                        <p:tav tm="0">
                                          <p:val>
                                            <p:strVal val="#ppt_x"/>
                                          </p:val>
                                        </p:tav>
                                        <p:tav tm="100000">
                                          <p:val>
                                            <p:strVal val="#ppt_x"/>
                                          </p:val>
                                        </p:tav>
                                      </p:tavLst>
                                    </p:anim>
                                    <p:anim calcmode="lin" valueType="num">
                                      <p:cBhvr>
                                        <p:cTn id="85" dur="500" fill="hold"/>
                                        <p:tgtEl>
                                          <p:spTgt spid="153642"/>
                                        </p:tgtEl>
                                        <p:attrNameLst>
                                          <p:attrName>ppt_y</p:attrName>
                                        </p:attrNameLst>
                                      </p:cBhvr>
                                      <p:tavLst>
                                        <p:tav tm="0">
                                          <p:val>
                                            <p:strVal val="#ppt_y-#ppt_h/2"/>
                                          </p:val>
                                        </p:tav>
                                        <p:tav tm="100000">
                                          <p:val>
                                            <p:strVal val="#ppt_y"/>
                                          </p:val>
                                        </p:tav>
                                      </p:tavLst>
                                    </p:anim>
                                    <p:anim calcmode="lin" valueType="num">
                                      <p:cBhvr>
                                        <p:cTn id="86" dur="500" fill="hold"/>
                                        <p:tgtEl>
                                          <p:spTgt spid="153642"/>
                                        </p:tgtEl>
                                        <p:attrNameLst>
                                          <p:attrName>ppt_w</p:attrName>
                                        </p:attrNameLst>
                                      </p:cBhvr>
                                      <p:tavLst>
                                        <p:tav tm="0">
                                          <p:val>
                                            <p:strVal val="#ppt_w"/>
                                          </p:val>
                                        </p:tav>
                                        <p:tav tm="100000">
                                          <p:val>
                                            <p:strVal val="#ppt_w"/>
                                          </p:val>
                                        </p:tav>
                                      </p:tavLst>
                                    </p:anim>
                                    <p:anim calcmode="lin" valueType="num">
                                      <p:cBhvr>
                                        <p:cTn id="87" dur="500" fill="hold"/>
                                        <p:tgtEl>
                                          <p:spTgt spid="153642"/>
                                        </p:tgtEl>
                                        <p:attrNameLst>
                                          <p:attrName>ppt_h</p:attrName>
                                        </p:attrNameLst>
                                      </p:cBhvr>
                                      <p:tavLst>
                                        <p:tav tm="0">
                                          <p:val>
                                            <p:fltVal val="0"/>
                                          </p:val>
                                        </p:tav>
                                        <p:tav tm="100000">
                                          <p:val>
                                            <p:strVal val="#ppt_h"/>
                                          </p:val>
                                        </p:tav>
                                      </p:tavLst>
                                    </p:anim>
                                  </p:childTnLst>
                                </p:cTn>
                              </p:par>
                            </p:childTnLst>
                          </p:cTn>
                        </p:par>
                        <p:par>
                          <p:cTn id="88" fill="hold" nodeType="afterGroup">
                            <p:stCondLst>
                              <p:cond delay="8500"/>
                            </p:stCondLst>
                            <p:childTnLst>
                              <p:par>
                                <p:cTn id="89" presetID="4" presetClass="entr" presetSubtype="32" fill="hold" grpId="0" nodeType="afterEffect">
                                  <p:stCondLst>
                                    <p:cond delay="0"/>
                                  </p:stCondLst>
                                  <p:childTnLst>
                                    <p:set>
                                      <p:cBhvr>
                                        <p:cTn id="90" dur="1" fill="hold">
                                          <p:stCondLst>
                                            <p:cond delay="0"/>
                                          </p:stCondLst>
                                        </p:cTn>
                                        <p:tgtEl>
                                          <p:spTgt spid="153638"/>
                                        </p:tgtEl>
                                        <p:attrNameLst>
                                          <p:attrName>style.visibility</p:attrName>
                                        </p:attrNameLst>
                                      </p:cBhvr>
                                      <p:to>
                                        <p:strVal val="visible"/>
                                      </p:to>
                                    </p:set>
                                    <p:animEffect transition="in" filter="box(out)">
                                      <p:cBhvr>
                                        <p:cTn id="91" dur="500"/>
                                        <p:tgtEl>
                                          <p:spTgt spid="153638"/>
                                        </p:tgtEl>
                                      </p:cBhvr>
                                    </p:animEffect>
                                  </p:childTnLst>
                                </p:cTn>
                              </p:par>
                            </p:childTnLst>
                          </p:cTn>
                        </p:par>
                        <p:par>
                          <p:cTn id="92" fill="hold" nodeType="afterGroup">
                            <p:stCondLst>
                              <p:cond delay="9000"/>
                            </p:stCondLst>
                            <p:childTnLst>
                              <p:par>
                                <p:cTn id="93" presetID="17" presetClass="entr" presetSubtype="1" fill="hold" grpId="0" nodeType="afterEffect">
                                  <p:stCondLst>
                                    <p:cond delay="0"/>
                                  </p:stCondLst>
                                  <p:childTnLst>
                                    <p:set>
                                      <p:cBhvr>
                                        <p:cTn id="94" dur="1" fill="hold">
                                          <p:stCondLst>
                                            <p:cond delay="0"/>
                                          </p:stCondLst>
                                        </p:cTn>
                                        <p:tgtEl>
                                          <p:spTgt spid="153639"/>
                                        </p:tgtEl>
                                        <p:attrNameLst>
                                          <p:attrName>style.visibility</p:attrName>
                                        </p:attrNameLst>
                                      </p:cBhvr>
                                      <p:to>
                                        <p:strVal val="visible"/>
                                      </p:to>
                                    </p:set>
                                    <p:anim calcmode="lin" valueType="num">
                                      <p:cBhvr>
                                        <p:cTn id="95" dur="500" fill="hold"/>
                                        <p:tgtEl>
                                          <p:spTgt spid="153639"/>
                                        </p:tgtEl>
                                        <p:attrNameLst>
                                          <p:attrName>ppt_x</p:attrName>
                                        </p:attrNameLst>
                                      </p:cBhvr>
                                      <p:tavLst>
                                        <p:tav tm="0">
                                          <p:val>
                                            <p:strVal val="#ppt_x"/>
                                          </p:val>
                                        </p:tav>
                                        <p:tav tm="100000">
                                          <p:val>
                                            <p:strVal val="#ppt_x"/>
                                          </p:val>
                                        </p:tav>
                                      </p:tavLst>
                                    </p:anim>
                                    <p:anim calcmode="lin" valueType="num">
                                      <p:cBhvr>
                                        <p:cTn id="96" dur="500" fill="hold"/>
                                        <p:tgtEl>
                                          <p:spTgt spid="153639"/>
                                        </p:tgtEl>
                                        <p:attrNameLst>
                                          <p:attrName>ppt_y</p:attrName>
                                        </p:attrNameLst>
                                      </p:cBhvr>
                                      <p:tavLst>
                                        <p:tav tm="0">
                                          <p:val>
                                            <p:strVal val="#ppt_y-#ppt_h/2"/>
                                          </p:val>
                                        </p:tav>
                                        <p:tav tm="100000">
                                          <p:val>
                                            <p:strVal val="#ppt_y"/>
                                          </p:val>
                                        </p:tav>
                                      </p:tavLst>
                                    </p:anim>
                                    <p:anim calcmode="lin" valueType="num">
                                      <p:cBhvr>
                                        <p:cTn id="97" dur="500" fill="hold"/>
                                        <p:tgtEl>
                                          <p:spTgt spid="153639"/>
                                        </p:tgtEl>
                                        <p:attrNameLst>
                                          <p:attrName>ppt_w</p:attrName>
                                        </p:attrNameLst>
                                      </p:cBhvr>
                                      <p:tavLst>
                                        <p:tav tm="0">
                                          <p:val>
                                            <p:strVal val="#ppt_w"/>
                                          </p:val>
                                        </p:tav>
                                        <p:tav tm="100000">
                                          <p:val>
                                            <p:strVal val="#ppt_w"/>
                                          </p:val>
                                        </p:tav>
                                      </p:tavLst>
                                    </p:anim>
                                    <p:anim calcmode="lin" valueType="num">
                                      <p:cBhvr>
                                        <p:cTn id="98" dur="500" fill="hold"/>
                                        <p:tgtEl>
                                          <p:spTgt spid="153639"/>
                                        </p:tgtEl>
                                        <p:attrNameLst>
                                          <p:attrName>ppt_h</p:attrName>
                                        </p:attrNameLst>
                                      </p:cBhvr>
                                      <p:tavLst>
                                        <p:tav tm="0">
                                          <p:val>
                                            <p:fltVal val="0"/>
                                          </p:val>
                                        </p:tav>
                                        <p:tav tm="100000">
                                          <p:val>
                                            <p:strVal val="#ppt_h"/>
                                          </p:val>
                                        </p:tav>
                                      </p:tavLst>
                                    </p:anim>
                                  </p:childTnLst>
                                </p:cTn>
                              </p:par>
                            </p:childTnLst>
                          </p:cTn>
                        </p:par>
                        <p:par>
                          <p:cTn id="99" fill="hold" nodeType="afterGroup">
                            <p:stCondLst>
                              <p:cond delay="9500"/>
                            </p:stCondLst>
                            <p:childTnLst>
                              <p:par>
                                <p:cTn id="100" presetID="3" presetClass="entr" presetSubtype="10" fill="hold" grpId="0" nodeType="afterEffect">
                                  <p:stCondLst>
                                    <p:cond delay="0"/>
                                  </p:stCondLst>
                                  <p:childTnLst>
                                    <p:set>
                                      <p:cBhvr>
                                        <p:cTn id="101" dur="1" fill="hold">
                                          <p:stCondLst>
                                            <p:cond delay="0"/>
                                          </p:stCondLst>
                                        </p:cTn>
                                        <p:tgtEl>
                                          <p:spTgt spid="153632"/>
                                        </p:tgtEl>
                                        <p:attrNameLst>
                                          <p:attrName>style.visibility</p:attrName>
                                        </p:attrNameLst>
                                      </p:cBhvr>
                                      <p:to>
                                        <p:strVal val="visible"/>
                                      </p:to>
                                    </p:set>
                                    <p:animEffect transition="in" filter="blinds(horizontal)">
                                      <p:cBhvr>
                                        <p:cTn id="102" dur="500"/>
                                        <p:tgtEl>
                                          <p:spTgt spid="153632"/>
                                        </p:tgtEl>
                                      </p:cBhvr>
                                    </p:animEffect>
                                  </p:childTnLst>
                                </p:cTn>
                              </p:par>
                            </p:childTnLst>
                          </p:cTn>
                        </p:par>
                        <p:par>
                          <p:cTn id="103" fill="hold" nodeType="afterGroup">
                            <p:stCondLst>
                              <p:cond delay="10000"/>
                            </p:stCondLst>
                            <p:childTnLst>
                              <p:par>
                                <p:cTn id="104" presetID="17" presetClass="entr" presetSubtype="8" fill="hold" grpId="0" nodeType="afterEffect">
                                  <p:stCondLst>
                                    <p:cond delay="500"/>
                                  </p:stCondLst>
                                  <p:childTnLst>
                                    <p:set>
                                      <p:cBhvr>
                                        <p:cTn id="105" dur="1" fill="hold">
                                          <p:stCondLst>
                                            <p:cond delay="0"/>
                                          </p:stCondLst>
                                        </p:cTn>
                                        <p:tgtEl>
                                          <p:spTgt spid="153643"/>
                                        </p:tgtEl>
                                        <p:attrNameLst>
                                          <p:attrName>style.visibility</p:attrName>
                                        </p:attrNameLst>
                                      </p:cBhvr>
                                      <p:to>
                                        <p:strVal val="visible"/>
                                      </p:to>
                                    </p:set>
                                    <p:anim calcmode="lin" valueType="num">
                                      <p:cBhvr>
                                        <p:cTn id="106" dur="500" fill="hold"/>
                                        <p:tgtEl>
                                          <p:spTgt spid="153643"/>
                                        </p:tgtEl>
                                        <p:attrNameLst>
                                          <p:attrName>ppt_x</p:attrName>
                                        </p:attrNameLst>
                                      </p:cBhvr>
                                      <p:tavLst>
                                        <p:tav tm="0">
                                          <p:val>
                                            <p:strVal val="#ppt_x-#ppt_w/2"/>
                                          </p:val>
                                        </p:tav>
                                        <p:tav tm="100000">
                                          <p:val>
                                            <p:strVal val="#ppt_x"/>
                                          </p:val>
                                        </p:tav>
                                      </p:tavLst>
                                    </p:anim>
                                    <p:anim calcmode="lin" valueType="num">
                                      <p:cBhvr>
                                        <p:cTn id="107" dur="500" fill="hold"/>
                                        <p:tgtEl>
                                          <p:spTgt spid="153643"/>
                                        </p:tgtEl>
                                        <p:attrNameLst>
                                          <p:attrName>ppt_y</p:attrName>
                                        </p:attrNameLst>
                                      </p:cBhvr>
                                      <p:tavLst>
                                        <p:tav tm="0">
                                          <p:val>
                                            <p:strVal val="#ppt_y"/>
                                          </p:val>
                                        </p:tav>
                                        <p:tav tm="100000">
                                          <p:val>
                                            <p:strVal val="#ppt_y"/>
                                          </p:val>
                                        </p:tav>
                                      </p:tavLst>
                                    </p:anim>
                                    <p:anim calcmode="lin" valueType="num">
                                      <p:cBhvr>
                                        <p:cTn id="108" dur="500" fill="hold"/>
                                        <p:tgtEl>
                                          <p:spTgt spid="153643"/>
                                        </p:tgtEl>
                                        <p:attrNameLst>
                                          <p:attrName>ppt_w</p:attrName>
                                        </p:attrNameLst>
                                      </p:cBhvr>
                                      <p:tavLst>
                                        <p:tav tm="0">
                                          <p:val>
                                            <p:fltVal val="0"/>
                                          </p:val>
                                        </p:tav>
                                        <p:tav tm="100000">
                                          <p:val>
                                            <p:strVal val="#ppt_w"/>
                                          </p:val>
                                        </p:tav>
                                      </p:tavLst>
                                    </p:anim>
                                    <p:anim calcmode="lin" valueType="num">
                                      <p:cBhvr>
                                        <p:cTn id="109" dur="500" fill="hold"/>
                                        <p:tgtEl>
                                          <p:spTgt spid="153643"/>
                                        </p:tgtEl>
                                        <p:attrNameLst>
                                          <p:attrName>ppt_h</p:attrName>
                                        </p:attrNameLst>
                                      </p:cBhvr>
                                      <p:tavLst>
                                        <p:tav tm="0">
                                          <p:val>
                                            <p:strVal val="#ppt_h"/>
                                          </p:val>
                                        </p:tav>
                                        <p:tav tm="100000">
                                          <p:val>
                                            <p:strVal val="#ppt_h"/>
                                          </p:val>
                                        </p:tav>
                                      </p:tavLst>
                                    </p:anim>
                                  </p:childTnLst>
                                </p:cTn>
                              </p:par>
                            </p:childTnLst>
                          </p:cTn>
                        </p:par>
                        <p:par>
                          <p:cTn id="110" fill="hold" nodeType="afterGroup">
                            <p:stCondLst>
                              <p:cond delay="11000"/>
                            </p:stCondLst>
                            <p:childTnLst>
                              <p:par>
                                <p:cTn id="111" presetID="3" presetClass="entr" presetSubtype="10" fill="hold" grpId="0" nodeType="afterEffect">
                                  <p:stCondLst>
                                    <p:cond delay="0"/>
                                  </p:stCondLst>
                                  <p:childTnLst>
                                    <p:set>
                                      <p:cBhvr>
                                        <p:cTn id="112" dur="1" fill="hold">
                                          <p:stCondLst>
                                            <p:cond delay="0"/>
                                          </p:stCondLst>
                                        </p:cTn>
                                        <p:tgtEl>
                                          <p:spTgt spid="153633"/>
                                        </p:tgtEl>
                                        <p:attrNameLst>
                                          <p:attrName>style.visibility</p:attrName>
                                        </p:attrNameLst>
                                      </p:cBhvr>
                                      <p:to>
                                        <p:strVal val="visible"/>
                                      </p:to>
                                    </p:set>
                                    <p:animEffect transition="in" filter="blinds(horizontal)">
                                      <p:cBhvr>
                                        <p:cTn id="113" dur="500"/>
                                        <p:tgtEl>
                                          <p:spTgt spid="153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8" grpId="0" animBg="1" autoUpdateAnimBg="0"/>
      <p:bldP spid="153629" grpId="0" animBg="1" autoUpdateAnimBg="0"/>
      <p:bldP spid="153630" grpId="0" animBg="1" autoUpdateAnimBg="0"/>
      <p:bldP spid="153631" grpId="0" animBg="1" autoUpdateAnimBg="0"/>
      <p:bldP spid="153632" grpId="0" animBg="1" autoUpdateAnimBg="0"/>
      <p:bldP spid="153633" grpId="0" animBg="1" autoUpdateAnimBg="0"/>
      <p:bldP spid="153634" grpId="0" animBg="1"/>
      <p:bldP spid="153635" grpId="0" animBg="1"/>
      <p:bldP spid="153636" grpId="0" animBg="1"/>
      <p:bldP spid="153637" grpId="0" animBg="1"/>
      <p:bldP spid="153638" grpId="0" animBg="1"/>
      <p:bldP spid="153639" grpId="0" animBg="1"/>
      <p:bldP spid="153640" grpId="0" animBg="1"/>
      <p:bldP spid="153641" grpId="0" animBg="1"/>
      <p:bldP spid="153642" grpId="0" animBg="1"/>
      <p:bldP spid="153643" grpId="0" animBg="1"/>
      <p:bldP spid="153644" grpId="0" animBg="1" autoUpdateAnimBg="0"/>
      <p:bldP spid="153645" grpId="0" animBg="1"/>
      <p:bldP spid="153646" grpId="0" animBg="1"/>
      <p:bldP spid="1536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3" name="Text Box 5"/>
          <p:cNvSpPr txBox="1">
            <a:spLocks noChangeArrowheads="1"/>
          </p:cNvSpPr>
          <p:nvPr/>
        </p:nvSpPr>
        <p:spPr bwMode="auto">
          <a:xfrm>
            <a:off x="373063" y="5072063"/>
            <a:ext cx="8382000" cy="1754187"/>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eaLnBrk="0" hangingPunct="0">
              <a:spcBef>
                <a:spcPct val="50000"/>
              </a:spcBef>
              <a:defRPr/>
            </a:pPr>
            <a:r>
              <a:rPr lang="en-US" sz="5400" dirty="0">
                <a:solidFill>
                  <a:srgbClr val="002060"/>
                </a:solidFill>
                <a:effectLst>
                  <a:outerShdw blurRad="38100" dist="38100" dir="2700000" algn="tl">
                    <a:srgbClr val="C0C0C0"/>
                  </a:outerShdw>
                </a:effectLst>
              </a:rPr>
              <a:t>TIME FOR SMALL GROUP DISCUSSION</a:t>
            </a:r>
          </a:p>
        </p:txBody>
      </p:sp>
      <p:sp>
        <p:nvSpPr>
          <p:cNvPr id="27652" name="Text Box 6"/>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1C7C18DC-D600-4DC5-8C68-FF60961966DB}" type="slidenum">
              <a:rPr lang="en-US">
                <a:solidFill>
                  <a:schemeClr val="bg1"/>
                </a:solidFill>
              </a:rPr>
              <a:pPr>
                <a:spcBef>
                  <a:spcPct val="50000"/>
                </a:spcBef>
              </a:pPr>
              <a:t>23</a:t>
            </a:fld>
            <a:endParaRPr lang="en-US">
              <a:solidFill>
                <a:schemeClr val="bg1"/>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2693"/>
                                        </p:tgtEl>
                                        <p:attrNameLst>
                                          <p:attrName>style.visibility</p:attrName>
                                        </p:attrNameLst>
                                      </p:cBhvr>
                                      <p:to>
                                        <p:strVal val="visible"/>
                                      </p:to>
                                    </p:set>
                                    <p:anim calcmode="lin" valueType="num">
                                      <p:cBhvr additive="base">
                                        <p:cTn id="7" dur="3000" fill="hold"/>
                                        <p:tgtEl>
                                          <p:spTgt spid="242693"/>
                                        </p:tgtEl>
                                        <p:attrNameLst>
                                          <p:attrName>ppt_x</p:attrName>
                                        </p:attrNameLst>
                                      </p:cBhvr>
                                      <p:tavLst>
                                        <p:tav tm="0">
                                          <p:val>
                                            <p:strVal val="#ppt_x"/>
                                          </p:val>
                                        </p:tav>
                                        <p:tav tm="100000">
                                          <p:val>
                                            <p:strVal val="#ppt_x"/>
                                          </p:val>
                                        </p:tav>
                                      </p:tavLst>
                                    </p:anim>
                                    <p:anim calcmode="lin" valueType="num">
                                      <p:cBhvr additive="base">
                                        <p:cTn id="8" dur="3000" fill="hold"/>
                                        <p:tgtEl>
                                          <p:spTgt spid="242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a:lum bright="46000"/>
          </a:blip>
          <a:srcRect/>
          <a:stretch>
            <a:fillRect/>
          </a:stretch>
        </p:blipFill>
        <p:spPr bwMode="auto">
          <a:xfrm>
            <a:off x="0" y="0"/>
            <a:ext cx="9144000" cy="6858000"/>
          </a:xfrm>
          <a:prstGeom prst="rect">
            <a:avLst/>
          </a:prstGeom>
          <a:noFill/>
          <a:ln w="9525">
            <a:noFill/>
            <a:miter lim="800000"/>
            <a:headEnd/>
            <a:tailEnd/>
          </a:ln>
          <a:effectLst>
            <a:outerShdw blurRad="50800" dist="50800" dir="5400000" algn="ctr" rotWithShape="0">
              <a:srgbClr val="000000">
                <a:alpha val="28000"/>
              </a:srgbClr>
            </a:outerShdw>
          </a:effectLst>
        </p:spPr>
      </p:pic>
      <p:sp>
        <p:nvSpPr>
          <p:cNvPr id="28675" name="Text Box 6"/>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5187089E-4A14-4391-AF20-D87414B6704A}" type="slidenum">
              <a:rPr lang="en-US">
                <a:solidFill>
                  <a:schemeClr val="bg1"/>
                </a:solidFill>
              </a:rPr>
              <a:pPr>
                <a:spcBef>
                  <a:spcPct val="50000"/>
                </a:spcBef>
              </a:pPr>
              <a:t>24</a:t>
            </a:fld>
            <a:endParaRPr lang="en-US">
              <a:solidFill>
                <a:schemeClr val="bg1"/>
              </a:solidFill>
            </a:endParaRPr>
          </a:p>
        </p:txBody>
      </p:sp>
      <p:sp>
        <p:nvSpPr>
          <p:cNvPr id="242693" name="Text Box 5"/>
          <p:cNvSpPr txBox="1">
            <a:spLocks noChangeArrowheads="1"/>
          </p:cNvSpPr>
          <p:nvPr/>
        </p:nvSpPr>
        <p:spPr bwMode="auto">
          <a:xfrm>
            <a:off x="190500" y="142875"/>
            <a:ext cx="8382000" cy="6740525"/>
          </a:xfrm>
          <a:prstGeom prst="rect">
            <a:avLst/>
          </a:prstGeom>
          <a:noFill/>
          <a:ln w="9525">
            <a:noFill/>
            <a:miter lim="800000"/>
            <a:headEnd/>
            <a:tailEnd/>
          </a:ln>
          <a:effectLst/>
        </p:spPr>
        <p:txBody>
          <a:bodyPr>
            <a:spAutoFit/>
          </a:bodyPr>
          <a:lstStyle/>
          <a:p>
            <a:pPr marL="914400" indent="-914400" algn="ctr" eaLnBrk="0" hangingPunct="0">
              <a:spcBef>
                <a:spcPct val="50000"/>
              </a:spcBef>
              <a:buFontTx/>
              <a:buAutoNum type="arabicPeriod"/>
              <a:defRPr/>
            </a:pPr>
            <a:r>
              <a:rPr lang="en-US" sz="5400" dirty="0">
                <a:effectLst>
                  <a:outerShdw blurRad="38100" dist="38100" dir="2700000" algn="tl">
                    <a:srgbClr val="C0C0C0"/>
                  </a:outerShdw>
                </a:effectLst>
                <a:cs typeface="+mn-cs"/>
              </a:rPr>
              <a:t>Self-introductions</a:t>
            </a:r>
          </a:p>
          <a:p>
            <a:pPr marL="914400" indent="-914400" algn="ctr" eaLnBrk="0" hangingPunct="0">
              <a:spcBef>
                <a:spcPct val="50000"/>
              </a:spcBef>
              <a:buFontTx/>
              <a:buAutoNum type="arabicPeriod"/>
              <a:defRPr/>
            </a:pPr>
            <a:r>
              <a:rPr lang="en-US" sz="5400" dirty="0">
                <a:effectLst>
                  <a:outerShdw blurRad="38100" dist="38100" dir="2700000" algn="tl">
                    <a:srgbClr val="C0C0C0"/>
                  </a:outerShdw>
                </a:effectLst>
                <a:cs typeface="+mn-cs"/>
              </a:rPr>
              <a:t>What constraints of these types have you faced in your evaluation practice?</a:t>
            </a:r>
          </a:p>
          <a:p>
            <a:pPr marL="914400" indent="-914400" algn="ctr" eaLnBrk="0" hangingPunct="0">
              <a:spcBef>
                <a:spcPct val="50000"/>
              </a:spcBef>
              <a:buFontTx/>
              <a:buAutoNum type="arabicPeriod"/>
              <a:defRPr/>
            </a:pPr>
            <a:r>
              <a:rPr lang="en-US" sz="5400" dirty="0">
                <a:effectLst>
                  <a:outerShdw blurRad="38100" dist="38100" dir="2700000" algn="tl">
                    <a:srgbClr val="C0C0C0"/>
                  </a:outerShdw>
                </a:effectLst>
                <a:cs typeface="+mn-cs"/>
              </a:rPr>
              <a:t>How did you cope with them?</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242693"/>
                                        </p:tgtEl>
                                        <p:attrNameLst>
                                          <p:attrName>style.visibility</p:attrName>
                                        </p:attrNameLst>
                                      </p:cBhvr>
                                      <p:to>
                                        <p:strVal val="visible"/>
                                      </p:to>
                                    </p:set>
                                    <p:anim calcmode="lin" valueType="num">
                                      <p:cBhvr additive="base">
                                        <p:cTn id="7" dur="3000" fill="hold"/>
                                        <p:tgtEl>
                                          <p:spTgt spid="242693"/>
                                        </p:tgtEl>
                                        <p:attrNameLst>
                                          <p:attrName>ppt_x</p:attrName>
                                        </p:attrNameLst>
                                      </p:cBhvr>
                                      <p:tavLst>
                                        <p:tav tm="0">
                                          <p:val>
                                            <p:strVal val="#ppt_x"/>
                                          </p:val>
                                        </p:tav>
                                        <p:tav tm="100000">
                                          <p:val>
                                            <p:strVal val="#ppt_x"/>
                                          </p:val>
                                        </p:tav>
                                      </p:tavLst>
                                    </p:anim>
                                    <p:anim calcmode="lin" valueType="num">
                                      <p:cBhvr additive="base">
                                        <p:cTn id="8" dur="3000" fill="hold"/>
                                        <p:tgtEl>
                                          <p:spTgt spid="242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sldNum" sz="quarter" idx="12"/>
          </p:nvPr>
        </p:nvSpPr>
        <p:spPr/>
        <p:txBody>
          <a:bodyPr/>
          <a:lstStyle/>
          <a:p>
            <a:pPr>
              <a:defRPr/>
            </a:pPr>
            <a:fld id="{1A6E8554-A8E1-4E52-91F1-BAEEF672CAE5}" type="slidenum">
              <a:rPr lang="en-US" smtClean="0"/>
              <a:pPr>
                <a:defRPr/>
              </a:pPr>
              <a:t>25</a:t>
            </a:fld>
            <a:endParaRPr lang="en-US" smtClean="0"/>
          </a:p>
        </p:txBody>
      </p:sp>
      <p:sp>
        <p:nvSpPr>
          <p:cNvPr id="29699" name="Rectangle 3"/>
          <p:cNvSpPr>
            <a:spLocks noGrp="1" noChangeArrowheads="1"/>
          </p:cNvSpPr>
          <p:nvPr>
            <p:ph type="subTitle" idx="1"/>
          </p:nvPr>
        </p:nvSpPr>
        <p:spPr>
          <a:xfrm>
            <a:off x="1828800" y="3581400"/>
            <a:ext cx="5486400" cy="1752600"/>
          </a:xfrm>
        </p:spPr>
        <p:txBody>
          <a:bodyPr/>
          <a:lstStyle/>
          <a:p>
            <a:pPr eaLnBrk="1" hangingPunct="1">
              <a:lnSpc>
                <a:spcPct val="80000"/>
              </a:lnSpc>
            </a:pPr>
            <a:endParaRPr lang="en-US" b="1" smtClean="0">
              <a:solidFill>
                <a:srgbClr val="3399FF"/>
              </a:solidFill>
            </a:endParaRPr>
          </a:p>
          <a:p>
            <a:pPr eaLnBrk="1" hangingPunct="1">
              <a:lnSpc>
                <a:spcPct val="80000"/>
              </a:lnSpc>
            </a:pPr>
            <a:endParaRPr lang="en-US" sz="1800" i="1" smtClean="0">
              <a:solidFill>
                <a:srgbClr val="3399FF"/>
              </a:solidFill>
            </a:endParaRPr>
          </a:p>
          <a:p>
            <a:pPr algn="r" eaLnBrk="1" hangingPunct="1">
              <a:lnSpc>
                <a:spcPct val="80000"/>
              </a:lnSpc>
            </a:pPr>
            <a:endParaRPr lang="en-US" sz="2100" i="1" smtClean="0">
              <a:solidFill>
                <a:srgbClr val="3399FF"/>
              </a:solidFill>
            </a:endParaRPr>
          </a:p>
        </p:txBody>
      </p:sp>
      <p:sp>
        <p:nvSpPr>
          <p:cNvPr id="159748" name="Text Box 4"/>
          <p:cNvSpPr txBox="1">
            <a:spLocks noChangeArrowheads="1"/>
          </p:cNvSpPr>
          <p:nvPr/>
        </p:nvSpPr>
        <p:spPr bwMode="auto">
          <a:xfrm>
            <a:off x="1447800" y="3746500"/>
            <a:ext cx="624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i="1">
                <a:latin typeface="Arial Black" pitchFamily="34" charset="0"/>
              </a:rPr>
              <a:t>Step 1</a:t>
            </a:r>
          </a:p>
          <a:p>
            <a:pPr algn="ctr">
              <a:spcBef>
                <a:spcPct val="50000"/>
              </a:spcBef>
            </a:pPr>
            <a:r>
              <a:rPr lang="en-US" sz="2800" i="1">
                <a:solidFill>
                  <a:srgbClr val="663300"/>
                </a:solidFill>
                <a:latin typeface="Arial Black" pitchFamily="34" charset="0"/>
              </a:rPr>
              <a:t>PLANNING AND SCOPING THE EVALUATION</a:t>
            </a:r>
            <a:endParaRPr lang="en-US" sz="2800" b="1" i="1">
              <a:solidFill>
                <a:srgbClr val="663300"/>
              </a:solidFill>
            </a:endParaRPr>
          </a:p>
        </p:txBody>
      </p:sp>
      <p:sp>
        <p:nvSpPr>
          <p:cNvPr id="8" name="Rectangle 2"/>
          <p:cNvSpPr txBox="1">
            <a:spLocks noChangeArrowheads="1"/>
          </p:cNvSpPr>
          <p:nvPr/>
        </p:nvSpPr>
        <p:spPr bwMode="auto">
          <a:xfrm>
            <a:off x="914400" y="690563"/>
            <a:ext cx="7340600" cy="2295525"/>
          </a:xfrm>
          <a:prstGeom prst="rect">
            <a:avLst/>
          </a:prstGeom>
          <a:noFill/>
          <a:ln w="9525">
            <a:noFill/>
            <a:miter lim="800000"/>
            <a:headEnd/>
            <a:tailEnd/>
          </a:ln>
        </p:spPr>
        <p:txBody>
          <a:bodyPr anchor="ctr" anchorCtr="1"/>
          <a:lstStyle/>
          <a:p>
            <a:pPr algn="ctr">
              <a:defRPr/>
            </a:pPr>
            <a:r>
              <a:rPr lang="en-US" sz="2400" i="1" kern="0" dirty="0">
                <a:solidFill>
                  <a:schemeClr val="tx2"/>
                </a:solidFill>
                <a:latin typeface="+mj-lt"/>
                <a:ea typeface="+mj-ea"/>
                <a:cs typeface="+mj-cs"/>
              </a:rPr>
              <a:t/>
            </a:r>
            <a:br>
              <a:rPr lang="en-US" sz="2400" i="1" kern="0" dirty="0">
                <a:solidFill>
                  <a:schemeClr val="tx2"/>
                </a:solidFill>
                <a:latin typeface="+mj-lt"/>
                <a:ea typeface="+mj-ea"/>
                <a:cs typeface="+mj-cs"/>
              </a:rPr>
            </a:br>
            <a:r>
              <a:rPr lang="en-US" sz="4000" b="1" i="1" kern="0" dirty="0">
                <a:solidFill>
                  <a:srgbClr val="C00000"/>
                </a:solidFill>
                <a:latin typeface="+mj-lt"/>
                <a:ea typeface="+mj-ea"/>
                <a:cs typeface="+mj-cs"/>
              </a:rPr>
              <a:t>RealWorld Evaluation</a:t>
            </a:r>
            <a:r>
              <a:rPr lang="en-US" sz="3200" b="1" i="1" kern="0" dirty="0">
                <a:solidFill>
                  <a:schemeClr val="tx2"/>
                </a:solidFill>
                <a:latin typeface="+mj-lt"/>
                <a:ea typeface="+mj-ea"/>
                <a:cs typeface="+mj-cs"/>
              </a:rPr>
              <a:t> </a:t>
            </a:r>
            <a:br>
              <a:rPr lang="en-US" sz="3200" b="1" i="1" kern="0" dirty="0">
                <a:solidFill>
                  <a:schemeClr val="tx2"/>
                </a:solidFill>
                <a:latin typeface="+mj-lt"/>
                <a:ea typeface="+mj-ea"/>
                <a:cs typeface="+mj-cs"/>
              </a:rPr>
            </a:br>
            <a:r>
              <a:rPr lang="en-US" sz="3200" b="1" i="1" kern="0" dirty="0">
                <a:solidFill>
                  <a:schemeClr val="tx2"/>
                </a:solidFill>
                <a:latin typeface="+mj-lt"/>
                <a:ea typeface="+mj-ea"/>
                <a:cs typeface="+mj-cs"/>
              </a:rPr>
              <a:t/>
            </a:r>
            <a:br>
              <a:rPr lang="en-US" sz="3200" b="1" i="1" kern="0" dirty="0">
                <a:solidFill>
                  <a:schemeClr val="tx2"/>
                </a:solidFill>
                <a:latin typeface="+mj-lt"/>
                <a:ea typeface="+mj-ea"/>
                <a:cs typeface="+mj-cs"/>
              </a:rPr>
            </a:br>
            <a:r>
              <a:rPr lang="en-US" sz="2400" kern="0" dirty="0">
                <a:solidFill>
                  <a:schemeClr val="tx2"/>
                </a:solidFill>
                <a:latin typeface="+mj-lt"/>
                <a:ea typeface="+mj-ea"/>
                <a:cs typeface="+mj-cs"/>
              </a:rPr>
              <a:t>Designing Evaluations under Budget, Time, Data and Political Constraints</a:t>
            </a:r>
            <a:r>
              <a:rPr lang="en-US" sz="4800" i="1" kern="0" dirty="0">
                <a:solidFill>
                  <a:schemeClr val="tx2"/>
                </a:solidFill>
                <a:latin typeface="+mj-lt"/>
                <a:ea typeface="+mj-ea"/>
                <a:cs typeface="+mj-cs"/>
              </a:rPr>
              <a:t> </a:t>
            </a:r>
            <a:endParaRPr lang="en-US" sz="3200" kern="0" dirty="0">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59748"/>
                                        </p:tgtEl>
                                        <p:attrNameLst>
                                          <p:attrName>style.visibility</p:attrName>
                                        </p:attrNameLst>
                                      </p:cBhvr>
                                      <p:to>
                                        <p:strVal val="visible"/>
                                      </p:to>
                                    </p:set>
                                    <p:animEffect transition="in" filter="box(in)">
                                      <p:cBhvr>
                                        <p:cTn id="7" dur="2000"/>
                                        <p:tgtEl>
                                          <p:spTgt spid="159748"/>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p:txBody>
          <a:bodyPr/>
          <a:lstStyle/>
          <a:p>
            <a:pPr>
              <a:defRPr/>
            </a:pPr>
            <a:fld id="{B00F5A83-C323-4763-9AE0-54316BA09DFF}" type="slidenum">
              <a:rPr lang="en-US" smtClean="0"/>
              <a:pPr>
                <a:defRPr/>
              </a:pPr>
              <a:t>26</a:t>
            </a:fld>
            <a:endParaRPr lang="en-US" smtClean="0"/>
          </a:p>
        </p:txBody>
      </p:sp>
      <p:sp>
        <p:nvSpPr>
          <p:cNvPr id="30723" name="Rectangle 2"/>
          <p:cNvSpPr>
            <a:spLocks noGrp="1" noChangeArrowheads="1"/>
          </p:cNvSpPr>
          <p:nvPr>
            <p:ph type="title"/>
          </p:nvPr>
        </p:nvSpPr>
        <p:spPr/>
        <p:txBody>
          <a:bodyPr/>
          <a:lstStyle/>
          <a:p>
            <a:pPr eaLnBrk="1" hangingPunct="1"/>
            <a:r>
              <a:rPr lang="en-US" sz="2900" smtClean="0"/>
              <a:t>Step 1: Planning and Scoping the Evaluation</a:t>
            </a:r>
          </a:p>
        </p:txBody>
      </p:sp>
      <p:sp>
        <p:nvSpPr>
          <p:cNvPr id="14339" name="Rectangle 3"/>
          <p:cNvSpPr>
            <a:spLocks noGrp="1" noChangeArrowheads="1"/>
          </p:cNvSpPr>
          <p:nvPr>
            <p:ph type="body" idx="1"/>
          </p:nvPr>
        </p:nvSpPr>
        <p:spPr/>
        <p:txBody>
          <a:bodyPr/>
          <a:lstStyle/>
          <a:p>
            <a:pPr eaLnBrk="1" hangingPunct="1"/>
            <a:r>
              <a:rPr lang="en-US" smtClean="0"/>
              <a:t>Understanding client information needs </a:t>
            </a:r>
          </a:p>
          <a:p>
            <a:pPr eaLnBrk="1" hangingPunct="1"/>
            <a:r>
              <a:rPr lang="en-US" smtClean="0"/>
              <a:t>Defining the program theory model</a:t>
            </a:r>
          </a:p>
          <a:p>
            <a:pPr eaLnBrk="1" hangingPunct="1"/>
            <a:r>
              <a:rPr lang="en-US" smtClean="0"/>
              <a:t>Preliminary identification of constraints to be addressed by the RealWorld Evaluation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dissolve">
                                      <p:cBhvr>
                                        <p:cTn id="7" dur="500"/>
                                        <p:tgtEl>
                                          <p:spTgt spid="1433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Effect transition="in" filter="dissolve">
                                      <p:cBhvr>
                                        <p:cTn id="11" dur="500"/>
                                        <p:tgtEl>
                                          <p:spTgt spid="14339">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Effect transition="in" filter="dissolve">
                                      <p:cBhvr>
                                        <p:cTn id="15"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advAuto="100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pPr>
              <a:defRPr/>
            </a:pPr>
            <a:fld id="{E88DC13F-9C21-4104-ABE0-40B098CE1AC1}" type="slidenum">
              <a:rPr lang="en-US" smtClean="0"/>
              <a:pPr>
                <a:defRPr/>
              </a:pPr>
              <a:t>27</a:t>
            </a:fld>
            <a:endParaRPr lang="en-US" smtClean="0"/>
          </a:p>
        </p:txBody>
      </p:sp>
      <p:sp>
        <p:nvSpPr>
          <p:cNvPr id="31747" name="Rectangle 2"/>
          <p:cNvSpPr>
            <a:spLocks noGrp="1" noChangeArrowheads="1"/>
          </p:cNvSpPr>
          <p:nvPr>
            <p:ph type="title"/>
          </p:nvPr>
        </p:nvSpPr>
        <p:spPr/>
        <p:txBody>
          <a:bodyPr/>
          <a:lstStyle/>
          <a:p>
            <a:pPr eaLnBrk="1" hangingPunct="1"/>
            <a:r>
              <a:rPr lang="en-US" sz="2900" smtClean="0"/>
              <a:t>A.  Understanding client information needs</a:t>
            </a:r>
          </a:p>
        </p:txBody>
      </p:sp>
      <p:sp>
        <p:nvSpPr>
          <p:cNvPr id="17411" name="Rectangle 3"/>
          <p:cNvSpPr>
            <a:spLocks noGrp="1" noChangeArrowheads="1"/>
          </p:cNvSpPr>
          <p:nvPr>
            <p:ph type="body" idx="1"/>
          </p:nvPr>
        </p:nvSpPr>
        <p:spPr/>
        <p:txBody>
          <a:bodyPr/>
          <a:lstStyle/>
          <a:p>
            <a:pPr eaLnBrk="1" hangingPunct="1">
              <a:buFont typeface="Wingdings" pitchFamily="2" charset="2"/>
              <a:buNone/>
            </a:pPr>
            <a:r>
              <a:rPr lang="en-US" smtClean="0"/>
              <a:t>Typical questions clients want answered:</a:t>
            </a:r>
          </a:p>
          <a:p>
            <a:pPr eaLnBrk="1" hangingPunct="1"/>
            <a:r>
              <a:rPr lang="en-US" smtClean="0"/>
              <a:t>Is the project achieving its objectives?</a:t>
            </a:r>
          </a:p>
          <a:p>
            <a:pPr eaLnBrk="1" hangingPunct="1"/>
            <a:r>
              <a:rPr lang="en-US" smtClean="0"/>
              <a:t>Is it having desired impact?</a:t>
            </a:r>
          </a:p>
          <a:p>
            <a:pPr eaLnBrk="1" hangingPunct="1"/>
            <a:r>
              <a:rPr lang="en-US" smtClean="0"/>
              <a:t>Are all sectors of the target population benefiting?</a:t>
            </a:r>
          </a:p>
          <a:p>
            <a:pPr eaLnBrk="1" hangingPunct="1"/>
            <a:r>
              <a:rPr lang="en-US" smtClean="0"/>
              <a:t>Will the results be sustainable?</a:t>
            </a:r>
          </a:p>
          <a:p>
            <a:pPr eaLnBrk="1" hangingPunct="1"/>
            <a:r>
              <a:rPr lang="en-US" smtClean="0"/>
              <a:t>Which contextual factors determine the degree of success or failure?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dissolve">
                                      <p:cBhvr>
                                        <p:cTn id="11" dur="500"/>
                                        <p:tgtEl>
                                          <p:spTgt spid="17411">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1000"/>
                                  </p:stCondLst>
                                  <p:childTnLst>
                                    <p:set>
                                      <p:cBhvr>
                                        <p:cTn id="14" dur="1" fill="hold">
                                          <p:stCondLst>
                                            <p:cond delay="0"/>
                                          </p:stCondLst>
                                        </p:cTn>
                                        <p:tgtEl>
                                          <p:spTgt spid="17411">
                                            <p:txEl>
                                              <p:pRg st="2" end="2"/>
                                            </p:txEl>
                                          </p:spTgt>
                                        </p:tgtEl>
                                        <p:attrNameLst>
                                          <p:attrName>style.visibility</p:attrName>
                                        </p:attrNameLst>
                                      </p:cBhvr>
                                      <p:to>
                                        <p:strVal val="visible"/>
                                      </p:to>
                                    </p:set>
                                    <p:animEffect transition="in" filter="dissolve">
                                      <p:cBhvr>
                                        <p:cTn id="15" dur="500"/>
                                        <p:tgtEl>
                                          <p:spTgt spid="17411">
                                            <p:txEl>
                                              <p:pRg st="2" end="2"/>
                                            </p:txEl>
                                          </p:spTgt>
                                        </p:tgtEl>
                                      </p:cBhvr>
                                    </p:animEffect>
                                  </p:childTnLst>
                                </p:cTn>
                              </p:par>
                            </p:childTnLst>
                          </p:cTn>
                        </p:par>
                        <p:par>
                          <p:cTn id="16" fill="hold" nodeType="afterGroup">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animEffect transition="in" filter="dissolve">
                                      <p:cBhvr>
                                        <p:cTn id="19" dur="500"/>
                                        <p:tgtEl>
                                          <p:spTgt spid="17411">
                                            <p:txEl>
                                              <p:pRg st="3" end="3"/>
                                            </p:txEl>
                                          </p:spTgt>
                                        </p:tgtEl>
                                      </p:cBhvr>
                                    </p:animEffect>
                                  </p:childTnLst>
                                </p:cTn>
                              </p:par>
                            </p:childTnLst>
                          </p:cTn>
                        </p:par>
                        <p:par>
                          <p:cTn id="20" fill="hold" nodeType="afterGroup">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animEffect transition="in" filter="dissolve">
                                      <p:cBhvr>
                                        <p:cTn id="23" dur="500"/>
                                        <p:tgtEl>
                                          <p:spTgt spid="17411">
                                            <p:txEl>
                                              <p:pRg st="4" end="4"/>
                                            </p:txEl>
                                          </p:spTgt>
                                        </p:tgtEl>
                                      </p:cBhvr>
                                    </p:animEffect>
                                  </p:childTnLst>
                                </p:cTn>
                              </p:par>
                            </p:childTnLst>
                          </p:cTn>
                        </p:par>
                        <p:par>
                          <p:cTn id="24" fill="hold" nodeType="afterGroup">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17411">
                                            <p:txEl>
                                              <p:pRg st="5" end="5"/>
                                            </p:txEl>
                                          </p:spTgt>
                                        </p:tgtEl>
                                        <p:attrNameLst>
                                          <p:attrName>style.visibility</p:attrName>
                                        </p:attrNameLst>
                                      </p:cBhvr>
                                      <p:to>
                                        <p:strVal val="visible"/>
                                      </p:to>
                                    </p:set>
                                    <p:animEffect transition="in" filter="dissolve">
                                      <p:cBhvr>
                                        <p:cTn id="27"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p:txBody>
          <a:bodyPr/>
          <a:lstStyle/>
          <a:p>
            <a:pPr>
              <a:defRPr/>
            </a:pPr>
            <a:fld id="{BF763E6F-B434-4BBF-8115-F8C54FBF096A}" type="slidenum">
              <a:rPr lang="en-US" smtClean="0"/>
              <a:pPr>
                <a:defRPr/>
              </a:pPr>
              <a:t>28</a:t>
            </a:fld>
            <a:endParaRPr lang="en-US" smtClean="0"/>
          </a:p>
        </p:txBody>
      </p:sp>
      <p:sp>
        <p:nvSpPr>
          <p:cNvPr id="18435"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mtClean="0"/>
              <a:t>A full understanding of client information needs can often reduce the types of information collected and the level of detail and rigor necessary.</a:t>
            </a:r>
          </a:p>
          <a:p>
            <a:pPr eaLnBrk="1" hangingPunct="1">
              <a:lnSpc>
                <a:spcPct val="90000"/>
              </a:lnSpc>
              <a:buFont typeface="Wingdings" pitchFamily="2" charset="2"/>
              <a:buNone/>
            </a:pPr>
            <a:endParaRPr lang="en-US" smtClean="0"/>
          </a:p>
          <a:p>
            <a:pPr eaLnBrk="1" hangingPunct="1">
              <a:lnSpc>
                <a:spcPct val="90000"/>
              </a:lnSpc>
              <a:buFont typeface="Wingdings" pitchFamily="2" charset="2"/>
              <a:buNone/>
            </a:pPr>
            <a:r>
              <a:rPr lang="en-US" smtClean="0"/>
              <a:t>However, this understanding could also </a:t>
            </a:r>
            <a:r>
              <a:rPr lang="en-US" b="1" smtClean="0"/>
              <a:t>increase</a:t>
            </a:r>
            <a:r>
              <a:rPr lang="en-US" smtClean="0"/>
              <a:t> the amount of information required!</a:t>
            </a:r>
          </a:p>
        </p:txBody>
      </p:sp>
      <p:sp>
        <p:nvSpPr>
          <p:cNvPr id="32772" name="Rectangle 5"/>
          <p:cNvSpPr>
            <a:spLocks noGrp="1" noChangeArrowheads="1"/>
          </p:cNvSpPr>
          <p:nvPr>
            <p:ph type="title"/>
          </p:nvPr>
        </p:nvSpPr>
        <p:spPr/>
        <p:txBody>
          <a:bodyPr/>
          <a:lstStyle/>
          <a:p>
            <a:pPr eaLnBrk="1" hangingPunct="1"/>
            <a:r>
              <a:rPr lang="en-US" sz="2900" smtClean="0"/>
              <a:t>A.  Understanding client information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animEffect transition="in" filter="dissolve">
                                      <p:cBhvr>
                                        <p:cTn id="11" dur="500"/>
                                        <p:tgtEl>
                                          <p:spTgt spid="184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p:txBody>
          <a:bodyPr/>
          <a:lstStyle/>
          <a:p>
            <a:pPr>
              <a:defRPr/>
            </a:pPr>
            <a:fld id="{5732B359-1AF6-44AF-890B-6B5029FA0715}" type="slidenum">
              <a:rPr lang="en-US" smtClean="0"/>
              <a:pPr>
                <a:defRPr/>
              </a:pPr>
              <a:t>29</a:t>
            </a:fld>
            <a:endParaRPr lang="en-US" smtClean="0"/>
          </a:p>
        </p:txBody>
      </p:sp>
      <p:sp>
        <p:nvSpPr>
          <p:cNvPr id="33795" name="Rectangle 2"/>
          <p:cNvSpPr>
            <a:spLocks noGrp="1" noChangeArrowheads="1"/>
          </p:cNvSpPr>
          <p:nvPr>
            <p:ph type="title"/>
          </p:nvPr>
        </p:nvSpPr>
        <p:spPr/>
        <p:txBody>
          <a:bodyPr/>
          <a:lstStyle/>
          <a:p>
            <a:pPr eaLnBrk="1" hangingPunct="1"/>
            <a:r>
              <a:rPr lang="en-US" smtClean="0"/>
              <a:t>B.  Defining the program theory model</a:t>
            </a:r>
          </a:p>
        </p:txBody>
      </p:sp>
      <p:sp>
        <p:nvSpPr>
          <p:cNvPr id="68611" name="Rectangle 3"/>
          <p:cNvSpPr>
            <a:spLocks noGrp="1" noChangeArrowheads="1"/>
          </p:cNvSpPr>
          <p:nvPr>
            <p:ph type="body" idx="1"/>
          </p:nvPr>
        </p:nvSpPr>
        <p:spPr/>
        <p:txBody>
          <a:bodyPr/>
          <a:lstStyle/>
          <a:p>
            <a:pPr eaLnBrk="1" hangingPunct="1">
              <a:buFont typeface="Wingdings" pitchFamily="2" charset="2"/>
              <a:buNone/>
            </a:pPr>
            <a:r>
              <a:rPr lang="en-US" sz="2700" smtClean="0"/>
              <a:t>All programs are based on a set of assumptions (hypothesis) about how the project’s interventions should lead to desired outcomes.</a:t>
            </a:r>
          </a:p>
          <a:p>
            <a:pPr eaLnBrk="1" hangingPunct="1"/>
            <a:r>
              <a:rPr lang="en-US" sz="2700" smtClean="0"/>
              <a:t>Sometimes this is clearly spelled out in project documents.</a:t>
            </a:r>
          </a:p>
          <a:p>
            <a:pPr eaLnBrk="1" hangingPunct="1"/>
            <a:r>
              <a:rPr lang="en-US" sz="2700" smtClean="0"/>
              <a:t>Sometimes it is only implicit and the evaluator needs to help stakeholders articulate the hypothesis through a logic model.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ssolve">
                                      <p:cBhvr>
                                        <p:cTn id="7" dur="500"/>
                                        <p:tgtEl>
                                          <p:spTgt spid="68611">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animEffect transition="in" filter="dissolve">
                                      <p:cBhvr>
                                        <p:cTn id="11" dur="500"/>
                                        <p:tgtEl>
                                          <p:spTgt spid="68611">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animEffect transition="in" filter="dissolve">
                                      <p:cBhvr>
                                        <p:cTn id="15" dur="500"/>
                                        <p:tgtEl>
                                          <p:spTgt spid="68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100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smtClean="0"/>
              <a:t>Workshop Objectives</a:t>
            </a:r>
          </a:p>
        </p:txBody>
      </p:sp>
      <p:sp>
        <p:nvSpPr>
          <p:cNvPr id="10243" name="Content Placeholder 2"/>
          <p:cNvSpPr>
            <a:spLocks noGrp="1"/>
          </p:cNvSpPr>
          <p:nvPr>
            <p:ph idx="1"/>
          </p:nvPr>
        </p:nvSpPr>
        <p:spPr/>
        <p:txBody>
          <a:bodyPr/>
          <a:lstStyle/>
          <a:p>
            <a:pPr marL="457200" indent="-457200">
              <a:buFont typeface="Wingdings" pitchFamily="2" charset="2"/>
              <a:buAutoNum type="arabicPeriod" startAt="2"/>
            </a:pPr>
            <a:r>
              <a:rPr lang="en-US" sz="2400" i="1" smtClean="0"/>
              <a:t>Defining what </a:t>
            </a:r>
            <a:r>
              <a:rPr lang="en-US" sz="2400" b="1" i="1" smtClean="0"/>
              <a:t>impact evaluation</a:t>
            </a:r>
            <a:r>
              <a:rPr lang="en-US" sz="2400" i="1" smtClean="0"/>
              <a:t> should be;</a:t>
            </a:r>
          </a:p>
          <a:p>
            <a:pPr marL="457200" indent="-457200">
              <a:buFont typeface="Wingdings" pitchFamily="2" charset="2"/>
              <a:buAutoNum type="arabicPeriod" startAt="2"/>
            </a:pPr>
            <a:r>
              <a:rPr lang="en-US" sz="2400" i="1" smtClean="0"/>
              <a:t>Identifying and assessing various </a:t>
            </a:r>
            <a:r>
              <a:rPr lang="en-US" sz="2400" b="1" i="1" smtClean="0"/>
              <a:t>design options </a:t>
            </a:r>
            <a:r>
              <a:rPr lang="en-US" sz="2400" i="1" smtClean="0"/>
              <a:t>that could be used in a particular evaluation setting;</a:t>
            </a:r>
          </a:p>
          <a:p>
            <a:pPr marL="457200" indent="-457200">
              <a:buFont typeface="Wingdings" pitchFamily="2" charset="2"/>
              <a:buAutoNum type="arabicPeriod" startAt="2"/>
            </a:pPr>
            <a:r>
              <a:rPr lang="en-US" sz="2400" i="1" smtClean="0"/>
              <a:t>Ways to </a:t>
            </a:r>
            <a:r>
              <a:rPr lang="en-US" sz="2400" b="1" i="1" smtClean="0"/>
              <a:t>reconstruct baseline data </a:t>
            </a:r>
            <a:r>
              <a:rPr lang="en-US" sz="2400" i="1" smtClean="0"/>
              <a:t>when the evaluation does not begin until the project is well advanced or completed; </a:t>
            </a:r>
          </a:p>
          <a:p>
            <a:pPr marL="457200" indent="-457200">
              <a:buFont typeface="Wingdings" pitchFamily="2" charset="2"/>
              <a:buAutoNum type="arabicPeriod" startAt="2"/>
            </a:pPr>
            <a:r>
              <a:rPr lang="en-US" sz="2400" i="1" smtClean="0"/>
              <a:t>How to minimize </a:t>
            </a:r>
            <a:r>
              <a:rPr lang="en-US" sz="2400" b="1" i="1" smtClean="0"/>
              <a:t>threats to validity or adequacy </a:t>
            </a:r>
            <a:r>
              <a:rPr lang="en-US" sz="2400" i="1" smtClean="0"/>
              <a:t>by utilizing appropriate combinations of quantitative and qualitative approaches (i.e. </a:t>
            </a:r>
            <a:r>
              <a:rPr lang="en-US" sz="2400" b="1" i="1" smtClean="0"/>
              <a:t>mixed methods</a:t>
            </a:r>
            <a:r>
              <a:rPr lang="en-US" sz="2400" i="1" smtClean="0"/>
              <a:t>) with reference to the specific context of RealWorld evaluations.</a:t>
            </a:r>
            <a:endParaRPr lang="en-US" sz="2400" smtClean="0"/>
          </a:p>
        </p:txBody>
      </p:sp>
      <p:sp>
        <p:nvSpPr>
          <p:cNvPr id="10244" name="Slide Number Placeholder 3"/>
          <p:cNvSpPr>
            <a:spLocks noGrp="1"/>
          </p:cNvSpPr>
          <p:nvPr>
            <p:ph type="sldNum" sz="quarter" idx="12"/>
          </p:nvPr>
        </p:nvSpPr>
        <p:spPr/>
        <p:txBody>
          <a:bodyPr/>
          <a:lstStyle/>
          <a:p>
            <a:pPr>
              <a:defRPr/>
            </a:pPr>
            <a:fld id="{11F700EE-F20C-4C62-A280-6396D60DFED2}" type="slidenum">
              <a:rPr lang="en-US" smtClean="0"/>
              <a:pPr>
                <a:defRPr/>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p:txBody>
          <a:bodyPr/>
          <a:lstStyle/>
          <a:p>
            <a:pPr>
              <a:defRPr/>
            </a:pPr>
            <a:fld id="{4244ADFC-D3D8-4A54-BD63-E4B07591815E}" type="slidenum">
              <a:rPr lang="en-US" smtClean="0"/>
              <a:pPr>
                <a:defRPr/>
              </a:pPr>
              <a:t>30</a:t>
            </a:fld>
            <a:endParaRPr lang="en-US" smtClean="0"/>
          </a:p>
        </p:txBody>
      </p:sp>
      <p:sp>
        <p:nvSpPr>
          <p:cNvPr id="40963" name="Rectangle 3"/>
          <p:cNvSpPr>
            <a:spLocks noGrp="1" noChangeArrowheads="1"/>
          </p:cNvSpPr>
          <p:nvPr>
            <p:ph type="body" idx="1"/>
          </p:nvPr>
        </p:nvSpPr>
        <p:spPr/>
        <p:txBody>
          <a:bodyPr/>
          <a:lstStyle/>
          <a:p>
            <a:pPr eaLnBrk="1" hangingPunct="1">
              <a:lnSpc>
                <a:spcPct val="90000"/>
              </a:lnSpc>
            </a:pPr>
            <a:r>
              <a:rPr lang="en-US" smtClean="0"/>
              <a:t>Defining and testing critical assumptions are essential (but often ignored) elements of program theory models. </a:t>
            </a:r>
          </a:p>
          <a:p>
            <a:pPr eaLnBrk="1" hangingPunct="1">
              <a:lnSpc>
                <a:spcPct val="90000"/>
              </a:lnSpc>
              <a:buFont typeface="Wingdings" pitchFamily="2" charset="2"/>
              <a:buNone/>
            </a:pPr>
            <a:endParaRPr lang="en-US" smtClean="0"/>
          </a:p>
          <a:p>
            <a:pPr eaLnBrk="1" hangingPunct="1">
              <a:lnSpc>
                <a:spcPct val="90000"/>
              </a:lnSpc>
            </a:pPr>
            <a:r>
              <a:rPr lang="en-US" smtClean="0"/>
              <a:t>The following is an example of a model to assess the impacts of microcredit on women’s social and economic empowerment </a:t>
            </a:r>
          </a:p>
        </p:txBody>
      </p:sp>
      <p:sp>
        <p:nvSpPr>
          <p:cNvPr id="34820" name="Rectangle 6"/>
          <p:cNvSpPr>
            <a:spLocks noGrp="1" noChangeArrowheads="1"/>
          </p:cNvSpPr>
          <p:nvPr>
            <p:ph type="title"/>
          </p:nvPr>
        </p:nvSpPr>
        <p:spPr/>
        <p:txBody>
          <a:bodyPr/>
          <a:lstStyle/>
          <a:p>
            <a:pPr eaLnBrk="1" hangingPunct="1"/>
            <a:r>
              <a:rPr lang="en-US" smtClean="0"/>
              <a:t>B.  Defining the program theory model</a:t>
            </a:r>
          </a:p>
        </p:txBody>
      </p:sp>
      <p:sp>
        <p:nvSpPr>
          <p:cNvPr id="40967" name="Line 7"/>
          <p:cNvSpPr>
            <a:spLocks noChangeShapeType="1"/>
          </p:cNvSpPr>
          <p:nvPr/>
        </p:nvSpPr>
        <p:spPr bwMode="auto">
          <a:xfrm>
            <a:off x="5715000" y="5867400"/>
            <a:ext cx="25146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animEffect transition="in" filter="dissolve">
                                      <p:cBhvr>
                                        <p:cTn id="11" dur="500"/>
                                        <p:tgtEl>
                                          <p:spTgt spid="40963">
                                            <p:txEl>
                                              <p:pRg st="2" end="2"/>
                                            </p:txEl>
                                          </p:spTgt>
                                        </p:tgtEl>
                                      </p:cBhvr>
                                    </p:animEffect>
                                  </p:childTnLst>
                                </p:cTn>
                              </p:par>
                            </p:childTnLst>
                          </p:cTn>
                        </p:par>
                        <p:par>
                          <p:cTn id="12" fill="hold" nodeType="afterGroup">
                            <p:stCondLst>
                              <p:cond delay="1000"/>
                            </p:stCondLst>
                            <p:childTnLst>
                              <p:par>
                                <p:cTn id="13" presetID="17" presetClass="entr" presetSubtype="8" fill="hold" grpId="0" nodeType="afterEffect">
                                  <p:stCondLst>
                                    <p:cond delay="2000"/>
                                  </p:stCondLst>
                                  <p:childTnLst>
                                    <p:set>
                                      <p:cBhvr>
                                        <p:cTn id="14" dur="1" fill="hold">
                                          <p:stCondLst>
                                            <p:cond delay="0"/>
                                          </p:stCondLst>
                                        </p:cTn>
                                        <p:tgtEl>
                                          <p:spTgt spid="40967"/>
                                        </p:tgtEl>
                                        <p:attrNameLst>
                                          <p:attrName>style.visibility</p:attrName>
                                        </p:attrNameLst>
                                      </p:cBhvr>
                                      <p:to>
                                        <p:strVal val="visible"/>
                                      </p:to>
                                    </p:set>
                                    <p:anim calcmode="lin" valueType="num">
                                      <p:cBhvr>
                                        <p:cTn id="15" dur="500" fill="hold"/>
                                        <p:tgtEl>
                                          <p:spTgt spid="40967"/>
                                        </p:tgtEl>
                                        <p:attrNameLst>
                                          <p:attrName>ppt_x</p:attrName>
                                        </p:attrNameLst>
                                      </p:cBhvr>
                                      <p:tavLst>
                                        <p:tav tm="0">
                                          <p:val>
                                            <p:strVal val="#ppt_x-#ppt_w/2"/>
                                          </p:val>
                                        </p:tav>
                                        <p:tav tm="100000">
                                          <p:val>
                                            <p:strVal val="#ppt_x"/>
                                          </p:val>
                                        </p:tav>
                                      </p:tavLst>
                                    </p:anim>
                                    <p:anim calcmode="lin" valueType="num">
                                      <p:cBhvr>
                                        <p:cTn id="16" dur="500" fill="hold"/>
                                        <p:tgtEl>
                                          <p:spTgt spid="40967"/>
                                        </p:tgtEl>
                                        <p:attrNameLst>
                                          <p:attrName>ppt_y</p:attrName>
                                        </p:attrNameLst>
                                      </p:cBhvr>
                                      <p:tavLst>
                                        <p:tav tm="0">
                                          <p:val>
                                            <p:strVal val="#ppt_y"/>
                                          </p:val>
                                        </p:tav>
                                        <p:tav tm="100000">
                                          <p:val>
                                            <p:strVal val="#ppt_y"/>
                                          </p:val>
                                        </p:tav>
                                      </p:tavLst>
                                    </p:anim>
                                    <p:anim calcmode="lin" valueType="num">
                                      <p:cBhvr>
                                        <p:cTn id="17" dur="500" fill="hold"/>
                                        <p:tgtEl>
                                          <p:spTgt spid="40967"/>
                                        </p:tgtEl>
                                        <p:attrNameLst>
                                          <p:attrName>ppt_w</p:attrName>
                                        </p:attrNameLst>
                                      </p:cBhvr>
                                      <p:tavLst>
                                        <p:tav tm="0">
                                          <p:val>
                                            <p:fltVal val="0"/>
                                          </p:val>
                                        </p:tav>
                                        <p:tav tm="100000">
                                          <p:val>
                                            <p:strVal val="#ppt_w"/>
                                          </p:val>
                                        </p:tav>
                                      </p:tavLst>
                                    </p:anim>
                                    <p:anim calcmode="lin" valueType="num">
                                      <p:cBhvr>
                                        <p:cTn id="18" dur="500" fill="hold"/>
                                        <p:tgtEl>
                                          <p:spTgt spid="4096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advAuto="1000"/>
      <p:bldP spid="40967"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p:txBody>
          <a:bodyPr/>
          <a:lstStyle/>
          <a:p>
            <a:pPr>
              <a:defRPr/>
            </a:pPr>
            <a:fld id="{4925ED6D-5292-44B0-9E95-13CA181BA278}" type="slidenum">
              <a:rPr lang="en-US" smtClean="0"/>
              <a:pPr>
                <a:defRPr/>
              </a:pPr>
              <a:t>31</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eaLnBrk="1" hangingPunct="1"/>
            <a:r>
              <a:rPr lang="en-US" sz="2000" smtClean="0"/>
              <a:t>Sustainability</a:t>
            </a:r>
          </a:p>
          <a:p>
            <a:pPr lvl="1" eaLnBrk="1" hangingPunct="1"/>
            <a:r>
              <a:rPr lang="en-US" sz="2000" smtClean="0"/>
              <a:t>Structural changes will lead to long-term impacts.</a:t>
            </a:r>
          </a:p>
          <a:p>
            <a:pPr eaLnBrk="1" hangingPunct="1"/>
            <a:r>
              <a:rPr lang="en-US" sz="2000" smtClean="0"/>
              <a:t>Medium/long-term impacts</a:t>
            </a:r>
          </a:p>
          <a:p>
            <a:pPr lvl="1" eaLnBrk="1" hangingPunct="1"/>
            <a:r>
              <a:rPr lang="en-US" sz="2000" smtClean="0"/>
              <a:t>Increased women’s economic and social empowerment. </a:t>
            </a:r>
          </a:p>
          <a:p>
            <a:pPr lvl="1" eaLnBrk="1" hangingPunct="1"/>
            <a:r>
              <a:rPr lang="en-US" sz="2000" smtClean="0"/>
              <a:t>Economic and social welfare of women and their families will improve.</a:t>
            </a:r>
          </a:p>
          <a:p>
            <a:pPr eaLnBrk="1" hangingPunct="1"/>
            <a:r>
              <a:rPr lang="en-US" sz="2000" smtClean="0"/>
              <a:t>Short-term outcomes</a:t>
            </a:r>
          </a:p>
          <a:p>
            <a:pPr lvl="1" eaLnBrk="1" hangingPunct="1"/>
            <a:r>
              <a:rPr lang="en-US" sz="2000" smtClean="0"/>
              <a:t>If women obtain loans they will start income-generating activities.</a:t>
            </a:r>
          </a:p>
          <a:p>
            <a:pPr lvl="1" eaLnBrk="1" hangingPunct="1"/>
            <a:r>
              <a:rPr lang="en-US" sz="2000" smtClean="0"/>
              <a:t>Women will be able to control the use of loans and reimburse them.</a:t>
            </a:r>
          </a:p>
          <a:p>
            <a:pPr eaLnBrk="1" hangingPunct="1"/>
            <a:r>
              <a:rPr lang="en-US" sz="2000" smtClean="0"/>
              <a:t>Outputs</a:t>
            </a:r>
          </a:p>
          <a:p>
            <a:pPr lvl="1" eaLnBrk="1" hangingPunct="1"/>
            <a:r>
              <a:rPr lang="en-US" sz="2000" smtClean="0"/>
              <a:t>If credit is available women will be willing and able to obtain loans and technical assistance.</a:t>
            </a:r>
          </a:p>
        </p:txBody>
      </p:sp>
      <p:sp>
        <p:nvSpPr>
          <p:cNvPr id="35844" name="Rectangle 7"/>
          <p:cNvSpPr>
            <a:spLocks noGrp="1" noChangeArrowheads="1"/>
          </p:cNvSpPr>
          <p:nvPr>
            <p:ph type="title"/>
          </p:nvPr>
        </p:nvSpPr>
        <p:spPr/>
        <p:txBody>
          <a:bodyPr/>
          <a:lstStyle/>
          <a:p>
            <a:pPr eaLnBrk="1" hangingPunct="1"/>
            <a:r>
              <a:rPr lang="en-US" sz="2500" smtClean="0"/>
              <a:t>Critical logic chain hypothesis for a Gender-Inclusive Micro-Credit Program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4387">
                                            <p:txEl>
                                              <p:pRg st="9" end="9"/>
                                            </p:txEl>
                                          </p:spTgt>
                                        </p:tgtEl>
                                        <p:attrNameLst>
                                          <p:attrName>style.visibility</p:attrName>
                                        </p:attrNameLst>
                                      </p:cBhvr>
                                      <p:to>
                                        <p:strVal val="visible"/>
                                      </p:to>
                                    </p:set>
                                    <p:animEffect transition="in" filter="wipe(down)">
                                      <p:cBhvr>
                                        <p:cTn id="7" dur="500"/>
                                        <p:tgtEl>
                                          <p:spTgt spid="144387">
                                            <p:txEl>
                                              <p:pRg st="9" end="9"/>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4387">
                                            <p:txEl>
                                              <p:pRg st="8" end="8"/>
                                            </p:txEl>
                                          </p:spTgt>
                                        </p:tgtEl>
                                        <p:attrNameLst>
                                          <p:attrName>style.visibility</p:attrName>
                                        </p:attrNameLst>
                                      </p:cBhvr>
                                      <p:to>
                                        <p:strVal val="visible"/>
                                      </p:to>
                                    </p:set>
                                    <p:animEffect transition="in" filter="wipe(down)">
                                      <p:cBhvr>
                                        <p:cTn id="10" dur="500"/>
                                        <p:tgtEl>
                                          <p:spTgt spid="144387">
                                            <p:txEl>
                                              <p:pRg st="8" end="8"/>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44387">
                                            <p:txEl>
                                              <p:pRg st="7" end="7"/>
                                            </p:txEl>
                                          </p:spTgt>
                                        </p:tgtEl>
                                        <p:attrNameLst>
                                          <p:attrName>style.visibility</p:attrName>
                                        </p:attrNameLst>
                                      </p:cBhvr>
                                      <p:to>
                                        <p:strVal val="visible"/>
                                      </p:to>
                                    </p:set>
                                    <p:animEffect transition="in" filter="wipe(down)">
                                      <p:cBhvr>
                                        <p:cTn id="15" dur="500"/>
                                        <p:tgtEl>
                                          <p:spTgt spid="144387">
                                            <p:txEl>
                                              <p:pRg st="7" end="7"/>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4387">
                                            <p:txEl>
                                              <p:pRg st="6" end="6"/>
                                            </p:txEl>
                                          </p:spTgt>
                                        </p:tgtEl>
                                        <p:attrNameLst>
                                          <p:attrName>style.visibility</p:attrName>
                                        </p:attrNameLst>
                                      </p:cBhvr>
                                      <p:to>
                                        <p:strVal val="visible"/>
                                      </p:to>
                                    </p:set>
                                    <p:animEffect transition="in" filter="wipe(down)">
                                      <p:cBhvr>
                                        <p:cTn id="18" dur="500"/>
                                        <p:tgtEl>
                                          <p:spTgt spid="144387">
                                            <p:txEl>
                                              <p:pRg st="6" end="6"/>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44387">
                                            <p:txEl>
                                              <p:pRg st="5" end="5"/>
                                            </p:txEl>
                                          </p:spTgt>
                                        </p:tgtEl>
                                        <p:attrNameLst>
                                          <p:attrName>style.visibility</p:attrName>
                                        </p:attrNameLst>
                                      </p:cBhvr>
                                      <p:to>
                                        <p:strVal val="visible"/>
                                      </p:to>
                                    </p:set>
                                    <p:animEffect transition="in" filter="wipe(down)">
                                      <p:cBhvr>
                                        <p:cTn id="21" dur="500"/>
                                        <p:tgtEl>
                                          <p:spTgt spid="144387">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4387">
                                            <p:txEl>
                                              <p:pRg st="4" end="4"/>
                                            </p:txEl>
                                          </p:spTgt>
                                        </p:tgtEl>
                                        <p:attrNameLst>
                                          <p:attrName>style.visibility</p:attrName>
                                        </p:attrNameLst>
                                      </p:cBhvr>
                                      <p:to>
                                        <p:strVal val="visible"/>
                                      </p:to>
                                    </p:set>
                                    <p:animEffect transition="in" filter="wipe(down)">
                                      <p:cBhvr>
                                        <p:cTn id="26" dur="500"/>
                                        <p:tgtEl>
                                          <p:spTgt spid="144387">
                                            <p:txEl>
                                              <p:pRg st="4" end="4"/>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4387">
                                            <p:txEl>
                                              <p:pRg st="3" end="3"/>
                                            </p:txEl>
                                          </p:spTgt>
                                        </p:tgtEl>
                                        <p:attrNameLst>
                                          <p:attrName>style.visibility</p:attrName>
                                        </p:attrNameLst>
                                      </p:cBhvr>
                                      <p:to>
                                        <p:strVal val="visible"/>
                                      </p:to>
                                    </p:set>
                                    <p:animEffect transition="in" filter="wipe(down)">
                                      <p:cBhvr>
                                        <p:cTn id="29" dur="500"/>
                                        <p:tgtEl>
                                          <p:spTgt spid="144387">
                                            <p:txEl>
                                              <p:pRg st="3" end="3"/>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44387">
                                            <p:txEl>
                                              <p:pRg st="2" end="2"/>
                                            </p:txEl>
                                          </p:spTgt>
                                        </p:tgtEl>
                                        <p:attrNameLst>
                                          <p:attrName>style.visibility</p:attrName>
                                        </p:attrNameLst>
                                      </p:cBhvr>
                                      <p:to>
                                        <p:strVal val="visible"/>
                                      </p:to>
                                    </p:set>
                                    <p:animEffect transition="in" filter="wipe(down)">
                                      <p:cBhvr>
                                        <p:cTn id="32" dur="500"/>
                                        <p:tgtEl>
                                          <p:spTgt spid="144387">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4387">
                                            <p:txEl>
                                              <p:pRg st="1" end="1"/>
                                            </p:txEl>
                                          </p:spTgt>
                                        </p:tgtEl>
                                        <p:attrNameLst>
                                          <p:attrName>style.visibility</p:attrName>
                                        </p:attrNameLst>
                                      </p:cBhvr>
                                      <p:to>
                                        <p:strVal val="visible"/>
                                      </p:to>
                                    </p:set>
                                    <p:animEffect transition="in" filter="wipe(down)">
                                      <p:cBhvr>
                                        <p:cTn id="37" dur="500"/>
                                        <p:tgtEl>
                                          <p:spTgt spid="144387">
                                            <p:txEl>
                                              <p:pRg st="1" end="1"/>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4387">
                                            <p:txEl>
                                              <p:pRg st="0" end="0"/>
                                            </p:txEl>
                                          </p:spTgt>
                                        </p:tgtEl>
                                        <p:attrNameLst>
                                          <p:attrName>style.visibility</p:attrName>
                                        </p:attrNameLst>
                                      </p:cBhvr>
                                      <p:to>
                                        <p:strVal val="visible"/>
                                      </p:to>
                                    </p:set>
                                    <p:animEffect transition="in" filter="wipe(down)">
                                      <p:cBhvr>
                                        <p:cTn id="40" dur="500"/>
                                        <p:tgtEl>
                                          <p:spTgt spid="144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autoUpdateAnimBg="0" rev="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5314" name="Text Box 2"/>
          <p:cNvSpPr txBox="1">
            <a:spLocks noChangeArrowheads="1"/>
          </p:cNvSpPr>
          <p:nvPr/>
        </p:nvSpPr>
        <p:spPr bwMode="auto">
          <a:xfrm>
            <a:off x="3427413" y="992188"/>
            <a:ext cx="2743200" cy="531812"/>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rgbClr val="C00000"/>
                </a:solidFill>
              </a:rPr>
              <a:t>PROBLEM</a:t>
            </a:r>
            <a:endParaRPr lang="en-US" sz="2800">
              <a:solidFill>
                <a:srgbClr val="C00000"/>
              </a:solidFill>
            </a:endParaRPr>
          </a:p>
        </p:txBody>
      </p:sp>
      <p:sp>
        <p:nvSpPr>
          <p:cNvPr id="525315" name="Text Box 3"/>
          <p:cNvSpPr txBox="1">
            <a:spLocks noChangeArrowheads="1"/>
          </p:cNvSpPr>
          <p:nvPr/>
        </p:nvSpPr>
        <p:spPr bwMode="auto">
          <a:xfrm>
            <a:off x="3962400" y="2286000"/>
            <a:ext cx="1676400" cy="83502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PRIMARY CAUSE 2</a:t>
            </a:r>
          </a:p>
        </p:txBody>
      </p:sp>
      <p:sp>
        <p:nvSpPr>
          <p:cNvPr id="525316" name="Text Box 4"/>
          <p:cNvSpPr txBox="1">
            <a:spLocks noChangeArrowheads="1"/>
          </p:cNvSpPr>
          <p:nvPr/>
        </p:nvSpPr>
        <p:spPr bwMode="auto">
          <a:xfrm>
            <a:off x="1066800" y="2286000"/>
            <a:ext cx="1752600" cy="83502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PRIMARYCAUSE 1</a:t>
            </a:r>
          </a:p>
        </p:txBody>
      </p:sp>
      <p:sp>
        <p:nvSpPr>
          <p:cNvPr id="525317" name="Text Box 5"/>
          <p:cNvSpPr txBox="1">
            <a:spLocks noChangeArrowheads="1"/>
          </p:cNvSpPr>
          <p:nvPr/>
        </p:nvSpPr>
        <p:spPr bwMode="auto">
          <a:xfrm>
            <a:off x="6477000" y="2286000"/>
            <a:ext cx="1828800" cy="83502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PRIMARY CAUSE 3</a:t>
            </a:r>
          </a:p>
        </p:txBody>
      </p:sp>
      <p:sp>
        <p:nvSpPr>
          <p:cNvPr id="525318" name="Text Box 6"/>
          <p:cNvSpPr txBox="1">
            <a:spLocks noChangeArrowheads="1"/>
          </p:cNvSpPr>
          <p:nvPr/>
        </p:nvSpPr>
        <p:spPr bwMode="auto">
          <a:xfrm>
            <a:off x="3962400" y="41148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Secondary cause </a:t>
            </a:r>
            <a:r>
              <a:rPr lang="en-US" sz="1600" b="1"/>
              <a:t>2.2</a:t>
            </a:r>
            <a:endParaRPr lang="en-US" sz="2400" b="1"/>
          </a:p>
        </p:txBody>
      </p:sp>
      <p:sp>
        <p:nvSpPr>
          <p:cNvPr id="525319" name="Text Box 7"/>
          <p:cNvSpPr txBox="1">
            <a:spLocks noChangeArrowheads="1"/>
          </p:cNvSpPr>
          <p:nvPr/>
        </p:nvSpPr>
        <p:spPr bwMode="auto">
          <a:xfrm>
            <a:off x="6400800" y="40386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Secondary cause </a:t>
            </a:r>
            <a:r>
              <a:rPr lang="en-US" sz="1600" b="1"/>
              <a:t>2.3</a:t>
            </a:r>
            <a:endParaRPr lang="en-US" sz="2400" b="1"/>
          </a:p>
        </p:txBody>
      </p:sp>
      <p:sp>
        <p:nvSpPr>
          <p:cNvPr id="525320" name="Text Box 8"/>
          <p:cNvSpPr txBox="1">
            <a:spLocks noChangeArrowheads="1"/>
          </p:cNvSpPr>
          <p:nvPr/>
        </p:nvSpPr>
        <p:spPr bwMode="auto">
          <a:xfrm>
            <a:off x="1447800" y="4086225"/>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Secondary cause </a:t>
            </a:r>
            <a:r>
              <a:rPr lang="en-US" sz="1600" b="1"/>
              <a:t>2.1</a:t>
            </a:r>
            <a:endParaRPr lang="en-US" sz="2400" b="1"/>
          </a:p>
        </p:txBody>
      </p:sp>
      <p:sp>
        <p:nvSpPr>
          <p:cNvPr id="525321" name="Text Box 9"/>
          <p:cNvSpPr txBox="1">
            <a:spLocks noChangeArrowheads="1"/>
          </p:cNvSpPr>
          <p:nvPr/>
        </p:nvSpPr>
        <p:spPr bwMode="auto">
          <a:xfrm>
            <a:off x="1295400" y="54864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Tertiary cause </a:t>
            </a:r>
            <a:r>
              <a:rPr lang="en-US" sz="1400" b="1"/>
              <a:t>2.2.1</a:t>
            </a:r>
            <a:endParaRPr lang="en-US" sz="2400" b="1"/>
          </a:p>
        </p:txBody>
      </p:sp>
      <p:sp>
        <p:nvSpPr>
          <p:cNvPr id="525322" name="Text Box 10"/>
          <p:cNvSpPr txBox="1">
            <a:spLocks noChangeArrowheads="1"/>
          </p:cNvSpPr>
          <p:nvPr/>
        </p:nvSpPr>
        <p:spPr bwMode="auto">
          <a:xfrm>
            <a:off x="3886200" y="54864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Tertiary cause </a:t>
            </a:r>
            <a:r>
              <a:rPr lang="en-US" sz="1400" b="1"/>
              <a:t>2.2.2</a:t>
            </a:r>
            <a:endParaRPr lang="en-US" sz="2400" b="1"/>
          </a:p>
        </p:txBody>
      </p:sp>
      <p:sp>
        <p:nvSpPr>
          <p:cNvPr id="525323" name="Text Box 11"/>
          <p:cNvSpPr txBox="1">
            <a:spLocks noChangeArrowheads="1"/>
          </p:cNvSpPr>
          <p:nvPr/>
        </p:nvSpPr>
        <p:spPr bwMode="auto">
          <a:xfrm>
            <a:off x="6477000" y="5486400"/>
            <a:ext cx="1752600" cy="7143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Tertiary cause </a:t>
            </a:r>
            <a:r>
              <a:rPr lang="en-US" sz="1400" b="1"/>
              <a:t>2.2.3</a:t>
            </a:r>
            <a:endParaRPr lang="en-US" sz="2400" b="1"/>
          </a:p>
        </p:txBody>
      </p:sp>
      <p:sp>
        <p:nvSpPr>
          <p:cNvPr id="525324" name="Line 12"/>
          <p:cNvSpPr>
            <a:spLocks noChangeShapeType="1"/>
          </p:cNvSpPr>
          <p:nvPr/>
        </p:nvSpPr>
        <p:spPr bwMode="auto">
          <a:xfrm flipV="1">
            <a:off x="0" y="3124200"/>
            <a:ext cx="18288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25" name="Line 13"/>
          <p:cNvSpPr>
            <a:spLocks noChangeShapeType="1"/>
          </p:cNvSpPr>
          <p:nvPr/>
        </p:nvSpPr>
        <p:spPr bwMode="auto">
          <a:xfrm flipH="1" flipV="1">
            <a:off x="7315200" y="3124200"/>
            <a:ext cx="18288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26" name="Line 14"/>
          <p:cNvSpPr>
            <a:spLocks noChangeShapeType="1"/>
          </p:cNvSpPr>
          <p:nvPr/>
        </p:nvSpPr>
        <p:spPr bwMode="auto">
          <a:xfrm flipV="1">
            <a:off x="4648200" y="3124200"/>
            <a:ext cx="76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27" name="Line 15"/>
          <p:cNvSpPr>
            <a:spLocks noChangeShapeType="1"/>
          </p:cNvSpPr>
          <p:nvPr/>
        </p:nvSpPr>
        <p:spPr bwMode="auto">
          <a:xfrm flipV="1">
            <a:off x="2209800" y="3200400"/>
            <a:ext cx="22098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28" name="Line 16"/>
          <p:cNvSpPr>
            <a:spLocks noChangeShapeType="1"/>
          </p:cNvSpPr>
          <p:nvPr/>
        </p:nvSpPr>
        <p:spPr bwMode="auto">
          <a:xfrm flipH="1" flipV="1">
            <a:off x="5029200" y="3200400"/>
            <a:ext cx="22860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29" name="Line 17"/>
          <p:cNvSpPr>
            <a:spLocks noChangeShapeType="1"/>
          </p:cNvSpPr>
          <p:nvPr/>
        </p:nvSpPr>
        <p:spPr bwMode="auto">
          <a:xfrm flipV="1">
            <a:off x="4724400" y="1600200"/>
            <a:ext cx="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0" name="Line 18"/>
          <p:cNvSpPr>
            <a:spLocks noChangeShapeType="1"/>
          </p:cNvSpPr>
          <p:nvPr/>
        </p:nvSpPr>
        <p:spPr bwMode="auto">
          <a:xfrm flipV="1">
            <a:off x="1981200" y="1524000"/>
            <a:ext cx="1600200" cy="762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1" name="Line 19"/>
          <p:cNvSpPr>
            <a:spLocks noChangeShapeType="1"/>
          </p:cNvSpPr>
          <p:nvPr/>
        </p:nvSpPr>
        <p:spPr bwMode="auto">
          <a:xfrm flipH="1" flipV="1">
            <a:off x="6172200" y="1524000"/>
            <a:ext cx="106680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2" name="Line 20"/>
          <p:cNvSpPr>
            <a:spLocks noChangeShapeType="1"/>
          </p:cNvSpPr>
          <p:nvPr/>
        </p:nvSpPr>
        <p:spPr bwMode="auto">
          <a:xfrm flipV="1">
            <a:off x="0" y="6248400"/>
            <a:ext cx="1981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33" name="Line 21"/>
          <p:cNvSpPr>
            <a:spLocks noChangeShapeType="1"/>
          </p:cNvSpPr>
          <p:nvPr/>
        </p:nvSpPr>
        <p:spPr bwMode="auto">
          <a:xfrm flipH="1" flipV="1">
            <a:off x="4724400" y="6248400"/>
            <a:ext cx="76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4" name="Line 22"/>
          <p:cNvSpPr>
            <a:spLocks noChangeShapeType="1"/>
          </p:cNvSpPr>
          <p:nvPr/>
        </p:nvSpPr>
        <p:spPr bwMode="auto">
          <a:xfrm flipH="1" flipV="1">
            <a:off x="7315200" y="6248400"/>
            <a:ext cx="18288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5" name="Line 23"/>
          <p:cNvSpPr>
            <a:spLocks noChangeShapeType="1"/>
          </p:cNvSpPr>
          <p:nvPr/>
        </p:nvSpPr>
        <p:spPr bwMode="auto">
          <a:xfrm flipV="1">
            <a:off x="0" y="4800600"/>
            <a:ext cx="2286000" cy="8382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25336" name="Line 24"/>
          <p:cNvSpPr>
            <a:spLocks noChangeShapeType="1"/>
          </p:cNvSpPr>
          <p:nvPr/>
        </p:nvSpPr>
        <p:spPr bwMode="auto">
          <a:xfrm flipV="1">
            <a:off x="2209800" y="4876800"/>
            <a:ext cx="20574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7" name="Line 25"/>
          <p:cNvSpPr>
            <a:spLocks noChangeShapeType="1"/>
          </p:cNvSpPr>
          <p:nvPr/>
        </p:nvSpPr>
        <p:spPr bwMode="auto">
          <a:xfrm flipV="1">
            <a:off x="4724400" y="4876800"/>
            <a:ext cx="762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8" name="Line 26"/>
          <p:cNvSpPr>
            <a:spLocks noChangeShapeType="1"/>
          </p:cNvSpPr>
          <p:nvPr/>
        </p:nvSpPr>
        <p:spPr bwMode="auto">
          <a:xfrm flipH="1" flipV="1">
            <a:off x="5334000" y="4876800"/>
            <a:ext cx="1828800" cy="5334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39" name="Line 27"/>
          <p:cNvSpPr>
            <a:spLocks noChangeShapeType="1"/>
          </p:cNvSpPr>
          <p:nvPr/>
        </p:nvSpPr>
        <p:spPr bwMode="auto">
          <a:xfrm flipH="1" flipV="1">
            <a:off x="7239000" y="4876800"/>
            <a:ext cx="19050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25340" name="Text Box 28"/>
          <p:cNvSpPr txBox="1">
            <a:spLocks noChangeArrowheads="1"/>
          </p:cNvSpPr>
          <p:nvPr/>
        </p:nvSpPr>
        <p:spPr bwMode="auto">
          <a:xfrm>
            <a:off x="990600" y="142875"/>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525341" name="Text Box 29"/>
          <p:cNvSpPr txBox="1">
            <a:spLocks noChangeArrowheads="1"/>
          </p:cNvSpPr>
          <p:nvPr/>
        </p:nvSpPr>
        <p:spPr bwMode="auto">
          <a:xfrm>
            <a:off x="35814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525342" name="Text Box 30"/>
          <p:cNvSpPr txBox="1">
            <a:spLocks noChangeArrowheads="1"/>
          </p:cNvSpPr>
          <p:nvPr/>
        </p:nvSpPr>
        <p:spPr bwMode="auto">
          <a:xfrm>
            <a:off x="63246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525343" name="Line 31"/>
          <p:cNvSpPr>
            <a:spLocks noChangeShapeType="1"/>
          </p:cNvSpPr>
          <p:nvPr/>
        </p:nvSpPr>
        <p:spPr bwMode="auto">
          <a:xfrm flipH="1" flipV="1">
            <a:off x="1981200" y="609600"/>
            <a:ext cx="144780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5344" name="Line 32"/>
          <p:cNvSpPr>
            <a:spLocks noChangeShapeType="1"/>
          </p:cNvSpPr>
          <p:nvPr/>
        </p:nvSpPr>
        <p:spPr bwMode="auto">
          <a:xfrm flipV="1">
            <a:off x="4724400" y="609600"/>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5345" name="Line 33"/>
          <p:cNvSpPr>
            <a:spLocks noChangeShapeType="1"/>
          </p:cNvSpPr>
          <p:nvPr/>
        </p:nvSpPr>
        <p:spPr bwMode="auto">
          <a:xfrm flipV="1">
            <a:off x="6172200" y="609600"/>
            <a:ext cx="1219200" cy="3810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
                                  </p:stCondLst>
                                  <p:childTnLst>
                                    <p:set>
                                      <p:cBhvr>
                                        <p:cTn id="6" dur="1" fill="hold">
                                          <p:stCondLst>
                                            <p:cond delay="0"/>
                                          </p:stCondLst>
                                        </p:cTn>
                                        <p:tgtEl>
                                          <p:spTgt spid="525314"/>
                                        </p:tgtEl>
                                        <p:attrNameLst>
                                          <p:attrName>style.visibility</p:attrName>
                                        </p:attrNameLst>
                                      </p:cBhvr>
                                      <p:to>
                                        <p:strVal val="visible"/>
                                      </p:to>
                                    </p:set>
                                    <p:anim calcmode="lin" valueType="num">
                                      <p:cBhvr additive="base">
                                        <p:cTn id="7" dur="500" fill="hold"/>
                                        <p:tgtEl>
                                          <p:spTgt spid="525314"/>
                                        </p:tgtEl>
                                        <p:attrNameLst>
                                          <p:attrName>ppt_x</p:attrName>
                                        </p:attrNameLst>
                                      </p:cBhvr>
                                      <p:tavLst>
                                        <p:tav tm="0">
                                          <p:val>
                                            <p:strVal val="#ppt_x"/>
                                          </p:val>
                                        </p:tav>
                                        <p:tav tm="100000">
                                          <p:val>
                                            <p:strVal val="#ppt_x"/>
                                          </p:val>
                                        </p:tav>
                                      </p:tavLst>
                                    </p:anim>
                                    <p:anim calcmode="lin" valueType="num">
                                      <p:cBhvr additive="base">
                                        <p:cTn id="8" dur="500" fill="hold"/>
                                        <p:tgtEl>
                                          <p:spTgt spid="52531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600"/>
                            </p:stCondLst>
                            <p:childTnLst>
                              <p:par>
                                <p:cTn id="10" presetID="2" presetClass="entr" presetSubtype="4" fill="hold" grpId="0" nodeType="afterEffect">
                                  <p:stCondLst>
                                    <p:cond delay="300"/>
                                  </p:stCondLst>
                                  <p:childTnLst>
                                    <p:set>
                                      <p:cBhvr>
                                        <p:cTn id="11" dur="1" fill="hold">
                                          <p:stCondLst>
                                            <p:cond delay="0"/>
                                          </p:stCondLst>
                                        </p:cTn>
                                        <p:tgtEl>
                                          <p:spTgt spid="525315"/>
                                        </p:tgtEl>
                                        <p:attrNameLst>
                                          <p:attrName>style.visibility</p:attrName>
                                        </p:attrNameLst>
                                      </p:cBhvr>
                                      <p:to>
                                        <p:strVal val="visible"/>
                                      </p:to>
                                    </p:set>
                                    <p:anim calcmode="lin" valueType="num">
                                      <p:cBhvr additive="base">
                                        <p:cTn id="12" dur="500" fill="hold"/>
                                        <p:tgtEl>
                                          <p:spTgt spid="525315"/>
                                        </p:tgtEl>
                                        <p:attrNameLst>
                                          <p:attrName>ppt_x</p:attrName>
                                        </p:attrNameLst>
                                      </p:cBhvr>
                                      <p:tavLst>
                                        <p:tav tm="0">
                                          <p:val>
                                            <p:strVal val="#ppt_x"/>
                                          </p:val>
                                        </p:tav>
                                        <p:tav tm="100000">
                                          <p:val>
                                            <p:strVal val="#ppt_x"/>
                                          </p:val>
                                        </p:tav>
                                      </p:tavLst>
                                    </p:anim>
                                    <p:anim calcmode="lin" valueType="num">
                                      <p:cBhvr additive="base">
                                        <p:cTn id="13" dur="500" fill="hold"/>
                                        <p:tgtEl>
                                          <p:spTgt spid="52531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400"/>
                            </p:stCondLst>
                            <p:childTnLst>
                              <p:par>
                                <p:cTn id="15" presetID="9" presetClass="entr" presetSubtype="0" fill="hold" grpId="0" nodeType="afterEffect">
                                  <p:stCondLst>
                                    <p:cond delay="100"/>
                                  </p:stCondLst>
                                  <p:childTnLst>
                                    <p:set>
                                      <p:cBhvr>
                                        <p:cTn id="16" dur="1" fill="hold">
                                          <p:stCondLst>
                                            <p:cond delay="0"/>
                                          </p:stCondLst>
                                        </p:cTn>
                                        <p:tgtEl>
                                          <p:spTgt spid="525329"/>
                                        </p:tgtEl>
                                        <p:attrNameLst>
                                          <p:attrName>style.visibility</p:attrName>
                                        </p:attrNameLst>
                                      </p:cBhvr>
                                      <p:to>
                                        <p:strVal val="visible"/>
                                      </p:to>
                                    </p:set>
                                    <p:animEffect transition="in" filter="dissolve">
                                      <p:cBhvr>
                                        <p:cTn id="17" dur="500"/>
                                        <p:tgtEl>
                                          <p:spTgt spid="525329"/>
                                        </p:tgtEl>
                                      </p:cBhvr>
                                    </p:animEffect>
                                  </p:childTnLst>
                                </p:cTn>
                              </p:par>
                            </p:childTnLst>
                          </p:cTn>
                        </p:par>
                        <p:par>
                          <p:cTn id="18" fill="hold" nodeType="afterGroup">
                            <p:stCondLst>
                              <p:cond delay="2000"/>
                            </p:stCondLst>
                            <p:childTnLst>
                              <p:par>
                                <p:cTn id="19" presetID="2" presetClass="entr" presetSubtype="8" fill="hold" grpId="0" nodeType="afterEffect">
                                  <p:stCondLst>
                                    <p:cond delay="200"/>
                                  </p:stCondLst>
                                  <p:childTnLst>
                                    <p:set>
                                      <p:cBhvr>
                                        <p:cTn id="20" dur="1" fill="hold">
                                          <p:stCondLst>
                                            <p:cond delay="0"/>
                                          </p:stCondLst>
                                        </p:cTn>
                                        <p:tgtEl>
                                          <p:spTgt spid="525316"/>
                                        </p:tgtEl>
                                        <p:attrNameLst>
                                          <p:attrName>style.visibility</p:attrName>
                                        </p:attrNameLst>
                                      </p:cBhvr>
                                      <p:to>
                                        <p:strVal val="visible"/>
                                      </p:to>
                                    </p:set>
                                    <p:anim calcmode="lin" valueType="num">
                                      <p:cBhvr additive="base">
                                        <p:cTn id="21" dur="500" fill="hold"/>
                                        <p:tgtEl>
                                          <p:spTgt spid="525316"/>
                                        </p:tgtEl>
                                        <p:attrNameLst>
                                          <p:attrName>ppt_x</p:attrName>
                                        </p:attrNameLst>
                                      </p:cBhvr>
                                      <p:tavLst>
                                        <p:tav tm="0">
                                          <p:val>
                                            <p:strVal val="0-#ppt_w/2"/>
                                          </p:val>
                                        </p:tav>
                                        <p:tav tm="100000">
                                          <p:val>
                                            <p:strVal val="#ppt_x"/>
                                          </p:val>
                                        </p:tav>
                                      </p:tavLst>
                                    </p:anim>
                                    <p:anim calcmode="lin" valueType="num">
                                      <p:cBhvr additive="base">
                                        <p:cTn id="22" dur="500" fill="hold"/>
                                        <p:tgtEl>
                                          <p:spTgt spid="525316"/>
                                        </p:tgtEl>
                                        <p:attrNameLst>
                                          <p:attrName>ppt_y</p:attrName>
                                        </p:attrNameLst>
                                      </p:cBhvr>
                                      <p:tavLst>
                                        <p:tav tm="0">
                                          <p:val>
                                            <p:strVal val="#ppt_y"/>
                                          </p:val>
                                        </p:tav>
                                        <p:tav tm="100000">
                                          <p:val>
                                            <p:strVal val="#ppt_y"/>
                                          </p:val>
                                        </p:tav>
                                      </p:tavLst>
                                    </p:anim>
                                  </p:childTnLst>
                                </p:cTn>
                              </p:par>
                            </p:childTnLst>
                          </p:cTn>
                        </p:par>
                        <p:par>
                          <p:cTn id="23" fill="hold" nodeType="afterGroup">
                            <p:stCondLst>
                              <p:cond delay="2700"/>
                            </p:stCondLst>
                            <p:childTnLst>
                              <p:par>
                                <p:cTn id="24" presetID="9" presetClass="entr" presetSubtype="0" fill="hold" grpId="0" nodeType="afterEffect">
                                  <p:stCondLst>
                                    <p:cond delay="100"/>
                                  </p:stCondLst>
                                  <p:childTnLst>
                                    <p:set>
                                      <p:cBhvr>
                                        <p:cTn id="25" dur="1" fill="hold">
                                          <p:stCondLst>
                                            <p:cond delay="0"/>
                                          </p:stCondLst>
                                        </p:cTn>
                                        <p:tgtEl>
                                          <p:spTgt spid="525330"/>
                                        </p:tgtEl>
                                        <p:attrNameLst>
                                          <p:attrName>style.visibility</p:attrName>
                                        </p:attrNameLst>
                                      </p:cBhvr>
                                      <p:to>
                                        <p:strVal val="visible"/>
                                      </p:to>
                                    </p:set>
                                    <p:animEffect transition="in" filter="dissolve">
                                      <p:cBhvr>
                                        <p:cTn id="26" dur="500"/>
                                        <p:tgtEl>
                                          <p:spTgt spid="525330"/>
                                        </p:tgtEl>
                                      </p:cBhvr>
                                    </p:animEffect>
                                  </p:childTnLst>
                                </p:cTn>
                              </p:par>
                            </p:childTnLst>
                          </p:cTn>
                        </p:par>
                        <p:par>
                          <p:cTn id="27" fill="hold" nodeType="afterGroup">
                            <p:stCondLst>
                              <p:cond delay="3300"/>
                            </p:stCondLst>
                            <p:childTnLst>
                              <p:par>
                                <p:cTn id="28" presetID="2" presetClass="entr" presetSubtype="2" fill="hold" grpId="0" nodeType="afterEffect">
                                  <p:stCondLst>
                                    <p:cond delay="200"/>
                                  </p:stCondLst>
                                  <p:childTnLst>
                                    <p:set>
                                      <p:cBhvr>
                                        <p:cTn id="29" dur="1" fill="hold">
                                          <p:stCondLst>
                                            <p:cond delay="0"/>
                                          </p:stCondLst>
                                        </p:cTn>
                                        <p:tgtEl>
                                          <p:spTgt spid="525317"/>
                                        </p:tgtEl>
                                        <p:attrNameLst>
                                          <p:attrName>style.visibility</p:attrName>
                                        </p:attrNameLst>
                                      </p:cBhvr>
                                      <p:to>
                                        <p:strVal val="visible"/>
                                      </p:to>
                                    </p:set>
                                    <p:anim calcmode="lin" valueType="num">
                                      <p:cBhvr additive="base">
                                        <p:cTn id="30" dur="500" fill="hold"/>
                                        <p:tgtEl>
                                          <p:spTgt spid="525317"/>
                                        </p:tgtEl>
                                        <p:attrNameLst>
                                          <p:attrName>ppt_x</p:attrName>
                                        </p:attrNameLst>
                                      </p:cBhvr>
                                      <p:tavLst>
                                        <p:tav tm="0">
                                          <p:val>
                                            <p:strVal val="1+#ppt_w/2"/>
                                          </p:val>
                                        </p:tav>
                                        <p:tav tm="100000">
                                          <p:val>
                                            <p:strVal val="#ppt_x"/>
                                          </p:val>
                                        </p:tav>
                                      </p:tavLst>
                                    </p:anim>
                                    <p:anim calcmode="lin" valueType="num">
                                      <p:cBhvr additive="base">
                                        <p:cTn id="31" dur="500" fill="hold"/>
                                        <p:tgtEl>
                                          <p:spTgt spid="525317"/>
                                        </p:tgtEl>
                                        <p:attrNameLst>
                                          <p:attrName>ppt_y</p:attrName>
                                        </p:attrNameLst>
                                      </p:cBhvr>
                                      <p:tavLst>
                                        <p:tav tm="0">
                                          <p:val>
                                            <p:strVal val="#ppt_y"/>
                                          </p:val>
                                        </p:tav>
                                        <p:tav tm="100000">
                                          <p:val>
                                            <p:strVal val="#ppt_y"/>
                                          </p:val>
                                        </p:tav>
                                      </p:tavLst>
                                    </p:anim>
                                  </p:childTnLst>
                                </p:cTn>
                              </p:par>
                            </p:childTnLst>
                          </p:cTn>
                        </p:par>
                        <p:par>
                          <p:cTn id="32" fill="hold" nodeType="afterGroup">
                            <p:stCondLst>
                              <p:cond delay="4000"/>
                            </p:stCondLst>
                            <p:childTnLst>
                              <p:par>
                                <p:cTn id="33" presetID="9" presetClass="entr" presetSubtype="0" fill="hold" grpId="0" nodeType="afterEffect">
                                  <p:stCondLst>
                                    <p:cond delay="100"/>
                                  </p:stCondLst>
                                  <p:childTnLst>
                                    <p:set>
                                      <p:cBhvr>
                                        <p:cTn id="34" dur="1" fill="hold">
                                          <p:stCondLst>
                                            <p:cond delay="0"/>
                                          </p:stCondLst>
                                        </p:cTn>
                                        <p:tgtEl>
                                          <p:spTgt spid="525331"/>
                                        </p:tgtEl>
                                        <p:attrNameLst>
                                          <p:attrName>style.visibility</p:attrName>
                                        </p:attrNameLst>
                                      </p:cBhvr>
                                      <p:to>
                                        <p:strVal val="visible"/>
                                      </p:to>
                                    </p:set>
                                    <p:animEffect transition="in" filter="dissolve">
                                      <p:cBhvr>
                                        <p:cTn id="35" dur="500"/>
                                        <p:tgtEl>
                                          <p:spTgt spid="525331"/>
                                        </p:tgtEl>
                                      </p:cBhvr>
                                    </p:animEffect>
                                  </p:childTnLst>
                                </p:cTn>
                              </p:par>
                            </p:childTnLst>
                          </p:cTn>
                        </p:par>
                        <p:par>
                          <p:cTn id="36" fill="hold" nodeType="afterGroup">
                            <p:stCondLst>
                              <p:cond delay="4600"/>
                            </p:stCondLst>
                            <p:childTnLst>
                              <p:par>
                                <p:cTn id="37" presetID="2" presetClass="entr" presetSubtype="4" fill="hold" grpId="0" nodeType="afterEffect">
                                  <p:stCondLst>
                                    <p:cond delay="400"/>
                                  </p:stCondLst>
                                  <p:childTnLst>
                                    <p:set>
                                      <p:cBhvr>
                                        <p:cTn id="38" dur="1" fill="hold">
                                          <p:stCondLst>
                                            <p:cond delay="0"/>
                                          </p:stCondLst>
                                        </p:cTn>
                                        <p:tgtEl>
                                          <p:spTgt spid="525318"/>
                                        </p:tgtEl>
                                        <p:attrNameLst>
                                          <p:attrName>style.visibility</p:attrName>
                                        </p:attrNameLst>
                                      </p:cBhvr>
                                      <p:to>
                                        <p:strVal val="visible"/>
                                      </p:to>
                                    </p:set>
                                    <p:anim calcmode="lin" valueType="num">
                                      <p:cBhvr additive="base">
                                        <p:cTn id="39" dur="500" fill="hold"/>
                                        <p:tgtEl>
                                          <p:spTgt spid="525318"/>
                                        </p:tgtEl>
                                        <p:attrNameLst>
                                          <p:attrName>ppt_x</p:attrName>
                                        </p:attrNameLst>
                                      </p:cBhvr>
                                      <p:tavLst>
                                        <p:tav tm="0">
                                          <p:val>
                                            <p:strVal val="#ppt_x"/>
                                          </p:val>
                                        </p:tav>
                                        <p:tav tm="100000">
                                          <p:val>
                                            <p:strVal val="#ppt_x"/>
                                          </p:val>
                                        </p:tav>
                                      </p:tavLst>
                                    </p:anim>
                                    <p:anim calcmode="lin" valueType="num">
                                      <p:cBhvr additive="base">
                                        <p:cTn id="40" dur="500" fill="hold"/>
                                        <p:tgtEl>
                                          <p:spTgt spid="525318"/>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500"/>
                            </p:stCondLst>
                            <p:childTnLst>
                              <p:par>
                                <p:cTn id="42" presetID="9" presetClass="entr" presetSubtype="0" fill="hold" grpId="0" nodeType="afterEffect">
                                  <p:stCondLst>
                                    <p:cond delay="100"/>
                                  </p:stCondLst>
                                  <p:childTnLst>
                                    <p:set>
                                      <p:cBhvr>
                                        <p:cTn id="43" dur="1" fill="hold">
                                          <p:stCondLst>
                                            <p:cond delay="0"/>
                                          </p:stCondLst>
                                        </p:cTn>
                                        <p:tgtEl>
                                          <p:spTgt spid="525326"/>
                                        </p:tgtEl>
                                        <p:attrNameLst>
                                          <p:attrName>style.visibility</p:attrName>
                                        </p:attrNameLst>
                                      </p:cBhvr>
                                      <p:to>
                                        <p:strVal val="visible"/>
                                      </p:to>
                                    </p:set>
                                    <p:animEffect transition="in" filter="dissolve">
                                      <p:cBhvr>
                                        <p:cTn id="44" dur="500"/>
                                        <p:tgtEl>
                                          <p:spTgt spid="525326"/>
                                        </p:tgtEl>
                                      </p:cBhvr>
                                    </p:animEffect>
                                  </p:childTnLst>
                                </p:cTn>
                              </p:par>
                            </p:childTnLst>
                          </p:cTn>
                        </p:par>
                        <p:par>
                          <p:cTn id="45" fill="hold" nodeType="afterGroup">
                            <p:stCondLst>
                              <p:cond delay="6100"/>
                            </p:stCondLst>
                            <p:childTnLst>
                              <p:par>
                                <p:cTn id="46" presetID="2" presetClass="entr" presetSubtype="2" fill="hold" grpId="0" nodeType="afterEffect">
                                  <p:stCondLst>
                                    <p:cond delay="200"/>
                                  </p:stCondLst>
                                  <p:childTnLst>
                                    <p:set>
                                      <p:cBhvr>
                                        <p:cTn id="47" dur="1" fill="hold">
                                          <p:stCondLst>
                                            <p:cond delay="0"/>
                                          </p:stCondLst>
                                        </p:cTn>
                                        <p:tgtEl>
                                          <p:spTgt spid="525319"/>
                                        </p:tgtEl>
                                        <p:attrNameLst>
                                          <p:attrName>style.visibility</p:attrName>
                                        </p:attrNameLst>
                                      </p:cBhvr>
                                      <p:to>
                                        <p:strVal val="visible"/>
                                      </p:to>
                                    </p:set>
                                    <p:anim calcmode="lin" valueType="num">
                                      <p:cBhvr additive="base">
                                        <p:cTn id="48" dur="500" fill="hold"/>
                                        <p:tgtEl>
                                          <p:spTgt spid="525319"/>
                                        </p:tgtEl>
                                        <p:attrNameLst>
                                          <p:attrName>ppt_x</p:attrName>
                                        </p:attrNameLst>
                                      </p:cBhvr>
                                      <p:tavLst>
                                        <p:tav tm="0">
                                          <p:val>
                                            <p:strVal val="1+#ppt_w/2"/>
                                          </p:val>
                                        </p:tav>
                                        <p:tav tm="100000">
                                          <p:val>
                                            <p:strVal val="#ppt_x"/>
                                          </p:val>
                                        </p:tav>
                                      </p:tavLst>
                                    </p:anim>
                                    <p:anim calcmode="lin" valueType="num">
                                      <p:cBhvr additive="base">
                                        <p:cTn id="49" dur="500" fill="hold"/>
                                        <p:tgtEl>
                                          <p:spTgt spid="525319"/>
                                        </p:tgtEl>
                                        <p:attrNameLst>
                                          <p:attrName>ppt_y</p:attrName>
                                        </p:attrNameLst>
                                      </p:cBhvr>
                                      <p:tavLst>
                                        <p:tav tm="0">
                                          <p:val>
                                            <p:strVal val="#ppt_y"/>
                                          </p:val>
                                        </p:tav>
                                        <p:tav tm="100000">
                                          <p:val>
                                            <p:strVal val="#ppt_y"/>
                                          </p:val>
                                        </p:tav>
                                      </p:tavLst>
                                    </p:anim>
                                  </p:childTnLst>
                                </p:cTn>
                              </p:par>
                            </p:childTnLst>
                          </p:cTn>
                        </p:par>
                        <p:par>
                          <p:cTn id="50" fill="hold" nodeType="afterGroup">
                            <p:stCondLst>
                              <p:cond delay="6800"/>
                            </p:stCondLst>
                            <p:childTnLst>
                              <p:par>
                                <p:cTn id="51" presetID="9" presetClass="entr" presetSubtype="0" fill="hold" grpId="0" nodeType="afterEffect">
                                  <p:stCondLst>
                                    <p:cond delay="100"/>
                                  </p:stCondLst>
                                  <p:childTnLst>
                                    <p:set>
                                      <p:cBhvr>
                                        <p:cTn id="52" dur="1" fill="hold">
                                          <p:stCondLst>
                                            <p:cond delay="0"/>
                                          </p:stCondLst>
                                        </p:cTn>
                                        <p:tgtEl>
                                          <p:spTgt spid="525328"/>
                                        </p:tgtEl>
                                        <p:attrNameLst>
                                          <p:attrName>style.visibility</p:attrName>
                                        </p:attrNameLst>
                                      </p:cBhvr>
                                      <p:to>
                                        <p:strVal val="visible"/>
                                      </p:to>
                                    </p:set>
                                    <p:animEffect transition="in" filter="dissolve">
                                      <p:cBhvr>
                                        <p:cTn id="53" dur="500"/>
                                        <p:tgtEl>
                                          <p:spTgt spid="525328"/>
                                        </p:tgtEl>
                                      </p:cBhvr>
                                    </p:animEffect>
                                  </p:childTnLst>
                                </p:cTn>
                              </p:par>
                            </p:childTnLst>
                          </p:cTn>
                        </p:par>
                        <p:par>
                          <p:cTn id="54" fill="hold" nodeType="afterGroup">
                            <p:stCondLst>
                              <p:cond delay="7400"/>
                            </p:stCondLst>
                            <p:childTnLst>
                              <p:par>
                                <p:cTn id="55" presetID="2" presetClass="entr" presetSubtype="8" fill="hold" grpId="0" nodeType="afterEffect">
                                  <p:stCondLst>
                                    <p:cond delay="200"/>
                                  </p:stCondLst>
                                  <p:childTnLst>
                                    <p:set>
                                      <p:cBhvr>
                                        <p:cTn id="56" dur="1" fill="hold">
                                          <p:stCondLst>
                                            <p:cond delay="0"/>
                                          </p:stCondLst>
                                        </p:cTn>
                                        <p:tgtEl>
                                          <p:spTgt spid="525320"/>
                                        </p:tgtEl>
                                        <p:attrNameLst>
                                          <p:attrName>style.visibility</p:attrName>
                                        </p:attrNameLst>
                                      </p:cBhvr>
                                      <p:to>
                                        <p:strVal val="visible"/>
                                      </p:to>
                                    </p:set>
                                    <p:anim calcmode="lin" valueType="num">
                                      <p:cBhvr additive="base">
                                        <p:cTn id="57" dur="500" fill="hold"/>
                                        <p:tgtEl>
                                          <p:spTgt spid="525320"/>
                                        </p:tgtEl>
                                        <p:attrNameLst>
                                          <p:attrName>ppt_x</p:attrName>
                                        </p:attrNameLst>
                                      </p:cBhvr>
                                      <p:tavLst>
                                        <p:tav tm="0">
                                          <p:val>
                                            <p:strVal val="0-#ppt_w/2"/>
                                          </p:val>
                                        </p:tav>
                                        <p:tav tm="100000">
                                          <p:val>
                                            <p:strVal val="#ppt_x"/>
                                          </p:val>
                                        </p:tav>
                                      </p:tavLst>
                                    </p:anim>
                                    <p:anim calcmode="lin" valueType="num">
                                      <p:cBhvr additive="base">
                                        <p:cTn id="58" dur="500" fill="hold"/>
                                        <p:tgtEl>
                                          <p:spTgt spid="525320"/>
                                        </p:tgtEl>
                                        <p:attrNameLst>
                                          <p:attrName>ppt_y</p:attrName>
                                        </p:attrNameLst>
                                      </p:cBhvr>
                                      <p:tavLst>
                                        <p:tav tm="0">
                                          <p:val>
                                            <p:strVal val="#ppt_y"/>
                                          </p:val>
                                        </p:tav>
                                        <p:tav tm="100000">
                                          <p:val>
                                            <p:strVal val="#ppt_y"/>
                                          </p:val>
                                        </p:tav>
                                      </p:tavLst>
                                    </p:anim>
                                  </p:childTnLst>
                                </p:cTn>
                              </p:par>
                            </p:childTnLst>
                          </p:cTn>
                        </p:par>
                        <p:par>
                          <p:cTn id="59" fill="hold" nodeType="afterGroup">
                            <p:stCondLst>
                              <p:cond delay="8100"/>
                            </p:stCondLst>
                            <p:childTnLst>
                              <p:par>
                                <p:cTn id="60" presetID="9" presetClass="entr" presetSubtype="0" fill="hold" grpId="0" nodeType="afterEffect">
                                  <p:stCondLst>
                                    <p:cond delay="100"/>
                                  </p:stCondLst>
                                  <p:childTnLst>
                                    <p:set>
                                      <p:cBhvr>
                                        <p:cTn id="61" dur="1" fill="hold">
                                          <p:stCondLst>
                                            <p:cond delay="0"/>
                                          </p:stCondLst>
                                        </p:cTn>
                                        <p:tgtEl>
                                          <p:spTgt spid="525327"/>
                                        </p:tgtEl>
                                        <p:attrNameLst>
                                          <p:attrName>style.visibility</p:attrName>
                                        </p:attrNameLst>
                                      </p:cBhvr>
                                      <p:to>
                                        <p:strVal val="visible"/>
                                      </p:to>
                                    </p:set>
                                    <p:animEffect transition="in" filter="dissolve">
                                      <p:cBhvr>
                                        <p:cTn id="62" dur="500"/>
                                        <p:tgtEl>
                                          <p:spTgt spid="525327"/>
                                        </p:tgtEl>
                                      </p:cBhvr>
                                    </p:animEffect>
                                  </p:childTnLst>
                                </p:cTn>
                              </p:par>
                            </p:childTnLst>
                          </p:cTn>
                        </p:par>
                        <p:par>
                          <p:cTn id="63" fill="hold" nodeType="afterGroup">
                            <p:stCondLst>
                              <p:cond delay="8700"/>
                            </p:stCondLst>
                            <p:childTnLst>
                              <p:par>
                                <p:cTn id="64" presetID="9" presetClass="entr" presetSubtype="0" fill="hold" grpId="0" nodeType="afterEffect">
                                  <p:stCondLst>
                                    <p:cond delay="100"/>
                                  </p:stCondLst>
                                  <p:childTnLst>
                                    <p:set>
                                      <p:cBhvr>
                                        <p:cTn id="65" dur="1" fill="hold">
                                          <p:stCondLst>
                                            <p:cond delay="0"/>
                                          </p:stCondLst>
                                        </p:cTn>
                                        <p:tgtEl>
                                          <p:spTgt spid="525324"/>
                                        </p:tgtEl>
                                        <p:attrNameLst>
                                          <p:attrName>style.visibility</p:attrName>
                                        </p:attrNameLst>
                                      </p:cBhvr>
                                      <p:to>
                                        <p:strVal val="visible"/>
                                      </p:to>
                                    </p:set>
                                    <p:animEffect transition="in" filter="dissolve">
                                      <p:cBhvr>
                                        <p:cTn id="66" dur="500"/>
                                        <p:tgtEl>
                                          <p:spTgt spid="525324"/>
                                        </p:tgtEl>
                                      </p:cBhvr>
                                    </p:animEffect>
                                  </p:childTnLst>
                                </p:cTn>
                              </p:par>
                            </p:childTnLst>
                          </p:cTn>
                        </p:par>
                        <p:par>
                          <p:cTn id="67" fill="hold" nodeType="afterGroup">
                            <p:stCondLst>
                              <p:cond delay="9300"/>
                            </p:stCondLst>
                            <p:childTnLst>
                              <p:par>
                                <p:cTn id="68" presetID="9" presetClass="entr" presetSubtype="0" fill="hold" grpId="0" nodeType="afterEffect">
                                  <p:stCondLst>
                                    <p:cond delay="100"/>
                                  </p:stCondLst>
                                  <p:childTnLst>
                                    <p:set>
                                      <p:cBhvr>
                                        <p:cTn id="69" dur="1" fill="hold">
                                          <p:stCondLst>
                                            <p:cond delay="0"/>
                                          </p:stCondLst>
                                        </p:cTn>
                                        <p:tgtEl>
                                          <p:spTgt spid="525325"/>
                                        </p:tgtEl>
                                        <p:attrNameLst>
                                          <p:attrName>style.visibility</p:attrName>
                                        </p:attrNameLst>
                                      </p:cBhvr>
                                      <p:to>
                                        <p:strVal val="visible"/>
                                      </p:to>
                                    </p:set>
                                    <p:animEffect transition="in" filter="dissolve">
                                      <p:cBhvr>
                                        <p:cTn id="70" dur="500"/>
                                        <p:tgtEl>
                                          <p:spTgt spid="525325"/>
                                        </p:tgtEl>
                                      </p:cBhvr>
                                    </p:animEffect>
                                  </p:childTnLst>
                                </p:cTn>
                              </p:par>
                            </p:childTnLst>
                          </p:cTn>
                        </p:par>
                        <p:par>
                          <p:cTn id="71" fill="hold" nodeType="afterGroup">
                            <p:stCondLst>
                              <p:cond delay="9900"/>
                            </p:stCondLst>
                            <p:childTnLst>
                              <p:par>
                                <p:cTn id="72" presetID="2" presetClass="entr" presetSubtype="4" fill="hold" grpId="0" nodeType="afterEffect">
                                  <p:stCondLst>
                                    <p:cond delay="400"/>
                                  </p:stCondLst>
                                  <p:childTnLst>
                                    <p:set>
                                      <p:cBhvr>
                                        <p:cTn id="73" dur="1" fill="hold">
                                          <p:stCondLst>
                                            <p:cond delay="0"/>
                                          </p:stCondLst>
                                        </p:cTn>
                                        <p:tgtEl>
                                          <p:spTgt spid="525322"/>
                                        </p:tgtEl>
                                        <p:attrNameLst>
                                          <p:attrName>style.visibility</p:attrName>
                                        </p:attrNameLst>
                                      </p:cBhvr>
                                      <p:to>
                                        <p:strVal val="visible"/>
                                      </p:to>
                                    </p:set>
                                    <p:anim calcmode="lin" valueType="num">
                                      <p:cBhvr additive="base">
                                        <p:cTn id="74" dur="500" fill="hold"/>
                                        <p:tgtEl>
                                          <p:spTgt spid="525322"/>
                                        </p:tgtEl>
                                        <p:attrNameLst>
                                          <p:attrName>ppt_x</p:attrName>
                                        </p:attrNameLst>
                                      </p:cBhvr>
                                      <p:tavLst>
                                        <p:tav tm="0">
                                          <p:val>
                                            <p:strVal val="#ppt_x"/>
                                          </p:val>
                                        </p:tav>
                                        <p:tav tm="100000">
                                          <p:val>
                                            <p:strVal val="#ppt_x"/>
                                          </p:val>
                                        </p:tav>
                                      </p:tavLst>
                                    </p:anim>
                                    <p:anim calcmode="lin" valueType="num">
                                      <p:cBhvr additive="base">
                                        <p:cTn id="75" dur="500" fill="hold"/>
                                        <p:tgtEl>
                                          <p:spTgt spid="525322"/>
                                        </p:tgtEl>
                                        <p:attrNameLst>
                                          <p:attrName>ppt_y</p:attrName>
                                        </p:attrNameLst>
                                      </p:cBhvr>
                                      <p:tavLst>
                                        <p:tav tm="0">
                                          <p:val>
                                            <p:strVal val="1+#ppt_h/2"/>
                                          </p:val>
                                        </p:tav>
                                        <p:tav tm="100000">
                                          <p:val>
                                            <p:strVal val="#ppt_y"/>
                                          </p:val>
                                        </p:tav>
                                      </p:tavLst>
                                    </p:anim>
                                  </p:childTnLst>
                                </p:cTn>
                              </p:par>
                            </p:childTnLst>
                          </p:cTn>
                        </p:par>
                        <p:par>
                          <p:cTn id="76" fill="hold" nodeType="afterGroup">
                            <p:stCondLst>
                              <p:cond delay="10800"/>
                            </p:stCondLst>
                            <p:childTnLst>
                              <p:par>
                                <p:cTn id="77" presetID="9" presetClass="entr" presetSubtype="0" fill="hold" grpId="0" nodeType="afterEffect">
                                  <p:stCondLst>
                                    <p:cond delay="100"/>
                                  </p:stCondLst>
                                  <p:childTnLst>
                                    <p:set>
                                      <p:cBhvr>
                                        <p:cTn id="78" dur="1" fill="hold">
                                          <p:stCondLst>
                                            <p:cond delay="0"/>
                                          </p:stCondLst>
                                        </p:cTn>
                                        <p:tgtEl>
                                          <p:spTgt spid="525337"/>
                                        </p:tgtEl>
                                        <p:attrNameLst>
                                          <p:attrName>style.visibility</p:attrName>
                                        </p:attrNameLst>
                                      </p:cBhvr>
                                      <p:to>
                                        <p:strVal val="visible"/>
                                      </p:to>
                                    </p:set>
                                    <p:animEffect transition="in" filter="dissolve">
                                      <p:cBhvr>
                                        <p:cTn id="79" dur="500"/>
                                        <p:tgtEl>
                                          <p:spTgt spid="525337"/>
                                        </p:tgtEl>
                                      </p:cBhvr>
                                    </p:animEffect>
                                  </p:childTnLst>
                                </p:cTn>
                              </p:par>
                            </p:childTnLst>
                          </p:cTn>
                        </p:par>
                        <p:par>
                          <p:cTn id="80" fill="hold" nodeType="afterGroup">
                            <p:stCondLst>
                              <p:cond delay="11400"/>
                            </p:stCondLst>
                            <p:childTnLst>
                              <p:par>
                                <p:cTn id="81" presetID="2" presetClass="entr" presetSubtype="8" fill="hold" grpId="0" nodeType="afterEffect">
                                  <p:stCondLst>
                                    <p:cond delay="200"/>
                                  </p:stCondLst>
                                  <p:childTnLst>
                                    <p:set>
                                      <p:cBhvr>
                                        <p:cTn id="82" dur="1" fill="hold">
                                          <p:stCondLst>
                                            <p:cond delay="0"/>
                                          </p:stCondLst>
                                        </p:cTn>
                                        <p:tgtEl>
                                          <p:spTgt spid="525321"/>
                                        </p:tgtEl>
                                        <p:attrNameLst>
                                          <p:attrName>style.visibility</p:attrName>
                                        </p:attrNameLst>
                                      </p:cBhvr>
                                      <p:to>
                                        <p:strVal val="visible"/>
                                      </p:to>
                                    </p:set>
                                    <p:anim calcmode="lin" valueType="num">
                                      <p:cBhvr additive="base">
                                        <p:cTn id="83" dur="500" fill="hold"/>
                                        <p:tgtEl>
                                          <p:spTgt spid="525321"/>
                                        </p:tgtEl>
                                        <p:attrNameLst>
                                          <p:attrName>ppt_x</p:attrName>
                                        </p:attrNameLst>
                                      </p:cBhvr>
                                      <p:tavLst>
                                        <p:tav tm="0">
                                          <p:val>
                                            <p:strVal val="0-#ppt_w/2"/>
                                          </p:val>
                                        </p:tav>
                                        <p:tav tm="100000">
                                          <p:val>
                                            <p:strVal val="#ppt_x"/>
                                          </p:val>
                                        </p:tav>
                                      </p:tavLst>
                                    </p:anim>
                                    <p:anim calcmode="lin" valueType="num">
                                      <p:cBhvr additive="base">
                                        <p:cTn id="84" dur="500" fill="hold"/>
                                        <p:tgtEl>
                                          <p:spTgt spid="525321"/>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12100"/>
                            </p:stCondLst>
                            <p:childTnLst>
                              <p:par>
                                <p:cTn id="86" presetID="9" presetClass="entr" presetSubtype="0" fill="hold" grpId="0" nodeType="afterEffect">
                                  <p:stCondLst>
                                    <p:cond delay="100"/>
                                  </p:stCondLst>
                                  <p:childTnLst>
                                    <p:set>
                                      <p:cBhvr>
                                        <p:cTn id="87" dur="1" fill="hold">
                                          <p:stCondLst>
                                            <p:cond delay="0"/>
                                          </p:stCondLst>
                                        </p:cTn>
                                        <p:tgtEl>
                                          <p:spTgt spid="525336"/>
                                        </p:tgtEl>
                                        <p:attrNameLst>
                                          <p:attrName>style.visibility</p:attrName>
                                        </p:attrNameLst>
                                      </p:cBhvr>
                                      <p:to>
                                        <p:strVal val="visible"/>
                                      </p:to>
                                    </p:set>
                                    <p:animEffect transition="in" filter="dissolve">
                                      <p:cBhvr>
                                        <p:cTn id="88" dur="500"/>
                                        <p:tgtEl>
                                          <p:spTgt spid="525336"/>
                                        </p:tgtEl>
                                      </p:cBhvr>
                                    </p:animEffect>
                                  </p:childTnLst>
                                </p:cTn>
                              </p:par>
                            </p:childTnLst>
                          </p:cTn>
                        </p:par>
                        <p:par>
                          <p:cTn id="89" fill="hold" nodeType="afterGroup">
                            <p:stCondLst>
                              <p:cond delay="12700"/>
                            </p:stCondLst>
                            <p:childTnLst>
                              <p:par>
                                <p:cTn id="90" presetID="2" presetClass="entr" presetSubtype="2" fill="hold" grpId="0" nodeType="afterEffect">
                                  <p:stCondLst>
                                    <p:cond delay="200"/>
                                  </p:stCondLst>
                                  <p:childTnLst>
                                    <p:set>
                                      <p:cBhvr>
                                        <p:cTn id="91" dur="1" fill="hold">
                                          <p:stCondLst>
                                            <p:cond delay="0"/>
                                          </p:stCondLst>
                                        </p:cTn>
                                        <p:tgtEl>
                                          <p:spTgt spid="525323"/>
                                        </p:tgtEl>
                                        <p:attrNameLst>
                                          <p:attrName>style.visibility</p:attrName>
                                        </p:attrNameLst>
                                      </p:cBhvr>
                                      <p:to>
                                        <p:strVal val="visible"/>
                                      </p:to>
                                    </p:set>
                                    <p:anim calcmode="lin" valueType="num">
                                      <p:cBhvr additive="base">
                                        <p:cTn id="92" dur="500" fill="hold"/>
                                        <p:tgtEl>
                                          <p:spTgt spid="525323"/>
                                        </p:tgtEl>
                                        <p:attrNameLst>
                                          <p:attrName>ppt_x</p:attrName>
                                        </p:attrNameLst>
                                      </p:cBhvr>
                                      <p:tavLst>
                                        <p:tav tm="0">
                                          <p:val>
                                            <p:strVal val="1+#ppt_w/2"/>
                                          </p:val>
                                        </p:tav>
                                        <p:tav tm="100000">
                                          <p:val>
                                            <p:strVal val="#ppt_x"/>
                                          </p:val>
                                        </p:tav>
                                      </p:tavLst>
                                    </p:anim>
                                    <p:anim calcmode="lin" valueType="num">
                                      <p:cBhvr additive="base">
                                        <p:cTn id="93" dur="500" fill="hold"/>
                                        <p:tgtEl>
                                          <p:spTgt spid="525323"/>
                                        </p:tgtEl>
                                        <p:attrNameLst>
                                          <p:attrName>ppt_y</p:attrName>
                                        </p:attrNameLst>
                                      </p:cBhvr>
                                      <p:tavLst>
                                        <p:tav tm="0">
                                          <p:val>
                                            <p:strVal val="#ppt_y"/>
                                          </p:val>
                                        </p:tav>
                                        <p:tav tm="100000">
                                          <p:val>
                                            <p:strVal val="#ppt_y"/>
                                          </p:val>
                                        </p:tav>
                                      </p:tavLst>
                                    </p:anim>
                                  </p:childTnLst>
                                </p:cTn>
                              </p:par>
                            </p:childTnLst>
                          </p:cTn>
                        </p:par>
                        <p:par>
                          <p:cTn id="94" fill="hold" nodeType="afterGroup">
                            <p:stCondLst>
                              <p:cond delay="13400"/>
                            </p:stCondLst>
                            <p:childTnLst>
                              <p:par>
                                <p:cTn id="95" presetID="9" presetClass="entr" presetSubtype="0" fill="hold" grpId="0" nodeType="afterEffect">
                                  <p:stCondLst>
                                    <p:cond delay="100"/>
                                  </p:stCondLst>
                                  <p:childTnLst>
                                    <p:set>
                                      <p:cBhvr>
                                        <p:cTn id="96" dur="1" fill="hold">
                                          <p:stCondLst>
                                            <p:cond delay="0"/>
                                          </p:stCondLst>
                                        </p:cTn>
                                        <p:tgtEl>
                                          <p:spTgt spid="525338"/>
                                        </p:tgtEl>
                                        <p:attrNameLst>
                                          <p:attrName>style.visibility</p:attrName>
                                        </p:attrNameLst>
                                      </p:cBhvr>
                                      <p:to>
                                        <p:strVal val="visible"/>
                                      </p:to>
                                    </p:set>
                                    <p:animEffect transition="in" filter="dissolve">
                                      <p:cBhvr>
                                        <p:cTn id="97" dur="500"/>
                                        <p:tgtEl>
                                          <p:spTgt spid="525338"/>
                                        </p:tgtEl>
                                      </p:cBhvr>
                                    </p:animEffect>
                                  </p:childTnLst>
                                </p:cTn>
                              </p:par>
                            </p:childTnLst>
                          </p:cTn>
                        </p:par>
                        <p:par>
                          <p:cTn id="98" fill="hold" nodeType="afterGroup">
                            <p:stCondLst>
                              <p:cond delay="14000"/>
                            </p:stCondLst>
                            <p:childTnLst>
                              <p:par>
                                <p:cTn id="99" presetID="9" presetClass="entr" presetSubtype="0" fill="hold" grpId="0" nodeType="afterEffect">
                                  <p:stCondLst>
                                    <p:cond delay="100"/>
                                  </p:stCondLst>
                                  <p:childTnLst>
                                    <p:set>
                                      <p:cBhvr>
                                        <p:cTn id="100" dur="1" fill="hold">
                                          <p:stCondLst>
                                            <p:cond delay="0"/>
                                          </p:stCondLst>
                                        </p:cTn>
                                        <p:tgtEl>
                                          <p:spTgt spid="525339"/>
                                        </p:tgtEl>
                                        <p:attrNameLst>
                                          <p:attrName>style.visibility</p:attrName>
                                        </p:attrNameLst>
                                      </p:cBhvr>
                                      <p:to>
                                        <p:strVal val="visible"/>
                                      </p:to>
                                    </p:set>
                                    <p:animEffect transition="in" filter="dissolve">
                                      <p:cBhvr>
                                        <p:cTn id="101" dur="500"/>
                                        <p:tgtEl>
                                          <p:spTgt spid="525339"/>
                                        </p:tgtEl>
                                      </p:cBhvr>
                                    </p:animEffect>
                                  </p:childTnLst>
                                </p:cTn>
                              </p:par>
                            </p:childTnLst>
                          </p:cTn>
                        </p:par>
                        <p:par>
                          <p:cTn id="102" fill="hold" nodeType="afterGroup">
                            <p:stCondLst>
                              <p:cond delay="14600"/>
                            </p:stCondLst>
                            <p:childTnLst>
                              <p:par>
                                <p:cTn id="103" presetID="9" presetClass="entr" presetSubtype="0" fill="hold" grpId="0" nodeType="afterEffect">
                                  <p:stCondLst>
                                    <p:cond delay="100"/>
                                  </p:stCondLst>
                                  <p:childTnLst>
                                    <p:set>
                                      <p:cBhvr>
                                        <p:cTn id="104" dur="1" fill="hold">
                                          <p:stCondLst>
                                            <p:cond delay="0"/>
                                          </p:stCondLst>
                                        </p:cTn>
                                        <p:tgtEl>
                                          <p:spTgt spid="525335"/>
                                        </p:tgtEl>
                                        <p:attrNameLst>
                                          <p:attrName>style.visibility</p:attrName>
                                        </p:attrNameLst>
                                      </p:cBhvr>
                                      <p:to>
                                        <p:strVal val="visible"/>
                                      </p:to>
                                    </p:set>
                                    <p:animEffect transition="in" filter="dissolve">
                                      <p:cBhvr>
                                        <p:cTn id="105" dur="500"/>
                                        <p:tgtEl>
                                          <p:spTgt spid="525335"/>
                                        </p:tgtEl>
                                      </p:cBhvr>
                                    </p:animEffect>
                                  </p:childTnLst>
                                </p:cTn>
                              </p:par>
                            </p:childTnLst>
                          </p:cTn>
                        </p:par>
                        <p:par>
                          <p:cTn id="106" fill="hold" nodeType="afterGroup">
                            <p:stCondLst>
                              <p:cond delay="15200"/>
                            </p:stCondLst>
                            <p:childTnLst>
                              <p:par>
                                <p:cTn id="107" presetID="9" presetClass="entr" presetSubtype="0" fill="hold" grpId="0" nodeType="afterEffect">
                                  <p:stCondLst>
                                    <p:cond delay="600"/>
                                  </p:stCondLst>
                                  <p:childTnLst>
                                    <p:set>
                                      <p:cBhvr>
                                        <p:cTn id="108" dur="1" fill="hold">
                                          <p:stCondLst>
                                            <p:cond delay="0"/>
                                          </p:stCondLst>
                                        </p:cTn>
                                        <p:tgtEl>
                                          <p:spTgt spid="525333"/>
                                        </p:tgtEl>
                                        <p:attrNameLst>
                                          <p:attrName>style.visibility</p:attrName>
                                        </p:attrNameLst>
                                      </p:cBhvr>
                                      <p:to>
                                        <p:strVal val="visible"/>
                                      </p:to>
                                    </p:set>
                                    <p:animEffect transition="in" filter="dissolve">
                                      <p:cBhvr>
                                        <p:cTn id="109" dur="500"/>
                                        <p:tgtEl>
                                          <p:spTgt spid="525333"/>
                                        </p:tgtEl>
                                      </p:cBhvr>
                                    </p:animEffect>
                                  </p:childTnLst>
                                </p:cTn>
                              </p:par>
                            </p:childTnLst>
                          </p:cTn>
                        </p:par>
                        <p:par>
                          <p:cTn id="110" fill="hold" nodeType="afterGroup">
                            <p:stCondLst>
                              <p:cond delay="16300"/>
                            </p:stCondLst>
                            <p:childTnLst>
                              <p:par>
                                <p:cTn id="111" presetID="9" presetClass="entr" presetSubtype="0" fill="hold" grpId="0" nodeType="afterEffect">
                                  <p:stCondLst>
                                    <p:cond delay="300"/>
                                  </p:stCondLst>
                                  <p:childTnLst>
                                    <p:set>
                                      <p:cBhvr>
                                        <p:cTn id="112" dur="1" fill="hold">
                                          <p:stCondLst>
                                            <p:cond delay="0"/>
                                          </p:stCondLst>
                                        </p:cTn>
                                        <p:tgtEl>
                                          <p:spTgt spid="525332"/>
                                        </p:tgtEl>
                                        <p:attrNameLst>
                                          <p:attrName>style.visibility</p:attrName>
                                        </p:attrNameLst>
                                      </p:cBhvr>
                                      <p:to>
                                        <p:strVal val="visible"/>
                                      </p:to>
                                    </p:set>
                                    <p:animEffect transition="in" filter="dissolve">
                                      <p:cBhvr>
                                        <p:cTn id="113" dur="500"/>
                                        <p:tgtEl>
                                          <p:spTgt spid="525332"/>
                                        </p:tgtEl>
                                      </p:cBhvr>
                                    </p:animEffect>
                                  </p:childTnLst>
                                </p:cTn>
                              </p:par>
                            </p:childTnLst>
                          </p:cTn>
                        </p:par>
                        <p:par>
                          <p:cTn id="114" fill="hold" nodeType="afterGroup">
                            <p:stCondLst>
                              <p:cond delay="17100"/>
                            </p:stCondLst>
                            <p:childTnLst>
                              <p:par>
                                <p:cTn id="115" presetID="9" presetClass="entr" presetSubtype="0" fill="hold" grpId="0" nodeType="afterEffect">
                                  <p:stCondLst>
                                    <p:cond delay="300"/>
                                  </p:stCondLst>
                                  <p:childTnLst>
                                    <p:set>
                                      <p:cBhvr>
                                        <p:cTn id="116" dur="1" fill="hold">
                                          <p:stCondLst>
                                            <p:cond delay="0"/>
                                          </p:stCondLst>
                                        </p:cTn>
                                        <p:tgtEl>
                                          <p:spTgt spid="525334"/>
                                        </p:tgtEl>
                                        <p:attrNameLst>
                                          <p:attrName>style.visibility</p:attrName>
                                        </p:attrNameLst>
                                      </p:cBhvr>
                                      <p:to>
                                        <p:strVal val="visible"/>
                                      </p:to>
                                    </p:set>
                                    <p:animEffect transition="in" filter="dissolve">
                                      <p:cBhvr>
                                        <p:cTn id="117" dur="500"/>
                                        <p:tgtEl>
                                          <p:spTgt spid="525334"/>
                                        </p:tgtEl>
                                      </p:cBhvr>
                                    </p:animEffect>
                                  </p:childTnLst>
                                </p:cTn>
                              </p:par>
                            </p:childTnLst>
                          </p:cTn>
                        </p:par>
                        <p:par>
                          <p:cTn id="118" fill="hold" nodeType="afterGroup">
                            <p:stCondLst>
                              <p:cond delay="17900"/>
                            </p:stCondLst>
                            <p:childTnLst>
                              <p:par>
                                <p:cTn id="119" presetID="2" presetClass="entr" presetSubtype="1" fill="hold" grpId="0" nodeType="afterEffect">
                                  <p:stCondLst>
                                    <p:cond delay="1000"/>
                                  </p:stCondLst>
                                  <p:childTnLst>
                                    <p:set>
                                      <p:cBhvr>
                                        <p:cTn id="120" dur="1" fill="hold">
                                          <p:stCondLst>
                                            <p:cond delay="0"/>
                                          </p:stCondLst>
                                        </p:cTn>
                                        <p:tgtEl>
                                          <p:spTgt spid="525341"/>
                                        </p:tgtEl>
                                        <p:attrNameLst>
                                          <p:attrName>style.visibility</p:attrName>
                                        </p:attrNameLst>
                                      </p:cBhvr>
                                      <p:to>
                                        <p:strVal val="visible"/>
                                      </p:to>
                                    </p:set>
                                    <p:anim calcmode="lin" valueType="num">
                                      <p:cBhvr additive="base">
                                        <p:cTn id="121" dur="500" fill="hold"/>
                                        <p:tgtEl>
                                          <p:spTgt spid="525341"/>
                                        </p:tgtEl>
                                        <p:attrNameLst>
                                          <p:attrName>ppt_x</p:attrName>
                                        </p:attrNameLst>
                                      </p:cBhvr>
                                      <p:tavLst>
                                        <p:tav tm="0">
                                          <p:val>
                                            <p:strVal val="#ppt_x"/>
                                          </p:val>
                                        </p:tav>
                                        <p:tav tm="100000">
                                          <p:val>
                                            <p:strVal val="#ppt_x"/>
                                          </p:val>
                                        </p:tav>
                                      </p:tavLst>
                                    </p:anim>
                                    <p:anim calcmode="lin" valueType="num">
                                      <p:cBhvr additive="base">
                                        <p:cTn id="122" dur="500" fill="hold"/>
                                        <p:tgtEl>
                                          <p:spTgt spid="525341"/>
                                        </p:tgtEl>
                                        <p:attrNameLst>
                                          <p:attrName>ppt_y</p:attrName>
                                        </p:attrNameLst>
                                      </p:cBhvr>
                                      <p:tavLst>
                                        <p:tav tm="0">
                                          <p:val>
                                            <p:strVal val="0-#ppt_h/2"/>
                                          </p:val>
                                        </p:tav>
                                        <p:tav tm="100000">
                                          <p:val>
                                            <p:strVal val="#ppt_y"/>
                                          </p:val>
                                        </p:tav>
                                      </p:tavLst>
                                    </p:anim>
                                  </p:childTnLst>
                                </p:cTn>
                              </p:par>
                            </p:childTnLst>
                          </p:cTn>
                        </p:par>
                        <p:par>
                          <p:cTn id="123" fill="hold" nodeType="afterGroup">
                            <p:stCondLst>
                              <p:cond delay="19400"/>
                            </p:stCondLst>
                            <p:childTnLst>
                              <p:par>
                                <p:cTn id="124" presetID="3" presetClass="entr" presetSubtype="10" fill="hold" grpId="0" nodeType="afterEffect">
                                  <p:stCondLst>
                                    <p:cond delay="0"/>
                                  </p:stCondLst>
                                  <p:childTnLst>
                                    <p:set>
                                      <p:cBhvr>
                                        <p:cTn id="125" dur="1" fill="hold">
                                          <p:stCondLst>
                                            <p:cond delay="0"/>
                                          </p:stCondLst>
                                        </p:cTn>
                                        <p:tgtEl>
                                          <p:spTgt spid="525344"/>
                                        </p:tgtEl>
                                        <p:attrNameLst>
                                          <p:attrName>style.visibility</p:attrName>
                                        </p:attrNameLst>
                                      </p:cBhvr>
                                      <p:to>
                                        <p:strVal val="visible"/>
                                      </p:to>
                                    </p:set>
                                    <p:animEffect transition="in" filter="blinds(horizontal)">
                                      <p:cBhvr>
                                        <p:cTn id="126" dur="500"/>
                                        <p:tgtEl>
                                          <p:spTgt spid="525344"/>
                                        </p:tgtEl>
                                      </p:cBhvr>
                                    </p:animEffect>
                                  </p:childTnLst>
                                </p:cTn>
                              </p:par>
                            </p:childTnLst>
                          </p:cTn>
                        </p:par>
                        <p:par>
                          <p:cTn id="127" fill="hold" nodeType="afterGroup">
                            <p:stCondLst>
                              <p:cond delay="19900"/>
                            </p:stCondLst>
                            <p:childTnLst>
                              <p:par>
                                <p:cTn id="128" presetID="2" presetClass="entr" presetSubtype="9" fill="hold" grpId="0" nodeType="afterEffect">
                                  <p:stCondLst>
                                    <p:cond delay="0"/>
                                  </p:stCondLst>
                                  <p:childTnLst>
                                    <p:set>
                                      <p:cBhvr>
                                        <p:cTn id="129" dur="1" fill="hold">
                                          <p:stCondLst>
                                            <p:cond delay="0"/>
                                          </p:stCondLst>
                                        </p:cTn>
                                        <p:tgtEl>
                                          <p:spTgt spid="525340"/>
                                        </p:tgtEl>
                                        <p:attrNameLst>
                                          <p:attrName>style.visibility</p:attrName>
                                        </p:attrNameLst>
                                      </p:cBhvr>
                                      <p:to>
                                        <p:strVal val="visible"/>
                                      </p:to>
                                    </p:set>
                                    <p:anim calcmode="lin" valueType="num">
                                      <p:cBhvr additive="base">
                                        <p:cTn id="130" dur="500" fill="hold"/>
                                        <p:tgtEl>
                                          <p:spTgt spid="525340"/>
                                        </p:tgtEl>
                                        <p:attrNameLst>
                                          <p:attrName>ppt_x</p:attrName>
                                        </p:attrNameLst>
                                      </p:cBhvr>
                                      <p:tavLst>
                                        <p:tav tm="0">
                                          <p:val>
                                            <p:strVal val="0-#ppt_w/2"/>
                                          </p:val>
                                        </p:tav>
                                        <p:tav tm="100000">
                                          <p:val>
                                            <p:strVal val="#ppt_x"/>
                                          </p:val>
                                        </p:tav>
                                      </p:tavLst>
                                    </p:anim>
                                    <p:anim calcmode="lin" valueType="num">
                                      <p:cBhvr additive="base">
                                        <p:cTn id="131" dur="500" fill="hold"/>
                                        <p:tgtEl>
                                          <p:spTgt spid="525340"/>
                                        </p:tgtEl>
                                        <p:attrNameLst>
                                          <p:attrName>ppt_y</p:attrName>
                                        </p:attrNameLst>
                                      </p:cBhvr>
                                      <p:tavLst>
                                        <p:tav tm="0">
                                          <p:val>
                                            <p:strVal val="0-#ppt_h/2"/>
                                          </p:val>
                                        </p:tav>
                                        <p:tav tm="100000">
                                          <p:val>
                                            <p:strVal val="#ppt_y"/>
                                          </p:val>
                                        </p:tav>
                                      </p:tavLst>
                                    </p:anim>
                                  </p:childTnLst>
                                </p:cTn>
                              </p:par>
                            </p:childTnLst>
                          </p:cTn>
                        </p:par>
                        <p:par>
                          <p:cTn id="132" fill="hold" nodeType="afterGroup">
                            <p:stCondLst>
                              <p:cond delay="20400"/>
                            </p:stCondLst>
                            <p:childTnLst>
                              <p:par>
                                <p:cTn id="133" presetID="3" presetClass="entr" presetSubtype="10" fill="hold" grpId="0" nodeType="afterEffect">
                                  <p:stCondLst>
                                    <p:cond delay="0"/>
                                  </p:stCondLst>
                                  <p:childTnLst>
                                    <p:set>
                                      <p:cBhvr>
                                        <p:cTn id="134" dur="1" fill="hold">
                                          <p:stCondLst>
                                            <p:cond delay="0"/>
                                          </p:stCondLst>
                                        </p:cTn>
                                        <p:tgtEl>
                                          <p:spTgt spid="525343"/>
                                        </p:tgtEl>
                                        <p:attrNameLst>
                                          <p:attrName>style.visibility</p:attrName>
                                        </p:attrNameLst>
                                      </p:cBhvr>
                                      <p:to>
                                        <p:strVal val="visible"/>
                                      </p:to>
                                    </p:set>
                                    <p:animEffect transition="in" filter="blinds(horizontal)">
                                      <p:cBhvr>
                                        <p:cTn id="135" dur="500"/>
                                        <p:tgtEl>
                                          <p:spTgt spid="525343"/>
                                        </p:tgtEl>
                                      </p:cBhvr>
                                    </p:animEffect>
                                  </p:childTnLst>
                                </p:cTn>
                              </p:par>
                            </p:childTnLst>
                          </p:cTn>
                        </p:par>
                        <p:par>
                          <p:cTn id="136" fill="hold" nodeType="afterGroup">
                            <p:stCondLst>
                              <p:cond delay="20900"/>
                            </p:stCondLst>
                            <p:childTnLst>
                              <p:par>
                                <p:cTn id="137" presetID="2" presetClass="entr" presetSubtype="3" fill="hold" grpId="0" nodeType="afterEffect">
                                  <p:stCondLst>
                                    <p:cond delay="0"/>
                                  </p:stCondLst>
                                  <p:childTnLst>
                                    <p:set>
                                      <p:cBhvr>
                                        <p:cTn id="138" dur="1" fill="hold">
                                          <p:stCondLst>
                                            <p:cond delay="0"/>
                                          </p:stCondLst>
                                        </p:cTn>
                                        <p:tgtEl>
                                          <p:spTgt spid="525342"/>
                                        </p:tgtEl>
                                        <p:attrNameLst>
                                          <p:attrName>style.visibility</p:attrName>
                                        </p:attrNameLst>
                                      </p:cBhvr>
                                      <p:to>
                                        <p:strVal val="visible"/>
                                      </p:to>
                                    </p:set>
                                    <p:anim calcmode="lin" valueType="num">
                                      <p:cBhvr additive="base">
                                        <p:cTn id="139" dur="500" fill="hold"/>
                                        <p:tgtEl>
                                          <p:spTgt spid="525342"/>
                                        </p:tgtEl>
                                        <p:attrNameLst>
                                          <p:attrName>ppt_x</p:attrName>
                                        </p:attrNameLst>
                                      </p:cBhvr>
                                      <p:tavLst>
                                        <p:tav tm="0">
                                          <p:val>
                                            <p:strVal val="1+#ppt_w/2"/>
                                          </p:val>
                                        </p:tav>
                                        <p:tav tm="100000">
                                          <p:val>
                                            <p:strVal val="#ppt_x"/>
                                          </p:val>
                                        </p:tav>
                                      </p:tavLst>
                                    </p:anim>
                                    <p:anim calcmode="lin" valueType="num">
                                      <p:cBhvr additive="base">
                                        <p:cTn id="140" dur="500" fill="hold"/>
                                        <p:tgtEl>
                                          <p:spTgt spid="525342"/>
                                        </p:tgtEl>
                                        <p:attrNameLst>
                                          <p:attrName>ppt_y</p:attrName>
                                        </p:attrNameLst>
                                      </p:cBhvr>
                                      <p:tavLst>
                                        <p:tav tm="0">
                                          <p:val>
                                            <p:strVal val="0-#ppt_h/2"/>
                                          </p:val>
                                        </p:tav>
                                        <p:tav tm="100000">
                                          <p:val>
                                            <p:strVal val="#ppt_y"/>
                                          </p:val>
                                        </p:tav>
                                      </p:tavLst>
                                    </p:anim>
                                  </p:childTnLst>
                                </p:cTn>
                              </p:par>
                            </p:childTnLst>
                          </p:cTn>
                        </p:par>
                        <p:par>
                          <p:cTn id="141" fill="hold" nodeType="afterGroup">
                            <p:stCondLst>
                              <p:cond delay="21400"/>
                            </p:stCondLst>
                            <p:childTnLst>
                              <p:par>
                                <p:cTn id="142" presetID="3" presetClass="entr" presetSubtype="10" fill="hold" grpId="0" nodeType="afterEffect">
                                  <p:stCondLst>
                                    <p:cond delay="0"/>
                                  </p:stCondLst>
                                  <p:childTnLst>
                                    <p:set>
                                      <p:cBhvr>
                                        <p:cTn id="143" dur="1" fill="hold">
                                          <p:stCondLst>
                                            <p:cond delay="0"/>
                                          </p:stCondLst>
                                        </p:cTn>
                                        <p:tgtEl>
                                          <p:spTgt spid="525345"/>
                                        </p:tgtEl>
                                        <p:attrNameLst>
                                          <p:attrName>style.visibility</p:attrName>
                                        </p:attrNameLst>
                                      </p:cBhvr>
                                      <p:to>
                                        <p:strVal val="visible"/>
                                      </p:to>
                                    </p:set>
                                    <p:animEffect transition="in" filter="blinds(horizontal)">
                                      <p:cBhvr>
                                        <p:cTn id="144" dur="500"/>
                                        <p:tgtEl>
                                          <p:spTgt spid="525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4" grpId="0" animBg="1" autoUpdateAnimBg="0"/>
      <p:bldP spid="525315" grpId="0" animBg="1" autoUpdateAnimBg="0"/>
      <p:bldP spid="525316" grpId="0" animBg="1" autoUpdateAnimBg="0"/>
      <p:bldP spid="525317" grpId="0" animBg="1" autoUpdateAnimBg="0"/>
      <p:bldP spid="525318" grpId="0" animBg="1" autoUpdateAnimBg="0"/>
      <p:bldP spid="525319" grpId="0" animBg="1" autoUpdateAnimBg="0"/>
      <p:bldP spid="525320" grpId="0" animBg="1" autoUpdateAnimBg="0"/>
      <p:bldP spid="525321" grpId="0" animBg="1" autoUpdateAnimBg="0"/>
      <p:bldP spid="525322" grpId="0" animBg="1" autoUpdateAnimBg="0"/>
      <p:bldP spid="525323" grpId="0" animBg="1" autoUpdateAnimBg="0"/>
      <p:bldP spid="525324" grpId="0" animBg="1"/>
      <p:bldP spid="525325" grpId="0" animBg="1"/>
      <p:bldP spid="525326" grpId="0" animBg="1"/>
      <p:bldP spid="525327" grpId="0" animBg="1"/>
      <p:bldP spid="525328" grpId="0" animBg="1"/>
      <p:bldP spid="525329" grpId="0" animBg="1"/>
      <p:bldP spid="525330" grpId="0" animBg="1"/>
      <p:bldP spid="525331" grpId="0" animBg="1"/>
      <p:bldP spid="525332" grpId="0" animBg="1"/>
      <p:bldP spid="525333" grpId="0" animBg="1"/>
      <p:bldP spid="525334" grpId="0" animBg="1"/>
      <p:bldP spid="525335" grpId="0" animBg="1"/>
      <p:bldP spid="525336" grpId="0" animBg="1"/>
      <p:bldP spid="525337" grpId="0" animBg="1"/>
      <p:bldP spid="525338" grpId="0" animBg="1"/>
      <p:bldP spid="525339" grpId="0" animBg="1"/>
      <p:bldP spid="525340" grpId="0" animBg="1" autoUpdateAnimBg="0"/>
      <p:bldP spid="525341" grpId="0" animBg="1" autoUpdateAnimBg="0"/>
      <p:bldP spid="525342" grpId="0" animBg="1" autoUpdateAnimBg="0"/>
      <p:bldP spid="525343" grpId="0" animBg="1"/>
      <p:bldP spid="525344" grpId="0" animBg="1"/>
      <p:bldP spid="525345"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294063" y="992188"/>
            <a:ext cx="3286125" cy="5238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rgbClr val="C00000"/>
                </a:solidFill>
              </a:rPr>
              <a:t>DESIRED IMPACT</a:t>
            </a:r>
            <a:endParaRPr lang="en-US" sz="2800">
              <a:solidFill>
                <a:srgbClr val="C00000"/>
              </a:solidFill>
            </a:endParaRPr>
          </a:p>
        </p:txBody>
      </p:sp>
      <p:sp>
        <p:nvSpPr>
          <p:cNvPr id="37891" name="Text Box 3"/>
          <p:cNvSpPr txBox="1">
            <a:spLocks noChangeArrowheads="1"/>
          </p:cNvSpPr>
          <p:nvPr/>
        </p:nvSpPr>
        <p:spPr bwMode="auto">
          <a:xfrm>
            <a:off x="3841750" y="2286000"/>
            <a:ext cx="1887538"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OUTCOME 2</a:t>
            </a:r>
          </a:p>
        </p:txBody>
      </p:sp>
      <p:sp>
        <p:nvSpPr>
          <p:cNvPr id="37892" name="Text Box 4"/>
          <p:cNvSpPr txBox="1">
            <a:spLocks noChangeArrowheads="1"/>
          </p:cNvSpPr>
          <p:nvPr/>
        </p:nvSpPr>
        <p:spPr bwMode="auto">
          <a:xfrm>
            <a:off x="1103313" y="2286000"/>
            <a:ext cx="1825625"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OUTCOME 1</a:t>
            </a:r>
          </a:p>
        </p:txBody>
      </p:sp>
      <p:sp>
        <p:nvSpPr>
          <p:cNvPr id="37893" name="Text Box 5"/>
          <p:cNvSpPr txBox="1">
            <a:spLocks noChangeArrowheads="1"/>
          </p:cNvSpPr>
          <p:nvPr/>
        </p:nvSpPr>
        <p:spPr bwMode="auto">
          <a:xfrm>
            <a:off x="6477000" y="2286000"/>
            <a:ext cx="1828800"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OUTCOME 3</a:t>
            </a:r>
          </a:p>
        </p:txBody>
      </p:sp>
      <p:sp>
        <p:nvSpPr>
          <p:cNvPr id="37894" name="Text Box 6"/>
          <p:cNvSpPr txBox="1">
            <a:spLocks noChangeArrowheads="1"/>
          </p:cNvSpPr>
          <p:nvPr/>
        </p:nvSpPr>
        <p:spPr bwMode="auto">
          <a:xfrm>
            <a:off x="3962400" y="4114800"/>
            <a:ext cx="1752600" cy="4000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OUTPUT 2.2</a:t>
            </a:r>
            <a:endParaRPr lang="en-US" sz="3200" b="1"/>
          </a:p>
        </p:txBody>
      </p:sp>
      <p:sp>
        <p:nvSpPr>
          <p:cNvPr id="37895" name="Text Box 7"/>
          <p:cNvSpPr txBox="1">
            <a:spLocks noChangeArrowheads="1"/>
          </p:cNvSpPr>
          <p:nvPr/>
        </p:nvSpPr>
        <p:spPr bwMode="auto">
          <a:xfrm>
            <a:off x="6400800" y="4038600"/>
            <a:ext cx="1752600" cy="4000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OUTPUT 2.3</a:t>
            </a:r>
            <a:endParaRPr lang="en-US" sz="3200" b="1"/>
          </a:p>
        </p:txBody>
      </p:sp>
      <p:sp>
        <p:nvSpPr>
          <p:cNvPr id="37896" name="Text Box 8"/>
          <p:cNvSpPr txBox="1">
            <a:spLocks noChangeArrowheads="1"/>
          </p:cNvSpPr>
          <p:nvPr/>
        </p:nvSpPr>
        <p:spPr bwMode="auto">
          <a:xfrm>
            <a:off x="1447800" y="4086225"/>
            <a:ext cx="1752600" cy="4000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OUTPUT 2.1</a:t>
            </a:r>
          </a:p>
        </p:txBody>
      </p:sp>
      <p:sp>
        <p:nvSpPr>
          <p:cNvPr id="37897" name="Text Box 9"/>
          <p:cNvSpPr txBox="1">
            <a:spLocks noChangeArrowheads="1"/>
          </p:cNvSpPr>
          <p:nvPr/>
        </p:nvSpPr>
        <p:spPr bwMode="auto">
          <a:xfrm>
            <a:off x="1295400" y="5486400"/>
            <a:ext cx="1752600" cy="6159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Intervention </a:t>
            </a:r>
            <a:r>
              <a:rPr lang="en-US" sz="1400" b="1"/>
              <a:t>2.2.1</a:t>
            </a:r>
            <a:endParaRPr lang="en-US" sz="2400" b="1"/>
          </a:p>
        </p:txBody>
      </p:sp>
      <p:sp>
        <p:nvSpPr>
          <p:cNvPr id="37898" name="Text Box 10"/>
          <p:cNvSpPr txBox="1">
            <a:spLocks noChangeArrowheads="1"/>
          </p:cNvSpPr>
          <p:nvPr/>
        </p:nvSpPr>
        <p:spPr bwMode="auto">
          <a:xfrm>
            <a:off x="3886200" y="5486400"/>
            <a:ext cx="1752600" cy="6159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Intervention </a:t>
            </a:r>
            <a:r>
              <a:rPr lang="en-US" sz="1400" b="1"/>
              <a:t>2.2.2</a:t>
            </a:r>
            <a:endParaRPr lang="en-US" sz="2400" b="1"/>
          </a:p>
        </p:txBody>
      </p:sp>
      <p:sp>
        <p:nvSpPr>
          <p:cNvPr id="37899" name="Text Box 11"/>
          <p:cNvSpPr txBox="1">
            <a:spLocks noChangeArrowheads="1"/>
          </p:cNvSpPr>
          <p:nvPr/>
        </p:nvSpPr>
        <p:spPr bwMode="auto">
          <a:xfrm>
            <a:off x="6477000" y="5486400"/>
            <a:ext cx="1752600" cy="6159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Intervention </a:t>
            </a:r>
            <a:r>
              <a:rPr lang="en-US" sz="1400" b="1"/>
              <a:t>2.2.3</a:t>
            </a:r>
            <a:endParaRPr lang="en-US" sz="2400" b="1"/>
          </a:p>
        </p:txBody>
      </p:sp>
      <p:sp>
        <p:nvSpPr>
          <p:cNvPr id="37900" name="Line 12"/>
          <p:cNvSpPr>
            <a:spLocks noChangeShapeType="1"/>
          </p:cNvSpPr>
          <p:nvPr/>
        </p:nvSpPr>
        <p:spPr bwMode="auto">
          <a:xfrm flipV="1">
            <a:off x="0" y="3124200"/>
            <a:ext cx="182880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7901" name="Line 13"/>
          <p:cNvSpPr>
            <a:spLocks noChangeShapeType="1"/>
          </p:cNvSpPr>
          <p:nvPr/>
        </p:nvSpPr>
        <p:spPr bwMode="auto">
          <a:xfrm flipH="1" flipV="1">
            <a:off x="7315200" y="3124200"/>
            <a:ext cx="18288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7902" name="Line 14"/>
          <p:cNvSpPr>
            <a:spLocks noChangeShapeType="1"/>
          </p:cNvSpPr>
          <p:nvPr/>
        </p:nvSpPr>
        <p:spPr bwMode="auto">
          <a:xfrm flipV="1">
            <a:off x="4648200" y="3124200"/>
            <a:ext cx="762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03" name="Line 15"/>
          <p:cNvSpPr>
            <a:spLocks noChangeShapeType="1"/>
          </p:cNvSpPr>
          <p:nvPr/>
        </p:nvSpPr>
        <p:spPr bwMode="auto">
          <a:xfrm flipV="1">
            <a:off x="2209800" y="3200400"/>
            <a:ext cx="22098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7904" name="Line 16"/>
          <p:cNvSpPr>
            <a:spLocks noChangeShapeType="1"/>
          </p:cNvSpPr>
          <p:nvPr/>
        </p:nvSpPr>
        <p:spPr bwMode="auto">
          <a:xfrm flipH="1" flipV="1">
            <a:off x="5029200" y="3200400"/>
            <a:ext cx="22860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7905" name="Line 17"/>
          <p:cNvSpPr>
            <a:spLocks noChangeShapeType="1"/>
          </p:cNvSpPr>
          <p:nvPr/>
        </p:nvSpPr>
        <p:spPr bwMode="auto">
          <a:xfrm flipV="1">
            <a:off x="4724400" y="1600200"/>
            <a:ext cx="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06" name="Line 18"/>
          <p:cNvSpPr>
            <a:spLocks noChangeShapeType="1"/>
          </p:cNvSpPr>
          <p:nvPr/>
        </p:nvSpPr>
        <p:spPr bwMode="auto">
          <a:xfrm flipV="1">
            <a:off x="1981200" y="1524000"/>
            <a:ext cx="1600200" cy="762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07" name="Line 19"/>
          <p:cNvSpPr>
            <a:spLocks noChangeShapeType="1"/>
          </p:cNvSpPr>
          <p:nvPr/>
        </p:nvSpPr>
        <p:spPr bwMode="auto">
          <a:xfrm flipH="1" flipV="1">
            <a:off x="6172200" y="1524000"/>
            <a:ext cx="1066800" cy="6858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08" name="Line 20"/>
          <p:cNvSpPr>
            <a:spLocks noChangeShapeType="1"/>
          </p:cNvSpPr>
          <p:nvPr/>
        </p:nvSpPr>
        <p:spPr bwMode="auto">
          <a:xfrm flipV="1">
            <a:off x="0" y="6248400"/>
            <a:ext cx="1981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7909" name="Line 21"/>
          <p:cNvSpPr>
            <a:spLocks noChangeShapeType="1"/>
          </p:cNvSpPr>
          <p:nvPr/>
        </p:nvSpPr>
        <p:spPr bwMode="auto">
          <a:xfrm flipH="1" flipV="1">
            <a:off x="4724400" y="6248400"/>
            <a:ext cx="76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10" name="Line 22"/>
          <p:cNvSpPr>
            <a:spLocks noChangeShapeType="1"/>
          </p:cNvSpPr>
          <p:nvPr/>
        </p:nvSpPr>
        <p:spPr bwMode="auto">
          <a:xfrm flipH="1" flipV="1">
            <a:off x="7315200" y="6248400"/>
            <a:ext cx="18288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11" name="Line 23"/>
          <p:cNvSpPr>
            <a:spLocks noChangeShapeType="1"/>
          </p:cNvSpPr>
          <p:nvPr/>
        </p:nvSpPr>
        <p:spPr bwMode="auto">
          <a:xfrm flipV="1">
            <a:off x="0" y="4524375"/>
            <a:ext cx="2198688" cy="11144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12" name="Line 24"/>
          <p:cNvSpPr>
            <a:spLocks noChangeShapeType="1"/>
          </p:cNvSpPr>
          <p:nvPr/>
        </p:nvSpPr>
        <p:spPr bwMode="auto">
          <a:xfrm flipV="1">
            <a:off x="2209800" y="4524375"/>
            <a:ext cx="1997075" cy="9620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13" name="Line 25"/>
          <p:cNvSpPr>
            <a:spLocks noChangeShapeType="1"/>
          </p:cNvSpPr>
          <p:nvPr/>
        </p:nvSpPr>
        <p:spPr bwMode="auto">
          <a:xfrm flipV="1">
            <a:off x="4724400" y="4524375"/>
            <a:ext cx="30163" cy="9620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14" name="Line 26"/>
          <p:cNvSpPr>
            <a:spLocks noChangeShapeType="1"/>
          </p:cNvSpPr>
          <p:nvPr/>
        </p:nvSpPr>
        <p:spPr bwMode="auto">
          <a:xfrm flipH="1" flipV="1">
            <a:off x="5302250" y="4524375"/>
            <a:ext cx="1860550" cy="8858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15" name="Line 27"/>
          <p:cNvSpPr>
            <a:spLocks noChangeShapeType="1"/>
          </p:cNvSpPr>
          <p:nvPr/>
        </p:nvSpPr>
        <p:spPr bwMode="auto">
          <a:xfrm flipH="1" flipV="1">
            <a:off x="7310438" y="4524375"/>
            <a:ext cx="1833562" cy="9620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7916" name="Text Box 28"/>
          <p:cNvSpPr txBox="1">
            <a:spLocks noChangeArrowheads="1"/>
          </p:cNvSpPr>
          <p:nvPr/>
        </p:nvSpPr>
        <p:spPr bwMode="auto">
          <a:xfrm>
            <a:off x="990600" y="142875"/>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37917" name="Text Box 29"/>
          <p:cNvSpPr txBox="1">
            <a:spLocks noChangeArrowheads="1"/>
          </p:cNvSpPr>
          <p:nvPr/>
        </p:nvSpPr>
        <p:spPr bwMode="auto">
          <a:xfrm>
            <a:off x="35814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37918" name="Text Box 30"/>
          <p:cNvSpPr txBox="1">
            <a:spLocks noChangeArrowheads="1"/>
          </p:cNvSpPr>
          <p:nvPr/>
        </p:nvSpPr>
        <p:spPr bwMode="auto">
          <a:xfrm>
            <a:off x="6324600" y="152400"/>
            <a:ext cx="2057400" cy="466725"/>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400" b="1">
                <a:solidFill>
                  <a:srgbClr val="FF0000"/>
                </a:solidFill>
                <a:latin typeface="Times New Roman" pitchFamily="18" charset="0"/>
              </a:rPr>
              <a:t>Consequences</a:t>
            </a:r>
          </a:p>
        </p:txBody>
      </p:sp>
      <p:sp>
        <p:nvSpPr>
          <p:cNvPr id="37919" name="Line 31"/>
          <p:cNvSpPr>
            <a:spLocks noChangeShapeType="1"/>
          </p:cNvSpPr>
          <p:nvPr/>
        </p:nvSpPr>
        <p:spPr bwMode="auto">
          <a:xfrm flipH="1" flipV="1">
            <a:off x="1981200" y="609600"/>
            <a:ext cx="144780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0" name="Line 32"/>
          <p:cNvSpPr>
            <a:spLocks noChangeShapeType="1"/>
          </p:cNvSpPr>
          <p:nvPr/>
        </p:nvSpPr>
        <p:spPr bwMode="auto">
          <a:xfrm flipV="1">
            <a:off x="4724400" y="609600"/>
            <a:ext cx="0" cy="3810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21" name="Line 33"/>
          <p:cNvSpPr>
            <a:spLocks noChangeShapeType="1"/>
          </p:cNvSpPr>
          <p:nvPr/>
        </p:nvSpPr>
        <p:spPr bwMode="auto">
          <a:xfrm flipV="1">
            <a:off x="6172200" y="609600"/>
            <a:ext cx="1219200" cy="3810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9986" name="Text Box 2"/>
          <p:cNvSpPr txBox="1">
            <a:spLocks noChangeArrowheads="1"/>
          </p:cNvSpPr>
          <p:nvPr/>
        </p:nvSpPr>
        <p:spPr bwMode="auto">
          <a:xfrm>
            <a:off x="2590800" y="912813"/>
            <a:ext cx="4419600" cy="5238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a:solidFill>
                  <a:srgbClr val="C00000"/>
                </a:solidFill>
              </a:rPr>
              <a:t>Women empowered</a:t>
            </a:r>
          </a:p>
        </p:txBody>
      </p:sp>
      <p:sp>
        <p:nvSpPr>
          <p:cNvPr id="169987" name="Text Box 3"/>
          <p:cNvSpPr txBox="1">
            <a:spLocks noChangeArrowheads="1"/>
          </p:cNvSpPr>
          <p:nvPr/>
        </p:nvSpPr>
        <p:spPr bwMode="auto">
          <a:xfrm>
            <a:off x="3505200" y="2286000"/>
            <a:ext cx="2362200" cy="830263"/>
          </a:xfrm>
          <a:prstGeom prst="rect">
            <a:avLst/>
          </a:prstGeom>
          <a:solidFill>
            <a:srgbClr val="FFFF00"/>
          </a:solidFill>
          <a:ln w="28575">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Young women educated </a:t>
            </a:r>
            <a:endParaRPr lang="en-US" sz="2800" b="1"/>
          </a:p>
        </p:txBody>
      </p:sp>
      <p:sp>
        <p:nvSpPr>
          <p:cNvPr id="169988" name="Text Box 4"/>
          <p:cNvSpPr txBox="1">
            <a:spLocks noChangeArrowheads="1"/>
          </p:cNvSpPr>
          <p:nvPr/>
        </p:nvSpPr>
        <p:spPr bwMode="auto">
          <a:xfrm>
            <a:off x="190500" y="2286000"/>
            <a:ext cx="2628900" cy="830263"/>
          </a:xfrm>
          <a:prstGeom prst="rect">
            <a:avLst/>
          </a:prstGeom>
          <a:solidFill>
            <a:srgbClr val="FFFF00"/>
          </a:solidFill>
          <a:ln w="12700">
            <a:solidFill>
              <a:srgbClr val="00FF99"/>
            </a:solidFill>
            <a:miter lim="800000"/>
            <a:headEnd/>
            <a:tailEnd/>
          </a:ln>
          <a:effectLst/>
        </p:spPr>
        <p:txBody>
          <a:bodyPr>
            <a:spAutoFit/>
          </a:bodyPr>
          <a:lstStyle/>
          <a:p>
            <a:pPr algn="ctr" eaLnBrk="0" hangingPunct="0">
              <a:spcBef>
                <a:spcPct val="50000"/>
              </a:spcBef>
              <a:defRPr/>
            </a:pPr>
            <a:r>
              <a:rPr lang="en-US" sz="2400" b="1" dirty="0">
                <a:solidFill>
                  <a:schemeClr val="accent1">
                    <a:lumMod val="50000"/>
                  </a:schemeClr>
                </a:solidFill>
                <a:cs typeface="+mn-cs"/>
              </a:rPr>
              <a:t>Women in leadership roles</a:t>
            </a:r>
          </a:p>
        </p:txBody>
      </p:sp>
      <p:sp>
        <p:nvSpPr>
          <p:cNvPr id="169989" name="Text Box 5"/>
          <p:cNvSpPr txBox="1">
            <a:spLocks noChangeArrowheads="1"/>
          </p:cNvSpPr>
          <p:nvPr/>
        </p:nvSpPr>
        <p:spPr bwMode="auto">
          <a:xfrm>
            <a:off x="6477000" y="2151063"/>
            <a:ext cx="2286000" cy="1200150"/>
          </a:xfrm>
          <a:prstGeom prst="rect">
            <a:avLst/>
          </a:prstGeom>
          <a:solidFill>
            <a:srgbClr val="FFFF00"/>
          </a:solidFill>
          <a:ln w="19050">
            <a:solidFill>
              <a:srgbClr val="00FF99"/>
            </a:solidFill>
            <a:miter lim="800000"/>
            <a:headEnd/>
            <a:tailEnd/>
          </a:ln>
          <a:effectLst/>
        </p:spPr>
        <p:txBody>
          <a:bodyPr>
            <a:spAutoFit/>
          </a:bodyPr>
          <a:lstStyle/>
          <a:p>
            <a:pPr algn="ctr" eaLnBrk="0" hangingPunct="0">
              <a:spcBef>
                <a:spcPct val="50000"/>
              </a:spcBef>
              <a:defRPr/>
            </a:pPr>
            <a:r>
              <a:rPr lang="en-US" sz="2400" b="1" dirty="0">
                <a:solidFill>
                  <a:schemeClr val="accent1">
                    <a:lumMod val="50000"/>
                  </a:schemeClr>
                </a:solidFill>
                <a:cs typeface="+mn-cs"/>
              </a:rPr>
              <a:t>Economic opportunities for women</a:t>
            </a:r>
          </a:p>
        </p:txBody>
      </p:sp>
      <p:sp>
        <p:nvSpPr>
          <p:cNvPr id="169990" name="Text Box 6"/>
          <p:cNvSpPr txBox="1">
            <a:spLocks noChangeArrowheads="1"/>
          </p:cNvSpPr>
          <p:nvPr/>
        </p:nvSpPr>
        <p:spPr bwMode="auto">
          <a:xfrm>
            <a:off x="3476625" y="4114800"/>
            <a:ext cx="2555875" cy="1200150"/>
          </a:xfrm>
          <a:prstGeom prst="rect">
            <a:avLst/>
          </a:prstGeom>
          <a:solidFill>
            <a:srgbClr val="FFFF00"/>
          </a:solidFill>
          <a:ln w="5715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Female enrollment rates increase</a:t>
            </a:r>
            <a:endParaRPr lang="en-US" sz="2800" b="1"/>
          </a:p>
        </p:txBody>
      </p:sp>
      <p:sp>
        <p:nvSpPr>
          <p:cNvPr id="169991" name="Text Box 7"/>
          <p:cNvSpPr txBox="1">
            <a:spLocks noChangeArrowheads="1"/>
          </p:cNvSpPr>
          <p:nvPr/>
        </p:nvSpPr>
        <p:spPr bwMode="auto">
          <a:xfrm>
            <a:off x="6400800" y="4038600"/>
            <a:ext cx="2286000" cy="830263"/>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Curriculum improved</a:t>
            </a:r>
          </a:p>
        </p:txBody>
      </p:sp>
      <p:sp>
        <p:nvSpPr>
          <p:cNvPr id="169992" name="Text Box 8"/>
          <p:cNvSpPr txBox="1">
            <a:spLocks noChangeArrowheads="1"/>
          </p:cNvSpPr>
          <p:nvPr/>
        </p:nvSpPr>
        <p:spPr bwMode="auto">
          <a:xfrm>
            <a:off x="685800" y="3976688"/>
            <a:ext cx="2514600" cy="120015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400" b="1"/>
              <a:t>Improved educational policies</a:t>
            </a:r>
            <a:endParaRPr lang="en-US" sz="2800" b="1"/>
          </a:p>
        </p:txBody>
      </p:sp>
      <p:sp>
        <p:nvSpPr>
          <p:cNvPr id="169993" name="Text Box 9"/>
          <p:cNvSpPr txBox="1">
            <a:spLocks noChangeArrowheads="1"/>
          </p:cNvSpPr>
          <p:nvPr/>
        </p:nvSpPr>
        <p:spPr bwMode="auto">
          <a:xfrm>
            <a:off x="1219200" y="5486400"/>
            <a:ext cx="1828800" cy="1323975"/>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Parents persuaded to send girls to school</a:t>
            </a:r>
            <a:endParaRPr lang="en-US" sz="2400" b="1"/>
          </a:p>
        </p:txBody>
      </p:sp>
      <p:sp>
        <p:nvSpPr>
          <p:cNvPr id="169994" name="Text Box 10"/>
          <p:cNvSpPr txBox="1">
            <a:spLocks noChangeArrowheads="1"/>
          </p:cNvSpPr>
          <p:nvPr/>
        </p:nvSpPr>
        <p:spPr bwMode="auto">
          <a:xfrm>
            <a:off x="3886200" y="5637213"/>
            <a:ext cx="1963738" cy="1077912"/>
          </a:xfrm>
          <a:prstGeom prst="rect">
            <a:avLst/>
          </a:prstGeom>
          <a:solidFill>
            <a:srgbClr val="FFFF00"/>
          </a:solidFill>
          <a:ln w="762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200" b="1"/>
              <a:t>Schools built</a:t>
            </a:r>
            <a:endParaRPr lang="en-US" sz="3600" b="1"/>
          </a:p>
        </p:txBody>
      </p:sp>
      <p:sp>
        <p:nvSpPr>
          <p:cNvPr id="169995" name="Text Box 11"/>
          <p:cNvSpPr txBox="1">
            <a:spLocks noChangeArrowheads="1"/>
          </p:cNvSpPr>
          <p:nvPr/>
        </p:nvSpPr>
        <p:spPr bwMode="auto">
          <a:xfrm>
            <a:off x="6477000" y="5486400"/>
            <a:ext cx="2057400" cy="1016000"/>
          </a:xfrm>
          <a:prstGeom prst="rect">
            <a:avLst/>
          </a:prstGeom>
          <a:solidFill>
            <a:srgbClr val="FFFF00"/>
          </a:solidFill>
          <a:ln w="127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000" b="1"/>
              <a:t>School system hires and pays teachers</a:t>
            </a:r>
            <a:endParaRPr lang="en-US" sz="2400" b="1"/>
          </a:p>
        </p:txBody>
      </p:sp>
      <p:sp>
        <p:nvSpPr>
          <p:cNvPr id="169996" name="Line 12"/>
          <p:cNvSpPr>
            <a:spLocks noChangeShapeType="1"/>
          </p:cNvSpPr>
          <p:nvPr/>
        </p:nvSpPr>
        <p:spPr bwMode="auto">
          <a:xfrm flipV="1">
            <a:off x="0" y="3048000"/>
            <a:ext cx="1600200" cy="1143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9997" name="Line 13"/>
          <p:cNvSpPr>
            <a:spLocks noChangeShapeType="1"/>
          </p:cNvSpPr>
          <p:nvPr/>
        </p:nvSpPr>
        <p:spPr bwMode="auto">
          <a:xfrm flipH="1" flipV="1">
            <a:off x="7858125" y="3429000"/>
            <a:ext cx="1285875" cy="685800"/>
          </a:xfrm>
          <a:prstGeom prst="line">
            <a:avLst/>
          </a:prstGeom>
          <a:noFill/>
          <a:ln w="76200">
            <a:solidFill>
              <a:srgbClr val="00B05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9998" name="Line 14"/>
          <p:cNvSpPr>
            <a:spLocks noChangeShapeType="1"/>
          </p:cNvSpPr>
          <p:nvPr/>
        </p:nvSpPr>
        <p:spPr bwMode="auto">
          <a:xfrm flipH="1" flipV="1">
            <a:off x="4724400" y="3048000"/>
            <a:ext cx="0" cy="1066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69999" name="Line 15"/>
          <p:cNvSpPr>
            <a:spLocks noChangeShapeType="1"/>
          </p:cNvSpPr>
          <p:nvPr/>
        </p:nvSpPr>
        <p:spPr bwMode="auto">
          <a:xfrm flipV="1">
            <a:off x="2209800" y="3048000"/>
            <a:ext cx="12954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0" name="Line 16"/>
          <p:cNvSpPr>
            <a:spLocks noChangeShapeType="1"/>
          </p:cNvSpPr>
          <p:nvPr/>
        </p:nvSpPr>
        <p:spPr bwMode="auto">
          <a:xfrm flipH="1" flipV="1">
            <a:off x="5791200" y="3048000"/>
            <a:ext cx="1524000" cy="990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1" name="Line 17"/>
          <p:cNvSpPr>
            <a:spLocks noChangeShapeType="1"/>
          </p:cNvSpPr>
          <p:nvPr/>
        </p:nvSpPr>
        <p:spPr bwMode="auto">
          <a:xfrm flipV="1">
            <a:off x="4724400" y="1371600"/>
            <a:ext cx="0" cy="9144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70002" name="Line 18"/>
          <p:cNvSpPr>
            <a:spLocks noChangeShapeType="1"/>
          </p:cNvSpPr>
          <p:nvPr/>
        </p:nvSpPr>
        <p:spPr bwMode="auto">
          <a:xfrm flipV="1">
            <a:off x="1981200" y="1447800"/>
            <a:ext cx="2286000" cy="838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3" name="Line 19"/>
          <p:cNvSpPr>
            <a:spLocks noChangeShapeType="1"/>
          </p:cNvSpPr>
          <p:nvPr/>
        </p:nvSpPr>
        <p:spPr bwMode="auto">
          <a:xfrm flipH="1" flipV="1">
            <a:off x="5257800" y="1447800"/>
            <a:ext cx="1981200" cy="7620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7" name="Line 23"/>
          <p:cNvSpPr>
            <a:spLocks noChangeShapeType="1"/>
          </p:cNvSpPr>
          <p:nvPr/>
        </p:nvSpPr>
        <p:spPr bwMode="auto">
          <a:xfrm flipV="1">
            <a:off x="0" y="5254625"/>
            <a:ext cx="920750" cy="38417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8" name="Line 24"/>
          <p:cNvSpPr>
            <a:spLocks noChangeShapeType="1"/>
          </p:cNvSpPr>
          <p:nvPr/>
        </p:nvSpPr>
        <p:spPr bwMode="auto">
          <a:xfrm flipV="1">
            <a:off x="2209800" y="5254625"/>
            <a:ext cx="1266825" cy="23177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09" name="Line 25"/>
          <p:cNvSpPr>
            <a:spLocks noChangeShapeType="1"/>
          </p:cNvSpPr>
          <p:nvPr/>
        </p:nvSpPr>
        <p:spPr bwMode="auto">
          <a:xfrm flipV="1">
            <a:off x="4724400" y="5254625"/>
            <a:ext cx="30163" cy="36512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10" name="Line 26"/>
          <p:cNvSpPr>
            <a:spLocks noChangeShapeType="1"/>
          </p:cNvSpPr>
          <p:nvPr/>
        </p:nvSpPr>
        <p:spPr bwMode="auto">
          <a:xfrm flipH="1" flipV="1">
            <a:off x="6032500" y="5072063"/>
            <a:ext cx="1130300" cy="33813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11" name="Line 27"/>
          <p:cNvSpPr>
            <a:spLocks noChangeShapeType="1"/>
          </p:cNvSpPr>
          <p:nvPr/>
        </p:nvSpPr>
        <p:spPr bwMode="auto">
          <a:xfrm flipH="1" flipV="1">
            <a:off x="7493000" y="4889500"/>
            <a:ext cx="1651000" cy="5969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70012" name="Text Box 28"/>
          <p:cNvSpPr txBox="1">
            <a:spLocks noChangeArrowheads="1"/>
          </p:cNvSpPr>
          <p:nvPr/>
        </p:nvSpPr>
        <p:spPr bwMode="auto">
          <a:xfrm>
            <a:off x="3276600" y="0"/>
            <a:ext cx="3048000" cy="427038"/>
          </a:xfrm>
          <a:prstGeom prst="rect">
            <a:avLst/>
          </a:prstGeom>
          <a:noFill/>
          <a:ln w="12700">
            <a:noFill/>
            <a:miter lim="800000"/>
            <a:headEnd/>
            <a:tailEnd/>
          </a:ln>
          <a:effectLst/>
        </p:spPr>
        <p:txBody>
          <a:bodyPr>
            <a:spAutoFit/>
          </a:bodyPr>
          <a:lstStyle/>
          <a:p>
            <a:pPr eaLnBrk="0" hangingPunct="0">
              <a:spcBef>
                <a:spcPct val="50000"/>
              </a:spcBef>
              <a:defRPr/>
            </a:pPr>
            <a:endParaRPr lang="en-US">
              <a:effectLst>
                <a:outerShdw blurRad="38100" dist="38100" dir="2700000" algn="tl">
                  <a:srgbClr val="000000"/>
                </a:outerShdw>
              </a:effectLst>
              <a:cs typeface="+mn-cs"/>
            </a:endParaRPr>
          </a:p>
        </p:txBody>
      </p:sp>
      <p:sp>
        <p:nvSpPr>
          <p:cNvPr id="170013" name="Text Box 29"/>
          <p:cNvSpPr txBox="1">
            <a:spLocks noChangeArrowheads="1"/>
          </p:cNvSpPr>
          <p:nvPr/>
        </p:nvSpPr>
        <p:spPr bwMode="auto">
          <a:xfrm>
            <a:off x="2514600" y="76200"/>
            <a:ext cx="4648200" cy="584200"/>
          </a:xfrm>
          <a:prstGeom prst="rect">
            <a:avLst/>
          </a:prstGeom>
          <a:solidFill>
            <a:srgbClr val="CCFF33"/>
          </a:solidFill>
          <a:ln w="9525">
            <a:solidFill>
              <a:srgbClr val="FFFF00"/>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200" b="1">
                <a:solidFill>
                  <a:srgbClr val="FF0000"/>
                </a:solidFill>
                <a:latin typeface="Times New Roman" pitchFamily="18" charset="0"/>
              </a:rPr>
              <a:t>Reduction in poverty</a:t>
            </a:r>
          </a:p>
        </p:txBody>
      </p:sp>
      <p:sp>
        <p:nvSpPr>
          <p:cNvPr id="170014" name="Line 30"/>
          <p:cNvSpPr>
            <a:spLocks noChangeShapeType="1"/>
          </p:cNvSpPr>
          <p:nvPr/>
        </p:nvSpPr>
        <p:spPr bwMode="auto">
          <a:xfrm flipV="1">
            <a:off x="4724400" y="609600"/>
            <a:ext cx="0" cy="304800"/>
          </a:xfrm>
          <a:prstGeom prst="line">
            <a:avLst/>
          </a:prstGeom>
          <a:noFill/>
          <a:ln w="76200">
            <a:solidFill>
              <a:srgbClr val="FF7C8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31" name="Line 20"/>
          <p:cNvSpPr>
            <a:spLocks noChangeShapeType="1"/>
          </p:cNvSpPr>
          <p:nvPr/>
        </p:nvSpPr>
        <p:spPr bwMode="auto">
          <a:xfrm flipV="1">
            <a:off x="0" y="609600"/>
            <a:ext cx="2514600" cy="9144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32" name="Line 22"/>
          <p:cNvSpPr>
            <a:spLocks noChangeShapeType="1"/>
          </p:cNvSpPr>
          <p:nvPr/>
        </p:nvSpPr>
        <p:spPr bwMode="auto">
          <a:xfrm flipH="1" flipV="1">
            <a:off x="7162800" y="609600"/>
            <a:ext cx="1981200" cy="609600"/>
          </a:xfrm>
          <a:prstGeom prst="line">
            <a:avLst/>
          </a:prstGeom>
          <a:noFill/>
          <a:ln w="57150" cmpd="thickThin">
            <a:solidFill>
              <a:srgbClr val="00CC66"/>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9994"/>
                                        </p:tgtEl>
                                        <p:attrNameLst>
                                          <p:attrName>style.visibility</p:attrName>
                                        </p:attrNameLst>
                                      </p:cBhvr>
                                      <p:to>
                                        <p:strVal val="visible"/>
                                      </p:to>
                                    </p:set>
                                    <p:anim calcmode="lin" valueType="num">
                                      <p:cBhvr additive="base">
                                        <p:cTn id="7" dur="500" fill="hold"/>
                                        <p:tgtEl>
                                          <p:spTgt spid="169994"/>
                                        </p:tgtEl>
                                        <p:attrNameLst>
                                          <p:attrName>ppt_x</p:attrName>
                                        </p:attrNameLst>
                                      </p:cBhvr>
                                      <p:tavLst>
                                        <p:tav tm="0">
                                          <p:val>
                                            <p:strVal val="#ppt_x"/>
                                          </p:val>
                                        </p:tav>
                                        <p:tav tm="100000">
                                          <p:val>
                                            <p:strVal val="#ppt_x"/>
                                          </p:val>
                                        </p:tav>
                                      </p:tavLst>
                                    </p:anim>
                                    <p:anim calcmode="lin" valueType="num">
                                      <p:cBhvr additive="base">
                                        <p:cTn id="8" dur="500" fill="hold"/>
                                        <p:tgtEl>
                                          <p:spTgt spid="1699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9993"/>
                                        </p:tgtEl>
                                        <p:attrNameLst>
                                          <p:attrName>style.visibility</p:attrName>
                                        </p:attrNameLst>
                                      </p:cBhvr>
                                      <p:to>
                                        <p:strVal val="visible"/>
                                      </p:to>
                                    </p:set>
                                    <p:anim calcmode="lin" valueType="num">
                                      <p:cBhvr additive="base">
                                        <p:cTn id="13" dur="500" fill="hold"/>
                                        <p:tgtEl>
                                          <p:spTgt spid="169993"/>
                                        </p:tgtEl>
                                        <p:attrNameLst>
                                          <p:attrName>ppt_x</p:attrName>
                                        </p:attrNameLst>
                                      </p:cBhvr>
                                      <p:tavLst>
                                        <p:tav tm="0">
                                          <p:val>
                                            <p:strVal val="0-#ppt_w/2"/>
                                          </p:val>
                                        </p:tav>
                                        <p:tav tm="100000">
                                          <p:val>
                                            <p:strVal val="#ppt_x"/>
                                          </p:val>
                                        </p:tav>
                                      </p:tavLst>
                                    </p:anim>
                                    <p:anim calcmode="lin" valueType="num">
                                      <p:cBhvr additive="base">
                                        <p:cTn id="14" dur="500" fill="hold"/>
                                        <p:tgtEl>
                                          <p:spTgt spid="16999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169995"/>
                                        </p:tgtEl>
                                        <p:attrNameLst>
                                          <p:attrName>style.visibility</p:attrName>
                                        </p:attrNameLst>
                                      </p:cBhvr>
                                      <p:to>
                                        <p:strVal val="visible"/>
                                      </p:to>
                                    </p:set>
                                    <p:anim calcmode="lin" valueType="num">
                                      <p:cBhvr additive="base">
                                        <p:cTn id="18" dur="500" fill="hold"/>
                                        <p:tgtEl>
                                          <p:spTgt spid="169995"/>
                                        </p:tgtEl>
                                        <p:attrNameLst>
                                          <p:attrName>ppt_x</p:attrName>
                                        </p:attrNameLst>
                                      </p:cBhvr>
                                      <p:tavLst>
                                        <p:tav tm="0">
                                          <p:val>
                                            <p:strVal val="1+#ppt_w/2"/>
                                          </p:val>
                                        </p:tav>
                                        <p:tav tm="100000">
                                          <p:val>
                                            <p:strVal val="#ppt_x"/>
                                          </p:val>
                                        </p:tav>
                                      </p:tavLst>
                                    </p:anim>
                                    <p:anim calcmode="lin" valueType="num">
                                      <p:cBhvr additive="base">
                                        <p:cTn id="19" dur="500" fill="hold"/>
                                        <p:tgtEl>
                                          <p:spTgt spid="169995"/>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170009"/>
                                        </p:tgtEl>
                                        <p:attrNameLst>
                                          <p:attrName>style.visibility</p:attrName>
                                        </p:attrNameLst>
                                      </p:cBhvr>
                                      <p:to>
                                        <p:strVal val="visible"/>
                                      </p:to>
                                    </p:set>
                                    <p:animEffect transition="in" filter="dissolve">
                                      <p:cBhvr>
                                        <p:cTn id="23" dur="500"/>
                                        <p:tgtEl>
                                          <p:spTgt spid="170009"/>
                                        </p:tgtEl>
                                      </p:cBhvr>
                                    </p:animEffect>
                                  </p:childTnLst>
                                </p:cTn>
                              </p:par>
                            </p:childTnLst>
                          </p:cTn>
                        </p:par>
                        <p:par>
                          <p:cTn id="24" fill="hold" nodeType="afterGroup">
                            <p:stCondLst>
                              <p:cond delay="1500"/>
                            </p:stCondLst>
                            <p:childTnLst>
                              <p:par>
                                <p:cTn id="25" presetID="9" presetClass="entr" presetSubtype="0" fill="hold" grpId="0" nodeType="afterEffect">
                                  <p:stCondLst>
                                    <p:cond delay="0"/>
                                  </p:stCondLst>
                                  <p:childTnLst>
                                    <p:set>
                                      <p:cBhvr>
                                        <p:cTn id="26" dur="1" fill="hold">
                                          <p:stCondLst>
                                            <p:cond delay="0"/>
                                          </p:stCondLst>
                                        </p:cTn>
                                        <p:tgtEl>
                                          <p:spTgt spid="170008"/>
                                        </p:tgtEl>
                                        <p:attrNameLst>
                                          <p:attrName>style.visibility</p:attrName>
                                        </p:attrNameLst>
                                      </p:cBhvr>
                                      <p:to>
                                        <p:strVal val="visible"/>
                                      </p:to>
                                    </p:set>
                                    <p:animEffect transition="in" filter="dissolve">
                                      <p:cBhvr>
                                        <p:cTn id="27" dur="500"/>
                                        <p:tgtEl>
                                          <p:spTgt spid="170008"/>
                                        </p:tgtEl>
                                      </p:cBhvr>
                                    </p:animEffect>
                                  </p:childTnLst>
                                </p:cTn>
                              </p:par>
                            </p:childTnLst>
                          </p:cTn>
                        </p:par>
                        <p:par>
                          <p:cTn id="28" fill="hold" nodeType="afterGroup">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170010"/>
                                        </p:tgtEl>
                                        <p:attrNameLst>
                                          <p:attrName>style.visibility</p:attrName>
                                        </p:attrNameLst>
                                      </p:cBhvr>
                                      <p:to>
                                        <p:strVal val="visible"/>
                                      </p:to>
                                    </p:set>
                                    <p:animEffect transition="in" filter="dissolve">
                                      <p:cBhvr>
                                        <p:cTn id="31" dur="500"/>
                                        <p:tgtEl>
                                          <p:spTgt spid="170010"/>
                                        </p:tgtEl>
                                      </p:cBhvr>
                                    </p:animEffect>
                                  </p:childTnLst>
                                </p:cTn>
                              </p:par>
                            </p:childTnLst>
                          </p:cTn>
                        </p:par>
                        <p:par>
                          <p:cTn id="32" fill="hold" nodeType="afterGroup">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169990"/>
                                        </p:tgtEl>
                                        <p:attrNameLst>
                                          <p:attrName>style.visibility</p:attrName>
                                        </p:attrNameLst>
                                      </p:cBhvr>
                                      <p:to>
                                        <p:strVal val="visible"/>
                                      </p:to>
                                    </p:set>
                                    <p:anim calcmode="lin" valueType="num">
                                      <p:cBhvr additive="base">
                                        <p:cTn id="35" dur="500" fill="hold"/>
                                        <p:tgtEl>
                                          <p:spTgt spid="169990"/>
                                        </p:tgtEl>
                                        <p:attrNameLst>
                                          <p:attrName>ppt_x</p:attrName>
                                        </p:attrNameLst>
                                      </p:cBhvr>
                                      <p:tavLst>
                                        <p:tav tm="0">
                                          <p:val>
                                            <p:strVal val="#ppt_x"/>
                                          </p:val>
                                        </p:tav>
                                        <p:tav tm="100000">
                                          <p:val>
                                            <p:strVal val="#ppt_x"/>
                                          </p:val>
                                        </p:tav>
                                      </p:tavLst>
                                    </p:anim>
                                    <p:anim calcmode="lin" valueType="num">
                                      <p:cBhvr additive="base">
                                        <p:cTn id="36" dur="500" fill="hold"/>
                                        <p:tgtEl>
                                          <p:spTgt spid="169990"/>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69992"/>
                                        </p:tgtEl>
                                        <p:attrNameLst>
                                          <p:attrName>style.visibility</p:attrName>
                                        </p:attrNameLst>
                                      </p:cBhvr>
                                      <p:to>
                                        <p:strVal val="visible"/>
                                      </p:to>
                                    </p:set>
                                    <p:anim calcmode="lin" valueType="num">
                                      <p:cBhvr additive="base">
                                        <p:cTn id="41" dur="500" fill="hold"/>
                                        <p:tgtEl>
                                          <p:spTgt spid="169992"/>
                                        </p:tgtEl>
                                        <p:attrNameLst>
                                          <p:attrName>ppt_x</p:attrName>
                                        </p:attrNameLst>
                                      </p:cBhvr>
                                      <p:tavLst>
                                        <p:tav tm="0">
                                          <p:val>
                                            <p:strVal val="0-#ppt_w/2"/>
                                          </p:val>
                                        </p:tav>
                                        <p:tav tm="100000">
                                          <p:val>
                                            <p:strVal val="#ppt_x"/>
                                          </p:val>
                                        </p:tav>
                                      </p:tavLst>
                                    </p:anim>
                                    <p:anim calcmode="lin" valueType="num">
                                      <p:cBhvr additive="base">
                                        <p:cTn id="42" dur="500" fill="hold"/>
                                        <p:tgtEl>
                                          <p:spTgt spid="169992"/>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500"/>
                            </p:stCondLst>
                            <p:childTnLst>
                              <p:par>
                                <p:cTn id="44" presetID="2" presetClass="entr" presetSubtype="2" fill="hold" grpId="0" nodeType="afterEffect">
                                  <p:stCondLst>
                                    <p:cond delay="0"/>
                                  </p:stCondLst>
                                  <p:childTnLst>
                                    <p:set>
                                      <p:cBhvr>
                                        <p:cTn id="45" dur="1" fill="hold">
                                          <p:stCondLst>
                                            <p:cond delay="0"/>
                                          </p:stCondLst>
                                        </p:cTn>
                                        <p:tgtEl>
                                          <p:spTgt spid="169991"/>
                                        </p:tgtEl>
                                        <p:attrNameLst>
                                          <p:attrName>style.visibility</p:attrName>
                                        </p:attrNameLst>
                                      </p:cBhvr>
                                      <p:to>
                                        <p:strVal val="visible"/>
                                      </p:to>
                                    </p:set>
                                    <p:anim calcmode="lin" valueType="num">
                                      <p:cBhvr additive="base">
                                        <p:cTn id="46" dur="500" fill="hold"/>
                                        <p:tgtEl>
                                          <p:spTgt spid="169991"/>
                                        </p:tgtEl>
                                        <p:attrNameLst>
                                          <p:attrName>ppt_x</p:attrName>
                                        </p:attrNameLst>
                                      </p:cBhvr>
                                      <p:tavLst>
                                        <p:tav tm="0">
                                          <p:val>
                                            <p:strVal val="1+#ppt_w/2"/>
                                          </p:val>
                                        </p:tav>
                                        <p:tav tm="100000">
                                          <p:val>
                                            <p:strVal val="#ppt_x"/>
                                          </p:val>
                                        </p:tav>
                                      </p:tavLst>
                                    </p:anim>
                                    <p:anim calcmode="lin" valueType="num">
                                      <p:cBhvr additive="base">
                                        <p:cTn id="47" dur="500" fill="hold"/>
                                        <p:tgtEl>
                                          <p:spTgt spid="169991"/>
                                        </p:tgtEl>
                                        <p:attrNameLst>
                                          <p:attrName>ppt_y</p:attrName>
                                        </p:attrNameLst>
                                      </p:cBhvr>
                                      <p:tavLst>
                                        <p:tav tm="0">
                                          <p:val>
                                            <p:strVal val="#ppt_y"/>
                                          </p:val>
                                        </p:tav>
                                        <p:tav tm="100000">
                                          <p:val>
                                            <p:strVal val="#ppt_y"/>
                                          </p:val>
                                        </p:tav>
                                      </p:tavLst>
                                    </p:anim>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70011"/>
                                        </p:tgtEl>
                                        <p:attrNameLst>
                                          <p:attrName>style.visibility</p:attrName>
                                        </p:attrNameLst>
                                      </p:cBhvr>
                                      <p:to>
                                        <p:strVal val="visible"/>
                                      </p:to>
                                    </p:set>
                                    <p:animEffect transition="in" filter="dissolve">
                                      <p:cBhvr>
                                        <p:cTn id="51" dur="500"/>
                                        <p:tgtEl>
                                          <p:spTgt spid="170011"/>
                                        </p:tgtEl>
                                      </p:cBhvr>
                                    </p:animEffect>
                                  </p:childTnLst>
                                </p:cTn>
                              </p:par>
                            </p:childTnLst>
                          </p:cTn>
                        </p:par>
                        <p:par>
                          <p:cTn id="52" fill="hold" nodeType="afterGroup">
                            <p:stCondLst>
                              <p:cond delay="1500"/>
                            </p:stCondLst>
                            <p:childTnLst>
                              <p:par>
                                <p:cTn id="53" presetID="9" presetClass="entr" presetSubtype="0" fill="hold" grpId="0" nodeType="afterEffect">
                                  <p:stCondLst>
                                    <p:cond delay="0"/>
                                  </p:stCondLst>
                                  <p:childTnLst>
                                    <p:set>
                                      <p:cBhvr>
                                        <p:cTn id="54" dur="1" fill="hold">
                                          <p:stCondLst>
                                            <p:cond delay="0"/>
                                          </p:stCondLst>
                                        </p:cTn>
                                        <p:tgtEl>
                                          <p:spTgt spid="169999"/>
                                        </p:tgtEl>
                                        <p:attrNameLst>
                                          <p:attrName>style.visibility</p:attrName>
                                        </p:attrNameLst>
                                      </p:cBhvr>
                                      <p:to>
                                        <p:strVal val="visible"/>
                                      </p:to>
                                    </p:set>
                                    <p:animEffect transition="in" filter="dissolve">
                                      <p:cBhvr>
                                        <p:cTn id="55" dur="500"/>
                                        <p:tgtEl>
                                          <p:spTgt spid="169999"/>
                                        </p:tgtEl>
                                      </p:cBhvr>
                                    </p:animEffect>
                                  </p:childTnLst>
                                </p:cTn>
                              </p:par>
                            </p:childTnLst>
                          </p:cTn>
                        </p:par>
                        <p:par>
                          <p:cTn id="56" fill="hold" nodeType="afterGroup">
                            <p:stCondLst>
                              <p:cond delay="2000"/>
                            </p:stCondLst>
                            <p:childTnLst>
                              <p:par>
                                <p:cTn id="57" presetID="9" presetClass="entr" presetSubtype="0" fill="hold" grpId="0" nodeType="afterEffect">
                                  <p:stCondLst>
                                    <p:cond delay="0"/>
                                  </p:stCondLst>
                                  <p:childTnLst>
                                    <p:set>
                                      <p:cBhvr>
                                        <p:cTn id="58" dur="1" fill="hold">
                                          <p:stCondLst>
                                            <p:cond delay="0"/>
                                          </p:stCondLst>
                                        </p:cTn>
                                        <p:tgtEl>
                                          <p:spTgt spid="170007"/>
                                        </p:tgtEl>
                                        <p:attrNameLst>
                                          <p:attrName>style.visibility</p:attrName>
                                        </p:attrNameLst>
                                      </p:cBhvr>
                                      <p:to>
                                        <p:strVal val="visible"/>
                                      </p:to>
                                    </p:set>
                                    <p:animEffect transition="in" filter="dissolve">
                                      <p:cBhvr>
                                        <p:cTn id="59" dur="500"/>
                                        <p:tgtEl>
                                          <p:spTgt spid="170007"/>
                                        </p:tgtEl>
                                      </p:cBhvr>
                                    </p:animEffect>
                                  </p:childTnLst>
                                </p:cTn>
                              </p:par>
                            </p:childTnLst>
                          </p:cTn>
                        </p:par>
                        <p:par>
                          <p:cTn id="60" fill="hold" nodeType="afterGroup">
                            <p:stCondLst>
                              <p:cond delay="2500"/>
                            </p:stCondLst>
                            <p:childTnLst>
                              <p:par>
                                <p:cTn id="61" presetID="9" presetClass="entr" presetSubtype="0" fill="hold" grpId="0" nodeType="afterEffect">
                                  <p:stCondLst>
                                    <p:cond delay="0"/>
                                  </p:stCondLst>
                                  <p:childTnLst>
                                    <p:set>
                                      <p:cBhvr>
                                        <p:cTn id="62" dur="1" fill="hold">
                                          <p:stCondLst>
                                            <p:cond delay="0"/>
                                          </p:stCondLst>
                                        </p:cTn>
                                        <p:tgtEl>
                                          <p:spTgt spid="169998"/>
                                        </p:tgtEl>
                                        <p:attrNameLst>
                                          <p:attrName>style.visibility</p:attrName>
                                        </p:attrNameLst>
                                      </p:cBhvr>
                                      <p:to>
                                        <p:strVal val="visible"/>
                                      </p:to>
                                    </p:set>
                                    <p:animEffect transition="in" filter="dissolve">
                                      <p:cBhvr>
                                        <p:cTn id="63" dur="500"/>
                                        <p:tgtEl>
                                          <p:spTgt spid="169998"/>
                                        </p:tgtEl>
                                      </p:cBhvr>
                                    </p:animEffect>
                                  </p:childTnLst>
                                </p:cTn>
                              </p:par>
                            </p:childTnLst>
                          </p:cTn>
                        </p:par>
                        <p:par>
                          <p:cTn id="64" fill="hold" nodeType="afterGroup">
                            <p:stCondLst>
                              <p:cond delay="3000"/>
                            </p:stCondLst>
                            <p:childTnLst>
                              <p:par>
                                <p:cTn id="65" presetID="9" presetClass="entr" presetSubtype="0" fill="hold" grpId="0" nodeType="afterEffect">
                                  <p:stCondLst>
                                    <p:cond delay="0"/>
                                  </p:stCondLst>
                                  <p:childTnLst>
                                    <p:set>
                                      <p:cBhvr>
                                        <p:cTn id="66" dur="1" fill="hold">
                                          <p:stCondLst>
                                            <p:cond delay="0"/>
                                          </p:stCondLst>
                                        </p:cTn>
                                        <p:tgtEl>
                                          <p:spTgt spid="170000"/>
                                        </p:tgtEl>
                                        <p:attrNameLst>
                                          <p:attrName>style.visibility</p:attrName>
                                        </p:attrNameLst>
                                      </p:cBhvr>
                                      <p:to>
                                        <p:strVal val="visible"/>
                                      </p:to>
                                    </p:set>
                                    <p:animEffect transition="in" filter="dissolve">
                                      <p:cBhvr>
                                        <p:cTn id="67" dur="500"/>
                                        <p:tgtEl>
                                          <p:spTgt spid="170000"/>
                                        </p:tgtEl>
                                      </p:cBhvr>
                                    </p:animEffect>
                                  </p:childTnLst>
                                </p:cTn>
                              </p:par>
                            </p:childTnLst>
                          </p:cTn>
                        </p:par>
                        <p:par>
                          <p:cTn id="68" fill="hold" nodeType="afterGroup">
                            <p:stCondLst>
                              <p:cond delay="3500"/>
                            </p:stCondLst>
                            <p:childTnLst>
                              <p:par>
                                <p:cTn id="69" presetID="55" presetClass="entr" presetSubtype="0" fill="hold" grpId="0" nodeType="afterEffect">
                                  <p:stCondLst>
                                    <p:cond delay="0"/>
                                  </p:stCondLst>
                                  <p:childTnLst>
                                    <p:set>
                                      <p:cBhvr>
                                        <p:cTn id="70" dur="1" fill="hold">
                                          <p:stCondLst>
                                            <p:cond delay="0"/>
                                          </p:stCondLst>
                                        </p:cTn>
                                        <p:tgtEl>
                                          <p:spTgt spid="169987"/>
                                        </p:tgtEl>
                                        <p:attrNameLst>
                                          <p:attrName>style.visibility</p:attrName>
                                        </p:attrNameLst>
                                      </p:cBhvr>
                                      <p:to>
                                        <p:strVal val="visible"/>
                                      </p:to>
                                    </p:set>
                                    <p:anim calcmode="lin" valueType="num">
                                      <p:cBhvr>
                                        <p:cTn id="71" dur="1000" fill="hold"/>
                                        <p:tgtEl>
                                          <p:spTgt spid="169987"/>
                                        </p:tgtEl>
                                        <p:attrNameLst>
                                          <p:attrName>ppt_w</p:attrName>
                                        </p:attrNameLst>
                                      </p:cBhvr>
                                      <p:tavLst>
                                        <p:tav tm="0">
                                          <p:val>
                                            <p:strVal val="#ppt_w*0.70"/>
                                          </p:val>
                                        </p:tav>
                                        <p:tav tm="100000">
                                          <p:val>
                                            <p:strVal val="#ppt_w"/>
                                          </p:val>
                                        </p:tav>
                                      </p:tavLst>
                                    </p:anim>
                                    <p:anim calcmode="lin" valueType="num">
                                      <p:cBhvr>
                                        <p:cTn id="72" dur="1000" fill="hold"/>
                                        <p:tgtEl>
                                          <p:spTgt spid="169987"/>
                                        </p:tgtEl>
                                        <p:attrNameLst>
                                          <p:attrName>ppt_h</p:attrName>
                                        </p:attrNameLst>
                                      </p:cBhvr>
                                      <p:tavLst>
                                        <p:tav tm="0">
                                          <p:val>
                                            <p:strVal val="#ppt_h"/>
                                          </p:val>
                                        </p:tav>
                                        <p:tav tm="100000">
                                          <p:val>
                                            <p:strVal val="#ppt_h"/>
                                          </p:val>
                                        </p:tav>
                                      </p:tavLst>
                                    </p:anim>
                                    <p:animEffect transition="in" filter="fade">
                                      <p:cBhvr>
                                        <p:cTn id="73" dur="1000"/>
                                        <p:tgtEl>
                                          <p:spTgt spid="16998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fill="hold" grpId="0" nodeType="clickEffect">
                                  <p:stCondLst>
                                    <p:cond delay="0"/>
                                  </p:stCondLst>
                                  <p:childTnLst>
                                    <p:set>
                                      <p:cBhvr>
                                        <p:cTn id="77" dur="1" fill="hold">
                                          <p:stCondLst>
                                            <p:cond delay="0"/>
                                          </p:stCondLst>
                                        </p:cTn>
                                        <p:tgtEl>
                                          <p:spTgt spid="169988"/>
                                        </p:tgtEl>
                                        <p:attrNameLst>
                                          <p:attrName>style.visibility</p:attrName>
                                        </p:attrNameLst>
                                      </p:cBhvr>
                                      <p:to>
                                        <p:strVal val="visible"/>
                                      </p:to>
                                    </p:set>
                                    <p:anim calcmode="lin" valueType="num">
                                      <p:cBhvr additive="base">
                                        <p:cTn id="78" dur="500" fill="hold"/>
                                        <p:tgtEl>
                                          <p:spTgt spid="169988"/>
                                        </p:tgtEl>
                                        <p:attrNameLst>
                                          <p:attrName>ppt_x</p:attrName>
                                        </p:attrNameLst>
                                      </p:cBhvr>
                                      <p:tavLst>
                                        <p:tav tm="0">
                                          <p:val>
                                            <p:strVal val="0-#ppt_w/2"/>
                                          </p:val>
                                        </p:tav>
                                        <p:tav tm="100000">
                                          <p:val>
                                            <p:strVal val="#ppt_x"/>
                                          </p:val>
                                        </p:tav>
                                      </p:tavLst>
                                    </p:anim>
                                    <p:anim calcmode="lin" valueType="num">
                                      <p:cBhvr additive="base">
                                        <p:cTn id="79" dur="500" fill="hold"/>
                                        <p:tgtEl>
                                          <p:spTgt spid="169988"/>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500"/>
                            </p:stCondLst>
                            <p:childTnLst>
                              <p:par>
                                <p:cTn id="81" presetID="9" presetClass="entr" presetSubtype="0" fill="hold" grpId="0" nodeType="afterEffect">
                                  <p:stCondLst>
                                    <p:cond delay="0"/>
                                  </p:stCondLst>
                                  <p:childTnLst>
                                    <p:set>
                                      <p:cBhvr>
                                        <p:cTn id="82" dur="1" fill="hold">
                                          <p:stCondLst>
                                            <p:cond delay="0"/>
                                          </p:stCondLst>
                                        </p:cTn>
                                        <p:tgtEl>
                                          <p:spTgt spid="169996"/>
                                        </p:tgtEl>
                                        <p:attrNameLst>
                                          <p:attrName>style.visibility</p:attrName>
                                        </p:attrNameLst>
                                      </p:cBhvr>
                                      <p:to>
                                        <p:strVal val="visible"/>
                                      </p:to>
                                    </p:set>
                                    <p:animEffect transition="in" filter="dissolve">
                                      <p:cBhvr>
                                        <p:cTn id="83" dur="500"/>
                                        <p:tgtEl>
                                          <p:spTgt spid="169996"/>
                                        </p:tgtEl>
                                      </p:cBhvr>
                                    </p:animEffect>
                                  </p:childTnLst>
                                </p:cTn>
                              </p:par>
                            </p:childTnLst>
                          </p:cTn>
                        </p:par>
                        <p:par>
                          <p:cTn id="84" fill="hold" nodeType="afterGroup">
                            <p:stCondLst>
                              <p:cond delay="1000"/>
                            </p:stCondLst>
                            <p:childTnLst>
                              <p:par>
                                <p:cTn id="85" presetID="2" presetClass="entr" presetSubtype="2" fill="hold" grpId="0" nodeType="afterEffect">
                                  <p:stCondLst>
                                    <p:cond delay="300"/>
                                  </p:stCondLst>
                                  <p:childTnLst>
                                    <p:set>
                                      <p:cBhvr>
                                        <p:cTn id="86" dur="1" fill="hold">
                                          <p:stCondLst>
                                            <p:cond delay="0"/>
                                          </p:stCondLst>
                                        </p:cTn>
                                        <p:tgtEl>
                                          <p:spTgt spid="169989"/>
                                        </p:tgtEl>
                                        <p:attrNameLst>
                                          <p:attrName>style.visibility</p:attrName>
                                        </p:attrNameLst>
                                      </p:cBhvr>
                                      <p:to>
                                        <p:strVal val="visible"/>
                                      </p:to>
                                    </p:set>
                                    <p:anim calcmode="lin" valueType="num">
                                      <p:cBhvr additive="base">
                                        <p:cTn id="87" dur="500" fill="hold"/>
                                        <p:tgtEl>
                                          <p:spTgt spid="169989"/>
                                        </p:tgtEl>
                                        <p:attrNameLst>
                                          <p:attrName>ppt_x</p:attrName>
                                        </p:attrNameLst>
                                      </p:cBhvr>
                                      <p:tavLst>
                                        <p:tav tm="0">
                                          <p:val>
                                            <p:strVal val="1+#ppt_w/2"/>
                                          </p:val>
                                        </p:tav>
                                        <p:tav tm="100000">
                                          <p:val>
                                            <p:strVal val="#ppt_x"/>
                                          </p:val>
                                        </p:tav>
                                      </p:tavLst>
                                    </p:anim>
                                    <p:anim calcmode="lin" valueType="num">
                                      <p:cBhvr additive="base">
                                        <p:cTn id="88" dur="500" fill="hold"/>
                                        <p:tgtEl>
                                          <p:spTgt spid="169989"/>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1800"/>
                            </p:stCondLst>
                            <p:childTnLst>
                              <p:par>
                                <p:cTn id="90" presetID="9" presetClass="entr" presetSubtype="0" fill="hold" grpId="0" nodeType="afterEffect">
                                  <p:stCondLst>
                                    <p:cond delay="0"/>
                                  </p:stCondLst>
                                  <p:childTnLst>
                                    <p:set>
                                      <p:cBhvr>
                                        <p:cTn id="91" dur="1" fill="hold">
                                          <p:stCondLst>
                                            <p:cond delay="0"/>
                                          </p:stCondLst>
                                        </p:cTn>
                                        <p:tgtEl>
                                          <p:spTgt spid="169997"/>
                                        </p:tgtEl>
                                        <p:attrNameLst>
                                          <p:attrName>style.visibility</p:attrName>
                                        </p:attrNameLst>
                                      </p:cBhvr>
                                      <p:to>
                                        <p:strVal val="visible"/>
                                      </p:to>
                                    </p:set>
                                    <p:animEffect transition="in" filter="dissolve">
                                      <p:cBhvr>
                                        <p:cTn id="92" dur="500"/>
                                        <p:tgtEl>
                                          <p:spTgt spid="169997"/>
                                        </p:tgtEl>
                                      </p:cBhvr>
                                    </p:animEffect>
                                  </p:childTnLst>
                                </p:cTn>
                              </p:par>
                            </p:childTnLst>
                          </p:cTn>
                        </p:par>
                        <p:par>
                          <p:cTn id="93" fill="hold" nodeType="afterGroup">
                            <p:stCondLst>
                              <p:cond delay="2300"/>
                            </p:stCondLst>
                            <p:childTnLst>
                              <p:par>
                                <p:cTn id="94" presetID="9" presetClass="entr" presetSubtype="0" fill="hold" grpId="0" nodeType="afterEffect">
                                  <p:stCondLst>
                                    <p:cond delay="0"/>
                                  </p:stCondLst>
                                  <p:childTnLst>
                                    <p:set>
                                      <p:cBhvr>
                                        <p:cTn id="95" dur="1" fill="hold">
                                          <p:stCondLst>
                                            <p:cond delay="0"/>
                                          </p:stCondLst>
                                        </p:cTn>
                                        <p:tgtEl>
                                          <p:spTgt spid="170002"/>
                                        </p:tgtEl>
                                        <p:attrNameLst>
                                          <p:attrName>style.visibility</p:attrName>
                                        </p:attrNameLst>
                                      </p:cBhvr>
                                      <p:to>
                                        <p:strVal val="visible"/>
                                      </p:to>
                                    </p:set>
                                    <p:animEffect transition="in" filter="dissolve">
                                      <p:cBhvr>
                                        <p:cTn id="96" dur="500"/>
                                        <p:tgtEl>
                                          <p:spTgt spid="170002"/>
                                        </p:tgtEl>
                                      </p:cBhvr>
                                    </p:animEffect>
                                  </p:childTnLst>
                                </p:cTn>
                              </p:par>
                            </p:childTnLst>
                          </p:cTn>
                        </p:par>
                        <p:par>
                          <p:cTn id="97" fill="hold" nodeType="afterGroup">
                            <p:stCondLst>
                              <p:cond delay="2800"/>
                            </p:stCondLst>
                            <p:childTnLst>
                              <p:par>
                                <p:cTn id="98" presetID="9" presetClass="entr" presetSubtype="0" fill="hold" grpId="0" nodeType="afterEffect">
                                  <p:stCondLst>
                                    <p:cond delay="0"/>
                                  </p:stCondLst>
                                  <p:childTnLst>
                                    <p:set>
                                      <p:cBhvr>
                                        <p:cTn id="99" dur="1" fill="hold">
                                          <p:stCondLst>
                                            <p:cond delay="0"/>
                                          </p:stCondLst>
                                        </p:cTn>
                                        <p:tgtEl>
                                          <p:spTgt spid="170003"/>
                                        </p:tgtEl>
                                        <p:attrNameLst>
                                          <p:attrName>style.visibility</p:attrName>
                                        </p:attrNameLst>
                                      </p:cBhvr>
                                      <p:to>
                                        <p:strVal val="visible"/>
                                      </p:to>
                                    </p:set>
                                    <p:animEffect transition="in" filter="dissolve">
                                      <p:cBhvr>
                                        <p:cTn id="100" dur="500"/>
                                        <p:tgtEl>
                                          <p:spTgt spid="170003"/>
                                        </p:tgtEl>
                                      </p:cBhvr>
                                    </p:animEffect>
                                  </p:childTnLst>
                                </p:cTn>
                              </p:par>
                            </p:childTnLst>
                          </p:cTn>
                        </p:par>
                        <p:par>
                          <p:cTn id="101" fill="hold" nodeType="afterGroup">
                            <p:stCondLst>
                              <p:cond delay="3300"/>
                            </p:stCondLst>
                            <p:childTnLst>
                              <p:par>
                                <p:cTn id="102" presetID="9" presetClass="entr" presetSubtype="0" fill="hold" grpId="0" nodeType="afterEffect">
                                  <p:stCondLst>
                                    <p:cond delay="0"/>
                                  </p:stCondLst>
                                  <p:childTnLst>
                                    <p:set>
                                      <p:cBhvr>
                                        <p:cTn id="103" dur="1" fill="hold">
                                          <p:stCondLst>
                                            <p:cond delay="0"/>
                                          </p:stCondLst>
                                        </p:cTn>
                                        <p:tgtEl>
                                          <p:spTgt spid="170001"/>
                                        </p:tgtEl>
                                        <p:attrNameLst>
                                          <p:attrName>style.visibility</p:attrName>
                                        </p:attrNameLst>
                                      </p:cBhvr>
                                      <p:to>
                                        <p:strVal val="visible"/>
                                      </p:to>
                                    </p:set>
                                    <p:animEffect transition="in" filter="dissolve">
                                      <p:cBhvr>
                                        <p:cTn id="104" dur="500"/>
                                        <p:tgtEl>
                                          <p:spTgt spid="170001"/>
                                        </p:tgtEl>
                                      </p:cBhvr>
                                    </p:animEffect>
                                  </p:childTnLst>
                                </p:cTn>
                              </p:par>
                            </p:childTnLst>
                          </p:cTn>
                        </p:par>
                        <p:par>
                          <p:cTn id="105" fill="hold" nodeType="afterGroup">
                            <p:stCondLst>
                              <p:cond delay="3800"/>
                            </p:stCondLst>
                            <p:childTnLst>
                              <p:par>
                                <p:cTn id="106" presetID="8" presetClass="entr" presetSubtype="16" fill="hold" grpId="0" nodeType="afterEffect">
                                  <p:stCondLst>
                                    <p:cond delay="0"/>
                                  </p:stCondLst>
                                  <p:childTnLst>
                                    <p:set>
                                      <p:cBhvr>
                                        <p:cTn id="107" dur="1" fill="hold">
                                          <p:stCondLst>
                                            <p:cond delay="0"/>
                                          </p:stCondLst>
                                        </p:cTn>
                                        <p:tgtEl>
                                          <p:spTgt spid="169986"/>
                                        </p:tgtEl>
                                        <p:attrNameLst>
                                          <p:attrName>style.visibility</p:attrName>
                                        </p:attrNameLst>
                                      </p:cBhvr>
                                      <p:to>
                                        <p:strVal val="visible"/>
                                      </p:to>
                                    </p:set>
                                    <p:animEffect transition="in" filter="diamond(in)">
                                      <p:cBhvr>
                                        <p:cTn id="108" dur="2000"/>
                                        <p:tgtEl>
                                          <p:spTgt spid="169986"/>
                                        </p:tgtEl>
                                      </p:cBhvr>
                                    </p:animEffect>
                                  </p:childTnLst>
                                </p:cTn>
                              </p:par>
                            </p:childTnLst>
                          </p:cTn>
                        </p:par>
                        <p:par>
                          <p:cTn id="109" fill="hold" nodeType="afterGroup">
                            <p:stCondLst>
                              <p:cond delay="5800"/>
                            </p:stCondLst>
                            <p:childTnLst>
                              <p:par>
                                <p:cTn id="110" presetID="3" presetClass="entr" presetSubtype="10" fill="hold" grpId="0" nodeType="afterEffect">
                                  <p:stCondLst>
                                    <p:cond delay="0"/>
                                  </p:stCondLst>
                                  <p:childTnLst>
                                    <p:set>
                                      <p:cBhvr>
                                        <p:cTn id="111" dur="1" fill="hold">
                                          <p:stCondLst>
                                            <p:cond delay="0"/>
                                          </p:stCondLst>
                                        </p:cTn>
                                        <p:tgtEl>
                                          <p:spTgt spid="170014"/>
                                        </p:tgtEl>
                                        <p:attrNameLst>
                                          <p:attrName>style.visibility</p:attrName>
                                        </p:attrNameLst>
                                      </p:cBhvr>
                                      <p:to>
                                        <p:strVal val="visible"/>
                                      </p:to>
                                    </p:set>
                                    <p:animEffect transition="in" filter="blinds(horizontal)">
                                      <p:cBhvr>
                                        <p:cTn id="112" dur="500"/>
                                        <p:tgtEl>
                                          <p:spTgt spid="170014"/>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31" presetClass="entr" presetSubtype="0" fill="hold" grpId="0" nodeType="clickEffect">
                                  <p:stCondLst>
                                    <p:cond delay="0"/>
                                  </p:stCondLst>
                                  <p:iterate type="lt">
                                    <p:tmPct val="5000"/>
                                  </p:iterate>
                                  <p:childTnLst>
                                    <p:set>
                                      <p:cBhvr>
                                        <p:cTn id="116" dur="1" fill="hold">
                                          <p:stCondLst>
                                            <p:cond delay="0"/>
                                          </p:stCondLst>
                                        </p:cTn>
                                        <p:tgtEl>
                                          <p:spTgt spid="170013"/>
                                        </p:tgtEl>
                                        <p:attrNameLst>
                                          <p:attrName>style.visibility</p:attrName>
                                        </p:attrNameLst>
                                      </p:cBhvr>
                                      <p:to>
                                        <p:strVal val="visible"/>
                                      </p:to>
                                    </p:set>
                                    <p:anim calcmode="lin" valueType="num">
                                      <p:cBhvr>
                                        <p:cTn id="117" dur="1000" fill="hold"/>
                                        <p:tgtEl>
                                          <p:spTgt spid="170013"/>
                                        </p:tgtEl>
                                        <p:attrNameLst>
                                          <p:attrName>ppt_w</p:attrName>
                                        </p:attrNameLst>
                                      </p:cBhvr>
                                      <p:tavLst>
                                        <p:tav tm="0">
                                          <p:val>
                                            <p:fltVal val="0"/>
                                          </p:val>
                                        </p:tav>
                                        <p:tav tm="100000">
                                          <p:val>
                                            <p:strVal val="#ppt_w"/>
                                          </p:val>
                                        </p:tav>
                                      </p:tavLst>
                                    </p:anim>
                                    <p:anim calcmode="lin" valueType="num">
                                      <p:cBhvr>
                                        <p:cTn id="118" dur="1000" fill="hold"/>
                                        <p:tgtEl>
                                          <p:spTgt spid="170013"/>
                                        </p:tgtEl>
                                        <p:attrNameLst>
                                          <p:attrName>ppt_h</p:attrName>
                                        </p:attrNameLst>
                                      </p:cBhvr>
                                      <p:tavLst>
                                        <p:tav tm="0">
                                          <p:val>
                                            <p:fltVal val="0"/>
                                          </p:val>
                                        </p:tav>
                                        <p:tav tm="100000">
                                          <p:val>
                                            <p:strVal val="#ppt_h"/>
                                          </p:val>
                                        </p:tav>
                                      </p:tavLst>
                                    </p:anim>
                                    <p:anim calcmode="lin" valueType="num">
                                      <p:cBhvr>
                                        <p:cTn id="119" dur="1000" fill="hold"/>
                                        <p:tgtEl>
                                          <p:spTgt spid="170013"/>
                                        </p:tgtEl>
                                        <p:attrNameLst>
                                          <p:attrName>style.rotation</p:attrName>
                                        </p:attrNameLst>
                                      </p:cBhvr>
                                      <p:tavLst>
                                        <p:tav tm="0">
                                          <p:val>
                                            <p:fltVal val="90"/>
                                          </p:val>
                                        </p:tav>
                                        <p:tav tm="100000">
                                          <p:val>
                                            <p:fltVal val="0"/>
                                          </p:val>
                                        </p:tav>
                                      </p:tavLst>
                                    </p:anim>
                                    <p:animEffect transition="in" filter="fade">
                                      <p:cBhvr>
                                        <p:cTn id="120" dur="1000"/>
                                        <p:tgtEl>
                                          <p:spTgt spid="170013"/>
                                        </p:tgtEl>
                                      </p:cBhvr>
                                    </p:animEffect>
                                  </p:childTnLst>
                                </p:cTn>
                              </p:par>
                            </p:childTnLst>
                          </p:cTn>
                        </p:par>
                        <p:par>
                          <p:cTn id="121" fill="hold" nodeType="afterGroup">
                            <p:stCondLst>
                              <p:cond delay="1850"/>
                            </p:stCondLst>
                            <p:childTnLst>
                              <p:par>
                                <p:cTn id="122" presetID="9" presetClass="entr" presetSubtype="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dissolve">
                                      <p:cBhvr>
                                        <p:cTn id="124" dur="500"/>
                                        <p:tgtEl>
                                          <p:spTgt spid="31"/>
                                        </p:tgtEl>
                                      </p:cBhvr>
                                    </p:animEffect>
                                  </p:childTnLst>
                                </p:cTn>
                              </p:par>
                            </p:childTnLst>
                          </p:cTn>
                        </p:par>
                        <p:par>
                          <p:cTn id="125" fill="hold" nodeType="afterGroup">
                            <p:stCondLst>
                              <p:cond delay="2350"/>
                            </p:stCondLst>
                            <p:childTnLst>
                              <p:par>
                                <p:cTn id="126" presetID="9" presetClass="entr" presetSubtype="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dissolve">
                                      <p:cBhvr>
                                        <p:cTn id="1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animBg="1" autoUpdateAnimBg="0"/>
      <p:bldP spid="169987" grpId="0" animBg="1" autoUpdateAnimBg="0"/>
      <p:bldP spid="169988" grpId="0" animBg="1" autoUpdateAnimBg="0"/>
      <p:bldP spid="169989" grpId="0" animBg="1" autoUpdateAnimBg="0"/>
      <p:bldP spid="169990" grpId="0" animBg="1" autoUpdateAnimBg="0"/>
      <p:bldP spid="169991" grpId="0" animBg="1" autoUpdateAnimBg="0"/>
      <p:bldP spid="169992" grpId="0" animBg="1" autoUpdateAnimBg="0"/>
      <p:bldP spid="169993" grpId="0" animBg="1" autoUpdateAnimBg="0"/>
      <p:bldP spid="169994" grpId="0" animBg="1" autoUpdateAnimBg="0"/>
      <p:bldP spid="169995" grpId="0" animBg="1" autoUpdateAnimBg="0"/>
      <p:bldP spid="169996" grpId="0" animBg="1"/>
      <p:bldP spid="169997" grpId="0" animBg="1"/>
      <p:bldP spid="169998" grpId="0" animBg="1"/>
      <p:bldP spid="169999" grpId="0" animBg="1"/>
      <p:bldP spid="170000" grpId="0" animBg="1"/>
      <p:bldP spid="170001" grpId="0" animBg="1"/>
      <p:bldP spid="170002" grpId="0" animBg="1"/>
      <p:bldP spid="170003" grpId="0" animBg="1"/>
      <p:bldP spid="170007" grpId="0" animBg="1"/>
      <p:bldP spid="170008" grpId="0" animBg="1"/>
      <p:bldP spid="170009" grpId="0" animBg="1"/>
      <p:bldP spid="170010" grpId="0" animBg="1"/>
      <p:bldP spid="170011" grpId="0" animBg="1"/>
      <p:bldP spid="170013" grpId="0" animBg="1" autoUpdateAnimBg="0"/>
      <p:bldP spid="170014" grpId="0" animBg="1"/>
      <p:bldP spid="31" grpId="0" animBg="1"/>
      <p:bldP spid="32"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5746" name="Text Box 2"/>
          <p:cNvSpPr txBox="1">
            <a:spLocks noChangeArrowheads="1"/>
          </p:cNvSpPr>
          <p:nvPr/>
        </p:nvSpPr>
        <p:spPr bwMode="auto">
          <a:xfrm>
            <a:off x="1066800" y="2460625"/>
            <a:ext cx="1752600" cy="2246313"/>
          </a:xfrm>
          <a:prstGeom prst="rect">
            <a:avLst/>
          </a:prstGeom>
          <a:solidFill>
            <a:srgbClr val="FFFF00"/>
          </a:solidFill>
          <a:ln w="5715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i="1">
                <a:solidFill>
                  <a:srgbClr val="663300"/>
                </a:solidFill>
              </a:rPr>
              <a:t>Advocacy Project Goal:</a:t>
            </a:r>
            <a:r>
              <a:rPr lang="en-US" sz="2000" b="1" i="1">
                <a:solidFill>
                  <a:schemeClr val="accent2"/>
                </a:solidFill>
              </a:rPr>
              <a:t> </a:t>
            </a:r>
            <a:r>
              <a:rPr lang="en-US" sz="2000" b="1" i="1">
                <a:solidFill>
                  <a:srgbClr val="C00000"/>
                </a:solidFill>
              </a:rPr>
              <a:t>Improved educational policies enacted</a:t>
            </a:r>
          </a:p>
        </p:txBody>
      </p:sp>
      <p:sp>
        <p:nvSpPr>
          <p:cNvPr id="415747" name="Text Box 3"/>
          <p:cNvSpPr txBox="1">
            <a:spLocks noChangeArrowheads="1"/>
          </p:cNvSpPr>
          <p:nvPr/>
        </p:nvSpPr>
        <p:spPr bwMode="auto">
          <a:xfrm>
            <a:off x="2590800" y="912813"/>
            <a:ext cx="4419600" cy="1077912"/>
          </a:xfrm>
          <a:prstGeom prst="rect">
            <a:avLst/>
          </a:prstGeom>
          <a:solidFill>
            <a:srgbClr val="FFFF00"/>
          </a:solidFill>
          <a:ln w="7620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i="1">
                <a:solidFill>
                  <a:srgbClr val="663300"/>
                </a:solidFill>
              </a:rPr>
              <a:t>Program Goal</a:t>
            </a:r>
            <a:r>
              <a:rPr lang="en-US" sz="3200" b="1" i="1">
                <a:solidFill>
                  <a:schemeClr val="accent2"/>
                </a:solidFill>
              </a:rPr>
              <a:t>: </a:t>
            </a:r>
            <a:r>
              <a:rPr lang="en-US" sz="3200" b="1" i="1">
                <a:solidFill>
                  <a:srgbClr val="C00000"/>
                </a:solidFill>
              </a:rPr>
              <a:t>Young women educated</a:t>
            </a:r>
          </a:p>
        </p:txBody>
      </p:sp>
      <p:sp>
        <p:nvSpPr>
          <p:cNvPr id="415748" name="Text Box 4"/>
          <p:cNvSpPr txBox="1">
            <a:spLocks noChangeArrowheads="1"/>
          </p:cNvSpPr>
          <p:nvPr/>
        </p:nvSpPr>
        <p:spPr bwMode="auto">
          <a:xfrm>
            <a:off x="3659188" y="2633663"/>
            <a:ext cx="2190750" cy="1938337"/>
          </a:xfrm>
          <a:prstGeom prst="rect">
            <a:avLst/>
          </a:prstGeom>
          <a:solidFill>
            <a:srgbClr val="FFFF00"/>
          </a:solidFill>
          <a:ln w="5715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400" b="1" i="1">
                <a:solidFill>
                  <a:srgbClr val="663300"/>
                </a:solidFill>
              </a:rPr>
              <a:t>Construction Project Goal:</a:t>
            </a:r>
            <a:r>
              <a:rPr lang="en-US" sz="2400" b="1" i="1">
                <a:solidFill>
                  <a:schemeClr val="accent2"/>
                </a:solidFill>
              </a:rPr>
              <a:t> </a:t>
            </a:r>
            <a:r>
              <a:rPr lang="en-US" sz="2400" b="1" i="1">
                <a:solidFill>
                  <a:srgbClr val="C00000"/>
                </a:solidFill>
              </a:rPr>
              <a:t>More classrooms built</a:t>
            </a:r>
            <a:endParaRPr lang="en-US" sz="2800" b="1" i="1">
              <a:solidFill>
                <a:srgbClr val="C00000"/>
              </a:solidFill>
            </a:endParaRPr>
          </a:p>
        </p:txBody>
      </p:sp>
      <p:sp>
        <p:nvSpPr>
          <p:cNvPr id="415749" name="Text Box 5"/>
          <p:cNvSpPr txBox="1">
            <a:spLocks noChangeArrowheads="1"/>
          </p:cNvSpPr>
          <p:nvPr/>
        </p:nvSpPr>
        <p:spPr bwMode="auto">
          <a:xfrm>
            <a:off x="6577013" y="2460625"/>
            <a:ext cx="1828800" cy="2246313"/>
          </a:xfrm>
          <a:prstGeom prst="rect">
            <a:avLst/>
          </a:prstGeom>
          <a:solidFill>
            <a:srgbClr val="FFFF00"/>
          </a:solidFill>
          <a:ln w="57150">
            <a:solidFill>
              <a:srgbClr val="00FF99"/>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i="1">
                <a:solidFill>
                  <a:srgbClr val="663300"/>
                </a:solidFill>
              </a:rPr>
              <a:t>Teacher Education Project  Goal:</a:t>
            </a:r>
            <a:r>
              <a:rPr lang="en-US" sz="2000" b="1" i="1">
                <a:solidFill>
                  <a:schemeClr val="accent2"/>
                </a:solidFill>
              </a:rPr>
              <a:t> </a:t>
            </a:r>
            <a:r>
              <a:rPr lang="en-US" sz="2000" b="1" i="1">
                <a:solidFill>
                  <a:srgbClr val="C00000"/>
                </a:solidFill>
              </a:rPr>
              <a:t>Improve quality of curriculum</a:t>
            </a:r>
            <a:endParaRPr lang="en-US" sz="2400" b="1" i="1">
              <a:solidFill>
                <a:srgbClr val="C00000"/>
              </a:solidFill>
            </a:endParaRPr>
          </a:p>
        </p:txBody>
      </p:sp>
      <p:sp>
        <p:nvSpPr>
          <p:cNvPr id="415750" name="Line 6"/>
          <p:cNvSpPr>
            <a:spLocks noChangeShapeType="1"/>
          </p:cNvSpPr>
          <p:nvPr/>
        </p:nvSpPr>
        <p:spPr bwMode="auto">
          <a:xfrm flipH="1" flipV="1">
            <a:off x="4724400" y="1968500"/>
            <a:ext cx="30163" cy="547688"/>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5751" name="Line 7"/>
          <p:cNvSpPr>
            <a:spLocks noChangeShapeType="1"/>
          </p:cNvSpPr>
          <p:nvPr/>
        </p:nvSpPr>
        <p:spPr bwMode="auto">
          <a:xfrm flipV="1">
            <a:off x="1833563" y="1982788"/>
            <a:ext cx="1219200" cy="5334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5752" name="Line 8"/>
          <p:cNvSpPr>
            <a:spLocks noChangeShapeType="1"/>
          </p:cNvSpPr>
          <p:nvPr/>
        </p:nvSpPr>
        <p:spPr bwMode="auto">
          <a:xfrm flipH="1" flipV="1">
            <a:off x="6096000" y="2058988"/>
            <a:ext cx="1143000" cy="457200"/>
          </a:xfrm>
          <a:prstGeom prst="line">
            <a:avLst/>
          </a:prstGeom>
          <a:noFill/>
          <a:ln w="76200">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5753" name="Text Box 9"/>
          <p:cNvSpPr txBox="1">
            <a:spLocks noChangeArrowheads="1"/>
          </p:cNvSpPr>
          <p:nvPr/>
        </p:nvSpPr>
        <p:spPr bwMode="auto">
          <a:xfrm>
            <a:off x="533400" y="6019800"/>
            <a:ext cx="8229600" cy="519113"/>
          </a:xfrm>
          <a:prstGeom prst="rect">
            <a:avLst/>
          </a:prstGeom>
          <a:noFill/>
          <a:ln w="12700">
            <a:noFill/>
            <a:miter lim="800000"/>
            <a:headEnd/>
            <a:tailEnd/>
          </a:ln>
          <a:effectLst/>
        </p:spPr>
        <p:txBody>
          <a:bodyPr>
            <a:spAutoFit/>
          </a:bodyPr>
          <a:lstStyle/>
          <a:p>
            <a:pPr algn="ctr">
              <a:spcBef>
                <a:spcPct val="50000"/>
              </a:spcBef>
              <a:defRPr/>
            </a:pPr>
            <a:r>
              <a:rPr lang="en-US" sz="2800" i="1" dirty="0">
                <a:solidFill>
                  <a:srgbClr val="663300"/>
                </a:solidFill>
                <a:effectLst>
                  <a:outerShdw blurRad="38100" dist="38100" dir="2700000" algn="tl">
                    <a:srgbClr val="C0C0C0"/>
                  </a:outerShdw>
                </a:effectLst>
              </a:rPr>
              <a:t>Program goal at </a:t>
            </a:r>
            <a:r>
              <a:rPr lang="en-US" sz="2800" b="1" i="1" dirty="0">
                <a:solidFill>
                  <a:srgbClr val="993300"/>
                </a:solidFill>
                <a:effectLst>
                  <a:outerShdw blurRad="38100" dist="38100" dir="2700000" algn="tl">
                    <a:srgbClr val="C0C0C0"/>
                  </a:outerShdw>
                </a:effectLst>
              </a:rPr>
              <a:t>impact </a:t>
            </a:r>
            <a:r>
              <a:rPr lang="en-US" sz="2800" i="1" dirty="0">
                <a:solidFill>
                  <a:srgbClr val="663300"/>
                </a:solidFill>
                <a:effectLst>
                  <a:outerShdw blurRad="38100" dist="38100" dir="2700000" algn="tl">
                    <a:srgbClr val="C0C0C0"/>
                  </a:outerShdw>
                </a:effectLst>
              </a:rPr>
              <a:t>level</a:t>
            </a:r>
          </a:p>
        </p:txBody>
      </p:sp>
      <p:sp>
        <p:nvSpPr>
          <p:cNvPr id="415754" name="Oval 10"/>
          <p:cNvSpPr>
            <a:spLocks noChangeArrowheads="1"/>
          </p:cNvSpPr>
          <p:nvPr/>
        </p:nvSpPr>
        <p:spPr bwMode="auto">
          <a:xfrm>
            <a:off x="3505200" y="2133600"/>
            <a:ext cx="2438400" cy="2971800"/>
          </a:xfrm>
          <a:prstGeom prst="ellipse">
            <a:avLst/>
          </a:prstGeom>
          <a:noFill/>
          <a:ln w="762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5755" name="Oval 11"/>
          <p:cNvSpPr>
            <a:spLocks noChangeArrowheads="1"/>
          </p:cNvSpPr>
          <p:nvPr/>
        </p:nvSpPr>
        <p:spPr bwMode="auto">
          <a:xfrm>
            <a:off x="685800" y="2209800"/>
            <a:ext cx="2438400" cy="2971800"/>
          </a:xfrm>
          <a:prstGeom prst="ellipse">
            <a:avLst/>
          </a:prstGeom>
          <a:noFill/>
          <a:ln w="76200">
            <a:solidFill>
              <a:srgbClr val="66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5756" name="AutoShape 12"/>
          <p:cNvSpPr>
            <a:spLocks noChangeArrowheads="1"/>
          </p:cNvSpPr>
          <p:nvPr/>
        </p:nvSpPr>
        <p:spPr bwMode="auto">
          <a:xfrm>
            <a:off x="0" y="5257800"/>
            <a:ext cx="3429000" cy="800100"/>
          </a:xfrm>
          <a:prstGeom prst="wedgeRectCallout">
            <a:avLst>
              <a:gd name="adj1" fmla="val -18472"/>
              <a:gd name="adj2" fmla="val -93454"/>
            </a:avLst>
          </a:prstGeom>
          <a:noFill/>
          <a:ln w="3810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buFont typeface="Symbol" pitchFamily="18" charset="2"/>
              <a:buNone/>
            </a:pPr>
            <a:r>
              <a:rPr lang="en-US" sz="2200" b="1">
                <a:solidFill>
                  <a:srgbClr val="000000"/>
                </a:solidFill>
              </a:rPr>
              <a:t>ASSUMPTION</a:t>
            </a:r>
          </a:p>
          <a:p>
            <a:pPr algn="ctr">
              <a:buFont typeface="Symbol" pitchFamily="18" charset="2"/>
              <a:buNone/>
            </a:pPr>
            <a:r>
              <a:rPr lang="en-US" sz="2200" b="1">
                <a:solidFill>
                  <a:srgbClr val="000000"/>
                </a:solidFill>
              </a:rPr>
              <a:t>(that others will do this)</a:t>
            </a:r>
          </a:p>
        </p:txBody>
      </p:sp>
      <p:sp>
        <p:nvSpPr>
          <p:cNvPr id="415757" name="AutoShape 13"/>
          <p:cNvSpPr>
            <a:spLocks noChangeArrowheads="1"/>
          </p:cNvSpPr>
          <p:nvPr/>
        </p:nvSpPr>
        <p:spPr bwMode="auto">
          <a:xfrm>
            <a:off x="5791200" y="5537200"/>
            <a:ext cx="3352800" cy="565150"/>
          </a:xfrm>
          <a:prstGeom prst="wedgeRectCallout">
            <a:avLst>
              <a:gd name="adj1" fmla="val -6722"/>
              <a:gd name="adj2" fmla="val -123597"/>
            </a:avLst>
          </a:prstGeom>
          <a:noFill/>
          <a:ln w="38100">
            <a:solidFill>
              <a:srgbClr val="66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lnSpc>
                <a:spcPct val="130000"/>
              </a:lnSpc>
              <a:buFont typeface="Symbol" pitchFamily="18" charset="2"/>
              <a:buNone/>
            </a:pPr>
            <a:r>
              <a:rPr lang="en-US" sz="2200" b="1">
                <a:solidFill>
                  <a:srgbClr val="000000"/>
                </a:solidFill>
              </a:rPr>
              <a:t>PARTNER will do this</a:t>
            </a:r>
          </a:p>
        </p:txBody>
      </p:sp>
      <p:sp>
        <p:nvSpPr>
          <p:cNvPr id="415758" name="Oval 14"/>
          <p:cNvSpPr>
            <a:spLocks noChangeArrowheads="1"/>
          </p:cNvSpPr>
          <p:nvPr/>
        </p:nvSpPr>
        <p:spPr bwMode="auto">
          <a:xfrm>
            <a:off x="6324600" y="2209800"/>
            <a:ext cx="2438400" cy="2971800"/>
          </a:xfrm>
          <a:prstGeom prst="ellipse">
            <a:avLst/>
          </a:prstGeom>
          <a:noFill/>
          <a:ln w="76200">
            <a:solidFill>
              <a:srgbClr val="6633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415759" name="AutoShape 15"/>
          <p:cNvSpPr>
            <a:spLocks noChangeArrowheads="1"/>
          </p:cNvSpPr>
          <p:nvPr/>
        </p:nvSpPr>
        <p:spPr bwMode="auto">
          <a:xfrm>
            <a:off x="3602038" y="5280025"/>
            <a:ext cx="1831975" cy="531813"/>
          </a:xfrm>
          <a:prstGeom prst="wedgeRectCallout">
            <a:avLst>
              <a:gd name="adj1" fmla="val -31296"/>
              <a:gd name="adj2" fmla="val -129519"/>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pPr algn="ctr">
              <a:lnSpc>
                <a:spcPct val="130000"/>
              </a:lnSpc>
              <a:buFont typeface="Symbol" pitchFamily="18" charset="2"/>
              <a:buNone/>
            </a:pPr>
            <a:r>
              <a:rPr lang="en-US" sz="2200" b="1">
                <a:solidFill>
                  <a:srgbClr val="000000"/>
                </a:solidFill>
              </a:rPr>
              <a:t>OUR project</a:t>
            </a:r>
          </a:p>
        </p:txBody>
      </p:sp>
      <p:sp>
        <p:nvSpPr>
          <p:cNvPr id="415760" name="Text Box 16"/>
          <p:cNvSpPr txBox="1">
            <a:spLocks noChangeArrowheads="1"/>
          </p:cNvSpPr>
          <p:nvPr/>
        </p:nvSpPr>
        <p:spPr bwMode="auto">
          <a:xfrm>
            <a:off x="7938" y="-19050"/>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buFont typeface="Symbol" pitchFamily="18" charset="2"/>
              <a:buNone/>
            </a:pPr>
            <a:r>
              <a:rPr lang="en-US" sz="2000" b="1">
                <a:solidFill>
                  <a:srgbClr val="000000"/>
                </a:solidFill>
              </a:rPr>
              <a:t>To have synergy and achieve impact all of these need to address </a:t>
            </a:r>
            <a:endParaRPr lang="en-US" sz="2800" b="1">
              <a:solidFill>
                <a:srgbClr val="000000"/>
              </a:solidFill>
            </a:endParaRPr>
          </a:p>
          <a:p>
            <a:pPr algn="ctr" eaLnBrk="1" hangingPunct="1">
              <a:buFont typeface="Symbol" pitchFamily="18" charset="2"/>
              <a:buNone/>
            </a:pPr>
            <a:r>
              <a:rPr lang="en-US" sz="3200" b="1" u="sng">
                <a:solidFill>
                  <a:srgbClr val="C00000"/>
                </a:solidFill>
              </a:rPr>
              <a:t>the same target population</a:t>
            </a:r>
            <a:r>
              <a:rPr lang="en-US" sz="2800" b="1">
                <a:solidFill>
                  <a:srgbClr val="000000"/>
                </a:solidFill>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15748"/>
                                        </p:tgtEl>
                                        <p:attrNameLst>
                                          <p:attrName>style.visibility</p:attrName>
                                        </p:attrNameLst>
                                      </p:cBhvr>
                                      <p:to>
                                        <p:strVal val="visible"/>
                                      </p:to>
                                    </p:set>
                                    <p:animEffect transition="in" filter="dissolve">
                                      <p:cBhvr>
                                        <p:cTn id="7" dur="500"/>
                                        <p:tgtEl>
                                          <p:spTgt spid="415748"/>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15749"/>
                                        </p:tgtEl>
                                        <p:attrNameLst>
                                          <p:attrName>style.visibility</p:attrName>
                                        </p:attrNameLst>
                                      </p:cBhvr>
                                      <p:to>
                                        <p:strVal val="visible"/>
                                      </p:to>
                                    </p:set>
                                    <p:animEffect transition="in" filter="dissolve">
                                      <p:cBhvr>
                                        <p:cTn id="11" dur="500"/>
                                        <p:tgtEl>
                                          <p:spTgt spid="415749"/>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15746"/>
                                        </p:tgtEl>
                                        <p:attrNameLst>
                                          <p:attrName>style.visibility</p:attrName>
                                        </p:attrNameLst>
                                      </p:cBhvr>
                                      <p:to>
                                        <p:strVal val="visible"/>
                                      </p:to>
                                    </p:set>
                                    <p:animEffect transition="in" filter="dissolve">
                                      <p:cBhvr>
                                        <p:cTn id="15" dur="500"/>
                                        <p:tgtEl>
                                          <p:spTgt spid="415746"/>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15751"/>
                                        </p:tgtEl>
                                        <p:attrNameLst>
                                          <p:attrName>style.visibility</p:attrName>
                                        </p:attrNameLst>
                                      </p:cBhvr>
                                      <p:to>
                                        <p:strVal val="visible"/>
                                      </p:to>
                                    </p:set>
                                    <p:animEffect transition="in" filter="dissolve">
                                      <p:cBhvr>
                                        <p:cTn id="19" dur="500"/>
                                        <p:tgtEl>
                                          <p:spTgt spid="415751"/>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15752"/>
                                        </p:tgtEl>
                                        <p:attrNameLst>
                                          <p:attrName>style.visibility</p:attrName>
                                        </p:attrNameLst>
                                      </p:cBhvr>
                                      <p:to>
                                        <p:strVal val="visible"/>
                                      </p:to>
                                    </p:set>
                                    <p:animEffect transition="in" filter="dissolve">
                                      <p:cBhvr>
                                        <p:cTn id="23" dur="500"/>
                                        <p:tgtEl>
                                          <p:spTgt spid="415752"/>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415750"/>
                                        </p:tgtEl>
                                        <p:attrNameLst>
                                          <p:attrName>style.visibility</p:attrName>
                                        </p:attrNameLst>
                                      </p:cBhvr>
                                      <p:to>
                                        <p:strVal val="visible"/>
                                      </p:to>
                                    </p:set>
                                    <p:animEffect transition="in" filter="dissolve">
                                      <p:cBhvr>
                                        <p:cTn id="27" dur="500"/>
                                        <p:tgtEl>
                                          <p:spTgt spid="415750"/>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415747"/>
                                        </p:tgtEl>
                                        <p:attrNameLst>
                                          <p:attrName>style.visibility</p:attrName>
                                        </p:attrNameLst>
                                      </p:cBhvr>
                                      <p:to>
                                        <p:strVal val="visible"/>
                                      </p:to>
                                    </p:set>
                                    <p:animEffect transition="in" filter="dissolve">
                                      <p:cBhvr>
                                        <p:cTn id="31" dur="500"/>
                                        <p:tgtEl>
                                          <p:spTgt spid="415747"/>
                                        </p:tgtEl>
                                      </p:cBhvr>
                                    </p:animEffect>
                                  </p:childTnLst>
                                </p:cTn>
                              </p:par>
                            </p:childTnLst>
                          </p:cTn>
                        </p:par>
                        <p:par>
                          <p:cTn id="32" fill="hold" nodeType="afterGroup">
                            <p:stCondLst>
                              <p:cond delay="3500"/>
                            </p:stCondLst>
                            <p:childTnLst>
                              <p:par>
                                <p:cTn id="33" presetID="9" presetClass="entr" presetSubtype="0" fill="hold" grpId="0" nodeType="afterEffect">
                                  <p:stCondLst>
                                    <p:cond delay="1000"/>
                                  </p:stCondLst>
                                  <p:childTnLst>
                                    <p:set>
                                      <p:cBhvr>
                                        <p:cTn id="34" dur="1" fill="hold">
                                          <p:stCondLst>
                                            <p:cond delay="0"/>
                                          </p:stCondLst>
                                        </p:cTn>
                                        <p:tgtEl>
                                          <p:spTgt spid="415754"/>
                                        </p:tgtEl>
                                        <p:attrNameLst>
                                          <p:attrName>style.visibility</p:attrName>
                                        </p:attrNameLst>
                                      </p:cBhvr>
                                      <p:to>
                                        <p:strVal val="visible"/>
                                      </p:to>
                                    </p:set>
                                    <p:animEffect transition="in" filter="dissolve">
                                      <p:cBhvr>
                                        <p:cTn id="35" dur="500"/>
                                        <p:tgtEl>
                                          <p:spTgt spid="415754"/>
                                        </p:tgtEl>
                                      </p:cBhvr>
                                    </p:animEffect>
                                  </p:childTnLst>
                                </p:cTn>
                              </p:par>
                            </p:childTnLst>
                          </p:cTn>
                        </p:par>
                        <p:par>
                          <p:cTn id="36" fill="hold" nodeType="afterGroup">
                            <p:stCondLst>
                              <p:cond delay="5000"/>
                            </p:stCondLst>
                            <p:childTnLst>
                              <p:par>
                                <p:cTn id="37" presetID="9" presetClass="entr" presetSubtype="0" fill="hold" grpId="0" nodeType="afterEffect">
                                  <p:stCondLst>
                                    <p:cond delay="0"/>
                                  </p:stCondLst>
                                  <p:childTnLst>
                                    <p:set>
                                      <p:cBhvr>
                                        <p:cTn id="38" dur="1" fill="hold">
                                          <p:stCondLst>
                                            <p:cond delay="0"/>
                                          </p:stCondLst>
                                        </p:cTn>
                                        <p:tgtEl>
                                          <p:spTgt spid="415759"/>
                                        </p:tgtEl>
                                        <p:attrNameLst>
                                          <p:attrName>style.visibility</p:attrName>
                                        </p:attrNameLst>
                                      </p:cBhvr>
                                      <p:to>
                                        <p:strVal val="visible"/>
                                      </p:to>
                                    </p:set>
                                    <p:animEffect transition="in" filter="dissolve">
                                      <p:cBhvr>
                                        <p:cTn id="39" dur="500"/>
                                        <p:tgtEl>
                                          <p:spTgt spid="415759"/>
                                        </p:tgtEl>
                                      </p:cBhvr>
                                    </p:animEffect>
                                  </p:childTnLst>
                                </p:cTn>
                              </p:par>
                            </p:childTnLst>
                          </p:cTn>
                        </p:par>
                        <p:par>
                          <p:cTn id="40" fill="hold" nodeType="afterGroup">
                            <p:stCondLst>
                              <p:cond delay="5500"/>
                            </p:stCondLst>
                            <p:childTnLst>
                              <p:par>
                                <p:cTn id="41" presetID="9" presetClass="entr" presetSubtype="0" fill="hold" grpId="0" nodeType="afterEffect">
                                  <p:stCondLst>
                                    <p:cond delay="1000"/>
                                  </p:stCondLst>
                                  <p:childTnLst>
                                    <p:set>
                                      <p:cBhvr>
                                        <p:cTn id="42" dur="1" fill="hold">
                                          <p:stCondLst>
                                            <p:cond delay="0"/>
                                          </p:stCondLst>
                                        </p:cTn>
                                        <p:tgtEl>
                                          <p:spTgt spid="415758"/>
                                        </p:tgtEl>
                                        <p:attrNameLst>
                                          <p:attrName>style.visibility</p:attrName>
                                        </p:attrNameLst>
                                      </p:cBhvr>
                                      <p:to>
                                        <p:strVal val="visible"/>
                                      </p:to>
                                    </p:set>
                                    <p:animEffect transition="in" filter="dissolve">
                                      <p:cBhvr>
                                        <p:cTn id="43" dur="500"/>
                                        <p:tgtEl>
                                          <p:spTgt spid="415758"/>
                                        </p:tgtEl>
                                      </p:cBhvr>
                                    </p:animEffect>
                                  </p:childTnLst>
                                </p:cTn>
                              </p:par>
                            </p:childTnLst>
                          </p:cTn>
                        </p:par>
                        <p:par>
                          <p:cTn id="44" fill="hold" nodeType="afterGroup">
                            <p:stCondLst>
                              <p:cond delay="7000"/>
                            </p:stCondLst>
                            <p:childTnLst>
                              <p:par>
                                <p:cTn id="45" presetID="9" presetClass="entr" presetSubtype="0" fill="hold" grpId="0" nodeType="afterEffect">
                                  <p:stCondLst>
                                    <p:cond delay="0"/>
                                  </p:stCondLst>
                                  <p:childTnLst>
                                    <p:set>
                                      <p:cBhvr>
                                        <p:cTn id="46" dur="1" fill="hold">
                                          <p:stCondLst>
                                            <p:cond delay="0"/>
                                          </p:stCondLst>
                                        </p:cTn>
                                        <p:tgtEl>
                                          <p:spTgt spid="415757"/>
                                        </p:tgtEl>
                                        <p:attrNameLst>
                                          <p:attrName>style.visibility</p:attrName>
                                        </p:attrNameLst>
                                      </p:cBhvr>
                                      <p:to>
                                        <p:strVal val="visible"/>
                                      </p:to>
                                    </p:set>
                                    <p:animEffect transition="in" filter="dissolve">
                                      <p:cBhvr>
                                        <p:cTn id="47" dur="500"/>
                                        <p:tgtEl>
                                          <p:spTgt spid="415757"/>
                                        </p:tgtEl>
                                      </p:cBhvr>
                                    </p:animEffect>
                                  </p:childTnLst>
                                </p:cTn>
                              </p:par>
                            </p:childTnLst>
                          </p:cTn>
                        </p:par>
                        <p:par>
                          <p:cTn id="48" fill="hold" nodeType="afterGroup">
                            <p:stCondLst>
                              <p:cond delay="7500"/>
                            </p:stCondLst>
                            <p:childTnLst>
                              <p:par>
                                <p:cTn id="49" presetID="9" presetClass="entr" presetSubtype="0" fill="hold" grpId="0" nodeType="afterEffect">
                                  <p:stCondLst>
                                    <p:cond delay="1000"/>
                                  </p:stCondLst>
                                  <p:childTnLst>
                                    <p:set>
                                      <p:cBhvr>
                                        <p:cTn id="50" dur="1" fill="hold">
                                          <p:stCondLst>
                                            <p:cond delay="0"/>
                                          </p:stCondLst>
                                        </p:cTn>
                                        <p:tgtEl>
                                          <p:spTgt spid="415755"/>
                                        </p:tgtEl>
                                        <p:attrNameLst>
                                          <p:attrName>style.visibility</p:attrName>
                                        </p:attrNameLst>
                                      </p:cBhvr>
                                      <p:to>
                                        <p:strVal val="visible"/>
                                      </p:to>
                                    </p:set>
                                    <p:animEffect transition="in" filter="dissolve">
                                      <p:cBhvr>
                                        <p:cTn id="51" dur="500"/>
                                        <p:tgtEl>
                                          <p:spTgt spid="415755"/>
                                        </p:tgtEl>
                                      </p:cBhvr>
                                    </p:animEffect>
                                  </p:childTnLst>
                                </p:cTn>
                              </p:par>
                            </p:childTnLst>
                          </p:cTn>
                        </p:par>
                        <p:par>
                          <p:cTn id="52" fill="hold" nodeType="afterGroup">
                            <p:stCondLst>
                              <p:cond delay="9000"/>
                            </p:stCondLst>
                            <p:childTnLst>
                              <p:par>
                                <p:cTn id="53" presetID="9" presetClass="entr" presetSubtype="0" fill="hold" grpId="0" nodeType="afterEffect">
                                  <p:stCondLst>
                                    <p:cond delay="0"/>
                                  </p:stCondLst>
                                  <p:childTnLst>
                                    <p:set>
                                      <p:cBhvr>
                                        <p:cTn id="54" dur="1" fill="hold">
                                          <p:stCondLst>
                                            <p:cond delay="0"/>
                                          </p:stCondLst>
                                        </p:cTn>
                                        <p:tgtEl>
                                          <p:spTgt spid="415756"/>
                                        </p:tgtEl>
                                        <p:attrNameLst>
                                          <p:attrName>style.visibility</p:attrName>
                                        </p:attrNameLst>
                                      </p:cBhvr>
                                      <p:to>
                                        <p:strVal val="visible"/>
                                      </p:to>
                                    </p:set>
                                    <p:animEffect transition="in" filter="dissolve">
                                      <p:cBhvr>
                                        <p:cTn id="55" dur="500"/>
                                        <p:tgtEl>
                                          <p:spTgt spid="415756"/>
                                        </p:tgtEl>
                                      </p:cBhvr>
                                    </p:animEffect>
                                  </p:childTnLst>
                                </p:cTn>
                              </p:par>
                            </p:childTnLst>
                          </p:cTn>
                        </p:par>
                        <p:par>
                          <p:cTn id="56" fill="hold" nodeType="afterGroup">
                            <p:stCondLst>
                              <p:cond delay="9500"/>
                            </p:stCondLst>
                            <p:childTnLst>
                              <p:par>
                                <p:cTn id="57" presetID="8" presetClass="entr" presetSubtype="16" fill="hold" grpId="0" nodeType="afterEffect">
                                  <p:stCondLst>
                                    <p:cond delay="1000"/>
                                  </p:stCondLst>
                                  <p:childTnLst>
                                    <p:set>
                                      <p:cBhvr>
                                        <p:cTn id="58" dur="1" fill="hold">
                                          <p:stCondLst>
                                            <p:cond delay="0"/>
                                          </p:stCondLst>
                                        </p:cTn>
                                        <p:tgtEl>
                                          <p:spTgt spid="415760"/>
                                        </p:tgtEl>
                                        <p:attrNameLst>
                                          <p:attrName>style.visibility</p:attrName>
                                        </p:attrNameLst>
                                      </p:cBhvr>
                                      <p:to>
                                        <p:strVal val="visible"/>
                                      </p:to>
                                    </p:set>
                                    <p:animEffect transition="in" filter="diamond(in)">
                                      <p:cBhvr>
                                        <p:cTn id="59" dur="2000"/>
                                        <p:tgtEl>
                                          <p:spTgt spid="415760"/>
                                        </p:tgtEl>
                                      </p:cBhvr>
                                    </p:animEffect>
                                  </p:childTnLst>
                                </p:cTn>
                              </p:par>
                            </p:childTnLst>
                          </p:cTn>
                        </p:par>
                        <p:par>
                          <p:cTn id="60" fill="hold" nodeType="afterGroup">
                            <p:stCondLst>
                              <p:cond delay="12500"/>
                            </p:stCondLst>
                            <p:childTnLst>
                              <p:par>
                                <p:cTn id="61" presetID="2" presetClass="entr" presetSubtype="4" fill="hold" grpId="0" nodeType="afterEffect">
                                  <p:stCondLst>
                                    <p:cond delay="0"/>
                                  </p:stCondLst>
                                  <p:childTnLst>
                                    <p:set>
                                      <p:cBhvr>
                                        <p:cTn id="62" dur="1" fill="hold">
                                          <p:stCondLst>
                                            <p:cond delay="0"/>
                                          </p:stCondLst>
                                        </p:cTn>
                                        <p:tgtEl>
                                          <p:spTgt spid="415753"/>
                                        </p:tgtEl>
                                        <p:attrNameLst>
                                          <p:attrName>style.visibility</p:attrName>
                                        </p:attrNameLst>
                                      </p:cBhvr>
                                      <p:to>
                                        <p:strVal val="visible"/>
                                      </p:to>
                                    </p:set>
                                    <p:anim calcmode="lin" valueType="num">
                                      <p:cBhvr additive="base">
                                        <p:cTn id="63" dur="500" fill="hold"/>
                                        <p:tgtEl>
                                          <p:spTgt spid="415753"/>
                                        </p:tgtEl>
                                        <p:attrNameLst>
                                          <p:attrName>ppt_x</p:attrName>
                                        </p:attrNameLst>
                                      </p:cBhvr>
                                      <p:tavLst>
                                        <p:tav tm="0">
                                          <p:val>
                                            <p:strVal val="#ppt_x"/>
                                          </p:val>
                                        </p:tav>
                                        <p:tav tm="100000">
                                          <p:val>
                                            <p:strVal val="#ppt_x"/>
                                          </p:val>
                                        </p:tav>
                                      </p:tavLst>
                                    </p:anim>
                                    <p:anim calcmode="lin" valueType="num">
                                      <p:cBhvr additive="base">
                                        <p:cTn id="64" dur="500" fill="hold"/>
                                        <p:tgtEl>
                                          <p:spTgt spid="4157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6" grpId="0" animBg="1" autoUpdateAnimBg="0"/>
      <p:bldP spid="415747" grpId="0" animBg="1" autoUpdateAnimBg="0"/>
      <p:bldP spid="415748" grpId="0" animBg="1" autoUpdateAnimBg="0"/>
      <p:bldP spid="415749" grpId="0" animBg="1" autoUpdateAnimBg="0"/>
      <p:bldP spid="415750" grpId="0" animBg="1"/>
      <p:bldP spid="415751" grpId="0" animBg="1"/>
      <p:bldP spid="415752" grpId="0" animBg="1"/>
      <p:bldP spid="415753" grpId="0" autoUpdateAnimBg="0"/>
      <p:bldP spid="415754" grpId="0" animBg="1"/>
      <p:bldP spid="415755" grpId="0" animBg="1"/>
      <p:bldP spid="415756" grpId="0" animBg="1" autoUpdateAnimBg="0"/>
      <p:bldP spid="415757" grpId="0" animBg="1" autoUpdateAnimBg="0"/>
      <p:bldP spid="415758" grpId="0" animBg="1"/>
      <p:bldP spid="415759" grpId="0" animBg="1" autoUpdateAnimBg="0"/>
      <p:bldP spid="41576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1143000"/>
          </a:xfrm>
        </p:spPr>
        <p:txBody>
          <a:bodyPr anchor="t"/>
          <a:lstStyle/>
          <a:p>
            <a:r>
              <a:rPr lang="en-US" smtClean="0">
                <a:solidFill>
                  <a:srgbClr val="008000"/>
                </a:solidFill>
              </a:rPr>
              <a:t>What does it take to measure indicators at each level?</a:t>
            </a:r>
          </a:p>
        </p:txBody>
      </p:sp>
      <p:sp>
        <p:nvSpPr>
          <p:cNvPr id="212998" name="Text Box 6"/>
          <p:cNvSpPr txBox="1">
            <a:spLocks noChangeArrowheads="1"/>
          </p:cNvSpPr>
          <p:nvPr/>
        </p:nvSpPr>
        <p:spPr bwMode="auto">
          <a:xfrm>
            <a:off x="182563" y="2881313"/>
            <a:ext cx="8953500" cy="1262062"/>
          </a:xfrm>
          <a:prstGeom prst="rect">
            <a:avLst/>
          </a:prstGeom>
          <a:noFill/>
          <a:ln w="57150">
            <a:solidFill>
              <a:schemeClr val="tx1"/>
            </a:solidFill>
            <a:miter lim="800000"/>
            <a:headEnd/>
            <a:tailEnd/>
          </a:ln>
          <a:effectLst/>
        </p:spPr>
        <p:txBody>
          <a:bodyPr>
            <a:spAutoFit/>
          </a:bodyPr>
          <a:lstStyle/>
          <a:p>
            <a:pPr eaLnBrk="0" hangingPunct="0">
              <a:spcBef>
                <a:spcPts val="0"/>
              </a:spcBef>
              <a:defRPr/>
            </a:pPr>
            <a:r>
              <a:rPr lang="en-US" sz="4400" i="1" dirty="0">
                <a:solidFill>
                  <a:srgbClr val="993366"/>
                </a:solidFill>
                <a:effectLst>
                  <a:outerShdw blurRad="38100" dist="38100" dir="2700000" algn="tl">
                    <a:srgbClr val="000000"/>
                  </a:outerShdw>
                </a:effectLst>
                <a:latin typeface="Times New Roman" pitchFamily="18" charset="0"/>
                <a:cs typeface="+mn-cs"/>
              </a:rPr>
              <a:t>Outcome</a:t>
            </a:r>
            <a:r>
              <a:rPr lang="en-US" sz="4000" dirty="0">
                <a:solidFill>
                  <a:srgbClr val="FFFF00"/>
                </a:solidFill>
                <a:latin typeface="Times New Roman" pitchFamily="18" charset="0"/>
                <a:cs typeface="+mn-cs"/>
              </a:rPr>
              <a:t>: </a:t>
            </a:r>
            <a:r>
              <a:rPr lang="en-US" sz="2400" dirty="0">
                <a:latin typeface="+mn-lt"/>
                <a:cs typeface="+mn-cs"/>
              </a:rPr>
              <a:t>Change in behavior </a:t>
            </a:r>
            <a:r>
              <a:rPr lang="en-US" sz="3200" dirty="0">
                <a:latin typeface="+mn-lt"/>
                <a:cs typeface="+mn-cs"/>
              </a:rPr>
              <a:t>of participants </a:t>
            </a:r>
          </a:p>
          <a:p>
            <a:pPr eaLnBrk="0" hangingPunct="0">
              <a:spcBef>
                <a:spcPts val="0"/>
              </a:spcBef>
              <a:defRPr/>
            </a:pPr>
            <a:r>
              <a:rPr lang="en-US" sz="3200" dirty="0">
                <a:latin typeface="+mn-lt"/>
                <a:cs typeface="+mn-cs"/>
              </a:rPr>
              <a:t>	</a:t>
            </a:r>
            <a:r>
              <a:rPr lang="en-US" sz="2400" dirty="0">
                <a:latin typeface="+mn-lt"/>
                <a:cs typeface="+mn-cs"/>
              </a:rPr>
              <a:t>(can be surveyed annually)</a:t>
            </a:r>
            <a:endParaRPr lang="en-US" sz="2800" dirty="0">
              <a:latin typeface="+mn-lt"/>
              <a:cs typeface="+mn-cs"/>
            </a:endParaRPr>
          </a:p>
        </p:txBody>
      </p:sp>
      <p:sp>
        <p:nvSpPr>
          <p:cNvPr id="212999" name="Text Box 7"/>
          <p:cNvSpPr txBox="1">
            <a:spLocks noChangeArrowheads="1"/>
          </p:cNvSpPr>
          <p:nvPr/>
        </p:nvSpPr>
        <p:spPr bwMode="auto">
          <a:xfrm>
            <a:off x="373063" y="4341813"/>
            <a:ext cx="8382000" cy="584200"/>
          </a:xfrm>
          <a:prstGeom prst="rect">
            <a:avLst/>
          </a:prstGeom>
          <a:noFill/>
          <a:ln w="38100">
            <a:solidFill>
              <a:schemeClr val="tx1"/>
            </a:solidFill>
            <a:miter lim="800000"/>
            <a:headEnd/>
            <a:tailEnd/>
          </a:ln>
          <a:effectLst/>
        </p:spPr>
        <p:txBody>
          <a:bodyPr>
            <a:spAutoFit/>
          </a:bodyPr>
          <a:lstStyle/>
          <a:p>
            <a:pPr eaLnBrk="0" hangingPunct="0">
              <a:defRPr/>
            </a:pPr>
            <a:r>
              <a:rPr lang="en-US" sz="3200" dirty="0">
                <a:solidFill>
                  <a:schemeClr val="accent1">
                    <a:lumMod val="50000"/>
                  </a:schemeClr>
                </a:solidFill>
                <a:effectLst>
                  <a:outerShdw blurRad="38100" dist="38100" dir="2700000" algn="tl">
                    <a:srgbClr val="000000"/>
                  </a:outerShdw>
                </a:effectLst>
                <a:latin typeface="Times New Roman" pitchFamily="18" charset="0"/>
                <a:cs typeface="+mn-cs"/>
              </a:rPr>
              <a:t>Output</a:t>
            </a:r>
            <a:r>
              <a:rPr lang="en-US" sz="3200" dirty="0">
                <a:solidFill>
                  <a:srgbClr val="FFFF00"/>
                </a:solidFill>
                <a:latin typeface="Times New Roman" pitchFamily="18" charset="0"/>
                <a:cs typeface="+mn-cs"/>
              </a:rPr>
              <a:t>: </a:t>
            </a:r>
            <a:r>
              <a:rPr lang="en-US" sz="2400" dirty="0">
                <a:latin typeface="+mn-lt"/>
                <a:cs typeface="+mn-cs"/>
              </a:rPr>
              <a:t>Measured and reported by project staff (annually)</a:t>
            </a:r>
            <a:endParaRPr lang="en-US" sz="2000" i="1" dirty="0">
              <a:effectLst>
                <a:outerShdw blurRad="38100" dist="38100" dir="2700000" algn="tl">
                  <a:srgbClr val="FFFFFF"/>
                </a:outerShdw>
              </a:effectLst>
              <a:latin typeface="+mn-lt"/>
              <a:cs typeface="+mn-cs"/>
            </a:endParaRPr>
          </a:p>
        </p:txBody>
      </p:sp>
      <p:sp>
        <p:nvSpPr>
          <p:cNvPr id="213000" name="Text Box 8"/>
          <p:cNvSpPr txBox="1">
            <a:spLocks noChangeArrowheads="1"/>
          </p:cNvSpPr>
          <p:nvPr/>
        </p:nvSpPr>
        <p:spPr bwMode="auto">
          <a:xfrm>
            <a:off x="533400" y="5254625"/>
            <a:ext cx="7848600" cy="519113"/>
          </a:xfrm>
          <a:prstGeom prst="rect">
            <a:avLst/>
          </a:prstGeom>
          <a:noFill/>
          <a:ln w="19050">
            <a:solidFill>
              <a:schemeClr val="tx1"/>
            </a:solidFill>
            <a:miter lim="800000"/>
            <a:headEnd/>
            <a:tailEnd/>
          </a:ln>
          <a:effectLst/>
        </p:spPr>
        <p:txBody>
          <a:bodyPr>
            <a:spAutoFit/>
          </a:bodyPr>
          <a:lstStyle/>
          <a:p>
            <a:pPr eaLnBrk="0" hangingPunct="0">
              <a:spcBef>
                <a:spcPct val="50000"/>
              </a:spcBef>
              <a:defRPr/>
            </a:pPr>
            <a:r>
              <a:rPr lang="en-US" sz="2800" dirty="0">
                <a:solidFill>
                  <a:srgbClr val="008000"/>
                </a:solidFill>
                <a:effectLst>
                  <a:outerShdw blurRad="38100" dist="38100" dir="2700000" algn="tl">
                    <a:srgbClr val="000000"/>
                  </a:outerShdw>
                </a:effectLst>
                <a:latin typeface="Times New Roman" pitchFamily="18" charset="0"/>
                <a:cs typeface="+mn-cs"/>
              </a:rPr>
              <a:t>Activities</a:t>
            </a:r>
            <a:r>
              <a:rPr lang="en-US" sz="2800" dirty="0">
                <a:solidFill>
                  <a:srgbClr val="FFFF00"/>
                </a:solidFill>
                <a:latin typeface="Times New Roman" pitchFamily="18" charset="0"/>
                <a:cs typeface="+mn-cs"/>
              </a:rPr>
              <a:t>: </a:t>
            </a:r>
            <a:r>
              <a:rPr lang="en-US" sz="2400" dirty="0">
                <a:latin typeface="+mn-lt"/>
                <a:cs typeface="+mn-cs"/>
              </a:rPr>
              <a:t>On-going</a:t>
            </a:r>
            <a:r>
              <a:rPr lang="en-US" sz="2000" dirty="0">
                <a:latin typeface="+mn-lt"/>
                <a:cs typeface="+mn-cs"/>
              </a:rPr>
              <a:t> (monitoring of interventions)</a:t>
            </a:r>
            <a:endParaRPr lang="en-US" sz="2400" dirty="0">
              <a:latin typeface="+mn-lt"/>
              <a:cs typeface="+mn-cs"/>
            </a:endParaRPr>
          </a:p>
        </p:txBody>
      </p:sp>
      <p:sp>
        <p:nvSpPr>
          <p:cNvPr id="213001" name="Text Box 9"/>
          <p:cNvSpPr txBox="1">
            <a:spLocks noChangeArrowheads="1"/>
          </p:cNvSpPr>
          <p:nvPr/>
        </p:nvSpPr>
        <p:spPr bwMode="auto">
          <a:xfrm>
            <a:off x="609600" y="6110288"/>
            <a:ext cx="7848600" cy="519112"/>
          </a:xfrm>
          <a:prstGeom prst="rect">
            <a:avLst/>
          </a:prstGeom>
          <a:noFill/>
          <a:ln w="9525">
            <a:solidFill>
              <a:schemeClr val="tx1"/>
            </a:solidFill>
            <a:miter lim="800000"/>
            <a:headEnd/>
            <a:tailEnd/>
          </a:ln>
          <a:effectLst/>
        </p:spPr>
        <p:txBody>
          <a:bodyPr>
            <a:spAutoFit/>
          </a:bodyPr>
          <a:lstStyle/>
          <a:p>
            <a:pPr eaLnBrk="0" hangingPunct="0">
              <a:spcBef>
                <a:spcPct val="50000"/>
              </a:spcBef>
              <a:defRPr/>
            </a:pPr>
            <a:r>
              <a:rPr lang="en-US" sz="2800" dirty="0">
                <a:solidFill>
                  <a:srgbClr val="663300"/>
                </a:solidFill>
                <a:effectLst>
                  <a:outerShdw blurRad="38100" dist="38100" dir="2700000" algn="tl">
                    <a:srgbClr val="000000"/>
                  </a:outerShdw>
                </a:effectLst>
                <a:latin typeface="Times New Roman" pitchFamily="18" charset="0"/>
                <a:cs typeface="+mn-cs"/>
              </a:rPr>
              <a:t>Inputs</a:t>
            </a:r>
            <a:r>
              <a:rPr lang="en-US" sz="2800" dirty="0">
                <a:solidFill>
                  <a:srgbClr val="FFFF00"/>
                </a:solidFill>
                <a:latin typeface="Times New Roman" pitchFamily="18" charset="0"/>
                <a:cs typeface="+mn-cs"/>
              </a:rPr>
              <a:t>: </a:t>
            </a:r>
            <a:r>
              <a:rPr lang="en-US" sz="2400" dirty="0">
                <a:latin typeface="+mn-lt"/>
                <a:cs typeface="+mn-cs"/>
              </a:rPr>
              <a:t>On-going </a:t>
            </a:r>
            <a:r>
              <a:rPr lang="en-US" sz="2000" dirty="0">
                <a:latin typeface="+mn-lt"/>
                <a:cs typeface="+mn-cs"/>
              </a:rPr>
              <a:t>(financial accounts)</a:t>
            </a:r>
            <a:endParaRPr lang="en-US" sz="2800" dirty="0">
              <a:latin typeface="+mn-lt"/>
              <a:cs typeface="+mn-cs"/>
            </a:endParaRPr>
          </a:p>
        </p:txBody>
      </p:sp>
      <p:sp>
        <p:nvSpPr>
          <p:cNvPr id="213002" name="Rectangle 10"/>
          <p:cNvSpPr>
            <a:spLocks noChangeArrowheads="1"/>
          </p:cNvSpPr>
          <p:nvPr/>
        </p:nvSpPr>
        <p:spPr bwMode="auto">
          <a:xfrm>
            <a:off x="304800" y="1420813"/>
            <a:ext cx="8763000" cy="1277937"/>
          </a:xfrm>
          <a:prstGeom prst="rect">
            <a:avLst/>
          </a:prstGeom>
          <a:noFill/>
          <a:ln w="76200">
            <a:solidFill>
              <a:schemeClr val="tx1"/>
            </a:solidFill>
            <a:miter lim="800000"/>
            <a:headEnd/>
            <a:tailEnd/>
          </a:ln>
          <a:effectLst/>
        </p:spPr>
        <p:txBody>
          <a:bodyPr lIns="90488" tIns="44450" rIns="90488" bIns="44450"/>
          <a:lstStyle/>
          <a:p>
            <a:pPr marL="342900" indent="-342900" eaLnBrk="0" hangingPunct="0">
              <a:spcBef>
                <a:spcPts val="0"/>
              </a:spcBef>
              <a:defRPr/>
            </a:pPr>
            <a:r>
              <a:rPr lang="en-US" sz="4800" dirty="0">
                <a:solidFill>
                  <a:srgbClr val="CC0000"/>
                </a:solidFill>
                <a:effectLst>
                  <a:outerShdw blurRad="38100" dist="38100" dir="2700000" algn="tl">
                    <a:srgbClr val="000000"/>
                  </a:outerShdw>
                </a:effectLst>
                <a:latin typeface="Times New Roman" pitchFamily="18" charset="0"/>
                <a:cs typeface="+mn-cs"/>
              </a:rPr>
              <a:t>Impact </a:t>
            </a:r>
            <a:r>
              <a:rPr lang="en-US" sz="4400" dirty="0">
                <a:solidFill>
                  <a:srgbClr val="FFFF00"/>
                </a:solidFill>
                <a:latin typeface="Times New Roman" pitchFamily="18" charset="0"/>
                <a:cs typeface="+mn-cs"/>
              </a:rPr>
              <a:t>:</a:t>
            </a:r>
            <a:r>
              <a:rPr lang="en-US" sz="3200" dirty="0">
                <a:effectLst>
                  <a:outerShdw blurRad="38100" dist="38100" dir="2700000" algn="tl">
                    <a:srgbClr val="FFFFFF"/>
                  </a:outerShdw>
                </a:effectLst>
                <a:latin typeface="+mn-lt"/>
                <a:cs typeface="+mn-cs"/>
              </a:rPr>
              <a:t>Population-based survey </a:t>
            </a:r>
          </a:p>
          <a:p>
            <a:pPr marL="342900" indent="-342900" eaLnBrk="0" hangingPunct="0">
              <a:spcBef>
                <a:spcPts val="0"/>
              </a:spcBef>
              <a:defRPr/>
            </a:pPr>
            <a:r>
              <a:rPr lang="en-US" sz="3200" dirty="0">
                <a:effectLst>
                  <a:outerShdw blurRad="38100" dist="38100" dir="2700000" algn="tl">
                    <a:srgbClr val="FFFFFF"/>
                  </a:outerShdw>
                </a:effectLst>
                <a:latin typeface="+mn-lt"/>
                <a:cs typeface="+mn-cs"/>
              </a:rPr>
              <a:t>	</a:t>
            </a:r>
            <a:r>
              <a:rPr lang="en-US" sz="3200" dirty="0">
                <a:latin typeface="+mn-lt"/>
                <a:cs typeface="+mn-cs"/>
              </a:rPr>
              <a:t>(baseline, endline evaluation)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3001"/>
                                        </p:tgtEl>
                                        <p:attrNameLst>
                                          <p:attrName>style.visibility</p:attrName>
                                        </p:attrNameLst>
                                      </p:cBhvr>
                                      <p:to>
                                        <p:strVal val="visible"/>
                                      </p:to>
                                    </p:set>
                                    <p:anim calcmode="lin" valueType="num">
                                      <p:cBhvr additive="base">
                                        <p:cTn id="7" dur="1000" fill="hold"/>
                                        <p:tgtEl>
                                          <p:spTgt spid="213001"/>
                                        </p:tgtEl>
                                        <p:attrNameLst>
                                          <p:attrName>ppt_x</p:attrName>
                                        </p:attrNameLst>
                                      </p:cBhvr>
                                      <p:tavLst>
                                        <p:tav tm="0">
                                          <p:val>
                                            <p:strVal val="0-#ppt_w/2"/>
                                          </p:val>
                                        </p:tav>
                                        <p:tav tm="100000">
                                          <p:val>
                                            <p:strVal val="#ppt_x"/>
                                          </p:val>
                                        </p:tav>
                                      </p:tavLst>
                                    </p:anim>
                                    <p:anim calcmode="lin" valueType="num">
                                      <p:cBhvr additive="base">
                                        <p:cTn id="8" dur="1000" fill="hold"/>
                                        <p:tgtEl>
                                          <p:spTgt spid="213001"/>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213000"/>
                                        </p:tgtEl>
                                        <p:attrNameLst>
                                          <p:attrName>style.visibility</p:attrName>
                                        </p:attrNameLst>
                                      </p:cBhvr>
                                      <p:to>
                                        <p:strVal val="visible"/>
                                      </p:to>
                                    </p:set>
                                    <p:anim calcmode="lin" valueType="num">
                                      <p:cBhvr additive="base">
                                        <p:cTn id="12" dur="1000" fill="hold"/>
                                        <p:tgtEl>
                                          <p:spTgt spid="213000"/>
                                        </p:tgtEl>
                                        <p:attrNameLst>
                                          <p:attrName>ppt_x</p:attrName>
                                        </p:attrNameLst>
                                      </p:cBhvr>
                                      <p:tavLst>
                                        <p:tav tm="0">
                                          <p:val>
                                            <p:strVal val="0-#ppt_w/2"/>
                                          </p:val>
                                        </p:tav>
                                        <p:tav tm="100000">
                                          <p:val>
                                            <p:strVal val="#ppt_x"/>
                                          </p:val>
                                        </p:tav>
                                      </p:tavLst>
                                    </p:anim>
                                    <p:anim calcmode="lin" valueType="num">
                                      <p:cBhvr additive="base">
                                        <p:cTn id="13" dur="1000" fill="hold"/>
                                        <p:tgtEl>
                                          <p:spTgt spid="213000"/>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grpId="0" nodeType="afterEffect">
                                  <p:stCondLst>
                                    <p:cond delay="500"/>
                                  </p:stCondLst>
                                  <p:childTnLst>
                                    <p:set>
                                      <p:cBhvr>
                                        <p:cTn id="16" dur="1" fill="hold">
                                          <p:stCondLst>
                                            <p:cond delay="0"/>
                                          </p:stCondLst>
                                        </p:cTn>
                                        <p:tgtEl>
                                          <p:spTgt spid="212999"/>
                                        </p:tgtEl>
                                        <p:attrNameLst>
                                          <p:attrName>style.visibility</p:attrName>
                                        </p:attrNameLst>
                                      </p:cBhvr>
                                      <p:to>
                                        <p:strVal val="visible"/>
                                      </p:to>
                                    </p:set>
                                    <p:anim calcmode="lin" valueType="num">
                                      <p:cBhvr additive="base">
                                        <p:cTn id="17" dur="1000" fill="hold"/>
                                        <p:tgtEl>
                                          <p:spTgt spid="212999"/>
                                        </p:tgtEl>
                                        <p:attrNameLst>
                                          <p:attrName>ppt_x</p:attrName>
                                        </p:attrNameLst>
                                      </p:cBhvr>
                                      <p:tavLst>
                                        <p:tav tm="0">
                                          <p:val>
                                            <p:strVal val="0-#ppt_w/2"/>
                                          </p:val>
                                        </p:tav>
                                        <p:tav tm="100000">
                                          <p:val>
                                            <p:strVal val="#ppt_x"/>
                                          </p:val>
                                        </p:tav>
                                      </p:tavLst>
                                    </p:anim>
                                    <p:anim calcmode="lin" valueType="num">
                                      <p:cBhvr additive="base">
                                        <p:cTn id="18" dur="1000" fill="hold"/>
                                        <p:tgtEl>
                                          <p:spTgt spid="212999"/>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000"/>
                            </p:stCondLst>
                            <p:childTnLst>
                              <p:par>
                                <p:cTn id="20" presetID="2" presetClass="entr" presetSubtype="8" fill="hold" grpId="0" nodeType="afterEffect">
                                  <p:stCondLst>
                                    <p:cond delay="500"/>
                                  </p:stCondLst>
                                  <p:childTnLst>
                                    <p:set>
                                      <p:cBhvr>
                                        <p:cTn id="21" dur="1" fill="hold">
                                          <p:stCondLst>
                                            <p:cond delay="0"/>
                                          </p:stCondLst>
                                        </p:cTn>
                                        <p:tgtEl>
                                          <p:spTgt spid="212998"/>
                                        </p:tgtEl>
                                        <p:attrNameLst>
                                          <p:attrName>style.visibility</p:attrName>
                                        </p:attrNameLst>
                                      </p:cBhvr>
                                      <p:to>
                                        <p:strVal val="visible"/>
                                      </p:to>
                                    </p:set>
                                    <p:anim calcmode="lin" valueType="num">
                                      <p:cBhvr additive="base">
                                        <p:cTn id="22" dur="1000" fill="hold"/>
                                        <p:tgtEl>
                                          <p:spTgt spid="212998"/>
                                        </p:tgtEl>
                                        <p:attrNameLst>
                                          <p:attrName>ppt_x</p:attrName>
                                        </p:attrNameLst>
                                      </p:cBhvr>
                                      <p:tavLst>
                                        <p:tav tm="0">
                                          <p:val>
                                            <p:strVal val="0-#ppt_w/2"/>
                                          </p:val>
                                        </p:tav>
                                        <p:tav tm="100000">
                                          <p:val>
                                            <p:strVal val="#ppt_x"/>
                                          </p:val>
                                        </p:tav>
                                      </p:tavLst>
                                    </p:anim>
                                    <p:anim calcmode="lin" valueType="num">
                                      <p:cBhvr additive="base">
                                        <p:cTn id="23" dur="1000" fill="hold"/>
                                        <p:tgtEl>
                                          <p:spTgt spid="21299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500"/>
                            </p:stCondLst>
                            <p:childTnLst>
                              <p:par>
                                <p:cTn id="25" presetID="2" presetClass="entr" presetSubtype="8" fill="hold" grpId="0" nodeType="afterEffect">
                                  <p:stCondLst>
                                    <p:cond delay="500"/>
                                  </p:stCondLst>
                                  <p:childTnLst>
                                    <p:set>
                                      <p:cBhvr>
                                        <p:cTn id="26" dur="1" fill="hold">
                                          <p:stCondLst>
                                            <p:cond delay="0"/>
                                          </p:stCondLst>
                                        </p:cTn>
                                        <p:tgtEl>
                                          <p:spTgt spid="213002"/>
                                        </p:tgtEl>
                                        <p:attrNameLst>
                                          <p:attrName>style.visibility</p:attrName>
                                        </p:attrNameLst>
                                      </p:cBhvr>
                                      <p:to>
                                        <p:strVal val="visible"/>
                                      </p:to>
                                    </p:set>
                                    <p:anim calcmode="lin" valueType="num">
                                      <p:cBhvr additive="base">
                                        <p:cTn id="27" dur="1000" fill="hold"/>
                                        <p:tgtEl>
                                          <p:spTgt spid="213002"/>
                                        </p:tgtEl>
                                        <p:attrNameLst>
                                          <p:attrName>ppt_x</p:attrName>
                                        </p:attrNameLst>
                                      </p:cBhvr>
                                      <p:tavLst>
                                        <p:tav tm="0">
                                          <p:val>
                                            <p:strVal val="0-#ppt_w/2"/>
                                          </p:val>
                                        </p:tav>
                                        <p:tav tm="100000">
                                          <p:val>
                                            <p:strVal val="#ppt_x"/>
                                          </p:val>
                                        </p:tav>
                                      </p:tavLst>
                                    </p:anim>
                                    <p:anim calcmode="lin" valueType="num">
                                      <p:cBhvr additive="base">
                                        <p:cTn id="28" dur="1000" fill="hold"/>
                                        <p:tgtEl>
                                          <p:spTgt spid="2130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8" grpId="0" animBg="1" autoUpdateAnimBg="0"/>
      <p:bldP spid="212999" grpId="0" animBg="1" autoUpdateAnimBg="0"/>
      <p:bldP spid="213000" grpId="0" animBg="1" autoUpdateAnimBg="0"/>
      <p:bldP spid="213001" grpId="0" animBg="1" autoUpdateAnimBg="0"/>
      <p:bldP spid="213002"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609600" y="304800"/>
            <a:ext cx="81534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3600">
                <a:solidFill>
                  <a:srgbClr val="002060"/>
                </a:solidFill>
                <a:latin typeface="Times New Roman" pitchFamily="18" charset="0"/>
              </a:rPr>
              <a:t>We need to recognize </a:t>
            </a:r>
            <a:r>
              <a:rPr lang="en-US" sz="3600" u="sng">
                <a:solidFill>
                  <a:srgbClr val="002060"/>
                </a:solidFill>
                <a:latin typeface="Times New Roman" pitchFamily="18" charset="0"/>
              </a:rPr>
              <a:t>which</a:t>
            </a:r>
            <a:r>
              <a:rPr lang="en-US" sz="3600">
                <a:solidFill>
                  <a:srgbClr val="002060"/>
                </a:solidFill>
                <a:latin typeface="Times New Roman" pitchFamily="18" charset="0"/>
              </a:rPr>
              <a:t> evaluative process is most appropriate for measurement at various levels</a:t>
            </a:r>
          </a:p>
        </p:txBody>
      </p:sp>
      <p:sp>
        <p:nvSpPr>
          <p:cNvPr id="235523" name="Rectangle 3"/>
          <p:cNvSpPr>
            <a:spLocks noChangeArrowheads="1"/>
          </p:cNvSpPr>
          <p:nvPr/>
        </p:nvSpPr>
        <p:spPr bwMode="auto">
          <a:xfrm>
            <a:off x="0" y="2133600"/>
            <a:ext cx="274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FontTx/>
              <a:buChar char="•"/>
            </a:pPr>
            <a:r>
              <a:rPr lang="en-US" sz="3200">
                <a:solidFill>
                  <a:srgbClr val="CC0000"/>
                </a:solidFill>
                <a:latin typeface="Times New Roman" pitchFamily="18" charset="0"/>
              </a:rPr>
              <a:t>Impact</a:t>
            </a:r>
            <a:r>
              <a:rPr lang="en-US" sz="3200">
                <a:solidFill>
                  <a:schemeClr val="accent2"/>
                </a:solidFill>
                <a:latin typeface="Times New Roman" pitchFamily="18" charset="0"/>
              </a:rPr>
              <a:t> </a:t>
            </a:r>
          </a:p>
          <a:p>
            <a:pPr marL="342900" indent="-342900" eaLnBrk="0" hangingPunct="0">
              <a:spcBef>
                <a:spcPct val="20000"/>
              </a:spcBef>
              <a:buFontTx/>
              <a:buChar char="•"/>
            </a:pPr>
            <a:r>
              <a:rPr lang="en-US" sz="3200">
                <a:solidFill>
                  <a:srgbClr val="993366"/>
                </a:solidFill>
                <a:latin typeface="Times New Roman" pitchFamily="18" charset="0"/>
              </a:rPr>
              <a:t>Outcomes</a:t>
            </a:r>
            <a:endParaRPr lang="en-US" sz="2000">
              <a:solidFill>
                <a:schemeClr val="accent2"/>
              </a:solidFill>
              <a:latin typeface="Times New Roman" pitchFamily="18" charset="0"/>
            </a:endParaRPr>
          </a:p>
          <a:p>
            <a:pPr marL="342900" indent="-342900" eaLnBrk="0" hangingPunct="0">
              <a:spcBef>
                <a:spcPct val="20000"/>
              </a:spcBef>
              <a:buFontTx/>
              <a:buChar char="•"/>
            </a:pPr>
            <a:endParaRPr lang="en-US" sz="3200">
              <a:solidFill>
                <a:schemeClr val="accent2"/>
              </a:solidFill>
              <a:latin typeface="Times New Roman" pitchFamily="18" charset="0"/>
            </a:endParaRPr>
          </a:p>
          <a:p>
            <a:pPr marL="342900" indent="-342900" eaLnBrk="0" hangingPunct="0">
              <a:spcBef>
                <a:spcPct val="20000"/>
              </a:spcBef>
              <a:buFontTx/>
              <a:buChar char="•"/>
            </a:pPr>
            <a:r>
              <a:rPr lang="en-US" sz="3200">
                <a:solidFill>
                  <a:srgbClr val="008000"/>
                </a:solidFill>
                <a:latin typeface="Times New Roman" pitchFamily="18" charset="0"/>
              </a:rPr>
              <a:t>Output</a:t>
            </a:r>
            <a:endParaRPr lang="en-US" sz="2800">
              <a:solidFill>
                <a:schemeClr val="accent2"/>
              </a:solidFill>
              <a:latin typeface="Times New Roman" pitchFamily="18" charset="0"/>
            </a:endParaRPr>
          </a:p>
          <a:p>
            <a:pPr marL="342900" indent="-342900" eaLnBrk="0" hangingPunct="0">
              <a:spcBef>
                <a:spcPct val="20000"/>
              </a:spcBef>
              <a:buFontTx/>
              <a:buChar char="•"/>
            </a:pPr>
            <a:r>
              <a:rPr lang="en-US" sz="3200">
                <a:solidFill>
                  <a:srgbClr val="002060"/>
                </a:solidFill>
                <a:latin typeface="Times New Roman" pitchFamily="18" charset="0"/>
              </a:rPr>
              <a:t>Activities</a:t>
            </a:r>
            <a:endParaRPr lang="en-US" sz="2800">
              <a:solidFill>
                <a:srgbClr val="002060"/>
              </a:solidFill>
              <a:latin typeface="Times New Roman" pitchFamily="18" charset="0"/>
            </a:endParaRPr>
          </a:p>
          <a:p>
            <a:pPr marL="342900" indent="-342900" eaLnBrk="0" hangingPunct="0">
              <a:spcBef>
                <a:spcPct val="20000"/>
              </a:spcBef>
              <a:buFontTx/>
              <a:buChar char="•"/>
            </a:pPr>
            <a:r>
              <a:rPr lang="en-US" sz="3200">
                <a:solidFill>
                  <a:srgbClr val="663300"/>
                </a:solidFill>
                <a:latin typeface="Times New Roman" pitchFamily="18" charset="0"/>
              </a:rPr>
              <a:t>Inputs</a:t>
            </a:r>
            <a:endParaRPr lang="en-US" sz="2400">
              <a:solidFill>
                <a:schemeClr val="accent2"/>
              </a:solidFill>
              <a:latin typeface="Times New Roman" pitchFamily="18" charset="0"/>
            </a:endParaRPr>
          </a:p>
          <a:p>
            <a:pPr marL="342900" indent="-342900" eaLnBrk="0" hangingPunct="0">
              <a:spcBef>
                <a:spcPct val="20000"/>
              </a:spcBef>
              <a:buFontTx/>
              <a:buChar char="•"/>
            </a:pPr>
            <a:endParaRPr lang="en-US" sz="2800">
              <a:solidFill>
                <a:schemeClr val="accent2"/>
              </a:solidFill>
              <a:latin typeface="Times New Roman" pitchFamily="18" charset="0"/>
            </a:endParaRPr>
          </a:p>
        </p:txBody>
      </p:sp>
      <p:sp>
        <p:nvSpPr>
          <p:cNvPr id="235524" name="Text Box 4"/>
          <p:cNvSpPr txBox="1">
            <a:spLocks noChangeArrowheads="1"/>
          </p:cNvSpPr>
          <p:nvPr/>
        </p:nvSpPr>
        <p:spPr bwMode="auto">
          <a:xfrm flipH="1">
            <a:off x="3733800" y="4114800"/>
            <a:ext cx="4572000" cy="1408113"/>
          </a:xfrm>
          <a:prstGeom prst="rect">
            <a:avLst/>
          </a:prstGeom>
          <a:gradFill rotWithShape="0">
            <a:gsLst>
              <a:gs pos="0">
                <a:srgbClr val="66FF33"/>
              </a:gs>
              <a:gs pos="100000">
                <a:srgbClr val="66FF33">
                  <a:gamma/>
                  <a:shade val="58824"/>
                  <a:invGamma/>
                </a:srgbClr>
              </a:gs>
            </a:gsLst>
            <a:lin ang="5400000" scaled="1"/>
          </a:gradFill>
          <a:ln w="38100">
            <a:solidFill>
              <a:srgbClr val="00FF99"/>
            </a:solidFill>
            <a:miter lim="800000"/>
            <a:headEnd/>
            <a:tailEnd/>
          </a:ln>
          <a:effectLst/>
        </p:spPr>
        <p:txBody>
          <a:bodyPr>
            <a:spAutoFit/>
          </a:bodyPr>
          <a:lstStyle/>
          <a:p>
            <a:pPr algn="ctr" eaLnBrk="0" hangingPunct="0">
              <a:spcBef>
                <a:spcPct val="50000"/>
              </a:spcBef>
              <a:defRPr/>
            </a:pPr>
            <a:r>
              <a:rPr lang="en-US" sz="2400">
                <a:solidFill>
                  <a:schemeClr val="tx2"/>
                </a:solidFill>
                <a:effectLst>
                  <a:outerShdw blurRad="38100" dist="38100" dir="2700000" algn="tl">
                    <a:srgbClr val="FFFFFF"/>
                  </a:outerShdw>
                </a:effectLst>
                <a:latin typeface="Times New Roman" pitchFamily="18" charset="0"/>
                <a:cs typeface="+mn-cs"/>
              </a:rPr>
              <a:t>PERFORMANCE MONITORING</a:t>
            </a:r>
          </a:p>
          <a:p>
            <a:pPr algn="ctr" eaLnBrk="0" hangingPunct="0">
              <a:spcBef>
                <a:spcPct val="50000"/>
              </a:spcBef>
              <a:defRPr/>
            </a:pPr>
            <a:endParaRPr lang="en-US" sz="2400">
              <a:solidFill>
                <a:schemeClr val="tx2"/>
              </a:solidFill>
              <a:effectLst>
                <a:outerShdw blurRad="38100" dist="38100" dir="2700000" algn="tl">
                  <a:srgbClr val="FFFFFF"/>
                </a:outerShdw>
              </a:effectLst>
              <a:latin typeface="Times New Roman" pitchFamily="18" charset="0"/>
              <a:cs typeface="+mn-cs"/>
            </a:endParaRPr>
          </a:p>
        </p:txBody>
      </p:sp>
      <p:sp>
        <p:nvSpPr>
          <p:cNvPr id="235525" name="Text Box 5"/>
          <p:cNvSpPr txBox="1">
            <a:spLocks noChangeArrowheads="1"/>
          </p:cNvSpPr>
          <p:nvPr/>
        </p:nvSpPr>
        <p:spPr bwMode="auto">
          <a:xfrm>
            <a:off x="3657600" y="2819400"/>
            <a:ext cx="4648200" cy="485775"/>
          </a:xfrm>
          <a:prstGeom prst="rect">
            <a:avLst/>
          </a:prstGeom>
          <a:gradFill rotWithShape="0">
            <a:gsLst>
              <a:gs pos="0">
                <a:srgbClr val="993366"/>
              </a:gs>
              <a:gs pos="100000">
                <a:srgbClr val="993366">
                  <a:gamma/>
                  <a:shade val="58824"/>
                  <a:invGamma/>
                </a:srgbClr>
              </a:gs>
            </a:gsLst>
            <a:lin ang="5400000" scaled="1"/>
          </a:gradFill>
          <a:ln w="28575">
            <a:solidFill>
              <a:srgbClr val="00FF99"/>
            </a:solidFill>
            <a:miter lim="800000"/>
            <a:headEnd/>
            <a:tailEnd/>
          </a:ln>
          <a:effectLst/>
        </p:spPr>
        <p:txBody>
          <a:bodyPr>
            <a:spAutoFit/>
          </a:bodyPr>
          <a:lstStyle/>
          <a:p>
            <a:pPr algn="ctr" eaLnBrk="0" hangingPunct="0">
              <a:defRPr/>
            </a:pPr>
            <a:r>
              <a:rPr lang="en-US" sz="2400">
                <a:solidFill>
                  <a:srgbClr val="FFFF00"/>
                </a:solidFill>
                <a:effectLst>
                  <a:outerShdw blurRad="38100" dist="38100" dir="2700000" algn="tl">
                    <a:srgbClr val="000000"/>
                  </a:outerShdw>
                </a:effectLst>
                <a:latin typeface="Times New Roman" pitchFamily="18" charset="0"/>
                <a:cs typeface="+mn-cs"/>
              </a:rPr>
              <a:t>PROJECT EVALUATION</a:t>
            </a:r>
          </a:p>
        </p:txBody>
      </p:sp>
      <p:sp>
        <p:nvSpPr>
          <p:cNvPr id="235526" name="Text Box 6"/>
          <p:cNvSpPr txBox="1">
            <a:spLocks noChangeArrowheads="1"/>
          </p:cNvSpPr>
          <p:nvPr/>
        </p:nvSpPr>
        <p:spPr bwMode="auto">
          <a:xfrm>
            <a:off x="3581400" y="2133600"/>
            <a:ext cx="4800600" cy="461963"/>
          </a:xfrm>
          <a:prstGeom prst="rect">
            <a:avLst/>
          </a:prstGeom>
          <a:gradFill rotWithShape="0">
            <a:gsLst>
              <a:gs pos="0">
                <a:srgbClr val="CC0000">
                  <a:gamma/>
                  <a:shade val="66667"/>
                  <a:invGamma/>
                </a:srgbClr>
              </a:gs>
              <a:gs pos="100000">
                <a:srgbClr val="CC0000"/>
              </a:gs>
            </a:gsLst>
            <a:lin ang="5400000" scaled="1"/>
          </a:gradFill>
          <a:ln w="28575">
            <a:solidFill>
              <a:srgbClr val="00FF99"/>
            </a:solidFill>
            <a:miter lim="800000"/>
            <a:headEnd/>
            <a:tailEnd/>
          </a:ln>
          <a:effectLst/>
        </p:spPr>
        <p:txBody>
          <a:bodyPr>
            <a:spAutoFit/>
          </a:bodyPr>
          <a:lstStyle/>
          <a:p>
            <a:pPr algn="ctr" eaLnBrk="0" hangingPunct="0">
              <a:spcBef>
                <a:spcPct val="50000"/>
              </a:spcBef>
              <a:defRPr/>
            </a:pPr>
            <a:r>
              <a:rPr lang="en-US" sz="2400" dirty="0">
                <a:solidFill>
                  <a:srgbClr val="FFFF00"/>
                </a:solidFill>
                <a:effectLst>
                  <a:outerShdw blurRad="38100" dist="38100" dir="2700000" algn="tl">
                    <a:srgbClr val="000000"/>
                  </a:outerShdw>
                </a:effectLst>
                <a:latin typeface="Times New Roman" pitchFamily="18" charset="0"/>
                <a:cs typeface="+mn-cs"/>
              </a:rPr>
              <a:t>IMPACT EVALUATION</a:t>
            </a:r>
          </a:p>
        </p:txBody>
      </p:sp>
      <p:sp>
        <p:nvSpPr>
          <p:cNvPr id="235527" name="Line 7"/>
          <p:cNvSpPr>
            <a:spLocks noChangeShapeType="1"/>
          </p:cNvSpPr>
          <p:nvPr/>
        </p:nvSpPr>
        <p:spPr bwMode="auto">
          <a:xfrm flipH="1">
            <a:off x="2133600" y="5486400"/>
            <a:ext cx="1600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28" name="Line 8"/>
          <p:cNvSpPr>
            <a:spLocks noChangeShapeType="1"/>
          </p:cNvSpPr>
          <p:nvPr/>
        </p:nvSpPr>
        <p:spPr bwMode="auto">
          <a:xfrm flipH="1">
            <a:off x="2667000" y="4724400"/>
            <a:ext cx="1066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29" name="Line 9"/>
          <p:cNvSpPr>
            <a:spLocks noChangeShapeType="1"/>
          </p:cNvSpPr>
          <p:nvPr/>
        </p:nvSpPr>
        <p:spPr bwMode="auto">
          <a:xfrm flipH="1">
            <a:off x="2286000" y="4114800"/>
            <a:ext cx="14478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30" name="Line 10"/>
          <p:cNvSpPr>
            <a:spLocks noChangeShapeType="1"/>
          </p:cNvSpPr>
          <p:nvPr/>
        </p:nvSpPr>
        <p:spPr bwMode="auto">
          <a:xfrm flipH="1" flipV="1">
            <a:off x="2057400" y="3124200"/>
            <a:ext cx="1676400" cy="9906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31" name="Line 11"/>
          <p:cNvSpPr>
            <a:spLocks noChangeShapeType="1"/>
          </p:cNvSpPr>
          <p:nvPr/>
        </p:nvSpPr>
        <p:spPr bwMode="auto">
          <a:xfrm flipH="1">
            <a:off x="2286000" y="3352800"/>
            <a:ext cx="1371600" cy="6858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32" name="Line 12"/>
          <p:cNvSpPr>
            <a:spLocks noChangeShapeType="1"/>
          </p:cNvSpPr>
          <p:nvPr/>
        </p:nvSpPr>
        <p:spPr bwMode="auto">
          <a:xfrm flipH="1">
            <a:off x="2057400" y="3048000"/>
            <a:ext cx="1524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33" name="Line 13"/>
          <p:cNvSpPr>
            <a:spLocks noChangeShapeType="1"/>
          </p:cNvSpPr>
          <p:nvPr/>
        </p:nvSpPr>
        <p:spPr bwMode="auto">
          <a:xfrm flipH="1" flipV="1">
            <a:off x="2133600" y="2362200"/>
            <a:ext cx="1447800" cy="457200"/>
          </a:xfrm>
          <a:prstGeom prst="line">
            <a:avLst/>
          </a:prstGeom>
          <a:noFill/>
          <a:ln w="381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34" name="Line 14"/>
          <p:cNvSpPr>
            <a:spLocks noChangeShapeType="1"/>
          </p:cNvSpPr>
          <p:nvPr/>
        </p:nvSpPr>
        <p:spPr bwMode="auto">
          <a:xfrm flipH="1" flipV="1">
            <a:off x="2133600" y="2362200"/>
            <a:ext cx="14478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36" name="AutoShape 16"/>
          <p:cNvSpPr>
            <a:spLocks noChangeArrowheads="1"/>
          </p:cNvSpPr>
          <p:nvPr/>
        </p:nvSpPr>
        <p:spPr bwMode="auto">
          <a:xfrm rot="-5400000">
            <a:off x="5791200" y="2514600"/>
            <a:ext cx="228600" cy="381000"/>
          </a:xfrm>
          <a:prstGeom prst="chevron">
            <a:avLst>
              <a:gd name="adj" fmla="val 25000"/>
            </a:avLst>
          </a:prstGeom>
          <a:solidFill>
            <a:srgbClr val="666633"/>
          </a:solidFill>
          <a:ln w="9525">
            <a:solidFill>
              <a:srgbClr val="996633"/>
            </a:solidFill>
            <a:miter lim="800000"/>
            <a:headEnd/>
            <a:tailEnd/>
          </a:ln>
        </p:spPr>
        <p:txBody>
          <a:bodyPr anchor="ctr">
            <a:spAutoFit/>
          </a:bodyPr>
          <a:lstStyle/>
          <a:p>
            <a:pPr eaLnBrk="0" hangingPunct="0"/>
            <a:endParaRPr lang="en-US"/>
          </a:p>
        </p:txBody>
      </p:sp>
      <p:sp>
        <p:nvSpPr>
          <p:cNvPr id="235537" name="AutoShape 17"/>
          <p:cNvSpPr>
            <a:spLocks noChangeArrowheads="1"/>
          </p:cNvSpPr>
          <p:nvPr/>
        </p:nvSpPr>
        <p:spPr bwMode="auto">
          <a:xfrm rot="-5400000">
            <a:off x="5524500" y="3467100"/>
            <a:ext cx="838200" cy="457200"/>
          </a:xfrm>
          <a:prstGeom prst="chevron">
            <a:avLst>
              <a:gd name="adj" fmla="val 45833"/>
            </a:avLst>
          </a:prstGeom>
          <a:solidFill>
            <a:srgbClr val="666633"/>
          </a:solidFill>
          <a:ln w="9525">
            <a:solidFill>
              <a:srgbClr val="996633"/>
            </a:solidFill>
            <a:miter lim="800000"/>
            <a:headEnd/>
            <a:tailEnd/>
          </a:ln>
        </p:spPr>
        <p:txBody>
          <a:bodyPr anchor="ctr">
            <a:spAutoFit/>
          </a:bodyPr>
          <a:lstStyle/>
          <a:p>
            <a:pPr eaLnBrk="0" hangingPunct="0"/>
            <a:endParaRPr lang="en-US"/>
          </a:p>
        </p:txBody>
      </p:sp>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5522"/>
                                        </p:tgtEl>
                                        <p:attrNameLst>
                                          <p:attrName>style.visibility</p:attrName>
                                        </p:attrNameLst>
                                      </p:cBhvr>
                                      <p:to>
                                        <p:strVal val="visible"/>
                                      </p:to>
                                    </p:set>
                                    <p:animEffect transition="in" filter="wipe(up)">
                                      <p:cBhvr>
                                        <p:cTn id="7" dur="500"/>
                                        <p:tgtEl>
                                          <p:spTgt spid="235522"/>
                                        </p:tgtEl>
                                      </p:cBhvr>
                                    </p:animEffect>
                                  </p:childTnLst>
                                </p:cTn>
                              </p:par>
                            </p:childTnLst>
                          </p:cTn>
                        </p:par>
                        <p:par>
                          <p:cTn id="8" fill="hold" nodeType="afterGroup">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5523">
                                            <p:txEl>
                                              <p:pRg st="5" end="5"/>
                                            </p:txEl>
                                          </p:spTgt>
                                        </p:tgtEl>
                                        <p:attrNameLst>
                                          <p:attrName>style.visibility</p:attrName>
                                        </p:attrNameLst>
                                      </p:cBhvr>
                                      <p:to>
                                        <p:strVal val="visible"/>
                                      </p:to>
                                    </p:set>
                                    <p:anim calcmode="lin" valueType="num">
                                      <p:cBhvr additive="base">
                                        <p:cTn id="11" dur="500" fill="hold"/>
                                        <p:tgtEl>
                                          <p:spTgt spid="23552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23">
                                            <p:txEl>
                                              <p:pRg st="5" end="5"/>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35523">
                                            <p:txEl>
                                              <p:pRg st="4" end="4"/>
                                            </p:txEl>
                                          </p:spTgt>
                                        </p:tgtEl>
                                        <p:attrNameLst>
                                          <p:attrName>style.visibility</p:attrName>
                                        </p:attrNameLst>
                                      </p:cBhvr>
                                      <p:to>
                                        <p:strVal val="visible"/>
                                      </p:to>
                                    </p:set>
                                    <p:anim calcmode="lin" valueType="num">
                                      <p:cBhvr additive="base">
                                        <p:cTn id="16" dur="500" fill="hold"/>
                                        <p:tgtEl>
                                          <p:spTgt spid="235523">
                                            <p:txEl>
                                              <p:pRg st="4" end="4"/>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35523">
                                            <p:txEl>
                                              <p:pRg st="4" end="4"/>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35523">
                                            <p:txEl>
                                              <p:pRg st="3" end="3"/>
                                            </p:txEl>
                                          </p:spTgt>
                                        </p:tgtEl>
                                        <p:attrNameLst>
                                          <p:attrName>style.visibility</p:attrName>
                                        </p:attrNameLst>
                                      </p:cBhvr>
                                      <p:to>
                                        <p:strVal val="visible"/>
                                      </p:to>
                                    </p:set>
                                    <p:anim calcmode="lin" valueType="num">
                                      <p:cBhvr additive="base">
                                        <p:cTn id="21" dur="500" fill="hold"/>
                                        <p:tgtEl>
                                          <p:spTgt spid="2355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5523">
                                            <p:txEl>
                                              <p:pRg st="3" end="3"/>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35523">
                                            <p:txEl>
                                              <p:pRg st="1" end="1"/>
                                            </p:txEl>
                                          </p:spTgt>
                                        </p:tgtEl>
                                        <p:attrNameLst>
                                          <p:attrName>style.visibility</p:attrName>
                                        </p:attrNameLst>
                                      </p:cBhvr>
                                      <p:to>
                                        <p:strVal val="visible"/>
                                      </p:to>
                                    </p:set>
                                    <p:anim calcmode="lin" valueType="num">
                                      <p:cBhvr additive="base">
                                        <p:cTn id="26" dur="500" fill="hold"/>
                                        <p:tgtEl>
                                          <p:spTgt spid="23552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5523">
                                            <p:txEl>
                                              <p:pRg st="1" end="1"/>
                                            </p:txEl>
                                          </p:spTgt>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35523">
                                            <p:txEl>
                                              <p:pRg st="0" end="0"/>
                                            </p:txEl>
                                          </p:spTgt>
                                        </p:tgtEl>
                                        <p:attrNameLst>
                                          <p:attrName>style.visibility</p:attrName>
                                        </p:attrNameLst>
                                      </p:cBhvr>
                                      <p:to>
                                        <p:strVal val="visible"/>
                                      </p:to>
                                    </p:set>
                                    <p:anim calcmode="lin" valueType="num">
                                      <p:cBhvr additive="base">
                                        <p:cTn id="31" dur="500" fill="hold"/>
                                        <p:tgtEl>
                                          <p:spTgt spid="23552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23">
                                            <p:txEl>
                                              <p:pRg st="0" end="0"/>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3000"/>
                            </p:stCondLst>
                            <p:childTnLst>
                              <p:par>
                                <p:cTn id="34" presetID="2" presetClass="entr" presetSubtype="2" fill="hold" grpId="0" nodeType="afterEffect">
                                  <p:stCondLst>
                                    <p:cond delay="1000"/>
                                  </p:stCondLst>
                                  <p:childTnLst>
                                    <p:set>
                                      <p:cBhvr>
                                        <p:cTn id="35" dur="1" fill="hold">
                                          <p:stCondLst>
                                            <p:cond delay="0"/>
                                          </p:stCondLst>
                                        </p:cTn>
                                        <p:tgtEl>
                                          <p:spTgt spid="235524"/>
                                        </p:tgtEl>
                                        <p:attrNameLst>
                                          <p:attrName>style.visibility</p:attrName>
                                        </p:attrNameLst>
                                      </p:cBhvr>
                                      <p:to>
                                        <p:strVal val="visible"/>
                                      </p:to>
                                    </p:set>
                                    <p:anim calcmode="lin" valueType="num">
                                      <p:cBhvr additive="base">
                                        <p:cTn id="36" dur="500" fill="hold"/>
                                        <p:tgtEl>
                                          <p:spTgt spid="235524"/>
                                        </p:tgtEl>
                                        <p:attrNameLst>
                                          <p:attrName>ppt_x</p:attrName>
                                        </p:attrNameLst>
                                      </p:cBhvr>
                                      <p:tavLst>
                                        <p:tav tm="0">
                                          <p:val>
                                            <p:strVal val="1+#ppt_w/2"/>
                                          </p:val>
                                        </p:tav>
                                        <p:tav tm="100000">
                                          <p:val>
                                            <p:strVal val="#ppt_x"/>
                                          </p:val>
                                        </p:tav>
                                      </p:tavLst>
                                    </p:anim>
                                    <p:anim calcmode="lin" valueType="num">
                                      <p:cBhvr additive="base">
                                        <p:cTn id="37" dur="500" fill="hold"/>
                                        <p:tgtEl>
                                          <p:spTgt spid="235524"/>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4500"/>
                            </p:stCondLst>
                            <p:childTnLst>
                              <p:par>
                                <p:cTn id="39" presetID="17" presetClass="entr" presetSubtype="2" fill="hold" grpId="0" nodeType="afterEffect">
                                  <p:stCondLst>
                                    <p:cond delay="1000"/>
                                  </p:stCondLst>
                                  <p:childTnLst>
                                    <p:set>
                                      <p:cBhvr>
                                        <p:cTn id="40" dur="1" fill="hold">
                                          <p:stCondLst>
                                            <p:cond delay="0"/>
                                          </p:stCondLst>
                                        </p:cTn>
                                        <p:tgtEl>
                                          <p:spTgt spid="235527"/>
                                        </p:tgtEl>
                                        <p:attrNameLst>
                                          <p:attrName>style.visibility</p:attrName>
                                        </p:attrNameLst>
                                      </p:cBhvr>
                                      <p:to>
                                        <p:strVal val="visible"/>
                                      </p:to>
                                    </p:set>
                                    <p:anim calcmode="lin" valueType="num">
                                      <p:cBhvr>
                                        <p:cTn id="41" dur="500" fill="hold"/>
                                        <p:tgtEl>
                                          <p:spTgt spid="235527"/>
                                        </p:tgtEl>
                                        <p:attrNameLst>
                                          <p:attrName>ppt_x</p:attrName>
                                        </p:attrNameLst>
                                      </p:cBhvr>
                                      <p:tavLst>
                                        <p:tav tm="0">
                                          <p:val>
                                            <p:strVal val="#ppt_x+#ppt_w/2"/>
                                          </p:val>
                                        </p:tav>
                                        <p:tav tm="100000">
                                          <p:val>
                                            <p:strVal val="#ppt_x"/>
                                          </p:val>
                                        </p:tav>
                                      </p:tavLst>
                                    </p:anim>
                                    <p:anim calcmode="lin" valueType="num">
                                      <p:cBhvr>
                                        <p:cTn id="42" dur="500" fill="hold"/>
                                        <p:tgtEl>
                                          <p:spTgt spid="235527"/>
                                        </p:tgtEl>
                                        <p:attrNameLst>
                                          <p:attrName>ppt_y</p:attrName>
                                        </p:attrNameLst>
                                      </p:cBhvr>
                                      <p:tavLst>
                                        <p:tav tm="0">
                                          <p:val>
                                            <p:strVal val="#ppt_y"/>
                                          </p:val>
                                        </p:tav>
                                        <p:tav tm="100000">
                                          <p:val>
                                            <p:strVal val="#ppt_y"/>
                                          </p:val>
                                        </p:tav>
                                      </p:tavLst>
                                    </p:anim>
                                    <p:anim calcmode="lin" valueType="num">
                                      <p:cBhvr>
                                        <p:cTn id="43" dur="500" fill="hold"/>
                                        <p:tgtEl>
                                          <p:spTgt spid="235527"/>
                                        </p:tgtEl>
                                        <p:attrNameLst>
                                          <p:attrName>ppt_w</p:attrName>
                                        </p:attrNameLst>
                                      </p:cBhvr>
                                      <p:tavLst>
                                        <p:tav tm="0">
                                          <p:val>
                                            <p:fltVal val="0"/>
                                          </p:val>
                                        </p:tav>
                                        <p:tav tm="100000">
                                          <p:val>
                                            <p:strVal val="#ppt_w"/>
                                          </p:val>
                                        </p:tav>
                                      </p:tavLst>
                                    </p:anim>
                                    <p:anim calcmode="lin" valueType="num">
                                      <p:cBhvr>
                                        <p:cTn id="44" dur="500" fill="hold"/>
                                        <p:tgtEl>
                                          <p:spTgt spid="235527"/>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6000"/>
                            </p:stCondLst>
                            <p:childTnLst>
                              <p:par>
                                <p:cTn id="46" presetID="17" presetClass="entr" presetSubtype="2" fill="hold" grpId="0" nodeType="afterEffect">
                                  <p:stCondLst>
                                    <p:cond delay="1000"/>
                                  </p:stCondLst>
                                  <p:childTnLst>
                                    <p:set>
                                      <p:cBhvr>
                                        <p:cTn id="47" dur="1" fill="hold">
                                          <p:stCondLst>
                                            <p:cond delay="0"/>
                                          </p:stCondLst>
                                        </p:cTn>
                                        <p:tgtEl>
                                          <p:spTgt spid="235528"/>
                                        </p:tgtEl>
                                        <p:attrNameLst>
                                          <p:attrName>style.visibility</p:attrName>
                                        </p:attrNameLst>
                                      </p:cBhvr>
                                      <p:to>
                                        <p:strVal val="visible"/>
                                      </p:to>
                                    </p:set>
                                    <p:anim calcmode="lin" valueType="num">
                                      <p:cBhvr>
                                        <p:cTn id="48" dur="500" fill="hold"/>
                                        <p:tgtEl>
                                          <p:spTgt spid="235528"/>
                                        </p:tgtEl>
                                        <p:attrNameLst>
                                          <p:attrName>ppt_x</p:attrName>
                                        </p:attrNameLst>
                                      </p:cBhvr>
                                      <p:tavLst>
                                        <p:tav tm="0">
                                          <p:val>
                                            <p:strVal val="#ppt_x+#ppt_w/2"/>
                                          </p:val>
                                        </p:tav>
                                        <p:tav tm="100000">
                                          <p:val>
                                            <p:strVal val="#ppt_x"/>
                                          </p:val>
                                        </p:tav>
                                      </p:tavLst>
                                    </p:anim>
                                    <p:anim calcmode="lin" valueType="num">
                                      <p:cBhvr>
                                        <p:cTn id="49" dur="500" fill="hold"/>
                                        <p:tgtEl>
                                          <p:spTgt spid="235528"/>
                                        </p:tgtEl>
                                        <p:attrNameLst>
                                          <p:attrName>ppt_y</p:attrName>
                                        </p:attrNameLst>
                                      </p:cBhvr>
                                      <p:tavLst>
                                        <p:tav tm="0">
                                          <p:val>
                                            <p:strVal val="#ppt_y"/>
                                          </p:val>
                                        </p:tav>
                                        <p:tav tm="100000">
                                          <p:val>
                                            <p:strVal val="#ppt_y"/>
                                          </p:val>
                                        </p:tav>
                                      </p:tavLst>
                                    </p:anim>
                                    <p:anim calcmode="lin" valueType="num">
                                      <p:cBhvr>
                                        <p:cTn id="50" dur="500" fill="hold"/>
                                        <p:tgtEl>
                                          <p:spTgt spid="235528"/>
                                        </p:tgtEl>
                                        <p:attrNameLst>
                                          <p:attrName>ppt_w</p:attrName>
                                        </p:attrNameLst>
                                      </p:cBhvr>
                                      <p:tavLst>
                                        <p:tav tm="0">
                                          <p:val>
                                            <p:fltVal val="0"/>
                                          </p:val>
                                        </p:tav>
                                        <p:tav tm="100000">
                                          <p:val>
                                            <p:strVal val="#ppt_w"/>
                                          </p:val>
                                        </p:tav>
                                      </p:tavLst>
                                    </p:anim>
                                    <p:anim calcmode="lin" valueType="num">
                                      <p:cBhvr>
                                        <p:cTn id="51" dur="500" fill="hold"/>
                                        <p:tgtEl>
                                          <p:spTgt spid="235528"/>
                                        </p:tgtEl>
                                        <p:attrNameLst>
                                          <p:attrName>ppt_h</p:attrName>
                                        </p:attrNameLst>
                                      </p:cBhvr>
                                      <p:tavLst>
                                        <p:tav tm="0">
                                          <p:val>
                                            <p:strVal val="#ppt_h"/>
                                          </p:val>
                                        </p:tav>
                                        <p:tav tm="100000">
                                          <p:val>
                                            <p:strVal val="#ppt_h"/>
                                          </p:val>
                                        </p:tav>
                                      </p:tavLst>
                                    </p:anim>
                                  </p:childTnLst>
                                </p:cTn>
                              </p:par>
                            </p:childTnLst>
                          </p:cTn>
                        </p:par>
                        <p:par>
                          <p:cTn id="52" fill="hold" nodeType="afterGroup">
                            <p:stCondLst>
                              <p:cond delay="7500"/>
                            </p:stCondLst>
                            <p:childTnLst>
                              <p:par>
                                <p:cTn id="53" presetID="17" presetClass="entr" presetSubtype="2" fill="hold" grpId="0" nodeType="afterEffect">
                                  <p:stCondLst>
                                    <p:cond delay="1000"/>
                                  </p:stCondLst>
                                  <p:childTnLst>
                                    <p:set>
                                      <p:cBhvr>
                                        <p:cTn id="54" dur="1" fill="hold">
                                          <p:stCondLst>
                                            <p:cond delay="0"/>
                                          </p:stCondLst>
                                        </p:cTn>
                                        <p:tgtEl>
                                          <p:spTgt spid="235529"/>
                                        </p:tgtEl>
                                        <p:attrNameLst>
                                          <p:attrName>style.visibility</p:attrName>
                                        </p:attrNameLst>
                                      </p:cBhvr>
                                      <p:to>
                                        <p:strVal val="visible"/>
                                      </p:to>
                                    </p:set>
                                    <p:anim calcmode="lin" valueType="num">
                                      <p:cBhvr>
                                        <p:cTn id="55" dur="500" fill="hold"/>
                                        <p:tgtEl>
                                          <p:spTgt spid="235529"/>
                                        </p:tgtEl>
                                        <p:attrNameLst>
                                          <p:attrName>ppt_x</p:attrName>
                                        </p:attrNameLst>
                                      </p:cBhvr>
                                      <p:tavLst>
                                        <p:tav tm="0">
                                          <p:val>
                                            <p:strVal val="#ppt_x+#ppt_w/2"/>
                                          </p:val>
                                        </p:tav>
                                        <p:tav tm="100000">
                                          <p:val>
                                            <p:strVal val="#ppt_x"/>
                                          </p:val>
                                        </p:tav>
                                      </p:tavLst>
                                    </p:anim>
                                    <p:anim calcmode="lin" valueType="num">
                                      <p:cBhvr>
                                        <p:cTn id="56" dur="500" fill="hold"/>
                                        <p:tgtEl>
                                          <p:spTgt spid="235529"/>
                                        </p:tgtEl>
                                        <p:attrNameLst>
                                          <p:attrName>ppt_y</p:attrName>
                                        </p:attrNameLst>
                                      </p:cBhvr>
                                      <p:tavLst>
                                        <p:tav tm="0">
                                          <p:val>
                                            <p:strVal val="#ppt_y"/>
                                          </p:val>
                                        </p:tav>
                                        <p:tav tm="100000">
                                          <p:val>
                                            <p:strVal val="#ppt_y"/>
                                          </p:val>
                                        </p:tav>
                                      </p:tavLst>
                                    </p:anim>
                                    <p:anim calcmode="lin" valueType="num">
                                      <p:cBhvr>
                                        <p:cTn id="57" dur="500" fill="hold"/>
                                        <p:tgtEl>
                                          <p:spTgt spid="235529"/>
                                        </p:tgtEl>
                                        <p:attrNameLst>
                                          <p:attrName>ppt_w</p:attrName>
                                        </p:attrNameLst>
                                      </p:cBhvr>
                                      <p:tavLst>
                                        <p:tav tm="0">
                                          <p:val>
                                            <p:fltVal val="0"/>
                                          </p:val>
                                        </p:tav>
                                        <p:tav tm="100000">
                                          <p:val>
                                            <p:strVal val="#ppt_w"/>
                                          </p:val>
                                        </p:tav>
                                      </p:tavLst>
                                    </p:anim>
                                    <p:anim calcmode="lin" valueType="num">
                                      <p:cBhvr>
                                        <p:cTn id="58" dur="500" fill="hold"/>
                                        <p:tgtEl>
                                          <p:spTgt spid="235529"/>
                                        </p:tgtEl>
                                        <p:attrNameLst>
                                          <p:attrName>ppt_h</p:attrName>
                                        </p:attrNameLst>
                                      </p:cBhvr>
                                      <p:tavLst>
                                        <p:tav tm="0">
                                          <p:val>
                                            <p:strVal val="#ppt_h"/>
                                          </p:val>
                                        </p:tav>
                                        <p:tav tm="100000">
                                          <p:val>
                                            <p:strVal val="#ppt_h"/>
                                          </p:val>
                                        </p:tav>
                                      </p:tavLst>
                                    </p:anim>
                                  </p:childTnLst>
                                </p:cTn>
                              </p:par>
                            </p:childTnLst>
                          </p:cTn>
                        </p:par>
                        <p:par>
                          <p:cTn id="59" fill="hold" nodeType="afterGroup">
                            <p:stCondLst>
                              <p:cond delay="9000"/>
                            </p:stCondLst>
                            <p:childTnLst>
                              <p:par>
                                <p:cTn id="60" presetID="17" presetClass="entr" presetSubtype="2" fill="hold" grpId="0" nodeType="afterEffect">
                                  <p:stCondLst>
                                    <p:cond delay="1000"/>
                                  </p:stCondLst>
                                  <p:childTnLst>
                                    <p:set>
                                      <p:cBhvr>
                                        <p:cTn id="61" dur="1" fill="hold">
                                          <p:stCondLst>
                                            <p:cond delay="0"/>
                                          </p:stCondLst>
                                        </p:cTn>
                                        <p:tgtEl>
                                          <p:spTgt spid="235530"/>
                                        </p:tgtEl>
                                        <p:attrNameLst>
                                          <p:attrName>style.visibility</p:attrName>
                                        </p:attrNameLst>
                                      </p:cBhvr>
                                      <p:to>
                                        <p:strVal val="visible"/>
                                      </p:to>
                                    </p:set>
                                    <p:anim calcmode="lin" valueType="num">
                                      <p:cBhvr>
                                        <p:cTn id="62" dur="500" fill="hold"/>
                                        <p:tgtEl>
                                          <p:spTgt spid="235530"/>
                                        </p:tgtEl>
                                        <p:attrNameLst>
                                          <p:attrName>ppt_x</p:attrName>
                                        </p:attrNameLst>
                                      </p:cBhvr>
                                      <p:tavLst>
                                        <p:tav tm="0">
                                          <p:val>
                                            <p:strVal val="#ppt_x+#ppt_w/2"/>
                                          </p:val>
                                        </p:tav>
                                        <p:tav tm="100000">
                                          <p:val>
                                            <p:strVal val="#ppt_x"/>
                                          </p:val>
                                        </p:tav>
                                      </p:tavLst>
                                    </p:anim>
                                    <p:anim calcmode="lin" valueType="num">
                                      <p:cBhvr>
                                        <p:cTn id="63" dur="500" fill="hold"/>
                                        <p:tgtEl>
                                          <p:spTgt spid="235530"/>
                                        </p:tgtEl>
                                        <p:attrNameLst>
                                          <p:attrName>ppt_y</p:attrName>
                                        </p:attrNameLst>
                                      </p:cBhvr>
                                      <p:tavLst>
                                        <p:tav tm="0">
                                          <p:val>
                                            <p:strVal val="#ppt_y"/>
                                          </p:val>
                                        </p:tav>
                                        <p:tav tm="100000">
                                          <p:val>
                                            <p:strVal val="#ppt_y"/>
                                          </p:val>
                                        </p:tav>
                                      </p:tavLst>
                                    </p:anim>
                                    <p:anim calcmode="lin" valueType="num">
                                      <p:cBhvr>
                                        <p:cTn id="64" dur="500" fill="hold"/>
                                        <p:tgtEl>
                                          <p:spTgt spid="235530"/>
                                        </p:tgtEl>
                                        <p:attrNameLst>
                                          <p:attrName>ppt_w</p:attrName>
                                        </p:attrNameLst>
                                      </p:cBhvr>
                                      <p:tavLst>
                                        <p:tav tm="0">
                                          <p:val>
                                            <p:fltVal val="0"/>
                                          </p:val>
                                        </p:tav>
                                        <p:tav tm="100000">
                                          <p:val>
                                            <p:strVal val="#ppt_w"/>
                                          </p:val>
                                        </p:tav>
                                      </p:tavLst>
                                    </p:anim>
                                    <p:anim calcmode="lin" valueType="num">
                                      <p:cBhvr>
                                        <p:cTn id="65" dur="500" fill="hold"/>
                                        <p:tgtEl>
                                          <p:spTgt spid="235530"/>
                                        </p:tgtEl>
                                        <p:attrNameLst>
                                          <p:attrName>ppt_h</p:attrName>
                                        </p:attrNameLst>
                                      </p:cBhvr>
                                      <p:tavLst>
                                        <p:tav tm="0">
                                          <p:val>
                                            <p:strVal val="#ppt_h"/>
                                          </p:val>
                                        </p:tav>
                                        <p:tav tm="100000">
                                          <p:val>
                                            <p:strVal val="#ppt_h"/>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7" presetClass="entr" presetSubtype="4" fill="hold" grpId="0" nodeType="clickEffect">
                                  <p:stCondLst>
                                    <p:cond delay="0"/>
                                  </p:stCondLst>
                                  <p:childTnLst>
                                    <p:set>
                                      <p:cBhvr>
                                        <p:cTn id="69" dur="1" fill="hold">
                                          <p:stCondLst>
                                            <p:cond delay="0"/>
                                          </p:stCondLst>
                                        </p:cTn>
                                        <p:tgtEl>
                                          <p:spTgt spid="235537"/>
                                        </p:tgtEl>
                                        <p:attrNameLst>
                                          <p:attrName>style.visibility</p:attrName>
                                        </p:attrNameLst>
                                      </p:cBhvr>
                                      <p:to>
                                        <p:strVal val="visible"/>
                                      </p:to>
                                    </p:set>
                                    <p:anim calcmode="lin" valueType="num">
                                      <p:cBhvr>
                                        <p:cTn id="70" dur="500" fill="hold"/>
                                        <p:tgtEl>
                                          <p:spTgt spid="235537"/>
                                        </p:tgtEl>
                                        <p:attrNameLst>
                                          <p:attrName>ppt_x</p:attrName>
                                        </p:attrNameLst>
                                      </p:cBhvr>
                                      <p:tavLst>
                                        <p:tav tm="0">
                                          <p:val>
                                            <p:strVal val="#ppt_x"/>
                                          </p:val>
                                        </p:tav>
                                        <p:tav tm="100000">
                                          <p:val>
                                            <p:strVal val="#ppt_x"/>
                                          </p:val>
                                        </p:tav>
                                      </p:tavLst>
                                    </p:anim>
                                    <p:anim calcmode="lin" valueType="num">
                                      <p:cBhvr>
                                        <p:cTn id="71" dur="500" fill="hold"/>
                                        <p:tgtEl>
                                          <p:spTgt spid="235537"/>
                                        </p:tgtEl>
                                        <p:attrNameLst>
                                          <p:attrName>ppt_y</p:attrName>
                                        </p:attrNameLst>
                                      </p:cBhvr>
                                      <p:tavLst>
                                        <p:tav tm="0">
                                          <p:val>
                                            <p:strVal val="#ppt_y+#ppt_h/2"/>
                                          </p:val>
                                        </p:tav>
                                        <p:tav tm="100000">
                                          <p:val>
                                            <p:strVal val="#ppt_y"/>
                                          </p:val>
                                        </p:tav>
                                      </p:tavLst>
                                    </p:anim>
                                    <p:anim calcmode="lin" valueType="num">
                                      <p:cBhvr>
                                        <p:cTn id="72" dur="500" fill="hold"/>
                                        <p:tgtEl>
                                          <p:spTgt spid="235537"/>
                                        </p:tgtEl>
                                        <p:attrNameLst>
                                          <p:attrName>ppt_w</p:attrName>
                                        </p:attrNameLst>
                                      </p:cBhvr>
                                      <p:tavLst>
                                        <p:tav tm="0">
                                          <p:val>
                                            <p:strVal val="#ppt_w"/>
                                          </p:val>
                                        </p:tav>
                                        <p:tav tm="100000">
                                          <p:val>
                                            <p:strVal val="#ppt_w"/>
                                          </p:val>
                                        </p:tav>
                                      </p:tavLst>
                                    </p:anim>
                                    <p:anim calcmode="lin" valueType="num">
                                      <p:cBhvr>
                                        <p:cTn id="73" dur="500" fill="hold"/>
                                        <p:tgtEl>
                                          <p:spTgt spid="235537"/>
                                        </p:tgtEl>
                                        <p:attrNameLst>
                                          <p:attrName>ppt_h</p:attrName>
                                        </p:attrNameLst>
                                      </p:cBhvr>
                                      <p:tavLst>
                                        <p:tav tm="0">
                                          <p:val>
                                            <p:fltVal val="0"/>
                                          </p:val>
                                        </p:tav>
                                        <p:tav tm="100000">
                                          <p:val>
                                            <p:strVal val="#ppt_h"/>
                                          </p:val>
                                        </p:tav>
                                      </p:tavLst>
                                    </p:anim>
                                  </p:childTnLst>
                                </p:cTn>
                              </p:par>
                            </p:childTnLst>
                          </p:cTn>
                        </p:par>
                        <p:par>
                          <p:cTn id="74" fill="hold" nodeType="afterGroup">
                            <p:stCondLst>
                              <p:cond delay="500"/>
                            </p:stCondLst>
                            <p:childTnLst>
                              <p:par>
                                <p:cTn id="75" presetID="2" presetClass="entr" presetSubtype="2" fill="hold" grpId="0" nodeType="afterEffect">
                                  <p:stCondLst>
                                    <p:cond delay="1000"/>
                                  </p:stCondLst>
                                  <p:childTnLst>
                                    <p:set>
                                      <p:cBhvr>
                                        <p:cTn id="76" dur="1" fill="hold">
                                          <p:stCondLst>
                                            <p:cond delay="0"/>
                                          </p:stCondLst>
                                        </p:cTn>
                                        <p:tgtEl>
                                          <p:spTgt spid="235525"/>
                                        </p:tgtEl>
                                        <p:attrNameLst>
                                          <p:attrName>style.visibility</p:attrName>
                                        </p:attrNameLst>
                                      </p:cBhvr>
                                      <p:to>
                                        <p:strVal val="visible"/>
                                      </p:to>
                                    </p:set>
                                    <p:anim calcmode="lin" valueType="num">
                                      <p:cBhvr additive="base">
                                        <p:cTn id="77" dur="500" fill="hold"/>
                                        <p:tgtEl>
                                          <p:spTgt spid="235525"/>
                                        </p:tgtEl>
                                        <p:attrNameLst>
                                          <p:attrName>ppt_x</p:attrName>
                                        </p:attrNameLst>
                                      </p:cBhvr>
                                      <p:tavLst>
                                        <p:tav tm="0">
                                          <p:val>
                                            <p:strVal val="1+#ppt_w/2"/>
                                          </p:val>
                                        </p:tav>
                                        <p:tav tm="100000">
                                          <p:val>
                                            <p:strVal val="#ppt_x"/>
                                          </p:val>
                                        </p:tav>
                                      </p:tavLst>
                                    </p:anim>
                                    <p:anim calcmode="lin" valueType="num">
                                      <p:cBhvr additive="base">
                                        <p:cTn id="78" dur="500" fill="hold"/>
                                        <p:tgtEl>
                                          <p:spTgt spid="235525"/>
                                        </p:tgtEl>
                                        <p:attrNameLst>
                                          <p:attrName>ppt_y</p:attrName>
                                        </p:attrNameLst>
                                      </p:cBhvr>
                                      <p:tavLst>
                                        <p:tav tm="0">
                                          <p:val>
                                            <p:strVal val="#ppt_y"/>
                                          </p:val>
                                        </p:tav>
                                        <p:tav tm="100000">
                                          <p:val>
                                            <p:strVal val="#ppt_y"/>
                                          </p:val>
                                        </p:tav>
                                      </p:tavLst>
                                    </p:anim>
                                  </p:childTnLst>
                                </p:cTn>
                              </p:par>
                            </p:childTnLst>
                          </p:cTn>
                        </p:par>
                        <p:par>
                          <p:cTn id="79" fill="hold" nodeType="afterGroup">
                            <p:stCondLst>
                              <p:cond delay="2000"/>
                            </p:stCondLst>
                            <p:childTnLst>
                              <p:par>
                                <p:cTn id="80" presetID="17" presetClass="entr" presetSubtype="2" fill="hold" grpId="0" nodeType="afterEffect">
                                  <p:stCondLst>
                                    <p:cond delay="1000"/>
                                  </p:stCondLst>
                                  <p:childTnLst>
                                    <p:set>
                                      <p:cBhvr>
                                        <p:cTn id="81" dur="1" fill="hold">
                                          <p:stCondLst>
                                            <p:cond delay="0"/>
                                          </p:stCondLst>
                                        </p:cTn>
                                        <p:tgtEl>
                                          <p:spTgt spid="235531"/>
                                        </p:tgtEl>
                                        <p:attrNameLst>
                                          <p:attrName>style.visibility</p:attrName>
                                        </p:attrNameLst>
                                      </p:cBhvr>
                                      <p:to>
                                        <p:strVal val="visible"/>
                                      </p:to>
                                    </p:set>
                                    <p:anim calcmode="lin" valueType="num">
                                      <p:cBhvr>
                                        <p:cTn id="82" dur="500" fill="hold"/>
                                        <p:tgtEl>
                                          <p:spTgt spid="235531"/>
                                        </p:tgtEl>
                                        <p:attrNameLst>
                                          <p:attrName>ppt_x</p:attrName>
                                        </p:attrNameLst>
                                      </p:cBhvr>
                                      <p:tavLst>
                                        <p:tav tm="0">
                                          <p:val>
                                            <p:strVal val="#ppt_x+#ppt_w/2"/>
                                          </p:val>
                                        </p:tav>
                                        <p:tav tm="100000">
                                          <p:val>
                                            <p:strVal val="#ppt_x"/>
                                          </p:val>
                                        </p:tav>
                                      </p:tavLst>
                                    </p:anim>
                                    <p:anim calcmode="lin" valueType="num">
                                      <p:cBhvr>
                                        <p:cTn id="83" dur="500" fill="hold"/>
                                        <p:tgtEl>
                                          <p:spTgt spid="235531"/>
                                        </p:tgtEl>
                                        <p:attrNameLst>
                                          <p:attrName>ppt_y</p:attrName>
                                        </p:attrNameLst>
                                      </p:cBhvr>
                                      <p:tavLst>
                                        <p:tav tm="0">
                                          <p:val>
                                            <p:strVal val="#ppt_y"/>
                                          </p:val>
                                        </p:tav>
                                        <p:tav tm="100000">
                                          <p:val>
                                            <p:strVal val="#ppt_y"/>
                                          </p:val>
                                        </p:tav>
                                      </p:tavLst>
                                    </p:anim>
                                    <p:anim calcmode="lin" valueType="num">
                                      <p:cBhvr>
                                        <p:cTn id="84" dur="500" fill="hold"/>
                                        <p:tgtEl>
                                          <p:spTgt spid="235531"/>
                                        </p:tgtEl>
                                        <p:attrNameLst>
                                          <p:attrName>ppt_w</p:attrName>
                                        </p:attrNameLst>
                                      </p:cBhvr>
                                      <p:tavLst>
                                        <p:tav tm="0">
                                          <p:val>
                                            <p:fltVal val="0"/>
                                          </p:val>
                                        </p:tav>
                                        <p:tav tm="100000">
                                          <p:val>
                                            <p:strVal val="#ppt_w"/>
                                          </p:val>
                                        </p:tav>
                                      </p:tavLst>
                                    </p:anim>
                                    <p:anim calcmode="lin" valueType="num">
                                      <p:cBhvr>
                                        <p:cTn id="85" dur="500" fill="hold"/>
                                        <p:tgtEl>
                                          <p:spTgt spid="235531"/>
                                        </p:tgtEl>
                                        <p:attrNameLst>
                                          <p:attrName>ppt_h</p:attrName>
                                        </p:attrNameLst>
                                      </p:cBhvr>
                                      <p:tavLst>
                                        <p:tav tm="0">
                                          <p:val>
                                            <p:strVal val="#ppt_h"/>
                                          </p:val>
                                        </p:tav>
                                        <p:tav tm="100000">
                                          <p:val>
                                            <p:strVal val="#ppt_h"/>
                                          </p:val>
                                        </p:tav>
                                      </p:tavLst>
                                    </p:anim>
                                  </p:childTnLst>
                                </p:cTn>
                              </p:par>
                            </p:childTnLst>
                          </p:cTn>
                        </p:par>
                        <p:par>
                          <p:cTn id="86" fill="hold" nodeType="afterGroup">
                            <p:stCondLst>
                              <p:cond delay="3500"/>
                            </p:stCondLst>
                            <p:childTnLst>
                              <p:par>
                                <p:cTn id="87" presetID="17" presetClass="entr" presetSubtype="2" fill="hold" grpId="0" nodeType="afterEffect">
                                  <p:stCondLst>
                                    <p:cond delay="1000"/>
                                  </p:stCondLst>
                                  <p:childTnLst>
                                    <p:set>
                                      <p:cBhvr>
                                        <p:cTn id="88" dur="1" fill="hold">
                                          <p:stCondLst>
                                            <p:cond delay="0"/>
                                          </p:stCondLst>
                                        </p:cTn>
                                        <p:tgtEl>
                                          <p:spTgt spid="235532"/>
                                        </p:tgtEl>
                                        <p:attrNameLst>
                                          <p:attrName>style.visibility</p:attrName>
                                        </p:attrNameLst>
                                      </p:cBhvr>
                                      <p:to>
                                        <p:strVal val="visible"/>
                                      </p:to>
                                    </p:set>
                                    <p:anim calcmode="lin" valueType="num">
                                      <p:cBhvr>
                                        <p:cTn id="89" dur="500" fill="hold"/>
                                        <p:tgtEl>
                                          <p:spTgt spid="235532"/>
                                        </p:tgtEl>
                                        <p:attrNameLst>
                                          <p:attrName>ppt_x</p:attrName>
                                        </p:attrNameLst>
                                      </p:cBhvr>
                                      <p:tavLst>
                                        <p:tav tm="0">
                                          <p:val>
                                            <p:strVal val="#ppt_x+#ppt_w/2"/>
                                          </p:val>
                                        </p:tav>
                                        <p:tav tm="100000">
                                          <p:val>
                                            <p:strVal val="#ppt_x"/>
                                          </p:val>
                                        </p:tav>
                                      </p:tavLst>
                                    </p:anim>
                                    <p:anim calcmode="lin" valueType="num">
                                      <p:cBhvr>
                                        <p:cTn id="90" dur="500" fill="hold"/>
                                        <p:tgtEl>
                                          <p:spTgt spid="235532"/>
                                        </p:tgtEl>
                                        <p:attrNameLst>
                                          <p:attrName>ppt_y</p:attrName>
                                        </p:attrNameLst>
                                      </p:cBhvr>
                                      <p:tavLst>
                                        <p:tav tm="0">
                                          <p:val>
                                            <p:strVal val="#ppt_y"/>
                                          </p:val>
                                        </p:tav>
                                        <p:tav tm="100000">
                                          <p:val>
                                            <p:strVal val="#ppt_y"/>
                                          </p:val>
                                        </p:tav>
                                      </p:tavLst>
                                    </p:anim>
                                    <p:anim calcmode="lin" valueType="num">
                                      <p:cBhvr>
                                        <p:cTn id="91" dur="500" fill="hold"/>
                                        <p:tgtEl>
                                          <p:spTgt spid="235532"/>
                                        </p:tgtEl>
                                        <p:attrNameLst>
                                          <p:attrName>ppt_w</p:attrName>
                                        </p:attrNameLst>
                                      </p:cBhvr>
                                      <p:tavLst>
                                        <p:tav tm="0">
                                          <p:val>
                                            <p:fltVal val="0"/>
                                          </p:val>
                                        </p:tav>
                                        <p:tav tm="100000">
                                          <p:val>
                                            <p:strVal val="#ppt_w"/>
                                          </p:val>
                                        </p:tav>
                                      </p:tavLst>
                                    </p:anim>
                                    <p:anim calcmode="lin" valueType="num">
                                      <p:cBhvr>
                                        <p:cTn id="92" dur="500" fill="hold"/>
                                        <p:tgtEl>
                                          <p:spTgt spid="235532"/>
                                        </p:tgtEl>
                                        <p:attrNameLst>
                                          <p:attrName>ppt_h</p:attrName>
                                        </p:attrNameLst>
                                      </p:cBhvr>
                                      <p:tavLst>
                                        <p:tav tm="0">
                                          <p:val>
                                            <p:strVal val="#ppt_h"/>
                                          </p:val>
                                        </p:tav>
                                        <p:tav tm="100000">
                                          <p:val>
                                            <p:strVal val="#ppt_h"/>
                                          </p:val>
                                        </p:tav>
                                      </p:tavLst>
                                    </p:anim>
                                  </p:childTnLst>
                                </p:cTn>
                              </p:par>
                            </p:childTnLst>
                          </p:cTn>
                        </p:par>
                        <p:par>
                          <p:cTn id="93" fill="hold" nodeType="afterGroup">
                            <p:stCondLst>
                              <p:cond delay="5000"/>
                            </p:stCondLst>
                            <p:childTnLst>
                              <p:par>
                                <p:cTn id="94" presetID="17" presetClass="entr" presetSubtype="2" fill="hold" grpId="0" nodeType="afterEffect">
                                  <p:stCondLst>
                                    <p:cond delay="1000"/>
                                  </p:stCondLst>
                                  <p:childTnLst>
                                    <p:set>
                                      <p:cBhvr>
                                        <p:cTn id="95" dur="1" fill="hold">
                                          <p:stCondLst>
                                            <p:cond delay="0"/>
                                          </p:stCondLst>
                                        </p:cTn>
                                        <p:tgtEl>
                                          <p:spTgt spid="235533"/>
                                        </p:tgtEl>
                                        <p:attrNameLst>
                                          <p:attrName>style.visibility</p:attrName>
                                        </p:attrNameLst>
                                      </p:cBhvr>
                                      <p:to>
                                        <p:strVal val="visible"/>
                                      </p:to>
                                    </p:set>
                                    <p:anim calcmode="lin" valueType="num">
                                      <p:cBhvr>
                                        <p:cTn id="96" dur="500" fill="hold"/>
                                        <p:tgtEl>
                                          <p:spTgt spid="235533"/>
                                        </p:tgtEl>
                                        <p:attrNameLst>
                                          <p:attrName>ppt_x</p:attrName>
                                        </p:attrNameLst>
                                      </p:cBhvr>
                                      <p:tavLst>
                                        <p:tav tm="0">
                                          <p:val>
                                            <p:strVal val="#ppt_x+#ppt_w/2"/>
                                          </p:val>
                                        </p:tav>
                                        <p:tav tm="100000">
                                          <p:val>
                                            <p:strVal val="#ppt_x"/>
                                          </p:val>
                                        </p:tav>
                                      </p:tavLst>
                                    </p:anim>
                                    <p:anim calcmode="lin" valueType="num">
                                      <p:cBhvr>
                                        <p:cTn id="97" dur="500" fill="hold"/>
                                        <p:tgtEl>
                                          <p:spTgt spid="235533"/>
                                        </p:tgtEl>
                                        <p:attrNameLst>
                                          <p:attrName>ppt_y</p:attrName>
                                        </p:attrNameLst>
                                      </p:cBhvr>
                                      <p:tavLst>
                                        <p:tav tm="0">
                                          <p:val>
                                            <p:strVal val="#ppt_y"/>
                                          </p:val>
                                        </p:tav>
                                        <p:tav tm="100000">
                                          <p:val>
                                            <p:strVal val="#ppt_y"/>
                                          </p:val>
                                        </p:tav>
                                      </p:tavLst>
                                    </p:anim>
                                    <p:anim calcmode="lin" valueType="num">
                                      <p:cBhvr>
                                        <p:cTn id="98" dur="500" fill="hold"/>
                                        <p:tgtEl>
                                          <p:spTgt spid="235533"/>
                                        </p:tgtEl>
                                        <p:attrNameLst>
                                          <p:attrName>ppt_w</p:attrName>
                                        </p:attrNameLst>
                                      </p:cBhvr>
                                      <p:tavLst>
                                        <p:tav tm="0">
                                          <p:val>
                                            <p:fltVal val="0"/>
                                          </p:val>
                                        </p:tav>
                                        <p:tav tm="100000">
                                          <p:val>
                                            <p:strVal val="#ppt_w"/>
                                          </p:val>
                                        </p:tav>
                                      </p:tavLst>
                                    </p:anim>
                                    <p:anim calcmode="lin" valueType="num">
                                      <p:cBhvr>
                                        <p:cTn id="99" dur="500" fill="hold"/>
                                        <p:tgtEl>
                                          <p:spTgt spid="235533"/>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6500"/>
                            </p:stCondLst>
                            <p:childTnLst>
                              <p:par>
                                <p:cTn id="101" presetID="17" presetClass="entr" presetSubtype="4" fill="hold" grpId="0" nodeType="afterEffect">
                                  <p:stCondLst>
                                    <p:cond delay="0"/>
                                  </p:stCondLst>
                                  <p:childTnLst>
                                    <p:set>
                                      <p:cBhvr>
                                        <p:cTn id="102" dur="1" fill="hold">
                                          <p:stCondLst>
                                            <p:cond delay="0"/>
                                          </p:stCondLst>
                                        </p:cTn>
                                        <p:tgtEl>
                                          <p:spTgt spid="235536"/>
                                        </p:tgtEl>
                                        <p:attrNameLst>
                                          <p:attrName>style.visibility</p:attrName>
                                        </p:attrNameLst>
                                      </p:cBhvr>
                                      <p:to>
                                        <p:strVal val="visible"/>
                                      </p:to>
                                    </p:set>
                                    <p:anim calcmode="lin" valueType="num">
                                      <p:cBhvr>
                                        <p:cTn id="103" dur="500" fill="hold"/>
                                        <p:tgtEl>
                                          <p:spTgt spid="235536"/>
                                        </p:tgtEl>
                                        <p:attrNameLst>
                                          <p:attrName>ppt_x</p:attrName>
                                        </p:attrNameLst>
                                      </p:cBhvr>
                                      <p:tavLst>
                                        <p:tav tm="0">
                                          <p:val>
                                            <p:strVal val="#ppt_x"/>
                                          </p:val>
                                        </p:tav>
                                        <p:tav tm="100000">
                                          <p:val>
                                            <p:strVal val="#ppt_x"/>
                                          </p:val>
                                        </p:tav>
                                      </p:tavLst>
                                    </p:anim>
                                    <p:anim calcmode="lin" valueType="num">
                                      <p:cBhvr>
                                        <p:cTn id="104" dur="500" fill="hold"/>
                                        <p:tgtEl>
                                          <p:spTgt spid="235536"/>
                                        </p:tgtEl>
                                        <p:attrNameLst>
                                          <p:attrName>ppt_y</p:attrName>
                                        </p:attrNameLst>
                                      </p:cBhvr>
                                      <p:tavLst>
                                        <p:tav tm="0">
                                          <p:val>
                                            <p:strVal val="#ppt_y+#ppt_h/2"/>
                                          </p:val>
                                        </p:tav>
                                        <p:tav tm="100000">
                                          <p:val>
                                            <p:strVal val="#ppt_y"/>
                                          </p:val>
                                        </p:tav>
                                      </p:tavLst>
                                    </p:anim>
                                    <p:anim calcmode="lin" valueType="num">
                                      <p:cBhvr>
                                        <p:cTn id="105" dur="500" fill="hold"/>
                                        <p:tgtEl>
                                          <p:spTgt spid="235536"/>
                                        </p:tgtEl>
                                        <p:attrNameLst>
                                          <p:attrName>ppt_w</p:attrName>
                                        </p:attrNameLst>
                                      </p:cBhvr>
                                      <p:tavLst>
                                        <p:tav tm="0">
                                          <p:val>
                                            <p:strVal val="#ppt_w"/>
                                          </p:val>
                                        </p:tav>
                                        <p:tav tm="100000">
                                          <p:val>
                                            <p:strVal val="#ppt_w"/>
                                          </p:val>
                                        </p:tav>
                                      </p:tavLst>
                                    </p:anim>
                                    <p:anim calcmode="lin" valueType="num">
                                      <p:cBhvr>
                                        <p:cTn id="106" dur="500" fill="hold"/>
                                        <p:tgtEl>
                                          <p:spTgt spid="235536"/>
                                        </p:tgtEl>
                                        <p:attrNameLst>
                                          <p:attrName>ppt_h</p:attrName>
                                        </p:attrNameLst>
                                      </p:cBhvr>
                                      <p:tavLst>
                                        <p:tav tm="0">
                                          <p:val>
                                            <p:fltVal val="0"/>
                                          </p:val>
                                        </p:tav>
                                        <p:tav tm="100000">
                                          <p:val>
                                            <p:strVal val="#ppt_h"/>
                                          </p:val>
                                        </p:tav>
                                      </p:tavLst>
                                    </p:anim>
                                  </p:childTnLst>
                                </p:cTn>
                              </p:par>
                            </p:childTnLst>
                          </p:cTn>
                        </p:par>
                        <p:par>
                          <p:cTn id="107" fill="hold" nodeType="afterGroup">
                            <p:stCondLst>
                              <p:cond delay="7000"/>
                            </p:stCondLst>
                            <p:childTnLst>
                              <p:par>
                                <p:cTn id="108" presetID="2" presetClass="entr" presetSubtype="2" fill="hold" grpId="0" nodeType="afterEffect">
                                  <p:stCondLst>
                                    <p:cond delay="1000"/>
                                  </p:stCondLst>
                                  <p:childTnLst>
                                    <p:set>
                                      <p:cBhvr>
                                        <p:cTn id="109" dur="1" fill="hold">
                                          <p:stCondLst>
                                            <p:cond delay="0"/>
                                          </p:stCondLst>
                                        </p:cTn>
                                        <p:tgtEl>
                                          <p:spTgt spid="235526"/>
                                        </p:tgtEl>
                                        <p:attrNameLst>
                                          <p:attrName>style.visibility</p:attrName>
                                        </p:attrNameLst>
                                      </p:cBhvr>
                                      <p:to>
                                        <p:strVal val="visible"/>
                                      </p:to>
                                    </p:set>
                                    <p:anim calcmode="lin" valueType="num">
                                      <p:cBhvr additive="base">
                                        <p:cTn id="110" dur="500" fill="hold"/>
                                        <p:tgtEl>
                                          <p:spTgt spid="235526"/>
                                        </p:tgtEl>
                                        <p:attrNameLst>
                                          <p:attrName>ppt_x</p:attrName>
                                        </p:attrNameLst>
                                      </p:cBhvr>
                                      <p:tavLst>
                                        <p:tav tm="0">
                                          <p:val>
                                            <p:strVal val="1+#ppt_w/2"/>
                                          </p:val>
                                        </p:tav>
                                        <p:tav tm="100000">
                                          <p:val>
                                            <p:strVal val="#ppt_x"/>
                                          </p:val>
                                        </p:tav>
                                      </p:tavLst>
                                    </p:anim>
                                    <p:anim calcmode="lin" valueType="num">
                                      <p:cBhvr additive="base">
                                        <p:cTn id="111" dur="500" fill="hold"/>
                                        <p:tgtEl>
                                          <p:spTgt spid="235526"/>
                                        </p:tgtEl>
                                        <p:attrNameLst>
                                          <p:attrName>ppt_y</p:attrName>
                                        </p:attrNameLst>
                                      </p:cBhvr>
                                      <p:tavLst>
                                        <p:tav tm="0">
                                          <p:val>
                                            <p:strVal val="#ppt_y"/>
                                          </p:val>
                                        </p:tav>
                                        <p:tav tm="100000">
                                          <p:val>
                                            <p:strVal val="#ppt_y"/>
                                          </p:val>
                                        </p:tav>
                                      </p:tavLst>
                                    </p:anim>
                                  </p:childTnLst>
                                </p:cTn>
                              </p:par>
                            </p:childTnLst>
                          </p:cTn>
                        </p:par>
                        <p:par>
                          <p:cTn id="112" fill="hold" nodeType="afterGroup">
                            <p:stCondLst>
                              <p:cond delay="8500"/>
                            </p:stCondLst>
                            <p:childTnLst>
                              <p:par>
                                <p:cTn id="113" presetID="17" presetClass="entr" presetSubtype="2" fill="hold" grpId="0" nodeType="afterEffect">
                                  <p:stCondLst>
                                    <p:cond delay="1000"/>
                                  </p:stCondLst>
                                  <p:childTnLst>
                                    <p:set>
                                      <p:cBhvr>
                                        <p:cTn id="114" dur="1" fill="hold">
                                          <p:stCondLst>
                                            <p:cond delay="0"/>
                                          </p:stCondLst>
                                        </p:cTn>
                                        <p:tgtEl>
                                          <p:spTgt spid="235534"/>
                                        </p:tgtEl>
                                        <p:attrNameLst>
                                          <p:attrName>style.visibility</p:attrName>
                                        </p:attrNameLst>
                                      </p:cBhvr>
                                      <p:to>
                                        <p:strVal val="visible"/>
                                      </p:to>
                                    </p:set>
                                    <p:anim calcmode="lin" valueType="num">
                                      <p:cBhvr>
                                        <p:cTn id="115" dur="500" fill="hold"/>
                                        <p:tgtEl>
                                          <p:spTgt spid="235534"/>
                                        </p:tgtEl>
                                        <p:attrNameLst>
                                          <p:attrName>ppt_x</p:attrName>
                                        </p:attrNameLst>
                                      </p:cBhvr>
                                      <p:tavLst>
                                        <p:tav tm="0">
                                          <p:val>
                                            <p:strVal val="#ppt_x+#ppt_w/2"/>
                                          </p:val>
                                        </p:tav>
                                        <p:tav tm="100000">
                                          <p:val>
                                            <p:strVal val="#ppt_x"/>
                                          </p:val>
                                        </p:tav>
                                      </p:tavLst>
                                    </p:anim>
                                    <p:anim calcmode="lin" valueType="num">
                                      <p:cBhvr>
                                        <p:cTn id="116" dur="500" fill="hold"/>
                                        <p:tgtEl>
                                          <p:spTgt spid="235534"/>
                                        </p:tgtEl>
                                        <p:attrNameLst>
                                          <p:attrName>ppt_y</p:attrName>
                                        </p:attrNameLst>
                                      </p:cBhvr>
                                      <p:tavLst>
                                        <p:tav tm="0">
                                          <p:val>
                                            <p:strVal val="#ppt_y"/>
                                          </p:val>
                                        </p:tav>
                                        <p:tav tm="100000">
                                          <p:val>
                                            <p:strVal val="#ppt_y"/>
                                          </p:val>
                                        </p:tav>
                                      </p:tavLst>
                                    </p:anim>
                                    <p:anim calcmode="lin" valueType="num">
                                      <p:cBhvr>
                                        <p:cTn id="117" dur="500" fill="hold"/>
                                        <p:tgtEl>
                                          <p:spTgt spid="235534"/>
                                        </p:tgtEl>
                                        <p:attrNameLst>
                                          <p:attrName>ppt_w</p:attrName>
                                        </p:attrNameLst>
                                      </p:cBhvr>
                                      <p:tavLst>
                                        <p:tav tm="0">
                                          <p:val>
                                            <p:fltVal val="0"/>
                                          </p:val>
                                        </p:tav>
                                        <p:tav tm="100000">
                                          <p:val>
                                            <p:strVal val="#ppt_w"/>
                                          </p:val>
                                        </p:tav>
                                      </p:tavLst>
                                    </p:anim>
                                    <p:anim calcmode="lin" valueType="num">
                                      <p:cBhvr>
                                        <p:cTn id="118" dur="500" fill="hold"/>
                                        <p:tgtEl>
                                          <p:spTgt spid="2355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autoUpdateAnimBg="0"/>
      <p:bldP spid="235523" grpId="0" build="p" autoUpdateAnimBg="0" rev="1" advAuto="0"/>
      <p:bldP spid="235524" grpId="0" animBg="1" autoUpdateAnimBg="0"/>
      <p:bldP spid="235525" grpId="0" animBg="1" autoUpdateAnimBg="0"/>
      <p:bldP spid="235526" grpId="0" animBg="1" autoUpdateAnimBg="0"/>
      <p:bldP spid="235527" grpId="0" animBg="1"/>
      <p:bldP spid="235528" grpId="0" animBg="1"/>
      <p:bldP spid="235529" grpId="0" animBg="1"/>
      <p:bldP spid="235530" grpId="0" animBg="1"/>
      <p:bldP spid="235531" grpId="0" animBg="1"/>
      <p:bldP spid="235532" grpId="0" animBg="1"/>
      <p:bldP spid="235533" grpId="0" animBg="1"/>
      <p:bldP spid="235534" grpId="0" animBg="1"/>
      <p:bldP spid="235536" grpId="0" animBg="1"/>
      <p:bldP spid="23553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p:txBody>
          <a:bodyPr/>
          <a:lstStyle/>
          <a:p>
            <a:pPr>
              <a:defRPr/>
            </a:pPr>
            <a:fld id="{BE0E22F9-14FD-468F-AC79-A43E644AE42E}" type="slidenum">
              <a:rPr lang="en-US" smtClean="0"/>
              <a:pPr>
                <a:defRPr/>
              </a:pPr>
              <a:t>38</a:t>
            </a:fld>
            <a:endParaRPr lang="en-US" smtClean="0"/>
          </a:p>
        </p:txBody>
      </p:sp>
      <p:sp>
        <p:nvSpPr>
          <p:cNvPr id="450562" name="Rectangle 2"/>
          <p:cNvSpPr>
            <a:spLocks noChangeArrowheads="1"/>
          </p:cNvSpPr>
          <p:nvPr/>
        </p:nvSpPr>
        <p:spPr bwMode="auto">
          <a:xfrm>
            <a:off x="358775" y="3429000"/>
            <a:ext cx="792163" cy="936625"/>
          </a:xfrm>
          <a:prstGeom prst="rect">
            <a:avLst/>
          </a:prstGeom>
          <a:solidFill>
            <a:schemeClr val="accent1"/>
          </a:solidFill>
          <a:ln w="9525">
            <a:solidFill>
              <a:schemeClr val="tx1"/>
            </a:solidFill>
            <a:miter lim="800000"/>
            <a:headEnd/>
            <a:tailEnd/>
          </a:ln>
        </p:spPr>
        <p:txBody>
          <a:bodyPr wrap="none" anchor="ctr"/>
          <a:lstStyle/>
          <a:p>
            <a:pPr algn="ctr"/>
            <a:r>
              <a:rPr lang="en-US" sz="1000" b="1"/>
              <a:t>Design</a:t>
            </a:r>
          </a:p>
        </p:txBody>
      </p:sp>
      <p:sp>
        <p:nvSpPr>
          <p:cNvPr id="450563" name="Rectangle 3"/>
          <p:cNvSpPr>
            <a:spLocks noChangeArrowheads="1"/>
          </p:cNvSpPr>
          <p:nvPr/>
        </p:nvSpPr>
        <p:spPr bwMode="auto">
          <a:xfrm>
            <a:off x="1547813" y="3429000"/>
            <a:ext cx="792162" cy="936625"/>
          </a:xfrm>
          <a:prstGeom prst="rect">
            <a:avLst/>
          </a:prstGeom>
          <a:solidFill>
            <a:srgbClr val="FF9900"/>
          </a:solidFill>
          <a:ln w="9525">
            <a:solidFill>
              <a:schemeClr val="tx1"/>
            </a:solidFill>
            <a:miter lim="800000"/>
            <a:headEnd/>
            <a:tailEnd/>
          </a:ln>
        </p:spPr>
        <p:txBody>
          <a:bodyPr wrap="none" anchor="ctr"/>
          <a:lstStyle/>
          <a:p>
            <a:pPr algn="ctr"/>
            <a:r>
              <a:rPr lang="en-US" sz="1000" b="1"/>
              <a:t>Inputs</a:t>
            </a:r>
          </a:p>
        </p:txBody>
      </p:sp>
      <p:sp>
        <p:nvSpPr>
          <p:cNvPr id="450564" name="Rectangle 4"/>
          <p:cNvSpPr>
            <a:spLocks noChangeArrowheads="1"/>
          </p:cNvSpPr>
          <p:nvPr/>
        </p:nvSpPr>
        <p:spPr bwMode="auto">
          <a:xfrm>
            <a:off x="2700338" y="3429000"/>
            <a:ext cx="792162" cy="936625"/>
          </a:xfrm>
          <a:prstGeom prst="rect">
            <a:avLst/>
          </a:prstGeom>
          <a:solidFill>
            <a:srgbClr val="FF9900"/>
          </a:solidFill>
          <a:ln w="9525">
            <a:solidFill>
              <a:schemeClr val="tx1"/>
            </a:solidFill>
            <a:miter lim="800000"/>
            <a:headEnd/>
            <a:tailEnd/>
          </a:ln>
        </p:spPr>
        <p:txBody>
          <a:bodyPr wrap="none" anchor="ctr"/>
          <a:lstStyle/>
          <a:p>
            <a:pPr algn="ctr"/>
            <a:r>
              <a:rPr lang="en-US" sz="800" b="1"/>
              <a:t>Implementation</a:t>
            </a:r>
          </a:p>
          <a:p>
            <a:pPr algn="ctr"/>
            <a:r>
              <a:rPr lang="en-US" sz="800" b="1"/>
              <a:t>Process</a:t>
            </a:r>
          </a:p>
        </p:txBody>
      </p:sp>
      <p:sp>
        <p:nvSpPr>
          <p:cNvPr id="450565" name="Rectangle 5"/>
          <p:cNvSpPr>
            <a:spLocks noChangeArrowheads="1"/>
          </p:cNvSpPr>
          <p:nvPr/>
        </p:nvSpPr>
        <p:spPr bwMode="auto">
          <a:xfrm>
            <a:off x="3959225" y="3392488"/>
            <a:ext cx="792163" cy="936625"/>
          </a:xfrm>
          <a:prstGeom prst="rect">
            <a:avLst/>
          </a:prstGeom>
          <a:solidFill>
            <a:srgbClr val="FF9900"/>
          </a:solidFill>
          <a:ln w="9525">
            <a:solidFill>
              <a:schemeClr val="tx1"/>
            </a:solidFill>
            <a:miter lim="800000"/>
            <a:headEnd/>
            <a:tailEnd/>
          </a:ln>
        </p:spPr>
        <p:txBody>
          <a:bodyPr wrap="none" anchor="ctr"/>
          <a:lstStyle/>
          <a:p>
            <a:pPr algn="ctr"/>
            <a:r>
              <a:rPr lang="en-US" sz="1000" b="1"/>
              <a:t>Outputs</a:t>
            </a:r>
          </a:p>
        </p:txBody>
      </p:sp>
      <p:sp>
        <p:nvSpPr>
          <p:cNvPr id="450566" name="Rectangle 6"/>
          <p:cNvSpPr>
            <a:spLocks noChangeArrowheads="1"/>
          </p:cNvSpPr>
          <p:nvPr/>
        </p:nvSpPr>
        <p:spPr bwMode="auto">
          <a:xfrm>
            <a:off x="5327650" y="3392488"/>
            <a:ext cx="792163" cy="936625"/>
          </a:xfrm>
          <a:prstGeom prst="rect">
            <a:avLst/>
          </a:prstGeom>
          <a:solidFill>
            <a:srgbClr val="FF9900"/>
          </a:solidFill>
          <a:ln w="9525">
            <a:solidFill>
              <a:schemeClr val="tx1"/>
            </a:solidFill>
            <a:miter lim="800000"/>
            <a:headEnd/>
            <a:tailEnd/>
          </a:ln>
        </p:spPr>
        <p:txBody>
          <a:bodyPr wrap="none" anchor="ctr"/>
          <a:lstStyle/>
          <a:p>
            <a:pPr algn="ctr"/>
            <a:r>
              <a:rPr lang="en-US" sz="1000" b="1"/>
              <a:t>Outcomes</a:t>
            </a:r>
          </a:p>
        </p:txBody>
      </p:sp>
      <p:sp>
        <p:nvSpPr>
          <p:cNvPr id="450567" name="Rectangle 7"/>
          <p:cNvSpPr>
            <a:spLocks noChangeArrowheads="1"/>
          </p:cNvSpPr>
          <p:nvPr/>
        </p:nvSpPr>
        <p:spPr bwMode="auto">
          <a:xfrm>
            <a:off x="6588125" y="3429000"/>
            <a:ext cx="792163" cy="936625"/>
          </a:xfrm>
          <a:prstGeom prst="rect">
            <a:avLst/>
          </a:prstGeom>
          <a:solidFill>
            <a:srgbClr val="FF9900"/>
          </a:solidFill>
          <a:ln w="9525">
            <a:solidFill>
              <a:schemeClr val="tx1"/>
            </a:solidFill>
            <a:miter lim="800000"/>
            <a:headEnd/>
            <a:tailEnd/>
          </a:ln>
        </p:spPr>
        <p:txBody>
          <a:bodyPr wrap="none" anchor="ctr"/>
          <a:lstStyle/>
          <a:p>
            <a:pPr algn="ctr"/>
            <a:r>
              <a:rPr lang="en-US" sz="1000" b="1"/>
              <a:t>Impacts</a:t>
            </a:r>
          </a:p>
        </p:txBody>
      </p:sp>
      <p:sp>
        <p:nvSpPr>
          <p:cNvPr id="450568" name="Rectangle 8"/>
          <p:cNvSpPr>
            <a:spLocks noChangeArrowheads="1"/>
          </p:cNvSpPr>
          <p:nvPr/>
        </p:nvSpPr>
        <p:spPr bwMode="auto">
          <a:xfrm>
            <a:off x="7740650" y="3429000"/>
            <a:ext cx="792163" cy="936625"/>
          </a:xfrm>
          <a:prstGeom prst="rect">
            <a:avLst/>
          </a:prstGeom>
          <a:solidFill>
            <a:schemeClr val="accent1"/>
          </a:solidFill>
          <a:ln w="9525">
            <a:solidFill>
              <a:schemeClr val="tx1"/>
            </a:solidFill>
            <a:miter lim="800000"/>
            <a:headEnd/>
            <a:tailEnd/>
          </a:ln>
        </p:spPr>
        <p:txBody>
          <a:bodyPr wrap="none" anchor="ctr"/>
          <a:lstStyle/>
          <a:p>
            <a:pPr algn="ctr"/>
            <a:r>
              <a:rPr lang="en-US" sz="1000" b="1"/>
              <a:t>Sustainability</a:t>
            </a:r>
          </a:p>
        </p:txBody>
      </p:sp>
      <p:grpSp>
        <p:nvGrpSpPr>
          <p:cNvPr id="2" name="Group 45"/>
          <p:cNvGrpSpPr>
            <a:grpSpLocks/>
          </p:cNvGrpSpPr>
          <p:nvPr/>
        </p:nvGrpSpPr>
        <p:grpSpPr bwMode="auto">
          <a:xfrm>
            <a:off x="838200" y="1828800"/>
            <a:ext cx="6934200" cy="3911600"/>
            <a:chOff x="528" y="1152"/>
            <a:chExt cx="4368" cy="2464"/>
          </a:xfrm>
        </p:grpSpPr>
        <p:sp>
          <p:nvSpPr>
            <p:cNvPr id="43049" name="Rectangle 10"/>
            <p:cNvSpPr>
              <a:spLocks noChangeArrowheads="1"/>
            </p:cNvSpPr>
            <p:nvPr/>
          </p:nvSpPr>
          <p:spPr bwMode="auto">
            <a:xfrm>
              <a:off x="528" y="1200"/>
              <a:ext cx="1152" cy="4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1600"/>
                <a:t>Economic context in which  the project operates</a:t>
              </a:r>
            </a:p>
          </p:txBody>
        </p:sp>
        <p:sp>
          <p:nvSpPr>
            <p:cNvPr id="43050" name="Rectangle 11"/>
            <p:cNvSpPr>
              <a:spLocks noChangeArrowheads="1"/>
            </p:cNvSpPr>
            <p:nvPr/>
          </p:nvSpPr>
          <p:spPr bwMode="auto">
            <a:xfrm>
              <a:off x="2016" y="1200"/>
              <a:ext cx="1152" cy="4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1600"/>
                <a:t>Political context in which the project operates</a:t>
              </a:r>
            </a:p>
          </p:txBody>
        </p:sp>
        <p:sp>
          <p:nvSpPr>
            <p:cNvPr id="43051" name="Rectangle 12"/>
            <p:cNvSpPr>
              <a:spLocks noChangeArrowheads="1"/>
            </p:cNvSpPr>
            <p:nvPr/>
          </p:nvSpPr>
          <p:spPr bwMode="auto">
            <a:xfrm>
              <a:off x="3739" y="1152"/>
              <a:ext cx="1157" cy="51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1600"/>
                <a:t>Institutional and operational context</a:t>
              </a:r>
            </a:p>
          </p:txBody>
        </p:sp>
        <p:sp>
          <p:nvSpPr>
            <p:cNvPr id="43052" name="Rectangle 13"/>
            <p:cNvSpPr>
              <a:spLocks noChangeArrowheads="1"/>
            </p:cNvSpPr>
            <p:nvPr/>
          </p:nvSpPr>
          <p:spPr bwMode="auto">
            <a:xfrm>
              <a:off x="1146" y="3312"/>
              <a:ext cx="3435" cy="3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a:t>Socio-economic and cultural characteristics </a:t>
              </a:r>
            </a:p>
            <a:p>
              <a:pPr algn="ctr"/>
              <a:r>
                <a:rPr lang="en-US"/>
                <a:t>of the affected populations</a:t>
              </a:r>
            </a:p>
          </p:txBody>
        </p:sp>
      </p:grpSp>
      <p:sp>
        <p:nvSpPr>
          <p:cNvPr id="450574" name="Rectangle 14"/>
          <p:cNvSpPr>
            <a:spLocks noChangeArrowheads="1"/>
          </p:cNvSpPr>
          <p:nvPr/>
        </p:nvSpPr>
        <p:spPr bwMode="auto">
          <a:xfrm>
            <a:off x="1281113" y="5984875"/>
            <a:ext cx="6394450" cy="431800"/>
          </a:xfrm>
          <a:prstGeom prst="rect">
            <a:avLst/>
          </a:prstGeom>
          <a:solidFill>
            <a:schemeClr val="bg1"/>
          </a:solidFill>
          <a:ln w="9525">
            <a:solidFill>
              <a:schemeClr val="tx1"/>
            </a:solidFill>
            <a:miter lim="800000"/>
            <a:headEnd/>
            <a:tailEnd/>
          </a:ln>
        </p:spPr>
        <p:txBody>
          <a:bodyPr anchor="ctr"/>
          <a:lstStyle/>
          <a:p>
            <a:r>
              <a:rPr lang="en-US" sz="1200" b="1"/>
              <a:t>Note</a:t>
            </a:r>
            <a:r>
              <a:rPr lang="en-US" sz="1200"/>
              <a:t>: The </a:t>
            </a:r>
            <a:r>
              <a:rPr lang="en-US" sz="1200">
                <a:solidFill>
                  <a:srgbClr val="FF9900"/>
                </a:solidFill>
              </a:rPr>
              <a:t>orange</a:t>
            </a:r>
            <a:r>
              <a:rPr lang="en-US" sz="1200"/>
              <a:t> boxes are included in conventional  Program Theory Models.  The addition of the </a:t>
            </a:r>
            <a:r>
              <a:rPr lang="en-US" sz="1200">
                <a:solidFill>
                  <a:srgbClr val="6600FF"/>
                </a:solidFill>
              </a:rPr>
              <a:t>blue</a:t>
            </a:r>
            <a:r>
              <a:rPr lang="en-US" sz="1200"/>
              <a:t> boxes provides the recommended more complete analysis.</a:t>
            </a:r>
          </a:p>
        </p:txBody>
      </p:sp>
      <p:sp>
        <p:nvSpPr>
          <p:cNvPr id="43020" name="Rectangle 15"/>
          <p:cNvSpPr>
            <a:spLocks noChangeArrowheads="1"/>
          </p:cNvSpPr>
          <p:nvPr/>
        </p:nvSpPr>
        <p:spPr bwMode="auto">
          <a:xfrm>
            <a:off x="971550" y="800100"/>
            <a:ext cx="72009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sz="2400"/>
              <a:t>One form of Program Theory (Logic) Model</a:t>
            </a:r>
          </a:p>
        </p:txBody>
      </p:sp>
      <p:sp>
        <p:nvSpPr>
          <p:cNvPr id="43021" name="Line 16"/>
          <p:cNvSpPr>
            <a:spLocks noChangeShapeType="1"/>
          </p:cNvSpPr>
          <p:nvPr/>
        </p:nvSpPr>
        <p:spPr bwMode="auto">
          <a:xfrm>
            <a:off x="792163" y="3033713"/>
            <a:ext cx="7524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 name="Group 17"/>
          <p:cNvGrpSpPr>
            <a:grpSpLocks/>
          </p:cNvGrpSpPr>
          <p:nvPr/>
        </p:nvGrpSpPr>
        <p:grpSpPr bwMode="auto">
          <a:xfrm>
            <a:off x="792163" y="2744788"/>
            <a:ext cx="7524750" cy="720725"/>
            <a:chOff x="499" y="1729"/>
            <a:chExt cx="4740" cy="454"/>
          </a:xfrm>
        </p:grpSpPr>
        <p:sp>
          <p:nvSpPr>
            <p:cNvPr id="43039" name="Line 18"/>
            <p:cNvSpPr>
              <a:spLocks noChangeShapeType="1"/>
            </p:cNvSpPr>
            <p:nvPr/>
          </p:nvSpPr>
          <p:spPr bwMode="auto">
            <a:xfrm>
              <a:off x="499" y="1911"/>
              <a:ext cx="0" cy="2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0" name="Line 19"/>
            <p:cNvSpPr>
              <a:spLocks noChangeShapeType="1"/>
            </p:cNvSpPr>
            <p:nvPr/>
          </p:nvSpPr>
          <p:spPr bwMode="auto">
            <a:xfrm>
              <a:off x="1247" y="1911"/>
              <a:ext cx="0" cy="2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1" name="Line 20"/>
            <p:cNvSpPr>
              <a:spLocks noChangeShapeType="1"/>
            </p:cNvSpPr>
            <p:nvPr/>
          </p:nvSpPr>
          <p:spPr bwMode="auto">
            <a:xfrm>
              <a:off x="1905" y="1911"/>
              <a:ext cx="0"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2" name="Line 21"/>
            <p:cNvSpPr>
              <a:spLocks noChangeShapeType="1"/>
            </p:cNvSpPr>
            <p:nvPr/>
          </p:nvSpPr>
          <p:spPr bwMode="auto">
            <a:xfrm>
              <a:off x="2699" y="1911"/>
              <a:ext cx="0" cy="2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3" name="Line 22"/>
            <p:cNvSpPr>
              <a:spLocks noChangeShapeType="1"/>
            </p:cNvSpPr>
            <p:nvPr/>
          </p:nvSpPr>
          <p:spPr bwMode="auto">
            <a:xfrm>
              <a:off x="3606" y="1911"/>
              <a:ext cx="0" cy="20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4" name="Line 23"/>
            <p:cNvSpPr>
              <a:spLocks noChangeShapeType="1"/>
            </p:cNvSpPr>
            <p:nvPr/>
          </p:nvSpPr>
          <p:spPr bwMode="auto">
            <a:xfrm>
              <a:off x="4377" y="1911"/>
              <a:ext cx="0"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5" name="Line 24"/>
            <p:cNvSpPr>
              <a:spLocks noChangeShapeType="1"/>
            </p:cNvSpPr>
            <p:nvPr/>
          </p:nvSpPr>
          <p:spPr bwMode="auto">
            <a:xfrm>
              <a:off x="5239" y="1911"/>
              <a:ext cx="0" cy="27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46" name="Line 25"/>
            <p:cNvSpPr>
              <a:spLocks noChangeShapeType="1"/>
            </p:cNvSpPr>
            <p:nvPr/>
          </p:nvSpPr>
          <p:spPr bwMode="auto">
            <a:xfrm>
              <a:off x="1134" y="1729"/>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7" name="Line 26"/>
            <p:cNvSpPr>
              <a:spLocks noChangeShapeType="1"/>
            </p:cNvSpPr>
            <p:nvPr/>
          </p:nvSpPr>
          <p:spPr bwMode="auto">
            <a:xfrm>
              <a:off x="2608" y="1752"/>
              <a:ext cx="0" cy="1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48" name="Line 27"/>
            <p:cNvSpPr>
              <a:spLocks noChangeShapeType="1"/>
            </p:cNvSpPr>
            <p:nvPr/>
          </p:nvSpPr>
          <p:spPr bwMode="auto">
            <a:xfrm>
              <a:off x="4241" y="1729"/>
              <a:ext cx="0" cy="18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28"/>
          <p:cNvGrpSpPr>
            <a:grpSpLocks/>
          </p:cNvGrpSpPr>
          <p:nvPr/>
        </p:nvGrpSpPr>
        <p:grpSpPr bwMode="auto">
          <a:xfrm>
            <a:off x="792163" y="4292600"/>
            <a:ext cx="7416800" cy="936625"/>
            <a:chOff x="499" y="2704"/>
            <a:chExt cx="4672" cy="590"/>
          </a:xfrm>
        </p:grpSpPr>
        <p:sp>
          <p:nvSpPr>
            <p:cNvPr id="43030" name="Line 29"/>
            <p:cNvSpPr>
              <a:spLocks noChangeShapeType="1"/>
            </p:cNvSpPr>
            <p:nvPr/>
          </p:nvSpPr>
          <p:spPr bwMode="auto">
            <a:xfrm>
              <a:off x="499" y="2999"/>
              <a:ext cx="467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1" name="Line 30"/>
            <p:cNvSpPr>
              <a:spLocks noChangeShapeType="1"/>
            </p:cNvSpPr>
            <p:nvPr/>
          </p:nvSpPr>
          <p:spPr bwMode="auto">
            <a:xfrm flipV="1">
              <a:off x="499" y="2750"/>
              <a:ext cx="0" cy="2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2" name="Line 31"/>
            <p:cNvSpPr>
              <a:spLocks noChangeShapeType="1"/>
            </p:cNvSpPr>
            <p:nvPr/>
          </p:nvSpPr>
          <p:spPr bwMode="auto">
            <a:xfrm flipV="1">
              <a:off x="1179" y="2772"/>
              <a:ext cx="0" cy="22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3" name="Line 32"/>
            <p:cNvSpPr>
              <a:spLocks noChangeShapeType="1"/>
            </p:cNvSpPr>
            <p:nvPr/>
          </p:nvSpPr>
          <p:spPr bwMode="auto">
            <a:xfrm flipV="1">
              <a:off x="1973" y="2750"/>
              <a:ext cx="0" cy="2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4" name="Line 33"/>
            <p:cNvSpPr>
              <a:spLocks noChangeShapeType="1"/>
            </p:cNvSpPr>
            <p:nvPr/>
          </p:nvSpPr>
          <p:spPr bwMode="auto">
            <a:xfrm flipV="1">
              <a:off x="2744" y="2727"/>
              <a:ext cx="0" cy="272"/>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5" name="Line 34"/>
            <p:cNvSpPr>
              <a:spLocks noChangeShapeType="1"/>
            </p:cNvSpPr>
            <p:nvPr/>
          </p:nvSpPr>
          <p:spPr bwMode="auto">
            <a:xfrm flipV="1">
              <a:off x="3628" y="2704"/>
              <a:ext cx="0" cy="29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6" name="Line 35"/>
            <p:cNvSpPr>
              <a:spLocks noChangeShapeType="1"/>
            </p:cNvSpPr>
            <p:nvPr/>
          </p:nvSpPr>
          <p:spPr bwMode="auto">
            <a:xfrm flipV="1">
              <a:off x="4400" y="2750"/>
              <a:ext cx="0" cy="2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7" name="Line 36"/>
            <p:cNvSpPr>
              <a:spLocks noChangeShapeType="1"/>
            </p:cNvSpPr>
            <p:nvPr/>
          </p:nvSpPr>
          <p:spPr bwMode="auto">
            <a:xfrm flipV="1">
              <a:off x="5148" y="2750"/>
              <a:ext cx="0" cy="249"/>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8" name="Line 37"/>
            <p:cNvSpPr>
              <a:spLocks noChangeShapeType="1"/>
            </p:cNvSpPr>
            <p:nvPr/>
          </p:nvSpPr>
          <p:spPr bwMode="auto">
            <a:xfrm>
              <a:off x="2971" y="2999"/>
              <a:ext cx="0" cy="29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50598" name="Line 38"/>
          <p:cNvSpPr>
            <a:spLocks noChangeShapeType="1"/>
          </p:cNvSpPr>
          <p:nvPr/>
        </p:nvSpPr>
        <p:spPr bwMode="auto">
          <a:xfrm>
            <a:off x="1150938" y="3860800"/>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599" name="Line 39"/>
          <p:cNvSpPr>
            <a:spLocks noChangeShapeType="1"/>
          </p:cNvSpPr>
          <p:nvPr/>
        </p:nvSpPr>
        <p:spPr bwMode="auto">
          <a:xfrm>
            <a:off x="2339975" y="3860800"/>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0" name="Line 40"/>
          <p:cNvSpPr>
            <a:spLocks noChangeShapeType="1"/>
          </p:cNvSpPr>
          <p:nvPr/>
        </p:nvSpPr>
        <p:spPr bwMode="auto">
          <a:xfrm>
            <a:off x="3492500" y="3860800"/>
            <a:ext cx="4667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1" name="Line 41"/>
          <p:cNvSpPr>
            <a:spLocks noChangeShapeType="1"/>
          </p:cNvSpPr>
          <p:nvPr/>
        </p:nvSpPr>
        <p:spPr bwMode="auto">
          <a:xfrm>
            <a:off x="4716463" y="3860800"/>
            <a:ext cx="6111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2" name="Line 42"/>
          <p:cNvSpPr>
            <a:spLocks noChangeShapeType="1"/>
          </p:cNvSpPr>
          <p:nvPr/>
        </p:nvSpPr>
        <p:spPr bwMode="auto">
          <a:xfrm>
            <a:off x="6119813" y="3860800"/>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03" name="Line 43"/>
          <p:cNvSpPr>
            <a:spLocks noChangeShapeType="1"/>
          </p:cNvSpPr>
          <p:nvPr/>
        </p:nvSpPr>
        <p:spPr bwMode="auto">
          <a:xfrm>
            <a:off x="7380288" y="3860800"/>
            <a:ext cx="3603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0562"/>
                                        </p:tgtEl>
                                        <p:attrNameLst>
                                          <p:attrName>style.visibility</p:attrName>
                                        </p:attrNameLst>
                                      </p:cBhvr>
                                      <p:to>
                                        <p:strVal val="visible"/>
                                      </p:to>
                                    </p:set>
                                    <p:animEffect transition="in" filter="wipe(left)">
                                      <p:cBhvr>
                                        <p:cTn id="7" dur="500"/>
                                        <p:tgtEl>
                                          <p:spTgt spid="45056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0598"/>
                                        </p:tgtEl>
                                        <p:attrNameLst>
                                          <p:attrName>style.visibility</p:attrName>
                                        </p:attrNameLst>
                                      </p:cBhvr>
                                      <p:to>
                                        <p:strVal val="visible"/>
                                      </p:to>
                                    </p:set>
                                    <p:animEffect transition="in" filter="wipe(left)">
                                      <p:cBhvr>
                                        <p:cTn id="11" dur="500"/>
                                        <p:tgtEl>
                                          <p:spTgt spid="450598"/>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0563"/>
                                        </p:tgtEl>
                                        <p:attrNameLst>
                                          <p:attrName>style.visibility</p:attrName>
                                        </p:attrNameLst>
                                      </p:cBhvr>
                                      <p:to>
                                        <p:strVal val="visible"/>
                                      </p:to>
                                    </p:set>
                                    <p:animEffect transition="in" filter="wipe(left)">
                                      <p:cBhvr>
                                        <p:cTn id="15" dur="500"/>
                                        <p:tgtEl>
                                          <p:spTgt spid="450563"/>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50599"/>
                                        </p:tgtEl>
                                        <p:attrNameLst>
                                          <p:attrName>style.visibility</p:attrName>
                                        </p:attrNameLst>
                                      </p:cBhvr>
                                      <p:to>
                                        <p:strVal val="visible"/>
                                      </p:to>
                                    </p:set>
                                    <p:animEffect transition="in" filter="wipe(left)">
                                      <p:cBhvr>
                                        <p:cTn id="19" dur="500"/>
                                        <p:tgtEl>
                                          <p:spTgt spid="450599"/>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50564"/>
                                        </p:tgtEl>
                                        <p:attrNameLst>
                                          <p:attrName>style.visibility</p:attrName>
                                        </p:attrNameLst>
                                      </p:cBhvr>
                                      <p:to>
                                        <p:strVal val="visible"/>
                                      </p:to>
                                    </p:set>
                                    <p:animEffect transition="in" filter="wipe(left)">
                                      <p:cBhvr>
                                        <p:cTn id="23" dur="500"/>
                                        <p:tgtEl>
                                          <p:spTgt spid="450564"/>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50600"/>
                                        </p:tgtEl>
                                        <p:attrNameLst>
                                          <p:attrName>style.visibility</p:attrName>
                                        </p:attrNameLst>
                                      </p:cBhvr>
                                      <p:to>
                                        <p:strVal val="visible"/>
                                      </p:to>
                                    </p:set>
                                    <p:animEffect transition="in" filter="wipe(left)">
                                      <p:cBhvr>
                                        <p:cTn id="27" dur="500"/>
                                        <p:tgtEl>
                                          <p:spTgt spid="450600"/>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50565"/>
                                        </p:tgtEl>
                                        <p:attrNameLst>
                                          <p:attrName>style.visibility</p:attrName>
                                        </p:attrNameLst>
                                      </p:cBhvr>
                                      <p:to>
                                        <p:strVal val="visible"/>
                                      </p:to>
                                    </p:set>
                                    <p:animEffect transition="in" filter="wipe(left)">
                                      <p:cBhvr>
                                        <p:cTn id="31" dur="500"/>
                                        <p:tgtEl>
                                          <p:spTgt spid="450565"/>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50601"/>
                                        </p:tgtEl>
                                        <p:attrNameLst>
                                          <p:attrName>style.visibility</p:attrName>
                                        </p:attrNameLst>
                                      </p:cBhvr>
                                      <p:to>
                                        <p:strVal val="visible"/>
                                      </p:to>
                                    </p:set>
                                    <p:animEffect transition="in" filter="wipe(left)">
                                      <p:cBhvr>
                                        <p:cTn id="35" dur="500"/>
                                        <p:tgtEl>
                                          <p:spTgt spid="450601"/>
                                        </p:tgtEl>
                                      </p:cBhvr>
                                    </p:animEffect>
                                  </p:childTnLst>
                                </p:cTn>
                              </p:par>
                            </p:childTnLst>
                          </p:cTn>
                        </p:par>
                        <p:par>
                          <p:cTn id="36" fill="hold" nodeType="afterGroup">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50566"/>
                                        </p:tgtEl>
                                        <p:attrNameLst>
                                          <p:attrName>style.visibility</p:attrName>
                                        </p:attrNameLst>
                                      </p:cBhvr>
                                      <p:to>
                                        <p:strVal val="visible"/>
                                      </p:to>
                                    </p:set>
                                    <p:animEffect transition="in" filter="wipe(left)">
                                      <p:cBhvr>
                                        <p:cTn id="39" dur="500"/>
                                        <p:tgtEl>
                                          <p:spTgt spid="450566"/>
                                        </p:tgtEl>
                                      </p:cBhvr>
                                    </p:animEffect>
                                  </p:childTnLst>
                                </p:cTn>
                              </p:par>
                            </p:childTnLst>
                          </p:cTn>
                        </p:par>
                        <p:par>
                          <p:cTn id="40" fill="hold" nodeType="afterGroup">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0602"/>
                                        </p:tgtEl>
                                        <p:attrNameLst>
                                          <p:attrName>style.visibility</p:attrName>
                                        </p:attrNameLst>
                                      </p:cBhvr>
                                      <p:to>
                                        <p:strVal val="visible"/>
                                      </p:to>
                                    </p:set>
                                    <p:animEffect transition="in" filter="wipe(left)">
                                      <p:cBhvr>
                                        <p:cTn id="43" dur="500"/>
                                        <p:tgtEl>
                                          <p:spTgt spid="450602"/>
                                        </p:tgtEl>
                                      </p:cBhvr>
                                    </p:animEffect>
                                  </p:childTnLst>
                                </p:cTn>
                              </p:par>
                            </p:childTnLst>
                          </p:cTn>
                        </p:par>
                        <p:par>
                          <p:cTn id="44" fill="hold" nodeType="afterGroup">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50567"/>
                                        </p:tgtEl>
                                        <p:attrNameLst>
                                          <p:attrName>style.visibility</p:attrName>
                                        </p:attrNameLst>
                                      </p:cBhvr>
                                      <p:to>
                                        <p:strVal val="visible"/>
                                      </p:to>
                                    </p:set>
                                    <p:animEffect transition="in" filter="wipe(left)">
                                      <p:cBhvr>
                                        <p:cTn id="47" dur="500"/>
                                        <p:tgtEl>
                                          <p:spTgt spid="450567"/>
                                        </p:tgtEl>
                                      </p:cBhvr>
                                    </p:animEffect>
                                  </p:childTnLst>
                                </p:cTn>
                              </p:par>
                            </p:childTnLst>
                          </p:cTn>
                        </p:par>
                        <p:par>
                          <p:cTn id="48" fill="hold" nodeType="afterGroup">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50603"/>
                                        </p:tgtEl>
                                        <p:attrNameLst>
                                          <p:attrName>style.visibility</p:attrName>
                                        </p:attrNameLst>
                                      </p:cBhvr>
                                      <p:to>
                                        <p:strVal val="visible"/>
                                      </p:to>
                                    </p:set>
                                    <p:animEffect transition="in" filter="wipe(left)">
                                      <p:cBhvr>
                                        <p:cTn id="51" dur="500"/>
                                        <p:tgtEl>
                                          <p:spTgt spid="450603"/>
                                        </p:tgtEl>
                                      </p:cBhvr>
                                    </p:animEffect>
                                  </p:childTnLst>
                                </p:cTn>
                              </p:par>
                            </p:childTnLst>
                          </p:cTn>
                        </p:par>
                        <p:par>
                          <p:cTn id="52" fill="hold" nodeType="afterGroup">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50568"/>
                                        </p:tgtEl>
                                        <p:attrNameLst>
                                          <p:attrName>style.visibility</p:attrName>
                                        </p:attrNameLst>
                                      </p:cBhvr>
                                      <p:to>
                                        <p:strVal val="visible"/>
                                      </p:to>
                                    </p:set>
                                    <p:animEffect transition="in" filter="wipe(left)">
                                      <p:cBhvr>
                                        <p:cTn id="55" dur="500"/>
                                        <p:tgtEl>
                                          <p:spTgt spid="450568"/>
                                        </p:tgtEl>
                                      </p:cBhvr>
                                    </p:animEffect>
                                  </p:childTnLst>
                                </p:cTn>
                              </p:par>
                            </p:childTnLst>
                          </p:cTn>
                        </p:par>
                        <p:par>
                          <p:cTn id="56" fill="hold" nodeType="afterGroup">
                            <p:stCondLst>
                              <p:cond delay="6500"/>
                            </p:stCondLst>
                            <p:childTnLst>
                              <p:par>
                                <p:cTn id="57" presetID="22" presetClass="entr" presetSubtype="1"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up)">
                                      <p:cBhvr>
                                        <p:cTn id="59" dur="500"/>
                                        <p:tgtEl>
                                          <p:spTgt spid="3"/>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par>
                          <p:cTn id="64" fill="hold" nodeType="afterGroup">
                            <p:stCondLst>
                              <p:cond delay="7500"/>
                            </p:stCondLst>
                            <p:childTnLst>
                              <p:par>
                                <p:cTn id="65" presetID="9" presetClass="entr" presetSubtype="0" fill="hold" nodeType="afterEffect">
                                  <p:stCondLst>
                                    <p:cond delay="1000"/>
                                  </p:stCondLst>
                                  <p:childTnLst>
                                    <p:set>
                                      <p:cBhvr>
                                        <p:cTn id="66" dur="1" fill="hold">
                                          <p:stCondLst>
                                            <p:cond delay="0"/>
                                          </p:stCondLst>
                                        </p:cTn>
                                        <p:tgtEl>
                                          <p:spTgt spid="2"/>
                                        </p:tgtEl>
                                        <p:attrNameLst>
                                          <p:attrName>style.visibility</p:attrName>
                                        </p:attrNameLst>
                                      </p:cBhvr>
                                      <p:to>
                                        <p:strVal val="visible"/>
                                      </p:to>
                                    </p:set>
                                    <p:animEffect transition="in" filter="dissolve">
                                      <p:cBhvr>
                                        <p:cTn id="67" dur="500"/>
                                        <p:tgtEl>
                                          <p:spTgt spid="2"/>
                                        </p:tgtEl>
                                      </p:cBhvr>
                                    </p:animEffect>
                                  </p:childTnLst>
                                </p:cTn>
                              </p:par>
                            </p:childTnLst>
                          </p:cTn>
                        </p:par>
                        <p:par>
                          <p:cTn id="68" fill="hold" nodeType="afterGroup">
                            <p:stCondLst>
                              <p:cond delay="9000"/>
                            </p:stCondLst>
                            <p:childTnLst>
                              <p:par>
                                <p:cTn id="69" presetID="3" presetClass="entr" presetSubtype="10" fill="hold" grpId="0" nodeType="afterEffect">
                                  <p:stCondLst>
                                    <p:cond delay="0"/>
                                  </p:stCondLst>
                                  <p:childTnLst>
                                    <p:set>
                                      <p:cBhvr>
                                        <p:cTn id="70" dur="1" fill="hold">
                                          <p:stCondLst>
                                            <p:cond delay="0"/>
                                          </p:stCondLst>
                                        </p:cTn>
                                        <p:tgtEl>
                                          <p:spTgt spid="450574"/>
                                        </p:tgtEl>
                                        <p:attrNameLst>
                                          <p:attrName>style.visibility</p:attrName>
                                        </p:attrNameLst>
                                      </p:cBhvr>
                                      <p:to>
                                        <p:strVal val="visible"/>
                                      </p:to>
                                    </p:set>
                                    <p:animEffect transition="in" filter="blinds(horizontal)">
                                      <p:cBhvr>
                                        <p:cTn id="71" dur="2000"/>
                                        <p:tgtEl>
                                          <p:spTgt spid="450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2" grpId="0" animBg="1"/>
      <p:bldP spid="450563" grpId="0" animBg="1"/>
      <p:bldP spid="450564" grpId="0" animBg="1"/>
      <p:bldP spid="450565" grpId="0" animBg="1"/>
      <p:bldP spid="450566" grpId="0" animBg="1"/>
      <p:bldP spid="450567" grpId="0" animBg="1"/>
      <p:bldP spid="450568" grpId="0" animBg="1"/>
      <p:bldP spid="450574" grpId="0" animBg="1"/>
      <p:bldP spid="450598" grpId="0" animBg="1"/>
      <p:bldP spid="450599" grpId="0" animBg="1"/>
      <p:bldP spid="450600" grpId="0" animBg="1"/>
      <p:bldP spid="450601" grpId="0" animBg="1"/>
      <p:bldP spid="450602" grpId="0" animBg="1"/>
      <p:bldP spid="45060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E71EFB5-B2E2-4D35-95C8-DD1125642A27}" type="slidenum">
              <a:rPr lang="en-US" smtClean="0"/>
              <a:pPr>
                <a:defRPr/>
              </a:pPr>
              <a:t>39</a:t>
            </a:fld>
            <a:endParaRPr lang="en-US"/>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 y="120650"/>
            <a:ext cx="911225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ctr"/>
            <a:r>
              <a:rPr lang="en-US" smtClean="0"/>
              <a:t>Workshop Objectives</a:t>
            </a:r>
          </a:p>
        </p:txBody>
      </p:sp>
      <p:sp>
        <p:nvSpPr>
          <p:cNvPr id="10243" name="Content Placeholder 2"/>
          <p:cNvSpPr>
            <a:spLocks noGrp="1"/>
          </p:cNvSpPr>
          <p:nvPr>
            <p:ph idx="1"/>
          </p:nvPr>
        </p:nvSpPr>
        <p:spPr>
          <a:xfrm>
            <a:off x="762000" y="2453640"/>
            <a:ext cx="7696200" cy="2438400"/>
          </a:xfrm>
        </p:spPr>
        <p:txBody>
          <a:bodyPr/>
          <a:lstStyle/>
          <a:p>
            <a:r>
              <a:rPr lang="en-US" sz="3200" b="1" dirty="0" smtClean="0">
                <a:solidFill>
                  <a:srgbClr val="C00000"/>
                </a:solidFill>
              </a:rPr>
              <a:t>And, in particular, a preview of the new, 2</a:t>
            </a:r>
            <a:r>
              <a:rPr lang="en-US" sz="3200" b="1" baseline="30000" dirty="0" smtClean="0">
                <a:solidFill>
                  <a:srgbClr val="C00000"/>
                </a:solidFill>
              </a:rPr>
              <a:t>nd</a:t>
            </a:r>
            <a:r>
              <a:rPr lang="en-US" sz="3200" b="1" dirty="0" smtClean="0">
                <a:solidFill>
                  <a:srgbClr val="C00000"/>
                </a:solidFill>
              </a:rPr>
              <a:t> edition of the </a:t>
            </a:r>
            <a:r>
              <a:rPr lang="en-US" sz="3200" b="1" i="1" dirty="0" smtClean="0">
                <a:solidFill>
                  <a:srgbClr val="C00000"/>
                </a:solidFill>
              </a:rPr>
              <a:t>RealWorld Evaluation</a:t>
            </a:r>
            <a:r>
              <a:rPr lang="en-US" sz="3200" b="1" dirty="0" smtClean="0">
                <a:solidFill>
                  <a:srgbClr val="C00000"/>
                </a:solidFill>
              </a:rPr>
              <a:t> book, which is scheduled to be published next month!</a:t>
            </a:r>
          </a:p>
        </p:txBody>
      </p:sp>
      <p:sp>
        <p:nvSpPr>
          <p:cNvPr id="10244" name="Slide Number Placeholder 3"/>
          <p:cNvSpPr>
            <a:spLocks noGrp="1"/>
          </p:cNvSpPr>
          <p:nvPr>
            <p:ph type="sldNum" sz="quarter" idx="12"/>
          </p:nvPr>
        </p:nvSpPr>
        <p:spPr/>
        <p:txBody>
          <a:bodyPr/>
          <a:lstStyle/>
          <a:p>
            <a:pPr>
              <a:defRPr/>
            </a:pPr>
            <a:fld id="{11F700EE-F20C-4C62-A280-6396D60DFED2}" type="slidenum">
              <a:rPr lang="en-US" smtClean="0"/>
              <a:pPr>
                <a:defRPr/>
              </a:pPr>
              <a:t>4</a:t>
            </a:fld>
            <a:endParaRPr lang="en-US" dirty="0" smtClean="0"/>
          </a:p>
        </p:txBody>
      </p:sp>
    </p:spTree>
    <p:extLst>
      <p:ext uri="{BB962C8B-B14F-4D97-AF65-F5344CB8AC3E}">
        <p14:creationId xmlns:p14="http://schemas.microsoft.com/office/powerpoint/2010/main" val="22659698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38188" y="5254625"/>
            <a:ext cx="990600" cy="379413"/>
          </a:xfrm>
          <a:prstGeom prst="rect">
            <a:avLst/>
          </a:prstGeom>
          <a:noFill/>
          <a:ln w="12700">
            <a:solidFill>
              <a:schemeClr val="tx1"/>
            </a:solidFill>
            <a:miter lim="800000"/>
            <a:headEnd/>
            <a:tailEnd/>
          </a:ln>
        </p:spPr>
        <p:txBody>
          <a:bodyPr>
            <a:spAutoFit/>
          </a:bodyPr>
          <a:lstStyle/>
          <a:p>
            <a:pPr>
              <a:spcBef>
                <a:spcPct val="50000"/>
              </a:spcBef>
            </a:pPr>
            <a:r>
              <a:rPr lang="en-US" b="1"/>
              <a:t>Inputs</a:t>
            </a:r>
          </a:p>
        </p:txBody>
      </p:sp>
      <p:sp>
        <p:nvSpPr>
          <p:cNvPr id="46083" name="Text Box 3"/>
          <p:cNvSpPr txBox="1">
            <a:spLocks noChangeArrowheads="1"/>
          </p:cNvSpPr>
          <p:nvPr/>
        </p:nvSpPr>
        <p:spPr bwMode="auto">
          <a:xfrm>
            <a:off x="457200" y="3962400"/>
            <a:ext cx="1371600" cy="379413"/>
          </a:xfrm>
          <a:prstGeom prst="rect">
            <a:avLst/>
          </a:prstGeom>
          <a:noFill/>
          <a:ln w="12700">
            <a:solidFill>
              <a:schemeClr val="tx1"/>
            </a:solidFill>
            <a:miter lim="800000"/>
            <a:headEnd/>
            <a:tailEnd/>
          </a:ln>
        </p:spPr>
        <p:txBody>
          <a:bodyPr>
            <a:spAutoFit/>
          </a:bodyPr>
          <a:lstStyle/>
          <a:p>
            <a:pPr>
              <a:spcBef>
                <a:spcPct val="50000"/>
              </a:spcBef>
            </a:pPr>
            <a:r>
              <a:rPr lang="en-US" b="1"/>
              <a:t>Outputs</a:t>
            </a:r>
          </a:p>
        </p:txBody>
      </p:sp>
      <p:sp>
        <p:nvSpPr>
          <p:cNvPr id="46084" name="Text Box 4"/>
          <p:cNvSpPr txBox="1">
            <a:spLocks noChangeArrowheads="1"/>
          </p:cNvSpPr>
          <p:nvPr/>
        </p:nvSpPr>
        <p:spPr bwMode="auto">
          <a:xfrm>
            <a:off x="304800" y="2590800"/>
            <a:ext cx="1711325" cy="646113"/>
          </a:xfrm>
          <a:prstGeom prst="rect">
            <a:avLst/>
          </a:prstGeom>
          <a:noFill/>
          <a:ln w="12700">
            <a:solidFill>
              <a:schemeClr val="tx1"/>
            </a:solidFill>
            <a:miter lim="800000"/>
            <a:headEnd/>
            <a:tailEnd/>
          </a:ln>
        </p:spPr>
        <p:txBody>
          <a:bodyPr>
            <a:spAutoFit/>
          </a:bodyPr>
          <a:lstStyle/>
          <a:p>
            <a:pPr>
              <a:spcBef>
                <a:spcPct val="50000"/>
              </a:spcBef>
            </a:pPr>
            <a:r>
              <a:rPr lang="en-US" b="1"/>
              <a:t>Intermediate outcomes</a:t>
            </a:r>
          </a:p>
        </p:txBody>
      </p:sp>
      <p:sp>
        <p:nvSpPr>
          <p:cNvPr id="46085" name="Text Box 5"/>
          <p:cNvSpPr txBox="1">
            <a:spLocks noChangeArrowheads="1"/>
          </p:cNvSpPr>
          <p:nvPr/>
        </p:nvSpPr>
        <p:spPr bwMode="auto">
          <a:xfrm>
            <a:off x="381000" y="1447800"/>
            <a:ext cx="1447800" cy="461963"/>
          </a:xfrm>
          <a:prstGeom prst="rect">
            <a:avLst/>
          </a:prstGeom>
          <a:noFill/>
          <a:ln w="12700">
            <a:solidFill>
              <a:schemeClr val="tx1"/>
            </a:solidFill>
            <a:miter lim="800000"/>
            <a:headEnd/>
            <a:tailEnd/>
          </a:ln>
        </p:spPr>
        <p:txBody>
          <a:bodyPr>
            <a:spAutoFit/>
          </a:bodyPr>
          <a:lstStyle/>
          <a:p>
            <a:pPr>
              <a:spcBef>
                <a:spcPct val="50000"/>
              </a:spcBef>
            </a:pPr>
            <a:r>
              <a:rPr lang="en-US" sz="2400" b="1"/>
              <a:t>Impacts</a:t>
            </a:r>
          </a:p>
        </p:txBody>
      </p:sp>
      <p:sp>
        <p:nvSpPr>
          <p:cNvPr id="46086" name="Text Box 6"/>
          <p:cNvSpPr txBox="1">
            <a:spLocks noChangeArrowheads="1"/>
          </p:cNvSpPr>
          <p:nvPr/>
        </p:nvSpPr>
        <p:spPr bwMode="auto">
          <a:xfrm>
            <a:off x="2743200" y="5257800"/>
            <a:ext cx="914400" cy="317500"/>
          </a:xfrm>
          <a:prstGeom prst="rect">
            <a:avLst/>
          </a:prstGeom>
          <a:solidFill>
            <a:schemeClr val="accent2"/>
          </a:solidFill>
          <a:ln w="12700">
            <a:solidFill>
              <a:schemeClr val="tx1"/>
            </a:solidFill>
            <a:miter lim="800000"/>
            <a:headEnd/>
            <a:tailEnd/>
          </a:ln>
        </p:spPr>
        <p:txBody>
          <a:bodyPr>
            <a:spAutoFit/>
          </a:bodyPr>
          <a:lstStyle/>
          <a:p>
            <a:pPr>
              <a:spcBef>
                <a:spcPct val="50000"/>
              </a:spcBef>
            </a:pPr>
            <a:r>
              <a:rPr lang="en-US" sz="1400" dirty="0"/>
              <a:t>Donor</a:t>
            </a:r>
          </a:p>
        </p:txBody>
      </p:sp>
      <p:sp>
        <p:nvSpPr>
          <p:cNvPr id="46087" name="Text Box 7"/>
          <p:cNvSpPr txBox="1">
            <a:spLocks noChangeArrowheads="1"/>
          </p:cNvSpPr>
          <p:nvPr/>
        </p:nvSpPr>
        <p:spPr bwMode="auto">
          <a:xfrm>
            <a:off x="4343400" y="5257800"/>
            <a:ext cx="1524000" cy="317500"/>
          </a:xfrm>
          <a:prstGeom prst="rect">
            <a:avLst/>
          </a:prstGeom>
          <a:noFill/>
          <a:ln w="12700">
            <a:solidFill>
              <a:schemeClr val="tx1"/>
            </a:solidFill>
            <a:miter lim="800000"/>
            <a:headEnd/>
            <a:tailEnd/>
          </a:ln>
        </p:spPr>
        <p:txBody>
          <a:bodyPr>
            <a:spAutoFit/>
          </a:bodyPr>
          <a:lstStyle/>
          <a:p>
            <a:pPr>
              <a:spcBef>
                <a:spcPct val="50000"/>
              </a:spcBef>
            </a:pPr>
            <a:r>
              <a:rPr lang="en-US" sz="1400" dirty="0"/>
              <a:t>Government</a:t>
            </a:r>
          </a:p>
        </p:txBody>
      </p:sp>
      <p:sp>
        <p:nvSpPr>
          <p:cNvPr id="46088" name="Text Box 8"/>
          <p:cNvSpPr txBox="1">
            <a:spLocks noChangeArrowheads="1"/>
          </p:cNvSpPr>
          <p:nvPr/>
        </p:nvSpPr>
        <p:spPr bwMode="auto">
          <a:xfrm>
            <a:off x="6324600" y="5257800"/>
            <a:ext cx="1828800" cy="317500"/>
          </a:xfrm>
          <a:prstGeom prst="rect">
            <a:avLst/>
          </a:prstGeom>
          <a:noFill/>
          <a:ln w="12700">
            <a:solidFill>
              <a:schemeClr val="tx1"/>
            </a:solidFill>
            <a:miter lim="800000"/>
            <a:headEnd/>
            <a:tailEnd/>
          </a:ln>
        </p:spPr>
        <p:txBody>
          <a:bodyPr>
            <a:spAutoFit/>
          </a:bodyPr>
          <a:lstStyle/>
          <a:p>
            <a:pPr>
              <a:spcBef>
                <a:spcPct val="50000"/>
              </a:spcBef>
            </a:pPr>
            <a:r>
              <a:rPr lang="en-US" sz="1400" dirty="0"/>
              <a:t>Other donors</a:t>
            </a:r>
          </a:p>
        </p:txBody>
      </p:sp>
      <p:sp>
        <p:nvSpPr>
          <p:cNvPr id="46089" name="Text Box 9"/>
          <p:cNvSpPr txBox="1">
            <a:spLocks noChangeArrowheads="1"/>
          </p:cNvSpPr>
          <p:nvPr/>
        </p:nvSpPr>
        <p:spPr bwMode="auto">
          <a:xfrm>
            <a:off x="2438400" y="3962400"/>
            <a:ext cx="990600" cy="742950"/>
          </a:xfrm>
          <a:prstGeom prst="rect">
            <a:avLst/>
          </a:prstGeom>
          <a:solidFill>
            <a:schemeClr val="accent2"/>
          </a:solidFill>
          <a:ln w="12700">
            <a:solidFill>
              <a:srgbClr val="FF3300"/>
            </a:solidFill>
            <a:miter lim="800000"/>
            <a:headEnd/>
            <a:tailEnd/>
          </a:ln>
        </p:spPr>
        <p:txBody>
          <a:bodyPr>
            <a:spAutoFit/>
          </a:bodyPr>
          <a:lstStyle/>
          <a:p>
            <a:pPr>
              <a:spcBef>
                <a:spcPct val="50000"/>
              </a:spcBef>
            </a:pPr>
            <a:r>
              <a:rPr lang="en-US" sz="1400" dirty="0"/>
              <a:t>Credit for small farmers</a:t>
            </a:r>
          </a:p>
        </p:txBody>
      </p:sp>
      <p:sp>
        <p:nvSpPr>
          <p:cNvPr id="46090" name="Text Box 10"/>
          <p:cNvSpPr txBox="1">
            <a:spLocks noChangeArrowheads="1"/>
          </p:cNvSpPr>
          <p:nvPr/>
        </p:nvSpPr>
        <p:spPr bwMode="auto">
          <a:xfrm>
            <a:off x="4267200" y="4114800"/>
            <a:ext cx="990600" cy="530225"/>
          </a:xfrm>
          <a:prstGeom prst="rect">
            <a:avLst/>
          </a:prstGeom>
          <a:solidFill>
            <a:schemeClr val="accent2"/>
          </a:solidFill>
          <a:ln w="12700">
            <a:solidFill>
              <a:srgbClr val="FF3300"/>
            </a:solidFill>
            <a:miter lim="800000"/>
            <a:headEnd/>
            <a:tailEnd/>
          </a:ln>
        </p:spPr>
        <p:txBody>
          <a:bodyPr>
            <a:spAutoFit/>
          </a:bodyPr>
          <a:lstStyle/>
          <a:p>
            <a:pPr>
              <a:spcBef>
                <a:spcPct val="50000"/>
              </a:spcBef>
            </a:pPr>
            <a:r>
              <a:rPr lang="en-US" sz="1400"/>
              <a:t>Rural roads</a:t>
            </a:r>
          </a:p>
        </p:txBody>
      </p:sp>
      <p:sp>
        <p:nvSpPr>
          <p:cNvPr id="46091" name="Text Box 11"/>
          <p:cNvSpPr txBox="1">
            <a:spLocks noChangeArrowheads="1"/>
          </p:cNvSpPr>
          <p:nvPr/>
        </p:nvSpPr>
        <p:spPr bwMode="auto">
          <a:xfrm>
            <a:off x="5715000" y="4191000"/>
            <a:ext cx="1143000" cy="317500"/>
          </a:xfrm>
          <a:prstGeom prst="rect">
            <a:avLst/>
          </a:prstGeom>
          <a:solidFill>
            <a:schemeClr val="accent2"/>
          </a:solidFill>
          <a:ln w="12700">
            <a:solidFill>
              <a:srgbClr val="FF3300"/>
            </a:solidFill>
            <a:miter lim="800000"/>
            <a:headEnd/>
            <a:tailEnd/>
          </a:ln>
        </p:spPr>
        <p:txBody>
          <a:bodyPr>
            <a:spAutoFit/>
          </a:bodyPr>
          <a:lstStyle/>
          <a:p>
            <a:pPr>
              <a:spcBef>
                <a:spcPct val="50000"/>
              </a:spcBef>
            </a:pPr>
            <a:r>
              <a:rPr lang="en-US" sz="1400"/>
              <a:t>Schools</a:t>
            </a:r>
          </a:p>
        </p:txBody>
      </p:sp>
      <p:sp>
        <p:nvSpPr>
          <p:cNvPr id="46092" name="Text Box 12"/>
          <p:cNvSpPr txBox="1">
            <a:spLocks noChangeArrowheads="1"/>
          </p:cNvSpPr>
          <p:nvPr/>
        </p:nvSpPr>
        <p:spPr bwMode="auto">
          <a:xfrm>
            <a:off x="7391400" y="4038600"/>
            <a:ext cx="1143000" cy="530225"/>
          </a:xfrm>
          <a:prstGeom prst="rect">
            <a:avLst/>
          </a:prstGeom>
          <a:noFill/>
          <a:ln w="12700">
            <a:solidFill>
              <a:schemeClr val="tx1"/>
            </a:solidFill>
            <a:miter lim="800000"/>
            <a:headEnd/>
            <a:tailEnd/>
          </a:ln>
        </p:spPr>
        <p:txBody>
          <a:bodyPr>
            <a:spAutoFit/>
          </a:bodyPr>
          <a:lstStyle/>
          <a:p>
            <a:pPr>
              <a:spcBef>
                <a:spcPct val="50000"/>
              </a:spcBef>
            </a:pPr>
            <a:r>
              <a:rPr lang="en-US" sz="1400"/>
              <a:t>Health services</a:t>
            </a:r>
          </a:p>
        </p:txBody>
      </p:sp>
      <p:sp>
        <p:nvSpPr>
          <p:cNvPr id="46093" name="Text Box 13"/>
          <p:cNvSpPr txBox="1">
            <a:spLocks noChangeArrowheads="1"/>
          </p:cNvSpPr>
          <p:nvPr/>
        </p:nvSpPr>
        <p:spPr bwMode="auto">
          <a:xfrm>
            <a:off x="2286000" y="1219200"/>
            <a:ext cx="990600" cy="742950"/>
          </a:xfrm>
          <a:prstGeom prst="rect">
            <a:avLst/>
          </a:prstGeom>
          <a:solidFill>
            <a:schemeClr val="accent2"/>
          </a:solidFill>
          <a:ln w="12700">
            <a:solidFill>
              <a:srgbClr val="FF3300"/>
            </a:solidFill>
            <a:miter lim="800000"/>
            <a:headEnd/>
            <a:tailEnd/>
          </a:ln>
        </p:spPr>
        <p:txBody>
          <a:bodyPr>
            <a:spAutoFit/>
          </a:bodyPr>
          <a:lstStyle/>
          <a:p>
            <a:pPr>
              <a:spcBef>
                <a:spcPct val="50000"/>
              </a:spcBef>
            </a:pPr>
            <a:r>
              <a:rPr lang="en-US" sz="1400" dirty="0"/>
              <a:t>Increased rural H/H income</a:t>
            </a:r>
          </a:p>
        </p:txBody>
      </p:sp>
      <p:sp>
        <p:nvSpPr>
          <p:cNvPr id="46094" name="Text Box 14"/>
          <p:cNvSpPr txBox="1">
            <a:spLocks noChangeArrowheads="1"/>
          </p:cNvSpPr>
          <p:nvPr/>
        </p:nvSpPr>
        <p:spPr bwMode="auto">
          <a:xfrm>
            <a:off x="4495800" y="2590800"/>
            <a:ext cx="990600" cy="366713"/>
          </a:xfrm>
          <a:prstGeom prst="rect">
            <a:avLst/>
          </a:prstGeom>
          <a:noFill/>
          <a:ln w="9525">
            <a:noFill/>
            <a:miter lim="800000"/>
            <a:headEnd/>
            <a:tailEnd/>
          </a:ln>
        </p:spPr>
        <p:txBody>
          <a:bodyPr>
            <a:spAutoFit/>
          </a:bodyPr>
          <a:lstStyle/>
          <a:p>
            <a:pPr>
              <a:spcBef>
                <a:spcPct val="50000"/>
              </a:spcBef>
            </a:pPr>
            <a:endParaRPr lang="en-US"/>
          </a:p>
        </p:txBody>
      </p:sp>
      <p:sp>
        <p:nvSpPr>
          <p:cNvPr id="46095" name="Text Box 15"/>
          <p:cNvSpPr txBox="1">
            <a:spLocks noChangeArrowheads="1"/>
          </p:cNvSpPr>
          <p:nvPr/>
        </p:nvSpPr>
        <p:spPr bwMode="auto">
          <a:xfrm>
            <a:off x="2209800" y="2514600"/>
            <a:ext cx="1371600" cy="530225"/>
          </a:xfrm>
          <a:prstGeom prst="rect">
            <a:avLst/>
          </a:prstGeom>
          <a:solidFill>
            <a:schemeClr val="accent2"/>
          </a:solidFill>
          <a:ln w="12700">
            <a:solidFill>
              <a:srgbClr val="FF3300"/>
            </a:solidFill>
            <a:miter lim="800000"/>
            <a:headEnd/>
            <a:tailEnd/>
          </a:ln>
        </p:spPr>
        <p:txBody>
          <a:bodyPr>
            <a:spAutoFit/>
          </a:bodyPr>
          <a:lstStyle/>
          <a:p>
            <a:r>
              <a:rPr lang="en-US" sz="1400" dirty="0"/>
              <a:t>Increased production</a:t>
            </a:r>
          </a:p>
        </p:txBody>
      </p:sp>
      <p:sp>
        <p:nvSpPr>
          <p:cNvPr id="46096" name="Text Box 16"/>
          <p:cNvSpPr txBox="1">
            <a:spLocks noChangeArrowheads="1"/>
          </p:cNvSpPr>
          <p:nvPr/>
        </p:nvSpPr>
        <p:spPr bwMode="auto">
          <a:xfrm>
            <a:off x="5562600" y="2514600"/>
            <a:ext cx="1524000" cy="742950"/>
          </a:xfrm>
          <a:prstGeom prst="rect">
            <a:avLst/>
          </a:prstGeom>
          <a:solidFill>
            <a:schemeClr val="accent2"/>
          </a:solidFill>
          <a:ln w="12700">
            <a:solidFill>
              <a:schemeClr val="tx1"/>
            </a:solidFill>
            <a:miter lim="800000"/>
            <a:headEnd/>
            <a:tailEnd/>
          </a:ln>
        </p:spPr>
        <p:txBody>
          <a:bodyPr>
            <a:spAutoFit/>
          </a:bodyPr>
          <a:lstStyle/>
          <a:p>
            <a:pPr>
              <a:spcBef>
                <a:spcPct val="50000"/>
              </a:spcBef>
            </a:pPr>
            <a:r>
              <a:rPr lang="en-US" sz="1400" dirty="0"/>
              <a:t>Increased school enrolment</a:t>
            </a:r>
          </a:p>
        </p:txBody>
      </p:sp>
      <p:sp>
        <p:nvSpPr>
          <p:cNvPr id="46097" name="Text Box 17"/>
          <p:cNvSpPr txBox="1">
            <a:spLocks noChangeArrowheads="1"/>
          </p:cNvSpPr>
          <p:nvPr/>
        </p:nvSpPr>
        <p:spPr bwMode="auto">
          <a:xfrm>
            <a:off x="7239000" y="2590800"/>
            <a:ext cx="1600200" cy="530225"/>
          </a:xfrm>
          <a:prstGeom prst="rect">
            <a:avLst/>
          </a:prstGeom>
          <a:noFill/>
          <a:ln w="12700">
            <a:solidFill>
              <a:schemeClr val="tx1"/>
            </a:solidFill>
            <a:miter lim="800000"/>
            <a:headEnd/>
            <a:tailEnd/>
          </a:ln>
        </p:spPr>
        <p:txBody>
          <a:bodyPr>
            <a:spAutoFit/>
          </a:bodyPr>
          <a:lstStyle/>
          <a:p>
            <a:pPr>
              <a:spcBef>
                <a:spcPct val="50000"/>
              </a:spcBef>
            </a:pPr>
            <a:r>
              <a:rPr lang="en-US" sz="1400" dirty="0"/>
              <a:t>Increased use of health services</a:t>
            </a:r>
          </a:p>
        </p:txBody>
      </p:sp>
      <p:sp>
        <p:nvSpPr>
          <p:cNvPr id="46098" name="Text Box 18"/>
          <p:cNvSpPr txBox="1">
            <a:spLocks noChangeArrowheads="1"/>
          </p:cNvSpPr>
          <p:nvPr/>
        </p:nvSpPr>
        <p:spPr bwMode="auto">
          <a:xfrm>
            <a:off x="3886200" y="2514600"/>
            <a:ext cx="1447800" cy="742950"/>
          </a:xfrm>
          <a:prstGeom prst="rect">
            <a:avLst/>
          </a:prstGeom>
          <a:solidFill>
            <a:schemeClr val="accent2"/>
          </a:solidFill>
          <a:ln w="12700">
            <a:solidFill>
              <a:srgbClr val="FF3300"/>
            </a:solidFill>
            <a:miter lim="800000"/>
            <a:headEnd/>
            <a:tailEnd/>
          </a:ln>
        </p:spPr>
        <p:txBody>
          <a:bodyPr>
            <a:spAutoFit/>
          </a:bodyPr>
          <a:lstStyle/>
          <a:p>
            <a:pPr>
              <a:spcBef>
                <a:spcPct val="50000"/>
              </a:spcBef>
            </a:pPr>
            <a:r>
              <a:rPr lang="en-US" sz="1400" dirty="0"/>
              <a:t>Access to off-farm employment</a:t>
            </a:r>
          </a:p>
        </p:txBody>
      </p:sp>
      <p:sp>
        <p:nvSpPr>
          <p:cNvPr id="46099" name="Text Box 19"/>
          <p:cNvSpPr txBox="1">
            <a:spLocks noChangeArrowheads="1"/>
          </p:cNvSpPr>
          <p:nvPr/>
        </p:nvSpPr>
        <p:spPr bwMode="auto">
          <a:xfrm>
            <a:off x="5486400" y="1295400"/>
            <a:ext cx="1371600" cy="742950"/>
          </a:xfrm>
          <a:prstGeom prst="rect">
            <a:avLst/>
          </a:prstGeom>
          <a:solidFill>
            <a:schemeClr val="accent2"/>
          </a:solidFill>
          <a:ln w="12700">
            <a:solidFill>
              <a:srgbClr val="FF3300"/>
            </a:solidFill>
            <a:miter lim="800000"/>
            <a:headEnd/>
            <a:tailEnd/>
          </a:ln>
        </p:spPr>
        <p:txBody>
          <a:bodyPr>
            <a:spAutoFit/>
          </a:bodyPr>
          <a:lstStyle/>
          <a:p>
            <a:pPr>
              <a:spcBef>
                <a:spcPct val="50000"/>
              </a:spcBef>
            </a:pPr>
            <a:r>
              <a:rPr lang="en-US" sz="1400" dirty="0"/>
              <a:t>Improved education performance</a:t>
            </a:r>
          </a:p>
        </p:txBody>
      </p:sp>
      <p:sp>
        <p:nvSpPr>
          <p:cNvPr id="46100" name="Text Box 20"/>
          <p:cNvSpPr txBox="1">
            <a:spLocks noChangeArrowheads="1"/>
          </p:cNvSpPr>
          <p:nvPr/>
        </p:nvSpPr>
        <p:spPr bwMode="auto">
          <a:xfrm>
            <a:off x="7467600" y="1295400"/>
            <a:ext cx="1295400" cy="530225"/>
          </a:xfrm>
          <a:prstGeom prst="rect">
            <a:avLst/>
          </a:prstGeom>
          <a:noFill/>
          <a:ln w="12700">
            <a:solidFill>
              <a:schemeClr val="tx1"/>
            </a:solidFill>
            <a:miter lim="800000"/>
            <a:headEnd/>
            <a:tailEnd/>
          </a:ln>
        </p:spPr>
        <p:txBody>
          <a:bodyPr>
            <a:spAutoFit/>
          </a:bodyPr>
          <a:lstStyle/>
          <a:p>
            <a:pPr>
              <a:spcBef>
                <a:spcPct val="50000"/>
              </a:spcBef>
            </a:pPr>
            <a:r>
              <a:rPr lang="en-US" sz="1400" dirty="0"/>
              <a:t>Improved health</a:t>
            </a:r>
          </a:p>
        </p:txBody>
      </p:sp>
      <p:sp>
        <p:nvSpPr>
          <p:cNvPr id="46101" name="Text Box 21"/>
          <p:cNvSpPr txBox="1">
            <a:spLocks noChangeArrowheads="1"/>
          </p:cNvSpPr>
          <p:nvPr/>
        </p:nvSpPr>
        <p:spPr bwMode="auto">
          <a:xfrm>
            <a:off x="3733800" y="1295400"/>
            <a:ext cx="1371600" cy="742950"/>
          </a:xfrm>
          <a:prstGeom prst="rect">
            <a:avLst/>
          </a:prstGeom>
          <a:noFill/>
          <a:ln w="12700">
            <a:solidFill>
              <a:schemeClr val="tx1"/>
            </a:solidFill>
            <a:miter lim="800000"/>
            <a:headEnd/>
            <a:tailEnd/>
          </a:ln>
        </p:spPr>
        <p:txBody>
          <a:bodyPr>
            <a:spAutoFit/>
          </a:bodyPr>
          <a:lstStyle/>
          <a:p>
            <a:pPr>
              <a:spcBef>
                <a:spcPct val="50000"/>
              </a:spcBef>
            </a:pPr>
            <a:r>
              <a:rPr lang="en-US" sz="1400"/>
              <a:t>Increased political participation</a:t>
            </a:r>
          </a:p>
        </p:txBody>
      </p:sp>
      <p:sp>
        <p:nvSpPr>
          <p:cNvPr id="46102" name="Line 22"/>
          <p:cNvSpPr>
            <a:spLocks noChangeShapeType="1"/>
          </p:cNvSpPr>
          <p:nvPr/>
        </p:nvSpPr>
        <p:spPr bwMode="auto">
          <a:xfrm>
            <a:off x="3048000" y="4953000"/>
            <a:ext cx="4724400" cy="0"/>
          </a:xfrm>
          <a:prstGeom prst="line">
            <a:avLst/>
          </a:prstGeom>
          <a:noFill/>
          <a:ln w="9525">
            <a:solidFill>
              <a:schemeClr val="tx1"/>
            </a:solidFill>
            <a:round/>
            <a:headEnd/>
            <a:tailEnd/>
          </a:ln>
        </p:spPr>
        <p:txBody>
          <a:bodyPr/>
          <a:lstStyle/>
          <a:p>
            <a:endParaRPr lang="en-US"/>
          </a:p>
        </p:txBody>
      </p:sp>
      <p:sp>
        <p:nvSpPr>
          <p:cNvPr id="46103" name="Line 23"/>
          <p:cNvSpPr>
            <a:spLocks noChangeShapeType="1"/>
          </p:cNvSpPr>
          <p:nvPr/>
        </p:nvSpPr>
        <p:spPr bwMode="auto">
          <a:xfrm flipV="1">
            <a:off x="3048000" y="4953000"/>
            <a:ext cx="0" cy="304800"/>
          </a:xfrm>
          <a:prstGeom prst="line">
            <a:avLst/>
          </a:prstGeom>
          <a:noFill/>
          <a:ln w="9525">
            <a:solidFill>
              <a:srgbClr val="FF3300"/>
            </a:solidFill>
            <a:round/>
            <a:headEnd/>
            <a:tailEnd/>
          </a:ln>
        </p:spPr>
        <p:txBody>
          <a:bodyPr/>
          <a:lstStyle/>
          <a:p>
            <a:endParaRPr lang="en-US"/>
          </a:p>
        </p:txBody>
      </p:sp>
      <p:sp>
        <p:nvSpPr>
          <p:cNvPr id="46104" name="Line 24"/>
          <p:cNvSpPr>
            <a:spLocks noChangeShapeType="1"/>
          </p:cNvSpPr>
          <p:nvPr/>
        </p:nvSpPr>
        <p:spPr bwMode="auto">
          <a:xfrm flipV="1">
            <a:off x="5029200" y="4953000"/>
            <a:ext cx="0" cy="304800"/>
          </a:xfrm>
          <a:prstGeom prst="line">
            <a:avLst/>
          </a:prstGeom>
          <a:noFill/>
          <a:ln w="9525">
            <a:solidFill>
              <a:schemeClr val="tx1"/>
            </a:solidFill>
            <a:round/>
            <a:headEnd/>
            <a:tailEnd/>
          </a:ln>
        </p:spPr>
        <p:txBody>
          <a:bodyPr/>
          <a:lstStyle/>
          <a:p>
            <a:endParaRPr lang="en-US"/>
          </a:p>
        </p:txBody>
      </p:sp>
      <p:sp>
        <p:nvSpPr>
          <p:cNvPr id="46105" name="Line 25"/>
          <p:cNvSpPr>
            <a:spLocks noChangeShapeType="1"/>
          </p:cNvSpPr>
          <p:nvPr/>
        </p:nvSpPr>
        <p:spPr bwMode="auto">
          <a:xfrm flipV="1">
            <a:off x="7772400" y="4953000"/>
            <a:ext cx="0" cy="304800"/>
          </a:xfrm>
          <a:prstGeom prst="line">
            <a:avLst/>
          </a:prstGeom>
          <a:noFill/>
          <a:ln w="9525">
            <a:solidFill>
              <a:schemeClr val="tx1"/>
            </a:solidFill>
            <a:round/>
            <a:headEnd/>
            <a:tailEnd/>
          </a:ln>
        </p:spPr>
        <p:txBody>
          <a:bodyPr/>
          <a:lstStyle/>
          <a:p>
            <a:endParaRPr lang="en-US"/>
          </a:p>
        </p:txBody>
      </p:sp>
      <p:sp>
        <p:nvSpPr>
          <p:cNvPr id="46106" name="Line 26"/>
          <p:cNvSpPr>
            <a:spLocks noChangeShapeType="1"/>
          </p:cNvSpPr>
          <p:nvPr/>
        </p:nvSpPr>
        <p:spPr bwMode="auto">
          <a:xfrm>
            <a:off x="3200400" y="4724400"/>
            <a:ext cx="0" cy="228600"/>
          </a:xfrm>
          <a:prstGeom prst="line">
            <a:avLst/>
          </a:prstGeom>
          <a:noFill/>
          <a:ln w="9525">
            <a:solidFill>
              <a:srgbClr val="FF3300"/>
            </a:solidFill>
            <a:round/>
            <a:headEnd/>
            <a:tailEnd/>
          </a:ln>
        </p:spPr>
        <p:txBody>
          <a:bodyPr/>
          <a:lstStyle/>
          <a:p>
            <a:endParaRPr lang="en-US"/>
          </a:p>
        </p:txBody>
      </p:sp>
      <p:sp>
        <p:nvSpPr>
          <p:cNvPr id="46107" name="Line 27"/>
          <p:cNvSpPr>
            <a:spLocks noChangeShapeType="1"/>
          </p:cNvSpPr>
          <p:nvPr/>
        </p:nvSpPr>
        <p:spPr bwMode="auto">
          <a:xfrm flipV="1">
            <a:off x="4724400" y="4648200"/>
            <a:ext cx="0" cy="304800"/>
          </a:xfrm>
          <a:prstGeom prst="line">
            <a:avLst/>
          </a:prstGeom>
          <a:noFill/>
          <a:ln w="9525">
            <a:solidFill>
              <a:srgbClr val="FF3300"/>
            </a:solidFill>
            <a:round/>
            <a:headEnd/>
            <a:tailEnd/>
          </a:ln>
        </p:spPr>
        <p:txBody>
          <a:bodyPr/>
          <a:lstStyle/>
          <a:p>
            <a:endParaRPr lang="en-US"/>
          </a:p>
        </p:txBody>
      </p:sp>
      <p:sp>
        <p:nvSpPr>
          <p:cNvPr id="46108" name="Line 28"/>
          <p:cNvSpPr>
            <a:spLocks noChangeShapeType="1"/>
          </p:cNvSpPr>
          <p:nvPr/>
        </p:nvSpPr>
        <p:spPr bwMode="auto">
          <a:xfrm flipV="1">
            <a:off x="6400800" y="4495800"/>
            <a:ext cx="0" cy="457200"/>
          </a:xfrm>
          <a:prstGeom prst="line">
            <a:avLst/>
          </a:prstGeom>
          <a:noFill/>
          <a:ln w="9525">
            <a:solidFill>
              <a:srgbClr val="FF3300"/>
            </a:solidFill>
            <a:round/>
            <a:headEnd/>
            <a:tailEnd/>
          </a:ln>
        </p:spPr>
        <p:txBody>
          <a:bodyPr/>
          <a:lstStyle/>
          <a:p>
            <a:endParaRPr lang="en-US"/>
          </a:p>
        </p:txBody>
      </p:sp>
      <p:sp>
        <p:nvSpPr>
          <p:cNvPr id="46109" name="Line 29"/>
          <p:cNvSpPr>
            <a:spLocks noChangeShapeType="1"/>
          </p:cNvSpPr>
          <p:nvPr/>
        </p:nvSpPr>
        <p:spPr bwMode="auto">
          <a:xfrm flipV="1">
            <a:off x="7620000" y="4572000"/>
            <a:ext cx="0" cy="381000"/>
          </a:xfrm>
          <a:prstGeom prst="line">
            <a:avLst/>
          </a:prstGeom>
          <a:noFill/>
          <a:ln w="9525">
            <a:solidFill>
              <a:schemeClr val="tx1"/>
            </a:solidFill>
            <a:round/>
            <a:headEnd/>
            <a:tailEnd/>
          </a:ln>
        </p:spPr>
        <p:txBody>
          <a:bodyPr/>
          <a:lstStyle/>
          <a:p>
            <a:endParaRPr lang="en-US"/>
          </a:p>
        </p:txBody>
      </p:sp>
      <p:sp>
        <p:nvSpPr>
          <p:cNvPr id="46110" name="Line 30"/>
          <p:cNvSpPr>
            <a:spLocks noChangeShapeType="1"/>
          </p:cNvSpPr>
          <p:nvPr/>
        </p:nvSpPr>
        <p:spPr bwMode="auto">
          <a:xfrm>
            <a:off x="2743200" y="3048000"/>
            <a:ext cx="0" cy="914400"/>
          </a:xfrm>
          <a:prstGeom prst="line">
            <a:avLst/>
          </a:prstGeom>
          <a:noFill/>
          <a:ln w="9525">
            <a:solidFill>
              <a:srgbClr val="FF3300"/>
            </a:solidFill>
            <a:round/>
            <a:headEnd/>
            <a:tailEnd/>
          </a:ln>
        </p:spPr>
        <p:txBody>
          <a:bodyPr/>
          <a:lstStyle/>
          <a:p>
            <a:endParaRPr lang="en-US"/>
          </a:p>
        </p:txBody>
      </p:sp>
      <p:sp>
        <p:nvSpPr>
          <p:cNvPr id="46111" name="Line 31"/>
          <p:cNvSpPr>
            <a:spLocks noChangeShapeType="1"/>
          </p:cNvSpPr>
          <p:nvPr/>
        </p:nvSpPr>
        <p:spPr bwMode="auto">
          <a:xfrm>
            <a:off x="2743200" y="3581400"/>
            <a:ext cx="1447800" cy="0"/>
          </a:xfrm>
          <a:prstGeom prst="line">
            <a:avLst/>
          </a:prstGeom>
          <a:noFill/>
          <a:ln w="9525">
            <a:solidFill>
              <a:schemeClr val="tx1"/>
            </a:solidFill>
            <a:round/>
            <a:headEnd/>
            <a:tailEnd/>
          </a:ln>
        </p:spPr>
        <p:txBody>
          <a:bodyPr/>
          <a:lstStyle/>
          <a:p>
            <a:endParaRPr lang="en-US"/>
          </a:p>
        </p:txBody>
      </p:sp>
      <p:sp>
        <p:nvSpPr>
          <p:cNvPr id="46112" name="Line 32"/>
          <p:cNvSpPr>
            <a:spLocks noChangeShapeType="1"/>
          </p:cNvSpPr>
          <p:nvPr/>
        </p:nvSpPr>
        <p:spPr bwMode="auto">
          <a:xfrm flipV="1">
            <a:off x="4191000" y="3276600"/>
            <a:ext cx="0" cy="304800"/>
          </a:xfrm>
          <a:prstGeom prst="line">
            <a:avLst/>
          </a:prstGeom>
          <a:noFill/>
          <a:ln w="9525">
            <a:solidFill>
              <a:schemeClr val="tx1"/>
            </a:solidFill>
            <a:round/>
            <a:headEnd/>
            <a:tailEnd/>
          </a:ln>
        </p:spPr>
        <p:txBody>
          <a:bodyPr/>
          <a:lstStyle/>
          <a:p>
            <a:endParaRPr lang="en-US"/>
          </a:p>
        </p:txBody>
      </p:sp>
      <p:sp>
        <p:nvSpPr>
          <p:cNvPr id="46113" name="Line 33"/>
          <p:cNvSpPr>
            <a:spLocks noChangeShapeType="1"/>
          </p:cNvSpPr>
          <p:nvPr/>
        </p:nvSpPr>
        <p:spPr bwMode="auto">
          <a:xfrm flipV="1">
            <a:off x="4572000" y="3581400"/>
            <a:ext cx="0" cy="533400"/>
          </a:xfrm>
          <a:prstGeom prst="line">
            <a:avLst/>
          </a:prstGeom>
          <a:noFill/>
          <a:ln w="9525">
            <a:solidFill>
              <a:schemeClr val="tx1"/>
            </a:solidFill>
            <a:round/>
            <a:headEnd/>
            <a:tailEnd/>
          </a:ln>
        </p:spPr>
        <p:txBody>
          <a:bodyPr/>
          <a:lstStyle/>
          <a:p>
            <a:endParaRPr lang="en-US"/>
          </a:p>
        </p:txBody>
      </p:sp>
      <p:sp>
        <p:nvSpPr>
          <p:cNvPr id="46114" name="Line 34"/>
          <p:cNvSpPr>
            <a:spLocks noChangeShapeType="1"/>
          </p:cNvSpPr>
          <p:nvPr/>
        </p:nvSpPr>
        <p:spPr bwMode="auto">
          <a:xfrm flipH="1">
            <a:off x="4114800" y="3581400"/>
            <a:ext cx="457200" cy="0"/>
          </a:xfrm>
          <a:prstGeom prst="line">
            <a:avLst/>
          </a:prstGeom>
          <a:noFill/>
          <a:ln w="9525">
            <a:solidFill>
              <a:schemeClr val="tx1"/>
            </a:solidFill>
            <a:round/>
            <a:headEnd/>
            <a:tailEnd/>
          </a:ln>
        </p:spPr>
        <p:txBody>
          <a:bodyPr/>
          <a:lstStyle/>
          <a:p>
            <a:endParaRPr lang="en-US"/>
          </a:p>
        </p:txBody>
      </p:sp>
      <p:sp>
        <p:nvSpPr>
          <p:cNvPr id="46115" name="Line 35"/>
          <p:cNvSpPr>
            <a:spLocks noChangeShapeType="1"/>
          </p:cNvSpPr>
          <p:nvPr/>
        </p:nvSpPr>
        <p:spPr bwMode="auto">
          <a:xfrm flipH="1" flipV="1">
            <a:off x="5105400" y="3581400"/>
            <a:ext cx="0" cy="533400"/>
          </a:xfrm>
          <a:prstGeom prst="line">
            <a:avLst/>
          </a:prstGeom>
          <a:noFill/>
          <a:ln w="9525">
            <a:solidFill>
              <a:schemeClr val="tx1"/>
            </a:solidFill>
            <a:round/>
            <a:headEnd/>
            <a:tailEnd/>
          </a:ln>
        </p:spPr>
        <p:txBody>
          <a:bodyPr/>
          <a:lstStyle/>
          <a:p>
            <a:endParaRPr lang="en-US"/>
          </a:p>
        </p:txBody>
      </p:sp>
      <p:sp>
        <p:nvSpPr>
          <p:cNvPr id="46116" name="Line 36"/>
          <p:cNvSpPr>
            <a:spLocks noChangeShapeType="1"/>
          </p:cNvSpPr>
          <p:nvPr/>
        </p:nvSpPr>
        <p:spPr bwMode="auto">
          <a:xfrm>
            <a:off x="5105400" y="3581400"/>
            <a:ext cx="1295400" cy="0"/>
          </a:xfrm>
          <a:prstGeom prst="line">
            <a:avLst/>
          </a:prstGeom>
          <a:noFill/>
          <a:ln w="9525">
            <a:solidFill>
              <a:schemeClr val="tx1"/>
            </a:solidFill>
            <a:round/>
            <a:headEnd/>
            <a:tailEnd/>
          </a:ln>
        </p:spPr>
        <p:txBody>
          <a:bodyPr/>
          <a:lstStyle/>
          <a:p>
            <a:endParaRPr lang="en-US"/>
          </a:p>
        </p:txBody>
      </p:sp>
      <p:sp>
        <p:nvSpPr>
          <p:cNvPr id="46117" name="Line 37"/>
          <p:cNvSpPr>
            <a:spLocks noChangeShapeType="1"/>
          </p:cNvSpPr>
          <p:nvPr/>
        </p:nvSpPr>
        <p:spPr bwMode="auto">
          <a:xfrm flipV="1">
            <a:off x="6400800" y="3581400"/>
            <a:ext cx="0" cy="609600"/>
          </a:xfrm>
          <a:prstGeom prst="line">
            <a:avLst/>
          </a:prstGeom>
          <a:noFill/>
          <a:ln w="9525">
            <a:solidFill>
              <a:schemeClr val="tx1"/>
            </a:solidFill>
            <a:round/>
            <a:headEnd/>
            <a:tailEnd/>
          </a:ln>
        </p:spPr>
        <p:txBody>
          <a:bodyPr/>
          <a:lstStyle/>
          <a:p>
            <a:endParaRPr lang="en-US"/>
          </a:p>
        </p:txBody>
      </p:sp>
      <p:sp>
        <p:nvSpPr>
          <p:cNvPr id="46118" name="Line 38"/>
          <p:cNvSpPr>
            <a:spLocks noChangeShapeType="1"/>
          </p:cNvSpPr>
          <p:nvPr/>
        </p:nvSpPr>
        <p:spPr bwMode="auto">
          <a:xfrm flipV="1">
            <a:off x="8229600" y="3581400"/>
            <a:ext cx="0" cy="457200"/>
          </a:xfrm>
          <a:prstGeom prst="line">
            <a:avLst/>
          </a:prstGeom>
          <a:noFill/>
          <a:ln w="9525">
            <a:solidFill>
              <a:schemeClr val="tx1"/>
            </a:solidFill>
            <a:round/>
            <a:headEnd/>
            <a:tailEnd/>
          </a:ln>
        </p:spPr>
        <p:txBody>
          <a:bodyPr/>
          <a:lstStyle/>
          <a:p>
            <a:endParaRPr lang="en-US"/>
          </a:p>
        </p:txBody>
      </p:sp>
      <p:sp>
        <p:nvSpPr>
          <p:cNvPr id="46119" name="Line 39"/>
          <p:cNvSpPr>
            <a:spLocks noChangeShapeType="1"/>
          </p:cNvSpPr>
          <p:nvPr/>
        </p:nvSpPr>
        <p:spPr bwMode="auto">
          <a:xfrm flipV="1">
            <a:off x="8229600" y="3200400"/>
            <a:ext cx="0" cy="381000"/>
          </a:xfrm>
          <a:prstGeom prst="line">
            <a:avLst/>
          </a:prstGeom>
          <a:noFill/>
          <a:ln w="9525">
            <a:solidFill>
              <a:schemeClr val="tx1"/>
            </a:solidFill>
            <a:round/>
            <a:headEnd/>
            <a:tailEnd/>
          </a:ln>
        </p:spPr>
        <p:txBody>
          <a:bodyPr/>
          <a:lstStyle/>
          <a:p>
            <a:endParaRPr lang="en-US"/>
          </a:p>
        </p:txBody>
      </p:sp>
      <p:sp>
        <p:nvSpPr>
          <p:cNvPr id="46120" name="Line 40"/>
          <p:cNvSpPr>
            <a:spLocks noChangeShapeType="1"/>
          </p:cNvSpPr>
          <p:nvPr/>
        </p:nvSpPr>
        <p:spPr bwMode="auto">
          <a:xfrm flipH="1">
            <a:off x="2743200" y="3429000"/>
            <a:ext cx="5486400" cy="0"/>
          </a:xfrm>
          <a:prstGeom prst="line">
            <a:avLst/>
          </a:prstGeom>
          <a:noFill/>
          <a:ln w="9525">
            <a:solidFill>
              <a:schemeClr val="tx1"/>
            </a:solidFill>
            <a:round/>
            <a:headEnd/>
            <a:tailEnd/>
          </a:ln>
        </p:spPr>
        <p:txBody>
          <a:bodyPr/>
          <a:lstStyle/>
          <a:p>
            <a:endParaRPr lang="en-US"/>
          </a:p>
        </p:txBody>
      </p:sp>
      <p:sp>
        <p:nvSpPr>
          <p:cNvPr id="46121" name="Line 41"/>
          <p:cNvSpPr>
            <a:spLocks noChangeShapeType="1"/>
          </p:cNvSpPr>
          <p:nvPr/>
        </p:nvSpPr>
        <p:spPr bwMode="auto">
          <a:xfrm flipV="1">
            <a:off x="6096000" y="3276600"/>
            <a:ext cx="0" cy="152400"/>
          </a:xfrm>
          <a:prstGeom prst="line">
            <a:avLst/>
          </a:prstGeom>
          <a:noFill/>
          <a:ln w="9525">
            <a:solidFill>
              <a:schemeClr val="tx1"/>
            </a:solidFill>
            <a:round/>
            <a:headEnd/>
            <a:tailEnd/>
          </a:ln>
        </p:spPr>
        <p:txBody>
          <a:bodyPr/>
          <a:lstStyle/>
          <a:p>
            <a:endParaRPr lang="en-US"/>
          </a:p>
        </p:txBody>
      </p:sp>
      <p:sp>
        <p:nvSpPr>
          <p:cNvPr id="46122" name="Line 42"/>
          <p:cNvSpPr>
            <a:spLocks noChangeShapeType="1"/>
          </p:cNvSpPr>
          <p:nvPr/>
        </p:nvSpPr>
        <p:spPr bwMode="auto">
          <a:xfrm>
            <a:off x="6400800" y="3581400"/>
            <a:ext cx="1828800" cy="0"/>
          </a:xfrm>
          <a:prstGeom prst="line">
            <a:avLst/>
          </a:prstGeom>
          <a:noFill/>
          <a:ln w="9525">
            <a:solidFill>
              <a:schemeClr val="tx1"/>
            </a:solidFill>
            <a:round/>
            <a:headEnd/>
            <a:tailEnd/>
          </a:ln>
        </p:spPr>
        <p:txBody>
          <a:bodyPr/>
          <a:lstStyle/>
          <a:p>
            <a:endParaRPr lang="en-US"/>
          </a:p>
        </p:txBody>
      </p:sp>
      <p:sp>
        <p:nvSpPr>
          <p:cNvPr id="46123" name="Line 43"/>
          <p:cNvSpPr>
            <a:spLocks noChangeShapeType="1"/>
          </p:cNvSpPr>
          <p:nvPr/>
        </p:nvSpPr>
        <p:spPr bwMode="auto">
          <a:xfrm flipV="1">
            <a:off x="6400800" y="3276600"/>
            <a:ext cx="0" cy="304800"/>
          </a:xfrm>
          <a:prstGeom prst="line">
            <a:avLst/>
          </a:prstGeom>
          <a:noFill/>
          <a:ln w="9525">
            <a:solidFill>
              <a:schemeClr val="tx1"/>
            </a:solidFill>
            <a:round/>
            <a:headEnd/>
            <a:tailEnd/>
          </a:ln>
        </p:spPr>
        <p:txBody>
          <a:bodyPr/>
          <a:lstStyle/>
          <a:p>
            <a:endParaRPr lang="en-US"/>
          </a:p>
        </p:txBody>
      </p:sp>
      <p:sp>
        <p:nvSpPr>
          <p:cNvPr id="46124" name="Line 44"/>
          <p:cNvSpPr>
            <a:spLocks noChangeShapeType="1"/>
          </p:cNvSpPr>
          <p:nvPr/>
        </p:nvSpPr>
        <p:spPr bwMode="auto">
          <a:xfrm>
            <a:off x="2743200" y="2209800"/>
            <a:ext cx="5410200" cy="0"/>
          </a:xfrm>
          <a:prstGeom prst="line">
            <a:avLst/>
          </a:prstGeom>
          <a:noFill/>
          <a:ln w="9525">
            <a:solidFill>
              <a:schemeClr val="tx1"/>
            </a:solidFill>
            <a:round/>
            <a:headEnd/>
            <a:tailEnd/>
          </a:ln>
        </p:spPr>
        <p:txBody>
          <a:bodyPr/>
          <a:lstStyle/>
          <a:p>
            <a:endParaRPr lang="en-US"/>
          </a:p>
        </p:txBody>
      </p:sp>
      <p:sp>
        <p:nvSpPr>
          <p:cNvPr id="46125" name="Line 45"/>
          <p:cNvSpPr>
            <a:spLocks noChangeShapeType="1"/>
          </p:cNvSpPr>
          <p:nvPr/>
        </p:nvSpPr>
        <p:spPr bwMode="auto">
          <a:xfrm flipV="1">
            <a:off x="2743200" y="2209800"/>
            <a:ext cx="0" cy="304800"/>
          </a:xfrm>
          <a:prstGeom prst="line">
            <a:avLst/>
          </a:prstGeom>
          <a:noFill/>
          <a:ln w="9525">
            <a:solidFill>
              <a:srgbClr val="FF3300"/>
            </a:solidFill>
            <a:round/>
            <a:headEnd/>
            <a:tailEnd/>
          </a:ln>
        </p:spPr>
        <p:txBody>
          <a:bodyPr/>
          <a:lstStyle/>
          <a:p>
            <a:endParaRPr lang="en-US"/>
          </a:p>
        </p:txBody>
      </p:sp>
      <p:sp>
        <p:nvSpPr>
          <p:cNvPr id="46126" name="Line 46"/>
          <p:cNvSpPr>
            <a:spLocks noChangeShapeType="1"/>
          </p:cNvSpPr>
          <p:nvPr/>
        </p:nvSpPr>
        <p:spPr bwMode="auto">
          <a:xfrm flipH="1" flipV="1">
            <a:off x="4572000" y="2209800"/>
            <a:ext cx="0" cy="304800"/>
          </a:xfrm>
          <a:prstGeom prst="line">
            <a:avLst/>
          </a:prstGeom>
          <a:noFill/>
          <a:ln w="9525">
            <a:solidFill>
              <a:schemeClr val="tx1"/>
            </a:solidFill>
            <a:round/>
            <a:headEnd/>
            <a:tailEnd/>
          </a:ln>
        </p:spPr>
        <p:txBody>
          <a:bodyPr/>
          <a:lstStyle/>
          <a:p>
            <a:endParaRPr lang="en-US"/>
          </a:p>
        </p:txBody>
      </p:sp>
      <p:sp>
        <p:nvSpPr>
          <p:cNvPr id="46127" name="Line 47"/>
          <p:cNvSpPr>
            <a:spLocks noChangeShapeType="1"/>
          </p:cNvSpPr>
          <p:nvPr/>
        </p:nvSpPr>
        <p:spPr bwMode="auto">
          <a:xfrm flipV="1">
            <a:off x="6248400" y="2209800"/>
            <a:ext cx="0" cy="304800"/>
          </a:xfrm>
          <a:prstGeom prst="line">
            <a:avLst/>
          </a:prstGeom>
          <a:noFill/>
          <a:ln w="9525">
            <a:solidFill>
              <a:schemeClr val="tx1"/>
            </a:solidFill>
            <a:round/>
            <a:headEnd/>
            <a:tailEnd/>
          </a:ln>
        </p:spPr>
        <p:txBody>
          <a:bodyPr/>
          <a:lstStyle/>
          <a:p>
            <a:endParaRPr lang="en-US"/>
          </a:p>
        </p:txBody>
      </p:sp>
      <p:sp>
        <p:nvSpPr>
          <p:cNvPr id="46128" name="Line 48"/>
          <p:cNvSpPr>
            <a:spLocks noChangeShapeType="1"/>
          </p:cNvSpPr>
          <p:nvPr/>
        </p:nvSpPr>
        <p:spPr bwMode="auto">
          <a:xfrm flipV="1">
            <a:off x="8153400" y="2209800"/>
            <a:ext cx="0" cy="381000"/>
          </a:xfrm>
          <a:prstGeom prst="line">
            <a:avLst/>
          </a:prstGeom>
          <a:noFill/>
          <a:ln w="9525">
            <a:solidFill>
              <a:schemeClr val="tx1"/>
            </a:solidFill>
            <a:round/>
            <a:headEnd/>
            <a:tailEnd/>
          </a:ln>
        </p:spPr>
        <p:txBody>
          <a:bodyPr/>
          <a:lstStyle/>
          <a:p>
            <a:endParaRPr lang="en-US"/>
          </a:p>
        </p:txBody>
      </p:sp>
      <p:sp>
        <p:nvSpPr>
          <p:cNvPr id="46129" name="Line 49"/>
          <p:cNvSpPr>
            <a:spLocks noChangeShapeType="1"/>
          </p:cNvSpPr>
          <p:nvPr/>
        </p:nvSpPr>
        <p:spPr bwMode="auto">
          <a:xfrm flipV="1">
            <a:off x="3124200" y="1981200"/>
            <a:ext cx="0" cy="228600"/>
          </a:xfrm>
          <a:prstGeom prst="line">
            <a:avLst/>
          </a:prstGeom>
          <a:noFill/>
          <a:ln w="9525">
            <a:solidFill>
              <a:srgbClr val="FF3300"/>
            </a:solidFill>
            <a:round/>
            <a:headEnd/>
            <a:tailEnd/>
          </a:ln>
        </p:spPr>
        <p:txBody>
          <a:bodyPr/>
          <a:lstStyle/>
          <a:p>
            <a:endParaRPr lang="en-US"/>
          </a:p>
        </p:txBody>
      </p:sp>
      <p:sp>
        <p:nvSpPr>
          <p:cNvPr id="46130" name="Line 50"/>
          <p:cNvSpPr>
            <a:spLocks noChangeShapeType="1"/>
          </p:cNvSpPr>
          <p:nvPr/>
        </p:nvSpPr>
        <p:spPr bwMode="auto">
          <a:xfrm flipV="1">
            <a:off x="4267200" y="2057400"/>
            <a:ext cx="0" cy="152400"/>
          </a:xfrm>
          <a:prstGeom prst="line">
            <a:avLst/>
          </a:prstGeom>
          <a:noFill/>
          <a:ln w="9525">
            <a:solidFill>
              <a:schemeClr val="tx1"/>
            </a:solidFill>
            <a:round/>
            <a:headEnd/>
            <a:tailEnd/>
          </a:ln>
        </p:spPr>
        <p:txBody>
          <a:bodyPr/>
          <a:lstStyle/>
          <a:p>
            <a:endParaRPr lang="en-US"/>
          </a:p>
        </p:txBody>
      </p:sp>
      <p:sp>
        <p:nvSpPr>
          <p:cNvPr id="46131" name="Line 51"/>
          <p:cNvSpPr>
            <a:spLocks noChangeShapeType="1"/>
          </p:cNvSpPr>
          <p:nvPr/>
        </p:nvSpPr>
        <p:spPr bwMode="auto">
          <a:xfrm flipV="1">
            <a:off x="5943600" y="2057400"/>
            <a:ext cx="0" cy="152400"/>
          </a:xfrm>
          <a:prstGeom prst="line">
            <a:avLst/>
          </a:prstGeom>
          <a:noFill/>
          <a:ln w="9525">
            <a:solidFill>
              <a:srgbClr val="FF3300"/>
            </a:solidFill>
            <a:round/>
            <a:headEnd/>
            <a:tailEnd/>
          </a:ln>
        </p:spPr>
        <p:txBody>
          <a:bodyPr/>
          <a:lstStyle/>
          <a:p>
            <a:endParaRPr lang="en-US"/>
          </a:p>
        </p:txBody>
      </p:sp>
      <p:sp>
        <p:nvSpPr>
          <p:cNvPr id="46132" name="Line 52"/>
          <p:cNvSpPr>
            <a:spLocks noChangeShapeType="1"/>
          </p:cNvSpPr>
          <p:nvPr/>
        </p:nvSpPr>
        <p:spPr bwMode="auto">
          <a:xfrm flipV="1">
            <a:off x="7924800" y="1828800"/>
            <a:ext cx="0" cy="381000"/>
          </a:xfrm>
          <a:prstGeom prst="line">
            <a:avLst/>
          </a:prstGeom>
          <a:noFill/>
          <a:ln w="9525">
            <a:solidFill>
              <a:schemeClr val="tx1"/>
            </a:solidFill>
            <a:round/>
            <a:headEnd/>
            <a:tailEnd/>
          </a:ln>
        </p:spPr>
        <p:txBody>
          <a:bodyPr/>
          <a:lstStyle/>
          <a:p>
            <a:endParaRPr lang="en-US"/>
          </a:p>
        </p:txBody>
      </p:sp>
      <p:sp>
        <p:nvSpPr>
          <p:cNvPr id="46133" name="Line 53"/>
          <p:cNvSpPr>
            <a:spLocks noChangeShapeType="1"/>
          </p:cNvSpPr>
          <p:nvPr/>
        </p:nvSpPr>
        <p:spPr bwMode="auto">
          <a:xfrm>
            <a:off x="3048000" y="4953000"/>
            <a:ext cx="3352800" cy="0"/>
          </a:xfrm>
          <a:prstGeom prst="line">
            <a:avLst/>
          </a:prstGeom>
          <a:noFill/>
          <a:ln w="9525">
            <a:solidFill>
              <a:srgbClr val="FF3300"/>
            </a:solidFill>
            <a:round/>
            <a:headEnd/>
            <a:tailEnd/>
          </a:ln>
        </p:spPr>
        <p:txBody>
          <a:bodyPr/>
          <a:lstStyle/>
          <a:p>
            <a:endParaRPr lang="en-US"/>
          </a:p>
        </p:txBody>
      </p:sp>
      <p:sp>
        <p:nvSpPr>
          <p:cNvPr id="46134" name="Line 54"/>
          <p:cNvSpPr>
            <a:spLocks noChangeShapeType="1"/>
          </p:cNvSpPr>
          <p:nvPr/>
        </p:nvSpPr>
        <p:spPr bwMode="auto">
          <a:xfrm>
            <a:off x="2743200" y="2209800"/>
            <a:ext cx="5410200" cy="0"/>
          </a:xfrm>
          <a:prstGeom prst="line">
            <a:avLst/>
          </a:prstGeom>
          <a:noFill/>
          <a:ln w="9525">
            <a:solidFill>
              <a:srgbClr val="FF3300"/>
            </a:solidFill>
            <a:round/>
            <a:headEnd/>
            <a:tailEnd/>
          </a:ln>
        </p:spPr>
        <p:txBody>
          <a:bodyPr/>
          <a:lstStyle/>
          <a:p>
            <a:endParaRPr lang="en-US"/>
          </a:p>
        </p:txBody>
      </p:sp>
      <p:sp>
        <p:nvSpPr>
          <p:cNvPr id="46135" name="Line 55"/>
          <p:cNvSpPr>
            <a:spLocks noChangeShapeType="1"/>
          </p:cNvSpPr>
          <p:nvPr/>
        </p:nvSpPr>
        <p:spPr bwMode="auto">
          <a:xfrm flipH="1">
            <a:off x="6248400" y="2209800"/>
            <a:ext cx="1905000" cy="0"/>
          </a:xfrm>
          <a:prstGeom prst="line">
            <a:avLst/>
          </a:prstGeom>
          <a:noFill/>
          <a:ln w="9525">
            <a:solidFill>
              <a:schemeClr val="tx1"/>
            </a:solidFill>
            <a:round/>
            <a:headEnd/>
            <a:tailEnd/>
          </a:ln>
        </p:spPr>
        <p:txBody>
          <a:bodyPr/>
          <a:lstStyle/>
          <a:p>
            <a:endParaRPr lang="en-US"/>
          </a:p>
        </p:txBody>
      </p:sp>
      <p:sp>
        <p:nvSpPr>
          <p:cNvPr id="46136" name="Text Box 56"/>
          <p:cNvSpPr txBox="1">
            <a:spLocks noChangeArrowheads="1"/>
          </p:cNvSpPr>
          <p:nvPr/>
        </p:nvSpPr>
        <p:spPr bwMode="auto">
          <a:xfrm>
            <a:off x="457200" y="152400"/>
            <a:ext cx="8077200" cy="954107"/>
          </a:xfrm>
          <a:prstGeom prst="rect">
            <a:avLst/>
          </a:prstGeom>
          <a:noFill/>
          <a:ln w="9525">
            <a:noFill/>
            <a:miter lim="800000"/>
            <a:headEnd/>
            <a:tailEnd/>
          </a:ln>
        </p:spPr>
        <p:txBody>
          <a:bodyPr>
            <a:spAutoFit/>
          </a:bodyPr>
          <a:lstStyle/>
          <a:p>
            <a:pPr algn="ctr">
              <a:spcBef>
                <a:spcPct val="50000"/>
              </a:spcBef>
            </a:pPr>
            <a:r>
              <a:rPr lang="en-US" sz="2800" dirty="0"/>
              <a:t>Expanding the results chain for multi-donor, multi-component program</a:t>
            </a:r>
          </a:p>
        </p:txBody>
      </p:sp>
      <p:sp>
        <p:nvSpPr>
          <p:cNvPr id="57" name="TextBox 56"/>
          <p:cNvSpPr txBox="1">
            <a:spLocks noChangeArrowheads="1"/>
          </p:cNvSpPr>
          <p:nvPr/>
        </p:nvSpPr>
        <p:spPr bwMode="auto">
          <a:xfrm>
            <a:off x="0" y="6167438"/>
            <a:ext cx="9144000" cy="400050"/>
          </a:xfrm>
          <a:prstGeom prst="rect">
            <a:avLst/>
          </a:prstGeom>
          <a:noFill/>
          <a:ln w="9525">
            <a:noFill/>
            <a:miter lim="800000"/>
            <a:headEnd/>
            <a:tailEnd/>
          </a:ln>
        </p:spPr>
        <p:txBody>
          <a:bodyPr>
            <a:spAutoFit/>
          </a:bodyPr>
          <a:lstStyle/>
          <a:p>
            <a:pPr algn="ctr"/>
            <a:r>
              <a:rPr lang="en-US" sz="2000" dirty="0"/>
              <a:t>Attribution gets very difficult!  Consider </a:t>
            </a:r>
            <a:r>
              <a:rPr lang="en-US" sz="2000" i="1" u="sng" dirty="0"/>
              <a:t>plausible </a:t>
            </a:r>
            <a:r>
              <a:rPr lang="en-US" sz="2000" i="1" u="sng" dirty="0" smtClean="0"/>
              <a:t>contributions</a:t>
            </a:r>
            <a:r>
              <a:rPr lang="en-US" sz="2000" dirty="0" smtClean="0"/>
              <a:t> </a:t>
            </a:r>
            <a:r>
              <a:rPr lang="en-US" sz="2000" dirty="0"/>
              <a:t>each makes.</a:t>
            </a:r>
          </a:p>
        </p:txBody>
      </p:sp>
    </p:spTree>
    <p:extLst>
      <p:ext uri="{BB962C8B-B14F-4D97-AF65-F5344CB8AC3E}">
        <p14:creationId xmlns:p14="http://schemas.microsoft.com/office/powerpoint/2010/main" val="42799537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fade">
                                      <p:cBhvr>
                                        <p:cTn id="7" dur="500"/>
                                        <p:tgtEl>
                                          <p:spTgt spid="4608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089"/>
                                        </p:tgtEl>
                                        <p:attrNameLst>
                                          <p:attrName>style.visibility</p:attrName>
                                        </p:attrNameLst>
                                      </p:cBhvr>
                                      <p:to>
                                        <p:strVal val="visible"/>
                                      </p:to>
                                    </p:set>
                                    <p:animEffect transition="in" filter="fade">
                                      <p:cBhvr>
                                        <p:cTn id="11" dur="500"/>
                                        <p:tgtEl>
                                          <p:spTgt spid="4608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090"/>
                                        </p:tgtEl>
                                        <p:attrNameLst>
                                          <p:attrName>style.visibility</p:attrName>
                                        </p:attrNameLst>
                                      </p:cBhvr>
                                      <p:to>
                                        <p:strVal val="visible"/>
                                      </p:to>
                                    </p:set>
                                    <p:animEffect transition="in" filter="fade">
                                      <p:cBhvr>
                                        <p:cTn id="15" dur="500"/>
                                        <p:tgtEl>
                                          <p:spTgt spid="460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091"/>
                                        </p:tgtEl>
                                        <p:attrNameLst>
                                          <p:attrName>style.visibility</p:attrName>
                                        </p:attrNameLst>
                                      </p:cBhvr>
                                      <p:to>
                                        <p:strVal val="visible"/>
                                      </p:to>
                                    </p:set>
                                    <p:animEffect transition="in" filter="fade">
                                      <p:cBhvr>
                                        <p:cTn id="19" dur="500"/>
                                        <p:tgtEl>
                                          <p:spTgt spid="4609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6095"/>
                                        </p:tgtEl>
                                        <p:attrNameLst>
                                          <p:attrName>style.visibility</p:attrName>
                                        </p:attrNameLst>
                                      </p:cBhvr>
                                      <p:to>
                                        <p:strVal val="visible"/>
                                      </p:to>
                                    </p:set>
                                    <p:animEffect transition="in" filter="fade">
                                      <p:cBhvr>
                                        <p:cTn id="23" dur="500"/>
                                        <p:tgtEl>
                                          <p:spTgt spid="4609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098"/>
                                        </p:tgtEl>
                                        <p:attrNameLst>
                                          <p:attrName>style.visibility</p:attrName>
                                        </p:attrNameLst>
                                      </p:cBhvr>
                                      <p:to>
                                        <p:strVal val="visible"/>
                                      </p:to>
                                    </p:set>
                                    <p:animEffect transition="in" filter="fade">
                                      <p:cBhvr>
                                        <p:cTn id="27" dur="500"/>
                                        <p:tgtEl>
                                          <p:spTgt spid="4609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096"/>
                                        </p:tgtEl>
                                        <p:attrNameLst>
                                          <p:attrName>style.visibility</p:attrName>
                                        </p:attrNameLst>
                                      </p:cBhvr>
                                      <p:to>
                                        <p:strVal val="visible"/>
                                      </p:to>
                                    </p:set>
                                    <p:animEffect transition="in" filter="fade">
                                      <p:cBhvr>
                                        <p:cTn id="31" dur="500"/>
                                        <p:tgtEl>
                                          <p:spTgt spid="4609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6093"/>
                                        </p:tgtEl>
                                        <p:attrNameLst>
                                          <p:attrName>style.visibility</p:attrName>
                                        </p:attrNameLst>
                                      </p:cBhvr>
                                      <p:to>
                                        <p:strVal val="visible"/>
                                      </p:to>
                                    </p:set>
                                    <p:animEffect transition="in" filter="fade">
                                      <p:cBhvr>
                                        <p:cTn id="35" dur="500"/>
                                        <p:tgtEl>
                                          <p:spTgt spid="46093"/>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6099"/>
                                        </p:tgtEl>
                                        <p:attrNameLst>
                                          <p:attrName>style.visibility</p:attrName>
                                        </p:attrNameLst>
                                      </p:cBhvr>
                                      <p:to>
                                        <p:strVal val="visible"/>
                                      </p:to>
                                    </p:set>
                                    <p:animEffect transition="in" filter="fade">
                                      <p:cBhvr>
                                        <p:cTn id="39" dur="500"/>
                                        <p:tgtEl>
                                          <p:spTgt spid="46099"/>
                                        </p:tgtEl>
                                      </p:cBhvr>
                                    </p:animEffect>
                                  </p:childTnLst>
                                </p:cTn>
                              </p:par>
                            </p:childTnLst>
                          </p:cTn>
                        </p:par>
                        <p:par>
                          <p:cTn id="40" fill="hold">
                            <p:stCondLst>
                              <p:cond delay="4500"/>
                            </p:stCondLst>
                            <p:childTnLst>
                              <p:par>
                                <p:cTn id="41" presetID="16" presetClass="entr" presetSubtype="21" fill="hold" grpId="0" nodeType="afterEffect">
                                  <p:stCondLst>
                                    <p:cond delay="0"/>
                                  </p:stCondLst>
                                  <p:childTnLst>
                                    <p:set>
                                      <p:cBhvr>
                                        <p:cTn id="42" dur="1" fill="hold">
                                          <p:stCondLst>
                                            <p:cond delay="0"/>
                                          </p:stCondLst>
                                        </p:cTn>
                                        <p:tgtEl>
                                          <p:spTgt spid="46087"/>
                                        </p:tgtEl>
                                        <p:attrNameLst>
                                          <p:attrName>style.visibility</p:attrName>
                                        </p:attrNameLst>
                                      </p:cBhvr>
                                      <p:to>
                                        <p:strVal val="visible"/>
                                      </p:to>
                                    </p:set>
                                    <p:animEffect transition="in" filter="barn(inVertical)">
                                      <p:cBhvr>
                                        <p:cTn id="43" dur="500"/>
                                        <p:tgtEl>
                                          <p:spTgt spid="46087"/>
                                        </p:tgtEl>
                                      </p:cBhvr>
                                    </p:animEffect>
                                  </p:childTnLst>
                                </p:cTn>
                              </p:par>
                            </p:childTnLst>
                          </p:cTn>
                        </p:par>
                        <p:par>
                          <p:cTn id="44" fill="hold">
                            <p:stCondLst>
                              <p:cond delay="5000"/>
                            </p:stCondLst>
                            <p:childTnLst>
                              <p:par>
                                <p:cTn id="45" presetID="16" presetClass="entr" presetSubtype="21" fill="hold" grpId="0" nodeType="afterEffect">
                                  <p:stCondLst>
                                    <p:cond delay="0"/>
                                  </p:stCondLst>
                                  <p:childTnLst>
                                    <p:set>
                                      <p:cBhvr>
                                        <p:cTn id="46" dur="1" fill="hold">
                                          <p:stCondLst>
                                            <p:cond delay="0"/>
                                          </p:stCondLst>
                                        </p:cTn>
                                        <p:tgtEl>
                                          <p:spTgt spid="46088"/>
                                        </p:tgtEl>
                                        <p:attrNameLst>
                                          <p:attrName>style.visibility</p:attrName>
                                        </p:attrNameLst>
                                      </p:cBhvr>
                                      <p:to>
                                        <p:strVal val="visible"/>
                                      </p:to>
                                    </p:set>
                                    <p:animEffect transition="in" filter="barn(inVertical)">
                                      <p:cBhvr>
                                        <p:cTn id="47" dur="500"/>
                                        <p:tgtEl>
                                          <p:spTgt spid="46088"/>
                                        </p:tgtEl>
                                      </p:cBhvr>
                                    </p:animEffect>
                                  </p:childTnLst>
                                </p:cTn>
                              </p:par>
                            </p:childTnLst>
                          </p:cTn>
                        </p:par>
                        <p:par>
                          <p:cTn id="48" fill="hold">
                            <p:stCondLst>
                              <p:cond delay="5500"/>
                            </p:stCondLst>
                            <p:childTnLst>
                              <p:par>
                                <p:cTn id="49" presetID="16" presetClass="entr" presetSubtype="21" fill="hold" grpId="0" nodeType="afterEffect">
                                  <p:stCondLst>
                                    <p:cond delay="0"/>
                                  </p:stCondLst>
                                  <p:childTnLst>
                                    <p:set>
                                      <p:cBhvr>
                                        <p:cTn id="50" dur="1" fill="hold">
                                          <p:stCondLst>
                                            <p:cond delay="0"/>
                                          </p:stCondLst>
                                        </p:cTn>
                                        <p:tgtEl>
                                          <p:spTgt spid="46092"/>
                                        </p:tgtEl>
                                        <p:attrNameLst>
                                          <p:attrName>style.visibility</p:attrName>
                                        </p:attrNameLst>
                                      </p:cBhvr>
                                      <p:to>
                                        <p:strVal val="visible"/>
                                      </p:to>
                                    </p:set>
                                    <p:animEffect transition="in" filter="barn(inVertical)">
                                      <p:cBhvr>
                                        <p:cTn id="51" dur="500"/>
                                        <p:tgtEl>
                                          <p:spTgt spid="46092"/>
                                        </p:tgtEl>
                                      </p:cBhvr>
                                    </p:animEffect>
                                  </p:childTnLst>
                                </p:cTn>
                              </p:par>
                            </p:childTnLst>
                          </p:cTn>
                        </p:par>
                        <p:par>
                          <p:cTn id="52" fill="hold">
                            <p:stCondLst>
                              <p:cond delay="6000"/>
                            </p:stCondLst>
                            <p:childTnLst>
                              <p:par>
                                <p:cTn id="53" presetID="16" presetClass="entr" presetSubtype="21" fill="hold" grpId="0" nodeType="afterEffect">
                                  <p:stCondLst>
                                    <p:cond delay="0"/>
                                  </p:stCondLst>
                                  <p:childTnLst>
                                    <p:set>
                                      <p:cBhvr>
                                        <p:cTn id="54" dur="1" fill="hold">
                                          <p:stCondLst>
                                            <p:cond delay="0"/>
                                          </p:stCondLst>
                                        </p:cTn>
                                        <p:tgtEl>
                                          <p:spTgt spid="46097"/>
                                        </p:tgtEl>
                                        <p:attrNameLst>
                                          <p:attrName>style.visibility</p:attrName>
                                        </p:attrNameLst>
                                      </p:cBhvr>
                                      <p:to>
                                        <p:strVal val="visible"/>
                                      </p:to>
                                    </p:set>
                                    <p:animEffect transition="in" filter="barn(inVertical)">
                                      <p:cBhvr>
                                        <p:cTn id="55" dur="500"/>
                                        <p:tgtEl>
                                          <p:spTgt spid="46097"/>
                                        </p:tgtEl>
                                      </p:cBhvr>
                                    </p:animEffect>
                                  </p:childTnLst>
                                </p:cTn>
                              </p:par>
                            </p:childTnLst>
                          </p:cTn>
                        </p:par>
                        <p:par>
                          <p:cTn id="56" fill="hold">
                            <p:stCondLst>
                              <p:cond delay="6500"/>
                            </p:stCondLst>
                            <p:childTnLst>
                              <p:par>
                                <p:cTn id="57" presetID="16" presetClass="entr" presetSubtype="21" fill="hold" grpId="0" nodeType="afterEffect">
                                  <p:stCondLst>
                                    <p:cond delay="0"/>
                                  </p:stCondLst>
                                  <p:childTnLst>
                                    <p:set>
                                      <p:cBhvr>
                                        <p:cTn id="58" dur="1" fill="hold">
                                          <p:stCondLst>
                                            <p:cond delay="0"/>
                                          </p:stCondLst>
                                        </p:cTn>
                                        <p:tgtEl>
                                          <p:spTgt spid="46101"/>
                                        </p:tgtEl>
                                        <p:attrNameLst>
                                          <p:attrName>style.visibility</p:attrName>
                                        </p:attrNameLst>
                                      </p:cBhvr>
                                      <p:to>
                                        <p:strVal val="visible"/>
                                      </p:to>
                                    </p:set>
                                    <p:animEffect transition="in" filter="barn(inVertical)">
                                      <p:cBhvr>
                                        <p:cTn id="59" dur="500"/>
                                        <p:tgtEl>
                                          <p:spTgt spid="46101"/>
                                        </p:tgtEl>
                                      </p:cBhvr>
                                    </p:animEffect>
                                  </p:childTnLst>
                                </p:cTn>
                              </p:par>
                            </p:childTnLst>
                          </p:cTn>
                        </p:par>
                        <p:par>
                          <p:cTn id="60" fill="hold">
                            <p:stCondLst>
                              <p:cond delay="7000"/>
                            </p:stCondLst>
                            <p:childTnLst>
                              <p:par>
                                <p:cTn id="61" presetID="16" presetClass="entr" presetSubtype="21" fill="hold" grpId="0" nodeType="afterEffect">
                                  <p:stCondLst>
                                    <p:cond delay="0"/>
                                  </p:stCondLst>
                                  <p:childTnLst>
                                    <p:set>
                                      <p:cBhvr>
                                        <p:cTn id="62" dur="1" fill="hold">
                                          <p:stCondLst>
                                            <p:cond delay="0"/>
                                          </p:stCondLst>
                                        </p:cTn>
                                        <p:tgtEl>
                                          <p:spTgt spid="46100"/>
                                        </p:tgtEl>
                                        <p:attrNameLst>
                                          <p:attrName>style.visibility</p:attrName>
                                        </p:attrNameLst>
                                      </p:cBhvr>
                                      <p:to>
                                        <p:strVal val="visible"/>
                                      </p:to>
                                    </p:set>
                                    <p:animEffect transition="in" filter="barn(inVertical)">
                                      <p:cBhvr>
                                        <p:cTn id="63" dur="500"/>
                                        <p:tgtEl>
                                          <p:spTgt spid="46100"/>
                                        </p:tgtEl>
                                      </p:cBhvr>
                                    </p:animEffect>
                                  </p:childTnLst>
                                </p:cTn>
                              </p:par>
                            </p:childTnLst>
                          </p:cTn>
                        </p:par>
                        <p:par>
                          <p:cTn id="64" fill="hold">
                            <p:stCondLst>
                              <p:cond delay="7500"/>
                            </p:stCondLst>
                            <p:childTnLst>
                              <p:par>
                                <p:cTn id="65" presetID="2" presetClass="entr" presetSubtype="4" fill="hold" grpId="0" nodeType="after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animBg="1"/>
      <p:bldP spid="46087" grpId="0" animBg="1"/>
      <p:bldP spid="46088" grpId="0" animBg="1"/>
      <p:bldP spid="46089" grpId="0" animBg="1"/>
      <p:bldP spid="46090" grpId="0" animBg="1"/>
      <p:bldP spid="46091" grpId="0" animBg="1"/>
      <p:bldP spid="46092" grpId="0" animBg="1"/>
      <p:bldP spid="46093" grpId="0" animBg="1"/>
      <p:bldP spid="46095" grpId="0" animBg="1"/>
      <p:bldP spid="46096" grpId="0" animBg="1"/>
      <p:bldP spid="46097" grpId="0" animBg="1"/>
      <p:bldP spid="46098" grpId="0" animBg="1"/>
      <p:bldP spid="46099" grpId="0" animBg="1"/>
      <p:bldP spid="46100" grpId="0" animBg="1"/>
      <p:bldP spid="46101" grpId="0" animBg="1"/>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0530" name="Rectangle 2"/>
          <p:cNvSpPr>
            <a:spLocks noChangeArrowheads="1"/>
          </p:cNvSpPr>
          <p:nvPr/>
        </p:nvSpPr>
        <p:spPr bwMode="auto">
          <a:xfrm>
            <a:off x="3333750" y="1900238"/>
            <a:ext cx="2870200" cy="2813050"/>
          </a:xfrm>
          <a:prstGeom prst="rect">
            <a:avLst/>
          </a:prstGeom>
          <a:solidFill>
            <a:srgbClr val="FFFF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0000" tIns="46800" rIns="90000" bIns="46800" anchor="ctr">
            <a:spAutoFit/>
          </a:bodyPr>
          <a:lstStyle/>
          <a:p>
            <a:endParaRPr lang="en-US"/>
          </a:p>
        </p:txBody>
      </p:sp>
      <p:sp>
        <p:nvSpPr>
          <p:cNvPr id="46083" name="Rectangle 3"/>
          <p:cNvSpPr>
            <a:spLocks noGrp="1" noChangeArrowheads="1"/>
          </p:cNvSpPr>
          <p:nvPr>
            <p:ph type="title"/>
          </p:nvPr>
        </p:nvSpPr>
        <p:spPr>
          <a:xfrm>
            <a:off x="762000" y="0"/>
            <a:ext cx="7696200" cy="690563"/>
          </a:xfrm>
        </p:spPr>
        <p:txBody>
          <a:bodyPr/>
          <a:lstStyle/>
          <a:p>
            <a:pPr eaLnBrk="1" hangingPunct="1"/>
            <a:r>
              <a:rPr lang="en-GB" smtClean="0"/>
              <a:t>Education Intervention Logic</a:t>
            </a:r>
          </a:p>
        </p:txBody>
      </p:sp>
      <p:sp>
        <p:nvSpPr>
          <p:cNvPr id="46084" name="Rectangle 4"/>
          <p:cNvSpPr>
            <a:spLocks noChangeArrowheads="1"/>
          </p:cNvSpPr>
          <p:nvPr/>
        </p:nvSpPr>
        <p:spPr bwMode="auto">
          <a:xfrm>
            <a:off x="207963" y="2000250"/>
            <a:ext cx="1206500" cy="614363"/>
          </a:xfrm>
          <a:prstGeom prst="rect">
            <a:avLst/>
          </a:prstGeom>
          <a:solidFill>
            <a:srgbClr val="FF99CC">
              <a:alpha val="70195"/>
            </a:srgbClr>
          </a:solidFill>
          <a:ln w="9525">
            <a:solidFill>
              <a:srgbClr val="000000"/>
            </a:solidFill>
            <a:miter lim="800000"/>
            <a:headEnd/>
            <a:tailEnd/>
          </a:ln>
        </p:spPr>
        <p:txBody>
          <a:bodyPr tIns="46800"/>
          <a:lstStyle/>
          <a:p>
            <a:pPr algn="ctr"/>
            <a:r>
              <a:rPr lang="en-GB" sz="1400" b="1">
                <a:latin typeface="Times New Roman" pitchFamily="18" charset="0"/>
              </a:rPr>
              <a:t>Institutional Management</a:t>
            </a:r>
            <a:endParaRPr lang="en-GB" sz="1400"/>
          </a:p>
        </p:txBody>
      </p:sp>
      <p:sp>
        <p:nvSpPr>
          <p:cNvPr id="46085" name="Rectangle 5"/>
          <p:cNvSpPr>
            <a:spLocks noChangeArrowheads="1"/>
          </p:cNvSpPr>
          <p:nvPr/>
        </p:nvSpPr>
        <p:spPr bwMode="auto">
          <a:xfrm>
            <a:off x="222250" y="3011488"/>
            <a:ext cx="1206500" cy="673100"/>
          </a:xfrm>
          <a:prstGeom prst="rect">
            <a:avLst/>
          </a:prstGeom>
          <a:solidFill>
            <a:srgbClr val="FF99CC">
              <a:alpha val="70195"/>
            </a:srgbClr>
          </a:solidFill>
          <a:ln w="9525">
            <a:solidFill>
              <a:srgbClr val="000000"/>
            </a:solidFill>
            <a:miter lim="800000"/>
            <a:headEnd/>
            <a:tailEnd/>
          </a:ln>
        </p:spPr>
        <p:txBody>
          <a:bodyPr tIns="10800"/>
          <a:lstStyle/>
          <a:p>
            <a:pPr algn="ctr"/>
            <a:r>
              <a:rPr lang="en-GB" sz="1400" b="1">
                <a:latin typeface="Times New Roman" pitchFamily="18" charset="0"/>
              </a:rPr>
              <a:t>Curricula &amp; Teaching Materials</a:t>
            </a:r>
            <a:endParaRPr lang="en-GB" sz="1400"/>
          </a:p>
        </p:txBody>
      </p:sp>
      <p:sp>
        <p:nvSpPr>
          <p:cNvPr id="46086" name="Rectangle 6"/>
          <p:cNvSpPr>
            <a:spLocks noChangeArrowheads="1"/>
          </p:cNvSpPr>
          <p:nvPr/>
        </p:nvSpPr>
        <p:spPr bwMode="auto">
          <a:xfrm>
            <a:off x="198438" y="3865563"/>
            <a:ext cx="1231900" cy="673100"/>
          </a:xfrm>
          <a:prstGeom prst="rect">
            <a:avLst/>
          </a:prstGeom>
          <a:solidFill>
            <a:srgbClr val="FF99CC">
              <a:alpha val="70195"/>
            </a:srgbClr>
          </a:solidFill>
          <a:ln w="9525">
            <a:solidFill>
              <a:srgbClr val="000000"/>
            </a:solidFill>
            <a:miter lim="800000"/>
            <a:headEnd/>
            <a:tailEnd/>
          </a:ln>
        </p:spPr>
        <p:txBody>
          <a:bodyPr tIns="10800"/>
          <a:lstStyle/>
          <a:p>
            <a:pPr algn="ctr"/>
            <a:r>
              <a:rPr lang="en-GB" sz="1400" b="1">
                <a:latin typeface="Times New Roman" pitchFamily="18" charset="0"/>
              </a:rPr>
              <a:t>Teacher Recruitment &amp; Training</a:t>
            </a:r>
            <a:endParaRPr lang="en-GB" sz="1400"/>
          </a:p>
        </p:txBody>
      </p:sp>
      <p:sp>
        <p:nvSpPr>
          <p:cNvPr id="46087" name="Rectangle 7"/>
          <p:cNvSpPr>
            <a:spLocks noChangeArrowheads="1"/>
          </p:cNvSpPr>
          <p:nvPr/>
        </p:nvSpPr>
        <p:spPr bwMode="auto">
          <a:xfrm>
            <a:off x="196850" y="5497513"/>
            <a:ext cx="1247775" cy="685800"/>
          </a:xfrm>
          <a:prstGeom prst="rect">
            <a:avLst/>
          </a:prstGeom>
          <a:solidFill>
            <a:srgbClr val="FF99CC">
              <a:alpha val="70195"/>
            </a:srgbClr>
          </a:solidFill>
          <a:ln w="9525">
            <a:solidFill>
              <a:srgbClr val="000000"/>
            </a:solidFill>
            <a:miter lim="800000"/>
            <a:headEnd/>
            <a:tailEnd/>
          </a:ln>
        </p:spPr>
        <p:txBody>
          <a:bodyPr tIns="82800"/>
          <a:lstStyle/>
          <a:p>
            <a:pPr algn="ctr"/>
            <a:r>
              <a:rPr lang="en-GB" sz="1400" b="1">
                <a:latin typeface="Times New Roman" pitchFamily="18" charset="0"/>
              </a:rPr>
              <a:t>Education Facilities</a:t>
            </a:r>
            <a:endParaRPr lang="en-GB" sz="1400"/>
          </a:p>
        </p:txBody>
      </p:sp>
      <p:sp>
        <p:nvSpPr>
          <p:cNvPr id="46088" name="Rectangle 8"/>
          <p:cNvSpPr>
            <a:spLocks noChangeArrowheads="1"/>
          </p:cNvSpPr>
          <p:nvPr/>
        </p:nvSpPr>
        <p:spPr bwMode="auto">
          <a:xfrm>
            <a:off x="185738" y="4735513"/>
            <a:ext cx="1247775" cy="569912"/>
          </a:xfrm>
          <a:prstGeom prst="rect">
            <a:avLst/>
          </a:prstGeom>
          <a:solidFill>
            <a:srgbClr val="FF99CC">
              <a:alpha val="70195"/>
            </a:srgbClr>
          </a:solidFill>
          <a:ln w="9525">
            <a:solidFill>
              <a:srgbClr val="000000"/>
            </a:solidFill>
            <a:miter lim="800000"/>
            <a:headEnd/>
            <a:tailEnd/>
          </a:ln>
        </p:spPr>
        <p:txBody>
          <a:bodyPr tIns="154800"/>
          <a:lstStyle/>
          <a:p>
            <a:pPr algn="ctr"/>
            <a:r>
              <a:rPr lang="en-GB" sz="1400" b="1">
                <a:latin typeface="Times New Roman" pitchFamily="18" charset="0"/>
              </a:rPr>
              <a:t>Health</a:t>
            </a:r>
            <a:endParaRPr lang="en-GB" sz="1400"/>
          </a:p>
        </p:txBody>
      </p:sp>
      <p:sp>
        <p:nvSpPr>
          <p:cNvPr id="790537" name="Rectangle 9"/>
          <p:cNvSpPr>
            <a:spLocks noChangeArrowheads="1"/>
          </p:cNvSpPr>
          <p:nvPr/>
        </p:nvSpPr>
        <p:spPr bwMode="auto">
          <a:xfrm>
            <a:off x="1639888" y="1271588"/>
            <a:ext cx="1458912" cy="831850"/>
          </a:xfrm>
          <a:prstGeom prst="rect">
            <a:avLst/>
          </a:prstGeom>
          <a:solidFill>
            <a:srgbClr val="FFCC99">
              <a:alpha val="70195"/>
            </a:srgbClr>
          </a:solidFill>
          <a:ln w="9525">
            <a:solidFill>
              <a:srgbClr val="000000"/>
            </a:solidFill>
            <a:miter lim="800000"/>
            <a:headEnd/>
            <a:tailEnd/>
          </a:ln>
        </p:spPr>
        <p:txBody>
          <a:bodyPr tIns="0" bIns="0"/>
          <a:lstStyle/>
          <a:p>
            <a:pPr algn="ctr"/>
            <a:r>
              <a:rPr lang="en-GB" sz="1400" b="1">
                <a:latin typeface="Times New Roman" pitchFamily="18" charset="0"/>
              </a:rPr>
              <a:t>Better Allocation of Educational Resources</a:t>
            </a:r>
            <a:r>
              <a:rPr lang="en-GB" sz="1200" b="1">
                <a:latin typeface="Times New Roman" pitchFamily="18" charset="0"/>
              </a:rPr>
              <a:t> </a:t>
            </a:r>
            <a:endParaRPr lang="en-GB"/>
          </a:p>
        </p:txBody>
      </p:sp>
      <p:sp>
        <p:nvSpPr>
          <p:cNvPr id="790538" name="Rectangle 10"/>
          <p:cNvSpPr>
            <a:spLocks noChangeArrowheads="1"/>
          </p:cNvSpPr>
          <p:nvPr/>
        </p:nvSpPr>
        <p:spPr bwMode="auto">
          <a:xfrm>
            <a:off x="1643063" y="2190750"/>
            <a:ext cx="1460500" cy="661988"/>
          </a:xfrm>
          <a:prstGeom prst="rect">
            <a:avLst/>
          </a:prstGeom>
          <a:solidFill>
            <a:srgbClr val="FFCC99">
              <a:alpha val="70195"/>
            </a:srgbClr>
          </a:solidFill>
          <a:ln w="9525">
            <a:solidFill>
              <a:srgbClr val="000000"/>
            </a:solidFill>
            <a:miter lim="800000"/>
            <a:headEnd/>
            <a:tailEnd/>
          </a:ln>
        </p:spPr>
        <p:txBody>
          <a:bodyPr tIns="10800" bIns="10800"/>
          <a:lstStyle/>
          <a:p>
            <a:pPr algn="ctr"/>
            <a:r>
              <a:rPr lang="en-GB" sz="1400" b="1">
                <a:latin typeface="Times New Roman" pitchFamily="18" charset="0"/>
              </a:rPr>
              <a:t>Increased Affordability of Education</a:t>
            </a:r>
            <a:r>
              <a:rPr lang="en-GB" sz="1200" b="1">
                <a:latin typeface="Times New Roman" pitchFamily="18" charset="0"/>
              </a:rPr>
              <a:t> </a:t>
            </a:r>
            <a:endParaRPr lang="en-GB"/>
          </a:p>
        </p:txBody>
      </p:sp>
      <p:sp>
        <p:nvSpPr>
          <p:cNvPr id="790539" name="Rectangle 11"/>
          <p:cNvSpPr>
            <a:spLocks noChangeArrowheads="1"/>
          </p:cNvSpPr>
          <p:nvPr/>
        </p:nvSpPr>
        <p:spPr bwMode="auto">
          <a:xfrm>
            <a:off x="1662113" y="5481638"/>
            <a:ext cx="1447800" cy="698500"/>
          </a:xfrm>
          <a:prstGeom prst="rect">
            <a:avLst/>
          </a:prstGeom>
          <a:solidFill>
            <a:srgbClr val="FFCC99">
              <a:alpha val="70195"/>
            </a:srgbClr>
          </a:solidFill>
          <a:ln w="9525">
            <a:solidFill>
              <a:srgbClr val="000000"/>
            </a:solidFill>
            <a:miter lim="800000"/>
            <a:headEnd/>
            <a:tailEnd/>
          </a:ln>
        </p:spPr>
        <p:txBody>
          <a:bodyPr tIns="82800"/>
          <a:lstStyle/>
          <a:p>
            <a:pPr algn="ctr"/>
            <a:r>
              <a:rPr lang="en-GB" sz="1400" b="1">
                <a:latin typeface="Times New Roman" pitchFamily="18" charset="0"/>
              </a:rPr>
              <a:t>Optimal Employment</a:t>
            </a:r>
            <a:r>
              <a:rPr lang="en-GB" sz="1200" b="1">
                <a:latin typeface="Times New Roman" pitchFamily="18" charset="0"/>
              </a:rPr>
              <a:t> </a:t>
            </a:r>
            <a:endParaRPr lang="en-GB"/>
          </a:p>
        </p:txBody>
      </p:sp>
      <p:sp>
        <p:nvSpPr>
          <p:cNvPr id="790540" name="Rectangle 12"/>
          <p:cNvSpPr>
            <a:spLocks noChangeArrowheads="1"/>
          </p:cNvSpPr>
          <p:nvPr/>
        </p:nvSpPr>
        <p:spPr bwMode="auto">
          <a:xfrm>
            <a:off x="4752975" y="2908300"/>
            <a:ext cx="1419225" cy="800100"/>
          </a:xfrm>
          <a:prstGeom prst="rect">
            <a:avLst/>
          </a:prstGeom>
          <a:solidFill>
            <a:srgbClr val="CCFFCC">
              <a:alpha val="70195"/>
            </a:srgbClr>
          </a:solidFill>
          <a:ln w="9525">
            <a:solidFill>
              <a:srgbClr val="000000"/>
            </a:solidFill>
            <a:miter lim="800000"/>
            <a:headEnd/>
            <a:tailEnd/>
          </a:ln>
        </p:spPr>
        <p:txBody>
          <a:bodyPr tIns="46800"/>
          <a:lstStyle/>
          <a:p>
            <a:pPr algn="ctr"/>
            <a:r>
              <a:rPr lang="en-GB" sz="1400" b="1">
                <a:latin typeface="Times New Roman" pitchFamily="18" charset="0"/>
              </a:rPr>
              <a:t>Skills and Learning Enhancement</a:t>
            </a:r>
            <a:endParaRPr lang="en-GB" sz="1400"/>
          </a:p>
        </p:txBody>
      </p:sp>
      <p:sp>
        <p:nvSpPr>
          <p:cNvPr id="790541" name="Rectangle 13"/>
          <p:cNvSpPr>
            <a:spLocks noChangeArrowheads="1"/>
          </p:cNvSpPr>
          <p:nvPr/>
        </p:nvSpPr>
        <p:spPr bwMode="auto">
          <a:xfrm>
            <a:off x="3430588" y="3840163"/>
            <a:ext cx="1377950" cy="774700"/>
          </a:xfrm>
          <a:prstGeom prst="rect">
            <a:avLst/>
          </a:prstGeom>
          <a:solidFill>
            <a:srgbClr val="FFCC99">
              <a:alpha val="70195"/>
            </a:srgbClr>
          </a:solidFill>
          <a:ln w="9525">
            <a:solidFill>
              <a:srgbClr val="000000"/>
            </a:solidFill>
            <a:miter lim="800000"/>
            <a:headEnd/>
            <a:tailEnd/>
          </a:ln>
        </p:spPr>
        <p:txBody>
          <a:bodyPr tIns="46800"/>
          <a:lstStyle/>
          <a:p>
            <a:pPr algn="ctr"/>
            <a:r>
              <a:rPr lang="en-GB" sz="1400" b="1">
                <a:latin typeface="Times New Roman" pitchFamily="18" charset="0"/>
              </a:rPr>
              <a:t>Equitable Access to Education</a:t>
            </a:r>
            <a:endParaRPr lang="en-GB" sz="1400"/>
          </a:p>
        </p:txBody>
      </p:sp>
      <p:sp>
        <p:nvSpPr>
          <p:cNvPr id="790542" name="Rectangle 14"/>
          <p:cNvSpPr>
            <a:spLocks noChangeArrowheads="1"/>
          </p:cNvSpPr>
          <p:nvPr/>
        </p:nvSpPr>
        <p:spPr bwMode="auto">
          <a:xfrm>
            <a:off x="3446463" y="2001838"/>
            <a:ext cx="1392237" cy="777875"/>
          </a:xfrm>
          <a:prstGeom prst="rect">
            <a:avLst/>
          </a:prstGeom>
          <a:solidFill>
            <a:srgbClr val="FFCC99">
              <a:alpha val="70195"/>
            </a:srgbClr>
          </a:solidFill>
          <a:ln w="9525">
            <a:solidFill>
              <a:srgbClr val="000000"/>
            </a:solidFill>
            <a:miter lim="800000"/>
            <a:headEnd/>
            <a:tailEnd/>
          </a:ln>
        </p:spPr>
        <p:txBody>
          <a:bodyPr tIns="118800"/>
          <a:lstStyle/>
          <a:p>
            <a:pPr algn="ctr"/>
            <a:r>
              <a:rPr lang="en-GB" sz="1400" b="1">
                <a:latin typeface="Times New Roman" pitchFamily="18" charset="0"/>
              </a:rPr>
              <a:t>Quality of Education</a:t>
            </a:r>
            <a:r>
              <a:rPr lang="en-GB" sz="1200" b="1">
                <a:latin typeface="Times New Roman" pitchFamily="18" charset="0"/>
              </a:rPr>
              <a:t> </a:t>
            </a:r>
            <a:endParaRPr lang="en-GB"/>
          </a:p>
        </p:txBody>
      </p:sp>
      <p:sp>
        <p:nvSpPr>
          <p:cNvPr id="790543" name="Rectangle 15"/>
          <p:cNvSpPr>
            <a:spLocks noChangeArrowheads="1"/>
          </p:cNvSpPr>
          <p:nvPr/>
        </p:nvSpPr>
        <p:spPr bwMode="auto">
          <a:xfrm>
            <a:off x="6323013" y="5019675"/>
            <a:ext cx="1422400" cy="590550"/>
          </a:xfrm>
          <a:prstGeom prst="rect">
            <a:avLst/>
          </a:prstGeom>
          <a:solidFill>
            <a:srgbClr val="CCFFFF">
              <a:alpha val="30196"/>
            </a:srgbClr>
          </a:solidFill>
          <a:ln w="9525" cap="rnd">
            <a:solidFill>
              <a:srgbClr val="000000"/>
            </a:solidFill>
            <a:prstDash val="sysDot"/>
            <a:miter lim="800000"/>
            <a:headEnd/>
            <a:tailEnd/>
          </a:ln>
        </p:spPr>
        <p:txBody>
          <a:bodyPr tIns="46800"/>
          <a:lstStyle/>
          <a:p>
            <a:pPr algn="ctr"/>
            <a:r>
              <a:rPr lang="en-GB" sz="1400" b="1">
                <a:latin typeface="Times New Roman" pitchFamily="18" charset="0"/>
              </a:rPr>
              <a:t>Greater Income Opportunities </a:t>
            </a:r>
            <a:r>
              <a:rPr lang="en-GB" sz="1200" b="1">
                <a:latin typeface="Times New Roman" pitchFamily="18" charset="0"/>
              </a:rPr>
              <a:t> </a:t>
            </a:r>
            <a:endParaRPr lang="en-GB"/>
          </a:p>
        </p:txBody>
      </p:sp>
      <p:sp>
        <p:nvSpPr>
          <p:cNvPr id="790544" name="Rectangle 16"/>
          <p:cNvSpPr>
            <a:spLocks noChangeArrowheads="1"/>
          </p:cNvSpPr>
          <p:nvPr/>
        </p:nvSpPr>
        <p:spPr bwMode="auto">
          <a:xfrm>
            <a:off x="7369175" y="2247900"/>
            <a:ext cx="1219200" cy="569913"/>
          </a:xfrm>
          <a:prstGeom prst="rect">
            <a:avLst/>
          </a:prstGeom>
          <a:solidFill>
            <a:srgbClr val="99CCFF">
              <a:alpha val="70195"/>
            </a:srgbClr>
          </a:solidFill>
          <a:ln w="9525">
            <a:solidFill>
              <a:srgbClr val="000000"/>
            </a:solidFill>
            <a:miter lim="800000"/>
            <a:headEnd/>
            <a:tailEnd/>
          </a:ln>
        </p:spPr>
        <p:txBody>
          <a:bodyPr tIns="46800"/>
          <a:lstStyle/>
          <a:p>
            <a:pPr algn="ctr"/>
            <a:r>
              <a:rPr lang="en-GB" sz="1400" b="1">
                <a:latin typeface="Times New Roman" pitchFamily="18" charset="0"/>
              </a:rPr>
              <a:t>Economic Growth</a:t>
            </a:r>
            <a:endParaRPr lang="en-GB" sz="1400"/>
          </a:p>
        </p:txBody>
      </p:sp>
      <p:sp>
        <p:nvSpPr>
          <p:cNvPr id="790545" name="Rectangle 17"/>
          <p:cNvSpPr>
            <a:spLocks noChangeArrowheads="1"/>
          </p:cNvSpPr>
          <p:nvPr/>
        </p:nvSpPr>
        <p:spPr bwMode="auto">
          <a:xfrm>
            <a:off x="7408863" y="4219575"/>
            <a:ext cx="1206500" cy="569913"/>
          </a:xfrm>
          <a:prstGeom prst="rect">
            <a:avLst/>
          </a:prstGeom>
          <a:solidFill>
            <a:srgbClr val="99CCFF">
              <a:alpha val="70195"/>
            </a:srgbClr>
          </a:solidFill>
          <a:ln w="9525">
            <a:solidFill>
              <a:srgbClr val="000000"/>
            </a:solidFill>
            <a:miter lim="800000"/>
            <a:headEnd/>
            <a:tailEnd/>
          </a:ln>
        </p:spPr>
        <p:txBody>
          <a:bodyPr tIns="46800"/>
          <a:lstStyle/>
          <a:p>
            <a:pPr algn="ctr"/>
            <a:r>
              <a:rPr lang="en-GB" sz="1400" b="1">
                <a:latin typeface="Times New Roman" pitchFamily="18" charset="0"/>
              </a:rPr>
              <a:t>Social Development</a:t>
            </a:r>
            <a:endParaRPr lang="en-GB" sz="1400"/>
          </a:p>
        </p:txBody>
      </p:sp>
      <p:sp>
        <p:nvSpPr>
          <p:cNvPr id="790546" name="Rectangle 18"/>
          <p:cNvSpPr>
            <a:spLocks noChangeArrowheads="1"/>
          </p:cNvSpPr>
          <p:nvPr/>
        </p:nvSpPr>
        <p:spPr bwMode="auto">
          <a:xfrm>
            <a:off x="7793038" y="3216275"/>
            <a:ext cx="1173162" cy="609600"/>
          </a:xfrm>
          <a:prstGeom prst="rect">
            <a:avLst/>
          </a:prstGeom>
          <a:solidFill>
            <a:srgbClr val="CC99FF">
              <a:alpha val="70195"/>
            </a:srgbClr>
          </a:solidFill>
          <a:ln w="9525">
            <a:solidFill>
              <a:srgbClr val="000000"/>
            </a:solidFill>
            <a:miter lim="800000"/>
            <a:headEnd/>
            <a:tailEnd/>
          </a:ln>
        </p:spPr>
        <p:txBody>
          <a:bodyPr tIns="46800"/>
          <a:lstStyle/>
          <a:p>
            <a:pPr algn="ctr"/>
            <a:r>
              <a:rPr lang="en-GB" sz="1400" b="1">
                <a:latin typeface="Times New Roman" pitchFamily="18" charset="0"/>
              </a:rPr>
              <a:t>Poverty Reduction</a:t>
            </a:r>
            <a:endParaRPr lang="en-GB" sz="1400"/>
          </a:p>
        </p:txBody>
      </p:sp>
      <p:sp>
        <p:nvSpPr>
          <p:cNvPr id="46099" name="Text Box 19"/>
          <p:cNvSpPr txBox="1">
            <a:spLocks noChangeArrowheads="1"/>
          </p:cNvSpPr>
          <p:nvPr/>
        </p:nvSpPr>
        <p:spPr bwMode="auto">
          <a:xfrm>
            <a:off x="288925" y="742950"/>
            <a:ext cx="993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a:t> </a:t>
            </a:r>
            <a:r>
              <a:rPr lang="en-GB" sz="1600" b="1"/>
              <a:t>Output</a:t>
            </a:r>
          </a:p>
          <a:p>
            <a:pPr eaLnBrk="1" hangingPunct="1"/>
            <a:r>
              <a:rPr lang="en-GB" sz="1600" b="1"/>
              <a:t>Clusters</a:t>
            </a:r>
          </a:p>
        </p:txBody>
      </p:sp>
      <p:sp>
        <p:nvSpPr>
          <p:cNvPr id="46100" name="Text Box 20"/>
          <p:cNvSpPr txBox="1">
            <a:spLocks noChangeArrowheads="1"/>
          </p:cNvSpPr>
          <p:nvPr/>
        </p:nvSpPr>
        <p:spPr bwMode="auto">
          <a:xfrm>
            <a:off x="2595563" y="730250"/>
            <a:ext cx="1231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600" b="1"/>
              <a:t> Outcomes</a:t>
            </a:r>
          </a:p>
        </p:txBody>
      </p:sp>
      <p:sp>
        <p:nvSpPr>
          <p:cNvPr id="46101" name="Text Box 21"/>
          <p:cNvSpPr txBox="1">
            <a:spLocks noChangeArrowheads="1"/>
          </p:cNvSpPr>
          <p:nvPr/>
        </p:nvSpPr>
        <p:spPr bwMode="auto">
          <a:xfrm>
            <a:off x="4935538" y="688975"/>
            <a:ext cx="96043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1600" b="1"/>
              <a:t>Specific</a:t>
            </a:r>
          </a:p>
          <a:p>
            <a:pPr eaLnBrk="1" hangingPunct="1"/>
            <a:r>
              <a:rPr lang="en-GB" sz="1600" b="1"/>
              <a:t> Impact</a:t>
            </a:r>
          </a:p>
        </p:txBody>
      </p:sp>
      <p:sp>
        <p:nvSpPr>
          <p:cNvPr id="46102" name="Text Box 22"/>
          <p:cNvSpPr txBox="1">
            <a:spLocks noChangeArrowheads="1"/>
          </p:cNvSpPr>
          <p:nvPr/>
        </p:nvSpPr>
        <p:spPr bwMode="auto">
          <a:xfrm>
            <a:off x="6308725" y="700088"/>
            <a:ext cx="13906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600" b="1"/>
              <a:t>Intermediate</a:t>
            </a:r>
          </a:p>
          <a:p>
            <a:pPr algn="ctr" eaLnBrk="1" hangingPunct="1"/>
            <a:r>
              <a:rPr lang="en-GB" sz="1600" b="1"/>
              <a:t>Impacts</a:t>
            </a:r>
          </a:p>
        </p:txBody>
      </p:sp>
      <p:sp>
        <p:nvSpPr>
          <p:cNvPr id="46103" name="Text Box 23"/>
          <p:cNvSpPr txBox="1">
            <a:spLocks noChangeArrowheads="1"/>
          </p:cNvSpPr>
          <p:nvPr/>
        </p:nvSpPr>
        <p:spPr bwMode="auto">
          <a:xfrm>
            <a:off x="7966075" y="677863"/>
            <a:ext cx="9493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0000" tIns="46800" rIns="90000" bIns="46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sz="1600" b="1"/>
              <a:t>Global</a:t>
            </a:r>
          </a:p>
          <a:p>
            <a:pPr algn="ctr" eaLnBrk="1" hangingPunct="1"/>
            <a:r>
              <a:rPr lang="en-GB" sz="1600" b="1"/>
              <a:t>Impacts</a:t>
            </a:r>
          </a:p>
        </p:txBody>
      </p:sp>
      <p:sp>
        <p:nvSpPr>
          <p:cNvPr id="790552" name="Line 24"/>
          <p:cNvSpPr>
            <a:spLocks noChangeShapeType="1"/>
          </p:cNvSpPr>
          <p:nvPr/>
        </p:nvSpPr>
        <p:spPr bwMode="auto">
          <a:xfrm flipV="1">
            <a:off x="4814888" y="3717925"/>
            <a:ext cx="538162" cy="536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3" name="Line 25"/>
          <p:cNvSpPr>
            <a:spLocks noChangeShapeType="1"/>
          </p:cNvSpPr>
          <p:nvPr/>
        </p:nvSpPr>
        <p:spPr bwMode="auto">
          <a:xfrm>
            <a:off x="3103563" y="1901825"/>
            <a:ext cx="346075" cy="1908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4" name="Line 26"/>
          <p:cNvSpPr>
            <a:spLocks noChangeShapeType="1"/>
          </p:cNvSpPr>
          <p:nvPr/>
        </p:nvSpPr>
        <p:spPr bwMode="auto">
          <a:xfrm>
            <a:off x="1443038" y="5862638"/>
            <a:ext cx="217487" cy="31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5" name="Line 27"/>
          <p:cNvSpPr>
            <a:spLocks noChangeShapeType="1"/>
          </p:cNvSpPr>
          <p:nvPr/>
        </p:nvSpPr>
        <p:spPr bwMode="auto">
          <a:xfrm flipV="1">
            <a:off x="1427163" y="4497388"/>
            <a:ext cx="2000250" cy="55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6" name="Line 28"/>
          <p:cNvSpPr>
            <a:spLocks noChangeShapeType="1"/>
          </p:cNvSpPr>
          <p:nvPr/>
        </p:nvSpPr>
        <p:spPr bwMode="auto">
          <a:xfrm>
            <a:off x="1416050" y="4268788"/>
            <a:ext cx="2012950" cy="53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7" name="Line 29"/>
          <p:cNvSpPr>
            <a:spLocks noChangeShapeType="1"/>
          </p:cNvSpPr>
          <p:nvPr/>
        </p:nvSpPr>
        <p:spPr bwMode="auto">
          <a:xfrm>
            <a:off x="5748338" y="3698875"/>
            <a:ext cx="995362" cy="1289050"/>
          </a:xfrm>
          <a:prstGeom prst="line">
            <a:avLst/>
          </a:prstGeom>
          <a:noFill/>
          <a:ln w="9525">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8" name="Line 30"/>
          <p:cNvSpPr>
            <a:spLocks noChangeShapeType="1"/>
          </p:cNvSpPr>
          <p:nvPr/>
        </p:nvSpPr>
        <p:spPr bwMode="auto">
          <a:xfrm flipV="1">
            <a:off x="3106738" y="5340350"/>
            <a:ext cx="3205162" cy="5191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59" name="Line 31"/>
          <p:cNvSpPr>
            <a:spLocks noChangeShapeType="1"/>
          </p:cNvSpPr>
          <p:nvPr/>
        </p:nvSpPr>
        <p:spPr bwMode="auto">
          <a:xfrm>
            <a:off x="4840288" y="2389188"/>
            <a:ext cx="585787"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0" name="Line 32"/>
          <p:cNvSpPr>
            <a:spLocks noChangeShapeType="1"/>
          </p:cNvSpPr>
          <p:nvPr/>
        </p:nvSpPr>
        <p:spPr bwMode="auto">
          <a:xfrm>
            <a:off x="1422400" y="2324100"/>
            <a:ext cx="207963" cy="3111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1" name="Line 33"/>
          <p:cNvSpPr>
            <a:spLocks noChangeShapeType="1"/>
          </p:cNvSpPr>
          <p:nvPr/>
        </p:nvSpPr>
        <p:spPr bwMode="auto">
          <a:xfrm>
            <a:off x="3103563" y="1663700"/>
            <a:ext cx="307975" cy="7350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2" name="Line 34"/>
          <p:cNvSpPr>
            <a:spLocks noChangeShapeType="1"/>
          </p:cNvSpPr>
          <p:nvPr/>
        </p:nvSpPr>
        <p:spPr bwMode="auto">
          <a:xfrm flipV="1">
            <a:off x="1428750" y="2797175"/>
            <a:ext cx="2025650" cy="639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3" name="Line 35"/>
          <p:cNvSpPr>
            <a:spLocks noChangeShapeType="1"/>
          </p:cNvSpPr>
          <p:nvPr/>
        </p:nvSpPr>
        <p:spPr bwMode="auto">
          <a:xfrm>
            <a:off x="2755900" y="2836863"/>
            <a:ext cx="679450" cy="1158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4" name="Line 36"/>
          <p:cNvSpPr>
            <a:spLocks noChangeShapeType="1"/>
          </p:cNvSpPr>
          <p:nvPr/>
        </p:nvSpPr>
        <p:spPr bwMode="auto">
          <a:xfrm flipV="1">
            <a:off x="1412875" y="1755775"/>
            <a:ext cx="223838"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5" name="Line 37"/>
          <p:cNvSpPr>
            <a:spLocks noChangeShapeType="1"/>
          </p:cNvSpPr>
          <p:nvPr/>
        </p:nvSpPr>
        <p:spPr bwMode="auto">
          <a:xfrm flipV="1">
            <a:off x="1460500" y="2787650"/>
            <a:ext cx="2224088" cy="2838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6" name="Line 38"/>
          <p:cNvSpPr>
            <a:spLocks noChangeShapeType="1"/>
          </p:cNvSpPr>
          <p:nvPr/>
        </p:nvSpPr>
        <p:spPr bwMode="auto">
          <a:xfrm flipV="1">
            <a:off x="7735888" y="4808538"/>
            <a:ext cx="269875" cy="471487"/>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7" name="Line 39"/>
          <p:cNvSpPr>
            <a:spLocks noChangeShapeType="1"/>
          </p:cNvSpPr>
          <p:nvPr/>
        </p:nvSpPr>
        <p:spPr bwMode="auto">
          <a:xfrm flipV="1">
            <a:off x="5875338" y="2038350"/>
            <a:ext cx="966787" cy="838200"/>
          </a:xfrm>
          <a:prstGeom prst="line">
            <a:avLst/>
          </a:prstGeom>
          <a:noFill/>
          <a:ln w="9525">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8" name="Line 40"/>
          <p:cNvSpPr>
            <a:spLocks noChangeShapeType="1"/>
          </p:cNvSpPr>
          <p:nvPr/>
        </p:nvSpPr>
        <p:spPr bwMode="auto">
          <a:xfrm flipV="1">
            <a:off x="1449388" y="2813050"/>
            <a:ext cx="2097087" cy="1249363"/>
          </a:xfrm>
          <a:prstGeom prst="line">
            <a:avLst/>
          </a:prstGeom>
          <a:noFill/>
          <a:ln w="9525">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69" name="Line 41"/>
          <p:cNvSpPr>
            <a:spLocks noChangeShapeType="1"/>
          </p:cNvSpPr>
          <p:nvPr/>
        </p:nvSpPr>
        <p:spPr bwMode="auto">
          <a:xfrm>
            <a:off x="6181725" y="3133725"/>
            <a:ext cx="717550" cy="180975"/>
          </a:xfrm>
          <a:prstGeom prst="line">
            <a:avLst/>
          </a:prstGeom>
          <a:noFill/>
          <a:ln w="9525">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0" name="Line 42"/>
          <p:cNvSpPr>
            <a:spLocks noChangeShapeType="1"/>
          </p:cNvSpPr>
          <p:nvPr/>
        </p:nvSpPr>
        <p:spPr bwMode="auto">
          <a:xfrm>
            <a:off x="1438275" y="4357688"/>
            <a:ext cx="390525" cy="11191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1" name="Line 43"/>
          <p:cNvSpPr>
            <a:spLocks noChangeShapeType="1"/>
          </p:cNvSpPr>
          <p:nvPr/>
        </p:nvSpPr>
        <p:spPr bwMode="auto">
          <a:xfrm>
            <a:off x="1195388" y="2603500"/>
            <a:ext cx="222885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2" name="Rectangle 44"/>
          <p:cNvSpPr>
            <a:spLocks noChangeArrowheads="1"/>
          </p:cNvSpPr>
          <p:nvPr/>
        </p:nvSpPr>
        <p:spPr bwMode="auto">
          <a:xfrm>
            <a:off x="6288088" y="3325813"/>
            <a:ext cx="1422400" cy="665162"/>
          </a:xfrm>
          <a:prstGeom prst="rect">
            <a:avLst/>
          </a:prstGeom>
          <a:solidFill>
            <a:srgbClr val="CCFFFF">
              <a:alpha val="30196"/>
            </a:srgbClr>
          </a:solidFill>
          <a:ln w="9525" cap="rnd">
            <a:solidFill>
              <a:srgbClr val="000000"/>
            </a:solidFill>
            <a:prstDash val="sysDot"/>
            <a:miter lim="800000"/>
            <a:headEnd/>
            <a:tailEnd/>
          </a:ln>
        </p:spPr>
        <p:txBody>
          <a:bodyPr tIns="10800"/>
          <a:lstStyle/>
          <a:p>
            <a:pPr algn="ctr"/>
            <a:r>
              <a:rPr lang="en-GB" sz="1400" b="1">
                <a:latin typeface="Times New Roman" pitchFamily="18" charset="0"/>
              </a:rPr>
              <a:t>Improved Participation in Society </a:t>
            </a:r>
            <a:r>
              <a:rPr lang="en-GB" sz="1200" b="1">
                <a:latin typeface="Times New Roman" pitchFamily="18" charset="0"/>
              </a:rPr>
              <a:t> </a:t>
            </a:r>
            <a:endParaRPr lang="en-GB"/>
          </a:p>
        </p:txBody>
      </p:sp>
      <p:sp>
        <p:nvSpPr>
          <p:cNvPr id="790573" name="Rectangle 45"/>
          <p:cNvSpPr>
            <a:spLocks noChangeArrowheads="1"/>
          </p:cNvSpPr>
          <p:nvPr/>
        </p:nvSpPr>
        <p:spPr bwMode="auto">
          <a:xfrm>
            <a:off x="6248400" y="1385888"/>
            <a:ext cx="1600200" cy="665162"/>
          </a:xfrm>
          <a:prstGeom prst="rect">
            <a:avLst/>
          </a:prstGeom>
          <a:solidFill>
            <a:srgbClr val="CCFFFF">
              <a:alpha val="30196"/>
            </a:srgbClr>
          </a:solidFill>
          <a:ln w="9525" cap="rnd">
            <a:solidFill>
              <a:srgbClr val="000000"/>
            </a:solidFill>
            <a:prstDash val="sysDot"/>
            <a:miter lim="800000"/>
            <a:headEnd/>
            <a:tailEnd/>
          </a:ln>
        </p:spPr>
        <p:txBody>
          <a:bodyPr tIns="10800"/>
          <a:lstStyle/>
          <a:p>
            <a:pPr algn="ctr"/>
            <a:r>
              <a:rPr lang="en-GB" sz="1400" b="1">
                <a:latin typeface="Times New Roman" pitchFamily="18" charset="0"/>
              </a:rPr>
              <a:t>Improved Family Planning &amp; Health Awareness </a:t>
            </a:r>
            <a:r>
              <a:rPr lang="en-GB" sz="1200" b="1">
                <a:latin typeface="Times New Roman" pitchFamily="18" charset="0"/>
              </a:rPr>
              <a:t> </a:t>
            </a:r>
            <a:endParaRPr lang="en-GB"/>
          </a:p>
        </p:txBody>
      </p:sp>
      <p:sp>
        <p:nvSpPr>
          <p:cNvPr id="790574" name="Line 46"/>
          <p:cNvSpPr>
            <a:spLocks noChangeShapeType="1"/>
          </p:cNvSpPr>
          <p:nvPr/>
        </p:nvSpPr>
        <p:spPr bwMode="auto">
          <a:xfrm>
            <a:off x="7208838" y="3987800"/>
            <a:ext cx="825500" cy="214313"/>
          </a:xfrm>
          <a:prstGeom prst="line">
            <a:avLst/>
          </a:prstGeom>
          <a:noFill/>
          <a:ln w="9525">
            <a:solidFill>
              <a:schemeClr val="folHlink"/>
            </a:solidFill>
            <a:prstDash val="sysDot"/>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5" name="Line 47"/>
          <p:cNvSpPr>
            <a:spLocks noChangeShapeType="1"/>
          </p:cNvSpPr>
          <p:nvPr/>
        </p:nvSpPr>
        <p:spPr bwMode="auto">
          <a:xfrm>
            <a:off x="7853363" y="1677988"/>
            <a:ext cx="168275" cy="592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6" name="Line 48"/>
          <p:cNvSpPr>
            <a:spLocks noChangeShapeType="1"/>
          </p:cNvSpPr>
          <p:nvPr/>
        </p:nvSpPr>
        <p:spPr bwMode="auto">
          <a:xfrm flipH="1" flipV="1">
            <a:off x="8329613" y="3833813"/>
            <a:ext cx="1587" cy="390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7" name="Line 49"/>
          <p:cNvSpPr>
            <a:spLocks noChangeShapeType="1"/>
          </p:cNvSpPr>
          <p:nvPr/>
        </p:nvSpPr>
        <p:spPr bwMode="auto">
          <a:xfrm>
            <a:off x="8315325" y="2836863"/>
            <a:ext cx="15875" cy="392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spAutoFit/>
          </a:bodyPr>
          <a:lstStyle/>
          <a:p>
            <a:endParaRPr lang="en-US"/>
          </a:p>
        </p:txBody>
      </p:sp>
      <p:sp>
        <p:nvSpPr>
          <p:cNvPr id="790578" name="Text Box 50"/>
          <p:cNvSpPr txBox="1">
            <a:spLocks noChangeArrowheads="1"/>
          </p:cNvSpPr>
          <p:nvPr/>
        </p:nvSpPr>
        <p:spPr bwMode="auto">
          <a:xfrm>
            <a:off x="3405188" y="4964113"/>
            <a:ext cx="1389062" cy="411162"/>
          </a:xfrm>
          <a:prstGeom prst="rect">
            <a:avLst/>
          </a:prstGeom>
          <a:solidFill>
            <a:schemeClr val="accent1">
              <a:alpha val="70195"/>
            </a:schemeClr>
          </a:solidFill>
          <a:ln w="38100" algn="ctr">
            <a:solidFill>
              <a:srgbClr val="FF6600"/>
            </a:solidFill>
            <a:miter lim="800000"/>
            <a:headEnd/>
            <a:tailEnd/>
          </a:ln>
        </p:spPr>
        <p:txBody>
          <a:bodyPr tIns="82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BE" sz="1600" b="1">
                <a:latin typeface="Calibri" pitchFamily="34" charset="0"/>
              </a:rPr>
              <a:t>MDG 3</a:t>
            </a:r>
            <a:endParaRPr lang="en-GB" sz="1600" b="1">
              <a:latin typeface="Calibri" pitchFamily="34" charset="0"/>
            </a:endParaRPr>
          </a:p>
        </p:txBody>
      </p:sp>
      <p:sp>
        <p:nvSpPr>
          <p:cNvPr id="790579" name="Text Box 51"/>
          <p:cNvSpPr txBox="1">
            <a:spLocks noChangeArrowheads="1"/>
          </p:cNvSpPr>
          <p:nvPr/>
        </p:nvSpPr>
        <p:spPr bwMode="auto">
          <a:xfrm>
            <a:off x="3406775" y="4525963"/>
            <a:ext cx="1387475" cy="411162"/>
          </a:xfrm>
          <a:prstGeom prst="rect">
            <a:avLst/>
          </a:prstGeom>
          <a:solidFill>
            <a:schemeClr val="accent1">
              <a:alpha val="70195"/>
            </a:schemeClr>
          </a:solidFill>
          <a:ln w="38100" algn="ctr">
            <a:solidFill>
              <a:srgbClr val="FF6600"/>
            </a:solidFill>
            <a:miter lim="800000"/>
            <a:headEnd/>
            <a:tailEnd/>
          </a:ln>
        </p:spPr>
        <p:txBody>
          <a:bodyPr tIns="82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BE" sz="1600" b="1">
                <a:latin typeface="Calibri" pitchFamily="34" charset="0"/>
              </a:rPr>
              <a:t>MDG 2</a:t>
            </a:r>
            <a:endParaRPr lang="en-GB" sz="1600" b="1">
              <a:latin typeface="Calibri" pitchFamily="34" charset="0"/>
            </a:endParaRPr>
          </a:p>
        </p:txBody>
      </p:sp>
      <p:sp>
        <p:nvSpPr>
          <p:cNvPr id="790580" name="Text Box 52"/>
          <p:cNvSpPr txBox="1">
            <a:spLocks noChangeArrowheads="1"/>
          </p:cNvSpPr>
          <p:nvPr/>
        </p:nvSpPr>
        <p:spPr bwMode="auto">
          <a:xfrm>
            <a:off x="7791450" y="3756025"/>
            <a:ext cx="1162050" cy="411163"/>
          </a:xfrm>
          <a:prstGeom prst="rect">
            <a:avLst/>
          </a:prstGeom>
          <a:solidFill>
            <a:schemeClr val="accent1">
              <a:alpha val="70195"/>
            </a:schemeClr>
          </a:solidFill>
          <a:ln w="38100" algn="ctr">
            <a:solidFill>
              <a:srgbClr val="FF6600"/>
            </a:solidFill>
            <a:miter lim="800000"/>
            <a:headEnd/>
            <a:tailEnd/>
          </a:ln>
        </p:spPr>
        <p:txBody>
          <a:bodyPr tIns="82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BE" sz="1600" b="1">
                <a:latin typeface="Calibri" pitchFamily="34" charset="0"/>
              </a:rPr>
              <a:t>MDG 1</a:t>
            </a:r>
            <a:endParaRPr lang="en-GB" sz="1600" b="1">
              <a:latin typeface="Calibri" pitchFamily="34" charset="0"/>
            </a:endParaRPr>
          </a:p>
        </p:txBody>
      </p:sp>
      <p:sp>
        <p:nvSpPr>
          <p:cNvPr id="790581" name="Text Box 53"/>
          <p:cNvSpPr txBox="1">
            <a:spLocks noChangeArrowheads="1"/>
          </p:cNvSpPr>
          <p:nvPr/>
        </p:nvSpPr>
        <p:spPr bwMode="auto">
          <a:xfrm>
            <a:off x="4737100" y="3571875"/>
            <a:ext cx="1444625" cy="411163"/>
          </a:xfrm>
          <a:prstGeom prst="rect">
            <a:avLst/>
          </a:prstGeom>
          <a:solidFill>
            <a:schemeClr val="accent1">
              <a:alpha val="70195"/>
            </a:schemeClr>
          </a:solidFill>
          <a:ln w="38100" algn="ctr">
            <a:solidFill>
              <a:srgbClr val="FF6600"/>
            </a:solidFill>
            <a:miter lim="800000"/>
            <a:headEnd/>
            <a:tailEnd/>
          </a:ln>
        </p:spPr>
        <p:txBody>
          <a:bodyPr tIns="8280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fr-BE" sz="1600" b="1">
                <a:latin typeface="Calibri" pitchFamily="34" charset="0"/>
              </a:rPr>
              <a:t>MDG 2</a:t>
            </a:r>
            <a:endParaRPr lang="en-GB" sz="1600" b="1">
              <a:latin typeface="Calibri" pitchFamily="34" charset="0"/>
            </a:endParaRPr>
          </a:p>
        </p:txBody>
      </p:sp>
      <p:sp>
        <p:nvSpPr>
          <p:cNvPr id="54" name="TextBox 53"/>
          <p:cNvSpPr txBox="1">
            <a:spLocks noChangeArrowheads="1"/>
          </p:cNvSpPr>
          <p:nvPr/>
        </p:nvSpPr>
        <p:spPr bwMode="auto">
          <a:xfrm>
            <a:off x="1285875" y="6345238"/>
            <a:ext cx="7119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Source: OECE/DAC Network on Development Evaluation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4" presetClass="entr" presetSubtype="16" fill="hold" grpId="0" nodeType="afterEffect">
                                  <p:stCondLst>
                                    <p:cond delay="1000"/>
                                  </p:stCondLst>
                                  <p:childTnLst>
                                    <p:set>
                                      <p:cBhvr>
                                        <p:cTn id="11" dur="1" fill="hold">
                                          <p:stCondLst>
                                            <p:cond delay="0"/>
                                          </p:stCondLst>
                                        </p:cTn>
                                        <p:tgtEl>
                                          <p:spTgt spid="790564"/>
                                        </p:tgtEl>
                                        <p:attrNameLst>
                                          <p:attrName>style.visibility</p:attrName>
                                        </p:attrNameLst>
                                      </p:cBhvr>
                                      <p:to>
                                        <p:strVal val="visible"/>
                                      </p:to>
                                    </p:set>
                                    <p:animEffect transition="in" filter="box(in)">
                                      <p:cBhvr>
                                        <p:cTn id="12" dur="500"/>
                                        <p:tgtEl>
                                          <p:spTgt spid="790564"/>
                                        </p:tgtEl>
                                      </p:cBhvr>
                                    </p:animEffect>
                                  </p:childTnLst>
                                </p:cTn>
                              </p:par>
                            </p:childTnLst>
                          </p:cTn>
                        </p:par>
                        <p:par>
                          <p:cTn id="13" fill="hold" nodeType="afterGroup">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790537"/>
                                        </p:tgtEl>
                                        <p:attrNameLst>
                                          <p:attrName>style.visibility</p:attrName>
                                        </p:attrNameLst>
                                      </p:cBhvr>
                                      <p:to>
                                        <p:strVal val="visible"/>
                                      </p:to>
                                    </p:set>
                                  </p:childTnLst>
                                </p:cTn>
                              </p:par>
                            </p:childTnLst>
                          </p:cTn>
                        </p:par>
                        <p:par>
                          <p:cTn id="16" fill="hold" nodeType="afterGroup">
                            <p:stCondLst>
                              <p:cond delay="2000"/>
                            </p:stCondLst>
                            <p:childTnLst>
                              <p:par>
                                <p:cTn id="17" presetID="4" presetClass="entr" presetSubtype="16" fill="hold" grpId="0" nodeType="afterEffect">
                                  <p:stCondLst>
                                    <p:cond delay="0"/>
                                  </p:stCondLst>
                                  <p:childTnLst>
                                    <p:set>
                                      <p:cBhvr>
                                        <p:cTn id="18" dur="1" fill="hold">
                                          <p:stCondLst>
                                            <p:cond delay="0"/>
                                          </p:stCondLst>
                                        </p:cTn>
                                        <p:tgtEl>
                                          <p:spTgt spid="790560"/>
                                        </p:tgtEl>
                                        <p:attrNameLst>
                                          <p:attrName>style.visibility</p:attrName>
                                        </p:attrNameLst>
                                      </p:cBhvr>
                                      <p:to>
                                        <p:strVal val="visible"/>
                                      </p:to>
                                    </p:set>
                                    <p:animEffect transition="in" filter="box(in)">
                                      <p:cBhvr>
                                        <p:cTn id="19" dur="500"/>
                                        <p:tgtEl>
                                          <p:spTgt spid="790560"/>
                                        </p:tgtEl>
                                      </p:cBhvr>
                                    </p:animEffect>
                                  </p:childTnLst>
                                </p:cTn>
                              </p:par>
                            </p:childTnLst>
                          </p:cTn>
                        </p:par>
                        <p:par>
                          <p:cTn id="20" fill="hold" nodeType="afterGroup">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790538"/>
                                        </p:tgtEl>
                                        <p:attrNameLst>
                                          <p:attrName>style.visibility</p:attrName>
                                        </p:attrNameLst>
                                      </p:cBhvr>
                                      <p:to>
                                        <p:strVal val="visible"/>
                                      </p:to>
                                    </p:set>
                                  </p:childTnLst>
                                </p:cTn>
                              </p:par>
                            </p:childTnLst>
                          </p:cTn>
                        </p:par>
                        <p:par>
                          <p:cTn id="23" fill="hold" nodeType="afterGroup">
                            <p:stCondLst>
                              <p:cond delay="2500"/>
                            </p:stCondLst>
                            <p:childTnLst>
                              <p:par>
                                <p:cTn id="24" presetID="4" presetClass="entr" presetSubtype="16" fill="hold" grpId="0" nodeType="afterEffect">
                                  <p:stCondLst>
                                    <p:cond delay="0"/>
                                  </p:stCondLst>
                                  <p:childTnLst>
                                    <p:set>
                                      <p:cBhvr>
                                        <p:cTn id="25" dur="1" fill="hold">
                                          <p:stCondLst>
                                            <p:cond delay="0"/>
                                          </p:stCondLst>
                                        </p:cTn>
                                        <p:tgtEl>
                                          <p:spTgt spid="790570"/>
                                        </p:tgtEl>
                                        <p:attrNameLst>
                                          <p:attrName>style.visibility</p:attrName>
                                        </p:attrNameLst>
                                      </p:cBhvr>
                                      <p:to>
                                        <p:strVal val="visible"/>
                                      </p:to>
                                    </p:set>
                                    <p:animEffect transition="in" filter="box(in)">
                                      <p:cBhvr>
                                        <p:cTn id="26" dur="500"/>
                                        <p:tgtEl>
                                          <p:spTgt spid="790570"/>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790554"/>
                                        </p:tgtEl>
                                        <p:attrNameLst>
                                          <p:attrName>style.visibility</p:attrName>
                                        </p:attrNameLst>
                                      </p:cBhvr>
                                      <p:to>
                                        <p:strVal val="visible"/>
                                      </p:to>
                                    </p:set>
                                    <p:animEffect transition="in" filter="box(in)">
                                      <p:cBhvr>
                                        <p:cTn id="29" dur="500"/>
                                        <p:tgtEl>
                                          <p:spTgt spid="790554"/>
                                        </p:tgtEl>
                                      </p:cBhvr>
                                    </p:animEffect>
                                  </p:childTnLst>
                                </p:cTn>
                              </p:par>
                            </p:childTnLst>
                          </p:cTn>
                        </p:par>
                        <p:par>
                          <p:cTn id="30" fill="hold" nodeType="afterGroup">
                            <p:stCondLst>
                              <p:cond delay="3000"/>
                            </p:stCondLst>
                            <p:childTnLst>
                              <p:par>
                                <p:cTn id="31" presetID="1" presetClass="entr" presetSubtype="0" fill="hold" grpId="0" nodeType="afterEffect">
                                  <p:stCondLst>
                                    <p:cond delay="0"/>
                                  </p:stCondLst>
                                  <p:childTnLst>
                                    <p:set>
                                      <p:cBhvr>
                                        <p:cTn id="32" dur="1" fill="hold">
                                          <p:stCondLst>
                                            <p:cond delay="0"/>
                                          </p:stCondLst>
                                        </p:cTn>
                                        <p:tgtEl>
                                          <p:spTgt spid="790539"/>
                                        </p:tgtEl>
                                        <p:attrNameLst>
                                          <p:attrName>style.visibility</p:attrName>
                                        </p:attrNameLst>
                                      </p:cBhvr>
                                      <p:to>
                                        <p:strVal val="visible"/>
                                      </p:to>
                                    </p:set>
                                  </p:childTnLst>
                                </p:cTn>
                              </p:par>
                            </p:childTnLst>
                          </p:cTn>
                        </p:par>
                        <p:par>
                          <p:cTn id="33" fill="hold" nodeType="afterGroup">
                            <p:stCondLst>
                              <p:cond delay="3000"/>
                            </p:stCondLst>
                            <p:childTnLst>
                              <p:par>
                                <p:cTn id="34" presetID="4" presetClass="entr" presetSubtype="16" fill="hold" grpId="0" nodeType="afterEffect">
                                  <p:stCondLst>
                                    <p:cond delay="0"/>
                                  </p:stCondLst>
                                  <p:childTnLst>
                                    <p:set>
                                      <p:cBhvr>
                                        <p:cTn id="35" dur="1" fill="hold">
                                          <p:stCondLst>
                                            <p:cond delay="0"/>
                                          </p:stCondLst>
                                        </p:cTn>
                                        <p:tgtEl>
                                          <p:spTgt spid="790561"/>
                                        </p:tgtEl>
                                        <p:attrNameLst>
                                          <p:attrName>style.visibility</p:attrName>
                                        </p:attrNameLst>
                                      </p:cBhvr>
                                      <p:to>
                                        <p:strVal val="visible"/>
                                      </p:to>
                                    </p:set>
                                    <p:animEffect transition="in" filter="box(in)">
                                      <p:cBhvr>
                                        <p:cTn id="36" dur="500"/>
                                        <p:tgtEl>
                                          <p:spTgt spid="790561"/>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790562"/>
                                        </p:tgtEl>
                                        <p:attrNameLst>
                                          <p:attrName>style.visibility</p:attrName>
                                        </p:attrNameLst>
                                      </p:cBhvr>
                                      <p:to>
                                        <p:strVal val="visible"/>
                                      </p:to>
                                    </p:set>
                                    <p:animEffect transition="in" filter="box(in)">
                                      <p:cBhvr>
                                        <p:cTn id="39" dur="500"/>
                                        <p:tgtEl>
                                          <p:spTgt spid="790562"/>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790568"/>
                                        </p:tgtEl>
                                        <p:attrNameLst>
                                          <p:attrName>style.visibility</p:attrName>
                                        </p:attrNameLst>
                                      </p:cBhvr>
                                      <p:to>
                                        <p:strVal val="visible"/>
                                      </p:to>
                                    </p:set>
                                    <p:animEffect transition="in" filter="box(in)">
                                      <p:cBhvr>
                                        <p:cTn id="42" dur="500"/>
                                        <p:tgtEl>
                                          <p:spTgt spid="790568"/>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790565"/>
                                        </p:tgtEl>
                                        <p:attrNameLst>
                                          <p:attrName>style.visibility</p:attrName>
                                        </p:attrNameLst>
                                      </p:cBhvr>
                                      <p:to>
                                        <p:strVal val="visible"/>
                                      </p:to>
                                    </p:set>
                                    <p:animEffect transition="in" filter="box(in)">
                                      <p:cBhvr>
                                        <p:cTn id="45" dur="500"/>
                                        <p:tgtEl>
                                          <p:spTgt spid="790565"/>
                                        </p:tgtEl>
                                      </p:cBhvr>
                                    </p:animEffect>
                                  </p:childTnLst>
                                </p:cTn>
                              </p:par>
                            </p:childTnLst>
                          </p:cTn>
                        </p:par>
                        <p:par>
                          <p:cTn id="46" fill="hold" nodeType="afterGroup">
                            <p:stCondLst>
                              <p:cond delay="3500"/>
                            </p:stCondLst>
                            <p:childTnLst>
                              <p:par>
                                <p:cTn id="47" presetID="1" presetClass="entr" presetSubtype="0" fill="hold" grpId="0" nodeType="afterEffect">
                                  <p:stCondLst>
                                    <p:cond delay="0"/>
                                  </p:stCondLst>
                                  <p:childTnLst>
                                    <p:set>
                                      <p:cBhvr>
                                        <p:cTn id="48" dur="1" fill="hold">
                                          <p:stCondLst>
                                            <p:cond delay="0"/>
                                          </p:stCondLst>
                                        </p:cTn>
                                        <p:tgtEl>
                                          <p:spTgt spid="790542"/>
                                        </p:tgtEl>
                                        <p:attrNameLst>
                                          <p:attrName>style.visibility</p:attrName>
                                        </p:attrNameLst>
                                      </p:cBhvr>
                                      <p:to>
                                        <p:strVal val="visible"/>
                                      </p:to>
                                    </p:set>
                                  </p:childTnLst>
                                </p:cTn>
                              </p:par>
                            </p:childTnLst>
                          </p:cTn>
                        </p:par>
                        <p:par>
                          <p:cTn id="49" fill="hold" nodeType="afterGroup">
                            <p:stCondLst>
                              <p:cond delay="3500"/>
                            </p:stCondLst>
                            <p:childTnLst>
                              <p:par>
                                <p:cTn id="50" presetID="4" presetClass="entr" presetSubtype="16" fill="hold" grpId="0" nodeType="afterEffect">
                                  <p:stCondLst>
                                    <p:cond delay="0"/>
                                  </p:stCondLst>
                                  <p:childTnLst>
                                    <p:set>
                                      <p:cBhvr>
                                        <p:cTn id="51" dur="1" fill="hold">
                                          <p:stCondLst>
                                            <p:cond delay="0"/>
                                          </p:stCondLst>
                                        </p:cTn>
                                        <p:tgtEl>
                                          <p:spTgt spid="790553"/>
                                        </p:tgtEl>
                                        <p:attrNameLst>
                                          <p:attrName>style.visibility</p:attrName>
                                        </p:attrNameLst>
                                      </p:cBhvr>
                                      <p:to>
                                        <p:strVal val="visible"/>
                                      </p:to>
                                    </p:set>
                                    <p:animEffect transition="in" filter="box(in)">
                                      <p:cBhvr>
                                        <p:cTn id="52" dur="500"/>
                                        <p:tgtEl>
                                          <p:spTgt spid="790553"/>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790563"/>
                                        </p:tgtEl>
                                        <p:attrNameLst>
                                          <p:attrName>style.visibility</p:attrName>
                                        </p:attrNameLst>
                                      </p:cBhvr>
                                      <p:to>
                                        <p:strVal val="visible"/>
                                      </p:to>
                                    </p:set>
                                    <p:animEffect transition="in" filter="box(in)">
                                      <p:cBhvr>
                                        <p:cTn id="55" dur="500"/>
                                        <p:tgtEl>
                                          <p:spTgt spid="790563"/>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790571"/>
                                        </p:tgtEl>
                                        <p:attrNameLst>
                                          <p:attrName>style.visibility</p:attrName>
                                        </p:attrNameLst>
                                      </p:cBhvr>
                                      <p:to>
                                        <p:strVal val="visible"/>
                                      </p:to>
                                    </p:set>
                                    <p:animEffect transition="in" filter="box(in)">
                                      <p:cBhvr>
                                        <p:cTn id="58" dur="500"/>
                                        <p:tgtEl>
                                          <p:spTgt spid="790571"/>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790556"/>
                                        </p:tgtEl>
                                        <p:attrNameLst>
                                          <p:attrName>style.visibility</p:attrName>
                                        </p:attrNameLst>
                                      </p:cBhvr>
                                      <p:to>
                                        <p:strVal val="visible"/>
                                      </p:to>
                                    </p:set>
                                    <p:animEffect transition="in" filter="box(in)">
                                      <p:cBhvr>
                                        <p:cTn id="61" dur="500"/>
                                        <p:tgtEl>
                                          <p:spTgt spid="790556"/>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790555"/>
                                        </p:tgtEl>
                                        <p:attrNameLst>
                                          <p:attrName>style.visibility</p:attrName>
                                        </p:attrNameLst>
                                      </p:cBhvr>
                                      <p:to>
                                        <p:strVal val="visible"/>
                                      </p:to>
                                    </p:set>
                                    <p:animEffect transition="in" filter="box(in)">
                                      <p:cBhvr>
                                        <p:cTn id="64" dur="500"/>
                                        <p:tgtEl>
                                          <p:spTgt spid="790555"/>
                                        </p:tgtEl>
                                      </p:cBhvr>
                                    </p:animEffect>
                                  </p:childTnLst>
                                </p:cTn>
                              </p:par>
                            </p:childTnLst>
                          </p:cTn>
                        </p:par>
                        <p:par>
                          <p:cTn id="65" fill="hold" nodeType="afterGroup">
                            <p:stCondLst>
                              <p:cond delay="4000"/>
                            </p:stCondLst>
                            <p:childTnLst>
                              <p:par>
                                <p:cTn id="66" presetID="1" presetClass="entr" presetSubtype="0" fill="hold" grpId="0" nodeType="afterEffect">
                                  <p:stCondLst>
                                    <p:cond delay="0"/>
                                  </p:stCondLst>
                                  <p:childTnLst>
                                    <p:set>
                                      <p:cBhvr>
                                        <p:cTn id="67" dur="1" fill="hold">
                                          <p:stCondLst>
                                            <p:cond delay="0"/>
                                          </p:stCondLst>
                                        </p:cTn>
                                        <p:tgtEl>
                                          <p:spTgt spid="790541"/>
                                        </p:tgtEl>
                                        <p:attrNameLst>
                                          <p:attrName>style.visibility</p:attrName>
                                        </p:attrNameLst>
                                      </p:cBhvr>
                                      <p:to>
                                        <p:strVal val="visible"/>
                                      </p:to>
                                    </p:set>
                                  </p:childTnLst>
                                </p:cTn>
                              </p:par>
                            </p:childTnLst>
                          </p:cTn>
                        </p:par>
                        <p:par>
                          <p:cTn id="68" fill="hold" nodeType="afterGroup">
                            <p:stCondLst>
                              <p:cond delay="4000"/>
                            </p:stCondLst>
                            <p:childTnLst>
                              <p:par>
                                <p:cTn id="69" presetID="4" presetClass="entr" presetSubtype="16" fill="hold" grpId="0" nodeType="afterEffect">
                                  <p:stCondLst>
                                    <p:cond delay="0"/>
                                  </p:stCondLst>
                                  <p:childTnLst>
                                    <p:set>
                                      <p:cBhvr>
                                        <p:cTn id="70" dur="1" fill="hold">
                                          <p:stCondLst>
                                            <p:cond delay="0"/>
                                          </p:stCondLst>
                                        </p:cTn>
                                        <p:tgtEl>
                                          <p:spTgt spid="790559"/>
                                        </p:tgtEl>
                                        <p:attrNameLst>
                                          <p:attrName>style.visibility</p:attrName>
                                        </p:attrNameLst>
                                      </p:cBhvr>
                                      <p:to>
                                        <p:strVal val="visible"/>
                                      </p:to>
                                    </p:set>
                                    <p:animEffect transition="in" filter="box(in)">
                                      <p:cBhvr>
                                        <p:cTn id="71" dur="500"/>
                                        <p:tgtEl>
                                          <p:spTgt spid="790559"/>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790552"/>
                                        </p:tgtEl>
                                        <p:attrNameLst>
                                          <p:attrName>style.visibility</p:attrName>
                                        </p:attrNameLst>
                                      </p:cBhvr>
                                      <p:to>
                                        <p:strVal val="visible"/>
                                      </p:to>
                                    </p:set>
                                    <p:animEffect transition="in" filter="box(in)">
                                      <p:cBhvr>
                                        <p:cTn id="74" dur="500"/>
                                        <p:tgtEl>
                                          <p:spTgt spid="790552"/>
                                        </p:tgtEl>
                                      </p:cBhvr>
                                    </p:animEffect>
                                  </p:childTnLst>
                                </p:cTn>
                              </p:par>
                            </p:childTnLst>
                          </p:cTn>
                        </p:par>
                        <p:par>
                          <p:cTn id="75" fill="hold" nodeType="afterGroup">
                            <p:stCondLst>
                              <p:cond delay="4500"/>
                            </p:stCondLst>
                            <p:childTnLst>
                              <p:par>
                                <p:cTn id="76" presetID="1" presetClass="entr" presetSubtype="0" fill="hold" grpId="0" nodeType="afterEffect">
                                  <p:stCondLst>
                                    <p:cond delay="0"/>
                                  </p:stCondLst>
                                  <p:childTnLst>
                                    <p:set>
                                      <p:cBhvr>
                                        <p:cTn id="77" dur="1" fill="hold">
                                          <p:stCondLst>
                                            <p:cond delay="0"/>
                                          </p:stCondLst>
                                        </p:cTn>
                                        <p:tgtEl>
                                          <p:spTgt spid="790540"/>
                                        </p:tgtEl>
                                        <p:attrNameLst>
                                          <p:attrName>style.visibility</p:attrName>
                                        </p:attrNameLst>
                                      </p:cBhvr>
                                      <p:to>
                                        <p:strVal val="visible"/>
                                      </p:to>
                                    </p:set>
                                  </p:childTnLst>
                                </p:cTn>
                              </p:par>
                            </p:childTnLst>
                          </p:cTn>
                        </p:par>
                        <p:par>
                          <p:cTn id="78" fill="hold" nodeType="afterGroup">
                            <p:stCondLst>
                              <p:cond delay="4500"/>
                            </p:stCondLst>
                            <p:childTnLst>
                              <p:par>
                                <p:cTn id="79" presetID="4" presetClass="entr" presetSubtype="16" fill="hold" grpId="0" nodeType="afterEffect">
                                  <p:stCondLst>
                                    <p:cond delay="0"/>
                                  </p:stCondLst>
                                  <p:childTnLst>
                                    <p:set>
                                      <p:cBhvr>
                                        <p:cTn id="80" dur="1" fill="hold">
                                          <p:stCondLst>
                                            <p:cond delay="0"/>
                                          </p:stCondLst>
                                        </p:cTn>
                                        <p:tgtEl>
                                          <p:spTgt spid="790567"/>
                                        </p:tgtEl>
                                        <p:attrNameLst>
                                          <p:attrName>style.visibility</p:attrName>
                                        </p:attrNameLst>
                                      </p:cBhvr>
                                      <p:to>
                                        <p:strVal val="visible"/>
                                      </p:to>
                                    </p:set>
                                    <p:animEffect transition="in" filter="box(in)">
                                      <p:cBhvr>
                                        <p:cTn id="81" dur="500"/>
                                        <p:tgtEl>
                                          <p:spTgt spid="790567"/>
                                        </p:tgtEl>
                                      </p:cBhvr>
                                    </p:animEffect>
                                  </p:childTnLst>
                                </p:cTn>
                              </p:par>
                            </p:childTnLst>
                          </p:cTn>
                        </p:par>
                        <p:par>
                          <p:cTn id="82" fill="hold" nodeType="afterGroup">
                            <p:stCondLst>
                              <p:cond delay="5000"/>
                            </p:stCondLst>
                            <p:childTnLst>
                              <p:par>
                                <p:cTn id="83" presetID="1" presetClass="entr" presetSubtype="0" fill="hold" grpId="0" nodeType="afterEffect">
                                  <p:stCondLst>
                                    <p:cond delay="0"/>
                                  </p:stCondLst>
                                  <p:childTnLst>
                                    <p:set>
                                      <p:cBhvr>
                                        <p:cTn id="84" dur="1" fill="hold">
                                          <p:stCondLst>
                                            <p:cond delay="0"/>
                                          </p:stCondLst>
                                        </p:cTn>
                                        <p:tgtEl>
                                          <p:spTgt spid="790573"/>
                                        </p:tgtEl>
                                        <p:attrNameLst>
                                          <p:attrName>style.visibility</p:attrName>
                                        </p:attrNameLst>
                                      </p:cBhvr>
                                      <p:to>
                                        <p:strVal val="visible"/>
                                      </p:to>
                                    </p:set>
                                  </p:childTnLst>
                                </p:cTn>
                              </p:par>
                            </p:childTnLst>
                          </p:cTn>
                        </p:par>
                        <p:par>
                          <p:cTn id="85" fill="hold" nodeType="afterGroup">
                            <p:stCondLst>
                              <p:cond delay="5000"/>
                            </p:stCondLst>
                            <p:childTnLst>
                              <p:par>
                                <p:cTn id="86" presetID="4" presetClass="entr" presetSubtype="16" fill="hold" grpId="0" nodeType="afterEffect">
                                  <p:stCondLst>
                                    <p:cond delay="0"/>
                                  </p:stCondLst>
                                  <p:childTnLst>
                                    <p:set>
                                      <p:cBhvr>
                                        <p:cTn id="87" dur="1" fill="hold">
                                          <p:stCondLst>
                                            <p:cond delay="0"/>
                                          </p:stCondLst>
                                        </p:cTn>
                                        <p:tgtEl>
                                          <p:spTgt spid="790569"/>
                                        </p:tgtEl>
                                        <p:attrNameLst>
                                          <p:attrName>style.visibility</p:attrName>
                                        </p:attrNameLst>
                                      </p:cBhvr>
                                      <p:to>
                                        <p:strVal val="visible"/>
                                      </p:to>
                                    </p:set>
                                    <p:animEffect transition="in" filter="box(in)">
                                      <p:cBhvr>
                                        <p:cTn id="88" dur="500"/>
                                        <p:tgtEl>
                                          <p:spTgt spid="790569"/>
                                        </p:tgtEl>
                                      </p:cBhvr>
                                    </p:animEffect>
                                  </p:childTnLst>
                                </p:cTn>
                              </p:par>
                            </p:childTnLst>
                          </p:cTn>
                        </p:par>
                        <p:par>
                          <p:cTn id="89" fill="hold" nodeType="afterGroup">
                            <p:stCondLst>
                              <p:cond delay="5500"/>
                            </p:stCondLst>
                            <p:childTnLst>
                              <p:par>
                                <p:cTn id="90" presetID="1" presetClass="entr" presetSubtype="0" fill="hold" grpId="0" nodeType="afterEffect">
                                  <p:stCondLst>
                                    <p:cond delay="0"/>
                                  </p:stCondLst>
                                  <p:childTnLst>
                                    <p:set>
                                      <p:cBhvr>
                                        <p:cTn id="91" dur="1" fill="hold">
                                          <p:stCondLst>
                                            <p:cond delay="0"/>
                                          </p:stCondLst>
                                        </p:cTn>
                                        <p:tgtEl>
                                          <p:spTgt spid="790572"/>
                                        </p:tgtEl>
                                        <p:attrNameLst>
                                          <p:attrName>style.visibility</p:attrName>
                                        </p:attrNameLst>
                                      </p:cBhvr>
                                      <p:to>
                                        <p:strVal val="visible"/>
                                      </p:to>
                                    </p:set>
                                  </p:childTnLst>
                                </p:cTn>
                              </p:par>
                            </p:childTnLst>
                          </p:cTn>
                        </p:par>
                        <p:par>
                          <p:cTn id="92" fill="hold" nodeType="afterGroup">
                            <p:stCondLst>
                              <p:cond delay="5500"/>
                            </p:stCondLst>
                            <p:childTnLst>
                              <p:par>
                                <p:cTn id="93" presetID="4" presetClass="entr" presetSubtype="16" fill="hold" grpId="0" nodeType="afterEffect">
                                  <p:stCondLst>
                                    <p:cond delay="0"/>
                                  </p:stCondLst>
                                  <p:childTnLst>
                                    <p:set>
                                      <p:cBhvr>
                                        <p:cTn id="94" dur="1" fill="hold">
                                          <p:stCondLst>
                                            <p:cond delay="0"/>
                                          </p:stCondLst>
                                        </p:cTn>
                                        <p:tgtEl>
                                          <p:spTgt spid="790557"/>
                                        </p:tgtEl>
                                        <p:attrNameLst>
                                          <p:attrName>style.visibility</p:attrName>
                                        </p:attrNameLst>
                                      </p:cBhvr>
                                      <p:to>
                                        <p:strVal val="visible"/>
                                      </p:to>
                                    </p:set>
                                    <p:animEffect transition="in" filter="box(in)">
                                      <p:cBhvr>
                                        <p:cTn id="95" dur="500"/>
                                        <p:tgtEl>
                                          <p:spTgt spid="790557"/>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790558"/>
                                        </p:tgtEl>
                                        <p:attrNameLst>
                                          <p:attrName>style.visibility</p:attrName>
                                        </p:attrNameLst>
                                      </p:cBhvr>
                                      <p:to>
                                        <p:strVal val="visible"/>
                                      </p:to>
                                    </p:set>
                                    <p:animEffect transition="in" filter="box(in)">
                                      <p:cBhvr>
                                        <p:cTn id="98" dur="500"/>
                                        <p:tgtEl>
                                          <p:spTgt spid="790558"/>
                                        </p:tgtEl>
                                      </p:cBhvr>
                                    </p:animEffect>
                                  </p:childTnLst>
                                </p:cTn>
                              </p:par>
                            </p:childTnLst>
                          </p:cTn>
                        </p:par>
                        <p:par>
                          <p:cTn id="99" fill="hold" nodeType="afterGroup">
                            <p:stCondLst>
                              <p:cond delay="6000"/>
                            </p:stCondLst>
                            <p:childTnLst>
                              <p:par>
                                <p:cTn id="100" presetID="1" presetClass="entr" presetSubtype="0" fill="hold" grpId="0" nodeType="afterEffect">
                                  <p:stCondLst>
                                    <p:cond delay="0"/>
                                  </p:stCondLst>
                                  <p:childTnLst>
                                    <p:set>
                                      <p:cBhvr>
                                        <p:cTn id="101" dur="1" fill="hold">
                                          <p:stCondLst>
                                            <p:cond delay="0"/>
                                          </p:stCondLst>
                                        </p:cTn>
                                        <p:tgtEl>
                                          <p:spTgt spid="790543"/>
                                        </p:tgtEl>
                                        <p:attrNameLst>
                                          <p:attrName>style.visibility</p:attrName>
                                        </p:attrNameLst>
                                      </p:cBhvr>
                                      <p:to>
                                        <p:strVal val="visible"/>
                                      </p:to>
                                    </p:set>
                                  </p:childTnLst>
                                </p:cTn>
                              </p:par>
                            </p:childTnLst>
                          </p:cTn>
                        </p:par>
                        <p:par>
                          <p:cTn id="102" fill="hold" nodeType="afterGroup">
                            <p:stCondLst>
                              <p:cond delay="6000"/>
                            </p:stCondLst>
                            <p:childTnLst>
                              <p:par>
                                <p:cTn id="103" presetID="4" presetClass="entr" presetSubtype="16" fill="hold" grpId="0" nodeType="afterEffect">
                                  <p:stCondLst>
                                    <p:cond delay="0"/>
                                  </p:stCondLst>
                                  <p:childTnLst>
                                    <p:set>
                                      <p:cBhvr>
                                        <p:cTn id="104" dur="1" fill="hold">
                                          <p:stCondLst>
                                            <p:cond delay="0"/>
                                          </p:stCondLst>
                                        </p:cTn>
                                        <p:tgtEl>
                                          <p:spTgt spid="790575"/>
                                        </p:tgtEl>
                                        <p:attrNameLst>
                                          <p:attrName>style.visibility</p:attrName>
                                        </p:attrNameLst>
                                      </p:cBhvr>
                                      <p:to>
                                        <p:strVal val="visible"/>
                                      </p:to>
                                    </p:set>
                                    <p:animEffect transition="in" filter="box(in)">
                                      <p:cBhvr>
                                        <p:cTn id="105" dur="500"/>
                                        <p:tgtEl>
                                          <p:spTgt spid="790575"/>
                                        </p:tgtEl>
                                      </p:cBhvr>
                                    </p:animEffect>
                                  </p:childTnLst>
                                </p:cTn>
                              </p:par>
                            </p:childTnLst>
                          </p:cTn>
                        </p:par>
                        <p:par>
                          <p:cTn id="106" fill="hold" nodeType="afterGroup">
                            <p:stCondLst>
                              <p:cond delay="6500"/>
                            </p:stCondLst>
                            <p:childTnLst>
                              <p:par>
                                <p:cTn id="107" presetID="1" presetClass="entr" presetSubtype="0" fill="hold" grpId="0" nodeType="afterEffect">
                                  <p:stCondLst>
                                    <p:cond delay="0"/>
                                  </p:stCondLst>
                                  <p:childTnLst>
                                    <p:set>
                                      <p:cBhvr>
                                        <p:cTn id="108" dur="1" fill="hold">
                                          <p:stCondLst>
                                            <p:cond delay="0"/>
                                          </p:stCondLst>
                                        </p:cTn>
                                        <p:tgtEl>
                                          <p:spTgt spid="790544"/>
                                        </p:tgtEl>
                                        <p:attrNameLst>
                                          <p:attrName>style.visibility</p:attrName>
                                        </p:attrNameLst>
                                      </p:cBhvr>
                                      <p:to>
                                        <p:strVal val="visible"/>
                                      </p:to>
                                    </p:set>
                                  </p:childTnLst>
                                </p:cTn>
                              </p:par>
                            </p:childTnLst>
                          </p:cTn>
                        </p:par>
                        <p:par>
                          <p:cTn id="109" fill="hold" nodeType="afterGroup">
                            <p:stCondLst>
                              <p:cond delay="6500"/>
                            </p:stCondLst>
                            <p:childTnLst>
                              <p:par>
                                <p:cTn id="110" presetID="4" presetClass="entr" presetSubtype="16" fill="hold" grpId="0" nodeType="afterEffect">
                                  <p:stCondLst>
                                    <p:cond delay="0"/>
                                  </p:stCondLst>
                                  <p:childTnLst>
                                    <p:set>
                                      <p:cBhvr>
                                        <p:cTn id="111" dur="1" fill="hold">
                                          <p:stCondLst>
                                            <p:cond delay="0"/>
                                          </p:stCondLst>
                                        </p:cTn>
                                        <p:tgtEl>
                                          <p:spTgt spid="790566"/>
                                        </p:tgtEl>
                                        <p:attrNameLst>
                                          <p:attrName>style.visibility</p:attrName>
                                        </p:attrNameLst>
                                      </p:cBhvr>
                                      <p:to>
                                        <p:strVal val="visible"/>
                                      </p:to>
                                    </p:set>
                                    <p:animEffect transition="in" filter="box(in)">
                                      <p:cBhvr>
                                        <p:cTn id="112" dur="500"/>
                                        <p:tgtEl>
                                          <p:spTgt spid="790566"/>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790574"/>
                                        </p:tgtEl>
                                        <p:attrNameLst>
                                          <p:attrName>style.visibility</p:attrName>
                                        </p:attrNameLst>
                                      </p:cBhvr>
                                      <p:to>
                                        <p:strVal val="visible"/>
                                      </p:to>
                                    </p:set>
                                    <p:animEffect transition="in" filter="box(in)">
                                      <p:cBhvr>
                                        <p:cTn id="115" dur="500"/>
                                        <p:tgtEl>
                                          <p:spTgt spid="790574"/>
                                        </p:tgtEl>
                                      </p:cBhvr>
                                    </p:animEffect>
                                  </p:childTnLst>
                                </p:cTn>
                              </p:par>
                            </p:childTnLst>
                          </p:cTn>
                        </p:par>
                        <p:par>
                          <p:cTn id="116" fill="hold" nodeType="afterGroup">
                            <p:stCondLst>
                              <p:cond delay="7000"/>
                            </p:stCondLst>
                            <p:childTnLst>
                              <p:par>
                                <p:cTn id="117" presetID="1" presetClass="entr" presetSubtype="0" fill="hold" grpId="0" nodeType="afterEffect">
                                  <p:stCondLst>
                                    <p:cond delay="0"/>
                                  </p:stCondLst>
                                  <p:childTnLst>
                                    <p:set>
                                      <p:cBhvr>
                                        <p:cTn id="118" dur="1" fill="hold">
                                          <p:stCondLst>
                                            <p:cond delay="0"/>
                                          </p:stCondLst>
                                        </p:cTn>
                                        <p:tgtEl>
                                          <p:spTgt spid="790545"/>
                                        </p:tgtEl>
                                        <p:attrNameLst>
                                          <p:attrName>style.visibility</p:attrName>
                                        </p:attrNameLst>
                                      </p:cBhvr>
                                      <p:to>
                                        <p:strVal val="visible"/>
                                      </p:to>
                                    </p:set>
                                  </p:childTnLst>
                                </p:cTn>
                              </p:par>
                            </p:childTnLst>
                          </p:cTn>
                        </p:par>
                        <p:par>
                          <p:cTn id="119" fill="hold" nodeType="afterGroup">
                            <p:stCondLst>
                              <p:cond delay="7000"/>
                            </p:stCondLst>
                            <p:childTnLst>
                              <p:par>
                                <p:cTn id="120" presetID="4" presetClass="entr" presetSubtype="16" fill="hold" grpId="0" nodeType="afterEffect">
                                  <p:stCondLst>
                                    <p:cond delay="0"/>
                                  </p:stCondLst>
                                  <p:childTnLst>
                                    <p:set>
                                      <p:cBhvr>
                                        <p:cTn id="121" dur="1" fill="hold">
                                          <p:stCondLst>
                                            <p:cond delay="0"/>
                                          </p:stCondLst>
                                        </p:cTn>
                                        <p:tgtEl>
                                          <p:spTgt spid="790577"/>
                                        </p:tgtEl>
                                        <p:attrNameLst>
                                          <p:attrName>style.visibility</p:attrName>
                                        </p:attrNameLst>
                                      </p:cBhvr>
                                      <p:to>
                                        <p:strVal val="visible"/>
                                      </p:to>
                                    </p:set>
                                    <p:animEffect transition="in" filter="box(in)">
                                      <p:cBhvr>
                                        <p:cTn id="122" dur="500"/>
                                        <p:tgtEl>
                                          <p:spTgt spid="790577"/>
                                        </p:tgtEl>
                                      </p:cBhvr>
                                    </p:animEffect>
                                  </p:childTnLst>
                                </p:cTn>
                              </p:par>
                              <p:par>
                                <p:cTn id="123" presetID="4" presetClass="entr" presetSubtype="16" fill="hold" grpId="0" nodeType="withEffect">
                                  <p:stCondLst>
                                    <p:cond delay="0"/>
                                  </p:stCondLst>
                                  <p:childTnLst>
                                    <p:set>
                                      <p:cBhvr>
                                        <p:cTn id="124" dur="1" fill="hold">
                                          <p:stCondLst>
                                            <p:cond delay="0"/>
                                          </p:stCondLst>
                                        </p:cTn>
                                        <p:tgtEl>
                                          <p:spTgt spid="790576"/>
                                        </p:tgtEl>
                                        <p:attrNameLst>
                                          <p:attrName>style.visibility</p:attrName>
                                        </p:attrNameLst>
                                      </p:cBhvr>
                                      <p:to>
                                        <p:strVal val="visible"/>
                                      </p:to>
                                    </p:set>
                                    <p:animEffect transition="in" filter="box(in)">
                                      <p:cBhvr>
                                        <p:cTn id="125" dur="500"/>
                                        <p:tgtEl>
                                          <p:spTgt spid="790576"/>
                                        </p:tgtEl>
                                      </p:cBhvr>
                                    </p:animEffect>
                                  </p:childTnLst>
                                </p:cTn>
                              </p:par>
                            </p:childTnLst>
                          </p:cTn>
                        </p:par>
                        <p:par>
                          <p:cTn id="126" fill="hold" nodeType="afterGroup">
                            <p:stCondLst>
                              <p:cond delay="7500"/>
                            </p:stCondLst>
                            <p:childTnLst>
                              <p:par>
                                <p:cTn id="127" presetID="1" presetClass="entr" presetSubtype="0" fill="hold" grpId="0" nodeType="afterEffect">
                                  <p:stCondLst>
                                    <p:cond delay="0"/>
                                  </p:stCondLst>
                                  <p:childTnLst>
                                    <p:set>
                                      <p:cBhvr>
                                        <p:cTn id="128" dur="1" fill="hold">
                                          <p:stCondLst>
                                            <p:cond delay="0"/>
                                          </p:stCondLst>
                                        </p:cTn>
                                        <p:tgtEl>
                                          <p:spTgt spid="790546"/>
                                        </p:tgtEl>
                                        <p:attrNameLst>
                                          <p:attrName>style.visibility</p:attrName>
                                        </p:attrNameLst>
                                      </p:cBhvr>
                                      <p:to>
                                        <p:strVal val="visible"/>
                                      </p:to>
                                    </p:set>
                                  </p:childTnLst>
                                </p:cTn>
                              </p:par>
                            </p:childTnLst>
                          </p:cTn>
                        </p:par>
                        <p:par>
                          <p:cTn id="129" fill="hold" nodeType="afterGroup">
                            <p:stCondLst>
                              <p:cond delay="7500"/>
                            </p:stCondLst>
                            <p:childTnLst>
                              <p:par>
                                <p:cTn id="130" presetID="27" presetClass="entr" presetSubtype="0" fill="hold" grpId="0" nodeType="afterEffect">
                                  <p:stCondLst>
                                    <p:cond delay="0"/>
                                  </p:stCondLst>
                                  <p:iterate type="lt">
                                    <p:tmPct val="50000"/>
                                  </p:iterate>
                                  <p:childTnLst>
                                    <p:set>
                                      <p:cBhvr>
                                        <p:cTn id="131" dur="1" fill="hold">
                                          <p:stCondLst>
                                            <p:cond delay="0"/>
                                          </p:stCondLst>
                                        </p:cTn>
                                        <p:tgtEl>
                                          <p:spTgt spid="790578"/>
                                        </p:tgtEl>
                                        <p:attrNameLst>
                                          <p:attrName>style.visibility</p:attrName>
                                        </p:attrNameLst>
                                      </p:cBhvr>
                                      <p:to>
                                        <p:strVal val="visible"/>
                                      </p:to>
                                    </p:set>
                                    <p:anim calcmode="discrete" valueType="clr">
                                      <p:cBhvr override="childStyle">
                                        <p:cTn id="132" dur="80"/>
                                        <p:tgtEl>
                                          <p:spTgt spid="790578"/>
                                        </p:tgtEl>
                                        <p:attrNameLst>
                                          <p:attrName>style.color</p:attrName>
                                        </p:attrNameLst>
                                      </p:cBhvr>
                                      <p:tavLst>
                                        <p:tav tm="0">
                                          <p:val>
                                            <p:clrVal>
                                              <a:schemeClr val="accent2"/>
                                            </p:clrVal>
                                          </p:val>
                                        </p:tav>
                                        <p:tav tm="50000">
                                          <p:val>
                                            <p:clrVal>
                                              <a:schemeClr val="hlink"/>
                                            </p:clrVal>
                                          </p:val>
                                        </p:tav>
                                      </p:tavLst>
                                    </p:anim>
                                    <p:anim calcmode="discrete" valueType="clr">
                                      <p:cBhvr>
                                        <p:cTn id="133" dur="80"/>
                                        <p:tgtEl>
                                          <p:spTgt spid="790578"/>
                                        </p:tgtEl>
                                        <p:attrNameLst>
                                          <p:attrName>fillcolor</p:attrName>
                                        </p:attrNameLst>
                                      </p:cBhvr>
                                      <p:tavLst>
                                        <p:tav tm="0">
                                          <p:val>
                                            <p:clrVal>
                                              <a:schemeClr val="accent2"/>
                                            </p:clrVal>
                                          </p:val>
                                        </p:tav>
                                        <p:tav tm="50000">
                                          <p:val>
                                            <p:clrVal>
                                              <a:schemeClr val="hlink"/>
                                            </p:clrVal>
                                          </p:val>
                                        </p:tav>
                                      </p:tavLst>
                                    </p:anim>
                                    <p:set>
                                      <p:cBhvr>
                                        <p:cTn id="134" dur="80"/>
                                        <p:tgtEl>
                                          <p:spTgt spid="790578"/>
                                        </p:tgtEl>
                                        <p:attrNameLst>
                                          <p:attrName>fill.type</p:attrName>
                                        </p:attrNameLst>
                                      </p:cBhvr>
                                      <p:to>
                                        <p:strVal val="solid"/>
                                      </p:to>
                                    </p:set>
                                  </p:childTnLst>
                                </p:cTn>
                              </p:par>
                            </p:childTnLst>
                          </p:cTn>
                        </p:par>
                        <p:par>
                          <p:cTn id="135" fill="hold" nodeType="afterGroup">
                            <p:stCondLst>
                              <p:cond delay="7700"/>
                            </p:stCondLst>
                            <p:childTnLst>
                              <p:par>
                                <p:cTn id="136" presetID="27" presetClass="entr" presetSubtype="0" fill="hold" grpId="0" nodeType="afterEffect">
                                  <p:stCondLst>
                                    <p:cond delay="0"/>
                                  </p:stCondLst>
                                  <p:iterate type="lt">
                                    <p:tmPct val="50000"/>
                                  </p:iterate>
                                  <p:childTnLst>
                                    <p:set>
                                      <p:cBhvr>
                                        <p:cTn id="137" dur="1" fill="hold">
                                          <p:stCondLst>
                                            <p:cond delay="0"/>
                                          </p:stCondLst>
                                        </p:cTn>
                                        <p:tgtEl>
                                          <p:spTgt spid="790579"/>
                                        </p:tgtEl>
                                        <p:attrNameLst>
                                          <p:attrName>style.visibility</p:attrName>
                                        </p:attrNameLst>
                                      </p:cBhvr>
                                      <p:to>
                                        <p:strVal val="visible"/>
                                      </p:to>
                                    </p:set>
                                    <p:anim calcmode="discrete" valueType="clr">
                                      <p:cBhvr override="childStyle">
                                        <p:cTn id="138" dur="80"/>
                                        <p:tgtEl>
                                          <p:spTgt spid="790579"/>
                                        </p:tgtEl>
                                        <p:attrNameLst>
                                          <p:attrName>style.color</p:attrName>
                                        </p:attrNameLst>
                                      </p:cBhvr>
                                      <p:tavLst>
                                        <p:tav tm="0">
                                          <p:val>
                                            <p:clrVal>
                                              <a:schemeClr val="accent2"/>
                                            </p:clrVal>
                                          </p:val>
                                        </p:tav>
                                        <p:tav tm="50000">
                                          <p:val>
                                            <p:clrVal>
                                              <a:schemeClr val="hlink"/>
                                            </p:clrVal>
                                          </p:val>
                                        </p:tav>
                                      </p:tavLst>
                                    </p:anim>
                                    <p:anim calcmode="discrete" valueType="clr">
                                      <p:cBhvr>
                                        <p:cTn id="139" dur="80"/>
                                        <p:tgtEl>
                                          <p:spTgt spid="790579"/>
                                        </p:tgtEl>
                                        <p:attrNameLst>
                                          <p:attrName>fillcolor</p:attrName>
                                        </p:attrNameLst>
                                      </p:cBhvr>
                                      <p:tavLst>
                                        <p:tav tm="0">
                                          <p:val>
                                            <p:clrVal>
                                              <a:schemeClr val="accent2"/>
                                            </p:clrVal>
                                          </p:val>
                                        </p:tav>
                                        <p:tav tm="50000">
                                          <p:val>
                                            <p:clrVal>
                                              <a:schemeClr val="hlink"/>
                                            </p:clrVal>
                                          </p:val>
                                        </p:tav>
                                      </p:tavLst>
                                    </p:anim>
                                    <p:set>
                                      <p:cBhvr>
                                        <p:cTn id="140" dur="80"/>
                                        <p:tgtEl>
                                          <p:spTgt spid="790579"/>
                                        </p:tgtEl>
                                        <p:attrNameLst>
                                          <p:attrName>fill.type</p:attrName>
                                        </p:attrNameLst>
                                      </p:cBhvr>
                                      <p:to>
                                        <p:strVal val="solid"/>
                                      </p:to>
                                    </p:set>
                                  </p:childTnLst>
                                </p:cTn>
                              </p:par>
                            </p:childTnLst>
                          </p:cTn>
                        </p:par>
                        <p:par>
                          <p:cTn id="141" fill="hold" nodeType="afterGroup">
                            <p:stCondLst>
                              <p:cond delay="7900"/>
                            </p:stCondLst>
                            <p:childTnLst>
                              <p:par>
                                <p:cTn id="142" presetID="27" presetClass="entr" presetSubtype="0" fill="hold" grpId="0" nodeType="afterEffect">
                                  <p:stCondLst>
                                    <p:cond delay="0"/>
                                  </p:stCondLst>
                                  <p:iterate type="lt">
                                    <p:tmPct val="50000"/>
                                  </p:iterate>
                                  <p:childTnLst>
                                    <p:set>
                                      <p:cBhvr>
                                        <p:cTn id="143" dur="1" fill="hold">
                                          <p:stCondLst>
                                            <p:cond delay="0"/>
                                          </p:stCondLst>
                                        </p:cTn>
                                        <p:tgtEl>
                                          <p:spTgt spid="790581"/>
                                        </p:tgtEl>
                                        <p:attrNameLst>
                                          <p:attrName>style.visibility</p:attrName>
                                        </p:attrNameLst>
                                      </p:cBhvr>
                                      <p:to>
                                        <p:strVal val="visible"/>
                                      </p:to>
                                    </p:set>
                                    <p:anim calcmode="discrete" valueType="clr">
                                      <p:cBhvr override="childStyle">
                                        <p:cTn id="144" dur="80"/>
                                        <p:tgtEl>
                                          <p:spTgt spid="790581"/>
                                        </p:tgtEl>
                                        <p:attrNameLst>
                                          <p:attrName>style.color</p:attrName>
                                        </p:attrNameLst>
                                      </p:cBhvr>
                                      <p:tavLst>
                                        <p:tav tm="0">
                                          <p:val>
                                            <p:clrVal>
                                              <a:schemeClr val="accent2"/>
                                            </p:clrVal>
                                          </p:val>
                                        </p:tav>
                                        <p:tav tm="50000">
                                          <p:val>
                                            <p:clrVal>
                                              <a:schemeClr val="hlink"/>
                                            </p:clrVal>
                                          </p:val>
                                        </p:tav>
                                      </p:tavLst>
                                    </p:anim>
                                    <p:anim calcmode="discrete" valueType="clr">
                                      <p:cBhvr>
                                        <p:cTn id="145" dur="80"/>
                                        <p:tgtEl>
                                          <p:spTgt spid="790581"/>
                                        </p:tgtEl>
                                        <p:attrNameLst>
                                          <p:attrName>fillcolor</p:attrName>
                                        </p:attrNameLst>
                                      </p:cBhvr>
                                      <p:tavLst>
                                        <p:tav tm="0">
                                          <p:val>
                                            <p:clrVal>
                                              <a:schemeClr val="accent2"/>
                                            </p:clrVal>
                                          </p:val>
                                        </p:tav>
                                        <p:tav tm="50000">
                                          <p:val>
                                            <p:clrVal>
                                              <a:schemeClr val="hlink"/>
                                            </p:clrVal>
                                          </p:val>
                                        </p:tav>
                                      </p:tavLst>
                                    </p:anim>
                                    <p:set>
                                      <p:cBhvr>
                                        <p:cTn id="146" dur="80"/>
                                        <p:tgtEl>
                                          <p:spTgt spid="790581"/>
                                        </p:tgtEl>
                                        <p:attrNameLst>
                                          <p:attrName>fill.type</p:attrName>
                                        </p:attrNameLst>
                                      </p:cBhvr>
                                      <p:to>
                                        <p:strVal val="solid"/>
                                      </p:to>
                                    </p:set>
                                  </p:childTnLst>
                                </p:cTn>
                              </p:par>
                            </p:childTnLst>
                          </p:cTn>
                        </p:par>
                        <p:par>
                          <p:cTn id="147" fill="hold" nodeType="afterGroup">
                            <p:stCondLst>
                              <p:cond delay="8100"/>
                            </p:stCondLst>
                            <p:childTnLst>
                              <p:par>
                                <p:cTn id="148" presetID="27" presetClass="entr" presetSubtype="0" fill="hold" grpId="0" nodeType="afterEffect">
                                  <p:stCondLst>
                                    <p:cond delay="0"/>
                                  </p:stCondLst>
                                  <p:iterate type="lt">
                                    <p:tmPct val="50000"/>
                                  </p:iterate>
                                  <p:childTnLst>
                                    <p:set>
                                      <p:cBhvr>
                                        <p:cTn id="149" dur="1" fill="hold">
                                          <p:stCondLst>
                                            <p:cond delay="0"/>
                                          </p:stCondLst>
                                        </p:cTn>
                                        <p:tgtEl>
                                          <p:spTgt spid="790580"/>
                                        </p:tgtEl>
                                        <p:attrNameLst>
                                          <p:attrName>style.visibility</p:attrName>
                                        </p:attrNameLst>
                                      </p:cBhvr>
                                      <p:to>
                                        <p:strVal val="visible"/>
                                      </p:to>
                                    </p:set>
                                    <p:anim calcmode="discrete" valueType="clr">
                                      <p:cBhvr override="childStyle">
                                        <p:cTn id="150" dur="80"/>
                                        <p:tgtEl>
                                          <p:spTgt spid="790580"/>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790580"/>
                                        </p:tgtEl>
                                        <p:attrNameLst>
                                          <p:attrName>fillcolor</p:attrName>
                                        </p:attrNameLst>
                                      </p:cBhvr>
                                      <p:tavLst>
                                        <p:tav tm="0">
                                          <p:val>
                                            <p:clrVal>
                                              <a:schemeClr val="accent2"/>
                                            </p:clrVal>
                                          </p:val>
                                        </p:tav>
                                        <p:tav tm="50000">
                                          <p:val>
                                            <p:clrVal>
                                              <a:schemeClr val="hlink"/>
                                            </p:clrVal>
                                          </p:val>
                                        </p:tav>
                                      </p:tavLst>
                                    </p:anim>
                                    <p:set>
                                      <p:cBhvr>
                                        <p:cTn id="152" dur="80"/>
                                        <p:tgtEl>
                                          <p:spTgt spid="790580"/>
                                        </p:tgtEl>
                                        <p:attrNameLst>
                                          <p:attrName>fill.type</p:attrName>
                                        </p:attrNameLst>
                                      </p:cBhvr>
                                      <p:to>
                                        <p:strVal val="solid"/>
                                      </p:to>
                                    </p:set>
                                  </p:childTnLst>
                                </p:cTn>
                              </p:par>
                            </p:childTnLst>
                          </p:cTn>
                        </p:par>
                        <p:par>
                          <p:cTn id="153" fill="hold" nodeType="afterGroup">
                            <p:stCondLst>
                              <p:cond delay="8300"/>
                            </p:stCondLst>
                            <p:childTnLst>
                              <p:par>
                                <p:cTn id="154" presetID="10" presetClass="entr" presetSubtype="0" fill="hold" grpId="0" nodeType="afterEffect">
                                  <p:stCondLst>
                                    <p:cond delay="0"/>
                                  </p:stCondLst>
                                  <p:childTnLst>
                                    <p:set>
                                      <p:cBhvr>
                                        <p:cTn id="155" dur="1" fill="hold">
                                          <p:stCondLst>
                                            <p:cond delay="0"/>
                                          </p:stCondLst>
                                        </p:cTn>
                                        <p:tgtEl>
                                          <p:spTgt spid="790530"/>
                                        </p:tgtEl>
                                        <p:attrNameLst>
                                          <p:attrName>style.visibility</p:attrName>
                                        </p:attrNameLst>
                                      </p:cBhvr>
                                      <p:to>
                                        <p:strVal val="visible"/>
                                      </p:to>
                                    </p:set>
                                    <p:animEffect transition="in" filter="fade">
                                      <p:cBhvr>
                                        <p:cTn id="156" dur="2000"/>
                                        <p:tgtEl>
                                          <p:spTgt spid="790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0" grpId="0" animBg="1"/>
      <p:bldP spid="790537" grpId="0" animBg="1"/>
      <p:bldP spid="790538" grpId="0" animBg="1"/>
      <p:bldP spid="790539" grpId="0" animBg="1"/>
      <p:bldP spid="790540" grpId="0" animBg="1"/>
      <p:bldP spid="790541" grpId="0" animBg="1"/>
      <p:bldP spid="790542" grpId="0" animBg="1"/>
      <p:bldP spid="790543" grpId="0" animBg="1"/>
      <p:bldP spid="790544" grpId="0" animBg="1"/>
      <p:bldP spid="790545" grpId="0" animBg="1"/>
      <p:bldP spid="790546" grpId="0" animBg="1"/>
      <p:bldP spid="790552" grpId="0" animBg="1"/>
      <p:bldP spid="790553" grpId="0" animBg="1"/>
      <p:bldP spid="790554" grpId="0" animBg="1"/>
      <p:bldP spid="790555" grpId="0" animBg="1"/>
      <p:bldP spid="790556" grpId="0" animBg="1"/>
      <p:bldP spid="790557" grpId="0" animBg="1"/>
      <p:bldP spid="790558" grpId="0" animBg="1"/>
      <p:bldP spid="790559" grpId="0" animBg="1"/>
      <p:bldP spid="790560" grpId="0" animBg="1"/>
      <p:bldP spid="790561" grpId="0" animBg="1"/>
      <p:bldP spid="790562" grpId="0" animBg="1"/>
      <p:bldP spid="790563" grpId="0" animBg="1"/>
      <p:bldP spid="790564" grpId="0" animBg="1"/>
      <p:bldP spid="790565" grpId="0" animBg="1"/>
      <p:bldP spid="790566" grpId="0" animBg="1"/>
      <p:bldP spid="790567" grpId="0" animBg="1"/>
      <p:bldP spid="790568" grpId="0" animBg="1"/>
      <p:bldP spid="790569" grpId="0" animBg="1"/>
      <p:bldP spid="790570" grpId="0" animBg="1"/>
      <p:bldP spid="790571" grpId="0" animBg="1"/>
      <p:bldP spid="790572" grpId="0" animBg="1"/>
      <p:bldP spid="790573" grpId="0" animBg="1"/>
      <p:bldP spid="790574" grpId="0" animBg="1"/>
      <p:bldP spid="790575" grpId="0" animBg="1"/>
      <p:bldP spid="790576" grpId="0" animBg="1"/>
      <p:bldP spid="790577" grpId="0" animBg="1"/>
      <p:bldP spid="790578" grpId="0" animBg="1"/>
      <p:bldP spid="790579" grpId="0" animBg="1"/>
      <p:bldP spid="790580" grpId="0" animBg="1"/>
      <p:bldP spid="790581" grpId="0" animBg="1"/>
      <p:bldP spid="54" grpId="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7046D16B-0F5F-4451-BF72-AF582449A045}" type="slidenum">
              <a:rPr lang="en-US" smtClean="0"/>
              <a:pPr>
                <a:defRPr/>
              </a:pPr>
              <a:t>42</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marL="457200" indent="-457200" eaLnBrk="1" hangingPunct="1">
              <a:buFont typeface="Arial Black" pitchFamily="34" charset="0"/>
              <a:buAutoNum type="arabicPeriod"/>
            </a:pPr>
            <a:r>
              <a:rPr lang="en-US" sz="2400" smtClean="0"/>
              <a:t>Direct cause-effect relationship between one output (or a very limited number of outputs) and an outcome that can be measured by the end of the research project? </a:t>
            </a:r>
            <a:r>
              <a:rPr lang="en-US" sz="2400" smtClean="0">
                <a:sym typeface="Wingdings" pitchFamily="2" charset="2"/>
              </a:rPr>
              <a:t> Pretty clear </a:t>
            </a:r>
            <a:r>
              <a:rPr lang="en-US" sz="2400" i="1" smtClean="0">
                <a:sym typeface="Wingdings" pitchFamily="2" charset="2"/>
              </a:rPr>
              <a:t>attribution</a:t>
            </a:r>
            <a:r>
              <a:rPr lang="en-US" sz="2400" smtClean="0">
                <a:sym typeface="Wingdings" pitchFamily="2" charset="2"/>
              </a:rPr>
              <a:t>.</a:t>
            </a:r>
          </a:p>
          <a:p>
            <a:pPr marL="457200" indent="-457200" eaLnBrk="1" hangingPunct="1">
              <a:buFont typeface="Arial Black" pitchFamily="34" charset="0"/>
              <a:buAutoNum type="arabicPeriod"/>
            </a:pPr>
            <a:endParaRPr lang="en-US" sz="2400" smtClean="0">
              <a:sym typeface="Wingdings" pitchFamily="2" charset="2"/>
            </a:endParaRPr>
          </a:p>
          <a:p>
            <a:pPr marL="457200" indent="-457200" eaLnBrk="1" hangingPunct="1">
              <a:buFont typeface="Wingdings" pitchFamily="2" charset="2"/>
              <a:buNone/>
            </a:pPr>
            <a:r>
              <a:rPr lang="en-US" sz="2400" smtClean="0"/>
              <a:t>	… OR …</a:t>
            </a:r>
          </a:p>
          <a:p>
            <a:pPr marL="457200" indent="-457200" eaLnBrk="1" hangingPunct="1">
              <a:buFont typeface="Arial Black" pitchFamily="34" charset="0"/>
              <a:buAutoNum type="arabicPeriod"/>
            </a:pPr>
            <a:endParaRPr lang="en-US" sz="2400" smtClean="0"/>
          </a:p>
          <a:p>
            <a:pPr marL="457200" indent="-457200" eaLnBrk="1" hangingPunct="1">
              <a:buFont typeface="Arial Black" pitchFamily="34" charset="0"/>
              <a:buAutoNum type="arabicPeriod" startAt="2"/>
            </a:pPr>
            <a:r>
              <a:rPr lang="en-US" sz="2400" smtClean="0"/>
              <a:t>Changes in higher-level indicators of sustainable improvement in the quality of life of people, e.g. the MDGs (Millennium Development Goals)?  </a:t>
            </a:r>
            <a:r>
              <a:rPr lang="en-US" sz="2400" smtClean="0">
                <a:sym typeface="Wingdings" pitchFamily="2" charset="2"/>
              </a:rPr>
              <a:t></a:t>
            </a:r>
            <a:r>
              <a:rPr lang="en-US" sz="2400" smtClean="0"/>
              <a:t>  More significant but much more difficult to assess direct </a:t>
            </a:r>
            <a:r>
              <a:rPr lang="en-US" sz="2400" i="1" smtClean="0"/>
              <a:t>attribution</a:t>
            </a:r>
            <a:r>
              <a:rPr lang="en-US" sz="2400" smtClean="0"/>
              <a:t>.</a:t>
            </a:r>
          </a:p>
        </p:txBody>
      </p:sp>
      <p:sp>
        <p:nvSpPr>
          <p:cNvPr id="47108" name="Rectangle 7"/>
          <p:cNvSpPr>
            <a:spLocks noGrp="1" noChangeArrowheads="1"/>
          </p:cNvSpPr>
          <p:nvPr>
            <p:ph type="title"/>
          </p:nvPr>
        </p:nvSpPr>
        <p:spPr/>
        <p:txBody>
          <a:bodyPr/>
          <a:lstStyle/>
          <a:p>
            <a:pPr eaLnBrk="1" hangingPunct="1"/>
            <a:r>
              <a:rPr lang="en-US" sz="3200" smtClean="0"/>
              <a:t>So what should be included in a “rigorous impact evaluation”?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44387">
                                            <p:txEl>
                                              <p:pRg st="2" end="2"/>
                                            </p:txEl>
                                          </p:spTgt>
                                        </p:tgtEl>
                                        <p:attrNameLst>
                                          <p:attrName>style.visibility</p:attrName>
                                        </p:attrNameLst>
                                      </p:cBhvr>
                                      <p:to>
                                        <p:strVal val="visible"/>
                                      </p:to>
                                    </p:set>
                                    <p:animEffect transition="in" filter="dissolve">
                                      <p:cBhvr>
                                        <p:cTn id="11" dur="500"/>
                                        <p:tgtEl>
                                          <p:spTgt spid="144387">
                                            <p:txEl>
                                              <p:pRg st="2" end="2"/>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44387">
                                            <p:txEl>
                                              <p:pRg st="4" end="4"/>
                                            </p:txEl>
                                          </p:spTgt>
                                        </p:tgtEl>
                                        <p:attrNameLst>
                                          <p:attrName>style.visibility</p:attrName>
                                        </p:attrNameLst>
                                      </p:cBhvr>
                                      <p:to>
                                        <p:strVal val="visible"/>
                                      </p:to>
                                    </p:set>
                                    <p:animEffect transition="in" filter="dissolve">
                                      <p:cBhvr>
                                        <p:cTn id="15" dur="500"/>
                                        <p:tgtEl>
                                          <p:spTgt spid="144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C54734DD-F0DC-4C6D-A3C9-546F48113C8E}" type="slidenum">
              <a:rPr lang="en-US" smtClean="0"/>
              <a:pPr>
                <a:defRPr/>
              </a:pPr>
              <a:t>43</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marL="457200" indent="-457200" eaLnBrk="1" hangingPunct="1">
              <a:buFont typeface="Wingdings" pitchFamily="2" charset="2"/>
              <a:buNone/>
            </a:pPr>
            <a:r>
              <a:rPr lang="en-US" sz="2400" smtClean="0"/>
              <a:t>	OECD-DAC (2002: 24) defines impact as “</a:t>
            </a:r>
            <a:r>
              <a:rPr lang="en-US" sz="2400" i="1" smtClean="0"/>
              <a:t>the positive and negative, primary and secondary long-term effects produced by a development intervention, directly or indirectly, intended or unintended. These effects can be economic, sociocultural, institutional, environmental, technological or of other types”.</a:t>
            </a:r>
          </a:p>
          <a:p>
            <a:pPr marL="457200" indent="-457200" eaLnBrk="1" hangingPunct="1">
              <a:buFont typeface="Wingdings" pitchFamily="2" charset="2"/>
              <a:buNone/>
            </a:pPr>
            <a:endParaRPr lang="en-US" sz="2400" i="1" smtClean="0"/>
          </a:p>
          <a:p>
            <a:pPr marL="457200" indent="-457200" eaLnBrk="1" hangingPunct="1">
              <a:buFont typeface="Wingdings" pitchFamily="2" charset="2"/>
              <a:buNone/>
            </a:pPr>
            <a:r>
              <a:rPr lang="en-US" sz="2400" smtClean="0"/>
              <a:t>	Does it mention or imply direct attribution?  Or point to the need for counterfactuals or Randomized Control Trials (RCTs)?</a:t>
            </a:r>
            <a:r>
              <a:rPr lang="en-US" sz="2400" i="1" smtClean="0"/>
              <a:t>	</a:t>
            </a:r>
            <a:endParaRPr lang="en-US" sz="2400" smtClean="0"/>
          </a:p>
        </p:txBody>
      </p:sp>
      <p:sp>
        <p:nvSpPr>
          <p:cNvPr id="48132" name="Rectangle 7"/>
          <p:cNvSpPr>
            <a:spLocks noGrp="1" noChangeArrowheads="1"/>
          </p:cNvSpPr>
          <p:nvPr>
            <p:ph type="title"/>
          </p:nvPr>
        </p:nvSpPr>
        <p:spPr/>
        <p:txBody>
          <a:bodyPr/>
          <a:lstStyle/>
          <a:p>
            <a:pPr eaLnBrk="1" hangingPunct="1"/>
            <a:r>
              <a:rPr lang="en-US" sz="3200" smtClean="0"/>
              <a:t>So what should be included in a “rigorous impact evaluation”?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4387">
                                            <p:txEl>
                                              <p:pRg st="2" end="2"/>
                                            </p:txEl>
                                          </p:spTgt>
                                        </p:tgtEl>
                                        <p:attrNameLst>
                                          <p:attrName>style.visibility</p:attrName>
                                        </p:attrNameLst>
                                      </p:cBhvr>
                                      <p:to>
                                        <p:strVal val="visible"/>
                                      </p:to>
                                    </p:set>
                                    <p:animEffect transition="in" filter="dissolve">
                                      <p:cBhvr>
                                        <p:cTn id="11" dur="5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1F716286-AE01-4BBD-A235-DF5042BD7B16}" type="slidenum">
              <a:rPr lang="en-US" smtClean="0"/>
              <a:pPr>
                <a:defRPr/>
              </a:pPr>
              <a:t>44</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eaLnBrk="1" hangingPunct="1"/>
            <a:r>
              <a:rPr lang="en-US" sz="2400" smtClean="0"/>
              <a:t>This can be a sensitive issue: Project staff generally don’t like to be held accountable for more than the output level, while donors (and intended beneficiaries) may insist on evaluating higher-level outcomes.</a:t>
            </a:r>
          </a:p>
          <a:p>
            <a:pPr eaLnBrk="1" hangingPunct="1"/>
            <a:r>
              <a:rPr lang="en-US" sz="2400" smtClean="0"/>
              <a:t>An approach evaluators might take is that if the correlation between intermediary effects (outcomes) and impact has been adequately established thorugh research and previous evaluations, then assessing intermediary outcome-level indicators might suffice, as long as the </a:t>
            </a:r>
            <a:r>
              <a:rPr lang="en-US" sz="2400" i="1" smtClean="0"/>
              <a:t>contexts</a:t>
            </a:r>
            <a:r>
              <a:rPr lang="en-US" sz="2400" smtClean="0"/>
              <a:t> can be shown to be sufficiently similar to where such cause-effect correlations have been tested.</a:t>
            </a:r>
          </a:p>
        </p:txBody>
      </p:sp>
      <p:sp>
        <p:nvSpPr>
          <p:cNvPr id="49156" name="Rectangle 7"/>
          <p:cNvSpPr>
            <a:spLocks noGrp="1" noChangeArrowheads="1"/>
          </p:cNvSpPr>
          <p:nvPr>
            <p:ph type="title"/>
          </p:nvPr>
        </p:nvSpPr>
        <p:spPr/>
        <p:txBody>
          <a:bodyPr/>
          <a:lstStyle/>
          <a:p>
            <a:pPr eaLnBrk="1" hangingPunct="1"/>
            <a:r>
              <a:rPr lang="en-US" sz="2500" smtClean="0"/>
              <a:t>Coming to agreement on what levels of the logic model to include in evaluation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44387">
                                            <p:txEl>
                                              <p:pRg st="1" end="1"/>
                                            </p:txEl>
                                          </p:spTgt>
                                        </p:tgtEl>
                                        <p:attrNameLst>
                                          <p:attrName>style.visibility</p:attrName>
                                        </p:attrNameLst>
                                      </p:cBhvr>
                                      <p:to>
                                        <p:strVal val="visible"/>
                                      </p:to>
                                    </p:set>
                                    <p:animEffect transition="in" filter="dissolve">
                                      <p:cBhvr>
                                        <p:cTn id="11" dur="500"/>
                                        <p:tgtEl>
                                          <p:spTgt spid="144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p:txBody>
          <a:bodyPr/>
          <a:lstStyle/>
          <a:p>
            <a:pPr>
              <a:defRPr/>
            </a:pPr>
            <a:fld id="{91321027-3365-4727-887B-8EA4818EF37F}" type="slidenum">
              <a:rPr lang="en-US" smtClean="0"/>
              <a:pPr>
                <a:defRPr/>
              </a:pPr>
              <a:t>45</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eaLnBrk="1" hangingPunct="1">
              <a:buFont typeface="Wingdings" pitchFamily="2" charset="2"/>
              <a:buNone/>
            </a:pPr>
            <a:r>
              <a:rPr lang="en-US" sz="2400" smtClean="0"/>
              <a:t>	</a:t>
            </a:r>
          </a:p>
          <a:p>
            <a:pPr eaLnBrk="1" hangingPunct="1">
              <a:buFont typeface="Wingdings" pitchFamily="2" charset="2"/>
              <a:buNone/>
            </a:pPr>
            <a:r>
              <a:rPr lang="en-US" sz="2400" smtClean="0"/>
              <a:t>	Program evaluation is the systematic collection of information about the activities, characteristics and results of a program to make judgments about the program, improve or further develop program effectiveness, inform decisions about future programming, and/or increase understanding.</a:t>
            </a:r>
          </a:p>
          <a:p>
            <a:pPr eaLnBrk="1" hangingPunct="1"/>
            <a:endParaRPr lang="en-US" sz="2400" smtClean="0"/>
          </a:p>
          <a:p>
            <a:pPr eaLnBrk="1" hangingPunct="1"/>
            <a:endParaRPr lang="en-US" sz="2400" smtClean="0"/>
          </a:p>
          <a:p>
            <a:pPr algn="r" eaLnBrk="1" hangingPunct="1">
              <a:buFont typeface="Wingdings" pitchFamily="2" charset="2"/>
              <a:buNone/>
            </a:pPr>
            <a:r>
              <a:rPr lang="en-US" sz="1700" smtClean="0"/>
              <a:t>-- Michael Quinn Patton, </a:t>
            </a:r>
            <a:r>
              <a:rPr lang="en-US" sz="1700" i="1" smtClean="0"/>
              <a:t>Utilization-Focused Evaluation</a:t>
            </a:r>
            <a:r>
              <a:rPr lang="en-US" sz="1700" smtClean="0"/>
              <a:t>, 4</a:t>
            </a:r>
            <a:r>
              <a:rPr lang="en-US" sz="1700" baseline="30000" smtClean="0"/>
              <a:t>th</a:t>
            </a:r>
            <a:r>
              <a:rPr lang="en-US" sz="1700" smtClean="0"/>
              <a:t> edition, 2008, page 39</a:t>
            </a:r>
          </a:p>
        </p:txBody>
      </p:sp>
      <p:sp>
        <p:nvSpPr>
          <p:cNvPr id="50180" name="Rectangle 7"/>
          <p:cNvSpPr>
            <a:spLocks noGrp="1" noChangeArrowheads="1"/>
          </p:cNvSpPr>
          <p:nvPr>
            <p:ph type="title"/>
          </p:nvPr>
        </p:nvSpPr>
        <p:spPr/>
        <p:txBody>
          <a:bodyPr/>
          <a:lstStyle/>
          <a:p>
            <a:pPr eaLnBrk="1" hangingPunct="1"/>
            <a:r>
              <a:rPr lang="en-US" sz="2500" smtClean="0"/>
              <a:t>Definition of program evaluation</a:t>
            </a:r>
            <a:br>
              <a:rPr lang="en-US" sz="2500" smtClean="0"/>
            </a:br>
            <a:endParaRPr lang="en-US" sz="25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animEffect transition="in" filter="dissolve">
                                      <p:cBhvr>
                                        <p:cTn id="11" dur="500"/>
                                        <p:tgtEl>
                                          <p:spTgt spid="144387">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1000"/>
                                  </p:stCondLst>
                                  <p:childTnLst>
                                    <p:set>
                                      <p:cBhvr>
                                        <p:cTn id="14" dur="1" fill="hold">
                                          <p:stCondLst>
                                            <p:cond delay="0"/>
                                          </p:stCondLst>
                                        </p:cTn>
                                        <p:tgtEl>
                                          <p:spTgt spid="144387">
                                            <p:txEl>
                                              <p:pRg st="4" end="4"/>
                                            </p:txEl>
                                          </p:spTgt>
                                        </p:tgtEl>
                                        <p:attrNameLst>
                                          <p:attrName>style.visibility</p:attrName>
                                        </p:attrNameLst>
                                      </p:cBhvr>
                                      <p:to>
                                        <p:strVal val="visible"/>
                                      </p:to>
                                    </p:set>
                                    <p:animEffect transition="in" filter="dissolve">
                                      <p:cBhvr>
                                        <p:cTn id="15" dur="500"/>
                                        <p:tgtEl>
                                          <p:spTgt spid="144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p:txBody>
          <a:bodyPr/>
          <a:lstStyle/>
          <a:p>
            <a:pPr>
              <a:defRPr/>
            </a:pPr>
            <a:fld id="{93131BDC-45B2-4532-A0AD-460AC0FB0983}" type="slidenum">
              <a:rPr lang="en-US" smtClean="0"/>
              <a:pPr>
                <a:defRPr/>
              </a:pPr>
              <a:t>46</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eaLnBrk="1" hangingPunct="1"/>
            <a:r>
              <a:rPr lang="en-US" sz="2200" b="1" smtClean="0"/>
              <a:t>Formative</a:t>
            </a:r>
            <a:r>
              <a:rPr lang="en-US" sz="2200" smtClean="0"/>
              <a:t>: learning and improvement including early identification of possible problems</a:t>
            </a:r>
          </a:p>
          <a:p>
            <a:pPr eaLnBrk="1" hangingPunct="1"/>
            <a:r>
              <a:rPr lang="en-US" sz="2200" b="1" smtClean="0"/>
              <a:t>Knowledge generating</a:t>
            </a:r>
            <a:r>
              <a:rPr lang="en-US" sz="2200" smtClean="0"/>
              <a:t>: identify cause-effect correlations and generic principles about effectiveness.</a:t>
            </a:r>
          </a:p>
          <a:p>
            <a:pPr eaLnBrk="1" hangingPunct="1"/>
            <a:r>
              <a:rPr lang="en-US" sz="2200" b="1" smtClean="0"/>
              <a:t>Accountability</a:t>
            </a:r>
            <a:r>
              <a:rPr lang="en-US" sz="2200" smtClean="0"/>
              <a:t>: to demonstrate that resources are used efficiently to attain desired results</a:t>
            </a:r>
          </a:p>
          <a:p>
            <a:pPr eaLnBrk="1" hangingPunct="1"/>
            <a:r>
              <a:rPr lang="en-US" sz="2200" b="1" smtClean="0"/>
              <a:t>Summative judgment</a:t>
            </a:r>
            <a:r>
              <a:rPr lang="en-US" sz="2200" smtClean="0"/>
              <a:t>: to determine value and future of program</a:t>
            </a:r>
          </a:p>
          <a:p>
            <a:pPr eaLnBrk="1" hangingPunct="1"/>
            <a:r>
              <a:rPr lang="en-US" sz="2200" b="1" smtClean="0"/>
              <a:t>Developmental evaluation</a:t>
            </a:r>
            <a:r>
              <a:rPr lang="en-US" sz="2200" smtClean="0"/>
              <a:t>: adaptation in complex, emergent and dynamic conditions</a:t>
            </a:r>
          </a:p>
          <a:p>
            <a:pPr eaLnBrk="1" hangingPunct="1">
              <a:buFont typeface="Wingdings" pitchFamily="2" charset="2"/>
              <a:buNone/>
            </a:pPr>
            <a:r>
              <a:rPr lang="en-US" sz="2400" smtClean="0"/>
              <a:t>	</a:t>
            </a:r>
            <a:r>
              <a:rPr lang="en-US" sz="1700" smtClean="0"/>
              <a:t>-- Michael Quinn Patton, </a:t>
            </a:r>
            <a:r>
              <a:rPr lang="en-US" sz="1700" i="1" smtClean="0"/>
              <a:t>Utilization-Focused Evaluation</a:t>
            </a:r>
            <a:r>
              <a:rPr lang="en-US" sz="1700" smtClean="0"/>
              <a:t>, 4</a:t>
            </a:r>
            <a:r>
              <a:rPr lang="en-US" sz="1700" baseline="30000" smtClean="0"/>
              <a:t>th</a:t>
            </a:r>
            <a:r>
              <a:rPr lang="en-US" sz="1700" smtClean="0"/>
              <a:t> edition, pages 139-140</a:t>
            </a:r>
          </a:p>
        </p:txBody>
      </p:sp>
      <p:sp>
        <p:nvSpPr>
          <p:cNvPr id="51204" name="Rectangle 7"/>
          <p:cNvSpPr>
            <a:spLocks noGrp="1" noChangeArrowheads="1"/>
          </p:cNvSpPr>
          <p:nvPr>
            <p:ph type="title"/>
          </p:nvPr>
        </p:nvSpPr>
        <p:spPr>
          <a:xfrm>
            <a:off x="555625" y="533400"/>
            <a:ext cx="8032750" cy="1143000"/>
          </a:xfrm>
        </p:spPr>
        <p:txBody>
          <a:bodyPr/>
          <a:lstStyle/>
          <a:p>
            <a:pPr eaLnBrk="1" hangingPunct="1"/>
            <a:r>
              <a:rPr lang="en-US" sz="2500" smtClean="0"/>
              <a:t>Some of the purposes for program evaluation</a:t>
            </a:r>
            <a:br>
              <a:rPr lang="en-US" sz="2500" smtClean="0"/>
            </a:br>
            <a:endParaRPr lang="en-US" sz="25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44387">
                                            <p:txEl>
                                              <p:pRg st="1" end="1"/>
                                            </p:txEl>
                                          </p:spTgt>
                                        </p:tgtEl>
                                        <p:attrNameLst>
                                          <p:attrName>style.visibility</p:attrName>
                                        </p:attrNameLst>
                                      </p:cBhvr>
                                      <p:to>
                                        <p:strVal val="visible"/>
                                      </p:to>
                                    </p:set>
                                    <p:animEffect transition="in" filter="dissolve">
                                      <p:cBhvr>
                                        <p:cTn id="11" dur="500"/>
                                        <p:tgtEl>
                                          <p:spTgt spid="144387">
                                            <p:txEl>
                                              <p:pRg st="1" end="1"/>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44387">
                                            <p:txEl>
                                              <p:pRg st="2" end="2"/>
                                            </p:txEl>
                                          </p:spTgt>
                                        </p:tgtEl>
                                        <p:attrNameLst>
                                          <p:attrName>style.visibility</p:attrName>
                                        </p:attrNameLst>
                                      </p:cBhvr>
                                      <p:to>
                                        <p:strVal val="visible"/>
                                      </p:to>
                                    </p:set>
                                    <p:animEffect transition="in" filter="dissolve">
                                      <p:cBhvr>
                                        <p:cTn id="15" dur="500"/>
                                        <p:tgtEl>
                                          <p:spTgt spid="144387">
                                            <p:txEl>
                                              <p:pRg st="2" end="2"/>
                                            </p:txEl>
                                          </p:spTgt>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144387">
                                            <p:txEl>
                                              <p:pRg st="3" end="3"/>
                                            </p:txEl>
                                          </p:spTgt>
                                        </p:tgtEl>
                                        <p:attrNameLst>
                                          <p:attrName>style.visibility</p:attrName>
                                        </p:attrNameLst>
                                      </p:cBhvr>
                                      <p:to>
                                        <p:strVal val="visible"/>
                                      </p:to>
                                    </p:set>
                                    <p:animEffect transition="in" filter="dissolve">
                                      <p:cBhvr>
                                        <p:cTn id="19" dur="500"/>
                                        <p:tgtEl>
                                          <p:spTgt spid="144387">
                                            <p:txEl>
                                              <p:pRg st="3" end="3"/>
                                            </p:txEl>
                                          </p:spTgt>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144387">
                                            <p:txEl>
                                              <p:pRg st="4" end="4"/>
                                            </p:txEl>
                                          </p:spTgt>
                                        </p:tgtEl>
                                        <p:attrNameLst>
                                          <p:attrName>style.visibility</p:attrName>
                                        </p:attrNameLst>
                                      </p:cBhvr>
                                      <p:to>
                                        <p:strVal val="visible"/>
                                      </p:to>
                                    </p:set>
                                    <p:animEffect transition="in" filter="dissolve">
                                      <p:cBhvr>
                                        <p:cTn id="23" dur="500"/>
                                        <p:tgtEl>
                                          <p:spTgt spid="144387">
                                            <p:txEl>
                                              <p:pRg st="4" end="4"/>
                                            </p:txEl>
                                          </p:spTgt>
                                        </p:tgtEl>
                                      </p:cBhvr>
                                    </p:animEffect>
                                  </p:childTnLst>
                                </p:cTn>
                              </p:par>
                            </p:childTnLst>
                          </p:cTn>
                        </p:par>
                        <p:par>
                          <p:cTn id="24" fill="hold" nodeType="afterGroup">
                            <p:stCondLst>
                              <p:cond delay="7500"/>
                            </p:stCondLst>
                            <p:childTnLst>
                              <p:par>
                                <p:cTn id="25" presetID="9" presetClass="entr" presetSubtype="0" fill="hold" grpId="0" nodeType="afterEffect">
                                  <p:stCondLst>
                                    <p:cond delay="0"/>
                                  </p:stCondLst>
                                  <p:childTnLst>
                                    <p:set>
                                      <p:cBhvr>
                                        <p:cTn id="26" dur="1" fill="hold">
                                          <p:stCondLst>
                                            <p:cond delay="0"/>
                                          </p:stCondLst>
                                        </p:cTn>
                                        <p:tgtEl>
                                          <p:spTgt spid="144387">
                                            <p:txEl>
                                              <p:pRg st="5" end="5"/>
                                            </p:txEl>
                                          </p:spTgt>
                                        </p:tgtEl>
                                        <p:attrNameLst>
                                          <p:attrName>style.visibility</p:attrName>
                                        </p:attrNameLst>
                                      </p:cBhvr>
                                      <p:to>
                                        <p:strVal val="visible"/>
                                      </p:to>
                                    </p:set>
                                    <p:animEffect transition="in" filter="dissolve">
                                      <p:cBhvr>
                                        <p:cTn id="27" dur="500"/>
                                        <p:tgtEl>
                                          <p:spTgt spid="144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p:txBody>
          <a:bodyPr/>
          <a:lstStyle/>
          <a:p>
            <a:pPr>
              <a:defRPr/>
            </a:pPr>
            <a:fld id="{F30524D8-6DE5-47A8-BD46-3118335F6B92}" type="slidenum">
              <a:rPr lang="en-US" smtClean="0"/>
              <a:pPr>
                <a:defRPr/>
              </a:pPr>
              <a:t>47</a:t>
            </a:fld>
            <a:endParaRPr lang="en-US" smtClean="0"/>
          </a:p>
        </p:txBody>
      </p:sp>
      <p:sp>
        <p:nvSpPr>
          <p:cNvPr id="52227" name="Rectangle 2"/>
          <p:cNvSpPr>
            <a:spLocks noGrp="1" noChangeArrowheads="1"/>
          </p:cNvSpPr>
          <p:nvPr>
            <p:ph type="title"/>
          </p:nvPr>
        </p:nvSpPr>
        <p:spPr/>
        <p:txBody>
          <a:bodyPr/>
          <a:lstStyle/>
          <a:p>
            <a:pPr eaLnBrk="1" hangingPunct="1"/>
            <a:r>
              <a:rPr lang="en-US" sz="2900" smtClean="0"/>
              <a:t>Determining appropriate (and feasible) evaluation design</a:t>
            </a:r>
          </a:p>
        </p:txBody>
      </p:sp>
      <p:sp>
        <p:nvSpPr>
          <p:cNvPr id="19459" name="Rectangle 3"/>
          <p:cNvSpPr>
            <a:spLocks noGrp="1" noChangeArrowheads="1"/>
          </p:cNvSpPr>
          <p:nvPr>
            <p:ph type="body" idx="1"/>
          </p:nvPr>
        </p:nvSpPr>
        <p:spPr/>
        <p:txBody>
          <a:bodyPr/>
          <a:lstStyle/>
          <a:p>
            <a:pPr eaLnBrk="1" hangingPunct="1"/>
            <a:r>
              <a:rPr lang="en-US" smtClean="0"/>
              <a:t>Based on the main purpose for conducting an evaluation, an understanding of client information needs, required level of rigor, and what is possible given the constraints, the evaluator and client need to determine what evaluation design is required and possible under the circumstances.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advAuto="100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p:txBody>
          <a:bodyPr/>
          <a:lstStyle/>
          <a:p>
            <a:pPr>
              <a:defRPr/>
            </a:pPr>
            <a:fld id="{0D0FA0B1-C919-4FB4-9970-BC97521508B5}" type="slidenum">
              <a:rPr lang="en-US" smtClean="0"/>
              <a:pPr>
                <a:defRPr/>
              </a:pPr>
              <a:t>48</a:t>
            </a:fld>
            <a:endParaRPr lang="en-US" smtClean="0"/>
          </a:p>
        </p:txBody>
      </p:sp>
      <p:sp>
        <p:nvSpPr>
          <p:cNvPr id="53251" name="Rectangle 2"/>
          <p:cNvSpPr>
            <a:spLocks noGrp="1" noChangeArrowheads="1"/>
          </p:cNvSpPr>
          <p:nvPr>
            <p:ph type="title"/>
          </p:nvPr>
        </p:nvSpPr>
        <p:spPr/>
        <p:txBody>
          <a:bodyPr/>
          <a:lstStyle/>
          <a:p>
            <a:pPr eaLnBrk="1" hangingPunct="1"/>
            <a:r>
              <a:rPr lang="en-US" sz="2900" b="1" smtClean="0">
                <a:solidFill>
                  <a:srgbClr val="C00000"/>
                </a:solidFill>
              </a:rPr>
              <a:t>Some of the considerations pertaining to evaluation design</a:t>
            </a:r>
          </a:p>
        </p:txBody>
      </p:sp>
      <p:sp>
        <p:nvSpPr>
          <p:cNvPr id="19459" name="Rectangle 3"/>
          <p:cNvSpPr>
            <a:spLocks noGrp="1" noChangeArrowheads="1"/>
          </p:cNvSpPr>
          <p:nvPr>
            <p:ph type="body" idx="1"/>
          </p:nvPr>
        </p:nvSpPr>
        <p:spPr/>
        <p:txBody>
          <a:bodyPr/>
          <a:lstStyle/>
          <a:p>
            <a:pPr eaLnBrk="1" hangingPunct="1">
              <a:lnSpc>
                <a:spcPct val="90000"/>
              </a:lnSpc>
              <a:buFont typeface="Wingdings" pitchFamily="2" charset="2"/>
              <a:buNone/>
            </a:pPr>
            <a:r>
              <a:rPr lang="en-US" sz="3200" smtClean="0"/>
              <a:t>1: When evaluation events take place (baseline, midterm, endline)</a:t>
            </a:r>
          </a:p>
          <a:p>
            <a:pPr eaLnBrk="1" hangingPunct="1">
              <a:lnSpc>
                <a:spcPct val="90000"/>
              </a:lnSpc>
              <a:buFont typeface="Wingdings" pitchFamily="2" charset="2"/>
              <a:buNone/>
            </a:pPr>
            <a:r>
              <a:rPr lang="en-US" sz="3200" smtClean="0"/>
              <a:t>2. Review different evaluation designs </a:t>
            </a:r>
            <a:r>
              <a:rPr lang="en-US" sz="2800" i="1" smtClean="0"/>
              <a:t>(experimental, quasi-experimental, other)</a:t>
            </a:r>
            <a:endParaRPr lang="en-US" sz="3200" i="1" smtClean="0"/>
          </a:p>
          <a:p>
            <a:pPr eaLnBrk="1" hangingPunct="1">
              <a:lnSpc>
                <a:spcPct val="90000"/>
              </a:lnSpc>
              <a:buFont typeface="Wingdings" pitchFamily="2" charset="2"/>
              <a:buNone/>
            </a:pPr>
            <a:r>
              <a:rPr lang="en-US" sz="3200" smtClean="0"/>
              <a:t>3: Levels of rigor</a:t>
            </a:r>
          </a:p>
          <a:p>
            <a:pPr eaLnBrk="1" hangingPunct="1">
              <a:lnSpc>
                <a:spcPct val="90000"/>
              </a:lnSpc>
              <a:buFont typeface="Wingdings" pitchFamily="2" charset="2"/>
              <a:buNone/>
            </a:pPr>
            <a:r>
              <a:rPr lang="en-US" sz="3200" smtClean="0"/>
              <a:t>4: Qualitative &amp; quantitative methods</a:t>
            </a:r>
          </a:p>
          <a:p>
            <a:pPr eaLnBrk="1" hangingPunct="1">
              <a:lnSpc>
                <a:spcPct val="90000"/>
              </a:lnSpc>
              <a:buFont typeface="Wingdings" pitchFamily="2" charset="2"/>
              <a:buNone/>
            </a:pPr>
            <a:r>
              <a:rPr lang="en-US" sz="3200" smtClean="0"/>
              <a:t>5: A life-of-project evaluation design perspective.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ssolve">
                                      <p:cBhvr>
                                        <p:cTn id="7" dur="500"/>
                                        <p:tgtEl>
                                          <p:spTgt spid="1945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animEffect transition="in" filter="dissolve">
                                      <p:cBhvr>
                                        <p:cTn id="11" dur="500"/>
                                        <p:tgtEl>
                                          <p:spTgt spid="19459">
                                            <p:txEl>
                                              <p:pRg st="1" end="1"/>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dissolve">
                                      <p:cBhvr>
                                        <p:cTn id="15" dur="500"/>
                                        <p:tgtEl>
                                          <p:spTgt spid="19459">
                                            <p:txEl>
                                              <p:pRg st="2" end="2"/>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animEffect transition="in" filter="dissolve">
                                      <p:cBhvr>
                                        <p:cTn id="19" dur="500"/>
                                        <p:tgtEl>
                                          <p:spTgt spid="19459">
                                            <p:txEl>
                                              <p:pRg st="3" end="3"/>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animEffect transition="in" filter="dissolve">
                                      <p:cBhvr>
                                        <p:cTn id="23"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advAuto="100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Line 2"/>
          <p:cNvSpPr>
            <a:spLocks noChangeShapeType="1"/>
          </p:cNvSpPr>
          <p:nvPr/>
        </p:nvSpPr>
        <p:spPr bwMode="auto">
          <a:xfrm flipH="1" flipV="1">
            <a:off x="1371600" y="16002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80899" name="Line 3"/>
          <p:cNvSpPr>
            <a:spLocks noChangeShapeType="1"/>
          </p:cNvSpPr>
          <p:nvPr/>
        </p:nvSpPr>
        <p:spPr bwMode="auto">
          <a:xfrm flipV="1">
            <a:off x="5791200" y="16002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00" name="Text Box 4"/>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80901" name="Text Box 5"/>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80902" name="Text Box 6"/>
          <p:cNvSpPr txBox="1">
            <a:spLocks noChangeArrowheads="1"/>
          </p:cNvSpPr>
          <p:nvPr/>
        </p:nvSpPr>
        <p:spPr bwMode="auto">
          <a:xfrm>
            <a:off x="533400" y="457200"/>
            <a:ext cx="8077200" cy="822325"/>
          </a:xfrm>
          <a:prstGeom prst="rect">
            <a:avLst/>
          </a:prstGeom>
          <a:noFill/>
          <a:ln w="12700">
            <a:no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Illustrating the need for quasi-experimental longitudinal time series evaluation design</a:t>
            </a:r>
          </a:p>
        </p:txBody>
      </p:sp>
      <p:sp>
        <p:nvSpPr>
          <p:cNvPr id="80903" name="Text Box 7"/>
          <p:cNvSpPr txBox="1">
            <a:spLocks noChangeArrowheads="1"/>
          </p:cNvSpPr>
          <p:nvPr/>
        </p:nvSpPr>
        <p:spPr bwMode="auto">
          <a:xfrm>
            <a:off x="1752600" y="1447800"/>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80904" name="Freeform 8"/>
          <p:cNvSpPr>
            <a:spLocks/>
          </p:cNvSpPr>
          <p:nvPr/>
        </p:nvSpPr>
        <p:spPr bwMode="auto">
          <a:xfrm>
            <a:off x="1371600" y="1676400"/>
            <a:ext cx="4648200" cy="3048000"/>
          </a:xfrm>
          <a:custGeom>
            <a:avLst/>
            <a:gdLst>
              <a:gd name="T0" fmla="*/ 0 w 2928"/>
              <a:gd name="T1" fmla="*/ 2147483647 h 1328"/>
              <a:gd name="T2" fmla="*/ 2147483647 w 2928"/>
              <a:gd name="T3" fmla="*/ 2147483647 h 1328"/>
              <a:gd name="T4" fmla="*/ 2147483647 w 2928"/>
              <a:gd name="T5" fmla="*/ 2147483647 h 1328"/>
              <a:gd name="T6" fmla="*/ 2147483647 w 2928"/>
              <a:gd name="T7" fmla="*/ 2147483647 h 1328"/>
              <a:gd name="T8" fmla="*/ 0 60000 65536"/>
              <a:gd name="T9" fmla="*/ 0 60000 65536"/>
              <a:gd name="T10" fmla="*/ 0 60000 65536"/>
              <a:gd name="T11" fmla="*/ 0 60000 65536"/>
              <a:gd name="T12" fmla="*/ 0 w 2928"/>
              <a:gd name="T13" fmla="*/ 0 h 1328"/>
              <a:gd name="T14" fmla="*/ 2928 w 2928"/>
              <a:gd name="T15" fmla="*/ 1328 h 1328"/>
            </a:gdLst>
            <a:ahLst/>
            <a:cxnLst>
              <a:cxn ang="T8">
                <a:pos x="T0" y="T1"/>
              </a:cxn>
              <a:cxn ang="T9">
                <a:pos x="T2" y="T3"/>
              </a:cxn>
              <a:cxn ang="T10">
                <a:pos x="T4" y="T5"/>
              </a:cxn>
              <a:cxn ang="T11">
                <a:pos x="T6" y="T7"/>
              </a:cxn>
            </a:cxnLst>
            <a:rect l="T12" t="T13" r="T14" b="T15"/>
            <a:pathLst>
              <a:path w="2928" h="1328">
                <a:moveTo>
                  <a:pt x="0" y="1328"/>
                </a:moveTo>
                <a:cubicBezTo>
                  <a:pt x="516" y="840"/>
                  <a:pt x="1032" y="352"/>
                  <a:pt x="1488" y="176"/>
                </a:cubicBezTo>
                <a:cubicBezTo>
                  <a:pt x="1944" y="0"/>
                  <a:pt x="2544" y="256"/>
                  <a:pt x="2736" y="272"/>
                </a:cubicBezTo>
                <a:cubicBezTo>
                  <a:pt x="2928" y="288"/>
                  <a:pt x="2656" y="280"/>
                  <a:pt x="2640" y="272"/>
                </a:cubicBezTo>
              </a:path>
            </a:pathLst>
          </a:custGeom>
          <a:noFill/>
          <a:ln w="76200">
            <a:solidFill>
              <a:srgbClr val="993300"/>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0905" name="Oval 9"/>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06" name="Oval 10"/>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07" name="Line 11"/>
          <p:cNvSpPr>
            <a:spLocks noChangeShapeType="1"/>
          </p:cNvSpPr>
          <p:nvPr/>
        </p:nvSpPr>
        <p:spPr bwMode="auto">
          <a:xfrm>
            <a:off x="4343400" y="1676400"/>
            <a:ext cx="1371600" cy="381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08" name="Line 12"/>
          <p:cNvSpPr>
            <a:spLocks noChangeShapeType="1"/>
          </p:cNvSpPr>
          <p:nvPr/>
        </p:nvSpPr>
        <p:spPr bwMode="auto">
          <a:xfrm flipH="1">
            <a:off x="1371600" y="1905000"/>
            <a:ext cx="762000" cy="2514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0909" name="Oval 13"/>
          <p:cNvSpPr>
            <a:spLocks noChangeArrowheads="1"/>
          </p:cNvSpPr>
          <p:nvPr/>
        </p:nvSpPr>
        <p:spPr bwMode="auto">
          <a:xfrm>
            <a:off x="5654675" y="30797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10" name="Oval 14"/>
          <p:cNvSpPr>
            <a:spLocks noChangeArrowheads="1"/>
          </p:cNvSpPr>
          <p:nvPr/>
        </p:nvSpPr>
        <p:spPr bwMode="auto">
          <a:xfrm>
            <a:off x="1425575" y="44132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11" name="Text Box 15"/>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80912" name="Freeform 16"/>
          <p:cNvSpPr>
            <a:spLocks/>
          </p:cNvSpPr>
          <p:nvPr/>
        </p:nvSpPr>
        <p:spPr bwMode="auto">
          <a:xfrm>
            <a:off x="1524000" y="3352800"/>
            <a:ext cx="4191000" cy="1371600"/>
          </a:xfrm>
          <a:custGeom>
            <a:avLst/>
            <a:gdLst>
              <a:gd name="T0" fmla="*/ 0 w 2640"/>
              <a:gd name="T1" fmla="*/ 2147483647 h 864"/>
              <a:gd name="T2" fmla="*/ 2147483647 w 2640"/>
              <a:gd name="T3" fmla="*/ 0 h 864"/>
              <a:gd name="T4" fmla="*/ 0 60000 65536"/>
              <a:gd name="T5" fmla="*/ 0 60000 65536"/>
              <a:gd name="T6" fmla="*/ 0 w 2640"/>
              <a:gd name="T7" fmla="*/ 0 h 864"/>
              <a:gd name="T8" fmla="*/ 2640 w 2640"/>
              <a:gd name="T9" fmla="*/ 864 h 864"/>
            </a:gdLst>
            <a:ahLst/>
            <a:cxnLst>
              <a:cxn ang="T4">
                <a:pos x="T0" y="T1"/>
              </a:cxn>
              <a:cxn ang="T5">
                <a:pos x="T2" y="T3"/>
              </a:cxn>
            </a:cxnLst>
            <a:rect l="T6" t="T7" r="T8" b="T9"/>
            <a:pathLst>
              <a:path w="2640" h="864">
                <a:moveTo>
                  <a:pt x="0" y="864"/>
                </a:moveTo>
                <a:cubicBezTo>
                  <a:pt x="1100" y="504"/>
                  <a:pt x="2200" y="144"/>
                  <a:pt x="2640" y="0"/>
                </a:cubicBezTo>
              </a:path>
            </a:pathLst>
          </a:custGeom>
          <a:noFill/>
          <a:ln w="76200">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913" name="Freeform 17"/>
          <p:cNvSpPr>
            <a:spLocks/>
          </p:cNvSpPr>
          <p:nvPr/>
        </p:nvSpPr>
        <p:spPr bwMode="auto">
          <a:xfrm>
            <a:off x="5791200" y="2590800"/>
            <a:ext cx="2286000" cy="762000"/>
          </a:xfrm>
          <a:custGeom>
            <a:avLst/>
            <a:gdLst>
              <a:gd name="T0" fmla="*/ 0 w 1440"/>
              <a:gd name="T1" fmla="*/ 2147483647 h 480"/>
              <a:gd name="T2" fmla="*/ 2147483647 w 1440"/>
              <a:gd name="T3" fmla="*/ 0 h 480"/>
              <a:gd name="T4" fmla="*/ 0 60000 65536"/>
              <a:gd name="T5" fmla="*/ 0 60000 65536"/>
              <a:gd name="T6" fmla="*/ 0 w 1440"/>
              <a:gd name="T7" fmla="*/ 0 h 480"/>
              <a:gd name="T8" fmla="*/ 1440 w 1440"/>
              <a:gd name="T9" fmla="*/ 480 h 480"/>
            </a:gdLst>
            <a:ahLst/>
            <a:cxnLst>
              <a:cxn ang="T4">
                <a:pos x="T0" y="T1"/>
              </a:cxn>
              <a:cxn ang="T5">
                <a:pos x="T2" y="T3"/>
              </a:cxn>
            </a:cxnLst>
            <a:rect l="T6" t="T7" r="T8" b="T9"/>
            <a:pathLst>
              <a:path w="1440" h="480">
                <a:moveTo>
                  <a:pt x="0" y="480"/>
                </a:moveTo>
                <a:cubicBezTo>
                  <a:pt x="592" y="284"/>
                  <a:pt x="1184" y="88"/>
                  <a:pt x="1440" y="0"/>
                </a:cubicBezTo>
              </a:path>
            </a:pathLst>
          </a:custGeom>
          <a:noFill/>
          <a:ln w="76200">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914" name="Line 18"/>
          <p:cNvSpPr>
            <a:spLocks noChangeShapeType="1"/>
          </p:cNvSpPr>
          <p:nvPr/>
        </p:nvSpPr>
        <p:spPr bwMode="auto">
          <a:xfrm>
            <a:off x="8001000" y="1600200"/>
            <a:ext cx="0" cy="388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15" name="Text Box 19"/>
          <p:cNvSpPr txBox="1">
            <a:spLocks noChangeArrowheads="1"/>
          </p:cNvSpPr>
          <p:nvPr/>
        </p:nvSpPr>
        <p:spPr bwMode="auto">
          <a:xfrm>
            <a:off x="7162800" y="5638800"/>
            <a:ext cx="1981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post project evaluation</a:t>
            </a:r>
          </a:p>
        </p:txBody>
      </p:sp>
      <p:sp>
        <p:nvSpPr>
          <p:cNvPr id="80916" name="Freeform 20"/>
          <p:cNvSpPr>
            <a:spLocks/>
          </p:cNvSpPr>
          <p:nvPr/>
        </p:nvSpPr>
        <p:spPr bwMode="auto">
          <a:xfrm>
            <a:off x="5867400" y="2438400"/>
            <a:ext cx="2133600" cy="1066800"/>
          </a:xfrm>
          <a:custGeom>
            <a:avLst/>
            <a:gdLst>
              <a:gd name="T0" fmla="*/ 0 w 1344"/>
              <a:gd name="T1" fmla="*/ 0 h 672"/>
              <a:gd name="T2" fmla="*/ 2147483647 w 1344"/>
              <a:gd name="T3" fmla="*/ 2147483647 h 672"/>
              <a:gd name="T4" fmla="*/ 0 60000 65536"/>
              <a:gd name="T5" fmla="*/ 0 60000 65536"/>
              <a:gd name="T6" fmla="*/ 0 w 1344"/>
              <a:gd name="T7" fmla="*/ 0 h 672"/>
              <a:gd name="T8" fmla="*/ 1344 w 1344"/>
              <a:gd name="T9" fmla="*/ 672 h 672"/>
            </a:gdLst>
            <a:ahLst/>
            <a:cxnLst>
              <a:cxn ang="T4">
                <a:pos x="T0" y="T1"/>
              </a:cxn>
              <a:cxn ang="T5">
                <a:pos x="T2" y="T3"/>
              </a:cxn>
            </a:cxnLst>
            <a:rect l="T6" t="T7" r="T8" b="T9"/>
            <a:pathLst>
              <a:path w="1344" h="672">
                <a:moveTo>
                  <a:pt x="0" y="0"/>
                </a:moveTo>
                <a:cubicBezTo>
                  <a:pt x="0" y="0"/>
                  <a:pt x="672" y="336"/>
                  <a:pt x="1344" y="672"/>
                </a:cubicBezTo>
              </a:path>
            </a:pathLst>
          </a:custGeom>
          <a:noFill/>
          <a:ln w="76200">
            <a:solidFill>
              <a:srgbClr val="99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80917" name="Line 21"/>
          <p:cNvSpPr>
            <a:spLocks noChangeShapeType="1"/>
          </p:cNvSpPr>
          <p:nvPr/>
        </p:nvSpPr>
        <p:spPr bwMode="auto">
          <a:xfrm flipV="1">
            <a:off x="4800600" y="3581400"/>
            <a:ext cx="838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18" name="Line 22"/>
          <p:cNvSpPr>
            <a:spLocks noChangeShapeType="1"/>
          </p:cNvSpPr>
          <p:nvPr/>
        </p:nvSpPr>
        <p:spPr bwMode="auto">
          <a:xfrm flipH="1" flipV="1">
            <a:off x="1600200" y="4724400"/>
            <a:ext cx="12954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0919" name="Oval 23"/>
          <p:cNvSpPr>
            <a:spLocks noChangeArrowheads="1"/>
          </p:cNvSpPr>
          <p:nvPr/>
        </p:nvSpPr>
        <p:spPr bwMode="auto">
          <a:xfrm>
            <a:off x="7940675" y="23177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20" name="Oval 24"/>
          <p:cNvSpPr>
            <a:spLocks noChangeArrowheads="1"/>
          </p:cNvSpPr>
          <p:nvPr/>
        </p:nvSpPr>
        <p:spPr bwMode="auto">
          <a:xfrm>
            <a:off x="7940675" y="319405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0921" name="Text Box 25"/>
          <p:cNvSpPr txBox="1">
            <a:spLocks noChangeArrowheads="1"/>
          </p:cNvSpPr>
          <p:nvPr/>
        </p:nvSpPr>
        <p:spPr bwMode="auto">
          <a:xfrm>
            <a:off x="1219200" y="76200"/>
            <a:ext cx="6858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An introduction to various evaluation designs</a:t>
            </a:r>
          </a:p>
        </p:txBody>
      </p:sp>
      <p:grpSp>
        <p:nvGrpSpPr>
          <p:cNvPr id="2" name="Group 26"/>
          <p:cNvGrpSpPr>
            <a:grpSpLocks/>
          </p:cNvGrpSpPr>
          <p:nvPr/>
        </p:nvGrpSpPr>
        <p:grpSpPr bwMode="auto">
          <a:xfrm>
            <a:off x="457200" y="1524000"/>
            <a:ext cx="4191000" cy="5121275"/>
            <a:chOff x="288" y="960"/>
            <a:chExt cx="2640" cy="3226"/>
          </a:xfrm>
        </p:grpSpPr>
        <p:sp>
          <p:nvSpPr>
            <p:cNvPr id="54300" name="Line 27"/>
            <p:cNvSpPr>
              <a:spLocks noChangeShapeType="1"/>
            </p:cNvSpPr>
            <p:nvPr/>
          </p:nvSpPr>
          <p:spPr bwMode="auto">
            <a:xfrm flipV="1">
              <a:off x="288" y="960"/>
              <a:ext cx="0" cy="23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4301" name="Text Box 28"/>
            <p:cNvSpPr txBox="1">
              <a:spLocks noChangeArrowheads="1"/>
            </p:cNvSpPr>
            <p:nvPr/>
          </p:nvSpPr>
          <p:spPr bwMode="auto">
            <a:xfrm>
              <a:off x="288" y="3936"/>
              <a:ext cx="26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i="1"/>
                <a:t>scale of major impact indicator</a:t>
              </a:r>
            </a:p>
          </p:txBody>
        </p:sp>
      </p:grpSp>
      <p:sp>
        <p:nvSpPr>
          <p:cNvPr id="54299" name="Text Box 29"/>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8E4F9A8A-EBF3-4F01-8730-901F2000B155}" type="slidenum">
              <a:rPr lang="en-US"/>
              <a:pPr>
                <a:spcBef>
                  <a:spcPct val="50000"/>
                </a:spcBef>
              </a:pPr>
              <a:t>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0901"/>
                                        </p:tgtEl>
                                        <p:attrNameLst>
                                          <p:attrName>style.visibility</p:attrName>
                                        </p:attrNameLst>
                                      </p:cBhvr>
                                      <p:to>
                                        <p:strVal val="visible"/>
                                      </p:to>
                                    </p:set>
                                    <p:animEffect transition="in" filter="blinds(horizontal)">
                                      <p:cBhvr>
                                        <p:cTn id="13" dur="500"/>
                                        <p:tgtEl>
                                          <p:spTgt spid="80901"/>
                                        </p:tgtEl>
                                      </p:cBhvr>
                                    </p:animEffect>
                                  </p:childTnLst>
                                </p:cTn>
                              </p:par>
                            </p:childTnLst>
                          </p:cTn>
                        </p:par>
                        <p:par>
                          <p:cTn id="14" fill="hold" nodeType="afterGroup">
                            <p:stCondLst>
                              <p:cond delay="500"/>
                            </p:stCondLst>
                            <p:childTnLst>
                              <p:par>
                                <p:cTn id="15" presetID="3" presetClass="entr" presetSubtype="5" fill="hold" grpId="0" nodeType="afterEffect">
                                  <p:stCondLst>
                                    <p:cond delay="0"/>
                                  </p:stCondLst>
                                  <p:childTnLst>
                                    <p:set>
                                      <p:cBhvr>
                                        <p:cTn id="16" dur="1" fill="hold">
                                          <p:stCondLst>
                                            <p:cond delay="0"/>
                                          </p:stCondLst>
                                        </p:cTn>
                                        <p:tgtEl>
                                          <p:spTgt spid="80899"/>
                                        </p:tgtEl>
                                        <p:attrNameLst>
                                          <p:attrName>style.visibility</p:attrName>
                                        </p:attrNameLst>
                                      </p:cBhvr>
                                      <p:to>
                                        <p:strVal val="visible"/>
                                      </p:to>
                                    </p:set>
                                    <p:animEffect transition="in" filter="blinds(vertical)">
                                      <p:cBhvr>
                                        <p:cTn id="17" dur="500"/>
                                        <p:tgtEl>
                                          <p:spTgt spid="80899"/>
                                        </p:tgtEl>
                                      </p:cBhvr>
                                    </p:animEffect>
                                  </p:childTnLst>
                                </p:cTn>
                              </p:par>
                            </p:childTnLst>
                          </p:cTn>
                        </p:par>
                        <p:par>
                          <p:cTn id="18" fill="hold" nodeType="afterGroup">
                            <p:stCondLst>
                              <p:cond delay="1000"/>
                            </p:stCondLst>
                            <p:childTnLst>
                              <p:par>
                                <p:cTn id="19" presetID="4" presetClass="entr" presetSubtype="32" fill="hold" grpId="0" nodeType="afterEffect">
                                  <p:stCondLst>
                                    <p:cond delay="300"/>
                                  </p:stCondLst>
                                  <p:childTnLst>
                                    <p:set>
                                      <p:cBhvr>
                                        <p:cTn id="20" dur="1" fill="hold">
                                          <p:stCondLst>
                                            <p:cond delay="0"/>
                                          </p:stCondLst>
                                        </p:cTn>
                                        <p:tgtEl>
                                          <p:spTgt spid="80905"/>
                                        </p:tgtEl>
                                        <p:attrNameLst>
                                          <p:attrName>style.visibility</p:attrName>
                                        </p:attrNameLst>
                                      </p:cBhvr>
                                      <p:to>
                                        <p:strVal val="visible"/>
                                      </p:to>
                                    </p:set>
                                    <p:animEffect transition="in" filter="box(out)">
                                      <p:cBhvr>
                                        <p:cTn id="21" dur="500"/>
                                        <p:tgtEl>
                                          <p:spTgt spid="8090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1800"/>
                            </p:stCondLst>
                            <p:childTnLst>
                              <p:par>
                                <p:cTn id="23" presetID="3" presetClass="entr" presetSubtype="5" fill="hold" grpId="0" nodeType="afterEffect">
                                  <p:stCondLst>
                                    <p:cond delay="200"/>
                                  </p:stCondLst>
                                  <p:childTnLst>
                                    <p:set>
                                      <p:cBhvr>
                                        <p:cTn id="24" dur="1" fill="hold">
                                          <p:stCondLst>
                                            <p:cond delay="0"/>
                                          </p:stCondLst>
                                        </p:cTn>
                                        <p:tgtEl>
                                          <p:spTgt spid="80903"/>
                                        </p:tgtEl>
                                        <p:attrNameLst>
                                          <p:attrName>style.visibility</p:attrName>
                                        </p:attrNameLst>
                                      </p:cBhvr>
                                      <p:to>
                                        <p:strVal val="visible"/>
                                      </p:to>
                                    </p:set>
                                    <p:animEffect transition="in" filter="blinds(vertical)">
                                      <p:cBhvr>
                                        <p:cTn id="25" dur="500"/>
                                        <p:tgtEl>
                                          <p:spTgt spid="80903"/>
                                        </p:tgtEl>
                                      </p:cBhvr>
                                    </p:animEffect>
                                  </p:childTnLst>
                                </p:cTn>
                              </p:par>
                            </p:childTnLst>
                          </p:cTn>
                        </p:par>
                        <p:par>
                          <p:cTn id="26" fill="hold" nodeType="afterGroup">
                            <p:stCondLst>
                              <p:cond delay="2500"/>
                            </p:stCondLst>
                            <p:childTnLst>
                              <p:par>
                                <p:cTn id="27" presetID="3" presetClass="entr" presetSubtype="10" fill="hold" grpId="0" nodeType="afterEffect">
                                  <p:stCondLst>
                                    <p:cond delay="0"/>
                                  </p:stCondLst>
                                  <p:childTnLst>
                                    <p:set>
                                      <p:cBhvr>
                                        <p:cTn id="28" dur="1" fill="hold">
                                          <p:stCondLst>
                                            <p:cond delay="0"/>
                                          </p:stCondLst>
                                        </p:cTn>
                                        <p:tgtEl>
                                          <p:spTgt spid="80907"/>
                                        </p:tgtEl>
                                        <p:attrNameLst>
                                          <p:attrName>style.visibility</p:attrName>
                                        </p:attrNameLst>
                                      </p:cBhvr>
                                      <p:to>
                                        <p:strVal val="visible"/>
                                      </p:to>
                                    </p:set>
                                    <p:animEffect transition="in" filter="blinds(horizontal)">
                                      <p:cBhvr>
                                        <p:cTn id="29" dur="500"/>
                                        <p:tgtEl>
                                          <p:spTgt spid="8090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80900"/>
                                        </p:tgtEl>
                                        <p:attrNameLst>
                                          <p:attrName>style.visibility</p:attrName>
                                        </p:attrNameLst>
                                      </p:cBhvr>
                                      <p:to>
                                        <p:strVal val="visible"/>
                                      </p:to>
                                    </p:set>
                                    <p:animEffect transition="in" filter="blinds(horizontal)">
                                      <p:cBhvr>
                                        <p:cTn id="34" dur="500"/>
                                        <p:tgtEl>
                                          <p:spTgt spid="80900"/>
                                        </p:tgtEl>
                                      </p:cBhvr>
                                    </p:animEffect>
                                  </p:childTnLst>
                                </p:cTn>
                              </p:par>
                            </p:childTnLst>
                          </p:cTn>
                        </p:par>
                        <p:par>
                          <p:cTn id="35" fill="hold" nodeType="afterGroup">
                            <p:stCondLst>
                              <p:cond delay="500"/>
                            </p:stCondLst>
                            <p:childTnLst>
                              <p:par>
                                <p:cTn id="36" presetID="3" presetClass="entr" presetSubtype="5" fill="hold" grpId="0" nodeType="afterEffect">
                                  <p:stCondLst>
                                    <p:cond delay="0"/>
                                  </p:stCondLst>
                                  <p:childTnLst>
                                    <p:set>
                                      <p:cBhvr>
                                        <p:cTn id="37" dur="1" fill="hold">
                                          <p:stCondLst>
                                            <p:cond delay="0"/>
                                          </p:stCondLst>
                                        </p:cTn>
                                        <p:tgtEl>
                                          <p:spTgt spid="80898"/>
                                        </p:tgtEl>
                                        <p:attrNameLst>
                                          <p:attrName>style.visibility</p:attrName>
                                        </p:attrNameLst>
                                      </p:cBhvr>
                                      <p:to>
                                        <p:strVal val="visible"/>
                                      </p:to>
                                    </p:set>
                                    <p:animEffect transition="in" filter="blinds(vertical)">
                                      <p:cBhvr>
                                        <p:cTn id="38" dur="500"/>
                                        <p:tgtEl>
                                          <p:spTgt spid="80898"/>
                                        </p:tgtEl>
                                      </p:cBhvr>
                                    </p:animEffect>
                                  </p:childTnLst>
                                </p:cTn>
                              </p:par>
                            </p:childTnLst>
                          </p:cTn>
                        </p:par>
                        <p:par>
                          <p:cTn id="39" fill="hold" nodeType="afterGroup">
                            <p:stCondLst>
                              <p:cond delay="1000"/>
                            </p:stCondLst>
                            <p:childTnLst>
                              <p:par>
                                <p:cTn id="40" presetID="4" presetClass="entr" presetSubtype="32" fill="hold" grpId="0" nodeType="afterEffect">
                                  <p:stCondLst>
                                    <p:cond delay="200"/>
                                  </p:stCondLst>
                                  <p:childTnLst>
                                    <p:set>
                                      <p:cBhvr>
                                        <p:cTn id="41" dur="1" fill="hold">
                                          <p:stCondLst>
                                            <p:cond delay="0"/>
                                          </p:stCondLst>
                                        </p:cTn>
                                        <p:tgtEl>
                                          <p:spTgt spid="80906"/>
                                        </p:tgtEl>
                                        <p:attrNameLst>
                                          <p:attrName>style.visibility</p:attrName>
                                        </p:attrNameLst>
                                      </p:cBhvr>
                                      <p:to>
                                        <p:strVal val="visible"/>
                                      </p:to>
                                    </p:set>
                                    <p:animEffect transition="in" filter="box(out)">
                                      <p:cBhvr>
                                        <p:cTn id="42" dur="500"/>
                                        <p:tgtEl>
                                          <p:spTgt spid="80906"/>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1700"/>
                            </p:stCondLst>
                            <p:childTnLst>
                              <p:par>
                                <p:cTn id="44" presetID="3" presetClass="entr" presetSubtype="5" fill="hold" grpId="0" nodeType="afterEffect">
                                  <p:stCondLst>
                                    <p:cond delay="0"/>
                                  </p:stCondLst>
                                  <p:childTnLst>
                                    <p:set>
                                      <p:cBhvr>
                                        <p:cTn id="45" dur="1" fill="hold">
                                          <p:stCondLst>
                                            <p:cond delay="0"/>
                                          </p:stCondLst>
                                        </p:cTn>
                                        <p:tgtEl>
                                          <p:spTgt spid="80908"/>
                                        </p:tgtEl>
                                        <p:attrNameLst>
                                          <p:attrName>style.visibility</p:attrName>
                                        </p:attrNameLst>
                                      </p:cBhvr>
                                      <p:to>
                                        <p:strVal val="visible"/>
                                      </p:to>
                                    </p:set>
                                    <p:animEffect transition="in" filter="blinds(vertical)">
                                      <p:cBhvr>
                                        <p:cTn id="46" dur="500"/>
                                        <p:tgtEl>
                                          <p:spTgt spid="8090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80909"/>
                                        </p:tgtEl>
                                        <p:attrNameLst>
                                          <p:attrName>style.visibility</p:attrName>
                                        </p:attrNameLst>
                                      </p:cBhvr>
                                      <p:to>
                                        <p:strVal val="visible"/>
                                      </p:to>
                                    </p:set>
                                    <p:animEffect transition="in" filter="box(out)">
                                      <p:cBhvr>
                                        <p:cTn id="51" dur="500"/>
                                        <p:tgtEl>
                                          <p:spTgt spid="80909"/>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par>
                          <p:cTn id="52" fill="hold" nodeType="afterGroup">
                            <p:stCondLst>
                              <p:cond delay="500"/>
                            </p:stCondLst>
                            <p:childTnLst>
                              <p:par>
                                <p:cTn id="53" presetID="3" presetClass="entr" presetSubtype="10" fill="hold" grpId="0" nodeType="afterEffect">
                                  <p:stCondLst>
                                    <p:cond delay="0"/>
                                  </p:stCondLst>
                                  <p:childTnLst>
                                    <p:set>
                                      <p:cBhvr>
                                        <p:cTn id="54" dur="1" fill="hold">
                                          <p:stCondLst>
                                            <p:cond delay="0"/>
                                          </p:stCondLst>
                                        </p:cTn>
                                        <p:tgtEl>
                                          <p:spTgt spid="80911"/>
                                        </p:tgtEl>
                                        <p:attrNameLst>
                                          <p:attrName>style.visibility</p:attrName>
                                        </p:attrNameLst>
                                      </p:cBhvr>
                                      <p:to>
                                        <p:strVal val="visible"/>
                                      </p:to>
                                    </p:set>
                                    <p:animEffect transition="in" filter="blinds(horizontal)">
                                      <p:cBhvr>
                                        <p:cTn id="55" dur="500"/>
                                        <p:tgtEl>
                                          <p:spTgt spid="80911"/>
                                        </p:tgtEl>
                                      </p:cBhvr>
                                    </p:animEffect>
                                  </p:childTnLst>
                                </p:cTn>
                              </p:par>
                            </p:childTnLst>
                          </p:cTn>
                        </p:par>
                        <p:par>
                          <p:cTn id="56" fill="hold" nodeType="afterGroup">
                            <p:stCondLst>
                              <p:cond delay="1000"/>
                            </p:stCondLst>
                            <p:childTnLst>
                              <p:par>
                                <p:cTn id="57" presetID="3" presetClass="entr" presetSubtype="5" fill="hold" grpId="0" nodeType="afterEffect">
                                  <p:stCondLst>
                                    <p:cond delay="0"/>
                                  </p:stCondLst>
                                  <p:childTnLst>
                                    <p:set>
                                      <p:cBhvr>
                                        <p:cTn id="58" dur="1" fill="hold">
                                          <p:stCondLst>
                                            <p:cond delay="0"/>
                                          </p:stCondLst>
                                        </p:cTn>
                                        <p:tgtEl>
                                          <p:spTgt spid="80917"/>
                                        </p:tgtEl>
                                        <p:attrNameLst>
                                          <p:attrName>style.visibility</p:attrName>
                                        </p:attrNameLst>
                                      </p:cBhvr>
                                      <p:to>
                                        <p:strVal val="visible"/>
                                      </p:to>
                                    </p:set>
                                    <p:animEffect transition="in" filter="blinds(vertical)">
                                      <p:cBhvr>
                                        <p:cTn id="59" dur="500"/>
                                        <p:tgtEl>
                                          <p:spTgt spid="80917"/>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80910"/>
                                        </p:tgtEl>
                                        <p:attrNameLst>
                                          <p:attrName>style.visibility</p:attrName>
                                        </p:attrNameLst>
                                      </p:cBhvr>
                                      <p:to>
                                        <p:strVal val="visible"/>
                                      </p:to>
                                    </p:set>
                                    <p:animEffect transition="in" filter="box(out)">
                                      <p:cBhvr>
                                        <p:cTn id="64" dur="500"/>
                                        <p:tgtEl>
                                          <p:spTgt spid="80910"/>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500"/>
                            </p:stCondLst>
                            <p:childTnLst>
                              <p:par>
                                <p:cTn id="66" presetID="3" presetClass="entr" presetSubtype="10" fill="hold" grpId="0" nodeType="afterEffect">
                                  <p:stCondLst>
                                    <p:cond delay="0"/>
                                  </p:stCondLst>
                                  <p:childTnLst>
                                    <p:set>
                                      <p:cBhvr>
                                        <p:cTn id="67" dur="1" fill="hold">
                                          <p:stCondLst>
                                            <p:cond delay="0"/>
                                          </p:stCondLst>
                                        </p:cTn>
                                        <p:tgtEl>
                                          <p:spTgt spid="80918"/>
                                        </p:tgtEl>
                                        <p:attrNameLst>
                                          <p:attrName>style.visibility</p:attrName>
                                        </p:attrNameLst>
                                      </p:cBhvr>
                                      <p:to>
                                        <p:strVal val="visible"/>
                                      </p:to>
                                    </p:set>
                                    <p:animEffect transition="in" filter="blinds(horizontal)">
                                      <p:cBhvr>
                                        <p:cTn id="68" dur="500"/>
                                        <p:tgtEl>
                                          <p:spTgt spid="8091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80904"/>
                                        </p:tgtEl>
                                        <p:attrNameLst>
                                          <p:attrName>style.visibility</p:attrName>
                                        </p:attrNameLst>
                                      </p:cBhvr>
                                      <p:to>
                                        <p:strVal val="visible"/>
                                      </p:to>
                                    </p:set>
                                    <p:animEffect transition="in" filter="blinds(horizontal)">
                                      <p:cBhvr>
                                        <p:cTn id="73" dur="500"/>
                                        <p:tgtEl>
                                          <p:spTgt spid="80904"/>
                                        </p:tgtEl>
                                      </p:cBhvr>
                                    </p:animEffect>
                                  </p:childTnLst>
                                  <p:subTnLst>
                                    <p:audio>
                                      <p:cMediaNode>
                                        <p:cTn display="0" masterRel="sameClick">
                                          <p:stCondLst>
                                            <p:cond evt="begin" delay="0">
                                              <p:tn val="71"/>
                                            </p:cond>
                                          </p:stCondLst>
                                          <p:endCondLst>
                                            <p:cond evt="onStopAudio" delay="0">
                                              <p:tgtEl>
                                                <p:sldTgt/>
                                              </p:tgtEl>
                                            </p:cond>
                                          </p:endCondLst>
                                        </p:cTn>
                                        <p:tgtEl>
                                          <p:sndTgt r:embed="rId4" name="WHOOSH.WAV"/>
                                        </p:tgtEl>
                                      </p:cMediaNode>
                                    </p:audio>
                                  </p:subTnLst>
                                </p:cTn>
                              </p:par>
                            </p:childTnLst>
                          </p:cTn>
                        </p:par>
                        <p:par>
                          <p:cTn id="74" fill="hold" nodeType="afterGroup">
                            <p:stCondLst>
                              <p:cond delay="500"/>
                            </p:stCondLst>
                            <p:childTnLst>
                              <p:par>
                                <p:cTn id="75" presetID="3" presetClass="entr" presetSubtype="10" fill="hold" grpId="0" nodeType="afterEffect">
                                  <p:stCondLst>
                                    <p:cond delay="1000"/>
                                  </p:stCondLst>
                                  <p:childTnLst>
                                    <p:set>
                                      <p:cBhvr>
                                        <p:cTn id="76" dur="1" fill="hold">
                                          <p:stCondLst>
                                            <p:cond delay="0"/>
                                          </p:stCondLst>
                                        </p:cTn>
                                        <p:tgtEl>
                                          <p:spTgt spid="80912"/>
                                        </p:tgtEl>
                                        <p:attrNameLst>
                                          <p:attrName>style.visibility</p:attrName>
                                        </p:attrNameLst>
                                      </p:cBhvr>
                                      <p:to>
                                        <p:strVal val="visible"/>
                                      </p:to>
                                    </p:set>
                                    <p:animEffect transition="in" filter="blinds(horizontal)">
                                      <p:cBhvr>
                                        <p:cTn id="77" dur="500"/>
                                        <p:tgtEl>
                                          <p:spTgt spid="80912"/>
                                        </p:tgtEl>
                                      </p:cBhvr>
                                    </p:animEffect>
                                  </p:childTnLst>
                                  <p:subTnLst>
                                    <p:audio>
                                      <p:cMediaNode>
                                        <p:cTn display="0" masterRel="sameClick">
                                          <p:stCondLst>
                                            <p:cond evt="begin" delay="0">
                                              <p:tn val="75"/>
                                            </p:cond>
                                          </p:stCondLst>
                                          <p:endCondLst>
                                            <p:cond evt="onStopAudio" delay="0">
                                              <p:tgtEl>
                                                <p:sldTgt/>
                                              </p:tgtEl>
                                            </p:cond>
                                          </p:endCondLst>
                                        </p:cTn>
                                        <p:tgtEl>
                                          <p:sndTgt r:embed="rId4" name="WHOOSH.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5" fill="hold" grpId="0" nodeType="clickEffect">
                                  <p:stCondLst>
                                    <p:cond delay="0"/>
                                  </p:stCondLst>
                                  <p:childTnLst>
                                    <p:set>
                                      <p:cBhvr>
                                        <p:cTn id="81" dur="1" fill="hold">
                                          <p:stCondLst>
                                            <p:cond delay="0"/>
                                          </p:stCondLst>
                                        </p:cTn>
                                        <p:tgtEl>
                                          <p:spTgt spid="80914"/>
                                        </p:tgtEl>
                                        <p:attrNameLst>
                                          <p:attrName>style.visibility</p:attrName>
                                        </p:attrNameLst>
                                      </p:cBhvr>
                                      <p:to>
                                        <p:strVal val="visible"/>
                                      </p:to>
                                    </p:set>
                                    <p:animEffect transition="in" filter="blinds(vertical)">
                                      <p:cBhvr>
                                        <p:cTn id="82" dur="500"/>
                                        <p:tgtEl>
                                          <p:spTgt spid="80914"/>
                                        </p:tgtEl>
                                      </p:cBhvr>
                                    </p:animEffect>
                                  </p:childTnLst>
                                </p:cTn>
                              </p:par>
                            </p:childTnLst>
                          </p:cTn>
                        </p:par>
                        <p:par>
                          <p:cTn id="83" fill="hold" nodeType="afterGroup">
                            <p:stCondLst>
                              <p:cond delay="500"/>
                            </p:stCondLst>
                            <p:childTnLst>
                              <p:par>
                                <p:cTn id="84" presetID="3" presetClass="entr" presetSubtype="10" fill="hold" grpId="0" nodeType="afterEffect">
                                  <p:stCondLst>
                                    <p:cond delay="0"/>
                                  </p:stCondLst>
                                  <p:childTnLst>
                                    <p:set>
                                      <p:cBhvr>
                                        <p:cTn id="85" dur="1" fill="hold">
                                          <p:stCondLst>
                                            <p:cond delay="0"/>
                                          </p:stCondLst>
                                        </p:cTn>
                                        <p:tgtEl>
                                          <p:spTgt spid="80915"/>
                                        </p:tgtEl>
                                        <p:attrNameLst>
                                          <p:attrName>style.visibility</p:attrName>
                                        </p:attrNameLst>
                                      </p:cBhvr>
                                      <p:to>
                                        <p:strVal val="visible"/>
                                      </p:to>
                                    </p:set>
                                    <p:animEffect transition="in" filter="blinds(horizontal)">
                                      <p:cBhvr>
                                        <p:cTn id="86" dur="500"/>
                                        <p:tgtEl>
                                          <p:spTgt spid="80915"/>
                                        </p:tgtEl>
                                      </p:cBhvr>
                                    </p:animEffect>
                                  </p:childTnLst>
                                </p:cTn>
                              </p:par>
                            </p:childTnLst>
                          </p:cTn>
                        </p:par>
                        <p:par>
                          <p:cTn id="87" fill="hold" nodeType="afterGroup">
                            <p:stCondLst>
                              <p:cond delay="1000"/>
                            </p:stCondLst>
                            <p:childTnLst>
                              <p:par>
                                <p:cTn id="88" presetID="4" presetClass="entr" presetSubtype="32" fill="hold" grpId="0" nodeType="afterEffect">
                                  <p:stCondLst>
                                    <p:cond delay="0"/>
                                  </p:stCondLst>
                                  <p:childTnLst>
                                    <p:set>
                                      <p:cBhvr>
                                        <p:cTn id="89" dur="1" fill="hold">
                                          <p:stCondLst>
                                            <p:cond delay="0"/>
                                          </p:stCondLst>
                                        </p:cTn>
                                        <p:tgtEl>
                                          <p:spTgt spid="80920"/>
                                        </p:tgtEl>
                                        <p:attrNameLst>
                                          <p:attrName>style.visibility</p:attrName>
                                        </p:attrNameLst>
                                      </p:cBhvr>
                                      <p:to>
                                        <p:strVal val="visible"/>
                                      </p:to>
                                    </p:set>
                                    <p:animEffect transition="in" filter="box(out)">
                                      <p:cBhvr>
                                        <p:cTn id="90" dur="500"/>
                                        <p:tgtEl>
                                          <p:spTgt spid="80920"/>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par>
                          <p:cTn id="91" fill="hold" nodeType="afterGroup">
                            <p:stCondLst>
                              <p:cond delay="1500"/>
                            </p:stCondLst>
                            <p:childTnLst>
                              <p:par>
                                <p:cTn id="92" presetID="4" presetClass="entr" presetSubtype="32" fill="hold" grpId="0" nodeType="afterEffect">
                                  <p:stCondLst>
                                    <p:cond delay="200"/>
                                  </p:stCondLst>
                                  <p:childTnLst>
                                    <p:set>
                                      <p:cBhvr>
                                        <p:cTn id="93" dur="1" fill="hold">
                                          <p:stCondLst>
                                            <p:cond delay="0"/>
                                          </p:stCondLst>
                                        </p:cTn>
                                        <p:tgtEl>
                                          <p:spTgt spid="80919"/>
                                        </p:tgtEl>
                                        <p:attrNameLst>
                                          <p:attrName>style.visibility</p:attrName>
                                        </p:attrNameLst>
                                      </p:cBhvr>
                                      <p:to>
                                        <p:strVal val="visible"/>
                                      </p:to>
                                    </p:set>
                                    <p:animEffect transition="in" filter="box(out)">
                                      <p:cBhvr>
                                        <p:cTn id="94" dur="500"/>
                                        <p:tgtEl>
                                          <p:spTgt spid="80919"/>
                                        </p:tgtEl>
                                      </p:cBhvr>
                                    </p:animEffect>
                                  </p:childTnLst>
                                  <p:subTnLst>
                                    <p:audio>
                                      <p:cMediaNode>
                                        <p:cTn display="0" masterRel="sameClick">
                                          <p:stCondLst>
                                            <p:cond evt="begin" delay="0">
                                              <p:tn val="92"/>
                                            </p:cond>
                                          </p:stCondLst>
                                          <p:endCondLst>
                                            <p:cond evt="onStopAudio" delay="0">
                                              <p:tgtEl>
                                                <p:sldTgt/>
                                              </p:tgtEl>
                                            </p:cond>
                                          </p:endCondLst>
                                        </p:cTn>
                                        <p:tgtEl>
                                          <p:sndTgt r:embed="rId3" name="CAMERA.WAV"/>
                                        </p:tgtEl>
                                      </p:cMediaNode>
                                    </p:audio>
                                  </p:subTnLst>
                                </p:cTn>
                              </p:par>
                            </p:childTnLst>
                          </p:cTn>
                        </p:par>
                        <p:par>
                          <p:cTn id="95" fill="hold" nodeType="afterGroup">
                            <p:stCondLst>
                              <p:cond delay="2200"/>
                            </p:stCondLst>
                            <p:childTnLst>
                              <p:par>
                                <p:cTn id="96" presetID="3" presetClass="entr" presetSubtype="10" fill="hold" grpId="0" nodeType="afterEffect">
                                  <p:stCondLst>
                                    <p:cond delay="1000"/>
                                  </p:stCondLst>
                                  <p:childTnLst>
                                    <p:set>
                                      <p:cBhvr>
                                        <p:cTn id="97" dur="1" fill="hold">
                                          <p:stCondLst>
                                            <p:cond delay="0"/>
                                          </p:stCondLst>
                                        </p:cTn>
                                        <p:tgtEl>
                                          <p:spTgt spid="80913"/>
                                        </p:tgtEl>
                                        <p:attrNameLst>
                                          <p:attrName>style.visibility</p:attrName>
                                        </p:attrNameLst>
                                      </p:cBhvr>
                                      <p:to>
                                        <p:strVal val="visible"/>
                                      </p:to>
                                    </p:set>
                                    <p:animEffect transition="in" filter="blinds(horizontal)">
                                      <p:cBhvr>
                                        <p:cTn id="98" dur="500"/>
                                        <p:tgtEl>
                                          <p:spTgt spid="80913"/>
                                        </p:tgtEl>
                                      </p:cBhvr>
                                    </p:animEffect>
                                  </p:childTnLst>
                                  <p:subTnLst>
                                    <p:audio>
                                      <p:cMediaNode>
                                        <p:cTn display="0" masterRel="sameClick">
                                          <p:stCondLst>
                                            <p:cond evt="begin" delay="0">
                                              <p:tn val="96"/>
                                            </p:cond>
                                          </p:stCondLst>
                                          <p:endCondLst>
                                            <p:cond evt="onStopAudio" delay="0">
                                              <p:tgtEl>
                                                <p:sldTgt/>
                                              </p:tgtEl>
                                            </p:cond>
                                          </p:endCondLst>
                                        </p:cTn>
                                        <p:tgtEl>
                                          <p:sndTgt r:embed="rId4" name="WHOOSH.WAV"/>
                                        </p:tgtEl>
                                      </p:cMediaNode>
                                    </p:audio>
                                  </p:subTnLst>
                                </p:cTn>
                              </p:par>
                            </p:childTnLst>
                          </p:cTn>
                        </p:par>
                        <p:par>
                          <p:cTn id="99" fill="hold" nodeType="afterGroup">
                            <p:stCondLst>
                              <p:cond delay="3700"/>
                            </p:stCondLst>
                            <p:childTnLst>
                              <p:par>
                                <p:cTn id="100" presetID="3" presetClass="entr" presetSubtype="10" fill="hold" grpId="0" nodeType="afterEffect">
                                  <p:stCondLst>
                                    <p:cond delay="200"/>
                                  </p:stCondLst>
                                  <p:childTnLst>
                                    <p:set>
                                      <p:cBhvr>
                                        <p:cTn id="101" dur="1" fill="hold">
                                          <p:stCondLst>
                                            <p:cond delay="0"/>
                                          </p:stCondLst>
                                        </p:cTn>
                                        <p:tgtEl>
                                          <p:spTgt spid="80916"/>
                                        </p:tgtEl>
                                        <p:attrNameLst>
                                          <p:attrName>style.visibility</p:attrName>
                                        </p:attrNameLst>
                                      </p:cBhvr>
                                      <p:to>
                                        <p:strVal val="visible"/>
                                      </p:to>
                                    </p:set>
                                    <p:animEffect transition="in" filter="blinds(horizontal)">
                                      <p:cBhvr>
                                        <p:cTn id="102" dur="500"/>
                                        <p:tgtEl>
                                          <p:spTgt spid="80916"/>
                                        </p:tgtEl>
                                      </p:cBhvr>
                                    </p:animEffect>
                                  </p:childTnLst>
                                  <p:subTnLst>
                                    <p:audio>
                                      <p:cMediaNode>
                                        <p:cTn display="0" masterRel="sameClick">
                                          <p:stCondLst>
                                            <p:cond evt="begin" delay="0">
                                              <p:tn val="100"/>
                                            </p:cond>
                                          </p:stCondLst>
                                          <p:endCondLst>
                                            <p:cond evt="onStopAudio" delay="0">
                                              <p:tgtEl>
                                                <p:sldTgt/>
                                              </p:tgtEl>
                                            </p:cond>
                                          </p:endCondLst>
                                        </p:cTn>
                                        <p:tgtEl>
                                          <p:sndTgt r:embed="rId4" name="WHOOSH.WAV"/>
                                        </p:tgtEl>
                                      </p:cMediaNode>
                                    </p:audio>
                                  </p:subTnLst>
                                </p:cTn>
                              </p:par>
                            </p:childTnLst>
                          </p:cTn>
                        </p:par>
                        <p:par>
                          <p:cTn id="103" fill="hold" nodeType="afterGroup">
                            <p:stCondLst>
                              <p:cond delay="4400"/>
                            </p:stCondLst>
                            <p:childTnLst>
                              <p:par>
                                <p:cTn id="104" presetID="1" presetClass="entr" presetSubtype="0" fill="hold" grpId="0" nodeType="afterEffect">
                                  <p:stCondLst>
                                    <p:cond delay="0"/>
                                  </p:stCondLst>
                                  <p:childTnLst>
                                    <p:set>
                                      <p:cBhvr>
                                        <p:cTn id="105" dur="1" fill="hold">
                                          <p:stCondLst>
                                            <p:cond delay="499"/>
                                          </p:stCondLst>
                                        </p:cTn>
                                        <p:tgtEl>
                                          <p:spTgt spid="80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animBg="1"/>
      <p:bldP spid="80900" grpId="0" autoUpdateAnimBg="0"/>
      <p:bldP spid="80901" grpId="0" autoUpdateAnimBg="0"/>
      <p:bldP spid="80902" grpId="0" autoUpdateAnimBg="0"/>
      <p:bldP spid="80903" grpId="0" animBg="1" autoUpdateAnimBg="0"/>
      <p:bldP spid="80904" grpId="0" animBg="1"/>
      <p:bldP spid="80905" grpId="0" animBg="1" autoUpdateAnimBg="0"/>
      <p:bldP spid="80906" grpId="0" animBg="1" autoUpdateAnimBg="0"/>
      <p:bldP spid="80907" grpId="0" animBg="1"/>
      <p:bldP spid="80908" grpId="0" animBg="1"/>
      <p:bldP spid="80909" grpId="0" animBg="1" autoUpdateAnimBg="0"/>
      <p:bldP spid="80910" grpId="0" animBg="1" autoUpdateAnimBg="0"/>
      <p:bldP spid="80911" grpId="0" animBg="1" autoUpdateAnimBg="0"/>
      <p:bldP spid="80912" grpId="0" animBg="1"/>
      <p:bldP spid="80913" grpId="0" animBg="1"/>
      <p:bldP spid="80914" grpId="0" animBg="1"/>
      <p:bldP spid="80915" grpId="0" autoUpdateAnimBg="0"/>
      <p:bldP spid="80916" grpId="0" animBg="1"/>
      <p:bldP spid="80917" grpId="0" animBg="1"/>
      <p:bldP spid="80918" grpId="0" animBg="1"/>
      <p:bldP spid="80919" grpId="0" animBg="1" autoUpdateAnimBg="0"/>
      <p:bldP spid="8092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645DB25-FBDE-4116-974B-0B82C0873F7B}" type="slidenum">
              <a:rPr lang="en-US" smtClean="0"/>
              <a:pPr>
                <a:defRPr/>
              </a:pPr>
              <a:t>5</a:t>
            </a:fld>
            <a:endParaRPr lang="en-US"/>
          </a:p>
        </p:txBody>
      </p:sp>
      <p:pic>
        <p:nvPicPr>
          <p:cNvPr id="6146" name="Picture 2" descr="C:\Users\Public\Pictures\Other sources\200561536-001 women and children collecting 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txBox="1">
            <a:spLocks/>
          </p:cNvSpPr>
          <p:nvPr/>
        </p:nvSpPr>
        <p:spPr bwMode="auto">
          <a:xfrm>
            <a:off x="6032500" y="441961"/>
            <a:ext cx="3111500" cy="563562"/>
          </a:xfrm>
          <a:prstGeom prst="rect">
            <a:avLst/>
          </a:prstGeom>
          <a:noFill/>
          <a:ln w="0" cmpd="sng">
            <a:noFill/>
            <a:prstDash val="solid"/>
            <a:miter lim="800000"/>
            <a:headEnd/>
            <a:tailEnd/>
          </a:ln>
          <a:effectLst/>
        </p:spPr>
        <p:txBody>
          <a:bodyPr vert="horz" wrap="square" lIns="0" tIns="22860" rIns="0" bIns="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nSpc>
                <a:spcPts val="4200"/>
              </a:lnSpc>
              <a:spcAft>
                <a:spcPts val="0"/>
              </a:spcAft>
            </a:pPr>
            <a:r>
              <a:rPr lang="en-US" sz="4800" spc="-310" dirty="0" smtClean="0">
                <a:solidFill>
                  <a:srgbClr val="075980"/>
                </a:solidFill>
                <a:latin typeface="Arial" panose="22635452340000000000" pitchFamily="2"/>
              </a:rPr>
              <a:t>RealWorld </a:t>
            </a:r>
          </a:p>
          <a:p>
            <a:pPr>
              <a:lnSpc>
                <a:spcPts val="5300"/>
              </a:lnSpc>
              <a:spcBef>
                <a:spcPts val="0"/>
              </a:spcBef>
              <a:spcAft>
                <a:spcPts val="0"/>
              </a:spcAft>
            </a:pPr>
            <a:r>
              <a:rPr lang="en-US" sz="4900" spc="-350" dirty="0" smtClean="0">
                <a:solidFill>
                  <a:srgbClr val="075980"/>
                </a:solidFill>
                <a:latin typeface="Arial" panose="22635452340000000000" pitchFamily="2"/>
              </a:rPr>
              <a:t>Evaluation </a:t>
            </a:r>
            <a:endParaRPr lang="en-US" sz="4900" spc="-350" dirty="0">
              <a:solidFill>
                <a:srgbClr val="075980"/>
              </a:solidFill>
              <a:latin typeface="Arial" panose="22635452340000000000" pitchFamily="2"/>
            </a:endParaRPr>
          </a:p>
        </p:txBody>
      </p:sp>
      <p:sp>
        <p:nvSpPr>
          <p:cNvPr id="5" name="Text Placeholder 4"/>
          <p:cNvSpPr txBox="1">
            <a:spLocks/>
          </p:cNvSpPr>
          <p:nvPr/>
        </p:nvSpPr>
        <p:spPr bwMode="auto">
          <a:xfrm>
            <a:off x="5852160" y="1600200"/>
            <a:ext cx="3474720" cy="472757"/>
          </a:xfrm>
          <a:prstGeom prst="rect">
            <a:avLst/>
          </a:prstGeom>
          <a:noFill/>
          <a:ln w="0" cmpd="sng">
            <a:noFill/>
            <a:prstDash val="solid"/>
            <a:miter lim="800000"/>
            <a:headEnd/>
            <a:tailEnd/>
          </a:ln>
          <a:effectLst/>
        </p:spPr>
        <p:txBody>
          <a:bodyPr vert="horz" wrap="square" lIns="0" tIns="0" rIns="0" bIns="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R="45720" algn="l">
              <a:lnSpc>
                <a:spcPct val="77759"/>
              </a:lnSpc>
              <a:spcAft>
                <a:spcPts val="3960"/>
              </a:spcAft>
            </a:pPr>
            <a:r>
              <a:rPr lang="en-US" sz="1600" b="1" spc="90" dirty="0" smtClean="0">
                <a:solidFill>
                  <a:srgbClr val="C00000"/>
                </a:solidFill>
                <a:latin typeface="Arial" panose="22635452340000000000" pitchFamily="2"/>
              </a:rPr>
              <a:t>Working Under Budget, Time, </a:t>
            </a:r>
            <a:r>
              <a:rPr lang="en-US" sz="1600" b="1" spc="65" dirty="0" smtClean="0">
                <a:solidFill>
                  <a:srgbClr val="C00000"/>
                </a:solidFill>
                <a:latin typeface="Arial" panose="22635452340000000000" pitchFamily="2"/>
              </a:rPr>
              <a:t>Data, and Political Constraints </a:t>
            </a:r>
            <a:endParaRPr lang="en-US" sz="1600" b="1" spc="65" dirty="0">
              <a:solidFill>
                <a:srgbClr val="C00000"/>
              </a:solidFill>
              <a:latin typeface="Arial" panose="22635452340000000000" pitchFamily="2"/>
            </a:endParaRPr>
          </a:p>
        </p:txBody>
      </p:sp>
      <p:sp>
        <p:nvSpPr>
          <p:cNvPr id="6" name="Text Placeholder 5"/>
          <p:cNvSpPr txBox="1">
            <a:spLocks/>
          </p:cNvSpPr>
          <p:nvPr/>
        </p:nvSpPr>
        <p:spPr bwMode="auto">
          <a:xfrm>
            <a:off x="6766560" y="1965960"/>
            <a:ext cx="2194560" cy="1115060"/>
          </a:xfrm>
          <a:prstGeom prst="rect">
            <a:avLst/>
          </a:prstGeom>
          <a:noFill/>
          <a:ln w="0" cmpd="sng">
            <a:noFill/>
            <a:prstDash val="solid"/>
            <a:miter lim="800000"/>
            <a:headEnd/>
            <a:tailEnd/>
          </a:ln>
          <a:effectLst/>
        </p:spPr>
        <p:txBody>
          <a:bodyPr vert="horz" wrap="square" lIns="0" tIns="45720" rIns="0" bIns="0" numCol="1" anchor="t" anchorCtr="0" compatLnSpc="1">
            <a:prstTxWarp prst="textNoShape">
              <a:avLst/>
            </a:prstTxWarp>
          </a:bodyPr>
          <a:lstStyle>
            <a:defPPr>
              <a:defRPr lang="en-US"/>
            </a:defPPr>
            <a:lvl1pPr algn="ctr" rtl="0" eaLnBrk="1" fontAlgn="base" hangingPunct="1">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a:spcAft>
                <a:spcPts val="0"/>
              </a:spcAft>
            </a:pPr>
            <a:r>
              <a:rPr lang="en-US" sz="7200" b="1" dirty="0" smtClean="0">
                <a:solidFill>
                  <a:srgbClr val="075980"/>
                </a:solidFill>
                <a:latin typeface="Arial" panose="22635452340000000000" pitchFamily="2"/>
              </a:rPr>
              <a:t>2 </a:t>
            </a:r>
            <a:r>
              <a:rPr lang="en-US" sz="2400" b="1" dirty="0" smtClean="0">
                <a:solidFill>
                  <a:srgbClr val="075980"/>
                </a:solidFill>
                <a:latin typeface="Arial" panose="22635452340000000000" pitchFamily="2"/>
              </a:rPr>
              <a:t>EDITION</a:t>
            </a:r>
            <a:endParaRPr lang="en-US" sz="7200" b="1" dirty="0">
              <a:solidFill>
                <a:srgbClr val="075980"/>
              </a:solidFill>
              <a:latin typeface="Arial" panose="22635452340000000000" pitchFamily="2"/>
            </a:endParaRPr>
          </a:p>
        </p:txBody>
      </p:sp>
    </p:spTree>
    <p:extLst>
      <p:ext uri="{BB962C8B-B14F-4D97-AF65-F5344CB8AC3E}">
        <p14:creationId xmlns:p14="http://schemas.microsoft.com/office/powerpoint/2010/main" val="425876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3500"/>
                            </p:stCondLst>
                            <p:childTnLst>
                              <p:par>
                                <p:cTn id="14" presetID="10" presetClass="entr" presetSubtype="0" fill="hold" grpId="0" nodeType="after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533400" y="1420813"/>
            <a:ext cx="7924800" cy="1143000"/>
          </a:xfrm>
        </p:spPr>
        <p:txBody>
          <a:bodyPr/>
          <a:lstStyle/>
          <a:p>
            <a:pPr eaLnBrk="1" hangingPunct="1"/>
            <a:r>
              <a:rPr lang="en-US" sz="3700" smtClean="0"/>
              <a:t>OK, let’s stop the action to identify each of the major types of evaluation (research) design …</a:t>
            </a:r>
          </a:p>
        </p:txBody>
      </p:sp>
      <p:sp>
        <p:nvSpPr>
          <p:cNvPr id="82947" name="Rectangle 3"/>
          <p:cNvSpPr>
            <a:spLocks noGrp="1" noChangeArrowheads="1"/>
          </p:cNvSpPr>
          <p:nvPr>
            <p:ph type="subTitle" idx="1"/>
          </p:nvPr>
        </p:nvSpPr>
        <p:spPr>
          <a:xfrm>
            <a:off x="685800" y="3886200"/>
            <a:ext cx="7696200" cy="1752600"/>
          </a:xfrm>
        </p:spPr>
        <p:txBody>
          <a:bodyPr/>
          <a:lstStyle/>
          <a:p>
            <a:pPr eaLnBrk="1" hangingPunct="1"/>
            <a:r>
              <a:rPr lang="en-US" smtClean="0"/>
              <a:t>… one at a time, beginning with the most rigorous design.</a:t>
            </a:r>
          </a:p>
        </p:txBody>
      </p:sp>
      <p:sp>
        <p:nvSpPr>
          <p:cNvPr id="55300"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D4D552CF-33C8-4BAA-85BE-3ACE2DA5B563}" type="slidenum">
              <a:rPr lang="en-US"/>
              <a:pPr>
                <a:spcBef>
                  <a:spcPct val="50000"/>
                </a:spcBef>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500"/>
                                  </p:stCondLst>
                                  <p:childTnLst>
                                    <p:set>
                                      <p:cBhvr>
                                        <p:cTn id="6" dur="1" fill="hold">
                                          <p:stCondLst>
                                            <p:cond delay="0"/>
                                          </p:stCondLst>
                                        </p:cTn>
                                        <p:tgtEl>
                                          <p:spTgt spid="82947">
                                            <p:txEl>
                                              <p:pRg st="0" end="0"/>
                                            </p:txEl>
                                          </p:spTgt>
                                        </p:tgtEl>
                                        <p:attrNameLst>
                                          <p:attrName>style.visibility</p:attrName>
                                        </p:attrNameLst>
                                      </p:cBhvr>
                                      <p:to>
                                        <p:strVal val="visible"/>
                                      </p:to>
                                    </p:set>
                                    <p:animEffect transition="in" filter="dissolve">
                                      <p:cBhvr>
                                        <p:cTn id="7" dur="500"/>
                                        <p:tgtEl>
                                          <p:spTgt spid="82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advAuto="2000"/>
    </p:bldLst>
  </p:timing>
</p:sld>
</file>

<file path=ppt/slides/slide5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2100" smtClean="0"/>
              <a:t>First of all: the key to the traditional symbols:</a:t>
            </a:r>
          </a:p>
        </p:txBody>
      </p:sp>
      <p:sp>
        <p:nvSpPr>
          <p:cNvPr id="83971" name="Rectangle 3"/>
          <p:cNvSpPr>
            <a:spLocks noGrp="1" noChangeArrowheads="1"/>
          </p:cNvSpPr>
          <p:nvPr>
            <p:ph type="body" idx="1"/>
          </p:nvPr>
        </p:nvSpPr>
        <p:spPr/>
        <p:txBody>
          <a:bodyPr/>
          <a:lstStyle/>
          <a:p>
            <a:pPr eaLnBrk="1" hangingPunct="1"/>
            <a:r>
              <a:rPr lang="en-US" sz="2700" b="1" smtClean="0"/>
              <a:t>X</a:t>
            </a:r>
            <a:r>
              <a:rPr lang="en-US" sz="2700" smtClean="0"/>
              <a:t> = Intervention (treatment), I.e. what the project does in a community</a:t>
            </a:r>
          </a:p>
          <a:p>
            <a:pPr eaLnBrk="1" hangingPunct="1"/>
            <a:r>
              <a:rPr lang="en-US" sz="2700" b="1" smtClean="0"/>
              <a:t>O</a:t>
            </a:r>
            <a:r>
              <a:rPr lang="en-US" sz="2700" smtClean="0"/>
              <a:t> = Observation event (e.g. baseline, mid-term evaluation, end-of-project evaluation)</a:t>
            </a:r>
          </a:p>
          <a:p>
            <a:pPr eaLnBrk="1" hangingPunct="1"/>
            <a:endParaRPr lang="en-US" sz="2700" smtClean="0"/>
          </a:p>
          <a:p>
            <a:pPr eaLnBrk="1" hangingPunct="1"/>
            <a:r>
              <a:rPr lang="en-US" sz="2700" b="1" smtClean="0"/>
              <a:t>P</a:t>
            </a:r>
            <a:r>
              <a:rPr lang="en-US" sz="2700" smtClean="0"/>
              <a:t> (top row): </a:t>
            </a:r>
            <a:r>
              <a:rPr lang="en-US" sz="2700" b="1" smtClean="0"/>
              <a:t>P</a:t>
            </a:r>
            <a:r>
              <a:rPr lang="en-US" sz="2700" smtClean="0"/>
              <a:t>roject participants</a:t>
            </a:r>
          </a:p>
          <a:p>
            <a:pPr eaLnBrk="1" hangingPunct="1"/>
            <a:r>
              <a:rPr lang="en-US" sz="2700" b="1" smtClean="0"/>
              <a:t>C</a:t>
            </a:r>
            <a:r>
              <a:rPr lang="en-US" sz="2700" smtClean="0"/>
              <a:t> (bottom row): </a:t>
            </a:r>
            <a:r>
              <a:rPr lang="en-US" sz="2700" b="1" smtClean="0"/>
              <a:t>C</a:t>
            </a:r>
            <a:r>
              <a:rPr lang="en-US" sz="2700" smtClean="0"/>
              <a:t>omparison (control) group</a:t>
            </a:r>
          </a:p>
        </p:txBody>
      </p:sp>
      <p:sp>
        <p:nvSpPr>
          <p:cNvPr id="56324"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A3361AE0-C980-49A6-A66C-40186A449E42}" type="slidenum">
              <a:rPr lang="en-US"/>
              <a:pPr>
                <a:spcBef>
                  <a:spcPct val="50000"/>
                </a:spcBef>
              </a:pPr>
              <a:t>51</a:t>
            </a:fld>
            <a:endParaRPr lang="en-US"/>
          </a:p>
        </p:txBody>
      </p:sp>
      <p:sp>
        <p:nvSpPr>
          <p:cNvPr id="5" name="Text Box 4"/>
          <p:cNvSpPr txBox="1">
            <a:spLocks noChangeArrowheads="1"/>
          </p:cNvSpPr>
          <p:nvPr/>
        </p:nvSpPr>
        <p:spPr bwMode="auto">
          <a:xfrm>
            <a:off x="0" y="5603875"/>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900" b="1">
                <a:solidFill>
                  <a:srgbClr val="003399"/>
                </a:solidFill>
              </a:rPr>
              <a:t>Note: the 7 RWE evaluation designs are laid out on page 41 of the </a:t>
            </a:r>
          </a:p>
          <a:p>
            <a:pPr algn="ctr"/>
            <a:r>
              <a:rPr lang="en-US" sz="1900" b="1">
                <a:solidFill>
                  <a:srgbClr val="003399"/>
                </a:solidFill>
              </a:rPr>
              <a:t>Condensed Overview of the </a:t>
            </a:r>
            <a:r>
              <a:rPr lang="en-US" sz="1900" b="1" i="1">
                <a:solidFill>
                  <a:srgbClr val="003399"/>
                </a:solidFill>
              </a:rPr>
              <a:t>RealWorld Evaluation</a:t>
            </a:r>
            <a:r>
              <a:rPr lang="en-US" sz="1900" b="1">
                <a:solidFill>
                  <a:srgbClr val="003399"/>
                </a:solidFill>
              </a:rPr>
              <a:t> book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animEffect transition="in" filter="blinds(horizontal)">
                                      <p:cBhvr>
                                        <p:cTn id="11" dur="500"/>
                                        <p:tgtEl>
                                          <p:spTgt spid="83971">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3971">
                                            <p:txEl>
                                              <p:pRg st="3" end="3"/>
                                            </p:txEl>
                                          </p:spTgt>
                                        </p:tgtEl>
                                        <p:attrNameLst>
                                          <p:attrName>style.visibility</p:attrName>
                                        </p:attrNameLst>
                                      </p:cBhvr>
                                      <p:to>
                                        <p:strVal val="visible"/>
                                      </p:to>
                                    </p:set>
                                    <p:animEffect transition="in" filter="blinds(horizontal)">
                                      <p:cBhvr>
                                        <p:cTn id="15" dur="500"/>
                                        <p:tgtEl>
                                          <p:spTgt spid="83971">
                                            <p:txEl>
                                              <p:pRg st="3" end="3"/>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Effect transition="in" filter="blinds(horizontal)">
                                      <p:cBhvr>
                                        <p:cTn id="19" dur="500"/>
                                        <p:tgtEl>
                                          <p:spTgt spid="83971">
                                            <p:txEl>
                                              <p:pRg st="4" end="4"/>
                                            </p:txEl>
                                          </p:spTgt>
                                        </p:tgtEl>
                                      </p:cBhvr>
                                    </p:animEffect>
                                  </p:childTnLst>
                                </p:cTn>
                              </p:par>
                            </p:childTnLst>
                          </p:cTn>
                        </p:par>
                        <p:par>
                          <p:cTn id="20" fill="hold" nodeType="afterGroup">
                            <p:stCondLst>
                              <p:cond delay="2000"/>
                            </p:stCondLst>
                            <p:childTnLst>
                              <p:par>
                                <p:cTn id="21" presetID="7"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3000" fill="hold"/>
                                        <p:tgtEl>
                                          <p:spTgt spid="5"/>
                                        </p:tgtEl>
                                        <p:attrNameLst>
                                          <p:attrName>ppt_x</p:attrName>
                                        </p:attrNameLst>
                                      </p:cBhvr>
                                      <p:tavLst>
                                        <p:tav tm="0">
                                          <p:val>
                                            <p:strVal val="#ppt_x"/>
                                          </p:val>
                                        </p:tav>
                                        <p:tav tm="100000">
                                          <p:val>
                                            <p:strVal val="#ppt_x"/>
                                          </p:val>
                                        </p:tav>
                                      </p:tavLst>
                                    </p:anim>
                                    <p:anim calcmode="lin" valueType="num">
                                      <p:cBhvr additive="base">
                                        <p:cTn id="24"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advAuto="100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Line 2"/>
          <p:cNvSpPr>
            <a:spLocks noChangeShapeType="1"/>
          </p:cNvSpPr>
          <p:nvPr/>
        </p:nvSpPr>
        <p:spPr bwMode="auto">
          <a:xfrm flipV="1">
            <a:off x="35814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7347" name="Line 3"/>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7348" name="Line 4"/>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4997" name="Text Box 5"/>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84998" name="Text Box 6"/>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57351" name="Freeform 7"/>
          <p:cNvSpPr>
            <a:spLocks/>
          </p:cNvSpPr>
          <p:nvPr/>
        </p:nvSpPr>
        <p:spPr bwMode="auto">
          <a:xfrm>
            <a:off x="1371600" y="1676400"/>
            <a:ext cx="4648200" cy="3048000"/>
          </a:xfrm>
          <a:custGeom>
            <a:avLst/>
            <a:gdLst>
              <a:gd name="T0" fmla="*/ 0 w 2928"/>
              <a:gd name="T1" fmla="*/ 2147483647 h 1328"/>
              <a:gd name="T2" fmla="*/ 2147483647 w 2928"/>
              <a:gd name="T3" fmla="*/ 2147483647 h 1328"/>
              <a:gd name="T4" fmla="*/ 2147483647 w 2928"/>
              <a:gd name="T5" fmla="*/ 2147483647 h 1328"/>
              <a:gd name="T6" fmla="*/ 2147483647 w 2928"/>
              <a:gd name="T7" fmla="*/ 2147483647 h 1328"/>
              <a:gd name="T8" fmla="*/ 0 60000 65536"/>
              <a:gd name="T9" fmla="*/ 0 60000 65536"/>
              <a:gd name="T10" fmla="*/ 0 60000 65536"/>
              <a:gd name="T11" fmla="*/ 0 60000 65536"/>
              <a:gd name="T12" fmla="*/ 0 w 2928"/>
              <a:gd name="T13" fmla="*/ 0 h 1328"/>
              <a:gd name="T14" fmla="*/ 2928 w 2928"/>
              <a:gd name="T15" fmla="*/ 1328 h 1328"/>
            </a:gdLst>
            <a:ahLst/>
            <a:cxnLst>
              <a:cxn ang="T8">
                <a:pos x="T0" y="T1"/>
              </a:cxn>
              <a:cxn ang="T9">
                <a:pos x="T2" y="T3"/>
              </a:cxn>
              <a:cxn ang="T10">
                <a:pos x="T4" y="T5"/>
              </a:cxn>
              <a:cxn ang="T11">
                <a:pos x="T6" y="T7"/>
              </a:cxn>
            </a:cxnLst>
            <a:rect l="T12" t="T13" r="T14" b="T15"/>
            <a:pathLst>
              <a:path w="2928" h="1328">
                <a:moveTo>
                  <a:pt x="0" y="1328"/>
                </a:moveTo>
                <a:cubicBezTo>
                  <a:pt x="516" y="840"/>
                  <a:pt x="1032" y="352"/>
                  <a:pt x="1488" y="176"/>
                </a:cubicBezTo>
                <a:cubicBezTo>
                  <a:pt x="1944" y="0"/>
                  <a:pt x="2544" y="256"/>
                  <a:pt x="2736" y="272"/>
                </a:cubicBezTo>
                <a:cubicBezTo>
                  <a:pt x="2928" y="288"/>
                  <a:pt x="2656" y="280"/>
                  <a:pt x="2640" y="272"/>
                </a:cubicBezTo>
              </a:path>
            </a:pathLst>
          </a:custGeom>
          <a:noFill/>
          <a:ln w="76200">
            <a:solidFill>
              <a:srgbClr val="993300"/>
            </a:solidFill>
            <a:prstDash val="lg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85000" name="Oval 8"/>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01" name="Oval 9"/>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02" name="Oval 10"/>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03" name="Oval 11"/>
          <p:cNvSpPr>
            <a:spLocks noChangeArrowheads="1"/>
          </p:cNvSpPr>
          <p:nvPr/>
        </p:nvSpPr>
        <p:spPr bwMode="auto">
          <a:xfrm>
            <a:off x="1425575" y="44132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04" name="Text Box 12"/>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57357" name="Freeform 13"/>
          <p:cNvSpPr>
            <a:spLocks/>
          </p:cNvSpPr>
          <p:nvPr/>
        </p:nvSpPr>
        <p:spPr bwMode="auto">
          <a:xfrm>
            <a:off x="1524000" y="3352800"/>
            <a:ext cx="4191000" cy="1371600"/>
          </a:xfrm>
          <a:custGeom>
            <a:avLst/>
            <a:gdLst>
              <a:gd name="T0" fmla="*/ 0 w 2640"/>
              <a:gd name="T1" fmla="*/ 2147483647 h 864"/>
              <a:gd name="T2" fmla="*/ 2147483647 w 2640"/>
              <a:gd name="T3" fmla="*/ 0 h 864"/>
              <a:gd name="T4" fmla="*/ 0 60000 65536"/>
              <a:gd name="T5" fmla="*/ 0 60000 65536"/>
              <a:gd name="T6" fmla="*/ 0 w 2640"/>
              <a:gd name="T7" fmla="*/ 0 h 864"/>
              <a:gd name="T8" fmla="*/ 2640 w 2640"/>
              <a:gd name="T9" fmla="*/ 864 h 864"/>
            </a:gdLst>
            <a:ahLst/>
            <a:cxnLst>
              <a:cxn ang="T4">
                <a:pos x="T0" y="T1"/>
              </a:cxn>
              <a:cxn ang="T5">
                <a:pos x="T2" y="T3"/>
              </a:cxn>
            </a:cxnLst>
            <a:rect l="T6" t="T7" r="T8" b="T9"/>
            <a:pathLst>
              <a:path w="2640" h="864">
                <a:moveTo>
                  <a:pt x="0" y="864"/>
                </a:moveTo>
                <a:cubicBezTo>
                  <a:pt x="1100" y="504"/>
                  <a:pt x="2200" y="144"/>
                  <a:pt x="2640" y="0"/>
                </a:cubicBezTo>
              </a:path>
            </a:pathLst>
          </a:custGeom>
          <a:noFill/>
          <a:ln w="76200">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7358" name="Freeform 14"/>
          <p:cNvSpPr>
            <a:spLocks/>
          </p:cNvSpPr>
          <p:nvPr/>
        </p:nvSpPr>
        <p:spPr bwMode="auto">
          <a:xfrm>
            <a:off x="5791200" y="2590800"/>
            <a:ext cx="2286000" cy="762000"/>
          </a:xfrm>
          <a:custGeom>
            <a:avLst/>
            <a:gdLst>
              <a:gd name="T0" fmla="*/ 0 w 1440"/>
              <a:gd name="T1" fmla="*/ 2147483647 h 480"/>
              <a:gd name="T2" fmla="*/ 2147483647 w 1440"/>
              <a:gd name="T3" fmla="*/ 0 h 480"/>
              <a:gd name="T4" fmla="*/ 0 60000 65536"/>
              <a:gd name="T5" fmla="*/ 0 60000 65536"/>
              <a:gd name="T6" fmla="*/ 0 w 1440"/>
              <a:gd name="T7" fmla="*/ 0 h 480"/>
              <a:gd name="T8" fmla="*/ 1440 w 1440"/>
              <a:gd name="T9" fmla="*/ 480 h 480"/>
            </a:gdLst>
            <a:ahLst/>
            <a:cxnLst>
              <a:cxn ang="T4">
                <a:pos x="T0" y="T1"/>
              </a:cxn>
              <a:cxn ang="T5">
                <a:pos x="T2" y="T3"/>
              </a:cxn>
            </a:cxnLst>
            <a:rect l="T6" t="T7" r="T8" b="T9"/>
            <a:pathLst>
              <a:path w="1440" h="480">
                <a:moveTo>
                  <a:pt x="0" y="480"/>
                </a:moveTo>
                <a:cubicBezTo>
                  <a:pt x="592" y="284"/>
                  <a:pt x="1184" y="88"/>
                  <a:pt x="1440" y="0"/>
                </a:cubicBezTo>
              </a:path>
            </a:pathLst>
          </a:custGeom>
          <a:noFill/>
          <a:ln w="76200">
            <a:solidFill>
              <a:schemeClr val="accent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7359" name="Line 15"/>
          <p:cNvSpPr>
            <a:spLocks noChangeShapeType="1"/>
          </p:cNvSpPr>
          <p:nvPr/>
        </p:nvSpPr>
        <p:spPr bwMode="auto">
          <a:xfrm>
            <a:off x="8001000" y="1752600"/>
            <a:ext cx="0" cy="3886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5008" name="Text Box 16"/>
          <p:cNvSpPr txBox="1">
            <a:spLocks noChangeArrowheads="1"/>
          </p:cNvSpPr>
          <p:nvPr/>
        </p:nvSpPr>
        <p:spPr bwMode="auto">
          <a:xfrm>
            <a:off x="7162800" y="5638800"/>
            <a:ext cx="1981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post project evaluation</a:t>
            </a:r>
          </a:p>
        </p:txBody>
      </p:sp>
      <p:sp>
        <p:nvSpPr>
          <p:cNvPr id="57361" name="Freeform 17"/>
          <p:cNvSpPr>
            <a:spLocks/>
          </p:cNvSpPr>
          <p:nvPr/>
        </p:nvSpPr>
        <p:spPr bwMode="auto">
          <a:xfrm>
            <a:off x="5867400" y="2438400"/>
            <a:ext cx="2133600" cy="1066800"/>
          </a:xfrm>
          <a:custGeom>
            <a:avLst/>
            <a:gdLst>
              <a:gd name="T0" fmla="*/ 0 w 1344"/>
              <a:gd name="T1" fmla="*/ 0 h 672"/>
              <a:gd name="T2" fmla="*/ 2147483647 w 1344"/>
              <a:gd name="T3" fmla="*/ 2147483647 h 672"/>
              <a:gd name="T4" fmla="*/ 0 60000 65536"/>
              <a:gd name="T5" fmla="*/ 0 60000 65536"/>
              <a:gd name="T6" fmla="*/ 0 w 1344"/>
              <a:gd name="T7" fmla="*/ 0 h 672"/>
              <a:gd name="T8" fmla="*/ 1344 w 1344"/>
              <a:gd name="T9" fmla="*/ 672 h 672"/>
            </a:gdLst>
            <a:ahLst/>
            <a:cxnLst>
              <a:cxn ang="T4">
                <a:pos x="T0" y="T1"/>
              </a:cxn>
              <a:cxn ang="T5">
                <a:pos x="T2" y="T3"/>
              </a:cxn>
            </a:cxnLst>
            <a:rect l="T6" t="T7" r="T8" b="T9"/>
            <a:pathLst>
              <a:path w="1344" h="672">
                <a:moveTo>
                  <a:pt x="0" y="0"/>
                </a:moveTo>
                <a:cubicBezTo>
                  <a:pt x="0" y="0"/>
                  <a:pt x="672" y="336"/>
                  <a:pt x="1344" y="672"/>
                </a:cubicBezTo>
              </a:path>
            </a:pathLst>
          </a:custGeom>
          <a:noFill/>
          <a:ln w="76200">
            <a:solidFill>
              <a:srgbClr val="993300"/>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7362" name="Line 18"/>
          <p:cNvSpPr>
            <a:spLocks noChangeShapeType="1"/>
          </p:cNvSpPr>
          <p:nvPr/>
        </p:nvSpPr>
        <p:spPr bwMode="auto">
          <a:xfrm flipV="1">
            <a:off x="4800600" y="3581400"/>
            <a:ext cx="838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7363" name="Line 19"/>
          <p:cNvSpPr>
            <a:spLocks noChangeShapeType="1"/>
          </p:cNvSpPr>
          <p:nvPr/>
        </p:nvSpPr>
        <p:spPr bwMode="auto">
          <a:xfrm flipH="1" flipV="1">
            <a:off x="1600200" y="4724400"/>
            <a:ext cx="12954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5012" name="Oval 20"/>
          <p:cNvSpPr>
            <a:spLocks noChangeArrowheads="1"/>
          </p:cNvSpPr>
          <p:nvPr/>
        </p:nvSpPr>
        <p:spPr bwMode="auto">
          <a:xfrm>
            <a:off x="7940675" y="23177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13" name="Oval 21"/>
          <p:cNvSpPr>
            <a:spLocks noChangeArrowheads="1"/>
          </p:cNvSpPr>
          <p:nvPr/>
        </p:nvSpPr>
        <p:spPr bwMode="auto">
          <a:xfrm>
            <a:off x="7940675" y="319405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14" name="Text Box 22"/>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#1: Longitudinal Quasi-experimental </a:t>
            </a:r>
          </a:p>
        </p:txBody>
      </p:sp>
      <p:sp>
        <p:nvSpPr>
          <p:cNvPr id="57367" name="Text Box 23"/>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X 	P</a:t>
            </a:r>
            <a:r>
              <a:rPr lang="en-US" sz="2400" b="1" baseline="-25000">
                <a:latin typeface="Times New Roman" pitchFamily="18" charset="0"/>
              </a:rPr>
              <a:t>3</a:t>
            </a:r>
            <a:r>
              <a:rPr lang="en-US" sz="2400" b="1">
                <a:latin typeface="Times New Roman" pitchFamily="18" charset="0"/>
              </a:rPr>
              <a:t>		P</a:t>
            </a:r>
            <a:r>
              <a:rPr lang="en-US" sz="2400" b="1" baseline="-25000">
                <a:latin typeface="Times New Roman" pitchFamily="18" charset="0"/>
              </a:rPr>
              <a:t>4</a:t>
            </a:r>
          </a:p>
          <a:p>
            <a:pPr eaLnBrk="1" hangingPunct="1">
              <a:spcBef>
                <a:spcPct val="50000"/>
              </a:spcBef>
            </a:pPr>
            <a:r>
              <a:rPr lang="en-US" sz="2400" b="1">
                <a:latin typeface="Times New Roman" pitchFamily="18" charset="0"/>
              </a:rPr>
              <a:t>C</a:t>
            </a:r>
            <a:r>
              <a:rPr lang="en-US" sz="2400" b="1" baseline="-25000">
                <a:latin typeface="Times New Roman" pitchFamily="18" charset="0"/>
              </a:rPr>
              <a:t>1</a:t>
            </a:r>
            <a:r>
              <a:rPr lang="en-US" sz="2400" b="1">
                <a:latin typeface="Times New Roman" pitchFamily="18" charset="0"/>
              </a:rPr>
              <a:t>		      C</a:t>
            </a:r>
            <a:r>
              <a:rPr lang="en-US" sz="2400" b="1" baseline="-25000">
                <a:latin typeface="Times New Roman" pitchFamily="18" charset="0"/>
              </a:rPr>
              <a:t>2</a:t>
            </a:r>
            <a:r>
              <a:rPr lang="en-US" sz="2400" b="1">
                <a:latin typeface="Times New Roman" pitchFamily="18" charset="0"/>
              </a:rPr>
              <a:t> 			C</a:t>
            </a:r>
            <a:r>
              <a:rPr lang="en-US" sz="2400" b="1" baseline="-25000">
                <a:latin typeface="Times New Roman" pitchFamily="18" charset="0"/>
              </a:rPr>
              <a:t>3</a:t>
            </a:r>
            <a:r>
              <a:rPr lang="en-US" sz="2400" b="1">
                <a:latin typeface="Times New Roman" pitchFamily="18" charset="0"/>
              </a:rPr>
              <a:t>		C</a:t>
            </a:r>
            <a:r>
              <a:rPr lang="en-US" sz="2400" b="1" baseline="-25000">
                <a:latin typeface="Times New Roman" pitchFamily="18" charset="0"/>
              </a:rPr>
              <a:t>4</a:t>
            </a:r>
          </a:p>
        </p:txBody>
      </p:sp>
      <p:sp>
        <p:nvSpPr>
          <p:cNvPr id="85016" name="Oval 24"/>
          <p:cNvSpPr>
            <a:spLocks noChangeArrowheads="1"/>
          </p:cNvSpPr>
          <p:nvPr/>
        </p:nvSpPr>
        <p:spPr bwMode="auto">
          <a:xfrm>
            <a:off x="3429000" y="1752600"/>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17" name="Oval 25"/>
          <p:cNvSpPr>
            <a:spLocks noChangeArrowheads="1"/>
          </p:cNvSpPr>
          <p:nvPr/>
        </p:nvSpPr>
        <p:spPr bwMode="auto">
          <a:xfrm>
            <a:off x="3505200" y="37211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5018" name="Text Box 26"/>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57371" name="Line 27"/>
          <p:cNvSpPr>
            <a:spLocks noChangeShapeType="1"/>
          </p:cNvSpPr>
          <p:nvPr/>
        </p:nvSpPr>
        <p:spPr bwMode="auto">
          <a:xfrm>
            <a:off x="990600" y="2667000"/>
            <a:ext cx="3810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7372" name="Line 28"/>
          <p:cNvSpPr>
            <a:spLocks noChangeShapeType="1"/>
          </p:cNvSpPr>
          <p:nvPr/>
        </p:nvSpPr>
        <p:spPr bwMode="auto">
          <a:xfrm flipV="1">
            <a:off x="2667000" y="2057400"/>
            <a:ext cx="762000" cy="228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5021" name="Text Box 29"/>
          <p:cNvSpPr txBox="1">
            <a:spLocks noChangeArrowheads="1"/>
          </p:cNvSpPr>
          <p:nvPr/>
        </p:nvSpPr>
        <p:spPr bwMode="auto">
          <a:xfrm>
            <a:off x="2667000" y="5638800"/>
            <a:ext cx="16002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midterm</a:t>
            </a:r>
            <a:endParaRPr lang="en-US" sz="2400" i="1" dirty="0">
              <a:effectLst>
                <a:outerShdw blurRad="38100" dist="38100" dir="2700000" algn="tl">
                  <a:srgbClr val="C0C0C0"/>
                </a:outerShdw>
              </a:effectLst>
              <a:cs typeface="+mn-cs"/>
            </a:endParaRPr>
          </a:p>
        </p:txBody>
      </p:sp>
      <p:sp>
        <p:nvSpPr>
          <p:cNvPr id="57374" name="Text Box 30"/>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A8BC202C-0C85-4579-82D8-FDCC948AA0B9}" type="slidenum">
              <a:rPr lang="en-US"/>
              <a:pPr>
                <a:spcBef>
                  <a:spcPct val="50000"/>
                </a:spcBef>
              </a:pPr>
              <a:t>52</a:t>
            </a:fld>
            <a:endParaRPr lang="en-US"/>
          </a:p>
        </p:txBody>
      </p:sp>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Line 2"/>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8371" name="Line 3"/>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7044" name="Text Box 4"/>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87045" name="Text Box 5"/>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87046" name="Oval 6"/>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7047" name="Oval 7"/>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7048" name="Oval 8"/>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7049" name="Oval 9"/>
          <p:cNvSpPr>
            <a:spLocks noChangeArrowheads="1"/>
          </p:cNvSpPr>
          <p:nvPr/>
        </p:nvSpPr>
        <p:spPr bwMode="auto">
          <a:xfrm>
            <a:off x="1425575" y="44132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7050" name="Text Box 10"/>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58379" name="Line 11"/>
          <p:cNvSpPr>
            <a:spLocks noChangeShapeType="1"/>
          </p:cNvSpPr>
          <p:nvPr/>
        </p:nvSpPr>
        <p:spPr bwMode="auto">
          <a:xfrm flipV="1">
            <a:off x="4800600" y="3581400"/>
            <a:ext cx="838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8380" name="Line 12"/>
          <p:cNvSpPr>
            <a:spLocks noChangeShapeType="1"/>
          </p:cNvSpPr>
          <p:nvPr/>
        </p:nvSpPr>
        <p:spPr bwMode="auto">
          <a:xfrm flipH="1" flipV="1">
            <a:off x="1600200" y="4724400"/>
            <a:ext cx="12954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7053" name="Text Box 13"/>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#2: Quasi-experimental (pre+post,  with comparison) </a:t>
            </a:r>
          </a:p>
        </p:txBody>
      </p:sp>
      <p:sp>
        <p:nvSpPr>
          <p:cNvPr id="58382" name="Text Box 14"/>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C</a:t>
            </a:r>
            <a:r>
              <a:rPr lang="en-US" sz="2400" b="1" baseline="-25000">
                <a:latin typeface="Times New Roman" pitchFamily="18" charset="0"/>
              </a:rPr>
              <a:t>1</a:t>
            </a:r>
            <a:r>
              <a:rPr lang="en-US" sz="2400" b="1">
                <a:latin typeface="Times New Roman" pitchFamily="18" charset="0"/>
              </a:rPr>
              <a:t>		       			C</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p:txBody>
      </p:sp>
      <p:sp>
        <p:nvSpPr>
          <p:cNvPr id="87055" name="Text Box 15"/>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58384" name="Line 16"/>
          <p:cNvSpPr>
            <a:spLocks noChangeShapeType="1"/>
          </p:cNvSpPr>
          <p:nvPr/>
        </p:nvSpPr>
        <p:spPr bwMode="auto">
          <a:xfrm>
            <a:off x="990600" y="2667000"/>
            <a:ext cx="3810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8385" name="Line 17"/>
          <p:cNvSpPr>
            <a:spLocks noChangeShapeType="1"/>
          </p:cNvSpPr>
          <p:nvPr/>
        </p:nvSpPr>
        <p:spPr bwMode="auto">
          <a:xfrm flipV="1">
            <a:off x="2667000" y="228600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8386" name="Text Box 18"/>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096FA2C7-C10F-4C6E-8944-3246F11F76B5}" type="slidenum">
              <a:rPr lang="en-US"/>
              <a:pPr>
                <a:spcBef>
                  <a:spcPct val="50000"/>
                </a:spcBef>
              </a:pPr>
              <a:t>53</a:t>
            </a:fld>
            <a:endParaRPr lang="en-US"/>
          </a:p>
        </p:txBody>
      </p:sp>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Line 2"/>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59395" name="Line 3"/>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41348" name="Text Box 4"/>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441349" name="Text Box 5"/>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441350" name="Oval 6"/>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41351" name="Oval 7"/>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41352" name="Oval 8"/>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41353" name="Oval 9"/>
          <p:cNvSpPr>
            <a:spLocks noChangeArrowheads="1"/>
          </p:cNvSpPr>
          <p:nvPr/>
        </p:nvSpPr>
        <p:spPr bwMode="auto">
          <a:xfrm>
            <a:off x="1425575" y="441325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41354" name="Text Box 10"/>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u="sng" dirty="0">
                <a:solidFill>
                  <a:srgbClr val="FFFF00"/>
                </a:solidFill>
                <a:effectLst>
                  <a:outerShdw blurRad="38100" dist="38100" dir="2700000" algn="tl">
                    <a:srgbClr val="000000"/>
                  </a:outerShdw>
                </a:effectLst>
                <a:cs typeface="+mn-cs"/>
              </a:rPr>
              <a:t>Control</a:t>
            </a:r>
            <a:r>
              <a:rPr lang="en-US" sz="2000" b="1" i="1" dirty="0">
                <a:solidFill>
                  <a:srgbClr val="FFFF00"/>
                </a:solidFill>
                <a:effectLst>
                  <a:outerShdw blurRad="38100" dist="38100" dir="2700000" algn="tl">
                    <a:srgbClr val="000000"/>
                  </a:outerShdw>
                </a:effectLst>
                <a:cs typeface="+mn-cs"/>
              </a:rPr>
              <a:t> group</a:t>
            </a:r>
            <a:endParaRPr lang="en-US" sz="2400" b="1" i="1" dirty="0">
              <a:solidFill>
                <a:srgbClr val="FFFF00"/>
              </a:solidFill>
              <a:effectLst>
                <a:outerShdw blurRad="38100" dist="38100" dir="2700000" algn="tl">
                  <a:srgbClr val="000000"/>
                </a:outerShdw>
              </a:effectLst>
              <a:cs typeface="+mn-cs"/>
            </a:endParaRPr>
          </a:p>
        </p:txBody>
      </p:sp>
      <p:sp>
        <p:nvSpPr>
          <p:cNvPr id="59403" name="Line 11"/>
          <p:cNvSpPr>
            <a:spLocks noChangeShapeType="1"/>
          </p:cNvSpPr>
          <p:nvPr/>
        </p:nvSpPr>
        <p:spPr bwMode="auto">
          <a:xfrm flipV="1">
            <a:off x="4800600" y="3581400"/>
            <a:ext cx="838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59404" name="Line 12"/>
          <p:cNvSpPr>
            <a:spLocks noChangeShapeType="1"/>
          </p:cNvSpPr>
          <p:nvPr/>
        </p:nvSpPr>
        <p:spPr bwMode="auto">
          <a:xfrm flipH="1" flipV="1">
            <a:off x="1600200" y="4724400"/>
            <a:ext cx="1295400" cy="304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41357" name="Text Box 13"/>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a:t>
            </a:r>
            <a:r>
              <a:rPr lang="en-US" sz="2400" b="1" i="1" dirty="0">
                <a:solidFill>
                  <a:srgbClr val="FF0000"/>
                </a:solidFill>
                <a:effectLst>
                  <a:outerShdw blurRad="38100" dist="38100" dir="2700000" algn="tl">
                    <a:srgbClr val="C0C0C0"/>
                  </a:outerShdw>
                </a:effectLst>
                <a:cs typeface="+mn-cs"/>
              </a:rPr>
              <a:t>2+</a:t>
            </a:r>
            <a:r>
              <a:rPr lang="en-US" sz="2400" b="1" i="1" dirty="0">
                <a:effectLst>
                  <a:outerShdw blurRad="38100" dist="38100" dir="2700000" algn="tl">
                    <a:srgbClr val="C0C0C0"/>
                  </a:outerShdw>
                </a:effectLst>
                <a:cs typeface="+mn-cs"/>
              </a:rPr>
              <a:t>: Randomized Control Trial </a:t>
            </a:r>
          </a:p>
        </p:txBody>
      </p:sp>
      <p:sp>
        <p:nvSpPr>
          <p:cNvPr id="59406" name="Text Box 14"/>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C</a:t>
            </a:r>
            <a:r>
              <a:rPr lang="en-US" sz="2400" b="1" baseline="-25000">
                <a:latin typeface="Times New Roman" pitchFamily="18" charset="0"/>
              </a:rPr>
              <a:t>1</a:t>
            </a:r>
            <a:r>
              <a:rPr lang="en-US" sz="2400" b="1">
                <a:latin typeface="Times New Roman" pitchFamily="18" charset="0"/>
              </a:rPr>
              <a:t>		       			C</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p:txBody>
      </p:sp>
      <p:sp>
        <p:nvSpPr>
          <p:cNvPr id="441359" name="Text Box 15"/>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59408" name="Line 16"/>
          <p:cNvSpPr>
            <a:spLocks noChangeShapeType="1"/>
          </p:cNvSpPr>
          <p:nvPr/>
        </p:nvSpPr>
        <p:spPr bwMode="auto">
          <a:xfrm>
            <a:off x="990600" y="2667000"/>
            <a:ext cx="3810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9409" name="Line 17"/>
          <p:cNvSpPr>
            <a:spLocks noChangeShapeType="1"/>
          </p:cNvSpPr>
          <p:nvPr/>
        </p:nvSpPr>
        <p:spPr bwMode="auto">
          <a:xfrm flipV="1">
            <a:off x="2667000" y="228600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59410" name="Text Box 18"/>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4DD49125-2CA9-4D87-AAAC-EC32551EE4D4}" type="slidenum">
              <a:rPr lang="en-US"/>
              <a:pPr>
                <a:spcBef>
                  <a:spcPct val="50000"/>
                </a:spcBef>
              </a:pPr>
              <a:t>54</a:t>
            </a:fld>
            <a:endParaRPr lang="en-US"/>
          </a:p>
        </p:txBody>
      </p:sp>
      <p:sp>
        <p:nvSpPr>
          <p:cNvPr id="59411" name="Text Box 19"/>
          <p:cNvSpPr txBox="1">
            <a:spLocks noChangeArrowheads="1"/>
          </p:cNvSpPr>
          <p:nvPr/>
        </p:nvSpPr>
        <p:spPr bwMode="auto">
          <a:xfrm>
            <a:off x="2746375" y="2698750"/>
            <a:ext cx="2555875" cy="1323975"/>
          </a:xfrm>
          <a:prstGeom prst="rect">
            <a:avLst/>
          </a:prstGeom>
          <a:solidFill>
            <a:srgbClr val="FFFF00"/>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dirty="0"/>
              <a:t>Research subjects randomly assigned either to project or control group.</a:t>
            </a:r>
          </a:p>
        </p:txBody>
      </p:sp>
      <p:sp>
        <p:nvSpPr>
          <p:cNvPr id="59412" name="Line 20"/>
          <p:cNvSpPr>
            <a:spLocks noChangeShapeType="1"/>
          </p:cNvSpPr>
          <p:nvPr/>
        </p:nvSpPr>
        <p:spPr bwMode="auto">
          <a:xfrm flipH="1">
            <a:off x="1371600" y="3976688"/>
            <a:ext cx="1374775" cy="4429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13" name="Line 21"/>
          <p:cNvSpPr>
            <a:spLocks noChangeShapeType="1"/>
          </p:cNvSpPr>
          <p:nvPr/>
        </p:nvSpPr>
        <p:spPr bwMode="auto">
          <a:xfrm flipH="1">
            <a:off x="1600200" y="3976688"/>
            <a:ext cx="1146175" cy="59531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500"/>
                                  </p:stCondLst>
                                  <p:childTnLst>
                                    <p:set>
                                      <p:cBhvr>
                                        <p:cTn id="6" dur="1" fill="hold">
                                          <p:stCondLst>
                                            <p:cond delay="0"/>
                                          </p:stCondLst>
                                        </p:cTn>
                                        <p:tgtEl>
                                          <p:spTgt spid="59411"/>
                                        </p:tgtEl>
                                        <p:attrNameLst>
                                          <p:attrName>style.visibility</p:attrName>
                                        </p:attrNameLst>
                                      </p:cBhvr>
                                      <p:to>
                                        <p:strVal val="visible"/>
                                      </p:to>
                                    </p:set>
                                    <p:animEffect transition="in" filter="fade">
                                      <p:cBhvr>
                                        <p:cTn id="7" dur="2000"/>
                                        <p:tgtEl>
                                          <p:spTgt spid="59411"/>
                                        </p:tgtEl>
                                      </p:cBhvr>
                                    </p:animEffect>
                                    <p:anim calcmode="lin" valueType="num">
                                      <p:cBhvr>
                                        <p:cTn id="8" dur="2000" fill="hold"/>
                                        <p:tgtEl>
                                          <p:spTgt spid="59411"/>
                                        </p:tgtEl>
                                        <p:attrNameLst>
                                          <p:attrName>ppt_w</p:attrName>
                                        </p:attrNameLst>
                                      </p:cBhvr>
                                      <p:tavLst>
                                        <p:tav tm="0" fmla="#ppt_w*sin(2.5*pi*$)">
                                          <p:val>
                                            <p:fltVal val="0"/>
                                          </p:val>
                                        </p:tav>
                                        <p:tav tm="100000">
                                          <p:val>
                                            <p:fltVal val="1"/>
                                          </p:val>
                                        </p:tav>
                                      </p:tavLst>
                                    </p:anim>
                                    <p:anim calcmode="lin" valueType="num">
                                      <p:cBhvr>
                                        <p:cTn id="9" dur="2000" fill="hold"/>
                                        <p:tgtEl>
                                          <p:spTgt spid="59411"/>
                                        </p:tgtEl>
                                        <p:attrNameLst>
                                          <p:attrName>ppt_h</p:attrName>
                                        </p:attrNameLst>
                                      </p:cBhvr>
                                      <p:tavLst>
                                        <p:tav tm="0">
                                          <p:val>
                                            <p:strVal val="#ppt_h"/>
                                          </p:val>
                                        </p:tav>
                                        <p:tav tm="100000">
                                          <p:val>
                                            <p:strVal val="#ppt_h"/>
                                          </p:val>
                                        </p:tav>
                                      </p:tavLst>
                                    </p:anim>
                                  </p:childTnLst>
                                </p:cTn>
                              </p:par>
                            </p:childTnLst>
                          </p:cTn>
                        </p:par>
                        <p:par>
                          <p:cTn id="10" fill="hold">
                            <p:stCondLst>
                              <p:cond delay="2500"/>
                            </p:stCondLst>
                            <p:childTnLst>
                              <p:par>
                                <p:cTn id="11" presetID="22" presetClass="entr" presetSubtype="2" fill="hold" grpId="0" nodeType="afterEffect">
                                  <p:stCondLst>
                                    <p:cond delay="0"/>
                                  </p:stCondLst>
                                  <p:childTnLst>
                                    <p:set>
                                      <p:cBhvr>
                                        <p:cTn id="12" dur="1" fill="hold">
                                          <p:stCondLst>
                                            <p:cond delay="0"/>
                                          </p:stCondLst>
                                        </p:cTn>
                                        <p:tgtEl>
                                          <p:spTgt spid="59412"/>
                                        </p:tgtEl>
                                        <p:attrNameLst>
                                          <p:attrName>style.visibility</p:attrName>
                                        </p:attrNameLst>
                                      </p:cBhvr>
                                      <p:to>
                                        <p:strVal val="visible"/>
                                      </p:to>
                                    </p:set>
                                    <p:animEffect transition="in" filter="wipe(right)">
                                      <p:cBhvr>
                                        <p:cTn id="13" dur="500"/>
                                        <p:tgtEl>
                                          <p:spTgt spid="59412"/>
                                        </p:tgtEl>
                                      </p:cBhvr>
                                    </p:animEffect>
                                  </p:childTnLst>
                                </p:cTn>
                              </p:par>
                            </p:childTnLst>
                          </p:cTn>
                        </p:par>
                        <p:par>
                          <p:cTn id="14" fill="hold">
                            <p:stCondLst>
                              <p:cond delay="3000"/>
                            </p:stCondLst>
                            <p:childTnLst>
                              <p:par>
                                <p:cTn id="15" presetID="22" presetClass="entr" presetSubtype="2" fill="hold" grpId="0" nodeType="afterEffect">
                                  <p:stCondLst>
                                    <p:cond delay="0"/>
                                  </p:stCondLst>
                                  <p:childTnLst>
                                    <p:set>
                                      <p:cBhvr>
                                        <p:cTn id="16" dur="1" fill="hold">
                                          <p:stCondLst>
                                            <p:cond delay="0"/>
                                          </p:stCondLst>
                                        </p:cTn>
                                        <p:tgtEl>
                                          <p:spTgt spid="59413"/>
                                        </p:tgtEl>
                                        <p:attrNameLst>
                                          <p:attrName>style.visibility</p:attrName>
                                        </p:attrNameLst>
                                      </p:cBhvr>
                                      <p:to>
                                        <p:strVal val="visible"/>
                                      </p:to>
                                    </p:set>
                                    <p:animEffect transition="in" filter="wipe(right)">
                                      <p:cBhvr>
                                        <p:cTn id="17" dur="500"/>
                                        <p:tgtEl>
                                          <p:spTgt spid="59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1" grpId="0" animBg="1"/>
      <p:bldP spid="59412" grpId="0" animBg="1"/>
      <p:bldP spid="59413"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Line 2"/>
          <p:cNvSpPr>
            <a:spLocks noChangeShapeType="1"/>
          </p:cNvSpPr>
          <p:nvPr/>
        </p:nvSpPr>
        <p:spPr bwMode="auto">
          <a:xfrm flipV="1">
            <a:off x="35814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60419" name="Line 3"/>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9092" name="Text Box 4"/>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89093" name="Oval 5"/>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9094" name="Oval 6"/>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9095" name="Text Box 7"/>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89096" name="Text Box 8"/>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#3: Truncated Longitudinal  </a:t>
            </a:r>
          </a:p>
        </p:txBody>
      </p:sp>
      <p:sp>
        <p:nvSpPr>
          <p:cNvPr id="60425" name="Text Box 9"/>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	 X 	      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		      C</a:t>
            </a:r>
            <a:r>
              <a:rPr lang="en-US" sz="2400" b="1" baseline="-25000">
                <a:latin typeface="Times New Roman" pitchFamily="18" charset="0"/>
              </a:rPr>
              <a:t>1</a:t>
            </a:r>
            <a:r>
              <a:rPr lang="en-US" sz="2400" b="1">
                <a:latin typeface="Times New Roman" pitchFamily="18" charset="0"/>
              </a:rPr>
              <a:t> 			C</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p:txBody>
      </p:sp>
      <p:sp>
        <p:nvSpPr>
          <p:cNvPr id="89098" name="Oval 10"/>
          <p:cNvSpPr>
            <a:spLocks noChangeArrowheads="1"/>
          </p:cNvSpPr>
          <p:nvPr/>
        </p:nvSpPr>
        <p:spPr bwMode="auto">
          <a:xfrm>
            <a:off x="3429000" y="1752600"/>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9099" name="Oval 11"/>
          <p:cNvSpPr>
            <a:spLocks noChangeArrowheads="1"/>
          </p:cNvSpPr>
          <p:nvPr/>
        </p:nvSpPr>
        <p:spPr bwMode="auto">
          <a:xfrm>
            <a:off x="3505200" y="37211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89100" name="Text Box 12"/>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89101" name="Text Box 13"/>
          <p:cNvSpPr txBox="1">
            <a:spLocks noChangeArrowheads="1"/>
          </p:cNvSpPr>
          <p:nvPr/>
        </p:nvSpPr>
        <p:spPr bwMode="auto">
          <a:xfrm>
            <a:off x="2667000" y="5638800"/>
            <a:ext cx="16002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midterm</a:t>
            </a:r>
            <a:endParaRPr lang="en-US" sz="2400" i="1" dirty="0">
              <a:effectLst>
                <a:outerShdw blurRad="38100" dist="38100" dir="2700000" algn="tl">
                  <a:srgbClr val="C0C0C0"/>
                </a:outerShdw>
              </a:effectLst>
              <a:cs typeface="+mn-cs"/>
            </a:endParaRPr>
          </a:p>
        </p:txBody>
      </p:sp>
      <p:sp>
        <p:nvSpPr>
          <p:cNvPr id="60430" name="Line 14"/>
          <p:cNvSpPr>
            <a:spLocks noChangeShapeType="1"/>
          </p:cNvSpPr>
          <p:nvPr/>
        </p:nvSpPr>
        <p:spPr bwMode="auto">
          <a:xfrm flipV="1">
            <a:off x="2667000" y="2133600"/>
            <a:ext cx="762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1" name="Line 15"/>
          <p:cNvSpPr>
            <a:spLocks noChangeShapeType="1"/>
          </p:cNvSpPr>
          <p:nvPr/>
        </p:nvSpPr>
        <p:spPr bwMode="auto">
          <a:xfrm flipV="1">
            <a:off x="2667000" y="2362200"/>
            <a:ext cx="2971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2" name="Line 16"/>
          <p:cNvSpPr>
            <a:spLocks noChangeShapeType="1"/>
          </p:cNvSpPr>
          <p:nvPr/>
        </p:nvSpPr>
        <p:spPr bwMode="auto">
          <a:xfrm flipH="1" flipV="1">
            <a:off x="3733800" y="4191000"/>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3" name="Line 17"/>
          <p:cNvSpPr>
            <a:spLocks noChangeShapeType="1"/>
          </p:cNvSpPr>
          <p:nvPr/>
        </p:nvSpPr>
        <p:spPr bwMode="auto">
          <a:xfrm flipV="1">
            <a:off x="4114800" y="3505200"/>
            <a:ext cx="16002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0434" name="Text Box 18"/>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B7AEE64D-1443-4445-82E1-7C22741F2072}" type="slidenum">
              <a:rPr lang="en-US"/>
              <a:pPr>
                <a:spcBef>
                  <a:spcPct val="50000"/>
                </a:spcBef>
              </a:pPr>
              <a:t>55</a:t>
            </a:fld>
            <a:endParaRPr lang="en-US"/>
          </a:p>
        </p:txBody>
      </p:sp>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Line 1026"/>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1443" name="Line 1027"/>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1140" name="Text Box 1028"/>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91141" name="Text Box 1029"/>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91142" name="Oval 1030"/>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1143" name="Oval 1031"/>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1144" name="Oval 1032"/>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1145" name="Text Box 1033"/>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91146" name="Text Box 1034"/>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#4: Pre+post of project; post-only comparison </a:t>
            </a:r>
          </a:p>
        </p:txBody>
      </p:sp>
      <p:sp>
        <p:nvSpPr>
          <p:cNvPr id="61451" name="Text Box 1035"/>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		       			C		</a:t>
            </a:r>
            <a:endParaRPr lang="en-US" sz="2400" b="1" baseline="-25000">
              <a:latin typeface="Times New Roman" pitchFamily="18" charset="0"/>
            </a:endParaRPr>
          </a:p>
        </p:txBody>
      </p:sp>
      <p:sp>
        <p:nvSpPr>
          <p:cNvPr id="91148" name="Text Box 1036"/>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61453" name="Line 1037"/>
          <p:cNvSpPr>
            <a:spLocks noChangeShapeType="1"/>
          </p:cNvSpPr>
          <p:nvPr/>
        </p:nvSpPr>
        <p:spPr bwMode="auto">
          <a:xfrm>
            <a:off x="920750" y="2698750"/>
            <a:ext cx="450850" cy="1720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4" name="Line 1038"/>
          <p:cNvSpPr>
            <a:spLocks noChangeShapeType="1"/>
          </p:cNvSpPr>
          <p:nvPr/>
        </p:nvSpPr>
        <p:spPr bwMode="auto">
          <a:xfrm flipV="1">
            <a:off x="2667000" y="2286000"/>
            <a:ext cx="2971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5" name="Line 1039"/>
          <p:cNvSpPr>
            <a:spLocks noChangeShapeType="1"/>
          </p:cNvSpPr>
          <p:nvPr/>
        </p:nvSpPr>
        <p:spPr bwMode="auto">
          <a:xfrm flipV="1">
            <a:off x="4114800" y="3429000"/>
            <a:ext cx="16002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56" name="Text Box 1040"/>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3FA430DB-5E61-4D2F-9441-81EC35B3E3FD}" type="slidenum">
              <a:rPr lang="en-US"/>
              <a:pPr>
                <a:spcBef>
                  <a:spcPct val="50000"/>
                </a:spcBef>
              </a:pPr>
              <a:t>56</a:t>
            </a:fld>
            <a:endParaRPr lang="en-US"/>
          </a:p>
        </p:txBody>
      </p:sp>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Line 2"/>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433155" name="Text Box 3"/>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433156" name="Oval 4"/>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33157" name="Oval 5"/>
          <p:cNvSpPr>
            <a:spLocks noChangeArrowheads="1"/>
          </p:cNvSpPr>
          <p:nvPr/>
        </p:nvSpPr>
        <p:spPr bwMode="auto">
          <a:xfrm>
            <a:off x="5746750" y="3048000"/>
            <a:ext cx="196850" cy="622300"/>
          </a:xfrm>
          <a:prstGeom prst="ellipse">
            <a:avLst/>
          </a:prstGeom>
          <a:solidFill>
            <a:schemeClr val="accent1"/>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433158" name="Text Box 6"/>
          <p:cNvSpPr txBox="1">
            <a:spLocks noChangeArrowheads="1"/>
          </p:cNvSpPr>
          <p:nvPr/>
        </p:nvSpPr>
        <p:spPr bwMode="auto">
          <a:xfrm>
            <a:off x="2895600" y="4876800"/>
            <a:ext cx="2667000" cy="409575"/>
          </a:xfrm>
          <a:prstGeom prst="rect">
            <a:avLst/>
          </a:prstGeom>
          <a:solidFill>
            <a:schemeClr val="accent1"/>
          </a:solidFill>
          <a:ln w="12700">
            <a:solidFill>
              <a:srgbClr val="FFFF00"/>
            </a:solidFill>
            <a:miter lim="800000"/>
            <a:headEnd/>
            <a:tailEnd/>
          </a:ln>
          <a:effectLst/>
        </p:spPr>
        <p:txBody>
          <a:bodyPr>
            <a:spAutoFit/>
          </a:bodyPr>
          <a:lstStyle/>
          <a:p>
            <a:pPr eaLnBrk="0" hangingPunct="0">
              <a:spcBef>
                <a:spcPct val="50000"/>
              </a:spcBef>
              <a:defRPr/>
            </a:pPr>
            <a:r>
              <a:rPr lang="en-US" sz="2000" b="1" i="1" dirty="0">
                <a:solidFill>
                  <a:srgbClr val="FFFF00"/>
                </a:solidFill>
                <a:effectLst>
                  <a:outerShdw blurRad="38100" dist="38100" dir="2700000" algn="tl">
                    <a:srgbClr val="000000"/>
                  </a:outerShdw>
                </a:effectLst>
                <a:cs typeface="+mn-cs"/>
              </a:rPr>
              <a:t>Comparison group</a:t>
            </a:r>
            <a:endParaRPr lang="en-US" sz="2400" b="1" i="1" dirty="0">
              <a:solidFill>
                <a:srgbClr val="FFFF00"/>
              </a:solidFill>
              <a:effectLst>
                <a:outerShdw blurRad="38100" dist="38100" dir="2700000" algn="tl">
                  <a:srgbClr val="000000"/>
                </a:outerShdw>
              </a:effectLst>
              <a:cs typeface="+mn-cs"/>
            </a:endParaRPr>
          </a:p>
        </p:txBody>
      </p:sp>
      <p:sp>
        <p:nvSpPr>
          <p:cNvPr id="62471" name="Line 7"/>
          <p:cNvSpPr>
            <a:spLocks noChangeShapeType="1"/>
          </p:cNvSpPr>
          <p:nvPr/>
        </p:nvSpPr>
        <p:spPr bwMode="auto">
          <a:xfrm flipV="1">
            <a:off x="4800600" y="3429000"/>
            <a:ext cx="914400" cy="1447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33160" name="Text Box 8"/>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#5: Post-test only of project and comparison </a:t>
            </a:r>
          </a:p>
        </p:txBody>
      </p:sp>
      <p:sp>
        <p:nvSpPr>
          <p:cNvPr id="62473" name="Text Box 9"/>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	 	      X 		 	P	</a:t>
            </a:r>
            <a:endParaRPr lang="en-US" sz="2400" b="1" baseline="-25000">
              <a:latin typeface="Times New Roman" pitchFamily="18" charset="0"/>
            </a:endParaRPr>
          </a:p>
          <a:p>
            <a:pPr eaLnBrk="1" hangingPunct="1">
              <a:spcBef>
                <a:spcPct val="50000"/>
              </a:spcBef>
            </a:pPr>
            <a:r>
              <a:rPr lang="en-US" sz="2400" b="1">
                <a:latin typeface="Times New Roman" pitchFamily="18" charset="0"/>
              </a:rPr>
              <a:t>		       			C		</a:t>
            </a:r>
            <a:endParaRPr lang="en-US" sz="2400" b="1" baseline="-25000">
              <a:latin typeface="Times New Roman" pitchFamily="18" charset="0"/>
            </a:endParaRPr>
          </a:p>
        </p:txBody>
      </p:sp>
      <p:sp>
        <p:nvSpPr>
          <p:cNvPr id="433162" name="Text Box 10"/>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62475" name="Line 11"/>
          <p:cNvSpPr>
            <a:spLocks noChangeShapeType="1"/>
          </p:cNvSpPr>
          <p:nvPr/>
        </p:nvSpPr>
        <p:spPr bwMode="auto">
          <a:xfrm flipV="1">
            <a:off x="2667000" y="2286000"/>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62476" name="Text Box 12"/>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2738516D-4D29-4A5E-A3E8-23253671B71C}" type="slidenum">
              <a:rPr lang="en-US"/>
              <a:pPr>
                <a:spcBef>
                  <a:spcPct val="50000"/>
                </a:spcBef>
              </a:pPr>
              <a:t>57</a:t>
            </a:fld>
            <a:endParaRPr lang="en-US"/>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Line 2"/>
          <p:cNvSpPr>
            <a:spLocks noChangeShapeType="1"/>
          </p:cNvSpPr>
          <p:nvPr/>
        </p:nvSpPr>
        <p:spPr bwMode="auto">
          <a:xfrm flipH="1" flipV="1">
            <a:off x="13716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63491" name="Line 3"/>
          <p:cNvSpPr>
            <a:spLocks noChangeShapeType="1"/>
          </p:cNvSpPr>
          <p:nvPr/>
        </p:nvSpPr>
        <p:spPr bwMode="auto">
          <a:xfrm flipV="1">
            <a:off x="5791200" y="1752600"/>
            <a:ext cx="0" cy="3733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93188" name="Text Box 4"/>
          <p:cNvSpPr txBox="1">
            <a:spLocks noChangeArrowheads="1"/>
          </p:cNvSpPr>
          <p:nvPr/>
        </p:nvSpPr>
        <p:spPr bwMode="auto">
          <a:xfrm>
            <a:off x="609600" y="5638800"/>
            <a:ext cx="2286000" cy="473075"/>
          </a:xfrm>
          <a:prstGeom prst="rect">
            <a:avLst/>
          </a:prstGeom>
          <a:noFill/>
          <a:ln w="12700">
            <a:noFill/>
            <a:miter lim="800000"/>
            <a:headEnd/>
            <a:tailEnd/>
          </a:ln>
          <a:effectLst/>
        </p:spPr>
        <p:txBody>
          <a:bodyPr>
            <a:spAutoFit/>
          </a:bodyPr>
          <a:lstStyle/>
          <a:p>
            <a:pPr eaLnBrk="0" hangingPunct="0">
              <a:spcBef>
                <a:spcPct val="50000"/>
              </a:spcBef>
              <a:defRPr/>
            </a:pPr>
            <a:r>
              <a:rPr lang="en-US" sz="2500" b="1" dirty="0">
                <a:effectLst>
                  <a:outerShdw blurRad="38100" dist="38100" dir="2700000" algn="tl">
                    <a:srgbClr val="C0C0C0"/>
                  </a:outerShdw>
                </a:effectLst>
                <a:cs typeface="+mn-cs"/>
              </a:rPr>
              <a:t>baseline</a:t>
            </a:r>
            <a:endParaRPr lang="en-US" sz="2400" i="1" dirty="0">
              <a:effectLst>
                <a:outerShdw blurRad="38100" dist="38100" dir="2700000" algn="tl">
                  <a:srgbClr val="C0C0C0"/>
                </a:outerShdw>
              </a:effectLst>
              <a:cs typeface="+mn-cs"/>
            </a:endParaRPr>
          </a:p>
        </p:txBody>
      </p:sp>
      <p:sp>
        <p:nvSpPr>
          <p:cNvPr id="93189" name="Text Box 5"/>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93190" name="Oval 6"/>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3191" name="Oval 7"/>
          <p:cNvSpPr>
            <a:spLocks noChangeArrowheads="1"/>
          </p:cNvSpPr>
          <p:nvPr/>
        </p:nvSpPr>
        <p:spPr bwMode="auto">
          <a:xfrm>
            <a:off x="1295400" y="4419600"/>
            <a:ext cx="196850" cy="622300"/>
          </a:xfrm>
          <a:prstGeom prst="ellipse">
            <a:avLst/>
          </a:prstGeom>
          <a:solidFill>
            <a:srgbClr val="993300"/>
          </a:solidFill>
          <a:ln w="12700">
            <a:solidFill>
              <a:schemeClr val="tx1"/>
            </a:solidFill>
            <a:round/>
            <a:headEnd/>
            <a:tailEnd/>
          </a:ln>
          <a:effectLst/>
        </p:spPr>
        <p:txBody>
          <a:bodyPr wrap="none"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3192" name="Text Box 8"/>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#6: Pre+post of project; no comparison </a:t>
            </a:r>
          </a:p>
        </p:txBody>
      </p:sp>
      <p:sp>
        <p:nvSpPr>
          <p:cNvPr id="63497" name="Text Box 9"/>
          <p:cNvSpPr txBox="1">
            <a:spLocks noChangeArrowheads="1"/>
          </p:cNvSpPr>
          <p:nvPr/>
        </p:nvSpPr>
        <p:spPr bwMode="auto">
          <a:xfrm>
            <a:off x="990600" y="685800"/>
            <a:ext cx="7467600" cy="103346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latin typeface="Times New Roman" pitchFamily="18" charset="0"/>
              </a:rPr>
              <a:t>P</a:t>
            </a:r>
            <a:r>
              <a:rPr lang="en-US" sz="2400" b="1" baseline="-25000">
                <a:latin typeface="Times New Roman" pitchFamily="18" charset="0"/>
              </a:rPr>
              <a:t>1</a:t>
            </a:r>
            <a:r>
              <a:rPr lang="en-US" sz="2400" b="1">
                <a:latin typeface="Times New Roman" pitchFamily="18" charset="0"/>
              </a:rPr>
              <a:t>	 	      X 		 	P</a:t>
            </a:r>
            <a:r>
              <a:rPr lang="en-US" sz="2400" b="1" baseline="-25000">
                <a:latin typeface="Times New Roman" pitchFamily="18" charset="0"/>
              </a:rPr>
              <a:t>2</a:t>
            </a:r>
            <a:r>
              <a:rPr lang="en-US" sz="2400" b="1">
                <a:latin typeface="Times New Roman" pitchFamily="18" charset="0"/>
              </a:rPr>
              <a:t>		</a:t>
            </a:r>
            <a:endParaRPr lang="en-US" sz="2400" b="1" baseline="-25000">
              <a:latin typeface="Times New Roman" pitchFamily="18" charset="0"/>
            </a:endParaRPr>
          </a:p>
          <a:p>
            <a:pPr eaLnBrk="1" hangingPunct="1">
              <a:spcBef>
                <a:spcPct val="50000"/>
              </a:spcBef>
            </a:pPr>
            <a:r>
              <a:rPr lang="en-US" sz="2400" b="1">
                <a:latin typeface="Times New Roman" pitchFamily="18" charset="0"/>
              </a:rPr>
              <a:t>		       					</a:t>
            </a:r>
            <a:endParaRPr lang="en-US" sz="2400" b="1" baseline="-25000">
              <a:latin typeface="Times New Roman" pitchFamily="18" charset="0"/>
            </a:endParaRPr>
          </a:p>
        </p:txBody>
      </p:sp>
      <p:sp>
        <p:nvSpPr>
          <p:cNvPr id="93194" name="Text Box 10"/>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63499" name="Line 11"/>
          <p:cNvSpPr>
            <a:spLocks noChangeShapeType="1"/>
          </p:cNvSpPr>
          <p:nvPr/>
        </p:nvSpPr>
        <p:spPr bwMode="auto">
          <a:xfrm>
            <a:off x="920750" y="2698750"/>
            <a:ext cx="450850" cy="17208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0" name="Line 12"/>
          <p:cNvSpPr>
            <a:spLocks noChangeShapeType="1"/>
          </p:cNvSpPr>
          <p:nvPr/>
        </p:nvSpPr>
        <p:spPr bwMode="auto">
          <a:xfrm flipV="1">
            <a:off x="2667000" y="2362200"/>
            <a:ext cx="2971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501" name="Text Box 13"/>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2DF894AB-E640-4C52-B852-E5A595D66454}" type="slidenum">
              <a:rPr lang="en-US"/>
              <a:pPr>
                <a:spcBef>
                  <a:spcPct val="50000"/>
                </a:spcBef>
              </a:pPr>
              <a:t>58</a:t>
            </a:fld>
            <a:endParaRPr lang="en-US"/>
          </a:p>
        </p:txBody>
      </p:sp>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Line 1026"/>
          <p:cNvSpPr>
            <a:spLocks noChangeShapeType="1"/>
          </p:cNvSpPr>
          <p:nvPr/>
        </p:nvSpPr>
        <p:spPr bwMode="auto">
          <a:xfrm flipV="1">
            <a:off x="5791200" y="1752600"/>
            <a:ext cx="0" cy="3733800"/>
          </a:xfrm>
          <a:prstGeom prst="line">
            <a:avLst/>
          </a:prstGeom>
          <a:noFill/>
          <a:ln w="12700">
            <a:solidFill>
              <a:schemeClr val="tx1"/>
            </a:solidFill>
            <a:round/>
            <a:headEnd/>
            <a:tailEnd/>
          </a:ln>
        </p:spPr>
        <p:txBody>
          <a:bodyPr wrap="none" anchor="ctr">
            <a:spAutoFit/>
          </a:bodyPr>
          <a:lstStyle/>
          <a:p>
            <a:endParaRPr lang="en-US"/>
          </a:p>
        </p:txBody>
      </p:sp>
      <p:sp>
        <p:nvSpPr>
          <p:cNvPr id="97283" name="Text Box 1027"/>
          <p:cNvSpPr txBox="1">
            <a:spLocks noChangeArrowheads="1"/>
          </p:cNvSpPr>
          <p:nvPr/>
        </p:nvSpPr>
        <p:spPr bwMode="auto">
          <a:xfrm>
            <a:off x="4419600" y="5638800"/>
            <a:ext cx="2362200" cy="822325"/>
          </a:xfrm>
          <a:prstGeom prst="rect">
            <a:avLst/>
          </a:prstGeom>
          <a:noFill/>
          <a:ln w="12700">
            <a:noFill/>
            <a:miter lim="800000"/>
            <a:headEnd/>
            <a:tailEnd/>
          </a:ln>
          <a:effectLst/>
        </p:spPr>
        <p:txBody>
          <a:bodyPr>
            <a:spAutoFit/>
          </a:bodyPr>
          <a:lstStyle/>
          <a:p>
            <a:pPr eaLnBrk="0" hangingPunct="0">
              <a:spcBef>
                <a:spcPct val="50000"/>
              </a:spcBef>
              <a:defRPr/>
            </a:pPr>
            <a:r>
              <a:rPr lang="en-US" sz="2400" b="1" dirty="0">
                <a:effectLst>
                  <a:outerShdw blurRad="38100" dist="38100" dir="2700000" algn="tl">
                    <a:srgbClr val="C0C0C0"/>
                  </a:outerShdw>
                </a:effectLst>
                <a:cs typeface="+mn-cs"/>
              </a:rPr>
              <a:t>end of project evaluation</a:t>
            </a:r>
            <a:endParaRPr lang="en-US" sz="2400" i="1" dirty="0">
              <a:effectLst>
                <a:outerShdw blurRad="38100" dist="38100" dir="2700000" algn="tl">
                  <a:srgbClr val="C0C0C0"/>
                </a:outerShdw>
              </a:effectLst>
              <a:cs typeface="+mn-cs"/>
            </a:endParaRPr>
          </a:p>
        </p:txBody>
      </p:sp>
      <p:sp>
        <p:nvSpPr>
          <p:cNvPr id="97284" name="Oval 1028"/>
          <p:cNvSpPr>
            <a:spLocks noChangeArrowheads="1"/>
          </p:cNvSpPr>
          <p:nvPr/>
        </p:nvSpPr>
        <p:spPr bwMode="auto">
          <a:xfrm>
            <a:off x="5673725" y="1938338"/>
            <a:ext cx="260350" cy="638175"/>
          </a:xfrm>
          <a:prstGeom prst="ellipse">
            <a:avLst/>
          </a:prstGeom>
          <a:solidFill>
            <a:srgbClr val="993300"/>
          </a:solidFill>
          <a:ln w="28575">
            <a:solidFill>
              <a:schemeClr val="tx1"/>
            </a:solidFill>
            <a:round/>
            <a:headEnd/>
            <a:tailEnd/>
          </a:ln>
          <a:effectLst/>
        </p:spPr>
        <p:txBody>
          <a:bodyPr anchor="ctr">
            <a:spAutoFit/>
          </a:bodyPr>
          <a:lstStyle/>
          <a:p>
            <a:pPr algn="ctr" eaLnBrk="0" hangingPunct="0">
              <a:defRPr/>
            </a:pPr>
            <a:endParaRPr lang="en-US" sz="2400" i="1" dirty="0">
              <a:effectLst>
                <a:outerShdw blurRad="38100" dist="38100" dir="2700000" algn="tl">
                  <a:srgbClr val="FFFFFF"/>
                </a:outerShdw>
              </a:effectLst>
              <a:cs typeface="+mn-cs"/>
            </a:endParaRPr>
          </a:p>
        </p:txBody>
      </p:sp>
      <p:sp>
        <p:nvSpPr>
          <p:cNvPr id="97285" name="Text Box 1029"/>
          <p:cNvSpPr txBox="1">
            <a:spLocks noChangeArrowheads="1"/>
          </p:cNvSpPr>
          <p:nvPr/>
        </p:nvSpPr>
        <p:spPr bwMode="auto">
          <a:xfrm>
            <a:off x="0" y="76200"/>
            <a:ext cx="9144000" cy="469900"/>
          </a:xfrm>
          <a:prstGeom prst="rect">
            <a:avLst/>
          </a:prstGeom>
          <a:noFill/>
          <a:ln w="12700">
            <a:solidFill>
              <a:schemeClr val="bg2"/>
            </a:solidFill>
            <a:miter lim="800000"/>
            <a:headEnd/>
            <a:tailEnd/>
          </a:ln>
          <a:effectLst/>
        </p:spPr>
        <p:txBody>
          <a:bodyPr>
            <a:spAutoFit/>
          </a:bodyPr>
          <a:lstStyle/>
          <a:p>
            <a:pPr algn="ctr" eaLnBrk="0" hangingPunct="0">
              <a:spcBef>
                <a:spcPct val="50000"/>
              </a:spcBef>
              <a:defRPr/>
            </a:pPr>
            <a:r>
              <a:rPr lang="en-US" sz="2400" b="1" i="1" dirty="0">
                <a:effectLst>
                  <a:outerShdw blurRad="38100" dist="38100" dir="2700000" algn="tl">
                    <a:srgbClr val="C0C0C0"/>
                  </a:outerShdw>
                </a:effectLst>
                <a:cs typeface="+mn-cs"/>
              </a:rPr>
              <a:t>Design #7: Post-test only of project participants </a:t>
            </a:r>
          </a:p>
        </p:txBody>
      </p:sp>
      <p:sp>
        <p:nvSpPr>
          <p:cNvPr id="64518" name="Text Box 1030"/>
          <p:cNvSpPr txBox="1">
            <a:spLocks noChangeArrowheads="1"/>
          </p:cNvSpPr>
          <p:nvPr/>
        </p:nvSpPr>
        <p:spPr bwMode="auto">
          <a:xfrm>
            <a:off x="990600" y="685800"/>
            <a:ext cx="7467600" cy="1033463"/>
          </a:xfrm>
          <a:prstGeom prst="rect">
            <a:avLst/>
          </a:prstGeom>
          <a:noFill/>
          <a:ln w="28575">
            <a:solidFill>
              <a:schemeClr val="tx1"/>
            </a:solidFill>
            <a:miter lim="800000"/>
            <a:headEnd/>
            <a:tailEnd/>
          </a:ln>
        </p:spPr>
        <p:txBody>
          <a:bodyPr>
            <a:spAutoFit/>
          </a:bodyPr>
          <a:lstStyle/>
          <a:p>
            <a:pPr>
              <a:spcBef>
                <a:spcPct val="50000"/>
              </a:spcBef>
            </a:pPr>
            <a:r>
              <a:rPr lang="en-US" sz="2400" b="1">
                <a:latin typeface="Times New Roman" pitchFamily="18" charset="0"/>
              </a:rPr>
              <a:t>	 	      X 		 	P		</a:t>
            </a:r>
            <a:endParaRPr lang="en-US" sz="2400" b="1" baseline="-25000">
              <a:latin typeface="Times New Roman" pitchFamily="18" charset="0"/>
            </a:endParaRPr>
          </a:p>
          <a:p>
            <a:pPr>
              <a:spcBef>
                <a:spcPct val="50000"/>
              </a:spcBef>
            </a:pPr>
            <a:r>
              <a:rPr lang="en-US" sz="2400" b="1">
                <a:latin typeface="Times New Roman" pitchFamily="18" charset="0"/>
              </a:rPr>
              <a:t>		       					</a:t>
            </a:r>
            <a:endParaRPr lang="en-US" sz="2400" b="1" baseline="-25000">
              <a:latin typeface="Times New Roman" pitchFamily="18" charset="0"/>
            </a:endParaRPr>
          </a:p>
        </p:txBody>
      </p:sp>
      <p:sp>
        <p:nvSpPr>
          <p:cNvPr id="97287" name="Text Box 1031"/>
          <p:cNvSpPr txBox="1">
            <a:spLocks noChangeArrowheads="1"/>
          </p:cNvSpPr>
          <p:nvPr/>
        </p:nvSpPr>
        <p:spPr bwMode="auto">
          <a:xfrm>
            <a:off x="76200" y="2257425"/>
            <a:ext cx="2590800" cy="409575"/>
          </a:xfrm>
          <a:prstGeom prst="rect">
            <a:avLst/>
          </a:prstGeom>
          <a:solidFill>
            <a:srgbClr val="993300"/>
          </a:solidFill>
          <a:ln w="12700">
            <a:solidFill>
              <a:srgbClr val="993300"/>
            </a:solidFill>
            <a:miter lim="800000"/>
            <a:headEnd/>
            <a:tailEnd/>
          </a:ln>
          <a:effectLst/>
        </p:spPr>
        <p:txBody>
          <a:bodyPr>
            <a:spAutoFit/>
          </a:bodyPr>
          <a:lstStyle/>
          <a:p>
            <a:pPr eaLnBrk="0" hangingPunct="0">
              <a:spcBef>
                <a:spcPct val="50000"/>
              </a:spcBef>
              <a:defRPr/>
            </a:pPr>
            <a:r>
              <a:rPr lang="en-US" sz="2000" b="1" dirty="0">
                <a:solidFill>
                  <a:srgbClr val="FFFF00"/>
                </a:solidFill>
                <a:effectLst>
                  <a:outerShdw blurRad="38100" dist="38100" dir="2700000" algn="tl">
                    <a:srgbClr val="000000"/>
                  </a:outerShdw>
                </a:effectLst>
                <a:cs typeface="+mn-cs"/>
              </a:rPr>
              <a:t>Project participants</a:t>
            </a:r>
            <a:endParaRPr lang="en-US" sz="2400" b="1" dirty="0">
              <a:solidFill>
                <a:srgbClr val="FFFF00"/>
              </a:solidFill>
              <a:effectLst>
                <a:outerShdw blurRad="38100" dist="38100" dir="2700000" algn="tl">
                  <a:srgbClr val="000000"/>
                </a:outerShdw>
              </a:effectLst>
              <a:cs typeface="+mn-cs"/>
            </a:endParaRPr>
          </a:p>
        </p:txBody>
      </p:sp>
      <p:sp>
        <p:nvSpPr>
          <p:cNvPr id="64520" name="Line 1032"/>
          <p:cNvSpPr>
            <a:spLocks noChangeShapeType="1"/>
          </p:cNvSpPr>
          <p:nvPr/>
        </p:nvSpPr>
        <p:spPr bwMode="auto">
          <a:xfrm flipV="1">
            <a:off x="2667000" y="2286000"/>
            <a:ext cx="2971800" cy="152400"/>
          </a:xfrm>
          <a:prstGeom prst="line">
            <a:avLst/>
          </a:prstGeom>
          <a:noFill/>
          <a:ln w="12700">
            <a:solidFill>
              <a:schemeClr val="tx1"/>
            </a:solidFill>
            <a:round/>
            <a:headEnd/>
            <a:tailEnd type="triangle" w="med" len="med"/>
          </a:ln>
        </p:spPr>
        <p:txBody>
          <a:bodyPr anchor="ctr">
            <a:spAutoFit/>
          </a:bodyPr>
          <a:lstStyle/>
          <a:p>
            <a:endParaRPr lang="en-US"/>
          </a:p>
        </p:txBody>
      </p:sp>
      <p:sp>
        <p:nvSpPr>
          <p:cNvPr id="64521" name="Text Box 1033"/>
          <p:cNvSpPr txBox="1">
            <a:spLocks noChangeArrowheads="1"/>
          </p:cNvSpPr>
          <p:nvPr/>
        </p:nvSpPr>
        <p:spPr bwMode="auto">
          <a:xfrm>
            <a:off x="8686800" y="6477000"/>
            <a:ext cx="762000" cy="350838"/>
          </a:xfrm>
          <a:prstGeom prst="rect">
            <a:avLst/>
          </a:prstGeom>
          <a:noFill/>
          <a:ln w="9525">
            <a:noFill/>
            <a:miter lim="800000"/>
            <a:headEnd/>
            <a:tailEnd/>
          </a:ln>
        </p:spPr>
        <p:txBody>
          <a:bodyPr>
            <a:spAutoFit/>
          </a:bodyPr>
          <a:lstStyle/>
          <a:p>
            <a:pPr eaLnBrk="0" hangingPunct="0">
              <a:spcBef>
                <a:spcPct val="50000"/>
              </a:spcBef>
            </a:pPr>
            <a:fld id="{01496F75-C1E6-4441-873B-32E88434738C}" type="slidenum">
              <a:rPr lang="en-US"/>
              <a:pPr eaLnBrk="0" hangingPunct="0">
                <a:spcBef>
                  <a:spcPct val="50000"/>
                </a:spcBef>
              </a:pPr>
              <a:t>59</a:t>
            </a:fld>
            <a:endParaRPr lang="en-US"/>
          </a:p>
        </p:txBody>
      </p:sp>
      <p:sp>
        <p:nvSpPr>
          <p:cNvPr id="10" name="TextBox 9"/>
          <p:cNvSpPr txBox="1"/>
          <p:nvPr/>
        </p:nvSpPr>
        <p:spPr>
          <a:xfrm>
            <a:off x="914400" y="3368457"/>
            <a:ext cx="7498080" cy="3108543"/>
          </a:xfrm>
          <a:prstGeom prst="rect">
            <a:avLst/>
          </a:prstGeom>
          <a:ln w="38100">
            <a:solidFill>
              <a:srgbClr val="C00000"/>
            </a:solidFill>
          </a:ln>
          <a:scene3d>
            <a:camera prst="obliqueTopLeft"/>
            <a:lightRig rig="threePt" dir="t"/>
          </a:scene3d>
        </p:spPr>
        <p:style>
          <a:lnRef idx="2">
            <a:schemeClr val="dk1"/>
          </a:lnRef>
          <a:fillRef idx="1">
            <a:schemeClr val="lt1"/>
          </a:fillRef>
          <a:effectRef idx="0">
            <a:schemeClr val="dk1"/>
          </a:effectRef>
          <a:fontRef idx="minor">
            <a:schemeClr val="dk1"/>
          </a:fontRef>
        </p:style>
        <p:txBody>
          <a:bodyPr>
            <a:spAutoFit/>
          </a:bodyPr>
          <a:lstStyle/>
          <a:p>
            <a:pPr>
              <a:defRPr/>
            </a:pPr>
            <a:r>
              <a:rPr lang="en-US" sz="2800" u="sng" dirty="0">
                <a:effectLst>
                  <a:outerShdw blurRad="38100" dist="38100" dir="2700000" algn="tl">
                    <a:srgbClr val="000000">
                      <a:alpha val="43137"/>
                    </a:srgbClr>
                  </a:outerShdw>
                </a:effectLst>
              </a:rPr>
              <a:t>Need to fill in missing data through other means</a:t>
            </a:r>
            <a:r>
              <a:rPr lang="en-US" sz="2800" dirty="0">
                <a:effectLst>
                  <a:outerShdw blurRad="38100" dist="38100" dir="2700000" algn="tl">
                    <a:srgbClr val="000000">
                      <a:alpha val="43137"/>
                    </a:srgbClr>
                  </a:outerShdw>
                </a:effectLst>
              </a:rPr>
              <a:t>:</a:t>
            </a:r>
          </a:p>
          <a:p>
            <a:pPr>
              <a:buFont typeface="Arial" pitchFamily="34" charset="0"/>
              <a:buChar char="•"/>
              <a:defRPr/>
            </a:pPr>
            <a:r>
              <a:rPr lang="en-US" sz="2800" dirty="0">
                <a:effectLst>
                  <a:outerShdw blurRad="38100" dist="38100" dir="2700000" algn="tl">
                    <a:srgbClr val="000000">
                      <a:alpha val="43137"/>
                    </a:srgbClr>
                  </a:outerShdw>
                </a:effectLst>
              </a:rPr>
              <a:t> What change occurred during the life of the project?</a:t>
            </a:r>
          </a:p>
          <a:p>
            <a:pPr>
              <a:buFont typeface="Arial" pitchFamily="34" charset="0"/>
              <a:buChar char="•"/>
              <a:defRPr/>
            </a:pPr>
            <a:r>
              <a:rPr lang="en-US" sz="2800" dirty="0">
                <a:effectLst>
                  <a:outerShdw blurRad="38100" dist="38100" dir="2700000" algn="tl">
                    <a:srgbClr val="000000">
                      <a:alpha val="43137"/>
                    </a:srgbClr>
                  </a:outerShdw>
                </a:effectLst>
              </a:rPr>
              <a:t> What would have happened without the project (counterfactual)?</a:t>
            </a:r>
          </a:p>
          <a:p>
            <a:pPr>
              <a:buFont typeface="Arial" pitchFamily="34" charset="0"/>
              <a:buChar char="•"/>
              <a:defRPr/>
            </a:pPr>
            <a:r>
              <a:rPr lang="en-US" sz="2800" dirty="0">
                <a:effectLst>
                  <a:outerShdw blurRad="38100" dist="38100" dir="2700000" algn="tl">
                    <a:srgbClr val="000000">
                      <a:alpha val="43137"/>
                    </a:srgbClr>
                  </a:outerShdw>
                </a:effectLst>
              </a:rPr>
              <a:t> How sustainable is that change likely to be?</a:t>
            </a:r>
          </a:p>
        </p:txBody>
      </p:sp>
    </p:spTree>
    <p:extLst>
      <p:ext uri="{BB962C8B-B14F-4D97-AF65-F5344CB8AC3E}">
        <p14:creationId xmlns:p14="http://schemas.microsoft.com/office/powerpoint/2010/main" val="111767867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smtClean="0"/>
              <a:t>Workshop Objectives</a:t>
            </a:r>
          </a:p>
        </p:txBody>
      </p:sp>
      <p:sp>
        <p:nvSpPr>
          <p:cNvPr id="11267" name="Content Placeholder 2"/>
          <p:cNvSpPr>
            <a:spLocks noGrp="1"/>
          </p:cNvSpPr>
          <p:nvPr>
            <p:ph idx="1"/>
          </p:nvPr>
        </p:nvSpPr>
        <p:spPr/>
        <p:txBody>
          <a:bodyPr/>
          <a:lstStyle/>
          <a:p>
            <a:pPr>
              <a:buFont typeface="Wingdings" pitchFamily="2" charset="2"/>
              <a:buNone/>
            </a:pPr>
            <a:r>
              <a:rPr lang="en-US" sz="2800" i="1" dirty="0" smtClean="0"/>
              <a:t>	Note: In this workshop we focus on  project-level impact evaluations. There are, of course, many other purposes, scopes, evaluands and types of evaluations.  Some of these methods may apply to them, but our examples will be based on project impact evaluations, most of them in the context of developing countries.</a:t>
            </a:r>
            <a:endParaRPr lang="en-US" sz="2800" dirty="0" smtClean="0"/>
          </a:p>
          <a:p>
            <a:pPr>
              <a:buFont typeface="Wingdings" pitchFamily="2" charset="2"/>
              <a:buNone/>
            </a:pPr>
            <a:endParaRPr lang="en-US" sz="2800" dirty="0" smtClean="0"/>
          </a:p>
        </p:txBody>
      </p:sp>
      <p:sp>
        <p:nvSpPr>
          <p:cNvPr id="11268" name="Slide Number Placeholder 3"/>
          <p:cNvSpPr>
            <a:spLocks noGrp="1"/>
          </p:cNvSpPr>
          <p:nvPr>
            <p:ph type="sldNum" sz="quarter" idx="12"/>
          </p:nvPr>
        </p:nvSpPr>
        <p:spPr/>
        <p:txBody>
          <a:bodyPr/>
          <a:lstStyle/>
          <a:p>
            <a:pPr>
              <a:defRPr/>
            </a:pPr>
            <a:fld id="{1CDEACB5-BF61-45DB-BF93-885C9042D2AB}" type="slidenum">
              <a:rPr lang="en-US" smtClean="0"/>
              <a:pPr>
                <a:defRPr/>
              </a:pPr>
              <a:t>6</a:t>
            </a:fld>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B6BC18E-D523-4A5A-93D2-1E299378BD8A}" type="slidenum">
              <a:rPr lang="en-US" smtClean="0"/>
              <a:pPr>
                <a:defRPr/>
              </a:pPr>
              <a:t>60</a:t>
            </a:fld>
            <a:endParaRPr lang="en-US"/>
          </a:p>
        </p:txBody>
      </p:sp>
      <p:graphicFrame>
        <p:nvGraphicFramePr>
          <p:cNvPr id="3" name="Table 2"/>
          <p:cNvGraphicFramePr>
            <a:graphicFrameLocks noGrp="1"/>
          </p:cNvGraphicFramePr>
          <p:nvPr/>
        </p:nvGraphicFramePr>
        <p:xfrm>
          <a:off x="555625" y="690563"/>
          <a:ext cx="8032750" cy="5313600"/>
        </p:xfrm>
        <a:graphic>
          <a:graphicData uri="http://schemas.openxmlformats.org/drawingml/2006/table">
            <a:tbl>
              <a:tblPr firstRow="1" bandRow="1">
                <a:tableStyleId>{5C22544A-7EE6-4342-B048-85BDC9FD1C3A}</a:tableStyleId>
              </a:tblPr>
              <a:tblGrid>
                <a:gridCol w="272272"/>
                <a:gridCol w="1293413"/>
                <a:gridCol w="1293413"/>
                <a:gridCol w="1293413"/>
                <a:gridCol w="1293413"/>
                <a:gridCol w="1293413"/>
                <a:gridCol w="1293413"/>
              </a:tblGrid>
              <a:tr h="1371518">
                <a:tc>
                  <a:txBody>
                    <a:bodyPr/>
                    <a:lstStyle/>
                    <a:p>
                      <a:r>
                        <a:rPr lang="en-US" sz="1400" dirty="0" smtClean="0">
                          <a:solidFill>
                            <a:schemeClr val="tx1"/>
                          </a:solidFill>
                        </a:rPr>
                        <a:t>Design</a:t>
                      </a:r>
                      <a:endParaRPr lang="en-US" sz="1800" dirty="0">
                        <a:solidFill>
                          <a:schemeClr val="tx1"/>
                        </a:solidFill>
                      </a:endParaRPr>
                    </a:p>
                  </a:txBody>
                  <a:tcPr marT="45717" marB="45717"/>
                </a:tc>
                <a:tc>
                  <a:txBody>
                    <a:bodyPr/>
                    <a:lstStyle/>
                    <a:p>
                      <a:pPr algn="ctr"/>
                      <a:r>
                        <a:rPr lang="en-US" sz="1800" dirty="0" smtClean="0">
                          <a:solidFill>
                            <a:schemeClr val="tx1"/>
                          </a:solidFill>
                        </a:rPr>
                        <a:t>T</a:t>
                      </a:r>
                      <a:r>
                        <a:rPr lang="en-US" sz="1800" baseline="-25000" dirty="0" smtClean="0">
                          <a:solidFill>
                            <a:schemeClr val="tx1"/>
                          </a:solidFill>
                        </a:rPr>
                        <a:t>1</a:t>
                      </a:r>
                    </a:p>
                    <a:p>
                      <a:pPr algn="ctr"/>
                      <a:r>
                        <a:rPr lang="en-US" sz="1800" baseline="-25000" dirty="0" smtClean="0">
                          <a:solidFill>
                            <a:schemeClr val="tx1"/>
                          </a:solidFill>
                        </a:rPr>
                        <a:t>(baseline)</a:t>
                      </a:r>
                      <a:endParaRPr lang="en-US" sz="1800" baseline="-25000" dirty="0">
                        <a:solidFill>
                          <a:schemeClr val="tx1"/>
                        </a:solidFill>
                      </a:endParaRPr>
                    </a:p>
                  </a:txBody>
                  <a:tcPr marT="45717" marB="45717" anchor="ctr"/>
                </a:tc>
                <a:tc>
                  <a:txBody>
                    <a:bodyPr/>
                    <a:lstStyle/>
                    <a:p>
                      <a:pPr algn="ctr"/>
                      <a:r>
                        <a:rPr lang="en-US" sz="1800" dirty="0" smtClean="0">
                          <a:solidFill>
                            <a:schemeClr val="tx1"/>
                          </a:solidFill>
                        </a:rPr>
                        <a:t>X</a:t>
                      </a:r>
                    </a:p>
                    <a:p>
                      <a:pPr algn="ctr"/>
                      <a:r>
                        <a:rPr lang="en-US" sz="1200" dirty="0" smtClean="0">
                          <a:solidFill>
                            <a:schemeClr val="tx1"/>
                          </a:solidFill>
                        </a:rPr>
                        <a:t>(intervention)</a:t>
                      </a:r>
                      <a:endParaRPr lang="en-US" sz="1200" dirty="0">
                        <a:solidFill>
                          <a:schemeClr val="tx1"/>
                        </a:solidFill>
                      </a:endParaRPr>
                    </a:p>
                  </a:txBody>
                  <a:tcPr marT="45717" marB="45717" anchor="ctr"/>
                </a:tc>
                <a:tc>
                  <a:txBody>
                    <a:bodyPr/>
                    <a:lstStyle/>
                    <a:p>
                      <a:pPr algn="ctr"/>
                      <a:r>
                        <a:rPr lang="en-US" sz="1800" dirty="0" smtClean="0">
                          <a:solidFill>
                            <a:schemeClr val="tx1"/>
                          </a:solidFill>
                        </a:rPr>
                        <a:t>T</a:t>
                      </a:r>
                      <a:r>
                        <a:rPr lang="en-US" sz="1800" baseline="-25000" dirty="0" smtClean="0">
                          <a:solidFill>
                            <a:schemeClr val="tx1"/>
                          </a:solidFill>
                        </a:rPr>
                        <a:t>2</a:t>
                      </a:r>
                    </a:p>
                    <a:p>
                      <a:pPr algn="ctr"/>
                      <a:r>
                        <a:rPr lang="en-US" sz="1800" baseline="-25000" dirty="0" smtClean="0">
                          <a:solidFill>
                            <a:schemeClr val="tx1"/>
                          </a:solidFill>
                        </a:rPr>
                        <a:t>(midterm)</a:t>
                      </a:r>
                      <a:endParaRPr lang="en-US" sz="1800" dirty="0">
                        <a:solidFill>
                          <a:schemeClr val="tx1"/>
                        </a:solidFill>
                      </a:endParaRPr>
                    </a:p>
                  </a:txBody>
                  <a:tcPr marT="45717" marB="45717" anchor="ctr"/>
                </a:tc>
                <a:tc>
                  <a:txBody>
                    <a:bodyPr/>
                    <a:lstStyle/>
                    <a:p>
                      <a:pPr algn="ctr"/>
                      <a:r>
                        <a:rPr lang="en-US" sz="1600" dirty="0" smtClean="0">
                          <a:solidFill>
                            <a:schemeClr val="tx1"/>
                          </a:solidFill>
                        </a:rPr>
                        <a:t>X</a:t>
                      </a:r>
                    </a:p>
                    <a:p>
                      <a:pPr algn="ctr"/>
                      <a:r>
                        <a:rPr lang="en-US" sz="1600" dirty="0" smtClean="0">
                          <a:solidFill>
                            <a:schemeClr val="tx1"/>
                          </a:solidFill>
                        </a:rPr>
                        <a:t>(</a:t>
                      </a:r>
                      <a:r>
                        <a:rPr lang="en-US" sz="1200" dirty="0" smtClean="0">
                          <a:solidFill>
                            <a:schemeClr val="tx1"/>
                          </a:solidFill>
                        </a:rPr>
                        <a:t>intervention, cont.)</a:t>
                      </a:r>
                      <a:endParaRPr lang="en-US" sz="1600" dirty="0" smtClean="0">
                        <a:solidFill>
                          <a:schemeClr val="tx1"/>
                        </a:solidFill>
                      </a:endParaRPr>
                    </a:p>
                    <a:p>
                      <a:pPr algn="ctr"/>
                      <a:endParaRPr lang="en-US" sz="1800" dirty="0">
                        <a:solidFill>
                          <a:schemeClr val="tx1"/>
                        </a:solidFill>
                      </a:endParaRPr>
                    </a:p>
                  </a:txBody>
                  <a:tcPr marT="45717" marB="45717" anchor="b"/>
                </a:tc>
                <a:tc>
                  <a:txBody>
                    <a:bodyPr/>
                    <a:lstStyle/>
                    <a:p>
                      <a:pPr algn="ctr"/>
                      <a:r>
                        <a:rPr lang="en-US" sz="1800" dirty="0" smtClean="0">
                          <a:solidFill>
                            <a:schemeClr val="tx1"/>
                          </a:solidFill>
                        </a:rPr>
                        <a:t>T</a:t>
                      </a:r>
                      <a:r>
                        <a:rPr lang="en-US" sz="1800" baseline="-25000" dirty="0" smtClean="0">
                          <a:solidFill>
                            <a:schemeClr val="tx1"/>
                          </a:solidFill>
                        </a:rPr>
                        <a:t>3</a:t>
                      </a:r>
                    </a:p>
                    <a:p>
                      <a:pPr algn="ctr"/>
                      <a:r>
                        <a:rPr lang="en-US" sz="1800" baseline="-25000" dirty="0" smtClean="0">
                          <a:solidFill>
                            <a:schemeClr val="tx1"/>
                          </a:solidFill>
                        </a:rPr>
                        <a:t>(endline)</a:t>
                      </a:r>
                      <a:endParaRPr lang="en-US" sz="1800" dirty="0">
                        <a:solidFill>
                          <a:schemeClr val="tx1"/>
                        </a:solidFill>
                      </a:endParaRPr>
                    </a:p>
                  </a:txBody>
                  <a:tcPr marT="45717" marB="45717" anchor="ctr"/>
                </a:tc>
                <a:tc>
                  <a:txBody>
                    <a:bodyPr/>
                    <a:lstStyle/>
                    <a:p>
                      <a:pPr algn="ctr"/>
                      <a:r>
                        <a:rPr lang="en-US" sz="1800" dirty="0" smtClean="0">
                          <a:solidFill>
                            <a:schemeClr val="tx1"/>
                          </a:solidFill>
                        </a:rPr>
                        <a:t>T</a:t>
                      </a:r>
                      <a:r>
                        <a:rPr lang="en-US" sz="1800" baseline="-25000" dirty="0" smtClean="0">
                          <a:solidFill>
                            <a:schemeClr val="tx1"/>
                          </a:solidFill>
                        </a:rPr>
                        <a:t>4</a:t>
                      </a:r>
                    </a:p>
                    <a:p>
                      <a:pPr algn="ctr"/>
                      <a:r>
                        <a:rPr lang="en-US" sz="1800" baseline="-25000" dirty="0" smtClean="0">
                          <a:solidFill>
                            <a:schemeClr val="tx1"/>
                          </a:solidFill>
                        </a:rPr>
                        <a:t>(ex-post)</a:t>
                      </a:r>
                      <a:endParaRPr lang="en-US" sz="1800" dirty="0">
                        <a:solidFill>
                          <a:schemeClr val="tx1"/>
                        </a:solidFill>
                      </a:endParaRPr>
                    </a:p>
                  </a:txBody>
                  <a:tcPr marT="45717" marB="45717" anchor="ctr"/>
                </a:tc>
              </a:tr>
              <a:tr h="640042">
                <a:tc>
                  <a:txBody>
                    <a:bodyPr/>
                    <a:lstStyle/>
                    <a:p>
                      <a:pPr algn="ctr"/>
                      <a:r>
                        <a:rPr lang="en-US" sz="1800" dirty="0" smtClean="0"/>
                        <a:t>1</a:t>
                      </a:r>
                      <a:endParaRPr lang="en-US" sz="1800" dirty="0"/>
                    </a:p>
                  </a:txBody>
                  <a:tcPr marT="45717" marB="45717"/>
                </a:tc>
                <a:tc>
                  <a:txBody>
                    <a:bodyPr/>
                    <a:lstStyle/>
                    <a:p>
                      <a:pPr algn="ctr"/>
                      <a:r>
                        <a:rPr lang="en-US" sz="1800" dirty="0" smtClean="0"/>
                        <a:t>P</a:t>
                      </a:r>
                      <a:r>
                        <a:rPr lang="en-US" sz="1800" baseline="-25000" dirty="0" smtClean="0"/>
                        <a:t>1</a:t>
                      </a:r>
                    </a:p>
                    <a:p>
                      <a:pPr algn="ctr"/>
                      <a:r>
                        <a:rPr lang="en-US" sz="1800" dirty="0" smtClean="0"/>
                        <a:t>C</a:t>
                      </a:r>
                      <a:r>
                        <a:rPr lang="en-US" sz="1800" baseline="-25000" dirty="0" smtClean="0"/>
                        <a:t>1</a:t>
                      </a:r>
                      <a:endParaRPr lang="en-US" sz="1800" baseline="-250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r>
                        <a:rPr lang="en-US" sz="1800" dirty="0" smtClean="0"/>
                        <a:t>P</a:t>
                      </a:r>
                      <a:r>
                        <a:rPr lang="en-US" sz="1800" baseline="-25000" dirty="0" smtClean="0"/>
                        <a:t>2</a:t>
                      </a:r>
                    </a:p>
                    <a:p>
                      <a:pPr algn="ctr"/>
                      <a:r>
                        <a:rPr lang="en-US" sz="1800" dirty="0" smtClean="0"/>
                        <a:t>C</a:t>
                      </a:r>
                      <a:r>
                        <a:rPr lang="en-US" sz="1800" baseline="-25000" dirty="0" smtClean="0"/>
                        <a:t>2</a:t>
                      </a:r>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r>
                        <a:rPr lang="en-US" sz="1800" dirty="0" smtClean="0"/>
                        <a:t>P</a:t>
                      </a:r>
                      <a:r>
                        <a:rPr lang="en-US" sz="1800" baseline="-25000" dirty="0" smtClean="0"/>
                        <a:t>3</a:t>
                      </a:r>
                    </a:p>
                    <a:p>
                      <a:pPr algn="ctr"/>
                      <a:r>
                        <a:rPr lang="en-US" sz="1800" dirty="0" smtClean="0"/>
                        <a:t>C</a:t>
                      </a:r>
                      <a:r>
                        <a:rPr lang="en-US" sz="1800" baseline="-25000" dirty="0" smtClean="0"/>
                        <a:t>3</a:t>
                      </a:r>
                    </a:p>
                  </a:txBody>
                  <a:tcPr marT="45717" marB="45717" anchor="ctr"/>
                </a:tc>
                <a:tc>
                  <a:txBody>
                    <a:bodyPr/>
                    <a:lstStyle/>
                    <a:p>
                      <a:pPr algn="ctr"/>
                      <a:r>
                        <a:rPr lang="en-US" sz="1800" dirty="0" smtClean="0"/>
                        <a:t>P</a:t>
                      </a:r>
                      <a:r>
                        <a:rPr lang="en-US" sz="1800" baseline="-25000" dirty="0" smtClean="0"/>
                        <a:t>4</a:t>
                      </a:r>
                    </a:p>
                    <a:p>
                      <a:pPr algn="ctr"/>
                      <a:r>
                        <a:rPr lang="en-US" sz="1800" dirty="0" smtClean="0"/>
                        <a:t>C</a:t>
                      </a:r>
                      <a:r>
                        <a:rPr lang="en-US" sz="1800" baseline="-25000" dirty="0" smtClean="0"/>
                        <a:t>4</a:t>
                      </a:r>
                    </a:p>
                  </a:txBody>
                  <a:tcPr marT="45717" marB="45717" anchor="ctr"/>
                </a:tc>
              </a:tr>
              <a:tr h="640042">
                <a:tc>
                  <a:txBody>
                    <a:bodyPr/>
                    <a:lstStyle/>
                    <a:p>
                      <a:pPr algn="ctr"/>
                      <a:r>
                        <a:rPr lang="en-US" sz="1800" dirty="0" smtClean="0"/>
                        <a:t>2</a:t>
                      </a:r>
                      <a:endParaRPr lang="en-US" sz="1800" dirty="0"/>
                    </a:p>
                  </a:txBody>
                  <a:tcPr marT="45717" marB="45717"/>
                </a:tc>
                <a:tc>
                  <a:txBody>
                    <a:bodyPr/>
                    <a:lstStyle/>
                    <a:p>
                      <a:pPr algn="ctr"/>
                      <a:r>
                        <a:rPr lang="en-US" sz="1800" dirty="0" smtClean="0"/>
                        <a:t>P</a:t>
                      </a:r>
                      <a:r>
                        <a:rPr lang="en-US" sz="1800" baseline="-25000" dirty="0" smtClean="0"/>
                        <a:t>1</a:t>
                      </a:r>
                    </a:p>
                    <a:p>
                      <a:pPr algn="ctr"/>
                      <a:r>
                        <a:rPr lang="en-US" sz="1800" dirty="0" smtClean="0"/>
                        <a:t>C</a:t>
                      </a:r>
                      <a:r>
                        <a:rPr lang="en-US" sz="1800" baseline="-25000" dirty="0" smtClean="0"/>
                        <a:t>1</a:t>
                      </a:r>
                      <a:endParaRPr lang="en-US" sz="1800" dirty="0"/>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X</a:t>
                      </a:r>
                    </a:p>
                  </a:txBody>
                  <a:tcPr marT="45717" marB="45717" anchor="ctr"/>
                </a:tc>
                <a:tc>
                  <a:txBody>
                    <a:bodyPr/>
                    <a:lstStyle/>
                    <a:p>
                      <a:pPr algn="ctr"/>
                      <a:endParaRPr lang="en-US" sz="1800" dirty="0"/>
                    </a:p>
                  </a:txBody>
                  <a:tcPr marT="45717" marB="4571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X</a:t>
                      </a:r>
                    </a:p>
                  </a:txBody>
                  <a:tcPr marT="45717" marB="45717" anchor="ctr"/>
                </a:tc>
                <a:tc>
                  <a:txBody>
                    <a:bodyPr/>
                    <a:lstStyle/>
                    <a:p>
                      <a:pPr algn="ctr"/>
                      <a:r>
                        <a:rPr lang="en-US" sz="1800" dirty="0" smtClean="0"/>
                        <a:t>P</a:t>
                      </a:r>
                      <a:r>
                        <a:rPr lang="en-US" sz="1800" baseline="-25000" dirty="0" smtClean="0"/>
                        <a:t>2</a:t>
                      </a:r>
                    </a:p>
                    <a:p>
                      <a:pPr algn="ctr"/>
                      <a:r>
                        <a:rPr lang="en-US" sz="1800" dirty="0" smtClean="0"/>
                        <a:t>C</a:t>
                      </a:r>
                      <a:r>
                        <a:rPr lang="en-US" sz="1800" baseline="-25000" dirty="0" smtClean="0"/>
                        <a:t>2</a:t>
                      </a:r>
                      <a:endParaRPr lang="en-US" sz="1800" dirty="0"/>
                    </a:p>
                  </a:txBody>
                  <a:tcPr marT="45717" marB="45717" anchor="ctr"/>
                </a:tc>
                <a:tc>
                  <a:txBody>
                    <a:bodyPr/>
                    <a:lstStyle/>
                    <a:p>
                      <a:pPr algn="ctr"/>
                      <a:endParaRPr lang="en-US" sz="1800"/>
                    </a:p>
                  </a:txBody>
                  <a:tcPr marT="45717" marB="45717" anchor="ctr"/>
                </a:tc>
              </a:tr>
              <a:tr h="640042">
                <a:tc>
                  <a:txBody>
                    <a:bodyPr/>
                    <a:lstStyle/>
                    <a:p>
                      <a:pPr algn="ctr"/>
                      <a:r>
                        <a:rPr lang="en-US" sz="1800" dirty="0" smtClean="0"/>
                        <a:t>3</a:t>
                      </a:r>
                      <a:endParaRPr lang="en-US" sz="1800" dirty="0"/>
                    </a:p>
                  </a:txBody>
                  <a:tcPr marT="45717" marB="45717"/>
                </a:tc>
                <a:tc>
                  <a:txBody>
                    <a:bodyPr/>
                    <a:lstStyle/>
                    <a:p>
                      <a:pPr algn="ctr"/>
                      <a:endParaRPr lang="en-US" sz="18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r>
                        <a:rPr lang="en-US" sz="1800" dirty="0" smtClean="0"/>
                        <a:t>P</a:t>
                      </a:r>
                      <a:r>
                        <a:rPr lang="en-US" sz="1800" baseline="-25000" dirty="0" smtClean="0"/>
                        <a:t>1</a:t>
                      </a:r>
                    </a:p>
                    <a:p>
                      <a:pPr algn="ctr"/>
                      <a:r>
                        <a:rPr lang="en-US" sz="1800" dirty="0" smtClean="0"/>
                        <a:t>C</a:t>
                      </a:r>
                      <a:r>
                        <a:rPr lang="en-US" sz="1800" baseline="-25000" dirty="0" smtClean="0"/>
                        <a:t>1</a:t>
                      </a:r>
                      <a:endParaRPr lang="en-US" sz="18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r>
                        <a:rPr lang="en-US" sz="1800" dirty="0" smtClean="0"/>
                        <a:t>P</a:t>
                      </a:r>
                      <a:r>
                        <a:rPr lang="en-US" sz="1800" baseline="-25000" dirty="0" smtClean="0"/>
                        <a:t>2</a:t>
                      </a:r>
                    </a:p>
                    <a:p>
                      <a:pPr algn="ctr"/>
                      <a:r>
                        <a:rPr lang="en-US" sz="1800" dirty="0" smtClean="0"/>
                        <a:t>C</a:t>
                      </a:r>
                      <a:r>
                        <a:rPr lang="en-US" sz="1800" baseline="-25000" dirty="0" smtClean="0"/>
                        <a:t>2</a:t>
                      </a:r>
                      <a:endParaRPr lang="en-US" sz="1800" dirty="0"/>
                    </a:p>
                  </a:txBody>
                  <a:tcPr marT="45717" marB="45717" anchor="ctr"/>
                </a:tc>
                <a:tc>
                  <a:txBody>
                    <a:bodyPr/>
                    <a:lstStyle/>
                    <a:p>
                      <a:pPr algn="ctr"/>
                      <a:endParaRPr lang="en-US" sz="1800"/>
                    </a:p>
                  </a:txBody>
                  <a:tcPr marT="45717" marB="45717" anchor="ctr"/>
                </a:tc>
              </a:tr>
              <a:tr h="640042">
                <a:tc>
                  <a:txBody>
                    <a:bodyPr/>
                    <a:lstStyle/>
                    <a:p>
                      <a:pPr algn="ctr"/>
                      <a:r>
                        <a:rPr lang="en-US" sz="1800" dirty="0" smtClean="0"/>
                        <a:t>4</a:t>
                      </a:r>
                      <a:endParaRPr lang="en-US" sz="1800" dirty="0"/>
                    </a:p>
                  </a:txBody>
                  <a:tcPr marT="45717" marB="45717"/>
                </a:tc>
                <a:tc>
                  <a:txBody>
                    <a:bodyPr/>
                    <a:lstStyle/>
                    <a:p>
                      <a:pPr algn="ctr"/>
                      <a:r>
                        <a:rPr lang="en-US" sz="1800" dirty="0" smtClean="0"/>
                        <a:t>P</a:t>
                      </a:r>
                      <a:r>
                        <a:rPr lang="en-US" sz="1800" baseline="-25000" dirty="0" smtClean="0"/>
                        <a:t>1</a:t>
                      </a:r>
                      <a:endParaRPr lang="en-US" sz="18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endParaRPr lang="en-US" sz="18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r>
                        <a:rPr lang="en-US" sz="1800" dirty="0" smtClean="0"/>
                        <a:t>P</a:t>
                      </a:r>
                      <a:r>
                        <a:rPr lang="en-US" sz="1800" baseline="-25000" dirty="0" smtClean="0"/>
                        <a:t>2</a:t>
                      </a:r>
                    </a:p>
                    <a:p>
                      <a:pPr algn="ctr"/>
                      <a:r>
                        <a:rPr lang="en-US" sz="1800" dirty="0" smtClean="0"/>
                        <a:t>C</a:t>
                      </a:r>
                      <a:r>
                        <a:rPr lang="en-US" sz="1800" baseline="-25000" dirty="0" smtClean="0"/>
                        <a:t>2</a:t>
                      </a:r>
                      <a:endParaRPr lang="en-US" sz="1800" dirty="0"/>
                    </a:p>
                  </a:txBody>
                  <a:tcPr marT="45717" marB="45717" anchor="ctr"/>
                </a:tc>
                <a:tc>
                  <a:txBody>
                    <a:bodyPr/>
                    <a:lstStyle/>
                    <a:p>
                      <a:pPr algn="ctr"/>
                      <a:endParaRPr lang="en-US" sz="1800"/>
                    </a:p>
                  </a:txBody>
                  <a:tcPr marT="45717" marB="45717" anchor="ctr"/>
                </a:tc>
              </a:tr>
              <a:tr h="640042">
                <a:tc>
                  <a:txBody>
                    <a:bodyPr/>
                    <a:lstStyle/>
                    <a:p>
                      <a:pPr algn="ctr"/>
                      <a:r>
                        <a:rPr lang="en-US" sz="1800" dirty="0" smtClean="0"/>
                        <a:t>5</a:t>
                      </a:r>
                      <a:endParaRPr lang="en-US" sz="1800" dirty="0"/>
                    </a:p>
                  </a:txBody>
                  <a:tcPr marT="45717" marB="45717"/>
                </a:tc>
                <a:tc>
                  <a:txBody>
                    <a:bodyPr/>
                    <a:lstStyle/>
                    <a:p>
                      <a:pPr algn="ctr"/>
                      <a:endParaRPr lang="en-US" sz="18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endParaRPr lang="en-US" sz="180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r>
                        <a:rPr lang="en-US" sz="1800" dirty="0" smtClean="0"/>
                        <a:t>P</a:t>
                      </a:r>
                      <a:r>
                        <a:rPr lang="en-US" sz="1800" baseline="-25000" dirty="0" smtClean="0"/>
                        <a:t>1</a:t>
                      </a:r>
                    </a:p>
                    <a:p>
                      <a:pPr algn="ctr"/>
                      <a:r>
                        <a:rPr lang="en-US" sz="1800" dirty="0" smtClean="0"/>
                        <a:t>C</a:t>
                      </a:r>
                      <a:r>
                        <a:rPr lang="en-US" sz="1800" baseline="-25000" dirty="0" smtClean="0"/>
                        <a:t>1</a:t>
                      </a:r>
                      <a:endParaRPr lang="en-US" sz="1800" dirty="0"/>
                    </a:p>
                  </a:txBody>
                  <a:tcPr marT="45717" marB="45717" anchor="ctr"/>
                </a:tc>
                <a:tc>
                  <a:txBody>
                    <a:bodyPr/>
                    <a:lstStyle/>
                    <a:p>
                      <a:pPr algn="ctr"/>
                      <a:endParaRPr lang="en-US" sz="1800"/>
                    </a:p>
                  </a:txBody>
                  <a:tcPr marT="45717" marB="45717" anchor="ctr"/>
                </a:tc>
              </a:tr>
              <a:tr h="370818">
                <a:tc>
                  <a:txBody>
                    <a:bodyPr/>
                    <a:lstStyle/>
                    <a:p>
                      <a:pPr algn="ctr"/>
                      <a:r>
                        <a:rPr lang="en-US" sz="1800" dirty="0" smtClean="0"/>
                        <a:t>6</a:t>
                      </a:r>
                      <a:endParaRPr lang="en-US" sz="1800" dirty="0"/>
                    </a:p>
                  </a:txBody>
                  <a:tcPr marT="45717" marB="45717"/>
                </a:tc>
                <a:tc>
                  <a:txBody>
                    <a:bodyPr/>
                    <a:lstStyle/>
                    <a:p>
                      <a:pPr algn="ctr"/>
                      <a:r>
                        <a:rPr lang="en-US" sz="1800" dirty="0" smtClean="0"/>
                        <a:t>P</a:t>
                      </a:r>
                      <a:r>
                        <a:rPr lang="en-US" sz="1800" baseline="-25000" dirty="0" smtClean="0"/>
                        <a:t>1</a:t>
                      </a:r>
                      <a:endParaRPr lang="en-US" sz="18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endParaRPr lang="en-US" sz="18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r>
                        <a:rPr lang="en-US" sz="1800" dirty="0" smtClean="0"/>
                        <a:t>P</a:t>
                      </a:r>
                      <a:r>
                        <a:rPr lang="en-US" sz="1800" baseline="-25000" dirty="0" smtClean="0"/>
                        <a:t>2</a:t>
                      </a:r>
                      <a:endParaRPr lang="en-US" sz="1800" dirty="0"/>
                    </a:p>
                  </a:txBody>
                  <a:tcPr marT="45717" marB="45717" anchor="ctr"/>
                </a:tc>
                <a:tc>
                  <a:txBody>
                    <a:bodyPr/>
                    <a:lstStyle/>
                    <a:p>
                      <a:pPr algn="ctr"/>
                      <a:endParaRPr lang="en-US" sz="1800"/>
                    </a:p>
                  </a:txBody>
                  <a:tcPr marT="45717" marB="45717" anchor="ctr"/>
                </a:tc>
              </a:tr>
              <a:tr h="370818">
                <a:tc>
                  <a:txBody>
                    <a:bodyPr/>
                    <a:lstStyle/>
                    <a:p>
                      <a:pPr algn="ctr"/>
                      <a:r>
                        <a:rPr lang="en-US" sz="1800" dirty="0" smtClean="0"/>
                        <a:t>7</a:t>
                      </a:r>
                      <a:endParaRPr lang="en-US" sz="1800" dirty="0"/>
                    </a:p>
                  </a:txBody>
                  <a:tcPr marT="45717" marB="45717"/>
                </a:tc>
                <a:tc>
                  <a:txBody>
                    <a:bodyPr/>
                    <a:lstStyle/>
                    <a:p>
                      <a:pPr algn="ctr"/>
                      <a:endParaRPr lang="en-US" sz="18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endParaRPr lang="en-US" sz="1800" dirty="0"/>
                    </a:p>
                  </a:txBody>
                  <a:tcPr marT="45717" marB="45717" anchor="ctr"/>
                </a:tc>
                <a:tc>
                  <a:txBody>
                    <a:bodyPr/>
                    <a:lstStyle/>
                    <a:p>
                      <a:pPr algn="ctr"/>
                      <a:r>
                        <a:rPr lang="en-US" sz="1800" dirty="0" smtClean="0"/>
                        <a:t>X</a:t>
                      </a:r>
                      <a:endParaRPr lang="en-US" sz="1800" dirty="0"/>
                    </a:p>
                  </a:txBody>
                  <a:tcPr marT="45717" marB="45717" anchor="ctr"/>
                </a:tc>
                <a:tc>
                  <a:txBody>
                    <a:bodyPr/>
                    <a:lstStyle/>
                    <a:p>
                      <a:pPr algn="ctr"/>
                      <a:r>
                        <a:rPr lang="en-US" sz="1800" dirty="0" smtClean="0"/>
                        <a:t>P</a:t>
                      </a:r>
                      <a:r>
                        <a:rPr lang="en-US" sz="1800" baseline="-25000" dirty="0" smtClean="0"/>
                        <a:t>1</a:t>
                      </a:r>
                      <a:endParaRPr lang="en-US" sz="1800" dirty="0"/>
                    </a:p>
                  </a:txBody>
                  <a:tcPr marT="45717" marB="45717" anchor="ctr"/>
                </a:tc>
                <a:tc>
                  <a:txBody>
                    <a:bodyPr/>
                    <a:lstStyle/>
                    <a:p>
                      <a:pPr algn="ctr"/>
                      <a:endParaRPr lang="en-US" sz="1800" dirty="0"/>
                    </a:p>
                  </a:txBody>
                  <a:tcPr marT="45717" marB="45717" anchor="ct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p:txBody>
          <a:bodyPr/>
          <a:lstStyle/>
          <a:p>
            <a:pPr>
              <a:defRPr/>
            </a:pPr>
            <a:fld id="{3DE5778B-6D49-4A0E-BB7B-8EA747017919}" type="slidenum">
              <a:rPr lang="en-US" smtClean="0"/>
              <a:pPr>
                <a:defRPr/>
              </a:pPr>
              <a:t>61</a:t>
            </a:fld>
            <a:endParaRPr lang="en-US" smtClean="0"/>
          </a:p>
        </p:txBody>
      </p:sp>
      <p:sp>
        <p:nvSpPr>
          <p:cNvPr id="66563" name="Rectangle 2"/>
          <p:cNvSpPr>
            <a:spLocks noGrp="1" noChangeArrowheads="1"/>
          </p:cNvSpPr>
          <p:nvPr>
            <p:ph type="title"/>
          </p:nvPr>
        </p:nvSpPr>
        <p:spPr/>
        <p:txBody>
          <a:bodyPr/>
          <a:lstStyle/>
          <a:p>
            <a:pPr eaLnBrk="1" hangingPunct="1"/>
            <a:r>
              <a:rPr lang="en-US" sz="2900" smtClean="0"/>
              <a:t>Attribution and counterfactuals</a:t>
            </a:r>
          </a:p>
        </p:txBody>
      </p:sp>
      <p:sp>
        <p:nvSpPr>
          <p:cNvPr id="29700" name="Rectangle 3"/>
          <p:cNvSpPr>
            <a:spLocks noGrp="1" noChangeArrowheads="1"/>
          </p:cNvSpPr>
          <p:nvPr>
            <p:ph type="body" idx="1"/>
          </p:nvPr>
        </p:nvSpPr>
        <p:spPr/>
        <p:txBody>
          <a:bodyPr/>
          <a:lstStyle/>
          <a:p>
            <a:pPr eaLnBrk="1" hangingPunct="1">
              <a:buFont typeface="Wingdings" pitchFamily="2" charset="2"/>
              <a:buNone/>
            </a:pPr>
            <a:r>
              <a:rPr lang="en-US" smtClean="0"/>
              <a:t>	</a:t>
            </a:r>
            <a:r>
              <a:rPr lang="en-US" sz="2700" smtClean="0"/>
              <a:t>How do we know if the observed  changes in the project participants or communities </a:t>
            </a:r>
          </a:p>
          <a:p>
            <a:pPr lvl="1" eaLnBrk="1" hangingPunct="1"/>
            <a:r>
              <a:rPr lang="en-US" sz="2200" smtClean="0"/>
              <a:t>	</a:t>
            </a:r>
            <a:r>
              <a:rPr lang="en-US" sz="2200" smtClean="0">
                <a:solidFill>
                  <a:srgbClr val="FF3300"/>
                </a:solidFill>
              </a:rPr>
              <a:t>income, health, attitudes, school attendance. etc</a:t>
            </a:r>
            <a:r>
              <a:rPr lang="en-US" sz="2200" smtClean="0"/>
              <a:t> </a:t>
            </a:r>
          </a:p>
          <a:p>
            <a:pPr eaLnBrk="1" hangingPunct="1">
              <a:buFont typeface="Wingdings" pitchFamily="2" charset="2"/>
              <a:buNone/>
            </a:pPr>
            <a:r>
              <a:rPr lang="en-US" sz="2700" smtClean="0"/>
              <a:t>	are due to the implementation of the project </a:t>
            </a:r>
          </a:p>
          <a:p>
            <a:pPr lvl="1" eaLnBrk="1" hangingPunct="1"/>
            <a:r>
              <a:rPr lang="en-US" sz="2200" smtClean="0">
                <a:solidFill>
                  <a:srgbClr val="0066CC"/>
                </a:solidFill>
              </a:rPr>
              <a:t>	credit, water supply, transport vouchers, school construction, etc</a:t>
            </a:r>
            <a:endParaRPr lang="en-US" sz="2200" smtClean="0"/>
          </a:p>
          <a:p>
            <a:pPr eaLnBrk="1" hangingPunct="1">
              <a:buFont typeface="Wingdings" pitchFamily="2" charset="2"/>
              <a:buNone/>
            </a:pPr>
            <a:r>
              <a:rPr lang="en-US" sz="2700" smtClean="0"/>
              <a:t>	or to other unrelated factors?</a:t>
            </a:r>
          </a:p>
          <a:p>
            <a:pPr lvl="1" eaLnBrk="1" hangingPunct="1"/>
            <a:r>
              <a:rPr lang="en-US" sz="2200" smtClean="0"/>
              <a:t>	</a:t>
            </a:r>
            <a:r>
              <a:rPr lang="en-US" sz="2200" smtClean="0">
                <a:solidFill>
                  <a:srgbClr val="008000"/>
                </a:solidFill>
              </a:rPr>
              <a:t>changes in the economy, demographic movements, other development programs, etc</a:t>
            </a:r>
            <a:endParaRPr lang="en-US" sz="2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dissolve">
                                      <p:cBhvr>
                                        <p:cTn id="7" dur="1000"/>
                                        <p:tgtEl>
                                          <p:spTgt spid="29700">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animEffect transition="in" filter="dissolve">
                                      <p:cBhvr>
                                        <p:cTn id="11" dur="1000"/>
                                        <p:tgtEl>
                                          <p:spTgt spid="29700">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animEffect transition="in" filter="dissolve">
                                      <p:cBhvr>
                                        <p:cTn id="15" dur="1000"/>
                                        <p:tgtEl>
                                          <p:spTgt spid="29700">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29700">
                                            <p:txEl>
                                              <p:pRg st="3" end="3"/>
                                            </p:txEl>
                                          </p:spTgt>
                                        </p:tgtEl>
                                        <p:attrNameLst>
                                          <p:attrName>style.visibility</p:attrName>
                                        </p:attrNameLst>
                                      </p:cBhvr>
                                      <p:to>
                                        <p:strVal val="visible"/>
                                      </p:to>
                                    </p:set>
                                    <p:animEffect transition="in" filter="dissolve">
                                      <p:cBhvr>
                                        <p:cTn id="19" dur="1000"/>
                                        <p:tgtEl>
                                          <p:spTgt spid="29700">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29700">
                                            <p:txEl>
                                              <p:pRg st="4" end="4"/>
                                            </p:txEl>
                                          </p:spTgt>
                                        </p:tgtEl>
                                        <p:attrNameLst>
                                          <p:attrName>style.visibility</p:attrName>
                                        </p:attrNameLst>
                                      </p:cBhvr>
                                      <p:to>
                                        <p:strVal val="visible"/>
                                      </p:to>
                                    </p:set>
                                    <p:animEffect transition="in" filter="dissolve">
                                      <p:cBhvr>
                                        <p:cTn id="23" dur="1000"/>
                                        <p:tgtEl>
                                          <p:spTgt spid="29700">
                                            <p:txEl>
                                              <p:pRg st="4" end="4"/>
                                            </p:txEl>
                                          </p:spTgt>
                                        </p:tgtEl>
                                      </p:cBhvr>
                                    </p:animEffect>
                                  </p:child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29700">
                                            <p:txEl>
                                              <p:pRg st="5" end="5"/>
                                            </p:txEl>
                                          </p:spTgt>
                                        </p:tgtEl>
                                        <p:attrNameLst>
                                          <p:attrName>style.visibility</p:attrName>
                                        </p:attrNameLst>
                                      </p:cBhvr>
                                      <p:to>
                                        <p:strVal val="visible"/>
                                      </p:to>
                                    </p:set>
                                    <p:animEffect transition="in" filter="dissolve">
                                      <p:cBhvr>
                                        <p:cTn id="27" dur="1000"/>
                                        <p:tgtEl>
                                          <p:spTgt spid="297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p:txBody>
          <a:bodyPr/>
          <a:lstStyle/>
          <a:p>
            <a:pPr>
              <a:defRPr/>
            </a:pPr>
            <a:fld id="{D3B5E2DA-A8B6-47E0-9ED2-6C1905335DB5}" type="slidenum">
              <a:rPr lang="en-US" smtClean="0"/>
              <a:pPr>
                <a:defRPr/>
              </a:pPr>
              <a:t>62</a:t>
            </a:fld>
            <a:endParaRPr lang="en-US" smtClean="0"/>
          </a:p>
        </p:txBody>
      </p:sp>
      <p:sp>
        <p:nvSpPr>
          <p:cNvPr id="67587" name="Rectangle 2"/>
          <p:cNvSpPr>
            <a:spLocks noGrp="1" noChangeArrowheads="1"/>
          </p:cNvSpPr>
          <p:nvPr>
            <p:ph type="title"/>
          </p:nvPr>
        </p:nvSpPr>
        <p:spPr/>
        <p:txBody>
          <a:bodyPr/>
          <a:lstStyle/>
          <a:p>
            <a:pPr eaLnBrk="1" hangingPunct="1"/>
            <a:r>
              <a:rPr lang="en-US" smtClean="0"/>
              <a:t>The Counterfactual</a:t>
            </a:r>
          </a:p>
        </p:txBody>
      </p:sp>
      <p:sp>
        <p:nvSpPr>
          <p:cNvPr id="67588" name="Rectangle 3"/>
          <p:cNvSpPr>
            <a:spLocks noGrp="1" noChangeArrowheads="1"/>
          </p:cNvSpPr>
          <p:nvPr>
            <p:ph type="body" idx="1"/>
          </p:nvPr>
        </p:nvSpPr>
        <p:spPr/>
        <p:txBody>
          <a:bodyPr/>
          <a:lstStyle/>
          <a:p>
            <a:pPr eaLnBrk="1" hangingPunct="1"/>
            <a:r>
              <a:rPr lang="en-US" sz="3200" smtClean="0"/>
              <a:t>What change would have occurred in the relevant condition of the target population if there had been no intervention by this project?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6"/>
          <p:cNvSpPr>
            <a:spLocks noGrp="1"/>
          </p:cNvSpPr>
          <p:nvPr>
            <p:ph type="sldNum" sz="quarter" idx="12"/>
          </p:nvPr>
        </p:nvSpPr>
        <p:spPr/>
        <p:txBody>
          <a:bodyPr/>
          <a:lstStyle/>
          <a:p>
            <a:pPr>
              <a:defRPr/>
            </a:pPr>
            <a:fld id="{1334F39D-7326-4FC1-BC60-C7BAC74556EB}" type="slidenum">
              <a:rPr lang="en-US" smtClean="0"/>
              <a:pPr>
                <a:defRPr/>
              </a:pPr>
              <a:t>63</a:t>
            </a:fld>
            <a:endParaRPr lang="en-US" smtClean="0"/>
          </a:p>
        </p:txBody>
      </p:sp>
      <p:sp>
        <p:nvSpPr>
          <p:cNvPr id="61443" name="Rectangle 2"/>
          <p:cNvSpPr>
            <a:spLocks noGrp="1" noChangeArrowheads="1"/>
          </p:cNvSpPr>
          <p:nvPr>
            <p:ph type="title"/>
          </p:nvPr>
        </p:nvSpPr>
        <p:spPr/>
        <p:txBody>
          <a:bodyPr/>
          <a:lstStyle/>
          <a:p>
            <a:pPr eaLnBrk="1" hangingPunct="1">
              <a:defRPr/>
            </a:pPr>
            <a:r>
              <a:rPr lang="en-US" dirty="0" smtClean="0">
                <a:solidFill>
                  <a:schemeClr val="bg2">
                    <a:lumMod val="50000"/>
                  </a:schemeClr>
                </a:solidFill>
              </a:rPr>
              <a:t>Where is the counterfactual?</a:t>
            </a:r>
          </a:p>
        </p:txBody>
      </p:sp>
      <p:sp>
        <p:nvSpPr>
          <p:cNvPr id="61444" name="Rectangle 3"/>
          <p:cNvSpPr>
            <a:spLocks noGrp="1" noChangeArrowheads="1"/>
          </p:cNvSpPr>
          <p:nvPr>
            <p:ph type="body" sz="half" idx="1"/>
          </p:nvPr>
        </p:nvSpPr>
        <p:spPr>
          <a:xfrm>
            <a:off x="762000" y="1905000"/>
            <a:ext cx="4876800" cy="4038600"/>
          </a:xfrm>
        </p:spPr>
        <p:txBody>
          <a:bodyPr/>
          <a:lstStyle/>
          <a:p>
            <a:pPr eaLnBrk="1" hangingPunct="1">
              <a:lnSpc>
                <a:spcPct val="90000"/>
              </a:lnSpc>
              <a:buFont typeface="Wingdings" pitchFamily="2" charset="2"/>
              <a:buNone/>
            </a:pPr>
            <a:endParaRPr lang="en-US" sz="2700" dirty="0" smtClean="0"/>
          </a:p>
          <a:p>
            <a:pPr eaLnBrk="1" hangingPunct="1">
              <a:lnSpc>
                <a:spcPct val="90000"/>
              </a:lnSpc>
              <a:buFont typeface="Wingdings" pitchFamily="2" charset="2"/>
              <a:buNone/>
            </a:pPr>
            <a:r>
              <a:rPr lang="en-US" sz="2700" dirty="0" smtClean="0"/>
              <a:t>After families had been living in a new housing project for 3 years, a study found average household income  had increased by an 50%</a:t>
            </a:r>
          </a:p>
          <a:p>
            <a:pPr eaLnBrk="1" hangingPunct="1">
              <a:lnSpc>
                <a:spcPct val="90000"/>
              </a:lnSpc>
              <a:buFont typeface="Wingdings" pitchFamily="2" charset="2"/>
              <a:buNone/>
            </a:pPr>
            <a:endParaRPr lang="en-US" sz="2700" dirty="0" smtClean="0"/>
          </a:p>
          <a:p>
            <a:pPr eaLnBrk="1" hangingPunct="1">
              <a:lnSpc>
                <a:spcPct val="90000"/>
              </a:lnSpc>
              <a:buFont typeface="Wingdings" pitchFamily="2" charset="2"/>
              <a:buNone/>
            </a:pPr>
            <a:r>
              <a:rPr lang="en-US" sz="2700" dirty="0" smtClean="0"/>
              <a:t>Does this show that housing is an effective way to raise income?</a:t>
            </a:r>
          </a:p>
        </p:txBody>
      </p:sp>
      <p:pic>
        <p:nvPicPr>
          <p:cNvPr id="61445" name="Picture 4" descr="MCj0078711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629400" y="1981200"/>
            <a:ext cx="1622425" cy="39338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250"/>
                                  </p:stCondLst>
                                  <p:childTnLst>
                                    <p:set>
                                      <p:cBhvr>
                                        <p:cTn id="6" dur="1" fill="hold">
                                          <p:stCondLst>
                                            <p:cond delay="0"/>
                                          </p:stCondLst>
                                        </p:cTn>
                                        <p:tgtEl>
                                          <p:spTgt spid="61444">
                                            <p:txEl>
                                              <p:pRg st="1" end="1"/>
                                            </p:txEl>
                                          </p:spTgt>
                                        </p:tgtEl>
                                        <p:attrNameLst>
                                          <p:attrName>style.visibility</p:attrName>
                                        </p:attrNameLst>
                                      </p:cBhvr>
                                      <p:to>
                                        <p:strVal val="visible"/>
                                      </p:to>
                                    </p:set>
                                    <p:animEffect transition="in" filter="checkerboard(across)">
                                      <p:cBhvr>
                                        <p:cTn id="7" dur="500"/>
                                        <p:tgtEl>
                                          <p:spTgt spid="61444">
                                            <p:txEl>
                                              <p:pRg st="1" end="1"/>
                                            </p:txEl>
                                          </p:spTgt>
                                        </p:tgtEl>
                                      </p:cBhvr>
                                    </p:animEffect>
                                  </p:childTnLst>
                                </p:cTn>
                              </p:par>
                            </p:childTnLst>
                          </p:cTn>
                        </p:par>
                        <p:par>
                          <p:cTn id="8" fill="hold" nodeType="afterGroup">
                            <p:stCondLst>
                              <p:cond delay="750"/>
                            </p:stCondLst>
                            <p:childTnLst>
                              <p:par>
                                <p:cTn id="9" presetID="5" presetClass="entr" presetSubtype="10" fill="hold" grpId="0" nodeType="afterEffect">
                                  <p:stCondLst>
                                    <p:cond delay="250"/>
                                  </p:stCondLst>
                                  <p:childTnLst>
                                    <p:set>
                                      <p:cBhvr>
                                        <p:cTn id="10" dur="1" fill="hold">
                                          <p:stCondLst>
                                            <p:cond delay="0"/>
                                          </p:stCondLst>
                                        </p:cTn>
                                        <p:tgtEl>
                                          <p:spTgt spid="61444">
                                            <p:txEl>
                                              <p:pRg st="3" end="3"/>
                                            </p:txEl>
                                          </p:spTgt>
                                        </p:tgtEl>
                                        <p:attrNameLst>
                                          <p:attrName>style.visibility</p:attrName>
                                        </p:attrNameLst>
                                      </p:cBhvr>
                                      <p:to>
                                        <p:strVal val="visible"/>
                                      </p:to>
                                    </p:set>
                                    <p:animEffect transition="in" filter="checkerboard(across)">
                                      <p:cBhvr>
                                        <p:cTn id="11" dur="500"/>
                                        <p:tgtEl>
                                          <p:spTgt spid="61444">
                                            <p:txEl>
                                              <p:pRg st="3" end="3"/>
                                            </p:txEl>
                                          </p:spTgt>
                                        </p:tgtEl>
                                      </p:cBhvr>
                                    </p:animEffect>
                                  </p:childTnLst>
                                </p:cTn>
                              </p:par>
                              <p:par>
                                <p:cTn id="12" presetID="3" presetClass="entr" presetSubtype="5" fill="hold" nodeType="withEffect">
                                  <p:stCondLst>
                                    <p:cond delay="2000"/>
                                  </p:stCondLst>
                                  <p:childTnLst>
                                    <p:set>
                                      <p:cBhvr>
                                        <p:cTn id="13" dur="1" fill="hold">
                                          <p:stCondLst>
                                            <p:cond delay="0"/>
                                          </p:stCondLst>
                                        </p:cTn>
                                        <p:tgtEl>
                                          <p:spTgt spid="61445"/>
                                        </p:tgtEl>
                                        <p:attrNameLst>
                                          <p:attrName>style.visibility</p:attrName>
                                        </p:attrNameLst>
                                      </p:cBhvr>
                                      <p:to>
                                        <p:strVal val="visible"/>
                                      </p:to>
                                    </p:set>
                                    <p:animEffect transition="in" filter="blinds(vertical)">
                                      <p:cBhvr>
                                        <p:cTn id="14"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build="p" advAuto="200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Comparing the project with two possible comparison groups</a:t>
            </a:r>
          </a:p>
        </p:txBody>
      </p:sp>
      <p:sp>
        <p:nvSpPr>
          <p:cNvPr id="69635" name="Rectangle 3"/>
          <p:cNvSpPr>
            <a:spLocks noGrp="1" noChangeArrowheads="1"/>
          </p:cNvSpPr>
          <p:nvPr>
            <p:ph type="body" idx="1"/>
          </p:nvPr>
        </p:nvSpPr>
        <p:spPr/>
        <p:txBody>
          <a:bodyPr/>
          <a:lstStyle/>
          <a:p>
            <a:pPr eaLnBrk="1" hangingPunct="1">
              <a:buFont typeface="Wingdings" pitchFamily="2" charset="2"/>
              <a:buNone/>
            </a:pPr>
            <a:r>
              <a:rPr lang="en-US" smtClean="0">
                <a:solidFill>
                  <a:srgbClr val="F53C09"/>
                </a:solidFill>
              </a:rPr>
              <a:t> </a:t>
            </a:r>
          </a:p>
        </p:txBody>
      </p:sp>
      <p:sp>
        <p:nvSpPr>
          <p:cNvPr id="69636" name="Line 4"/>
          <p:cNvSpPr>
            <a:spLocks noChangeShapeType="1"/>
          </p:cNvSpPr>
          <p:nvPr/>
        </p:nvSpPr>
        <p:spPr bwMode="auto">
          <a:xfrm>
            <a:off x="914400" y="1905000"/>
            <a:ext cx="0" cy="426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7" name="Line 5"/>
          <p:cNvSpPr>
            <a:spLocks noChangeShapeType="1"/>
          </p:cNvSpPr>
          <p:nvPr/>
        </p:nvSpPr>
        <p:spPr bwMode="auto">
          <a:xfrm>
            <a:off x="914400" y="6172200"/>
            <a:ext cx="5486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638" name="Rectangle 6"/>
          <p:cNvSpPr>
            <a:spLocks noChangeArrowheads="1"/>
          </p:cNvSpPr>
          <p:nvPr/>
        </p:nvSpPr>
        <p:spPr bwMode="auto">
          <a:xfrm>
            <a:off x="1676400" y="6248400"/>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2004</a:t>
            </a:r>
          </a:p>
        </p:txBody>
      </p:sp>
      <p:sp>
        <p:nvSpPr>
          <p:cNvPr id="69639" name="Rectangle 7"/>
          <p:cNvSpPr>
            <a:spLocks noChangeArrowheads="1"/>
          </p:cNvSpPr>
          <p:nvPr/>
        </p:nvSpPr>
        <p:spPr bwMode="auto">
          <a:xfrm>
            <a:off x="4343400" y="6248400"/>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2009</a:t>
            </a:r>
          </a:p>
        </p:txBody>
      </p:sp>
      <p:sp>
        <p:nvSpPr>
          <p:cNvPr id="69640" name="Rectangle 8"/>
          <p:cNvSpPr>
            <a:spLocks noChangeArrowheads="1"/>
          </p:cNvSpPr>
          <p:nvPr/>
        </p:nvSpPr>
        <p:spPr bwMode="auto">
          <a:xfrm>
            <a:off x="304800" y="5181600"/>
            <a:ext cx="533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250</a:t>
            </a:r>
          </a:p>
        </p:txBody>
      </p:sp>
      <p:sp>
        <p:nvSpPr>
          <p:cNvPr id="69641" name="Rectangle 9"/>
          <p:cNvSpPr>
            <a:spLocks noChangeArrowheads="1"/>
          </p:cNvSpPr>
          <p:nvPr/>
        </p:nvSpPr>
        <p:spPr bwMode="auto">
          <a:xfrm>
            <a:off x="228600" y="41910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500</a:t>
            </a:r>
          </a:p>
        </p:txBody>
      </p:sp>
      <p:sp>
        <p:nvSpPr>
          <p:cNvPr id="69642" name="Rectangle 10"/>
          <p:cNvSpPr>
            <a:spLocks noChangeArrowheads="1"/>
          </p:cNvSpPr>
          <p:nvPr/>
        </p:nvSpPr>
        <p:spPr bwMode="auto">
          <a:xfrm>
            <a:off x="304800" y="3200400"/>
            <a:ext cx="53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r>
              <a:rPr lang="en-US"/>
              <a:t>750</a:t>
            </a:r>
          </a:p>
        </p:txBody>
      </p:sp>
      <p:sp>
        <p:nvSpPr>
          <p:cNvPr id="69643" name="Rectangle 11"/>
          <p:cNvSpPr>
            <a:spLocks noChangeArrowheads="1"/>
          </p:cNvSpPr>
          <p:nvPr/>
        </p:nvSpPr>
        <p:spPr bwMode="auto">
          <a:xfrm rot="16200000">
            <a:off x="-357201" y="1785933"/>
            <a:ext cx="1643068" cy="547688"/>
          </a:xfrm>
          <a:prstGeom prst="rect">
            <a:avLst/>
          </a:prstGeom>
          <a:noFill/>
          <a:ln w="9525">
            <a:noFill/>
            <a:miter lim="800000"/>
            <a:headEnd/>
            <a:tailEnd/>
          </a:ln>
        </p:spPr>
        <p:txBody>
          <a:bodyPr vert="wordArtVert" wrap="none" anchor="ctr"/>
          <a:lstStyle/>
          <a:p>
            <a:pPr algn="ctr" eaLnBrk="0" hangingPunct="0">
              <a:defRPr/>
            </a:pPr>
            <a:r>
              <a:rPr lang="en-US" sz="1400" b="1" dirty="0"/>
              <a:t>I</a:t>
            </a:r>
          </a:p>
          <a:p>
            <a:pPr algn="ctr" eaLnBrk="0" hangingPunct="0">
              <a:defRPr/>
            </a:pPr>
            <a:r>
              <a:rPr lang="en-US" sz="1400" b="1" dirty="0"/>
              <a:t>n</a:t>
            </a:r>
          </a:p>
          <a:p>
            <a:pPr algn="ctr" eaLnBrk="0" hangingPunct="0">
              <a:defRPr/>
            </a:pPr>
            <a:r>
              <a:rPr lang="en-US" sz="1400" b="1" dirty="0"/>
              <a:t>c</a:t>
            </a:r>
          </a:p>
          <a:p>
            <a:pPr algn="ctr" eaLnBrk="0" hangingPunct="0">
              <a:defRPr/>
            </a:pPr>
            <a:r>
              <a:rPr lang="en-US" sz="1400" b="1" dirty="0"/>
              <a:t>o</a:t>
            </a:r>
          </a:p>
          <a:p>
            <a:pPr algn="ctr" eaLnBrk="0" hangingPunct="0">
              <a:defRPr/>
            </a:pPr>
            <a:r>
              <a:rPr lang="en-US" sz="1400" b="1" dirty="0"/>
              <a:t>m</a:t>
            </a:r>
          </a:p>
          <a:p>
            <a:pPr algn="ctr" eaLnBrk="0" hangingPunct="0">
              <a:defRPr/>
            </a:pPr>
            <a:r>
              <a:rPr lang="en-US" sz="1400" b="1" dirty="0"/>
              <a:t>e</a:t>
            </a:r>
          </a:p>
        </p:txBody>
      </p:sp>
      <p:sp>
        <p:nvSpPr>
          <p:cNvPr id="69644" name="Line 12"/>
          <p:cNvSpPr>
            <a:spLocks noChangeShapeType="1"/>
          </p:cNvSpPr>
          <p:nvPr/>
        </p:nvSpPr>
        <p:spPr bwMode="auto">
          <a:xfrm flipV="1">
            <a:off x="1828800" y="3429000"/>
            <a:ext cx="2743200" cy="914400"/>
          </a:xfrm>
          <a:prstGeom prst="line">
            <a:avLst/>
          </a:prstGeom>
          <a:noFill/>
          <a:ln w="38100">
            <a:solidFill>
              <a:srgbClr val="F53C0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81" name="Line 13"/>
          <p:cNvSpPr>
            <a:spLocks noChangeShapeType="1"/>
          </p:cNvSpPr>
          <p:nvPr/>
        </p:nvSpPr>
        <p:spPr bwMode="auto">
          <a:xfrm flipV="1">
            <a:off x="1828800" y="3733800"/>
            <a:ext cx="2743200" cy="9144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2" name="Line 14"/>
          <p:cNvSpPr>
            <a:spLocks noChangeShapeType="1"/>
          </p:cNvSpPr>
          <p:nvPr/>
        </p:nvSpPr>
        <p:spPr bwMode="auto">
          <a:xfrm>
            <a:off x="1828800" y="4795838"/>
            <a:ext cx="27432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9647" name="AutoShape 15"/>
          <p:cNvSpPr>
            <a:spLocks noChangeArrowheads="1"/>
          </p:cNvSpPr>
          <p:nvPr/>
        </p:nvSpPr>
        <p:spPr bwMode="auto">
          <a:xfrm>
            <a:off x="4572000" y="2438400"/>
            <a:ext cx="3733800" cy="533400"/>
          </a:xfrm>
          <a:prstGeom prst="wedgeRectCallout">
            <a:avLst>
              <a:gd name="adj1" fmla="val -47065"/>
              <a:gd name="adj2" fmla="val 112796"/>
            </a:avLst>
          </a:prstGeom>
          <a:solidFill>
            <a:schemeClr val="accent1"/>
          </a:solidFill>
          <a:ln w="9525">
            <a:solidFill>
              <a:schemeClr val="tx1"/>
            </a:solidFill>
            <a:miter lim="800000"/>
            <a:headEnd/>
            <a:tailEnd/>
          </a:ln>
        </p:spPr>
        <p:txBody>
          <a:bodyPr/>
          <a:lstStyle/>
          <a:p>
            <a:pPr algn="ctr" eaLnBrk="0" hangingPunct="0"/>
            <a:r>
              <a:rPr lang="en-US"/>
              <a:t>Project group.  50% increase</a:t>
            </a:r>
          </a:p>
        </p:txBody>
      </p:sp>
      <p:sp>
        <p:nvSpPr>
          <p:cNvPr id="32784" name="AutoShape 16"/>
          <p:cNvSpPr>
            <a:spLocks noChangeArrowheads="1"/>
          </p:cNvSpPr>
          <p:nvPr/>
        </p:nvSpPr>
        <p:spPr bwMode="auto">
          <a:xfrm>
            <a:off x="5257800" y="3429000"/>
            <a:ext cx="3521075" cy="914400"/>
          </a:xfrm>
          <a:prstGeom prst="wedgeRectCallout">
            <a:avLst>
              <a:gd name="adj1" fmla="val -65602"/>
              <a:gd name="adj2" fmla="val -17532"/>
            </a:avLst>
          </a:prstGeom>
          <a:solidFill>
            <a:schemeClr val="accent1"/>
          </a:solidFill>
          <a:ln w="9525">
            <a:solidFill>
              <a:schemeClr val="tx1"/>
            </a:solidFill>
            <a:miter lim="800000"/>
            <a:headEnd/>
            <a:tailEnd/>
          </a:ln>
        </p:spPr>
        <p:txBody>
          <a:bodyPr/>
          <a:lstStyle/>
          <a:p>
            <a:pPr algn="ctr" eaLnBrk="0" hangingPunct="0"/>
            <a:r>
              <a:rPr lang="en-US" b="1"/>
              <a:t>Scenario 2</a:t>
            </a:r>
            <a:r>
              <a:rPr lang="en-US"/>
              <a:t>. 50% increase in comparison group income. </a:t>
            </a:r>
            <a:r>
              <a:rPr lang="en-US" b="1">
                <a:solidFill>
                  <a:srgbClr val="DD3B1B"/>
                </a:solidFill>
              </a:rPr>
              <a:t>No evidence of project impact</a:t>
            </a:r>
          </a:p>
        </p:txBody>
      </p:sp>
      <p:sp>
        <p:nvSpPr>
          <p:cNvPr id="32785" name="AutoShape 17"/>
          <p:cNvSpPr>
            <a:spLocks noChangeArrowheads="1"/>
          </p:cNvSpPr>
          <p:nvPr/>
        </p:nvSpPr>
        <p:spPr bwMode="auto">
          <a:xfrm>
            <a:off x="4876800" y="4567238"/>
            <a:ext cx="3535363" cy="1235075"/>
          </a:xfrm>
          <a:prstGeom prst="wedgeRectCallout">
            <a:avLst>
              <a:gd name="adj1" fmla="val -57769"/>
              <a:gd name="adj2" fmla="val -31750"/>
            </a:avLst>
          </a:prstGeom>
          <a:solidFill>
            <a:schemeClr val="accent1"/>
          </a:solidFill>
          <a:ln w="9525">
            <a:solidFill>
              <a:schemeClr val="tx1"/>
            </a:solidFill>
            <a:miter lim="800000"/>
            <a:headEnd/>
            <a:tailEnd/>
          </a:ln>
        </p:spPr>
        <p:txBody>
          <a:bodyPr/>
          <a:lstStyle/>
          <a:p>
            <a:pPr algn="ctr" eaLnBrk="0" hangingPunct="0"/>
            <a:r>
              <a:rPr lang="en-US" b="1"/>
              <a:t>Scenario 1</a:t>
            </a:r>
            <a:r>
              <a:rPr lang="en-US"/>
              <a:t>.  No increase in comparison group income.  </a:t>
            </a:r>
            <a:r>
              <a:rPr lang="en-US" b="1">
                <a:solidFill>
                  <a:srgbClr val="DD3B1B"/>
                </a:solidFill>
              </a:rPr>
              <a:t>Potential evidence of project impact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Effect transition="in" filter="dissolve">
                                      <p:cBhvr>
                                        <p:cTn id="7" dur="500"/>
                                        <p:tgtEl>
                                          <p:spTgt spid="3278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782"/>
                                        </p:tgtEl>
                                        <p:attrNameLst>
                                          <p:attrName>style.visibility</p:attrName>
                                        </p:attrNameLst>
                                      </p:cBhvr>
                                      <p:to>
                                        <p:strVal val="visible"/>
                                      </p:to>
                                    </p:set>
                                    <p:animEffect transition="in" filter="dissolve">
                                      <p:cBhvr>
                                        <p:cTn id="10" dur="500"/>
                                        <p:tgtEl>
                                          <p:spTgt spid="3278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2784"/>
                                        </p:tgtEl>
                                        <p:attrNameLst>
                                          <p:attrName>style.visibility</p:attrName>
                                        </p:attrNameLst>
                                      </p:cBhvr>
                                      <p:to>
                                        <p:strVal val="visible"/>
                                      </p:to>
                                    </p:set>
                                    <p:animEffect transition="in" filter="dissolve">
                                      <p:cBhvr>
                                        <p:cTn id="15" dur="500"/>
                                        <p:tgtEl>
                                          <p:spTgt spid="3278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2781"/>
                                        </p:tgtEl>
                                        <p:attrNameLst>
                                          <p:attrName>style.visibility</p:attrName>
                                        </p:attrNameLst>
                                      </p:cBhvr>
                                      <p:to>
                                        <p:strVal val="visible"/>
                                      </p:to>
                                    </p:set>
                                    <p:animEffect transition="in" filter="dissolve">
                                      <p:cBhvr>
                                        <p:cTn id="18"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p:bldP spid="32782" grpId="0" animBg="1"/>
      <p:bldP spid="32784" grpId="0" animBg="1"/>
      <p:bldP spid="3278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6"/>
          <p:cNvSpPr>
            <a:spLocks noGrp="1"/>
          </p:cNvSpPr>
          <p:nvPr>
            <p:ph type="sldNum" sz="quarter" idx="12"/>
          </p:nvPr>
        </p:nvSpPr>
        <p:spPr/>
        <p:txBody>
          <a:bodyPr/>
          <a:lstStyle/>
          <a:p>
            <a:pPr>
              <a:defRPr/>
            </a:pPr>
            <a:fld id="{737BDE10-099F-443F-80A6-B09DE28732B3}" type="slidenum">
              <a:rPr lang="en-US" smtClean="0"/>
              <a:pPr>
                <a:defRPr/>
              </a:pPr>
              <a:t>65</a:t>
            </a:fld>
            <a:endParaRPr lang="en-US" smtClean="0"/>
          </a:p>
        </p:txBody>
      </p:sp>
      <p:sp>
        <p:nvSpPr>
          <p:cNvPr id="70659" name="Rectangle 2"/>
          <p:cNvSpPr>
            <a:spLocks noGrp="1" noChangeArrowheads="1"/>
          </p:cNvSpPr>
          <p:nvPr>
            <p:ph type="title"/>
          </p:nvPr>
        </p:nvSpPr>
        <p:spPr>
          <a:xfrm>
            <a:off x="762000" y="533400"/>
            <a:ext cx="7696200" cy="2057400"/>
          </a:xfrm>
        </p:spPr>
        <p:txBody>
          <a:bodyPr/>
          <a:lstStyle/>
          <a:p>
            <a:pPr algn="r" eaLnBrk="1" hangingPunct="1"/>
            <a:r>
              <a:rPr lang="en-US" sz="1400" smtClean="0"/>
              <a:t/>
            </a:r>
            <a:br>
              <a:rPr lang="en-US" sz="1400" smtClean="0"/>
            </a:br>
            <a:r>
              <a:rPr lang="en-US" sz="2500" smtClean="0"/>
              <a:t>Control group and comparison group</a:t>
            </a:r>
          </a:p>
        </p:txBody>
      </p:sp>
      <p:sp>
        <p:nvSpPr>
          <p:cNvPr id="70660" name="Rectangle 3"/>
          <p:cNvSpPr>
            <a:spLocks noGrp="1" noChangeArrowheads="1"/>
          </p:cNvSpPr>
          <p:nvPr>
            <p:ph type="body" sz="half" idx="1"/>
          </p:nvPr>
        </p:nvSpPr>
        <p:spPr>
          <a:xfrm>
            <a:off x="762000" y="2895600"/>
            <a:ext cx="7239000" cy="3048000"/>
          </a:xfrm>
        </p:spPr>
        <p:txBody>
          <a:bodyPr/>
          <a:lstStyle/>
          <a:p>
            <a:pPr eaLnBrk="1" hangingPunct="1"/>
            <a:r>
              <a:rPr lang="en-US" sz="2700" smtClean="0">
                <a:solidFill>
                  <a:srgbClr val="F53C09"/>
                </a:solidFill>
              </a:rPr>
              <a:t>Control group</a:t>
            </a:r>
            <a:r>
              <a:rPr lang="en-US" sz="2700" smtClean="0"/>
              <a:t> = randomized allocation of subjects to project and non-treatment group</a:t>
            </a:r>
          </a:p>
          <a:p>
            <a:pPr eaLnBrk="1" hangingPunct="1"/>
            <a:r>
              <a:rPr lang="en-US" sz="2700" smtClean="0">
                <a:solidFill>
                  <a:srgbClr val="F53C09"/>
                </a:solidFill>
              </a:rPr>
              <a:t>Comparison group</a:t>
            </a:r>
            <a:r>
              <a:rPr lang="en-US" sz="2700" smtClean="0"/>
              <a:t> = separate procedure for sampling project and non-treatment groups that are as similar as possible in all aspects except the treatment (intervention)</a:t>
            </a:r>
          </a:p>
        </p:txBody>
      </p:sp>
      <p:pic>
        <p:nvPicPr>
          <p:cNvPr id="70661" name="Picture 4" descr="j0311578[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762000" y="457200"/>
            <a:ext cx="1281113" cy="13716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a:xfrm>
            <a:off x="8007350" y="6586538"/>
            <a:ext cx="1311275" cy="311150"/>
          </a:xfrm>
        </p:spPr>
        <p:txBody>
          <a:bodyPr/>
          <a:lstStyle/>
          <a:p>
            <a:pPr>
              <a:defRPr/>
            </a:pPr>
            <a:fld id="{E757B83D-02F8-499F-A926-6CCB4D768F94}" type="slidenum">
              <a:rPr lang="en-AU"/>
              <a:pPr>
                <a:defRPr/>
              </a:pPr>
              <a:t>66</a:t>
            </a:fld>
            <a:endParaRPr lang="en-AU" dirty="0"/>
          </a:p>
        </p:txBody>
      </p:sp>
      <p:sp>
        <p:nvSpPr>
          <p:cNvPr id="71683" name="Rectangle 3"/>
          <p:cNvSpPr>
            <a:spLocks noGrp="1" noChangeArrowheads="1"/>
          </p:cNvSpPr>
          <p:nvPr>
            <p:ph type="title"/>
          </p:nvPr>
        </p:nvSpPr>
        <p:spPr>
          <a:xfrm>
            <a:off x="555625" y="133350"/>
            <a:ext cx="8229600" cy="922338"/>
          </a:xfrm>
        </p:spPr>
        <p:txBody>
          <a:bodyPr/>
          <a:lstStyle/>
          <a:p>
            <a:r>
              <a:rPr lang="en-AU" b="1" smtClean="0"/>
              <a:t>Some recent developments in impact evaluation in development</a:t>
            </a:r>
            <a:endParaRPr lang="en-US" b="1" smtClean="0"/>
          </a:p>
        </p:txBody>
      </p:sp>
      <p:grpSp>
        <p:nvGrpSpPr>
          <p:cNvPr id="2" name="Group 20"/>
          <p:cNvGrpSpPr>
            <a:grpSpLocks/>
          </p:cNvGrpSpPr>
          <p:nvPr/>
        </p:nvGrpSpPr>
        <p:grpSpPr bwMode="auto">
          <a:xfrm>
            <a:off x="6572250" y="2333625"/>
            <a:ext cx="2746375" cy="4016375"/>
            <a:chOff x="6634163" y="2698748"/>
            <a:chExt cx="2509837" cy="3651260"/>
          </a:xfrm>
        </p:grpSpPr>
        <p:pic>
          <p:nvPicPr>
            <p:cNvPr id="71699" name="Picture 4"/>
            <p:cNvPicPr>
              <a:picLocks noChangeAspect="1" noChangeArrowheads="1"/>
            </p:cNvPicPr>
            <p:nvPr/>
          </p:nvPicPr>
          <p:blipFill>
            <a:blip r:embed="rId3">
              <a:extLst>
                <a:ext uri="{28A0092B-C50C-407E-A947-70E740481C1C}">
                  <a14:useLocalDpi xmlns:a14="http://schemas.microsoft.com/office/drawing/2010/main" val="0"/>
                </a:ext>
              </a:extLst>
            </a:blip>
            <a:srcRect t="9641"/>
            <a:stretch>
              <a:fillRect/>
            </a:stretch>
          </p:blipFill>
          <p:spPr bwMode="auto">
            <a:xfrm>
              <a:off x="6397631" y="2516185"/>
              <a:ext cx="2746370" cy="401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0" name="Text Box 8"/>
            <p:cNvSpPr txBox="1">
              <a:spLocks noChangeArrowheads="1"/>
            </p:cNvSpPr>
            <p:nvPr/>
          </p:nvSpPr>
          <p:spPr bwMode="auto">
            <a:xfrm>
              <a:off x="6762756" y="5437193"/>
              <a:ext cx="100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b="1"/>
                <a:t>2009</a:t>
              </a:r>
              <a:endParaRPr lang="en-US" b="1"/>
            </a:p>
          </p:txBody>
        </p:sp>
      </p:grpSp>
      <p:grpSp>
        <p:nvGrpSpPr>
          <p:cNvPr id="3" name="Group 16"/>
          <p:cNvGrpSpPr>
            <a:grpSpLocks/>
          </p:cNvGrpSpPr>
          <p:nvPr/>
        </p:nvGrpSpPr>
        <p:grpSpPr bwMode="auto">
          <a:xfrm>
            <a:off x="250825" y="1100138"/>
            <a:ext cx="4465638" cy="1589087"/>
            <a:chOff x="250825" y="1100133"/>
            <a:chExt cx="4465638" cy="1589092"/>
          </a:xfrm>
        </p:grpSpPr>
        <p:pic>
          <p:nvPicPr>
            <p:cNvPr id="716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1100133"/>
              <a:ext cx="30670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697" name="Rectangle 9"/>
            <p:cNvSpPr>
              <a:spLocks noChangeArrowheads="1"/>
            </p:cNvSpPr>
            <p:nvPr/>
          </p:nvSpPr>
          <p:spPr bwMode="auto">
            <a:xfrm>
              <a:off x="323850" y="1863725"/>
              <a:ext cx="43926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r>
                <a:rPr lang="en-AU" sz="1600"/>
                <a:t>J-PAL is best understood as a network of affiliated researchers …  united by their use of the randomized trial methodology…</a:t>
              </a:r>
            </a:p>
          </p:txBody>
        </p:sp>
        <p:sp>
          <p:nvSpPr>
            <p:cNvPr id="71698" name="Text Box 10"/>
            <p:cNvSpPr txBox="1">
              <a:spLocks noChangeArrowheads="1"/>
            </p:cNvSpPr>
            <p:nvPr/>
          </p:nvSpPr>
          <p:spPr bwMode="auto">
            <a:xfrm>
              <a:off x="250825" y="112553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b="1"/>
                <a:t>2003</a:t>
              </a:r>
              <a:endParaRPr lang="en-US" b="1"/>
            </a:p>
          </p:txBody>
        </p:sp>
      </p:grpSp>
      <p:grpSp>
        <p:nvGrpSpPr>
          <p:cNvPr id="4" name="Group 18"/>
          <p:cNvGrpSpPr>
            <a:grpSpLocks/>
          </p:cNvGrpSpPr>
          <p:nvPr/>
        </p:nvGrpSpPr>
        <p:grpSpPr bwMode="auto">
          <a:xfrm>
            <a:off x="373063" y="4524375"/>
            <a:ext cx="5256212" cy="2205038"/>
            <a:chOff x="228602" y="2781300"/>
            <a:chExt cx="5256213" cy="2205038"/>
          </a:xfrm>
        </p:grpSpPr>
        <p:pic>
          <p:nvPicPr>
            <p:cNvPr id="71694" name="Picture 2"/>
            <p:cNvPicPr>
              <a:picLocks noChangeAspect="1" noChangeArrowheads="1"/>
            </p:cNvPicPr>
            <p:nvPr/>
          </p:nvPicPr>
          <p:blipFill>
            <a:blip r:embed="rId5">
              <a:extLst>
                <a:ext uri="{28A0092B-C50C-407E-A947-70E740481C1C}">
                  <a14:useLocalDpi xmlns:a14="http://schemas.microsoft.com/office/drawing/2010/main" val="0"/>
                </a:ext>
              </a:extLst>
            </a:blip>
            <a:srcRect l="12366" t="40163" r="3137" b="12601"/>
            <a:stretch>
              <a:fillRect/>
            </a:stretch>
          </p:blipFill>
          <p:spPr bwMode="auto">
            <a:xfrm>
              <a:off x="228602" y="2781300"/>
              <a:ext cx="5256213" cy="22050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695" name="Text Box 11"/>
            <p:cNvSpPr txBox="1">
              <a:spLocks noChangeArrowheads="1"/>
            </p:cNvSpPr>
            <p:nvPr/>
          </p:nvSpPr>
          <p:spPr bwMode="auto">
            <a:xfrm>
              <a:off x="460366" y="2879724"/>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b="1"/>
                <a:t>2010</a:t>
              </a:r>
              <a:endParaRPr lang="en-US" b="1"/>
            </a:p>
          </p:txBody>
        </p:sp>
      </p:grpSp>
      <p:grpSp>
        <p:nvGrpSpPr>
          <p:cNvPr id="5" name="Group 19"/>
          <p:cNvGrpSpPr>
            <a:grpSpLocks/>
          </p:cNvGrpSpPr>
          <p:nvPr/>
        </p:nvGrpSpPr>
        <p:grpSpPr bwMode="auto">
          <a:xfrm>
            <a:off x="373063" y="2698750"/>
            <a:ext cx="3127375" cy="1766888"/>
            <a:chOff x="6016625" y="2636838"/>
            <a:chExt cx="3127375" cy="1766887"/>
          </a:xfrm>
        </p:grpSpPr>
        <p:pic>
          <p:nvPicPr>
            <p:cNvPr id="71692"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625" y="2636838"/>
              <a:ext cx="3127375" cy="1766887"/>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693" name="Text Box 13"/>
            <p:cNvSpPr txBox="1">
              <a:spLocks noChangeArrowheads="1"/>
            </p:cNvSpPr>
            <p:nvPr/>
          </p:nvSpPr>
          <p:spPr bwMode="auto">
            <a:xfrm>
              <a:off x="6156325" y="263683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b="1"/>
                <a:t>2008</a:t>
              </a:r>
              <a:endParaRPr lang="en-US" b="1"/>
            </a:p>
          </p:txBody>
        </p:sp>
      </p:grpSp>
      <p:pic>
        <p:nvPicPr>
          <p:cNvPr id="387086" name="Picture 14"/>
          <p:cNvPicPr>
            <a:picLocks noChangeAspect="1" noChangeArrowheads="1"/>
          </p:cNvPicPr>
          <p:nvPr/>
        </p:nvPicPr>
        <p:blipFill>
          <a:blip r:embed="rId7">
            <a:extLst>
              <a:ext uri="{28A0092B-C50C-407E-A947-70E740481C1C}">
                <a14:useLocalDpi xmlns:a14="http://schemas.microsoft.com/office/drawing/2010/main" val="0"/>
              </a:ext>
            </a:extLst>
          </a:blip>
          <a:srcRect l="33038" t="27365" r="3137" b="56897"/>
          <a:stretch>
            <a:fillRect/>
          </a:stretch>
        </p:blipFill>
        <p:spPr bwMode="auto">
          <a:xfrm>
            <a:off x="3659188" y="2698750"/>
            <a:ext cx="3468687" cy="182562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17"/>
          <p:cNvGrpSpPr>
            <a:grpSpLocks/>
          </p:cNvGrpSpPr>
          <p:nvPr/>
        </p:nvGrpSpPr>
        <p:grpSpPr bwMode="auto">
          <a:xfrm>
            <a:off x="5119688" y="1081088"/>
            <a:ext cx="3363912" cy="1435100"/>
            <a:chOff x="5119689" y="1081078"/>
            <a:chExt cx="3363922" cy="1435107"/>
          </a:xfrm>
        </p:grpSpPr>
        <p:pic>
          <p:nvPicPr>
            <p:cNvPr id="71690" name="Picture 5"/>
            <p:cNvPicPr>
              <a:picLocks noChangeAspect="1" noChangeArrowheads="1"/>
            </p:cNvPicPr>
            <p:nvPr/>
          </p:nvPicPr>
          <p:blipFill>
            <a:blip r:embed="rId8">
              <a:extLst>
                <a:ext uri="{28A0092B-C50C-407E-A947-70E740481C1C}">
                  <a14:useLocalDpi xmlns:a14="http://schemas.microsoft.com/office/drawing/2010/main" val="0"/>
                </a:ext>
              </a:extLst>
            </a:blip>
            <a:srcRect l="28055" t="23428" r="21040" b="43263"/>
            <a:stretch>
              <a:fillRect/>
            </a:stretch>
          </p:blipFill>
          <p:spPr bwMode="auto">
            <a:xfrm>
              <a:off x="5119689" y="1081078"/>
              <a:ext cx="3363922" cy="14351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691" name="Text Box 7"/>
            <p:cNvSpPr txBox="1">
              <a:spLocks noChangeArrowheads="1"/>
            </p:cNvSpPr>
            <p:nvPr/>
          </p:nvSpPr>
          <p:spPr bwMode="auto">
            <a:xfrm>
              <a:off x="6945319" y="1236658"/>
              <a:ext cx="10080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AU" b="1"/>
                <a:t>2006</a:t>
              </a:r>
              <a:endParaRPr lang="en-US"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000"/>
                            </p:stCondLst>
                            <p:childTnLst>
                              <p:par>
                                <p:cTn id="15" presetID="2" presetClass="entr" presetSubtype="8" fill="hold"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500"/>
                            </p:stCondLst>
                            <p:childTnLst>
                              <p:par>
                                <p:cTn id="20" presetID="8" presetClass="entr" presetSubtype="16" fill="hold" nodeType="afterEffect">
                                  <p:stCondLst>
                                    <p:cond delay="500"/>
                                  </p:stCondLst>
                                  <p:childTnLst>
                                    <p:set>
                                      <p:cBhvr>
                                        <p:cTn id="21" dur="1" fill="hold">
                                          <p:stCondLst>
                                            <p:cond delay="0"/>
                                          </p:stCondLst>
                                        </p:cTn>
                                        <p:tgtEl>
                                          <p:spTgt spid="387086"/>
                                        </p:tgtEl>
                                        <p:attrNameLst>
                                          <p:attrName>style.visibility</p:attrName>
                                        </p:attrNameLst>
                                      </p:cBhvr>
                                      <p:to>
                                        <p:strVal val="visible"/>
                                      </p:to>
                                    </p:set>
                                    <p:animEffect transition="in" filter="diamond(in)">
                                      <p:cBhvr>
                                        <p:cTn id="22" dur="2000"/>
                                        <p:tgtEl>
                                          <p:spTgt spid="387086"/>
                                        </p:tgtEl>
                                      </p:cBhvr>
                                    </p:animEffect>
                                  </p:childTnLst>
                                </p:cTn>
                              </p:par>
                            </p:childTnLst>
                          </p:cTn>
                        </p:par>
                        <p:par>
                          <p:cTn id="23" fill="hold" nodeType="afterGroup">
                            <p:stCondLst>
                              <p:cond delay="6000"/>
                            </p:stCondLst>
                            <p:childTnLst>
                              <p:par>
                                <p:cTn id="24" presetID="5" presetClass="entr" presetSubtype="10" fill="hold" nodeType="afterEffect">
                                  <p:stCondLst>
                                    <p:cond delay="500"/>
                                  </p:stCondLst>
                                  <p:childTnLst>
                                    <p:set>
                                      <p:cBhvr>
                                        <p:cTn id="25" dur="1" fill="hold">
                                          <p:stCondLst>
                                            <p:cond delay="0"/>
                                          </p:stCondLst>
                                        </p:cTn>
                                        <p:tgtEl>
                                          <p:spTgt spid="2"/>
                                        </p:tgtEl>
                                        <p:attrNameLst>
                                          <p:attrName>style.visibility</p:attrName>
                                        </p:attrNameLst>
                                      </p:cBhvr>
                                      <p:to>
                                        <p:strVal val="visible"/>
                                      </p:to>
                                    </p:set>
                                    <p:animEffect transition="in" filter="checkerboard(across)">
                                      <p:cBhvr>
                                        <p:cTn id="26" dur="1000"/>
                                        <p:tgtEl>
                                          <p:spTgt spid="2"/>
                                        </p:tgtEl>
                                      </p:cBhvr>
                                    </p:animEffect>
                                  </p:childTnLst>
                                </p:cTn>
                              </p:par>
                            </p:childTnLst>
                          </p:cTn>
                        </p:par>
                        <p:par>
                          <p:cTn id="27" fill="hold" nodeType="afterGroup">
                            <p:stCondLst>
                              <p:cond delay="7500"/>
                            </p:stCondLst>
                            <p:childTnLst>
                              <p:par>
                                <p:cTn id="28" presetID="22" presetClass="entr" presetSubtype="4" fill="hold" nodeType="after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1"/>
          <p:cNvSpPr>
            <a:spLocks noGrp="1"/>
          </p:cNvSpPr>
          <p:nvPr>
            <p:ph type="sldNum" sz="quarter" idx="12"/>
          </p:nvPr>
        </p:nvSpPr>
        <p:spPr/>
        <p:txBody>
          <a:bodyPr/>
          <a:lstStyle/>
          <a:p>
            <a:pPr>
              <a:defRPr/>
            </a:pPr>
            <a:fld id="{5B68D374-1C58-446D-A3E6-655EF18E91B5}" type="slidenum">
              <a:rPr lang="en-US" smtClean="0"/>
              <a:pPr>
                <a:defRPr/>
              </a:pPr>
              <a:t>67</a:t>
            </a:fld>
            <a:endParaRPr lang="en-US" smtClean="0"/>
          </a:p>
        </p:txBody>
      </p:sp>
      <p:sp>
        <p:nvSpPr>
          <p:cNvPr id="72707" name="TextBox 2"/>
          <p:cNvSpPr txBox="1">
            <a:spLocks noChangeArrowheads="1"/>
          </p:cNvSpPr>
          <p:nvPr/>
        </p:nvSpPr>
        <p:spPr bwMode="auto">
          <a:xfrm>
            <a:off x="738188" y="508000"/>
            <a:ext cx="78501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600">
                <a:solidFill>
                  <a:srgbClr val="C00000"/>
                </a:solidFill>
              </a:rPr>
              <a:t>So, is Jim saying that Randomized Control Trials (RCTs) are the Gold Standard and should be used in most if not all program impact evaluations?</a:t>
            </a:r>
          </a:p>
        </p:txBody>
      </p:sp>
      <p:sp>
        <p:nvSpPr>
          <p:cNvPr id="4" name="TextBox 3"/>
          <p:cNvSpPr txBox="1">
            <a:spLocks noChangeArrowheads="1"/>
          </p:cNvSpPr>
          <p:nvPr/>
        </p:nvSpPr>
        <p:spPr bwMode="auto">
          <a:xfrm>
            <a:off x="2381250" y="1968500"/>
            <a:ext cx="3833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200"/>
              <a:t>Yes or no?</a:t>
            </a:r>
          </a:p>
        </p:txBody>
      </p:sp>
      <p:sp>
        <p:nvSpPr>
          <p:cNvPr id="5" name="TextBox 4"/>
          <p:cNvSpPr txBox="1">
            <a:spLocks noChangeArrowheads="1"/>
          </p:cNvSpPr>
          <p:nvPr/>
        </p:nvSpPr>
        <p:spPr bwMode="auto">
          <a:xfrm>
            <a:off x="1285875" y="3429000"/>
            <a:ext cx="65722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200"/>
              <a:t>If so, under what circumstances should they be used?</a:t>
            </a:r>
          </a:p>
        </p:txBody>
      </p:sp>
      <p:sp>
        <p:nvSpPr>
          <p:cNvPr id="6" name="TextBox 5"/>
          <p:cNvSpPr txBox="1">
            <a:spLocks noChangeArrowheads="1"/>
          </p:cNvSpPr>
          <p:nvPr/>
        </p:nvSpPr>
        <p:spPr bwMode="auto">
          <a:xfrm>
            <a:off x="2563813" y="2698750"/>
            <a:ext cx="3833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200"/>
              <a:t>Why or why not?</a:t>
            </a:r>
          </a:p>
        </p:txBody>
      </p:sp>
      <p:sp>
        <p:nvSpPr>
          <p:cNvPr id="7" name="TextBox 6"/>
          <p:cNvSpPr txBox="1">
            <a:spLocks noChangeArrowheads="1"/>
          </p:cNvSpPr>
          <p:nvPr/>
        </p:nvSpPr>
        <p:spPr bwMode="auto">
          <a:xfrm>
            <a:off x="1438275" y="4906963"/>
            <a:ext cx="65722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3200"/>
              <a:t>If not, under what circumstances would they not be appropriate?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8)">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algn="ctr"/>
            <a:r>
              <a:rPr lang="en-US" sz="2800" smtClean="0">
                <a:solidFill>
                  <a:srgbClr val="0070C0"/>
                </a:solidFill>
              </a:rPr>
              <a:t>Different lenses needed for different situations in the RealWorld</a:t>
            </a:r>
          </a:p>
        </p:txBody>
      </p:sp>
      <p:graphicFrame>
        <p:nvGraphicFramePr>
          <p:cNvPr id="5" name="Table Placeholder 4"/>
          <p:cNvGraphicFramePr>
            <a:graphicFrameLocks noGrp="1"/>
          </p:cNvGraphicFramePr>
          <p:nvPr>
            <p:ph type="tbl" idx="1"/>
          </p:nvPr>
        </p:nvGraphicFramePr>
        <p:xfrm>
          <a:off x="762000" y="1905000"/>
          <a:ext cx="7696200" cy="4246794"/>
        </p:xfrm>
        <a:graphic>
          <a:graphicData uri="http://schemas.openxmlformats.org/drawingml/2006/table">
            <a:tbl>
              <a:tblPr firstRow="1" bandRow="1">
                <a:tableStyleId>{5C22544A-7EE6-4342-B048-85BDC9FD1C3A}</a:tableStyleId>
              </a:tblPr>
              <a:tblGrid>
                <a:gridCol w="2565400"/>
                <a:gridCol w="2565400"/>
                <a:gridCol w="2565400"/>
              </a:tblGrid>
              <a:tr h="518121">
                <a:tc>
                  <a:txBody>
                    <a:bodyPr/>
                    <a:lstStyle/>
                    <a:p>
                      <a:r>
                        <a:rPr lang="en-US" sz="2800" dirty="0" smtClean="0">
                          <a:solidFill>
                            <a:srgbClr val="0070C0"/>
                          </a:solidFill>
                        </a:rPr>
                        <a:t>Simple</a:t>
                      </a:r>
                      <a:endParaRPr lang="en-US" sz="2800" dirty="0">
                        <a:solidFill>
                          <a:srgbClr val="0070C0"/>
                        </a:solidFill>
                      </a:endParaRPr>
                    </a:p>
                  </a:txBody>
                  <a:tcPr marT="45717" marB="45717"/>
                </a:tc>
                <a:tc>
                  <a:txBody>
                    <a:bodyPr/>
                    <a:lstStyle/>
                    <a:p>
                      <a:r>
                        <a:rPr lang="en-US" sz="2800" dirty="0" smtClean="0">
                          <a:solidFill>
                            <a:srgbClr val="0070C0"/>
                          </a:solidFill>
                        </a:rPr>
                        <a:t>Complicated</a:t>
                      </a:r>
                      <a:endParaRPr lang="en-US" sz="2800" dirty="0">
                        <a:solidFill>
                          <a:srgbClr val="0070C0"/>
                        </a:solidFill>
                      </a:endParaRPr>
                    </a:p>
                  </a:txBody>
                  <a:tcPr marT="45717" marB="45717"/>
                </a:tc>
                <a:tc>
                  <a:txBody>
                    <a:bodyPr/>
                    <a:lstStyle/>
                    <a:p>
                      <a:r>
                        <a:rPr lang="en-US" sz="2800" dirty="0" smtClean="0">
                          <a:solidFill>
                            <a:srgbClr val="0070C0"/>
                          </a:solidFill>
                        </a:rPr>
                        <a:t>Complex</a:t>
                      </a:r>
                      <a:endParaRPr lang="en-US" sz="2800" dirty="0">
                        <a:solidFill>
                          <a:srgbClr val="0070C0"/>
                        </a:solidFill>
                      </a:endParaRPr>
                    </a:p>
                  </a:txBody>
                  <a:tcPr marT="45717" marB="45717"/>
                </a:tc>
              </a:tr>
              <a:tr h="640032">
                <a:tc>
                  <a:txBody>
                    <a:bodyPr/>
                    <a:lstStyle/>
                    <a:p>
                      <a:r>
                        <a:rPr lang="en-US" sz="1800" dirty="0" smtClean="0"/>
                        <a:t>Following a recipe</a:t>
                      </a:r>
                      <a:endParaRPr lang="en-US" sz="1800" dirty="0"/>
                    </a:p>
                  </a:txBody>
                  <a:tcPr marT="45717" marB="45717"/>
                </a:tc>
                <a:tc>
                  <a:txBody>
                    <a:bodyPr/>
                    <a:lstStyle/>
                    <a:p>
                      <a:r>
                        <a:rPr lang="en-US" sz="1800" dirty="0" smtClean="0"/>
                        <a:t>Sending a rocket to the moon</a:t>
                      </a:r>
                      <a:endParaRPr lang="en-US" sz="1800" dirty="0"/>
                    </a:p>
                  </a:txBody>
                  <a:tcPr marT="45717" marB="45717"/>
                </a:tc>
                <a:tc>
                  <a:txBody>
                    <a:bodyPr/>
                    <a:lstStyle/>
                    <a:p>
                      <a:r>
                        <a:rPr lang="en-US" sz="1800" dirty="0" smtClean="0"/>
                        <a:t>Raising a child</a:t>
                      </a:r>
                      <a:endParaRPr lang="en-US" sz="1800" dirty="0"/>
                    </a:p>
                  </a:txBody>
                  <a:tcPr marT="45717" marB="45717"/>
                </a:tc>
              </a:tr>
              <a:tr h="1188631">
                <a:tc>
                  <a:txBody>
                    <a:bodyPr/>
                    <a:lstStyle/>
                    <a:p>
                      <a:r>
                        <a:rPr lang="en-US" sz="1800" dirty="0" smtClean="0"/>
                        <a:t>Recipes are tested to assure easy replication</a:t>
                      </a:r>
                      <a:endParaRPr lang="en-US" sz="1800" dirty="0"/>
                    </a:p>
                  </a:txBody>
                  <a:tcPr marT="45717" marB="45717"/>
                </a:tc>
                <a:tc>
                  <a:txBody>
                    <a:bodyPr/>
                    <a:lstStyle/>
                    <a:p>
                      <a:r>
                        <a:rPr lang="en-US" sz="1800" dirty="0" smtClean="0"/>
                        <a:t>Sending one rocket to the moon increases assurance that the next will also be a success</a:t>
                      </a:r>
                      <a:endParaRPr lang="en-US" sz="1800" dirty="0"/>
                    </a:p>
                  </a:txBody>
                  <a:tcPr marT="45717" marB="45717"/>
                </a:tc>
                <a:tc>
                  <a:txBody>
                    <a:bodyPr/>
                    <a:lstStyle/>
                    <a:p>
                      <a:r>
                        <a:rPr lang="en-US" sz="1800" dirty="0" smtClean="0"/>
                        <a:t>Raising one child provides experience but is no guarantee of success with the next</a:t>
                      </a:r>
                      <a:endParaRPr lang="en-US" sz="1800" dirty="0"/>
                    </a:p>
                  </a:txBody>
                  <a:tcPr marT="45717" marB="45717"/>
                </a:tc>
              </a:tr>
              <a:tr h="640032">
                <a:tc>
                  <a:txBody>
                    <a:bodyPr/>
                    <a:lstStyle/>
                    <a:p>
                      <a:r>
                        <a:rPr lang="en-US" sz="1800" dirty="0" smtClean="0"/>
                        <a:t>The best recipes give good results every time</a:t>
                      </a:r>
                      <a:endParaRPr lang="en-US" sz="1800" dirty="0"/>
                    </a:p>
                  </a:txBody>
                  <a:tcPr marT="45717" marB="45717"/>
                </a:tc>
                <a:tc>
                  <a:txBody>
                    <a:bodyPr/>
                    <a:lstStyle/>
                    <a:p>
                      <a:r>
                        <a:rPr lang="en-US" sz="1800" dirty="0" smtClean="0"/>
                        <a:t>There is a high degree of certainty of outcome</a:t>
                      </a:r>
                      <a:endParaRPr lang="en-US" sz="1800" dirty="0"/>
                    </a:p>
                  </a:txBody>
                  <a:tcPr marT="45717" marB="45717"/>
                </a:tc>
                <a:tc>
                  <a:txBody>
                    <a:bodyPr/>
                    <a:lstStyle/>
                    <a:p>
                      <a:r>
                        <a:rPr lang="en-US" sz="1800" dirty="0" smtClean="0"/>
                        <a:t>Uncertainty of outcome remains</a:t>
                      </a:r>
                      <a:endParaRPr lang="en-US" sz="1800" dirty="0"/>
                    </a:p>
                  </a:txBody>
                  <a:tcPr marT="45717" marB="45717"/>
                </a:tc>
              </a:tr>
              <a:tr h="518121">
                <a:tc gridSpan="3">
                  <a:txBody>
                    <a:bodyPr/>
                    <a:lstStyle/>
                    <a:p>
                      <a:pPr algn="ctr"/>
                      <a:r>
                        <a:rPr lang="en-US" sz="1400" b="1" i="1" dirty="0" smtClean="0"/>
                        <a:t>Sources</a:t>
                      </a:r>
                      <a:r>
                        <a:rPr lang="en-US" sz="1400" i="1" dirty="0" smtClean="0"/>
                        <a:t>: Westley</a:t>
                      </a:r>
                      <a:r>
                        <a:rPr lang="en-US" sz="1400" i="1" baseline="0" dirty="0" smtClean="0"/>
                        <a:t> et al (2006) and Stacey (2007), cited in Patton 2008; </a:t>
                      </a:r>
                    </a:p>
                    <a:p>
                      <a:pPr algn="ctr"/>
                      <a:r>
                        <a:rPr lang="en-US" sz="1400" i="1" baseline="0" dirty="0" smtClean="0"/>
                        <a:t>also presented by Patricia Rodgers at Cairo impact conference 2009.</a:t>
                      </a:r>
                      <a:endParaRPr lang="en-US" sz="1400" i="1" dirty="0"/>
                    </a:p>
                  </a:txBody>
                  <a:tcPr marT="45717" marB="45717"/>
                </a:tc>
                <a:tc hMerge="1">
                  <a:txBody>
                    <a:bodyPr/>
                    <a:lstStyle/>
                    <a:p>
                      <a:endParaRPr lang="en-US" dirty="0"/>
                    </a:p>
                  </a:txBody>
                  <a:tcPr/>
                </a:tc>
                <a:tc hMerge="1">
                  <a:txBody>
                    <a:bodyPr/>
                    <a:lstStyle/>
                    <a:p>
                      <a:endParaRPr lang="en-US" dirty="0"/>
                    </a:p>
                  </a:txBody>
                  <a:tcPr/>
                </a:tc>
              </a:tr>
              <a:tr h="370812">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r>
              <a:tr h="370812">
                <a:tc>
                  <a:txBody>
                    <a:bodyPr/>
                    <a:lstStyle/>
                    <a:p>
                      <a:endParaRPr lang="en-US" sz="1800" dirty="0"/>
                    </a:p>
                  </a:txBody>
                  <a:tcPr marT="45717" marB="45717"/>
                </a:tc>
                <a:tc>
                  <a:txBody>
                    <a:bodyPr/>
                    <a:lstStyle/>
                    <a:p>
                      <a:endParaRPr lang="en-US" sz="1800" dirty="0"/>
                    </a:p>
                  </a:txBody>
                  <a:tcPr marT="45717" marB="45717"/>
                </a:tc>
                <a:tc>
                  <a:txBody>
                    <a:bodyPr/>
                    <a:lstStyle/>
                    <a:p>
                      <a:endParaRPr lang="en-US" sz="1800" dirty="0"/>
                    </a:p>
                  </a:txBody>
                  <a:tcPr marT="45717" marB="45717"/>
                </a:tc>
              </a:tr>
            </a:tbl>
          </a:graphicData>
        </a:graphic>
      </p:graphicFrame>
      <p:sp>
        <p:nvSpPr>
          <p:cNvPr id="66597" name="Slide Number Placeholder 3"/>
          <p:cNvSpPr>
            <a:spLocks noGrp="1"/>
          </p:cNvSpPr>
          <p:nvPr>
            <p:ph type="sldNum" sz="quarter" idx="12"/>
          </p:nvPr>
        </p:nvSpPr>
        <p:spPr/>
        <p:txBody>
          <a:bodyPr/>
          <a:lstStyle/>
          <a:p>
            <a:pPr>
              <a:defRPr/>
            </a:pPr>
            <a:fld id="{2C4A59F2-092B-4404-8BA6-7B3DF77307D1}" type="slidenum">
              <a:rPr lang="en-US" smtClean="0"/>
              <a:pPr>
                <a:defRPr/>
              </a:pPr>
              <a:t>68</a:t>
            </a:fld>
            <a:endParaRPr lang="en-US"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Date Placeholder 3"/>
          <p:cNvSpPr>
            <a:spLocks noGrp="1"/>
          </p:cNvSpPr>
          <p:nvPr>
            <p:ph type="dt" sz="quarter" idx="10"/>
          </p:nvPr>
        </p:nvSpPr>
        <p:spPr>
          <a:xfrm>
            <a:off x="762000" y="6391275"/>
            <a:ext cx="5635625" cy="457200"/>
          </a:xfrm>
        </p:spPr>
        <p:txBody>
          <a:bodyPr/>
          <a:lstStyle/>
          <a:p>
            <a:pPr>
              <a:defRPr/>
            </a:pPr>
            <a:r>
              <a:rPr lang="en-AU" dirty="0" smtClean="0"/>
              <a:t>Adapted from Patricia Rogers, RMIT </a:t>
            </a:r>
            <a:r>
              <a:rPr lang="en-AU" dirty="0"/>
              <a:t>University</a:t>
            </a:r>
          </a:p>
        </p:txBody>
      </p:sp>
      <p:sp>
        <p:nvSpPr>
          <p:cNvPr id="22" name="Slide Number Placeholder 5"/>
          <p:cNvSpPr>
            <a:spLocks noGrp="1"/>
          </p:cNvSpPr>
          <p:nvPr>
            <p:ph type="sldNum" sz="quarter" idx="12"/>
          </p:nvPr>
        </p:nvSpPr>
        <p:spPr/>
        <p:txBody>
          <a:bodyPr/>
          <a:lstStyle/>
          <a:p>
            <a:pPr>
              <a:defRPr/>
            </a:pPr>
            <a:fld id="{E4748787-5E68-47C1-B14E-490687DB0FFA}" type="slidenum">
              <a:rPr lang="en-AU"/>
              <a:pPr>
                <a:defRPr/>
              </a:pPr>
              <a:t>69</a:t>
            </a:fld>
            <a:endParaRPr lang="en-AU" dirty="0"/>
          </a:p>
        </p:txBody>
      </p:sp>
      <p:sp>
        <p:nvSpPr>
          <p:cNvPr id="73732" name="Rectangle 2"/>
          <p:cNvSpPr>
            <a:spLocks noGrp="1" noChangeArrowheads="1"/>
          </p:cNvSpPr>
          <p:nvPr>
            <p:ph type="title"/>
          </p:nvPr>
        </p:nvSpPr>
        <p:spPr>
          <a:xfrm>
            <a:off x="738188" y="690563"/>
            <a:ext cx="8032750" cy="706437"/>
          </a:xfrm>
        </p:spPr>
        <p:txBody>
          <a:bodyPr/>
          <a:lstStyle/>
          <a:p>
            <a:r>
              <a:rPr lang="en-AU" sz="2100" smtClean="0"/>
              <a:t>Evidence-based policy for simple interventions (or simple aspects): when RCTs </a:t>
            </a:r>
            <a:r>
              <a:rPr lang="en-AU" sz="2100" u="sng" smtClean="0"/>
              <a:t>may</a:t>
            </a:r>
            <a:r>
              <a:rPr lang="en-AU" sz="2100" smtClean="0"/>
              <a:t> be appropriate</a:t>
            </a:r>
            <a:endParaRPr lang="en-US" sz="2100" smtClean="0"/>
          </a:p>
        </p:txBody>
      </p:sp>
      <p:graphicFrame>
        <p:nvGraphicFramePr>
          <p:cNvPr id="322563" name="Group 3"/>
          <p:cNvGraphicFramePr>
            <a:graphicFrameLocks noGrp="1"/>
          </p:cNvGraphicFramePr>
          <p:nvPr>
            <p:ph type="tbl" idx="1"/>
            <p:extLst>
              <p:ext uri="{D42A27DB-BD31-4B8C-83A1-F6EECF244321}">
                <p14:modId xmlns:p14="http://schemas.microsoft.com/office/powerpoint/2010/main" val="2827981475"/>
              </p:ext>
            </p:extLst>
          </p:nvPr>
        </p:nvGraphicFramePr>
        <p:xfrm>
          <a:off x="250825" y="2141538"/>
          <a:ext cx="8229600" cy="4571868"/>
        </p:xfrm>
        <a:graphic>
          <a:graphicData uri="http://schemas.openxmlformats.org/drawingml/2006/table">
            <a:tbl>
              <a:tblPr/>
              <a:tblGrid>
                <a:gridCol w="3959225"/>
                <a:gridCol w="4270375"/>
              </a:tblGrid>
              <a:tr h="1188626">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Question needed for evidence-based policy</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smtClean="0">
                          <a:ln>
                            <a:noFill/>
                          </a:ln>
                          <a:solidFill>
                            <a:schemeClr val="tx1"/>
                          </a:solidFill>
                          <a:effectLst/>
                          <a:latin typeface="Arial" charset="0"/>
                          <a:cs typeface="Arial" charset="0"/>
                          <a:sym typeface="Wingdings" pitchFamily="2" charset="2"/>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defRPr/>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50000"/>
                        </a:spcBef>
                        <a:spcAft>
                          <a:spcPct val="0"/>
                        </a:spcAft>
                        <a:buClr>
                          <a:srgbClr val="887E6E"/>
                        </a:buClr>
                        <a:buSzTx/>
                        <a:buFontTx/>
                        <a:buNone/>
                        <a:tabLst/>
                        <a:defRPr/>
                      </a:pPr>
                      <a:r>
                        <a:rPr kumimoji="0" lang="en-US" sz="1800" b="0" i="0" u="none" strike="noStrike" cap="none" normalizeH="0" baseline="0" dirty="0" smtClean="0">
                          <a:ln>
                            <a:noFill/>
                          </a:ln>
                          <a:solidFill>
                            <a:schemeClr val="tx1"/>
                          </a:solidFill>
                          <a:effectLst/>
                          <a:latin typeface="Arial" charset="0"/>
                          <a:cs typeface="Arial" charset="0"/>
                        </a:rPr>
                        <a:t>What works?</a:t>
                      </a:r>
                    </a:p>
                    <a:p>
                      <a:pPr marL="0" marR="0" lvl="0" indent="0" algn="l" defTabSz="914400" rtl="0" eaLnBrk="1" fontAlgn="base" latinLnBrk="0" hangingPunct="1">
                        <a:lnSpc>
                          <a:spcPct val="100000"/>
                        </a:lnSpc>
                        <a:spcBef>
                          <a:spcPct val="50000"/>
                        </a:spcBef>
                        <a:spcAft>
                          <a:spcPct val="0"/>
                        </a:spcAft>
                        <a:buClr>
                          <a:srgbClr val="887E6E"/>
                        </a:buClr>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marT="45716" marB="4571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57173">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What interventions look like </a:t>
                      </a:r>
                      <a:r>
                        <a:rPr kumimoji="0" lang="en-US" sz="1800" b="0" i="0" u="none" strike="noStrike" cap="none" normalizeH="0" baseline="0" dirty="0" smtClean="0">
                          <a:ln>
                            <a:noFill/>
                          </a:ln>
                          <a:solidFill>
                            <a:schemeClr val="tx1"/>
                          </a:solidFill>
                          <a:effectLst/>
                          <a:latin typeface="Arial" charset="0"/>
                          <a:cs typeface="Arial" charset="0"/>
                          <a:sym typeface="Wingdings" pitchFamily="2" charset="2"/>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Discrete, standardized intervention</a:t>
                      </a:r>
                    </a:p>
                  </a:txBody>
                  <a:tcPr marT="45716" marB="4571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657173">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Logic model </a:t>
                      </a:r>
                      <a:r>
                        <a:rPr kumimoji="0" lang="en-US" sz="1800" b="0" i="0" u="none" strike="noStrike" cap="none" normalizeH="0" baseline="0" dirty="0" smtClean="0">
                          <a:ln>
                            <a:noFill/>
                          </a:ln>
                          <a:solidFill>
                            <a:schemeClr val="tx1"/>
                          </a:solidFill>
                          <a:effectLst/>
                          <a:latin typeface="Arial" charset="0"/>
                          <a:cs typeface="Arial" charset="0"/>
                          <a:sym typeface="Wingdings" pitchFamily="2" charset="2"/>
                        </a:rPr>
                        <a:t></a:t>
                      </a: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How interventions work </a:t>
                      </a:r>
                      <a:r>
                        <a:rPr kumimoji="0" lang="en-US" sz="1800" b="0" i="0" u="none" strike="noStrike" cap="none" normalizeH="0" baseline="0" dirty="0" smtClean="0">
                          <a:ln>
                            <a:noFill/>
                          </a:ln>
                          <a:solidFill>
                            <a:schemeClr val="tx1"/>
                          </a:solidFill>
                          <a:effectLst/>
                          <a:latin typeface="Arial" charset="0"/>
                          <a:cs typeface="Arial" charset="0"/>
                          <a:sym typeface="Wingdings" pitchFamily="2" charset="2"/>
                        </a:rPr>
                        <a:t></a:t>
                      </a:r>
                      <a:endParaRPr kumimoji="0" lang="en-US" sz="1800" b="0" i="0" u="none" strike="noStrike" cap="none" normalizeH="0" baseline="0" dirty="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Simple, direct cause </a:t>
                      </a:r>
                      <a:r>
                        <a:rPr kumimoji="0" lang="en-US" sz="1800" b="0" i="0" u="none" strike="noStrike" cap="none" normalizeH="0" baseline="0" dirty="0" smtClean="0">
                          <a:ln>
                            <a:noFill/>
                          </a:ln>
                          <a:solidFill>
                            <a:schemeClr val="tx1"/>
                          </a:solidFill>
                          <a:effectLst/>
                          <a:latin typeface="Arial" charset="0"/>
                          <a:cs typeface="Arial" charset="0"/>
                          <a:sym typeface="Wingdings" pitchFamily="2" charset="2"/>
                        </a:rPr>
                        <a:t></a:t>
                      </a:r>
                      <a:r>
                        <a:rPr kumimoji="0" lang="en-US" sz="1800" b="0" i="0" u="none" strike="noStrike" cap="none" normalizeH="0" baseline="0" dirty="0" smtClean="0">
                          <a:ln>
                            <a:noFill/>
                          </a:ln>
                          <a:solidFill>
                            <a:schemeClr val="tx1"/>
                          </a:solidFill>
                          <a:effectLst/>
                          <a:latin typeface="Arial" charset="0"/>
                          <a:cs typeface="Arial" charset="0"/>
                        </a:rPr>
                        <a:t> effect</a:t>
                      </a:r>
                    </a:p>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Pretty much the same everywhere</a:t>
                      </a:r>
                    </a:p>
                  </a:txBody>
                  <a:tcPr marT="45716" marB="4571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822895">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Process needed for evidence </a:t>
                      </a:r>
                    </a:p>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uptake</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smtClean="0">
                          <a:ln>
                            <a:noFill/>
                          </a:ln>
                          <a:solidFill>
                            <a:schemeClr val="tx1"/>
                          </a:solidFill>
                          <a:effectLst/>
                          <a:latin typeface="Arial" charset="0"/>
                          <a:cs typeface="Arial" charset="0"/>
                          <a:sym typeface="Wingdings" pitchFamily="2" charset="2"/>
                        </a:rPr>
                        <a:t></a:t>
                      </a:r>
                      <a:endParaRPr kumimoji="0" lang="en-US" sz="2000" b="0" i="0" u="none" strike="noStrike" cap="none" normalizeH="0" baseline="0" dirty="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50000"/>
                        </a:spcBef>
                        <a:spcAft>
                          <a:spcPct val="0"/>
                        </a:spcAft>
                        <a:buClr>
                          <a:srgbClr val="887E6E"/>
                        </a:buClr>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50000"/>
                        </a:spcBef>
                        <a:spcAft>
                          <a:spcPct val="0"/>
                        </a:spcAft>
                        <a:buClr>
                          <a:srgbClr val="887E6E"/>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Knowledge transfer</a:t>
                      </a:r>
                    </a:p>
                  </a:txBody>
                  <a:tcPr marT="45716" marB="45716"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14319">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887E6E"/>
                        </a:buClr>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txBody>
                  <a:tcPr marT="45716" marB="45716"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09600" y="304800"/>
            <a:ext cx="7772400" cy="1143000"/>
          </a:xfrm>
        </p:spPr>
        <p:txBody>
          <a:bodyPr/>
          <a:lstStyle/>
          <a:p>
            <a:r>
              <a:rPr lang="en-US" sz="3600" smtClean="0"/>
              <a:t>Workshop agenda</a:t>
            </a:r>
          </a:p>
        </p:txBody>
      </p:sp>
      <p:sp>
        <p:nvSpPr>
          <p:cNvPr id="12291" name="Subtitle 2"/>
          <p:cNvSpPr>
            <a:spLocks noGrp="1"/>
          </p:cNvSpPr>
          <p:nvPr>
            <p:ph type="subTitle" idx="1"/>
          </p:nvPr>
        </p:nvSpPr>
        <p:spPr>
          <a:xfrm>
            <a:off x="555625" y="1914525"/>
            <a:ext cx="8215313" cy="4800600"/>
          </a:xfrm>
        </p:spPr>
        <p:txBody>
          <a:bodyPr/>
          <a:lstStyle/>
          <a:p>
            <a:pPr algn="l"/>
            <a:r>
              <a:rPr lang="en-US" sz="1800" smtClean="0"/>
              <a:t>1. Introduction [10 minutes] </a:t>
            </a:r>
            <a:br>
              <a:rPr lang="en-US" sz="1800" smtClean="0"/>
            </a:br>
            <a:r>
              <a:rPr lang="en-US" sz="1800" smtClean="0"/>
              <a:t>2. Brief summary of the RealWorld Evaluation (RWE) approach [30 minutes] </a:t>
            </a:r>
            <a:br>
              <a:rPr lang="en-US" sz="1800" smtClean="0"/>
            </a:br>
            <a:r>
              <a:rPr lang="en-US" sz="1800" smtClean="0"/>
              <a:t>3. </a:t>
            </a:r>
            <a:r>
              <a:rPr lang="en-US" sz="1800" smtClean="0">
                <a:solidFill>
                  <a:srgbClr val="0070C0"/>
                </a:solidFill>
              </a:rPr>
              <a:t>Small group self-introductions and sharing of RWE issues you have faced in your own practice.</a:t>
            </a:r>
            <a:r>
              <a:rPr lang="en-US" sz="1800" smtClean="0"/>
              <a:t> </a:t>
            </a:r>
            <a:r>
              <a:rPr lang="en-US" sz="1800" smtClean="0">
                <a:solidFill>
                  <a:srgbClr val="0070C0"/>
                </a:solidFill>
              </a:rPr>
              <a:t>[30 minutes] </a:t>
            </a:r>
            <a:r>
              <a:rPr lang="en-US" sz="1800" smtClean="0"/>
              <a:t/>
            </a:r>
            <a:br>
              <a:rPr lang="en-US" sz="1800" smtClean="0"/>
            </a:br>
            <a:r>
              <a:rPr lang="en-US" sz="1800" smtClean="0"/>
              <a:t>4. RWE Steps 1, 2 and 3:  Scoping the evaluation and strategies for addressing budget and time constraints [75 minutes]</a:t>
            </a:r>
          </a:p>
          <a:p>
            <a:r>
              <a:rPr lang="en-US" sz="1800" i="1" smtClean="0"/>
              <a:t> </a:t>
            </a:r>
            <a:r>
              <a:rPr lang="en-US" sz="1800" b="1" i="1" smtClean="0">
                <a:solidFill>
                  <a:srgbClr val="00B050"/>
                </a:solidFill>
              </a:rPr>
              <a:t>--- short break [15 minutes]---</a:t>
            </a:r>
          </a:p>
          <a:p>
            <a:pPr algn="l"/>
            <a:r>
              <a:rPr lang="en-US" sz="1800" smtClean="0"/>
              <a:t>5. RWE Step 4:  Addressing data constraints [30 minutes]</a:t>
            </a:r>
            <a:br>
              <a:rPr lang="en-US" sz="1800" smtClean="0"/>
            </a:br>
            <a:r>
              <a:rPr lang="en-US" sz="1800" smtClean="0"/>
              <a:t>6. </a:t>
            </a:r>
            <a:r>
              <a:rPr lang="en-US" sz="1800" smtClean="0">
                <a:solidFill>
                  <a:srgbClr val="0070C0"/>
                </a:solidFill>
              </a:rPr>
              <a:t>Small groups read their case studies and begin discussions [30 minutes]</a:t>
            </a:r>
          </a:p>
          <a:p>
            <a:r>
              <a:rPr lang="en-US" sz="1800" b="1" i="1" smtClean="0">
                <a:solidFill>
                  <a:srgbClr val="00B050"/>
                </a:solidFill>
              </a:rPr>
              <a:t>--- lunch [60 minutes] ---</a:t>
            </a:r>
          </a:p>
          <a:p>
            <a:pPr algn="l"/>
            <a:r>
              <a:rPr lang="en-US" sz="1800" smtClean="0"/>
              <a:t>7. Quantitative, qualitative and mixed methods  [20 minutes] </a:t>
            </a:r>
          </a:p>
          <a:p>
            <a:pPr algn="l"/>
            <a:r>
              <a:rPr lang="en-US" sz="1800" smtClean="0"/>
              <a:t>8. </a:t>
            </a:r>
            <a:r>
              <a:rPr lang="en-US" sz="1800" smtClean="0">
                <a:solidFill>
                  <a:srgbClr val="0070C0"/>
                </a:solidFill>
              </a:rPr>
              <a:t>Small groups complete preparation of their case study ToR exercises [30 minutes]</a:t>
            </a:r>
          </a:p>
          <a:p>
            <a:pPr algn="l"/>
            <a:r>
              <a:rPr lang="en-US" sz="1800" smtClean="0"/>
              <a:t>9. </a:t>
            </a:r>
            <a:r>
              <a:rPr lang="en-US" sz="1800" smtClean="0">
                <a:solidFill>
                  <a:srgbClr val="0070C0"/>
                </a:solidFill>
              </a:rPr>
              <a:t>Paired groups negotiate their ToRs [60 minutes]</a:t>
            </a:r>
            <a:r>
              <a:rPr lang="en-US" sz="1800" smtClean="0"/>
              <a:t> </a:t>
            </a:r>
            <a:br>
              <a:rPr lang="en-US" sz="1800" smtClean="0"/>
            </a:br>
            <a:r>
              <a:rPr lang="en-US" sz="1800" smtClean="0"/>
              <a:t>10. Feedback from exercise [15 minutes]</a:t>
            </a:r>
          </a:p>
          <a:p>
            <a:pPr algn="l"/>
            <a:r>
              <a:rPr lang="en-US" sz="1800" smtClean="0"/>
              <a:t>11. Wrap-up discussion, evaluation of the workshop [30 minutes]</a:t>
            </a:r>
          </a:p>
          <a:p>
            <a:r>
              <a:rPr lang="en-US" sz="1800" smtClean="0"/>
              <a:t> </a:t>
            </a:r>
          </a:p>
          <a:p>
            <a:pPr algn="l"/>
            <a:endParaRPr lang="en-US" sz="1800" smtClean="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E11C8D63-BCBA-40F3-83AE-7C3CB54C4E56}" type="slidenum">
              <a:rPr lang="en-US" smtClean="0"/>
              <a:pPr>
                <a:defRPr/>
              </a:pPr>
              <a:t>70</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eaLnBrk="1" hangingPunct="1"/>
            <a:r>
              <a:rPr lang="en-US" sz="2400" smtClean="0"/>
              <a:t>Complicated, complex programs where there are multiple interventions by multiple actors</a:t>
            </a:r>
          </a:p>
          <a:p>
            <a:pPr eaLnBrk="1" hangingPunct="1"/>
            <a:r>
              <a:rPr lang="en-US" sz="2400" smtClean="0"/>
              <a:t>Projects working in evolving contexts (e.g. conflicts, natural disasters)</a:t>
            </a:r>
          </a:p>
          <a:p>
            <a:pPr eaLnBrk="1" hangingPunct="1"/>
            <a:r>
              <a:rPr lang="en-US" sz="2400" smtClean="0"/>
              <a:t>Projects with multiple layered logic models, or unclear cause-effect relationships between outputs and higher level “vision statements” (as is often the case in the RealWorld of international development projects)</a:t>
            </a:r>
          </a:p>
        </p:txBody>
      </p:sp>
      <p:sp>
        <p:nvSpPr>
          <p:cNvPr id="74756" name="Rectangle 7"/>
          <p:cNvSpPr>
            <a:spLocks noGrp="1" noChangeArrowheads="1"/>
          </p:cNvSpPr>
          <p:nvPr>
            <p:ph type="title"/>
          </p:nvPr>
        </p:nvSpPr>
        <p:spPr/>
        <p:txBody>
          <a:bodyPr/>
          <a:lstStyle/>
          <a:p>
            <a:pPr eaLnBrk="1" hangingPunct="1"/>
            <a:r>
              <a:rPr lang="en-US" sz="2500" dirty="0" smtClean="0"/>
              <a:t>When might rigorous evaluations of higher-level “</a:t>
            </a:r>
            <a:r>
              <a:rPr lang="en-US" sz="2500" i="1" dirty="0" smtClean="0"/>
              <a:t>impact”</a:t>
            </a:r>
            <a:r>
              <a:rPr lang="en-US" sz="2500" dirty="0" smtClean="0"/>
              <a:t> indicators </a:t>
            </a:r>
            <a:r>
              <a:rPr lang="en-US" sz="2500" i="1" u="sng" dirty="0" smtClean="0"/>
              <a:t>not</a:t>
            </a:r>
            <a:r>
              <a:rPr lang="en-US" sz="2500" i="1" dirty="0" smtClean="0"/>
              <a:t> </a:t>
            </a:r>
            <a:r>
              <a:rPr lang="en-US" sz="2500" dirty="0" smtClean="0"/>
              <a:t>be needed?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44387">
                                            <p:txEl>
                                              <p:pRg st="1" end="1"/>
                                            </p:txEl>
                                          </p:spTgt>
                                        </p:tgtEl>
                                        <p:attrNameLst>
                                          <p:attrName>style.visibility</p:attrName>
                                        </p:attrNameLst>
                                      </p:cBhvr>
                                      <p:to>
                                        <p:strVal val="visible"/>
                                      </p:to>
                                    </p:set>
                                    <p:animEffect transition="in" filter="dissolve">
                                      <p:cBhvr>
                                        <p:cTn id="11" dur="500"/>
                                        <p:tgtEl>
                                          <p:spTgt spid="144387">
                                            <p:txEl>
                                              <p:pRg st="1" end="1"/>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44387">
                                            <p:txEl>
                                              <p:pRg st="2" end="2"/>
                                            </p:txEl>
                                          </p:spTgt>
                                        </p:tgtEl>
                                        <p:attrNameLst>
                                          <p:attrName>style.visibility</p:attrName>
                                        </p:attrNameLst>
                                      </p:cBhvr>
                                      <p:to>
                                        <p:strVal val="visible"/>
                                      </p:to>
                                    </p:set>
                                    <p:animEffect transition="in" filter="dissolve">
                                      <p:cBhvr>
                                        <p:cTn id="15" dur="500"/>
                                        <p:tgtEl>
                                          <p:spTgt spid="144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p:txBody>
          <a:bodyPr/>
          <a:lstStyle/>
          <a:p>
            <a:pPr>
              <a:defRPr/>
            </a:pPr>
            <a:fld id="{845D075B-C818-4BE7-AF6C-AC1860CB177B}" type="slidenum">
              <a:rPr lang="en-US" smtClean="0"/>
              <a:pPr>
                <a:defRPr/>
              </a:pPr>
              <a:t>71</a:t>
            </a:fld>
            <a:endParaRPr lang="en-US" smtClean="0"/>
          </a:p>
        </p:txBody>
      </p:sp>
      <p:sp>
        <p:nvSpPr>
          <p:cNvPr id="144387" name="Rectangle 3"/>
          <p:cNvSpPr>
            <a:spLocks noGrp="1" noChangeArrowheads="1"/>
          </p:cNvSpPr>
          <p:nvPr>
            <p:ph type="body" idx="1"/>
          </p:nvPr>
        </p:nvSpPr>
        <p:spPr>
          <a:xfrm>
            <a:off x="304800" y="1925638"/>
            <a:ext cx="8610600" cy="4398962"/>
          </a:xfrm>
        </p:spPr>
        <p:txBody>
          <a:bodyPr/>
          <a:lstStyle/>
          <a:p>
            <a:pPr eaLnBrk="1" hangingPunct="1"/>
            <a:r>
              <a:rPr lang="en-US" sz="2400" dirty="0" smtClean="0"/>
              <a:t>An approach evaluators might take is that if the correlation between intermediary effects (outcomes) and higher-level impact has been adequately established though research and previous evaluations, then assessing intermediary outcome-level indicators might suffice, as long as the contexts (internal and external conditions) can be shown to be sufficiently similar to where such cause-effect correlations have been tested.</a:t>
            </a:r>
          </a:p>
        </p:txBody>
      </p:sp>
      <p:sp>
        <p:nvSpPr>
          <p:cNvPr id="75780" name="Rectangle 7"/>
          <p:cNvSpPr>
            <a:spLocks noGrp="1" noChangeArrowheads="1"/>
          </p:cNvSpPr>
          <p:nvPr>
            <p:ph type="title"/>
          </p:nvPr>
        </p:nvSpPr>
        <p:spPr/>
        <p:txBody>
          <a:bodyPr/>
          <a:lstStyle/>
          <a:p>
            <a:pPr eaLnBrk="1" hangingPunct="1"/>
            <a:r>
              <a:rPr lang="en-US" sz="2500" dirty="0" smtClean="0"/>
              <a:t>When might rigorous evaluations of higher-level “</a:t>
            </a:r>
            <a:r>
              <a:rPr lang="en-US" sz="2500" i="1" dirty="0" smtClean="0"/>
              <a:t>impact”</a:t>
            </a:r>
            <a:r>
              <a:rPr lang="en-US" sz="2500" dirty="0" smtClean="0"/>
              <a:t> indicators </a:t>
            </a:r>
            <a:r>
              <a:rPr lang="en-US" sz="2500" i="1" dirty="0" smtClean="0"/>
              <a:t>not </a:t>
            </a:r>
            <a:r>
              <a:rPr lang="en-US" sz="2500" dirty="0" smtClean="0"/>
              <a:t>be needed?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44387">
                                            <p:txEl>
                                              <p:pRg st="0" end="0"/>
                                            </p:txEl>
                                          </p:spTgt>
                                        </p:tgtEl>
                                        <p:attrNameLst>
                                          <p:attrName>style.visibility</p:attrName>
                                        </p:attrNameLst>
                                      </p:cBhvr>
                                      <p:to>
                                        <p:strVal val="visible"/>
                                      </p:to>
                                    </p:set>
                                    <p:animEffect transition="in" filter="dissolve">
                                      <p:cBhvr>
                                        <p:cTn id="7" dur="500"/>
                                        <p:tgtEl>
                                          <p:spTgt spid="144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bldLvl="2" autoUpdateAnimBg="0" advAuto="100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2B407F-2BA2-4CDA-ABE2-E0990EF4CC1A}" type="slidenum">
              <a:rPr lang="en-US" smtClean="0"/>
              <a:pPr>
                <a:defRPr/>
              </a:pPr>
              <a:t>72</a:t>
            </a:fld>
            <a:endParaRPr lang="en-US"/>
          </a:p>
        </p:txBody>
      </p:sp>
      <p:sp>
        <p:nvSpPr>
          <p:cNvPr id="76803" name="TextBox 2"/>
          <p:cNvSpPr txBox="1">
            <a:spLocks noChangeArrowheads="1"/>
          </p:cNvSpPr>
          <p:nvPr/>
        </p:nvSpPr>
        <p:spPr bwMode="auto">
          <a:xfrm>
            <a:off x="738188" y="525463"/>
            <a:ext cx="76676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b="1">
                <a:solidFill>
                  <a:schemeClr val="tx2"/>
                </a:solidFill>
              </a:rPr>
              <a:t>Examples of cause-effect correlations that are generally accepted</a:t>
            </a:r>
          </a:p>
        </p:txBody>
      </p:sp>
      <p:sp>
        <p:nvSpPr>
          <p:cNvPr id="76804" name="TextBox 3"/>
          <p:cNvSpPr txBox="1">
            <a:spLocks noChangeArrowheads="1"/>
          </p:cNvSpPr>
          <p:nvPr/>
        </p:nvSpPr>
        <p:spPr bwMode="auto">
          <a:xfrm>
            <a:off x="738188" y="2151063"/>
            <a:ext cx="76676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800"/>
              <a:t> Vaccinating young children with a standard set of vaccinations at prescribed ages leads to reduction of childhood diseases </a:t>
            </a:r>
            <a:r>
              <a:rPr lang="en-US" sz="2400"/>
              <a:t>(means of verification involves viewing children’s health charts, not just total quantity of vaccines delivered to clinic)</a:t>
            </a:r>
          </a:p>
          <a:p>
            <a:pPr eaLnBrk="1" hangingPunct="1">
              <a:buFont typeface="Arial" charset="0"/>
              <a:buChar char="•"/>
            </a:pPr>
            <a:endParaRPr lang="en-US" sz="2400"/>
          </a:p>
          <a:p>
            <a:pPr eaLnBrk="1" hangingPunct="1">
              <a:buFont typeface="Arial" charset="0"/>
              <a:buChar char="•"/>
            </a:pPr>
            <a:r>
              <a:rPr lang="en-US" sz="2400"/>
              <a:t>Other examples … ?</a:t>
            </a:r>
            <a:endParaRPr lang="en-US" sz="28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2B407F-2BA2-4CDA-ABE2-E0990EF4CC1A}" type="slidenum">
              <a:rPr lang="en-US" smtClean="0"/>
              <a:pPr>
                <a:defRPr/>
              </a:pPr>
              <a:t>73</a:t>
            </a:fld>
            <a:endParaRPr lang="en-US"/>
          </a:p>
        </p:txBody>
      </p:sp>
      <p:sp>
        <p:nvSpPr>
          <p:cNvPr id="76803" name="TextBox 2"/>
          <p:cNvSpPr txBox="1">
            <a:spLocks noChangeArrowheads="1"/>
          </p:cNvSpPr>
          <p:nvPr/>
        </p:nvSpPr>
        <p:spPr bwMode="auto">
          <a:xfrm>
            <a:off x="738188" y="525463"/>
            <a:ext cx="7667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smtClean="0">
                <a:solidFill>
                  <a:schemeClr val="tx2"/>
                </a:solidFill>
              </a:rPr>
              <a:t>But look at examples of what kinds of interventions have been “rigorously tested” using RTCs</a:t>
            </a:r>
            <a:endParaRPr lang="en-US" sz="2400" b="1" dirty="0">
              <a:solidFill>
                <a:schemeClr val="tx2"/>
              </a:solidFill>
            </a:endParaRPr>
          </a:p>
        </p:txBody>
      </p:sp>
      <p:sp>
        <p:nvSpPr>
          <p:cNvPr id="76804" name="TextBox 3"/>
          <p:cNvSpPr txBox="1">
            <a:spLocks noChangeArrowheads="1"/>
          </p:cNvSpPr>
          <p:nvPr/>
        </p:nvSpPr>
        <p:spPr bwMode="auto">
          <a:xfrm>
            <a:off x="738188" y="2151063"/>
            <a:ext cx="76676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sz="2800" dirty="0" smtClean="0"/>
              <a:t>Conditional cash transfers</a:t>
            </a:r>
          </a:p>
          <a:p>
            <a:pPr eaLnBrk="1" hangingPunct="1">
              <a:buFont typeface="Arial" charset="0"/>
              <a:buChar char="•"/>
            </a:pPr>
            <a:r>
              <a:rPr lang="en-US" sz="2800" dirty="0" smtClean="0"/>
              <a:t>The use of visual aids in Kenyan schools</a:t>
            </a:r>
          </a:p>
          <a:p>
            <a:pPr eaLnBrk="1" hangingPunct="1">
              <a:buFont typeface="Arial" charset="0"/>
              <a:buChar char="•"/>
            </a:pPr>
            <a:r>
              <a:rPr lang="en-US" sz="2800" dirty="0" smtClean="0"/>
              <a:t>Deworming children (as if that’s all that’s needed to enable them to get a good education)</a:t>
            </a:r>
          </a:p>
          <a:p>
            <a:pPr eaLnBrk="1" hangingPunct="1">
              <a:buFont typeface="Arial" charset="0"/>
              <a:buChar char="•"/>
            </a:pPr>
            <a:endParaRPr lang="en-US" sz="2800" dirty="0"/>
          </a:p>
          <a:p>
            <a:pPr eaLnBrk="1" hangingPunct="1">
              <a:buFont typeface="Arial" charset="0"/>
              <a:buChar char="•"/>
            </a:pPr>
            <a:r>
              <a:rPr lang="en-US" sz="2800" dirty="0" smtClean="0"/>
              <a:t>Note that this kind of research is based on the quest for </a:t>
            </a:r>
            <a:r>
              <a:rPr lang="en-US" sz="2800" b="1" dirty="0" smtClean="0">
                <a:solidFill>
                  <a:schemeClr val="tx2">
                    <a:lumMod val="50000"/>
                  </a:schemeClr>
                </a:solidFill>
                <a:effectLst>
                  <a:outerShdw blurRad="38100" dist="38100" dir="2700000" algn="tl">
                    <a:srgbClr val="000000">
                      <a:alpha val="43137"/>
                    </a:srgbClr>
                  </a:outerShdw>
                </a:effectLst>
              </a:rPr>
              <a:t>Silver Bullets</a:t>
            </a:r>
            <a:r>
              <a:rPr lang="en-US" sz="2800" dirty="0" smtClean="0"/>
              <a:t> – simple, most cost-effective solutions to complex problems.</a:t>
            </a:r>
            <a:endParaRPr lang="en-US" sz="2800" dirty="0"/>
          </a:p>
        </p:txBody>
      </p:sp>
    </p:spTree>
    <p:extLst>
      <p:ext uri="{BB962C8B-B14F-4D97-AF65-F5344CB8AC3E}">
        <p14:creationId xmlns:p14="http://schemas.microsoft.com/office/powerpoint/2010/main" val="30442199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762000" y="6391275"/>
            <a:ext cx="5270500" cy="457200"/>
          </a:xfrm>
        </p:spPr>
        <p:txBody>
          <a:bodyPr/>
          <a:lstStyle/>
          <a:p>
            <a:pPr>
              <a:defRPr/>
            </a:pPr>
            <a:r>
              <a:rPr lang="en-US" dirty="0" smtClean="0"/>
              <a:t>Quoted by Patricia Rogers, RMIT University  </a:t>
            </a:r>
            <a:endParaRPr lang="en-AU" dirty="0"/>
          </a:p>
        </p:txBody>
      </p:sp>
      <p:sp>
        <p:nvSpPr>
          <p:cNvPr id="6" name="Slide Number Placeholder 5"/>
          <p:cNvSpPr>
            <a:spLocks noGrp="1"/>
          </p:cNvSpPr>
          <p:nvPr>
            <p:ph type="sldNum" sz="quarter" idx="12"/>
          </p:nvPr>
        </p:nvSpPr>
        <p:spPr/>
        <p:txBody>
          <a:bodyPr/>
          <a:lstStyle/>
          <a:p>
            <a:pPr>
              <a:defRPr/>
            </a:pPr>
            <a:fld id="{06E226CD-2F00-49FA-8A97-510D18C9F2D0}" type="slidenum">
              <a:rPr lang="en-AU"/>
              <a:pPr>
                <a:defRPr/>
              </a:pPr>
              <a:t>74</a:t>
            </a:fld>
            <a:endParaRPr lang="en-AU" dirty="0"/>
          </a:p>
        </p:txBody>
      </p:sp>
      <p:sp>
        <p:nvSpPr>
          <p:cNvPr id="376836" name="Rectangle 4"/>
          <p:cNvSpPr>
            <a:spLocks noGrp="1" noChangeArrowheads="1"/>
          </p:cNvSpPr>
          <p:nvPr>
            <p:ph type="body" idx="1"/>
          </p:nvPr>
        </p:nvSpPr>
        <p:spPr/>
        <p:txBody>
          <a:bodyPr/>
          <a:lstStyle/>
          <a:p>
            <a:pPr>
              <a:buFontTx/>
              <a:buNone/>
            </a:pPr>
            <a:r>
              <a:rPr lang="en-US" sz="3200" i="1" smtClean="0"/>
              <a:t>	“Far better an approximate answer to the right question, which is often vague, than an exact answer to the wrong question, which can always be made precise.“ </a:t>
            </a:r>
          </a:p>
          <a:p>
            <a:pPr lvl="1">
              <a:buFontTx/>
              <a:buNone/>
            </a:pPr>
            <a:endParaRPr lang="en-US" sz="2000" smtClean="0"/>
          </a:p>
          <a:p>
            <a:pPr lvl="1">
              <a:buFontTx/>
              <a:buNone/>
            </a:pPr>
            <a:r>
              <a:rPr lang="en-US" sz="2000" smtClean="0"/>
              <a:t>J. W. Tukey (1962, page 13), "The future of data analysis". </a:t>
            </a:r>
            <a:r>
              <a:rPr lang="en-US" sz="2000" i="1" smtClean="0"/>
              <a:t>Annals of Mathematical Statistics </a:t>
            </a:r>
            <a:r>
              <a:rPr lang="en-US" sz="2000" smtClean="0"/>
              <a:t>33(1), pp. 1-67.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6836">
                                            <p:txEl>
                                              <p:pRg st="0" end="0"/>
                                            </p:txEl>
                                          </p:spTgt>
                                        </p:tgtEl>
                                        <p:attrNameLst>
                                          <p:attrName>style.visibility</p:attrName>
                                        </p:attrNameLst>
                                      </p:cBhvr>
                                      <p:to>
                                        <p:strVal val="visible"/>
                                      </p:to>
                                    </p:set>
                                    <p:animEffect transition="in" filter="dissolve">
                                      <p:cBhvr>
                                        <p:cTn id="7" dur="2000"/>
                                        <p:tgtEl>
                                          <p:spTgt spid="376836">
                                            <p:txEl>
                                              <p:pRg st="0" end="0"/>
                                            </p:txEl>
                                          </p:spTgt>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376836">
                                            <p:txEl>
                                              <p:pRg st="2" end="2"/>
                                            </p:txEl>
                                          </p:spTgt>
                                        </p:tgtEl>
                                        <p:attrNameLst>
                                          <p:attrName>style.visibility</p:attrName>
                                        </p:attrNameLst>
                                      </p:cBhvr>
                                      <p:to>
                                        <p:strVal val="visible"/>
                                      </p:to>
                                    </p:set>
                                    <p:animEffect transition="in" filter="dissolve">
                                      <p:cBhvr>
                                        <p:cTn id="11" dur="2000"/>
                                        <p:tgtEl>
                                          <p:spTgt spid="3768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6E226CD-2F00-49FA-8A97-510D18C9F2D0}" type="slidenum">
              <a:rPr lang="en-AU"/>
              <a:pPr>
                <a:defRPr/>
              </a:pPr>
              <a:t>75</a:t>
            </a:fld>
            <a:endParaRPr lang="en-AU" dirty="0"/>
          </a:p>
        </p:txBody>
      </p:sp>
      <p:sp>
        <p:nvSpPr>
          <p:cNvPr id="376836" name="Rectangle 4"/>
          <p:cNvSpPr>
            <a:spLocks noGrp="1" noChangeArrowheads="1"/>
          </p:cNvSpPr>
          <p:nvPr>
            <p:ph type="body" idx="1"/>
          </p:nvPr>
        </p:nvSpPr>
        <p:spPr/>
        <p:txBody>
          <a:bodyPr/>
          <a:lstStyle/>
          <a:p>
            <a:pPr>
              <a:buFontTx/>
              <a:buNone/>
            </a:pPr>
            <a:r>
              <a:rPr lang="en-US" sz="3200" i="1" dirty="0" smtClean="0"/>
              <a:t>	“</a:t>
            </a:r>
            <a:r>
              <a:rPr lang="en-US" sz="3200" dirty="0"/>
              <a:t>An expert is someone who knows more and more about less and less until he knows absolutely everything about nothing at all</a:t>
            </a:r>
            <a:r>
              <a:rPr lang="en-US" sz="3200" dirty="0" smtClean="0"/>
              <a:t>.”*</a:t>
            </a:r>
          </a:p>
          <a:p>
            <a:pPr lvl="1">
              <a:buFontTx/>
              <a:buNone/>
            </a:pPr>
            <a:endParaRPr lang="en-US" sz="2000" dirty="0" smtClean="0"/>
          </a:p>
          <a:p>
            <a:pPr lvl="1">
              <a:buFontTx/>
              <a:buNone/>
            </a:pPr>
            <a:endParaRPr lang="en-US" sz="2000" dirty="0" smtClean="0"/>
          </a:p>
        </p:txBody>
      </p:sp>
      <p:sp>
        <p:nvSpPr>
          <p:cNvPr id="2" name="TextBox 1"/>
          <p:cNvSpPr txBox="1"/>
          <p:nvPr/>
        </p:nvSpPr>
        <p:spPr>
          <a:xfrm>
            <a:off x="914400" y="6351508"/>
            <a:ext cx="6949440" cy="369332"/>
          </a:xfrm>
          <a:prstGeom prst="rect">
            <a:avLst/>
          </a:prstGeom>
          <a:noFill/>
        </p:spPr>
        <p:txBody>
          <a:bodyPr wrap="square" rtlCol="0">
            <a:spAutoFit/>
          </a:bodyPr>
          <a:lstStyle/>
          <a:p>
            <a:r>
              <a:rPr lang="en-US" dirty="0" smtClean="0"/>
              <a:t>*Quoted by a friend; also </a:t>
            </a:r>
            <a:r>
              <a:rPr lang="en-US" dirty="0"/>
              <a:t>available at </a:t>
            </a:r>
            <a:r>
              <a:rPr lang="en-US" b="1" u="sng" dirty="0">
                <a:solidFill>
                  <a:schemeClr val="tx2"/>
                </a:solidFill>
              </a:rPr>
              <a:t>www.murphys-laws.com</a:t>
            </a:r>
            <a:r>
              <a:rPr lang="en-US" dirty="0"/>
              <a:t> </a:t>
            </a:r>
          </a:p>
        </p:txBody>
      </p:sp>
    </p:spTree>
    <p:extLst>
      <p:ext uri="{BB962C8B-B14F-4D97-AF65-F5344CB8AC3E}">
        <p14:creationId xmlns:p14="http://schemas.microsoft.com/office/powerpoint/2010/main" val="3772374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6836">
                                            <p:txEl>
                                              <p:pRg st="0" end="0"/>
                                            </p:txEl>
                                          </p:spTgt>
                                        </p:tgtEl>
                                        <p:attrNameLst>
                                          <p:attrName>style.visibility</p:attrName>
                                        </p:attrNameLst>
                                      </p:cBhvr>
                                      <p:to>
                                        <p:strVal val="visible"/>
                                      </p:to>
                                    </p:set>
                                    <p:animEffect transition="in" filter="dissolve">
                                      <p:cBhvr>
                                        <p:cTn id="7" dur="2000"/>
                                        <p:tgtEl>
                                          <p:spTgt spid="3768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6E226CD-2F00-49FA-8A97-510D18C9F2D0}" type="slidenum">
              <a:rPr lang="en-AU"/>
              <a:pPr>
                <a:defRPr/>
              </a:pPr>
              <a:t>76</a:t>
            </a:fld>
            <a:endParaRPr lang="en-AU" dirty="0"/>
          </a:p>
        </p:txBody>
      </p:sp>
      <p:sp>
        <p:nvSpPr>
          <p:cNvPr id="376836" name="Rectangle 4"/>
          <p:cNvSpPr>
            <a:spLocks noGrp="1" noChangeArrowheads="1"/>
          </p:cNvSpPr>
          <p:nvPr>
            <p:ph type="body" idx="1"/>
          </p:nvPr>
        </p:nvSpPr>
        <p:spPr/>
        <p:txBody>
          <a:bodyPr/>
          <a:lstStyle/>
          <a:p>
            <a:pPr>
              <a:buFontTx/>
              <a:buNone/>
            </a:pPr>
            <a:r>
              <a:rPr lang="en-US" sz="3200" i="1" dirty="0" smtClean="0"/>
              <a:t>	Is that what we call “scientific method”?</a:t>
            </a:r>
          </a:p>
          <a:p>
            <a:pPr>
              <a:buFontTx/>
              <a:buNone/>
            </a:pPr>
            <a:endParaRPr lang="en-US" sz="3200" i="1" dirty="0"/>
          </a:p>
          <a:p>
            <a:pPr>
              <a:buFontTx/>
              <a:buNone/>
            </a:pPr>
            <a:r>
              <a:rPr lang="en-US" sz="3200" dirty="0" smtClean="0"/>
              <a:t>	There </a:t>
            </a:r>
            <a:r>
              <a:rPr lang="en-US" sz="3200" dirty="0"/>
              <a:t>is much more to impact, to rigor, and to “the scientific method” than RTCs. Serious impact evaluations require a more holistic approach.</a:t>
            </a:r>
            <a:endParaRPr lang="en-US" sz="3200" i="1" dirty="0" smtClean="0"/>
          </a:p>
          <a:p>
            <a:pPr lvl="1">
              <a:buFontTx/>
              <a:buNone/>
            </a:pPr>
            <a:endParaRPr lang="en-US" sz="2000" dirty="0" smtClean="0"/>
          </a:p>
          <a:p>
            <a:pPr lvl="1">
              <a:buFontTx/>
              <a:buNone/>
            </a:pPr>
            <a:endParaRPr lang="en-US" sz="2000" dirty="0" smtClean="0"/>
          </a:p>
        </p:txBody>
      </p:sp>
      <p:sp>
        <p:nvSpPr>
          <p:cNvPr id="2" name="TextBox 1"/>
          <p:cNvSpPr txBox="1"/>
          <p:nvPr/>
        </p:nvSpPr>
        <p:spPr>
          <a:xfrm>
            <a:off x="914400" y="6351508"/>
            <a:ext cx="6949440" cy="369332"/>
          </a:xfrm>
          <a:prstGeom prst="rect">
            <a:avLst/>
          </a:prstGeom>
          <a:noFill/>
        </p:spPr>
        <p:txBody>
          <a:bodyPr wrap="square" rtlCol="0">
            <a:spAutoFit/>
          </a:bodyPr>
          <a:lstStyle/>
          <a:p>
            <a:r>
              <a:rPr lang="en-US" dirty="0" smtClean="0"/>
              <a:t>*Quoted by a friend; also </a:t>
            </a:r>
            <a:r>
              <a:rPr lang="en-US" dirty="0"/>
              <a:t>available at </a:t>
            </a:r>
            <a:r>
              <a:rPr lang="en-US" b="1" u="sng" dirty="0">
                <a:solidFill>
                  <a:schemeClr val="tx2"/>
                </a:solidFill>
              </a:rPr>
              <a:t>www.murphys-laws.com</a:t>
            </a:r>
            <a:r>
              <a:rPr lang="en-US" dirty="0"/>
              <a:t> </a:t>
            </a:r>
          </a:p>
        </p:txBody>
      </p:sp>
    </p:spTree>
    <p:extLst>
      <p:ext uri="{BB962C8B-B14F-4D97-AF65-F5344CB8AC3E}">
        <p14:creationId xmlns:p14="http://schemas.microsoft.com/office/powerpoint/2010/main" val="1842718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6836">
                                            <p:txEl>
                                              <p:pRg st="0" end="0"/>
                                            </p:txEl>
                                          </p:spTgt>
                                        </p:tgtEl>
                                        <p:attrNameLst>
                                          <p:attrName>style.visibility</p:attrName>
                                        </p:attrNameLst>
                                      </p:cBhvr>
                                      <p:to>
                                        <p:strVal val="visible"/>
                                      </p:to>
                                    </p:set>
                                    <p:animEffect transition="in" filter="dissolve">
                                      <p:cBhvr>
                                        <p:cTn id="7" dur="2000"/>
                                        <p:tgtEl>
                                          <p:spTgt spid="3768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6836">
                                            <p:txEl>
                                              <p:pRg st="2" end="2"/>
                                            </p:txEl>
                                          </p:spTgt>
                                        </p:tgtEl>
                                        <p:attrNameLst>
                                          <p:attrName>style.visibility</p:attrName>
                                        </p:attrNameLst>
                                      </p:cBhvr>
                                      <p:to>
                                        <p:strVal val="visible"/>
                                      </p:to>
                                    </p:set>
                                    <p:animEffect transition="in" filter="dissolve">
                                      <p:cBhvr>
                                        <p:cTn id="12" dur="2000"/>
                                        <p:tgtEl>
                                          <p:spTgt spid="3768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6"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lowchart: Extract 2"/>
          <p:cNvSpPr/>
          <p:nvPr/>
        </p:nvSpPr>
        <p:spPr>
          <a:xfrm>
            <a:off x="3048000" y="2971800"/>
            <a:ext cx="3429000" cy="3130550"/>
          </a:xfrm>
          <a:prstGeom prst="flowChartExtract">
            <a:avLst/>
          </a:prstGeom>
          <a:gradFill flip="none" rotWithShape="1">
            <a:gsLst>
              <a:gs pos="0">
                <a:schemeClr val="accent1">
                  <a:tint val="66000"/>
                  <a:satMod val="160000"/>
                  <a:alpha val="34000"/>
                </a:schemeClr>
              </a:gs>
              <a:gs pos="50000">
                <a:schemeClr val="accent1">
                  <a:tint val="44500"/>
                  <a:satMod val="160000"/>
                </a:schemeClr>
              </a:gs>
              <a:gs pos="100000">
                <a:schemeClr val="accent1">
                  <a:tint val="23500"/>
                  <a:satMod val="160000"/>
                </a:schemeClr>
              </a:gs>
            </a:gsLst>
            <a:lin ang="5400000" scaled="1"/>
            <a:tileRect/>
          </a:grad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ext Box 2"/>
          <p:cNvSpPr txBox="1">
            <a:spLocks noChangeArrowheads="1"/>
          </p:cNvSpPr>
          <p:nvPr/>
        </p:nvSpPr>
        <p:spPr bwMode="auto">
          <a:xfrm>
            <a:off x="3294063" y="992188"/>
            <a:ext cx="3286125" cy="523875"/>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800" b="1">
                <a:solidFill>
                  <a:srgbClr val="C00000"/>
                </a:solidFill>
              </a:rPr>
              <a:t>DESIRED IMPACT</a:t>
            </a:r>
            <a:endParaRPr lang="en-US" sz="2800">
              <a:solidFill>
                <a:srgbClr val="C00000"/>
              </a:solidFill>
            </a:endParaRPr>
          </a:p>
        </p:txBody>
      </p:sp>
      <p:sp>
        <p:nvSpPr>
          <p:cNvPr id="37891" name="Text Box 3"/>
          <p:cNvSpPr txBox="1">
            <a:spLocks noChangeArrowheads="1"/>
          </p:cNvSpPr>
          <p:nvPr/>
        </p:nvSpPr>
        <p:spPr bwMode="auto">
          <a:xfrm>
            <a:off x="3841750" y="2286000"/>
            <a:ext cx="1887538" cy="830263"/>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400" b="1"/>
              <a:t>OUTCOME 2</a:t>
            </a:r>
          </a:p>
        </p:txBody>
      </p:sp>
      <p:sp>
        <p:nvSpPr>
          <p:cNvPr id="37892" name="Text Box 4"/>
          <p:cNvSpPr txBox="1">
            <a:spLocks noChangeArrowheads="1"/>
          </p:cNvSpPr>
          <p:nvPr/>
        </p:nvSpPr>
        <p:spPr bwMode="auto">
          <a:xfrm>
            <a:off x="1103313" y="2286000"/>
            <a:ext cx="1825625" cy="830263"/>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400" b="1" dirty="0"/>
              <a:t>OUTCOME 1</a:t>
            </a:r>
          </a:p>
        </p:txBody>
      </p:sp>
      <p:sp>
        <p:nvSpPr>
          <p:cNvPr id="37893" name="Text Box 5"/>
          <p:cNvSpPr txBox="1">
            <a:spLocks noChangeArrowheads="1"/>
          </p:cNvSpPr>
          <p:nvPr/>
        </p:nvSpPr>
        <p:spPr bwMode="auto">
          <a:xfrm>
            <a:off x="6477000" y="2286000"/>
            <a:ext cx="1828800" cy="830263"/>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400" b="1"/>
              <a:t>OUTCOME 3</a:t>
            </a:r>
          </a:p>
        </p:txBody>
      </p:sp>
      <p:sp>
        <p:nvSpPr>
          <p:cNvPr id="37894" name="Text Box 6"/>
          <p:cNvSpPr txBox="1">
            <a:spLocks noChangeArrowheads="1"/>
          </p:cNvSpPr>
          <p:nvPr/>
        </p:nvSpPr>
        <p:spPr bwMode="auto">
          <a:xfrm>
            <a:off x="3962400" y="4114800"/>
            <a:ext cx="1752600" cy="400050"/>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000" b="1"/>
              <a:t>OUTPUT 2.2</a:t>
            </a:r>
            <a:endParaRPr lang="en-US" sz="3200" b="1"/>
          </a:p>
        </p:txBody>
      </p:sp>
      <p:sp>
        <p:nvSpPr>
          <p:cNvPr id="37895" name="Text Box 7"/>
          <p:cNvSpPr txBox="1">
            <a:spLocks noChangeArrowheads="1"/>
          </p:cNvSpPr>
          <p:nvPr/>
        </p:nvSpPr>
        <p:spPr bwMode="auto">
          <a:xfrm>
            <a:off x="6400800" y="4038600"/>
            <a:ext cx="1752600" cy="400050"/>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000" b="1"/>
              <a:t>OUTPUT 2.3</a:t>
            </a:r>
            <a:endParaRPr lang="en-US" sz="3200" b="1"/>
          </a:p>
        </p:txBody>
      </p:sp>
      <p:sp>
        <p:nvSpPr>
          <p:cNvPr id="37896" name="Text Box 8"/>
          <p:cNvSpPr txBox="1">
            <a:spLocks noChangeArrowheads="1"/>
          </p:cNvSpPr>
          <p:nvPr/>
        </p:nvSpPr>
        <p:spPr bwMode="auto">
          <a:xfrm>
            <a:off x="1447800" y="4086225"/>
            <a:ext cx="1752600" cy="400050"/>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000" b="1"/>
              <a:t>OUTPUT 2.1</a:t>
            </a:r>
          </a:p>
        </p:txBody>
      </p:sp>
      <p:sp>
        <p:nvSpPr>
          <p:cNvPr id="37897" name="Text Box 9"/>
          <p:cNvSpPr txBox="1">
            <a:spLocks noChangeArrowheads="1"/>
          </p:cNvSpPr>
          <p:nvPr/>
        </p:nvSpPr>
        <p:spPr bwMode="auto">
          <a:xfrm>
            <a:off x="1295400" y="5486400"/>
            <a:ext cx="1752600" cy="615950"/>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000" b="1"/>
              <a:t>Intervention </a:t>
            </a:r>
            <a:r>
              <a:rPr lang="en-US" sz="1400" b="1"/>
              <a:t>2.2.1</a:t>
            </a:r>
            <a:endParaRPr lang="en-US" sz="2400" b="1"/>
          </a:p>
        </p:txBody>
      </p:sp>
      <p:sp>
        <p:nvSpPr>
          <p:cNvPr id="37898" name="Text Box 10"/>
          <p:cNvSpPr txBox="1">
            <a:spLocks noChangeArrowheads="1"/>
          </p:cNvSpPr>
          <p:nvPr/>
        </p:nvSpPr>
        <p:spPr bwMode="auto">
          <a:xfrm>
            <a:off x="3886200" y="5486400"/>
            <a:ext cx="1752600" cy="615950"/>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000" b="1"/>
              <a:t>Intervention </a:t>
            </a:r>
            <a:r>
              <a:rPr lang="en-US" sz="1400" b="1"/>
              <a:t>2.2.2</a:t>
            </a:r>
            <a:endParaRPr lang="en-US" sz="2400" b="1"/>
          </a:p>
        </p:txBody>
      </p:sp>
      <p:sp>
        <p:nvSpPr>
          <p:cNvPr id="37899" name="Text Box 11"/>
          <p:cNvSpPr txBox="1">
            <a:spLocks noChangeArrowheads="1"/>
          </p:cNvSpPr>
          <p:nvPr/>
        </p:nvSpPr>
        <p:spPr bwMode="auto">
          <a:xfrm>
            <a:off x="6477000" y="5486400"/>
            <a:ext cx="1752600" cy="615950"/>
          </a:xfrm>
          <a:prstGeom prst="rect">
            <a:avLst/>
          </a:prstGeom>
          <a:solidFill>
            <a:srgbClr val="FFFF00"/>
          </a:solidFill>
          <a:ln w="12700">
            <a:solidFill>
              <a:srgbClr val="00FF99"/>
            </a:solidFill>
            <a:miter lim="800000"/>
            <a:headEnd/>
            <a:tailEnd/>
          </a:ln>
        </p:spPr>
        <p:txBody>
          <a:bodyPr>
            <a:spAutoFit/>
          </a:bodyPr>
          <a:lstStyle/>
          <a:p>
            <a:pPr algn="ctr" eaLnBrk="0" hangingPunct="0">
              <a:spcBef>
                <a:spcPct val="50000"/>
              </a:spcBef>
            </a:pPr>
            <a:r>
              <a:rPr lang="en-US" sz="2000" b="1"/>
              <a:t>Intervention </a:t>
            </a:r>
            <a:r>
              <a:rPr lang="en-US" sz="1400" b="1"/>
              <a:t>2.2.3</a:t>
            </a:r>
            <a:endParaRPr lang="en-US" sz="2400" b="1"/>
          </a:p>
        </p:txBody>
      </p:sp>
      <p:sp>
        <p:nvSpPr>
          <p:cNvPr id="37900" name="Line 12"/>
          <p:cNvSpPr>
            <a:spLocks noChangeShapeType="1"/>
          </p:cNvSpPr>
          <p:nvPr/>
        </p:nvSpPr>
        <p:spPr bwMode="auto">
          <a:xfrm flipV="1">
            <a:off x="0" y="3124200"/>
            <a:ext cx="1828800" cy="1066800"/>
          </a:xfrm>
          <a:prstGeom prst="line">
            <a:avLst/>
          </a:prstGeom>
          <a:noFill/>
          <a:ln w="38100">
            <a:solidFill>
              <a:schemeClr val="tx1"/>
            </a:solidFill>
            <a:round/>
            <a:headEnd/>
            <a:tailEnd type="triangle" w="med" len="med"/>
          </a:ln>
        </p:spPr>
        <p:txBody>
          <a:bodyPr wrap="none" anchor="ctr">
            <a:spAutoFit/>
          </a:bodyPr>
          <a:lstStyle/>
          <a:p>
            <a:endParaRPr lang="en-US"/>
          </a:p>
        </p:txBody>
      </p:sp>
      <p:sp>
        <p:nvSpPr>
          <p:cNvPr id="37901" name="Line 13"/>
          <p:cNvSpPr>
            <a:spLocks noChangeShapeType="1"/>
          </p:cNvSpPr>
          <p:nvPr/>
        </p:nvSpPr>
        <p:spPr bwMode="auto">
          <a:xfrm flipH="1" flipV="1">
            <a:off x="7315200" y="3124200"/>
            <a:ext cx="1828800" cy="990600"/>
          </a:xfrm>
          <a:prstGeom prst="line">
            <a:avLst/>
          </a:prstGeom>
          <a:noFill/>
          <a:ln w="57150">
            <a:solidFill>
              <a:schemeClr val="tx1"/>
            </a:solidFill>
            <a:round/>
            <a:headEnd/>
            <a:tailEnd type="triangle" w="med" len="med"/>
          </a:ln>
        </p:spPr>
        <p:txBody>
          <a:bodyPr wrap="none" anchor="ctr">
            <a:spAutoFit/>
          </a:bodyPr>
          <a:lstStyle/>
          <a:p>
            <a:endParaRPr lang="en-US"/>
          </a:p>
        </p:txBody>
      </p:sp>
      <p:sp>
        <p:nvSpPr>
          <p:cNvPr id="37903" name="Line 15"/>
          <p:cNvSpPr>
            <a:spLocks noChangeShapeType="1"/>
          </p:cNvSpPr>
          <p:nvPr/>
        </p:nvSpPr>
        <p:spPr bwMode="auto">
          <a:xfrm flipV="1">
            <a:off x="2209800" y="3200400"/>
            <a:ext cx="2209800" cy="838200"/>
          </a:xfrm>
          <a:prstGeom prst="line">
            <a:avLst/>
          </a:prstGeom>
          <a:noFill/>
          <a:ln w="57150">
            <a:solidFill>
              <a:schemeClr val="tx1"/>
            </a:solidFill>
            <a:round/>
            <a:headEnd/>
            <a:tailEnd type="triangle" w="med" len="med"/>
          </a:ln>
        </p:spPr>
        <p:txBody>
          <a:bodyPr wrap="none" anchor="ctr">
            <a:spAutoFit/>
          </a:bodyPr>
          <a:lstStyle/>
          <a:p>
            <a:endParaRPr lang="en-US"/>
          </a:p>
        </p:txBody>
      </p:sp>
      <p:sp>
        <p:nvSpPr>
          <p:cNvPr id="37904" name="Line 16"/>
          <p:cNvSpPr>
            <a:spLocks noChangeShapeType="1"/>
          </p:cNvSpPr>
          <p:nvPr/>
        </p:nvSpPr>
        <p:spPr bwMode="auto">
          <a:xfrm flipH="1" flipV="1">
            <a:off x="5029200" y="3200400"/>
            <a:ext cx="2286000" cy="838200"/>
          </a:xfrm>
          <a:prstGeom prst="line">
            <a:avLst/>
          </a:prstGeom>
          <a:noFill/>
          <a:ln w="57150">
            <a:solidFill>
              <a:schemeClr val="tx1"/>
            </a:solidFill>
            <a:round/>
            <a:headEnd/>
            <a:tailEnd type="triangle" w="med" len="med"/>
          </a:ln>
        </p:spPr>
        <p:txBody>
          <a:bodyPr wrap="none" anchor="ctr">
            <a:spAutoFit/>
          </a:bodyPr>
          <a:lstStyle/>
          <a:p>
            <a:endParaRPr lang="en-US"/>
          </a:p>
        </p:txBody>
      </p:sp>
      <p:sp>
        <p:nvSpPr>
          <p:cNvPr id="37905" name="Line 17"/>
          <p:cNvSpPr>
            <a:spLocks noChangeShapeType="1"/>
          </p:cNvSpPr>
          <p:nvPr/>
        </p:nvSpPr>
        <p:spPr bwMode="auto">
          <a:xfrm flipV="1">
            <a:off x="4724400" y="1600200"/>
            <a:ext cx="0" cy="685800"/>
          </a:xfrm>
          <a:prstGeom prst="line">
            <a:avLst/>
          </a:prstGeom>
          <a:noFill/>
          <a:ln w="76200">
            <a:solidFill>
              <a:schemeClr val="accent1"/>
            </a:solidFill>
            <a:round/>
            <a:headEnd/>
            <a:tailEnd type="triangle" w="med" len="med"/>
          </a:ln>
        </p:spPr>
        <p:txBody>
          <a:bodyPr anchor="ctr">
            <a:spAutoFit/>
          </a:bodyPr>
          <a:lstStyle/>
          <a:p>
            <a:endParaRPr lang="en-US"/>
          </a:p>
        </p:txBody>
      </p:sp>
      <p:sp>
        <p:nvSpPr>
          <p:cNvPr id="37906" name="Line 18"/>
          <p:cNvSpPr>
            <a:spLocks noChangeShapeType="1"/>
          </p:cNvSpPr>
          <p:nvPr/>
        </p:nvSpPr>
        <p:spPr bwMode="auto">
          <a:xfrm flipV="1">
            <a:off x="1981200" y="1524000"/>
            <a:ext cx="1600200" cy="762000"/>
          </a:xfrm>
          <a:prstGeom prst="line">
            <a:avLst/>
          </a:prstGeom>
          <a:noFill/>
          <a:ln w="76200">
            <a:solidFill>
              <a:schemeClr val="accent1"/>
            </a:solidFill>
            <a:round/>
            <a:headEnd/>
            <a:tailEnd type="triangle" w="med" len="med"/>
          </a:ln>
        </p:spPr>
        <p:txBody>
          <a:bodyPr anchor="ctr">
            <a:spAutoFit/>
          </a:bodyPr>
          <a:lstStyle/>
          <a:p>
            <a:endParaRPr lang="en-US"/>
          </a:p>
        </p:txBody>
      </p:sp>
      <p:sp>
        <p:nvSpPr>
          <p:cNvPr id="37907" name="Line 19"/>
          <p:cNvSpPr>
            <a:spLocks noChangeShapeType="1"/>
          </p:cNvSpPr>
          <p:nvPr/>
        </p:nvSpPr>
        <p:spPr bwMode="auto">
          <a:xfrm flipH="1" flipV="1">
            <a:off x="6172200" y="1524000"/>
            <a:ext cx="1066800" cy="685800"/>
          </a:xfrm>
          <a:prstGeom prst="line">
            <a:avLst/>
          </a:prstGeom>
          <a:noFill/>
          <a:ln w="76200">
            <a:solidFill>
              <a:schemeClr val="accent1"/>
            </a:solidFill>
            <a:round/>
            <a:headEnd/>
            <a:tailEnd type="triangle" w="med" len="med"/>
          </a:ln>
        </p:spPr>
        <p:txBody>
          <a:bodyPr anchor="ctr">
            <a:spAutoFit/>
          </a:bodyPr>
          <a:lstStyle/>
          <a:p>
            <a:endParaRPr lang="en-US"/>
          </a:p>
        </p:txBody>
      </p:sp>
      <p:sp>
        <p:nvSpPr>
          <p:cNvPr id="37908" name="Line 20"/>
          <p:cNvSpPr>
            <a:spLocks noChangeShapeType="1"/>
          </p:cNvSpPr>
          <p:nvPr/>
        </p:nvSpPr>
        <p:spPr bwMode="auto">
          <a:xfrm flipV="1">
            <a:off x="0" y="6248400"/>
            <a:ext cx="1981200" cy="609600"/>
          </a:xfrm>
          <a:prstGeom prst="line">
            <a:avLst/>
          </a:prstGeom>
          <a:noFill/>
          <a:ln w="57150" cmpd="thickThin">
            <a:solidFill>
              <a:srgbClr val="00CC66"/>
            </a:solidFill>
            <a:round/>
            <a:headEnd/>
            <a:tailEnd type="triangle" w="med" len="med"/>
          </a:ln>
        </p:spPr>
        <p:txBody>
          <a:bodyPr wrap="none" anchor="ctr">
            <a:spAutoFit/>
          </a:bodyPr>
          <a:lstStyle/>
          <a:p>
            <a:endParaRPr lang="en-US"/>
          </a:p>
        </p:txBody>
      </p:sp>
      <p:sp>
        <p:nvSpPr>
          <p:cNvPr id="37909" name="Line 21"/>
          <p:cNvSpPr>
            <a:spLocks noChangeShapeType="1"/>
          </p:cNvSpPr>
          <p:nvPr/>
        </p:nvSpPr>
        <p:spPr bwMode="auto">
          <a:xfrm flipH="1" flipV="1">
            <a:off x="4724400" y="6248400"/>
            <a:ext cx="76200" cy="609600"/>
          </a:xfrm>
          <a:prstGeom prst="line">
            <a:avLst/>
          </a:prstGeom>
          <a:noFill/>
          <a:ln w="57150" cmpd="thickThin">
            <a:solidFill>
              <a:srgbClr val="00CC66"/>
            </a:solidFill>
            <a:round/>
            <a:headEnd/>
            <a:tailEnd type="triangle" w="med" len="med"/>
          </a:ln>
        </p:spPr>
        <p:txBody>
          <a:bodyPr anchor="ctr">
            <a:spAutoFit/>
          </a:bodyPr>
          <a:lstStyle/>
          <a:p>
            <a:endParaRPr lang="en-US"/>
          </a:p>
        </p:txBody>
      </p:sp>
      <p:sp>
        <p:nvSpPr>
          <p:cNvPr id="37910" name="Line 22"/>
          <p:cNvSpPr>
            <a:spLocks noChangeShapeType="1"/>
          </p:cNvSpPr>
          <p:nvPr/>
        </p:nvSpPr>
        <p:spPr bwMode="auto">
          <a:xfrm flipH="1" flipV="1">
            <a:off x="7315200" y="6248400"/>
            <a:ext cx="1828800" cy="609600"/>
          </a:xfrm>
          <a:prstGeom prst="line">
            <a:avLst/>
          </a:prstGeom>
          <a:noFill/>
          <a:ln w="57150" cmpd="thickThin">
            <a:solidFill>
              <a:srgbClr val="00CC66"/>
            </a:solidFill>
            <a:round/>
            <a:headEnd/>
            <a:tailEnd type="triangle" w="med" len="med"/>
          </a:ln>
        </p:spPr>
        <p:txBody>
          <a:bodyPr anchor="ctr">
            <a:spAutoFit/>
          </a:bodyPr>
          <a:lstStyle/>
          <a:p>
            <a:endParaRPr lang="en-US"/>
          </a:p>
        </p:txBody>
      </p:sp>
      <p:sp>
        <p:nvSpPr>
          <p:cNvPr id="37911" name="Line 23"/>
          <p:cNvSpPr>
            <a:spLocks noChangeShapeType="1"/>
          </p:cNvSpPr>
          <p:nvPr/>
        </p:nvSpPr>
        <p:spPr bwMode="auto">
          <a:xfrm flipV="1">
            <a:off x="0" y="4524375"/>
            <a:ext cx="2198688" cy="1114425"/>
          </a:xfrm>
          <a:prstGeom prst="line">
            <a:avLst/>
          </a:prstGeom>
          <a:noFill/>
          <a:ln w="38100">
            <a:solidFill>
              <a:schemeClr val="hlink"/>
            </a:solidFill>
            <a:round/>
            <a:headEnd/>
            <a:tailEnd type="triangle" w="med" len="med"/>
          </a:ln>
        </p:spPr>
        <p:txBody>
          <a:bodyPr anchor="ctr">
            <a:spAutoFit/>
          </a:bodyPr>
          <a:lstStyle/>
          <a:p>
            <a:endParaRPr lang="en-US"/>
          </a:p>
        </p:txBody>
      </p:sp>
      <p:sp>
        <p:nvSpPr>
          <p:cNvPr id="37912" name="Line 24"/>
          <p:cNvSpPr>
            <a:spLocks noChangeShapeType="1"/>
          </p:cNvSpPr>
          <p:nvPr/>
        </p:nvSpPr>
        <p:spPr bwMode="auto">
          <a:xfrm flipV="1">
            <a:off x="2209800" y="4524375"/>
            <a:ext cx="1997075" cy="962025"/>
          </a:xfrm>
          <a:prstGeom prst="line">
            <a:avLst/>
          </a:prstGeom>
          <a:noFill/>
          <a:ln w="38100">
            <a:solidFill>
              <a:schemeClr val="hlink"/>
            </a:solidFill>
            <a:round/>
            <a:headEnd/>
            <a:tailEnd type="triangle" w="med" len="med"/>
          </a:ln>
        </p:spPr>
        <p:txBody>
          <a:bodyPr anchor="ctr">
            <a:spAutoFit/>
          </a:bodyPr>
          <a:lstStyle/>
          <a:p>
            <a:endParaRPr lang="en-US"/>
          </a:p>
        </p:txBody>
      </p:sp>
      <p:sp>
        <p:nvSpPr>
          <p:cNvPr id="37913" name="Line 25"/>
          <p:cNvSpPr>
            <a:spLocks noChangeShapeType="1"/>
          </p:cNvSpPr>
          <p:nvPr/>
        </p:nvSpPr>
        <p:spPr bwMode="auto">
          <a:xfrm flipV="1">
            <a:off x="4724400" y="4524375"/>
            <a:ext cx="30163" cy="962025"/>
          </a:xfrm>
          <a:prstGeom prst="line">
            <a:avLst/>
          </a:prstGeom>
          <a:noFill/>
          <a:ln w="38100">
            <a:solidFill>
              <a:schemeClr val="hlink"/>
            </a:solidFill>
            <a:round/>
            <a:headEnd/>
            <a:tailEnd type="triangle" w="med" len="med"/>
          </a:ln>
        </p:spPr>
        <p:txBody>
          <a:bodyPr anchor="ctr">
            <a:spAutoFit/>
          </a:bodyPr>
          <a:lstStyle/>
          <a:p>
            <a:endParaRPr lang="en-US"/>
          </a:p>
        </p:txBody>
      </p:sp>
      <p:sp>
        <p:nvSpPr>
          <p:cNvPr id="37914" name="Line 26"/>
          <p:cNvSpPr>
            <a:spLocks noChangeShapeType="1"/>
          </p:cNvSpPr>
          <p:nvPr/>
        </p:nvSpPr>
        <p:spPr bwMode="auto">
          <a:xfrm flipH="1" flipV="1">
            <a:off x="5302250" y="4524375"/>
            <a:ext cx="1860550" cy="885825"/>
          </a:xfrm>
          <a:prstGeom prst="line">
            <a:avLst/>
          </a:prstGeom>
          <a:noFill/>
          <a:ln w="38100">
            <a:solidFill>
              <a:schemeClr val="hlink"/>
            </a:solidFill>
            <a:round/>
            <a:headEnd/>
            <a:tailEnd type="triangle" w="med" len="med"/>
          </a:ln>
        </p:spPr>
        <p:txBody>
          <a:bodyPr anchor="ctr">
            <a:spAutoFit/>
          </a:bodyPr>
          <a:lstStyle/>
          <a:p>
            <a:endParaRPr lang="en-US"/>
          </a:p>
        </p:txBody>
      </p:sp>
      <p:sp>
        <p:nvSpPr>
          <p:cNvPr id="37915" name="Line 27"/>
          <p:cNvSpPr>
            <a:spLocks noChangeShapeType="1"/>
          </p:cNvSpPr>
          <p:nvPr/>
        </p:nvSpPr>
        <p:spPr bwMode="auto">
          <a:xfrm flipH="1" flipV="1">
            <a:off x="7310438" y="4524375"/>
            <a:ext cx="1833562" cy="962025"/>
          </a:xfrm>
          <a:prstGeom prst="line">
            <a:avLst/>
          </a:prstGeom>
          <a:noFill/>
          <a:ln w="38100">
            <a:solidFill>
              <a:schemeClr val="hlink"/>
            </a:solidFill>
            <a:round/>
            <a:headEnd/>
            <a:tailEnd type="triangle" w="med" len="med"/>
          </a:ln>
        </p:spPr>
        <p:txBody>
          <a:bodyPr anchor="ctr">
            <a:spAutoFit/>
          </a:bodyPr>
          <a:lstStyle/>
          <a:p>
            <a:endParaRPr lang="en-US"/>
          </a:p>
        </p:txBody>
      </p:sp>
      <p:sp>
        <p:nvSpPr>
          <p:cNvPr id="37916" name="Text Box 28"/>
          <p:cNvSpPr txBox="1">
            <a:spLocks noChangeArrowheads="1"/>
          </p:cNvSpPr>
          <p:nvPr/>
        </p:nvSpPr>
        <p:spPr bwMode="auto">
          <a:xfrm>
            <a:off x="990600" y="142875"/>
            <a:ext cx="2057400" cy="466725"/>
          </a:xfrm>
          <a:prstGeom prst="rect">
            <a:avLst/>
          </a:prstGeom>
          <a:solidFill>
            <a:srgbClr val="CCFF33"/>
          </a:solidFill>
          <a:ln w="9525">
            <a:solidFill>
              <a:srgbClr val="FFFF00"/>
            </a:solidFill>
            <a:miter lim="800000"/>
            <a:headEnd/>
            <a:tailEnd/>
          </a:ln>
        </p:spPr>
        <p:txBody>
          <a:bodyPr>
            <a:spAutoFit/>
          </a:bodyPr>
          <a:lstStyle/>
          <a:p>
            <a:pPr eaLnBrk="0" hangingPunct="0">
              <a:spcBef>
                <a:spcPct val="50000"/>
              </a:spcBef>
            </a:pPr>
            <a:r>
              <a:rPr lang="en-US" sz="2400" b="1">
                <a:solidFill>
                  <a:srgbClr val="FF0000"/>
                </a:solidFill>
                <a:latin typeface="Times New Roman" pitchFamily="18" charset="0"/>
              </a:rPr>
              <a:t>Consequences</a:t>
            </a:r>
          </a:p>
        </p:txBody>
      </p:sp>
      <p:sp>
        <p:nvSpPr>
          <p:cNvPr id="37917" name="Text Box 29"/>
          <p:cNvSpPr txBox="1">
            <a:spLocks noChangeArrowheads="1"/>
          </p:cNvSpPr>
          <p:nvPr/>
        </p:nvSpPr>
        <p:spPr bwMode="auto">
          <a:xfrm>
            <a:off x="3581400" y="152400"/>
            <a:ext cx="2057400" cy="466725"/>
          </a:xfrm>
          <a:prstGeom prst="rect">
            <a:avLst/>
          </a:prstGeom>
          <a:solidFill>
            <a:srgbClr val="CCFF33"/>
          </a:solidFill>
          <a:ln w="9525">
            <a:solidFill>
              <a:srgbClr val="FFFF00"/>
            </a:solidFill>
            <a:miter lim="800000"/>
            <a:headEnd/>
            <a:tailEnd/>
          </a:ln>
        </p:spPr>
        <p:txBody>
          <a:bodyPr>
            <a:spAutoFit/>
          </a:bodyPr>
          <a:lstStyle/>
          <a:p>
            <a:pPr eaLnBrk="0" hangingPunct="0">
              <a:spcBef>
                <a:spcPct val="50000"/>
              </a:spcBef>
            </a:pPr>
            <a:r>
              <a:rPr lang="en-US" sz="2400" b="1">
                <a:solidFill>
                  <a:srgbClr val="FF0000"/>
                </a:solidFill>
                <a:latin typeface="Times New Roman" pitchFamily="18" charset="0"/>
              </a:rPr>
              <a:t>Consequences</a:t>
            </a:r>
          </a:p>
        </p:txBody>
      </p:sp>
      <p:sp>
        <p:nvSpPr>
          <p:cNvPr id="37918" name="Text Box 30"/>
          <p:cNvSpPr txBox="1">
            <a:spLocks noChangeArrowheads="1"/>
          </p:cNvSpPr>
          <p:nvPr/>
        </p:nvSpPr>
        <p:spPr bwMode="auto">
          <a:xfrm>
            <a:off x="6324600" y="152400"/>
            <a:ext cx="2057400" cy="466725"/>
          </a:xfrm>
          <a:prstGeom prst="rect">
            <a:avLst/>
          </a:prstGeom>
          <a:solidFill>
            <a:srgbClr val="CCFF33"/>
          </a:solidFill>
          <a:ln w="9525">
            <a:solidFill>
              <a:srgbClr val="FFFF00"/>
            </a:solidFill>
            <a:miter lim="800000"/>
            <a:headEnd/>
            <a:tailEnd/>
          </a:ln>
        </p:spPr>
        <p:txBody>
          <a:bodyPr>
            <a:spAutoFit/>
          </a:bodyPr>
          <a:lstStyle/>
          <a:p>
            <a:pPr eaLnBrk="0" hangingPunct="0">
              <a:spcBef>
                <a:spcPct val="50000"/>
              </a:spcBef>
            </a:pPr>
            <a:r>
              <a:rPr lang="en-US" sz="2400" b="1">
                <a:solidFill>
                  <a:srgbClr val="FF0000"/>
                </a:solidFill>
                <a:latin typeface="Times New Roman" pitchFamily="18" charset="0"/>
              </a:rPr>
              <a:t>Consequences</a:t>
            </a:r>
          </a:p>
        </p:txBody>
      </p:sp>
      <p:sp>
        <p:nvSpPr>
          <p:cNvPr id="37919" name="Line 31"/>
          <p:cNvSpPr>
            <a:spLocks noChangeShapeType="1"/>
          </p:cNvSpPr>
          <p:nvPr/>
        </p:nvSpPr>
        <p:spPr bwMode="auto">
          <a:xfrm flipH="1" flipV="1">
            <a:off x="1981200" y="609600"/>
            <a:ext cx="1447800" cy="381000"/>
          </a:xfrm>
          <a:prstGeom prst="line">
            <a:avLst/>
          </a:prstGeom>
          <a:noFill/>
          <a:ln w="38100">
            <a:solidFill>
              <a:srgbClr val="FF3300"/>
            </a:solidFill>
            <a:round/>
            <a:headEnd/>
            <a:tailEnd type="triangle" w="med" len="med"/>
          </a:ln>
        </p:spPr>
        <p:txBody>
          <a:bodyPr wrap="none" anchor="ctr"/>
          <a:lstStyle/>
          <a:p>
            <a:endParaRPr lang="en-US"/>
          </a:p>
        </p:txBody>
      </p:sp>
      <p:sp>
        <p:nvSpPr>
          <p:cNvPr id="37920" name="Line 32"/>
          <p:cNvSpPr>
            <a:spLocks noChangeShapeType="1"/>
          </p:cNvSpPr>
          <p:nvPr/>
        </p:nvSpPr>
        <p:spPr bwMode="auto">
          <a:xfrm flipV="1">
            <a:off x="4724400" y="609600"/>
            <a:ext cx="0" cy="381000"/>
          </a:xfrm>
          <a:prstGeom prst="line">
            <a:avLst/>
          </a:prstGeom>
          <a:noFill/>
          <a:ln w="38100">
            <a:solidFill>
              <a:srgbClr val="FF3300"/>
            </a:solidFill>
            <a:round/>
            <a:headEnd/>
            <a:tailEnd type="triangle" w="med" len="med"/>
          </a:ln>
        </p:spPr>
        <p:txBody>
          <a:bodyPr wrap="none" anchor="ctr"/>
          <a:lstStyle/>
          <a:p>
            <a:endParaRPr lang="en-US"/>
          </a:p>
        </p:txBody>
      </p:sp>
      <p:sp>
        <p:nvSpPr>
          <p:cNvPr id="37921" name="Line 33"/>
          <p:cNvSpPr>
            <a:spLocks noChangeShapeType="1"/>
          </p:cNvSpPr>
          <p:nvPr/>
        </p:nvSpPr>
        <p:spPr bwMode="auto">
          <a:xfrm flipV="1">
            <a:off x="6172200" y="609600"/>
            <a:ext cx="1219200" cy="381000"/>
          </a:xfrm>
          <a:prstGeom prst="line">
            <a:avLst/>
          </a:prstGeom>
          <a:noFill/>
          <a:ln w="28575">
            <a:solidFill>
              <a:srgbClr val="FF3300"/>
            </a:solidFill>
            <a:round/>
            <a:headEnd/>
            <a:tailEnd type="triangle" w="med" len="med"/>
          </a:ln>
        </p:spPr>
        <p:txBody>
          <a:bodyPr wrap="none" anchor="ctr"/>
          <a:lstStyle/>
          <a:p>
            <a:endParaRPr lang="en-US"/>
          </a:p>
        </p:txBody>
      </p:sp>
      <p:sp>
        <p:nvSpPr>
          <p:cNvPr id="2" name="Up Arrow 1"/>
          <p:cNvSpPr/>
          <p:nvPr/>
        </p:nvSpPr>
        <p:spPr>
          <a:xfrm>
            <a:off x="4724400" y="4524375"/>
            <a:ext cx="45719" cy="962025"/>
          </a:xfrm>
          <a:prstGeom prst="upArrow">
            <a:avLst/>
          </a:prstGeom>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Up Arrow 35"/>
          <p:cNvSpPr/>
          <p:nvPr/>
        </p:nvSpPr>
        <p:spPr>
          <a:xfrm>
            <a:off x="4724400" y="3152775"/>
            <a:ext cx="45719" cy="962025"/>
          </a:xfrm>
          <a:prstGeom prst="upArrow">
            <a:avLst/>
          </a:prstGeom>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Extract 36"/>
          <p:cNvSpPr/>
          <p:nvPr/>
        </p:nvSpPr>
        <p:spPr>
          <a:xfrm>
            <a:off x="1" y="1516063"/>
            <a:ext cx="9144000" cy="4551362"/>
          </a:xfrm>
          <a:prstGeom prst="flowChartExtract">
            <a:avLst/>
          </a:prstGeom>
          <a:solidFill>
            <a:schemeClr val="accent3">
              <a:lumMod val="50000"/>
              <a:alpha val="23922"/>
            </a:schemeClr>
          </a:solidFill>
          <a:ln w="57150">
            <a:solidFill>
              <a:srgbClr val="00B050"/>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429000" y="4724400"/>
            <a:ext cx="2743200" cy="584775"/>
          </a:xfrm>
          <a:prstGeom prst="rect">
            <a:avLst/>
          </a:prstGeom>
          <a:solidFill>
            <a:srgbClr val="FF9933"/>
          </a:solidFill>
        </p:spPr>
        <p:txBody>
          <a:bodyPr wrap="square" rtlCol="0">
            <a:spAutoFit/>
          </a:bodyPr>
          <a:lstStyle/>
          <a:p>
            <a:pPr algn="ctr"/>
            <a:r>
              <a:rPr lang="en-US" sz="3200" dirty="0" smtClean="0"/>
              <a:t>A Simple RCT</a:t>
            </a:r>
            <a:endParaRPr lang="en-US" sz="3200" dirty="0"/>
          </a:p>
        </p:txBody>
      </p:sp>
      <p:cxnSp>
        <p:nvCxnSpPr>
          <p:cNvPr id="7" name="Straight Arrow Connector 6"/>
          <p:cNvCxnSpPr/>
          <p:nvPr/>
        </p:nvCxnSpPr>
        <p:spPr>
          <a:xfrm flipH="1" flipV="1">
            <a:off x="4724400" y="1524000"/>
            <a:ext cx="2628900" cy="3982318"/>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7912" idx="0"/>
          </p:cNvCxnSpPr>
          <p:nvPr/>
        </p:nvCxnSpPr>
        <p:spPr>
          <a:xfrm flipV="1">
            <a:off x="2209800" y="1600200"/>
            <a:ext cx="2362201" cy="3886200"/>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47800" y="3429000"/>
            <a:ext cx="6629400" cy="584775"/>
          </a:xfrm>
          <a:prstGeom prst="rect">
            <a:avLst/>
          </a:prstGeom>
          <a:solidFill>
            <a:srgbClr val="92D050"/>
          </a:solidFill>
        </p:spPr>
        <p:txBody>
          <a:bodyPr wrap="square" rtlCol="0">
            <a:spAutoFit/>
          </a:bodyPr>
          <a:lstStyle/>
          <a:p>
            <a:pPr algn="ctr"/>
            <a:r>
              <a:rPr lang="en-US" sz="3200" dirty="0" smtClean="0"/>
              <a:t>A more comprehensive design</a:t>
            </a:r>
            <a:endParaRPr lang="en-US" sz="3200" dirty="0"/>
          </a:p>
        </p:txBody>
      </p:sp>
      <p:cxnSp>
        <p:nvCxnSpPr>
          <p:cNvPr id="48" name="Straight Arrow Connector 47"/>
          <p:cNvCxnSpPr/>
          <p:nvPr/>
        </p:nvCxnSpPr>
        <p:spPr>
          <a:xfrm flipH="1" flipV="1">
            <a:off x="4724400" y="1600200"/>
            <a:ext cx="38100" cy="1371601"/>
          </a:xfrm>
          <a:prstGeom prst="straightConnector1">
            <a:avLst/>
          </a:prstGeom>
          <a:ln w="762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98620"/>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ipe(down)">
                                      <p:cBhvr>
                                        <p:cTn id="22" dur="1000"/>
                                        <p:tgtEl>
                                          <p:spTgt spid="37"/>
                                        </p:tgtEl>
                                      </p:cBhvr>
                                    </p:animEffect>
                                  </p:childTnLst>
                                </p:cTn>
                              </p:par>
                            </p:childTnLst>
                          </p:cTn>
                        </p:par>
                        <p:par>
                          <p:cTn id="23" fill="hold">
                            <p:stCondLst>
                              <p:cond delay="1000"/>
                            </p:stCondLst>
                            <p:childTnLst>
                              <p:par>
                                <p:cTn id="24" presetID="2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500"/>
                                        <p:tgtEl>
                                          <p:spTgt spid="7"/>
                                        </p:tgtEl>
                                      </p:cBhvr>
                                    </p:animEffect>
                                  </p:childTnLst>
                                </p:cTn>
                              </p:par>
                              <p:par>
                                <p:cTn id="27" presetID="22" presetClass="entr" presetSubtype="4"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down)">
                                      <p:cBhvr>
                                        <p:cTn id="29" dur="500"/>
                                        <p:tgtEl>
                                          <p:spTgt spid="43"/>
                                        </p:tgtEl>
                                      </p:cBhvr>
                                    </p:animEffect>
                                  </p:childTnLst>
                                </p:cTn>
                              </p:par>
                            </p:childTnLst>
                          </p:cTn>
                        </p:par>
                        <p:par>
                          <p:cTn id="30" fill="hold">
                            <p:stCondLst>
                              <p:cond delay="1500"/>
                            </p:stCondLst>
                            <p:childTnLst>
                              <p:par>
                                <p:cTn id="31" presetID="21" presetClass="entr" presetSubtype="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par>
                          <p:cTn id="34" fill="hold">
                            <p:stCondLst>
                              <p:cond delay="3500"/>
                            </p:stCondLst>
                            <p:childTnLst>
                              <p:par>
                                <p:cTn id="35" presetID="22" presetClass="entr" presetSubtype="4"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down)">
                                      <p:cBhvr>
                                        <p:cTn id="3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6" grpId="0" animBg="1"/>
      <p:bldP spid="37" grpId="0" animBg="1"/>
      <p:bldP spid="4" grpId="0" animBg="1"/>
      <p:bldP spid="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762000" y="6391275"/>
            <a:ext cx="4540250" cy="457200"/>
          </a:xfrm>
        </p:spPr>
        <p:txBody>
          <a:bodyPr/>
          <a:lstStyle/>
          <a:p>
            <a:pPr>
              <a:defRPr/>
            </a:pPr>
            <a:r>
              <a:rPr lang="en-AU" dirty="0" smtClean="0"/>
              <a:t>Patricia Rogers, RMIT </a:t>
            </a:r>
            <a:r>
              <a:rPr lang="en-AU" dirty="0"/>
              <a:t>University</a:t>
            </a:r>
          </a:p>
        </p:txBody>
      </p:sp>
      <p:sp>
        <p:nvSpPr>
          <p:cNvPr id="6" name="Slide Number Placeholder 5"/>
          <p:cNvSpPr>
            <a:spLocks noGrp="1"/>
          </p:cNvSpPr>
          <p:nvPr>
            <p:ph type="sldNum" sz="quarter" idx="12"/>
          </p:nvPr>
        </p:nvSpPr>
        <p:spPr/>
        <p:txBody>
          <a:bodyPr/>
          <a:lstStyle/>
          <a:p>
            <a:pPr>
              <a:defRPr/>
            </a:pPr>
            <a:fld id="{5736CBFD-2029-4930-AD76-14EA4B89816E}" type="slidenum">
              <a:rPr lang="en-AU"/>
              <a:pPr>
                <a:defRPr/>
              </a:pPr>
              <a:t>78</a:t>
            </a:fld>
            <a:endParaRPr lang="en-AU" dirty="0"/>
          </a:p>
        </p:txBody>
      </p:sp>
      <p:sp>
        <p:nvSpPr>
          <p:cNvPr id="79876" name="Rectangle 2"/>
          <p:cNvSpPr>
            <a:spLocks noGrp="1" noChangeArrowheads="1"/>
          </p:cNvSpPr>
          <p:nvPr>
            <p:ph type="title"/>
          </p:nvPr>
        </p:nvSpPr>
        <p:spPr>
          <a:xfrm>
            <a:off x="555625" y="681038"/>
            <a:ext cx="8054975" cy="922337"/>
          </a:xfrm>
        </p:spPr>
        <p:txBody>
          <a:bodyPr/>
          <a:lstStyle/>
          <a:p>
            <a:r>
              <a:rPr lang="en-US" b="1" smtClean="0"/>
              <a:t>There can be validity problems with RTCs </a:t>
            </a:r>
          </a:p>
        </p:txBody>
      </p:sp>
      <p:sp>
        <p:nvSpPr>
          <p:cNvPr id="79877" name="Text Box 3"/>
          <p:cNvSpPr>
            <a:spLocks noGrp="1" noChangeArrowheads="1"/>
          </p:cNvSpPr>
          <p:nvPr>
            <p:ph type="body" idx="1"/>
          </p:nvPr>
        </p:nvSpPr>
        <p:spPr>
          <a:xfrm>
            <a:off x="323850" y="1820863"/>
            <a:ext cx="8229600" cy="4346575"/>
          </a:xfrm>
        </p:spPr>
        <p:txBody>
          <a:bodyPr/>
          <a:lstStyle/>
          <a:p>
            <a:r>
              <a:rPr lang="en-AU" sz="2000" b="1" smtClean="0"/>
              <a:t>Internal validity</a:t>
            </a:r>
          </a:p>
          <a:p>
            <a:pPr marL="455613" lvl="1" indent="0">
              <a:buFontTx/>
              <a:buNone/>
            </a:pPr>
            <a:r>
              <a:rPr lang="en-AU" sz="2000" smtClean="0"/>
              <a:t>Quality issues – Poor measurement, Poor adherence to randomisation, Inadequate statistical power, Ignored differential effects, Inappropriate comparisons, Fishing for statistical significance, Differential attrition between control and treatment groups, Treatment leakage, Unplanned cross-over, Unidentified poor quality implementation</a:t>
            </a:r>
          </a:p>
          <a:p>
            <a:pPr marL="455613" lvl="1" indent="0">
              <a:buFontTx/>
              <a:buNone/>
            </a:pPr>
            <a:r>
              <a:rPr lang="en-AU" sz="2000" smtClean="0"/>
              <a:t>Other issues - Random error, Contamination from other sources, Need for a complete causal package, Lack of blinding, </a:t>
            </a:r>
          </a:p>
          <a:p>
            <a:r>
              <a:rPr lang="en-AU" sz="2000" b="1" smtClean="0"/>
              <a:t>External validity</a:t>
            </a:r>
          </a:p>
          <a:p>
            <a:pPr marL="455613" lvl="1" indent="0">
              <a:buFontTx/>
              <a:buNone/>
            </a:pPr>
            <a:r>
              <a:rPr lang="en-AU" sz="2000" smtClean="0"/>
              <a:t>Effectiveness in real world practice, Transferability to new situations</a:t>
            </a:r>
          </a:p>
          <a:p>
            <a:pPr>
              <a:buFont typeface="Wingdings" pitchFamily="2" charset="2"/>
              <a:buNone/>
            </a:pPr>
            <a:endParaRPr lang="en-US" sz="20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p:txBody>
          <a:bodyPr/>
          <a:lstStyle/>
          <a:p>
            <a:pPr>
              <a:defRPr/>
            </a:pPr>
            <a:fld id="{65C87962-CF13-41D5-AA8F-D75DE72D0633}" type="slidenum">
              <a:rPr lang="en-US" smtClean="0"/>
              <a:pPr>
                <a:defRPr/>
              </a:pPr>
              <a:t>79</a:t>
            </a:fld>
            <a:endParaRPr lang="en-US" dirty="0" smtClean="0"/>
          </a:p>
        </p:txBody>
      </p:sp>
      <p:sp>
        <p:nvSpPr>
          <p:cNvPr id="80899" name="Rectangle 2"/>
          <p:cNvSpPr>
            <a:spLocks noGrp="1" noChangeArrowheads="1"/>
          </p:cNvSpPr>
          <p:nvPr>
            <p:ph type="title"/>
          </p:nvPr>
        </p:nvSpPr>
        <p:spPr/>
        <p:txBody>
          <a:bodyPr/>
          <a:lstStyle/>
          <a:p>
            <a:pPr eaLnBrk="1" hangingPunct="1"/>
            <a:r>
              <a:rPr lang="en-US" smtClean="0"/>
              <a:t>The limited use of strong evaluation designs</a:t>
            </a:r>
          </a:p>
        </p:txBody>
      </p:sp>
      <p:sp>
        <p:nvSpPr>
          <p:cNvPr id="80900" name="Rectangle 3"/>
          <p:cNvSpPr>
            <a:spLocks noGrp="1" noChangeArrowheads="1"/>
          </p:cNvSpPr>
          <p:nvPr>
            <p:ph type="body" idx="1"/>
          </p:nvPr>
        </p:nvSpPr>
        <p:spPr/>
        <p:txBody>
          <a:bodyPr/>
          <a:lstStyle/>
          <a:p>
            <a:pPr eaLnBrk="1" hangingPunct="1"/>
            <a:r>
              <a:rPr lang="en-US" sz="3000" smtClean="0"/>
              <a:t>In the RealWorld (at least of international development programs) we estimate that:</a:t>
            </a:r>
          </a:p>
          <a:p>
            <a:pPr lvl="1" eaLnBrk="1" hangingPunct="1"/>
            <a:endParaRPr lang="en-US" smtClean="0"/>
          </a:p>
          <a:p>
            <a:pPr lvl="1" eaLnBrk="1" hangingPunct="1"/>
            <a:r>
              <a:rPr lang="en-US" smtClean="0"/>
              <a:t>fewer than 5%-10% of </a:t>
            </a:r>
            <a:r>
              <a:rPr lang="en-US" i="1" smtClean="0"/>
              <a:t>project impact evaluations </a:t>
            </a:r>
            <a:r>
              <a:rPr lang="en-US" smtClean="0"/>
              <a:t>use a strong experimental or even quasi-experimental designs</a:t>
            </a:r>
          </a:p>
          <a:p>
            <a:pPr lvl="1" eaLnBrk="1" hangingPunct="1"/>
            <a:endParaRPr lang="en-US" smtClean="0"/>
          </a:p>
          <a:p>
            <a:pPr lvl="1" eaLnBrk="1" hangingPunct="1"/>
            <a:r>
              <a:rPr lang="en-US" smtClean="0"/>
              <a:t>significantly less than 5% use randomized control trials (‘pure’ experimental design)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p:cNvSpPr>
            <a:spLocks noGrp="1" noChangeArrowheads="1"/>
          </p:cNvSpPr>
          <p:nvPr>
            <p:ph type="sldNum" sz="quarter" idx="12"/>
          </p:nvPr>
        </p:nvSpPr>
        <p:spPr/>
        <p:txBody>
          <a:bodyPr/>
          <a:lstStyle/>
          <a:p>
            <a:pPr>
              <a:defRPr/>
            </a:pPr>
            <a:fld id="{AE4704E9-0E3B-453B-BE45-B2389E2A63C4}" type="slidenum">
              <a:rPr lang="en-US" smtClean="0"/>
              <a:pPr>
                <a:defRPr/>
              </a:pPr>
              <a:t>8</a:t>
            </a:fld>
            <a:endParaRPr lang="en-US" dirty="0" smtClean="0"/>
          </a:p>
        </p:txBody>
      </p:sp>
      <p:sp>
        <p:nvSpPr>
          <p:cNvPr id="13315" name="Rectangle 3"/>
          <p:cNvSpPr>
            <a:spLocks noGrp="1" noChangeArrowheads="1"/>
          </p:cNvSpPr>
          <p:nvPr>
            <p:ph type="subTitle" idx="1"/>
          </p:nvPr>
        </p:nvSpPr>
        <p:spPr>
          <a:xfrm>
            <a:off x="1828800" y="3581400"/>
            <a:ext cx="5486400" cy="1752600"/>
          </a:xfrm>
        </p:spPr>
        <p:txBody>
          <a:bodyPr/>
          <a:lstStyle/>
          <a:p>
            <a:pPr>
              <a:lnSpc>
                <a:spcPct val="80000"/>
              </a:lnSpc>
            </a:pPr>
            <a:endParaRPr lang="en-US" b="1" smtClean="0">
              <a:solidFill>
                <a:srgbClr val="3399FF"/>
              </a:solidFill>
            </a:endParaRPr>
          </a:p>
          <a:p>
            <a:pPr>
              <a:lnSpc>
                <a:spcPct val="80000"/>
              </a:lnSpc>
            </a:pPr>
            <a:endParaRPr lang="en-US" sz="1800" i="1" smtClean="0">
              <a:solidFill>
                <a:srgbClr val="3399FF"/>
              </a:solidFill>
            </a:endParaRPr>
          </a:p>
          <a:p>
            <a:pPr algn="r">
              <a:lnSpc>
                <a:spcPct val="80000"/>
              </a:lnSpc>
            </a:pPr>
            <a:endParaRPr lang="en-US" sz="2100" i="1" smtClean="0">
              <a:solidFill>
                <a:srgbClr val="3399FF"/>
              </a:solidFill>
            </a:endParaRPr>
          </a:p>
        </p:txBody>
      </p:sp>
      <p:sp>
        <p:nvSpPr>
          <p:cNvPr id="253956" name="Text Box 4"/>
          <p:cNvSpPr txBox="1">
            <a:spLocks noChangeArrowheads="1"/>
          </p:cNvSpPr>
          <p:nvPr/>
        </p:nvSpPr>
        <p:spPr bwMode="auto">
          <a:xfrm>
            <a:off x="1447800" y="3746500"/>
            <a:ext cx="62484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i="1">
                <a:solidFill>
                  <a:srgbClr val="663300"/>
                </a:solidFill>
                <a:latin typeface="Arial Black" pitchFamily="34" charset="0"/>
              </a:rPr>
              <a:t>OVERVIEW OF THE </a:t>
            </a:r>
          </a:p>
          <a:p>
            <a:pPr algn="ctr">
              <a:spcBef>
                <a:spcPct val="50000"/>
              </a:spcBef>
            </a:pPr>
            <a:r>
              <a:rPr lang="en-US" sz="2800" i="1">
                <a:solidFill>
                  <a:srgbClr val="663300"/>
                </a:solidFill>
                <a:latin typeface="Arial Black" pitchFamily="34" charset="0"/>
              </a:rPr>
              <a:t>RWE APPROACH</a:t>
            </a:r>
            <a:endParaRPr lang="en-US" sz="2800" b="1" i="1">
              <a:solidFill>
                <a:srgbClr val="663300"/>
              </a:solidFill>
            </a:endParaRPr>
          </a:p>
        </p:txBody>
      </p:sp>
      <p:sp>
        <p:nvSpPr>
          <p:cNvPr id="13317" name="Rectangle 2"/>
          <p:cNvSpPr>
            <a:spLocks noGrp="1" noChangeArrowheads="1"/>
          </p:cNvSpPr>
          <p:nvPr>
            <p:ph type="ctrTitle"/>
          </p:nvPr>
        </p:nvSpPr>
        <p:spPr>
          <a:xfrm>
            <a:off x="914400" y="690563"/>
            <a:ext cx="7340600" cy="2295525"/>
          </a:xfrm>
        </p:spPr>
        <p:txBody>
          <a:bodyPr/>
          <a:lstStyle/>
          <a:p>
            <a:pPr eaLnBrk="1" hangingPunct="1"/>
            <a:r>
              <a:rPr lang="en-US" sz="2400" smtClean="0"/>
              <a:t/>
            </a:r>
            <a:br>
              <a:rPr lang="en-US" sz="2400" smtClean="0"/>
            </a:br>
            <a:r>
              <a:rPr lang="en-US" sz="4000" b="1" smtClean="0">
                <a:solidFill>
                  <a:srgbClr val="C00000"/>
                </a:solidFill>
              </a:rPr>
              <a:t>RealWorld Evaluation</a:t>
            </a:r>
            <a:r>
              <a:rPr lang="en-US" sz="3200" b="1" smtClean="0"/>
              <a:t> </a:t>
            </a:r>
            <a:br>
              <a:rPr lang="en-US" sz="3200" b="1" smtClean="0"/>
            </a:br>
            <a:r>
              <a:rPr lang="en-US" sz="3200" b="1" smtClean="0"/>
              <a:t/>
            </a:r>
            <a:br>
              <a:rPr lang="en-US" sz="3200" b="1" smtClean="0"/>
            </a:br>
            <a:r>
              <a:rPr lang="en-US" sz="2400" i="0" smtClean="0"/>
              <a:t>Designing Evaluations under Budget, Time, Data and Political Constraints</a:t>
            </a:r>
            <a:r>
              <a:rPr lang="en-US" sz="4800" smtClean="0"/>
              <a:t> </a:t>
            </a:r>
            <a:endParaRPr lang="en-US" sz="3200" i="0" smtClean="0">
              <a:solidFill>
                <a:schemeClr val="tx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53956"/>
                                        </p:tgtEl>
                                        <p:attrNameLst>
                                          <p:attrName>style.visibility</p:attrName>
                                        </p:attrNameLst>
                                      </p:cBhvr>
                                      <p:to>
                                        <p:strVal val="visible"/>
                                      </p:to>
                                    </p:set>
                                    <p:animEffect transition="in" filter="box(in)">
                                      <p:cBhvr>
                                        <p:cTn id="7" dur="1000"/>
                                        <p:tgtEl>
                                          <p:spTgt spid="2539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6"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04800" y="457200"/>
            <a:ext cx="8610600" cy="2677656"/>
          </a:xfrm>
          <a:prstGeom prst="rect">
            <a:avLst/>
          </a:prstGeom>
          <a:noFill/>
        </p:spPr>
        <p:txBody>
          <a:bodyPr wrap="square" rtlCol="0">
            <a:spAutoFit/>
          </a:bodyPr>
          <a:lstStyle/>
          <a:p>
            <a:r>
              <a:rPr lang="en-US" sz="3200" dirty="0" smtClean="0">
                <a:latin typeface="Aharoni" pitchFamily="2" charset="-79"/>
                <a:cs typeface="Aharoni" pitchFamily="2" charset="-79"/>
              </a:rPr>
              <a:t>What kinds of evaluation designs are actually used in the real world of international development?  Findings from meta-evaluations of </a:t>
            </a:r>
            <a:r>
              <a:rPr lang="en-US" sz="4000" dirty="0" smtClean="0">
                <a:latin typeface="Aharoni" pitchFamily="2" charset="-79"/>
                <a:cs typeface="Aharoni" pitchFamily="2" charset="-79"/>
              </a:rPr>
              <a:t>336</a:t>
            </a:r>
            <a:r>
              <a:rPr lang="en-US" sz="3600" dirty="0" smtClean="0">
                <a:latin typeface="Aharoni" pitchFamily="2" charset="-79"/>
                <a:cs typeface="Aharoni" pitchFamily="2" charset="-79"/>
              </a:rPr>
              <a:t> </a:t>
            </a:r>
            <a:r>
              <a:rPr lang="en-US" sz="3200" dirty="0" smtClean="0">
                <a:latin typeface="Aharoni" pitchFamily="2" charset="-79"/>
                <a:cs typeface="Aharoni" pitchFamily="2" charset="-79"/>
              </a:rPr>
              <a:t>evaluation reports of an INGO.</a:t>
            </a:r>
            <a:endParaRPr lang="en-US" sz="3200" dirty="0"/>
          </a:p>
        </p:txBody>
      </p:sp>
      <p:graphicFrame>
        <p:nvGraphicFramePr>
          <p:cNvPr id="5" name="Group 25"/>
          <p:cNvGraphicFramePr>
            <a:graphicFrameLocks noGrp="1"/>
          </p:cNvGraphicFramePr>
          <p:nvPr>
            <p:extLst>
              <p:ext uri="{D42A27DB-BD31-4B8C-83A1-F6EECF244321}">
                <p14:modId xmlns:p14="http://schemas.microsoft.com/office/powerpoint/2010/main" val="3725124676"/>
              </p:ext>
            </p:extLst>
          </p:nvPr>
        </p:nvGraphicFramePr>
        <p:xfrm>
          <a:off x="1447800" y="3246356"/>
          <a:ext cx="6096000" cy="3383044"/>
        </p:xfrm>
        <a:graphic>
          <a:graphicData uri="http://schemas.openxmlformats.org/drawingml/2006/table">
            <a:tbl>
              <a:tblPr/>
              <a:tblGrid>
                <a:gridCol w="3048000"/>
                <a:gridCol w="3048000"/>
              </a:tblGrid>
              <a:tr h="81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Post-test only</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59%</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81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Before-and-after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8127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With-and-without</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9447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Other counterfactual</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bl>
          </a:graphicData>
        </a:graphic>
      </p:graphicFrame>
    </p:spTree>
    <p:extLst>
      <p:ext uri="{BB962C8B-B14F-4D97-AF65-F5344CB8AC3E}">
        <p14:creationId xmlns:p14="http://schemas.microsoft.com/office/powerpoint/2010/main" val="21600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p:txBody>
          <a:bodyPr/>
          <a:lstStyle/>
          <a:p>
            <a:pPr>
              <a:defRPr/>
            </a:pPr>
            <a:fld id="{6C6768DA-B9C8-45EA-ABE2-A80D734F7D8D}" type="slidenum">
              <a:rPr lang="en-US" smtClean="0"/>
              <a:pPr>
                <a:defRPr/>
              </a:pPr>
              <a:t>81</a:t>
            </a:fld>
            <a:endParaRPr lang="en-US" dirty="0" smtClean="0"/>
          </a:p>
        </p:txBody>
      </p:sp>
      <p:sp>
        <p:nvSpPr>
          <p:cNvPr id="82947" name="Rectangle 2"/>
          <p:cNvSpPr>
            <a:spLocks noGrp="1" noChangeArrowheads="1"/>
          </p:cNvSpPr>
          <p:nvPr>
            <p:ph type="title"/>
          </p:nvPr>
        </p:nvSpPr>
        <p:spPr/>
        <p:txBody>
          <a:bodyPr/>
          <a:lstStyle/>
          <a:p>
            <a:pPr eaLnBrk="1" hangingPunct="1"/>
            <a:r>
              <a:rPr lang="en-US" smtClean="0">
                <a:solidFill>
                  <a:srgbClr val="C00000"/>
                </a:solidFill>
              </a:rPr>
              <a:t>There are other methods for assessing the counterfactual</a:t>
            </a:r>
          </a:p>
        </p:txBody>
      </p:sp>
      <p:sp>
        <p:nvSpPr>
          <p:cNvPr id="82948" name="Rectangle 3"/>
          <p:cNvSpPr>
            <a:spLocks noGrp="1" noChangeArrowheads="1"/>
          </p:cNvSpPr>
          <p:nvPr>
            <p:ph type="body" idx="1"/>
          </p:nvPr>
        </p:nvSpPr>
        <p:spPr>
          <a:xfrm>
            <a:off x="762000" y="1905000"/>
            <a:ext cx="8191500" cy="4038600"/>
          </a:xfrm>
        </p:spPr>
        <p:txBody>
          <a:bodyPr/>
          <a:lstStyle/>
          <a:p>
            <a:pPr eaLnBrk="1" hangingPunct="1"/>
            <a:r>
              <a:rPr lang="en-US" smtClean="0"/>
              <a:t>Reliable secondary data that depicts relevant trends in the population</a:t>
            </a:r>
          </a:p>
          <a:p>
            <a:pPr eaLnBrk="1" hangingPunct="1"/>
            <a:r>
              <a:rPr lang="en-US" smtClean="0"/>
              <a:t>Longitudinal monitoring data (if it includes non-reached population)</a:t>
            </a:r>
          </a:p>
          <a:p>
            <a:pPr eaLnBrk="1" hangingPunct="1"/>
            <a:r>
              <a:rPr lang="en-US" smtClean="0"/>
              <a:t>Qualitative methods to obtain perspectives of key informants, participants, neighbors, etc.</a:t>
            </a:r>
          </a:p>
          <a:p>
            <a:pPr eaLnBrk="1" hangingPunct="1">
              <a:buFont typeface="Wingdings" pitchFamily="2" charset="2"/>
              <a:buChar char="Ø"/>
            </a:pPr>
            <a:r>
              <a:rPr lang="en-US" sz="2800" b="1" smtClean="0">
                <a:solidFill>
                  <a:srgbClr val="7030A0"/>
                </a:solidFill>
              </a:rPr>
              <a:t>We’ll talk more about this later</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7200" y="1272600"/>
            <a:ext cx="8382000" cy="5509200"/>
          </a:xfrm>
          <a:prstGeom prst="rect">
            <a:avLst/>
          </a:prstGeom>
          <a:noFill/>
        </p:spPr>
        <p:txBody>
          <a:bodyPr wrap="square" rtlCol="0">
            <a:spAutoFit/>
          </a:bodyPr>
          <a:lstStyle/>
          <a:p>
            <a:pPr marL="514350" indent="-514350">
              <a:buAutoNum type="arabicParenR"/>
            </a:pPr>
            <a:r>
              <a:rPr lang="en-US" sz="3200" dirty="0" smtClean="0"/>
              <a:t>thorough </a:t>
            </a:r>
            <a:r>
              <a:rPr lang="en-US" sz="3200" dirty="0"/>
              <a:t>consultation with and involvement by a variety of stakeholders, </a:t>
            </a:r>
            <a:endParaRPr lang="en-US" sz="3200" dirty="0" smtClean="0"/>
          </a:p>
          <a:p>
            <a:pPr marL="514350" indent="-514350">
              <a:buAutoNum type="arabicParenR"/>
            </a:pPr>
            <a:r>
              <a:rPr lang="en-US" sz="3200" dirty="0" smtClean="0"/>
              <a:t>articulating </a:t>
            </a:r>
            <a:r>
              <a:rPr lang="en-US" sz="3200" dirty="0"/>
              <a:t>a comprehensive logic model that includes relevant external influences, </a:t>
            </a:r>
            <a:endParaRPr lang="en-US" sz="3200" dirty="0" smtClean="0"/>
          </a:p>
          <a:p>
            <a:pPr marL="514350" indent="-514350">
              <a:buAutoNum type="arabicParenR"/>
            </a:pPr>
            <a:r>
              <a:rPr lang="en-US" sz="3200" dirty="0" smtClean="0"/>
              <a:t>getting </a:t>
            </a:r>
            <a:r>
              <a:rPr lang="en-US" sz="3200" dirty="0"/>
              <a:t>agreement on desirable ‘impact level’ goals and indicators, </a:t>
            </a:r>
            <a:endParaRPr lang="en-US" sz="3200" dirty="0" smtClean="0"/>
          </a:p>
          <a:p>
            <a:pPr marL="514350" indent="-514350">
              <a:buAutoNum type="arabicParenR"/>
            </a:pPr>
            <a:r>
              <a:rPr lang="en-US" sz="3200" dirty="0" smtClean="0"/>
              <a:t>adapting </a:t>
            </a:r>
            <a:r>
              <a:rPr lang="en-US" sz="3200" dirty="0"/>
              <a:t>evaluation design as well as data collection and analysis methodologies to respond to the questions being asked, </a:t>
            </a:r>
            <a:r>
              <a:rPr lang="en-US" sz="3200" dirty="0" smtClean="0"/>
              <a:t>…</a:t>
            </a:r>
            <a:endParaRPr lang="en-US" sz="3200" dirty="0"/>
          </a:p>
        </p:txBody>
      </p:sp>
      <p:sp>
        <p:nvSpPr>
          <p:cNvPr id="3" name="TextBox 2"/>
          <p:cNvSpPr txBox="1"/>
          <p:nvPr/>
        </p:nvSpPr>
        <p:spPr>
          <a:xfrm>
            <a:off x="609600" y="152400"/>
            <a:ext cx="7772400" cy="1077218"/>
          </a:xfrm>
          <a:prstGeom prst="rect">
            <a:avLst/>
          </a:prstGeom>
          <a:noFill/>
        </p:spPr>
        <p:txBody>
          <a:bodyPr wrap="square" rtlCol="0">
            <a:spAutoFit/>
          </a:bodyPr>
          <a:lstStyle/>
          <a:p>
            <a:r>
              <a:rPr lang="en-US" sz="3200" b="1" u="sng" dirty="0">
                <a:solidFill>
                  <a:srgbClr val="0070C0"/>
                </a:solidFill>
              </a:rPr>
              <a:t>Rigorous</a:t>
            </a:r>
            <a:r>
              <a:rPr lang="en-US" sz="3200" b="1" dirty="0">
                <a:solidFill>
                  <a:srgbClr val="0070C0"/>
                </a:solidFill>
              </a:rPr>
              <a:t> impact evaluation should include (but is not limited to): </a:t>
            </a:r>
            <a:endParaRPr lang="en-US" sz="3200" dirty="0">
              <a:solidFill>
                <a:srgbClr val="0070C0"/>
              </a:solidFill>
            </a:endParaRPr>
          </a:p>
        </p:txBody>
      </p:sp>
    </p:spTree>
    <p:extLst>
      <p:ext uri="{BB962C8B-B14F-4D97-AF65-F5344CB8AC3E}">
        <p14:creationId xmlns:p14="http://schemas.microsoft.com/office/powerpoint/2010/main" val="82379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750"/>
                            </p:stCondLst>
                            <p:childTnLst>
                              <p:par>
                                <p:cTn id="9" presetID="22" presetClass="entr" presetSubtype="8" fill="hold" grpId="0"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3500"/>
                            </p:stCondLst>
                            <p:childTnLst>
                              <p:par>
                                <p:cTn id="13" presetID="22" presetClass="entr" presetSubtype="8" fill="hold" grpId="0"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par>
                          <p:cTn id="16" fill="hold">
                            <p:stCondLst>
                              <p:cond delay="5250"/>
                            </p:stCondLst>
                            <p:childTnLst>
                              <p:par>
                                <p:cTn id="17" presetID="22" presetClass="entr" presetSubtype="8" fill="hold" grpId="0" nodeType="afterEffect">
                                  <p:stCondLst>
                                    <p:cond delay="75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57200" y="1627287"/>
            <a:ext cx="8382000" cy="5078313"/>
          </a:xfrm>
          <a:prstGeom prst="rect">
            <a:avLst/>
          </a:prstGeom>
          <a:noFill/>
        </p:spPr>
        <p:txBody>
          <a:bodyPr wrap="square" rtlCol="0">
            <a:spAutoFit/>
          </a:bodyPr>
          <a:lstStyle/>
          <a:p>
            <a:r>
              <a:rPr lang="en-US" sz="3600" dirty="0" smtClean="0"/>
              <a:t>5</a:t>
            </a:r>
            <a:r>
              <a:rPr lang="en-US" sz="3600" dirty="0"/>
              <a:t>) adequately monitoring and documenting the process throughout the life of the program being evaluated, </a:t>
            </a:r>
            <a:endParaRPr lang="en-US" sz="3600" dirty="0" smtClean="0"/>
          </a:p>
          <a:p>
            <a:r>
              <a:rPr lang="en-US" sz="3600" dirty="0" smtClean="0"/>
              <a:t>6</a:t>
            </a:r>
            <a:r>
              <a:rPr lang="en-US" sz="3600" dirty="0"/>
              <a:t>) using an appropriate combination of methods to triangulate evidence being collected, </a:t>
            </a:r>
            <a:endParaRPr lang="en-US" sz="3600" dirty="0" smtClean="0"/>
          </a:p>
          <a:p>
            <a:r>
              <a:rPr lang="en-US" sz="3600" dirty="0" smtClean="0"/>
              <a:t>7</a:t>
            </a:r>
            <a:r>
              <a:rPr lang="en-US" sz="3600" dirty="0"/>
              <a:t>) being sufficiently flexible to account for evolving contexts, </a:t>
            </a:r>
            <a:r>
              <a:rPr lang="en-US" sz="3600" dirty="0" smtClean="0"/>
              <a:t>…</a:t>
            </a:r>
            <a:endParaRPr lang="en-US" sz="3600" b="1" dirty="0" smtClean="0">
              <a:solidFill>
                <a:schemeClr val="accent1"/>
              </a:solidFill>
            </a:endParaRPr>
          </a:p>
        </p:txBody>
      </p:sp>
      <p:sp>
        <p:nvSpPr>
          <p:cNvPr id="3" name="TextBox 2"/>
          <p:cNvSpPr txBox="1"/>
          <p:nvPr/>
        </p:nvSpPr>
        <p:spPr>
          <a:xfrm>
            <a:off x="609600" y="152400"/>
            <a:ext cx="7772400" cy="1077218"/>
          </a:xfrm>
          <a:prstGeom prst="rect">
            <a:avLst/>
          </a:prstGeom>
          <a:noFill/>
        </p:spPr>
        <p:txBody>
          <a:bodyPr wrap="square" rtlCol="0">
            <a:spAutoFit/>
          </a:bodyPr>
          <a:lstStyle/>
          <a:p>
            <a:r>
              <a:rPr lang="en-US" sz="3200" b="1" u="sng" dirty="0">
                <a:solidFill>
                  <a:srgbClr val="0070C0"/>
                </a:solidFill>
              </a:rPr>
              <a:t>Rigorous</a:t>
            </a:r>
            <a:r>
              <a:rPr lang="en-US" sz="3200" b="1" dirty="0">
                <a:solidFill>
                  <a:srgbClr val="0070C0"/>
                </a:solidFill>
              </a:rPr>
              <a:t> impact evaluation should include (but is not limited to): </a:t>
            </a:r>
            <a:endParaRPr lang="en-US" sz="3200" dirty="0">
              <a:solidFill>
                <a:srgbClr val="0070C0"/>
              </a:solidFill>
            </a:endParaRPr>
          </a:p>
        </p:txBody>
      </p:sp>
    </p:spTree>
    <p:extLst>
      <p:ext uri="{BB962C8B-B14F-4D97-AF65-F5344CB8AC3E}">
        <p14:creationId xmlns:p14="http://schemas.microsoft.com/office/powerpoint/2010/main" val="306054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22564" y="1897082"/>
            <a:ext cx="8382000" cy="4524315"/>
          </a:xfrm>
          <a:prstGeom prst="rect">
            <a:avLst/>
          </a:prstGeom>
          <a:noFill/>
        </p:spPr>
        <p:txBody>
          <a:bodyPr wrap="square" rtlCol="0">
            <a:spAutoFit/>
          </a:bodyPr>
          <a:lstStyle/>
          <a:p>
            <a:r>
              <a:rPr lang="en-US" sz="3600" dirty="0" smtClean="0"/>
              <a:t>8</a:t>
            </a:r>
            <a:r>
              <a:rPr lang="en-US" sz="3600" dirty="0"/>
              <a:t>) using a variety of ways to determine the counterfactual, </a:t>
            </a:r>
            <a:endParaRPr lang="en-US" sz="3600" dirty="0" smtClean="0"/>
          </a:p>
          <a:p>
            <a:r>
              <a:rPr lang="en-US" sz="3600" dirty="0" smtClean="0"/>
              <a:t>9</a:t>
            </a:r>
            <a:r>
              <a:rPr lang="en-US" sz="3600" dirty="0"/>
              <a:t>) estimating  the potential sustainability of whatever changes have been observed, </a:t>
            </a:r>
            <a:endParaRPr lang="en-US" sz="3600" dirty="0" smtClean="0"/>
          </a:p>
          <a:p>
            <a:r>
              <a:rPr lang="en-US" sz="3600" dirty="0" smtClean="0"/>
              <a:t>10</a:t>
            </a:r>
            <a:r>
              <a:rPr lang="en-US" sz="3600" dirty="0"/>
              <a:t>) communicating the findings to different audiences in useful ways, </a:t>
            </a:r>
            <a:endParaRPr lang="en-US" sz="3600" dirty="0" smtClean="0"/>
          </a:p>
          <a:p>
            <a:r>
              <a:rPr lang="en-US" sz="3600" dirty="0" smtClean="0"/>
              <a:t>11) etc. …</a:t>
            </a:r>
            <a:endParaRPr lang="en-US" sz="3600" b="1" dirty="0" smtClean="0">
              <a:solidFill>
                <a:schemeClr val="accent1"/>
              </a:solidFill>
            </a:endParaRPr>
          </a:p>
        </p:txBody>
      </p:sp>
      <p:sp>
        <p:nvSpPr>
          <p:cNvPr id="5" name="TextBox 4"/>
          <p:cNvSpPr txBox="1"/>
          <p:nvPr/>
        </p:nvSpPr>
        <p:spPr>
          <a:xfrm>
            <a:off x="609600" y="152400"/>
            <a:ext cx="7772400" cy="1200329"/>
          </a:xfrm>
          <a:prstGeom prst="rect">
            <a:avLst/>
          </a:prstGeom>
          <a:noFill/>
        </p:spPr>
        <p:txBody>
          <a:bodyPr wrap="square" rtlCol="0">
            <a:spAutoFit/>
          </a:bodyPr>
          <a:lstStyle/>
          <a:p>
            <a:r>
              <a:rPr lang="en-US" sz="3200" b="1" u="sng" dirty="0">
                <a:solidFill>
                  <a:srgbClr val="0070C0"/>
                </a:solidFill>
              </a:rPr>
              <a:t>Rigorous</a:t>
            </a:r>
            <a:r>
              <a:rPr lang="en-US" sz="3600" b="1" dirty="0">
                <a:solidFill>
                  <a:srgbClr val="0070C0"/>
                </a:solidFill>
              </a:rPr>
              <a:t> impact evaluation should include (but is not limited to): </a:t>
            </a:r>
            <a:endParaRPr lang="en-US" sz="3600" dirty="0">
              <a:solidFill>
                <a:srgbClr val="0070C0"/>
              </a:solidFill>
            </a:endParaRPr>
          </a:p>
        </p:txBody>
      </p:sp>
    </p:spTree>
    <p:extLst>
      <p:ext uri="{BB962C8B-B14F-4D97-AF65-F5344CB8AC3E}">
        <p14:creationId xmlns:p14="http://schemas.microsoft.com/office/powerpoint/2010/main" val="76519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43000" y="1600200"/>
            <a:ext cx="7315200" cy="3785652"/>
          </a:xfrm>
          <a:prstGeom prst="rect">
            <a:avLst/>
          </a:prstGeom>
          <a:noFill/>
        </p:spPr>
        <p:txBody>
          <a:bodyPr wrap="square" rtlCol="0">
            <a:spAutoFit/>
          </a:bodyPr>
          <a:lstStyle/>
          <a:p>
            <a:r>
              <a:rPr lang="en-US" sz="4000" b="1" dirty="0">
                <a:solidFill>
                  <a:srgbClr val="0070C0"/>
                </a:solidFill>
              </a:rPr>
              <a:t>The point is that the list of what’s required for ‘rigorous’ impact evaluation goes way beyond initial randomization into treatment and ‘control’ groups.</a:t>
            </a:r>
          </a:p>
        </p:txBody>
      </p:sp>
    </p:spTree>
    <p:extLst>
      <p:ext uri="{BB962C8B-B14F-4D97-AF65-F5344CB8AC3E}">
        <p14:creationId xmlns:p14="http://schemas.microsoft.com/office/powerpoint/2010/main" val="331741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2400" y="429935"/>
            <a:ext cx="8763000" cy="6463308"/>
          </a:xfrm>
          <a:prstGeom prst="rect">
            <a:avLst/>
          </a:prstGeom>
          <a:noFill/>
          <a:ln w="57150">
            <a:solidFill>
              <a:srgbClr val="FFFF00"/>
            </a:solidFill>
          </a:ln>
          <a:effectLst>
            <a:glow rad="139700">
              <a:schemeClr val="accent1">
                <a:satMod val="175000"/>
                <a:alpha val="40000"/>
              </a:schemeClr>
            </a:glow>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txBody>
          <a:bodyPr wrap="square" lIns="274320" tIns="274320" rIns="182880" bIns="274320" rtlCol="0">
            <a:spAutoFit/>
          </a:bodyPr>
          <a:lstStyle/>
          <a:p>
            <a:r>
              <a:rPr lang="en-US" sz="3200" dirty="0"/>
              <a:t>To attempt to conduct an impact evaluation of a program using only one pre-determined tool is to suffer from myopia, which is unfortunate.  </a:t>
            </a:r>
            <a:endParaRPr lang="en-US" sz="3200" dirty="0" smtClean="0"/>
          </a:p>
          <a:p>
            <a:endParaRPr lang="en-US" sz="3200" dirty="0"/>
          </a:p>
          <a:p>
            <a:r>
              <a:rPr lang="en-US" sz="3200" dirty="0" smtClean="0"/>
              <a:t>On the other hand, to </a:t>
            </a:r>
            <a:r>
              <a:rPr lang="en-US" sz="3200" dirty="0"/>
              <a:t>prescribe to donors and senior managers of major agencies that there is a single preferred design and method for conducting all impact evaluations can and has had unfortunate consequences for all of those who are involved in the design, implementation and evaluation of international development programs.</a:t>
            </a:r>
          </a:p>
        </p:txBody>
      </p:sp>
    </p:spTree>
    <p:extLst>
      <p:ext uri="{BB962C8B-B14F-4D97-AF65-F5344CB8AC3E}">
        <p14:creationId xmlns:p14="http://schemas.microsoft.com/office/powerpoint/2010/main" val="57186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000" y="990600"/>
            <a:ext cx="8458200" cy="4524315"/>
          </a:xfrm>
          <a:prstGeom prst="rect">
            <a:avLst/>
          </a:prstGeom>
          <a:noFill/>
        </p:spPr>
        <p:txBody>
          <a:bodyPr wrap="square" rtlCol="0">
            <a:spAutoFit/>
          </a:bodyPr>
          <a:lstStyle/>
          <a:p>
            <a:pPr algn="ctr"/>
            <a:r>
              <a:rPr lang="en-US" sz="3600" b="1" dirty="0" smtClean="0">
                <a:solidFill>
                  <a:srgbClr val="0070C0"/>
                </a:solidFill>
              </a:rPr>
              <a:t>We must be careful that in using the “</a:t>
            </a:r>
            <a:r>
              <a:rPr lang="en-US" sz="3600" b="1" u="sng" dirty="0" smtClean="0">
                <a:solidFill>
                  <a:srgbClr val="FFC000"/>
                </a:solidFill>
                <a:effectLst>
                  <a:outerShdw blurRad="38100" dist="38100" dir="2700000" algn="tl">
                    <a:srgbClr val="000000">
                      <a:alpha val="43137"/>
                    </a:srgbClr>
                  </a:outerShdw>
                </a:effectLst>
              </a:rPr>
              <a:t>Gold Standard</a:t>
            </a:r>
            <a:r>
              <a:rPr lang="en-US" sz="3600" b="1" dirty="0" smtClean="0">
                <a:solidFill>
                  <a:srgbClr val="0070C0"/>
                </a:solidFill>
              </a:rPr>
              <a:t>” </a:t>
            </a:r>
          </a:p>
          <a:p>
            <a:pPr algn="ctr"/>
            <a:r>
              <a:rPr lang="en-US" sz="3600" b="1" dirty="0" smtClean="0">
                <a:solidFill>
                  <a:srgbClr val="0070C0"/>
                </a:solidFill>
              </a:rPr>
              <a:t>we do not violate the “</a:t>
            </a:r>
            <a:r>
              <a:rPr lang="en-US" sz="3600" b="1" u="sng" dirty="0" smtClean="0">
                <a:solidFill>
                  <a:srgbClr val="FFC000"/>
                </a:solidFill>
                <a:effectLst>
                  <a:outerShdw blurRad="38100" dist="38100" dir="2700000" algn="tl">
                    <a:srgbClr val="000000">
                      <a:alpha val="43137"/>
                    </a:srgbClr>
                  </a:outerShdw>
                </a:effectLst>
              </a:rPr>
              <a:t>Golden Rule</a:t>
            </a:r>
            <a:r>
              <a:rPr lang="en-US" sz="3600" b="1" dirty="0" smtClean="0">
                <a:solidFill>
                  <a:srgbClr val="0070C0"/>
                </a:solidFill>
              </a:rPr>
              <a:t>”:</a:t>
            </a:r>
          </a:p>
          <a:p>
            <a:pPr algn="ctr"/>
            <a:r>
              <a:rPr lang="en-US" sz="3600" b="1" dirty="0">
                <a:solidFill>
                  <a:srgbClr val="0070C0"/>
                </a:solidFill>
              </a:rPr>
              <a:t>“Judge not that you not be judged</a:t>
            </a:r>
            <a:r>
              <a:rPr lang="en-US" sz="3600" b="1" dirty="0" smtClean="0">
                <a:solidFill>
                  <a:srgbClr val="0070C0"/>
                </a:solidFill>
              </a:rPr>
              <a:t>!”</a:t>
            </a:r>
          </a:p>
          <a:p>
            <a:pPr algn="ctr"/>
            <a:endParaRPr lang="en-US" sz="3600" b="1" dirty="0" smtClean="0">
              <a:solidFill>
                <a:srgbClr val="0070C0"/>
              </a:solidFill>
            </a:endParaRPr>
          </a:p>
          <a:p>
            <a:pPr algn="ctr"/>
            <a:r>
              <a:rPr lang="en-US" sz="3600" b="1" dirty="0" smtClean="0">
                <a:solidFill>
                  <a:srgbClr val="0070C0"/>
                </a:solidFill>
              </a:rPr>
              <a:t>In other words:</a:t>
            </a:r>
          </a:p>
          <a:p>
            <a:pPr algn="ctr"/>
            <a:r>
              <a:rPr lang="en-US" sz="3600" b="1" dirty="0" smtClean="0">
                <a:solidFill>
                  <a:srgbClr val="0070C0"/>
                </a:solidFill>
              </a:rPr>
              <a:t>“Evaluate others as you would have them evaluate you.”  </a:t>
            </a:r>
          </a:p>
        </p:txBody>
      </p:sp>
    </p:spTree>
    <p:extLst>
      <p:ext uri="{BB962C8B-B14F-4D97-AF65-F5344CB8AC3E}">
        <p14:creationId xmlns:p14="http://schemas.microsoft.com/office/powerpoint/2010/main" val="268781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childTnLst>
                          </p:cTn>
                        </p:par>
                        <p:par>
                          <p:cTn id="8" fill="hold">
                            <p:stCondLst>
                              <p:cond delay="1500"/>
                            </p:stCondLst>
                            <p:childTnLst>
                              <p:par>
                                <p:cTn id="9" presetID="22" presetClass="entr" presetSubtype="1"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1000"/>
                                        <p:tgtEl>
                                          <p:spTgt spid="2">
                                            <p:txEl>
                                              <p:pRg st="1" end="1"/>
                                            </p:txEl>
                                          </p:spTgt>
                                        </p:tgtEl>
                                      </p:cBhvr>
                                    </p:animEffect>
                                  </p:childTnLst>
                                </p:cTn>
                              </p:par>
                            </p:childTnLst>
                          </p:cTn>
                        </p:par>
                        <p:par>
                          <p:cTn id="12" fill="hold">
                            <p:stCondLst>
                              <p:cond delay="3000"/>
                            </p:stCondLst>
                            <p:childTnLst>
                              <p:par>
                                <p:cTn id="13" presetID="22" presetClass="entr" presetSubtype="1"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1000"/>
                                        <p:tgtEl>
                                          <p:spTgt spid="2">
                                            <p:txEl>
                                              <p:pRg st="2" end="2"/>
                                            </p:txEl>
                                          </p:spTgt>
                                        </p:tgtEl>
                                      </p:cBhvr>
                                    </p:animEffect>
                                  </p:childTnLst>
                                </p:cTn>
                              </p:par>
                            </p:childTnLst>
                          </p:cTn>
                        </p:par>
                        <p:par>
                          <p:cTn id="16" fill="hold">
                            <p:stCondLst>
                              <p:cond delay="4500"/>
                            </p:stCondLst>
                            <p:childTnLst>
                              <p:par>
                                <p:cTn id="17" presetID="22" presetClass="entr" presetSubtype="1" fill="hold" grpId="0" nodeType="afterEffect">
                                  <p:stCondLst>
                                    <p:cond delay="50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1000"/>
                                        <p:tgtEl>
                                          <p:spTgt spid="2">
                                            <p:txEl>
                                              <p:pRg st="4" end="4"/>
                                            </p:txEl>
                                          </p:spTgt>
                                        </p:tgtEl>
                                      </p:cBhvr>
                                    </p:animEffect>
                                  </p:childTnLst>
                                </p:cTn>
                              </p:par>
                            </p:childTnLst>
                          </p:cTn>
                        </p:par>
                        <p:par>
                          <p:cTn id="20" fill="hold">
                            <p:stCondLst>
                              <p:cond delay="6000"/>
                            </p:stCondLst>
                            <p:childTnLst>
                              <p:par>
                                <p:cTn id="21" presetID="22" presetClass="entr" presetSubtype="1" fill="hold" grpId="0" nodeType="afterEffect">
                                  <p:stCondLst>
                                    <p:cond delay="50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up)">
                                      <p:cBhvr>
                                        <p:cTn id="23"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774162756"/>
              </p:ext>
            </p:extLst>
          </p:nvPr>
        </p:nvGraphicFramePr>
        <p:xfrm>
          <a:off x="457200" y="2590800"/>
          <a:ext cx="4742423" cy="4038600"/>
        </p:xfrm>
        <a:graphic>
          <a:graphicData uri="http://schemas.openxmlformats.org/presentationml/2006/ole">
            <mc:AlternateContent xmlns:mc="http://schemas.openxmlformats.org/markup-compatibility/2006">
              <mc:Choice xmlns:v="urn:schemas-microsoft-com:vml" Requires="v">
                <p:oleObj spid="_x0000_s6154" r:id="rId3" imgW="3025775" imgH="3252788" progId="MS_ClipArt_Gallery">
                  <p:embed/>
                </p:oleObj>
              </mc:Choice>
              <mc:Fallback>
                <p:oleObj r:id="rId3" imgW="3025775" imgH="3252788"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4742423" cy="4038600"/>
                      </a:xfrm>
                      <a:prstGeom prst="rect">
                        <a:avLst/>
                      </a:prstGeom>
                      <a:noFill/>
                      <a:ln>
                        <a:noFill/>
                      </a:ln>
                    </p:spPr>
                  </p:pic>
                </p:oleObj>
              </mc:Fallback>
            </mc:AlternateContent>
          </a:graphicData>
        </a:graphic>
      </p:graphicFrame>
      <p:sp>
        <p:nvSpPr>
          <p:cNvPr id="3" name="TextBox 2"/>
          <p:cNvSpPr txBox="1"/>
          <p:nvPr/>
        </p:nvSpPr>
        <p:spPr>
          <a:xfrm>
            <a:off x="457200" y="457200"/>
            <a:ext cx="8305800" cy="1569660"/>
          </a:xfrm>
          <a:prstGeom prst="rect">
            <a:avLst/>
          </a:prstGeom>
          <a:noFill/>
        </p:spPr>
        <p:txBody>
          <a:bodyPr wrap="square" rtlCol="0">
            <a:spAutoFit/>
          </a:bodyPr>
          <a:lstStyle/>
          <a:p>
            <a:r>
              <a:rPr lang="en-US" sz="2400" dirty="0" smtClean="0"/>
              <a:t>Caution: Too often what is called Impact Evaluation is based on a “we will examine and judge you” paradigm.  When we want our own programs evaluated we prefer a more holistic approach. </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1516337306"/>
              </p:ext>
            </p:extLst>
          </p:nvPr>
        </p:nvGraphicFramePr>
        <p:xfrm>
          <a:off x="5181600" y="4267200"/>
          <a:ext cx="1676400" cy="2386479"/>
        </p:xfrm>
        <a:graphic>
          <a:graphicData uri="http://schemas.openxmlformats.org/presentationml/2006/ole">
            <mc:AlternateContent xmlns:mc="http://schemas.openxmlformats.org/markup-compatibility/2006">
              <mc:Choice xmlns:v="urn:schemas-microsoft-com:vml" Requires="v">
                <p:oleObj spid="_x0000_s6155" name="Clip" r:id="rId5" imgW="3848100" imgH="5478463" progId="MS_ClipArt_Gallery.2">
                  <p:embed/>
                </p:oleObj>
              </mc:Choice>
              <mc:Fallback>
                <p:oleObj name="Clip" r:id="rId5" imgW="3848100" imgH="5478463"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267200"/>
                        <a:ext cx="1676400" cy="23864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8769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par>
                          <p:cTn id="8" fill="hold">
                            <p:stCondLst>
                              <p:cond delay="75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500"/>
                                        <p:tgtEl>
                                          <p:spTgt spid="4"/>
                                        </p:tgtEl>
                                      </p:cBhvr>
                                    </p:animEffect>
                                  </p:childTnLst>
                                </p:cTn>
                              </p:par>
                            </p:childTnLst>
                          </p:cTn>
                        </p:par>
                        <p:par>
                          <p:cTn id="12" fill="hold">
                            <p:stCondLst>
                              <p:cond delay="2250"/>
                            </p:stCondLst>
                            <p:childTnLst>
                              <p:par>
                                <p:cTn id="13" presetID="6"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81000" y="685800"/>
            <a:ext cx="8458200" cy="6001643"/>
          </a:xfrm>
          <a:prstGeom prst="rect">
            <a:avLst/>
          </a:prstGeom>
          <a:noFill/>
        </p:spPr>
        <p:txBody>
          <a:bodyPr wrap="square" rtlCol="0">
            <a:spAutoFit/>
          </a:bodyPr>
          <a:lstStyle/>
          <a:p>
            <a:pPr algn="ctr"/>
            <a:r>
              <a:rPr lang="en-US" sz="2400" b="1" dirty="0" smtClean="0">
                <a:solidFill>
                  <a:srgbClr val="0070C0"/>
                </a:solidFill>
              </a:rPr>
              <a:t>To use the language of the OECD/DAC, let’s be sure our evaluations are consistent with these criteria:</a:t>
            </a:r>
            <a:r>
              <a:rPr lang="en-US" sz="2400" b="1" dirty="0" smtClean="0">
                <a:solidFill>
                  <a:schemeClr val="accent1"/>
                </a:solidFill>
              </a:rPr>
              <a:t> </a:t>
            </a:r>
          </a:p>
          <a:p>
            <a:pPr lvl="0"/>
            <a:r>
              <a:rPr lang="en-US" sz="2400" b="1" u="sng" dirty="0"/>
              <a:t>RELEVANCE</a:t>
            </a:r>
            <a:r>
              <a:rPr lang="en-US" sz="2400" b="1" dirty="0"/>
              <a:t>: </a:t>
            </a:r>
            <a:r>
              <a:rPr lang="en-US" sz="2400" i="1" dirty="0"/>
              <a:t>The extent to which the aid activity is suited to the priorities and policies of the target group, recipient and donor.</a:t>
            </a:r>
            <a:endParaRPr lang="en-US" sz="2400" dirty="0"/>
          </a:p>
          <a:p>
            <a:pPr lvl="0"/>
            <a:r>
              <a:rPr lang="en-US" sz="2400" b="1" u="sng" dirty="0"/>
              <a:t>EFFECTIVENESS</a:t>
            </a:r>
            <a:r>
              <a:rPr lang="en-US" sz="2400" b="1" dirty="0"/>
              <a:t>: </a:t>
            </a:r>
            <a:r>
              <a:rPr lang="en-US" sz="2400" i="1" dirty="0"/>
              <a:t>The extent to which an aid activity attains its objectives.</a:t>
            </a:r>
            <a:endParaRPr lang="en-US" sz="2400" dirty="0"/>
          </a:p>
          <a:p>
            <a:pPr lvl="0"/>
            <a:r>
              <a:rPr lang="en-US" sz="2400" b="1" u="sng" dirty="0"/>
              <a:t>EFFICIENCY</a:t>
            </a:r>
            <a:r>
              <a:rPr lang="en-US" sz="2400" b="1" dirty="0"/>
              <a:t>: </a:t>
            </a:r>
            <a:r>
              <a:rPr lang="en-US" sz="2400" i="1" dirty="0"/>
              <a:t>Efficiency measures the outputs – qualitative and quantitative – in relation to the inputs.</a:t>
            </a:r>
            <a:endParaRPr lang="en-US" sz="2400" dirty="0"/>
          </a:p>
          <a:p>
            <a:pPr lvl="0"/>
            <a:r>
              <a:rPr lang="en-US" sz="2400" b="1" u="sng" dirty="0"/>
              <a:t>IMPACT</a:t>
            </a:r>
            <a:r>
              <a:rPr lang="en-US" sz="2400" b="1" dirty="0"/>
              <a:t>: </a:t>
            </a:r>
            <a:r>
              <a:rPr lang="en-US" sz="2400" i="1" dirty="0"/>
              <a:t>The positive and negative changes produced by a development intervention, directly or indirectly, intended or unintended.</a:t>
            </a:r>
            <a:endParaRPr lang="en-US" sz="2400" dirty="0"/>
          </a:p>
          <a:p>
            <a:r>
              <a:rPr lang="en-US" sz="2400" b="1" u="sng" dirty="0"/>
              <a:t>SUSTAINABILITY</a:t>
            </a:r>
            <a:r>
              <a:rPr lang="en-US" sz="2400" i="1" dirty="0"/>
              <a:t> is concerned with measuring whether the benefits of an activity are likely to continue after donor funding has been withdrawn. Projects need to be environmentally as well as financially sustainable.</a:t>
            </a:r>
            <a:endParaRPr lang="en-US" sz="2400" b="1" dirty="0">
              <a:solidFill>
                <a:schemeClr val="accent1"/>
              </a:solidFill>
            </a:endParaRPr>
          </a:p>
        </p:txBody>
      </p:sp>
    </p:spTree>
    <p:extLst>
      <p:ext uri="{BB962C8B-B14F-4D97-AF65-F5344CB8AC3E}">
        <p14:creationId xmlns:p14="http://schemas.microsoft.com/office/powerpoint/2010/main" val="344959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000"/>
                                        <p:tgtEl>
                                          <p:spTgt spid="2">
                                            <p:txEl>
                                              <p:pRg st="3" end="3"/>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1000"/>
                                        <p:tgtEl>
                                          <p:spTgt spid="2">
                                            <p:txEl>
                                              <p:pRg st="4" end="4"/>
                                            </p:txEl>
                                          </p:spTgt>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p:txBody>
          <a:bodyPr/>
          <a:lstStyle/>
          <a:p>
            <a:pPr>
              <a:defRPr/>
            </a:pPr>
            <a:fld id="{97E178FD-C618-42B0-BB6B-D841D90181B3}" type="slidenum">
              <a:rPr lang="en-US" smtClean="0"/>
              <a:pPr>
                <a:defRPr/>
              </a:pPr>
              <a:t>9</a:t>
            </a:fld>
            <a:endParaRPr lang="en-US" dirty="0" smtClean="0"/>
          </a:p>
        </p:txBody>
      </p:sp>
      <p:sp>
        <p:nvSpPr>
          <p:cNvPr id="14339" name="Rectangle 2"/>
          <p:cNvSpPr>
            <a:spLocks noGrp="1" noChangeArrowheads="1"/>
          </p:cNvSpPr>
          <p:nvPr>
            <p:ph type="title"/>
          </p:nvPr>
        </p:nvSpPr>
        <p:spPr/>
        <p:txBody>
          <a:bodyPr/>
          <a:lstStyle/>
          <a:p>
            <a:r>
              <a:rPr lang="en-US" sz="3200" smtClean="0"/>
              <a:t>RealWorld </a:t>
            </a:r>
            <a:r>
              <a:rPr lang="fr-CA" sz="3200" smtClean="0"/>
              <a:t>E</a:t>
            </a:r>
            <a:r>
              <a:rPr lang="en-US" sz="3200" smtClean="0"/>
              <a:t>valuation </a:t>
            </a:r>
            <a:r>
              <a:rPr lang="fr-CA" sz="3200" smtClean="0"/>
              <a:t>S</a:t>
            </a:r>
            <a:r>
              <a:rPr lang="en-US" sz="3200" smtClean="0"/>
              <a:t>cenarios</a:t>
            </a:r>
          </a:p>
        </p:txBody>
      </p:sp>
      <p:sp>
        <p:nvSpPr>
          <p:cNvPr id="77827" name="Rectangle 3"/>
          <p:cNvSpPr>
            <a:spLocks noGrp="1" noChangeArrowheads="1"/>
          </p:cNvSpPr>
          <p:nvPr>
            <p:ph type="body" idx="1"/>
          </p:nvPr>
        </p:nvSpPr>
        <p:spPr/>
        <p:txBody>
          <a:bodyPr/>
          <a:lstStyle/>
          <a:p>
            <a:pPr marL="533400" indent="-533400">
              <a:lnSpc>
                <a:spcPct val="90000"/>
              </a:lnSpc>
              <a:buFont typeface="Wingdings" pitchFamily="2" charset="2"/>
              <a:buNone/>
            </a:pPr>
            <a:r>
              <a:rPr lang="en-US" sz="2700" smtClean="0">
                <a:solidFill>
                  <a:srgbClr val="0000FF"/>
                </a:solidFill>
              </a:rPr>
              <a:t>Scenario 1:</a:t>
            </a:r>
            <a:r>
              <a:rPr lang="en-US" sz="2700" smtClean="0"/>
              <a:t> Evaluator(s) not brought in until near end of project</a:t>
            </a:r>
          </a:p>
          <a:p>
            <a:pPr marL="533400" indent="-533400">
              <a:lnSpc>
                <a:spcPct val="90000"/>
              </a:lnSpc>
              <a:buFont typeface="Wingdings" pitchFamily="2" charset="2"/>
              <a:buNone/>
            </a:pPr>
            <a:r>
              <a:rPr lang="en-US" sz="2700" smtClean="0"/>
              <a:t>For political, technical or budget reasons:</a:t>
            </a:r>
          </a:p>
          <a:p>
            <a:pPr marL="914400" lvl="1" indent="-457200">
              <a:lnSpc>
                <a:spcPct val="90000"/>
              </a:lnSpc>
            </a:pPr>
            <a:r>
              <a:rPr lang="en-US" sz="2700" smtClean="0"/>
              <a:t>There was no life-of-project evaluation plan</a:t>
            </a:r>
          </a:p>
          <a:p>
            <a:pPr marL="914400" lvl="1" indent="-457200">
              <a:lnSpc>
                <a:spcPct val="90000"/>
              </a:lnSpc>
            </a:pPr>
            <a:r>
              <a:rPr lang="en-US" sz="2700" smtClean="0"/>
              <a:t>There was no baseline survey</a:t>
            </a:r>
          </a:p>
          <a:p>
            <a:pPr marL="914400" lvl="1" indent="-457200">
              <a:lnSpc>
                <a:spcPct val="90000"/>
              </a:lnSpc>
            </a:pPr>
            <a:r>
              <a:rPr lang="en-US" sz="2700" smtClean="0"/>
              <a:t>Project implementers did not collect adequate data on project participants at the beginning nor during the life of the project</a:t>
            </a:r>
          </a:p>
          <a:p>
            <a:pPr marL="914400" lvl="1" indent="-457200">
              <a:lnSpc>
                <a:spcPct val="90000"/>
              </a:lnSpc>
            </a:pPr>
            <a:r>
              <a:rPr lang="en-US" sz="2700" smtClean="0"/>
              <a:t>It is difficult to collect data on comparable control groups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dissolve">
                                      <p:cBhvr>
                                        <p:cTn id="7" dur="1000"/>
                                        <p:tgtEl>
                                          <p:spTgt spid="77827">
                                            <p:txEl>
                                              <p:pRg st="0" end="0"/>
                                            </p:txEl>
                                          </p:spTgt>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animEffect transition="in" filter="dissolve">
                                      <p:cBhvr>
                                        <p:cTn id="11" dur="1000"/>
                                        <p:tgtEl>
                                          <p:spTgt spid="77827">
                                            <p:txEl>
                                              <p:pRg st="1" end="1"/>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Effect transition="in" filter="dissolve">
                                      <p:cBhvr>
                                        <p:cTn id="15" dur="1000"/>
                                        <p:tgtEl>
                                          <p:spTgt spid="77827">
                                            <p:txEl>
                                              <p:pRg st="2" end="2"/>
                                            </p:txEl>
                                          </p:spTgt>
                                        </p:tgtEl>
                                      </p:cBhvr>
                                    </p:animEffect>
                                  </p:childTnLst>
                                </p:cTn>
                              </p:par>
                            </p:childTnLst>
                          </p:cTn>
                        </p:par>
                        <p:par>
                          <p:cTn id="16" fill="hold" nodeType="afterGroup">
                            <p:stCondLst>
                              <p:cond delay="3000"/>
                            </p:stCondLst>
                            <p:childTnLst>
                              <p:par>
                                <p:cTn id="17" presetID="9" presetClass="entr" presetSubtype="0" fill="hold" grpId="0" nodeType="after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animEffect transition="in" filter="dissolve">
                                      <p:cBhvr>
                                        <p:cTn id="19" dur="1000"/>
                                        <p:tgtEl>
                                          <p:spTgt spid="77827">
                                            <p:txEl>
                                              <p:pRg st="3" end="3"/>
                                            </p:txEl>
                                          </p:spTgt>
                                        </p:tgtEl>
                                      </p:cBhvr>
                                    </p:animEffect>
                                  </p:child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77827">
                                            <p:txEl>
                                              <p:pRg st="4" end="4"/>
                                            </p:txEl>
                                          </p:spTgt>
                                        </p:tgtEl>
                                        <p:attrNameLst>
                                          <p:attrName>style.visibility</p:attrName>
                                        </p:attrNameLst>
                                      </p:cBhvr>
                                      <p:to>
                                        <p:strVal val="visible"/>
                                      </p:to>
                                    </p:set>
                                    <p:animEffect transition="in" filter="dissolve">
                                      <p:cBhvr>
                                        <p:cTn id="23" dur="1000"/>
                                        <p:tgtEl>
                                          <p:spTgt spid="77827">
                                            <p:txEl>
                                              <p:pRg st="4" end="4"/>
                                            </p:txEl>
                                          </p:spTgt>
                                        </p:tgtEl>
                                      </p:cBhvr>
                                    </p:animEffect>
                                  </p:childTnLst>
                                </p:cTn>
                              </p:par>
                            </p:childTnLst>
                          </p:cTn>
                        </p:par>
                        <p:par>
                          <p:cTn id="24" fill="hold" nodeType="afterGroup">
                            <p:stCondLst>
                              <p:cond delay="5000"/>
                            </p:stCondLst>
                            <p:childTnLst>
                              <p:par>
                                <p:cTn id="25" presetID="9" presetClass="entr" presetSubtype="0" fill="hold" grpId="0" nodeType="afterEffect">
                                  <p:stCondLst>
                                    <p:cond delay="0"/>
                                  </p:stCondLst>
                                  <p:childTnLst>
                                    <p:set>
                                      <p:cBhvr>
                                        <p:cTn id="26" dur="1" fill="hold">
                                          <p:stCondLst>
                                            <p:cond delay="0"/>
                                          </p:stCondLst>
                                        </p:cTn>
                                        <p:tgtEl>
                                          <p:spTgt spid="77827">
                                            <p:txEl>
                                              <p:pRg st="5" end="5"/>
                                            </p:txEl>
                                          </p:spTgt>
                                        </p:tgtEl>
                                        <p:attrNameLst>
                                          <p:attrName>style.visibility</p:attrName>
                                        </p:attrNameLst>
                                      </p:cBhvr>
                                      <p:to>
                                        <p:strVal val="visible"/>
                                      </p:to>
                                    </p:set>
                                    <p:animEffect transition="in" filter="dissolve">
                                      <p:cBhvr>
                                        <p:cTn id="27" dur="10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bldLvl="2" autoUpdateAnimBg="0" advAuto="0"/>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143000" y="1066800"/>
            <a:ext cx="7315200" cy="4893647"/>
          </a:xfrm>
          <a:prstGeom prst="rect">
            <a:avLst/>
          </a:prstGeom>
          <a:noFill/>
        </p:spPr>
        <p:txBody>
          <a:bodyPr wrap="square" rtlCol="0">
            <a:spAutoFit/>
          </a:bodyPr>
          <a:lstStyle/>
          <a:p>
            <a:r>
              <a:rPr lang="en-US" sz="3200" dirty="0" smtClean="0">
                <a:solidFill>
                  <a:srgbClr val="0070C0"/>
                </a:solidFill>
              </a:rPr>
              <a:t>The bottom line is defined by this question: </a:t>
            </a:r>
          </a:p>
          <a:p>
            <a:endParaRPr lang="en-US" sz="3200" dirty="0" smtClean="0">
              <a:solidFill>
                <a:srgbClr val="0070C0"/>
              </a:solidFill>
            </a:endParaRPr>
          </a:p>
          <a:p>
            <a:r>
              <a:rPr lang="en-US" sz="3600" dirty="0" smtClean="0"/>
              <a:t>Are our programs making </a:t>
            </a:r>
            <a:r>
              <a:rPr lang="en-US" sz="3600" i="1" dirty="0" smtClean="0"/>
              <a:t>plausible contributions </a:t>
            </a:r>
            <a:r>
              <a:rPr lang="en-US" sz="3600" dirty="0" smtClean="0"/>
              <a:t>towards positive impact on the quality of life of our intended beneficiaries? </a:t>
            </a:r>
          </a:p>
          <a:p>
            <a:r>
              <a:rPr lang="en-US" sz="3600" dirty="0" smtClean="0"/>
              <a:t> </a:t>
            </a:r>
          </a:p>
          <a:p>
            <a:r>
              <a:rPr lang="en-US" sz="3600" dirty="0" smtClean="0"/>
              <a:t>Let’s not forget them!</a:t>
            </a:r>
            <a:endParaRPr lang="en-US" sz="3600" dirty="0"/>
          </a:p>
        </p:txBody>
      </p:sp>
    </p:spTree>
    <p:extLst>
      <p:ext uri="{BB962C8B-B14F-4D97-AF65-F5344CB8AC3E}">
        <p14:creationId xmlns:p14="http://schemas.microsoft.com/office/powerpoint/2010/main" val="1672436615"/>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1250"/>
                                        <p:tgtEl>
                                          <p:spTgt spid="2">
                                            <p:txEl>
                                              <p:pRg st="0" end="0"/>
                                            </p:txEl>
                                          </p:spTgt>
                                        </p:tgtEl>
                                      </p:cBhvr>
                                    </p:animEffect>
                                  </p:childTnLst>
                                </p:cTn>
                              </p:par>
                            </p:childTnLst>
                          </p:cTn>
                        </p:par>
                        <p:par>
                          <p:cTn id="8" fill="hold">
                            <p:stCondLst>
                              <p:cond delay="1250"/>
                            </p:stCondLst>
                            <p:childTnLst>
                              <p:par>
                                <p:cTn id="9" presetID="6" presetClass="entr" presetSubtype="16" fill="hold" grpId="0" nodeType="after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circle(in)">
                                      <p:cBhvr>
                                        <p:cTn id="11" dur="1250"/>
                                        <p:tgtEl>
                                          <p:spTgt spid="2">
                                            <p:txEl>
                                              <p:pRg st="2" end="2"/>
                                            </p:tx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circle(in)">
                                      <p:cBhvr>
                                        <p:cTn id="15" dur="1250"/>
                                        <p:tgtEl>
                                          <p:spTgt spid="2">
                                            <p:txEl>
                                              <p:pRg st="3" end="3"/>
                                            </p:txEl>
                                          </p:spTgt>
                                        </p:tgtEl>
                                      </p:cBhvr>
                                    </p:animEffect>
                                  </p:childTnLst>
                                </p:cTn>
                              </p:par>
                            </p:childTnLst>
                          </p:cTn>
                        </p:par>
                        <p:par>
                          <p:cTn id="16" fill="hold">
                            <p:stCondLst>
                              <p:cond delay="3750"/>
                            </p:stCondLst>
                            <p:childTnLst>
                              <p:par>
                                <p:cTn id="17" presetID="6" presetClass="entr" presetSubtype="16" fill="hold" grpId="0" nodeType="after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1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Slide Number Placeholder 3"/>
          <p:cNvSpPr>
            <a:spLocks noGrp="1"/>
          </p:cNvSpPr>
          <p:nvPr>
            <p:ph type="sldNum" sz="quarter" idx="12"/>
          </p:nvPr>
        </p:nvSpPr>
        <p:spPr/>
        <p:txBody>
          <a:bodyPr/>
          <a:lstStyle/>
          <a:p>
            <a:pPr>
              <a:defRPr/>
            </a:pPr>
            <a:fld id="{02A0DE5A-5543-4112-8012-EF89AA0726BA}" type="slidenum">
              <a:rPr lang="en-US" smtClean="0"/>
              <a:pPr>
                <a:defRPr/>
              </a:pPr>
              <a:t>91</a:t>
            </a:fld>
            <a:endParaRPr lang="en-US" smtClean="0"/>
          </a:p>
        </p:txBody>
      </p:sp>
      <p:graphicFrame>
        <p:nvGraphicFramePr>
          <p:cNvPr id="5122" name="Object 2"/>
          <p:cNvGraphicFramePr>
            <a:graphicFrameLocks noChangeAspect="1"/>
          </p:cNvGraphicFramePr>
          <p:nvPr/>
        </p:nvGraphicFramePr>
        <p:xfrm>
          <a:off x="-539750" y="-587375"/>
          <a:ext cx="10498138" cy="8215313"/>
        </p:xfrm>
        <a:graphic>
          <a:graphicData uri="http://schemas.openxmlformats.org/presentationml/2006/ole">
            <mc:AlternateContent xmlns:mc="http://schemas.openxmlformats.org/markup-compatibility/2006">
              <mc:Choice xmlns:v="urn:schemas-microsoft-com:vml" Requires="v">
                <p:oleObj spid="_x0000_s7174"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587375"/>
                        <a:ext cx="10498138" cy="821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9299" name="Text Box 3"/>
          <p:cNvSpPr txBox="1">
            <a:spLocks noChangeArrowheads="1"/>
          </p:cNvSpPr>
          <p:nvPr/>
        </p:nvSpPr>
        <p:spPr bwMode="auto">
          <a:xfrm rot="660664">
            <a:off x="5929313" y="5116513"/>
            <a:ext cx="2438400" cy="641350"/>
          </a:xfrm>
          <a:prstGeom prst="rect">
            <a:avLst/>
          </a:prstGeom>
          <a:noFill/>
          <a:ln w="9525">
            <a:noFill/>
            <a:miter lim="800000"/>
            <a:headEnd/>
            <a:tailEnd/>
          </a:ln>
        </p:spPr>
        <p:txBody>
          <a:bodyPr>
            <a:spAutoFit/>
          </a:bodyPr>
          <a:lstStyle/>
          <a:p>
            <a:pPr>
              <a:spcBef>
                <a:spcPct val="50000"/>
              </a:spcBef>
            </a:pPr>
            <a:r>
              <a:rPr lang="fr-CA" sz="3600" i="1">
                <a:solidFill>
                  <a:schemeClr val="bg1"/>
                </a:solidFill>
                <a:latin typeface="Times New Roman" pitchFamily="18" charset="0"/>
              </a:rPr>
              <a:t>Thank you!</a:t>
            </a:r>
            <a:endParaRPr lang="en-US" sz="3600" i="1">
              <a:solidFill>
                <a:schemeClr val="bg1"/>
              </a:solidFill>
              <a:latin typeface="Times New Roman" pitchFamily="18" charset="0"/>
            </a:endParaRPr>
          </a:p>
        </p:txBody>
      </p:sp>
      <p:sp>
        <p:nvSpPr>
          <p:cNvPr id="5125" name="Text Box 4"/>
          <p:cNvSpPr txBox="1">
            <a:spLocks noChangeArrowheads="1"/>
          </p:cNvSpPr>
          <p:nvPr/>
        </p:nvSpPr>
        <p:spPr bwMode="auto">
          <a:xfrm>
            <a:off x="8686800" y="6477000"/>
            <a:ext cx="762000" cy="350838"/>
          </a:xfrm>
          <a:prstGeom prst="rect">
            <a:avLst/>
          </a:prstGeom>
          <a:noFill/>
          <a:ln w="9525">
            <a:noFill/>
            <a:miter lim="800000"/>
            <a:headEnd/>
            <a:tailEnd/>
          </a:ln>
        </p:spPr>
        <p:txBody>
          <a:bodyPr>
            <a:spAutoFit/>
          </a:bodyPr>
          <a:lstStyle/>
          <a:p>
            <a:pPr eaLnBrk="0" hangingPunct="0">
              <a:spcBef>
                <a:spcPct val="50000"/>
              </a:spcBef>
            </a:pPr>
            <a:fld id="{8DA8F802-0B0C-42DE-B353-52A33FE56DE0}" type="slidenum">
              <a:rPr lang="en-US"/>
              <a:pPr eaLnBrk="0" hangingPunct="0">
                <a:spcBef>
                  <a:spcPct val="50000"/>
                </a:spcBef>
              </a:pPr>
              <a:t>91</a:t>
            </a:fld>
            <a:endParaRPr lang="en-US"/>
          </a:p>
        </p:txBody>
      </p:sp>
    </p:spTree>
    <p:extLst>
      <p:ext uri="{BB962C8B-B14F-4D97-AF65-F5344CB8AC3E}">
        <p14:creationId xmlns:p14="http://schemas.microsoft.com/office/powerpoint/2010/main" val="402521768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439299"/>
                                        </p:tgtEl>
                                        <p:attrNameLst>
                                          <p:attrName>style.visibility</p:attrName>
                                        </p:attrNameLst>
                                      </p:cBhvr>
                                      <p:to>
                                        <p:strVal val="visible"/>
                                      </p:to>
                                    </p:set>
                                    <p:animEffect transition="in" filter="dissolve">
                                      <p:cBhvr>
                                        <p:cTn id="7" dur="500"/>
                                        <p:tgtEl>
                                          <p:spTgt spid="439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299"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533400"/>
            <a:ext cx="8412480" cy="1143000"/>
          </a:xfrm>
        </p:spPr>
        <p:txBody>
          <a:bodyPr/>
          <a:lstStyle/>
          <a:p>
            <a:r>
              <a:rPr lang="en-US" dirty="0" smtClean="0">
                <a:solidFill>
                  <a:srgbClr val="C00000"/>
                </a:solidFill>
              </a:rPr>
              <a:t>But enough of my rant about RTCs!</a:t>
            </a:r>
            <a:endParaRPr lang="en-US" dirty="0">
              <a:solidFill>
                <a:srgbClr val="C00000"/>
              </a:solidFill>
            </a:endParaRPr>
          </a:p>
        </p:txBody>
      </p:sp>
      <p:sp>
        <p:nvSpPr>
          <p:cNvPr id="3" name="Slide Number Placeholder 2"/>
          <p:cNvSpPr>
            <a:spLocks noGrp="1"/>
          </p:cNvSpPr>
          <p:nvPr>
            <p:ph type="sldNum" sz="quarter" idx="12"/>
          </p:nvPr>
        </p:nvSpPr>
        <p:spPr/>
        <p:txBody>
          <a:bodyPr/>
          <a:lstStyle/>
          <a:p>
            <a:pPr>
              <a:defRPr/>
            </a:pPr>
            <a:fld id="{724C3E4B-3ED4-48C0-9A39-2A0E5A7C633D}" type="slidenum">
              <a:rPr lang="en-US" smtClean="0"/>
              <a:pPr>
                <a:defRPr/>
              </a:pPr>
              <a:t>92</a:t>
            </a:fld>
            <a:endParaRPr lang="en-US"/>
          </a:p>
        </p:txBody>
      </p:sp>
      <p:pic>
        <p:nvPicPr>
          <p:cNvPr id="8194" name="Picture 2" descr="C:\Users\Jim Rugh\AppData\Local\Microsoft\Windows\Temporary Internet Files\Content.IE5\FC0FLWBL\MC90019797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955" y="1708859"/>
            <a:ext cx="4745950" cy="444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3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75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533400"/>
            <a:ext cx="8412480" cy="1143000"/>
          </a:xfrm>
        </p:spPr>
        <p:txBody>
          <a:bodyPr/>
          <a:lstStyle/>
          <a:p>
            <a:r>
              <a:rPr lang="en-US" dirty="0" smtClean="0">
                <a:solidFill>
                  <a:srgbClr val="C00000"/>
                </a:solidFill>
              </a:rPr>
              <a:t>But enough of my rant about RTCs!</a:t>
            </a:r>
            <a:endParaRPr lang="en-US" dirty="0">
              <a:solidFill>
                <a:srgbClr val="C00000"/>
              </a:solidFill>
            </a:endParaRPr>
          </a:p>
        </p:txBody>
      </p:sp>
      <p:sp>
        <p:nvSpPr>
          <p:cNvPr id="3" name="Slide Number Placeholder 2"/>
          <p:cNvSpPr>
            <a:spLocks noGrp="1"/>
          </p:cNvSpPr>
          <p:nvPr>
            <p:ph type="sldNum" sz="quarter" idx="12"/>
          </p:nvPr>
        </p:nvSpPr>
        <p:spPr/>
        <p:txBody>
          <a:bodyPr/>
          <a:lstStyle/>
          <a:p>
            <a:pPr>
              <a:defRPr/>
            </a:pPr>
            <a:fld id="{724C3E4B-3ED4-48C0-9A39-2A0E5A7C633D}" type="slidenum">
              <a:rPr lang="en-US" smtClean="0"/>
              <a:pPr>
                <a:defRPr/>
              </a:pPr>
              <a:t>93</a:t>
            </a:fld>
            <a:endParaRPr lang="en-US"/>
          </a:p>
        </p:txBody>
      </p:sp>
      <p:sp>
        <p:nvSpPr>
          <p:cNvPr id="4" name="Right Arrow 3"/>
          <p:cNvSpPr/>
          <p:nvPr/>
        </p:nvSpPr>
        <p:spPr bwMode="auto">
          <a:xfrm>
            <a:off x="1828800" y="3794760"/>
            <a:ext cx="5303520" cy="164592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2377440" y="2697480"/>
            <a:ext cx="4389120" cy="523220"/>
          </a:xfrm>
          <a:prstGeom prst="rect">
            <a:avLst/>
          </a:prstGeom>
          <a:noFill/>
        </p:spPr>
        <p:txBody>
          <a:bodyPr wrap="square" rtlCol="0">
            <a:spAutoFit/>
          </a:bodyPr>
          <a:lstStyle/>
          <a:p>
            <a:r>
              <a:rPr lang="en-US" sz="2800" dirty="0" smtClean="0"/>
              <a:t>Moving on …</a:t>
            </a:r>
            <a:endParaRPr lang="en-US" sz="2800" dirty="0"/>
          </a:p>
        </p:txBody>
      </p:sp>
    </p:spTree>
    <p:extLst>
      <p:ext uri="{BB962C8B-B14F-4D97-AF65-F5344CB8AC3E}">
        <p14:creationId xmlns:p14="http://schemas.microsoft.com/office/powerpoint/2010/main" val="17619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2800" b="1" smtClean="0">
                <a:solidFill>
                  <a:srgbClr val="C00000"/>
                </a:solidFill>
              </a:rPr>
              <a:t>Still part of Step 1</a:t>
            </a:r>
            <a:r>
              <a:rPr lang="en-US" sz="2800" smtClean="0"/>
              <a:t>: Other questions to answer as you customize an evaluation Terms of Reference (ToR):</a:t>
            </a:r>
          </a:p>
        </p:txBody>
      </p:sp>
      <p:sp>
        <p:nvSpPr>
          <p:cNvPr id="125955" name="Rectangle 3"/>
          <p:cNvSpPr>
            <a:spLocks noGrp="1" noChangeArrowheads="1"/>
          </p:cNvSpPr>
          <p:nvPr>
            <p:ph type="body" idx="1"/>
          </p:nvPr>
        </p:nvSpPr>
        <p:spPr>
          <a:xfrm>
            <a:off x="457200" y="1981200"/>
            <a:ext cx="8382000" cy="4876800"/>
          </a:xfrm>
        </p:spPr>
        <p:txBody>
          <a:bodyPr/>
          <a:lstStyle/>
          <a:p>
            <a:pPr marL="609600" indent="-609600" eaLnBrk="1" hangingPunct="1">
              <a:buFontTx/>
              <a:buAutoNum type="arabicPeriod"/>
            </a:pPr>
            <a:r>
              <a:rPr lang="en-US" smtClean="0"/>
              <a:t>Who asked for the evaluation? (Who are the key stakeholders)?</a:t>
            </a:r>
          </a:p>
          <a:p>
            <a:pPr marL="609600" indent="-609600" eaLnBrk="1" hangingPunct="1">
              <a:buFontTx/>
              <a:buAutoNum type="arabicPeriod"/>
            </a:pPr>
            <a:r>
              <a:rPr lang="en-US" smtClean="0"/>
              <a:t>What are the key questions to be answered?</a:t>
            </a:r>
          </a:p>
          <a:p>
            <a:pPr marL="609600" indent="-609600" eaLnBrk="1" hangingPunct="1">
              <a:buFontTx/>
              <a:buAutoNum type="arabicPeriod"/>
            </a:pPr>
            <a:r>
              <a:rPr lang="en-US" smtClean="0"/>
              <a:t>Will this be a formative or summative evaluation?</a:t>
            </a:r>
          </a:p>
          <a:p>
            <a:pPr marL="609600" indent="-609600" eaLnBrk="1" hangingPunct="1">
              <a:buFontTx/>
              <a:buAutoNum type="arabicPeriod"/>
            </a:pPr>
            <a:r>
              <a:rPr lang="en-US" smtClean="0"/>
              <a:t>Will there be a next phase, or other projects designed based on the findings of this evaluation?</a:t>
            </a:r>
          </a:p>
          <a:p>
            <a:pPr marL="609600" indent="-609600" eaLnBrk="1" hangingPunct="1"/>
            <a:endParaRPr lang="en-US" smtClean="0"/>
          </a:p>
        </p:txBody>
      </p:sp>
      <p:sp>
        <p:nvSpPr>
          <p:cNvPr id="83972"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310262B9-A766-4F9B-8AAD-03FFD159AAA7}" type="slidenum">
              <a:rPr lang="en-US"/>
              <a:pPr>
                <a:spcBef>
                  <a:spcPct val="50000"/>
                </a:spcBef>
              </a:pPr>
              <a:t>94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50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blinds(horizontal)">
                                      <p:cBhvr>
                                        <p:cTn id="7" dur="500"/>
                                        <p:tgtEl>
                                          <p:spTgt spid="125955">
                                            <p:txEl>
                                              <p:pRg st="0" end="0"/>
                                            </p:txEl>
                                          </p:spTgt>
                                        </p:tgtEl>
                                      </p:cBhvr>
                                    </p:animEffect>
                                  </p:childTnLst>
                                </p:cTn>
                              </p:par>
                            </p:childTnLst>
                          </p:cTn>
                        </p:par>
                        <p:par>
                          <p:cTn id="8" fill="hold" nodeType="afterGroup">
                            <p:stCondLst>
                              <p:cond delay="1000"/>
                            </p:stCondLst>
                            <p:childTnLst>
                              <p:par>
                                <p:cTn id="9" presetID="3" presetClass="entr" presetSubtype="10" fill="hold" grpId="0" nodeType="afterEffect">
                                  <p:stCondLst>
                                    <p:cond delay="500"/>
                                  </p:stCondLst>
                                  <p:childTnLst>
                                    <p:set>
                                      <p:cBhvr>
                                        <p:cTn id="10" dur="1" fill="hold">
                                          <p:stCondLst>
                                            <p:cond delay="0"/>
                                          </p:stCondLst>
                                        </p:cTn>
                                        <p:tgtEl>
                                          <p:spTgt spid="125955">
                                            <p:txEl>
                                              <p:pRg st="1" end="1"/>
                                            </p:txEl>
                                          </p:spTgt>
                                        </p:tgtEl>
                                        <p:attrNameLst>
                                          <p:attrName>style.visibility</p:attrName>
                                        </p:attrNameLst>
                                      </p:cBhvr>
                                      <p:to>
                                        <p:strVal val="visible"/>
                                      </p:to>
                                    </p:set>
                                    <p:animEffect transition="in" filter="blinds(horizontal)">
                                      <p:cBhvr>
                                        <p:cTn id="11" dur="500"/>
                                        <p:tgtEl>
                                          <p:spTgt spid="125955">
                                            <p:txEl>
                                              <p:pRg st="1" end="1"/>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500"/>
                                  </p:stCondLst>
                                  <p:childTnLst>
                                    <p:set>
                                      <p:cBhvr>
                                        <p:cTn id="14" dur="1" fill="hold">
                                          <p:stCondLst>
                                            <p:cond delay="0"/>
                                          </p:stCondLst>
                                        </p:cTn>
                                        <p:tgtEl>
                                          <p:spTgt spid="125955">
                                            <p:txEl>
                                              <p:pRg st="2" end="2"/>
                                            </p:txEl>
                                          </p:spTgt>
                                        </p:tgtEl>
                                        <p:attrNameLst>
                                          <p:attrName>style.visibility</p:attrName>
                                        </p:attrNameLst>
                                      </p:cBhvr>
                                      <p:to>
                                        <p:strVal val="visible"/>
                                      </p:to>
                                    </p:set>
                                    <p:animEffect transition="in" filter="blinds(horizontal)">
                                      <p:cBhvr>
                                        <p:cTn id="15" dur="500"/>
                                        <p:tgtEl>
                                          <p:spTgt spid="125955">
                                            <p:txEl>
                                              <p:pRg st="2" end="2"/>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500"/>
                                  </p:stCondLst>
                                  <p:childTnLst>
                                    <p:set>
                                      <p:cBhvr>
                                        <p:cTn id="18" dur="1" fill="hold">
                                          <p:stCondLst>
                                            <p:cond delay="0"/>
                                          </p:stCondLst>
                                        </p:cTn>
                                        <p:tgtEl>
                                          <p:spTgt spid="125955">
                                            <p:txEl>
                                              <p:pRg st="3" end="3"/>
                                            </p:txEl>
                                          </p:spTgt>
                                        </p:tgtEl>
                                        <p:attrNameLst>
                                          <p:attrName>style.visibility</p:attrName>
                                        </p:attrNameLst>
                                      </p:cBhvr>
                                      <p:to>
                                        <p:strVal val="visible"/>
                                      </p:to>
                                    </p:set>
                                    <p:animEffect transition="in" filter="blinds(horizontal)">
                                      <p:cBhvr>
                                        <p:cTn id="19" dur="500"/>
                                        <p:tgtEl>
                                          <p:spTgt spid="1259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autoUpdateAnimBg="0" advAuto="1000"/>
    </p:bldLst>
  </p:timing>
</p:sld>
</file>

<file path=ppt/slides/slide9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533400" y="1828800"/>
            <a:ext cx="8001000" cy="4114800"/>
          </a:xfrm>
        </p:spPr>
        <p:txBody>
          <a:bodyPr/>
          <a:lstStyle/>
          <a:p>
            <a:pPr marL="609600" indent="-609600" eaLnBrk="1" hangingPunct="1">
              <a:lnSpc>
                <a:spcPct val="90000"/>
              </a:lnSpc>
              <a:buFontTx/>
              <a:buAutoNum type="arabicPeriod" startAt="5"/>
            </a:pPr>
            <a:r>
              <a:rPr lang="en-US" smtClean="0"/>
              <a:t>What decisions will be made in response to the findings of this evaluation?</a:t>
            </a:r>
          </a:p>
          <a:p>
            <a:pPr marL="609600" indent="-609600" eaLnBrk="1" hangingPunct="1">
              <a:lnSpc>
                <a:spcPct val="90000"/>
              </a:lnSpc>
              <a:buFontTx/>
              <a:buAutoNum type="arabicPeriod" startAt="5"/>
            </a:pPr>
            <a:r>
              <a:rPr lang="en-US" smtClean="0"/>
              <a:t>What is the appropriate level of rigor?</a:t>
            </a:r>
          </a:p>
          <a:p>
            <a:pPr marL="609600" indent="-609600" eaLnBrk="1" hangingPunct="1">
              <a:lnSpc>
                <a:spcPct val="90000"/>
              </a:lnSpc>
              <a:buFontTx/>
              <a:buAutoNum type="arabicPeriod" startAt="5"/>
            </a:pPr>
            <a:r>
              <a:rPr lang="en-US" smtClean="0"/>
              <a:t>What is the scope / scale of the evaluation / evaluand (thing to be evaluated)?</a:t>
            </a:r>
          </a:p>
          <a:p>
            <a:pPr marL="609600" indent="-609600" eaLnBrk="1" hangingPunct="1">
              <a:lnSpc>
                <a:spcPct val="90000"/>
              </a:lnSpc>
              <a:buFontTx/>
              <a:buAutoNum type="arabicPeriod" startAt="5"/>
            </a:pPr>
            <a:r>
              <a:rPr lang="en-US" smtClean="0"/>
              <a:t>How much time will be needed / available?</a:t>
            </a:r>
          </a:p>
          <a:p>
            <a:pPr marL="609600" indent="-609600" eaLnBrk="1" hangingPunct="1">
              <a:lnSpc>
                <a:spcPct val="90000"/>
              </a:lnSpc>
              <a:buFontTx/>
              <a:buAutoNum type="arabicPeriod" startAt="5"/>
            </a:pPr>
            <a:r>
              <a:rPr lang="en-US" smtClean="0"/>
              <a:t>What financial resources are needed / available?</a:t>
            </a:r>
          </a:p>
          <a:p>
            <a:pPr marL="609600" indent="-609600" eaLnBrk="1" hangingPunct="1">
              <a:lnSpc>
                <a:spcPct val="90000"/>
              </a:lnSpc>
            </a:pPr>
            <a:endParaRPr lang="en-US" smtClean="0"/>
          </a:p>
        </p:txBody>
      </p:sp>
      <p:sp>
        <p:nvSpPr>
          <p:cNvPr id="84995" name="Rectangle 3"/>
          <p:cNvSpPr>
            <a:spLocks noGrp="1" noChangeArrowheads="1"/>
          </p:cNvSpPr>
          <p:nvPr>
            <p:ph type="title"/>
          </p:nvPr>
        </p:nvSpPr>
        <p:spPr/>
        <p:txBody>
          <a:bodyPr/>
          <a:lstStyle/>
          <a:p>
            <a:pPr eaLnBrk="1" hangingPunct="1"/>
            <a:r>
              <a:rPr lang="en-US" smtClean="0"/>
              <a:t>Other questions to answer as you customize an evaluation ToR:</a:t>
            </a:r>
          </a:p>
        </p:txBody>
      </p:sp>
      <p:sp>
        <p:nvSpPr>
          <p:cNvPr id="84996"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43A91A42-4384-44DC-913E-735AFA16AA47}" type="slidenum">
              <a:rPr lang="en-US"/>
              <a:pPr>
                <a:spcBef>
                  <a:spcPct val="50000"/>
                </a:spcBef>
              </a:pPr>
              <a:t>95</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Effect transition="in" filter="blinds(horizontal)">
                                      <p:cBhvr>
                                        <p:cTn id="7" dur="500"/>
                                        <p:tgtEl>
                                          <p:spTgt spid="126978">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6978">
                                            <p:txEl>
                                              <p:pRg st="1" end="1"/>
                                            </p:txEl>
                                          </p:spTgt>
                                        </p:tgtEl>
                                        <p:attrNameLst>
                                          <p:attrName>style.visibility</p:attrName>
                                        </p:attrNameLst>
                                      </p:cBhvr>
                                      <p:to>
                                        <p:strVal val="visible"/>
                                      </p:to>
                                    </p:set>
                                    <p:animEffect transition="in" filter="blinds(horizontal)">
                                      <p:cBhvr>
                                        <p:cTn id="11" dur="500"/>
                                        <p:tgtEl>
                                          <p:spTgt spid="126978">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6978">
                                            <p:txEl>
                                              <p:pRg st="2" end="2"/>
                                            </p:txEl>
                                          </p:spTgt>
                                        </p:tgtEl>
                                        <p:attrNameLst>
                                          <p:attrName>style.visibility</p:attrName>
                                        </p:attrNameLst>
                                      </p:cBhvr>
                                      <p:to>
                                        <p:strVal val="visible"/>
                                      </p:to>
                                    </p:set>
                                    <p:animEffect transition="in" filter="blinds(horizontal)">
                                      <p:cBhvr>
                                        <p:cTn id="15" dur="500"/>
                                        <p:tgtEl>
                                          <p:spTgt spid="126978">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6978">
                                            <p:txEl>
                                              <p:pRg st="3" end="3"/>
                                            </p:txEl>
                                          </p:spTgt>
                                        </p:tgtEl>
                                        <p:attrNameLst>
                                          <p:attrName>style.visibility</p:attrName>
                                        </p:attrNameLst>
                                      </p:cBhvr>
                                      <p:to>
                                        <p:strVal val="visible"/>
                                      </p:to>
                                    </p:set>
                                    <p:animEffect transition="in" filter="blinds(horizontal)">
                                      <p:cBhvr>
                                        <p:cTn id="19" dur="500"/>
                                        <p:tgtEl>
                                          <p:spTgt spid="126978">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6978">
                                            <p:txEl>
                                              <p:pRg st="4" end="4"/>
                                            </p:txEl>
                                          </p:spTgt>
                                        </p:tgtEl>
                                        <p:attrNameLst>
                                          <p:attrName>style.visibility</p:attrName>
                                        </p:attrNameLst>
                                      </p:cBhvr>
                                      <p:to>
                                        <p:strVal val="visible"/>
                                      </p:to>
                                    </p:set>
                                    <p:animEffect transition="in" filter="blinds(horizontal)">
                                      <p:cBhvr>
                                        <p:cTn id="23" dur="500"/>
                                        <p:tgtEl>
                                          <p:spTgt spid="1269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autoUpdateAnimBg="0" advAuto="1000"/>
    </p:bldLst>
  </p:timing>
</p:sld>
</file>

<file path=ppt/slides/slide9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533400" y="1828800"/>
            <a:ext cx="8001000" cy="4114800"/>
          </a:xfrm>
        </p:spPr>
        <p:txBody>
          <a:bodyPr/>
          <a:lstStyle/>
          <a:p>
            <a:pPr marL="609600" indent="-609600" eaLnBrk="1" hangingPunct="1">
              <a:lnSpc>
                <a:spcPct val="80000"/>
              </a:lnSpc>
              <a:buFontTx/>
              <a:buAutoNum type="arabicPeriod" startAt="10"/>
            </a:pPr>
            <a:r>
              <a:rPr lang="en-US" sz="3200" smtClean="0"/>
              <a:t>Should the evaluation rely mainly on quantitative or qualitative methods?</a:t>
            </a:r>
          </a:p>
          <a:p>
            <a:pPr marL="609600" indent="-609600" eaLnBrk="1" hangingPunct="1">
              <a:lnSpc>
                <a:spcPct val="80000"/>
              </a:lnSpc>
              <a:buFontTx/>
              <a:buAutoNum type="arabicPeriod" startAt="10"/>
            </a:pPr>
            <a:r>
              <a:rPr lang="en-US" sz="3200" smtClean="0"/>
              <a:t>Should participatory methods be used?</a:t>
            </a:r>
          </a:p>
          <a:p>
            <a:pPr marL="609600" indent="-609600" eaLnBrk="1" hangingPunct="1">
              <a:lnSpc>
                <a:spcPct val="80000"/>
              </a:lnSpc>
              <a:buFontTx/>
              <a:buAutoNum type="arabicPeriod" startAt="10"/>
            </a:pPr>
            <a:r>
              <a:rPr lang="en-US" sz="3200" smtClean="0"/>
              <a:t>Can / should there be a household survey?</a:t>
            </a:r>
          </a:p>
          <a:p>
            <a:pPr marL="609600" indent="-609600" eaLnBrk="1" hangingPunct="1">
              <a:lnSpc>
                <a:spcPct val="80000"/>
              </a:lnSpc>
              <a:buFontTx/>
              <a:buAutoNum type="arabicPeriod" startAt="10"/>
            </a:pPr>
            <a:r>
              <a:rPr lang="en-US" sz="3200" smtClean="0"/>
              <a:t>Who should be interviewed?</a:t>
            </a:r>
          </a:p>
          <a:p>
            <a:pPr marL="609600" indent="-609600" eaLnBrk="1" hangingPunct="1">
              <a:lnSpc>
                <a:spcPct val="80000"/>
              </a:lnSpc>
              <a:buFontTx/>
              <a:buAutoNum type="arabicPeriod" startAt="10"/>
            </a:pPr>
            <a:r>
              <a:rPr lang="en-US" sz="3200" smtClean="0"/>
              <a:t>Who should be involved in planning / implementing the evaluation?</a:t>
            </a:r>
          </a:p>
          <a:p>
            <a:pPr marL="609600" indent="-609600" eaLnBrk="1" hangingPunct="1">
              <a:lnSpc>
                <a:spcPct val="80000"/>
              </a:lnSpc>
              <a:buFontTx/>
              <a:buAutoNum type="arabicPeriod" startAt="10"/>
            </a:pPr>
            <a:r>
              <a:rPr lang="en-US" sz="3200" smtClean="0"/>
              <a:t>What are the most appropriate media for communicating the findings to different stakeholder audiences?</a:t>
            </a:r>
          </a:p>
          <a:p>
            <a:pPr marL="609600" indent="-609600" eaLnBrk="1" hangingPunct="1">
              <a:lnSpc>
                <a:spcPct val="80000"/>
              </a:lnSpc>
            </a:pPr>
            <a:endParaRPr lang="en-US" sz="3200" smtClean="0"/>
          </a:p>
        </p:txBody>
      </p:sp>
      <p:sp>
        <p:nvSpPr>
          <p:cNvPr id="86019" name="Rectangle 3"/>
          <p:cNvSpPr>
            <a:spLocks noGrp="1" noChangeArrowheads="1"/>
          </p:cNvSpPr>
          <p:nvPr>
            <p:ph type="title"/>
          </p:nvPr>
        </p:nvSpPr>
        <p:spPr/>
        <p:txBody>
          <a:bodyPr/>
          <a:lstStyle/>
          <a:p>
            <a:pPr eaLnBrk="1" hangingPunct="1"/>
            <a:r>
              <a:rPr lang="en-US" smtClean="0"/>
              <a:t>Other questions to answer as you customize an evaluation ToR:</a:t>
            </a:r>
          </a:p>
        </p:txBody>
      </p:sp>
      <p:sp>
        <p:nvSpPr>
          <p:cNvPr id="86020" name="Text Box 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679CF4A0-2CD8-4CB9-8D61-AE4A5CD063AE}" type="slidenum">
              <a:rPr lang="en-US"/>
              <a:pPr>
                <a:spcBef>
                  <a:spcPct val="50000"/>
                </a:spcBef>
              </a:pPr>
              <a:t>96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28002">
                                            <p:txEl>
                                              <p:pRg st="0" end="0"/>
                                            </p:txEl>
                                          </p:spTgt>
                                        </p:tgtEl>
                                        <p:attrNameLst>
                                          <p:attrName>style.visibility</p:attrName>
                                        </p:attrNameLst>
                                      </p:cBhvr>
                                      <p:to>
                                        <p:strVal val="visible"/>
                                      </p:to>
                                    </p:set>
                                    <p:animEffect transition="in" filter="blinds(horizontal)">
                                      <p:cBhvr>
                                        <p:cTn id="7" dur="500"/>
                                        <p:tgtEl>
                                          <p:spTgt spid="128002">
                                            <p:txEl>
                                              <p:pRg st="0" end="0"/>
                                            </p:txEl>
                                          </p:spTgt>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28002">
                                            <p:txEl>
                                              <p:pRg st="1" end="1"/>
                                            </p:txEl>
                                          </p:spTgt>
                                        </p:tgtEl>
                                        <p:attrNameLst>
                                          <p:attrName>style.visibility</p:attrName>
                                        </p:attrNameLst>
                                      </p:cBhvr>
                                      <p:to>
                                        <p:strVal val="visible"/>
                                      </p:to>
                                    </p:set>
                                    <p:animEffect transition="in" filter="blinds(horizontal)">
                                      <p:cBhvr>
                                        <p:cTn id="11" dur="500"/>
                                        <p:tgtEl>
                                          <p:spTgt spid="128002">
                                            <p:txEl>
                                              <p:pRg st="1" end="1"/>
                                            </p:txEl>
                                          </p:spTgt>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28002">
                                            <p:txEl>
                                              <p:pRg st="2" end="2"/>
                                            </p:txEl>
                                          </p:spTgt>
                                        </p:tgtEl>
                                        <p:attrNameLst>
                                          <p:attrName>style.visibility</p:attrName>
                                        </p:attrNameLst>
                                      </p:cBhvr>
                                      <p:to>
                                        <p:strVal val="visible"/>
                                      </p:to>
                                    </p:set>
                                    <p:animEffect transition="in" filter="blinds(horizontal)">
                                      <p:cBhvr>
                                        <p:cTn id="15" dur="500"/>
                                        <p:tgtEl>
                                          <p:spTgt spid="128002">
                                            <p:txEl>
                                              <p:pRg st="2" end="2"/>
                                            </p:txEl>
                                          </p:spTgt>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28002">
                                            <p:txEl>
                                              <p:pRg st="3" end="3"/>
                                            </p:txEl>
                                          </p:spTgt>
                                        </p:tgtEl>
                                        <p:attrNameLst>
                                          <p:attrName>style.visibility</p:attrName>
                                        </p:attrNameLst>
                                      </p:cBhvr>
                                      <p:to>
                                        <p:strVal val="visible"/>
                                      </p:to>
                                    </p:set>
                                    <p:animEffect transition="in" filter="blinds(horizontal)">
                                      <p:cBhvr>
                                        <p:cTn id="19" dur="500"/>
                                        <p:tgtEl>
                                          <p:spTgt spid="128002">
                                            <p:txEl>
                                              <p:pRg st="3" end="3"/>
                                            </p:txEl>
                                          </p:spTgt>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28002">
                                            <p:txEl>
                                              <p:pRg st="4" end="4"/>
                                            </p:txEl>
                                          </p:spTgt>
                                        </p:tgtEl>
                                        <p:attrNameLst>
                                          <p:attrName>style.visibility</p:attrName>
                                        </p:attrNameLst>
                                      </p:cBhvr>
                                      <p:to>
                                        <p:strVal val="visible"/>
                                      </p:to>
                                    </p:set>
                                    <p:animEffect transition="in" filter="blinds(horizontal)">
                                      <p:cBhvr>
                                        <p:cTn id="23" dur="500"/>
                                        <p:tgtEl>
                                          <p:spTgt spid="128002">
                                            <p:txEl>
                                              <p:pRg st="4" end="4"/>
                                            </p:txEl>
                                          </p:spTgt>
                                        </p:tgtEl>
                                      </p:cBhvr>
                                    </p:animEffect>
                                  </p:childTnLst>
                                </p:cTn>
                              </p:par>
                            </p:childTnLst>
                          </p:cTn>
                        </p:par>
                        <p:par>
                          <p:cTn id="24" fill="hold" nodeType="afterGroup">
                            <p:stCondLst>
                              <p:cond delay="2500"/>
                            </p:stCondLst>
                            <p:childTnLst>
                              <p:par>
                                <p:cTn id="25" presetID="3" presetClass="entr" presetSubtype="10" fill="hold" grpId="0" nodeType="afterEffect">
                                  <p:stCondLst>
                                    <p:cond delay="0"/>
                                  </p:stCondLst>
                                  <p:childTnLst>
                                    <p:set>
                                      <p:cBhvr>
                                        <p:cTn id="26" dur="1" fill="hold">
                                          <p:stCondLst>
                                            <p:cond delay="0"/>
                                          </p:stCondLst>
                                        </p:cTn>
                                        <p:tgtEl>
                                          <p:spTgt spid="128002">
                                            <p:txEl>
                                              <p:pRg st="5" end="5"/>
                                            </p:txEl>
                                          </p:spTgt>
                                        </p:tgtEl>
                                        <p:attrNameLst>
                                          <p:attrName>style.visibility</p:attrName>
                                        </p:attrNameLst>
                                      </p:cBhvr>
                                      <p:to>
                                        <p:strVal val="visible"/>
                                      </p:to>
                                    </p:set>
                                    <p:animEffect transition="in" filter="blinds(horizontal)">
                                      <p:cBhvr>
                                        <p:cTn id="27" dur="500"/>
                                        <p:tgtEl>
                                          <p:spTgt spid="1280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build="p" autoUpdateAnimBg="0" advAuto="1000"/>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0" y="5759450"/>
            <a:ext cx="9144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3200" b="1" dirty="0">
                <a:solidFill>
                  <a:schemeClr val="tx2"/>
                </a:solidFill>
                <a:latin typeface="Times New Roman" pitchFamily="18" charset="0"/>
              </a:rPr>
              <a:t>Does this help, or just confuse things more?  Who said evaluations (like life) would be easy?!!</a:t>
            </a:r>
          </a:p>
        </p:txBody>
      </p:sp>
      <p:pic>
        <p:nvPicPr>
          <p:cNvPr id="129027" name="Picture 3" descr="BD06663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600" y="1643063"/>
            <a:ext cx="37338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ext Box 4"/>
          <p:cNvSpPr txBox="1">
            <a:spLocks noChangeArrowheads="1"/>
          </p:cNvSpPr>
          <p:nvPr/>
        </p:nvSpPr>
        <p:spPr bwMode="auto">
          <a:xfrm>
            <a:off x="381000" y="5334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Evaluation (research) design?</a:t>
            </a:r>
          </a:p>
        </p:txBody>
      </p:sp>
      <p:sp>
        <p:nvSpPr>
          <p:cNvPr id="129029" name="Text Box 5"/>
          <p:cNvSpPr txBox="1">
            <a:spLocks noChangeArrowheads="1"/>
          </p:cNvSpPr>
          <p:nvPr/>
        </p:nvSpPr>
        <p:spPr bwMode="auto">
          <a:xfrm>
            <a:off x="533400" y="12192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Key questions?</a:t>
            </a:r>
          </a:p>
        </p:txBody>
      </p:sp>
      <p:sp>
        <p:nvSpPr>
          <p:cNvPr id="129030" name="Text Box 6"/>
          <p:cNvSpPr txBox="1">
            <a:spLocks noChangeArrowheads="1"/>
          </p:cNvSpPr>
          <p:nvPr/>
        </p:nvSpPr>
        <p:spPr bwMode="auto">
          <a:xfrm>
            <a:off x="0" y="19812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Evaluand (what to evaluate)?</a:t>
            </a:r>
          </a:p>
        </p:txBody>
      </p:sp>
      <p:sp>
        <p:nvSpPr>
          <p:cNvPr id="129031" name="Text Box 7"/>
          <p:cNvSpPr txBox="1">
            <a:spLocks noChangeArrowheads="1"/>
          </p:cNvSpPr>
          <p:nvPr/>
        </p:nvSpPr>
        <p:spPr bwMode="auto">
          <a:xfrm>
            <a:off x="457200" y="2667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Qualitative?</a:t>
            </a:r>
          </a:p>
        </p:txBody>
      </p:sp>
      <p:sp>
        <p:nvSpPr>
          <p:cNvPr id="129032" name="Text Box 8"/>
          <p:cNvSpPr txBox="1">
            <a:spLocks noChangeArrowheads="1"/>
          </p:cNvSpPr>
          <p:nvPr/>
        </p:nvSpPr>
        <p:spPr bwMode="auto">
          <a:xfrm>
            <a:off x="304800" y="32766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Quantitative?</a:t>
            </a:r>
          </a:p>
        </p:txBody>
      </p:sp>
      <p:sp>
        <p:nvSpPr>
          <p:cNvPr id="129033" name="Text Box 9"/>
          <p:cNvSpPr txBox="1">
            <a:spLocks noChangeArrowheads="1"/>
          </p:cNvSpPr>
          <p:nvPr/>
        </p:nvSpPr>
        <p:spPr bwMode="auto">
          <a:xfrm>
            <a:off x="304800" y="41148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Scope?</a:t>
            </a:r>
          </a:p>
        </p:txBody>
      </p:sp>
      <p:sp>
        <p:nvSpPr>
          <p:cNvPr id="129034" name="Text Box 10"/>
          <p:cNvSpPr txBox="1">
            <a:spLocks noChangeArrowheads="1"/>
          </p:cNvSpPr>
          <p:nvPr/>
        </p:nvSpPr>
        <p:spPr bwMode="auto">
          <a:xfrm>
            <a:off x="381000" y="4800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Appropriate level of rigor?</a:t>
            </a:r>
          </a:p>
        </p:txBody>
      </p:sp>
      <p:sp>
        <p:nvSpPr>
          <p:cNvPr id="129035" name="Text Box 11"/>
          <p:cNvSpPr txBox="1">
            <a:spLocks noChangeArrowheads="1"/>
          </p:cNvSpPr>
          <p:nvPr/>
        </p:nvSpPr>
        <p:spPr bwMode="auto">
          <a:xfrm>
            <a:off x="5181600" y="6096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Resources available?</a:t>
            </a:r>
          </a:p>
        </p:txBody>
      </p:sp>
      <p:sp>
        <p:nvSpPr>
          <p:cNvPr id="129036" name="Text Box 12"/>
          <p:cNvSpPr txBox="1">
            <a:spLocks noChangeArrowheads="1"/>
          </p:cNvSpPr>
          <p:nvPr/>
        </p:nvSpPr>
        <p:spPr bwMode="auto">
          <a:xfrm>
            <a:off x="5638800" y="129540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Time available?</a:t>
            </a:r>
          </a:p>
        </p:txBody>
      </p:sp>
      <p:sp>
        <p:nvSpPr>
          <p:cNvPr id="129037" name="Text Box 13"/>
          <p:cNvSpPr txBox="1">
            <a:spLocks noChangeArrowheads="1"/>
          </p:cNvSpPr>
          <p:nvPr/>
        </p:nvSpPr>
        <p:spPr bwMode="auto">
          <a:xfrm>
            <a:off x="6324600" y="20574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Skills available?</a:t>
            </a:r>
          </a:p>
        </p:txBody>
      </p:sp>
      <p:sp>
        <p:nvSpPr>
          <p:cNvPr id="129038" name="Text Box 14"/>
          <p:cNvSpPr txBox="1">
            <a:spLocks noChangeArrowheads="1"/>
          </p:cNvSpPr>
          <p:nvPr/>
        </p:nvSpPr>
        <p:spPr bwMode="auto">
          <a:xfrm>
            <a:off x="4800600" y="4800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Evaluation FOR whom?</a:t>
            </a:r>
          </a:p>
        </p:txBody>
      </p:sp>
      <p:sp>
        <p:nvSpPr>
          <p:cNvPr id="129039" name="Text Box 15"/>
          <p:cNvSpPr txBox="1">
            <a:spLocks noChangeArrowheads="1"/>
          </p:cNvSpPr>
          <p:nvPr/>
        </p:nvSpPr>
        <p:spPr bwMode="auto">
          <a:xfrm>
            <a:off x="6477000" y="2971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Participatory?</a:t>
            </a:r>
          </a:p>
        </p:txBody>
      </p:sp>
      <p:sp>
        <p:nvSpPr>
          <p:cNvPr id="129040" name="Text Box 16"/>
          <p:cNvSpPr txBox="1">
            <a:spLocks noChangeArrowheads="1"/>
          </p:cNvSpPr>
          <p:nvPr/>
        </p:nvSpPr>
        <p:spPr bwMode="auto">
          <a:xfrm>
            <a:off x="6705600" y="38100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latin typeface="Impact" pitchFamily="34" charset="0"/>
              </a:rPr>
              <a:t>Extractive?</a:t>
            </a:r>
          </a:p>
        </p:txBody>
      </p:sp>
      <p:sp>
        <p:nvSpPr>
          <p:cNvPr id="87057" name="Text Box 17"/>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98E0945D-BD9B-4664-8569-6BBB25B57A37}" type="slidenum">
              <a:rPr lang="en-US"/>
              <a:pPr>
                <a:spcBef>
                  <a:spcPct val="50000"/>
                </a:spcBef>
              </a:pPr>
              <a:t>97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29027"/>
                                        </p:tgtEl>
                                        <p:attrNameLst>
                                          <p:attrName>style.visibility</p:attrName>
                                        </p:attrNameLst>
                                      </p:cBhvr>
                                      <p:to>
                                        <p:strVal val="visible"/>
                                      </p:to>
                                    </p:set>
                                    <p:animEffect transition="in" filter="fade">
                                      <p:cBhvr>
                                        <p:cTn id="7" dur="2000"/>
                                        <p:tgtEl>
                                          <p:spTgt spid="129027"/>
                                        </p:tgtEl>
                                      </p:cBhvr>
                                    </p:animEffect>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par>
                          <p:cTn id="8" fill="hold" nodeType="afterGroup">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129038">
                                            <p:txEl>
                                              <p:pRg st="0" end="0"/>
                                            </p:txEl>
                                          </p:spTgt>
                                        </p:tgtEl>
                                        <p:attrNameLst>
                                          <p:attrName>style.visibility</p:attrName>
                                        </p:attrNameLst>
                                      </p:cBhvr>
                                      <p:to>
                                        <p:strVal val="visible"/>
                                      </p:to>
                                    </p:set>
                                    <p:anim calcmode="lin" valueType="num">
                                      <p:cBhvr>
                                        <p:cTn id="11" dur="500" fill="hold"/>
                                        <p:tgtEl>
                                          <p:spTgt spid="12903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29038">
                                            <p:txEl>
                                              <p:pRg st="0" end="0"/>
                                            </p:txEl>
                                          </p:spTgt>
                                        </p:tgtEl>
                                        <p:attrNameLst>
                                          <p:attrName>ppt_h</p:attrName>
                                        </p:attrNameLst>
                                      </p:cBhvr>
                                      <p:tavLst>
                                        <p:tav tm="0">
                                          <p:val>
                                            <p:fltVal val="0"/>
                                          </p:val>
                                        </p:tav>
                                        <p:tav tm="100000">
                                          <p:val>
                                            <p:strVal val="#ppt_h"/>
                                          </p:val>
                                        </p:tav>
                                      </p:tavLst>
                                    </p:anim>
                                    <p:anim calcmode="lin" valueType="num">
                                      <p:cBhvr>
                                        <p:cTn id="13" dur="500" fill="hold"/>
                                        <p:tgtEl>
                                          <p:spTgt spid="12903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500" fill="hold"/>
                                        <p:tgtEl>
                                          <p:spTgt spid="129038">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childTnLst>
                          </p:cTn>
                        </p:par>
                        <p:par>
                          <p:cTn id="15" fill="hold" nodeType="afterGroup">
                            <p:stCondLst>
                              <p:cond delay="2500"/>
                            </p:stCondLst>
                            <p:childTnLst>
                              <p:par>
                                <p:cTn id="16" presetID="15" presetClass="entr" presetSubtype="0" fill="hold" grpId="0" nodeType="afterEffect">
                                  <p:stCondLst>
                                    <p:cond delay="0"/>
                                  </p:stCondLst>
                                  <p:childTnLst>
                                    <p:set>
                                      <p:cBhvr>
                                        <p:cTn id="17" dur="1" fill="hold">
                                          <p:stCondLst>
                                            <p:cond delay="0"/>
                                          </p:stCondLst>
                                        </p:cTn>
                                        <p:tgtEl>
                                          <p:spTgt spid="129029">
                                            <p:txEl>
                                              <p:pRg st="0" end="0"/>
                                            </p:txEl>
                                          </p:spTgt>
                                        </p:tgtEl>
                                        <p:attrNameLst>
                                          <p:attrName>style.visibility</p:attrName>
                                        </p:attrNameLst>
                                      </p:cBhvr>
                                      <p:to>
                                        <p:strVal val="visible"/>
                                      </p:to>
                                    </p:set>
                                    <p:anim calcmode="lin" valueType="num">
                                      <p:cBhvr>
                                        <p:cTn id="18" dur="1000" fill="hold"/>
                                        <p:tgtEl>
                                          <p:spTgt spid="129029">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29029">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12902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29029">
                                            <p:txEl>
                                              <p:pRg st="0" end="0"/>
                                            </p:txEl>
                                          </p:spTgt>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par>
                          <p:cTn id="22" fill="hold" nodeType="afterGroup">
                            <p:stCondLst>
                              <p:cond delay="3500"/>
                            </p:stCondLst>
                            <p:childTnLst>
                              <p:par>
                                <p:cTn id="23" presetID="15" presetClass="entr" presetSubtype="0" fill="hold" grpId="0" nodeType="afterEffect">
                                  <p:stCondLst>
                                    <p:cond delay="0"/>
                                  </p:stCondLst>
                                  <p:childTnLst>
                                    <p:set>
                                      <p:cBhvr>
                                        <p:cTn id="24" dur="1" fill="hold">
                                          <p:stCondLst>
                                            <p:cond delay="0"/>
                                          </p:stCondLst>
                                        </p:cTn>
                                        <p:tgtEl>
                                          <p:spTgt spid="129036"/>
                                        </p:tgtEl>
                                        <p:attrNameLst>
                                          <p:attrName>style.visibility</p:attrName>
                                        </p:attrNameLst>
                                      </p:cBhvr>
                                      <p:to>
                                        <p:strVal val="visible"/>
                                      </p:to>
                                    </p:set>
                                    <p:anim calcmode="lin" valueType="num">
                                      <p:cBhvr>
                                        <p:cTn id="25" dur="1000" fill="hold"/>
                                        <p:tgtEl>
                                          <p:spTgt spid="129036"/>
                                        </p:tgtEl>
                                        <p:attrNameLst>
                                          <p:attrName>ppt_w</p:attrName>
                                        </p:attrNameLst>
                                      </p:cBhvr>
                                      <p:tavLst>
                                        <p:tav tm="0">
                                          <p:val>
                                            <p:fltVal val="0"/>
                                          </p:val>
                                        </p:tav>
                                        <p:tav tm="100000">
                                          <p:val>
                                            <p:strVal val="#ppt_w"/>
                                          </p:val>
                                        </p:tav>
                                      </p:tavLst>
                                    </p:anim>
                                    <p:anim calcmode="lin" valueType="num">
                                      <p:cBhvr>
                                        <p:cTn id="26" dur="1000" fill="hold"/>
                                        <p:tgtEl>
                                          <p:spTgt spid="129036"/>
                                        </p:tgtEl>
                                        <p:attrNameLst>
                                          <p:attrName>ppt_h</p:attrName>
                                        </p:attrNameLst>
                                      </p:cBhvr>
                                      <p:tavLst>
                                        <p:tav tm="0">
                                          <p:val>
                                            <p:fltVal val="0"/>
                                          </p:val>
                                        </p:tav>
                                        <p:tav tm="100000">
                                          <p:val>
                                            <p:strVal val="#ppt_h"/>
                                          </p:val>
                                        </p:tav>
                                      </p:tavLst>
                                    </p:anim>
                                    <p:anim calcmode="lin" valueType="num">
                                      <p:cBhvr>
                                        <p:cTn id="27" dur="1000" fill="hold"/>
                                        <p:tgtEl>
                                          <p:spTgt spid="129036"/>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2903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par>
                          <p:cTn id="29" fill="hold" nodeType="afterGroup">
                            <p:stCondLst>
                              <p:cond delay="4500"/>
                            </p:stCondLst>
                            <p:childTnLst>
                              <p:par>
                                <p:cTn id="30" presetID="15" presetClass="entr" presetSubtype="0" fill="hold" grpId="0" nodeType="afterEffect">
                                  <p:stCondLst>
                                    <p:cond delay="0"/>
                                  </p:stCondLst>
                                  <p:childTnLst>
                                    <p:set>
                                      <p:cBhvr>
                                        <p:cTn id="31" dur="1" fill="hold">
                                          <p:stCondLst>
                                            <p:cond delay="0"/>
                                          </p:stCondLst>
                                        </p:cTn>
                                        <p:tgtEl>
                                          <p:spTgt spid="129028"/>
                                        </p:tgtEl>
                                        <p:attrNameLst>
                                          <p:attrName>style.visibility</p:attrName>
                                        </p:attrNameLst>
                                      </p:cBhvr>
                                      <p:to>
                                        <p:strVal val="visible"/>
                                      </p:to>
                                    </p:set>
                                    <p:anim calcmode="lin" valueType="num">
                                      <p:cBhvr>
                                        <p:cTn id="32" dur="1000" fill="hold"/>
                                        <p:tgtEl>
                                          <p:spTgt spid="129028"/>
                                        </p:tgtEl>
                                        <p:attrNameLst>
                                          <p:attrName>ppt_w</p:attrName>
                                        </p:attrNameLst>
                                      </p:cBhvr>
                                      <p:tavLst>
                                        <p:tav tm="0">
                                          <p:val>
                                            <p:fltVal val="0"/>
                                          </p:val>
                                        </p:tav>
                                        <p:tav tm="100000">
                                          <p:val>
                                            <p:strVal val="#ppt_w"/>
                                          </p:val>
                                        </p:tav>
                                      </p:tavLst>
                                    </p:anim>
                                    <p:anim calcmode="lin" valueType="num">
                                      <p:cBhvr>
                                        <p:cTn id="33" dur="1000" fill="hold"/>
                                        <p:tgtEl>
                                          <p:spTgt spid="129028"/>
                                        </p:tgtEl>
                                        <p:attrNameLst>
                                          <p:attrName>ppt_h</p:attrName>
                                        </p:attrNameLst>
                                      </p:cBhvr>
                                      <p:tavLst>
                                        <p:tav tm="0">
                                          <p:val>
                                            <p:fltVal val="0"/>
                                          </p:val>
                                        </p:tav>
                                        <p:tav tm="100000">
                                          <p:val>
                                            <p:strVal val="#ppt_h"/>
                                          </p:val>
                                        </p:tav>
                                      </p:tavLst>
                                    </p:anim>
                                    <p:anim calcmode="lin" valueType="num">
                                      <p:cBhvr>
                                        <p:cTn id="34" dur="1000" fill="hold"/>
                                        <p:tgtEl>
                                          <p:spTgt spid="129028"/>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2902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0"/>
                                            </p:cond>
                                          </p:stCondLst>
                                          <p:endCondLst>
                                            <p:cond evt="onStopAudio" delay="0">
                                              <p:tgtEl>
                                                <p:sldTgt/>
                                              </p:tgtEl>
                                            </p:cond>
                                          </p:endCondLst>
                                        </p:cTn>
                                        <p:tgtEl>
                                          <p:sndTgt r:embed="rId4" name="WHOOSH.WAV"/>
                                        </p:tgtEl>
                                      </p:cMediaNode>
                                    </p:audio>
                                  </p:subTnLst>
                                </p:cTn>
                              </p:par>
                            </p:childTnLst>
                          </p:cTn>
                        </p:par>
                        <p:par>
                          <p:cTn id="36" fill="hold" nodeType="afterGroup">
                            <p:stCondLst>
                              <p:cond delay="5500"/>
                            </p:stCondLst>
                            <p:childTnLst>
                              <p:par>
                                <p:cTn id="37" presetID="15" presetClass="entr" presetSubtype="0" fill="hold" grpId="0" nodeType="afterEffect">
                                  <p:stCondLst>
                                    <p:cond delay="0"/>
                                  </p:stCondLst>
                                  <p:childTnLst>
                                    <p:set>
                                      <p:cBhvr>
                                        <p:cTn id="38" dur="1" fill="hold">
                                          <p:stCondLst>
                                            <p:cond delay="0"/>
                                          </p:stCondLst>
                                        </p:cTn>
                                        <p:tgtEl>
                                          <p:spTgt spid="129035"/>
                                        </p:tgtEl>
                                        <p:attrNameLst>
                                          <p:attrName>style.visibility</p:attrName>
                                        </p:attrNameLst>
                                      </p:cBhvr>
                                      <p:to>
                                        <p:strVal val="visible"/>
                                      </p:to>
                                    </p:set>
                                    <p:anim calcmode="lin" valueType="num">
                                      <p:cBhvr>
                                        <p:cTn id="39" dur="1000" fill="hold"/>
                                        <p:tgtEl>
                                          <p:spTgt spid="129035"/>
                                        </p:tgtEl>
                                        <p:attrNameLst>
                                          <p:attrName>ppt_w</p:attrName>
                                        </p:attrNameLst>
                                      </p:cBhvr>
                                      <p:tavLst>
                                        <p:tav tm="0">
                                          <p:val>
                                            <p:fltVal val="0"/>
                                          </p:val>
                                        </p:tav>
                                        <p:tav tm="100000">
                                          <p:val>
                                            <p:strVal val="#ppt_w"/>
                                          </p:val>
                                        </p:tav>
                                      </p:tavLst>
                                    </p:anim>
                                    <p:anim calcmode="lin" valueType="num">
                                      <p:cBhvr>
                                        <p:cTn id="40" dur="1000" fill="hold"/>
                                        <p:tgtEl>
                                          <p:spTgt spid="129035"/>
                                        </p:tgtEl>
                                        <p:attrNameLst>
                                          <p:attrName>ppt_h</p:attrName>
                                        </p:attrNameLst>
                                      </p:cBhvr>
                                      <p:tavLst>
                                        <p:tav tm="0">
                                          <p:val>
                                            <p:fltVal val="0"/>
                                          </p:val>
                                        </p:tav>
                                        <p:tav tm="100000">
                                          <p:val>
                                            <p:strVal val="#ppt_h"/>
                                          </p:val>
                                        </p:tav>
                                      </p:tavLst>
                                    </p:anim>
                                    <p:anim calcmode="lin" valueType="num">
                                      <p:cBhvr>
                                        <p:cTn id="41" dur="1000" fill="hold"/>
                                        <p:tgtEl>
                                          <p:spTgt spid="129035"/>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903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37"/>
                                            </p:cond>
                                          </p:stCondLst>
                                          <p:endCondLst>
                                            <p:cond evt="onStopAudio" delay="0">
                                              <p:tgtEl>
                                                <p:sldTgt/>
                                              </p:tgtEl>
                                            </p:cond>
                                          </p:endCondLst>
                                        </p:cTn>
                                        <p:tgtEl>
                                          <p:sndTgt r:embed="rId4" name="WHOOSH.WAV"/>
                                        </p:tgtEl>
                                      </p:cMediaNode>
                                    </p:audio>
                                  </p:subTnLst>
                                </p:cTn>
                              </p:par>
                            </p:childTnLst>
                          </p:cTn>
                        </p:par>
                        <p:par>
                          <p:cTn id="43" fill="hold" nodeType="afterGroup">
                            <p:stCondLst>
                              <p:cond delay="6500"/>
                            </p:stCondLst>
                            <p:childTnLst>
                              <p:par>
                                <p:cTn id="44" presetID="15" presetClass="entr" presetSubtype="0" fill="hold" grpId="0" nodeType="afterEffect">
                                  <p:stCondLst>
                                    <p:cond delay="0"/>
                                  </p:stCondLst>
                                  <p:childTnLst>
                                    <p:set>
                                      <p:cBhvr>
                                        <p:cTn id="45" dur="1" fill="hold">
                                          <p:stCondLst>
                                            <p:cond delay="0"/>
                                          </p:stCondLst>
                                        </p:cTn>
                                        <p:tgtEl>
                                          <p:spTgt spid="129030"/>
                                        </p:tgtEl>
                                        <p:attrNameLst>
                                          <p:attrName>style.visibility</p:attrName>
                                        </p:attrNameLst>
                                      </p:cBhvr>
                                      <p:to>
                                        <p:strVal val="visible"/>
                                      </p:to>
                                    </p:set>
                                    <p:anim calcmode="lin" valueType="num">
                                      <p:cBhvr>
                                        <p:cTn id="46" dur="1000" fill="hold"/>
                                        <p:tgtEl>
                                          <p:spTgt spid="129030"/>
                                        </p:tgtEl>
                                        <p:attrNameLst>
                                          <p:attrName>ppt_w</p:attrName>
                                        </p:attrNameLst>
                                      </p:cBhvr>
                                      <p:tavLst>
                                        <p:tav tm="0">
                                          <p:val>
                                            <p:fltVal val="0"/>
                                          </p:val>
                                        </p:tav>
                                        <p:tav tm="100000">
                                          <p:val>
                                            <p:strVal val="#ppt_w"/>
                                          </p:val>
                                        </p:tav>
                                      </p:tavLst>
                                    </p:anim>
                                    <p:anim calcmode="lin" valueType="num">
                                      <p:cBhvr>
                                        <p:cTn id="47" dur="1000" fill="hold"/>
                                        <p:tgtEl>
                                          <p:spTgt spid="129030"/>
                                        </p:tgtEl>
                                        <p:attrNameLst>
                                          <p:attrName>ppt_h</p:attrName>
                                        </p:attrNameLst>
                                      </p:cBhvr>
                                      <p:tavLst>
                                        <p:tav tm="0">
                                          <p:val>
                                            <p:fltVal val="0"/>
                                          </p:val>
                                        </p:tav>
                                        <p:tav tm="100000">
                                          <p:val>
                                            <p:strVal val="#ppt_h"/>
                                          </p:val>
                                        </p:tav>
                                      </p:tavLst>
                                    </p:anim>
                                    <p:anim calcmode="lin" valueType="num">
                                      <p:cBhvr>
                                        <p:cTn id="48" dur="1000" fill="hold"/>
                                        <p:tgtEl>
                                          <p:spTgt spid="129030"/>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12903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44"/>
                                            </p:cond>
                                          </p:stCondLst>
                                          <p:endCondLst>
                                            <p:cond evt="onStopAudio" delay="0">
                                              <p:tgtEl>
                                                <p:sldTgt/>
                                              </p:tgtEl>
                                            </p:cond>
                                          </p:endCondLst>
                                        </p:cTn>
                                        <p:tgtEl>
                                          <p:sndTgt r:embed="rId4" name="WHOOSH.WAV"/>
                                        </p:tgtEl>
                                      </p:cMediaNode>
                                    </p:audio>
                                  </p:subTnLst>
                                </p:cTn>
                              </p:par>
                            </p:childTnLst>
                          </p:cTn>
                        </p:par>
                        <p:par>
                          <p:cTn id="50" fill="hold" nodeType="afterGroup">
                            <p:stCondLst>
                              <p:cond delay="7500"/>
                            </p:stCondLst>
                            <p:childTnLst>
                              <p:par>
                                <p:cTn id="51" presetID="15" presetClass="entr" presetSubtype="0" fill="hold" grpId="0" nodeType="afterEffect">
                                  <p:stCondLst>
                                    <p:cond delay="0"/>
                                  </p:stCondLst>
                                  <p:childTnLst>
                                    <p:set>
                                      <p:cBhvr>
                                        <p:cTn id="52" dur="1" fill="hold">
                                          <p:stCondLst>
                                            <p:cond delay="0"/>
                                          </p:stCondLst>
                                        </p:cTn>
                                        <p:tgtEl>
                                          <p:spTgt spid="129037"/>
                                        </p:tgtEl>
                                        <p:attrNameLst>
                                          <p:attrName>style.visibility</p:attrName>
                                        </p:attrNameLst>
                                      </p:cBhvr>
                                      <p:to>
                                        <p:strVal val="visible"/>
                                      </p:to>
                                    </p:set>
                                    <p:anim calcmode="lin" valueType="num">
                                      <p:cBhvr>
                                        <p:cTn id="53" dur="1000" fill="hold"/>
                                        <p:tgtEl>
                                          <p:spTgt spid="129037"/>
                                        </p:tgtEl>
                                        <p:attrNameLst>
                                          <p:attrName>ppt_w</p:attrName>
                                        </p:attrNameLst>
                                      </p:cBhvr>
                                      <p:tavLst>
                                        <p:tav tm="0">
                                          <p:val>
                                            <p:fltVal val="0"/>
                                          </p:val>
                                        </p:tav>
                                        <p:tav tm="100000">
                                          <p:val>
                                            <p:strVal val="#ppt_w"/>
                                          </p:val>
                                        </p:tav>
                                      </p:tavLst>
                                    </p:anim>
                                    <p:anim calcmode="lin" valueType="num">
                                      <p:cBhvr>
                                        <p:cTn id="54" dur="1000" fill="hold"/>
                                        <p:tgtEl>
                                          <p:spTgt spid="129037"/>
                                        </p:tgtEl>
                                        <p:attrNameLst>
                                          <p:attrName>ppt_h</p:attrName>
                                        </p:attrNameLst>
                                      </p:cBhvr>
                                      <p:tavLst>
                                        <p:tav tm="0">
                                          <p:val>
                                            <p:fltVal val="0"/>
                                          </p:val>
                                        </p:tav>
                                        <p:tav tm="100000">
                                          <p:val>
                                            <p:strVal val="#ppt_h"/>
                                          </p:val>
                                        </p:tav>
                                      </p:tavLst>
                                    </p:anim>
                                    <p:anim calcmode="lin" valueType="num">
                                      <p:cBhvr>
                                        <p:cTn id="55" dur="1000" fill="hold"/>
                                        <p:tgtEl>
                                          <p:spTgt spid="129037"/>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2903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1"/>
                                            </p:cond>
                                          </p:stCondLst>
                                          <p:endCondLst>
                                            <p:cond evt="onStopAudio" delay="0">
                                              <p:tgtEl>
                                                <p:sldTgt/>
                                              </p:tgtEl>
                                            </p:cond>
                                          </p:endCondLst>
                                        </p:cTn>
                                        <p:tgtEl>
                                          <p:sndTgt r:embed="rId4" name="WHOOSH.WAV"/>
                                        </p:tgtEl>
                                      </p:cMediaNode>
                                    </p:audio>
                                  </p:subTnLst>
                                </p:cTn>
                              </p:par>
                            </p:childTnLst>
                          </p:cTn>
                        </p:par>
                        <p:par>
                          <p:cTn id="57" fill="hold" nodeType="afterGroup">
                            <p:stCondLst>
                              <p:cond delay="8500"/>
                            </p:stCondLst>
                            <p:childTnLst>
                              <p:par>
                                <p:cTn id="58" presetID="15" presetClass="entr" presetSubtype="0" fill="hold" grpId="0" nodeType="afterEffect">
                                  <p:stCondLst>
                                    <p:cond delay="0"/>
                                  </p:stCondLst>
                                  <p:childTnLst>
                                    <p:set>
                                      <p:cBhvr>
                                        <p:cTn id="59" dur="1" fill="hold">
                                          <p:stCondLst>
                                            <p:cond delay="0"/>
                                          </p:stCondLst>
                                        </p:cTn>
                                        <p:tgtEl>
                                          <p:spTgt spid="129031"/>
                                        </p:tgtEl>
                                        <p:attrNameLst>
                                          <p:attrName>style.visibility</p:attrName>
                                        </p:attrNameLst>
                                      </p:cBhvr>
                                      <p:to>
                                        <p:strVal val="visible"/>
                                      </p:to>
                                    </p:set>
                                    <p:anim calcmode="lin" valueType="num">
                                      <p:cBhvr>
                                        <p:cTn id="60" dur="1000" fill="hold"/>
                                        <p:tgtEl>
                                          <p:spTgt spid="129031"/>
                                        </p:tgtEl>
                                        <p:attrNameLst>
                                          <p:attrName>ppt_w</p:attrName>
                                        </p:attrNameLst>
                                      </p:cBhvr>
                                      <p:tavLst>
                                        <p:tav tm="0">
                                          <p:val>
                                            <p:fltVal val="0"/>
                                          </p:val>
                                        </p:tav>
                                        <p:tav tm="100000">
                                          <p:val>
                                            <p:strVal val="#ppt_w"/>
                                          </p:val>
                                        </p:tav>
                                      </p:tavLst>
                                    </p:anim>
                                    <p:anim calcmode="lin" valueType="num">
                                      <p:cBhvr>
                                        <p:cTn id="61" dur="1000" fill="hold"/>
                                        <p:tgtEl>
                                          <p:spTgt spid="129031"/>
                                        </p:tgtEl>
                                        <p:attrNameLst>
                                          <p:attrName>ppt_h</p:attrName>
                                        </p:attrNameLst>
                                      </p:cBhvr>
                                      <p:tavLst>
                                        <p:tav tm="0">
                                          <p:val>
                                            <p:fltVal val="0"/>
                                          </p:val>
                                        </p:tav>
                                        <p:tav tm="100000">
                                          <p:val>
                                            <p:strVal val="#ppt_h"/>
                                          </p:val>
                                        </p:tav>
                                      </p:tavLst>
                                    </p:anim>
                                    <p:anim calcmode="lin" valueType="num">
                                      <p:cBhvr>
                                        <p:cTn id="62" dur="1000" fill="hold"/>
                                        <p:tgtEl>
                                          <p:spTgt spid="129031"/>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29031"/>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8"/>
                                            </p:cond>
                                          </p:stCondLst>
                                          <p:endCondLst>
                                            <p:cond evt="onStopAudio" delay="0">
                                              <p:tgtEl>
                                                <p:sldTgt/>
                                              </p:tgtEl>
                                            </p:cond>
                                          </p:endCondLst>
                                        </p:cTn>
                                        <p:tgtEl>
                                          <p:sndTgt r:embed="rId4" name="WHOOSH.WAV"/>
                                        </p:tgtEl>
                                      </p:cMediaNode>
                                    </p:audio>
                                  </p:subTnLst>
                                </p:cTn>
                              </p:par>
                            </p:childTnLst>
                          </p:cTn>
                        </p:par>
                        <p:par>
                          <p:cTn id="64" fill="hold" nodeType="afterGroup">
                            <p:stCondLst>
                              <p:cond delay="9500"/>
                            </p:stCondLst>
                            <p:childTnLst>
                              <p:par>
                                <p:cTn id="65" presetID="15" presetClass="entr" presetSubtype="0" fill="hold" grpId="0" nodeType="afterEffect">
                                  <p:stCondLst>
                                    <p:cond delay="0"/>
                                  </p:stCondLst>
                                  <p:childTnLst>
                                    <p:set>
                                      <p:cBhvr>
                                        <p:cTn id="66" dur="1" fill="hold">
                                          <p:stCondLst>
                                            <p:cond delay="0"/>
                                          </p:stCondLst>
                                        </p:cTn>
                                        <p:tgtEl>
                                          <p:spTgt spid="129039"/>
                                        </p:tgtEl>
                                        <p:attrNameLst>
                                          <p:attrName>style.visibility</p:attrName>
                                        </p:attrNameLst>
                                      </p:cBhvr>
                                      <p:to>
                                        <p:strVal val="visible"/>
                                      </p:to>
                                    </p:set>
                                    <p:anim calcmode="lin" valueType="num">
                                      <p:cBhvr>
                                        <p:cTn id="67" dur="1000" fill="hold"/>
                                        <p:tgtEl>
                                          <p:spTgt spid="129039"/>
                                        </p:tgtEl>
                                        <p:attrNameLst>
                                          <p:attrName>ppt_w</p:attrName>
                                        </p:attrNameLst>
                                      </p:cBhvr>
                                      <p:tavLst>
                                        <p:tav tm="0">
                                          <p:val>
                                            <p:fltVal val="0"/>
                                          </p:val>
                                        </p:tav>
                                        <p:tav tm="100000">
                                          <p:val>
                                            <p:strVal val="#ppt_w"/>
                                          </p:val>
                                        </p:tav>
                                      </p:tavLst>
                                    </p:anim>
                                    <p:anim calcmode="lin" valueType="num">
                                      <p:cBhvr>
                                        <p:cTn id="68" dur="1000" fill="hold"/>
                                        <p:tgtEl>
                                          <p:spTgt spid="129039"/>
                                        </p:tgtEl>
                                        <p:attrNameLst>
                                          <p:attrName>ppt_h</p:attrName>
                                        </p:attrNameLst>
                                      </p:cBhvr>
                                      <p:tavLst>
                                        <p:tav tm="0">
                                          <p:val>
                                            <p:fltVal val="0"/>
                                          </p:val>
                                        </p:tav>
                                        <p:tav tm="100000">
                                          <p:val>
                                            <p:strVal val="#ppt_h"/>
                                          </p:val>
                                        </p:tav>
                                      </p:tavLst>
                                    </p:anim>
                                    <p:anim calcmode="lin" valueType="num">
                                      <p:cBhvr>
                                        <p:cTn id="69" dur="1000" fill="hold"/>
                                        <p:tgtEl>
                                          <p:spTgt spid="129039"/>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129039"/>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childTnLst>
                          </p:cTn>
                        </p:par>
                        <p:par>
                          <p:cTn id="71" fill="hold" nodeType="afterGroup">
                            <p:stCondLst>
                              <p:cond delay="10500"/>
                            </p:stCondLst>
                            <p:childTnLst>
                              <p:par>
                                <p:cTn id="72" presetID="15" presetClass="entr" presetSubtype="0" fill="hold" grpId="0" nodeType="afterEffect">
                                  <p:stCondLst>
                                    <p:cond delay="0"/>
                                  </p:stCondLst>
                                  <p:childTnLst>
                                    <p:set>
                                      <p:cBhvr>
                                        <p:cTn id="73" dur="1" fill="hold">
                                          <p:stCondLst>
                                            <p:cond delay="0"/>
                                          </p:stCondLst>
                                        </p:cTn>
                                        <p:tgtEl>
                                          <p:spTgt spid="129032"/>
                                        </p:tgtEl>
                                        <p:attrNameLst>
                                          <p:attrName>style.visibility</p:attrName>
                                        </p:attrNameLst>
                                      </p:cBhvr>
                                      <p:to>
                                        <p:strVal val="visible"/>
                                      </p:to>
                                    </p:set>
                                    <p:anim calcmode="lin" valueType="num">
                                      <p:cBhvr>
                                        <p:cTn id="74" dur="1000" fill="hold"/>
                                        <p:tgtEl>
                                          <p:spTgt spid="129032"/>
                                        </p:tgtEl>
                                        <p:attrNameLst>
                                          <p:attrName>ppt_w</p:attrName>
                                        </p:attrNameLst>
                                      </p:cBhvr>
                                      <p:tavLst>
                                        <p:tav tm="0">
                                          <p:val>
                                            <p:fltVal val="0"/>
                                          </p:val>
                                        </p:tav>
                                        <p:tav tm="100000">
                                          <p:val>
                                            <p:strVal val="#ppt_w"/>
                                          </p:val>
                                        </p:tav>
                                      </p:tavLst>
                                    </p:anim>
                                    <p:anim calcmode="lin" valueType="num">
                                      <p:cBhvr>
                                        <p:cTn id="75" dur="1000" fill="hold"/>
                                        <p:tgtEl>
                                          <p:spTgt spid="129032"/>
                                        </p:tgtEl>
                                        <p:attrNameLst>
                                          <p:attrName>ppt_h</p:attrName>
                                        </p:attrNameLst>
                                      </p:cBhvr>
                                      <p:tavLst>
                                        <p:tav tm="0">
                                          <p:val>
                                            <p:fltVal val="0"/>
                                          </p:val>
                                        </p:tav>
                                        <p:tav tm="100000">
                                          <p:val>
                                            <p:strVal val="#ppt_h"/>
                                          </p:val>
                                        </p:tav>
                                      </p:tavLst>
                                    </p:anim>
                                    <p:anim calcmode="lin" valueType="num">
                                      <p:cBhvr>
                                        <p:cTn id="76" dur="1000" fill="hold"/>
                                        <p:tgtEl>
                                          <p:spTgt spid="129032"/>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12903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2"/>
                                            </p:cond>
                                          </p:stCondLst>
                                          <p:endCondLst>
                                            <p:cond evt="onStopAudio" delay="0">
                                              <p:tgtEl>
                                                <p:sldTgt/>
                                              </p:tgtEl>
                                            </p:cond>
                                          </p:endCondLst>
                                        </p:cTn>
                                        <p:tgtEl>
                                          <p:sndTgt r:embed="rId4" name="WHOOSH.WAV"/>
                                        </p:tgtEl>
                                      </p:cMediaNode>
                                    </p:audio>
                                  </p:subTnLst>
                                </p:cTn>
                              </p:par>
                            </p:childTnLst>
                          </p:cTn>
                        </p:par>
                        <p:par>
                          <p:cTn id="78" fill="hold" nodeType="afterGroup">
                            <p:stCondLst>
                              <p:cond delay="11500"/>
                            </p:stCondLst>
                            <p:childTnLst>
                              <p:par>
                                <p:cTn id="79" presetID="15" presetClass="entr" presetSubtype="0" fill="hold" grpId="0" nodeType="afterEffect">
                                  <p:stCondLst>
                                    <p:cond delay="0"/>
                                  </p:stCondLst>
                                  <p:childTnLst>
                                    <p:set>
                                      <p:cBhvr>
                                        <p:cTn id="80" dur="1" fill="hold">
                                          <p:stCondLst>
                                            <p:cond delay="0"/>
                                          </p:stCondLst>
                                        </p:cTn>
                                        <p:tgtEl>
                                          <p:spTgt spid="129040"/>
                                        </p:tgtEl>
                                        <p:attrNameLst>
                                          <p:attrName>style.visibility</p:attrName>
                                        </p:attrNameLst>
                                      </p:cBhvr>
                                      <p:to>
                                        <p:strVal val="visible"/>
                                      </p:to>
                                    </p:set>
                                    <p:anim calcmode="lin" valueType="num">
                                      <p:cBhvr>
                                        <p:cTn id="81" dur="1000" fill="hold"/>
                                        <p:tgtEl>
                                          <p:spTgt spid="129040"/>
                                        </p:tgtEl>
                                        <p:attrNameLst>
                                          <p:attrName>ppt_w</p:attrName>
                                        </p:attrNameLst>
                                      </p:cBhvr>
                                      <p:tavLst>
                                        <p:tav tm="0">
                                          <p:val>
                                            <p:fltVal val="0"/>
                                          </p:val>
                                        </p:tav>
                                        <p:tav tm="100000">
                                          <p:val>
                                            <p:strVal val="#ppt_w"/>
                                          </p:val>
                                        </p:tav>
                                      </p:tavLst>
                                    </p:anim>
                                    <p:anim calcmode="lin" valueType="num">
                                      <p:cBhvr>
                                        <p:cTn id="82" dur="1000" fill="hold"/>
                                        <p:tgtEl>
                                          <p:spTgt spid="129040"/>
                                        </p:tgtEl>
                                        <p:attrNameLst>
                                          <p:attrName>ppt_h</p:attrName>
                                        </p:attrNameLst>
                                      </p:cBhvr>
                                      <p:tavLst>
                                        <p:tav tm="0">
                                          <p:val>
                                            <p:fltVal val="0"/>
                                          </p:val>
                                        </p:tav>
                                        <p:tav tm="100000">
                                          <p:val>
                                            <p:strVal val="#ppt_h"/>
                                          </p:val>
                                        </p:tav>
                                      </p:tavLst>
                                    </p:anim>
                                    <p:anim calcmode="lin" valueType="num">
                                      <p:cBhvr>
                                        <p:cTn id="83" dur="1000" fill="hold"/>
                                        <p:tgtEl>
                                          <p:spTgt spid="129040"/>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129040"/>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79"/>
                                            </p:cond>
                                          </p:stCondLst>
                                          <p:endCondLst>
                                            <p:cond evt="onStopAudio" delay="0">
                                              <p:tgtEl>
                                                <p:sldTgt/>
                                              </p:tgtEl>
                                            </p:cond>
                                          </p:endCondLst>
                                        </p:cTn>
                                        <p:tgtEl>
                                          <p:sndTgt r:embed="rId4" name="WHOOSH.WAV"/>
                                        </p:tgtEl>
                                      </p:cMediaNode>
                                    </p:audio>
                                  </p:subTnLst>
                                </p:cTn>
                              </p:par>
                            </p:childTnLst>
                          </p:cTn>
                        </p:par>
                        <p:par>
                          <p:cTn id="85" fill="hold" nodeType="afterGroup">
                            <p:stCondLst>
                              <p:cond delay="12500"/>
                            </p:stCondLst>
                            <p:childTnLst>
                              <p:par>
                                <p:cTn id="86" presetID="15" presetClass="entr" presetSubtype="0" fill="hold" grpId="0" nodeType="afterEffect">
                                  <p:stCondLst>
                                    <p:cond delay="0"/>
                                  </p:stCondLst>
                                  <p:childTnLst>
                                    <p:set>
                                      <p:cBhvr>
                                        <p:cTn id="87" dur="1" fill="hold">
                                          <p:stCondLst>
                                            <p:cond delay="0"/>
                                          </p:stCondLst>
                                        </p:cTn>
                                        <p:tgtEl>
                                          <p:spTgt spid="129033"/>
                                        </p:tgtEl>
                                        <p:attrNameLst>
                                          <p:attrName>style.visibility</p:attrName>
                                        </p:attrNameLst>
                                      </p:cBhvr>
                                      <p:to>
                                        <p:strVal val="visible"/>
                                      </p:to>
                                    </p:set>
                                    <p:anim calcmode="lin" valueType="num">
                                      <p:cBhvr>
                                        <p:cTn id="88" dur="1000" fill="hold"/>
                                        <p:tgtEl>
                                          <p:spTgt spid="129033"/>
                                        </p:tgtEl>
                                        <p:attrNameLst>
                                          <p:attrName>ppt_w</p:attrName>
                                        </p:attrNameLst>
                                      </p:cBhvr>
                                      <p:tavLst>
                                        <p:tav tm="0">
                                          <p:val>
                                            <p:fltVal val="0"/>
                                          </p:val>
                                        </p:tav>
                                        <p:tav tm="100000">
                                          <p:val>
                                            <p:strVal val="#ppt_w"/>
                                          </p:val>
                                        </p:tav>
                                      </p:tavLst>
                                    </p:anim>
                                    <p:anim calcmode="lin" valueType="num">
                                      <p:cBhvr>
                                        <p:cTn id="89" dur="1000" fill="hold"/>
                                        <p:tgtEl>
                                          <p:spTgt spid="129033"/>
                                        </p:tgtEl>
                                        <p:attrNameLst>
                                          <p:attrName>ppt_h</p:attrName>
                                        </p:attrNameLst>
                                      </p:cBhvr>
                                      <p:tavLst>
                                        <p:tav tm="0">
                                          <p:val>
                                            <p:fltVal val="0"/>
                                          </p:val>
                                        </p:tav>
                                        <p:tav tm="100000">
                                          <p:val>
                                            <p:strVal val="#ppt_h"/>
                                          </p:val>
                                        </p:tav>
                                      </p:tavLst>
                                    </p:anim>
                                    <p:anim calcmode="lin" valueType="num">
                                      <p:cBhvr>
                                        <p:cTn id="90" dur="1000" fill="hold"/>
                                        <p:tgtEl>
                                          <p:spTgt spid="129033"/>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12903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86"/>
                                            </p:cond>
                                          </p:stCondLst>
                                          <p:endCondLst>
                                            <p:cond evt="onStopAudio" delay="0">
                                              <p:tgtEl>
                                                <p:sldTgt/>
                                              </p:tgtEl>
                                            </p:cond>
                                          </p:endCondLst>
                                        </p:cTn>
                                        <p:tgtEl>
                                          <p:sndTgt r:embed="rId4" name="WHOOSH.WAV"/>
                                        </p:tgtEl>
                                      </p:cMediaNode>
                                    </p:audio>
                                  </p:subTnLst>
                                </p:cTn>
                              </p:par>
                            </p:childTnLst>
                          </p:cTn>
                        </p:par>
                        <p:par>
                          <p:cTn id="92" fill="hold" nodeType="afterGroup">
                            <p:stCondLst>
                              <p:cond delay="13500"/>
                            </p:stCondLst>
                            <p:childTnLst>
                              <p:par>
                                <p:cTn id="93" presetID="15" presetClass="entr" presetSubtype="0" fill="hold" grpId="0" nodeType="afterEffect">
                                  <p:stCondLst>
                                    <p:cond delay="0"/>
                                  </p:stCondLst>
                                  <p:childTnLst>
                                    <p:set>
                                      <p:cBhvr>
                                        <p:cTn id="94" dur="1" fill="hold">
                                          <p:stCondLst>
                                            <p:cond delay="0"/>
                                          </p:stCondLst>
                                        </p:cTn>
                                        <p:tgtEl>
                                          <p:spTgt spid="129034"/>
                                        </p:tgtEl>
                                        <p:attrNameLst>
                                          <p:attrName>style.visibility</p:attrName>
                                        </p:attrNameLst>
                                      </p:cBhvr>
                                      <p:to>
                                        <p:strVal val="visible"/>
                                      </p:to>
                                    </p:set>
                                    <p:anim calcmode="lin" valueType="num">
                                      <p:cBhvr>
                                        <p:cTn id="95" dur="1000" fill="hold"/>
                                        <p:tgtEl>
                                          <p:spTgt spid="129034"/>
                                        </p:tgtEl>
                                        <p:attrNameLst>
                                          <p:attrName>ppt_w</p:attrName>
                                        </p:attrNameLst>
                                      </p:cBhvr>
                                      <p:tavLst>
                                        <p:tav tm="0">
                                          <p:val>
                                            <p:fltVal val="0"/>
                                          </p:val>
                                        </p:tav>
                                        <p:tav tm="100000">
                                          <p:val>
                                            <p:strVal val="#ppt_w"/>
                                          </p:val>
                                        </p:tav>
                                      </p:tavLst>
                                    </p:anim>
                                    <p:anim calcmode="lin" valueType="num">
                                      <p:cBhvr>
                                        <p:cTn id="96" dur="1000" fill="hold"/>
                                        <p:tgtEl>
                                          <p:spTgt spid="129034"/>
                                        </p:tgtEl>
                                        <p:attrNameLst>
                                          <p:attrName>ppt_h</p:attrName>
                                        </p:attrNameLst>
                                      </p:cBhvr>
                                      <p:tavLst>
                                        <p:tav tm="0">
                                          <p:val>
                                            <p:fltVal val="0"/>
                                          </p:val>
                                        </p:tav>
                                        <p:tav tm="100000">
                                          <p:val>
                                            <p:strVal val="#ppt_h"/>
                                          </p:val>
                                        </p:tav>
                                      </p:tavLst>
                                    </p:anim>
                                    <p:anim calcmode="lin" valueType="num">
                                      <p:cBhvr>
                                        <p:cTn id="97" dur="1000" fill="hold"/>
                                        <p:tgtEl>
                                          <p:spTgt spid="129034"/>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29034"/>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93"/>
                                            </p:cond>
                                          </p:stCondLst>
                                          <p:endCondLst>
                                            <p:cond evt="onStopAudio" delay="0">
                                              <p:tgtEl>
                                                <p:sldTgt/>
                                              </p:tgtEl>
                                            </p:cond>
                                          </p:endCondLst>
                                        </p:cTn>
                                        <p:tgtEl>
                                          <p:sndTgt r:embed="rId4" name="WHOOSH.WAV"/>
                                        </p:tgtEl>
                                      </p:cMediaNode>
                                    </p:audio>
                                  </p:subTnLst>
                                </p:cTn>
                              </p:par>
                            </p:childTnLst>
                          </p:cTn>
                        </p:par>
                        <p:par>
                          <p:cTn id="99" fill="hold" nodeType="afterGroup">
                            <p:stCondLst>
                              <p:cond delay="14500"/>
                            </p:stCondLst>
                            <p:childTnLst>
                              <p:par>
                                <p:cTn id="100" presetID="7" presetClass="entr" presetSubtype="4" fill="hold" grpId="0" nodeType="afterEffect">
                                  <p:stCondLst>
                                    <p:cond delay="0"/>
                                  </p:stCondLst>
                                  <p:childTnLst>
                                    <p:set>
                                      <p:cBhvr>
                                        <p:cTn id="101" dur="1" fill="hold">
                                          <p:stCondLst>
                                            <p:cond delay="0"/>
                                          </p:stCondLst>
                                        </p:cTn>
                                        <p:tgtEl>
                                          <p:spTgt spid="129026"/>
                                        </p:tgtEl>
                                        <p:attrNameLst>
                                          <p:attrName>style.visibility</p:attrName>
                                        </p:attrNameLst>
                                      </p:cBhvr>
                                      <p:to>
                                        <p:strVal val="visible"/>
                                      </p:to>
                                    </p:set>
                                    <p:anim calcmode="lin" valueType="num">
                                      <p:cBhvr additive="base">
                                        <p:cTn id="102" dur="1500" fill="hold"/>
                                        <p:tgtEl>
                                          <p:spTgt spid="129026"/>
                                        </p:tgtEl>
                                        <p:attrNameLst>
                                          <p:attrName>ppt_x</p:attrName>
                                        </p:attrNameLst>
                                      </p:cBhvr>
                                      <p:tavLst>
                                        <p:tav tm="0">
                                          <p:val>
                                            <p:strVal val="#ppt_x"/>
                                          </p:val>
                                        </p:tav>
                                        <p:tav tm="100000">
                                          <p:val>
                                            <p:strVal val="#ppt_x"/>
                                          </p:val>
                                        </p:tav>
                                      </p:tavLst>
                                    </p:anim>
                                    <p:anim calcmode="lin" valueType="num">
                                      <p:cBhvr additive="base">
                                        <p:cTn id="103" dur="1500" fill="hold"/>
                                        <p:tgtEl>
                                          <p:spTgt spid="129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6" grpId="0" autoUpdateAnimBg="0"/>
      <p:bldP spid="129028" grpId="0" autoUpdateAnimBg="0"/>
      <p:bldP spid="129029" grpId="0" build="p" autoUpdateAnimBg="0" advAuto="0"/>
      <p:bldP spid="129030" grpId="0" autoUpdateAnimBg="0"/>
      <p:bldP spid="129031" grpId="0" autoUpdateAnimBg="0"/>
      <p:bldP spid="129032" grpId="0" autoUpdateAnimBg="0"/>
      <p:bldP spid="129033" grpId="0" autoUpdateAnimBg="0"/>
      <p:bldP spid="129034" grpId="0" autoUpdateAnimBg="0"/>
      <p:bldP spid="129035" grpId="0" autoUpdateAnimBg="0"/>
      <p:bldP spid="129036" grpId="0" autoUpdateAnimBg="0"/>
      <p:bldP spid="129037" grpId="0" autoUpdateAnimBg="0"/>
      <p:bldP spid="129038" grpId="0" build="p" autoUpdateAnimBg="0" advAuto="1000"/>
      <p:bldP spid="129039" grpId="0" autoUpdateAnimBg="0"/>
      <p:bldP spid="129040"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1752600" y="990600"/>
            <a:ext cx="5715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4000" b="1">
                <a:solidFill>
                  <a:srgbClr val="0000FF"/>
                </a:solidFill>
              </a:rPr>
              <a:t>Before we return to the RealWorld steps, let’s gain a perspective on levels of rigor, and what a life-of-project evaluation plan could look like</a:t>
            </a:r>
          </a:p>
        </p:txBody>
      </p:sp>
      <p:sp>
        <p:nvSpPr>
          <p:cNvPr id="88067" name="Text Box 3"/>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598F930E-B5C1-4AC7-8558-D73829C9E2CD}" type="slidenum">
              <a:rPr lang="en-US"/>
              <a:pPr>
                <a:spcBef>
                  <a:spcPct val="50000"/>
                </a:spcBef>
              </a:pPr>
              <a:t>98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dissolve">
                                      <p:cBhvr>
                                        <p:cTn id="7" dur="5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2" name="Text Box 2"/>
          <p:cNvSpPr txBox="1">
            <a:spLocks noChangeArrowheads="1"/>
          </p:cNvSpPr>
          <p:nvPr/>
        </p:nvSpPr>
        <p:spPr bwMode="auto">
          <a:xfrm>
            <a:off x="228600" y="0"/>
            <a:ext cx="8915400" cy="1028700"/>
          </a:xfrm>
          <a:prstGeom prst="rect">
            <a:avLst/>
          </a:prstGeom>
          <a:noFill/>
          <a:ln w="12700">
            <a:noFill/>
            <a:miter lim="800000"/>
            <a:headEnd/>
            <a:tailEnd/>
          </a:ln>
          <a:effectLst/>
        </p:spPr>
        <p:txBody>
          <a:bodyPr>
            <a:spAutoFit/>
          </a:bodyPr>
          <a:lstStyle/>
          <a:p>
            <a:pPr algn="ctr" eaLnBrk="0" hangingPunct="0">
              <a:spcBef>
                <a:spcPct val="50000"/>
              </a:spcBef>
              <a:defRPr/>
            </a:pPr>
            <a:r>
              <a:rPr lang="en-US" sz="3300" b="1" dirty="0">
                <a:solidFill>
                  <a:srgbClr val="006600"/>
                </a:solidFill>
                <a:effectLst>
                  <a:outerShdw blurRad="38100" dist="38100" dir="2700000" algn="tl">
                    <a:srgbClr val="C0C0C0"/>
                  </a:outerShdw>
                </a:effectLst>
                <a:cs typeface="+mn-cs"/>
              </a:rPr>
              <a:t>Different levels of rigor</a:t>
            </a:r>
          </a:p>
          <a:p>
            <a:pPr algn="ctr" eaLnBrk="0" hangingPunct="0">
              <a:spcBef>
                <a:spcPct val="50000"/>
              </a:spcBef>
              <a:defRPr/>
            </a:pPr>
            <a:r>
              <a:rPr lang="en-US" sz="1900" b="1" dirty="0">
                <a:solidFill>
                  <a:srgbClr val="006600"/>
                </a:solidFill>
                <a:cs typeface="+mn-cs"/>
              </a:rPr>
              <a:t>depends on source of evidence; </a:t>
            </a:r>
            <a:r>
              <a:rPr lang="en-US" i="1" dirty="0">
                <a:solidFill>
                  <a:srgbClr val="CC3300"/>
                </a:solidFill>
                <a:cs typeface="+mn-cs"/>
              </a:rPr>
              <a:t>level of confidence;</a:t>
            </a:r>
            <a:r>
              <a:rPr lang="en-US" sz="1900" b="1" dirty="0">
                <a:solidFill>
                  <a:srgbClr val="006600"/>
                </a:solidFill>
                <a:cs typeface="+mn-cs"/>
              </a:rPr>
              <a:t> </a:t>
            </a:r>
            <a:r>
              <a:rPr lang="en-US" i="1" dirty="0">
                <a:solidFill>
                  <a:srgbClr val="6666FF"/>
                </a:solidFill>
                <a:cs typeface="+mn-cs"/>
              </a:rPr>
              <a:t>use of information</a:t>
            </a:r>
            <a:endParaRPr lang="en-US" i="1" dirty="0">
              <a:solidFill>
                <a:srgbClr val="33CCFF"/>
              </a:solidFill>
              <a:cs typeface="+mn-cs"/>
            </a:endParaRPr>
          </a:p>
        </p:txBody>
      </p:sp>
      <p:sp>
        <p:nvSpPr>
          <p:cNvPr id="250883" name="Text Box 3"/>
          <p:cNvSpPr txBox="1">
            <a:spLocks noChangeArrowheads="1"/>
          </p:cNvSpPr>
          <p:nvPr/>
        </p:nvSpPr>
        <p:spPr bwMode="auto">
          <a:xfrm>
            <a:off x="0" y="5486400"/>
            <a:ext cx="91440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i="1"/>
              <a:t>Level 0:</a:t>
            </a:r>
            <a:r>
              <a:rPr lang="en-US" sz="2000" b="1" i="1">
                <a:solidFill>
                  <a:srgbClr val="663300"/>
                </a:solidFill>
              </a:rPr>
              <a:t> </a:t>
            </a:r>
            <a:r>
              <a:rPr lang="en-US" sz="2000" b="1">
                <a:solidFill>
                  <a:srgbClr val="663300"/>
                </a:solidFill>
              </a:rPr>
              <a:t>Decision-maker’s impressions based on anecdotes and sound bytes heard during brief encounters (hallway gossip), mostly intuition; </a:t>
            </a:r>
            <a:r>
              <a:rPr lang="en-US" i="1">
                <a:solidFill>
                  <a:srgbClr val="CC3300"/>
                </a:solidFill>
              </a:rPr>
              <a:t>Level of confidence +/- 50%; </a:t>
            </a:r>
            <a:r>
              <a:rPr lang="en-US" i="1">
                <a:solidFill>
                  <a:srgbClr val="6666FF"/>
                </a:solidFill>
              </a:rPr>
              <a:t>Decision made in a few seconds</a:t>
            </a:r>
            <a:endParaRPr lang="en-US" i="1">
              <a:solidFill>
                <a:schemeClr val="accent1"/>
              </a:solidFill>
            </a:endParaRPr>
          </a:p>
        </p:txBody>
      </p:sp>
      <p:sp>
        <p:nvSpPr>
          <p:cNvPr id="250884" name="Text Box 4"/>
          <p:cNvSpPr txBox="1">
            <a:spLocks noChangeArrowheads="1"/>
          </p:cNvSpPr>
          <p:nvPr/>
        </p:nvSpPr>
        <p:spPr bwMode="auto">
          <a:xfrm>
            <a:off x="0" y="48006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a:t>Level 1:</a:t>
            </a:r>
            <a:r>
              <a:rPr lang="en-US" sz="2000" b="1">
                <a:solidFill>
                  <a:srgbClr val="663300"/>
                </a:solidFill>
              </a:rPr>
              <a:t> A few people are asked their perspectives about project;</a:t>
            </a:r>
            <a:r>
              <a:rPr lang="en-US" i="1">
                <a:solidFill>
                  <a:srgbClr val="CC3300"/>
                </a:solidFill>
              </a:rPr>
              <a:t> </a:t>
            </a:r>
          </a:p>
          <a:p>
            <a:r>
              <a:rPr lang="en-US" i="1">
                <a:solidFill>
                  <a:srgbClr val="CC3300"/>
                </a:solidFill>
              </a:rPr>
              <a:t>P= +/- 40%</a:t>
            </a:r>
            <a:r>
              <a:rPr lang="en-US" sz="2000" b="1">
                <a:solidFill>
                  <a:srgbClr val="663300"/>
                </a:solidFill>
              </a:rPr>
              <a:t> </a:t>
            </a:r>
            <a:r>
              <a:rPr lang="en-US" i="1">
                <a:solidFill>
                  <a:srgbClr val="6666FF"/>
                </a:solidFill>
              </a:rPr>
              <a:t>Decision made in a few minutes</a:t>
            </a:r>
            <a:endParaRPr lang="en-US" i="1">
              <a:solidFill>
                <a:schemeClr val="accent1"/>
              </a:solidFill>
            </a:endParaRPr>
          </a:p>
        </p:txBody>
      </p:sp>
      <p:sp>
        <p:nvSpPr>
          <p:cNvPr id="250885" name="Text Box 5"/>
          <p:cNvSpPr txBox="1">
            <a:spLocks noChangeArrowheads="1"/>
          </p:cNvSpPr>
          <p:nvPr/>
        </p:nvSpPr>
        <p:spPr bwMode="auto">
          <a:xfrm>
            <a:off x="0" y="30480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t>Level 3:</a:t>
            </a:r>
            <a:r>
              <a:rPr lang="en-US" sz="2000" b="1">
                <a:solidFill>
                  <a:srgbClr val="663300"/>
                </a:solidFill>
              </a:rPr>
              <a:t> A rapid survey is conducted on a convenient sample of participants; </a:t>
            </a:r>
            <a:r>
              <a:rPr lang="en-US" i="1">
                <a:solidFill>
                  <a:srgbClr val="CC3300"/>
                </a:solidFill>
              </a:rPr>
              <a:t>P= +/- 10%</a:t>
            </a:r>
            <a:r>
              <a:rPr lang="en-US" sz="2000" b="1">
                <a:solidFill>
                  <a:srgbClr val="663300"/>
                </a:solidFill>
              </a:rPr>
              <a:t> </a:t>
            </a:r>
            <a:r>
              <a:rPr lang="en-US" i="1">
                <a:solidFill>
                  <a:srgbClr val="6666FF"/>
                </a:solidFill>
              </a:rPr>
              <a:t>Decision maker reads 10-page summary of report</a:t>
            </a:r>
            <a:endParaRPr lang="en-US" i="1">
              <a:solidFill>
                <a:schemeClr val="accent1"/>
              </a:solidFill>
            </a:endParaRPr>
          </a:p>
        </p:txBody>
      </p:sp>
      <p:sp>
        <p:nvSpPr>
          <p:cNvPr id="250886" name="Text Box 6"/>
          <p:cNvSpPr txBox="1">
            <a:spLocks noChangeArrowheads="1"/>
          </p:cNvSpPr>
          <p:nvPr/>
        </p:nvSpPr>
        <p:spPr bwMode="auto">
          <a:xfrm>
            <a:off x="0" y="39624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t>Level 2:</a:t>
            </a:r>
            <a:r>
              <a:rPr lang="en-US" sz="2000" b="1">
                <a:solidFill>
                  <a:srgbClr val="663300"/>
                </a:solidFill>
              </a:rPr>
              <a:t> A fairly good mix of people are asked their perspectives about project; </a:t>
            </a:r>
            <a:r>
              <a:rPr lang="en-US" i="1">
                <a:solidFill>
                  <a:srgbClr val="CC3300"/>
                </a:solidFill>
              </a:rPr>
              <a:t>P= +/- 25%</a:t>
            </a:r>
            <a:r>
              <a:rPr lang="en-US" sz="2000" b="1">
                <a:solidFill>
                  <a:srgbClr val="663300"/>
                </a:solidFill>
              </a:rPr>
              <a:t> </a:t>
            </a:r>
            <a:r>
              <a:rPr lang="en-US" i="1">
                <a:solidFill>
                  <a:srgbClr val="6666FF"/>
                </a:solidFill>
              </a:rPr>
              <a:t>Decision maker reads at least executive summary of report</a:t>
            </a:r>
            <a:endParaRPr lang="en-US" i="1">
              <a:solidFill>
                <a:schemeClr val="accent1"/>
              </a:solidFill>
            </a:endParaRPr>
          </a:p>
        </p:txBody>
      </p:sp>
      <p:sp>
        <p:nvSpPr>
          <p:cNvPr id="250887" name="Text Box 7"/>
          <p:cNvSpPr txBox="1">
            <a:spLocks noChangeArrowheads="1"/>
          </p:cNvSpPr>
          <p:nvPr/>
        </p:nvSpPr>
        <p:spPr bwMode="auto">
          <a:xfrm>
            <a:off x="0" y="2057400"/>
            <a:ext cx="899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2000" b="1"/>
              <a:t>Level 4:</a:t>
            </a:r>
            <a:r>
              <a:rPr lang="en-US" sz="2000" b="1">
                <a:solidFill>
                  <a:srgbClr val="663300"/>
                </a:solidFill>
              </a:rPr>
              <a:t> Good sampling and data collection methods used to gather data that is representative of target population; </a:t>
            </a:r>
            <a:r>
              <a:rPr lang="en-US" i="1">
                <a:solidFill>
                  <a:srgbClr val="CC3300"/>
                </a:solidFill>
              </a:rPr>
              <a:t>P= +/- 5%</a:t>
            </a:r>
            <a:r>
              <a:rPr lang="en-US" sz="2000" b="1">
                <a:solidFill>
                  <a:srgbClr val="663300"/>
                </a:solidFill>
              </a:rPr>
              <a:t> </a:t>
            </a:r>
            <a:r>
              <a:rPr lang="en-US" i="1">
                <a:solidFill>
                  <a:srgbClr val="6666FF"/>
                </a:solidFill>
              </a:rPr>
              <a:t>Decision maker reads full</a:t>
            </a:r>
            <a:r>
              <a:rPr lang="en-US" sz="2000" b="1">
                <a:solidFill>
                  <a:srgbClr val="6666FF"/>
                </a:solidFill>
              </a:rPr>
              <a:t> </a:t>
            </a:r>
            <a:r>
              <a:rPr lang="en-US" sz="2000" i="1">
                <a:solidFill>
                  <a:srgbClr val="6666FF"/>
                </a:solidFill>
              </a:rPr>
              <a:t>report</a:t>
            </a:r>
            <a:endParaRPr lang="en-US" i="1">
              <a:solidFill>
                <a:srgbClr val="CC3300"/>
              </a:solidFill>
            </a:endParaRPr>
          </a:p>
        </p:txBody>
      </p:sp>
      <p:sp>
        <p:nvSpPr>
          <p:cNvPr id="250888" name="Text Box 8"/>
          <p:cNvSpPr txBox="1">
            <a:spLocks noChangeArrowheads="1"/>
          </p:cNvSpPr>
          <p:nvPr/>
        </p:nvSpPr>
        <p:spPr bwMode="auto">
          <a:xfrm>
            <a:off x="0" y="1447800"/>
            <a:ext cx="899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000" b="1"/>
              <a:t>Level 5:</a:t>
            </a:r>
            <a:r>
              <a:rPr lang="en-US" sz="2000" b="1">
                <a:solidFill>
                  <a:srgbClr val="663300"/>
                </a:solidFill>
              </a:rPr>
              <a:t> A very thorough research project is undertaken to conduct in-depth analysis of situation; </a:t>
            </a:r>
            <a:r>
              <a:rPr lang="en-US" i="1">
                <a:solidFill>
                  <a:srgbClr val="CC3300"/>
                </a:solidFill>
              </a:rPr>
              <a:t>P= +/- 1%      </a:t>
            </a:r>
            <a:r>
              <a:rPr lang="en-US" i="1">
                <a:solidFill>
                  <a:srgbClr val="6666FF"/>
                </a:solidFill>
              </a:rPr>
              <a:t>Book published!</a:t>
            </a:r>
            <a:endParaRPr lang="en-US" i="1">
              <a:solidFill>
                <a:schemeClr val="accent1"/>
              </a:solidFill>
            </a:endParaRPr>
          </a:p>
        </p:txBody>
      </p:sp>
      <p:grpSp>
        <p:nvGrpSpPr>
          <p:cNvPr id="2" name="Group 13"/>
          <p:cNvGrpSpPr>
            <a:grpSpLocks/>
          </p:cNvGrpSpPr>
          <p:nvPr/>
        </p:nvGrpSpPr>
        <p:grpSpPr bwMode="auto">
          <a:xfrm>
            <a:off x="190500" y="914400"/>
            <a:ext cx="8397875" cy="5959475"/>
            <a:chOff x="120" y="576"/>
            <a:chExt cx="5290" cy="3754"/>
          </a:xfrm>
        </p:grpSpPr>
        <p:sp>
          <p:nvSpPr>
            <p:cNvPr id="89099" name="Line 10"/>
            <p:cNvSpPr>
              <a:spLocks noChangeShapeType="1"/>
            </p:cNvSpPr>
            <p:nvPr/>
          </p:nvSpPr>
          <p:spPr bwMode="auto">
            <a:xfrm flipH="1" flipV="1">
              <a:off x="2655" y="730"/>
              <a:ext cx="0" cy="3408"/>
            </a:xfrm>
            <a:prstGeom prst="line">
              <a:avLst/>
            </a:prstGeom>
            <a:noFill/>
            <a:ln w="1270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0891" name="Text Box 11"/>
            <p:cNvSpPr txBox="1">
              <a:spLocks noChangeArrowheads="1"/>
            </p:cNvSpPr>
            <p:nvPr/>
          </p:nvSpPr>
          <p:spPr bwMode="auto">
            <a:xfrm>
              <a:off x="120" y="576"/>
              <a:ext cx="5290" cy="271"/>
            </a:xfrm>
            <a:prstGeom prst="rect">
              <a:avLst/>
            </a:prstGeom>
            <a:noFill/>
            <a:ln w="12700">
              <a:noFill/>
              <a:miter lim="800000"/>
              <a:headEnd/>
              <a:tailEnd/>
            </a:ln>
            <a:effectLst/>
          </p:spPr>
          <p:txBody>
            <a:bodyPr>
              <a:spAutoFit/>
            </a:bodyPr>
            <a:lstStyle/>
            <a:p>
              <a:pPr algn="ctr" eaLnBrk="0" hangingPunct="0">
                <a:spcBef>
                  <a:spcPct val="50000"/>
                </a:spcBef>
                <a:defRPr/>
              </a:pPr>
              <a:r>
                <a:rPr lang="en-US" sz="2200" b="1" i="1" dirty="0">
                  <a:effectLst>
                    <a:outerShdw blurRad="38100" dist="38100" dir="2700000" algn="tl">
                      <a:srgbClr val="C0C0C0"/>
                    </a:outerShdw>
                  </a:effectLst>
                  <a:cs typeface="+mn-cs"/>
                </a:rPr>
                <a:t>Objective,</a:t>
              </a:r>
              <a:r>
                <a:rPr lang="en-US" sz="2000" b="1" i="1" dirty="0">
                  <a:effectLst>
                    <a:outerShdw blurRad="38100" dist="38100" dir="2700000" algn="tl">
                      <a:srgbClr val="C0C0C0"/>
                    </a:outerShdw>
                  </a:effectLst>
                  <a:cs typeface="+mn-cs"/>
                </a:rPr>
                <a:t> high  precision – but requiring more time &amp; expense</a:t>
              </a:r>
              <a:endParaRPr lang="en-US" sz="2000" b="1" i="1" dirty="0">
                <a:solidFill>
                  <a:srgbClr val="FFFF00"/>
                </a:solidFill>
                <a:effectLst>
                  <a:outerShdw blurRad="38100" dist="38100" dir="2700000" algn="tl">
                    <a:srgbClr val="C0C0C0"/>
                  </a:outerShdw>
                </a:effectLst>
                <a:cs typeface="+mn-cs"/>
              </a:endParaRPr>
            </a:p>
          </p:txBody>
        </p:sp>
        <p:sp>
          <p:nvSpPr>
            <p:cNvPr id="250892" name="Text Box 12"/>
            <p:cNvSpPr txBox="1">
              <a:spLocks noChangeArrowheads="1"/>
            </p:cNvSpPr>
            <p:nvPr/>
          </p:nvSpPr>
          <p:spPr bwMode="auto">
            <a:xfrm>
              <a:off x="1200" y="4080"/>
              <a:ext cx="3648" cy="250"/>
            </a:xfrm>
            <a:prstGeom prst="rect">
              <a:avLst/>
            </a:prstGeom>
            <a:noFill/>
            <a:ln w="12700">
              <a:noFill/>
              <a:miter lim="800000"/>
              <a:headEnd/>
              <a:tailEnd/>
            </a:ln>
            <a:effectLst/>
          </p:spPr>
          <p:txBody>
            <a:bodyPr>
              <a:spAutoFit/>
            </a:bodyPr>
            <a:lstStyle/>
            <a:p>
              <a:pPr eaLnBrk="0" hangingPunct="0">
                <a:spcBef>
                  <a:spcPct val="50000"/>
                </a:spcBef>
                <a:defRPr/>
              </a:pPr>
              <a:r>
                <a:rPr lang="en-US" sz="2000" b="1" i="1" dirty="0">
                  <a:effectLst>
                    <a:outerShdw blurRad="38100" dist="38100" dir="2700000" algn="tl">
                      <a:srgbClr val="C0C0C0"/>
                    </a:outerShdw>
                  </a:effectLst>
                  <a:cs typeface="+mn-cs"/>
                </a:rPr>
                <a:t>Quick &amp; cheap – but subjective, sloppy</a:t>
              </a:r>
              <a:endParaRPr lang="en-US" sz="2000" b="1" i="1" dirty="0">
                <a:solidFill>
                  <a:srgbClr val="FFFF00"/>
                </a:solidFill>
                <a:effectLst>
                  <a:outerShdw blurRad="38100" dist="38100" dir="2700000" algn="tl">
                    <a:srgbClr val="C0C0C0"/>
                  </a:outerShdw>
                </a:effectLst>
                <a:cs typeface="+mn-cs"/>
              </a:endParaRPr>
            </a:p>
          </p:txBody>
        </p:sp>
      </p:grpSp>
      <p:sp>
        <p:nvSpPr>
          <p:cNvPr id="89098" name="Text Box 14"/>
          <p:cNvSpPr txBox="1">
            <a:spLocks noChangeArrowheads="1"/>
          </p:cNvSpPr>
          <p:nvPr/>
        </p:nvSpPr>
        <p:spPr bwMode="auto">
          <a:xfrm>
            <a:off x="8686800" y="6477000"/>
            <a:ext cx="7620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fld id="{D1F66F11-FCCD-4120-9152-04D81E074941}" type="slidenum">
              <a:rPr lang="en-US"/>
              <a:pPr>
                <a:spcBef>
                  <a:spcPct val="50000"/>
                </a:spcBef>
              </a:pPr>
              <a:t>99</a:t>
            </a:fld>
            <a:endParaRPr lang="en-US"/>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0883"/>
                                        </p:tgtEl>
                                        <p:attrNameLst>
                                          <p:attrName>style.visibility</p:attrName>
                                        </p:attrNameLst>
                                      </p:cBhvr>
                                      <p:to>
                                        <p:strVal val="visible"/>
                                      </p:to>
                                    </p:set>
                                    <p:anim calcmode="lin" valueType="num">
                                      <p:cBhvr additive="base">
                                        <p:cTn id="13" dur="500" fill="hold"/>
                                        <p:tgtEl>
                                          <p:spTgt spid="250883"/>
                                        </p:tgtEl>
                                        <p:attrNameLst>
                                          <p:attrName>ppt_x</p:attrName>
                                        </p:attrNameLst>
                                      </p:cBhvr>
                                      <p:tavLst>
                                        <p:tav tm="0">
                                          <p:val>
                                            <p:strVal val="#ppt_x"/>
                                          </p:val>
                                        </p:tav>
                                        <p:tav tm="100000">
                                          <p:val>
                                            <p:strVal val="#ppt_x"/>
                                          </p:val>
                                        </p:tav>
                                      </p:tavLst>
                                    </p:anim>
                                    <p:anim calcmode="lin" valueType="num">
                                      <p:cBhvr additive="base">
                                        <p:cTn id="14" dur="500" fill="hold"/>
                                        <p:tgtEl>
                                          <p:spTgt spid="250883"/>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3"/>
                                        </p:tgtEl>
                                        <p:attrNameLst>
                                          <p:attrName>ppt_c</p:attrName>
                                        </p:attrNameLst>
                                      </p:cBhvr>
                                      <p:to>
                                        <a:srgbClr val="99660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0884"/>
                                        </p:tgtEl>
                                        <p:attrNameLst>
                                          <p:attrName>style.visibility</p:attrName>
                                        </p:attrNameLst>
                                      </p:cBhvr>
                                      <p:to>
                                        <p:strVal val="visible"/>
                                      </p:to>
                                    </p:set>
                                    <p:anim calcmode="lin" valueType="num">
                                      <p:cBhvr additive="base">
                                        <p:cTn id="19" dur="500" fill="hold"/>
                                        <p:tgtEl>
                                          <p:spTgt spid="250884"/>
                                        </p:tgtEl>
                                        <p:attrNameLst>
                                          <p:attrName>ppt_x</p:attrName>
                                        </p:attrNameLst>
                                      </p:cBhvr>
                                      <p:tavLst>
                                        <p:tav tm="0">
                                          <p:val>
                                            <p:strVal val="#ppt_x"/>
                                          </p:val>
                                        </p:tav>
                                        <p:tav tm="100000">
                                          <p:val>
                                            <p:strVal val="#ppt_x"/>
                                          </p:val>
                                        </p:tav>
                                      </p:tavLst>
                                    </p:anim>
                                    <p:anim calcmode="lin" valueType="num">
                                      <p:cBhvr additive="base">
                                        <p:cTn id="20" dur="500" fill="hold"/>
                                        <p:tgtEl>
                                          <p:spTgt spid="250884"/>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4"/>
                                        </p:tgtEl>
                                        <p:attrNameLst>
                                          <p:attrName>ppt_c</p:attrName>
                                        </p:attrNameLst>
                                      </p:cBhvr>
                                      <p:to>
                                        <a:srgbClr val="CC9900"/>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0886"/>
                                        </p:tgtEl>
                                        <p:attrNameLst>
                                          <p:attrName>style.visibility</p:attrName>
                                        </p:attrNameLst>
                                      </p:cBhvr>
                                      <p:to>
                                        <p:strVal val="visible"/>
                                      </p:to>
                                    </p:set>
                                    <p:anim calcmode="lin" valueType="num">
                                      <p:cBhvr additive="base">
                                        <p:cTn id="25" dur="500" fill="hold"/>
                                        <p:tgtEl>
                                          <p:spTgt spid="250886"/>
                                        </p:tgtEl>
                                        <p:attrNameLst>
                                          <p:attrName>ppt_x</p:attrName>
                                        </p:attrNameLst>
                                      </p:cBhvr>
                                      <p:tavLst>
                                        <p:tav tm="0">
                                          <p:val>
                                            <p:strVal val="#ppt_x"/>
                                          </p:val>
                                        </p:tav>
                                        <p:tav tm="100000">
                                          <p:val>
                                            <p:strVal val="#ppt_x"/>
                                          </p:val>
                                        </p:tav>
                                      </p:tavLst>
                                    </p:anim>
                                    <p:anim calcmode="lin" valueType="num">
                                      <p:cBhvr additive="base">
                                        <p:cTn id="26" dur="500" fill="hold"/>
                                        <p:tgtEl>
                                          <p:spTgt spid="25088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6"/>
                                        </p:tgtEl>
                                        <p:attrNameLst>
                                          <p:attrName>ppt_c</p:attrName>
                                        </p:attrNameLst>
                                      </p:cBhvr>
                                      <p:to>
                                        <a:srgbClr val="FF9900"/>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0885"/>
                                        </p:tgtEl>
                                        <p:attrNameLst>
                                          <p:attrName>style.visibility</p:attrName>
                                        </p:attrNameLst>
                                      </p:cBhvr>
                                      <p:to>
                                        <p:strVal val="visible"/>
                                      </p:to>
                                    </p:set>
                                    <p:anim calcmode="lin" valueType="num">
                                      <p:cBhvr additive="base">
                                        <p:cTn id="31" dur="500" fill="hold"/>
                                        <p:tgtEl>
                                          <p:spTgt spid="250885"/>
                                        </p:tgtEl>
                                        <p:attrNameLst>
                                          <p:attrName>ppt_x</p:attrName>
                                        </p:attrNameLst>
                                      </p:cBhvr>
                                      <p:tavLst>
                                        <p:tav tm="0">
                                          <p:val>
                                            <p:strVal val="#ppt_x"/>
                                          </p:val>
                                        </p:tav>
                                        <p:tav tm="100000">
                                          <p:val>
                                            <p:strVal val="#ppt_x"/>
                                          </p:val>
                                        </p:tav>
                                      </p:tavLst>
                                    </p:anim>
                                    <p:anim calcmode="lin" valueType="num">
                                      <p:cBhvr additive="base">
                                        <p:cTn id="32" dur="500" fill="hold"/>
                                        <p:tgtEl>
                                          <p:spTgt spid="250885"/>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5"/>
                                        </p:tgtEl>
                                        <p:attrNameLst>
                                          <p:attrName>ppt_c</p:attrName>
                                        </p:attrNameLst>
                                      </p:cBhvr>
                                      <p:to>
                                        <a:srgbClr val="FF9933"/>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0887"/>
                                        </p:tgtEl>
                                        <p:attrNameLst>
                                          <p:attrName>style.visibility</p:attrName>
                                        </p:attrNameLst>
                                      </p:cBhvr>
                                      <p:to>
                                        <p:strVal val="visible"/>
                                      </p:to>
                                    </p:set>
                                    <p:anim calcmode="lin" valueType="num">
                                      <p:cBhvr additive="base">
                                        <p:cTn id="37" dur="500" fill="hold"/>
                                        <p:tgtEl>
                                          <p:spTgt spid="250887"/>
                                        </p:tgtEl>
                                        <p:attrNameLst>
                                          <p:attrName>ppt_x</p:attrName>
                                        </p:attrNameLst>
                                      </p:cBhvr>
                                      <p:tavLst>
                                        <p:tav tm="0">
                                          <p:val>
                                            <p:strVal val="#ppt_x"/>
                                          </p:val>
                                        </p:tav>
                                        <p:tav tm="100000">
                                          <p:val>
                                            <p:strVal val="#ppt_x"/>
                                          </p:val>
                                        </p:tav>
                                      </p:tavLst>
                                    </p:anim>
                                    <p:anim calcmode="lin" valueType="num">
                                      <p:cBhvr additive="base">
                                        <p:cTn id="38" dur="500" fill="hold"/>
                                        <p:tgtEl>
                                          <p:spTgt spid="250887"/>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7"/>
                                        </p:tgtEl>
                                        <p:attrNameLst>
                                          <p:attrName>ppt_c</p:attrName>
                                        </p:attrNameLst>
                                      </p:cBhvr>
                                      <p:to>
                                        <a:srgbClr val="FF6600"/>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0888"/>
                                        </p:tgtEl>
                                        <p:attrNameLst>
                                          <p:attrName>style.visibility</p:attrName>
                                        </p:attrNameLst>
                                      </p:cBhvr>
                                      <p:to>
                                        <p:strVal val="visible"/>
                                      </p:to>
                                    </p:set>
                                    <p:anim calcmode="lin" valueType="num">
                                      <p:cBhvr additive="base">
                                        <p:cTn id="43" dur="500" fill="hold"/>
                                        <p:tgtEl>
                                          <p:spTgt spid="250888"/>
                                        </p:tgtEl>
                                        <p:attrNameLst>
                                          <p:attrName>ppt_x</p:attrName>
                                        </p:attrNameLst>
                                      </p:cBhvr>
                                      <p:tavLst>
                                        <p:tav tm="0">
                                          <p:val>
                                            <p:strVal val="#ppt_x"/>
                                          </p:val>
                                        </p:tav>
                                        <p:tav tm="100000">
                                          <p:val>
                                            <p:strVal val="#ppt_x"/>
                                          </p:val>
                                        </p:tav>
                                      </p:tavLst>
                                    </p:anim>
                                    <p:anim calcmode="lin" valueType="num">
                                      <p:cBhvr additive="base">
                                        <p:cTn id="44" dur="500" fill="hold"/>
                                        <p:tgtEl>
                                          <p:spTgt spid="250888"/>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250888"/>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3" grpId="0" autoUpdateAnimBg="0"/>
      <p:bldP spid="250884" grpId="0" autoUpdateAnimBg="0"/>
      <p:bldP spid="250885" grpId="0" autoUpdateAnimBg="0"/>
      <p:bldP spid="250886" grpId="0" autoUpdateAnimBg="0"/>
      <p:bldP spid="250887" grpId="0" autoUpdateAnimBg="0"/>
      <p:bldP spid="250888" grpId="0" autoUpdateAnimBg="0"/>
    </p:bld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16778</TotalTime>
  <Words>10721</Words>
  <Application>Microsoft Office PowerPoint</Application>
  <PresentationFormat>On-screen Show (4:3)</PresentationFormat>
  <Paragraphs>1365</Paragraphs>
  <Slides>153</Slides>
  <Notes>129</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153</vt:i4>
      </vt:variant>
    </vt:vector>
  </HeadingPairs>
  <TitlesOfParts>
    <vt:vector size="157" baseType="lpstr">
      <vt:lpstr>Studio</vt:lpstr>
      <vt:lpstr>MS_ClipArt_Gallery</vt:lpstr>
      <vt:lpstr>Clip</vt:lpstr>
      <vt:lpstr>Slide</vt:lpstr>
      <vt:lpstr>    RealWorld Evaluation Designing Evaluations under Budget, Time, Data and Political Constraints   AEA Professional Pre-Conference Workshop, Anaheim, Nov. 1, 2011     </vt:lpstr>
      <vt:lpstr>Workshop Objectives</vt:lpstr>
      <vt:lpstr>Workshop Objectives</vt:lpstr>
      <vt:lpstr>Workshop Objectives</vt:lpstr>
      <vt:lpstr>PowerPoint Presentation</vt:lpstr>
      <vt:lpstr>Workshop Objectives</vt:lpstr>
      <vt:lpstr>Workshop agenda</vt:lpstr>
      <vt:lpstr> RealWorld Evaluation   Designing Evaluations under Budget, Time, Data and Political Constraints </vt:lpstr>
      <vt:lpstr>RealWorld Evaluation Scenarios</vt:lpstr>
      <vt:lpstr>RealWorld Evaluation Scenarios</vt:lpstr>
      <vt:lpstr>Reality Check – Real-World Challenges to Evaluation</vt:lpstr>
      <vt:lpstr>RealWorld Evaluation  Quality Control Goals</vt:lpstr>
      <vt:lpstr>The Need for the RealWorld Evaluation Approach</vt:lpstr>
      <vt:lpstr>The RealWorld Evaluation Approach </vt:lpstr>
      <vt:lpstr>PowerPoint Presentation</vt:lpstr>
      <vt:lpstr>The RealWorld Evaluation approach</vt:lpstr>
      <vt:lpstr>Special Evaluation Challenges in Developing Countries  </vt:lpstr>
      <vt:lpstr>Expectations for « rigorous » evaluations</vt:lpstr>
      <vt:lpstr>Most RealWorld Evaluation tools are not new— but promote a holistic, integrated approach</vt:lpstr>
      <vt:lpstr>What is Special About the RealWorld Evaluation Approach?</vt:lpstr>
      <vt:lpstr>The Steps of the RealWorld Evaluation Approach</vt:lpstr>
      <vt:lpstr>PowerPoint Presentation</vt:lpstr>
      <vt:lpstr>PowerPoint Presentation</vt:lpstr>
      <vt:lpstr>PowerPoint Presentation</vt:lpstr>
      <vt:lpstr>PowerPoint Presentation</vt:lpstr>
      <vt:lpstr>Step 1: Planning and Scoping the Evaluation</vt:lpstr>
      <vt:lpstr>A.  Understanding client information needs</vt:lpstr>
      <vt:lpstr>A.  Understanding client information needs</vt:lpstr>
      <vt:lpstr>B.  Defining the program theory model</vt:lpstr>
      <vt:lpstr>B.  Defining the program theory model</vt:lpstr>
      <vt:lpstr>Critical logic chain hypothesis for a Gender-Inclusive Micro-Credit Program</vt:lpstr>
      <vt:lpstr>PowerPoint Presentation</vt:lpstr>
      <vt:lpstr>PowerPoint Presentation</vt:lpstr>
      <vt:lpstr>PowerPoint Presentation</vt:lpstr>
      <vt:lpstr>PowerPoint Presentation</vt:lpstr>
      <vt:lpstr>What does it take to measure indicators at each level?</vt:lpstr>
      <vt:lpstr>PowerPoint Presentation</vt:lpstr>
      <vt:lpstr>PowerPoint Presentation</vt:lpstr>
      <vt:lpstr>PowerPoint Presentation</vt:lpstr>
      <vt:lpstr>PowerPoint Presentation</vt:lpstr>
      <vt:lpstr>Education Intervention Logic</vt:lpstr>
      <vt:lpstr>So what should be included in a “rigorous impact evaluation”?</vt:lpstr>
      <vt:lpstr>So what should be included in a “rigorous impact evaluation”?</vt:lpstr>
      <vt:lpstr>Coming to agreement on what levels of the logic model to include in evaluation</vt:lpstr>
      <vt:lpstr>Definition of program evaluation </vt:lpstr>
      <vt:lpstr>Some of the purposes for program evaluation </vt:lpstr>
      <vt:lpstr>Determining appropriate (and feasible) evaluation design</vt:lpstr>
      <vt:lpstr>Some of the considerations pertaining to evaluation design</vt:lpstr>
      <vt:lpstr>PowerPoint Presentation</vt:lpstr>
      <vt:lpstr>OK, let’s stop the action to identify each of the major types of evaluation (research) design …</vt:lpstr>
      <vt:lpstr>First of all: the key to the traditional symbols: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Attribution and counterfactuals</vt:lpstr>
      <vt:lpstr>The Counterfactual</vt:lpstr>
      <vt:lpstr>Where is the counterfactual?</vt:lpstr>
      <vt:lpstr>Comparing the project with two possible comparison groups</vt:lpstr>
      <vt:lpstr> Control group and comparison group</vt:lpstr>
      <vt:lpstr>Some recent developments in impact evaluation in development</vt:lpstr>
      <vt:lpstr>PowerPoint Presentation</vt:lpstr>
      <vt:lpstr>Different lenses needed for different situations in the RealWorld</vt:lpstr>
      <vt:lpstr>Evidence-based policy for simple interventions (or simple aspects): when RCTs may be appropriate</vt:lpstr>
      <vt:lpstr>When might rigorous evaluations of higher-level “impact” indicators not be needed?</vt:lpstr>
      <vt:lpstr>When might rigorous evaluations of higher-level “impact” indicators not be needed?</vt:lpstr>
      <vt:lpstr>PowerPoint Presentation</vt:lpstr>
      <vt:lpstr>PowerPoint Presentation</vt:lpstr>
      <vt:lpstr>PowerPoint Presentation</vt:lpstr>
      <vt:lpstr>PowerPoint Presentation</vt:lpstr>
      <vt:lpstr>PowerPoint Presentation</vt:lpstr>
      <vt:lpstr>PowerPoint Presentation</vt:lpstr>
      <vt:lpstr>There can be validity problems with RTCs </vt:lpstr>
      <vt:lpstr>The limited use of strong evaluation designs</vt:lpstr>
      <vt:lpstr>PowerPoint Presentation</vt:lpstr>
      <vt:lpstr>There are other methods for assessing the counterfactual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But enough of my rant about RTCs!</vt:lpstr>
      <vt:lpstr>But enough of my rant about RTCs!</vt:lpstr>
      <vt:lpstr>Still part of Step 1: Other questions to answer as you customize an evaluation Terms of Reference (ToR):</vt:lpstr>
      <vt:lpstr>Other questions to answer as you customize an evaluation ToR:</vt:lpstr>
      <vt:lpstr>Other questions to answer as you customize an evaluation ToR:</vt:lpstr>
      <vt:lpstr>PowerPoint Presentation</vt:lpstr>
      <vt:lpstr>PowerPoint Presentation</vt:lpstr>
      <vt:lpstr>PowerPoint Presentation</vt:lpstr>
      <vt:lpstr>PowerPoint Presentation</vt:lpstr>
      <vt:lpstr>PowerPoint Presentation</vt:lpstr>
      <vt:lpstr>PowerPoint Presentation</vt:lpstr>
      <vt:lpstr>Now, where were we?    </vt:lpstr>
      <vt:lpstr> RealWorld Evaluation   Designing Evaluations under Budget, Time, Data and Political Constraints </vt:lpstr>
      <vt:lpstr>Step 2:  Addressing budget constraints</vt:lpstr>
      <vt:lpstr>Rationalize data needs </vt:lpstr>
      <vt:lpstr>Look for reliable secondary sources</vt:lpstr>
      <vt:lpstr>Look for reliable secondary sources, cont.</vt:lpstr>
      <vt:lpstr>Some ways to save time and money </vt:lpstr>
      <vt:lpstr>Seeking ways to reduce sample size</vt:lpstr>
      <vt:lpstr>Reducing costs of data collection and analysis</vt:lpstr>
      <vt:lpstr>Step 3:  Addressing time constraints</vt:lpstr>
      <vt:lpstr>Addressing time constraints </vt:lpstr>
      <vt:lpstr>PowerPoint Presentation</vt:lpstr>
      <vt:lpstr> RealWorld Evaluation   Designing Evaluations under Budget, Time, Data and Political Constraints </vt:lpstr>
      <vt:lpstr>Ways to reconstruct baseline conditions</vt:lpstr>
      <vt:lpstr>Ways to reconstruct baseline conditions</vt:lpstr>
      <vt:lpstr>Assessing the utility of potential secondary data</vt:lpstr>
      <vt:lpstr>Examples of secondary data to reconstruct baselines</vt:lpstr>
      <vt:lpstr>Using internal project records</vt:lpstr>
      <vt:lpstr>Assessing the reliability of project records</vt:lpstr>
      <vt:lpstr>Using recall to reconstruct baseline data</vt:lpstr>
      <vt:lpstr>Where Knowledge about Recall is Greatest</vt:lpstr>
      <vt:lpstr>Limitations of recall </vt:lpstr>
      <vt:lpstr>Sources of bias in recall</vt:lpstr>
      <vt:lpstr>Improving the validity of recall</vt:lpstr>
      <vt:lpstr>Key informants</vt:lpstr>
      <vt:lpstr>Guidelines for key-informant analysis</vt:lpstr>
      <vt:lpstr>PRA and related participatory techniques </vt:lpstr>
      <vt:lpstr>Summary of issues in baseline reconstruction</vt:lpstr>
      <vt:lpstr>2. Ways to reconstruct comparison groups</vt:lpstr>
      <vt:lpstr>Using propensity scores to strengthen comparison groups</vt:lpstr>
      <vt:lpstr>Issues in reconstructing comparison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Quantitative data collection methods</vt:lpstr>
      <vt:lpstr>Qualitative data collection methods Characteristics</vt:lpstr>
      <vt:lpstr>Using Qualitative methods to improve the Evaluation design and results</vt:lpstr>
      <vt:lpstr>Mixed method evaluation designs</vt:lpstr>
      <vt:lpstr>PowerPoint Presentation</vt:lpstr>
      <vt:lpstr>PowerPoint Presentation</vt:lpstr>
      <vt:lpstr>PowerPoint Presentation</vt:lpstr>
      <vt:lpstr>PowerPoint Presentation</vt:lpstr>
      <vt:lpstr>In conclusion:</vt:lpstr>
      <vt:lpstr>Main workshop messages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RealWorld Evaluation</dc:title>
  <dc:subject>for CES 2010</dc:subject>
  <dc:creator>Jim Rugh</dc:creator>
  <cp:lastModifiedBy>Jim Rugh</cp:lastModifiedBy>
  <cp:revision>781</cp:revision>
  <dcterms:created xsi:type="dcterms:W3CDTF">2006-05-03T21:40:31Z</dcterms:created>
  <dcterms:modified xsi:type="dcterms:W3CDTF">2011-11-03T13:13:50Z</dcterms:modified>
</cp:coreProperties>
</file>