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6"/>
  </p:notesMasterIdLst>
  <p:sldIdLst>
    <p:sldId id="348" r:id="rId2"/>
    <p:sldId id="340" r:id="rId3"/>
    <p:sldId id="341" r:id="rId4"/>
    <p:sldId id="342" r:id="rId5"/>
    <p:sldId id="343" r:id="rId6"/>
    <p:sldId id="349" r:id="rId7"/>
    <p:sldId id="360" r:id="rId8"/>
    <p:sldId id="350" r:id="rId9"/>
    <p:sldId id="351" r:id="rId10"/>
    <p:sldId id="344" r:id="rId11"/>
    <p:sldId id="345" r:id="rId12"/>
    <p:sldId id="359" r:id="rId13"/>
    <p:sldId id="285" r:id="rId14"/>
    <p:sldId id="334" r:id="rId15"/>
    <p:sldId id="352" r:id="rId16"/>
    <p:sldId id="353" r:id="rId17"/>
    <p:sldId id="354" r:id="rId18"/>
    <p:sldId id="355" r:id="rId19"/>
    <p:sldId id="356" r:id="rId20"/>
    <p:sldId id="357" r:id="rId21"/>
    <p:sldId id="361" r:id="rId22"/>
    <p:sldId id="358" r:id="rId23"/>
    <p:sldId id="362" r:id="rId24"/>
    <p:sldId id="36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45" autoAdjust="0"/>
    <p:restoredTop sz="94627" autoAdjust="0"/>
  </p:normalViewPr>
  <p:slideViewPr>
    <p:cSldViewPr snapToGrid="0" snapToObjects="1">
      <p:cViewPr>
        <p:scale>
          <a:sx n="76" d="100"/>
          <a:sy n="76" d="100"/>
        </p:scale>
        <p:origin x="-904" y="-128"/>
      </p:cViewPr>
      <p:guideLst>
        <p:guide orient="horz" pos="2160"/>
        <p:guide pos="2880"/>
      </p:guideLst>
    </p:cSldViewPr>
  </p:slideViewPr>
  <p:outlineViewPr>
    <p:cViewPr>
      <p:scale>
        <a:sx n="33" d="100"/>
        <a:sy n="33" d="100"/>
      </p:scale>
      <p:origin x="352" y="295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4F333B-3076-E944-A5F6-C4C249FC0BC8}"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6C8CEC-C419-474D-8CD5-0AB705D326A8}" type="slidenum">
              <a:rPr lang="en-US" smtClean="0"/>
              <a:t>‹#›</a:t>
            </a:fld>
            <a:endParaRPr lang="en-US"/>
          </a:p>
        </p:txBody>
      </p:sp>
    </p:spTree>
    <p:extLst>
      <p:ext uri="{BB962C8B-B14F-4D97-AF65-F5344CB8AC3E}">
        <p14:creationId xmlns:p14="http://schemas.microsoft.com/office/powerpoint/2010/main" val="4191035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 below this graphic to see kits</a:t>
            </a:r>
            <a:endParaRPr lang="en-US" dirty="0"/>
          </a:p>
        </p:txBody>
      </p:sp>
      <p:sp>
        <p:nvSpPr>
          <p:cNvPr id="4" name="Slide Number Placeholder 3"/>
          <p:cNvSpPr>
            <a:spLocks noGrp="1"/>
          </p:cNvSpPr>
          <p:nvPr>
            <p:ph type="sldNum" sz="quarter" idx="10"/>
          </p:nvPr>
        </p:nvSpPr>
        <p:spPr/>
        <p:txBody>
          <a:bodyPr/>
          <a:lstStyle/>
          <a:p>
            <a:fld id="{186C8CEC-C419-474D-8CD5-0AB705D326A8}" type="slidenum">
              <a:rPr lang="en-US" smtClean="0"/>
              <a:t>8</a:t>
            </a:fld>
            <a:endParaRPr lang="en-US"/>
          </a:p>
        </p:txBody>
      </p:sp>
    </p:spTree>
    <p:extLst>
      <p:ext uri="{BB962C8B-B14F-4D97-AF65-F5344CB8AC3E}">
        <p14:creationId xmlns:p14="http://schemas.microsoft.com/office/powerpoint/2010/main" val="49735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low cost kit</a:t>
            </a:r>
            <a:endParaRPr lang="en-US" dirty="0"/>
          </a:p>
        </p:txBody>
      </p:sp>
      <p:sp>
        <p:nvSpPr>
          <p:cNvPr id="4" name="Slide Number Placeholder 3"/>
          <p:cNvSpPr>
            <a:spLocks noGrp="1"/>
          </p:cNvSpPr>
          <p:nvPr>
            <p:ph type="sldNum" sz="quarter" idx="10"/>
          </p:nvPr>
        </p:nvSpPr>
        <p:spPr/>
        <p:txBody>
          <a:bodyPr/>
          <a:lstStyle/>
          <a:p>
            <a:fld id="{186C8CEC-C419-474D-8CD5-0AB705D326A8}" type="slidenum">
              <a:rPr lang="en-US" smtClean="0"/>
              <a:t>11</a:t>
            </a:fld>
            <a:endParaRPr lang="en-US"/>
          </a:p>
        </p:txBody>
      </p:sp>
    </p:spTree>
    <p:extLst>
      <p:ext uri="{BB962C8B-B14F-4D97-AF65-F5344CB8AC3E}">
        <p14:creationId xmlns:p14="http://schemas.microsoft.com/office/powerpoint/2010/main" val="9273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FEAA192-C6CD-CA4E-95D8-9204C2F4EE0A}" type="datetimeFigureOut">
              <a:rPr lang="en-US" smtClean="0"/>
              <a:t>10/27/16</a:t>
            </a:fld>
            <a:endParaRPr lang="en-US"/>
          </a:p>
        </p:txBody>
      </p:sp>
      <p:sp>
        <p:nvSpPr>
          <p:cNvPr id="5" name="Footer Placeholder 4"/>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CFEAA192-C6CD-CA4E-95D8-9204C2F4EE0A}" type="datetimeFigureOut">
              <a:rPr lang="en-US" smtClean="0"/>
              <a:t>10/27/16</a:t>
            </a:fld>
            <a:endParaRPr lang="en-US"/>
          </a:p>
        </p:txBody>
      </p:sp>
      <p:sp>
        <p:nvSpPr>
          <p:cNvPr id="3" name="Footer Placeholder 2"/>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
        <p:nvSpPr>
          <p:cNvPr id="4" name="Slide Number Placeholder 3"/>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FEAA192-C6CD-CA4E-95D8-9204C2F4EE0A}"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FEAA192-C6CD-CA4E-95D8-9204C2F4EE0A}"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FEAA192-C6CD-CA4E-95D8-9204C2F4EE0A}" type="datetimeFigureOut">
              <a:rPr lang="en-US" smtClean="0"/>
              <a:t>10/27/16</a:t>
            </a:fld>
            <a:endParaRPr lang="en-US"/>
          </a:p>
        </p:txBody>
      </p:sp>
      <p:sp>
        <p:nvSpPr>
          <p:cNvPr id="5" name="Footer Placeholder 4"/>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
        <p:nvSpPr>
          <p:cNvPr id="6" name="Slide Number Placeholder 5"/>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AA192-C6CD-CA4E-95D8-9204C2F4EE0A}" type="datetimeFigureOut">
              <a:rPr lang="en-US" smtClean="0"/>
              <a:t>10/27/16</a:t>
            </a:fld>
            <a:endParaRPr lang="en-US"/>
          </a:p>
        </p:txBody>
      </p:sp>
      <p:sp>
        <p:nvSpPr>
          <p:cNvPr id="5" name="Footer Placeholder 4"/>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FEAA192-C6CD-CA4E-95D8-9204C2F4EE0A}" type="datetimeFigureOut">
              <a:rPr lang="en-US" smtClean="0"/>
              <a:t>10/27/16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9D609-E68A-8C47-8BAF-4A769B15ED39}"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FEAA192-C6CD-CA4E-95D8-9204C2F4EE0A}"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9D609-E68A-8C47-8BAF-4A769B15ED39}"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FEAA192-C6CD-CA4E-95D8-9204C2F4EE0A}" type="datetimeFigureOut">
              <a:rPr lang="en-US" smtClean="0"/>
              <a:t>10/27/16</a:t>
            </a:fld>
            <a:endParaRPr lang="en-US"/>
          </a:p>
        </p:txBody>
      </p:sp>
      <p:sp>
        <p:nvSpPr>
          <p:cNvPr id="4" name="Footer Placeholder 3"/>
          <p:cNvSpPr>
            <a:spLocks noGrp="1"/>
          </p:cNvSpPr>
          <p:nvPr>
            <p:ph type="ftr" sz="quarter" idx="11"/>
          </p:nvPr>
        </p:nvSpPr>
        <p:spPr/>
        <p:txBody>
          <a:bodyPr/>
          <a:lstStyle/>
          <a:p>
            <a:r>
              <a:rPr lang="en-US" dirty="0" smtClean="0"/>
              <a:t>Populating the </a:t>
            </a:r>
            <a:r>
              <a:rPr lang="en-US" dirty="0" err="1" smtClean="0"/>
              <a:t>IoT</a:t>
            </a:r>
            <a:endParaRPr lang="en-US" dirty="0" smtClean="0"/>
          </a:p>
        </p:txBody>
      </p:sp>
      <p:sp>
        <p:nvSpPr>
          <p:cNvPr id="5" name="Slide Number Placeholder 4"/>
          <p:cNvSpPr>
            <a:spLocks noGrp="1"/>
          </p:cNvSpPr>
          <p:nvPr>
            <p:ph type="sldNum" sz="quarter" idx="12"/>
          </p:nvPr>
        </p:nvSpPr>
        <p:spPr/>
        <p:txBody>
          <a:bodyPr/>
          <a:lstStyle/>
          <a:p>
            <a:fld id="{63C9D609-E68A-8C47-8BAF-4A769B15ED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0" y="0"/>
            <a:ext cx="9143999" cy="6857999"/>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14010"/>
            <a:ext cx="6383640" cy="1044388"/>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CFEAA192-C6CD-CA4E-95D8-9204C2F4EE0A}" type="datetimeFigureOut">
              <a:rPr lang="en-US" smtClean="0"/>
              <a:t>10/27/16</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400">
                <a:solidFill>
                  <a:schemeClr val="bg2"/>
                </a:solidFill>
                <a:latin typeface="American Typewriter"/>
                <a:cs typeface="American Typewriter"/>
              </a:defRPr>
            </a:lvl1pPr>
          </a:lstStyle>
          <a:p>
            <a:r>
              <a:rPr lang="en-US" dirty="0" smtClean="0"/>
              <a:t>Populating the </a:t>
            </a:r>
            <a:r>
              <a:rPr lang="en-US" dirty="0" err="1" smtClean="0"/>
              <a:t>IoT</a:t>
            </a:r>
            <a:endParaRPr lang="en-US" dirty="0"/>
          </a:p>
        </p:txBody>
      </p:sp>
      <p:sp>
        <p:nvSpPr>
          <p:cNvPr id="6" name="Slide Number Placeholder 5"/>
          <p:cNvSpPr>
            <a:spLocks noGrp="1"/>
          </p:cNvSpPr>
          <p:nvPr>
            <p:ph type="sldNum" sz="quarter" idx="4"/>
          </p:nvPr>
        </p:nvSpPr>
        <p:spPr>
          <a:xfrm>
            <a:off x="2589679" y="6288741"/>
            <a:ext cx="493059" cy="365125"/>
          </a:xfrm>
          <a:prstGeom prst="rect">
            <a:avLst/>
          </a:prstGeom>
        </p:spPr>
        <p:txBody>
          <a:bodyPr vert="horz" lIns="91440" tIns="45720" rIns="91440" bIns="45720" rtlCol="0" anchor="ctr"/>
          <a:lstStyle>
            <a:lvl1pPr algn="r">
              <a:defRPr sz="1200">
                <a:solidFill>
                  <a:schemeClr val="tx2"/>
                </a:solidFill>
              </a:defRPr>
            </a:lvl1pPr>
          </a:lstStyle>
          <a:p>
            <a:fld id="{63C9D609-E68A-8C47-8BAF-4A769B15ED39}" type="slidenum">
              <a:rPr lang="en-US" smtClean="0"/>
              <a:t>‹#›</a:t>
            </a:fld>
            <a:endParaRPr lang="en-US" dirty="0"/>
          </a:p>
        </p:txBody>
      </p:sp>
      <p:pic>
        <p:nvPicPr>
          <p:cNvPr id="7" name="Picture 6"/>
          <p:cNvPicPr>
            <a:picLocks noChangeAspect="1"/>
          </p:cNvPicPr>
          <p:nvPr userDrawn="1"/>
        </p:nvPicPr>
        <p:blipFill>
          <a:blip r:embed="rId18"/>
          <a:stretch>
            <a:fillRect/>
          </a:stretch>
        </p:blipFill>
        <p:spPr>
          <a:xfrm>
            <a:off x="7403271" y="12781"/>
            <a:ext cx="1733359" cy="1699035"/>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oking-hacks.com/index.php/documentation/tutorials/ehealth-biometric-sensor-platform-arduino-raspberry-pi-medical?utm_source=15-01-13&amp;utm_medium=newsletter&amp;utm_campaign=january" TargetMode="External"/><Relationship Id="rId3"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hyperlink" Target="http://www.refinery29.com/2016/05/109768/karolina-kurkova-ibm-watson-marchesa-dress-met-gala-2016"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s://www.ibm.com/blogs/internet-of-things/cognitive-marchesa-dres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pcwire.com/2015/02/07/one-atom-thin-silicon-transistors/" TargetMode="Externa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lectronicdesign.com/communications/wireless-spectrum-conundrum" TargetMode="External"/><Relationship Id="rId3" Type="http://schemas.openxmlformats.org/officeDocument/2006/relationships/image" Target="../media/image2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affectiva.com" TargetMode="External"/><Relationship Id="rId4" Type="http://schemas.openxmlformats.org/officeDocument/2006/relationships/hyperlink" Target="http://www.noldus.com" TargetMode="External"/><Relationship Id="rId5" Type="http://schemas.openxmlformats.org/officeDocument/2006/relationships/hyperlink" Target="http://www.wsj.com/articles/startups-see-your-face-unmask-your-emotions-1422472398" TargetMode="External"/><Relationship Id="rId1" Type="http://schemas.openxmlformats.org/officeDocument/2006/relationships/slideLayout" Target="../slideLayouts/slideLayout2.xml"/><Relationship Id="rId2" Type="http://schemas.openxmlformats.org/officeDocument/2006/relationships/hyperlink" Target="http://www.emotient.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bm.com/blogs/internet-of-things/location-iot/" TargetMode="Externa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1" Type="http://schemas.openxmlformats.org/officeDocument/2006/relationships/hyperlink" Target="https://en.wikipedia.org/wiki/Rolls-Royce_plc" TargetMode="External"/><Relationship Id="rId12" Type="http://schemas.openxmlformats.org/officeDocument/2006/relationships/hyperlink" Target="https://en.wikipedia.org/wiki/US_Navy" TargetMode="External"/><Relationship Id="rId13" Type="http://schemas.openxmlformats.org/officeDocument/2006/relationships/hyperlink" Target="https://en.wikipedia.org/wiki/Purdue_University" TargetMode="External"/><Relationship Id="rId14" Type="http://schemas.openxmlformats.org/officeDocument/2006/relationships/hyperlink" Target="https://en.wikipedia.org/wiki/University_of_San_Francisco" TargetMode="External"/><Relationship Id="rId1" Type="http://schemas.openxmlformats.org/officeDocument/2006/relationships/slideLayout" Target="../slideLayouts/slideLayout1.xml"/><Relationship Id="rId2" Type="http://schemas.openxmlformats.org/officeDocument/2006/relationships/hyperlink" Target="http://technation.com/index.html" TargetMode="External"/><Relationship Id="rId3" Type="http://schemas.openxmlformats.org/officeDocument/2006/relationships/image" Target="../media/image11.png"/><Relationship Id="rId4" Type="http://schemas.openxmlformats.org/officeDocument/2006/relationships/hyperlink" Target="https://en.wikipedia.org/wiki/NASA" TargetMode="External"/><Relationship Id="rId5" Type="http://schemas.openxmlformats.org/officeDocument/2006/relationships/hyperlink" Target="https://en.wikipedia.org/wiki/Robotics" TargetMode="External"/><Relationship Id="rId6" Type="http://schemas.openxmlformats.org/officeDocument/2006/relationships/hyperlink" Target="https://en.wikipedia.org/wiki/IBM" TargetMode="External"/><Relationship Id="rId7" Type="http://schemas.openxmlformats.org/officeDocument/2006/relationships/hyperlink" Target="https://en.wikipedia.org/wiki/Morton_Thiokol" TargetMode="External"/><Relationship Id="rId8" Type="http://schemas.openxmlformats.org/officeDocument/2006/relationships/hyperlink" Target="https://en.wikipedia.org/wiki/United_Technologies" TargetMode="External"/><Relationship Id="rId9" Type="http://schemas.openxmlformats.org/officeDocument/2006/relationships/hyperlink" Target="https://en.wikipedia.org/wiki/Pratt_&amp;_Whitney" TargetMode="External"/><Relationship Id="rId10" Type="http://schemas.openxmlformats.org/officeDocument/2006/relationships/hyperlink" Target="https://en.wikipedia.org/wiki/Lockheed-Marti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simplypsychology.org/zimbardo.html" TargetMode="External"/><Relationship Id="rId1" Type="http://schemas.openxmlformats.org/officeDocument/2006/relationships/slideLayout" Target="../slideLayouts/slideLayout2.xml"/><Relationship Id="rId2" Type="http://schemas.openxmlformats.org/officeDocument/2006/relationships/hyperlink" Target="http://www.simplypsychology.org/milgram.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ytimes.com/2016/10/26/us/pentagon-artificial-intelligence-terminator.html?emc=edit_th_20161026&amp;nl=todaysheadlines&amp;nlid=23176392&amp;_r=1" TargetMode="Externa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otinternetofthingsconference.com" TargetMode="Externa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oftware.intel.com/en-us/iot/hardware/dev-kit" TargetMode="Externa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postscapes.com/trackers/video/the-internet-of-things-and-sensors-and-actuators/"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ibelium.com" TargetMode="Externa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 y="0"/>
            <a:ext cx="9155049" cy="6863940"/>
          </a:xfrm>
          <a:prstGeom prst="rect">
            <a:avLst/>
          </a:prstGeom>
        </p:spPr>
      </p:pic>
      <p:sp>
        <p:nvSpPr>
          <p:cNvPr id="8" name="Title 1"/>
          <p:cNvSpPr>
            <a:spLocks noGrp="1"/>
          </p:cNvSpPr>
          <p:nvPr>
            <p:ph type="ctrTitle"/>
          </p:nvPr>
        </p:nvSpPr>
        <p:spPr>
          <a:xfrm>
            <a:off x="1" y="1473200"/>
            <a:ext cx="9144000" cy="2929467"/>
          </a:xfrm>
          <a:effectLst>
            <a:glow rad="228600">
              <a:schemeClr val="accent5">
                <a:satMod val="175000"/>
                <a:alpha val="40000"/>
              </a:schemeClr>
            </a:glow>
          </a:effectLst>
        </p:spPr>
        <p:txBody>
          <a:bodyPr/>
          <a:lstStyle/>
          <a:p>
            <a:pPr algn="ctr"/>
            <a:r>
              <a:rPr lang="en-US" sz="4800" b="1" i="1" dirty="0">
                <a:solidFill>
                  <a:srgbClr val="FF0000"/>
                </a:solidFill>
                <a:latin typeface="Chalkboard" charset="0"/>
                <a:ea typeface="Chalkboard" charset="0"/>
                <a:cs typeface="Chalkboard" charset="0"/>
              </a:rPr>
              <a:t>Contribution of the Internet of Things to Evaluation Design: Prospects and </a:t>
            </a:r>
            <a:r>
              <a:rPr lang="en-US" sz="4800" b="1" i="1" dirty="0" smtClean="0">
                <a:solidFill>
                  <a:srgbClr val="FF0000"/>
                </a:solidFill>
                <a:latin typeface="Chalkboard" charset="0"/>
                <a:ea typeface="Chalkboard" charset="0"/>
                <a:cs typeface="Chalkboard" charset="0"/>
              </a:rPr>
              <a:t>Problems</a:t>
            </a:r>
            <a:endParaRPr lang="en-US" sz="4800" b="1" dirty="0">
              <a:solidFill>
                <a:srgbClr val="FF0000"/>
              </a:solidFill>
              <a:latin typeface="Chalkboard" charset="0"/>
              <a:ea typeface="Chalkboard" charset="0"/>
              <a:cs typeface="Chalkboard" charset="0"/>
            </a:endParaRPr>
          </a:p>
        </p:txBody>
      </p:sp>
    </p:spTree>
    <p:extLst>
      <p:ext uri="{BB962C8B-B14F-4D97-AF65-F5344CB8AC3E}">
        <p14:creationId xmlns:p14="http://schemas.microsoft.com/office/powerpoint/2010/main" val="547711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688683"/>
          </a:xfrm>
        </p:spPr>
        <p:txBody>
          <a:bodyPr/>
          <a:lstStyle/>
          <a:p>
            <a:r>
              <a:rPr lang="en-US" dirty="0" smtClean="0"/>
              <a:t>E-Health</a:t>
            </a:r>
            <a:endParaRPr lang="en-US" dirty="0"/>
          </a:p>
        </p:txBody>
      </p:sp>
      <p:sp>
        <p:nvSpPr>
          <p:cNvPr id="3" name="Content Placeholder 2"/>
          <p:cNvSpPr>
            <a:spLocks noGrp="1"/>
          </p:cNvSpPr>
          <p:nvPr>
            <p:ph idx="1"/>
          </p:nvPr>
        </p:nvSpPr>
        <p:spPr>
          <a:xfrm>
            <a:off x="779463" y="3960636"/>
            <a:ext cx="7583487" cy="2456597"/>
          </a:xfrm>
        </p:spPr>
        <p:txBody>
          <a:bodyPr>
            <a:normAutofit fontScale="77500" lnSpcReduction="20000"/>
          </a:bodyPr>
          <a:lstStyle/>
          <a:p>
            <a:r>
              <a:rPr lang="en-US" dirty="0"/>
              <a:t>The </a:t>
            </a:r>
            <a:r>
              <a:rPr lang="en-US" dirty="0">
                <a:hlinkClick r:id="rId2"/>
              </a:rPr>
              <a:t>e-Health Sensor platform</a:t>
            </a:r>
            <a:r>
              <a:rPr lang="en-US" dirty="0"/>
              <a:t> allows </a:t>
            </a:r>
            <a:r>
              <a:rPr lang="en-US" dirty="0" err="1"/>
              <a:t>Arduino</a:t>
            </a:r>
            <a:r>
              <a:rPr lang="en-US" dirty="0"/>
              <a:t> and Raspberry Pi users to perform biometric and medical applications where body monitoring is needed by using 9 different sensors: pulse, oxygen in blood (SPO2), airflow (breathing), body temperature, electrocardiogram (ECG), glucometer, galvanic skin response (GSR-sweating), blood pressure (sphygmomanometer) and patient position (accelerometer). The </a:t>
            </a:r>
            <a:r>
              <a:rPr lang="en-US" dirty="0">
                <a:hlinkClick r:id="rId2"/>
              </a:rPr>
              <a:t>e-Health Platform</a:t>
            </a:r>
            <a:r>
              <a:rPr lang="en-US" dirty="0"/>
              <a:t> has been designed by </a:t>
            </a:r>
            <a:r>
              <a:rPr lang="en-US" b="1" dirty="0"/>
              <a:t>Cooking Hacks</a:t>
            </a:r>
            <a:r>
              <a:rPr lang="en-US" dirty="0"/>
              <a:t> (</a:t>
            </a:r>
            <a:r>
              <a:rPr lang="en-US" u="sng" dirty="0"/>
              <a:t>the open hardware division of </a:t>
            </a:r>
            <a:r>
              <a:rPr lang="en-US" u="sng" dirty="0" err="1"/>
              <a:t>Libelium</a:t>
            </a:r>
            <a:r>
              <a:rPr lang="en-US" dirty="0"/>
              <a:t>) in order to help researchers, developers and artists to measure biometric sensor data for experimentation, and test purposes</a:t>
            </a:r>
            <a:r>
              <a:rPr lang="en-US" dirty="0" smtClean="0"/>
              <a:t>.</a:t>
            </a:r>
            <a:endParaRPr lang="en-US" dirty="0"/>
          </a:p>
          <a:p>
            <a:endParaRPr lang="en-US" dirty="0"/>
          </a:p>
        </p:txBody>
      </p:sp>
      <p:pic>
        <p:nvPicPr>
          <p:cNvPr id="4" name="Picture 3"/>
          <p:cNvPicPr>
            <a:picLocks noChangeAspect="1"/>
          </p:cNvPicPr>
          <p:nvPr/>
        </p:nvPicPr>
        <p:blipFill>
          <a:blip r:embed="rId3"/>
          <a:stretch>
            <a:fillRect/>
          </a:stretch>
        </p:blipFill>
        <p:spPr>
          <a:xfrm>
            <a:off x="1092902" y="1002693"/>
            <a:ext cx="6223000" cy="2768600"/>
          </a:xfrm>
          <a:prstGeom prst="rect">
            <a:avLst/>
          </a:prstGeom>
        </p:spPr>
      </p:pic>
    </p:spTree>
    <p:extLst>
      <p:ext uri="{BB962C8B-B14F-4D97-AF65-F5344CB8AC3E}">
        <p14:creationId xmlns:p14="http://schemas.microsoft.com/office/powerpoint/2010/main" val="20822708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722106"/>
          </a:xfrm>
        </p:spPr>
        <p:txBody>
          <a:bodyPr/>
          <a:lstStyle/>
          <a:p>
            <a:r>
              <a:rPr lang="en-US" dirty="0" err="1" smtClean="0"/>
              <a:t>MySignals</a:t>
            </a:r>
            <a:endParaRPr lang="en-US" dirty="0"/>
          </a:p>
        </p:txBody>
      </p:sp>
      <p:sp>
        <p:nvSpPr>
          <p:cNvPr id="3" name="Content Placeholder 2"/>
          <p:cNvSpPr>
            <a:spLocks noGrp="1"/>
          </p:cNvSpPr>
          <p:nvPr>
            <p:ph idx="1"/>
          </p:nvPr>
        </p:nvSpPr>
        <p:spPr>
          <a:xfrm>
            <a:off x="779463" y="4368799"/>
            <a:ext cx="7583487" cy="2282395"/>
          </a:xfrm>
        </p:spPr>
        <p:txBody>
          <a:bodyPr>
            <a:normAutofit fontScale="85000" lnSpcReduction="20000"/>
          </a:bodyPr>
          <a:lstStyle/>
          <a:p>
            <a:r>
              <a:rPr lang="en-US" dirty="0" err="1"/>
              <a:t>MySignals</a:t>
            </a:r>
            <a:r>
              <a:rPr lang="en-US" dirty="0"/>
              <a:t> allows you to measure more than </a:t>
            </a:r>
            <a:r>
              <a:rPr lang="en-US" b="1" dirty="0"/>
              <a:t>20 biometric parameters </a:t>
            </a:r>
            <a:r>
              <a:rPr lang="en-US" dirty="0"/>
              <a:t>such as pulse, breath rate, oxygen in blood, electrocardiogram signals, blood pressure, muscle electromyography signals, glucose levels, galvanic skin response, lung capacity, snore waves, patient position, air </a:t>
            </a:r>
            <a:r>
              <a:rPr lang="en-US" dirty="0" err="1"/>
              <a:t>ow</a:t>
            </a:r>
            <a:r>
              <a:rPr lang="en-US" dirty="0"/>
              <a:t> and body scale parameters (weight, bone mass, body fat, muscle mass, body water, visceral fat, Basal Metabolic Rate and Body Mass Index). These broad sensing portfolio makes </a:t>
            </a:r>
            <a:r>
              <a:rPr lang="en-US" dirty="0" err="1"/>
              <a:t>MySignals</a:t>
            </a:r>
            <a:r>
              <a:rPr lang="en-US" dirty="0"/>
              <a:t> the most complete </a:t>
            </a:r>
            <a:r>
              <a:rPr lang="en-US" dirty="0" err="1"/>
              <a:t>eHealth</a:t>
            </a:r>
            <a:r>
              <a:rPr lang="en-US" dirty="0"/>
              <a:t> platform in the market. (</a:t>
            </a:r>
            <a:r>
              <a:rPr lang="en-US" dirty="0" err="1"/>
              <a:t>Asin</a:t>
            </a:r>
            <a:r>
              <a:rPr lang="en-US" dirty="0"/>
              <a:t> &amp; </a:t>
            </a:r>
            <a:r>
              <a:rPr lang="en-US" dirty="0" err="1"/>
              <a:t>Gascon</a:t>
            </a:r>
            <a:r>
              <a:rPr lang="en-US" dirty="0"/>
              <a:t>, 2016</a:t>
            </a:r>
            <a:r>
              <a:rPr lang="en-US" dirty="0" smtClean="0"/>
              <a:t>)</a:t>
            </a:r>
            <a:endParaRPr lang="en-US" dirty="0"/>
          </a:p>
        </p:txBody>
      </p:sp>
      <p:pic>
        <p:nvPicPr>
          <p:cNvPr id="4" name="Picture 3"/>
          <p:cNvPicPr>
            <a:picLocks noChangeAspect="1"/>
          </p:cNvPicPr>
          <p:nvPr/>
        </p:nvPicPr>
        <p:blipFill>
          <a:blip r:embed="rId3"/>
          <a:stretch>
            <a:fillRect/>
          </a:stretch>
        </p:blipFill>
        <p:spPr>
          <a:xfrm>
            <a:off x="2034229" y="1036117"/>
            <a:ext cx="4532408" cy="3211534"/>
          </a:xfrm>
          <a:prstGeom prst="rect">
            <a:avLst/>
          </a:prstGeom>
        </p:spPr>
      </p:pic>
    </p:spTree>
    <p:extLst>
      <p:ext uri="{BB962C8B-B14F-4D97-AF65-F5344CB8AC3E}">
        <p14:creationId xmlns:p14="http://schemas.microsoft.com/office/powerpoint/2010/main" val="20098409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02" y="314010"/>
            <a:ext cx="6383640" cy="738817"/>
          </a:xfrm>
        </p:spPr>
        <p:txBody>
          <a:bodyPr/>
          <a:lstStyle/>
          <a:p>
            <a:r>
              <a:rPr lang="en-US" dirty="0" smtClean="0"/>
              <a:t>One more thing…</a:t>
            </a:r>
            <a:endParaRPr lang="en-US" dirty="0"/>
          </a:p>
        </p:txBody>
      </p:sp>
      <p:sp>
        <p:nvSpPr>
          <p:cNvPr id="5" name="Rectangle 4"/>
          <p:cNvSpPr/>
          <p:nvPr/>
        </p:nvSpPr>
        <p:spPr>
          <a:xfrm>
            <a:off x="5283341" y="1845618"/>
            <a:ext cx="3759524" cy="4616649"/>
          </a:xfrm>
          <a:prstGeom prst="rect">
            <a:avLst/>
          </a:prstGeom>
        </p:spPr>
        <p:txBody>
          <a:bodyPr wrap="square">
            <a:spAutoFit/>
          </a:bodyPr>
          <a:lstStyle/>
          <a:p>
            <a:r>
              <a:rPr lang="en-US" dirty="0">
                <a:solidFill>
                  <a:srgbClr val="FFFFFF"/>
                </a:solidFill>
              </a:rPr>
              <a:t>The final cognitive thread in the collaboration weaves technology into the very fabric of the dress, enabling Met Gala enthusiasts to join the cognitive conversation on the red carpet. Using Watson Tone Analyzer, the dress will tap into social sentiment from Twitter users on the cognitive dress, extracting context around the tone of their messages. The dress, embedded with LED lights, will change colors in real-time as the public conversations around the Met Gala unfold online</a:t>
            </a:r>
            <a:r>
              <a:rPr lang="en-US" dirty="0" smtClean="0">
                <a:solidFill>
                  <a:srgbClr val="FFFFFF"/>
                </a:solidFill>
              </a:rPr>
              <a:t>.</a:t>
            </a:r>
          </a:p>
          <a:p>
            <a:r>
              <a:rPr lang="en-US" sz="1200" dirty="0">
                <a:solidFill>
                  <a:srgbClr val="FFFFFF"/>
                </a:solidFill>
                <a:hlinkClick r:id="rId2"/>
              </a:rPr>
              <a:t>https://</a:t>
            </a:r>
            <a:r>
              <a:rPr lang="en-US" sz="1200" dirty="0" err="1">
                <a:solidFill>
                  <a:srgbClr val="FFFFFF"/>
                </a:solidFill>
                <a:hlinkClick r:id="rId2"/>
              </a:rPr>
              <a:t>www.ibm.com</a:t>
            </a:r>
            <a:r>
              <a:rPr lang="en-US" sz="1200" dirty="0">
                <a:solidFill>
                  <a:srgbClr val="FFFFFF"/>
                </a:solidFill>
                <a:hlinkClick r:id="rId2"/>
              </a:rPr>
              <a:t>/blogs/internet-of-things/cognitive-</a:t>
            </a:r>
            <a:r>
              <a:rPr lang="en-US" sz="1200" dirty="0" err="1">
                <a:solidFill>
                  <a:srgbClr val="FFFFFF"/>
                </a:solidFill>
                <a:hlinkClick r:id="rId2"/>
              </a:rPr>
              <a:t>marchesa</a:t>
            </a:r>
            <a:r>
              <a:rPr lang="en-US" sz="1200" dirty="0">
                <a:solidFill>
                  <a:srgbClr val="FFFFFF"/>
                </a:solidFill>
                <a:hlinkClick r:id="rId2"/>
              </a:rPr>
              <a:t>-dress/</a:t>
            </a:r>
            <a:endParaRPr lang="en-US" sz="1200" dirty="0">
              <a:solidFill>
                <a:srgbClr val="FFFFFF"/>
              </a:solidFill>
            </a:endParaRPr>
          </a:p>
        </p:txBody>
      </p:sp>
      <p:pic>
        <p:nvPicPr>
          <p:cNvPr id="6" name="Picture 5">
            <a:hlinkClick r:id="rId3"/>
          </p:cNvPr>
          <p:cNvPicPr>
            <a:picLocks noChangeAspect="1"/>
          </p:cNvPicPr>
          <p:nvPr/>
        </p:nvPicPr>
        <p:blipFill>
          <a:blip r:embed="rId4"/>
          <a:stretch>
            <a:fillRect/>
          </a:stretch>
        </p:blipFill>
        <p:spPr>
          <a:xfrm>
            <a:off x="496202" y="1219947"/>
            <a:ext cx="4329412" cy="5195294"/>
          </a:xfrm>
          <a:prstGeom prst="rect">
            <a:avLst/>
          </a:prstGeom>
        </p:spPr>
      </p:pic>
    </p:spTree>
    <p:extLst>
      <p:ext uri="{BB962C8B-B14F-4D97-AF65-F5344CB8AC3E}">
        <p14:creationId xmlns:p14="http://schemas.microsoft.com/office/powerpoint/2010/main" val="39835036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647"/>
            <a:ext cx="9144000" cy="1143000"/>
          </a:xfrm>
        </p:spPr>
        <p:txBody>
          <a:bodyPr/>
          <a:lstStyle/>
          <a:p>
            <a:r>
              <a:rPr lang="en-US" dirty="0" smtClean="0"/>
              <a:t>Realization of Moore’s Law</a:t>
            </a:r>
            <a:endParaRPr lang="en-US" dirty="0"/>
          </a:p>
        </p:txBody>
      </p:sp>
      <p:sp>
        <p:nvSpPr>
          <p:cNvPr id="4" name="Slide Number Placeholder 3"/>
          <p:cNvSpPr>
            <a:spLocks noGrp="1"/>
          </p:cNvSpPr>
          <p:nvPr>
            <p:ph type="sldNum" sz="quarter" idx="12"/>
          </p:nvPr>
        </p:nvSpPr>
        <p:spPr/>
        <p:txBody>
          <a:bodyPr/>
          <a:lstStyle/>
          <a:p>
            <a:fld id="{FFAEFD42-C9B1-9048-A1C0-DA2615D97F5C}" type="slidenum">
              <a:rPr lang="en-US" smtClean="0"/>
              <a:pPr/>
              <a:t>13</a:t>
            </a:fld>
            <a:endParaRPr lang="en-US" dirty="0"/>
          </a:p>
        </p:txBody>
      </p:sp>
      <p:pic>
        <p:nvPicPr>
          <p:cNvPr id="6" name="Picture 5" descr="Transistor_Count_and_Moore's_Law_-_2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748" y="1466615"/>
            <a:ext cx="5305757" cy="4770057"/>
          </a:xfrm>
          <a:prstGeom prst="rect">
            <a:avLst/>
          </a:prstGeom>
        </p:spPr>
      </p:pic>
    </p:spTree>
    <p:extLst>
      <p:ext uri="{BB962C8B-B14F-4D97-AF65-F5344CB8AC3E}">
        <p14:creationId xmlns:p14="http://schemas.microsoft.com/office/powerpoint/2010/main" val="339277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34500"/>
            <a:ext cx="6383640" cy="1423977"/>
          </a:xfrm>
        </p:spPr>
        <p:txBody>
          <a:bodyPr/>
          <a:lstStyle/>
          <a:p>
            <a:pPr algn="ctr"/>
            <a:r>
              <a:rPr lang="en-US" sz="4000" dirty="0" smtClean="0"/>
              <a:t>Where does Moore’s Law “hit the wall?”</a:t>
            </a:r>
            <a:endParaRPr lang="en-US" sz="4000" dirty="0"/>
          </a:p>
        </p:txBody>
      </p:sp>
      <p:sp>
        <p:nvSpPr>
          <p:cNvPr id="4" name="Slide Number Placeholder 3"/>
          <p:cNvSpPr>
            <a:spLocks noGrp="1"/>
          </p:cNvSpPr>
          <p:nvPr>
            <p:ph type="sldNum" sz="quarter" idx="12"/>
          </p:nvPr>
        </p:nvSpPr>
        <p:spPr/>
        <p:txBody>
          <a:bodyPr/>
          <a:lstStyle/>
          <a:p>
            <a:fld id="{FFAEFD42-C9B1-9048-A1C0-DA2615D97F5C}" type="slidenum">
              <a:rPr lang="en-US" smtClean="0"/>
              <a:pPr/>
              <a:t>14</a:t>
            </a:fld>
            <a:endParaRPr lang="en-US" dirty="0"/>
          </a:p>
        </p:txBody>
      </p:sp>
      <p:pic>
        <p:nvPicPr>
          <p:cNvPr id="6" name="Picture 5">
            <a:hlinkClick r:id="rId2"/>
          </p:cNvPr>
          <p:cNvPicPr>
            <a:picLocks noChangeAspect="1"/>
          </p:cNvPicPr>
          <p:nvPr/>
        </p:nvPicPr>
        <p:blipFill>
          <a:blip r:embed="rId3"/>
          <a:stretch>
            <a:fillRect/>
          </a:stretch>
        </p:blipFill>
        <p:spPr>
          <a:xfrm>
            <a:off x="1904826" y="3087931"/>
            <a:ext cx="4333888" cy="2361969"/>
          </a:xfrm>
          <a:prstGeom prst="rect">
            <a:avLst/>
          </a:prstGeom>
        </p:spPr>
      </p:pic>
    </p:spTree>
    <p:extLst>
      <p:ext uri="{BB962C8B-B14F-4D97-AF65-F5344CB8AC3E}">
        <p14:creationId xmlns:p14="http://schemas.microsoft.com/office/powerpoint/2010/main" val="271593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605125"/>
          </a:xfrm>
        </p:spPr>
        <p:txBody>
          <a:bodyPr/>
          <a:lstStyle/>
          <a:p>
            <a:r>
              <a:rPr lang="en-US" dirty="0" smtClean="0"/>
              <a:t>The Wireless </a:t>
            </a:r>
            <a:r>
              <a:rPr lang="en-US" dirty="0" err="1" smtClean="0"/>
              <a:t>Airscape</a:t>
            </a:r>
            <a:endParaRPr lang="en-US" dirty="0"/>
          </a:p>
        </p:txBody>
      </p:sp>
      <p:pic>
        <p:nvPicPr>
          <p:cNvPr id="4" name="Picture 3">
            <a:hlinkClick r:id="rId2"/>
          </p:cNvPr>
          <p:cNvPicPr>
            <a:picLocks noChangeAspect="1"/>
          </p:cNvPicPr>
          <p:nvPr/>
        </p:nvPicPr>
        <p:blipFill>
          <a:blip r:embed="rId3"/>
          <a:stretch>
            <a:fillRect/>
          </a:stretch>
        </p:blipFill>
        <p:spPr>
          <a:xfrm>
            <a:off x="1990070" y="1040879"/>
            <a:ext cx="5173033" cy="4106278"/>
          </a:xfrm>
          <a:prstGeom prst="rect">
            <a:avLst/>
          </a:prstGeom>
        </p:spPr>
      </p:pic>
      <p:sp>
        <p:nvSpPr>
          <p:cNvPr id="3" name="Rectangle 2"/>
          <p:cNvSpPr/>
          <p:nvPr/>
        </p:nvSpPr>
        <p:spPr>
          <a:xfrm>
            <a:off x="952413" y="5147157"/>
            <a:ext cx="6917525" cy="1477328"/>
          </a:xfrm>
          <a:prstGeom prst="rect">
            <a:avLst/>
          </a:prstGeom>
        </p:spPr>
        <p:txBody>
          <a:bodyPr wrap="square">
            <a:spAutoFit/>
          </a:bodyPr>
          <a:lstStyle/>
          <a:p>
            <a:r>
              <a:rPr lang="en-US" dirty="0">
                <a:solidFill>
                  <a:srgbClr val="FFFFFF"/>
                </a:solidFill>
              </a:rPr>
              <a:t>The burgeoning Internet of Things (</a:t>
            </a:r>
            <a:r>
              <a:rPr lang="en-US" dirty="0" err="1">
                <a:solidFill>
                  <a:srgbClr val="FFFFFF"/>
                </a:solidFill>
              </a:rPr>
              <a:t>IoT</a:t>
            </a:r>
            <a:r>
              <a:rPr lang="en-US" dirty="0">
                <a:solidFill>
                  <a:srgbClr val="FFFFFF"/>
                </a:solidFill>
              </a:rPr>
              <a:t>) field is putting a strain on the available unlicensed spectrum. With the predicted billions of connected wireless devices, current spectrum will eventually become overloaded and create considerable interference problems. (</a:t>
            </a:r>
            <a:r>
              <a:rPr lang="en-US" dirty="0" err="1">
                <a:solidFill>
                  <a:srgbClr val="FFFFFF"/>
                </a:solidFill>
              </a:rPr>
              <a:t>Frenzel</a:t>
            </a:r>
            <a:r>
              <a:rPr lang="en-US" dirty="0">
                <a:solidFill>
                  <a:srgbClr val="FFFFFF"/>
                </a:solidFill>
              </a:rPr>
              <a:t>, 2016</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8992556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44" y="314010"/>
            <a:ext cx="7519049" cy="671971"/>
          </a:xfrm>
        </p:spPr>
        <p:txBody>
          <a:bodyPr/>
          <a:lstStyle/>
          <a:p>
            <a:r>
              <a:rPr lang="en-US" sz="3200" dirty="0" smtClean="0"/>
              <a:t>Unobtrusive, Obsequious Observation</a:t>
            </a:r>
            <a:endParaRPr lang="en-US" sz="3200" dirty="0"/>
          </a:p>
        </p:txBody>
      </p:sp>
      <p:pic>
        <p:nvPicPr>
          <p:cNvPr id="11" name="Picture 10"/>
          <p:cNvPicPr>
            <a:picLocks noChangeAspect="1"/>
          </p:cNvPicPr>
          <p:nvPr/>
        </p:nvPicPr>
        <p:blipFill>
          <a:blip r:embed="rId2"/>
          <a:stretch>
            <a:fillRect/>
          </a:stretch>
        </p:blipFill>
        <p:spPr>
          <a:xfrm>
            <a:off x="2318072" y="985981"/>
            <a:ext cx="3563664" cy="3686876"/>
          </a:xfrm>
          <a:prstGeom prst="rect">
            <a:avLst/>
          </a:prstGeom>
        </p:spPr>
      </p:pic>
      <p:sp>
        <p:nvSpPr>
          <p:cNvPr id="12" name="Rectangle 11"/>
          <p:cNvSpPr/>
          <p:nvPr/>
        </p:nvSpPr>
        <p:spPr>
          <a:xfrm>
            <a:off x="1286593" y="5001337"/>
            <a:ext cx="6499799" cy="1569660"/>
          </a:xfrm>
          <a:prstGeom prst="rect">
            <a:avLst/>
          </a:prstGeom>
        </p:spPr>
        <p:txBody>
          <a:bodyPr wrap="square">
            <a:spAutoFit/>
          </a:bodyPr>
          <a:lstStyle/>
          <a:p>
            <a:r>
              <a:rPr lang="en-US" sz="2400" dirty="0">
                <a:solidFill>
                  <a:srgbClr val="FFFFFF"/>
                </a:solidFill>
              </a:rPr>
              <a:t>the kiosk analyzes an interviewee's voice</a:t>
            </a:r>
          </a:p>
          <a:p>
            <a:r>
              <a:rPr lang="en-US" sz="2400" dirty="0">
                <a:solidFill>
                  <a:srgbClr val="FFFFFF"/>
                </a:solidFill>
              </a:rPr>
              <a:t>for anomalies that may prompt a border officer to probe deeper into a particular response.</a:t>
            </a:r>
          </a:p>
        </p:txBody>
      </p:sp>
    </p:spTree>
    <p:extLst>
      <p:ext uri="{BB962C8B-B14F-4D97-AF65-F5344CB8AC3E}">
        <p14:creationId xmlns:p14="http://schemas.microsoft.com/office/powerpoint/2010/main" val="22926817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Watching People Watch</a:t>
            </a:r>
            <a:endParaRPr lang="en-US" dirty="0"/>
          </a:p>
        </p:txBody>
      </p:sp>
      <p:sp>
        <p:nvSpPr>
          <p:cNvPr id="3" name="Content Placeholder 2"/>
          <p:cNvSpPr>
            <a:spLocks noGrp="1"/>
          </p:cNvSpPr>
          <p:nvPr>
            <p:ph idx="1"/>
          </p:nvPr>
        </p:nvSpPr>
        <p:spPr/>
        <p:txBody>
          <a:bodyPr/>
          <a:lstStyle/>
          <a:p>
            <a:r>
              <a:rPr lang="en-US" dirty="0" smtClean="0"/>
              <a:t>BBC Example</a:t>
            </a:r>
          </a:p>
          <a:p>
            <a:r>
              <a:rPr lang="en-US" dirty="0" smtClean="0"/>
              <a:t>Honda</a:t>
            </a:r>
          </a:p>
          <a:p>
            <a:r>
              <a:rPr lang="en-US" dirty="0" smtClean="0"/>
              <a:t>Proctor &amp; Gamble</a:t>
            </a:r>
            <a:endParaRPr lang="en-US" dirty="0"/>
          </a:p>
        </p:txBody>
      </p:sp>
    </p:spTree>
    <p:extLst>
      <p:ext uri="{BB962C8B-B14F-4D97-AF65-F5344CB8AC3E}">
        <p14:creationId xmlns:p14="http://schemas.microsoft.com/office/powerpoint/2010/main" val="2132835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employed</a:t>
            </a:r>
            <a:endParaRPr lang="en-US" dirty="0"/>
          </a:p>
        </p:txBody>
      </p:sp>
      <p:sp>
        <p:nvSpPr>
          <p:cNvPr id="3" name="Content Placeholder 2"/>
          <p:cNvSpPr>
            <a:spLocks noGrp="1"/>
          </p:cNvSpPr>
          <p:nvPr>
            <p:ph idx="1"/>
          </p:nvPr>
        </p:nvSpPr>
        <p:spPr>
          <a:xfrm>
            <a:off x="2305842" y="1828800"/>
            <a:ext cx="6057108" cy="4208930"/>
          </a:xfrm>
        </p:spPr>
        <p:txBody>
          <a:bodyPr/>
          <a:lstStyle/>
          <a:p>
            <a:r>
              <a:rPr lang="en-US" b="1" dirty="0" smtClean="0">
                <a:hlinkClick r:id="rId2"/>
              </a:rPr>
              <a:t>Emotient </a:t>
            </a:r>
            <a:r>
              <a:rPr lang="en-US" b="1" dirty="0">
                <a:hlinkClick r:id="rId2"/>
              </a:rPr>
              <a:t>FACET </a:t>
            </a:r>
            <a:endParaRPr lang="en-US" b="1" dirty="0">
              <a:hlinkClick r:id="rId2"/>
            </a:endParaRPr>
          </a:p>
          <a:p>
            <a:r>
              <a:rPr lang="en-US" b="1" dirty="0" err="1" smtClean="0">
                <a:hlinkClick r:id="rId3"/>
              </a:rPr>
              <a:t>Affectiva</a:t>
            </a:r>
            <a:r>
              <a:rPr lang="en-US" b="1" dirty="0" smtClean="0">
                <a:hlinkClick r:id="rId3"/>
              </a:rPr>
              <a:t> </a:t>
            </a:r>
            <a:r>
              <a:rPr lang="en-US" b="1" dirty="0">
                <a:hlinkClick r:id="rId3"/>
              </a:rPr>
              <a:t>AFFDEX </a:t>
            </a:r>
            <a:endParaRPr lang="en-US" b="1" dirty="0"/>
          </a:p>
          <a:p>
            <a:r>
              <a:rPr lang="en-US" b="1" dirty="0" smtClean="0">
                <a:hlinkClick r:id="rId4"/>
              </a:rPr>
              <a:t>Noldus FaceReader </a:t>
            </a:r>
            <a:endParaRPr lang="en-US" b="1" dirty="0" smtClean="0"/>
          </a:p>
          <a:p>
            <a:r>
              <a:rPr lang="en-US" b="1" dirty="0" smtClean="0"/>
              <a:t>See </a:t>
            </a:r>
            <a:r>
              <a:rPr lang="en-US" dirty="0">
                <a:hlinkClick r:id="rId5"/>
              </a:rPr>
              <a:t>http://</a:t>
            </a:r>
            <a:r>
              <a:rPr lang="en-US" dirty="0" err="1">
                <a:hlinkClick r:id="rId5"/>
              </a:rPr>
              <a:t>www.wsj.com</a:t>
            </a:r>
            <a:r>
              <a:rPr lang="en-US" dirty="0">
                <a:hlinkClick r:id="rId5"/>
              </a:rPr>
              <a:t>/articles/startups-see-your-face-unmask-your-emotions-1422472398</a:t>
            </a:r>
            <a:endParaRPr lang="en-US" dirty="0"/>
          </a:p>
        </p:txBody>
      </p:sp>
    </p:spTree>
    <p:extLst>
      <p:ext uri="{BB962C8B-B14F-4D97-AF65-F5344CB8AC3E}">
        <p14:creationId xmlns:p14="http://schemas.microsoft.com/office/powerpoint/2010/main" val="97969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772240"/>
          </a:xfrm>
        </p:spPr>
        <p:txBody>
          <a:bodyPr/>
          <a:lstStyle/>
          <a:p>
            <a:r>
              <a:rPr lang="en-US" dirty="0" smtClean="0"/>
              <a:t>Handling the Data</a:t>
            </a:r>
            <a:endParaRPr lang="en-US" dirty="0"/>
          </a:p>
        </p:txBody>
      </p:sp>
      <p:pic>
        <p:nvPicPr>
          <p:cNvPr id="4" name="Picture 3">
            <a:hlinkClick r:id="rId2"/>
          </p:cNvPr>
          <p:cNvPicPr>
            <a:picLocks noChangeAspect="1"/>
          </p:cNvPicPr>
          <p:nvPr/>
        </p:nvPicPr>
        <p:blipFill>
          <a:blip r:embed="rId3"/>
          <a:stretch>
            <a:fillRect/>
          </a:stretch>
        </p:blipFill>
        <p:spPr>
          <a:xfrm>
            <a:off x="1774693" y="1358398"/>
            <a:ext cx="4826000" cy="2413000"/>
          </a:xfrm>
          <a:prstGeom prst="rect">
            <a:avLst/>
          </a:prstGeom>
        </p:spPr>
      </p:pic>
      <p:sp>
        <p:nvSpPr>
          <p:cNvPr id="5" name="Rectangle 4"/>
          <p:cNvSpPr/>
          <p:nvPr/>
        </p:nvSpPr>
        <p:spPr>
          <a:xfrm>
            <a:off x="779463" y="3826498"/>
            <a:ext cx="7107185" cy="2215991"/>
          </a:xfrm>
          <a:prstGeom prst="rect">
            <a:avLst/>
          </a:prstGeom>
        </p:spPr>
        <p:txBody>
          <a:bodyPr wrap="square">
            <a:spAutoFit/>
          </a:bodyPr>
          <a:lstStyle/>
          <a:p>
            <a:r>
              <a:rPr lang="en-US" dirty="0">
                <a:solidFill>
                  <a:srgbClr val="FFFFFF"/>
                </a:solidFill>
              </a:rPr>
              <a:t>Ever wondered how to track small, high-value devices where there might be varying strengths of Wi-Fi, GPS, and cell tower signal?</a:t>
            </a:r>
          </a:p>
          <a:p>
            <a:r>
              <a:rPr lang="en-US" dirty="0">
                <a:solidFill>
                  <a:srgbClr val="FFFFFF"/>
                </a:solidFill>
              </a:rPr>
              <a:t>At its heart, the core value from </a:t>
            </a:r>
            <a:r>
              <a:rPr lang="en-US" dirty="0" err="1">
                <a:solidFill>
                  <a:srgbClr val="FFFFFF"/>
                </a:solidFill>
              </a:rPr>
              <a:t>IoT</a:t>
            </a:r>
            <a:r>
              <a:rPr lang="en-US" dirty="0">
                <a:solidFill>
                  <a:srgbClr val="FFFFFF"/>
                </a:solidFill>
              </a:rPr>
              <a:t> stems from data. A lot of people refer to data as the new gold but the reality is it’s the new oil. When oil comes out of the ground it has intrinsic value, yet it’s not much use to anyone in its raw form. The true value of data, like petrol and diesel, can only be realized after being refined</a:t>
            </a:r>
            <a:r>
              <a:rPr lang="en-US" sz="1200" dirty="0">
                <a:solidFill>
                  <a:srgbClr val="FFFFFF"/>
                </a:solidFill>
              </a:rPr>
              <a:t>. (https://</a:t>
            </a:r>
            <a:r>
              <a:rPr lang="en-US" sz="1200" dirty="0" err="1">
                <a:solidFill>
                  <a:srgbClr val="FFFFFF"/>
                </a:solidFill>
              </a:rPr>
              <a:t>www.ibm.com</a:t>
            </a:r>
            <a:r>
              <a:rPr lang="en-US" sz="1200" dirty="0">
                <a:solidFill>
                  <a:srgbClr val="FFFFFF"/>
                </a:solidFill>
              </a:rPr>
              <a:t>/blogs/internet-of-things/location-</a:t>
            </a:r>
            <a:r>
              <a:rPr lang="en-US" sz="1200" dirty="0" err="1">
                <a:solidFill>
                  <a:srgbClr val="FFFFFF"/>
                </a:solidFill>
              </a:rPr>
              <a:t>iot</a:t>
            </a:r>
            <a:r>
              <a:rPr lang="en-US" sz="1200" dirty="0" smtClean="0">
                <a:solidFill>
                  <a:srgbClr val="FFFFFF"/>
                </a:solidFill>
              </a:rPr>
              <a:t>/)</a:t>
            </a:r>
            <a:endParaRPr lang="en-US" sz="1200" dirty="0">
              <a:solidFill>
                <a:srgbClr val="FFFFFF"/>
              </a:solidFill>
            </a:endParaRPr>
          </a:p>
        </p:txBody>
      </p:sp>
    </p:spTree>
    <p:extLst>
      <p:ext uri="{BB962C8B-B14F-4D97-AF65-F5344CB8AC3E}">
        <p14:creationId xmlns:p14="http://schemas.microsoft.com/office/powerpoint/2010/main" val="94076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18995" y="329006"/>
            <a:ext cx="5630933" cy="1091475"/>
          </a:xfrm>
          <a:effectLst>
            <a:glow rad="228600">
              <a:schemeClr val="accent5">
                <a:satMod val="175000"/>
                <a:alpha val="40000"/>
              </a:schemeClr>
            </a:glow>
          </a:effectLst>
        </p:spPr>
        <p:txBody>
          <a:bodyPr/>
          <a:lstStyle/>
          <a:p>
            <a:pPr algn="ctr"/>
            <a:r>
              <a:rPr lang="en-US" sz="2800" b="1" i="1" dirty="0"/>
              <a:t>Contribution of the Internet of Things to Evaluation Design: Prospects and </a:t>
            </a:r>
            <a:r>
              <a:rPr lang="en-US" sz="2800" b="1" i="1" dirty="0" smtClean="0"/>
              <a:t>Problems</a:t>
            </a:r>
            <a:endParaRPr lang="en-US" sz="2800" b="1" dirty="0"/>
          </a:p>
        </p:txBody>
      </p:sp>
      <p:pic>
        <p:nvPicPr>
          <p:cNvPr id="2" name="Picture 1">
            <a:hlinkClick r:id="rId2"/>
          </p:cNvPr>
          <p:cNvPicPr>
            <a:picLocks noChangeAspect="1"/>
          </p:cNvPicPr>
          <p:nvPr/>
        </p:nvPicPr>
        <p:blipFill>
          <a:blip r:embed="rId3"/>
          <a:stretch>
            <a:fillRect/>
          </a:stretch>
        </p:blipFill>
        <p:spPr>
          <a:xfrm>
            <a:off x="6700309" y="1983449"/>
            <a:ext cx="2388511" cy="3568022"/>
          </a:xfrm>
          <a:prstGeom prst="rect">
            <a:avLst/>
          </a:prstGeom>
        </p:spPr>
      </p:pic>
      <p:sp>
        <p:nvSpPr>
          <p:cNvPr id="4" name="Rectangle 3"/>
          <p:cNvSpPr/>
          <p:nvPr/>
        </p:nvSpPr>
        <p:spPr>
          <a:xfrm>
            <a:off x="317471" y="1634870"/>
            <a:ext cx="6349420" cy="4985980"/>
          </a:xfrm>
          <a:prstGeom prst="rect">
            <a:avLst/>
          </a:prstGeom>
        </p:spPr>
        <p:txBody>
          <a:bodyPr wrap="square">
            <a:spAutoFit/>
          </a:bodyPr>
          <a:lstStyle/>
          <a:p>
            <a:r>
              <a:rPr lang="en-US" sz="2000" dirty="0"/>
              <a:t>Gunn's early career included work at </a:t>
            </a:r>
            <a:r>
              <a:rPr lang="en-US" sz="2000" dirty="0">
                <a:hlinkClick r:id="rId4"/>
              </a:rPr>
              <a:t>NASA</a:t>
            </a:r>
            <a:r>
              <a:rPr lang="en-US" sz="2000" dirty="0"/>
              <a:t> on large-scale scientific computation and global communications, with special emphasis in infrared satellite image processing, computational fluid dynamics, and global climate and weather modeling. She also did work in </a:t>
            </a:r>
            <a:r>
              <a:rPr lang="en-US" sz="2000" dirty="0">
                <a:hlinkClick r:id="rId5"/>
              </a:rPr>
              <a:t>robotics</a:t>
            </a:r>
            <a:r>
              <a:rPr lang="en-US" sz="2000" dirty="0"/>
              <a:t> engineering at </a:t>
            </a:r>
            <a:r>
              <a:rPr lang="en-US" sz="2000" dirty="0">
                <a:hlinkClick r:id="rId6"/>
              </a:rPr>
              <a:t>IBM</a:t>
            </a:r>
            <a:r>
              <a:rPr lang="en-US" sz="2000" dirty="0"/>
              <a:t>, </a:t>
            </a:r>
            <a:r>
              <a:rPr lang="en-US" sz="2000" dirty="0">
                <a:hlinkClick r:id="rId7"/>
              </a:rPr>
              <a:t>Morton Thiokol</a:t>
            </a:r>
            <a:r>
              <a:rPr lang="en-US" sz="2000" dirty="0"/>
              <a:t>, </a:t>
            </a:r>
            <a:r>
              <a:rPr lang="en-US" sz="2000" dirty="0">
                <a:hlinkClick r:id="rId8"/>
              </a:rPr>
              <a:t>United Technologies</a:t>
            </a:r>
            <a:r>
              <a:rPr lang="en-US" sz="2000" dirty="0"/>
              <a:t>/</a:t>
            </a:r>
            <a:r>
              <a:rPr lang="en-US" sz="2000" dirty="0">
                <a:hlinkClick r:id="rId9"/>
              </a:rPr>
              <a:t>Pratt &amp; Whitney</a:t>
            </a:r>
            <a:r>
              <a:rPr lang="en-US" sz="2000" dirty="0"/>
              <a:t>, </a:t>
            </a:r>
            <a:r>
              <a:rPr lang="en-US" sz="2000" dirty="0">
                <a:hlinkClick r:id="rId10"/>
              </a:rPr>
              <a:t>Lockheed-Martin</a:t>
            </a:r>
            <a:r>
              <a:rPr lang="en-US" sz="2000" dirty="0"/>
              <a:t>, </a:t>
            </a:r>
            <a:r>
              <a:rPr lang="en-US" sz="2000" dirty="0">
                <a:hlinkClick r:id="rId11"/>
              </a:rPr>
              <a:t>Rolls-Royce</a:t>
            </a:r>
            <a:r>
              <a:rPr lang="en-US" sz="2000" dirty="0"/>
              <a:t>, and the </a:t>
            </a:r>
            <a:r>
              <a:rPr lang="en-US" sz="2000" dirty="0">
                <a:hlinkClick r:id="rId12"/>
              </a:rPr>
              <a:t>US Navy</a:t>
            </a:r>
            <a:r>
              <a:rPr lang="en-US" sz="2000" dirty="0" smtClean="0"/>
              <a:t>.</a:t>
            </a:r>
            <a:endParaRPr lang="en-US" sz="2000" dirty="0"/>
          </a:p>
          <a:p>
            <a:r>
              <a:rPr lang="en-US" sz="2000" dirty="0"/>
              <a:t>Gunn was the first woman to earn a Ph.D. in mechanical engineering from </a:t>
            </a:r>
            <a:r>
              <a:rPr lang="en-US" sz="2000" dirty="0">
                <a:hlinkClick r:id="rId13"/>
              </a:rPr>
              <a:t>Purdue University</a:t>
            </a:r>
            <a:r>
              <a:rPr lang="en-US" sz="2000" dirty="0"/>
              <a:t>, where she also earned an M.S. in computer science. In 2008 she was awarded an honorary doctorate in science from Purdue.</a:t>
            </a:r>
          </a:p>
          <a:p>
            <a:r>
              <a:rPr lang="en-US" sz="2000" dirty="0"/>
              <a:t>Moira Gunn is an Assistant Professor in the School of Management at the </a:t>
            </a:r>
            <a:r>
              <a:rPr lang="en-US" sz="2000" dirty="0">
                <a:hlinkClick r:id="rId14"/>
              </a:rPr>
              <a:t>University of San </a:t>
            </a:r>
            <a:r>
              <a:rPr lang="en-US" sz="2000" dirty="0" smtClean="0">
                <a:hlinkClick r:id="rId14"/>
              </a:rPr>
              <a:t>Francisco</a:t>
            </a:r>
            <a:endParaRPr lang="en-US" sz="2000" dirty="0"/>
          </a:p>
          <a:p>
            <a:r>
              <a:rPr lang="en-US" dirty="0" smtClean="0"/>
              <a:t>(</a:t>
            </a:r>
            <a:r>
              <a:rPr lang="en-US" dirty="0"/>
              <a:t>from https://</a:t>
            </a:r>
            <a:r>
              <a:rPr lang="en-US" dirty="0" err="1"/>
              <a:t>en.wikipedia.org</a:t>
            </a:r>
            <a:r>
              <a:rPr lang="en-US" dirty="0"/>
              <a:t>/wiki/</a:t>
            </a:r>
            <a:r>
              <a:rPr lang="en-US" dirty="0" err="1"/>
              <a:t>Moira_Gunn</a:t>
            </a:r>
            <a:r>
              <a:rPr lang="en-US" dirty="0"/>
              <a:t>)</a:t>
            </a:r>
          </a:p>
        </p:txBody>
      </p:sp>
      <p:sp>
        <p:nvSpPr>
          <p:cNvPr id="5" name="TextBox 4"/>
          <p:cNvSpPr txBox="1"/>
          <p:nvPr/>
        </p:nvSpPr>
        <p:spPr>
          <a:xfrm>
            <a:off x="7161446" y="5601605"/>
            <a:ext cx="1810411" cy="461665"/>
          </a:xfrm>
          <a:prstGeom prst="rect">
            <a:avLst/>
          </a:prstGeom>
          <a:noFill/>
        </p:spPr>
        <p:txBody>
          <a:bodyPr wrap="none" rtlCol="0">
            <a:spAutoFit/>
          </a:bodyPr>
          <a:lstStyle/>
          <a:p>
            <a:r>
              <a:rPr lang="en-US" sz="2400" b="1" dirty="0" smtClean="0">
                <a:solidFill>
                  <a:schemeClr val="bg1"/>
                </a:solidFill>
              </a:rPr>
              <a:t>Moira Gunn</a:t>
            </a:r>
            <a:endParaRPr lang="en-US" sz="2400" b="1" dirty="0">
              <a:solidFill>
                <a:schemeClr val="bg1"/>
              </a:solidFill>
            </a:endParaRPr>
          </a:p>
        </p:txBody>
      </p:sp>
    </p:spTree>
    <p:extLst>
      <p:ext uri="{BB962C8B-B14F-4D97-AF65-F5344CB8AC3E}">
        <p14:creationId xmlns:p14="http://schemas.microsoft.com/office/powerpoint/2010/main" val="11151346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32" y="314010"/>
            <a:ext cx="6945886" cy="1044388"/>
          </a:xfrm>
        </p:spPr>
        <p:txBody>
          <a:bodyPr/>
          <a:lstStyle/>
          <a:p>
            <a:r>
              <a:rPr lang="en-US" dirty="0" smtClean="0"/>
              <a:t>We can but should we ought?</a:t>
            </a:r>
            <a:endParaRPr lang="en-US" dirty="0"/>
          </a:p>
        </p:txBody>
      </p:sp>
      <p:pic>
        <p:nvPicPr>
          <p:cNvPr id="4" name="Picture 3">
            <a:hlinkClick r:id="rId2"/>
          </p:cNvPr>
          <p:cNvPicPr>
            <a:picLocks noChangeAspect="1"/>
          </p:cNvPicPr>
          <p:nvPr/>
        </p:nvPicPr>
        <p:blipFill>
          <a:blip r:embed="rId3"/>
          <a:stretch>
            <a:fillRect/>
          </a:stretch>
        </p:blipFill>
        <p:spPr>
          <a:xfrm>
            <a:off x="2231249" y="1593488"/>
            <a:ext cx="3365500" cy="2768600"/>
          </a:xfrm>
          <a:prstGeom prst="rect">
            <a:avLst/>
          </a:prstGeom>
        </p:spPr>
      </p:pic>
      <p:sp>
        <p:nvSpPr>
          <p:cNvPr id="5" name="TextBox 4"/>
          <p:cNvSpPr txBox="1"/>
          <p:nvPr/>
        </p:nvSpPr>
        <p:spPr>
          <a:xfrm>
            <a:off x="434434" y="4916323"/>
            <a:ext cx="8378015" cy="461665"/>
          </a:xfrm>
          <a:prstGeom prst="rect">
            <a:avLst/>
          </a:prstGeom>
          <a:noFill/>
        </p:spPr>
        <p:txBody>
          <a:bodyPr wrap="none" rtlCol="0">
            <a:spAutoFit/>
          </a:bodyPr>
          <a:lstStyle/>
          <a:p>
            <a:r>
              <a:rPr lang="en-US" sz="2400" dirty="0">
                <a:solidFill>
                  <a:srgbClr val="FFFFFF"/>
                </a:solidFill>
              </a:rPr>
              <a:t>See </a:t>
            </a:r>
            <a:r>
              <a:rPr lang="en-US" sz="2400" dirty="0" smtClean="0">
                <a:solidFill>
                  <a:srgbClr val="FFFFFF"/>
                </a:solidFill>
              </a:rPr>
              <a:t>also</a:t>
            </a:r>
            <a:r>
              <a:rPr lang="en-US" sz="2400" dirty="0">
                <a:solidFill>
                  <a:srgbClr val="FFFFFF"/>
                </a:solidFill>
              </a:rPr>
              <a:t>: </a:t>
            </a:r>
            <a:r>
              <a:rPr lang="en-US" sz="2400" dirty="0">
                <a:solidFill>
                  <a:srgbClr val="FFFFFF"/>
                </a:solidFill>
                <a:hlinkClick r:id="rId4"/>
              </a:rPr>
              <a:t>http://</a:t>
            </a:r>
            <a:r>
              <a:rPr lang="en-US" sz="2400" dirty="0" err="1">
                <a:solidFill>
                  <a:srgbClr val="FFFFFF"/>
                </a:solidFill>
                <a:hlinkClick r:id="rId4"/>
              </a:rPr>
              <a:t>www.simplypsychology.org</a:t>
            </a:r>
            <a:r>
              <a:rPr lang="en-US" sz="2400" dirty="0">
                <a:solidFill>
                  <a:srgbClr val="FFFFFF"/>
                </a:solidFill>
                <a:hlinkClick r:id="rId4"/>
              </a:rPr>
              <a:t>/</a:t>
            </a:r>
            <a:r>
              <a:rPr lang="en-US" sz="2400" dirty="0" err="1">
                <a:solidFill>
                  <a:srgbClr val="FFFFFF"/>
                </a:solidFill>
                <a:hlinkClick r:id="rId4"/>
              </a:rPr>
              <a:t>zimbardo.html</a:t>
            </a:r>
            <a:endParaRPr lang="en-US" sz="2400" dirty="0">
              <a:solidFill>
                <a:srgbClr val="FFFFFF"/>
              </a:solidFill>
            </a:endParaRPr>
          </a:p>
        </p:txBody>
      </p:sp>
    </p:spTree>
    <p:extLst>
      <p:ext uri="{BB962C8B-B14F-4D97-AF65-F5344CB8AC3E}">
        <p14:creationId xmlns:p14="http://schemas.microsoft.com/office/powerpoint/2010/main" val="24291699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83828"/>
            <a:ext cx="6383640" cy="952558"/>
          </a:xfrm>
          <a:prstGeom prst="donut">
            <a:avLst/>
          </a:prstGeom>
        </p:spPr>
        <p:txBody>
          <a:bodyPr/>
          <a:lstStyle/>
          <a:p>
            <a:r>
              <a:rPr lang="en-US" dirty="0" smtClean="0"/>
              <a:t>What we’ve seen…</a:t>
            </a:r>
            <a:endParaRPr lang="en-US" dirty="0"/>
          </a:p>
        </p:txBody>
      </p:sp>
      <p:pic>
        <p:nvPicPr>
          <p:cNvPr id="7" name="Picture 6"/>
          <p:cNvPicPr>
            <a:picLocks noChangeAspect="1"/>
          </p:cNvPicPr>
          <p:nvPr/>
        </p:nvPicPr>
        <p:blipFill>
          <a:blip r:embed="rId2"/>
          <a:stretch>
            <a:fillRect/>
          </a:stretch>
        </p:blipFill>
        <p:spPr>
          <a:xfrm>
            <a:off x="2557353" y="1136386"/>
            <a:ext cx="3689909" cy="5514810"/>
          </a:xfrm>
          <a:prstGeom prst="rect">
            <a:avLst/>
          </a:prstGeom>
        </p:spPr>
      </p:pic>
    </p:spTree>
    <p:extLst>
      <p:ext uri="{BB962C8B-B14F-4D97-AF65-F5344CB8AC3E}">
        <p14:creationId xmlns:p14="http://schemas.microsoft.com/office/powerpoint/2010/main" val="4701308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 you think</a:t>
            </a:r>
            <a:endParaRPr lang="en-US" dirty="0"/>
          </a:p>
        </p:txBody>
      </p:sp>
      <p:sp>
        <p:nvSpPr>
          <p:cNvPr id="3" name="Content Placeholder 2"/>
          <p:cNvSpPr>
            <a:spLocks noGrp="1"/>
          </p:cNvSpPr>
          <p:nvPr>
            <p:ph idx="1"/>
          </p:nvPr>
        </p:nvSpPr>
        <p:spPr/>
        <p:txBody>
          <a:bodyPr/>
          <a:lstStyle/>
          <a:p>
            <a:r>
              <a:rPr lang="en-US" dirty="0" smtClean="0"/>
              <a:t>What kind of data collection device would you like to have</a:t>
            </a:r>
          </a:p>
          <a:p>
            <a:r>
              <a:rPr lang="en-US" dirty="0" smtClean="0"/>
              <a:t>What sort of devise would you prefer to not be used?</a:t>
            </a:r>
            <a:endParaRPr lang="en-US" dirty="0"/>
          </a:p>
        </p:txBody>
      </p:sp>
    </p:spTree>
    <p:extLst>
      <p:ext uri="{BB962C8B-B14F-4D97-AF65-F5344CB8AC3E}">
        <p14:creationId xmlns:p14="http://schemas.microsoft.com/office/powerpoint/2010/main" val="26819340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sz="4000" dirty="0" smtClean="0"/>
              <a:t>Paul Lorton, Jr</a:t>
            </a:r>
          </a:p>
          <a:p>
            <a:r>
              <a:rPr lang="en-US" sz="4800" dirty="0" err="1" smtClean="0"/>
              <a:t>lorton@usfca.edu</a:t>
            </a:r>
            <a:endParaRPr lang="en-US" sz="4800" dirty="0"/>
          </a:p>
        </p:txBody>
      </p:sp>
    </p:spTree>
    <p:extLst>
      <p:ext uri="{BB962C8B-B14F-4D97-AF65-F5344CB8AC3E}">
        <p14:creationId xmlns:p14="http://schemas.microsoft.com/office/powerpoint/2010/main" val="39989298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Postscript – what next…?</a:t>
            </a:r>
            <a:endParaRPr lang="en-US" dirty="0"/>
          </a:p>
        </p:txBody>
      </p:sp>
      <p:pic>
        <p:nvPicPr>
          <p:cNvPr id="4" name="Picture 3">
            <a:hlinkClick r:id="rId2"/>
          </p:cNvPr>
          <p:cNvPicPr>
            <a:picLocks noChangeAspect="1"/>
          </p:cNvPicPr>
          <p:nvPr/>
        </p:nvPicPr>
        <p:blipFill>
          <a:blip r:embed="rId3"/>
          <a:stretch>
            <a:fillRect/>
          </a:stretch>
        </p:blipFill>
        <p:spPr>
          <a:xfrm>
            <a:off x="1520519" y="1951479"/>
            <a:ext cx="5998531" cy="3738521"/>
          </a:xfrm>
          <a:prstGeom prst="rect">
            <a:avLst/>
          </a:prstGeom>
        </p:spPr>
      </p:pic>
    </p:spTree>
    <p:extLst>
      <p:ext uri="{BB962C8B-B14F-4D97-AF65-F5344CB8AC3E}">
        <p14:creationId xmlns:p14="http://schemas.microsoft.com/office/powerpoint/2010/main" val="18836033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5" name="Content Placeholder 4"/>
          <p:cNvSpPr>
            <a:spLocks noGrp="1"/>
          </p:cNvSpPr>
          <p:nvPr>
            <p:ph idx="1"/>
          </p:nvPr>
        </p:nvSpPr>
        <p:spPr>
          <a:xfrm>
            <a:off x="618233" y="1828800"/>
            <a:ext cx="7970193" cy="4208930"/>
          </a:xfrm>
        </p:spPr>
        <p:txBody>
          <a:bodyPr>
            <a:normAutofit lnSpcReduction="10000"/>
          </a:bodyPr>
          <a:lstStyle/>
          <a:p>
            <a:r>
              <a:rPr lang="en-US" dirty="0" smtClean="0"/>
              <a:t>The technology developing around the idiom of the Internet of Things can extend the utility of dense semiconductor arrays into every aspect of our lives if we but ask.</a:t>
            </a:r>
          </a:p>
          <a:p>
            <a:r>
              <a:rPr lang="en-US" dirty="0" smtClean="0"/>
              <a:t>We would like to consider the prospects</a:t>
            </a:r>
          </a:p>
          <a:p>
            <a:r>
              <a:rPr lang="en-US" dirty="0" smtClean="0"/>
              <a:t>And then the problems</a:t>
            </a:r>
          </a:p>
          <a:p>
            <a:r>
              <a:rPr lang="en-US" dirty="0" smtClean="0"/>
              <a:t>Our discussion will take up</a:t>
            </a:r>
          </a:p>
          <a:p>
            <a:pPr lvl="1"/>
            <a:r>
              <a:rPr lang="en-US" dirty="0"/>
              <a:t>t</a:t>
            </a:r>
            <a:r>
              <a:rPr lang="en-US" dirty="0" smtClean="0"/>
              <a:t>he sensors</a:t>
            </a:r>
          </a:p>
          <a:p>
            <a:pPr lvl="1"/>
            <a:r>
              <a:rPr lang="en-US" dirty="0" smtClean="0"/>
              <a:t>the wireless collection</a:t>
            </a:r>
          </a:p>
          <a:p>
            <a:pPr lvl="1"/>
            <a:r>
              <a:rPr lang="en-US" dirty="0"/>
              <a:t>a</a:t>
            </a:r>
            <a:r>
              <a:rPr lang="en-US" dirty="0" smtClean="0"/>
              <a:t>nd the observers</a:t>
            </a:r>
          </a:p>
          <a:p>
            <a:pPr lvl="1"/>
            <a:endParaRPr lang="en-US" dirty="0"/>
          </a:p>
        </p:txBody>
      </p:sp>
    </p:spTree>
    <p:extLst>
      <p:ext uri="{BB962C8B-B14F-4D97-AF65-F5344CB8AC3E}">
        <p14:creationId xmlns:p14="http://schemas.microsoft.com/office/powerpoint/2010/main" val="1106871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854390"/>
          </a:xfrm>
        </p:spPr>
        <p:txBody>
          <a:bodyPr/>
          <a:lstStyle/>
          <a:p>
            <a:r>
              <a:rPr lang="en-US" sz="3200" dirty="0" smtClean="0"/>
              <a:t>From the Call-</a:t>
            </a:r>
            <a:r>
              <a:rPr lang="en-US" sz="3200" b="1" dirty="0"/>
              <a:t> Evaluation Design</a:t>
            </a:r>
            <a:endParaRPr lang="en-US" sz="3200" dirty="0"/>
          </a:p>
        </p:txBody>
      </p:sp>
      <p:sp>
        <p:nvSpPr>
          <p:cNvPr id="3" name="Content Placeholder 2"/>
          <p:cNvSpPr>
            <a:spLocks noGrp="1"/>
          </p:cNvSpPr>
          <p:nvPr>
            <p:ph idx="1"/>
          </p:nvPr>
        </p:nvSpPr>
        <p:spPr>
          <a:xfrm>
            <a:off x="322263" y="1168400"/>
            <a:ext cx="7583487" cy="5486400"/>
          </a:xfrm>
        </p:spPr>
        <p:txBody>
          <a:bodyPr>
            <a:noAutofit/>
          </a:bodyPr>
          <a:lstStyle/>
          <a:p>
            <a:r>
              <a:rPr lang="en-US" sz="1600" dirty="0" smtClean="0"/>
              <a:t>An </a:t>
            </a:r>
            <a:r>
              <a:rPr lang="en-US" sz="1600" dirty="0"/>
              <a:t>evaluation design integrates evaluation theories, approaches, and methods to achieve a set of intended purposes in a specific context. An evaluation design encompasses more than research design. It also includes:</a:t>
            </a:r>
          </a:p>
          <a:p>
            <a:pPr lvl="1"/>
            <a:r>
              <a:rPr lang="en-US" sz="1600" dirty="0"/>
              <a:t>the use of evaluation as a direct means of creating change, for example by working with stakeholders in ways that promote equity and empower communities;</a:t>
            </a:r>
          </a:p>
          <a:p>
            <a:pPr marL="577850" lvl="2">
              <a:lnSpc>
                <a:spcPct val="120000"/>
              </a:lnSpc>
              <a:spcBef>
                <a:spcPts val="0"/>
              </a:spcBef>
            </a:pPr>
            <a:r>
              <a:rPr lang="en-US" sz="1600" dirty="0"/>
              <a:t>strategies for understanding, working with, and building consensus among stakeholders;</a:t>
            </a:r>
          </a:p>
          <a:p>
            <a:pPr marL="577850" lvl="2">
              <a:lnSpc>
                <a:spcPct val="120000"/>
              </a:lnSpc>
              <a:spcBef>
                <a:spcPts val="0"/>
              </a:spcBef>
            </a:pPr>
            <a:r>
              <a:rPr lang="en-US" sz="1600" dirty="0"/>
              <a:t>the thoughtful combination of quantitative and qualitative methods;</a:t>
            </a:r>
          </a:p>
          <a:p>
            <a:pPr marL="577850" lvl="2">
              <a:lnSpc>
                <a:spcPct val="120000"/>
              </a:lnSpc>
              <a:spcBef>
                <a:spcPts val="0"/>
              </a:spcBef>
            </a:pPr>
            <a:r>
              <a:rPr lang="en-US" sz="1600" dirty="0"/>
              <a:t>the application of evaluation for formative, summative, and developmental purposes;</a:t>
            </a:r>
          </a:p>
          <a:p>
            <a:pPr marL="577850" lvl="2">
              <a:lnSpc>
                <a:spcPct val="120000"/>
              </a:lnSpc>
              <a:spcBef>
                <a:spcPts val="0"/>
              </a:spcBef>
            </a:pPr>
            <a:r>
              <a:rPr lang="en-US" sz="1600" dirty="0"/>
              <a:t>and the development of evaluative criteria that establish what matters, to whom, and why</a:t>
            </a:r>
            <a:r>
              <a:rPr lang="en-US" sz="1600" dirty="0" smtClean="0"/>
              <a:t>.</a:t>
            </a:r>
            <a:r>
              <a:rPr lang="en-US" sz="1600" dirty="0"/>
              <a:t> </a:t>
            </a:r>
          </a:p>
          <a:p>
            <a:r>
              <a:rPr lang="en-US" sz="1600" dirty="0"/>
              <a:t>Evaluation design is dynamic, changing as programs develop and real-world challenges emerge. Given this complexity, what constitutes an exemplary evaluation design? Does flexibility and responsiveness come at the expense of quality, credibility, or usefulness? Can we learn to design evaluations that are faster, cheaper, and better? How do we balance the competing interests of stakeholders</a:t>
            </a:r>
            <a:r>
              <a:rPr lang="en-US" sz="1600" dirty="0" smtClean="0"/>
              <a:t>?</a:t>
            </a:r>
            <a:endParaRPr lang="en-US" sz="1600" dirty="0"/>
          </a:p>
        </p:txBody>
      </p:sp>
    </p:spTree>
    <p:extLst>
      <p:ext uri="{BB962C8B-B14F-4D97-AF65-F5344CB8AC3E}">
        <p14:creationId xmlns:p14="http://schemas.microsoft.com/office/powerpoint/2010/main" val="3629769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Sensor Universe</a:t>
            </a:r>
            <a:endParaRPr lang="en-US" dirty="0"/>
          </a:p>
        </p:txBody>
      </p:sp>
      <p:sp>
        <p:nvSpPr>
          <p:cNvPr id="3" name="Content Placeholder 2"/>
          <p:cNvSpPr>
            <a:spLocks noGrp="1"/>
          </p:cNvSpPr>
          <p:nvPr>
            <p:ph idx="1"/>
          </p:nvPr>
        </p:nvSpPr>
        <p:spPr/>
        <p:txBody>
          <a:bodyPr/>
          <a:lstStyle/>
          <a:p>
            <a:r>
              <a:rPr lang="en-US" dirty="0" smtClean="0"/>
              <a:t>Many are in this business</a:t>
            </a:r>
          </a:p>
          <a:p>
            <a:endParaRPr lang="en-US" dirty="0" smtClean="0"/>
          </a:p>
          <a:p>
            <a:endParaRPr lang="en-US" dirty="0"/>
          </a:p>
          <a:p>
            <a:r>
              <a:rPr lang="en-US" dirty="0" smtClean="0"/>
              <a:t>We </a:t>
            </a:r>
            <a:r>
              <a:rPr lang="en-US" dirty="0" smtClean="0"/>
              <a:t>wil</a:t>
            </a:r>
            <a:r>
              <a:rPr lang="en-US" dirty="0"/>
              <a:t>l</a:t>
            </a:r>
            <a:r>
              <a:rPr lang="en-US" dirty="0" smtClean="0"/>
              <a:t> look at a few explicitly</a:t>
            </a:r>
          </a:p>
          <a:p>
            <a:pPr lvl="1"/>
            <a:r>
              <a:rPr lang="en-US" dirty="0" smtClean="0"/>
              <a:t>Intel</a:t>
            </a:r>
          </a:p>
          <a:p>
            <a:pPr lvl="1"/>
            <a:r>
              <a:rPr lang="en-US" dirty="0" smtClean="0"/>
              <a:t>IBM</a:t>
            </a:r>
          </a:p>
          <a:p>
            <a:pPr lvl="1"/>
            <a:r>
              <a:rPr lang="en-US" dirty="0" err="1" smtClean="0"/>
              <a:t>Libelium</a:t>
            </a:r>
            <a:endParaRPr lang="en-US" dirty="0" smtClean="0"/>
          </a:p>
          <a:p>
            <a:pPr lvl="1"/>
            <a:endParaRPr lang="en-US" dirty="0"/>
          </a:p>
        </p:txBody>
      </p:sp>
      <p:pic>
        <p:nvPicPr>
          <p:cNvPr id="4" name="Picture 3">
            <a:hlinkClick r:id="rId2"/>
          </p:cNvPr>
          <p:cNvPicPr>
            <a:picLocks noChangeAspect="1"/>
          </p:cNvPicPr>
          <p:nvPr/>
        </p:nvPicPr>
        <p:blipFill>
          <a:blip r:embed="rId3"/>
          <a:stretch>
            <a:fillRect/>
          </a:stretch>
        </p:blipFill>
        <p:spPr>
          <a:xfrm>
            <a:off x="1169376" y="2412968"/>
            <a:ext cx="5943600" cy="762000"/>
          </a:xfrm>
          <a:prstGeom prst="rect">
            <a:avLst/>
          </a:prstGeom>
        </p:spPr>
      </p:pic>
    </p:spTree>
    <p:extLst>
      <p:ext uri="{BB962C8B-B14F-4D97-AF65-F5344CB8AC3E}">
        <p14:creationId xmlns:p14="http://schemas.microsoft.com/office/powerpoint/2010/main" val="10672880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 </a:t>
            </a:r>
            <a:r>
              <a:rPr lang="en-US" sz="2400" dirty="0" smtClean="0"/>
              <a:t>(from PC World, January 2016)</a:t>
            </a:r>
            <a:endParaRPr lang="en-US" sz="2400" dirty="0"/>
          </a:p>
        </p:txBody>
      </p:sp>
      <p:sp>
        <p:nvSpPr>
          <p:cNvPr id="3" name="Content Placeholder 2"/>
          <p:cNvSpPr>
            <a:spLocks noGrp="1"/>
          </p:cNvSpPr>
          <p:nvPr>
            <p:ph idx="1"/>
          </p:nvPr>
        </p:nvSpPr>
        <p:spPr>
          <a:xfrm>
            <a:off x="645791" y="1365640"/>
            <a:ext cx="7583487" cy="4208930"/>
          </a:xfrm>
        </p:spPr>
        <p:txBody>
          <a:bodyPr>
            <a:normAutofit lnSpcReduction="10000"/>
          </a:bodyPr>
          <a:lstStyle/>
          <a:p>
            <a:r>
              <a:rPr lang="en-US" dirty="0"/>
              <a:t>A decade ago, Intel’s primary data source for its PC and server microprocessors were the people who used Intel’s products. Today, those data sources are sensors connecting the Internet of Things, and Intel wants them everywhere</a:t>
            </a:r>
            <a:r>
              <a:rPr lang="en-US" dirty="0" smtClean="0"/>
              <a:t>.</a:t>
            </a:r>
          </a:p>
          <a:p>
            <a:r>
              <a:rPr lang="en-US" dirty="0"/>
              <a:t>“We’re entering a new era of technology where consumers are choosing experiences over products,” said </a:t>
            </a:r>
            <a:r>
              <a:rPr lang="en-US" dirty="0" err="1" smtClean="0"/>
              <a:t>Krzanich</a:t>
            </a:r>
            <a:r>
              <a:rPr lang="en-US" dirty="0" smtClean="0"/>
              <a:t> [Intel’s CEO], </a:t>
            </a:r>
            <a:r>
              <a:rPr lang="en-US" dirty="0"/>
              <a:t>during the keynote address. “The technology that enables the new experience... that’s the product that will be successful in the future.</a:t>
            </a:r>
            <a:r>
              <a:rPr lang="en-US" dirty="0" smtClean="0"/>
              <a:t>” </a:t>
            </a:r>
            <a:r>
              <a:rPr lang="en-US" sz="1700" dirty="0" smtClean="0"/>
              <a:t>(</a:t>
            </a:r>
            <a:r>
              <a:rPr lang="en-US" sz="1700" dirty="0"/>
              <a:t>http://</a:t>
            </a:r>
            <a:r>
              <a:rPr lang="en-US" sz="1700" dirty="0" err="1"/>
              <a:t>www.pcworld.com</a:t>
            </a:r>
            <a:r>
              <a:rPr lang="en-US" sz="1700" dirty="0"/>
              <a:t>/article/3019557/internet-of-things/intel-embraces-internet-of-things-puts-sensors-on-</a:t>
            </a:r>
            <a:r>
              <a:rPr lang="en-US" sz="1700" dirty="0" smtClean="0"/>
              <a:t>everything.html)</a:t>
            </a:r>
            <a:endParaRPr lang="en-US" sz="1700" dirty="0"/>
          </a:p>
        </p:txBody>
      </p:sp>
    </p:spTree>
    <p:extLst>
      <p:ext uri="{BB962C8B-B14F-4D97-AF65-F5344CB8AC3E}">
        <p14:creationId xmlns:p14="http://schemas.microsoft.com/office/powerpoint/2010/main" val="24671173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 </a:t>
            </a:r>
            <a:r>
              <a:rPr lang="en-US" dirty="0" err="1" smtClean="0"/>
              <a:t>IoT</a:t>
            </a:r>
            <a:r>
              <a:rPr lang="en-US" dirty="0" smtClean="0"/>
              <a:t> Kits</a:t>
            </a:r>
            <a:endParaRPr lang="en-US" dirty="0"/>
          </a:p>
        </p:txBody>
      </p:sp>
      <p:pic>
        <p:nvPicPr>
          <p:cNvPr id="4" name="Picture 3">
            <a:hlinkClick r:id="rId2"/>
          </p:cNvPr>
          <p:cNvPicPr>
            <a:picLocks noChangeAspect="1"/>
          </p:cNvPicPr>
          <p:nvPr/>
        </p:nvPicPr>
        <p:blipFill>
          <a:blip r:embed="rId3"/>
          <a:stretch>
            <a:fillRect/>
          </a:stretch>
        </p:blipFill>
        <p:spPr>
          <a:xfrm>
            <a:off x="578258" y="2171718"/>
            <a:ext cx="7748431" cy="3827725"/>
          </a:xfrm>
          <a:prstGeom prst="rect">
            <a:avLst/>
          </a:prstGeom>
        </p:spPr>
      </p:pic>
    </p:spTree>
    <p:extLst>
      <p:ext uri="{BB962C8B-B14F-4D97-AF65-F5344CB8AC3E}">
        <p14:creationId xmlns:p14="http://schemas.microsoft.com/office/powerpoint/2010/main" val="22656983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4010"/>
            <a:ext cx="6383640" cy="554990"/>
          </a:xfrm>
        </p:spPr>
        <p:txBody>
          <a:bodyPr/>
          <a:lstStyle/>
          <a:p>
            <a:r>
              <a:rPr lang="en-US" dirty="0" smtClean="0"/>
              <a:t>Still Others </a:t>
            </a:r>
            <a:endParaRPr lang="en-US" dirty="0"/>
          </a:p>
        </p:txBody>
      </p:sp>
      <p:pic>
        <p:nvPicPr>
          <p:cNvPr id="6" name="Picture 5">
            <a:hlinkClick r:id="rId3"/>
          </p:cNvPr>
          <p:cNvPicPr>
            <a:picLocks noChangeAspect="1"/>
          </p:cNvPicPr>
          <p:nvPr/>
        </p:nvPicPr>
        <p:blipFill>
          <a:blip r:embed="rId4"/>
          <a:stretch>
            <a:fillRect/>
          </a:stretch>
        </p:blipFill>
        <p:spPr>
          <a:xfrm>
            <a:off x="1155474" y="1453905"/>
            <a:ext cx="5577227" cy="4629098"/>
          </a:xfrm>
          <a:prstGeom prst="rect">
            <a:avLst/>
          </a:prstGeom>
        </p:spPr>
      </p:pic>
    </p:spTree>
    <p:extLst>
      <p:ext uri="{BB962C8B-B14F-4D97-AF65-F5344CB8AC3E}">
        <p14:creationId xmlns:p14="http://schemas.microsoft.com/office/powerpoint/2010/main" val="39688931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3" y="1854981"/>
            <a:ext cx="7583487" cy="4182749"/>
          </a:xfrm>
        </p:spPr>
        <p:txBody>
          <a:bodyPr/>
          <a:lstStyle/>
          <a:p>
            <a:r>
              <a:rPr lang="en-US" dirty="0"/>
              <a:t>Since 2008, there are more objects connected to the Internet than persons in the world and this figure will hit 50 billion by 2020!. Now we can interact not only with contents in websites but with real objects. </a:t>
            </a:r>
          </a:p>
          <a:p>
            <a:r>
              <a:rPr lang="en-US" dirty="0"/>
              <a:t>For the first time, we can live in Smart Cities full of sensors that help us to improve our lifestyle and machines which talk to other machines on their own. As a result, people and objects jump into the Internet adding new layers of data and complexity. The “virtual” Internet we knew is becoming more “physical” than ever: we have entered into the Internet of Things era. </a:t>
            </a:r>
          </a:p>
          <a:p>
            <a:endParaRPr lang="en-US" dirty="0"/>
          </a:p>
        </p:txBody>
      </p:sp>
      <p:pic>
        <p:nvPicPr>
          <p:cNvPr id="8" name="Picture 7">
            <a:hlinkClick r:id="rId2"/>
          </p:cNvPr>
          <p:cNvPicPr>
            <a:picLocks noChangeAspect="1"/>
          </p:cNvPicPr>
          <p:nvPr/>
        </p:nvPicPr>
        <p:blipFill>
          <a:blip r:embed="rId3"/>
          <a:stretch>
            <a:fillRect/>
          </a:stretch>
        </p:blipFill>
        <p:spPr>
          <a:xfrm>
            <a:off x="2723567" y="192228"/>
            <a:ext cx="3191419" cy="1595710"/>
          </a:xfrm>
          <a:prstGeom prst="rect">
            <a:avLst/>
          </a:prstGeom>
        </p:spPr>
      </p:pic>
    </p:spTree>
    <p:extLst>
      <p:ext uri="{BB962C8B-B14F-4D97-AF65-F5344CB8AC3E}">
        <p14:creationId xmlns:p14="http://schemas.microsoft.com/office/powerpoint/2010/main" val="3246814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8897</TotalTime>
  <Words>1232</Words>
  <Application>Microsoft Macintosh PowerPoint</Application>
  <PresentationFormat>On-screen Show (4:3)</PresentationFormat>
  <Paragraphs>80</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Revolution</vt:lpstr>
      <vt:lpstr>Contribution of the Internet of Things to Evaluation Design: Prospects and Problems</vt:lpstr>
      <vt:lpstr>Contribution of the Internet of Things to Evaluation Design: Prospects and Problems</vt:lpstr>
      <vt:lpstr>Introduction</vt:lpstr>
      <vt:lpstr>From the Call- Evaluation Design</vt:lpstr>
      <vt:lpstr>The Sensor Universe</vt:lpstr>
      <vt:lpstr>Intel (from PC World, January 2016)</vt:lpstr>
      <vt:lpstr>Intel IoT Kits</vt:lpstr>
      <vt:lpstr>Still Others </vt:lpstr>
      <vt:lpstr>PowerPoint Presentation</vt:lpstr>
      <vt:lpstr>E-Health</vt:lpstr>
      <vt:lpstr>MySignals</vt:lpstr>
      <vt:lpstr>One more thing…</vt:lpstr>
      <vt:lpstr>Realization of Moore’s Law</vt:lpstr>
      <vt:lpstr>Where does Moore’s Law “hit the wall?”</vt:lpstr>
      <vt:lpstr>The Wireless Airscape</vt:lpstr>
      <vt:lpstr>Unobtrusive, Obsequious Observation</vt:lpstr>
      <vt:lpstr>Watching People Watch</vt:lpstr>
      <vt:lpstr>Technology employed</vt:lpstr>
      <vt:lpstr>Handling the Data</vt:lpstr>
      <vt:lpstr>We can but should we ought?</vt:lpstr>
      <vt:lpstr>What we’ve seen…</vt:lpstr>
      <vt:lpstr>So what do you think</vt:lpstr>
      <vt:lpstr>Thank you</vt:lpstr>
      <vt:lpstr>Postscript – what next…?</vt:lpstr>
    </vt:vector>
  </TitlesOfParts>
  <Company>University of San Francisco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Lorton Jr</dc:creator>
  <cp:lastModifiedBy>Paul Lorton Jr</cp:lastModifiedBy>
  <cp:revision>68</cp:revision>
  <dcterms:created xsi:type="dcterms:W3CDTF">2016-08-29T17:01:14Z</dcterms:created>
  <dcterms:modified xsi:type="dcterms:W3CDTF">2016-10-27T19:14:11Z</dcterms:modified>
</cp:coreProperties>
</file>