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63" r:id="rId3"/>
    <p:sldId id="266" r:id="rId4"/>
    <p:sldId id="318" r:id="rId5"/>
    <p:sldId id="268" r:id="rId6"/>
    <p:sldId id="272" r:id="rId7"/>
    <p:sldId id="312" r:id="rId8"/>
    <p:sldId id="277" r:id="rId9"/>
    <p:sldId id="293" r:id="rId10"/>
    <p:sldId id="294" r:id="rId11"/>
    <p:sldId id="295" r:id="rId12"/>
    <p:sldId id="296" r:id="rId13"/>
    <p:sldId id="298" r:id="rId14"/>
    <p:sldId id="299" r:id="rId15"/>
    <p:sldId id="282" r:id="rId16"/>
    <p:sldId id="313" r:id="rId17"/>
    <p:sldId id="314" r:id="rId18"/>
    <p:sldId id="284" r:id="rId19"/>
    <p:sldId id="271" r:id="rId20"/>
    <p:sldId id="317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2300-8BB0-45A2-8555-384A46D7095C}" type="datetimeFigureOut">
              <a:rPr lang="en-US" smtClean="0"/>
              <a:t>10/30/2011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EF0D-D55C-4D73-A62A-2CECA78299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EF0D-D55C-4D73-A62A-2CECA78299E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FB6B-7D68-4378-8539-438F37CFA2F1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CDCA-9BBC-42A0-8C66-97D9AAA176F4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7FE-2DE9-4EE5-91D9-27CE14460B22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8BC-0AD9-4855-AFA1-9FE87AC81DC8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0871-F21E-46BC-8FEA-6E2CB1474498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6C3E-B1B4-4FB1-B7AB-6DD629FB3825}" type="datetime1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D1D2-F96E-4E93-BD92-2DFB81763E24}" type="datetime1">
              <a:rPr lang="en-US" smtClean="0"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80BD-C13B-4BCF-A7F9-E015FF3CA8E6}" type="datetime1">
              <a:rPr lang="en-US" smtClean="0"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83B5-DB11-4CDC-A7ED-21A31B4B4517}" type="datetime1">
              <a:rPr lang="en-US" smtClean="0"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BE59-AA23-4C1D-890A-EB72F27D38BB}" type="datetime1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944C-7C27-48A9-9D46-D39A1A5FB52A}" type="datetime1">
              <a:rPr lang="en-US" smtClean="0"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CCC8F-A891-4E44-A049-D29476651DD4}" type="datetime1">
              <a:rPr lang="en-US" smtClean="0"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BD60-7F70-465E-95CE-7064ED7C3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Oregon LDO Black" pitchFamily="34" charset="0"/>
              </a:rPr>
              <a:t>Participatory Action Evaluation – </a:t>
            </a:r>
            <a:r>
              <a:rPr lang="en-US" dirty="0" smtClean="0">
                <a:latin typeface="Oregon LDO Black" pitchFamily="34" charset="0"/>
              </a:rPr>
              <a:t> Practical </a:t>
            </a:r>
            <a:r>
              <a:rPr lang="en-US" dirty="0" smtClean="0">
                <a:latin typeface="Oregon LDO Black" pitchFamily="34" charset="0"/>
              </a:rPr>
              <a:t>Tool and Community Capacity Building Strategy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Oregon LDO DemiBold" pitchFamily="34" charset="0"/>
              </a:rPr>
              <a:t>By: Cindy </a:t>
            </a:r>
            <a:r>
              <a:rPr lang="en-US" dirty="0" err="1" smtClean="0">
                <a:solidFill>
                  <a:schemeClr val="tx1"/>
                </a:solidFill>
                <a:latin typeface="Oregon LDO DemiBold" pitchFamily="34" charset="0"/>
              </a:rPr>
              <a:t>Banyai</a:t>
            </a:r>
            <a:r>
              <a:rPr lang="en-US" dirty="0" smtClean="0">
                <a:solidFill>
                  <a:schemeClr val="tx1"/>
                </a:solidFill>
                <a:latin typeface="Oregon LDO DemiBold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Oregon LDO DemiBold" pitchFamily="34" charset="0"/>
              </a:rPr>
              <a:t>Ph.D</a:t>
            </a:r>
            <a:endParaRPr lang="en-US" dirty="0" smtClean="0">
              <a:solidFill>
                <a:schemeClr val="tx1"/>
              </a:solidFill>
              <a:latin typeface="Oregon LDO DemiBold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Oregon LDO DemiBold" pitchFamily="34" charset="0"/>
              </a:rPr>
              <a:t>Executive Director, </a:t>
            </a:r>
            <a:r>
              <a:rPr lang="en-US" dirty="0" smtClean="0">
                <a:solidFill>
                  <a:schemeClr val="tx1"/>
                </a:solidFill>
                <a:latin typeface="Oregon LDO DemiBold" pitchFamily="34" charset="0"/>
              </a:rPr>
              <a:t>Refocus Institute</a:t>
            </a:r>
            <a:endParaRPr lang="en-US" dirty="0">
              <a:solidFill>
                <a:schemeClr val="tx1"/>
              </a:solidFill>
              <a:latin typeface="Oregon LDO DemiBold" pitchFamily="34" charset="0"/>
            </a:endParaRPr>
          </a:p>
        </p:txBody>
      </p:sp>
      <p:pic>
        <p:nvPicPr>
          <p:cNvPr id="4" name="Picture 3" descr="logo_full_1_l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6019800"/>
            <a:ext cx="1444752" cy="406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Oregon LDO Black" pitchFamily="34" charset="0"/>
              </a:rPr>
              <a:t>Palay</a:t>
            </a:r>
            <a:r>
              <a:rPr lang="en-US" dirty="0" smtClean="0">
                <a:latin typeface="Oregon LDO Black" pitchFamily="34" charset="0"/>
              </a:rPr>
              <a:t> (rice) fields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regon LDO Book" pitchFamily="34" charset="0"/>
              </a:rPr>
              <a:t>R</a:t>
            </a:r>
            <a:r>
              <a:rPr lang="en-US" dirty="0" smtClean="0">
                <a:latin typeface="Oregon LDO Book" pitchFamily="34" charset="0"/>
              </a:rPr>
              <a:t>epresents </a:t>
            </a:r>
            <a:r>
              <a:rPr lang="en-US" dirty="0" smtClean="0">
                <a:latin typeface="Oregon LDO Book" pitchFamily="34" charset="0"/>
              </a:rPr>
              <a:t>cooperation and </a:t>
            </a:r>
            <a:r>
              <a:rPr lang="en-US" dirty="0" smtClean="0">
                <a:latin typeface="Oregon LDO Book" pitchFamily="34" charset="0"/>
              </a:rPr>
              <a:t>unity (sense of community)</a:t>
            </a:r>
            <a:endParaRPr lang="en-US" dirty="0" smtClean="0">
              <a:latin typeface="Oregon LDO Book" pitchFamily="34" charset="0"/>
            </a:endParaRPr>
          </a:p>
          <a:p>
            <a:r>
              <a:rPr lang="en-US" i="1" dirty="0" err="1">
                <a:latin typeface="Oregon LDO Book" pitchFamily="34" charset="0"/>
              </a:rPr>
              <a:t>S</a:t>
            </a:r>
            <a:r>
              <a:rPr lang="en-US" i="1" dirty="0" err="1" smtClean="0">
                <a:latin typeface="Oregon LDO Book" pitchFamily="34" charset="0"/>
              </a:rPr>
              <a:t>amberga</a:t>
            </a:r>
            <a:r>
              <a:rPr lang="en-US" dirty="0" smtClean="0">
                <a:latin typeface="Oregon LDO Book" pitchFamily="34" charset="0"/>
              </a:rPr>
              <a:t>, - traditional method of rice cultivation and </a:t>
            </a:r>
            <a:r>
              <a:rPr lang="en-US" dirty="0" smtClean="0">
                <a:latin typeface="Oregon LDO Book" pitchFamily="34" charset="0"/>
              </a:rPr>
              <a:t>preparation (resources)</a:t>
            </a:r>
            <a:endParaRPr lang="en-US" dirty="0" smtClean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Oregon LDO Black" pitchFamily="34" charset="0"/>
              </a:rPr>
              <a:t>Daklis</a:t>
            </a:r>
            <a:r>
              <a:rPr lang="en-US" dirty="0" smtClean="0">
                <a:latin typeface="Oregon LDO Black" pitchFamily="34" charset="0"/>
              </a:rPr>
              <a:t> (fishermen)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Oregon LDO Book" pitchFamily="34" charset="0"/>
              </a:rPr>
              <a:t>People work </a:t>
            </a:r>
            <a:r>
              <a:rPr lang="en-US" dirty="0" smtClean="0">
                <a:latin typeface="Oregon LDO Book" pitchFamily="34" charset="0"/>
              </a:rPr>
              <a:t>together because </a:t>
            </a:r>
            <a:r>
              <a:rPr lang="en-US" dirty="0" smtClean="0">
                <a:latin typeface="Oregon LDO Book" pitchFamily="34" charset="0"/>
              </a:rPr>
              <a:t>2-3 people </a:t>
            </a:r>
            <a:r>
              <a:rPr lang="en-US" dirty="0" smtClean="0">
                <a:latin typeface="Oregon LDO Book" pitchFamily="34" charset="0"/>
              </a:rPr>
              <a:t>cannot handle </a:t>
            </a:r>
            <a:r>
              <a:rPr lang="en-US" dirty="0" smtClean="0">
                <a:latin typeface="Oregon LDO Book" pitchFamily="34" charset="0"/>
              </a:rPr>
              <a:t>it themselves</a:t>
            </a:r>
            <a:r>
              <a:rPr lang="en-US" dirty="0" smtClean="0">
                <a:latin typeface="Oregon LDO Book" pitchFamily="34" charset="0"/>
              </a:rPr>
              <a:t>, but </a:t>
            </a:r>
            <a:r>
              <a:rPr lang="en-US" dirty="0" smtClean="0">
                <a:latin typeface="Oregon LDO Book" pitchFamily="34" charset="0"/>
              </a:rPr>
              <a:t>can be easily done by </a:t>
            </a:r>
            <a:r>
              <a:rPr lang="en-US" dirty="0" smtClean="0">
                <a:latin typeface="Oregon LDO Book" pitchFamily="34" charset="0"/>
              </a:rPr>
              <a:t>working </a:t>
            </a:r>
            <a:r>
              <a:rPr lang="en-US" dirty="0" smtClean="0">
                <a:latin typeface="Oregon LDO Book" pitchFamily="34" charset="0"/>
              </a:rPr>
              <a:t>together (sense of community, objectives)</a:t>
            </a:r>
            <a:endParaRPr lang="en-US" dirty="0" smtClean="0">
              <a:latin typeface="Oregon LDO Book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Public Market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Oregon LDO Book" pitchFamily="34" charset="0"/>
              </a:rPr>
              <a:t>C</a:t>
            </a:r>
            <a:r>
              <a:rPr lang="en-US" dirty="0" smtClean="0">
                <a:latin typeface="Oregon LDO Book" pitchFamily="34" charset="0"/>
              </a:rPr>
              <a:t>enter </a:t>
            </a:r>
            <a:r>
              <a:rPr lang="en-US" dirty="0" smtClean="0">
                <a:latin typeface="Oregon LDO Book" pitchFamily="34" charset="0"/>
              </a:rPr>
              <a:t>of </a:t>
            </a:r>
            <a:r>
              <a:rPr lang="en-US" dirty="0" smtClean="0">
                <a:latin typeface="Oregon LDO Book" pitchFamily="34" charset="0"/>
              </a:rPr>
              <a:t>economy</a:t>
            </a:r>
            <a:r>
              <a:rPr lang="en-US" dirty="0">
                <a:latin typeface="Oregon LDO Book" pitchFamily="34" charset="0"/>
              </a:rPr>
              <a:t> </a:t>
            </a:r>
            <a:r>
              <a:rPr lang="en-US" dirty="0" smtClean="0">
                <a:latin typeface="Oregon LDO Book" pitchFamily="34" charset="0"/>
              </a:rPr>
              <a:t>(resources)</a:t>
            </a:r>
            <a:endParaRPr lang="en-US" dirty="0" smtClean="0">
              <a:latin typeface="Oregon LDO Book" pitchFamily="34" charset="0"/>
            </a:endParaRPr>
          </a:p>
          <a:p>
            <a:pPr lvl="0"/>
            <a:r>
              <a:rPr lang="en-US" dirty="0" smtClean="0">
                <a:latin typeface="Oregon LDO Book" pitchFamily="34" charset="0"/>
              </a:rPr>
              <a:t>Not </a:t>
            </a:r>
            <a:r>
              <a:rPr lang="en-US" dirty="0" smtClean="0">
                <a:latin typeface="Oregon LDO Book" pitchFamily="34" charset="0"/>
              </a:rPr>
              <a:t>enough tables for all vendors, some set up on the </a:t>
            </a:r>
            <a:r>
              <a:rPr lang="en-US" dirty="0" smtClean="0">
                <a:latin typeface="Oregon LDO Book" pitchFamily="34" charset="0"/>
              </a:rPr>
              <a:t>ground (objectives)</a:t>
            </a:r>
            <a:endParaRPr lang="en-US" dirty="0" smtClean="0">
              <a:latin typeface="Oregon LDO Book" pitchFamily="34" charset="0"/>
            </a:endParaRPr>
          </a:p>
          <a:p>
            <a:pPr lvl="0"/>
            <a:r>
              <a:rPr lang="en-US" dirty="0" smtClean="0">
                <a:latin typeface="Oregon LDO Book" pitchFamily="34" charset="0"/>
              </a:rPr>
              <a:t>Prompted calls </a:t>
            </a:r>
            <a:r>
              <a:rPr lang="en-US" dirty="0" smtClean="0">
                <a:latin typeface="Oregon LDO Book" pitchFamily="34" charset="0"/>
              </a:rPr>
              <a:t>for </a:t>
            </a:r>
            <a:r>
              <a:rPr lang="en-US" dirty="0" smtClean="0">
                <a:latin typeface="Oregon LDO Book" pitchFamily="34" charset="0"/>
              </a:rPr>
              <a:t>development</a:t>
            </a:r>
            <a:endParaRPr lang="en-US" dirty="0" smtClean="0">
              <a:latin typeface="Oregon LDO Book" pitchFamily="34" charset="0"/>
            </a:endParaRPr>
          </a:p>
          <a:p>
            <a:pPr lvl="0"/>
            <a:r>
              <a:rPr lang="en-US" dirty="0" smtClean="0">
                <a:latin typeface="Oregon LDO Book" pitchFamily="34" charset="0"/>
              </a:rPr>
              <a:t>Participants </a:t>
            </a:r>
            <a:r>
              <a:rPr lang="en-US" dirty="0" smtClean="0">
                <a:latin typeface="Oregon LDO Book" pitchFamily="34" charset="0"/>
              </a:rPr>
              <a:t>pointed out </a:t>
            </a:r>
            <a:r>
              <a:rPr lang="en-US" dirty="0" smtClean="0">
                <a:latin typeface="Oregon LDO Book" pitchFamily="34" charset="0"/>
              </a:rPr>
              <a:t>variety </a:t>
            </a:r>
            <a:r>
              <a:rPr lang="en-US" dirty="0" smtClean="0">
                <a:latin typeface="Oregon LDO Book" pitchFamily="34" charset="0"/>
              </a:rPr>
              <a:t>of products to </a:t>
            </a:r>
            <a:r>
              <a:rPr lang="en-US" dirty="0" smtClean="0">
                <a:latin typeface="Oregon LDO Book" pitchFamily="34" charset="0"/>
              </a:rPr>
              <a:t>demonstrate local </a:t>
            </a:r>
            <a:r>
              <a:rPr lang="en-US" dirty="0" smtClean="0">
                <a:latin typeface="Oregon LDO Book" pitchFamily="34" charset="0"/>
              </a:rPr>
              <a:t>resources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lack" pitchFamily="34" charset="0"/>
              </a:rPr>
              <a:t>Distribution of relief </a:t>
            </a:r>
            <a:r>
              <a:rPr lang="en-US" dirty="0" smtClean="0">
                <a:latin typeface="Oregon LDO Black" pitchFamily="34" charset="0"/>
              </a:rPr>
              <a:t>goods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Oregon LDO Book" pitchFamily="34" charset="0"/>
              </a:rPr>
              <a:t>“</a:t>
            </a:r>
            <a:r>
              <a:rPr lang="en-US" dirty="0" smtClean="0">
                <a:latin typeface="Oregon LDO Book" pitchFamily="34" charset="0"/>
              </a:rPr>
              <a:t>N</a:t>
            </a:r>
            <a:r>
              <a:rPr lang="en-US" dirty="0" smtClean="0">
                <a:latin typeface="Oregon LDO Book" pitchFamily="34" charset="0"/>
              </a:rPr>
              <a:t>eed </a:t>
            </a:r>
            <a:r>
              <a:rPr lang="en-US" dirty="0" smtClean="0">
                <a:latin typeface="Oregon LDO Book" pitchFamily="34" charset="0"/>
              </a:rPr>
              <a:t>to teach how to live, not only </a:t>
            </a:r>
            <a:r>
              <a:rPr lang="en-US" dirty="0" smtClean="0">
                <a:latin typeface="Oregon LDO Book" pitchFamily="34" charset="0"/>
              </a:rPr>
              <a:t>give” 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“Teach </a:t>
            </a:r>
            <a:r>
              <a:rPr lang="en-US" dirty="0" smtClean="0">
                <a:latin typeface="Oregon LDO Book" pitchFamily="34" charset="0"/>
              </a:rPr>
              <a:t>a man to fish” </a:t>
            </a:r>
            <a:r>
              <a:rPr lang="en-US" dirty="0" smtClean="0">
                <a:latin typeface="Oregon LDO Book" pitchFamily="34" charset="0"/>
              </a:rPr>
              <a:t>parable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Demonstrates sense of community, objectives</a:t>
            </a:r>
            <a:endParaRPr lang="en-US" dirty="0" smtClean="0">
              <a:latin typeface="Oregon LDO Book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Dying </a:t>
            </a:r>
            <a:r>
              <a:rPr lang="en-US" i="1" dirty="0" err="1" smtClean="0">
                <a:latin typeface="Oregon LDO Black" pitchFamily="34" charset="0"/>
              </a:rPr>
              <a:t>sarakat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Oregon LDO Book" pitchFamily="34" charset="0"/>
              </a:rPr>
              <a:t>Means of generating </a:t>
            </a:r>
            <a:r>
              <a:rPr lang="en-US" dirty="0" smtClean="0">
                <a:latin typeface="Oregon LDO Book" pitchFamily="34" charset="0"/>
              </a:rPr>
              <a:t>income to “uplift their way of life</a:t>
            </a:r>
            <a:r>
              <a:rPr lang="en-US" dirty="0" smtClean="0">
                <a:latin typeface="Oregon LDO Book" pitchFamily="34" charset="0"/>
              </a:rPr>
              <a:t>”, “to </a:t>
            </a:r>
            <a:r>
              <a:rPr lang="en-US" dirty="0" smtClean="0">
                <a:latin typeface="Oregon LDO Book" pitchFamily="34" charset="0"/>
              </a:rPr>
              <a:t>keep their standard of </a:t>
            </a:r>
            <a:r>
              <a:rPr lang="en-US" dirty="0" smtClean="0">
                <a:latin typeface="Oregon LDO Book" pitchFamily="34" charset="0"/>
              </a:rPr>
              <a:t>living”  (resources)</a:t>
            </a:r>
            <a:endParaRPr lang="en-US" dirty="0" smtClean="0">
              <a:latin typeface="Oregon LDO Book" pitchFamily="34" charset="0"/>
            </a:endParaRPr>
          </a:p>
          <a:p>
            <a:pPr lvl="0"/>
            <a:r>
              <a:rPr lang="en-US" dirty="0" smtClean="0">
                <a:latin typeface="Oregon LDO Book" pitchFamily="34" charset="0"/>
              </a:rPr>
              <a:t>Government </a:t>
            </a:r>
            <a:r>
              <a:rPr lang="en-US" dirty="0" smtClean="0">
                <a:latin typeface="Oregon LDO Book" pitchFamily="34" charset="0"/>
              </a:rPr>
              <a:t>sponsored training </a:t>
            </a:r>
            <a:r>
              <a:rPr lang="en-US" dirty="0" smtClean="0">
                <a:latin typeface="Oregon LDO Book" pitchFamily="34" charset="0"/>
              </a:rPr>
              <a:t>to </a:t>
            </a:r>
            <a:r>
              <a:rPr lang="en-US" dirty="0" smtClean="0">
                <a:latin typeface="Oregon LDO Book" pitchFamily="34" charset="0"/>
              </a:rPr>
              <a:t>address </a:t>
            </a:r>
            <a:r>
              <a:rPr lang="en-US" dirty="0" smtClean="0">
                <a:latin typeface="Oregon LDO Book" pitchFamily="34" charset="0"/>
              </a:rPr>
              <a:t>needs </a:t>
            </a:r>
            <a:r>
              <a:rPr lang="en-US" dirty="0" smtClean="0">
                <a:latin typeface="Oregon LDO Book" pitchFamily="34" charset="0"/>
              </a:rPr>
              <a:t>of </a:t>
            </a:r>
            <a:r>
              <a:rPr lang="en-US" dirty="0" smtClean="0">
                <a:latin typeface="Oregon LDO Book" pitchFamily="34" charset="0"/>
              </a:rPr>
              <a:t>tourists (objectives)</a:t>
            </a:r>
            <a:endParaRPr lang="en-US" dirty="0" smtClean="0">
              <a:latin typeface="Oregon LDO Book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Public Exhibition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More than 100 attendees</a:t>
            </a:r>
          </a:p>
          <a:p>
            <a:r>
              <a:rPr lang="en-US" dirty="0" smtClean="0">
                <a:latin typeface="Oregon LDO Book" pitchFamily="34" charset="0"/>
              </a:rPr>
              <a:t>Coordinated with assistance of mayor</a:t>
            </a:r>
          </a:p>
          <a:p>
            <a:r>
              <a:rPr lang="en-US" dirty="0" smtClean="0">
                <a:latin typeface="Oregon LDO Book" pitchFamily="34" charset="0"/>
              </a:rPr>
              <a:t>Joined </a:t>
            </a:r>
            <a:r>
              <a:rPr lang="en-US" dirty="0" smtClean="0">
                <a:latin typeface="Oregon LDO Book" pitchFamily="34" charset="0"/>
              </a:rPr>
              <a:t>with photo exhibition</a:t>
            </a:r>
          </a:p>
          <a:p>
            <a:r>
              <a:rPr lang="en-US" dirty="0" smtClean="0">
                <a:latin typeface="Oregon LDO Book" pitchFamily="34" charset="0"/>
              </a:rPr>
              <a:t>Group members presented video and lead group in discussion</a:t>
            </a:r>
          </a:p>
          <a:p>
            <a:r>
              <a:rPr lang="en-US" dirty="0" smtClean="0">
                <a:latin typeface="Oregon LDO Book" pitchFamily="34" charset="0"/>
              </a:rPr>
              <a:t>Public response questionnaire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lack" pitchFamily="34" charset="0"/>
              </a:rPr>
              <a:t>Project Outputs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Video on community capacity of Pagudpud</a:t>
            </a:r>
          </a:p>
          <a:p>
            <a:r>
              <a:rPr lang="en-US" dirty="0" smtClean="0">
                <a:latin typeface="Oregon LDO Book" pitchFamily="34" charset="0"/>
              </a:rPr>
              <a:t>Satisfaction </a:t>
            </a:r>
            <a:r>
              <a:rPr lang="en-US" dirty="0" smtClean="0">
                <a:latin typeface="Oregon LDO Book" pitchFamily="34" charset="0"/>
              </a:rPr>
              <a:t>from participants</a:t>
            </a:r>
          </a:p>
          <a:p>
            <a:r>
              <a:rPr lang="en-US" dirty="0" smtClean="0">
                <a:latin typeface="Oregon LDO Book" pitchFamily="34" charset="0"/>
              </a:rPr>
              <a:t>Film and evaluative skills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3E814-2F21-45B8-BDA5-6EA869BE87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Community Outcomes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Increased knowledge of community issues</a:t>
            </a:r>
          </a:p>
          <a:p>
            <a:r>
              <a:rPr lang="en-US" dirty="0" smtClean="0">
                <a:latin typeface="Oregon LDO Book" pitchFamily="34" charset="0"/>
              </a:rPr>
              <a:t>Community </a:t>
            </a:r>
            <a:r>
              <a:rPr lang="en-US" dirty="0" smtClean="0">
                <a:latin typeface="Oregon LDO Book" pitchFamily="34" charset="0"/>
              </a:rPr>
              <a:t>dialogue – positive, critical</a:t>
            </a:r>
            <a:endParaRPr lang="en-US" dirty="0" smtClean="0">
              <a:latin typeface="Oregon LDO Book" pitchFamily="34" charset="0"/>
            </a:endParaRPr>
          </a:p>
          <a:p>
            <a:r>
              <a:rPr lang="en-US" dirty="0" smtClean="0">
                <a:latin typeface="Oregon LDO Book" pitchFamily="34" charset="0"/>
              </a:rPr>
              <a:t>Leadership development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5B68F-C203-43AA-A368-0F8517069E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Value and Uses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Complements </a:t>
            </a:r>
            <a:r>
              <a:rPr lang="en-US" dirty="0" smtClean="0">
                <a:latin typeface="Oregon LDO Book" pitchFamily="34" charset="0"/>
              </a:rPr>
              <a:t>external </a:t>
            </a:r>
            <a:r>
              <a:rPr lang="en-US" dirty="0" smtClean="0">
                <a:latin typeface="Oregon LDO Book" pitchFamily="34" charset="0"/>
              </a:rPr>
              <a:t>evaluation</a:t>
            </a:r>
          </a:p>
          <a:p>
            <a:r>
              <a:rPr lang="en-US" dirty="0" smtClean="0">
                <a:latin typeface="Oregon LDO Book" pitchFamily="34" charset="0"/>
              </a:rPr>
              <a:t>Provides </a:t>
            </a:r>
            <a:r>
              <a:rPr lang="en-US" dirty="0" smtClean="0">
                <a:latin typeface="Oregon LDO Book" pitchFamily="34" charset="0"/>
              </a:rPr>
              <a:t>information for </a:t>
            </a:r>
            <a:r>
              <a:rPr lang="en-US" dirty="0" smtClean="0">
                <a:latin typeface="Oregon LDO Book" pitchFamily="34" charset="0"/>
              </a:rPr>
              <a:t>decision-making</a:t>
            </a:r>
          </a:p>
          <a:p>
            <a:r>
              <a:rPr lang="en-US" dirty="0" smtClean="0">
                <a:latin typeface="Oregon LDO Book" pitchFamily="34" charset="0"/>
              </a:rPr>
              <a:t>Empowers stakeholders</a:t>
            </a:r>
          </a:p>
          <a:p>
            <a:r>
              <a:rPr lang="en-US" dirty="0" smtClean="0">
                <a:latin typeface="Oregon LDO Book" pitchFamily="34" charset="0"/>
              </a:rPr>
              <a:t>Builds </a:t>
            </a:r>
            <a:r>
              <a:rPr lang="en-US" dirty="0" smtClean="0">
                <a:latin typeface="Oregon LDO Book" pitchFamily="34" charset="0"/>
              </a:rPr>
              <a:t>community </a:t>
            </a:r>
            <a:r>
              <a:rPr lang="en-US" dirty="0" smtClean="0">
                <a:latin typeface="Oregon LDO Book" pitchFamily="34" charset="0"/>
              </a:rPr>
              <a:t>capacity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Points to remember</a:t>
            </a:r>
            <a:endParaRPr lang="en-US" dirty="0" smtClean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Oregon LDO Book" pitchFamily="34" charset="0"/>
              </a:rPr>
              <a:t>Local stakeholders have valuable knowledge</a:t>
            </a:r>
          </a:p>
          <a:p>
            <a:r>
              <a:rPr lang="en-US" dirty="0" smtClean="0">
                <a:latin typeface="Oregon LDO Book" pitchFamily="34" charset="0"/>
              </a:rPr>
              <a:t>Internal facilitators are best</a:t>
            </a:r>
          </a:p>
          <a:p>
            <a:r>
              <a:rPr lang="en-US" dirty="0" smtClean="0">
                <a:latin typeface="Oregon LDO Book" pitchFamily="34" charset="0"/>
              </a:rPr>
              <a:t>External facilitators only provide structure of evaluation and facilitate discussion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Encourage participants to tackle difficult issues</a:t>
            </a:r>
          </a:p>
          <a:p>
            <a:r>
              <a:rPr lang="en-US" dirty="0" smtClean="0">
                <a:latin typeface="Oregon LDO Book" pitchFamily="34" charset="0"/>
              </a:rPr>
              <a:t>Must let group dynamics flow naturally</a:t>
            </a:r>
          </a:p>
          <a:p>
            <a:r>
              <a:rPr lang="en-US" dirty="0" smtClean="0">
                <a:latin typeface="Oregon LDO Book" pitchFamily="34" charset="0"/>
              </a:rPr>
              <a:t>Meetings flow in cycles</a:t>
            </a:r>
          </a:p>
          <a:p>
            <a:r>
              <a:rPr lang="en-US" dirty="0" smtClean="0">
                <a:latin typeface="Oregon LDO Book" pitchFamily="34" charset="0"/>
              </a:rPr>
              <a:t>Put theories/concepts into </a:t>
            </a:r>
            <a:r>
              <a:rPr lang="en-US" dirty="0" smtClean="0">
                <a:latin typeface="Oregon LDO Book" pitchFamily="34" charset="0"/>
              </a:rPr>
              <a:t>understandable </a:t>
            </a:r>
            <a:r>
              <a:rPr lang="en-US" dirty="0" smtClean="0">
                <a:latin typeface="Oregon LDO Book" pitchFamily="34" charset="0"/>
              </a:rPr>
              <a:t>terms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lack" pitchFamily="34" charset="0"/>
              </a:rPr>
              <a:t>Background of Pagudpud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Small, mountainous costal town on the northern tips of the Philippines</a:t>
            </a:r>
          </a:p>
          <a:p>
            <a:r>
              <a:rPr lang="en-US" dirty="0" smtClean="0">
                <a:latin typeface="Oregon LDO Book" pitchFamily="34" charset="0"/>
              </a:rPr>
              <a:t>Population of 21, 857</a:t>
            </a:r>
          </a:p>
          <a:p>
            <a:r>
              <a:rPr lang="en-US" dirty="0" smtClean="0">
                <a:latin typeface="Oregon LDO Book" pitchFamily="34" charset="0"/>
              </a:rPr>
              <a:t>Occupations: agriculture, costal fishing, tourism</a:t>
            </a:r>
          </a:p>
          <a:p>
            <a:r>
              <a:rPr lang="en-US" dirty="0" smtClean="0">
                <a:latin typeface="Oregon LDO Book" pitchFamily="34" charset="0"/>
              </a:rPr>
              <a:t>Far from main markets and population centers</a:t>
            </a:r>
          </a:p>
          <a:p>
            <a:r>
              <a:rPr lang="en-US" dirty="0" smtClean="0">
                <a:latin typeface="Oregon LDO Book" pitchFamily="34" charset="0"/>
              </a:rPr>
              <a:t>Has access to main provincial highway</a:t>
            </a:r>
          </a:p>
          <a:p>
            <a:r>
              <a:rPr lang="en-US" dirty="0" smtClean="0">
                <a:latin typeface="Oregon LDO Book" pitchFamily="34" charset="0"/>
              </a:rPr>
              <a:t>T</a:t>
            </a:r>
            <a:r>
              <a:rPr lang="en-US" dirty="0" smtClean="0">
                <a:latin typeface="Oregon LDO Book" pitchFamily="34" charset="0"/>
              </a:rPr>
              <a:t>ypical case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regon LDO Black" pitchFamily="34" charset="0"/>
              </a:rPr>
              <a:t>Lessons from Project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Oregon LDO Book" pitchFamily="34" charset="0"/>
              </a:rPr>
              <a:t>Possible, practical to use action research in participatory evaluation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Non-traditional media is more engaging to participants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Concept/theory contextualization makes evaluation accessible to participants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Method needs further refinement, examination of beneficial outcomes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regon LDO Black" pitchFamily="34" charset="0"/>
              </a:rPr>
              <a:t>Thank you for your attention!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Please send questions or comments to cindy.banyai@gmail.com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refocus_brand_logo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7604"/>
            <a:ext cx="3429000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lack" pitchFamily="34" charset="0"/>
              </a:rPr>
              <a:t>Participatory </a:t>
            </a:r>
            <a:r>
              <a:rPr lang="en-US" dirty="0" smtClean="0">
                <a:latin typeface="Oregon LDO Black" pitchFamily="34" charset="0"/>
              </a:rPr>
              <a:t>Action Evaluation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systematic </a:t>
            </a:r>
            <a:r>
              <a:rPr lang="en-US" dirty="0" smtClean="0">
                <a:latin typeface="Oregon LDO Book" pitchFamily="34" charset="0"/>
              </a:rPr>
              <a:t>collection and assessment of information related to the outcomes, operation, or process of a policy structure, organization or relationship that incorporates stakeholders in the entire process actively through a collaborative </a:t>
            </a:r>
            <a:r>
              <a:rPr lang="en-US" dirty="0" smtClean="0">
                <a:latin typeface="Oregon LDO Book" pitchFamily="34" charset="0"/>
              </a:rPr>
              <a:t>project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Fully Participatory Process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Contextualize concept/theory</a:t>
            </a:r>
          </a:p>
          <a:p>
            <a:r>
              <a:rPr lang="en-US" dirty="0" smtClean="0">
                <a:latin typeface="Oregon LDO Book" pitchFamily="34" charset="0"/>
              </a:rPr>
              <a:t>Determine research questions, </a:t>
            </a:r>
            <a:r>
              <a:rPr lang="en-US" dirty="0" smtClean="0">
                <a:latin typeface="Oregon LDO Book" pitchFamily="34" charset="0"/>
              </a:rPr>
              <a:t>indicators through group </a:t>
            </a:r>
            <a:r>
              <a:rPr lang="en-US" dirty="0" smtClean="0">
                <a:latin typeface="Oregon LDO Book" pitchFamily="34" charset="0"/>
              </a:rPr>
              <a:t>discussion</a:t>
            </a:r>
          </a:p>
          <a:p>
            <a:r>
              <a:rPr lang="en-US" dirty="0" smtClean="0">
                <a:latin typeface="Oregon LDO Book" pitchFamily="34" charset="0"/>
              </a:rPr>
              <a:t>Engage </a:t>
            </a:r>
            <a:r>
              <a:rPr lang="en-US" dirty="0" smtClean="0">
                <a:latin typeface="Oregon LDO Book" pitchFamily="34" charset="0"/>
              </a:rPr>
              <a:t>in an activity to </a:t>
            </a:r>
            <a:r>
              <a:rPr lang="en-US" dirty="0" smtClean="0">
                <a:latin typeface="Oregon LDO Book" pitchFamily="34" charset="0"/>
              </a:rPr>
              <a:t>interpret, respond </a:t>
            </a:r>
            <a:r>
              <a:rPr lang="en-US" dirty="0" smtClean="0">
                <a:latin typeface="Oregon LDO Book" pitchFamily="34" charset="0"/>
              </a:rPr>
              <a:t>to </a:t>
            </a:r>
            <a:r>
              <a:rPr lang="en-US" dirty="0" smtClean="0">
                <a:latin typeface="Oregon LDO Book" pitchFamily="34" charset="0"/>
              </a:rPr>
              <a:t>questions, indicators</a:t>
            </a:r>
            <a:endParaRPr lang="en-US" dirty="0" smtClean="0">
              <a:latin typeface="Oregon LDO Book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Basic Steps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Oregon LDO Book" pitchFamily="34" charset="0"/>
              </a:rPr>
              <a:t>Select target group based on objective of evaluation/intervention</a:t>
            </a:r>
          </a:p>
          <a:p>
            <a:r>
              <a:rPr lang="en-US" dirty="0" smtClean="0">
                <a:latin typeface="Oregon LDO Book" pitchFamily="34" charset="0"/>
              </a:rPr>
              <a:t>Invite members of target group to participate in introductory </a:t>
            </a:r>
            <a:r>
              <a:rPr lang="en-US" dirty="0" smtClean="0">
                <a:latin typeface="Oregon LDO Book" pitchFamily="34" charset="0"/>
              </a:rPr>
              <a:t>meeting – contextualize concepts</a:t>
            </a:r>
            <a:endParaRPr lang="en-US" dirty="0" smtClean="0">
              <a:latin typeface="Oregon LDO Book" pitchFamily="34" charset="0"/>
            </a:endParaRPr>
          </a:p>
          <a:p>
            <a:r>
              <a:rPr lang="en-US" dirty="0" smtClean="0">
                <a:latin typeface="Oregon LDO Book" pitchFamily="34" charset="0"/>
              </a:rPr>
              <a:t>Start </a:t>
            </a:r>
            <a:r>
              <a:rPr lang="en-US" dirty="0" smtClean="0">
                <a:latin typeface="Oregon LDO Book" pitchFamily="34" charset="0"/>
              </a:rPr>
              <a:t>discussions/activity </a:t>
            </a:r>
            <a:r>
              <a:rPr lang="en-US" dirty="0" smtClean="0">
                <a:latin typeface="Oregon LDO Book" pitchFamily="34" charset="0"/>
              </a:rPr>
              <a:t>with willing participants</a:t>
            </a:r>
          </a:p>
          <a:p>
            <a:r>
              <a:rPr lang="en-US" dirty="0" smtClean="0">
                <a:latin typeface="Oregon LDO Book" pitchFamily="34" charset="0"/>
              </a:rPr>
              <a:t>Reconvene group to discuss </a:t>
            </a:r>
            <a:r>
              <a:rPr lang="en-US" dirty="0" smtClean="0">
                <a:latin typeface="Oregon LDO Book" pitchFamily="34" charset="0"/>
              </a:rPr>
              <a:t>activity outputs, categorize according to indicators</a:t>
            </a:r>
            <a:endParaRPr lang="en-US" dirty="0" smtClean="0">
              <a:latin typeface="Oregon LDO Book" pitchFamily="34" charset="0"/>
            </a:endParaRPr>
          </a:p>
          <a:p>
            <a:r>
              <a:rPr lang="en-US" dirty="0" smtClean="0">
                <a:latin typeface="Oregon LDO Book" pitchFamily="34" charset="0"/>
              </a:rPr>
              <a:t>Present </a:t>
            </a:r>
            <a:r>
              <a:rPr lang="en-US" dirty="0" smtClean="0">
                <a:latin typeface="Oregon LDO Book" pitchFamily="34" charset="0"/>
              </a:rPr>
              <a:t>project outcomes </a:t>
            </a:r>
            <a:r>
              <a:rPr lang="en-US" dirty="0" smtClean="0">
                <a:latin typeface="Oregon LDO Book" pitchFamily="34" charset="0"/>
              </a:rPr>
              <a:t>to public or next target group</a:t>
            </a:r>
            <a:endParaRPr lang="en-US" dirty="0">
              <a:latin typeface="Oregon LDO Boo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Driving concept for this evaluation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regon LDO Book" pitchFamily="34" charset="0"/>
              </a:rPr>
              <a:t>Community capacity </a:t>
            </a:r>
            <a:r>
              <a:rPr lang="en-US" dirty="0" smtClean="0">
                <a:latin typeface="Oregon LDO Book" pitchFamily="34" charset="0"/>
              </a:rPr>
              <a:t>- </a:t>
            </a:r>
            <a:r>
              <a:rPr lang="en-US" dirty="0" smtClean="0">
                <a:latin typeface="Oregon LDO Book" pitchFamily="34" charset="0"/>
              </a:rPr>
              <a:t>ability of a community to produce outcomes through its actors by </a:t>
            </a:r>
            <a:r>
              <a:rPr lang="en-US" dirty="0" smtClean="0">
                <a:latin typeface="Oregon LDO Book" pitchFamily="34" charset="0"/>
              </a:rPr>
              <a:t>using the </a:t>
            </a:r>
            <a:r>
              <a:rPr lang="en-US" dirty="0" smtClean="0">
                <a:latin typeface="Oregon LDO Book" pitchFamily="34" charset="0"/>
              </a:rPr>
              <a:t>resources (human, social, physical, organizational, and financial) at its disposal</a:t>
            </a:r>
            <a:endParaRPr lang="en-US" sz="2000" dirty="0" smtClean="0">
              <a:latin typeface="Oregon LDO Book" pitchFamily="34" charset="0"/>
            </a:endParaRPr>
          </a:p>
          <a:p>
            <a:pPr lvl="1"/>
            <a:endParaRPr lang="en-US" sz="1700" dirty="0" smtClean="0">
              <a:latin typeface="Oregon LDO Book" pitchFamily="34" charset="0"/>
            </a:endParaRPr>
          </a:p>
          <a:p>
            <a:pPr lvl="1"/>
            <a:endParaRPr lang="en-US" sz="1700" dirty="0" smtClean="0">
              <a:latin typeface="Oregon LDO Book" pitchFamily="34" charset="0"/>
            </a:endParaRPr>
          </a:p>
          <a:p>
            <a:pPr lvl="1" algn="r">
              <a:buNone/>
            </a:pPr>
            <a:r>
              <a:rPr lang="en-US" sz="1800" dirty="0" smtClean="0">
                <a:latin typeface="Oregon LDO Book" pitchFamily="34" charset="0"/>
              </a:rPr>
              <a:t>(based on </a:t>
            </a:r>
            <a:r>
              <a:rPr lang="en-US" sz="1800" dirty="0" err="1" smtClean="0">
                <a:latin typeface="Oregon LDO Book" pitchFamily="34" charset="0"/>
              </a:rPr>
              <a:t>Chaskin</a:t>
            </a:r>
            <a:r>
              <a:rPr lang="en-US" sz="1800" dirty="0" smtClean="0">
                <a:latin typeface="Oregon LDO Book" pitchFamily="34" charset="0"/>
              </a:rPr>
              <a:t> et al 2001 and Miyoshi &amp; </a:t>
            </a:r>
            <a:r>
              <a:rPr lang="en-US" sz="1800" dirty="0" err="1" smtClean="0">
                <a:latin typeface="Oregon LDO Book" pitchFamily="34" charset="0"/>
              </a:rPr>
              <a:t>Stenning</a:t>
            </a:r>
            <a:r>
              <a:rPr lang="en-US" sz="1800" dirty="0" smtClean="0">
                <a:latin typeface="Oregon LDO Book" pitchFamily="34" charset="0"/>
              </a:rPr>
              <a:t> 2008)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Community Capacity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ook" pitchFamily="34" charset="0"/>
              </a:rPr>
              <a:t>Attributes - SCORE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S - Sense of community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C - Commitment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O - Ability to set and achieve </a:t>
            </a:r>
            <a:r>
              <a:rPr lang="en-US" u="sng" dirty="0" smtClean="0">
                <a:latin typeface="Oregon LDO Book" pitchFamily="34" charset="0"/>
              </a:rPr>
              <a:t>objectives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R - Ability to recognize and access </a:t>
            </a:r>
            <a:r>
              <a:rPr lang="en-US" u="sng" dirty="0" smtClean="0">
                <a:latin typeface="Oregon LDO Book" pitchFamily="34" charset="0"/>
              </a:rPr>
              <a:t>resources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E - Evaluation and critical thinking**</a:t>
            </a:r>
          </a:p>
          <a:p>
            <a:pPr lvl="1" algn="r">
              <a:buNone/>
            </a:pPr>
            <a:r>
              <a:rPr lang="en-US" sz="2000" dirty="0" smtClean="0">
                <a:latin typeface="Oregon LDO Book" pitchFamily="34" charset="0"/>
              </a:rPr>
              <a:t>(not assessed in this project)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3E814-2F21-45B8-BDA5-6EA869BE87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regon LDO Black" pitchFamily="34" charset="0"/>
              </a:rPr>
              <a:t>Video Project </a:t>
            </a:r>
            <a:r>
              <a:rPr lang="en-US" dirty="0" smtClean="0">
                <a:latin typeface="Oregon LDO Black" pitchFamily="34" charset="0"/>
              </a:rPr>
              <a:t>Basics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regon LDO Book" pitchFamily="34" charset="0"/>
              </a:rPr>
              <a:t>8 local leaders selected by mayor</a:t>
            </a:r>
          </a:p>
          <a:p>
            <a:r>
              <a:rPr lang="en-US" dirty="0" smtClean="0">
                <a:latin typeface="Oregon LDO Book" pitchFamily="34" charset="0"/>
              </a:rPr>
              <a:t>12 day process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2 meetings, free association for filming</a:t>
            </a:r>
          </a:p>
          <a:p>
            <a:r>
              <a:rPr lang="en-US" dirty="0" smtClean="0">
                <a:latin typeface="Oregon LDO Book" pitchFamily="34" charset="0"/>
              </a:rPr>
              <a:t>Culminated in public exhibition with photo project</a:t>
            </a:r>
          </a:p>
          <a:p>
            <a:r>
              <a:rPr lang="en-US" dirty="0" smtClean="0">
                <a:latin typeface="Oregon LDO Book" pitchFamily="34" charset="0"/>
              </a:rPr>
              <a:t>Case selection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Pagudpud – convenience, average example</a:t>
            </a:r>
          </a:p>
          <a:p>
            <a:pPr lvl="1"/>
            <a:r>
              <a:rPr lang="en-US" dirty="0" smtClean="0">
                <a:latin typeface="Oregon LDO Book" pitchFamily="34" charset="0"/>
              </a:rPr>
              <a:t>Local leaders – information-oriented, key informants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E814-2F21-45B8-BDA5-6EA869BE87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Oregon LDO Black" pitchFamily="34" charset="0"/>
              </a:rPr>
              <a:t>Gaway-Gaway</a:t>
            </a:r>
            <a:r>
              <a:rPr lang="en-US" dirty="0" smtClean="0">
                <a:latin typeface="Oregon LDO Black" pitchFamily="34" charset="0"/>
              </a:rPr>
              <a:t> Dance</a:t>
            </a:r>
            <a:endParaRPr lang="en-US" dirty="0">
              <a:latin typeface="Oregon LDO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Oregon LDO Book" pitchFamily="34" charset="0"/>
              </a:rPr>
              <a:t>D</a:t>
            </a:r>
            <a:r>
              <a:rPr lang="en-US" dirty="0" smtClean="0">
                <a:latin typeface="Oregon LDO Book" pitchFamily="34" charset="0"/>
              </a:rPr>
              <a:t>uring planting husbands </a:t>
            </a:r>
            <a:r>
              <a:rPr lang="en-US" dirty="0" smtClean="0">
                <a:latin typeface="Oregon LDO Book" pitchFamily="34" charset="0"/>
              </a:rPr>
              <a:t>and </a:t>
            </a:r>
            <a:r>
              <a:rPr lang="en-US" dirty="0" smtClean="0">
                <a:latin typeface="Oregon LDO Book" pitchFamily="34" charset="0"/>
              </a:rPr>
              <a:t>wives </a:t>
            </a:r>
            <a:r>
              <a:rPr lang="en-US" dirty="0" smtClean="0">
                <a:latin typeface="Oregon LDO Book" pitchFamily="34" charset="0"/>
              </a:rPr>
              <a:t>work </a:t>
            </a:r>
            <a:r>
              <a:rPr lang="en-US" dirty="0" smtClean="0">
                <a:latin typeface="Oregon LDO Book" pitchFamily="34" charset="0"/>
              </a:rPr>
              <a:t>together, </a:t>
            </a:r>
            <a:r>
              <a:rPr lang="en-US" dirty="0" smtClean="0">
                <a:latin typeface="Oregon LDO Book" pitchFamily="34" charset="0"/>
              </a:rPr>
              <a:t>“happy under the </a:t>
            </a:r>
            <a:r>
              <a:rPr lang="en-US" dirty="0" smtClean="0">
                <a:latin typeface="Oregon LDO Book" pitchFamily="34" charset="0"/>
              </a:rPr>
              <a:t>sun”</a:t>
            </a:r>
          </a:p>
          <a:p>
            <a:pPr lvl="0"/>
            <a:r>
              <a:rPr lang="en-US" dirty="0" smtClean="0">
                <a:latin typeface="Oregon LDO Book" pitchFamily="34" charset="0"/>
              </a:rPr>
              <a:t>Seniors’ leader </a:t>
            </a:r>
            <a:r>
              <a:rPr lang="en-US" dirty="0" smtClean="0">
                <a:latin typeface="Oregon LDO Book" pitchFamily="34" charset="0"/>
              </a:rPr>
              <a:t>said </a:t>
            </a:r>
            <a:r>
              <a:rPr lang="en-US" dirty="0" smtClean="0">
                <a:latin typeface="Oregon LDO Book" pitchFamily="34" charset="0"/>
              </a:rPr>
              <a:t>clip </a:t>
            </a:r>
            <a:r>
              <a:rPr lang="en-US" dirty="0" smtClean="0">
                <a:latin typeface="Oregon LDO Book" pitchFamily="34" charset="0"/>
              </a:rPr>
              <a:t>made her proud because it is an Ilocano </a:t>
            </a:r>
            <a:r>
              <a:rPr lang="en-US" dirty="0" smtClean="0">
                <a:latin typeface="Oregon LDO Book" pitchFamily="34" charset="0"/>
              </a:rPr>
              <a:t>dance (sense of community)</a:t>
            </a:r>
            <a:endParaRPr lang="en-US" dirty="0" smtClean="0">
              <a:latin typeface="Oregon LDO Book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Banyai, AEA 2011 www.refocusinstitute.com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BD60-7F70-465E-95CE-7064ED7C32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6309</TotalTime>
  <Words>791</Words>
  <Application>Microsoft Office PowerPoint</Application>
  <PresentationFormat>On-screen Show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Participatory Action Evaluation –  Practical Tool and Community Capacity Building Strategy </vt:lpstr>
      <vt:lpstr>Background of Pagudpud</vt:lpstr>
      <vt:lpstr>Participatory Action Evaluation</vt:lpstr>
      <vt:lpstr>Fully Participatory Process</vt:lpstr>
      <vt:lpstr>Basic Steps</vt:lpstr>
      <vt:lpstr>Driving concept for this evaluation</vt:lpstr>
      <vt:lpstr>Community Capacity</vt:lpstr>
      <vt:lpstr>Video Project Basics</vt:lpstr>
      <vt:lpstr>Gaway-Gaway Dance</vt:lpstr>
      <vt:lpstr>Palay (rice) fields</vt:lpstr>
      <vt:lpstr>Daklis (fishermen)</vt:lpstr>
      <vt:lpstr>Public Market</vt:lpstr>
      <vt:lpstr>Distribution of relief goods</vt:lpstr>
      <vt:lpstr>Dying sarakat</vt:lpstr>
      <vt:lpstr>Public Exhibition</vt:lpstr>
      <vt:lpstr>Project Outputs</vt:lpstr>
      <vt:lpstr>Community Outcomes</vt:lpstr>
      <vt:lpstr>Value and Uses</vt:lpstr>
      <vt:lpstr>Points to remember</vt:lpstr>
      <vt:lpstr>Lessons from Project</vt:lpstr>
      <vt:lpstr>Thank you for your attention!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Video Evaluation - A Practical, Concept-driven Administrative Tool and Community Capacity Building Strategy</dc:title>
  <dc:creator>Cindy and Andrew</dc:creator>
  <cp:lastModifiedBy>Cindy and Andrew</cp:lastModifiedBy>
  <cp:revision>46</cp:revision>
  <dcterms:created xsi:type="dcterms:W3CDTF">2010-06-12T15:07:42Z</dcterms:created>
  <dcterms:modified xsi:type="dcterms:W3CDTF">2011-10-30T18:08:18Z</dcterms:modified>
</cp:coreProperties>
</file>