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64" r:id="rId2"/>
    <p:sldId id="317" r:id="rId3"/>
    <p:sldId id="285" r:id="rId4"/>
    <p:sldId id="265" r:id="rId5"/>
    <p:sldId id="316" r:id="rId6"/>
    <p:sldId id="286" r:id="rId7"/>
    <p:sldId id="287" r:id="rId8"/>
    <p:sldId id="288" r:id="rId9"/>
    <p:sldId id="289" r:id="rId10"/>
    <p:sldId id="290" r:id="rId11"/>
    <p:sldId id="291" r:id="rId12"/>
    <p:sldId id="320" r:id="rId13"/>
    <p:sldId id="322" r:id="rId14"/>
    <p:sldId id="323" r:id="rId15"/>
    <p:sldId id="319" r:id="rId16"/>
    <p:sldId id="292" r:id="rId17"/>
    <p:sldId id="294" r:id="rId18"/>
    <p:sldId id="293" r:id="rId19"/>
    <p:sldId id="297" r:id="rId20"/>
    <p:sldId id="298" r:id="rId21"/>
    <p:sldId id="299" r:id="rId22"/>
    <p:sldId id="300" r:id="rId23"/>
    <p:sldId id="318" r:id="rId24"/>
    <p:sldId id="301" r:id="rId25"/>
    <p:sldId id="321" r:id="rId26"/>
    <p:sldId id="312" r:id="rId27"/>
    <p:sldId id="276" r:id="rId28"/>
    <p:sldId id="280" r:id="rId29"/>
    <p:sldId id="284" r:id="rId30"/>
    <p:sldId id="28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88" autoAdjust="0"/>
    <p:restoredTop sz="87879" autoAdjust="0"/>
  </p:normalViewPr>
  <p:slideViewPr>
    <p:cSldViewPr>
      <p:cViewPr varScale="1">
        <p:scale>
          <a:sx n="61" d="100"/>
          <a:sy n="61" d="100"/>
        </p:scale>
        <p:origin x="-1244" y="-72"/>
      </p:cViewPr>
      <p:guideLst>
        <p:guide orient="horz" pos="2160"/>
        <p:guide pos="2880"/>
      </p:guideLst>
    </p:cSldViewPr>
  </p:slideViewPr>
  <p:notesTextViewPr>
    <p:cViewPr>
      <p:scale>
        <a:sx n="1" d="1"/>
        <a:sy n="1" d="1"/>
      </p:scale>
      <p:origin x="0" y="0"/>
    </p:cViewPr>
  </p:notesTextViewPr>
  <p:sorterViewPr>
    <p:cViewPr>
      <p:scale>
        <a:sx n="100" d="100"/>
        <a:sy n="100" d="100"/>
      </p:scale>
      <p:origin x="0" y="4612"/>
    </p:cViewPr>
  </p:sorterViewPr>
  <p:notesViewPr>
    <p:cSldViewPr>
      <p:cViewPr varScale="1">
        <p:scale>
          <a:sx n="53" d="100"/>
          <a:sy n="53" d="100"/>
        </p:scale>
        <p:origin x="-2648" y="-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DFFCB5-F59F-1441-922F-85D6571F1E1D}" type="doc">
      <dgm:prSet loTypeId="urn:microsoft.com/office/officeart/2005/8/layout/process1" loCatId="" qsTypeId="urn:microsoft.com/office/officeart/2005/8/quickstyle/simple1" qsCatId="simple" csTypeId="urn:microsoft.com/office/officeart/2005/8/colors/colorful3" csCatId="colorful" phldr="1"/>
      <dgm:spPr/>
    </dgm:pt>
    <dgm:pt modelId="{E9C591AC-C5AD-2B43-8F77-A08ED6131B48}">
      <dgm:prSet phldrT="[Text]"/>
      <dgm:spPr/>
      <dgm:t>
        <a:bodyPr/>
        <a:lstStyle/>
        <a:p>
          <a:r>
            <a:rPr lang="en-US" b="1" dirty="0" smtClean="0">
              <a:latin typeface="Calibri" panose="020F0502020204030204" pitchFamily="34" charset="0"/>
            </a:rPr>
            <a:t>Inputs</a:t>
          </a:r>
          <a:endParaRPr lang="en-US" b="1" dirty="0">
            <a:latin typeface="Calibri" panose="020F0502020204030204" pitchFamily="34" charset="0"/>
          </a:endParaRPr>
        </a:p>
      </dgm:t>
    </dgm:pt>
    <dgm:pt modelId="{A701693A-7F55-4443-8970-795BF6824A75}" type="parTrans" cxnId="{11B0E0A2-EB76-544E-9E69-F2DFBDE3C194}">
      <dgm:prSet/>
      <dgm:spPr/>
      <dgm:t>
        <a:bodyPr/>
        <a:lstStyle/>
        <a:p>
          <a:endParaRPr lang="en-US"/>
        </a:p>
      </dgm:t>
    </dgm:pt>
    <dgm:pt modelId="{5C0D82FF-0674-084D-87D7-7B5A8010CF56}" type="sibTrans" cxnId="{11B0E0A2-EB76-544E-9E69-F2DFBDE3C194}">
      <dgm:prSet/>
      <dgm:spPr/>
      <dgm:t>
        <a:bodyPr/>
        <a:lstStyle/>
        <a:p>
          <a:endParaRPr lang="en-US"/>
        </a:p>
      </dgm:t>
    </dgm:pt>
    <dgm:pt modelId="{71D86CAD-085D-B744-9C3F-C2492EB1F49A}">
      <dgm:prSet phldrT="[Text]"/>
      <dgm:spPr/>
      <dgm:t>
        <a:bodyPr/>
        <a:lstStyle/>
        <a:p>
          <a:r>
            <a:rPr lang="en-US" b="1" dirty="0" smtClean="0">
              <a:latin typeface="Calibri" panose="020F0502020204030204" pitchFamily="34" charset="0"/>
            </a:rPr>
            <a:t>Camp Experience</a:t>
          </a:r>
          <a:endParaRPr lang="en-US" b="1" dirty="0">
            <a:latin typeface="Calibri" panose="020F0502020204030204" pitchFamily="34" charset="0"/>
          </a:endParaRPr>
        </a:p>
      </dgm:t>
    </dgm:pt>
    <dgm:pt modelId="{04217A30-3F31-304E-AA24-ADCF844A240B}" type="parTrans" cxnId="{106957A4-4EC9-A643-A11B-CCB0D1A9DE47}">
      <dgm:prSet/>
      <dgm:spPr/>
      <dgm:t>
        <a:bodyPr/>
        <a:lstStyle/>
        <a:p>
          <a:endParaRPr lang="en-US"/>
        </a:p>
      </dgm:t>
    </dgm:pt>
    <dgm:pt modelId="{E739FA45-E9DE-B549-858F-69C30B557EE0}" type="sibTrans" cxnId="{106957A4-4EC9-A643-A11B-CCB0D1A9DE47}">
      <dgm:prSet/>
      <dgm:spPr/>
      <dgm:t>
        <a:bodyPr/>
        <a:lstStyle/>
        <a:p>
          <a:endParaRPr lang="en-US"/>
        </a:p>
      </dgm:t>
    </dgm:pt>
    <dgm:pt modelId="{0D7E8A10-31AD-AF4C-A437-144C19EB77A0}">
      <dgm:prSet phldrT="[Text]"/>
      <dgm:spPr/>
      <dgm:t>
        <a:bodyPr/>
        <a:lstStyle/>
        <a:p>
          <a:r>
            <a:rPr lang="en-US" b="1" dirty="0" smtClean="0">
              <a:latin typeface="Calibri" panose="020F0502020204030204" pitchFamily="34" charset="0"/>
            </a:rPr>
            <a:t>Positive Youth Development</a:t>
          </a:r>
          <a:endParaRPr lang="en-US" b="1" dirty="0">
            <a:latin typeface="Calibri" panose="020F0502020204030204" pitchFamily="34" charset="0"/>
          </a:endParaRPr>
        </a:p>
      </dgm:t>
    </dgm:pt>
    <dgm:pt modelId="{88F26AA6-85DF-7C42-AF43-7CFFF07F866F}" type="parTrans" cxnId="{79FDB998-9E76-7E41-882F-7CC253B48C62}">
      <dgm:prSet/>
      <dgm:spPr/>
      <dgm:t>
        <a:bodyPr/>
        <a:lstStyle/>
        <a:p>
          <a:endParaRPr lang="en-US"/>
        </a:p>
      </dgm:t>
    </dgm:pt>
    <dgm:pt modelId="{E242631D-7C09-1E45-9F1C-7DF3ED268ECE}" type="sibTrans" cxnId="{79FDB998-9E76-7E41-882F-7CC253B48C62}">
      <dgm:prSet/>
      <dgm:spPr/>
      <dgm:t>
        <a:bodyPr/>
        <a:lstStyle/>
        <a:p>
          <a:endParaRPr lang="en-US"/>
        </a:p>
      </dgm:t>
    </dgm:pt>
    <dgm:pt modelId="{29B6140B-37CB-A541-92E3-A03C9FA21C43}" type="pres">
      <dgm:prSet presAssocID="{60DFFCB5-F59F-1441-922F-85D6571F1E1D}" presName="Name0" presStyleCnt="0">
        <dgm:presLayoutVars>
          <dgm:dir/>
          <dgm:resizeHandles val="exact"/>
        </dgm:presLayoutVars>
      </dgm:prSet>
      <dgm:spPr/>
    </dgm:pt>
    <dgm:pt modelId="{6C90B7AE-BACA-5140-97AE-707E4A19BBA7}" type="pres">
      <dgm:prSet presAssocID="{E9C591AC-C5AD-2B43-8F77-A08ED6131B48}" presName="node" presStyleLbl="node1" presStyleIdx="0" presStyleCnt="3" custLinFactNeighborX="5317" custLinFactNeighborY="-80839">
        <dgm:presLayoutVars>
          <dgm:bulletEnabled val="1"/>
        </dgm:presLayoutVars>
      </dgm:prSet>
      <dgm:spPr/>
      <dgm:t>
        <a:bodyPr/>
        <a:lstStyle/>
        <a:p>
          <a:endParaRPr lang="en-US"/>
        </a:p>
      </dgm:t>
    </dgm:pt>
    <dgm:pt modelId="{A64CB4F0-98E1-8B4B-8F18-4F8C46041E6C}" type="pres">
      <dgm:prSet presAssocID="{5C0D82FF-0674-084D-87D7-7B5A8010CF56}" presName="sibTrans" presStyleLbl="sibTrans2D1" presStyleIdx="0" presStyleCnt="2"/>
      <dgm:spPr/>
      <dgm:t>
        <a:bodyPr/>
        <a:lstStyle/>
        <a:p>
          <a:endParaRPr lang="en-US"/>
        </a:p>
      </dgm:t>
    </dgm:pt>
    <dgm:pt modelId="{2A5B15DF-9221-B14B-9A7D-F1046E0AC53A}" type="pres">
      <dgm:prSet presAssocID="{5C0D82FF-0674-084D-87D7-7B5A8010CF56}" presName="connectorText" presStyleLbl="sibTrans2D1" presStyleIdx="0" presStyleCnt="2"/>
      <dgm:spPr/>
      <dgm:t>
        <a:bodyPr/>
        <a:lstStyle/>
        <a:p>
          <a:endParaRPr lang="en-US"/>
        </a:p>
      </dgm:t>
    </dgm:pt>
    <dgm:pt modelId="{DD2768BB-00C3-4C43-B3FB-6F24964CB14B}" type="pres">
      <dgm:prSet presAssocID="{71D86CAD-085D-B744-9C3F-C2492EB1F49A}" presName="node" presStyleLbl="node1" presStyleIdx="1" presStyleCnt="3" custLinFactNeighborX="-2725" custLinFactNeighborY="-80839">
        <dgm:presLayoutVars>
          <dgm:bulletEnabled val="1"/>
        </dgm:presLayoutVars>
      </dgm:prSet>
      <dgm:spPr/>
      <dgm:t>
        <a:bodyPr/>
        <a:lstStyle/>
        <a:p>
          <a:endParaRPr lang="en-US"/>
        </a:p>
      </dgm:t>
    </dgm:pt>
    <dgm:pt modelId="{8AF0CB43-F7DF-DD4D-875C-52CB634BC18E}" type="pres">
      <dgm:prSet presAssocID="{E739FA45-E9DE-B549-858F-69C30B557EE0}" presName="sibTrans" presStyleLbl="sibTrans2D1" presStyleIdx="1" presStyleCnt="2"/>
      <dgm:spPr/>
      <dgm:t>
        <a:bodyPr/>
        <a:lstStyle/>
        <a:p>
          <a:endParaRPr lang="en-US"/>
        </a:p>
      </dgm:t>
    </dgm:pt>
    <dgm:pt modelId="{055563F7-C49D-0F48-B97F-EA5E93109621}" type="pres">
      <dgm:prSet presAssocID="{E739FA45-E9DE-B549-858F-69C30B557EE0}" presName="connectorText" presStyleLbl="sibTrans2D1" presStyleIdx="1" presStyleCnt="2"/>
      <dgm:spPr/>
      <dgm:t>
        <a:bodyPr/>
        <a:lstStyle/>
        <a:p>
          <a:endParaRPr lang="en-US"/>
        </a:p>
      </dgm:t>
    </dgm:pt>
    <dgm:pt modelId="{4D824EC1-C2DC-074F-BEDA-11620131FF5A}" type="pres">
      <dgm:prSet presAssocID="{0D7E8A10-31AD-AF4C-A437-144C19EB77A0}" presName="node" presStyleLbl="node1" presStyleIdx="2" presStyleCnt="3" custLinFactNeighborX="-10922" custLinFactNeighborY="-80839">
        <dgm:presLayoutVars>
          <dgm:bulletEnabled val="1"/>
        </dgm:presLayoutVars>
      </dgm:prSet>
      <dgm:spPr/>
      <dgm:t>
        <a:bodyPr/>
        <a:lstStyle/>
        <a:p>
          <a:endParaRPr lang="en-US"/>
        </a:p>
      </dgm:t>
    </dgm:pt>
  </dgm:ptLst>
  <dgm:cxnLst>
    <dgm:cxn modelId="{AE6A648F-D1A6-48DF-9F31-1B3A7F41E1E2}" type="presOf" srcId="{60DFFCB5-F59F-1441-922F-85D6571F1E1D}" destId="{29B6140B-37CB-A541-92E3-A03C9FA21C43}" srcOrd="0" destOrd="0" presId="urn:microsoft.com/office/officeart/2005/8/layout/process1"/>
    <dgm:cxn modelId="{6B8DF5E8-77FE-4F19-BB96-BB3B8E66DB1D}" type="presOf" srcId="{0D7E8A10-31AD-AF4C-A437-144C19EB77A0}" destId="{4D824EC1-C2DC-074F-BEDA-11620131FF5A}" srcOrd="0" destOrd="0" presId="urn:microsoft.com/office/officeart/2005/8/layout/process1"/>
    <dgm:cxn modelId="{3E0860CD-D74F-4313-AFAE-0373497AF8A8}" type="presOf" srcId="{71D86CAD-085D-B744-9C3F-C2492EB1F49A}" destId="{DD2768BB-00C3-4C43-B3FB-6F24964CB14B}" srcOrd="0" destOrd="0" presId="urn:microsoft.com/office/officeart/2005/8/layout/process1"/>
    <dgm:cxn modelId="{106957A4-4EC9-A643-A11B-CCB0D1A9DE47}" srcId="{60DFFCB5-F59F-1441-922F-85D6571F1E1D}" destId="{71D86CAD-085D-B744-9C3F-C2492EB1F49A}" srcOrd="1" destOrd="0" parTransId="{04217A30-3F31-304E-AA24-ADCF844A240B}" sibTransId="{E739FA45-E9DE-B549-858F-69C30B557EE0}"/>
    <dgm:cxn modelId="{11B0E0A2-EB76-544E-9E69-F2DFBDE3C194}" srcId="{60DFFCB5-F59F-1441-922F-85D6571F1E1D}" destId="{E9C591AC-C5AD-2B43-8F77-A08ED6131B48}" srcOrd="0" destOrd="0" parTransId="{A701693A-7F55-4443-8970-795BF6824A75}" sibTransId="{5C0D82FF-0674-084D-87D7-7B5A8010CF56}"/>
    <dgm:cxn modelId="{2B6F6309-84E9-4227-9117-A004AB9BD143}" type="presOf" srcId="{5C0D82FF-0674-084D-87D7-7B5A8010CF56}" destId="{A64CB4F0-98E1-8B4B-8F18-4F8C46041E6C}" srcOrd="0" destOrd="0" presId="urn:microsoft.com/office/officeart/2005/8/layout/process1"/>
    <dgm:cxn modelId="{159BA4E2-77A6-4DC1-85BC-A118E41D8F08}" type="presOf" srcId="{E739FA45-E9DE-B549-858F-69C30B557EE0}" destId="{055563F7-C49D-0F48-B97F-EA5E93109621}" srcOrd="1" destOrd="0" presId="urn:microsoft.com/office/officeart/2005/8/layout/process1"/>
    <dgm:cxn modelId="{438D7EE1-10BC-422C-8E6A-7AB40B04C9EE}" type="presOf" srcId="{E9C591AC-C5AD-2B43-8F77-A08ED6131B48}" destId="{6C90B7AE-BACA-5140-97AE-707E4A19BBA7}" srcOrd="0" destOrd="0" presId="urn:microsoft.com/office/officeart/2005/8/layout/process1"/>
    <dgm:cxn modelId="{3C6DE004-5BA7-4531-B44E-59282DC44F6F}" type="presOf" srcId="{5C0D82FF-0674-084D-87D7-7B5A8010CF56}" destId="{2A5B15DF-9221-B14B-9A7D-F1046E0AC53A}" srcOrd="1" destOrd="0" presId="urn:microsoft.com/office/officeart/2005/8/layout/process1"/>
    <dgm:cxn modelId="{79FDB998-9E76-7E41-882F-7CC253B48C62}" srcId="{60DFFCB5-F59F-1441-922F-85D6571F1E1D}" destId="{0D7E8A10-31AD-AF4C-A437-144C19EB77A0}" srcOrd="2" destOrd="0" parTransId="{88F26AA6-85DF-7C42-AF43-7CFFF07F866F}" sibTransId="{E242631D-7C09-1E45-9F1C-7DF3ED268ECE}"/>
    <dgm:cxn modelId="{C2EBE746-C952-44A4-9110-E96CB09DC5E9}" type="presOf" srcId="{E739FA45-E9DE-B549-858F-69C30B557EE0}" destId="{8AF0CB43-F7DF-DD4D-875C-52CB634BC18E}" srcOrd="0" destOrd="0" presId="urn:microsoft.com/office/officeart/2005/8/layout/process1"/>
    <dgm:cxn modelId="{0B5EDAD9-6EB2-45D9-A9CB-97CD132DDB8F}" type="presParOf" srcId="{29B6140B-37CB-A541-92E3-A03C9FA21C43}" destId="{6C90B7AE-BACA-5140-97AE-707E4A19BBA7}" srcOrd="0" destOrd="0" presId="urn:microsoft.com/office/officeart/2005/8/layout/process1"/>
    <dgm:cxn modelId="{56991948-2B4D-4484-A856-58550F557EDD}" type="presParOf" srcId="{29B6140B-37CB-A541-92E3-A03C9FA21C43}" destId="{A64CB4F0-98E1-8B4B-8F18-4F8C46041E6C}" srcOrd="1" destOrd="0" presId="urn:microsoft.com/office/officeart/2005/8/layout/process1"/>
    <dgm:cxn modelId="{155CE7C4-D706-4ED9-84E1-58826EE90309}" type="presParOf" srcId="{A64CB4F0-98E1-8B4B-8F18-4F8C46041E6C}" destId="{2A5B15DF-9221-B14B-9A7D-F1046E0AC53A}" srcOrd="0" destOrd="0" presId="urn:microsoft.com/office/officeart/2005/8/layout/process1"/>
    <dgm:cxn modelId="{4667E65B-3ECB-4BFD-9FB8-1A6DC0AE2ED8}" type="presParOf" srcId="{29B6140B-37CB-A541-92E3-A03C9FA21C43}" destId="{DD2768BB-00C3-4C43-B3FB-6F24964CB14B}" srcOrd="2" destOrd="0" presId="urn:microsoft.com/office/officeart/2005/8/layout/process1"/>
    <dgm:cxn modelId="{25489F68-2CA0-4888-86A2-DA3F53AEBFFF}" type="presParOf" srcId="{29B6140B-37CB-A541-92E3-A03C9FA21C43}" destId="{8AF0CB43-F7DF-DD4D-875C-52CB634BC18E}" srcOrd="3" destOrd="0" presId="urn:microsoft.com/office/officeart/2005/8/layout/process1"/>
    <dgm:cxn modelId="{49A2BF35-52AD-4A31-95DE-72B61E47752B}" type="presParOf" srcId="{8AF0CB43-F7DF-DD4D-875C-52CB634BC18E}" destId="{055563F7-C49D-0F48-B97F-EA5E93109621}" srcOrd="0" destOrd="0" presId="urn:microsoft.com/office/officeart/2005/8/layout/process1"/>
    <dgm:cxn modelId="{FEC704F9-55F7-415B-9C8A-132D5BA941BF}" type="presParOf" srcId="{29B6140B-37CB-A541-92E3-A03C9FA21C43}" destId="{4D824EC1-C2DC-074F-BEDA-11620131FF5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0DFFCB5-F59F-1441-922F-85D6571F1E1D}" type="doc">
      <dgm:prSet loTypeId="urn:microsoft.com/office/officeart/2005/8/layout/process1" loCatId="" qsTypeId="urn:microsoft.com/office/officeart/2005/8/quickstyle/simple4" qsCatId="simple" csTypeId="urn:microsoft.com/office/officeart/2005/8/colors/colorful3" csCatId="colorful" phldr="1"/>
      <dgm:spPr/>
    </dgm:pt>
    <dgm:pt modelId="{E9C591AC-C5AD-2B43-8F77-A08ED6131B48}">
      <dgm:prSet phldrT="[Text]"/>
      <dgm:spPr/>
      <dgm:t>
        <a:bodyPr/>
        <a:lstStyle/>
        <a:p>
          <a:r>
            <a:rPr lang="en-US" b="1" dirty="0" smtClean="0">
              <a:latin typeface="Calibri" panose="020F0502020204030204" pitchFamily="34" charset="0"/>
            </a:rPr>
            <a:t>Inputs</a:t>
          </a:r>
          <a:endParaRPr lang="en-US" b="1" dirty="0">
            <a:latin typeface="Calibri" panose="020F0502020204030204" pitchFamily="34" charset="0"/>
          </a:endParaRPr>
        </a:p>
      </dgm:t>
    </dgm:pt>
    <dgm:pt modelId="{A701693A-7F55-4443-8970-795BF6824A75}" type="parTrans" cxnId="{11B0E0A2-EB76-544E-9E69-F2DFBDE3C194}">
      <dgm:prSet/>
      <dgm:spPr/>
      <dgm:t>
        <a:bodyPr/>
        <a:lstStyle/>
        <a:p>
          <a:endParaRPr lang="en-US"/>
        </a:p>
      </dgm:t>
    </dgm:pt>
    <dgm:pt modelId="{5C0D82FF-0674-084D-87D7-7B5A8010CF56}" type="sibTrans" cxnId="{11B0E0A2-EB76-544E-9E69-F2DFBDE3C194}">
      <dgm:prSet/>
      <dgm:spPr/>
      <dgm:t>
        <a:bodyPr/>
        <a:lstStyle/>
        <a:p>
          <a:endParaRPr lang="en-US"/>
        </a:p>
      </dgm:t>
    </dgm:pt>
    <dgm:pt modelId="{71D86CAD-085D-B744-9C3F-C2492EB1F49A}">
      <dgm:prSet phldrT="[Text]"/>
      <dgm:spPr/>
      <dgm:t>
        <a:bodyPr/>
        <a:lstStyle/>
        <a:p>
          <a:r>
            <a:rPr lang="en-US" b="1" dirty="0" smtClean="0">
              <a:latin typeface="Calibri" panose="020F0502020204030204" pitchFamily="34" charset="0"/>
            </a:rPr>
            <a:t>Camp Experience</a:t>
          </a:r>
          <a:endParaRPr lang="en-US" b="1" dirty="0">
            <a:latin typeface="Calibri" panose="020F0502020204030204" pitchFamily="34" charset="0"/>
          </a:endParaRPr>
        </a:p>
      </dgm:t>
    </dgm:pt>
    <dgm:pt modelId="{04217A30-3F31-304E-AA24-ADCF844A240B}" type="parTrans" cxnId="{106957A4-4EC9-A643-A11B-CCB0D1A9DE47}">
      <dgm:prSet/>
      <dgm:spPr/>
      <dgm:t>
        <a:bodyPr/>
        <a:lstStyle/>
        <a:p>
          <a:endParaRPr lang="en-US"/>
        </a:p>
      </dgm:t>
    </dgm:pt>
    <dgm:pt modelId="{E739FA45-E9DE-B549-858F-69C30B557EE0}" type="sibTrans" cxnId="{106957A4-4EC9-A643-A11B-CCB0D1A9DE47}">
      <dgm:prSet/>
      <dgm:spPr/>
      <dgm:t>
        <a:bodyPr/>
        <a:lstStyle/>
        <a:p>
          <a:endParaRPr lang="en-US"/>
        </a:p>
      </dgm:t>
    </dgm:pt>
    <dgm:pt modelId="{0D7E8A10-31AD-AF4C-A437-144C19EB77A0}">
      <dgm:prSet phldrT="[Text]"/>
      <dgm:spPr/>
      <dgm:t>
        <a:bodyPr/>
        <a:lstStyle/>
        <a:p>
          <a:r>
            <a:rPr lang="en-US" b="1" dirty="0" smtClean="0">
              <a:latin typeface="Calibri" panose="020F0502020204030204" pitchFamily="34" charset="0"/>
            </a:rPr>
            <a:t>Positive Youth Development</a:t>
          </a:r>
          <a:endParaRPr lang="en-US" b="1" dirty="0">
            <a:latin typeface="Calibri" panose="020F0502020204030204" pitchFamily="34" charset="0"/>
          </a:endParaRPr>
        </a:p>
      </dgm:t>
    </dgm:pt>
    <dgm:pt modelId="{88F26AA6-85DF-7C42-AF43-7CFFF07F866F}" type="parTrans" cxnId="{79FDB998-9E76-7E41-882F-7CC253B48C62}">
      <dgm:prSet/>
      <dgm:spPr/>
      <dgm:t>
        <a:bodyPr/>
        <a:lstStyle/>
        <a:p>
          <a:endParaRPr lang="en-US"/>
        </a:p>
      </dgm:t>
    </dgm:pt>
    <dgm:pt modelId="{E242631D-7C09-1E45-9F1C-7DF3ED268ECE}" type="sibTrans" cxnId="{79FDB998-9E76-7E41-882F-7CC253B48C62}">
      <dgm:prSet/>
      <dgm:spPr/>
      <dgm:t>
        <a:bodyPr/>
        <a:lstStyle/>
        <a:p>
          <a:endParaRPr lang="en-US"/>
        </a:p>
      </dgm:t>
    </dgm:pt>
    <dgm:pt modelId="{29B6140B-37CB-A541-92E3-A03C9FA21C43}" type="pres">
      <dgm:prSet presAssocID="{60DFFCB5-F59F-1441-922F-85D6571F1E1D}" presName="Name0" presStyleCnt="0">
        <dgm:presLayoutVars>
          <dgm:dir/>
          <dgm:resizeHandles val="exact"/>
        </dgm:presLayoutVars>
      </dgm:prSet>
      <dgm:spPr/>
    </dgm:pt>
    <dgm:pt modelId="{6C90B7AE-BACA-5140-97AE-707E4A19BBA7}" type="pres">
      <dgm:prSet presAssocID="{E9C591AC-C5AD-2B43-8F77-A08ED6131B48}" presName="node" presStyleLbl="node1" presStyleIdx="0" presStyleCnt="3" custLinFactNeighborX="-836" custLinFactNeighborY="-1425">
        <dgm:presLayoutVars>
          <dgm:bulletEnabled val="1"/>
        </dgm:presLayoutVars>
      </dgm:prSet>
      <dgm:spPr/>
      <dgm:t>
        <a:bodyPr/>
        <a:lstStyle/>
        <a:p>
          <a:endParaRPr lang="en-US"/>
        </a:p>
      </dgm:t>
    </dgm:pt>
    <dgm:pt modelId="{A64CB4F0-98E1-8B4B-8F18-4F8C46041E6C}" type="pres">
      <dgm:prSet presAssocID="{5C0D82FF-0674-084D-87D7-7B5A8010CF56}" presName="sibTrans" presStyleLbl="sibTrans2D1" presStyleIdx="0" presStyleCnt="2"/>
      <dgm:spPr/>
      <dgm:t>
        <a:bodyPr/>
        <a:lstStyle/>
        <a:p>
          <a:endParaRPr lang="en-US"/>
        </a:p>
      </dgm:t>
    </dgm:pt>
    <dgm:pt modelId="{2A5B15DF-9221-B14B-9A7D-F1046E0AC53A}" type="pres">
      <dgm:prSet presAssocID="{5C0D82FF-0674-084D-87D7-7B5A8010CF56}" presName="connectorText" presStyleLbl="sibTrans2D1" presStyleIdx="0" presStyleCnt="2"/>
      <dgm:spPr/>
      <dgm:t>
        <a:bodyPr/>
        <a:lstStyle/>
        <a:p>
          <a:endParaRPr lang="en-US"/>
        </a:p>
      </dgm:t>
    </dgm:pt>
    <dgm:pt modelId="{DD2768BB-00C3-4C43-B3FB-6F24964CB14B}" type="pres">
      <dgm:prSet presAssocID="{71D86CAD-085D-B744-9C3F-C2492EB1F49A}" presName="node" presStyleLbl="node1" presStyleIdx="1" presStyleCnt="3">
        <dgm:presLayoutVars>
          <dgm:bulletEnabled val="1"/>
        </dgm:presLayoutVars>
      </dgm:prSet>
      <dgm:spPr/>
      <dgm:t>
        <a:bodyPr/>
        <a:lstStyle/>
        <a:p>
          <a:endParaRPr lang="en-US"/>
        </a:p>
      </dgm:t>
    </dgm:pt>
    <dgm:pt modelId="{8AF0CB43-F7DF-DD4D-875C-52CB634BC18E}" type="pres">
      <dgm:prSet presAssocID="{E739FA45-E9DE-B549-858F-69C30B557EE0}" presName="sibTrans" presStyleLbl="sibTrans2D1" presStyleIdx="1" presStyleCnt="2"/>
      <dgm:spPr/>
      <dgm:t>
        <a:bodyPr/>
        <a:lstStyle/>
        <a:p>
          <a:endParaRPr lang="en-US"/>
        </a:p>
      </dgm:t>
    </dgm:pt>
    <dgm:pt modelId="{055563F7-C49D-0F48-B97F-EA5E93109621}" type="pres">
      <dgm:prSet presAssocID="{E739FA45-E9DE-B549-858F-69C30B557EE0}" presName="connectorText" presStyleLbl="sibTrans2D1" presStyleIdx="1" presStyleCnt="2"/>
      <dgm:spPr/>
      <dgm:t>
        <a:bodyPr/>
        <a:lstStyle/>
        <a:p>
          <a:endParaRPr lang="en-US"/>
        </a:p>
      </dgm:t>
    </dgm:pt>
    <dgm:pt modelId="{4D824EC1-C2DC-074F-BEDA-11620131FF5A}" type="pres">
      <dgm:prSet presAssocID="{0D7E8A10-31AD-AF4C-A437-144C19EB77A0}" presName="node" presStyleLbl="node1" presStyleIdx="2" presStyleCnt="3">
        <dgm:presLayoutVars>
          <dgm:bulletEnabled val="1"/>
        </dgm:presLayoutVars>
      </dgm:prSet>
      <dgm:spPr/>
      <dgm:t>
        <a:bodyPr/>
        <a:lstStyle/>
        <a:p>
          <a:endParaRPr lang="en-US"/>
        </a:p>
      </dgm:t>
    </dgm:pt>
  </dgm:ptLst>
  <dgm:cxnLst>
    <dgm:cxn modelId="{BB53E881-ADDA-4066-9D54-E2755687D2EF}" type="presOf" srcId="{E739FA45-E9DE-B549-858F-69C30B557EE0}" destId="{055563F7-C49D-0F48-B97F-EA5E93109621}" srcOrd="1" destOrd="0" presId="urn:microsoft.com/office/officeart/2005/8/layout/process1"/>
    <dgm:cxn modelId="{F2E86007-B45C-4BCF-A148-816B7B432515}" type="presOf" srcId="{60DFFCB5-F59F-1441-922F-85D6571F1E1D}" destId="{29B6140B-37CB-A541-92E3-A03C9FA21C43}" srcOrd="0" destOrd="0" presId="urn:microsoft.com/office/officeart/2005/8/layout/process1"/>
    <dgm:cxn modelId="{D844AF0E-3E9E-4EBC-93AE-156B67F4A406}" type="presOf" srcId="{E9C591AC-C5AD-2B43-8F77-A08ED6131B48}" destId="{6C90B7AE-BACA-5140-97AE-707E4A19BBA7}" srcOrd="0" destOrd="0" presId="urn:microsoft.com/office/officeart/2005/8/layout/process1"/>
    <dgm:cxn modelId="{106957A4-4EC9-A643-A11B-CCB0D1A9DE47}" srcId="{60DFFCB5-F59F-1441-922F-85D6571F1E1D}" destId="{71D86CAD-085D-B744-9C3F-C2492EB1F49A}" srcOrd="1" destOrd="0" parTransId="{04217A30-3F31-304E-AA24-ADCF844A240B}" sibTransId="{E739FA45-E9DE-B549-858F-69C30B557EE0}"/>
    <dgm:cxn modelId="{7F267F99-99DE-4B2E-A5A9-48A15FF86796}" type="presOf" srcId="{5C0D82FF-0674-084D-87D7-7B5A8010CF56}" destId="{2A5B15DF-9221-B14B-9A7D-F1046E0AC53A}" srcOrd="1" destOrd="0" presId="urn:microsoft.com/office/officeart/2005/8/layout/process1"/>
    <dgm:cxn modelId="{11B0E0A2-EB76-544E-9E69-F2DFBDE3C194}" srcId="{60DFFCB5-F59F-1441-922F-85D6571F1E1D}" destId="{E9C591AC-C5AD-2B43-8F77-A08ED6131B48}" srcOrd="0" destOrd="0" parTransId="{A701693A-7F55-4443-8970-795BF6824A75}" sibTransId="{5C0D82FF-0674-084D-87D7-7B5A8010CF56}"/>
    <dgm:cxn modelId="{D9908B5D-F486-4E0D-861B-25ADA48E5101}" type="presOf" srcId="{0D7E8A10-31AD-AF4C-A437-144C19EB77A0}" destId="{4D824EC1-C2DC-074F-BEDA-11620131FF5A}" srcOrd="0" destOrd="0" presId="urn:microsoft.com/office/officeart/2005/8/layout/process1"/>
    <dgm:cxn modelId="{30020C82-F618-400F-9E92-08ADCB939847}" type="presOf" srcId="{E739FA45-E9DE-B549-858F-69C30B557EE0}" destId="{8AF0CB43-F7DF-DD4D-875C-52CB634BC18E}" srcOrd="0" destOrd="0" presId="urn:microsoft.com/office/officeart/2005/8/layout/process1"/>
    <dgm:cxn modelId="{79463D75-B88F-400D-ABBE-4B68055D1997}" type="presOf" srcId="{71D86CAD-085D-B744-9C3F-C2492EB1F49A}" destId="{DD2768BB-00C3-4C43-B3FB-6F24964CB14B}" srcOrd="0" destOrd="0" presId="urn:microsoft.com/office/officeart/2005/8/layout/process1"/>
    <dgm:cxn modelId="{9FE6598A-651D-4713-A196-32192FBD3C3C}" type="presOf" srcId="{5C0D82FF-0674-084D-87D7-7B5A8010CF56}" destId="{A64CB4F0-98E1-8B4B-8F18-4F8C46041E6C}" srcOrd="0" destOrd="0" presId="urn:microsoft.com/office/officeart/2005/8/layout/process1"/>
    <dgm:cxn modelId="{79FDB998-9E76-7E41-882F-7CC253B48C62}" srcId="{60DFFCB5-F59F-1441-922F-85D6571F1E1D}" destId="{0D7E8A10-31AD-AF4C-A437-144C19EB77A0}" srcOrd="2" destOrd="0" parTransId="{88F26AA6-85DF-7C42-AF43-7CFFF07F866F}" sibTransId="{E242631D-7C09-1E45-9F1C-7DF3ED268ECE}"/>
    <dgm:cxn modelId="{C65F0B06-4077-4425-9DC0-ADC8AFC8B4D3}" type="presParOf" srcId="{29B6140B-37CB-A541-92E3-A03C9FA21C43}" destId="{6C90B7AE-BACA-5140-97AE-707E4A19BBA7}" srcOrd="0" destOrd="0" presId="urn:microsoft.com/office/officeart/2005/8/layout/process1"/>
    <dgm:cxn modelId="{947E2C5F-F898-4D92-9FAE-6914F57C7577}" type="presParOf" srcId="{29B6140B-37CB-A541-92E3-A03C9FA21C43}" destId="{A64CB4F0-98E1-8B4B-8F18-4F8C46041E6C}" srcOrd="1" destOrd="0" presId="urn:microsoft.com/office/officeart/2005/8/layout/process1"/>
    <dgm:cxn modelId="{9E2E87FE-9E95-4B4C-AE18-7D90193840C2}" type="presParOf" srcId="{A64CB4F0-98E1-8B4B-8F18-4F8C46041E6C}" destId="{2A5B15DF-9221-B14B-9A7D-F1046E0AC53A}" srcOrd="0" destOrd="0" presId="urn:microsoft.com/office/officeart/2005/8/layout/process1"/>
    <dgm:cxn modelId="{A47D6A7D-CDA8-426D-B2E5-3833D0DB2F16}" type="presParOf" srcId="{29B6140B-37CB-A541-92E3-A03C9FA21C43}" destId="{DD2768BB-00C3-4C43-B3FB-6F24964CB14B}" srcOrd="2" destOrd="0" presId="urn:microsoft.com/office/officeart/2005/8/layout/process1"/>
    <dgm:cxn modelId="{DAF2FC65-A00C-43E2-BD86-867CD394F503}" type="presParOf" srcId="{29B6140B-37CB-A541-92E3-A03C9FA21C43}" destId="{8AF0CB43-F7DF-DD4D-875C-52CB634BC18E}" srcOrd="3" destOrd="0" presId="urn:microsoft.com/office/officeart/2005/8/layout/process1"/>
    <dgm:cxn modelId="{5CCB5540-E6CA-43F6-A5F7-ACB64A417311}" type="presParOf" srcId="{8AF0CB43-F7DF-DD4D-875C-52CB634BC18E}" destId="{055563F7-C49D-0F48-B97F-EA5E93109621}" srcOrd="0" destOrd="0" presId="urn:microsoft.com/office/officeart/2005/8/layout/process1"/>
    <dgm:cxn modelId="{B689E5CA-6496-4619-8F81-094D21077714}" type="presParOf" srcId="{29B6140B-37CB-A541-92E3-A03C9FA21C43}" destId="{4D824EC1-C2DC-074F-BEDA-11620131FF5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B42921-02DC-4A65-96F8-3F80785297B1}" type="doc">
      <dgm:prSet loTypeId="urn:microsoft.com/office/officeart/2005/8/layout/pyramid1" loCatId="pyramid" qsTypeId="urn:microsoft.com/office/officeart/2005/8/quickstyle/simple1" qsCatId="simple" csTypeId="urn:microsoft.com/office/officeart/2005/8/colors/colorful3" csCatId="colorful" phldr="1"/>
      <dgm:spPr/>
    </dgm:pt>
    <dgm:pt modelId="{ACD99679-B1D0-4281-84FB-912E06503896}">
      <dgm:prSet phldrT="[Text]" custT="1"/>
      <dgm:spPr/>
      <dgm:t>
        <a:bodyPr/>
        <a:lstStyle/>
        <a:p>
          <a:r>
            <a:rPr lang="en-US" sz="4400" b="1" dirty="0" smtClean="0"/>
            <a:t>Engagement</a:t>
          </a:r>
          <a:endParaRPr lang="en-US" sz="4400" b="1" dirty="0"/>
        </a:p>
      </dgm:t>
    </dgm:pt>
    <dgm:pt modelId="{8901FB2A-D120-4F3E-965C-6B0049597F2F}" type="parTrans" cxnId="{C31B86EB-2D8B-4FFA-9721-F72189AB94CD}">
      <dgm:prSet/>
      <dgm:spPr/>
      <dgm:t>
        <a:bodyPr/>
        <a:lstStyle/>
        <a:p>
          <a:endParaRPr lang="en-US"/>
        </a:p>
      </dgm:t>
    </dgm:pt>
    <dgm:pt modelId="{91083A31-8576-4E30-911E-739A1B066C2A}" type="sibTrans" cxnId="{C31B86EB-2D8B-4FFA-9721-F72189AB94CD}">
      <dgm:prSet/>
      <dgm:spPr/>
      <dgm:t>
        <a:bodyPr/>
        <a:lstStyle/>
        <a:p>
          <a:endParaRPr lang="en-US"/>
        </a:p>
      </dgm:t>
    </dgm:pt>
    <dgm:pt modelId="{11901978-2566-4771-B8B0-58F3DBE0D0EB}">
      <dgm:prSet phldrT="[Text]"/>
      <dgm:spPr/>
      <dgm:t>
        <a:bodyPr/>
        <a:lstStyle/>
        <a:p>
          <a:r>
            <a:rPr lang="en-US" b="1" dirty="0" smtClean="0"/>
            <a:t>Activity Environment</a:t>
          </a:r>
          <a:endParaRPr lang="en-US" b="1" dirty="0"/>
        </a:p>
      </dgm:t>
    </dgm:pt>
    <dgm:pt modelId="{ABBBCA04-CDA1-40DD-8427-815576208CDF}" type="parTrans" cxnId="{3AAB88D3-7F78-4A11-89FD-98CA6E389BBD}">
      <dgm:prSet/>
      <dgm:spPr/>
      <dgm:t>
        <a:bodyPr/>
        <a:lstStyle/>
        <a:p>
          <a:endParaRPr lang="en-US"/>
        </a:p>
      </dgm:t>
    </dgm:pt>
    <dgm:pt modelId="{DC379EBF-3E86-4EA0-AE03-0997827A59CD}" type="sibTrans" cxnId="{3AAB88D3-7F78-4A11-89FD-98CA6E389BBD}">
      <dgm:prSet/>
      <dgm:spPr/>
      <dgm:t>
        <a:bodyPr/>
        <a:lstStyle/>
        <a:p>
          <a:endParaRPr lang="en-US"/>
        </a:p>
      </dgm:t>
    </dgm:pt>
    <dgm:pt modelId="{9B89B6F5-2927-0C45-A725-D4B4B44BE81A}">
      <dgm:prSet phldrT="[Text]"/>
      <dgm:spPr/>
      <dgm:t>
        <a:bodyPr/>
        <a:lstStyle/>
        <a:p>
          <a:r>
            <a:rPr lang="en-US" b="1" dirty="0" smtClean="0"/>
            <a:t>Learning Environment</a:t>
          </a:r>
          <a:endParaRPr lang="en-US" b="0" dirty="0"/>
        </a:p>
      </dgm:t>
    </dgm:pt>
    <dgm:pt modelId="{128B4E36-4CD0-404A-9D62-F95F6FA07166}" type="parTrans" cxnId="{8571A2AF-0539-204F-9859-635A2C43EA8F}">
      <dgm:prSet/>
      <dgm:spPr/>
      <dgm:t>
        <a:bodyPr/>
        <a:lstStyle/>
        <a:p>
          <a:endParaRPr lang="en-US"/>
        </a:p>
      </dgm:t>
    </dgm:pt>
    <dgm:pt modelId="{C5C75C4B-C734-A44F-B8BE-052233378C26}" type="sibTrans" cxnId="{8571A2AF-0539-204F-9859-635A2C43EA8F}">
      <dgm:prSet/>
      <dgm:spPr/>
      <dgm:t>
        <a:bodyPr/>
        <a:lstStyle/>
        <a:p>
          <a:endParaRPr lang="en-US"/>
        </a:p>
      </dgm:t>
    </dgm:pt>
    <dgm:pt modelId="{43819FE4-449F-4483-A417-A069300DEBEC}" type="pres">
      <dgm:prSet presAssocID="{7AB42921-02DC-4A65-96F8-3F80785297B1}" presName="Name0" presStyleCnt="0">
        <dgm:presLayoutVars>
          <dgm:dir/>
          <dgm:animLvl val="lvl"/>
          <dgm:resizeHandles val="exact"/>
        </dgm:presLayoutVars>
      </dgm:prSet>
      <dgm:spPr/>
    </dgm:pt>
    <dgm:pt modelId="{65F31D00-87B7-43D7-BBF3-38C49A9E5E06}" type="pres">
      <dgm:prSet presAssocID="{ACD99679-B1D0-4281-84FB-912E06503896}" presName="Name8" presStyleCnt="0"/>
      <dgm:spPr/>
    </dgm:pt>
    <dgm:pt modelId="{509A376B-8146-4B98-8FB1-F3A9F6DEB7BF}" type="pres">
      <dgm:prSet presAssocID="{ACD99679-B1D0-4281-84FB-912E06503896}" presName="level" presStyleLbl="node1" presStyleIdx="0" presStyleCnt="3">
        <dgm:presLayoutVars>
          <dgm:chMax val="1"/>
          <dgm:bulletEnabled val="1"/>
        </dgm:presLayoutVars>
      </dgm:prSet>
      <dgm:spPr/>
      <dgm:t>
        <a:bodyPr/>
        <a:lstStyle/>
        <a:p>
          <a:endParaRPr lang="en-US"/>
        </a:p>
      </dgm:t>
    </dgm:pt>
    <dgm:pt modelId="{23D0A136-635E-43CC-8956-2376744C4275}" type="pres">
      <dgm:prSet presAssocID="{ACD99679-B1D0-4281-84FB-912E06503896}" presName="levelTx" presStyleLbl="revTx" presStyleIdx="0" presStyleCnt="0">
        <dgm:presLayoutVars>
          <dgm:chMax val="1"/>
          <dgm:bulletEnabled val="1"/>
        </dgm:presLayoutVars>
      </dgm:prSet>
      <dgm:spPr/>
      <dgm:t>
        <a:bodyPr/>
        <a:lstStyle/>
        <a:p>
          <a:endParaRPr lang="en-US"/>
        </a:p>
      </dgm:t>
    </dgm:pt>
    <dgm:pt modelId="{73AF267D-42E4-BB4A-B919-70211674CF9A}" type="pres">
      <dgm:prSet presAssocID="{9B89B6F5-2927-0C45-A725-D4B4B44BE81A}" presName="Name8" presStyleCnt="0"/>
      <dgm:spPr/>
    </dgm:pt>
    <dgm:pt modelId="{88D0A364-4FE6-C545-B82E-12D322B6569C}" type="pres">
      <dgm:prSet presAssocID="{9B89B6F5-2927-0C45-A725-D4B4B44BE81A}" presName="level" presStyleLbl="node1" presStyleIdx="1" presStyleCnt="3" custLinFactNeighborX="-58" custLinFactNeighborY="-2041">
        <dgm:presLayoutVars>
          <dgm:chMax val="1"/>
          <dgm:bulletEnabled val="1"/>
        </dgm:presLayoutVars>
      </dgm:prSet>
      <dgm:spPr/>
      <dgm:t>
        <a:bodyPr/>
        <a:lstStyle/>
        <a:p>
          <a:endParaRPr lang="en-US"/>
        </a:p>
      </dgm:t>
    </dgm:pt>
    <dgm:pt modelId="{F68C5308-DD4F-1F42-ACE8-D1D55DA10434}" type="pres">
      <dgm:prSet presAssocID="{9B89B6F5-2927-0C45-A725-D4B4B44BE81A}" presName="levelTx" presStyleLbl="revTx" presStyleIdx="0" presStyleCnt="0">
        <dgm:presLayoutVars>
          <dgm:chMax val="1"/>
          <dgm:bulletEnabled val="1"/>
        </dgm:presLayoutVars>
      </dgm:prSet>
      <dgm:spPr/>
      <dgm:t>
        <a:bodyPr/>
        <a:lstStyle/>
        <a:p>
          <a:endParaRPr lang="en-US"/>
        </a:p>
      </dgm:t>
    </dgm:pt>
    <dgm:pt modelId="{D0C54F4E-B3B7-4592-8718-59DF383136EB}" type="pres">
      <dgm:prSet presAssocID="{11901978-2566-4771-B8B0-58F3DBE0D0EB}" presName="Name8" presStyleCnt="0"/>
      <dgm:spPr/>
    </dgm:pt>
    <dgm:pt modelId="{9BA042B9-FE85-4668-86F1-14AE6313F813}" type="pres">
      <dgm:prSet presAssocID="{11901978-2566-4771-B8B0-58F3DBE0D0EB}" presName="level" presStyleLbl="node1" presStyleIdx="2" presStyleCnt="3" custLinFactNeighborX="173" custLinFactNeighborY="1493">
        <dgm:presLayoutVars>
          <dgm:chMax val="1"/>
          <dgm:bulletEnabled val="1"/>
        </dgm:presLayoutVars>
      </dgm:prSet>
      <dgm:spPr/>
      <dgm:t>
        <a:bodyPr/>
        <a:lstStyle/>
        <a:p>
          <a:endParaRPr lang="en-US"/>
        </a:p>
      </dgm:t>
    </dgm:pt>
    <dgm:pt modelId="{E3F90CBA-5161-4F3E-A142-B057FA8932A7}" type="pres">
      <dgm:prSet presAssocID="{11901978-2566-4771-B8B0-58F3DBE0D0EB}" presName="levelTx" presStyleLbl="revTx" presStyleIdx="0" presStyleCnt="0">
        <dgm:presLayoutVars>
          <dgm:chMax val="1"/>
          <dgm:bulletEnabled val="1"/>
        </dgm:presLayoutVars>
      </dgm:prSet>
      <dgm:spPr/>
      <dgm:t>
        <a:bodyPr/>
        <a:lstStyle/>
        <a:p>
          <a:endParaRPr lang="en-US"/>
        </a:p>
      </dgm:t>
    </dgm:pt>
  </dgm:ptLst>
  <dgm:cxnLst>
    <dgm:cxn modelId="{C090F86C-D7D7-4187-AE11-50D163D0609B}" type="presOf" srcId="{7AB42921-02DC-4A65-96F8-3F80785297B1}" destId="{43819FE4-449F-4483-A417-A069300DEBEC}" srcOrd="0" destOrd="0" presId="urn:microsoft.com/office/officeart/2005/8/layout/pyramid1"/>
    <dgm:cxn modelId="{8571A2AF-0539-204F-9859-635A2C43EA8F}" srcId="{7AB42921-02DC-4A65-96F8-3F80785297B1}" destId="{9B89B6F5-2927-0C45-A725-D4B4B44BE81A}" srcOrd="1" destOrd="0" parTransId="{128B4E36-4CD0-404A-9D62-F95F6FA07166}" sibTransId="{C5C75C4B-C734-A44F-B8BE-052233378C26}"/>
    <dgm:cxn modelId="{BEC1A5C5-D8AF-499F-8444-F9C342AED9B6}" type="presOf" srcId="{11901978-2566-4771-B8B0-58F3DBE0D0EB}" destId="{9BA042B9-FE85-4668-86F1-14AE6313F813}" srcOrd="0" destOrd="0" presId="urn:microsoft.com/office/officeart/2005/8/layout/pyramid1"/>
    <dgm:cxn modelId="{93937234-9645-400E-998D-02A85C6D2C19}" type="presOf" srcId="{11901978-2566-4771-B8B0-58F3DBE0D0EB}" destId="{E3F90CBA-5161-4F3E-A142-B057FA8932A7}" srcOrd="1" destOrd="0" presId="urn:microsoft.com/office/officeart/2005/8/layout/pyramid1"/>
    <dgm:cxn modelId="{9A0C905C-F5C1-445A-AD38-1A011B35FEE0}" type="presOf" srcId="{ACD99679-B1D0-4281-84FB-912E06503896}" destId="{23D0A136-635E-43CC-8956-2376744C4275}" srcOrd="1" destOrd="0" presId="urn:microsoft.com/office/officeart/2005/8/layout/pyramid1"/>
    <dgm:cxn modelId="{3AAB88D3-7F78-4A11-89FD-98CA6E389BBD}" srcId="{7AB42921-02DC-4A65-96F8-3F80785297B1}" destId="{11901978-2566-4771-B8B0-58F3DBE0D0EB}" srcOrd="2" destOrd="0" parTransId="{ABBBCA04-CDA1-40DD-8427-815576208CDF}" sibTransId="{DC379EBF-3E86-4EA0-AE03-0997827A59CD}"/>
    <dgm:cxn modelId="{91D8A284-9D1E-4D06-A03B-7DD1E3B8A850}" type="presOf" srcId="{9B89B6F5-2927-0C45-A725-D4B4B44BE81A}" destId="{F68C5308-DD4F-1F42-ACE8-D1D55DA10434}" srcOrd="1" destOrd="0" presId="urn:microsoft.com/office/officeart/2005/8/layout/pyramid1"/>
    <dgm:cxn modelId="{5F5DD445-5D99-473D-A6A1-13F93CAE9BD7}" type="presOf" srcId="{ACD99679-B1D0-4281-84FB-912E06503896}" destId="{509A376B-8146-4B98-8FB1-F3A9F6DEB7BF}" srcOrd="0" destOrd="0" presId="urn:microsoft.com/office/officeart/2005/8/layout/pyramid1"/>
    <dgm:cxn modelId="{C31B86EB-2D8B-4FFA-9721-F72189AB94CD}" srcId="{7AB42921-02DC-4A65-96F8-3F80785297B1}" destId="{ACD99679-B1D0-4281-84FB-912E06503896}" srcOrd="0" destOrd="0" parTransId="{8901FB2A-D120-4F3E-965C-6B0049597F2F}" sibTransId="{91083A31-8576-4E30-911E-739A1B066C2A}"/>
    <dgm:cxn modelId="{A0A6B2D8-FA51-4FF4-BCE8-C8EAD9273792}" type="presOf" srcId="{9B89B6F5-2927-0C45-A725-D4B4B44BE81A}" destId="{88D0A364-4FE6-C545-B82E-12D322B6569C}" srcOrd="0" destOrd="0" presId="urn:microsoft.com/office/officeart/2005/8/layout/pyramid1"/>
    <dgm:cxn modelId="{E214D23F-C383-4FB5-9D52-520B2818D3B3}" type="presParOf" srcId="{43819FE4-449F-4483-A417-A069300DEBEC}" destId="{65F31D00-87B7-43D7-BBF3-38C49A9E5E06}" srcOrd="0" destOrd="0" presId="urn:microsoft.com/office/officeart/2005/8/layout/pyramid1"/>
    <dgm:cxn modelId="{630DFA08-4222-4F10-B5FF-2BD822622FA1}" type="presParOf" srcId="{65F31D00-87B7-43D7-BBF3-38C49A9E5E06}" destId="{509A376B-8146-4B98-8FB1-F3A9F6DEB7BF}" srcOrd="0" destOrd="0" presId="urn:microsoft.com/office/officeart/2005/8/layout/pyramid1"/>
    <dgm:cxn modelId="{FE217F4E-DA47-497D-8C1C-6A569F4D84F1}" type="presParOf" srcId="{65F31D00-87B7-43D7-BBF3-38C49A9E5E06}" destId="{23D0A136-635E-43CC-8956-2376744C4275}" srcOrd="1" destOrd="0" presId="urn:microsoft.com/office/officeart/2005/8/layout/pyramid1"/>
    <dgm:cxn modelId="{C29B50BF-8ED1-4412-86B2-90636BA6C30B}" type="presParOf" srcId="{43819FE4-449F-4483-A417-A069300DEBEC}" destId="{73AF267D-42E4-BB4A-B919-70211674CF9A}" srcOrd="1" destOrd="0" presId="urn:microsoft.com/office/officeart/2005/8/layout/pyramid1"/>
    <dgm:cxn modelId="{43BBA490-FA5C-4825-A24D-6A9A9F7E35F8}" type="presParOf" srcId="{73AF267D-42E4-BB4A-B919-70211674CF9A}" destId="{88D0A364-4FE6-C545-B82E-12D322B6569C}" srcOrd="0" destOrd="0" presId="urn:microsoft.com/office/officeart/2005/8/layout/pyramid1"/>
    <dgm:cxn modelId="{843F385D-6F13-4496-BF81-62CEC33912EE}" type="presParOf" srcId="{73AF267D-42E4-BB4A-B919-70211674CF9A}" destId="{F68C5308-DD4F-1F42-ACE8-D1D55DA10434}" srcOrd="1" destOrd="0" presId="urn:microsoft.com/office/officeart/2005/8/layout/pyramid1"/>
    <dgm:cxn modelId="{41185288-14D1-430B-8699-C20524EC4970}" type="presParOf" srcId="{43819FE4-449F-4483-A417-A069300DEBEC}" destId="{D0C54F4E-B3B7-4592-8718-59DF383136EB}" srcOrd="2" destOrd="0" presId="urn:microsoft.com/office/officeart/2005/8/layout/pyramid1"/>
    <dgm:cxn modelId="{3533A1DA-DE2C-4DF1-A7C7-55B039CA2F95}" type="presParOf" srcId="{D0C54F4E-B3B7-4592-8718-59DF383136EB}" destId="{9BA042B9-FE85-4668-86F1-14AE6313F813}" srcOrd="0" destOrd="0" presId="urn:microsoft.com/office/officeart/2005/8/layout/pyramid1"/>
    <dgm:cxn modelId="{E9E55576-9EFA-4E52-AF30-E852B5D2937A}" type="presParOf" srcId="{D0C54F4E-B3B7-4592-8718-59DF383136EB}" destId="{E3F90CBA-5161-4F3E-A142-B057FA8932A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0B7AE-BACA-5140-97AE-707E4A19BBA7}">
      <dsp:nvSpPr>
        <dsp:cNvPr id="0" name=""/>
        <dsp:cNvSpPr/>
      </dsp:nvSpPr>
      <dsp:spPr>
        <a:xfrm>
          <a:off x="56231" y="842643"/>
          <a:ext cx="2284572" cy="137074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latin typeface="Calibri" panose="020F0502020204030204" pitchFamily="34" charset="0"/>
            </a:rPr>
            <a:t>Inputs</a:t>
          </a:r>
          <a:endParaRPr lang="en-US" sz="2600" b="1" kern="1200" dirty="0">
            <a:latin typeface="Calibri" panose="020F0502020204030204" pitchFamily="34" charset="0"/>
          </a:endParaRPr>
        </a:p>
      </dsp:txBody>
      <dsp:txXfrm>
        <a:off x="96379" y="882791"/>
        <a:ext cx="2204276" cy="1290447"/>
      </dsp:txXfrm>
    </dsp:sp>
    <dsp:sp modelId="{A64CB4F0-98E1-8B4B-8F18-4F8C46041E6C}">
      <dsp:nvSpPr>
        <dsp:cNvPr id="0" name=""/>
        <dsp:cNvSpPr/>
      </dsp:nvSpPr>
      <dsp:spPr>
        <a:xfrm>
          <a:off x="2550888" y="1244727"/>
          <a:ext cx="445379" cy="56657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2550888" y="1358042"/>
        <a:ext cx="311765" cy="339943"/>
      </dsp:txXfrm>
    </dsp:sp>
    <dsp:sp modelId="{DD2768BB-00C3-4C43-B3FB-6F24964CB14B}">
      <dsp:nvSpPr>
        <dsp:cNvPr id="0" name=""/>
        <dsp:cNvSpPr/>
      </dsp:nvSpPr>
      <dsp:spPr>
        <a:xfrm>
          <a:off x="3181142" y="842643"/>
          <a:ext cx="2284572" cy="1370743"/>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latin typeface="Calibri" panose="020F0502020204030204" pitchFamily="34" charset="0"/>
            </a:rPr>
            <a:t>Camp Experience</a:t>
          </a:r>
          <a:endParaRPr lang="en-US" sz="2600" b="1" kern="1200" dirty="0">
            <a:latin typeface="Calibri" panose="020F0502020204030204" pitchFamily="34" charset="0"/>
          </a:endParaRPr>
        </a:p>
      </dsp:txBody>
      <dsp:txXfrm>
        <a:off x="3221290" y="882791"/>
        <a:ext cx="2204276" cy="1290447"/>
      </dsp:txXfrm>
    </dsp:sp>
    <dsp:sp modelId="{8AF0CB43-F7DF-DD4D-875C-52CB634BC18E}">
      <dsp:nvSpPr>
        <dsp:cNvPr id="0" name=""/>
        <dsp:cNvSpPr/>
      </dsp:nvSpPr>
      <dsp:spPr>
        <a:xfrm>
          <a:off x="5675445" y="1244727"/>
          <a:ext cx="444628" cy="566573"/>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5675445" y="1358042"/>
        <a:ext cx="311240" cy="339943"/>
      </dsp:txXfrm>
    </dsp:sp>
    <dsp:sp modelId="{4D824EC1-C2DC-074F-BEDA-11620131FF5A}">
      <dsp:nvSpPr>
        <dsp:cNvPr id="0" name=""/>
        <dsp:cNvSpPr/>
      </dsp:nvSpPr>
      <dsp:spPr>
        <a:xfrm>
          <a:off x="6304637" y="842643"/>
          <a:ext cx="2284572" cy="1370743"/>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latin typeface="Calibri" panose="020F0502020204030204" pitchFamily="34" charset="0"/>
            </a:rPr>
            <a:t>Positive Youth Development</a:t>
          </a:r>
          <a:endParaRPr lang="en-US" sz="2600" b="1" kern="1200" dirty="0">
            <a:latin typeface="Calibri" panose="020F0502020204030204" pitchFamily="34" charset="0"/>
          </a:endParaRPr>
        </a:p>
      </dsp:txBody>
      <dsp:txXfrm>
        <a:off x="6344785" y="882791"/>
        <a:ext cx="2204276" cy="12904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0B7AE-BACA-5140-97AE-707E4A19BBA7}">
      <dsp:nvSpPr>
        <dsp:cNvPr id="0" name=""/>
        <dsp:cNvSpPr/>
      </dsp:nvSpPr>
      <dsp:spPr>
        <a:xfrm>
          <a:off x="3" y="1931205"/>
          <a:ext cx="2284572" cy="137074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latin typeface="Calibri" panose="020F0502020204030204" pitchFamily="34" charset="0"/>
            </a:rPr>
            <a:t>Inputs</a:t>
          </a:r>
          <a:endParaRPr lang="en-US" sz="2600" b="1" kern="1200" dirty="0">
            <a:latin typeface="Calibri" panose="020F0502020204030204" pitchFamily="34" charset="0"/>
          </a:endParaRPr>
        </a:p>
      </dsp:txBody>
      <dsp:txXfrm>
        <a:off x="40151" y="1971353"/>
        <a:ext cx="2204276" cy="1290447"/>
      </dsp:txXfrm>
    </dsp:sp>
    <dsp:sp modelId="{A64CB4F0-98E1-8B4B-8F18-4F8C46041E6C}">
      <dsp:nvSpPr>
        <dsp:cNvPr id="0" name=""/>
        <dsp:cNvSpPr/>
      </dsp:nvSpPr>
      <dsp:spPr>
        <a:xfrm rot="20945">
          <a:off x="2514938" y="2343140"/>
          <a:ext cx="488387" cy="566573"/>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2514939" y="2456009"/>
        <a:ext cx="341871" cy="339943"/>
      </dsp:txXfrm>
    </dsp:sp>
    <dsp:sp modelId="{DD2768BB-00C3-4C43-B3FB-6F24964CB14B}">
      <dsp:nvSpPr>
        <dsp:cNvPr id="0" name=""/>
        <dsp:cNvSpPr/>
      </dsp:nvSpPr>
      <dsp:spPr>
        <a:xfrm>
          <a:off x="3206044" y="1950738"/>
          <a:ext cx="2284572" cy="1370743"/>
        </a:xfrm>
        <a:prstGeom prst="roundRect">
          <a:avLst>
            <a:gd name="adj" fmla="val 1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latin typeface="Calibri" panose="020F0502020204030204" pitchFamily="34" charset="0"/>
            </a:rPr>
            <a:t>Camp Experience</a:t>
          </a:r>
          <a:endParaRPr lang="en-US" sz="2600" b="1" kern="1200" dirty="0">
            <a:latin typeface="Calibri" panose="020F0502020204030204" pitchFamily="34" charset="0"/>
          </a:endParaRPr>
        </a:p>
      </dsp:txBody>
      <dsp:txXfrm>
        <a:off x="3246192" y="1990886"/>
        <a:ext cx="2204276" cy="1290447"/>
      </dsp:txXfrm>
    </dsp:sp>
    <dsp:sp modelId="{8AF0CB43-F7DF-DD4D-875C-52CB634BC18E}">
      <dsp:nvSpPr>
        <dsp:cNvPr id="0" name=""/>
        <dsp:cNvSpPr/>
      </dsp:nvSpPr>
      <dsp:spPr>
        <a:xfrm>
          <a:off x="5719074" y="2352823"/>
          <a:ext cx="484329" cy="566573"/>
        </a:xfrm>
        <a:prstGeom prst="rightArrow">
          <a:avLst>
            <a:gd name="adj1" fmla="val 60000"/>
            <a:gd name="adj2" fmla="val 5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5719074" y="2466138"/>
        <a:ext cx="339030" cy="339943"/>
      </dsp:txXfrm>
    </dsp:sp>
    <dsp:sp modelId="{4D824EC1-C2DC-074F-BEDA-11620131FF5A}">
      <dsp:nvSpPr>
        <dsp:cNvPr id="0" name=""/>
        <dsp:cNvSpPr/>
      </dsp:nvSpPr>
      <dsp:spPr>
        <a:xfrm>
          <a:off x="6404446" y="1950738"/>
          <a:ext cx="2284572" cy="1370743"/>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latin typeface="Calibri" panose="020F0502020204030204" pitchFamily="34" charset="0"/>
            </a:rPr>
            <a:t>Positive Youth Development</a:t>
          </a:r>
          <a:endParaRPr lang="en-US" sz="2600" b="1" kern="1200" dirty="0">
            <a:latin typeface="Calibri" panose="020F0502020204030204" pitchFamily="34" charset="0"/>
          </a:endParaRPr>
        </a:p>
      </dsp:txBody>
      <dsp:txXfrm>
        <a:off x="6444594" y="1990886"/>
        <a:ext cx="2204276" cy="12904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A376B-8146-4B98-8FB1-F3A9F6DEB7BF}">
      <dsp:nvSpPr>
        <dsp:cNvPr id="0" name=""/>
        <dsp:cNvSpPr/>
      </dsp:nvSpPr>
      <dsp:spPr>
        <a:xfrm>
          <a:off x="3047999" y="0"/>
          <a:ext cx="3048000" cy="1879600"/>
        </a:xfrm>
        <a:prstGeom prst="trapezoid">
          <a:avLst>
            <a:gd name="adj" fmla="val 81081"/>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Engagement</a:t>
          </a:r>
          <a:endParaRPr lang="en-US" sz="4400" b="1" kern="1200" dirty="0"/>
        </a:p>
      </dsp:txBody>
      <dsp:txXfrm>
        <a:off x="3047999" y="0"/>
        <a:ext cx="3048000" cy="1879600"/>
      </dsp:txXfrm>
    </dsp:sp>
    <dsp:sp modelId="{88D0A364-4FE6-C545-B82E-12D322B6569C}">
      <dsp:nvSpPr>
        <dsp:cNvPr id="0" name=""/>
        <dsp:cNvSpPr/>
      </dsp:nvSpPr>
      <dsp:spPr>
        <a:xfrm>
          <a:off x="1520464" y="1841237"/>
          <a:ext cx="6096000" cy="1879600"/>
        </a:xfrm>
        <a:prstGeom prst="trapezoid">
          <a:avLst>
            <a:gd name="adj" fmla="val 81081"/>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2489200">
            <a:lnSpc>
              <a:spcPct val="90000"/>
            </a:lnSpc>
            <a:spcBef>
              <a:spcPct val="0"/>
            </a:spcBef>
            <a:spcAft>
              <a:spcPct val="35000"/>
            </a:spcAft>
          </a:pPr>
          <a:r>
            <a:rPr lang="en-US" sz="5600" b="1" kern="1200" dirty="0" smtClean="0"/>
            <a:t>Learning Environment</a:t>
          </a:r>
          <a:endParaRPr lang="en-US" sz="5600" b="0" kern="1200" dirty="0"/>
        </a:p>
      </dsp:txBody>
      <dsp:txXfrm>
        <a:off x="2587264" y="1841237"/>
        <a:ext cx="3962400" cy="1879600"/>
      </dsp:txXfrm>
    </dsp:sp>
    <dsp:sp modelId="{9BA042B9-FE85-4668-86F1-14AE6313F813}">
      <dsp:nvSpPr>
        <dsp:cNvPr id="0" name=""/>
        <dsp:cNvSpPr/>
      </dsp:nvSpPr>
      <dsp:spPr>
        <a:xfrm>
          <a:off x="0" y="3759200"/>
          <a:ext cx="9144000" cy="1879600"/>
        </a:xfrm>
        <a:prstGeom prst="trapezoid">
          <a:avLst>
            <a:gd name="adj" fmla="val 81081"/>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2489200">
            <a:lnSpc>
              <a:spcPct val="90000"/>
            </a:lnSpc>
            <a:spcBef>
              <a:spcPct val="0"/>
            </a:spcBef>
            <a:spcAft>
              <a:spcPct val="35000"/>
            </a:spcAft>
          </a:pPr>
          <a:r>
            <a:rPr lang="en-US" sz="5600" b="1" kern="1200" dirty="0" smtClean="0"/>
            <a:t>Activity Environment</a:t>
          </a:r>
          <a:endParaRPr lang="en-US" sz="5600" b="1" kern="1200" dirty="0"/>
        </a:p>
      </dsp:txBody>
      <dsp:txXfrm>
        <a:off x="1600199" y="3759200"/>
        <a:ext cx="5943600" cy="18796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A0C7AD-799F-41E9-84F7-C90114B7C030}" type="datetimeFigureOut">
              <a:rPr lang="en-US" smtClean="0"/>
              <a:t>10/30/2013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67F1BB-E767-40A1-B672-0A85BF5D1566}" type="slidenum">
              <a:rPr lang="en-US" smtClean="0"/>
              <a:t>‹#›</a:t>
            </a:fld>
            <a:endParaRPr lang="en-US"/>
          </a:p>
        </p:txBody>
      </p:sp>
    </p:spTree>
    <p:extLst>
      <p:ext uri="{BB962C8B-B14F-4D97-AF65-F5344CB8AC3E}">
        <p14:creationId xmlns:p14="http://schemas.microsoft.com/office/powerpoint/2010/main" val="712986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AE765B-5F72-440B-9E37-8E29038846FB}" type="datetimeFigureOut">
              <a:rPr lang="en-US" smtClean="0"/>
              <a:t>10/30/2013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01F050-FF70-4F29-BC93-89511DCF6259}" type="slidenum">
              <a:rPr lang="en-US" smtClean="0"/>
              <a:t>‹#›</a:t>
            </a:fld>
            <a:endParaRPr lang="en-US"/>
          </a:p>
        </p:txBody>
      </p:sp>
    </p:spTree>
    <p:extLst>
      <p:ext uri="{BB962C8B-B14F-4D97-AF65-F5344CB8AC3E}">
        <p14:creationId xmlns:p14="http://schemas.microsoft.com/office/powerpoint/2010/main" val="655404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BACKGROUND: 2 min.</a:t>
            </a:r>
          </a:p>
          <a:p>
            <a:pPr lvl="0"/>
            <a:r>
              <a:rPr lang="en-US" sz="1200" kern="1200" dirty="0" smtClean="0">
                <a:solidFill>
                  <a:schemeClr val="tx1"/>
                </a:solidFill>
                <a:effectLst/>
                <a:latin typeface="+mn-lt"/>
                <a:ea typeface="+mn-ea"/>
                <a:cs typeface="+mn-cs"/>
              </a:rPr>
              <a:t>Includes the methods</a:t>
            </a:r>
          </a:p>
          <a:p>
            <a:pPr lvl="0"/>
            <a:r>
              <a:rPr lang="en-US" sz="1200" kern="1200" dirty="0" smtClean="0">
                <a:solidFill>
                  <a:schemeClr val="tx1"/>
                </a:solidFill>
                <a:effectLst/>
                <a:latin typeface="+mn-lt"/>
                <a:ea typeface="+mn-ea"/>
                <a:cs typeface="+mn-cs"/>
              </a:rPr>
              <a:t>Introduce self, where work, where’s Deb</a:t>
            </a:r>
          </a:p>
          <a:p>
            <a:pPr lvl="0"/>
            <a:r>
              <a:rPr lang="en-US" sz="1200" kern="1200" dirty="0" smtClean="0">
                <a:solidFill>
                  <a:schemeClr val="tx1"/>
                </a:solidFill>
                <a:effectLst/>
                <a:latin typeface="+mn-lt"/>
                <a:ea typeface="+mn-ea"/>
                <a:cs typeface="+mn-cs"/>
              </a:rPr>
              <a:t>Least interesting, but sets tone</a:t>
            </a:r>
          </a:p>
          <a:p>
            <a:pPr lvl="0"/>
            <a:r>
              <a:rPr lang="en-US" sz="1200" kern="1200" dirty="0" smtClean="0">
                <a:solidFill>
                  <a:schemeClr val="tx1"/>
                </a:solidFill>
                <a:effectLst/>
                <a:latin typeface="+mn-lt"/>
                <a:ea typeface="+mn-ea"/>
                <a:cs typeface="+mn-cs"/>
              </a:rPr>
              <a:t>Introduce characters who will be introduced later: </a:t>
            </a:r>
            <a:r>
              <a:rPr lang="en-US" sz="1200" i="1" kern="1200" dirty="0" smtClean="0">
                <a:solidFill>
                  <a:schemeClr val="tx1"/>
                </a:solidFill>
                <a:effectLst/>
                <a:latin typeface="+mn-lt"/>
                <a:ea typeface="+mn-ea"/>
                <a:cs typeface="+mn-cs"/>
              </a:rPr>
              <a:t>YOB, CPQA</a:t>
            </a:r>
          </a:p>
        </p:txBody>
      </p:sp>
      <p:sp>
        <p:nvSpPr>
          <p:cNvPr id="4" name="Slide Number Placeholder 3"/>
          <p:cNvSpPr>
            <a:spLocks noGrp="1"/>
          </p:cNvSpPr>
          <p:nvPr>
            <p:ph type="sldNum" sz="quarter" idx="10"/>
          </p:nvPr>
        </p:nvSpPr>
        <p:spPr/>
        <p:txBody>
          <a:bodyPr/>
          <a:lstStyle/>
          <a:p>
            <a:fld id="{2401F050-FF70-4F29-BC93-89511DCF6259}" type="slidenum">
              <a:rPr lang="en-US" smtClean="0"/>
              <a:t>2</a:t>
            </a:fld>
            <a:endParaRPr lang="en-US"/>
          </a:p>
        </p:txBody>
      </p:sp>
    </p:spTree>
    <p:extLst>
      <p:ext uri="{BB962C8B-B14F-4D97-AF65-F5344CB8AC3E}">
        <p14:creationId xmlns:p14="http://schemas.microsoft.com/office/powerpoint/2010/main" val="3710720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a:ln/>
        </p:spPr>
      </p:sp>
      <p:sp>
        <p:nvSpPr>
          <p:cNvPr id="87042" name="Notes Placeholder 2"/>
          <p:cNvSpPr>
            <a:spLocks noGrp="1"/>
          </p:cNvSpPr>
          <p:nvPr>
            <p:ph type="body" idx="1"/>
          </p:nvPr>
        </p:nvSpPr>
        <p:spPr>
          <a:noFill/>
          <a:ln/>
        </p:spPr>
        <p:txBody>
          <a:bodyPr/>
          <a:lstStyle/>
          <a:p>
            <a:endParaRPr lang="en-US" smtClean="0"/>
          </a:p>
        </p:txBody>
      </p:sp>
      <p:sp>
        <p:nvSpPr>
          <p:cNvPr id="87043" name="Slide Number Placeholder 3"/>
          <p:cNvSpPr>
            <a:spLocks noGrp="1"/>
          </p:cNvSpPr>
          <p:nvPr>
            <p:ph type="sldNum" sz="quarter" idx="5"/>
          </p:nvPr>
        </p:nvSpPr>
        <p:spPr>
          <a:noFill/>
        </p:spPr>
        <p:txBody>
          <a:bodyPr/>
          <a:lstStyle/>
          <a:p>
            <a:fld id="{452D4E15-04CF-4DB0-BDAE-69BC81BF61E5}" type="slidenum">
              <a:rPr lang="en-US" smtClean="0">
                <a:solidFill>
                  <a:prstClr val="black"/>
                </a:solidFill>
              </a:rPr>
              <a:pPr/>
              <a:t>20</a:t>
            </a:fld>
            <a:endParaRPr lang="en-US"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a:ln/>
        </p:spPr>
      </p:sp>
      <p:sp>
        <p:nvSpPr>
          <p:cNvPr id="89090" name="Notes Placeholder 2"/>
          <p:cNvSpPr>
            <a:spLocks noGrp="1"/>
          </p:cNvSpPr>
          <p:nvPr>
            <p:ph type="body" idx="1"/>
          </p:nvPr>
        </p:nvSpPr>
        <p:spPr>
          <a:noFill/>
          <a:ln/>
        </p:spPr>
        <p:txBody>
          <a:bodyPr/>
          <a:lstStyle/>
          <a:p>
            <a:endParaRPr lang="en-US" smtClean="0"/>
          </a:p>
        </p:txBody>
      </p:sp>
      <p:sp>
        <p:nvSpPr>
          <p:cNvPr id="89091" name="Slide Number Placeholder 3"/>
          <p:cNvSpPr>
            <a:spLocks noGrp="1"/>
          </p:cNvSpPr>
          <p:nvPr>
            <p:ph type="sldNum" sz="quarter" idx="5"/>
          </p:nvPr>
        </p:nvSpPr>
        <p:spPr>
          <a:noFill/>
        </p:spPr>
        <p:txBody>
          <a:bodyPr/>
          <a:lstStyle/>
          <a:p>
            <a:fld id="{AD4758CB-F6D3-42EE-9212-823741119153}" type="slidenum">
              <a:rPr lang="en-US" smtClean="0">
                <a:solidFill>
                  <a:prstClr val="black"/>
                </a:solidFill>
              </a:rPr>
              <a:pPr/>
              <a:t>21</a:t>
            </a:fld>
            <a:endParaRPr lang="en-US"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ln/>
        </p:spPr>
      </p:sp>
      <p:sp>
        <p:nvSpPr>
          <p:cNvPr id="91138" name="Notes Placeholder 2"/>
          <p:cNvSpPr>
            <a:spLocks noGrp="1"/>
          </p:cNvSpPr>
          <p:nvPr>
            <p:ph type="body" idx="1"/>
          </p:nvPr>
        </p:nvSpPr>
        <p:spPr>
          <a:noFill/>
          <a:ln/>
        </p:spPr>
        <p:txBody>
          <a:bodyPr/>
          <a:lstStyle/>
          <a:p>
            <a:endParaRPr lang="en-US" smtClean="0"/>
          </a:p>
        </p:txBody>
      </p:sp>
      <p:sp>
        <p:nvSpPr>
          <p:cNvPr id="91139" name="Slide Number Placeholder 3"/>
          <p:cNvSpPr>
            <a:spLocks noGrp="1"/>
          </p:cNvSpPr>
          <p:nvPr>
            <p:ph type="sldNum" sz="quarter" idx="5"/>
          </p:nvPr>
        </p:nvSpPr>
        <p:spPr>
          <a:noFill/>
        </p:spPr>
        <p:txBody>
          <a:bodyPr/>
          <a:lstStyle/>
          <a:p>
            <a:fld id="{31FDA6B6-DC91-4DDC-BD1A-B51B61F6541A}" type="slidenum">
              <a:rPr lang="en-US" smtClean="0">
                <a:solidFill>
                  <a:prstClr val="black"/>
                </a:solidFill>
              </a:rPr>
              <a:pPr/>
              <a:t>22</a:t>
            </a:fld>
            <a:endParaRPr lang="en-US"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a:ln/>
        </p:spPr>
      </p:sp>
      <p:sp>
        <p:nvSpPr>
          <p:cNvPr id="95234" name="Notes Placeholder 2"/>
          <p:cNvSpPr>
            <a:spLocks noGrp="1"/>
          </p:cNvSpPr>
          <p:nvPr>
            <p:ph type="body" idx="1"/>
          </p:nvPr>
        </p:nvSpPr>
        <p:spPr>
          <a:noFill/>
          <a:ln/>
        </p:spPr>
        <p:txBody>
          <a:bodyPr/>
          <a:lstStyle/>
          <a:p>
            <a:endParaRPr lang="en-US" smtClean="0"/>
          </a:p>
        </p:txBody>
      </p:sp>
      <p:sp>
        <p:nvSpPr>
          <p:cNvPr id="95235" name="Slide Number Placeholder 3"/>
          <p:cNvSpPr>
            <a:spLocks noGrp="1"/>
          </p:cNvSpPr>
          <p:nvPr>
            <p:ph type="sldNum" sz="quarter" idx="5"/>
          </p:nvPr>
        </p:nvSpPr>
        <p:spPr>
          <a:noFill/>
        </p:spPr>
        <p:txBody>
          <a:bodyPr/>
          <a:lstStyle/>
          <a:p>
            <a:fld id="{EA2F0CFE-25AF-47E1-9C48-FCF738F66744}" type="slidenum">
              <a:rPr lang="en-US" smtClean="0">
                <a:solidFill>
                  <a:prstClr val="black"/>
                </a:solidFill>
              </a:rPr>
              <a:pPr/>
              <a:t>24</a:t>
            </a:fld>
            <a:endParaRPr lang="en-US" smtClea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15% so what</a:t>
            </a:r>
          </a:p>
          <a:p>
            <a:r>
              <a:rPr lang="en-US" sz="1200" b="0" i="0" u="none" strike="noStrike" kern="1200" baseline="0" dirty="0" smtClean="0">
                <a:solidFill>
                  <a:schemeClr val="tx1"/>
                </a:solidFill>
                <a:latin typeface="+mn-lt"/>
                <a:ea typeface="+mn-ea"/>
                <a:cs typeface="+mn-cs"/>
              </a:rPr>
              <a:t>- 7 minutes</a:t>
            </a:r>
          </a:p>
          <a:p>
            <a:r>
              <a:rPr lang="en-US" sz="1200" b="0" i="0" u="none" strike="noStrike" kern="1200" baseline="0" dirty="0" smtClean="0">
                <a:solidFill>
                  <a:schemeClr val="tx1"/>
                </a:solidFill>
                <a:latin typeface="+mn-lt"/>
                <a:ea typeface="+mn-ea"/>
                <a:cs typeface="+mn-cs"/>
              </a:rPr>
              <a:t>- Bring back to the audience’s context – you can use these tools to easily evaluate youth outcomes.</a:t>
            </a:r>
          </a:p>
          <a:p>
            <a:pPr marL="171450" indent="-171450">
              <a:buFontTx/>
              <a:buChar char="-"/>
            </a:pPr>
            <a:r>
              <a:rPr lang="en-US" sz="1200" b="0" i="0" u="none" strike="noStrike" kern="1200" baseline="0" dirty="0" smtClean="0">
                <a:solidFill>
                  <a:schemeClr val="tx1"/>
                </a:solidFill>
                <a:latin typeface="+mn-lt"/>
                <a:ea typeface="+mn-ea"/>
                <a:cs typeface="+mn-cs"/>
              </a:rPr>
              <a:t>Situate self and findings back to evaluation field – importance of triangulation, importance of non-obtrusive methods, importance of being able to easily translate findings into action. Importance of recognizing youth outcomes happen in camp and we can measure that.</a:t>
            </a:r>
          </a:p>
          <a:p>
            <a:pPr marL="171450" indent="-171450">
              <a:buFontTx/>
              <a:buChar char="-"/>
            </a:pPr>
            <a:r>
              <a:rPr lang="en-US" sz="1200" b="0" i="0" u="none" strike="noStrike" kern="1200" baseline="0" dirty="0" smtClean="0">
                <a:solidFill>
                  <a:schemeClr val="tx1"/>
                </a:solidFill>
                <a:latin typeface="+mn-lt"/>
                <a:ea typeface="+mn-ea"/>
                <a:cs typeface="+mn-cs"/>
              </a:rPr>
              <a:t>What are the barriers to using YOB and CPQA?</a:t>
            </a:r>
          </a:p>
          <a:p>
            <a:pPr marL="628650" lvl="1" indent="-171450">
              <a:buFontTx/>
              <a:buChar char="-"/>
            </a:pPr>
            <a:r>
              <a:rPr lang="en-US" sz="1200" b="0" i="0" u="none" strike="noStrike" kern="1200" baseline="0" dirty="0" smtClean="0">
                <a:solidFill>
                  <a:schemeClr val="tx1"/>
                </a:solidFill>
                <a:latin typeface="+mn-lt"/>
                <a:ea typeface="+mn-ea"/>
                <a:cs typeface="+mn-cs"/>
              </a:rPr>
              <a:t>Evaluating a program that does NOT have outcomes or a theoretical basis</a:t>
            </a:r>
          </a:p>
          <a:p>
            <a:pPr marL="628650" lvl="1" indent="-171450">
              <a:buFontTx/>
              <a:buChar char="-"/>
            </a:pPr>
            <a:r>
              <a:rPr lang="en-US" sz="1200" b="0" i="0" u="none" strike="noStrike" kern="1200" baseline="0" dirty="0" smtClean="0">
                <a:solidFill>
                  <a:schemeClr val="tx1"/>
                </a:solidFill>
                <a:latin typeface="+mn-lt"/>
                <a:ea typeface="+mn-ea"/>
                <a:cs typeface="+mn-cs"/>
              </a:rPr>
              <a:t>Fears of numbers</a:t>
            </a:r>
          </a:p>
          <a:p>
            <a:pPr marL="628650" lvl="1" indent="-171450">
              <a:buFontTx/>
              <a:buChar char="-"/>
            </a:pPr>
            <a:r>
              <a:rPr lang="en-US" sz="1200" b="0" i="0" u="none" strike="noStrike" kern="1200" baseline="0" dirty="0" smtClean="0">
                <a:solidFill>
                  <a:schemeClr val="tx1"/>
                </a:solidFill>
                <a:latin typeface="+mn-lt"/>
                <a:ea typeface="+mn-ea"/>
                <a:cs typeface="+mn-cs"/>
              </a:rPr>
              <a:t>Fears of reducing complex phenomena to a number or a word</a:t>
            </a:r>
          </a:p>
          <a:p>
            <a:pPr marL="628650" lvl="1" indent="-171450">
              <a:buFontTx/>
              <a:buChar char="-"/>
            </a:pPr>
            <a:r>
              <a:rPr lang="en-US" sz="1200" b="0" i="0" u="none" strike="noStrike" kern="1200" baseline="0" dirty="0" smtClean="0">
                <a:solidFill>
                  <a:schemeClr val="tx1"/>
                </a:solidFill>
                <a:latin typeface="+mn-lt"/>
                <a:ea typeface="+mn-ea"/>
                <a:cs typeface="+mn-cs"/>
              </a:rPr>
              <a:t>“We already know this works”</a:t>
            </a:r>
          </a:p>
          <a:p>
            <a:pPr marL="171450" indent="-171450">
              <a:buFontTx/>
              <a:buChar char="-"/>
            </a:pPr>
            <a:r>
              <a:rPr lang="en-US" sz="1200" b="0" i="0" u="none" strike="noStrike" kern="1200" baseline="0" dirty="0" smtClean="0">
                <a:solidFill>
                  <a:schemeClr val="tx1"/>
                </a:solidFill>
                <a:latin typeface="+mn-lt"/>
                <a:ea typeface="+mn-ea"/>
                <a:cs typeface="+mn-cs"/>
              </a:rPr>
              <a:t>Opportunities for YOB &amp; CPQA</a:t>
            </a:r>
          </a:p>
          <a:p>
            <a:pPr marL="628650" lvl="1" indent="-171450">
              <a:buFontTx/>
              <a:buChar char="-"/>
            </a:pPr>
            <a:r>
              <a:rPr lang="en-US" sz="1200" b="0" i="0" u="none" strike="noStrike" kern="1200" baseline="0" dirty="0" smtClean="0">
                <a:solidFill>
                  <a:schemeClr val="tx1"/>
                </a:solidFill>
                <a:latin typeface="+mn-lt"/>
                <a:ea typeface="+mn-ea"/>
                <a:cs typeface="+mn-cs"/>
              </a:rPr>
              <a:t>Changing camp’s culture to an evaluative one, one that uses data to drive decisions</a:t>
            </a:r>
          </a:p>
          <a:p>
            <a:pPr marL="628650" lvl="1" indent="-171450">
              <a:buFontTx/>
              <a:buChar char="-"/>
            </a:pPr>
            <a:r>
              <a:rPr lang="en-US" sz="1200" b="0" i="0" u="none" strike="noStrike" kern="1200" baseline="0" dirty="0" smtClean="0">
                <a:solidFill>
                  <a:schemeClr val="tx1"/>
                </a:solidFill>
                <a:latin typeface="+mn-lt"/>
                <a:ea typeface="+mn-ea"/>
                <a:cs typeface="+mn-cs"/>
              </a:rPr>
              <a:t>Use in program staff training and assessment</a:t>
            </a:r>
          </a:p>
          <a:p>
            <a:pPr marL="628650" lvl="1" indent="-171450">
              <a:buFontTx/>
              <a:buChar char="-"/>
            </a:pPr>
            <a:r>
              <a:rPr lang="en-US" sz="1200" b="0" i="0" u="none" strike="noStrike" kern="1200" baseline="0" dirty="0" smtClean="0">
                <a:solidFill>
                  <a:schemeClr val="tx1"/>
                </a:solidFill>
                <a:latin typeface="+mn-lt"/>
                <a:ea typeface="+mn-ea"/>
                <a:cs typeface="+mn-cs"/>
              </a:rPr>
              <a:t>Use in LIT and CIT type programs</a:t>
            </a:r>
          </a:p>
          <a:p>
            <a:pPr marL="628650" lvl="1" indent="-171450">
              <a:buFontTx/>
              <a:buChar char="-"/>
            </a:pPr>
            <a:r>
              <a:rPr lang="en-US" sz="1200" b="0" i="0" u="none" strike="noStrike" kern="1200" baseline="0" dirty="0" smtClean="0">
                <a:solidFill>
                  <a:schemeClr val="tx1"/>
                </a:solidFill>
                <a:latin typeface="+mn-lt"/>
                <a:ea typeface="+mn-ea"/>
                <a:cs typeface="+mn-cs"/>
              </a:rPr>
              <a:t>Can use to spread out knowledge of evaluation to other members of the organization</a:t>
            </a:r>
          </a:p>
          <a:p>
            <a:r>
              <a:rPr lang="en-US" sz="1200" b="0" i="0" u="none" strike="noStrike" kern="1200" baseline="0" dirty="0" smtClean="0">
                <a:solidFill>
                  <a:schemeClr val="tx1"/>
                </a:solidFill>
                <a:latin typeface="+mn-lt"/>
                <a:ea typeface="+mn-ea"/>
                <a:cs typeface="+mn-cs"/>
              </a:rPr>
              <a:t>You, your peers, evaluation field</a:t>
            </a:r>
          </a:p>
          <a:p>
            <a:pPr marL="171450" indent="-171450">
              <a:buFontTx/>
              <a:buChar char="-"/>
            </a:pPr>
            <a:r>
              <a:rPr lang="en-US" sz="1200" b="0" i="0" u="none" strike="noStrike" kern="1200" baseline="0" dirty="0" smtClean="0">
                <a:solidFill>
                  <a:schemeClr val="tx1"/>
                </a:solidFill>
                <a:latin typeface="+mn-lt"/>
                <a:ea typeface="+mn-ea"/>
                <a:cs typeface="+mn-cs"/>
              </a:rPr>
              <a:t>Lit review, connect back to lit and/or need for the study</a:t>
            </a:r>
          </a:p>
          <a:p>
            <a:pPr marL="628650" lvl="1" indent="-171450">
              <a:buFontTx/>
              <a:buChar char="-"/>
            </a:pPr>
            <a:r>
              <a:rPr lang="en-US" sz="1200" b="0" i="0" u="none" strike="noStrike" kern="1200" baseline="0" dirty="0" smtClean="0">
                <a:solidFill>
                  <a:schemeClr val="tx1"/>
                </a:solidFill>
                <a:latin typeface="+mn-lt"/>
                <a:ea typeface="+mn-ea"/>
                <a:cs typeface="+mn-cs"/>
              </a:rPr>
              <a:t>Camp research has shown (Henderson, </a:t>
            </a:r>
            <a:r>
              <a:rPr lang="en-US" sz="1200" b="0" i="0" u="none" strike="noStrike" kern="1200" baseline="0" dirty="0" err="1" smtClean="0">
                <a:solidFill>
                  <a:schemeClr val="tx1"/>
                </a:solidFill>
                <a:latin typeface="+mn-lt"/>
                <a:ea typeface="+mn-ea"/>
                <a:cs typeface="+mn-cs"/>
              </a:rPr>
              <a:t>Bialeschki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Garst</a:t>
            </a:r>
            <a:r>
              <a:rPr lang="en-US" sz="1200" b="0" i="0" u="none" strike="noStrike" kern="1200" baseline="0" dirty="0" smtClean="0">
                <a:solidFill>
                  <a:schemeClr val="tx1"/>
                </a:solidFill>
                <a:latin typeface="+mn-lt"/>
                <a:ea typeface="+mn-ea"/>
                <a:cs typeface="+mn-cs"/>
              </a:rPr>
              <a:t>, etc.)….</a:t>
            </a:r>
          </a:p>
          <a:p>
            <a:pPr marL="628650" lvl="1" indent="-171450">
              <a:buFontTx/>
              <a:buChar char="-"/>
            </a:pPr>
            <a:r>
              <a:rPr lang="en-US" sz="1200" b="0" i="0" u="none" strike="noStrike" kern="1200" baseline="0" dirty="0" smtClean="0">
                <a:solidFill>
                  <a:schemeClr val="tx1"/>
                </a:solidFill>
                <a:latin typeface="+mn-lt"/>
                <a:ea typeface="+mn-ea"/>
                <a:cs typeface="+mn-cs"/>
              </a:rPr>
              <a:t>These tools need more testing in a variety of youth contexts and with a variety of youth populations</a:t>
            </a:r>
          </a:p>
          <a:p>
            <a:r>
              <a:rPr lang="en-US" sz="1200" b="0" i="0" u="none" strike="noStrike" kern="1200" baseline="0" dirty="0" smtClean="0">
                <a:solidFill>
                  <a:schemeClr val="tx1"/>
                </a:solidFill>
                <a:latin typeface="+mn-lt"/>
                <a:ea typeface="+mn-ea"/>
                <a:cs typeface="+mn-cs"/>
              </a:rPr>
              <a:t>- Progress from concrete to abstract recommendations</a:t>
            </a:r>
            <a:endParaRPr lang="en-US" dirty="0"/>
          </a:p>
        </p:txBody>
      </p:sp>
      <p:sp>
        <p:nvSpPr>
          <p:cNvPr id="4" name="Slide Number Placeholder 3"/>
          <p:cNvSpPr>
            <a:spLocks noGrp="1"/>
          </p:cNvSpPr>
          <p:nvPr>
            <p:ph type="sldNum" sz="quarter" idx="10"/>
          </p:nvPr>
        </p:nvSpPr>
        <p:spPr/>
        <p:txBody>
          <a:bodyPr/>
          <a:lstStyle/>
          <a:p>
            <a:fld id="{2401F050-FF70-4F29-BC93-89511DCF6259}" type="slidenum">
              <a:rPr lang="en-US" smtClean="0"/>
              <a:t>27</a:t>
            </a:fld>
            <a:endParaRPr lang="en-US"/>
          </a:p>
        </p:txBody>
      </p:sp>
    </p:spTree>
    <p:extLst>
      <p:ext uri="{BB962C8B-B14F-4D97-AF65-F5344CB8AC3E}">
        <p14:creationId xmlns:p14="http://schemas.microsoft.com/office/powerpoint/2010/main" val="2994777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10% call to action</a:t>
            </a:r>
          </a:p>
          <a:p>
            <a:r>
              <a:rPr lang="en-US" sz="1200" b="0" i="0" u="none" strike="noStrike" kern="1200" baseline="0" dirty="0" smtClean="0">
                <a:solidFill>
                  <a:schemeClr val="tx1"/>
                </a:solidFill>
                <a:latin typeface="+mn-lt"/>
                <a:ea typeface="+mn-ea"/>
                <a:cs typeface="+mn-cs"/>
              </a:rPr>
              <a:t>- 4.5 min</a:t>
            </a:r>
          </a:p>
          <a:p>
            <a:r>
              <a:rPr lang="en-US" sz="1200" b="0" i="0" u="none" strike="noStrike" kern="1200" baseline="0" dirty="0" smtClean="0">
                <a:solidFill>
                  <a:schemeClr val="tx1"/>
                </a:solidFill>
                <a:latin typeface="+mn-lt"/>
                <a:ea typeface="+mn-ea"/>
                <a:cs typeface="+mn-cs"/>
              </a:rPr>
              <a:t>- End on strong note</a:t>
            </a:r>
          </a:p>
          <a:p>
            <a:r>
              <a:rPr lang="en-US" sz="1200" b="0" i="0" u="none" strike="noStrike" kern="1200" baseline="0" dirty="0" smtClean="0">
                <a:solidFill>
                  <a:schemeClr val="tx1"/>
                </a:solidFill>
                <a:latin typeface="+mn-lt"/>
                <a:ea typeface="+mn-ea"/>
                <a:cs typeface="+mn-cs"/>
              </a:rPr>
              <a:t>- Explicitly state next steps you want people to do next</a:t>
            </a:r>
          </a:p>
          <a:p>
            <a:pPr marL="171450" indent="-171450">
              <a:buFontTx/>
              <a:buChar char="-"/>
            </a:pPr>
            <a:r>
              <a:rPr lang="en-US" sz="1200" b="0" i="0" u="none" strike="noStrike" kern="1200" baseline="0" dirty="0" smtClean="0">
                <a:solidFill>
                  <a:schemeClr val="tx1"/>
                </a:solidFill>
                <a:latin typeface="+mn-lt"/>
                <a:ea typeface="+mn-ea"/>
                <a:cs typeface="+mn-cs"/>
              </a:rPr>
              <a:t>Do this…  Don’t be afraid, kiss the fish! It’s good luck for you and for campers. Paul Newman kissed the first fish he caught at our camp, and tossed him back for luck. Use these tools to enhance your evaluations of OST programs such as camp.</a:t>
            </a:r>
          </a:p>
          <a:p>
            <a:pPr marL="171450" indent="-171450">
              <a:buFontTx/>
              <a:buChar char="-"/>
            </a:pPr>
            <a:r>
              <a:rPr lang="en-US" sz="1200" b="0" i="0" u="none" strike="noStrike" kern="1200" baseline="0" dirty="0" smtClean="0">
                <a:solidFill>
                  <a:schemeClr val="tx1"/>
                </a:solidFill>
                <a:latin typeface="+mn-lt"/>
                <a:ea typeface="+mn-ea"/>
                <a:cs typeface="+mn-cs"/>
              </a:rPr>
              <a:t>Methods to exchange their emotional or cognitive energy</a:t>
            </a:r>
          </a:p>
        </p:txBody>
      </p:sp>
      <p:sp>
        <p:nvSpPr>
          <p:cNvPr id="4" name="Slide Number Placeholder 3"/>
          <p:cNvSpPr>
            <a:spLocks noGrp="1"/>
          </p:cNvSpPr>
          <p:nvPr>
            <p:ph type="sldNum" sz="quarter" idx="10"/>
          </p:nvPr>
        </p:nvSpPr>
        <p:spPr/>
        <p:txBody>
          <a:bodyPr/>
          <a:lstStyle/>
          <a:p>
            <a:fld id="{2401F050-FF70-4F29-BC93-89511DCF6259}" type="slidenum">
              <a:rPr lang="en-US" smtClean="0"/>
              <a:t>28</a:t>
            </a:fld>
            <a:endParaRPr lang="en-US"/>
          </a:p>
        </p:txBody>
      </p:sp>
    </p:spTree>
    <p:extLst>
      <p:ext uri="{BB962C8B-B14F-4D97-AF65-F5344CB8AC3E}">
        <p14:creationId xmlns:p14="http://schemas.microsoft.com/office/powerpoint/2010/main" val="2163473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Call to Action</a:t>
            </a:r>
          </a:p>
          <a:p>
            <a:r>
              <a:rPr lang="en-US" dirty="0" smtClean="0"/>
              <a:t>ACTIVITY:</a:t>
            </a:r>
            <a:r>
              <a:rPr lang="en-US" baseline="0" dirty="0" smtClean="0"/>
              <a:t> </a:t>
            </a:r>
            <a:r>
              <a:rPr lang="en-US" dirty="0" smtClean="0"/>
              <a:t>Bracelets</a:t>
            </a:r>
          </a:p>
          <a:p>
            <a:r>
              <a:rPr lang="en-US" dirty="0" smtClean="0"/>
              <a:t>1. Choose a cord.</a:t>
            </a:r>
          </a:p>
          <a:p>
            <a:r>
              <a:rPr lang="en-US" dirty="0" smtClean="0"/>
              <a:t>2. Tie</a:t>
            </a:r>
            <a:r>
              <a:rPr lang="en-US" baseline="0" dirty="0" smtClean="0"/>
              <a:t> 3 knots to represent 3 things you learned or 3 new ideas you had or 3 things you will do.</a:t>
            </a:r>
          </a:p>
          <a:p>
            <a:r>
              <a:rPr lang="en-US" baseline="0" dirty="0" smtClean="0"/>
              <a:t>3. Find a buddy.</a:t>
            </a:r>
          </a:p>
          <a:p>
            <a:r>
              <a:rPr lang="en-US" baseline="0" dirty="0" smtClean="0"/>
              <a:t>4. Tell your buddy your 3 things</a:t>
            </a:r>
          </a:p>
          <a:p>
            <a:r>
              <a:rPr lang="en-US" baseline="0" dirty="0" smtClean="0"/>
              <a:t>5. Ask your buddy to tie on your bracelet. Friendship skills are important!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401F050-FF70-4F29-BC93-89511DCF6259}" type="slidenum">
              <a:rPr lang="en-US" smtClean="0"/>
              <a:t>29</a:t>
            </a:fld>
            <a:endParaRPr lang="en-US"/>
          </a:p>
        </p:txBody>
      </p:sp>
    </p:spTree>
    <p:extLst>
      <p:ext uri="{BB962C8B-B14F-4D97-AF65-F5344CB8AC3E}">
        <p14:creationId xmlns:p14="http://schemas.microsoft.com/office/powerpoint/2010/main" val="602783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 comments, things to contemplate….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Connect with us in these ways…See handout.</a:t>
            </a:r>
          </a:p>
        </p:txBody>
      </p:sp>
      <p:sp>
        <p:nvSpPr>
          <p:cNvPr id="4" name="Slide Number Placeholder 3"/>
          <p:cNvSpPr>
            <a:spLocks noGrp="1"/>
          </p:cNvSpPr>
          <p:nvPr>
            <p:ph type="sldNum" sz="quarter" idx="10"/>
          </p:nvPr>
        </p:nvSpPr>
        <p:spPr/>
        <p:txBody>
          <a:bodyPr/>
          <a:lstStyle/>
          <a:p>
            <a:fld id="{2401F050-FF70-4F29-BC93-89511DCF6259}" type="slidenum">
              <a:rPr lang="en-US" smtClean="0"/>
              <a:t>30</a:t>
            </a:fld>
            <a:endParaRPr lang="en-US"/>
          </a:p>
        </p:txBody>
      </p:sp>
    </p:spTree>
    <p:extLst>
      <p:ext uri="{BB962C8B-B14F-4D97-AF65-F5344CB8AC3E}">
        <p14:creationId xmlns:p14="http://schemas.microsoft.com/office/powerpoint/2010/main" val="3002453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ACTIVITY</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Ann: Gather background on audience: </a:t>
            </a:r>
            <a:r>
              <a:rPr lang="en-US" sz="1200" i="1" kern="1200" dirty="0" smtClean="0">
                <a:solidFill>
                  <a:schemeClr val="tx1"/>
                </a:solidFill>
                <a:effectLst/>
                <a:latin typeface="+mn-lt"/>
                <a:ea typeface="+mn-ea"/>
                <a:cs typeface="+mn-cs"/>
              </a:rPr>
              <a:t>How many of you have</a:t>
            </a:r>
            <a:r>
              <a:rPr lang="en-US" sz="1200" i="1" kern="1200" baseline="0" dirty="0" smtClean="0">
                <a:solidFill>
                  <a:schemeClr val="tx1"/>
                </a:solidFill>
                <a:effectLst/>
                <a:latin typeface="+mn-lt"/>
                <a:ea typeface="+mn-ea"/>
                <a:cs typeface="+mn-cs"/>
              </a:rPr>
              <a:t> gone to camp? How many of you have evaluated camp programs? How many evaluate afterschool or out-of-school-time programs?</a:t>
            </a:r>
            <a:endParaRPr lang="en-US" sz="1200" i="1"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Share experience or story related to conflict with the concept being discussed</a:t>
            </a:r>
          </a:p>
          <a:p>
            <a:r>
              <a:rPr lang="en-US" dirty="0" smtClean="0"/>
              <a:t>ACTIVITY: Think, pair,</a:t>
            </a:r>
            <a:r>
              <a:rPr lang="en-US" baseline="0" dirty="0" smtClean="0"/>
              <a:t> share: </a:t>
            </a:r>
          </a:p>
          <a:p>
            <a:r>
              <a:rPr lang="en-US" baseline="0" dirty="0" smtClean="0"/>
              <a:t>Think of your own camp experience, or a meaningful experience in nature if you’ve never been to camp. Think about what that experience meant for you. Think about what changes that experience had in you. If there were no changes, think about why. Write this down.</a:t>
            </a:r>
          </a:p>
          <a:p>
            <a:r>
              <a:rPr lang="en-US" baseline="0" dirty="0" smtClean="0"/>
              <a:t>Find a partner and share your answers.</a:t>
            </a:r>
          </a:p>
          <a:p>
            <a:r>
              <a:rPr lang="en-US" baseline="0" dirty="0" smtClean="0"/>
              <a:t>Ask for volunteers to share their experiences and their changes.</a:t>
            </a:r>
          </a:p>
          <a:p>
            <a:r>
              <a:rPr lang="en-US" baseline="0" dirty="0" smtClean="0"/>
              <a:t>Highlight common themes (on flipchart or whatever).</a:t>
            </a:r>
          </a:p>
        </p:txBody>
      </p:sp>
      <p:sp>
        <p:nvSpPr>
          <p:cNvPr id="4" name="Slide Number Placeholder 3"/>
          <p:cNvSpPr>
            <a:spLocks noGrp="1"/>
          </p:cNvSpPr>
          <p:nvPr>
            <p:ph type="sldNum" sz="quarter" idx="10"/>
          </p:nvPr>
        </p:nvSpPr>
        <p:spPr/>
        <p:txBody>
          <a:bodyPr/>
          <a:lstStyle/>
          <a:p>
            <a:fld id="{2401F050-FF70-4F29-BC93-89511DCF6259}" type="slidenum">
              <a:rPr lang="en-US" smtClean="0"/>
              <a:t>3</a:t>
            </a:fld>
            <a:endParaRPr lang="en-US"/>
          </a:p>
        </p:txBody>
      </p:sp>
    </p:spTree>
    <p:extLst>
      <p:ext uri="{BB962C8B-B14F-4D97-AF65-F5344CB8AC3E}">
        <p14:creationId xmlns:p14="http://schemas.microsoft.com/office/powerpoint/2010/main" val="2233973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20% bottom line</a:t>
            </a:r>
            <a:r>
              <a:rPr lang="en-US" sz="1200" b="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(6 min)</a:t>
            </a:r>
          </a:p>
          <a:p>
            <a:pPr lvl="0"/>
            <a:r>
              <a:rPr lang="en-US" sz="1200" kern="1200" dirty="0" smtClean="0">
                <a:solidFill>
                  <a:schemeClr val="tx1"/>
                </a:solidFill>
                <a:effectLst/>
                <a:latin typeface="+mn-lt"/>
                <a:ea typeface="+mn-ea"/>
                <a:cs typeface="+mn-cs"/>
              </a:rPr>
              <a:t>Conclusion</a:t>
            </a:r>
          </a:p>
          <a:p>
            <a:pPr lvl="0"/>
            <a:r>
              <a:rPr lang="en-US" sz="1200" kern="1200" dirty="0" smtClean="0">
                <a:solidFill>
                  <a:schemeClr val="tx1"/>
                </a:solidFill>
                <a:effectLst/>
                <a:latin typeface="+mn-lt"/>
                <a:ea typeface="+mn-ea"/>
                <a:cs typeface="+mn-cs"/>
              </a:rPr>
              <a:t>Tell main finding and why it matters for the audience: </a:t>
            </a:r>
            <a:r>
              <a:rPr lang="en-US" sz="1200" i="1" kern="1200" dirty="0" smtClean="0">
                <a:solidFill>
                  <a:schemeClr val="tx1"/>
                </a:solidFill>
                <a:effectLst/>
                <a:latin typeface="+mn-lt"/>
                <a:ea typeface="+mn-ea"/>
                <a:cs typeface="+mn-cs"/>
              </a:rPr>
              <a:t>11 million kids</a:t>
            </a:r>
            <a:r>
              <a:rPr lang="en-US" sz="1200" i="1" kern="1200" baseline="0" dirty="0" smtClean="0">
                <a:solidFill>
                  <a:schemeClr val="tx1"/>
                </a:solidFill>
                <a:effectLst/>
                <a:latin typeface="+mn-lt"/>
                <a:ea typeface="+mn-ea"/>
                <a:cs typeface="+mn-cs"/>
              </a:rPr>
              <a:t> attend camp every summer. We better make sure the camps are delivering developmentally appropriate experiences for them.</a:t>
            </a:r>
            <a:endParaRPr lang="en-US" sz="1200" i="1"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Identify the key points, bottom line: </a:t>
            </a:r>
            <a:r>
              <a:rPr lang="en-US" sz="1200" i="1" kern="1200" dirty="0" smtClean="0">
                <a:solidFill>
                  <a:schemeClr val="tx1"/>
                </a:solidFill>
                <a:effectLst/>
                <a:latin typeface="+mn-lt"/>
                <a:ea typeface="+mn-ea"/>
                <a:cs typeface="+mn-cs"/>
              </a:rPr>
              <a:t>The CPQA</a:t>
            </a:r>
            <a:r>
              <a:rPr lang="en-US" sz="1200" i="1" kern="1200" baseline="0" dirty="0" smtClean="0">
                <a:solidFill>
                  <a:schemeClr val="tx1"/>
                </a:solidFill>
                <a:effectLst/>
                <a:latin typeface="+mn-lt"/>
                <a:ea typeface="+mn-ea"/>
                <a:cs typeface="+mn-cs"/>
              </a:rPr>
              <a:t> and YOB are good tools to use to figure this out.</a:t>
            </a:r>
            <a:endParaRPr lang="en-US" sz="1200" i="1"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Rest of material illustrates the bottom line</a:t>
            </a:r>
          </a:p>
          <a:p>
            <a:pPr lvl="0"/>
            <a:r>
              <a:rPr lang="en-US" sz="1200" kern="1200" dirty="0" smtClean="0">
                <a:solidFill>
                  <a:schemeClr val="tx1"/>
                </a:solidFill>
                <a:effectLst/>
                <a:latin typeface="+mn-lt"/>
                <a:ea typeface="+mn-ea"/>
                <a:cs typeface="+mn-cs"/>
              </a:rPr>
              <a:t>Provide a roadmap of the presentation at the beginning</a:t>
            </a:r>
          </a:p>
          <a:p>
            <a:pPr lvl="0"/>
            <a:r>
              <a:rPr lang="en-US" sz="1200" kern="1200" dirty="0" smtClean="0">
                <a:solidFill>
                  <a:schemeClr val="tx1"/>
                </a:solidFill>
                <a:effectLst/>
                <a:latin typeface="+mn-lt"/>
                <a:ea typeface="+mn-ea"/>
                <a:cs typeface="+mn-cs"/>
              </a:rPr>
              <a:t>Ideas:</a:t>
            </a:r>
          </a:p>
          <a:p>
            <a:pPr lvl="1"/>
            <a:r>
              <a:rPr lang="en-US" sz="1200" kern="1200" dirty="0" smtClean="0">
                <a:solidFill>
                  <a:schemeClr val="tx1"/>
                </a:solidFill>
                <a:effectLst/>
                <a:latin typeface="+mn-lt"/>
                <a:ea typeface="+mn-ea"/>
                <a:cs typeface="+mn-cs"/>
              </a:rPr>
              <a:t>Great ideas gone bad</a:t>
            </a:r>
          </a:p>
          <a:p>
            <a:pPr lvl="1"/>
            <a:r>
              <a:rPr lang="en-US" sz="1200" kern="1200" dirty="0" smtClean="0">
                <a:solidFill>
                  <a:schemeClr val="tx1"/>
                </a:solidFill>
                <a:effectLst/>
                <a:latin typeface="+mn-lt"/>
                <a:ea typeface="+mn-ea"/>
                <a:cs typeface="+mn-cs"/>
              </a:rPr>
              <a:t>The problem was…:</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We “know” that camp is important. It’s a hallmark of American culture. But does it really have an effect? Can we measure the magic?</a:t>
            </a:r>
            <a:endParaRPr lang="en-US" sz="1200" i="1"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We should have… [bottom line]</a:t>
            </a:r>
          </a:p>
          <a:p>
            <a:pPr lvl="0"/>
            <a:r>
              <a:rPr lang="en-US" sz="1200" kern="1200" dirty="0" smtClean="0">
                <a:solidFill>
                  <a:schemeClr val="tx1"/>
                </a:solidFill>
                <a:effectLst/>
                <a:latin typeface="+mn-lt"/>
                <a:ea typeface="+mn-ea"/>
                <a:cs typeface="+mn-cs"/>
              </a:rPr>
              <a:t>6 word presentation story – something </a:t>
            </a:r>
            <a:r>
              <a:rPr lang="en-US" sz="1200" kern="1200" dirty="0" err="1" smtClean="0">
                <a:solidFill>
                  <a:schemeClr val="tx1"/>
                </a:solidFill>
                <a:effectLst/>
                <a:latin typeface="+mn-lt"/>
                <a:ea typeface="+mn-ea"/>
                <a:cs typeface="+mn-cs"/>
              </a:rPr>
              <a:t>tweetable</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Foreshadow the rest of talk</a:t>
            </a:r>
          </a:p>
          <a:p>
            <a:pPr lvl="0"/>
            <a:r>
              <a:rPr lang="en-US" sz="1200" kern="1200" dirty="0" smtClean="0">
                <a:solidFill>
                  <a:schemeClr val="tx1"/>
                </a:solidFill>
                <a:effectLst/>
                <a:latin typeface="+mn-lt"/>
                <a:ea typeface="+mn-ea"/>
                <a:cs typeface="+mn-cs"/>
              </a:rPr>
              <a:t>Tell them here what you’ll tell them in the Explanation</a:t>
            </a:r>
          </a:p>
        </p:txBody>
      </p:sp>
      <p:sp>
        <p:nvSpPr>
          <p:cNvPr id="4" name="Slide Number Placeholder 3"/>
          <p:cNvSpPr>
            <a:spLocks noGrp="1"/>
          </p:cNvSpPr>
          <p:nvPr>
            <p:ph type="sldNum" sz="quarter" idx="10"/>
          </p:nvPr>
        </p:nvSpPr>
        <p:spPr/>
        <p:txBody>
          <a:bodyPr/>
          <a:lstStyle/>
          <a:p>
            <a:fld id="{2401F050-FF70-4F29-BC93-89511DCF6259}" type="slidenum">
              <a:rPr lang="en-US" smtClean="0"/>
              <a:t>4</a:t>
            </a:fld>
            <a:endParaRPr lang="en-US"/>
          </a:p>
        </p:txBody>
      </p:sp>
    </p:spTree>
    <p:extLst>
      <p:ext uri="{BB962C8B-B14F-4D97-AF65-F5344CB8AC3E}">
        <p14:creationId xmlns:p14="http://schemas.microsoft.com/office/powerpoint/2010/main" val="2268208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a:ln/>
        </p:spPr>
        <p:txBody>
          <a:bodyPr/>
          <a:lstStyle/>
          <a:p>
            <a:endParaRPr lang="en-US" smtClean="0"/>
          </a:p>
        </p:txBody>
      </p:sp>
      <p:sp>
        <p:nvSpPr>
          <p:cNvPr id="62467" name="Slide Number Placeholder 3"/>
          <p:cNvSpPr>
            <a:spLocks noGrp="1"/>
          </p:cNvSpPr>
          <p:nvPr>
            <p:ph type="sldNum" sz="quarter" idx="5"/>
          </p:nvPr>
        </p:nvSpPr>
        <p:spPr>
          <a:noFill/>
        </p:spPr>
        <p:txBody>
          <a:bodyPr/>
          <a:lstStyle/>
          <a:p>
            <a:fld id="{B725E423-FA75-4826-BDD5-CE3E93B196A5}" type="slidenum">
              <a:rPr lang="en-US" smtClean="0">
                <a:solidFill>
                  <a:prstClr val="black"/>
                </a:solidFill>
              </a:rPr>
              <a:pPr/>
              <a:t>9</a:t>
            </a:fld>
            <a:endParaRPr lang="en-US"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a:ln/>
        </p:spPr>
        <p:txBody>
          <a:bodyPr/>
          <a:lstStyle/>
          <a:p>
            <a:endParaRPr lang="en-US" smtClean="0"/>
          </a:p>
        </p:txBody>
      </p:sp>
      <p:sp>
        <p:nvSpPr>
          <p:cNvPr id="64515" name="Slide Number Placeholder 3"/>
          <p:cNvSpPr>
            <a:spLocks noGrp="1"/>
          </p:cNvSpPr>
          <p:nvPr>
            <p:ph type="sldNum" sz="quarter" idx="5"/>
          </p:nvPr>
        </p:nvSpPr>
        <p:spPr>
          <a:noFill/>
        </p:spPr>
        <p:txBody>
          <a:bodyPr/>
          <a:lstStyle/>
          <a:p>
            <a:fld id="{C235F029-99C5-4A72-9962-B8B5D00FAED2}" type="slidenum">
              <a:rPr lang="en-US" smtClean="0">
                <a:solidFill>
                  <a:prstClr val="black"/>
                </a:solidFill>
              </a:rPr>
              <a:pPr/>
              <a:t>10</a:t>
            </a:fld>
            <a:endParaRPr lang="en-US"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p:spPr>
        <p:txBody>
          <a:bodyPr/>
          <a:lstStyle/>
          <a:p>
            <a:endParaRPr lang="en-US" smtClean="0"/>
          </a:p>
        </p:txBody>
      </p:sp>
      <p:sp>
        <p:nvSpPr>
          <p:cNvPr id="66563" name="Slide Number Placeholder 3"/>
          <p:cNvSpPr>
            <a:spLocks noGrp="1"/>
          </p:cNvSpPr>
          <p:nvPr>
            <p:ph type="sldNum" sz="quarter" idx="5"/>
          </p:nvPr>
        </p:nvSpPr>
        <p:spPr>
          <a:noFill/>
        </p:spPr>
        <p:txBody>
          <a:bodyPr/>
          <a:lstStyle/>
          <a:p>
            <a:fld id="{ACEED087-B294-4B87-9B44-EDC679EA44D8}" type="slidenum">
              <a:rPr lang="en-US" smtClean="0">
                <a:solidFill>
                  <a:prstClr val="black"/>
                </a:solidFill>
              </a:rPr>
              <a:pPr/>
              <a:t>11</a:t>
            </a:fld>
            <a:endParaRPr lang="en-US"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Template slide screen shot excel</a:t>
            </a:r>
            <a:endParaRPr lang="en-US" dirty="0"/>
          </a:p>
        </p:txBody>
      </p:sp>
      <p:sp>
        <p:nvSpPr>
          <p:cNvPr id="4" name="Slide Number Placeholder 3"/>
          <p:cNvSpPr>
            <a:spLocks noGrp="1"/>
          </p:cNvSpPr>
          <p:nvPr>
            <p:ph type="sldNum" sz="quarter" idx="10"/>
          </p:nvPr>
        </p:nvSpPr>
        <p:spPr/>
        <p:txBody>
          <a:bodyPr/>
          <a:lstStyle/>
          <a:p>
            <a:fld id="{2401F050-FF70-4F29-BC93-89511DCF6259}" type="slidenum">
              <a:rPr lang="en-US" smtClean="0"/>
              <a:t>12</a:t>
            </a:fld>
            <a:endParaRPr lang="en-US"/>
          </a:p>
        </p:txBody>
      </p:sp>
    </p:spTree>
    <p:extLst>
      <p:ext uri="{BB962C8B-B14F-4D97-AF65-F5344CB8AC3E}">
        <p14:creationId xmlns:p14="http://schemas.microsoft.com/office/powerpoint/2010/main" val="3566643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01F050-FF70-4F29-BC93-89511DCF6259}" type="slidenum">
              <a:rPr lang="en-US" smtClean="0"/>
              <a:t>14</a:t>
            </a:fld>
            <a:endParaRPr lang="en-US"/>
          </a:p>
        </p:txBody>
      </p:sp>
    </p:spTree>
    <p:extLst>
      <p:ext uri="{BB962C8B-B14F-4D97-AF65-F5344CB8AC3E}">
        <p14:creationId xmlns:p14="http://schemas.microsoft.com/office/powerpoint/2010/main" val="3186846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a:ln/>
        </p:spPr>
      </p:sp>
      <p:sp>
        <p:nvSpPr>
          <p:cNvPr id="84994" name="Notes Placeholder 2"/>
          <p:cNvSpPr>
            <a:spLocks noGrp="1"/>
          </p:cNvSpPr>
          <p:nvPr>
            <p:ph type="body" idx="1"/>
          </p:nvPr>
        </p:nvSpPr>
        <p:spPr>
          <a:noFill/>
          <a:ln/>
        </p:spPr>
        <p:txBody>
          <a:bodyPr/>
          <a:lstStyle/>
          <a:p>
            <a:endParaRPr lang="en-US" smtClean="0"/>
          </a:p>
        </p:txBody>
      </p:sp>
      <p:sp>
        <p:nvSpPr>
          <p:cNvPr id="84995" name="Slide Number Placeholder 3"/>
          <p:cNvSpPr>
            <a:spLocks noGrp="1"/>
          </p:cNvSpPr>
          <p:nvPr>
            <p:ph type="sldNum" sz="quarter" idx="5"/>
          </p:nvPr>
        </p:nvSpPr>
        <p:spPr>
          <a:noFill/>
        </p:spPr>
        <p:txBody>
          <a:bodyPr/>
          <a:lstStyle/>
          <a:p>
            <a:fld id="{4561BBB4-63EF-44FC-AECD-FBDC33698558}" type="slidenum">
              <a:rPr lang="en-US" smtClean="0">
                <a:solidFill>
                  <a:prstClr val="black"/>
                </a:solidFill>
              </a:rPr>
              <a:pPr/>
              <a:t>19</a:t>
            </a:fld>
            <a:endParaRPr lang="en-US"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A1BE4A-5A0C-40EC-A8D4-3BCDC65D9199}" type="datetimeFigureOut">
              <a:rPr lang="en-US" smtClean="0"/>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51C5D-564D-4ACC-BC70-8C92BBC0BD4C}" type="slidenum">
              <a:rPr lang="en-US" smtClean="0"/>
              <a:t>‹#›</a:t>
            </a:fld>
            <a:endParaRPr lang="en-US"/>
          </a:p>
        </p:txBody>
      </p:sp>
    </p:spTree>
    <p:extLst>
      <p:ext uri="{BB962C8B-B14F-4D97-AF65-F5344CB8AC3E}">
        <p14:creationId xmlns:p14="http://schemas.microsoft.com/office/powerpoint/2010/main" val="2729597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A1BE4A-5A0C-40EC-A8D4-3BCDC65D9199}" type="datetimeFigureOut">
              <a:rPr lang="en-US" smtClean="0"/>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51C5D-564D-4ACC-BC70-8C92BBC0BD4C}" type="slidenum">
              <a:rPr lang="en-US" smtClean="0"/>
              <a:t>‹#›</a:t>
            </a:fld>
            <a:endParaRPr lang="en-US"/>
          </a:p>
        </p:txBody>
      </p:sp>
    </p:spTree>
    <p:extLst>
      <p:ext uri="{BB962C8B-B14F-4D97-AF65-F5344CB8AC3E}">
        <p14:creationId xmlns:p14="http://schemas.microsoft.com/office/powerpoint/2010/main" val="1664756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A1BE4A-5A0C-40EC-A8D4-3BCDC65D9199}" type="datetimeFigureOut">
              <a:rPr lang="en-US" smtClean="0"/>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51C5D-564D-4ACC-BC70-8C92BBC0BD4C}" type="slidenum">
              <a:rPr lang="en-US" smtClean="0"/>
              <a:t>‹#›</a:t>
            </a:fld>
            <a:endParaRPr lang="en-US"/>
          </a:p>
        </p:txBody>
      </p:sp>
    </p:spTree>
    <p:extLst>
      <p:ext uri="{BB962C8B-B14F-4D97-AF65-F5344CB8AC3E}">
        <p14:creationId xmlns:p14="http://schemas.microsoft.com/office/powerpoint/2010/main" val="1775781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43000" y="12192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43000" y="36576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solidFill>
                <a:prstClr val="black">
                  <a:lumMod val="50000"/>
                  <a:lumOff val="50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solidFill>
                <a:prstClr val="black">
                  <a:lumMod val="50000"/>
                  <a:lumOff val="50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067E8DDB-C2E3-484B-8B45-0F6CEA1BB1BE}" type="slidenum">
              <a:rPr lang="en-US">
                <a:solidFill>
                  <a:prstClr val="black">
                    <a:lumMod val="50000"/>
                    <a:lumOff val="50000"/>
                  </a:prstClr>
                </a:solidFill>
              </a:rPr>
              <a:pPr>
                <a:def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544335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A1BE4A-5A0C-40EC-A8D4-3BCDC65D9199}" type="datetimeFigureOut">
              <a:rPr lang="en-US" smtClean="0"/>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51C5D-564D-4ACC-BC70-8C92BBC0BD4C}" type="slidenum">
              <a:rPr lang="en-US" smtClean="0"/>
              <a:t>‹#›</a:t>
            </a:fld>
            <a:endParaRPr lang="en-US"/>
          </a:p>
        </p:txBody>
      </p:sp>
    </p:spTree>
    <p:extLst>
      <p:ext uri="{BB962C8B-B14F-4D97-AF65-F5344CB8AC3E}">
        <p14:creationId xmlns:p14="http://schemas.microsoft.com/office/powerpoint/2010/main" val="3305765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1BE4A-5A0C-40EC-A8D4-3BCDC65D9199}" type="datetimeFigureOut">
              <a:rPr lang="en-US" smtClean="0"/>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51C5D-564D-4ACC-BC70-8C92BBC0BD4C}" type="slidenum">
              <a:rPr lang="en-US" smtClean="0"/>
              <a:t>‹#›</a:t>
            </a:fld>
            <a:endParaRPr lang="en-US"/>
          </a:p>
        </p:txBody>
      </p:sp>
    </p:spTree>
    <p:extLst>
      <p:ext uri="{BB962C8B-B14F-4D97-AF65-F5344CB8AC3E}">
        <p14:creationId xmlns:p14="http://schemas.microsoft.com/office/powerpoint/2010/main" val="2377824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A1BE4A-5A0C-40EC-A8D4-3BCDC65D9199}" type="datetimeFigureOut">
              <a:rPr lang="en-US" smtClean="0"/>
              <a:t>10/30/2013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51C5D-564D-4ACC-BC70-8C92BBC0BD4C}" type="slidenum">
              <a:rPr lang="en-US" smtClean="0"/>
              <a:t>‹#›</a:t>
            </a:fld>
            <a:endParaRPr lang="en-US"/>
          </a:p>
        </p:txBody>
      </p:sp>
    </p:spTree>
    <p:extLst>
      <p:ext uri="{BB962C8B-B14F-4D97-AF65-F5344CB8AC3E}">
        <p14:creationId xmlns:p14="http://schemas.microsoft.com/office/powerpoint/2010/main" val="772205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A1BE4A-5A0C-40EC-A8D4-3BCDC65D9199}" type="datetimeFigureOut">
              <a:rPr lang="en-US" smtClean="0"/>
              <a:t>10/30/2013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551C5D-564D-4ACC-BC70-8C92BBC0BD4C}" type="slidenum">
              <a:rPr lang="en-US" smtClean="0"/>
              <a:t>‹#›</a:t>
            </a:fld>
            <a:endParaRPr lang="en-US"/>
          </a:p>
        </p:txBody>
      </p:sp>
    </p:spTree>
    <p:extLst>
      <p:ext uri="{BB962C8B-B14F-4D97-AF65-F5344CB8AC3E}">
        <p14:creationId xmlns:p14="http://schemas.microsoft.com/office/powerpoint/2010/main" val="1342353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A1BE4A-5A0C-40EC-A8D4-3BCDC65D9199}" type="datetimeFigureOut">
              <a:rPr lang="en-US" smtClean="0"/>
              <a:t>10/30/2013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551C5D-564D-4ACC-BC70-8C92BBC0BD4C}" type="slidenum">
              <a:rPr lang="en-US" smtClean="0"/>
              <a:t>‹#›</a:t>
            </a:fld>
            <a:endParaRPr lang="en-US"/>
          </a:p>
        </p:txBody>
      </p:sp>
    </p:spTree>
    <p:extLst>
      <p:ext uri="{BB962C8B-B14F-4D97-AF65-F5344CB8AC3E}">
        <p14:creationId xmlns:p14="http://schemas.microsoft.com/office/powerpoint/2010/main" val="815629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A1BE4A-5A0C-40EC-A8D4-3BCDC65D9199}" type="datetimeFigureOut">
              <a:rPr lang="en-US" smtClean="0"/>
              <a:t>10/30/2013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551C5D-564D-4ACC-BC70-8C92BBC0BD4C}" type="slidenum">
              <a:rPr lang="en-US" smtClean="0"/>
              <a:t>‹#›</a:t>
            </a:fld>
            <a:endParaRPr lang="en-US"/>
          </a:p>
        </p:txBody>
      </p:sp>
    </p:spTree>
    <p:extLst>
      <p:ext uri="{BB962C8B-B14F-4D97-AF65-F5344CB8AC3E}">
        <p14:creationId xmlns:p14="http://schemas.microsoft.com/office/powerpoint/2010/main" val="679627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A1BE4A-5A0C-40EC-A8D4-3BCDC65D9199}" type="datetimeFigureOut">
              <a:rPr lang="en-US" smtClean="0"/>
              <a:t>10/30/2013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51C5D-564D-4ACC-BC70-8C92BBC0BD4C}" type="slidenum">
              <a:rPr lang="en-US" smtClean="0"/>
              <a:t>‹#›</a:t>
            </a:fld>
            <a:endParaRPr lang="en-US"/>
          </a:p>
        </p:txBody>
      </p:sp>
    </p:spTree>
    <p:extLst>
      <p:ext uri="{BB962C8B-B14F-4D97-AF65-F5344CB8AC3E}">
        <p14:creationId xmlns:p14="http://schemas.microsoft.com/office/powerpoint/2010/main" val="850452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A1BE4A-5A0C-40EC-A8D4-3BCDC65D9199}" type="datetimeFigureOut">
              <a:rPr lang="en-US" smtClean="0"/>
              <a:t>10/30/2013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51C5D-564D-4ACC-BC70-8C92BBC0BD4C}" type="slidenum">
              <a:rPr lang="en-US" smtClean="0"/>
              <a:t>‹#›</a:t>
            </a:fld>
            <a:endParaRPr lang="en-US"/>
          </a:p>
        </p:txBody>
      </p:sp>
    </p:spTree>
    <p:extLst>
      <p:ext uri="{BB962C8B-B14F-4D97-AF65-F5344CB8AC3E}">
        <p14:creationId xmlns:p14="http://schemas.microsoft.com/office/powerpoint/2010/main" val="813909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A1BE4A-5A0C-40EC-A8D4-3BCDC65D9199}" type="datetimeFigureOut">
              <a:rPr lang="en-US" smtClean="0"/>
              <a:t>10/30/2013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551C5D-564D-4ACC-BC70-8C92BBC0BD4C}" type="slidenum">
              <a:rPr lang="en-US" smtClean="0"/>
              <a:t>‹#›</a:t>
            </a:fld>
            <a:endParaRPr lang="en-US"/>
          </a:p>
        </p:txBody>
      </p:sp>
    </p:spTree>
    <p:extLst>
      <p:ext uri="{BB962C8B-B14F-4D97-AF65-F5344CB8AC3E}">
        <p14:creationId xmlns:p14="http://schemas.microsoft.com/office/powerpoint/2010/main" val="2805109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diagramLayout" Target="../diagrams/layout2.xml"/><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11.png"/><Relationship Id="rId5" Type="http://schemas.openxmlformats.org/officeDocument/2006/relationships/diagramColors" Target="../diagrams/colors2.xml"/><Relationship Id="rId15" Type="http://schemas.openxmlformats.org/officeDocument/2006/relationships/image" Target="../media/image14.png"/><Relationship Id="rId10" Type="http://schemas.openxmlformats.org/officeDocument/2006/relationships/image" Target="../media/image10.png"/><Relationship Id="rId4" Type="http://schemas.openxmlformats.org/officeDocument/2006/relationships/diagramQuickStyle" Target="../diagrams/quickStyle2.xml"/><Relationship Id="rId9" Type="http://schemas.openxmlformats.org/officeDocument/2006/relationships/image" Target="../media/image9.png"/><Relationship Id="rId1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982941"/>
            <a:ext cx="9144000" cy="954107"/>
          </a:xfrm>
          <a:prstGeom prst="rect">
            <a:avLst/>
          </a:prstGeom>
          <a:solidFill>
            <a:schemeClr val="bg1">
              <a:lumMod val="85000"/>
            </a:schemeClr>
          </a:solidFill>
        </p:spPr>
        <p:txBody>
          <a:bodyPr wrap="square" rtlCol="0">
            <a:spAutoFit/>
          </a:bodyPr>
          <a:lstStyle/>
          <a:p>
            <a:pPr algn="ctr"/>
            <a:r>
              <a:rPr lang="en-US" sz="3200" b="1" i="1" dirty="0"/>
              <a:t>Summer Camp </a:t>
            </a:r>
            <a:r>
              <a:rPr lang="en-US" sz="3200" b="1" i="1" dirty="0" smtClean="0"/>
              <a:t>Evaluation</a:t>
            </a:r>
          </a:p>
          <a:p>
            <a:pPr algn="ctr"/>
            <a:r>
              <a:rPr lang="en-US" sz="2400" dirty="0" smtClean="0">
                <a:solidFill>
                  <a:schemeClr val="bg1">
                    <a:lumMod val="50000"/>
                  </a:schemeClr>
                </a:solidFill>
              </a:rPr>
              <a:t>The </a:t>
            </a:r>
            <a:r>
              <a:rPr lang="en-US" sz="2400" dirty="0">
                <a:solidFill>
                  <a:schemeClr val="bg1">
                    <a:lumMod val="50000"/>
                  </a:schemeClr>
                </a:solidFill>
              </a:rPr>
              <a:t>Youth Outcomes Battery </a:t>
            </a:r>
            <a:r>
              <a:rPr lang="en-US" sz="2400" dirty="0" smtClean="0">
                <a:solidFill>
                  <a:schemeClr val="bg1">
                    <a:lumMod val="50000"/>
                  </a:schemeClr>
                </a:solidFill>
              </a:rPr>
              <a:t>&amp; </a:t>
            </a:r>
            <a:r>
              <a:rPr lang="en-US" sz="2400" dirty="0">
                <a:solidFill>
                  <a:schemeClr val="bg1">
                    <a:lumMod val="50000"/>
                  </a:schemeClr>
                </a:solidFill>
              </a:rPr>
              <a:t>Camp Program Quality </a:t>
            </a:r>
            <a:r>
              <a:rPr lang="en-US" sz="2400" dirty="0" smtClean="0">
                <a:solidFill>
                  <a:schemeClr val="bg1">
                    <a:lumMod val="50000"/>
                  </a:schemeClr>
                </a:solidFill>
              </a:rPr>
              <a:t>Assessment</a:t>
            </a:r>
          </a:p>
        </p:txBody>
      </p:sp>
      <p:pic>
        <p:nvPicPr>
          <p:cNvPr id="9220" name="Picture 4" descr="http://www.charities.org/sites/www.charities.org/files/HITW%20SF%20Rev%20Jpeg.jpg?134098099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75141" y="5521112"/>
            <a:ext cx="1113172" cy="1235809"/>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9f37ad7ad080072c49ac-7efc96a909a10d00562b123a296822aa.r54.cf2.rackcdn.com/Images/Logos/CaliforniaStateUniversityChico_logo389x287.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971" y="5034483"/>
            <a:ext cx="2369020" cy="17478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4953000"/>
            <a:ext cx="3810000" cy="553998"/>
          </a:xfrm>
          <a:prstGeom prst="rect">
            <a:avLst/>
          </a:prstGeom>
          <a:noFill/>
        </p:spPr>
        <p:txBody>
          <a:bodyPr wrap="square" rtlCol="0">
            <a:spAutoFit/>
          </a:bodyPr>
          <a:lstStyle/>
          <a:p>
            <a:r>
              <a:rPr lang="en-US" sz="3000" dirty="0" smtClean="0">
                <a:solidFill>
                  <a:schemeClr val="bg1">
                    <a:lumMod val="50000"/>
                  </a:schemeClr>
                </a:solidFill>
              </a:rPr>
              <a:t>Laurie Browne, Ph.D</a:t>
            </a:r>
            <a:r>
              <a:rPr lang="en-US" sz="3000" dirty="0" smtClean="0">
                <a:solidFill>
                  <a:schemeClr val="tx2">
                    <a:lumMod val="75000"/>
                  </a:schemeClr>
                </a:solidFill>
              </a:rPr>
              <a:t>.</a:t>
            </a:r>
            <a:endParaRPr lang="en-US" sz="3000" dirty="0">
              <a:solidFill>
                <a:schemeClr val="tx2">
                  <a:lumMod val="75000"/>
                </a:schemeClr>
              </a:solidFill>
            </a:endParaRPr>
          </a:p>
        </p:txBody>
      </p:sp>
      <p:sp>
        <p:nvSpPr>
          <p:cNvPr id="9" name="TextBox 8"/>
          <p:cNvSpPr txBox="1"/>
          <p:nvPr/>
        </p:nvSpPr>
        <p:spPr>
          <a:xfrm>
            <a:off x="6111367" y="4937048"/>
            <a:ext cx="3019494" cy="553998"/>
          </a:xfrm>
          <a:prstGeom prst="rect">
            <a:avLst/>
          </a:prstGeom>
          <a:noFill/>
        </p:spPr>
        <p:txBody>
          <a:bodyPr wrap="square" rtlCol="0">
            <a:spAutoFit/>
          </a:bodyPr>
          <a:lstStyle/>
          <a:p>
            <a:r>
              <a:rPr lang="en-US" sz="3000" dirty="0" smtClean="0">
                <a:solidFill>
                  <a:srgbClr val="7F7F7F"/>
                </a:solidFill>
              </a:rPr>
              <a:t>Ann Gillard, Ph.D.</a:t>
            </a:r>
            <a:endParaRPr lang="en-US" sz="3000" dirty="0">
              <a:solidFill>
                <a:srgbClr val="7F7F7F"/>
              </a:solidFill>
            </a:endParaRPr>
          </a:p>
        </p:txBody>
      </p:sp>
      <p:pic>
        <p:nvPicPr>
          <p:cNvPr id="9222" name="Picture 6" descr="http://www.thekidscookmonday.org/images/photos/americancamplarge.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7598" y="5338450"/>
            <a:ext cx="2466907" cy="141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0162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p:cNvPicPr>
            <a:picLocks noGrp="1" noChangeAspect="1"/>
          </p:cNvPicPr>
          <p:nvPr>
            <p:ph idx="1"/>
          </p:nvPr>
        </p:nvPicPr>
        <p:blipFill rotWithShape="1">
          <a:blip r:embed="rId3">
            <a:alphaModFix amt="45000"/>
          </a:blip>
          <a:srcRect l="-137" r="-677"/>
          <a:stretch/>
        </p:blipFill>
        <p:spPr>
          <a:xfrm>
            <a:off x="1981200" y="152400"/>
            <a:ext cx="4913663" cy="6481380"/>
          </a:xfrm>
          <a:prstGeom prst="rect">
            <a:avLst/>
          </a:prstGeom>
          <a:ln>
            <a:noFill/>
          </a:ln>
          <a:effectLst>
            <a:outerShdw blurRad="292100" dist="139700" dir="2700000" algn="tl" rotWithShape="0">
              <a:srgbClr val="333333">
                <a:alpha val="65000"/>
              </a:srgbClr>
            </a:outerShdw>
          </a:effectLst>
        </p:spPr>
      </p:pic>
      <p:pic>
        <p:nvPicPr>
          <p:cNvPr id="63491" name="Picture 2"/>
          <p:cNvPicPr>
            <a:picLocks noChangeAspect="1" noChangeArrowheads="1"/>
          </p:cNvPicPr>
          <p:nvPr/>
        </p:nvPicPr>
        <p:blipFill rotWithShape="1">
          <a:blip r:embed="rId4" cstate="print"/>
          <a:srcRect l="1190" t="36684" r="54762" b="39200"/>
          <a:stretch/>
        </p:blipFill>
        <p:spPr bwMode="auto">
          <a:xfrm>
            <a:off x="0" y="4445744"/>
            <a:ext cx="9144000" cy="1985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1447800" y="3505200"/>
            <a:ext cx="6248400" cy="838200"/>
          </a:xfrm>
        </p:spPr>
        <p:txBody>
          <a:bodyPr>
            <a:normAutofit/>
          </a:bodyPr>
          <a:lstStyle/>
          <a:p>
            <a:pPr marL="0" indent="0" algn="l" fontAlgn="auto">
              <a:spcAft>
                <a:spcPts val="0"/>
              </a:spcAft>
              <a:buNone/>
              <a:defRPr/>
            </a:pPr>
            <a:r>
              <a:rPr lang="en-US" sz="3200" b="1" i="1" dirty="0" smtClean="0">
                <a:effectLst/>
                <a:latin typeface="Calibri" panose="020F0502020204030204" pitchFamily="34" charset="0"/>
              </a:rPr>
              <a:t>Older Camper Analysis Tool (Basic)</a:t>
            </a:r>
            <a:endParaRPr lang="en-US" sz="4400" dirty="0">
              <a:solidFill>
                <a:schemeClr val="accent5"/>
              </a:solidFill>
              <a:effectLst/>
              <a:latin typeface="Calibri" panose="020F0502020204030204" pitchFamily="34" charset="0"/>
            </a:endParaRPr>
          </a:p>
        </p:txBody>
      </p:sp>
    </p:spTree>
    <p:extLst>
      <p:ext uri="{BB962C8B-B14F-4D97-AF65-F5344CB8AC3E}">
        <p14:creationId xmlns:p14="http://schemas.microsoft.com/office/powerpoint/2010/main" val="359882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alphaModFix amt="45000"/>
          </a:blip>
          <a:srcRect l="-137" r="-677"/>
          <a:stretch/>
        </p:blipFill>
        <p:spPr>
          <a:xfrm>
            <a:off x="1981200" y="152400"/>
            <a:ext cx="4913663" cy="6481380"/>
          </a:xfrm>
          <a:prstGeom prst="rect">
            <a:avLst/>
          </a:prstGeom>
          <a:ln>
            <a:noFill/>
          </a:ln>
          <a:effectLst>
            <a:outerShdw blurRad="292100" dist="139700" dir="2700000" algn="tl" rotWithShape="0">
              <a:srgbClr val="333333">
                <a:alpha val="65000"/>
              </a:srgbClr>
            </a:outerShdw>
          </a:effectLst>
        </p:spPr>
      </p:pic>
      <p:pic>
        <p:nvPicPr>
          <p:cNvPr id="65539" name="Picture 2"/>
          <p:cNvPicPr>
            <a:picLocks noChangeAspect="1" noChangeArrowheads="1"/>
          </p:cNvPicPr>
          <p:nvPr/>
        </p:nvPicPr>
        <p:blipFill rotWithShape="1">
          <a:blip r:embed="rId4" cstate="print"/>
          <a:srcRect l="2632" t="22697" r="59212" b="49090"/>
          <a:stretch/>
        </p:blipFill>
        <p:spPr bwMode="auto">
          <a:xfrm>
            <a:off x="0" y="4043643"/>
            <a:ext cx="9144000" cy="25261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1219200" y="3200400"/>
            <a:ext cx="6629400" cy="914400"/>
          </a:xfrm>
        </p:spPr>
        <p:txBody>
          <a:bodyPr>
            <a:normAutofit/>
          </a:bodyPr>
          <a:lstStyle/>
          <a:p>
            <a:pPr marL="0" indent="0" algn="l" fontAlgn="auto">
              <a:spcAft>
                <a:spcPts val="0"/>
              </a:spcAft>
              <a:buNone/>
              <a:defRPr/>
            </a:pPr>
            <a:r>
              <a:rPr lang="en-US" sz="3200" b="1" i="1" dirty="0" smtClean="0">
                <a:effectLst/>
                <a:latin typeface="Calibri" panose="020F0502020204030204" pitchFamily="34" charset="0"/>
              </a:rPr>
              <a:t>Older Camper Analysis Tool (Detailed)</a:t>
            </a:r>
            <a:endParaRPr lang="en-US" sz="3200" b="1" i="1" dirty="0">
              <a:solidFill>
                <a:schemeClr val="accent5"/>
              </a:solidFill>
              <a:effectLst/>
              <a:latin typeface="Calibri" panose="020F0502020204030204" pitchFamily="34" charset="0"/>
            </a:endParaRPr>
          </a:p>
        </p:txBody>
      </p:sp>
    </p:spTree>
    <p:extLst>
      <p:ext uri="{BB962C8B-B14F-4D97-AF65-F5344CB8AC3E}">
        <p14:creationId xmlns:p14="http://schemas.microsoft.com/office/powerpoint/2010/main" val="3952429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914400" y="838200"/>
            <a:ext cx="7289800" cy="5467350"/>
          </a:xfrm>
          <a:prstGeom prst="rect">
            <a:avLst/>
          </a:prstGeom>
          <a:noFill/>
          <a:ln w="9525">
            <a:noFill/>
            <a:miter lim="800000"/>
            <a:headEnd/>
            <a:tailEnd/>
          </a:ln>
        </p:spPr>
      </p:pic>
    </p:spTree>
    <p:extLst>
      <p:ext uri="{BB962C8B-B14F-4D97-AF65-F5344CB8AC3E}">
        <p14:creationId xmlns:p14="http://schemas.microsoft.com/office/powerpoint/2010/main" val="3364743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pic>
        <p:nvPicPr>
          <p:cNvPr id="5" name="Picture 3"/>
          <p:cNvPicPr>
            <a:picLocks noChangeAspect="1" noChangeArrowheads="1"/>
          </p:cNvPicPr>
          <p:nvPr/>
        </p:nvPicPr>
        <p:blipFill>
          <a:blip r:embed="rId2" cstate="print"/>
          <a:srcRect r="67813"/>
          <a:stretch>
            <a:fillRect/>
          </a:stretch>
        </p:blipFill>
        <p:spPr bwMode="auto">
          <a:xfrm>
            <a:off x="1905000" y="304800"/>
            <a:ext cx="5330825" cy="6324600"/>
          </a:xfrm>
          <a:prstGeom prst="rect">
            <a:avLst/>
          </a:prstGeom>
          <a:noFill/>
          <a:ln w="9525">
            <a:noFill/>
            <a:miter lim="800000"/>
            <a:headEnd/>
            <a:tailEnd/>
          </a:ln>
        </p:spPr>
      </p:pic>
    </p:spTree>
    <p:extLst>
      <p:ext uri="{BB962C8B-B14F-4D97-AF65-F5344CB8AC3E}">
        <p14:creationId xmlns:p14="http://schemas.microsoft.com/office/powerpoint/2010/main" val="1446502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669317979"/>
              </p:ext>
            </p:extLst>
          </p:nvPr>
        </p:nvGraphicFramePr>
        <p:xfrm>
          <a:off x="914400" y="1295400"/>
          <a:ext cx="7010400" cy="5113066"/>
        </p:xfrm>
        <a:graphic>
          <a:graphicData uri="http://schemas.openxmlformats.org/drawingml/2006/table">
            <a:tbl>
              <a:tblPr/>
              <a:tblGrid>
                <a:gridCol w="3299012"/>
                <a:gridCol w="2491684"/>
                <a:gridCol w="609852"/>
                <a:gridCol w="609852"/>
              </a:tblGrid>
              <a:tr h="270533">
                <a:tc>
                  <a:txBody>
                    <a:bodyPr/>
                    <a:lstStyle/>
                    <a:p>
                      <a:pPr algn="l" fontAlgn="b"/>
                      <a:endParaRPr lang="en-US" sz="1000" b="0" i="0" u="none" strike="noStrike" dirty="0">
                        <a:latin typeface="Arial"/>
                      </a:endParaRPr>
                    </a:p>
                  </a:txBody>
                  <a:tcPr marL="0" marR="0" marT="0" marB="0" anchor="b">
                    <a:lnL>
                      <a:noFill/>
                    </a:lnL>
                    <a:lnR>
                      <a:noFill/>
                    </a:lnR>
                    <a:lnT>
                      <a:noFill/>
                    </a:lnT>
                    <a:lnB>
                      <a:noFill/>
                    </a:lnB>
                  </a:tcPr>
                </a:tc>
                <a:tc>
                  <a:txBody>
                    <a:bodyPr/>
                    <a:lstStyle/>
                    <a:p>
                      <a:pPr algn="l" fontAlgn="b"/>
                      <a:endParaRPr lang="en-US" sz="1000" b="0" i="0" u="none" strike="noStrike">
                        <a:latin typeface="Arial"/>
                      </a:endParaRPr>
                    </a:p>
                  </a:txBody>
                  <a:tcPr marL="0" marR="0" marT="0" marB="0" anchor="b">
                    <a:lnL>
                      <a:noFill/>
                    </a:lnL>
                    <a:lnR>
                      <a:noFill/>
                    </a:lnR>
                    <a:lnT>
                      <a:noFill/>
                    </a:lnT>
                    <a:lnB>
                      <a:noFill/>
                    </a:lnB>
                  </a:tcPr>
                </a:tc>
                <a:tc>
                  <a:txBody>
                    <a:bodyPr/>
                    <a:lstStyle/>
                    <a:p>
                      <a:pPr algn="l" fontAlgn="b"/>
                      <a:endParaRPr lang="en-US" sz="1000" b="0" i="0" u="none" strike="noStrike">
                        <a:latin typeface="Arial"/>
                      </a:endParaRPr>
                    </a:p>
                  </a:txBody>
                  <a:tcPr marL="0" marR="0" marT="0" marB="0" anchor="b">
                    <a:lnL>
                      <a:noFill/>
                    </a:lnL>
                    <a:lnR>
                      <a:noFill/>
                    </a:lnR>
                    <a:lnT>
                      <a:noFill/>
                    </a:lnT>
                    <a:lnB>
                      <a:noFill/>
                    </a:lnB>
                  </a:tcPr>
                </a:tc>
                <a:tc>
                  <a:txBody>
                    <a:bodyPr/>
                    <a:lstStyle/>
                    <a:p>
                      <a:pPr algn="l" fontAlgn="b"/>
                      <a:endParaRPr lang="en-US" sz="1000" b="0" i="0" u="none" strike="noStrike">
                        <a:latin typeface="Arial"/>
                      </a:endParaRPr>
                    </a:p>
                  </a:txBody>
                  <a:tcPr marL="0" marR="0" marT="0" marB="0" anchor="b">
                    <a:lnL>
                      <a:noFill/>
                    </a:lnL>
                    <a:lnR>
                      <a:noFill/>
                    </a:lnR>
                    <a:lnT>
                      <a:noFill/>
                    </a:lnT>
                    <a:lnB>
                      <a:noFill/>
                    </a:lnB>
                  </a:tcPr>
                </a:tc>
              </a:tr>
              <a:tr h="509239">
                <a:tc gridSpan="3">
                  <a:txBody>
                    <a:bodyPr/>
                    <a:lstStyle/>
                    <a:p>
                      <a:pPr algn="l" fontAlgn="b"/>
                      <a:r>
                        <a:rPr lang="en-US" sz="2000" b="1" i="0" u="none" strike="noStrike" dirty="0">
                          <a:solidFill>
                            <a:srgbClr val="FF0000"/>
                          </a:solidFill>
                          <a:latin typeface="Arial"/>
                        </a:rPr>
                        <a:t>The following data </a:t>
                      </a:r>
                      <a:r>
                        <a:rPr lang="en-US" sz="2000" b="1" i="0" u="none" strike="noStrike" dirty="0" smtClean="0">
                          <a:solidFill>
                            <a:srgbClr val="FF0000"/>
                          </a:solidFill>
                          <a:latin typeface="Arial"/>
                        </a:rPr>
                        <a:t>are </a:t>
                      </a:r>
                      <a:r>
                        <a:rPr lang="en-US" sz="2000" b="1" i="0" u="none" strike="noStrike" dirty="0">
                          <a:solidFill>
                            <a:srgbClr val="FF0000"/>
                          </a:solidFill>
                          <a:latin typeface="Arial"/>
                        </a:rPr>
                        <a:t>based on this number of camper surveys:</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b"/>
                      <a:r>
                        <a:rPr lang="en-US" sz="2000" b="1" i="0" u="none" strike="noStrike" dirty="0">
                          <a:solidFill>
                            <a:srgbClr val="FF0000"/>
                          </a:solidFill>
                          <a:latin typeface="Arial"/>
                        </a:rPr>
                        <a:t>10</a:t>
                      </a:r>
                    </a:p>
                  </a:txBody>
                  <a:tcPr marL="0" marR="0" marT="0" marB="0" anchor="b">
                    <a:lnL>
                      <a:noFill/>
                    </a:lnL>
                    <a:lnR>
                      <a:noFill/>
                    </a:lnR>
                    <a:lnT>
                      <a:noFill/>
                    </a:lnT>
                    <a:lnB>
                      <a:noFill/>
                    </a:lnB>
                  </a:tcPr>
                </a:tc>
              </a:tr>
              <a:tr h="270533">
                <a:tc rowSpan="3" gridSpan="2">
                  <a:txBody>
                    <a:bodyPr/>
                    <a:lstStyle/>
                    <a:p>
                      <a:pPr algn="l" fontAlgn="b"/>
                      <a:r>
                        <a:rPr lang="en-US" sz="2000" b="0" i="0" u="none" strike="noStrike" dirty="0">
                          <a:solidFill>
                            <a:schemeClr val="tx1"/>
                          </a:solidFill>
                          <a:latin typeface="Arial"/>
                        </a:rPr>
                        <a:t>The following percentage of campers felt their friendship skills </a:t>
                      </a:r>
                      <a:r>
                        <a:rPr lang="en-US" sz="2000" b="0" i="0" u="none" strike="noStrike" dirty="0" smtClean="0">
                          <a:solidFill>
                            <a:schemeClr val="tx1"/>
                          </a:solidFill>
                          <a:latin typeface="Arial"/>
                        </a:rPr>
                        <a:t>“increased </a:t>
                      </a:r>
                      <a:r>
                        <a:rPr lang="en-US" sz="2000" b="0" i="0" u="none" strike="noStrike" dirty="0">
                          <a:solidFill>
                            <a:schemeClr val="tx1"/>
                          </a:solidFill>
                          <a:latin typeface="Arial"/>
                        </a:rPr>
                        <a:t>a little bit, </a:t>
                      </a:r>
                      <a:r>
                        <a:rPr lang="en-US" sz="2000" b="0" i="0" u="none" strike="noStrike" dirty="0" smtClean="0">
                          <a:solidFill>
                            <a:schemeClr val="tx1"/>
                          </a:solidFill>
                          <a:latin typeface="Arial"/>
                        </a:rPr>
                        <a:t>maybe”:</a:t>
                      </a:r>
                      <a:endParaRPr lang="en-US" sz="2000" b="0" i="0" u="none" strike="noStrike" dirty="0">
                        <a:solidFill>
                          <a:schemeClr val="tx1"/>
                        </a:solidFill>
                        <a:latin typeface="Arial"/>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CFFFF"/>
                    </a:solidFill>
                  </a:tcPr>
                </a:tc>
                <a:tc rowSpan="3" hMerge="1">
                  <a:txBody>
                    <a:bodyPr/>
                    <a:lstStyle/>
                    <a:p>
                      <a:endParaRPr lang="en-US"/>
                    </a:p>
                  </a:txBody>
                  <a:tcPr/>
                </a:tc>
                <a:tc>
                  <a:txBody>
                    <a:bodyPr/>
                    <a:lstStyle/>
                    <a:p>
                      <a:pPr algn="l" fontAlgn="b"/>
                      <a:r>
                        <a:rPr lang="en-US" sz="2000" b="0" i="0" u="none" strike="noStrike">
                          <a:latin typeface="Arial"/>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l" fontAlgn="b"/>
                      <a:endParaRPr lang="en-US" sz="10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70533">
                <a:tc gridSpan="2" vMerge="1">
                  <a:txBody>
                    <a:bodyPr/>
                    <a:lstStyle/>
                    <a:p>
                      <a:endParaRPr lang="en-US"/>
                    </a:p>
                  </a:txBody>
                  <a:tcPr/>
                </a:tc>
                <a:tc hMerge="1" vMerge="1">
                  <a:txBody>
                    <a:bodyPr/>
                    <a:lstStyle/>
                    <a:p>
                      <a:endParaRPr lang="en-US"/>
                    </a:p>
                  </a:txBody>
                  <a:tcPr/>
                </a:tc>
                <a:tc>
                  <a:txBody>
                    <a:bodyPr/>
                    <a:lstStyle/>
                    <a:p>
                      <a:pPr algn="l" fontAlgn="b"/>
                      <a:r>
                        <a:rPr lang="en-US" sz="2000" b="0" i="0" u="none" strike="noStrike">
                          <a:solidFill>
                            <a:schemeClr val="bg1"/>
                          </a:solidFill>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b"/>
                      <a:endParaRPr lang="en-US" sz="10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70533">
                <a:tc gridSpan="2" vMerge="1">
                  <a:txBody>
                    <a:bodyPr/>
                    <a:lstStyle/>
                    <a:p>
                      <a:endParaRPr lang="en-US"/>
                    </a:p>
                  </a:txBody>
                  <a:tcPr/>
                </a:tc>
                <a:tc hMerge="1" vMerge="1">
                  <a:txBody>
                    <a:bodyPr/>
                    <a:lstStyle/>
                    <a:p>
                      <a:endParaRPr lang="en-US"/>
                    </a:p>
                  </a:txBody>
                  <a:tcPr/>
                </a:tc>
                <a:tc>
                  <a:txBody>
                    <a:bodyPr/>
                    <a:lstStyle/>
                    <a:p>
                      <a:pPr algn="l" fontAlgn="b"/>
                      <a:r>
                        <a:rPr lang="en-US" sz="2000" b="0" i="0" u="none" strike="noStrike">
                          <a:solidFill>
                            <a:schemeClr val="bg1"/>
                          </a:solidFill>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b"/>
                      <a:endParaRPr lang="en-US" sz="10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70533">
                <a:tc>
                  <a:txBody>
                    <a:bodyPr/>
                    <a:lstStyle/>
                    <a:p>
                      <a:pPr algn="l" fontAlgn="b"/>
                      <a:r>
                        <a:rPr lang="en-US" sz="2000" b="0" i="0" u="none" strike="noStrike" dirty="0">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r" fontAlgn="b"/>
                      <a:r>
                        <a:rPr lang="en-US" sz="2000" b="0" i="0" u="none" strike="noStrike" dirty="0">
                          <a:solidFill>
                            <a:schemeClr val="tx1"/>
                          </a:solidFill>
                          <a:latin typeface="Arial"/>
                        </a:rPr>
                        <a:t>80.00%</a:t>
                      </a:r>
                    </a:p>
                  </a:txBody>
                  <a:tcPr marL="0" marR="0" marT="0" marB="0" anchor="b">
                    <a:lnL>
                      <a:noFill/>
                    </a:lnL>
                    <a:lnR>
                      <a:noFill/>
                    </a:lnR>
                    <a:lnT>
                      <a:noFill/>
                    </a:lnT>
                    <a:lnB>
                      <a:noFill/>
                    </a:lnB>
                    <a:solidFill>
                      <a:srgbClr val="CCFFFF"/>
                    </a:solidFill>
                  </a:tcPr>
                </a:tc>
                <a:tc>
                  <a:txBody>
                    <a:bodyPr/>
                    <a:lstStyle/>
                    <a:p>
                      <a:pPr algn="l" fontAlgn="b"/>
                      <a:r>
                        <a:rPr lang="en-US" sz="2000" b="0" i="0" u="none" strike="noStrike">
                          <a:solidFill>
                            <a:schemeClr val="bg1"/>
                          </a:solidFill>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b"/>
                      <a:endParaRPr lang="en-US" sz="10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70533">
                <a:tc rowSpan="3" gridSpan="2">
                  <a:txBody>
                    <a:bodyPr/>
                    <a:lstStyle/>
                    <a:p>
                      <a:pPr algn="l" fontAlgn="b"/>
                      <a:r>
                        <a:rPr lang="en-US" sz="2000" b="0" i="0" u="none" strike="noStrike" dirty="0">
                          <a:solidFill>
                            <a:schemeClr val="tx1"/>
                          </a:solidFill>
                          <a:latin typeface="Arial"/>
                        </a:rPr>
                        <a:t>The following percentage of campers felt their friendship skills </a:t>
                      </a:r>
                      <a:r>
                        <a:rPr lang="en-US" sz="2000" b="0" i="0" u="none" strike="noStrike" dirty="0" smtClean="0">
                          <a:solidFill>
                            <a:schemeClr val="tx1"/>
                          </a:solidFill>
                          <a:latin typeface="Arial"/>
                        </a:rPr>
                        <a:t>“increased </a:t>
                      </a:r>
                      <a:r>
                        <a:rPr lang="en-US" sz="2000" b="0" i="0" u="none" strike="noStrike" dirty="0">
                          <a:solidFill>
                            <a:schemeClr val="tx1"/>
                          </a:solidFill>
                          <a:latin typeface="Arial"/>
                        </a:rPr>
                        <a:t>some, I am </a:t>
                      </a:r>
                      <a:r>
                        <a:rPr lang="en-US" sz="2000" b="0" i="0" u="none" strike="noStrike" dirty="0" smtClean="0">
                          <a:solidFill>
                            <a:schemeClr val="tx1"/>
                          </a:solidFill>
                          <a:latin typeface="Arial"/>
                        </a:rPr>
                        <a:t>sure”:</a:t>
                      </a:r>
                      <a:endParaRPr lang="en-US" sz="2000" b="0" i="0" u="none" strike="noStrike" dirty="0">
                        <a:solidFill>
                          <a:schemeClr val="tx1"/>
                        </a:solidFill>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CFFFF"/>
                    </a:solidFill>
                  </a:tcPr>
                </a:tc>
                <a:tc rowSpan="3" hMerge="1">
                  <a:txBody>
                    <a:bodyPr/>
                    <a:lstStyle/>
                    <a:p>
                      <a:endParaRPr lang="en-US"/>
                    </a:p>
                  </a:txBody>
                  <a:tcPr/>
                </a:tc>
                <a:tc>
                  <a:txBody>
                    <a:bodyPr/>
                    <a:lstStyle/>
                    <a:p>
                      <a:pPr algn="l" fontAlgn="b"/>
                      <a:r>
                        <a:rPr lang="en-US" sz="2000" b="0" i="0" u="none" strike="noStrike">
                          <a:solidFill>
                            <a:schemeClr val="bg1"/>
                          </a:solidFill>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b"/>
                      <a:endParaRPr lang="en-US" sz="10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70533">
                <a:tc gridSpan="2" vMerge="1">
                  <a:txBody>
                    <a:bodyPr/>
                    <a:lstStyle/>
                    <a:p>
                      <a:endParaRPr lang="en-US"/>
                    </a:p>
                  </a:txBody>
                  <a:tcPr/>
                </a:tc>
                <a:tc hMerge="1" vMerge="1">
                  <a:txBody>
                    <a:bodyPr/>
                    <a:lstStyle/>
                    <a:p>
                      <a:endParaRPr lang="en-US"/>
                    </a:p>
                  </a:txBody>
                  <a:tcPr/>
                </a:tc>
                <a:tc>
                  <a:txBody>
                    <a:bodyPr/>
                    <a:lstStyle/>
                    <a:p>
                      <a:pPr algn="l" fontAlgn="b"/>
                      <a:r>
                        <a:rPr lang="en-US" sz="2000" b="0" i="0" u="none" strike="noStrike">
                          <a:solidFill>
                            <a:schemeClr val="bg1"/>
                          </a:solidFill>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b"/>
                      <a:endParaRPr lang="en-US" sz="10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70533">
                <a:tc gridSpan="2" vMerge="1">
                  <a:txBody>
                    <a:bodyPr/>
                    <a:lstStyle/>
                    <a:p>
                      <a:endParaRPr lang="en-US"/>
                    </a:p>
                  </a:txBody>
                  <a:tcPr/>
                </a:tc>
                <a:tc hMerge="1" vMerge="1">
                  <a:txBody>
                    <a:bodyPr/>
                    <a:lstStyle/>
                    <a:p>
                      <a:endParaRPr lang="en-US"/>
                    </a:p>
                  </a:txBody>
                  <a:tcPr/>
                </a:tc>
                <a:tc>
                  <a:txBody>
                    <a:bodyPr/>
                    <a:lstStyle/>
                    <a:p>
                      <a:pPr algn="l" fontAlgn="b"/>
                      <a:r>
                        <a:rPr lang="en-US" sz="2000" b="0" i="0" u="none" strike="noStrike">
                          <a:solidFill>
                            <a:schemeClr val="bg1"/>
                          </a:solidFill>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b"/>
                      <a:endParaRPr lang="en-US" sz="10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70533">
                <a:tc>
                  <a:txBody>
                    <a:bodyPr/>
                    <a:lstStyle/>
                    <a:p>
                      <a:pPr algn="l" fontAlgn="b"/>
                      <a:r>
                        <a:rPr lang="en-US" sz="2000" b="0" i="0" u="none" strike="noStrike" dirty="0">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r" fontAlgn="b"/>
                      <a:r>
                        <a:rPr lang="en-US" sz="2000" b="0" i="0" u="none" strike="noStrike" dirty="0">
                          <a:solidFill>
                            <a:schemeClr val="tx1"/>
                          </a:solidFill>
                          <a:latin typeface="Arial"/>
                        </a:rPr>
                        <a:t>40.00%</a:t>
                      </a:r>
                    </a:p>
                  </a:txBody>
                  <a:tcPr marL="0" marR="0" marT="0" marB="0" anchor="b">
                    <a:lnL>
                      <a:noFill/>
                    </a:lnL>
                    <a:lnR>
                      <a:noFill/>
                    </a:lnR>
                    <a:lnT>
                      <a:noFill/>
                    </a:lnT>
                    <a:lnB>
                      <a:noFill/>
                    </a:lnB>
                    <a:solidFill>
                      <a:srgbClr val="CCFFFF"/>
                    </a:solidFill>
                  </a:tcPr>
                </a:tc>
                <a:tc>
                  <a:txBody>
                    <a:bodyPr/>
                    <a:lstStyle/>
                    <a:p>
                      <a:pPr algn="l" fontAlgn="b"/>
                      <a:r>
                        <a:rPr lang="en-US" sz="2000" b="0" i="0" u="none" strike="noStrike">
                          <a:solidFill>
                            <a:schemeClr val="bg1"/>
                          </a:solidFill>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b"/>
                      <a:endParaRPr lang="en-US" sz="10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70533">
                <a:tc>
                  <a:txBody>
                    <a:bodyPr/>
                    <a:lstStyle/>
                    <a:p>
                      <a:pPr algn="l" fontAlgn="b"/>
                      <a:r>
                        <a:rPr lang="en-US" sz="2000" b="0" i="0" u="none" strike="noStrike" dirty="0">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l" fontAlgn="b"/>
                      <a:r>
                        <a:rPr lang="en-US" sz="2000" b="0" i="0" u="none" strike="noStrike" dirty="0">
                          <a:solidFill>
                            <a:schemeClr val="tx1"/>
                          </a:solidFill>
                          <a:latin typeface="Arial"/>
                        </a:rPr>
                        <a:t> </a:t>
                      </a:r>
                    </a:p>
                  </a:txBody>
                  <a:tcPr marL="0" marR="0" marT="0" marB="0" anchor="b">
                    <a:lnL>
                      <a:noFill/>
                    </a:lnL>
                    <a:lnR>
                      <a:noFill/>
                    </a:lnR>
                    <a:lnT>
                      <a:noFill/>
                    </a:lnT>
                    <a:lnB>
                      <a:noFill/>
                    </a:lnB>
                    <a:solidFill>
                      <a:srgbClr val="CCFFFF"/>
                    </a:solidFill>
                  </a:tcPr>
                </a:tc>
                <a:tc>
                  <a:txBody>
                    <a:bodyPr/>
                    <a:lstStyle/>
                    <a:p>
                      <a:pPr algn="l" fontAlgn="b"/>
                      <a:r>
                        <a:rPr lang="en-US" sz="2000" b="0" i="0" u="none" strike="noStrike">
                          <a:solidFill>
                            <a:schemeClr val="bg1"/>
                          </a:solidFill>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b"/>
                      <a:endParaRPr lang="en-US" sz="10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70533">
                <a:tc rowSpan="3" gridSpan="2">
                  <a:txBody>
                    <a:bodyPr/>
                    <a:lstStyle/>
                    <a:p>
                      <a:pPr algn="l" fontAlgn="b"/>
                      <a:r>
                        <a:rPr lang="en-US" sz="2000" b="0" i="0" u="none" strike="noStrike" dirty="0">
                          <a:solidFill>
                            <a:schemeClr val="tx1"/>
                          </a:solidFill>
                          <a:latin typeface="Arial"/>
                        </a:rPr>
                        <a:t>The following percentage of campers felt their friendship skills </a:t>
                      </a:r>
                      <a:r>
                        <a:rPr lang="en-US" sz="2000" b="0" i="0" u="none" strike="noStrike" dirty="0" smtClean="0">
                          <a:solidFill>
                            <a:schemeClr val="tx1"/>
                          </a:solidFill>
                          <a:latin typeface="Arial"/>
                        </a:rPr>
                        <a:t>“increased </a:t>
                      </a:r>
                      <a:r>
                        <a:rPr lang="en-US" sz="2000" b="0" i="0" u="none" strike="noStrike" dirty="0">
                          <a:solidFill>
                            <a:schemeClr val="tx1"/>
                          </a:solidFill>
                          <a:latin typeface="Arial"/>
                        </a:rPr>
                        <a:t>a lot, I am </a:t>
                      </a:r>
                      <a:r>
                        <a:rPr lang="en-US" sz="2000" b="0" i="0" u="none" strike="noStrike" dirty="0" smtClean="0">
                          <a:solidFill>
                            <a:schemeClr val="tx1"/>
                          </a:solidFill>
                          <a:latin typeface="Arial"/>
                        </a:rPr>
                        <a:t>sure”:</a:t>
                      </a:r>
                      <a:endParaRPr lang="en-US" sz="2000" b="0" i="0" u="none" strike="noStrike" dirty="0">
                        <a:solidFill>
                          <a:schemeClr val="tx1"/>
                        </a:solidFill>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CFFFF"/>
                    </a:solidFill>
                  </a:tcPr>
                </a:tc>
                <a:tc rowSpan="3" hMerge="1">
                  <a:txBody>
                    <a:bodyPr/>
                    <a:lstStyle/>
                    <a:p>
                      <a:endParaRPr lang="en-US"/>
                    </a:p>
                  </a:txBody>
                  <a:tcPr/>
                </a:tc>
                <a:tc>
                  <a:txBody>
                    <a:bodyPr/>
                    <a:lstStyle/>
                    <a:p>
                      <a:pPr algn="l" fontAlgn="b"/>
                      <a:r>
                        <a:rPr lang="en-US" sz="2000" b="0" i="0" u="none" strike="noStrike" dirty="0">
                          <a:solidFill>
                            <a:schemeClr val="bg1"/>
                          </a:solidFill>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b"/>
                      <a:endParaRPr lang="en-US" sz="10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70533">
                <a:tc gridSpan="2" vMerge="1">
                  <a:txBody>
                    <a:bodyPr/>
                    <a:lstStyle/>
                    <a:p>
                      <a:endParaRPr lang="en-US"/>
                    </a:p>
                  </a:txBody>
                  <a:tcPr/>
                </a:tc>
                <a:tc hMerge="1" vMerge="1">
                  <a:txBody>
                    <a:bodyPr/>
                    <a:lstStyle/>
                    <a:p>
                      <a:endParaRPr lang="en-US"/>
                    </a:p>
                  </a:txBody>
                  <a:tcPr/>
                </a:tc>
                <a:tc>
                  <a:txBody>
                    <a:bodyPr/>
                    <a:lstStyle/>
                    <a:p>
                      <a:pPr algn="l" fontAlgn="b"/>
                      <a:r>
                        <a:rPr lang="en-US" sz="2000" b="0" i="0" u="none" strike="noStrike" dirty="0">
                          <a:solidFill>
                            <a:schemeClr val="bg1"/>
                          </a:solidFill>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b"/>
                      <a:endParaRPr lang="en-US" sz="10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70533">
                <a:tc gridSpan="2" vMerge="1">
                  <a:txBody>
                    <a:bodyPr/>
                    <a:lstStyle/>
                    <a:p>
                      <a:endParaRPr lang="en-US"/>
                    </a:p>
                  </a:txBody>
                  <a:tcPr/>
                </a:tc>
                <a:tc hMerge="1" vMerge="1">
                  <a:txBody>
                    <a:bodyPr/>
                    <a:lstStyle/>
                    <a:p>
                      <a:endParaRPr lang="en-US"/>
                    </a:p>
                  </a:txBody>
                  <a:tcPr/>
                </a:tc>
                <a:tc>
                  <a:txBody>
                    <a:bodyPr/>
                    <a:lstStyle/>
                    <a:p>
                      <a:pPr algn="l" fontAlgn="b"/>
                      <a:r>
                        <a:rPr lang="en-US" sz="2000" b="0" i="0" u="none" strike="noStrike" dirty="0">
                          <a:solidFill>
                            <a:schemeClr val="bg1"/>
                          </a:solidFill>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b"/>
                      <a:endParaRPr lang="en-US" sz="10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70533">
                <a:tc>
                  <a:txBody>
                    <a:bodyPr/>
                    <a:lstStyle/>
                    <a:p>
                      <a:pPr algn="l" fontAlgn="b"/>
                      <a:r>
                        <a:rPr lang="en-US" sz="2000" b="0" i="0" u="none" strike="noStrike" dirty="0">
                          <a:solidFill>
                            <a:schemeClr val="tx1"/>
                          </a:solidFill>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2000" b="0" i="0" u="none" strike="noStrike" dirty="0">
                          <a:solidFill>
                            <a:schemeClr val="tx1"/>
                          </a:solidFill>
                          <a:latin typeface="Arial"/>
                        </a:rPr>
                        <a:t>10.00%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2000" b="0" i="0" u="none" strike="noStrike" dirty="0">
                          <a:solidFill>
                            <a:schemeClr val="bg1"/>
                          </a:solidFill>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l" fontAlgn="b"/>
                      <a:endParaRPr lang="en-US" sz="10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70533">
                <a:tc>
                  <a:txBody>
                    <a:bodyPr/>
                    <a:lstStyle/>
                    <a:p>
                      <a:pPr algn="l" fontAlgn="b"/>
                      <a:endParaRPr lang="en-US" sz="1000" b="0" i="0" u="none" strike="noStrike" dirty="0">
                        <a:solidFill>
                          <a:schemeClr val="tx1"/>
                        </a:solidFill>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chemeClr val="tx1"/>
                        </a:solidFill>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latin typeface="Arial"/>
                      </a:endParaRPr>
                    </a:p>
                  </a:txBody>
                  <a:tcPr marL="0" marR="0" marT="0" marB="0" anchor="b">
                    <a:lnL>
                      <a:noFill/>
                    </a:lnL>
                    <a:lnR>
                      <a:noFill/>
                    </a:lnR>
                    <a:lnT>
                      <a:noFill/>
                    </a:lnT>
                    <a:lnB>
                      <a:noFill/>
                    </a:lnB>
                  </a:tcPr>
                </a:tc>
              </a:tr>
            </a:tbl>
          </a:graphicData>
        </a:graphic>
      </p:graphicFrame>
    </p:spTree>
    <p:extLst>
      <p:ext uri="{BB962C8B-B14F-4D97-AF65-F5344CB8AC3E}">
        <p14:creationId xmlns:p14="http://schemas.microsoft.com/office/powerpoint/2010/main" val="4071546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ChangeAspect="1"/>
          </p:cNvPicPr>
          <p:nvPr/>
        </p:nvPicPr>
        <p:blipFill rotWithShape="1">
          <a:blip r:embed="rId2">
            <a:alphaModFix amt="45000"/>
          </a:blip>
          <a:srcRect l="-137" r="-677"/>
          <a:stretch/>
        </p:blipFill>
        <p:spPr>
          <a:xfrm>
            <a:off x="1981200" y="152400"/>
            <a:ext cx="4913663" cy="6481380"/>
          </a:xfrm>
          <a:prstGeom prst="rect">
            <a:avLst/>
          </a:prstGeom>
          <a:ln>
            <a:noFill/>
          </a:ln>
          <a:effectLst>
            <a:outerShdw blurRad="292100" dist="139700" dir="2700000" algn="tl" rotWithShape="0">
              <a:srgbClr val="333333">
                <a:alpha val="65000"/>
              </a:srgbClr>
            </a:outerShdw>
          </a:effectLst>
        </p:spPr>
      </p:pic>
      <p:graphicFrame>
        <p:nvGraphicFramePr>
          <p:cNvPr id="5" name="Content Placeholder 4"/>
          <p:cNvGraphicFramePr>
            <a:graphicFrameLocks noGrp="1"/>
          </p:cNvGraphicFramePr>
          <p:nvPr>
            <p:ph sz="half" idx="2"/>
            <p:extLst>
              <p:ext uri="{D42A27DB-BD31-4B8C-83A1-F6EECF244321}">
                <p14:modId xmlns:p14="http://schemas.microsoft.com/office/powerpoint/2010/main" val="1701190393"/>
              </p:ext>
            </p:extLst>
          </p:nvPr>
        </p:nvGraphicFramePr>
        <p:xfrm>
          <a:off x="0" y="762000"/>
          <a:ext cx="9144000" cy="5339080"/>
        </p:xfrm>
        <a:graphic>
          <a:graphicData uri="http://schemas.openxmlformats.org/drawingml/2006/table">
            <a:tbl>
              <a:tblPr firstRow="1" bandRow="1">
                <a:tableStyleId>{5C22544A-7EE6-4342-B048-85BDC9FD1C3A}</a:tableStyleId>
              </a:tblPr>
              <a:tblGrid>
                <a:gridCol w="4572000"/>
                <a:gridCol w="4572000"/>
              </a:tblGrid>
              <a:tr h="584200">
                <a:tc>
                  <a:txBody>
                    <a:bodyPr/>
                    <a:lstStyle/>
                    <a:p>
                      <a:r>
                        <a:rPr lang="en-US" sz="3200" dirty="0" smtClean="0"/>
                        <a:t>Pitfall</a:t>
                      </a:r>
                      <a:endParaRPr lang="en-US" sz="3200" dirty="0"/>
                    </a:p>
                  </a:txBody>
                  <a:tcPr/>
                </a:tc>
                <a:tc>
                  <a:txBody>
                    <a:bodyPr/>
                    <a:lstStyle/>
                    <a:p>
                      <a:r>
                        <a:rPr lang="en-US" sz="3200" dirty="0" smtClean="0"/>
                        <a:t>Tip for success</a:t>
                      </a:r>
                      <a:endParaRPr lang="en-US" sz="3200" dirty="0"/>
                    </a:p>
                  </a:txBody>
                  <a:tcPr/>
                </a:tc>
              </a:tr>
              <a:tr h="584200">
                <a:tc>
                  <a:txBody>
                    <a:bodyPr/>
                    <a:lstStyle/>
                    <a:p>
                      <a:r>
                        <a:rPr lang="en-US" sz="3200" dirty="0" smtClean="0"/>
                        <a:t>Assessing too many</a:t>
                      </a:r>
                      <a:r>
                        <a:rPr lang="en-US" sz="3200" baseline="0" dirty="0" smtClean="0"/>
                        <a:t> outcomes</a:t>
                      </a:r>
                      <a:endParaRPr lang="en-US" sz="3200" dirty="0"/>
                    </a:p>
                  </a:txBody>
                  <a:tcPr/>
                </a:tc>
                <a:tc>
                  <a:txBody>
                    <a:bodyPr/>
                    <a:lstStyle/>
                    <a:p>
                      <a:r>
                        <a:rPr lang="en-US" sz="3200" dirty="0" smtClean="0"/>
                        <a:t>Focus on one outcome</a:t>
                      </a:r>
                      <a:r>
                        <a:rPr lang="en-US" sz="3200" baseline="0" dirty="0" smtClean="0"/>
                        <a:t> at a time</a:t>
                      </a:r>
                      <a:endParaRPr lang="en-US" sz="3200" dirty="0"/>
                    </a:p>
                  </a:txBody>
                  <a:tcPr/>
                </a:tc>
              </a:tr>
              <a:tr h="584200">
                <a:tc>
                  <a:txBody>
                    <a:bodyPr/>
                    <a:lstStyle/>
                    <a:p>
                      <a:r>
                        <a:rPr lang="en-US" sz="3200" dirty="0" smtClean="0"/>
                        <a:t>Not collecting interesting demographics</a:t>
                      </a:r>
                      <a:endParaRPr lang="en-US" sz="3200" dirty="0"/>
                    </a:p>
                  </a:txBody>
                  <a:tcPr/>
                </a:tc>
                <a:tc>
                  <a:txBody>
                    <a:bodyPr/>
                    <a:lstStyle/>
                    <a:p>
                      <a:r>
                        <a:rPr lang="en-US" sz="3200" dirty="0" smtClean="0"/>
                        <a:t>Choose demographics based on how your camp is divided</a:t>
                      </a:r>
                      <a:endParaRPr lang="en-US" sz="3200" dirty="0"/>
                    </a:p>
                  </a:txBody>
                  <a:tcPr/>
                </a:tc>
              </a:tr>
              <a:tr h="584200">
                <a:tc>
                  <a:txBody>
                    <a:bodyPr/>
                    <a:lstStyle/>
                    <a:p>
                      <a:r>
                        <a:rPr lang="en-US" sz="3200" dirty="0" smtClean="0"/>
                        <a:t>Not engaging staff</a:t>
                      </a:r>
                      <a:endParaRPr lang="en-US" sz="3200" dirty="0"/>
                    </a:p>
                  </a:txBody>
                  <a:tcPr/>
                </a:tc>
                <a:tc>
                  <a:txBody>
                    <a:bodyPr/>
                    <a:lstStyle/>
                    <a:p>
                      <a:r>
                        <a:rPr lang="en-US" sz="3200" dirty="0" smtClean="0"/>
                        <a:t>Invite staff to select target outcome</a:t>
                      </a:r>
                      <a:endParaRPr lang="en-US" sz="3200" dirty="0"/>
                    </a:p>
                  </a:txBody>
                  <a:tcPr/>
                </a:tc>
              </a:tr>
              <a:tr h="584200">
                <a:tc>
                  <a:txBody>
                    <a:bodyPr/>
                    <a:lstStyle/>
                    <a:p>
                      <a:r>
                        <a:rPr lang="en-US" sz="3200" dirty="0" smtClean="0"/>
                        <a:t>Putting too much stock into your first round</a:t>
                      </a:r>
                      <a:endParaRPr lang="en-US" sz="3200" dirty="0"/>
                    </a:p>
                  </a:txBody>
                  <a:tcPr/>
                </a:tc>
                <a:tc>
                  <a:txBody>
                    <a:bodyPr/>
                    <a:lstStyle/>
                    <a:p>
                      <a:r>
                        <a:rPr lang="en-US" sz="3200" dirty="0" smtClean="0"/>
                        <a:t>Treat it as a learning experience</a:t>
                      </a:r>
                      <a:endParaRPr lang="en-US" sz="3200" dirty="0"/>
                    </a:p>
                  </a:txBody>
                  <a:tcPr/>
                </a:tc>
              </a:tr>
            </a:tbl>
          </a:graphicData>
        </a:graphic>
      </p:graphicFrame>
    </p:spTree>
    <p:extLst>
      <p:ext uri="{BB962C8B-B14F-4D97-AF65-F5344CB8AC3E}">
        <p14:creationId xmlns:p14="http://schemas.microsoft.com/office/powerpoint/2010/main" val="3019170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9050" y="-10710"/>
            <a:ext cx="5344721" cy="6868710"/>
          </a:xfrm>
          <a:prstGeom prst="rect">
            <a:avLst/>
          </a:prstGeom>
          <a:ln>
            <a:noFill/>
          </a:ln>
          <a:effectLst>
            <a:outerShdw blurRad="292100" dist="139700" dir="2700000" algn="tl" rotWithShape="0">
              <a:srgbClr val="333333">
                <a:alpha val="65000"/>
              </a:srgbClr>
            </a:outerShdw>
          </a:effectLst>
        </p:spPr>
      </p:pic>
      <p:sp>
        <p:nvSpPr>
          <p:cNvPr id="7" name="Content Placeholder 2"/>
          <p:cNvSpPr>
            <a:spLocks noGrp="1"/>
          </p:cNvSpPr>
          <p:nvPr>
            <p:ph idx="1"/>
          </p:nvPr>
        </p:nvSpPr>
        <p:spPr>
          <a:xfrm>
            <a:off x="5369168" y="609600"/>
            <a:ext cx="3800232" cy="6476999"/>
          </a:xfrm>
        </p:spPr>
        <p:txBody>
          <a:bodyPr>
            <a:noAutofit/>
          </a:bodyPr>
          <a:lstStyle/>
          <a:p>
            <a:pPr marL="0" indent="0">
              <a:lnSpc>
                <a:spcPct val="90000"/>
              </a:lnSpc>
              <a:buNone/>
            </a:pPr>
            <a:endParaRPr lang="en-US" sz="3000" dirty="0" smtClean="0">
              <a:latin typeface="Calibri" panose="020F0502020204030204" pitchFamily="34" charset="0"/>
            </a:endParaRPr>
          </a:p>
          <a:p>
            <a:pPr marL="0" indent="0">
              <a:lnSpc>
                <a:spcPct val="90000"/>
              </a:lnSpc>
              <a:buNone/>
            </a:pPr>
            <a:endParaRPr lang="en-US" sz="3000" dirty="0">
              <a:latin typeface="Calibri" panose="020F0502020204030204" pitchFamily="34" charset="0"/>
            </a:endParaRPr>
          </a:p>
          <a:p>
            <a:pPr marL="0" indent="0">
              <a:lnSpc>
                <a:spcPct val="90000"/>
              </a:lnSpc>
              <a:buNone/>
            </a:pPr>
            <a:endParaRPr lang="en-US" sz="3000" dirty="0" smtClean="0">
              <a:latin typeface="Calibri" panose="020F0502020204030204" pitchFamily="34" charset="0"/>
            </a:endParaRPr>
          </a:p>
          <a:p>
            <a:pPr marL="0" indent="0" algn="ctr">
              <a:lnSpc>
                <a:spcPct val="90000"/>
              </a:lnSpc>
              <a:buNone/>
            </a:pPr>
            <a:r>
              <a:rPr lang="en-US" dirty="0" smtClean="0">
                <a:solidFill>
                  <a:schemeClr val="bg1">
                    <a:lumMod val="50000"/>
                  </a:schemeClr>
                </a:solidFill>
                <a:latin typeface="Calibri" panose="020F0502020204030204" pitchFamily="34" charset="0"/>
              </a:rPr>
              <a:t>Structured activities</a:t>
            </a:r>
          </a:p>
          <a:p>
            <a:pPr marL="0" indent="0" algn="ctr">
              <a:lnSpc>
                <a:spcPct val="90000"/>
              </a:lnSpc>
              <a:buNone/>
            </a:pPr>
            <a:endParaRPr lang="en-US" dirty="0" smtClean="0">
              <a:solidFill>
                <a:schemeClr val="bg1">
                  <a:lumMod val="50000"/>
                </a:schemeClr>
              </a:solidFill>
              <a:latin typeface="Calibri" panose="020F0502020204030204" pitchFamily="34" charset="0"/>
            </a:endParaRPr>
          </a:p>
          <a:p>
            <a:pPr marL="0" indent="0" algn="ctr">
              <a:lnSpc>
                <a:spcPct val="90000"/>
              </a:lnSpc>
              <a:buNone/>
            </a:pPr>
            <a:r>
              <a:rPr lang="en-US" dirty="0" smtClean="0">
                <a:solidFill>
                  <a:schemeClr val="bg1">
                    <a:lumMod val="50000"/>
                  </a:schemeClr>
                </a:solidFill>
                <a:latin typeface="Calibri" panose="020F0502020204030204" pitchFamily="34" charset="0"/>
              </a:rPr>
              <a:t>Informal climate</a:t>
            </a:r>
          </a:p>
          <a:p>
            <a:pPr marL="0" indent="0" algn="ctr">
              <a:lnSpc>
                <a:spcPct val="90000"/>
              </a:lnSpc>
              <a:buNone/>
            </a:pPr>
            <a:endParaRPr lang="en-US" dirty="0" smtClean="0">
              <a:solidFill>
                <a:schemeClr val="bg1">
                  <a:lumMod val="50000"/>
                </a:schemeClr>
              </a:solidFill>
              <a:latin typeface="Calibri" panose="020F0502020204030204" pitchFamily="34" charset="0"/>
            </a:endParaRPr>
          </a:p>
          <a:p>
            <a:pPr marL="0" indent="0" algn="ctr">
              <a:lnSpc>
                <a:spcPct val="90000"/>
              </a:lnSpc>
              <a:buNone/>
            </a:pPr>
            <a:r>
              <a:rPr lang="en-US" dirty="0" smtClean="0">
                <a:solidFill>
                  <a:schemeClr val="bg1">
                    <a:lumMod val="50000"/>
                  </a:schemeClr>
                </a:solidFill>
                <a:latin typeface="Calibri" panose="020F0502020204030204" pitchFamily="34" charset="0"/>
              </a:rPr>
              <a:t>Administrative practices</a:t>
            </a:r>
          </a:p>
        </p:txBody>
      </p:sp>
    </p:spTree>
    <p:extLst>
      <p:ext uri="{BB962C8B-B14F-4D97-AF65-F5344CB8AC3E}">
        <p14:creationId xmlns:p14="http://schemas.microsoft.com/office/powerpoint/2010/main" val="2548069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pifinal.png"/>
          <p:cNvPicPr>
            <a:picLocks noGrp="1" noChangeAspect="1"/>
          </p:cNvPicPr>
          <p:nvPr>
            <p:ph idx="1"/>
          </p:nvPr>
        </p:nvPicPr>
        <p:blipFill>
          <a:blip r:embed="rId2" cstate="print">
            <a:clrChange>
              <a:clrFrom>
                <a:srgbClr val="FFFFFF"/>
              </a:clrFrom>
              <a:clrTo>
                <a:srgbClr val="FFFFFF">
                  <a:alpha val="0"/>
                </a:srgbClr>
              </a:clrTo>
            </a:clrChange>
            <a:duotone>
              <a:prstClr val="black"/>
              <a:schemeClr val="accent1">
                <a:tint val="45000"/>
                <a:satMod val="400000"/>
              </a:schemeClr>
            </a:duotone>
          </a:blip>
          <a:srcRect t="-30457" b="-30457"/>
          <a:stretch>
            <a:fillRect/>
          </a:stretch>
        </p:blipFill>
        <p:spPr bwMode="auto">
          <a:xfrm>
            <a:off x="-55487" y="533400"/>
            <a:ext cx="9047087" cy="5059364"/>
          </a:xfrm>
          <a:prstGeom prst="rect">
            <a:avLst/>
          </a:prstGeom>
          <a:noFill/>
          <a:ln w="9525">
            <a:noFill/>
            <a:miter lim="800000"/>
            <a:headEnd/>
            <a:tailEnd/>
          </a:ln>
        </p:spPr>
      </p:pic>
    </p:spTree>
    <p:extLst>
      <p:ext uri="{BB962C8B-B14F-4D97-AF65-F5344CB8AC3E}">
        <p14:creationId xmlns:p14="http://schemas.microsoft.com/office/powerpoint/2010/main" val="4294328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p:cNvGraphicFramePr>
            <a:graphicFrameLocks noGrp="1"/>
          </p:cNvGraphicFramePr>
          <p:nvPr>
            <p:ph idx="1"/>
            <p:extLst>
              <p:ext uri="{D42A27DB-BD31-4B8C-83A1-F6EECF244321}">
                <p14:modId xmlns:p14="http://schemas.microsoft.com/office/powerpoint/2010/main" val="11331733"/>
              </p:ext>
            </p:extLst>
          </p:nvPr>
        </p:nvGraphicFramePr>
        <p:xfrm>
          <a:off x="0" y="457200"/>
          <a:ext cx="9144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2606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bwMode="auto">
          <a:xfrm>
            <a:off x="12700" y="1828800"/>
            <a:ext cx="3352800" cy="1066800"/>
          </a:xfrm>
        </p:spPr>
        <p:txBody>
          <a:bodyPr wrap="square" numCol="1" compatLnSpc="1">
            <a:prstTxWarp prst="textNoShape">
              <a:avLst/>
            </a:prstTxWarp>
            <a:noAutofit/>
          </a:bodyPr>
          <a:lstStyle/>
          <a:p>
            <a:pPr marL="0" indent="0" fontAlgn="auto">
              <a:spcAft>
                <a:spcPts val="0"/>
              </a:spcAft>
              <a:buNone/>
              <a:defRPr/>
            </a:pPr>
            <a:r>
              <a:rPr lang="en-US" sz="3200" b="1" dirty="0" smtClean="0">
                <a:solidFill>
                  <a:schemeClr val="tx1">
                    <a:lumMod val="65000"/>
                    <a:lumOff val="35000"/>
                  </a:schemeClr>
                </a:solidFill>
                <a:effectLst/>
                <a:latin typeface="Calibri" panose="020F0502020204030204" pitchFamily="34" charset="0"/>
              </a:rPr>
              <a:t>Form A:</a:t>
            </a:r>
            <a:br>
              <a:rPr lang="en-US" sz="3200" b="1" dirty="0" smtClean="0">
                <a:solidFill>
                  <a:schemeClr val="tx1">
                    <a:lumMod val="65000"/>
                    <a:lumOff val="35000"/>
                  </a:schemeClr>
                </a:solidFill>
                <a:effectLst/>
                <a:latin typeface="Calibri" panose="020F0502020204030204" pitchFamily="34" charset="0"/>
              </a:rPr>
            </a:br>
            <a:r>
              <a:rPr lang="en-US" sz="3200" b="1" i="1" dirty="0" smtClean="0">
                <a:solidFill>
                  <a:schemeClr val="tx1">
                    <a:lumMod val="65000"/>
                    <a:lumOff val="35000"/>
                  </a:schemeClr>
                </a:solidFill>
                <a:effectLst/>
                <a:latin typeface="Calibri" panose="020F0502020204030204" pitchFamily="34" charset="0"/>
              </a:rPr>
              <a:t>Structured Activities</a:t>
            </a:r>
          </a:p>
        </p:txBody>
      </p:sp>
      <p:sp>
        <p:nvSpPr>
          <p:cNvPr id="64514" name="Content Placeholder 2"/>
          <p:cNvSpPr>
            <a:spLocks noGrp="1"/>
          </p:cNvSpPr>
          <p:nvPr>
            <p:ph sz="half" idx="2"/>
          </p:nvPr>
        </p:nvSpPr>
        <p:spPr>
          <a:xfrm>
            <a:off x="-1" y="3276600"/>
            <a:ext cx="3438003" cy="2819400"/>
          </a:xfrm>
        </p:spPr>
        <p:txBody>
          <a:bodyPr>
            <a:noAutofit/>
          </a:bodyPr>
          <a:lstStyle/>
          <a:p>
            <a:pPr marL="137160" indent="0" algn="ctr" fontAlgn="auto">
              <a:spcAft>
                <a:spcPts val="0"/>
              </a:spcAft>
              <a:buClr>
                <a:schemeClr val="tx1">
                  <a:shade val="95000"/>
                </a:schemeClr>
              </a:buClr>
              <a:buNone/>
              <a:defRPr/>
            </a:pPr>
            <a:r>
              <a:rPr lang="en-US" sz="2800" dirty="0" smtClean="0">
                <a:solidFill>
                  <a:schemeClr val="bg1">
                    <a:lumMod val="50000"/>
                  </a:schemeClr>
                </a:solidFill>
                <a:latin typeface="Calibri" panose="020F0502020204030204" pitchFamily="34" charset="0"/>
              </a:rPr>
              <a:t>Activity Climate</a:t>
            </a:r>
          </a:p>
          <a:p>
            <a:pPr marL="137160" indent="0" algn="ctr" fontAlgn="auto">
              <a:spcAft>
                <a:spcPts val="0"/>
              </a:spcAft>
              <a:buClr>
                <a:schemeClr val="tx1">
                  <a:shade val="95000"/>
                </a:schemeClr>
              </a:buClr>
              <a:buNone/>
              <a:defRPr/>
            </a:pPr>
            <a:r>
              <a:rPr lang="en-US" sz="2800" dirty="0" smtClean="0">
                <a:solidFill>
                  <a:schemeClr val="bg1">
                    <a:lumMod val="50000"/>
                  </a:schemeClr>
                </a:solidFill>
                <a:latin typeface="Calibri" panose="020F0502020204030204" pitchFamily="34" charset="0"/>
              </a:rPr>
              <a:t>Learning Environment</a:t>
            </a:r>
          </a:p>
          <a:p>
            <a:pPr marL="137160" indent="0" algn="ctr" fontAlgn="auto">
              <a:spcAft>
                <a:spcPts val="0"/>
              </a:spcAft>
              <a:buClr>
                <a:schemeClr val="tx1">
                  <a:shade val="95000"/>
                </a:schemeClr>
              </a:buClr>
              <a:buNone/>
              <a:defRPr/>
            </a:pPr>
            <a:r>
              <a:rPr lang="en-US" sz="2800" dirty="0" smtClean="0">
                <a:solidFill>
                  <a:schemeClr val="bg1">
                    <a:lumMod val="50000"/>
                  </a:schemeClr>
                </a:solidFill>
                <a:latin typeface="Calibri" panose="020F0502020204030204" pitchFamily="34" charset="0"/>
              </a:rPr>
              <a:t>Engagement</a:t>
            </a:r>
          </a:p>
          <a:p>
            <a:pPr marL="585216" lvl="1" indent="0" fontAlgn="auto">
              <a:spcAft>
                <a:spcPts val="0"/>
              </a:spcAft>
              <a:buNone/>
              <a:defRPr/>
            </a:pPr>
            <a:endParaRPr lang="en-US" sz="2000" dirty="0" smtClean="0">
              <a:latin typeface="+mj-lt"/>
            </a:endParaRPr>
          </a:p>
        </p:txBody>
      </p:sp>
    </p:spTree>
    <p:extLst>
      <p:ext uri="{BB962C8B-B14F-4D97-AF65-F5344CB8AC3E}">
        <p14:creationId xmlns:p14="http://schemas.microsoft.com/office/powerpoint/2010/main" val="692655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81400" y="5181600"/>
            <a:ext cx="6096000" cy="1323439"/>
          </a:xfrm>
          <a:prstGeom prst="rect">
            <a:avLst/>
          </a:prstGeom>
          <a:noFill/>
        </p:spPr>
        <p:txBody>
          <a:bodyPr wrap="square" rtlCol="0">
            <a:spAutoFit/>
          </a:bodyPr>
          <a:lstStyle/>
          <a:p>
            <a:r>
              <a:rPr lang="en-US" sz="3200" b="1" i="1" dirty="0" smtClean="0">
                <a:solidFill>
                  <a:srgbClr val="000000"/>
                </a:solidFill>
              </a:rPr>
              <a:t>Deb </a:t>
            </a:r>
            <a:r>
              <a:rPr lang="en-US" sz="3200" b="1" i="1" dirty="0" err="1" smtClean="0">
                <a:solidFill>
                  <a:srgbClr val="000000"/>
                </a:solidFill>
              </a:rPr>
              <a:t>Bialeschki</a:t>
            </a:r>
            <a:endParaRPr lang="en-US" sz="3200" b="1" i="1" dirty="0" smtClean="0">
              <a:solidFill>
                <a:srgbClr val="000000"/>
              </a:solidFill>
            </a:endParaRPr>
          </a:p>
          <a:p>
            <a:r>
              <a:rPr lang="en-US" sz="2400" dirty="0" smtClean="0">
                <a:solidFill>
                  <a:schemeClr val="bg1">
                    <a:lumMod val="50000"/>
                  </a:schemeClr>
                </a:solidFill>
              </a:rPr>
              <a:t>Director of Research, American Camp Association</a:t>
            </a:r>
            <a:endParaRPr lang="en-US" sz="2400" dirty="0">
              <a:solidFill>
                <a:schemeClr val="bg1">
                  <a:lumMod val="50000"/>
                </a:schemeClr>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r="24096"/>
          <a:stretch/>
        </p:blipFill>
        <p:spPr bwMode="auto">
          <a:xfrm>
            <a:off x="3284059" y="0"/>
            <a:ext cx="5859941" cy="47319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18551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4"/>
          <p:cNvPicPr>
            <a:picLocks noChangeAspect="1" noChangeArrowheads="1"/>
          </p:cNvPicPr>
          <p:nvPr/>
        </p:nvPicPr>
        <p:blipFill rotWithShape="1">
          <a:blip r:embed="rId3" cstate="print"/>
          <a:srcRect r="1213"/>
          <a:stretch/>
        </p:blipFill>
        <p:spPr bwMode="auto">
          <a:xfrm>
            <a:off x="0" y="914400"/>
            <a:ext cx="9144000" cy="4569741"/>
          </a:xfrm>
          <a:prstGeom prst="rect">
            <a:avLst/>
          </a:prstGeom>
          <a:noFill/>
          <a:ln w="9525">
            <a:noFill/>
            <a:miter lim="800000"/>
            <a:headEnd/>
            <a:tailEnd/>
          </a:ln>
        </p:spPr>
      </p:pic>
    </p:spTree>
    <p:extLst>
      <p:ext uri="{BB962C8B-B14F-4D97-AF65-F5344CB8AC3E}">
        <p14:creationId xmlns:p14="http://schemas.microsoft.com/office/powerpoint/2010/main" val="21051335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bwMode="auto">
          <a:xfrm>
            <a:off x="1447800" y="5657850"/>
            <a:ext cx="3352800" cy="1200150"/>
          </a:xfrm>
        </p:spPr>
        <p:txBody>
          <a:bodyPr wrap="square" numCol="1" compatLnSpc="1">
            <a:prstTxWarp prst="textNoShape">
              <a:avLst/>
            </a:prstTxWarp>
            <a:normAutofit/>
          </a:bodyPr>
          <a:lstStyle/>
          <a:p>
            <a:pPr marL="0" indent="0" fontAlgn="auto">
              <a:spcAft>
                <a:spcPts val="0"/>
              </a:spcAft>
              <a:buNone/>
              <a:defRPr/>
            </a:pPr>
            <a:r>
              <a:rPr lang="en-US" sz="3200" b="1" dirty="0" smtClean="0">
                <a:solidFill>
                  <a:schemeClr val="tx1">
                    <a:lumMod val="65000"/>
                    <a:lumOff val="35000"/>
                  </a:schemeClr>
                </a:solidFill>
                <a:effectLst/>
                <a:latin typeface="Calibri" panose="020F0502020204030204" pitchFamily="34" charset="0"/>
              </a:rPr>
              <a:t>Form A2:</a:t>
            </a:r>
            <a:br>
              <a:rPr lang="en-US" sz="3200" b="1" dirty="0" smtClean="0">
                <a:solidFill>
                  <a:schemeClr val="tx1">
                    <a:lumMod val="65000"/>
                    <a:lumOff val="35000"/>
                  </a:schemeClr>
                </a:solidFill>
                <a:effectLst/>
                <a:latin typeface="Calibri" panose="020F0502020204030204" pitchFamily="34" charset="0"/>
              </a:rPr>
            </a:br>
            <a:r>
              <a:rPr lang="en-US" sz="3200" b="1" i="1" dirty="0" smtClean="0">
                <a:solidFill>
                  <a:schemeClr val="tx1">
                    <a:lumMod val="65000"/>
                    <a:lumOff val="35000"/>
                  </a:schemeClr>
                </a:solidFill>
                <a:effectLst/>
                <a:latin typeface="Calibri" panose="020F0502020204030204" pitchFamily="34" charset="0"/>
              </a:rPr>
              <a:t>Informal Climate</a:t>
            </a:r>
          </a:p>
        </p:txBody>
      </p:sp>
      <p:sp>
        <p:nvSpPr>
          <p:cNvPr id="65538" name="Content Placeholder 2"/>
          <p:cNvSpPr>
            <a:spLocks noGrp="1"/>
          </p:cNvSpPr>
          <p:nvPr>
            <p:ph sz="half" idx="2"/>
          </p:nvPr>
        </p:nvSpPr>
        <p:spPr>
          <a:xfrm>
            <a:off x="5334000" y="5638800"/>
            <a:ext cx="3810000" cy="1200150"/>
          </a:xfrm>
        </p:spPr>
        <p:txBody>
          <a:bodyPr>
            <a:normAutofit/>
          </a:bodyPr>
          <a:lstStyle/>
          <a:p>
            <a:pPr marL="137160" indent="0" algn="ctr" fontAlgn="auto">
              <a:spcAft>
                <a:spcPts val="0"/>
              </a:spcAft>
              <a:buClr>
                <a:schemeClr val="tx1">
                  <a:shade val="95000"/>
                </a:schemeClr>
              </a:buClr>
              <a:buNone/>
              <a:defRPr/>
            </a:pPr>
            <a:r>
              <a:rPr lang="en-US" sz="3200" dirty="0" smtClean="0">
                <a:solidFill>
                  <a:srgbClr val="7F7F7F"/>
                </a:solidFill>
                <a:latin typeface="Calibri" panose="020F0502020204030204" pitchFamily="34" charset="0"/>
              </a:rPr>
              <a:t>Informal Climate</a:t>
            </a:r>
          </a:p>
          <a:p>
            <a:pPr marL="137160" indent="0" algn="ctr" fontAlgn="auto">
              <a:spcAft>
                <a:spcPts val="0"/>
              </a:spcAft>
              <a:buClr>
                <a:schemeClr val="tx1">
                  <a:shade val="95000"/>
                </a:schemeClr>
              </a:buClr>
              <a:buNone/>
              <a:defRPr/>
            </a:pPr>
            <a:r>
              <a:rPr lang="en-US" sz="3200" dirty="0" smtClean="0">
                <a:solidFill>
                  <a:srgbClr val="7F7F7F"/>
                </a:solidFill>
                <a:latin typeface="Calibri" panose="020F0502020204030204" pitchFamily="34" charset="0"/>
              </a:rPr>
              <a:t>Nature Supplement</a:t>
            </a:r>
          </a:p>
          <a:p>
            <a:pPr marL="585216" lvl="1" indent="0" fontAlgn="auto">
              <a:spcAft>
                <a:spcPts val="0"/>
              </a:spcAft>
              <a:buNone/>
              <a:defRPr/>
            </a:pPr>
            <a:endParaRPr lang="en-US" dirty="0" smtClean="0"/>
          </a:p>
        </p:txBody>
      </p:sp>
    </p:spTree>
    <p:extLst>
      <p:ext uri="{BB962C8B-B14F-4D97-AF65-F5344CB8AC3E}">
        <p14:creationId xmlns:p14="http://schemas.microsoft.com/office/powerpoint/2010/main" val="982247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4"/>
          <p:cNvPicPr>
            <a:picLocks noChangeAspect="1" noChangeArrowheads="1"/>
          </p:cNvPicPr>
          <p:nvPr/>
        </p:nvPicPr>
        <p:blipFill>
          <a:blip r:embed="rId3" cstate="print"/>
          <a:srcRect/>
          <a:stretch>
            <a:fillRect/>
          </a:stretch>
        </p:blipFill>
        <p:spPr bwMode="auto">
          <a:xfrm>
            <a:off x="4383" y="1371600"/>
            <a:ext cx="9139617" cy="3727450"/>
          </a:xfrm>
          <a:prstGeom prst="rect">
            <a:avLst/>
          </a:prstGeom>
          <a:noFill/>
          <a:ln w="9525">
            <a:noFill/>
            <a:miter lim="800000"/>
            <a:headEnd/>
            <a:tailEnd/>
          </a:ln>
        </p:spPr>
      </p:pic>
    </p:spTree>
    <p:extLst>
      <p:ext uri="{BB962C8B-B14F-4D97-AF65-F5344CB8AC3E}">
        <p14:creationId xmlns:p14="http://schemas.microsoft.com/office/powerpoint/2010/main" val="2193223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724400" y="1676400"/>
            <a:ext cx="4419600" cy="1066800"/>
          </a:xfrm>
          <a:prstGeom prst="rect">
            <a:avLst/>
          </a:prstGeom>
        </p:spPr>
        <p:txBody>
          <a:bodyPr vert="horz" wrap="square" lIns="91440" tIns="45720" rIns="91440" bIns="45720" numCol="1" rtlCol="0" anchor="ctr" compatLnSpc="1">
            <a:prstTxWarp prst="textNoShape">
              <a:avLst/>
            </a:prstTxWarp>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tx1">
                    <a:lumMod val="65000"/>
                    <a:lumOff val="35000"/>
                  </a:schemeClr>
                </a:solidFill>
                <a:latin typeface="Calibri" panose="020F0502020204030204" pitchFamily="34" charset="0"/>
              </a:rPr>
              <a:t>Form B:</a:t>
            </a:r>
            <a:br>
              <a:rPr lang="en-US" sz="3200" b="1" dirty="0" smtClean="0">
                <a:solidFill>
                  <a:schemeClr val="tx1">
                    <a:lumMod val="65000"/>
                    <a:lumOff val="35000"/>
                  </a:schemeClr>
                </a:solidFill>
                <a:latin typeface="Calibri" panose="020F0502020204030204" pitchFamily="34" charset="0"/>
              </a:rPr>
            </a:br>
            <a:r>
              <a:rPr lang="en-US" sz="3200" b="1" i="1" dirty="0" smtClean="0">
                <a:solidFill>
                  <a:schemeClr val="tx1">
                    <a:lumMod val="65000"/>
                    <a:lumOff val="35000"/>
                  </a:schemeClr>
                </a:solidFill>
                <a:latin typeface="Calibri" panose="020F0502020204030204" pitchFamily="34" charset="0"/>
              </a:rPr>
              <a:t>Administrative Practices</a:t>
            </a:r>
          </a:p>
        </p:txBody>
      </p:sp>
      <p:sp>
        <p:nvSpPr>
          <p:cNvPr id="6" name="Content Placeholder 2"/>
          <p:cNvSpPr txBox="1">
            <a:spLocks/>
          </p:cNvSpPr>
          <p:nvPr/>
        </p:nvSpPr>
        <p:spPr>
          <a:xfrm>
            <a:off x="4874172" y="2990850"/>
            <a:ext cx="3888828" cy="25146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37160" indent="0" algn="ctr">
              <a:buClr>
                <a:schemeClr val="tx1">
                  <a:shade val="95000"/>
                </a:schemeClr>
              </a:buClr>
              <a:buFont typeface="Arial" panose="020B0604020202020204" pitchFamily="34" charset="0"/>
              <a:buNone/>
              <a:defRPr/>
            </a:pPr>
            <a:r>
              <a:rPr lang="en-US" dirty="0" smtClean="0">
                <a:solidFill>
                  <a:srgbClr val="7F7F7F"/>
                </a:solidFill>
                <a:latin typeface="Calibri" panose="020F0502020204030204" pitchFamily="34" charset="0"/>
              </a:rPr>
              <a:t>Support for climate</a:t>
            </a:r>
          </a:p>
          <a:p>
            <a:pPr marL="137160" indent="0" algn="ctr">
              <a:buClr>
                <a:schemeClr val="tx1">
                  <a:shade val="95000"/>
                </a:schemeClr>
              </a:buClr>
              <a:buFont typeface="Arial" panose="020B0604020202020204" pitchFamily="34" charset="0"/>
              <a:buNone/>
              <a:defRPr/>
            </a:pPr>
            <a:r>
              <a:rPr lang="en-US" dirty="0" smtClean="0">
                <a:solidFill>
                  <a:srgbClr val="7F7F7F"/>
                </a:solidFill>
                <a:latin typeface="Calibri" panose="020F0502020204030204" pitchFamily="34" charset="0"/>
              </a:rPr>
              <a:t>Support for learning</a:t>
            </a:r>
          </a:p>
          <a:p>
            <a:pPr marL="137160" indent="0" algn="ctr">
              <a:buClr>
                <a:schemeClr val="tx1">
                  <a:shade val="95000"/>
                </a:schemeClr>
              </a:buClr>
              <a:buFont typeface="Arial" panose="020B0604020202020204" pitchFamily="34" charset="0"/>
              <a:buNone/>
              <a:defRPr/>
            </a:pPr>
            <a:r>
              <a:rPr lang="en-US" dirty="0" smtClean="0">
                <a:solidFill>
                  <a:srgbClr val="7F7F7F"/>
                </a:solidFill>
                <a:latin typeface="Calibri" panose="020F0502020204030204" pitchFamily="34" charset="0"/>
              </a:rPr>
              <a:t>Support for youth voice</a:t>
            </a:r>
          </a:p>
          <a:p>
            <a:pPr marL="137160" indent="0" algn="ctr">
              <a:buClr>
                <a:schemeClr val="tx1">
                  <a:shade val="95000"/>
                </a:schemeClr>
              </a:buClr>
              <a:buFont typeface="Arial" panose="020B0604020202020204" pitchFamily="34" charset="0"/>
              <a:buNone/>
              <a:defRPr/>
            </a:pPr>
            <a:r>
              <a:rPr lang="en-US" dirty="0" smtClean="0">
                <a:solidFill>
                  <a:srgbClr val="7F7F7F"/>
                </a:solidFill>
                <a:latin typeface="Calibri" panose="020F0502020204030204" pitchFamily="34" charset="0"/>
              </a:rPr>
              <a:t>Continuous improvement</a:t>
            </a:r>
          </a:p>
          <a:p>
            <a:pPr marL="137160" indent="0" algn="ctr">
              <a:buClr>
                <a:schemeClr val="tx1">
                  <a:shade val="95000"/>
                </a:schemeClr>
              </a:buClr>
              <a:buFont typeface="Arial" panose="020B0604020202020204" pitchFamily="34" charset="0"/>
              <a:buNone/>
              <a:defRPr/>
            </a:pPr>
            <a:r>
              <a:rPr lang="en-US" dirty="0" smtClean="0">
                <a:solidFill>
                  <a:srgbClr val="7F7F7F"/>
                </a:solidFill>
                <a:latin typeface="Calibri" panose="020F0502020204030204" pitchFamily="34" charset="0"/>
              </a:rPr>
              <a:t>Support for nature experiences</a:t>
            </a:r>
          </a:p>
          <a:p>
            <a:pPr marL="585216" lvl="1" indent="0">
              <a:buFont typeface="Arial" panose="020B0604020202020204" pitchFamily="34" charset="0"/>
              <a:buNone/>
              <a:defRPr/>
            </a:pPr>
            <a:endParaRPr lang="en-US" dirty="0" smtClean="0"/>
          </a:p>
        </p:txBody>
      </p:sp>
    </p:spTree>
    <p:extLst>
      <p:ext uri="{BB962C8B-B14F-4D97-AF65-F5344CB8AC3E}">
        <p14:creationId xmlns:p14="http://schemas.microsoft.com/office/powerpoint/2010/main" val="2257877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5"/>
          <p:cNvPicPr>
            <a:picLocks noChangeAspect="1" noChangeArrowheads="1"/>
          </p:cNvPicPr>
          <p:nvPr/>
        </p:nvPicPr>
        <p:blipFill>
          <a:blip r:embed="rId3" cstate="print"/>
          <a:srcRect/>
          <a:stretch>
            <a:fillRect/>
          </a:stretch>
        </p:blipFill>
        <p:spPr bwMode="auto">
          <a:xfrm>
            <a:off x="0" y="1408350"/>
            <a:ext cx="9141697" cy="4593988"/>
          </a:xfrm>
          <a:prstGeom prst="rect">
            <a:avLst/>
          </a:prstGeom>
          <a:noFill/>
          <a:ln w="9525">
            <a:noFill/>
            <a:miter lim="800000"/>
            <a:headEnd/>
            <a:tailEnd/>
          </a:ln>
        </p:spPr>
      </p:pic>
    </p:spTree>
    <p:extLst>
      <p:ext uri="{BB962C8B-B14F-4D97-AF65-F5344CB8AC3E}">
        <p14:creationId xmlns:p14="http://schemas.microsoft.com/office/powerpoint/2010/main" val="3847005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2"/>
          <a:srcRect t="14654" b="14654"/>
          <a:stretch/>
        </p:blipFill>
        <p:spPr>
          <a:xfrm>
            <a:off x="-14378" y="304799"/>
            <a:ext cx="9158378" cy="50367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281682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2"/>
          <a:srcRect l="5322" r="5322"/>
          <a:stretch/>
        </p:blipFill>
        <p:spPr>
          <a:xfrm>
            <a:off x="0" y="381000"/>
            <a:ext cx="9144000" cy="50288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25057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5400000">
            <a:off x="6613385" y="3062357"/>
            <a:ext cx="3276602" cy="707886"/>
          </a:xfrm>
          <a:prstGeom prst="rect">
            <a:avLst/>
          </a:prstGeom>
          <a:noFill/>
        </p:spPr>
        <p:txBody>
          <a:bodyPr wrap="square" rtlCol="0">
            <a:spAutoFit/>
          </a:bodyPr>
          <a:lstStyle/>
          <a:p>
            <a:r>
              <a:rPr lang="en-US" sz="4000" b="1" dirty="0" smtClean="0"/>
              <a:t>Opportunities</a:t>
            </a:r>
            <a:endParaRPr lang="en-US" sz="4000" b="1" dirty="0"/>
          </a:p>
        </p:txBody>
      </p:sp>
      <p:sp>
        <p:nvSpPr>
          <p:cNvPr id="4" name="TextBox 3"/>
          <p:cNvSpPr txBox="1"/>
          <p:nvPr/>
        </p:nvSpPr>
        <p:spPr>
          <a:xfrm rot="16200000">
            <a:off x="-714786" y="2789308"/>
            <a:ext cx="3276601" cy="707886"/>
          </a:xfrm>
          <a:prstGeom prst="rect">
            <a:avLst/>
          </a:prstGeom>
          <a:noFill/>
        </p:spPr>
        <p:txBody>
          <a:bodyPr wrap="square" rtlCol="0">
            <a:spAutoFit/>
          </a:bodyPr>
          <a:lstStyle/>
          <a:p>
            <a:pPr algn="ctr"/>
            <a:r>
              <a:rPr lang="en-US" sz="4000" b="1" dirty="0" smtClean="0"/>
              <a:t>Challenges</a:t>
            </a:r>
            <a:endParaRPr lang="en-US" sz="4000" b="1" dirty="0"/>
          </a:p>
        </p:txBody>
      </p:sp>
    </p:spTree>
    <p:extLst>
      <p:ext uri="{BB962C8B-B14F-4D97-AF65-F5344CB8AC3E}">
        <p14:creationId xmlns:p14="http://schemas.microsoft.com/office/powerpoint/2010/main" val="37615179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 y="4795897"/>
            <a:ext cx="9144000" cy="2062103"/>
          </a:xfrm>
          <a:prstGeom prst="rect">
            <a:avLst/>
          </a:prstGeom>
        </p:spPr>
        <p:txBody>
          <a:bodyPr wrap="square">
            <a:spAutoFit/>
          </a:bodyPr>
          <a:lstStyle/>
          <a:p>
            <a:pPr algn="ctr"/>
            <a:r>
              <a:rPr lang="en-US" sz="3200" b="1" i="1" dirty="0" smtClean="0"/>
              <a:t>Use</a:t>
            </a:r>
            <a:r>
              <a:rPr lang="en-US" sz="3200" dirty="0" smtClean="0">
                <a:solidFill>
                  <a:srgbClr val="7F7F7F"/>
                </a:solidFill>
              </a:rPr>
              <a:t> </a:t>
            </a:r>
            <a:r>
              <a:rPr lang="en-US" sz="3200" dirty="0">
                <a:solidFill>
                  <a:srgbClr val="7F7F7F"/>
                </a:solidFill>
              </a:rPr>
              <a:t>the CPQA and </a:t>
            </a:r>
            <a:r>
              <a:rPr lang="en-US" sz="3200" dirty="0" smtClean="0">
                <a:solidFill>
                  <a:srgbClr val="7F7F7F"/>
                </a:solidFill>
              </a:rPr>
              <a:t>YOB</a:t>
            </a:r>
          </a:p>
          <a:p>
            <a:pPr algn="ctr"/>
            <a:r>
              <a:rPr lang="en-US" sz="3200" b="1" i="1" dirty="0" smtClean="0">
                <a:solidFill>
                  <a:srgbClr val="000000"/>
                </a:solidFill>
              </a:rPr>
              <a:t>Tell </a:t>
            </a:r>
            <a:r>
              <a:rPr lang="en-US" sz="3200" b="1" i="1" dirty="0">
                <a:solidFill>
                  <a:srgbClr val="000000"/>
                </a:solidFill>
              </a:rPr>
              <a:t>others</a:t>
            </a:r>
            <a:r>
              <a:rPr lang="en-US" sz="3200" b="1" i="1" dirty="0">
                <a:solidFill>
                  <a:srgbClr val="7F7F7F"/>
                </a:solidFill>
              </a:rPr>
              <a:t> </a:t>
            </a:r>
            <a:r>
              <a:rPr lang="en-US" sz="3200" dirty="0">
                <a:solidFill>
                  <a:srgbClr val="7F7F7F"/>
                </a:solidFill>
              </a:rPr>
              <a:t>about these </a:t>
            </a:r>
            <a:r>
              <a:rPr lang="en-US" sz="3200" dirty="0" smtClean="0">
                <a:solidFill>
                  <a:srgbClr val="7F7F7F"/>
                </a:solidFill>
              </a:rPr>
              <a:t>tools</a:t>
            </a:r>
          </a:p>
          <a:p>
            <a:pPr algn="ctr"/>
            <a:r>
              <a:rPr lang="en-US" sz="3200" b="1" i="1" dirty="0" smtClean="0">
                <a:solidFill>
                  <a:srgbClr val="000000"/>
                </a:solidFill>
              </a:rPr>
              <a:t>Promote </a:t>
            </a:r>
            <a:r>
              <a:rPr lang="en-US" sz="3200" b="1" i="1" dirty="0">
                <a:solidFill>
                  <a:srgbClr val="000000"/>
                </a:solidFill>
              </a:rPr>
              <a:t>camp as a </a:t>
            </a:r>
            <a:r>
              <a:rPr lang="en-US" sz="3200" b="1" i="1" dirty="0" smtClean="0">
                <a:solidFill>
                  <a:srgbClr val="000000"/>
                </a:solidFill>
              </a:rPr>
              <a:t>context for positive youth development</a:t>
            </a:r>
            <a:endParaRPr lang="en-US" sz="3200" b="1" i="1" dirty="0">
              <a:solidFill>
                <a:srgbClr val="000000"/>
              </a:solidFill>
            </a:endParaRPr>
          </a:p>
        </p:txBody>
      </p:sp>
    </p:spTree>
    <p:extLst>
      <p:ext uri="{BB962C8B-B14F-4D97-AF65-F5344CB8AC3E}">
        <p14:creationId xmlns:p14="http://schemas.microsoft.com/office/powerpoint/2010/main" val="28313965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extBox 2"/>
          <p:cNvSpPr txBox="1"/>
          <p:nvPr/>
        </p:nvSpPr>
        <p:spPr>
          <a:xfrm>
            <a:off x="6019800" y="762000"/>
            <a:ext cx="3124200" cy="5078313"/>
          </a:xfrm>
          <a:prstGeom prst="rect">
            <a:avLst/>
          </a:prstGeom>
        </p:spPr>
        <p:txBody>
          <a:bodyPr wrap="square" rtlCol="0">
            <a:spAutoFit/>
          </a:bodyPr>
          <a:lstStyle/>
          <a:p>
            <a:pPr algn="ctr"/>
            <a:r>
              <a:rPr lang="en-US" sz="4800" b="1" i="1" dirty="0" smtClean="0"/>
              <a:t>Three things:</a:t>
            </a:r>
          </a:p>
          <a:p>
            <a:pPr algn="ctr"/>
            <a:endParaRPr lang="en-US" sz="3600" b="1" i="1" u="sng" dirty="0" smtClean="0"/>
          </a:p>
          <a:p>
            <a:pPr algn="ctr"/>
            <a:r>
              <a:rPr lang="en-US" sz="3200" dirty="0" smtClean="0">
                <a:solidFill>
                  <a:srgbClr val="7F7F7F"/>
                </a:solidFill>
              </a:rPr>
              <a:t>What you learned</a:t>
            </a:r>
          </a:p>
          <a:p>
            <a:pPr algn="ctr"/>
            <a:endParaRPr lang="en-US" sz="3200" dirty="0" smtClean="0">
              <a:solidFill>
                <a:srgbClr val="7F7F7F"/>
              </a:solidFill>
            </a:endParaRPr>
          </a:p>
          <a:p>
            <a:pPr algn="ctr"/>
            <a:r>
              <a:rPr lang="en-US" sz="3200" dirty="0" smtClean="0">
                <a:solidFill>
                  <a:srgbClr val="7F7F7F"/>
                </a:solidFill>
              </a:rPr>
              <a:t>New ideas</a:t>
            </a:r>
          </a:p>
          <a:p>
            <a:pPr algn="ctr"/>
            <a:endParaRPr lang="en-US" sz="3200" dirty="0" smtClean="0">
              <a:solidFill>
                <a:srgbClr val="7F7F7F"/>
              </a:solidFill>
            </a:endParaRPr>
          </a:p>
          <a:p>
            <a:pPr algn="ctr"/>
            <a:r>
              <a:rPr lang="en-US" sz="3200" dirty="0" smtClean="0">
                <a:solidFill>
                  <a:srgbClr val="7F7F7F"/>
                </a:solidFill>
              </a:rPr>
              <a:t>What you will do</a:t>
            </a:r>
          </a:p>
        </p:txBody>
      </p:sp>
    </p:spTree>
    <p:extLst>
      <p:ext uri="{BB962C8B-B14F-4D97-AF65-F5344CB8AC3E}">
        <p14:creationId xmlns:p14="http://schemas.microsoft.com/office/powerpoint/2010/main" val="839206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79" y="4986"/>
            <a:ext cx="6172200" cy="923330"/>
          </a:xfrm>
          <a:prstGeom prst="rect">
            <a:avLst/>
          </a:prstGeom>
          <a:noFill/>
        </p:spPr>
        <p:txBody>
          <a:bodyPr wrap="square" rtlCol="0">
            <a:spAutoFit/>
          </a:bodyPr>
          <a:lstStyle/>
          <a:p>
            <a:r>
              <a:rPr lang="en-US" sz="5400" dirty="0" smtClean="0">
                <a:solidFill>
                  <a:schemeClr val="bg1"/>
                </a:solidFill>
              </a:rPr>
              <a:t>What is</a:t>
            </a:r>
            <a:r>
              <a:rPr lang="en-US" sz="5400" b="1" dirty="0" smtClean="0">
                <a:solidFill>
                  <a:schemeClr val="bg1"/>
                </a:solidFill>
              </a:rPr>
              <a:t> </a:t>
            </a:r>
            <a:r>
              <a:rPr lang="en-US" sz="5400" b="1" i="1" dirty="0" smtClean="0">
                <a:solidFill>
                  <a:schemeClr val="bg1"/>
                </a:solidFill>
              </a:rPr>
              <a:t>camp</a:t>
            </a:r>
            <a:r>
              <a:rPr lang="en-US"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15212440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4269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3935"/>
            <a:ext cx="3124200" cy="6461760"/>
          </a:xfrm>
        </p:spPr>
        <p:txBody>
          <a:bodyPr/>
          <a:lstStyle/>
          <a:p>
            <a:pPr marL="0" lvl="1" indent="0">
              <a:buNone/>
            </a:pPr>
            <a:endParaRPr lang="en-US" sz="3200" i="1" dirty="0" smtClean="0">
              <a:solidFill>
                <a:schemeClr val="bg1">
                  <a:lumMod val="50000"/>
                </a:schemeClr>
              </a:solidFill>
            </a:endParaRPr>
          </a:p>
          <a:p>
            <a:pPr marL="0" lvl="1" indent="0">
              <a:buNone/>
            </a:pPr>
            <a:endParaRPr lang="en-US" sz="3200" i="1" dirty="0">
              <a:solidFill>
                <a:schemeClr val="bg1">
                  <a:lumMod val="50000"/>
                </a:schemeClr>
              </a:solidFill>
            </a:endParaRPr>
          </a:p>
          <a:p>
            <a:pPr marL="0" lvl="1" indent="0">
              <a:buNone/>
            </a:pPr>
            <a:r>
              <a:rPr lang="en-US" sz="4000" dirty="0" smtClean="0">
                <a:solidFill>
                  <a:schemeClr val="bg1">
                    <a:lumMod val="50000"/>
                  </a:schemeClr>
                </a:solidFill>
              </a:rPr>
              <a:t>Camp </a:t>
            </a:r>
            <a:r>
              <a:rPr lang="en-US" sz="4000" dirty="0">
                <a:solidFill>
                  <a:schemeClr val="bg1">
                    <a:lumMod val="50000"/>
                  </a:schemeClr>
                </a:solidFill>
              </a:rPr>
              <a:t>is </a:t>
            </a:r>
            <a:r>
              <a:rPr lang="en-US" sz="4000" dirty="0" smtClean="0">
                <a:solidFill>
                  <a:schemeClr val="bg1">
                    <a:lumMod val="50000"/>
                  </a:schemeClr>
                </a:solidFill>
              </a:rPr>
              <a:t>a context for </a:t>
            </a:r>
          </a:p>
          <a:p>
            <a:pPr marL="0" lvl="1" indent="0" algn="r">
              <a:buNone/>
            </a:pPr>
            <a:r>
              <a:rPr lang="en-US" sz="4000" b="1" i="1" dirty="0" smtClean="0">
                <a:solidFill>
                  <a:srgbClr val="000000"/>
                </a:solidFill>
              </a:rPr>
              <a:t>positive </a:t>
            </a:r>
          </a:p>
          <a:p>
            <a:pPr marL="0" lvl="1" indent="0" algn="r">
              <a:buNone/>
            </a:pPr>
            <a:r>
              <a:rPr lang="en-US" sz="4000" b="1" i="1" dirty="0" smtClean="0">
                <a:solidFill>
                  <a:srgbClr val="000000"/>
                </a:solidFill>
              </a:rPr>
              <a:t>youth </a:t>
            </a:r>
          </a:p>
          <a:p>
            <a:pPr marL="0" lvl="1" indent="0" algn="r">
              <a:buNone/>
            </a:pPr>
            <a:r>
              <a:rPr lang="en-US" sz="4000" b="1" i="1" dirty="0" smtClean="0">
                <a:solidFill>
                  <a:srgbClr val="000000"/>
                </a:solidFill>
              </a:rPr>
              <a:t>development</a:t>
            </a:r>
            <a:r>
              <a:rPr lang="en-US" sz="4000" b="1" i="1" dirty="0" smtClean="0">
                <a:solidFill>
                  <a:srgbClr val="31859C"/>
                </a:solidFill>
              </a:rPr>
              <a:t>.</a:t>
            </a:r>
          </a:p>
          <a:p>
            <a:pPr marL="0" indent="0">
              <a:buNone/>
            </a:pPr>
            <a:endParaRPr lang="en-US" dirty="0"/>
          </a:p>
        </p:txBody>
      </p:sp>
    </p:spTree>
    <p:extLst>
      <p:ext uri="{BB962C8B-B14F-4D97-AF65-F5344CB8AC3E}">
        <p14:creationId xmlns:p14="http://schemas.microsoft.com/office/powerpoint/2010/main" val="1905600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Grp="1" noChangeAspect="1"/>
          </p:cNvPicPr>
          <p:nvPr>
            <p:ph idx="1"/>
          </p:nvPr>
        </p:nvPicPr>
        <p:blipFill rotWithShape="1">
          <a:blip r:embed="rId2"/>
          <a:srcRect l="-78" r="-442"/>
          <a:stretch/>
        </p:blipFill>
        <p:spPr>
          <a:xfrm>
            <a:off x="0" y="500423"/>
            <a:ext cx="4343400" cy="5588013"/>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stretch>
            <a:fillRect/>
          </a:stretch>
        </p:blipFill>
        <p:spPr>
          <a:xfrm>
            <a:off x="4724400" y="424763"/>
            <a:ext cx="4419600" cy="56798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8279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2553952537"/>
              </p:ext>
            </p:extLst>
          </p:nvPr>
        </p:nvGraphicFramePr>
        <p:xfrm>
          <a:off x="248567" y="-309240"/>
          <a:ext cx="8696662" cy="5272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8941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3"/>
          <p:cNvGraphicFramePr>
            <a:graphicFrameLocks/>
          </p:cNvGraphicFramePr>
          <p:nvPr>
            <p:extLst>
              <p:ext uri="{D42A27DB-BD31-4B8C-83A1-F6EECF244321}">
                <p14:modId xmlns:p14="http://schemas.microsoft.com/office/powerpoint/2010/main" val="1276552053"/>
              </p:ext>
            </p:extLst>
          </p:nvPr>
        </p:nvGraphicFramePr>
        <p:xfrm>
          <a:off x="356028" y="-1852779"/>
          <a:ext cx="8696662" cy="5272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6172200" y="1600200"/>
            <a:ext cx="2785436" cy="4851400"/>
            <a:chOff x="6172200" y="1600200"/>
            <a:chExt cx="2785436" cy="4851400"/>
          </a:xfrm>
        </p:grpSpPr>
        <p:pic>
          <p:nvPicPr>
            <p:cNvPr id="8" name="Picture 3"/>
            <p:cNvPicPr>
              <a:picLocks noChangeAspect="1" noChangeArrowheads="1"/>
            </p:cNvPicPr>
            <p:nvPr/>
          </p:nvPicPr>
          <p:blipFill>
            <a:blip r:embed="rId7" cstate="print"/>
            <a:srcRect r="67813"/>
            <a:stretch>
              <a:fillRect/>
            </a:stretch>
          </p:blipFill>
          <p:spPr bwMode="auto">
            <a:xfrm>
              <a:off x="6934200" y="4343400"/>
              <a:ext cx="1968596" cy="2108200"/>
            </a:xfrm>
            <a:prstGeom prst="rect">
              <a:avLst/>
            </a:prstGeom>
            <a:ln>
              <a:noFill/>
            </a:ln>
            <a:effectLst>
              <a:outerShdw blurRad="292100" dist="139700" dir="2700000" algn="tl" rotWithShape="0">
                <a:srgbClr val="333333">
                  <a:alpha val="65000"/>
                </a:srgbClr>
              </a:outerShdw>
            </a:effectLst>
          </p:spPr>
        </p:pic>
        <p:pic>
          <p:nvPicPr>
            <p:cNvPr id="1026" name="Picture 2" descr="https://webportal.acacamps.org/Resources/Images/catalog/outcomesbattery.jpg"/>
            <p:cNvPicPr>
              <a:picLocks noChangeAspect="1" noChangeArrowheads="1"/>
            </p:cNvPicPr>
            <p:nvPr/>
          </p:nvPicPr>
          <p:blipFill>
            <a:blip r:embed="rId8" cstate="print"/>
            <a:srcRect/>
            <a:stretch>
              <a:fillRect/>
            </a:stretch>
          </p:blipFill>
          <p:spPr bwMode="auto">
            <a:xfrm>
              <a:off x="6172200" y="1600200"/>
              <a:ext cx="1389146" cy="1800334"/>
            </a:xfrm>
            <a:prstGeom prst="rect">
              <a:avLst/>
            </a:prstGeom>
            <a:ln>
              <a:noFill/>
            </a:ln>
            <a:effectLst>
              <a:outerShdw blurRad="292100" dist="139700" dir="2700000" algn="tl" rotWithShape="0">
                <a:srgbClr val="333333">
                  <a:alpha val="65000"/>
                </a:srgbClr>
              </a:outerShdw>
            </a:effectLst>
          </p:spPr>
        </p:pic>
        <p:pic>
          <p:nvPicPr>
            <p:cNvPr id="1029" name="Picture 5"/>
            <p:cNvPicPr>
              <a:picLocks noChangeAspect="1" noChangeArrowheads="1"/>
            </p:cNvPicPr>
            <p:nvPr/>
          </p:nvPicPr>
          <p:blipFill>
            <a:blip r:embed="rId9" cstate="print"/>
            <a:srcRect/>
            <a:stretch>
              <a:fillRect/>
            </a:stretch>
          </p:blipFill>
          <p:spPr bwMode="auto">
            <a:xfrm>
              <a:off x="7772400" y="2514600"/>
              <a:ext cx="1185236" cy="1584775"/>
            </a:xfrm>
            <a:prstGeom prst="rect">
              <a:avLst/>
            </a:prstGeom>
            <a:ln>
              <a:noFill/>
            </a:ln>
            <a:effectLst>
              <a:outerShdw blurRad="292100" dist="139700" dir="2700000" algn="tl" rotWithShape="0">
                <a:srgbClr val="333333">
                  <a:alpha val="65000"/>
                </a:srgbClr>
              </a:outerShdw>
            </a:effectLst>
          </p:spPr>
        </p:pic>
      </p:grpSp>
      <p:grpSp>
        <p:nvGrpSpPr>
          <p:cNvPr id="2" name="Group 1"/>
          <p:cNvGrpSpPr/>
          <p:nvPr/>
        </p:nvGrpSpPr>
        <p:grpSpPr>
          <a:xfrm>
            <a:off x="152400" y="1600200"/>
            <a:ext cx="2627607" cy="5116028"/>
            <a:chOff x="152400" y="1600200"/>
            <a:chExt cx="2627607" cy="5116028"/>
          </a:xfrm>
        </p:grpSpPr>
        <p:pic>
          <p:nvPicPr>
            <p:cNvPr id="9"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59254" t="11663" r="17600" b="33971"/>
            <a:stretch/>
          </p:blipFill>
          <p:spPr bwMode="auto">
            <a:xfrm>
              <a:off x="609600" y="5105400"/>
              <a:ext cx="1828800" cy="16108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00200" y="1600200"/>
              <a:ext cx="1179807" cy="15243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www.acabookstore.org/images/Product/medium/5912.jpg"/>
            <p:cNvPicPr>
              <a:picLocks noChangeAspect="1" noChangeArrowheads="1"/>
            </p:cNvPicPr>
            <p:nvPr/>
          </p:nvPicPr>
          <p:blipFill>
            <a:blip r:embed="rId12" cstate="print"/>
            <a:srcRect l="10667" r="10756"/>
            <a:stretch>
              <a:fillRect/>
            </a:stretch>
          </p:blipFill>
          <p:spPr bwMode="auto">
            <a:xfrm>
              <a:off x="152400" y="1600200"/>
              <a:ext cx="1219065" cy="1551413"/>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13" cstate="print"/>
            <a:stretch>
              <a:fillRect/>
            </a:stretch>
          </p:blipFill>
          <p:spPr>
            <a:xfrm>
              <a:off x="934638" y="3276600"/>
              <a:ext cx="1284374" cy="1676400"/>
            </a:xfrm>
            <a:prstGeom prst="rect">
              <a:avLst/>
            </a:prstGeom>
            <a:ln>
              <a:noFill/>
            </a:ln>
            <a:effectLst>
              <a:outerShdw blurRad="292100" dist="139700" dir="2700000" algn="tl" rotWithShape="0">
                <a:srgbClr val="333333">
                  <a:alpha val="65000"/>
                </a:srgbClr>
              </a:outerShdw>
            </a:effectLst>
          </p:spPr>
        </p:pic>
      </p:grpSp>
      <p:grpSp>
        <p:nvGrpSpPr>
          <p:cNvPr id="5" name="Group 4"/>
          <p:cNvGrpSpPr/>
          <p:nvPr/>
        </p:nvGrpSpPr>
        <p:grpSpPr>
          <a:xfrm>
            <a:off x="3657600" y="1600200"/>
            <a:ext cx="2373881" cy="4499619"/>
            <a:chOff x="3657600" y="1600200"/>
            <a:chExt cx="2373881" cy="4499619"/>
          </a:xfrm>
        </p:grpSpPr>
        <p:pic>
          <p:nvPicPr>
            <p:cNvPr id="3" name="Picture 2"/>
            <p:cNvPicPr>
              <a:picLocks noChangeAspect="1"/>
            </p:cNvPicPr>
            <p:nvPr/>
          </p:nvPicPr>
          <p:blipFill>
            <a:blip r:embed="rId14"/>
            <a:stretch>
              <a:fillRect/>
            </a:stretch>
          </p:blipFill>
          <p:spPr>
            <a:xfrm>
              <a:off x="3810000" y="1600200"/>
              <a:ext cx="1804641" cy="2345482"/>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15"/>
            <a:stretch>
              <a:fillRect/>
            </a:stretch>
          </p:blipFill>
          <p:spPr>
            <a:xfrm>
              <a:off x="3657600" y="4267200"/>
              <a:ext cx="2373881" cy="183261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1486792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srcRect l="-137" r="-677"/>
          <a:stretch/>
        </p:blipFill>
        <p:spPr>
          <a:xfrm>
            <a:off x="1" y="27576"/>
            <a:ext cx="5178280" cy="6830424"/>
          </a:xfrm>
          <a:prstGeom prst="rect">
            <a:avLst/>
          </a:prstGeom>
          <a:ln>
            <a:noFill/>
          </a:ln>
          <a:effectLst>
            <a:outerShdw blurRad="292100" dist="139700" dir="2700000" algn="tl" rotWithShape="0">
              <a:srgbClr val="333333">
                <a:alpha val="65000"/>
              </a:srgbClr>
            </a:outerShdw>
          </a:effectLst>
        </p:spPr>
      </p:pic>
      <p:sp>
        <p:nvSpPr>
          <p:cNvPr id="7" name="Text Placeholder 2"/>
          <p:cNvSpPr txBox="1">
            <a:spLocks/>
          </p:cNvSpPr>
          <p:nvPr/>
        </p:nvSpPr>
        <p:spPr>
          <a:xfrm>
            <a:off x="5098001" y="228600"/>
            <a:ext cx="4045999" cy="6858000"/>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137160" indent="0" algn="ctr">
              <a:spcAft>
                <a:spcPts val="0"/>
              </a:spcAft>
              <a:buClr>
                <a:srgbClr val="4E67C8"/>
              </a:buClr>
              <a:buSzPct val="75000"/>
              <a:buNone/>
              <a:defRPr/>
            </a:pPr>
            <a:r>
              <a:rPr kumimoji="1" lang="en-US" sz="2800" kern="0" dirty="0" smtClean="0">
                <a:solidFill>
                  <a:schemeClr val="bg1">
                    <a:lumMod val="50000"/>
                  </a:schemeClr>
                </a:solidFill>
              </a:rPr>
              <a:t>Friendship Skills</a:t>
            </a:r>
          </a:p>
          <a:p>
            <a:pPr marL="137160" indent="0" algn="ctr">
              <a:spcAft>
                <a:spcPts val="0"/>
              </a:spcAft>
              <a:buClr>
                <a:srgbClr val="4E67C8"/>
              </a:buClr>
              <a:buSzPct val="75000"/>
              <a:buNone/>
              <a:defRPr/>
            </a:pPr>
            <a:r>
              <a:rPr kumimoji="1" lang="en-US" sz="2800" kern="0" dirty="0" smtClean="0">
                <a:solidFill>
                  <a:schemeClr val="bg1">
                    <a:lumMod val="50000"/>
                  </a:schemeClr>
                </a:solidFill>
              </a:rPr>
              <a:t>Responsibility</a:t>
            </a:r>
          </a:p>
          <a:p>
            <a:pPr marL="137160" indent="0" algn="ctr">
              <a:spcAft>
                <a:spcPts val="0"/>
              </a:spcAft>
              <a:buClr>
                <a:srgbClr val="4E67C8"/>
              </a:buClr>
              <a:buSzPct val="75000"/>
              <a:buNone/>
              <a:defRPr/>
            </a:pPr>
            <a:r>
              <a:rPr kumimoji="1" lang="en-US" sz="2800" kern="0" dirty="0" smtClean="0">
                <a:solidFill>
                  <a:schemeClr val="bg1">
                    <a:lumMod val="50000"/>
                  </a:schemeClr>
                </a:solidFill>
              </a:rPr>
              <a:t>Independence</a:t>
            </a:r>
          </a:p>
          <a:p>
            <a:pPr marL="137160" indent="0" algn="ctr">
              <a:spcAft>
                <a:spcPts val="0"/>
              </a:spcAft>
              <a:buClr>
                <a:srgbClr val="4E67C8"/>
              </a:buClr>
              <a:buSzPct val="75000"/>
              <a:buNone/>
              <a:defRPr/>
            </a:pPr>
            <a:r>
              <a:rPr kumimoji="1" lang="en-US" sz="2800" kern="0" dirty="0" smtClean="0">
                <a:solidFill>
                  <a:schemeClr val="bg1">
                    <a:lumMod val="50000"/>
                  </a:schemeClr>
                </a:solidFill>
              </a:rPr>
              <a:t>Family Citizenship</a:t>
            </a:r>
          </a:p>
          <a:p>
            <a:pPr marL="137160" indent="0" algn="ctr">
              <a:spcAft>
                <a:spcPts val="0"/>
              </a:spcAft>
              <a:buClr>
                <a:srgbClr val="4E67C8"/>
              </a:buClr>
              <a:buSzPct val="75000"/>
              <a:buNone/>
              <a:defRPr/>
            </a:pPr>
            <a:r>
              <a:rPr kumimoji="1" lang="en-US" sz="2800" kern="0" dirty="0" smtClean="0">
                <a:solidFill>
                  <a:schemeClr val="bg1">
                    <a:lumMod val="50000"/>
                  </a:schemeClr>
                </a:solidFill>
              </a:rPr>
              <a:t>Teamwork</a:t>
            </a:r>
          </a:p>
          <a:p>
            <a:pPr marL="137160" indent="0" algn="ctr">
              <a:spcAft>
                <a:spcPts val="0"/>
              </a:spcAft>
              <a:buClr>
                <a:srgbClr val="4E67C8"/>
              </a:buClr>
              <a:buSzPct val="75000"/>
              <a:buNone/>
              <a:defRPr/>
            </a:pPr>
            <a:r>
              <a:rPr kumimoji="1" lang="en-US" sz="2800" kern="0" dirty="0" smtClean="0">
                <a:solidFill>
                  <a:schemeClr val="bg1">
                    <a:lumMod val="50000"/>
                  </a:schemeClr>
                </a:solidFill>
              </a:rPr>
              <a:t>Competence</a:t>
            </a:r>
          </a:p>
          <a:p>
            <a:pPr marL="137160" indent="0" algn="ctr">
              <a:spcAft>
                <a:spcPts val="0"/>
              </a:spcAft>
              <a:buClr>
                <a:srgbClr val="4E67C8"/>
              </a:buClr>
              <a:buSzPct val="75000"/>
              <a:buNone/>
              <a:defRPr/>
            </a:pPr>
            <a:r>
              <a:rPr kumimoji="1" lang="en-US" sz="2800" kern="0" dirty="0" smtClean="0">
                <a:solidFill>
                  <a:schemeClr val="bg1">
                    <a:lumMod val="50000"/>
                  </a:schemeClr>
                </a:solidFill>
              </a:rPr>
              <a:t>Exploration</a:t>
            </a:r>
          </a:p>
          <a:p>
            <a:pPr marL="137160" indent="0" algn="ctr">
              <a:spcAft>
                <a:spcPts val="0"/>
              </a:spcAft>
              <a:buClr>
                <a:srgbClr val="4E67C8"/>
              </a:buClr>
              <a:buSzPct val="75000"/>
              <a:buNone/>
              <a:defRPr/>
            </a:pPr>
            <a:r>
              <a:rPr kumimoji="1" lang="en-US" sz="2800" kern="0" dirty="0" smtClean="0">
                <a:solidFill>
                  <a:schemeClr val="bg1">
                    <a:lumMod val="50000"/>
                  </a:schemeClr>
                </a:solidFill>
              </a:rPr>
              <a:t>Affinity for Nature </a:t>
            </a:r>
          </a:p>
          <a:p>
            <a:pPr marL="137160" indent="0" algn="ctr">
              <a:spcAft>
                <a:spcPts val="0"/>
              </a:spcAft>
              <a:buClr>
                <a:srgbClr val="4E67C8"/>
              </a:buClr>
              <a:buSzPct val="75000"/>
              <a:buNone/>
              <a:defRPr/>
            </a:pPr>
            <a:r>
              <a:rPr kumimoji="1" lang="en-US" sz="2800" kern="0" dirty="0" smtClean="0">
                <a:solidFill>
                  <a:schemeClr val="bg1">
                    <a:lumMod val="50000"/>
                  </a:schemeClr>
                </a:solidFill>
              </a:rPr>
              <a:t>Problem Solving Confidence </a:t>
            </a:r>
          </a:p>
          <a:p>
            <a:pPr marL="137160" indent="0" algn="ctr">
              <a:spcAft>
                <a:spcPts val="0"/>
              </a:spcAft>
              <a:buClr>
                <a:srgbClr val="4E67C8"/>
              </a:buClr>
              <a:buSzPct val="75000"/>
              <a:buNone/>
              <a:defRPr/>
            </a:pPr>
            <a:r>
              <a:rPr kumimoji="1" lang="en-US" sz="2800" kern="0" dirty="0" smtClean="0">
                <a:solidFill>
                  <a:schemeClr val="bg1">
                    <a:lumMod val="50000"/>
                  </a:schemeClr>
                </a:solidFill>
              </a:rPr>
              <a:t>Camp Connectedness</a:t>
            </a:r>
          </a:p>
          <a:p>
            <a:pPr marL="137160" indent="0" algn="ctr">
              <a:spcAft>
                <a:spcPts val="0"/>
              </a:spcAft>
              <a:buClr>
                <a:srgbClr val="4E67C8"/>
              </a:buClr>
              <a:buSzPct val="75000"/>
              <a:buNone/>
              <a:defRPr/>
            </a:pPr>
            <a:r>
              <a:rPr kumimoji="1" lang="en-US" sz="2800" kern="0" dirty="0" smtClean="0">
                <a:solidFill>
                  <a:schemeClr val="bg1">
                    <a:lumMod val="50000"/>
                  </a:schemeClr>
                </a:solidFill>
              </a:rPr>
              <a:t>Spiritual Well-Being</a:t>
            </a:r>
          </a:p>
          <a:p>
            <a:pPr marL="548640" indent="-411480" algn="ctr">
              <a:spcAft>
                <a:spcPts val="0"/>
              </a:spcAft>
              <a:buClr>
                <a:prstClr val="black">
                  <a:shade val="95000"/>
                </a:prstClr>
              </a:buClr>
              <a:buFont typeface="Wingdings 2"/>
              <a:buChar char=""/>
              <a:defRPr/>
            </a:pPr>
            <a:endParaRPr lang="en-US" dirty="0">
              <a:solidFill>
                <a:prstClr val="black">
                  <a:lumMod val="75000"/>
                  <a:lumOff val="25000"/>
                </a:prstClr>
              </a:solidFill>
            </a:endParaRPr>
          </a:p>
        </p:txBody>
      </p:sp>
    </p:spTree>
    <p:extLst>
      <p:ext uri="{BB962C8B-B14F-4D97-AF65-F5344CB8AC3E}">
        <p14:creationId xmlns:p14="http://schemas.microsoft.com/office/powerpoint/2010/main" val="1877531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alphaModFix amt="45000"/>
          </a:blip>
          <a:srcRect l="-137" r="-677"/>
          <a:stretch/>
        </p:blipFill>
        <p:spPr>
          <a:xfrm>
            <a:off x="1981200" y="152400"/>
            <a:ext cx="4913663" cy="6481380"/>
          </a:xfrm>
          <a:prstGeom prst="rect">
            <a:avLst/>
          </a:prstGeom>
          <a:ln>
            <a:noFill/>
          </a:ln>
          <a:effectLst>
            <a:outerShdw blurRad="292100" dist="139700" dir="2700000" algn="tl" rotWithShape="0">
              <a:srgbClr val="333333">
                <a:alpha val="65000"/>
              </a:srgbClr>
            </a:outerShdw>
          </a:effectLst>
        </p:spPr>
      </p:pic>
      <p:pic>
        <p:nvPicPr>
          <p:cNvPr id="61443" name="Picture 6" descr="Picture1.png"/>
          <p:cNvPicPr>
            <a:picLocks noChangeAspect="1"/>
          </p:cNvPicPr>
          <p:nvPr/>
        </p:nvPicPr>
        <p:blipFill>
          <a:blip r:embed="rId4" cstate="print"/>
          <a:srcRect/>
          <a:stretch>
            <a:fillRect/>
          </a:stretch>
        </p:blipFill>
        <p:spPr bwMode="auto">
          <a:xfrm>
            <a:off x="304800" y="4572000"/>
            <a:ext cx="8537478" cy="1871747"/>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1600200" y="3581400"/>
            <a:ext cx="7772400" cy="1066800"/>
          </a:xfrm>
        </p:spPr>
        <p:txBody>
          <a:bodyPr>
            <a:normAutofit/>
          </a:bodyPr>
          <a:lstStyle/>
          <a:p>
            <a:pPr marL="0" indent="0" algn="l" fontAlgn="auto">
              <a:spcAft>
                <a:spcPts val="0"/>
              </a:spcAft>
              <a:buNone/>
              <a:defRPr/>
            </a:pPr>
            <a:r>
              <a:rPr lang="en-US" sz="3600" b="1" i="1" dirty="0" smtClean="0">
                <a:effectLst/>
              </a:rPr>
              <a:t>Young C</a:t>
            </a:r>
            <a:r>
              <a:rPr lang="en-US" sz="3600" b="1" i="1" dirty="0" smtClean="0">
                <a:effectLst/>
                <a:latin typeface="Calibri" panose="020F0502020204030204" pitchFamily="34" charset="0"/>
              </a:rPr>
              <a:t>amper Analysis</a:t>
            </a:r>
            <a:r>
              <a:rPr lang="en-US" sz="3600" b="1" dirty="0" smtClean="0">
                <a:effectLst/>
                <a:latin typeface="Calibri" panose="020F0502020204030204" pitchFamily="34" charset="0"/>
              </a:rPr>
              <a:t> </a:t>
            </a:r>
            <a:r>
              <a:rPr lang="en-US" sz="3600" b="1" i="1" dirty="0" smtClean="0">
                <a:effectLst/>
                <a:latin typeface="Calibri" panose="020F0502020204030204" pitchFamily="34" charset="0"/>
              </a:rPr>
              <a:t>Tool</a:t>
            </a:r>
            <a:endParaRPr lang="en-US" sz="3600" b="1" i="1" dirty="0">
              <a:effectLst/>
              <a:latin typeface="Calibri" panose="020F0502020204030204" pitchFamily="34" charset="0"/>
            </a:endParaRPr>
          </a:p>
        </p:txBody>
      </p:sp>
    </p:spTree>
    <p:extLst>
      <p:ext uri="{BB962C8B-B14F-4D97-AF65-F5344CB8AC3E}">
        <p14:creationId xmlns:p14="http://schemas.microsoft.com/office/powerpoint/2010/main" val="27952237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2095</TotalTime>
  <Words>1020</Words>
  <Application>Microsoft Office PowerPoint</Application>
  <PresentationFormat>On-screen Show (4:3)</PresentationFormat>
  <Paragraphs>182</Paragraphs>
  <Slides>30</Slides>
  <Notes>17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Young Camper Analysis Tool</vt:lpstr>
      <vt:lpstr>Older Camper Analysis Tool (Basic)</vt:lpstr>
      <vt:lpstr>Older Camper Analysis Tool (Detailed)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Form A: Structured Activities</vt:lpstr>
      <vt:lpstr>PowerPoint Presentation</vt:lpstr>
      <vt:lpstr>Form A2: Informal Climate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Reviewer</dc:creator>
  <cp:lastModifiedBy>Reviewer</cp:lastModifiedBy>
  <cp:revision>88</cp:revision>
  <dcterms:created xsi:type="dcterms:W3CDTF">2013-10-06T14:01:21Z</dcterms:created>
  <dcterms:modified xsi:type="dcterms:W3CDTF">2013-10-30T17:28:00Z</dcterms:modified>
</cp:coreProperties>
</file>