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9296400" cy="7010400"/>
  <p:custDataLst>
    <p:tags r:id="rId5"/>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09" charset="-128"/>
        <a:cs typeface="Arial" charset="0"/>
      </a:defRPr>
    </a:lvl1pPr>
    <a:lvl2pPr marL="2192338" indent="-1735138" algn="l" rtl="0" fontAlgn="base">
      <a:spcBef>
        <a:spcPct val="0"/>
      </a:spcBef>
      <a:spcAft>
        <a:spcPct val="0"/>
      </a:spcAft>
      <a:defRPr kern="1200">
        <a:solidFill>
          <a:schemeClr val="tx1"/>
        </a:solidFill>
        <a:latin typeface="Arial" charset="0"/>
        <a:ea typeface="ＭＳ Ｐゴシック" pitchFamily="-109" charset="-128"/>
        <a:cs typeface="Arial" charset="0"/>
      </a:defRPr>
    </a:lvl2pPr>
    <a:lvl3pPr marL="4384675" indent="-3470275" algn="l" rtl="0" fontAlgn="base">
      <a:spcBef>
        <a:spcPct val="0"/>
      </a:spcBef>
      <a:spcAft>
        <a:spcPct val="0"/>
      </a:spcAft>
      <a:defRPr kern="1200">
        <a:solidFill>
          <a:schemeClr val="tx1"/>
        </a:solidFill>
        <a:latin typeface="Arial" charset="0"/>
        <a:ea typeface="ＭＳ Ｐゴシック" pitchFamily="-109" charset="-128"/>
        <a:cs typeface="Arial" charset="0"/>
      </a:defRPr>
    </a:lvl3pPr>
    <a:lvl4pPr marL="6578600" indent="-5207000" algn="l" rtl="0" fontAlgn="base">
      <a:spcBef>
        <a:spcPct val="0"/>
      </a:spcBef>
      <a:spcAft>
        <a:spcPct val="0"/>
      </a:spcAft>
      <a:defRPr kern="1200">
        <a:solidFill>
          <a:schemeClr val="tx1"/>
        </a:solidFill>
        <a:latin typeface="Arial" charset="0"/>
        <a:ea typeface="ＭＳ Ｐゴシック" pitchFamily="-109" charset="-128"/>
        <a:cs typeface="Arial" charset="0"/>
      </a:defRPr>
    </a:lvl4pPr>
    <a:lvl5pPr marL="8770938" indent="-6943725" algn="l" rtl="0" fontAlgn="base">
      <a:spcBef>
        <a:spcPct val="0"/>
      </a:spcBef>
      <a:spcAft>
        <a:spcPct val="0"/>
      </a:spcAft>
      <a:defRPr kern="1200">
        <a:solidFill>
          <a:schemeClr val="tx1"/>
        </a:solidFill>
        <a:latin typeface="Arial" charset="0"/>
        <a:ea typeface="ＭＳ Ｐゴシック" pitchFamily="-109" charset="-128"/>
        <a:cs typeface="Arial" charset="0"/>
      </a:defRPr>
    </a:lvl5pPr>
    <a:lvl6pPr marL="2286000" algn="l" defTabSz="914400" rtl="0" eaLnBrk="1" latinLnBrk="0" hangingPunct="1">
      <a:defRPr kern="1200">
        <a:solidFill>
          <a:schemeClr val="tx1"/>
        </a:solidFill>
        <a:latin typeface="Arial" charset="0"/>
        <a:ea typeface="ＭＳ Ｐゴシック" pitchFamily="-109" charset="-128"/>
        <a:cs typeface="Arial" charset="0"/>
      </a:defRPr>
    </a:lvl6pPr>
    <a:lvl7pPr marL="2743200" algn="l" defTabSz="914400" rtl="0" eaLnBrk="1" latinLnBrk="0" hangingPunct="1">
      <a:defRPr kern="1200">
        <a:solidFill>
          <a:schemeClr val="tx1"/>
        </a:solidFill>
        <a:latin typeface="Arial" charset="0"/>
        <a:ea typeface="ＭＳ Ｐゴシック" pitchFamily="-109" charset="-128"/>
        <a:cs typeface="Arial" charset="0"/>
      </a:defRPr>
    </a:lvl7pPr>
    <a:lvl8pPr marL="3200400" algn="l" defTabSz="914400" rtl="0" eaLnBrk="1" latinLnBrk="0" hangingPunct="1">
      <a:defRPr kern="1200">
        <a:solidFill>
          <a:schemeClr val="tx1"/>
        </a:solidFill>
        <a:latin typeface="Arial" charset="0"/>
        <a:ea typeface="ＭＳ Ｐゴシック" pitchFamily="-109" charset="-128"/>
        <a:cs typeface="Arial" charset="0"/>
      </a:defRPr>
    </a:lvl8pPr>
    <a:lvl9pPr marL="3657600" algn="l" defTabSz="914400" rtl="0" eaLnBrk="1" latinLnBrk="0" hangingPunct="1">
      <a:defRPr kern="1200">
        <a:solidFill>
          <a:schemeClr val="tx1"/>
        </a:solidFill>
        <a:latin typeface="Arial" charset="0"/>
        <a:ea typeface="ＭＳ Ｐゴシック" pitchFamily="-109"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A1424"/>
    <a:srgbClr val="E6EDF8"/>
    <a:srgbClr val="E9EFF7"/>
    <a:srgbClr val="EAEAEA"/>
    <a:srgbClr val="EAE1CE"/>
    <a:srgbClr val="ED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49" autoAdjust="0"/>
  </p:normalViewPr>
  <p:slideViewPr>
    <p:cSldViewPr>
      <p:cViewPr>
        <p:scale>
          <a:sx n="24" d="100"/>
          <a:sy n="24" d="100"/>
        </p:scale>
        <p:origin x="-378" y="-60"/>
      </p:cViewPr>
      <p:guideLst>
        <p:guide orient="horz" pos="10368"/>
        <p:guide pos="13824"/>
      </p:guideLst>
    </p:cSldViewPr>
  </p:slideViewPr>
  <p:notesTextViewPr>
    <p:cViewPr>
      <p:scale>
        <a:sx n="100" d="100"/>
        <a:sy n="100" d="100"/>
      </p:scale>
      <p:origin x="0" y="0"/>
    </p:cViewPr>
  </p:notesTextViewPr>
  <p:notesViewPr>
    <p:cSldViewPr>
      <p:cViewPr varScale="1">
        <p:scale>
          <a:sx n="68" d="100"/>
          <a:sy n="68" d="100"/>
        </p:scale>
        <p:origin x="-2826" y="-108"/>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ea typeface="ＭＳ Ｐゴシック" pitchFamily="34" charset="-128"/>
                <a:cs typeface="+mn-cs"/>
              </a:defRPr>
            </a:lvl1pPr>
          </a:lstStyle>
          <a:p>
            <a:pPr>
              <a:defRPr/>
            </a:pPr>
            <a:fld id="{A3E15299-53F8-4EE0-951C-B5CD6CCD2208}" type="datetimeFigureOut">
              <a:rPr lang="en-US"/>
              <a:pPr>
                <a:defRPr/>
              </a:pPr>
              <a:t>10/13/2011</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ea typeface="ＭＳ Ｐゴシック" pitchFamily="34" charset="-128"/>
                <a:cs typeface="+mn-cs"/>
              </a:defRPr>
            </a:lvl1pPr>
          </a:lstStyle>
          <a:p>
            <a:pPr>
              <a:defRPr/>
            </a:pPr>
            <a:fld id="{8C1677E2-797F-4747-8497-BD08AB876A46}" type="slidenum">
              <a:rPr lang="en-US"/>
              <a:pPr>
                <a:defRPr/>
              </a:pPr>
              <a:t>‹#›</a:t>
            </a:fld>
            <a:endParaRPr lang="en-US"/>
          </a:p>
        </p:txBody>
      </p:sp>
    </p:spTree>
    <p:extLst>
      <p:ext uri="{BB962C8B-B14F-4D97-AF65-F5344CB8AC3E}">
        <p14:creationId xmlns:p14="http://schemas.microsoft.com/office/powerpoint/2010/main" val="3920225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a:defRPr sz="1200">
                <a:latin typeface="Arial" pitchFamily="34" charset="0"/>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ea typeface="ＭＳ Ｐゴシック" pitchFamily="-110" charset="-128"/>
                <a:cs typeface="+mn-cs"/>
              </a:defRPr>
            </a:lvl1pPr>
          </a:lstStyle>
          <a:p>
            <a:pPr>
              <a:defRPr/>
            </a:pPr>
            <a:fld id="{ACEACF36-AF52-4098-AE9D-87359D1000E5}" type="datetime1">
              <a:rPr lang="en-US"/>
              <a:pPr>
                <a:defRPr/>
              </a:pPr>
              <a:t>10/13/2011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a:defRPr sz="1200">
                <a:latin typeface="Arial"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ea typeface="ＭＳ Ｐゴシック" pitchFamily="-110" charset="-128"/>
                <a:cs typeface="+mn-cs"/>
              </a:defRPr>
            </a:lvl1pPr>
          </a:lstStyle>
          <a:p>
            <a:pPr>
              <a:defRPr/>
            </a:pPr>
            <a:fld id="{712E2964-C5D1-4242-9A40-B4BB93E35D09}" type="slidenum">
              <a:rPr lang="en-US"/>
              <a:pPr>
                <a:defRPr/>
              </a:pPr>
              <a:t>‹#›</a:t>
            </a:fld>
            <a:endParaRPr lang="en-US"/>
          </a:p>
        </p:txBody>
      </p:sp>
    </p:spTree>
    <p:extLst>
      <p:ext uri="{BB962C8B-B14F-4D97-AF65-F5344CB8AC3E}">
        <p14:creationId xmlns:p14="http://schemas.microsoft.com/office/powerpoint/2010/main" val="2411423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800" kern="1200">
        <a:solidFill>
          <a:schemeClr val="tx1"/>
        </a:solidFill>
        <a:latin typeface="+mn-lt"/>
        <a:ea typeface="ＭＳ Ｐゴシック" pitchFamily="-108" charset="-128"/>
        <a:cs typeface="ＭＳ Ｐゴシック" pitchFamily="-108" charset="-128"/>
      </a:defRPr>
    </a:lvl1pPr>
    <a:lvl2pPr marL="2192338" algn="l" rtl="0" eaLnBrk="0" fontAlgn="base" hangingPunct="0">
      <a:spcBef>
        <a:spcPct val="30000"/>
      </a:spcBef>
      <a:spcAft>
        <a:spcPct val="0"/>
      </a:spcAft>
      <a:defRPr sz="5800" kern="1200">
        <a:solidFill>
          <a:schemeClr val="tx1"/>
        </a:solidFill>
        <a:latin typeface="+mn-lt"/>
        <a:ea typeface="ＭＳ Ｐゴシック" pitchFamily="-108" charset="-128"/>
        <a:cs typeface="+mn-cs"/>
      </a:defRPr>
    </a:lvl2pPr>
    <a:lvl3pPr marL="4384675" algn="l" rtl="0" eaLnBrk="0" fontAlgn="base" hangingPunct="0">
      <a:spcBef>
        <a:spcPct val="30000"/>
      </a:spcBef>
      <a:spcAft>
        <a:spcPct val="0"/>
      </a:spcAft>
      <a:defRPr sz="5800" kern="1200">
        <a:solidFill>
          <a:schemeClr val="tx1"/>
        </a:solidFill>
        <a:latin typeface="+mn-lt"/>
        <a:ea typeface="ＭＳ Ｐゴシック" pitchFamily="-108" charset="-128"/>
        <a:cs typeface="+mn-cs"/>
      </a:defRPr>
    </a:lvl3pPr>
    <a:lvl4pPr marL="6578600" algn="l" rtl="0" eaLnBrk="0" fontAlgn="base" hangingPunct="0">
      <a:spcBef>
        <a:spcPct val="30000"/>
      </a:spcBef>
      <a:spcAft>
        <a:spcPct val="0"/>
      </a:spcAft>
      <a:defRPr sz="5800" kern="1200">
        <a:solidFill>
          <a:schemeClr val="tx1"/>
        </a:solidFill>
        <a:latin typeface="+mn-lt"/>
        <a:ea typeface="ＭＳ Ｐゴシック" pitchFamily="-108" charset="-128"/>
        <a:cs typeface="+mn-cs"/>
      </a:defRPr>
    </a:lvl4pPr>
    <a:lvl5pPr marL="8770938" algn="l" rtl="0" eaLnBrk="0" fontAlgn="base" hangingPunct="0">
      <a:spcBef>
        <a:spcPct val="30000"/>
      </a:spcBef>
      <a:spcAft>
        <a:spcPct val="0"/>
      </a:spcAft>
      <a:defRPr sz="5800" kern="1200">
        <a:solidFill>
          <a:schemeClr val="tx1"/>
        </a:solidFill>
        <a:latin typeface="+mn-lt"/>
        <a:ea typeface="ＭＳ Ｐゴシック" pitchFamily="-108" charset="-128"/>
        <a:cs typeface="+mn-cs"/>
      </a:defRPr>
    </a:lvl5pPr>
    <a:lvl6pPr marL="10965773" algn="l" defTabSz="4386317" rtl="0" eaLnBrk="1" latinLnBrk="0" hangingPunct="1">
      <a:defRPr sz="5800" kern="1200">
        <a:solidFill>
          <a:schemeClr val="tx1"/>
        </a:solidFill>
        <a:latin typeface="+mn-lt"/>
        <a:ea typeface="+mn-ea"/>
        <a:cs typeface="+mn-cs"/>
      </a:defRPr>
    </a:lvl6pPr>
    <a:lvl7pPr marL="13158931" algn="l" defTabSz="4386317" rtl="0" eaLnBrk="1" latinLnBrk="0" hangingPunct="1">
      <a:defRPr sz="5800" kern="1200">
        <a:solidFill>
          <a:schemeClr val="tx1"/>
        </a:solidFill>
        <a:latin typeface="+mn-lt"/>
        <a:ea typeface="+mn-ea"/>
        <a:cs typeface="+mn-cs"/>
      </a:defRPr>
    </a:lvl7pPr>
    <a:lvl8pPr marL="15352090" algn="l" defTabSz="4386317" rtl="0" eaLnBrk="1" latinLnBrk="0" hangingPunct="1">
      <a:defRPr sz="5800" kern="1200">
        <a:solidFill>
          <a:schemeClr val="tx1"/>
        </a:solidFill>
        <a:latin typeface="+mn-lt"/>
        <a:ea typeface="+mn-ea"/>
        <a:cs typeface="+mn-cs"/>
      </a:defRPr>
    </a:lvl8pPr>
    <a:lvl9pPr marL="17545248" algn="l" defTabSz="4386317"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109"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5FE044F1-9F07-4F3B-A6FD-017674E7E461}" type="slidenum">
              <a:rPr lang="en-US" smtClean="0"/>
              <a:pPr eaLnBrk="1" hangingPunct="1"/>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158" indent="0" algn="ctr">
              <a:buNone/>
              <a:defRPr>
                <a:solidFill>
                  <a:schemeClr val="tx1">
                    <a:tint val="75000"/>
                  </a:schemeClr>
                </a:solidFill>
              </a:defRPr>
            </a:lvl2pPr>
            <a:lvl3pPr marL="4386317" indent="0" algn="ctr">
              <a:buNone/>
              <a:defRPr>
                <a:solidFill>
                  <a:schemeClr val="tx1">
                    <a:tint val="75000"/>
                  </a:schemeClr>
                </a:solidFill>
              </a:defRPr>
            </a:lvl3pPr>
            <a:lvl4pPr marL="6579475" indent="0" algn="ctr">
              <a:buNone/>
              <a:defRPr>
                <a:solidFill>
                  <a:schemeClr val="tx1">
                    <a:tint val="75000"/>
                  </a:schemeClr>
                </a:solidFill>
              </a:defRPr>
            </a:lvl4pPr>
            <a:lvl5pPr marL="8772624" indent="0" algn="ctr">
              <a:buNone/>
              <a:defRPr>
                <a:solidFill>
                  <a:schemeClr val="tx1">
                    <a:tint val="75000"/>
                  </a:schemeClr>
                </a:solidFill>
              </a:defRPr>
            </a:lvl5pPr>
            <a:lvl6pPr marL="10965773" indent="0" algn="ctr">
              <a:buNone/>
              <a:defRPr>
                <a:solidFill>
                  <a:schemeClr val="tx1">
                    <a:tint val="75000"/>
                  </a:schemeClr>
                </a:solidFill>
              </a:defRPr>
            </a:lvl6pPr>
            <a:lvl7pPr marL="13158931" indent="0" algn="ctr">
              <a:buNone/>
              <a:defRPr>
                <a:solidFill>
                  <a:schemeClr val="tx1">
                    <a:tint val="75000"/>
                  </a:schemeClr>
                </a:solidFill>
              </a:defRPr>
            </a:lvl7pPr>
            <a:lvl8pPr marL="15352090" indent="0" algn="ctr">
              <a:buNone/>
              <a:defRPr>
                <a:solidFill>
                  <a:schemeClr val="tx1">
                    <a:tint val="75000"/>
                  </a:schemeClr>
                </a:solidFill>
              </a:defRPr>
            </a:lvl8pPr>
            <a:lvl9pPr marL="175452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F9136C-58A8-4A72-9CB1-5B794B2B964A}" type="datetime1">
              <a:rPr lang="en-US"/>
              <a:pPr>
                <a:defRPr/>
              </a:pPr>
              <a:t>10/13/2011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57017-EEF9-4585-9E6D-83EA2475655F}" type="slidenum">
              <a:rPr lang="en-US"/>
              <a:pPr>
                <a:defRPr/>
              </a:pPr>
              <a:t>‹#›</a:t>
            </a:fld>
            <a:endParaRPr lang="en-US"/>
          </a:p>
        </p:txBody>
      </p:sp>
    </p:spTree>
    <p:extLst>
      <p:ext uri="{BB962C8B-B14F-4D97-AF65-F5344CB8AC3E}">
        <p14:creationId xmlns:p14="http://schemas.microsoft.com/office/powerpoint/2010/main" val="265905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D28FD9-2B82-4D36-BF3E-9F5C86C4D6D4}" type="datetime1">
              <a:rPr lang="en-US"/>
              <a:pPr>
                <a:defRPr/>
              </a:pPr>
              <a:t>10/13/2011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4ECF5-07F9-46AD-B97C-6F807918E1AB}" type="slidenum">
              <a:rPr lang="en-US"/>
              <a:pPr>
                <a:defRPr/>
              </a:pPr>
              <a:t>‹#›</a:t>
            </a:fld>
            <a:endParaRPr lang="en-US"/>
          </a:p>
        </p:txBody>
      </p:sp>
    </p:spTree>
    <p:extLst>
      <p:ext uri="{BB962C8B-B14F-4D97-AF65-F5344CB8AC3E}">
        <p14:creationId xmlns:p14="http://schemas.microsoft.com/office/powerpoint/2010/main" val="184035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7E3F47-CE44-49FB-9E5F-E53C833BC95E}" type="datetime1">
              <a:rPr lang="en-US"/>
              <a:pPr>
                <a:defRPr/>
              </a:pPr>
              <a:t>10/13/2011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91A7DA-4254-419E-BB2A-6F33BBF9E5D9}" type="slidenum">
              <a:rPr lang="en-US"/>
              <a:pPr>
                <a:defRPr/>
              </a:pPr>
              <a:t>‹#›</a:t>
            </a:fld>
            <a:endParaRPr lang="en-US"/>
          </a:p>
        </p:txBody>
      </p:sp>
    </p:spTree>
    <p:extLst>
      <p:ext uri="{BB962C8B-B14F-4D97-AF65-F5344CB8AC3E}">
        <p14:creationId xmlns:p14="http://schemas.microsoft.com/office/powerpoint/2010/main" val="125839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6C856C-2C69-4555-AC36-AE713949B7B1}" type="datetime1">
              <a:rPr lang="en-US"/>
              <a:pPr>
                <a:defRPr/>
              </a:pPr>
              <a:t>10/13/2011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5244C-B83B-4B99-9E6F-99C4C3869212}" type="slidenum">
              <a:rPr lang="en-US"/>
              <a:pPr>
                <a:defRPr/>
              </a:pPr>
              <a:t>‹#›</a:t>
            </a:fld>
            <a:endParaRPr lang="en-US"/>
          </a:p>
        </p:txBody>
      </p:sp>
    </p:spTree>
    <p:extLst>
      <p:ext uri="{BB962C8B-B14F-4D97-AF65-F5344CB8AC3E}">
        <p14:creationId xmlns:p14="http://schemas.microsoft.com/office/powerpoint/2010/main" val="287707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3158" indent="0">
              <a:buNone/>
              <a:defRPr sz="8600">
                <a:solidFill>
                  <a:schemeClr val="tx1">
                    <a:tint val="75000"/>
                  </a:schemeClr>
                </a:solidFill>
              </a:defRPr>
            </a:lvl2pPr>
            <a:lvl3pPr marL="4386317" indent="0">
              <a:buNone/>
              <a:defRPr sz="7700">
                <a:solidFill>
                  <a:schemeClr val="tx1">
                    <a:tint val="75000"/>
                  </a:schemeClr>
                </a:solidFill>
              </a:defRPr>
            </a:lvl3pPr>
            <a:lvl4pPr marL="6579475" indent="0">
              <a:buNone/>
              <a:defRPr sz="6700">
                <a:solidFill>
                  <a:schemeClr val="tx1">
                    <a:tint val="75000"/>
                  </a:schemeClr>
                </a:solidFill>
              </a:defRPr>
            </a:lvl4pPr>
            <a:lvl5pPr marL="8772624" indent="0">
              <a:buNone/>
              <a:defRPr sz="6700">
                <a:solidFill>
                  <a:schemeClr val="tx1">
                    <a:tint val="75000"/>
                  </a:schemeClr>
                </a:solidFill>
              </a:defRPr>
            </a:lvl5pPr>
            <a:lvl6pPr marL="10965773" indent="0">
              <a:buNone/>
              <a:defRPr sz="6700">
                <a:solidFill>
                  <a:schemeClr val="tx1">
                    <a:tint val="75000"/>
                  </a:schemeClr>
                </a:solidFill>
              </a:defRPr>
            </a:lvl6pPr>
            <a:lvl7pPr marL="13158931" indent="0">
              <a:buNone/>
              <a:defRPr sz="6700">
                <a:solidFill>
                  <a:schemeClr val="tx1">
                    <a:tint val="75000"/>
                  </a:schemeClr>
                </a:solidFill>
              </a:defRPr>
            </a:lvl7pPr>
            <a:lvl8pPr marL="15352090" indent="0">
              <a:buNone/>
              <a:defRPr sz="6700">
                <a:solidFill>
                  <a:schemeClr val="tx1">
                    <a:tint val="75000"/>
                  </a:schemeClr>
                </a:solidFill>
              </a:defRPr>
            </a:lvl8pPr>
            <a:lvl9pPr marL="1754524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532A26-90B8-42DD-B10C-AE52497984F7}" type="datetime1">
              <a:rPr lang="en-US"/>
              <a:pPr>
                <a:defRPr/>
              </a:pPr>
              <a:t>10/13/2011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516E3-5997-4866-B06A-F4B403137694}" type="slidenum">
              <a:rPr lang="en-US"/>
              <a:pPr>
                <a:defRPr/>
              </a:pPr>
              <a:t>‹#›</a:t>
            </a:fld>
            <a:endParaRPr lang="en-US"/>
          </a:p>
        </p:txBody>
      </p:sp>
    </p:spTree>
    <p:extLst>
      <p:ext uri="{BB962C8B-B14F-4D97-AF65-F5344CB8AC3E}">
        <p14:creationId xmlns:p14="http://schemas.microsoft.com/office/powerpoint/2010/main" val="405170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FBBE6E-C128-4839-80D2-B17AAC583FC5}" type="datetime1">
              <a:rPr lang="en-US"/>
              <a:pPr>
                <a:defRPr/>
              </a:pPr>
              <a:t>10/13/2011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06EA5-B20F-4913-BE8D-4D8B5D859A75}" type="slidenum">
              <a:rPr lang="en-US"/>
              <a:pPr>
                <a:defRPr/>
              </a:pPr>
              <a:t>‹#›</a:t>
            </a:fld>
            <a:endParaRPr lang="en-US"/>
          </a:p>
        </p:txBody>
      </p:sp>
    </p:spTree>
    <p:extLst>
      <p:ext uri="{BB962C8B-B14F-4D97-AF65-F5344CB8AC3E}">
        <p14:creationId xmlns:p14="http://schemas.microsoft.com/office/powerpoint/2010/main" val="12136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3158" indent="0">
              <a:buNone/>
              <a:defRPr sz="9600" b="1"/>
            </a:lvl2pPr>
            <a:lvl3pPr marL="4386317" indent="0">
              <a:buNone/>
              <a:defRPr sz="8600" b="1"/>
            </a:lvl3pPr>
            <a:lvl4pPr marL="6579475" indent="0">
              <a:buNone/>
              <a:defRPr sz="7700" b="1"/>
            </a:lvl4pPr>
            <a:lvl5pPr marL="8772624" indent="0">
              <a:buNone/>
              <a:defRPr sz="7700" b="1"/>
            </a:lvl5pPr>
            <a:lvl6pPr marL="10965773" indent="0">
              <a:buNone/>
              <a:defRPr sz="7700" b="1"/>
            </a:lvl6pPr>
            <a:lvl7pPr marL="13158931" indent="0">
              <a:buNone/>
              <a:defRPr sz="7700" b="1"/>
            </a:lvl7pPr>
            <a:lvl8pPr marL="15352090" indent="0">
              <a:buNone/>
              <a:defRPr sz="7700" b="1"/>
            </a:lvl8pPr>
            <a:lvl9pPr marL="1754524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3158" indent="0">
              <a:buNone/>
              <a:defRPr sz="9600" b="1"/>
            </a:lvl2pPr>
            <a:lvl3pPr marL="4386317" indent="0">
              <a:buNone/>
              <a:defRPr sz="8600" b="1"/>
            </a:lvl3pPr>
            <a:lvl4pPr marL="6579475" indent="0">
              <a:buNone/>
              <a:defRPr sz="7700" b="1"/>
            </a:lvl4pPr>
            <a:lvl5pPr marL="8772624" indent="0">
              <a:buNone/>
              <a:defRPr sz="7700" b="1"/>
            </a:lvl5pPr>
            <a:lvl6pPr marL="10965773" indent="0">
              <a:buNone/>
              <a:defRPr sz="7700" b="1"/>
            </a:lvl6pPr>
            <a:lvl7pPr marL="13158931" indent="0">
              <a:buNone/>
              <a:defRPr sz="7700" b="1"/>
            </a:lvl7pPr>
            <a:lvl8pPr marL="15352090" indent="0">
              <a:buNone/>
              <a:defRPr sz="7700" b="1"/>
            </a:lvl8pPr>
            <a:lvl9pPr marL="1754524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EC52F8-0D10-485E-8DD9-C01EC41437A9}" type="datetime1">
              <a:rPr lang="en-US"/>
              <a:pPr>
                <a:defRPr/>
              </a:pPr>
              <a:t>10/13/2011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D923B5-8632-43B5-8CE2-3EB549EF29F1}" type="slidenum">
              <a:rPr lang="en-US"/>
              <a:pPr>
                <a:defRPr/>
              </a:pPr>
              <a:t>‹#›</a:t>
            </a:fld>
            <a:endParaRPr lang="en-US"/>
          </a:p>
        </p:txBody>
      </p:sp>
    </p:spTree>
    <p:extLst>
      <p:ext uri="{BB962C8B-B14F-4D97-AF65-F5344CB8AC3E}">
        <p14:creationId xmlns:p14="http://schemas.microsoft.com/office/powerpoint/2010/main" val="351602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FE9AB6-A421-4733-A79A-6C6A2CED361F}" type="datetime1">
              <a:rPr lang="en-US"/>
              <a:pPr>
                <a:defRPr/>
              </a:pPr>
              <a:t>10/13/2011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4A73BB-334B-4BCE-BEA4-DC09ADE50709}" type="slidenum">
              <a:rPr lang="en-US"/>
              <a:pPr>
                <a:defRPr/>
              </a:pPr>
              <a:t>‹#›</a:t>
            </a:fld>
            <a:endParaRPr lang="en-US"/>
          </a:p>
        </p:txBody>
      </p:sp>
    </p:spTree>
    <p:extLst>
      <p:ext uri="{BB962C8B-B14F-4D97-AF65-F5344CB8AC3E}">
        <p14:creationId xmlns:p14="http://schemas.microsoft.com/office/powerpoint/2010/main" val="231846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FBA07E-542C-4705-A5CE-2DAC0C795BFD}" type="datetime1">
              <a:rPr lang="en-US"/>
              <a:pPr>
                <a:defRPr/>
              </a:pPr>
              <a:t>10/13/2011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3AD357-B4FC-4588-B08C-953B67DB7E01}" type="slidenum">
              <a:rPr lang="en-US"/>
              <a:pPr>
                <a:defRPr/>
              </a:pPr>
              <a:t>‹#›</a:t>
            </a:fld>
            <a:endParaRPr lang="en-US"/>
          </a:p>
        </p:txBody>
      </p:sp>
    </p:spTree>
    <p:extLst>
      <p:ext uri="{BB962C8B-B14F-4D97-AF65-F5344CB8AC3E}">
        <p14:creationId xmlns:p14="http://schemas.microsoft.com/office/powerpoint/2010/main" val="298183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3158" indent="0">
              <a:buNone/>
              <a:defRPr sz="5800"/>
            </a:lvl2pPr>
            <a:lvl3pPr marL="4386317" indent="0">
              <a:buNone/>
              <a:defRPr sz="4800"/>
            </a:lvl3pPr>
            <a:lvl4pPr marL="6579475" indent="0">
              <a:buNone/>
              <a:defRPr sz="4300"/>
            </a:lvl4pPr>
            <a:lvl5pPr marL="8772624" indent="0">
              <a:buNone/>
              <a:defRPr sz="4300"/>
            </a:lvl5pPr>
            <a:lvl6pPr marL="10965773" indent="0">
              <a:buNone/>
              <a:defRPr sz="4300"/>
            </a:lvl6pPr>
            <a:lvl7pPr marL="13158931" indent="0">
              <a:buNone/>
              <a:defRPr sz="4300"/>
            </a:lvl7pPr>
            <a:lvl8pPr marL="15352090" indent="0">
              <a:buNone/>
              <a:defRPr sz="4300"/>
            </a:lvl8pPr>
            <a:lvl9pPr marL="1754524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F5F3B1-5EC7-43D4-B168-80D8BDD23D27}" type="datetime1">
              <a:rPr lang="en-US"/>
              <a:pPr>
                <a:defRPr/>
              </a:pPr>
              <a:t>10/13/2011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1AA3D5-4284-42D8-9EA9-3EFBCC684A2F}" type="slidenum">
              <a:rPr lang="en-US"/>
              <a:pPr>
                <a:defRPr/>
              </a:pPr>
              <a:t>‹#›</a:t>
            </a:fld>
            <a:endParaRPr lang="en-US"/>
          </a:p>
        </p:txBody>
      </p:sp>
    </p:spTree>
    <p:extLst>
      <p:ext uri="{BB962C8B-B14F-4D97-AF65-F5344CB8AC3E}">
        <p14:creationId xmlns:p14="http://schemas.microsoft.com/office/powerpoint/2010/main" val="148438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3158" indent="0">
              <a:buNone/>
              <a:defRPr sz="13400"/>
            </a:lvl2pPr>
            <a:lvl3pPr marL="4386317" indent="0">
              <a:buNone/>
              <a:defRPr sz="11500"/>
            </a:lvl3pPr>
            <a:lvl4pPr marL="6579475" indent="0">
              <a:buNone/>
              <a:defRPr sz="9600"/>
            </a:lvl4pPr>
            <a:lvl5pPr marL="8772624" indent="0">
              <a:buNone/>
              <a:defRPr sz="9600"/>
            </a:lvl5pPr>
            <a:lvl6pPr marL="10965773" indent="0">
              <a:buNone/>
              <a:defRPr sz="9600"/>
            </a:lvl6pPr>
            <a:lvl7pPr marL="13158931" indent="0">
              <a:buNone/>
              <a:defRPr sz="9600"/>
            </a:lvl7pPr>
            <a:lvl8pPr marL="15352090" indent="0">
              <a:buNone/>
              <a:defRPr sz="9600"/>
            </a:lvl8pPr>
            <a:lvl9pPr marL="17545248"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3158" indent="0">
              <a:buNone/>
              <a:defRPr sz="5800"/>
            </a:lvl2pPr>
            <a:lvl3pPr marL="4386317" indent="0">
              <a:buNone/>
              <a:defRPr sz="4800"/>
            </a:lvl3pPr>
            <a:lvl4pPr marL="6579475" indent="0">
              <a:buNone/>
              <a:defRPr sz="4300"/>
            </a:lvl4pPr>
            <a:lvl5pPr marL="8772624" indent="0">
              <a:buNone/>
              <a:defRPr sz="4300"/>
            </a:lvl5pPr>
            <a:lvl6pPr marL="10965773" indent="0">
              <a:buNone/>
              <a:defRPr sz="4300"/>
            </a:lvl6pPr>
            <a:lvl7pPr marL="13158931" indent="0">
              <a:buNone/>
              <a:defRPr sz="4300"/>
            </a:lvl7pPr>
            <a:lvl8pPr marL="15352090" indent="0">
              <a:buNone/>
              <a:defRPr sz="4300"/>
            </a:lvl8pPr>
            <a:lvl9pPr marL="1754524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E5A841-8949-4553-B383-450F977EB3F3}" type="datetime1">
              <a:rPr lang="en-US"/>
              <a:pPr>
                <a:defRPr/>
              </a:pPr>
              <a:t>10/13/2011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F9A7FA-19C2-4D7F-8FBF-0B052EBB7820}" type="slidenum">
              <a:rPr lang="en-US"/>
              <a:pPr>
                <a:defRPr/>
              </a:pPr>
              <a:t>‹#›</a:t>
            </a:fld>
            <a:endParaRPr lang="en-US"/>
          </a:p>
        </p:txBody>
      </p:sp>
    </p:spTree>
    <p:extLst>
      <p:ext uri="{BB962C8B-B14F-4D97-AF65-F5344CB8AC3E}">
        <p14:creationId xmlns:p14="http://schemas.microsoft.com/office/powerpoint/2010/main" val="289098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3D7">
            <a:alpha val="60783"/>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624" tIns="219322" rIns="438624" bIns="21932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624" tIns="219322" rIns="438624" bIns="2193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624" tIns="219322" rIns="438624" bIns="219322" numCol="1" anchor="ctr" anchorCtr="0" compatLnSpc="1">
            <a:prstTxWarp prst="textNoShape">
              <a:avLst/>
            </a:prstTxWarp>
          </a:bodyPr>
          <a:lstStyle>
            <a:lvl1pPr>
              <a:defRPr sz="5800">
                <a:solidFill>
                  <a:srgbClr val="898989"/>
                </a:solidFill>
                <a:latin typeface="Calibri" pitchFamily="34" charset="0"/>
                <a:ea typeface="ＭＳ Ｐゴシック" pitchFamily="-110" charset="-128"/>
                <a:cs typeface="+mn-cs"/>
              </a:defRPr>
            </a:lvl1pPr>
          </a:lstStyle>
          <a:p>
            <a:pPr>
              <a:defRPr/>
            </a:pPr>
            <a:fld id="{7590DBE8-49AF-4865-A0CC-2F60E0037F22}" type="datetime1">
              <a:rPr lang="en-US"/>
              <a:pPr>
                <a:defRPr/>
              </a:pPr>
              <a:t>10/13/2011</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624" tIns="219322" rIns="438624" bIns="219322" rtlCol="0" anchor="ctr"/>
          <a:lstStyle>
            <a:lvl1pPr algn="ctr"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624" tIns="219322" rIns="438624" bIns="219322" numCol="1" anchor="ctr" anchorCtr="0" compatLnSpc="1">
            <a:prstTxWarp prst="textNoShape">
              <a:avLst/>
            </a:prstTxWarp>
          </a:bodyPr>
          <a:lstStyle>
            <a:lvl1pPr algn="r">
              <a:defRPr sz="5800">
                <a:solidFill>
                  <a:srgbClr val="898989"/>
                </a:solidFill>
                <a:latin typeface="Calibri" pitchFamily="34" charset="0"/>
                <a:ea typeface="ＭＳ Ｐゴシック" pitchFamily="-110" charset="-128"/>
                <a:cs typeface="+mn-cs"/>
              </a:defRPr>
            </a:lvl1pPr>
          </a:lstStyle>
          <a:p>
            <a:pPr>
              <a:defRPr/>
            </a:pPr>
            <a:fld id="{632818A2-A7B5-4EAB-B769-F5168AE32A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100">
          <a:solidFill>
            <a:schemeClr val="tx1"/>
          </a:solidFill>
          <a:latin typeface="Calibri" pitchFamily="34" charset="0"/>
          <a:ea typeface="ＭＳ Ｐゴシック" pitchFamily="-108" charset="-128"/>
          <a:cs typeface="ＭＳ Ｐゴシック" pitchFamily="-108" charset="-128"/>
        </a:defRPr>
      </a:lvl2pPr>
      <a:lvl3pPr algn="ctr" rtl="0" eaLnBrk="0" fontAlgn="base" hangingPunct="0">
        <a:spcBef>
          <a:spcPct val="0"/>
        </a:spcBef>
        <a:spcAft>
          <a:spcPct val="0"/>
        </a:spcAft>
        <a:defRPr sz="21100">
          <a:solidFill>
            <a:schemeClr val="tx1"/>
          </a:solidFill>
          <a:latin typeface="Calibri" pitchFamily="34" charset="0"/>
          <a:ea typeface="ＭＳ Ｐゴシック" pitchFamily="-108" charset="-128"/>
          <a:cs typeface="ＭＳ Ｐゴシック" pitchFamily="-108" charset="-128"/>
        </a:defRPr>
      </a:lvl3pPr>
      <a:lvl4pPr algn="ctr" rtl="0" eaLnBrk="0" fontAlgn="base" hangingPunct="0">
        <a:spcBef>
          <a:spcPct val="0"/>
        </a:spcBef>
        <a:spcAft>
          <a:spcPct val="0"/>
        </a:spcAft>
        <a:defRPr sz="21100">
          <a:solidFill>
            <a:schemeClr val="tx1"/>
          </a:solidFill>
          <a:latin typeface="Calibri" pitchFamily="34" charset="0"/>
          <a:ea typeface="ＭＳ Ｐゴシック" pitchFamily="-108" charset="-128"/>
          <a:cs typeface="ＭＳ Ｐゴシック" pitchFamily="-108" charset="-128"/>
        </a:defRPr>
      </a:lvl4pPr>
      <a:lvl5pPr algn="ctr" rtl="0" eaLnBrk="0" fontAlgn="base" hangingPunct="0">
        <a:spcBef>
          <a:spcPct val="0"/>
        </a:spcBef>
        <a:spcAft>
          <a:spcPct val="0"/>
        </a:spcAft>
        <a:defRPr sz="21100">
          <a:solidFill>
            <a:schemeClr val="tx1"/>
          </a:solidFill>
          <a:latin typeface="Calibri" pitchFamily="34" charset="0"/>
          <a:ea typeface="ＭＳ Ｐゴシック" pitchFamily="-108" charset="-128"/>
          <a:cs typeface="ＭＳ Ｐゴシック" pitchFamily="-108" charset="-128"/>
        </a:defRPr>
      </a:lvl5pPr>
      <a:lvl6pPr marL="2193158" algn="ctr" rtl="0" fontAlgn="base">
        <a:spcBef>
          <a:spcPct val="0"/>
        </a:spcBef>
        <a:spcAft>
          <a:spcPct val="0"/>
        </a:spcAft>
        <a:defRPr sz="21100">
          <a:solidFill>
            <a:schemeClr val="tx1"/>
          </a:solidFill>
          <a:latin typeface="Calibri" pitchFamily="34" charset="0"/>
        </a:defRPr>
      </a:lvl6pPr>
      <a:lvl7pPr marL="4386317" algn="ctr" rtl="0" fontAlgn="base">
        <a:spcBef>
          <a:spcPct val="0"/>
        </a:spcBef>
        <a:spcAft>
          <a:spcPct val="0"/>
        </a:spcAft>
        <a:defRPr sz="21100">
          <a:solidFill>
            <a:schemeClr val="tx1"/>
          </a:solidFill>
          <a:latin typeface="Calibri" pitchFamily="34" charset="0"/>
        </a:defRPr>
      </a:lvl7pPr>
      <a:lvl8pPr marL="6579475" algn="ctr" rtl="0" fontAlgn="base">
        <a:spcBef>
          <a:spcPct val="0"/>
        </a:spcBef>
        <a:spcAft>
          <a:spcPct val="0"/>
        </a:spcAft>
        <a:defRPr sz="21100">
          <a:solidFill>
            <a:schemeClr val="tx1"/>
          </a:solidFill>
          <a:latin typeface="Calibri" pitchFamily="34" charset="0"/>
        </a:defRPr>
      </a:lvl8pPr>
      <a:lvl9pPr marL="8772624" algn="ctr" rtl="0" fontAlgn="base">
        <a:spcBef>
          <a:spcPct val="0"/>
        </a:spcBef>
        <a:spcAft>
          <a:spcPct val="0"/>
        </a:spcAft>
        <a:defRPr sz="21100">
          <a:solidFill>
            <a:schemeClr val="tx1"/>
          </a:solidFill>
          <a:latin typeface="Calibri" pitchFamily="34" charset="0"/>
        </a:defRPr>
      </a:lvl9pPr>
    </p:titleStyle>
    <p:bodyStyle>
      <a:lvl1pPr marL="1643063" indent="-1643063" algn="l" rtl="0" eaLnBrk="0" fontAlgn="base" hangingPunct="0">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2350" indent="-1370013" algn="l" rtl="0" eaLnBrk="0" fontAlgn="base" hangingPunct="0">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1638" indent="-1095375" algn="l" rtl="0" eaLnBrk="0" fontAlgn="base" hangingPunct="0">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73975" indent="-1095375" algn="l" rtl="0" eaLnBrk="0" fontAlgn="base" hangingPunct="0">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67900" indent="-1095375" algn="l" rtl="0" eaLnBrk="0" fontAlgn="base" hangingPunct="0">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62362" indent="-1096570" algn="l" defTabSz="438631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55520" indent="-1096570" algn="l" defTabSz="438631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48669" indent="-1096570" algn="l" defTabSz="438631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1818" indent="-1096570" algn="l" defTabSz="438631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6317" rtl="0" eaLnBrk="1" latinLnBrk="0" hangingPunct="1">
        <a:defRPr sz="8600" kern="1200">
          <a:solidFill>
            <a:schemeClr val="tx1"/>
          </a:solidFill>
          <a:latin typeface="+mn-lt"/>
          <a:ea typeface="+mn-ea"/>
          <a:cs typeface="+mn-cs"/>
        </a:defRPr>
      </a:lvl1pPr>
      <a:lvl2pPr marL="2193158" algn="l" defTabSz="4386317" rtl="0" eaLnBrk="1" latinLnBrk="0" hangingPunct="1">
        <a:defRPr sz="8600" kern="1200">
          <a:solidFill>
            <a:schemeClr val="tx1"/>
          </a:solidFill>
          <a:latin typeface="+mn-lt"/>
          <a:ea typeface="+mn-ea"/>
          <a:cs typeface="+mn-cs"/>
        </a:defRPr>
      </a:lvl2pPr>
      <a:lvl3pPr marL="4386317" algn="l" defTabSz="4386317" rtl="0" eaLnBrk="1" latinLnBrk="0" hangingPunct="1">
        <a:defRPr sz="8600" kern="1200">
          <a:solidFill>
            <a:schemeClr val="tx1"/>
          </a:solidFill>
          <a:latin typeface="+mn-lt"/>
          <a:ea typeface="+mn-ea"/>
          <a:cs typeface="+mn-cs"/>
        </a:defRPr>
      </a:lvl3pPr>
      <a:lvl4pPr marL="6579475" algn="l" defTabSz="4386317" rtl="0" eaLnBrk="1" latinLnBrk="0" hangingPunct="1">
        <a:defRPr sz="8600" kern="1200">
          <a:solidFill>
            <a:schemeClr val="tx1"/>
          </a:solidFill>
          <a:latin typeface="+mn-lt"/>
          <a:ea typeface="+mn-ea"/>
          <a:cs typeface="+mn-cs"/>
        </a:defRPr>
      </a:lvl4pPr>
      <a:lvl5pPr marL="8772624" algn="l" defTabSz="4386317" rtl="0" eaLnBrk="1" latinLnBrk="0" hangingPunct="1">
        <a:defRPr sz="8600" kern="1200">
          <a:solidFill>
            <a:schemeClr val="tx1"/>
          </a:solidFill>
          <a:latin typeface="+mn-lt"/>
          <a:ea typeface="+mn-ea"/>
          <a:cs typeface="+mn-cs"/>
        </a:defRPr>
      </a:lvl5pPr>
      <a:lvl6pPr marL="10965773" algn="l" defTabSz="4386317" rtl="0" eaLnBrk="1" latinLnBrk="0" hangingPunct="1">
        <a:defRPr sz="8600" kern="1200">
          <a:solidFill>
            <a:schemeClr val="tx1"/>
          </a:solidFill>
          <a:latin typeface="+mn-lt"/>
          <a:ea typeface="+mn-ea"/>
          <a:cs typeface="+mn-cs"/>
        </a:defRPr>
      </a:lvl6pPr>
      <a:lvl7pPr marL="13158931" algn="l" defTabSz="4386317" rtl="0" eaLnBrk="1" latinLnBrk="0" hangingPunct="1">
        <a:defRPr sz="8600" kern="1200">
          <a:solidFill>
            <a:schemeClr val="tx1"/>
          </a:solidFill>
          <a:latin typeface="+mn-lt"/>
          <a:ea typeface="+mn-ea"/>
          <a:cs typeface="+mn-cs"/>
        </a:defRPr>
      </a:lvl7pPr>
      <a:lvl8pPr marL="15352090" algn="l" defTabSz="4386317" rtl="0" eaLnBrk="1" latinLnBrk="0" hangingPunct="1">
        <a:defRPr sz="8600" kern="1200">
          <a:solidFill>
            <a:schemeClr val="tx1"/>
          </a:solidFill>
          <a:latin typeface="+mn-lt"/>
          <a:ea typeface="+mn-ea"/>
          <a:cs typeface="+mn-cs"/>
        </a:defRPr>
      </a:lvl8pPr>
      <a:lvl9pPr marL="17545248" algn="l" defTabSz="438631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images.google.com/imgres?imgurl=http://www.umass.edu/polsci/youtube/images/NSF_logo.jpg&amp;imgrefurl=http://www.umass.edu/polsci/youtube/&amp;usg=__SEyMg_hGikEgp8zpmNqEXTx9Ob4=&amp;h=775&amp;w=774&amp;sz=74&amp;hl=en&amp;start=14&amp;um=1&amp;tbnid=bqJS_L-7lq8USM:&amp;tbnh=142&amp;tbnw=142&amp;prev=/images?q=nsf+logo&amp;hl=en&amp;rls=com.microsoft:en-us:IE-SearchBox&amp;rlz=1I7ADBF&amp;um=1"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1176"/>
          </a:schemeClr>
        </a:solidFill>
        <a:effectLst/>
      </p:bgPr>
    </p:bg>
    <p:spTree>
      <p:nvGrpSpPr>
        <p:cNvPr id="1" name=""/>
        <p:cNvGrpSpPr/>
        <p:nvPr/>
      </p:nvGrpSpPr>
      <p:grpSpPr>
        <a:xfrm>
          <a:off x="0" y="0"/>
          <a:ext cx="0" cy="0"/>
          <a:chOff x="0" y="0"/>
          <a:chExt cx="0" cy="0"/>
        </a:xfrm>
      </p:grpSpPr>
      <p:pic>
        <p:nvPicPr>
          <p:cNvPr id="2050" name="Picture 28" descr="KY_secondary_w_circ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3929" y="18745200"/>
            <a:ext cx="15697200" cy="1209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0" y="3127655"/>
            <a:ext cx="43891200" cy="7622"/>
          </a:xfrm>
          <a:prstGeom prst="line">
            <a:avLst/>
          </a:prstGeom>
          <a:solidFill>
            <a:schemeClr val="accent1"/>
          </a:solidFill>
          <a:ln w="254000" cap="flat" cmpd="sng" algn="ctr">
            <a:solidFill>
              <a:schemeClr val="accent2">
                <a:lumMod val="50000"/>
              </a:schemeClr>
            </a:solidFill>
            <a:prstDash val="solid"/>
            <a:round/>
            <a:headEnd type="none" w="med" len="med"/>
            <a:tailEnd type="none" w="med" len="med"/>
          </a:ln>
          <a:effectLst>
            <a:innerShdw blurRad="114300">
              <a:prstClr val="black"/>
            </a:innerShdw>
          </a:effectLst>
        </p:spPr>
      </p:cxnSp>
      <p:sp>
        <p:nvSpPr>
          <p:cNvPr id="2052" name="TextBox 35"/>
          <p:cNvSpPr txBox="1">
            <a:spLocks noChangeArrowheads="1"/>
          </p:cNvSpPr>
          <p:nvPr/>
        </p:nvSpPr>
        <p:spPr bwMode="auto">
          <a:xfrm>
            <a:off x="776288" y="31997650"/>
            <a:ext cx="234076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624" tIns="219322" rIns="438624" bIns="219322">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r>
              <a:rPr lang="en-US" altLang="ko-KR" sz="3800" b="1">
                <a:latin typeface="Calibri" pitchFamily="-109" charset="0"/>
                <a:ea typeface="Gulim" pitchFamily="34" charset="-127"/>
              </a:rPr>
              <a:t>2011 ANNUAL AMERICAN EVALUATION ASSOCIATION CONFERENCE, ANAHEIM, CALIFORNIA</a:t>
            </a:r>
          </a:p>
        </p:txBody>
      </p:sp>
      <p:sp>
        <p:nvSpPr>
          <p:cNvPr id="3079" name="TextBox 36"/>
          <p:cNvSpPr txBox="1">
            <a:spLocks noChangeArrowheads="1"/>
          </p:cNvSpPr>
          <p:nvPr/>
        </p:nvSpPr>
        <p:spPr bwMode="auto">
          <a:xfrm>
            <a:off x="25282525" y="31997650"/>
            <a:ext cx="17921288" cy="1033463"/>
          </a:xfrm>
          <a:prstGeom prst="rect">
            <a:avLst/>
          </a:prstGeom>
          <a:noFill/>
          <a:ln w="9525">
            <a:noFill/>
            <a:miter lim="800000"/>
            <a:headEnd/>
            <a:tailEnd/>
          </a:ln>
        </p:spPr>
        <p:txBody>
          <a:bodyPr lIns="438624" tIns="219322" rIns="438624" bIns="219322">
            <a:spAutoFit/>
          </a:bodyPr>
          <a:lstStyle/>
          <a:p>
            <a:pPr algn="r" eaLnBrk="0" hangingPunct="0">
              <a:defRPr/>
            </a:pPr>
            <a:r>
              <a:rPr lang="en-US" sz="3800" b="1" dirty="0">
                <a:latin typeface="Calibri" pitchFamily="34" charset="0"/>
                <a:ea typeface="+mn-ea"/>
                <a:cs typeface="+mn-cs"/>
              </a:rPr>
              <a:t>This research is supported by NSF-GSE/EXT 0832913.</a:t>
            </a:r>
            <a:r>
              <a:rPr lang="en-US" sz="3800" dirty="0">
                <a:latin typeface="Calibri" pitchFamily="34" charset="0"/>
                <a:ea typeface="+mn-ea"/>
                <a:cs typeface="+mn-cs"/>
              </a:rPr>
              <a:t> </a:t>
            </a:r>
          </a:p>
        </p:txBody>
      </p:sp>
      <p:pic>
        <p:nvPicPr>
          <p:cNvPr id="2054" name="Picture 42" descr="http://tbn2.google.com/images?q=tbn:bqJS_L-7lq8USM:http://www.umass.edu/polsci/youtube/images/NSF_log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8338" y="396875"/>
            <a:ext cx="1982787"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14400"/>
            <a:ext cx="44196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11"/>
          <p:cNvSpPr txBox="1">
            <a:spLocks noChangeArrowheads="1"/>
          </p:cNvSpPr>
          <p:nvPr/>
        </p:nvSpPr>
        <p:spPr bwMode="auto">
          <a:xfrm>
            <a:off x="5791200" y="192088"/>
            <a:ext cx="34939288"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86" rIns="91382" bIns="45686">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gn="ctr" eaLnBrk="1" hangingPunct="1"/>
            <a:r>
              <a:rPr lang="en-US" sz="6000" b="1"/>
              <a:t>Using Social Network Analysis to Inform Community Capacity Building in a National Science Foundation Funded Science, Technology, Engineering, and Math Project</a:t>
            </a:r>
          </a:p>
          <a:p>
            <a:pPr algn="ctr" eaLnBrk="1" hangingPunct="1"/>
            <a:r>
              <a:rPr lang="en-US" sz="4800"/>
              <a:t>Donna-Jean P. Brock, Sandra B. Schneider,  Lydia I. Marek, and Peggy S. Meszaros</a:t>
            </a:r>
          </a:p>
          <a:p>
            <a:pPr algn="ctr" eaLnBrk="1" hangingPunct="1"/>
            <a:endParaRPr lang="en-US" sz="8000" b="1">
              <a:solidFill>
                <a:srgbClr val="C00000"/>
              </a:solidFill>
              <a:latin typeface="Times New Roman" pitchFamily="18" charset="0"/>
              <a:cs typeface="Times New Roman" pitchFamily="18" charset="0"/>
            </a:endParaRPr>
          </a:p>
        </p:txBody>
      </p:sp>
      <p:sp>
        <p:nvSpPr>
          <p:cNvPr id="1036" name="TextBox 7"/>
          <p:cNvSpPr txBox="1">
            <a:spLocks noChangeArrowheads="1"/>
          </p:cNvSpPr>
          <p:nvPr/>
        </p:nvSpPr>
        <p:spPr bwMode="auto">
          <a:xfrm>
            <a:off x="644525" y="4672013"/>
            <a:ext cx="10937875" cy="3323987"/>
          </a:xfrm>
          <a:prstGeom prst="rect">
            <a:avLst/>
          </a:prstGeom>
          <a:noFill/>
          <a:ln w="9525">
            <a:noFill/>
            <a:miter lim="800000"/>
            <a:headEnd/>
            <a:tailEnd/>
          </a:ln>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defRPr/>
            </a:pPr>
            <a:r>
              <a:rPr lang="en-US" sz="3500" dirty="0" smtClean="0"/>
              <a:t>Social Network Analysis </a:t>
            </a:r>
            <a:r>
              <a:rPr lang="en-US" sz="3500" dirty="0" err="1" smtClean="0"/>
              <a:t>sociograms</a:t>
            </a:r>
            <a:r>
              <a:rPr lang="en-US" sz="3500" dirty="0" smtClean="0"/>
              <a:t> were used </a:t>
            </a:r>
            <a:r>
              <a:rPr lang="en-US" sz="3500" dirty="0"/>
              <a:t>to make project information flow in an observable way to inform project effectiveness.  Feedback from this information flow could result in </a:t>
            </a:r>
            <a:r>
              <a:rPr lang="en-US" sz="3500" dirty="0" smtClean="0"/>
              <a:t>modifications </a:t>
            </a:r>
            <a:r>
              <a:rPr lang="en-US" sz="3500" dirty="0"/>
              <a:t>to participant practices and relationships to better serve overall project </a:t>
            </a:r>
            <a:r>
              <a:rPr lang="en-US" sz="3500" dirty="0" smtClean="0"/>
              <a:t>goals (</a:t>
            </a:r>
            <a:r>
              <a:rPr lang="en-US" sz="3500" dirty="0" err="1" smtClean="0"/>
              <a:t>Rubright</a:t>
            </a:r>
            <a:r>
              <a:rPr lang="en-US" sz="3500" dirty="0" smtClean="0"/>
              <a:t> &amp; </a:t>
            </a:r>
            <a:r>
              <a:rPr lang="en-US" sz="3500" dirty="0" err="1" smtClean="0"/>
              <a:t>Fifield</a:t>
            </a:r>
            <a:r>
              <a:rPr lang="en-US" sz="3500" dirty="0" smtClean="0"/>
              <a:t>, 2010).  </a:t>
            </a:r>
            <a:endParaRPr lang="en-IN" sz="3500" dirty="0" smtClean="0"/>
          </a:p>
        </p:txBody>
      </p:sp>
      <p:sp>
        <p:nvSpPr>
          <p:cNvPr id="9" name="Rounded Rectangle 8"/>
          <p:cNvSpPr/>
          <p:nvPr/>
        </p:nvSpPr>
        <p:spPr>
          <a:xfrm>
            <a:off x="476250" y="3644900"/>
            <a:ext cx="11410950" cy="806450"/>
          </a:xfrm>
          <a:prstGeom prst="roundRect">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Purpose</a:t>
            </a:r>
          </a:p>
        </p:txBody>
      </p:sp>
      <p:sp>
        <p:nvSpPr>
          <p:cNvPr id="2059" name="TextBox 29"/>
          <p:cNvSpPr txBox="1">
            <a:spLocks noChangeArrowheads="1"/>
          </p:cNvSpPr>
          <p:nvPr/>
        </p:nvSpPr>
        <p:spPr bwMode="auto">
          <a:xfrm>
            <a:off x="31084838" y="4451350"/>
            <a:ext cx="121189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nSpc>
                <a:spcPts val="4800"/>
              </a:lnSpc>
            </a:pPr>
            <a:r>
              <a:rPr lang="en-US" sz="3500" dirty="0"/>
              <a:t>PAJEK (a tool for network analysis)</a:t>
            </a:r>
            <a:r>
              <a:rPr lang="en-US" sz="3500" b="1" dirty="0"/>
              <a:t> </a:t>
            </a:r>
            <a:r>
              <a:rPr lang="en-US" sz="3500" dirty="0"/>
              <a:t>was used to create </a:t>
            </a:r>
            <a:r>
              <a:rPr lang="en-US" sz="3500" dirty="0" err="1"/>
              <a:t>sociograms</a:t>
            </a:r>
            <a:r>
              <a:rPr lang="en-US" sz="3500" dirty="0"/>
              <a:t> from tracking of outreach or contacts. A greater understanding of best practices was obtained through triangulation of </a:t>
            </a:r>
            <a:r>
              <a:rPr lang="en-US" sz="3500" dirty="0" err="1"/>
              <a:t>sociograms</a:t>
            </a:r>
            <a:r>
              <a:rPr lang="en-US" sz="3500" dirty="0"/>
              <a:t> with other tracking data. This information was disseminated within subsequent team and board meetings as well as to CCT in workshop trainings.  </a:t>
            </a:r>
          </a:p>
        </p:txBody>
      </p:sp>
      <p:sp>
        <p:nvSpPr>
          <p:cNvPr id="10" name="Rectangle 9"/>
          <p:cNvSpPr/>
          <p:nvPr/>
        </p:nvSpPr>
        <p:spPr>
          <a:xfrm>
            <a:off x="476250" y="9499600"/>
            <a:ext cx="20143788" cy="19989800"/>
          </a:xfrm>
          <a:prstGeom prst="rect">
            <a:avLst/>
          </a:prstGeom>
          <a:no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003300" y="9748838"/>
            <a:ext cx="19616738" cy="8956298"/>
          </a:xfrm>
          <a:prstGeom prst="rect">
            <a:avLst/>
          </a:prstGeom>
        </p:spPr>
        <p:txBody>
          <a:bodyPr>
            <a:spAutoFit/>
          </a:bodyPr>
          <a:lstStyle/>
          <a:p>
            <a:pPr>
              <a:defRPr/>
            </a:pPr>
            <a:r>
              <a:rPr lang="en-IN" sz="3600" u="sng" dirty="0">
                <a:ea typeface="ＭＳ Ｐゴシック" pitchFamily="34" charset="-128"/>
                <a:cs typeface="+mn-cs"/>
              </a:rPr>
              <a:t>Targeting Key Players facilitates community outreach</a:t>
            </a:r>
            <a:r>
              <a:rPr lang="en-IN" sz="3600" dirty="0">
                <a:ea typeface="ＭＳ Ｐゴシック" pitchFamily="34" charset="-128"/>
                <a:cs typeface="+mn-cs"/>
              </a:rPr>
              <a:t>: </a:t>
            </a:r>
          </a:p>
          <a:p>
            <a:pPr marL="571500" indent="-571500">
              <a:buFont typeface="Arial" pitchFamily="34" charset="0"/>
              <a:buChar char="•"/>
              <a:defRPr/>
            </a:pPr>
            <a:r>
              <a:rPr lang="en-US" sz="3600" dirty="0">
                <a:ea typeface="ＭＳ Ｐゴシック" pitchFamily="34" charset="-128"/>
                <a:cs typeface="+mn-cs"/>
              </a:rPr>
              <a:t>CCTKY3 and CCTKY4 identify new stokers (School Library Media Specialists and Family Resource and Youth Services Directors) that are uniquely positioned to continue AITES outreach (see outreach to Tertiary Stokers in Figure 2).  </a:t>
            </a:r>
          </a:p>
          <a:p>
            <a:pPr marL="571500" indent="-571500">
              <a:buFont typeface="Arial" pitchFamily="34" charset="0"/>
              <a:buChar char="•"/>
              <a:defRPr/>
            </a:pPr>
            <a:r>
              <a:rPr lang="en-US" sz="3600" dirty="0">
                <a:ea typeface="ＭＳ Ｐゴシック" pitchFamily="34" charset="-128"/>
                <a:cs typeface="+mn-cs"/>
              </a:rPr>
              <a:t>Only one activity focused on parents. </a:t>
            </a:r>
          </a:p>
          <a:p>
            <a:pPr marL="571500" indent="-571500">
              <a:buFont typeface="Arial" pitchFamily="34" charset="0"/>
              <a:buChar char="•"/>
              <a:defRPr/>
            </a:pPr>
            <a:r>
              <a:rPr lang="en-US" sz="3600" dirty="0" smtClean="0">
                <a:ea typeface="ＭＳ Ｐゴシック" pitchFamily="34" charset="-128"/>
                <a:cs typeface="+mn-cs"/>
              </a:rPr>
              <a:t>Course Correction: Identify  and connect with key stakeholders who are ideally situated to outreach to girls , paying particular attention to strategies to reach busy parents.</a:t>
            </a:r>
            <a:endParaRPr lang="en-US" sz="3600" dirty="0">
              <a:ea typeface="ＭＳ Ｐゴシック" pitchFamily="34" charset="-128"/>
              <a:cs typeface="+mn-cs"/>
            </a:endParaRPr>
          </a:p>
          <a:p>
            <a:pPr marL="2763838" lvl="1" indent="-571500">
              <a:buFont typeface="Arial" pitchFamily="34" charset="0"/>
              <a:buChar char="•"/>
              <a:defRPr/>
            </a:pPr>
            <a:endParaRPr lang="en-US" sz="3600" u="sng" dirty="0">
              <a:ea typeface="ＭＳ Ｐゴシック" pitchFamily="34" charset="-128"/>
              <a:cs typeface="+mn-cs"/>
            </a:endParaRPr>
          </a:p>
          <a:p>
            <a:pPr marL="0" lvl="1" indent="0">
              <a:defRPr/>
            </a:pPr>
            <a:r>
              <a:rPr lang="en-US" sz="3600" u="sng" dirty="0">
                <a:ea typeface="ＭＳ Ｐゴシック" pitchFamily="34" charset="-128"/>
                <a:cs typeface="+mn-cs"/>
              </a:rPr>
              <a:t>Trainer/Consultants are central to the network:</a:t>
            </a:r>
          </a:p>
          <a:p>
            <a:pPr marL="571500" lvl="1" indent="-571500">
              <a:buFont typeface="Arial" pitchFamily="34" charset="0"/>
              <a:buChar char="•"/>
              <a:defRPr/>
            </a:pPr>
            <a:r>
              <a:rPr lang="en-US" sz="3600" dirty="0">
                <a:ea typeface="ＭＳ Ｐゴシック" pitchFamily="34" charset="-128"/>
                <a:cs typeface="+mn-cs"/>
              </a:rPr>
              <a:t>In the short term, the centralization of the Trainer/Consultants may help CCTs to reach their full implementation potential.</a:t>
            </a:r>
          </a:p>
          <a:p>
            <a:pPr marL="571500" lvl="1" indent="-571500">
              <a:buFont typeface="Arial" pitchFamily="34" charset="0"/>
              <a:buChar char="•"/>
              <a:defRPr/>
            </a:pPr>
            <a:r>
              <a:rPr lang="en-US" sz="3600" dirty="0"/>
              <a:t>In the long term, the highly centralized role of the Trainer/Consultant may obscure identification of rising champions for the project and negatively impact project sustainability</a:t>
            </a:r>
            <a:r>
              <a:rPr lang="en-US" sz="3600" dirty="0" smtClean="0"/>
              <a:t>.</a:t>
            </a:r>
          </a:p>
          <a:p>
            <a:pPr marL="571500" lvl="1" indent="-571500">
              <a:buFont typeface="Arial" pitchFamily="34" charset="0"/>
              <a:buChar char="•"/>
              <a:defRPr/>
            </a:pPr>
            <a:r>
              <a:rPr lang="en-US" sz="3600" dirty="0" smtClean="0"/>
              <a:t>Course Correction: Slowly phase Trainer/Consultants from a leadership role to a facilitator role that serves to bolster project champions and future leaders.</a:t>
            </a:r>
            <a:endParaRPr lang="en-US" sz="3600" dirty="0"/>
          </a:p>
          <a:p>
            <a:pPr marL="571500" indent="-571500">
              <a:buFont typeface="Arial" pitchFamily="34" charset="0"/>
              <a:buChar char="•"/>
              <a:defRPr/>
            </a:pPr>
            <a:endParaRPr lang="en-US" sz="3600" dirty="0">
              <a:ea typeface="ＭＳ Ｐゴシック" pitchFamily="34" charset="-128"/>
              <a:cs typeface="+mn-cs"/>
            </a:endParaRPr>
          </a:p>
        </p:txBody>
      </p:sp>
      <p:sp>
        <p:nvSpPr>
          <p:cNvPr id="15" name="Rectangle 14"/>
          <p:cNvSpPr/>
          <p:nvPr/>
        </p:nvSpPr>
        <p:spPr>
          <a:xfrm>
            <a:off x="21074063" y="9551988"/>
            <a:ext cx="22129750" cy="12165012"/>
          </a:xfrm>
          <a:prstGeom prst="rect">
            <a:avLst/>
          </a:prstGeom>
          <a:noFill/>
          <a:ln>
            <a:solidFill>
              <a:schemeClr val="tx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21324888" y="9779000"/>
            <a:ext cx="21640800" cy="3970338"/>
          </a:xfrm>
          <a:prstGeom prst="rect">
            <a:avLst/>
          </a:prstGeom>
          <a:noFill/>
        </p:spPr>
        <p:txBody>
          <a:bodyPr>
            <a:spAutoFit/>
          </a:bodyPr>
          <a:lstStyle/>
          <a:p>
            <a:pPr>
              <a:defRPr/>
            </a:pPr>
            <a:r>
              <a:rPr lang="en-US" sz="3600" u="sng" dirty="0">
                <a:ea typeface="ＭＳ Ｐゴシック" pitchFamily="34" charset="-128"/>
                <a:cs typeface="+mn-cs"/>
              </a:rPr>
              <a:t>The  Train the Trainer model was an effective information transfer mechanism:  </a:t>
            </a:r>
          </a:p>
          <a:p>
            <a:pPr marL="784225" lvl="1" indent="-741363">
              <a:buFont typeface="Arial" pitchFamily="34" charset="0"/>
              <a:buChar char="•"/>
              <a:defRPr/>
            </a:pPr>
            <a:r>
              <a:rPr lang="en-US" sz="3600" dirty="0">
                <a:ea typeface="ＭＳ Ｐゴシック" pitchFamily="34" charset="-128"/>
                <a:cs typeface="+mn-cs"/>
              </a:rPr>
              <a:t>10 CCTs and 1 Trainer/Consultant outreached to 130 community </a:t>
            </a:r>
            <a:r>
              <a:rPr lang="en-US" sz="3600" dirty="0" smtClean="0">
                <a:ea typeface="ＭＳ Ｐゴシック" pitchFamily="34" charset="-128"/>
                <a:cs typeface="+mn-cs"/>
              </a:rPr>
              <a:t>members (i.e., Secondary Stokers), </a:t>
            </a:r>
            <a:r>
              <a:rPr lang="en-US" sz="3600" dirty="0">
                <a:ea typeface="ＭＳ Ｐゴシック" pitchFamily="34" charset="-128"/>
                <a:cs typeface="+mn-cs"/>
              </a:rPr>
              <a:t>who then outreached to 1,545 community </a:t>
            </a:r>
            <a:r>
              <a:rPr lang="en-US" sz="3600" dirty="0" smtClean="0">
                <a:ea typeface="ＭＳ Ｐゴシック" pitchFamily="34" charset="-128"/>
                <a:cs typeface="+mn-cs"/>
              </a:rPr>
              <a:t>members (i.e., Tertiary Stokers), </a:t>
            </a:r>
            <a:r>
              <a:rPr lang="en-US" sz="3600" dirty="0">
                <a:ea typeface="ＭＳ Ｐゴシック" pitchFamily="34" charset="-128"/>
                <a:cs typeface="+mn-cs"/>
              </a:rPr>
              <a:t>including parents and girls.   </a:t>
            </a:r>
          </a:p>
          <a:p>
            <a:pPr marL="784225" lvl="1" indent="-741363">
              <a:buFont typeface="Arial" pitchFamily="34" charset="0"/>
              <a:buChar char="•"/>
              <a:defRPr/>
            </a:pPr>
            <a:r>
              <a:rPr lang="en-US" sz="3600" dirty="0">
                <a:ea typeface="ＭＳ Ｐゴシック" pitchFamily="34" charset="-128"/>
                <a:cs typeface="+mn-cs"/>
              </a:rPr>
              <a:t>The </a:t>
            </a:r>
            <a:r>
              <a:rPr lang="en-US" sz="3600" dirty="0" err="1">
                <a:ea typeface="ＭＳ Ｐゴシック" pitchFamily="34" charset="-128"/>
                <a:cs typeface="+mn-cs"/>
              </a:rPr>
              <a:t>sociogram</a:t>
            </a:r>
            <a:r>
              <a:rPr lang="en-US" sz="3600" dirty="0">
                <a:ea typeface="ＭＳ Ｐゴシック" pitchFamily="34" charset="-128"/>
                <a:cs typeface="+mn-cs"/>
              </a:rPr>
              <a:t> identified three key activities that were most successful in community outreach      </a:t>
            </a:r>
            <a:r>
              <a:rPr lang="en-US" sz="3600" dirty="0">
                <a:ea typeface="ＭＳ Ｐゴシック" pitchFamily="34" charset="-128"/>
              </a:rPr>
              <a:t>(</a:t>
            </a:r>
            <a:r>
              <a:rPr lang="en-US" sz="3600" b="1" dirty="0">
                <a:ea typeface="ＭＳ Ｐゴシック" pitchFamily="34" charset="-128"/>
              </a:rPr>
              <a:t>1274, 1669</a:t>
            </a:r>
            <a:r>
              <a:rPr lang="en-US" sz="3600" dirty="0">
                <a:ea typeface="ＭＳ Ｐゴシック" pitchFamily="34" charset="-128"/>
              </a:rPr>
              <a:t>, and </a:t>
            </a:r>
            <a:r>
              <a:rPr lang="en-US" sz="3600" b="1" dirty="0">
                <a:ea typeface="ＭＳ Ｐゴシック" pitchFamily="34" charset="-128"/>
              </a:rPr>
              <a:t>1301).</a:t>
            </a:r>
            <a:endParaRPr lang="en-US" sz="3600" dirty="0">
              <a:ea typeface="ＭＳ Ｐゴシック" pitchFamily="34" charset="-128"/>
            </a:endParaRPr>
          </a:p>
          <a:p>
            <a:pPr marL="1412875" lvl="1" indent="-830263">
              <a:buFont typeface="Arial" pitchFamily="34" charset="0"/>
              <a:buChar char="•"/>
              <a:defRPr/>
            </a:pPr>
            <a:endParaRPr lang="en-US" sz="3600" dirty="0">
              <a:ea typeface="ＭＳ Ｐゴシック" pitchFamily="34" charset="-128"/>
              <a:cs typeface="+mn-cs"/>
            </a:endParaRPr>
          </a:p>
          <a:p>
            <a:pPr>
              <a:defRPr/>
            </a:pPr>
            <a:endParaRPr lang="en-US" sz="3600" dirty="0">
              <a:ea typeface="ＭＳ Ｐゴシック" pitchFamily="34" charset="-128"/>
              <a:cs typeface="+mn-cs"/>
            </a:endParaRPr>
          </a:p>
        </p:txBody>
      </p:sp>
      <p:sp>
        <p:nvSpPr>
          <p:cNvPr id="2064" name="TextBox 18"/>
          <p:cNvSpPr txBox="1">
            <a:spLocks noChangeArrowheads="1"/>
          </p:cNvSpPr>
          <p:nvPr/>
        </p:nvSpPr>
        <p:spPr bwMode="auto">
          <a:xfrm>
            <a:off x="-3952875" y="18243253"/>
            <a:ext cx="2026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gn="ctr" eaLnBrk="1" hangingPunct="1"/>
            <a:r>
              <a:rPr lang="en-US" sz="3600" b="1" dirty="0"/>
              <a:t>Figure 1: KY CCT Outreach to the Community</a:t>
            </a:r>
          </a:p>
        </p:txBody>
      </p:sp>
      <p:sp>
        <p:nvSpPr>
          <p:cNvPr id="2065" name="Rectangle 19"/>
          <p:cNvSpPr>
            <a:spLocks noChangeArrowheads="1"/>
          </p:cNvSpPr>
          <p:nvPr/>
        </p:nvSpPr>
        <p:spPr bwMode="auto">
          <a:xfrm>
            <a:off x="22117050" y="12842875"/>
            <a:ext cx="1248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t>Figure 2: KY Outreach Using the Train-the Trainer Model</a:t>
            </a:r>
          </a:p>
        </p:txBody>
      </p:sp>
      <p:pic>
        <p:nvPicPr>
          <p:cNvPr id="2066" name="Picture 34" descr="Alter_KY_secondary_legend.jpg"/>
          <p:cNvPicPr>
            <a:picLocks noChangeAspect="1"/>
          </p:cNvPicPr>
          <p:nvPr/>
        </p:nvPicPr>
        <p:blipFill>
          <a:blip r:embed="rId7" cstate="print">
            <a:extLst>
              <a:ext uri="{28A0092B-C50C-407E-A947-70E740481C1C}">
                <a14:useLocalDpi xmlns:a14="http://schemas.microsoft.com/office/drawing/2010/main" val="0"/>
              </a:ext>
            </a:extLst>
          </a:blip>
          <a:srcRect l="7678" t="26486" r="4655" b="25774"/>
          <a:stretch>
            <a:fillRect/>
          </a:stretch>
        </p:blipFill>
        <p:spPr bwMode="auto">
          <a:xfrm>
            <a:off x="1304304" y="25603200"/>
            <a:ext cx="4254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6" descr="KY_Teritary_stokers.jpg"/>
          <p:cNvPicPr>
            <a:picLocks noChangeAspect="1"/>
          </p:cNvPicPr>
          <p:nvPr/>
        </p:nvPicPr>
        <p:blipFill>
          <a:blip r:embed="rId8">
            <a:extLst>
              <a:ext uri="{28A0092B-C50C-407E-A947-70E740481C1C}">
                <a14:useLocalDpi xmlns:a14="http://schemas.microsoft.com/office/drawing/2010/main" val="0"/>
              </a:ext>
            </a:extLst>
          </a:blip>
          <a:srcRect r="230" b="41348"/>
          <a:stretch>
            <a:fillRect/>
          </a:stretch>
        </p:blipFill>
        <p:spPr bwMode="auto">
          <a:xfrm>
            <a:off x="22700457" y="13472319"/>
            <a:ext cx="16629062" cy="78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7" descr="Tertiary_legend.jpg"/>
          <p:cNvPicPr>
            <a:picLocks noChangeAspect="1"/>
          </p:cNvPicPr>
          <p:nvPr/>
        </p:nvPicPr>
        <p:blipFill>
          <a:blip r:embed="rId9">
            <a:extLst>
              <a:ext uri="{28A0092B-C50C-407E-A947-70E740481C1C}">
                <a14:useLocalDpi xmlns:a14="http://schemas.microsoft.com/office/drawing/2010/main" val="0"/>
              </a:ext>
            </a:extLst>
          </a:blip>
          <a:srcRect l="8685" t="25774" r="3648" b="26486"/>
          <a:stretch>
            <a:fillRect/>
          </a:stretch>
        </p:blipFill>
        <p:spPr bwMode="auto">
          <a:xfrm>
            <a:off x="39273163" y="16046450"/>
            <a:ext cx="35052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TextBox 29"/>
          <p:cNvSpPr txBox="1">
            <a:spLocks noChangeArrowheads="1"/>
          </p:cNvSpPr>
          <p:nvPr/>
        </p:nvSpPr>
        <p:spPr bwMode="auto">
          <a:xfrm>
            <a:off x="12493625" y="4451350"/>
            <a:ext cx="178371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nSpc>
                <a:spcPts val="4800"/>
              </a:lnSpc>
            </a:pPr>
            <a:r>
              <a:rPr lang="en-US" sz="3500" dirty="0"/>
              <a:t>The Appalachian Information Technology Extension Service (AITES) project’s overarching goal is to increase girls’ interest in jobs requiring Information Technology (IT) skills. A train-the trainer model was used to transfer information about IT within targeted communities.  Knowledge transfer begin with Community Cohort Team’s (CCT) training of community members (i.e., </a:t>
            </a:r>
            <a:r>
              <a:rPr lang="en-US" sz="3500" b="1" dirty="0"/>
              <a:t>Secondary Stokers</a:t>
            </a:r>
            <a:r>
              <a:rPr lang="en-US" sz="3500" dirty="0"/>
              <a:t>).  Community members, in turn, continue to further serve as knowledge transfer mechanisms (i.e., </a:t>
            </a:r>
            <a:r>
              <a:rPr lang="en-US" sz="3500" b="1" dirty="0"/>
              <a:t>Tertiary Stokers</a:t>
            </a:r>
            <a:r>
              <a:rPr lang="en-US" sz="3500" dirty="0"/>
              <a:t>). </a:t>
            </a:r>
          </a:p>
        </p:txBody>
      </p:sp>
      <p:sp>
        <p:nvSpPr>
          <p:cNvPr id="2070" name="TextBox 2"/>
          <p:cNvSpPr txBox="1">
            <a:spLocks noChangeArrowheads="1"/>
          </p:cNvSpPr>
          <p:nvPr/>
        </p:nvSpPr>
        <p:spPr bwMode="auto">
          <a:xfrm>
            <a:off x="3484563" y="30205363"/>
            <a:ext cx="39719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en-US" sz="3600"/>
              <a:t>Dobrowski &amp; Martinez (2010). Funder’s Use of Network Analysis to Build Intentional Collaboration. Panel Presentation (545) at the November 2010 AEA Annual Conference, San Antonio, TX. </a:t>
            </a:r>
          </a:p>
          <a:p>
            <a:pPr eaLnBrk="1" hangingPunct="1"/>
            <a:r>
              <a:rPr lang="en-US" sz="3600"/>
              <a:t>Fetterman, D.M. (1994). Empowerment Evaluation: Presidential Address. </a:t>
            </a:r>
            <a:r>
              <a:rPr lang="en-US" sz="3600" i="1"/>
              <a:t>Evaluation Practice</a:t>
            </a:r>
            <a:r>
              <a:rPr lang="en-US" sz="3600"/>
              <a:t>, 15(1)1-15. </a:t>
            </a:r>
          </a:p>
          <a:p>
            <a:pPr eaLnBrk="1" hangingPunct="1"/>
            <a:r>
              <a:rPr lang="en-US" sz="3600"/>
              <a:t>Rubright, J. &amp; Fifield, S (2010). Social Network Analysis: A Practical Introduction for Beginners. Workshop Presentation at the November 2010 AEA Annual Conference, San Antonio TX. </a:t>
            </a:r>
          </a:p>
          <a:p>
            <a:pPr eaLnBrk="1" hangingPunct="1"/>
            <a:endParaRPr lang="en-US" sz="3600"/>
          </a:p>
        </p:txBody>
      </p:sp>
      <p:cxnSp>
        <p:nvCxnSpPr>
          <p:cNvPr id="38" name="Straight Connector 37"/>
          <p:cNvCxnSpPr/>
          <p:nvPr/>
        </p:nvCxnSpPr>
        <p:spPr bwMode="auto">
          <a:xfrm>
            <a:off x="138545" y="29870400"/>
            <a:ext cx="43891200" cy="7622"/>
          </a:xfrm>
          <a:prstGeom prst="line">
            <a:avLst/>
          </a:prstGeom>
          <a:solidFill>
            <a:schemeClr val="accent1"/>
          </a:solidFill>
          <a:ln w="254000" cap="flat" cmpd="sng" algn="ctr">
            <a:solidFill>
              <a:schemeClr val="accent2">
                <a:lumMod val="50000"/>
              </a:schemeClr>
            </a:solidFill>
            <a:prstDash val="solid"/>
            <a:round/>
            <a:headEnd type="none" w="med" len="med"/>
            <a:tailEnd type="none" w="med" len="med"/>
          </a:ln>
          <a:effectLst>
            <a:innerShdw blurRad="114300">
              <a:prstClr val="black"/>
            </a:innerShdw>
          </a:effectLst>
        </p:spPr>
      </p:cxnSp>
      <p:sp>
        <p:nvSpPr>
          <p:cNvPr id="40" name="TextBox 35"/>
          <p:cNvSpPr txBox="1"/>
          <p:nvPr/>
        </p:nvSpPr>
        <p:spPr>
          <a:xfrm>
            <a:off x="21324888" y="22858413"/>
            <a:ext cx="22380575" cy="6630987"/>
          </a:xfrm>
          <a:prstGeom prst="rect">
            <a:avLst/>
          </a:prstGeom>
          <a:noFill/>
          <a:ln>
            <a:noFill/>
          </a:ln>
        </p:spPr>
        <p:txBody>
          <a:bodyPr>
            <a:spAutoFit/>
          </a:bodyPr>
          <a:lstStyle/>
          <a:p>
            <a:pPr>
              <a:spcBef>
                <a:spcPts val="0"/>
              </a:spcBef>
              <a:spcAft>
                <a:spcPts val="0"/>
              </a:spcAft>
              <a:defRPr/>
            </a:pPr>
            <a:r>
              <a:rPr lang="en-US" sz="3600" u="sng" dirty="0">
                <a:solidFill>
                  <a:srgbClr val="000000"/>
                </a:solidFill>
                <a:latin typeface="Arial"/>
                <a:ea typeface="MS PGothic"/>
              </a:rPr>
              <a:t>Successful Activities:</a:t>
            </a:r>
          </a:p>
          <a:p>
            <a:pPr marL="571500" indent="-571500">
              <a:spcBef>
                <a:spcPts val="0"/>
              </a:spcBef>
              <a:spcAft>
                <a:spcPts val="0"/>
              </a:spcAft>
              <a:buFont typeface="Arial" pitchFamily="34" charset="0"/>
              <a:buChar char="•"/>
              <a:defRPr/>
            </a:pPr>
            <a:r>
              <a:rPr lang="en-US" sz="3600" dirty="0">
                <a:solidFill>
                  <a:srgbClr val="000000"/>
                </a:solidFill>
                <a:latin typeface="Arial"/>
                <a:ea typeface="MS PGothic"/>
              </a:rPr>
              <a:t>Targeted key players that have outreach potential, a shared interest in the goals of AITES, and time to devote to the AITES message.</a:t>
            </a:r>
            <a:endParaRPr lang="en-US" sz="1200" dirty="0">
              <a:latin typeface="Times New Roman"/>
              <a:ea typeface="Times New Roman"/>
            </a:endParaRPr>
          </a:p>
          <a:p>
            <a:pPr marL="571500" indent="-571500">
              <a:lnSpc>
                <a:spcPct val="115000"/>
              </a:lnSpc>
              <a:spcBef>
                <a:spcPts val="0"/>
              </a:spcBef>
              <a:spcAft>
                <a:spcPts val="0"/>
              </a:spcAft>
              <a:buFont typeface="Arial" pitchFamily="34" charset="0"/>
              <a:buChar char="•"/>
              <a:tabLst>
                <a:tab pos="498475" algn="l"/>
              </a:tabLst>
              <a:defRPr/>
            </a:pPr>
            <a:r>
              <a:rPr lang="en-US" sz="3600" dirty="0">
                <a:solidFill>
                  <a:srgbClr val="000000"/>
                </a:solidFill>
                <a:latin typeface="Arial"/>
                <a:ea typeface="MS PGothic"/>
                <a:cs typeface="Times New Roman"/>
              </a:rPr>
              <a:t>Had participants create action plans.</a:t>
            </a:r>
            <a:endParaRPr lang="en-US" sz="1100" dirty="0">
              <a:latin typeface="Calibri"/>
              <a:ea typeface="Calibri"/>
              <a:cs typeface="Times New Roman"/>
            </a:endParaRPr>
          </a:p>
          <a:p>
            <a:pPr marL="571500" indent="-571500">
              <a:lnSpc>
                <a:spcPct val="115000"/>
              </a:lnSpc>
              <a:spcBef>
                <a:spcPts val="0"/>
              </a:spcBef>
              <a:spcAft>
                <a:spcPts val="0"/>
              </a:spcAft>
              <a:buFont typeface="Arial" pitchFamily="34" charset="0"/>
              <a:buChar char="•"/>
              <a:tabLst>
                <a:tab pos="498475" algn="l"/>
              </a:tabLst>
              <a:defRPr/>
            </a:pPr>
            <a:r>
              <a:rPr lang="en-US" sz="3600" dirty="0">
                <a:solidFill>
                  <a:srgbClr val="000000"/>
                </a:solidFill>
                <a:latin typeface="Arial"/>
                <a:ea typeface="MS PGothic"/>
                <a:cs typeface="Times New Roman"/>
              </a:rPr>
              <a:t>Collaborated with community participants to conduct more activities.  </a:t>
            </a:r>
          </a:p>
          <a:p>
            <a:pPr>
              <a:lnSpc>
                <a:spcPct val="115000"/>
              </a:lnSpc>
              <a:spcBef>
                <a:spcPts val="0"/>
              </a:spcBef>
              <a:spcAft>
                <a:spcPts val="0"/>
              </a:spcAft>
              <a:tabLst>
                <a:tab pos="498475" algn="l"/>
              </a:tabLst>
              <a:defRPr/>
            </a:pPr>
            <a:endParaRPr lang="en-US" sz="3600" dirty="0">
              <a:solidFill>
                <a:srgbClr val="000000"/>
              </a:solidFill>
              <a:latin typeface="Arial"/>
              <a:ea typeface="MS PGothic"/>
              <a:cs typeface="Times New Roman"/>
            </a:endParaRPr>
          </a:p>
          <a:p>
            <a:pPr>
              <a:defRPr/>
            </a:pPr>
            <a:r>
              <a:rPr lang="en-US" sz="3600" u="sng" dirty="0">
                <a:solidFill>
                  <a:srgbClr val="000000"/>
                </a:solidFill>
                <a:latin typeface="Arial"/>
                <a:ea typeface="MS PGothic"/>
                <a:cs typeface="Times New Roman"/>
              </a:rPr>
              <a:t> AITES Project:</a:t>
            </a:r>
          </a:p>
          <a:p>
            <a:pPr marL="571500" indent="-571500">
              <a:buFont typeface="Arial" pitchFamily="34" charset="0"/>
              <a:buChar char="•"/>
              <a:defRPr/>
            </a:pPr>
            <a:r>
              <a:rPr lang="en-US" sz="3600" dirty="0">
                <a:solidFill>
                  <a:srgbClr val="000000"/>
                </a:solidFill>
                <a:latin typeface="Arial"/>
                <a:ea typeface="MS PGothic"/>
                <a:cs typeface="Times New Roman"/>
              </a:rPr>
              <a:t>Allow project participants an opportunity to see and reflect upon their location in the AITES network (</a:t>
            </a:r>
            <a:r>
              <a:rPr lang="en-US" sz="3600" dirty="0" err="1">
                <a:solidFill>
                  <a:srgbClr val="000000"/>
                </a:solidFill>
                <a:latin typeface="Arial"/>
                <a:ea typeface="MS PGothic"/>
                <a:cs typeface="Times New Roman"/>
              </a:rPr>
              <a:t>Dobrowski</a:t>
            </a:r>
            <a:r>
              <a:rPr lang="en-US" sz="3600" dirty="0">
                <a:solidFill>
                  <a:srgbClr val="000000"/>
                </a:solidFill>
                <a:latin typeface="Arial"/>
                <a:ea typeface="MS PGothic"/>
                <a:cs typeface="Times New Roman"/>
              </a:rPr>
              <a:t> &amp; Martinez , 2010).</a:t>
            </a:r>
          </a:p>
          <a:p>
            <a:pPr marL="571500" indent="-571500">
              <a:buFont typeface="Arial" pitchFamily="34" charset="0"/>
              <a:buChar char="•"/>
              <a:defRPr/>
            </a:pPr>
            <a:r>
              <a:rPr lang="en-US" sz="3600" dirty="0">
                <a:solidFill>
                  <a:srgbClr val="000000"/>
                </a:solidFill>
                <a:latin typeface="Arial"/>
                <a:ea typeface="MS PGothic"/>
                <a:cs typeface="Times New Roman"/>
              </a:rPr>
              <a:t>Use </a:t>
            </a:r>
            <a:r>
              <a:rPr lang="en-US" sz="3600" dirty="0" err="1">
                <a:solidFill>
                  <a:srgbClr val="000000"/>
                </a:solidFill>
                <a:latin typeface="Arial"/>
                <a:ea typeface="MS PGothic"/>
                <a:cs typeface="Times New Roman"/>
              </a:rPr>
              <a:t>sociograms</a:t>
            </a:r>
            <a:r>
              <a:rPr lang="en-US" sz="3600" dirty="0">
                <a:solidFill>
                  <a:srgbClr val="000000"/>
                </a:solidFill>
                <a:latin typeface="Arial"/>
                <a:ea typeface="MS PGothic"/>
                <a:cs typeface="Times New Roman"/>
              </a:rPr>
              <a:t> to foster participants’ self-determinations, make their impact on the project visible, and encourage community ‘buy-in’ of the project (</a:t>
            </a:r>
            <a:r>
              <a:rPr lang="en-US" sz="3600" dirty="0" err="1">
                <a:solidFill>
                  <a:srgbClr val="000000"/>
                </a:solidFill>
                <a:latin typeface="Arial"/>
                <a:ea typeface="MS PGothic"/>
                <a:cs typeface="Times New Roman"/>
              </a:rPr>
              <a:t>Fetterman</a:t>
            </a:r>
            <a:r>
              <a:rPr lang="en-US" sz="3600" dirty="0">
                <a:solidFill>
                  <a:srgbClr val="000000"/>
                </a:solidFill>
                <a:latin typeface="Arial"/>
                <a:ea typeface="MS PGothic"/>
                <a:cs typeface="Times New Roman"/>
              </a:rPr>
              <a:t>, 1994).</a:t>
            </a:r>
            <a:endParaRPr lang="en-US" sz="1100" dirty="0">
              <a:latin typeface="Calibri"/>
              <a:ea typeface="Calibri"/>
              <a:cs typeface="Times New Roman"/>
            </a:endParaRPr>
          </a:p>
        </p:txBody>
      </p:sp>
      <p:sp>
        <p:nvSpPr>
          <p:cNvPr id="44" name="Rounded Rectangle 43"/>
          <p:cNvSpPr/>
          <p:nvPr/>
        </p:nvSpPr>
        <p:spPr>
          <a:xfrm>
            <a:off x="12480925" y="3644900"/>
            <a:ext cx="17837150" cy="806450"/>
          </a:xfrm>
          <a:prstGeom prst="roundRect">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Project</a:t>
            </a:r>
          </a:p>
        </p:txBody>
      </p:sp>
      <p:sp>
        <p:nvSpPr>
          <p:cNvPr id="6" name="Rectangle 5"/>
          <p:cNvSpPr/>
          <p:nvPr/>
        </p:nvSpPr>
        <p:spPr>
          <a:xfrm>
            <a:off x="476250" y="4451350"/>
            <a:ext cx="11410950" cy="386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479338" y="4451350"/>
            <a:ext cx="17851437" cy="3862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ed Rectangle 45"/>
          <p:cNvSpPr/>
          <p:nvPr/>
        </p:nvSpPr>
        <p:spPr>
          <a:xfrm>
            <a:off x="31014988" y="3644900"/>
            <a:ext cx="12180887" cy="735013"/>
          </a:xfrm>
          <a:prstGeom prst="roundRect">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Methods</a:t>
            </a:r>
          </a:p>
        </p:txBody>
      </p:sp>
      <p:sp>
        <p:nvSpPr>
          <p:cNvPr id="8" name="Rectangle 7"/>
          <p:cNvSpPr/>
          <p:nvPr/>
        </p:nvSpPr>
        <p:spPr>
          <a:xfrm>
            <a:off x="31014988" y="4379913"/>
            <a:ext cx="12180887" cy="3933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ounded Rectangle 47"/>
          <p:cNvSpPr/>
          <p:nvPr/>
        </p:nvSpPr>
        <p:spPr>
          <a:xfrm>
            <a:off x="469900" y="8691563"/>
            <a:ext cx="20150138" cy="860425"/>
          </a:xfrm>
          <a:prstGeom prst="roundRect">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Interpretation of CCT Outreach Processes</a:t>
            </a:r>
          </a:p>
        </p:txBody>
      </p:sp>
      <p:sp>
        <p:nvSpPr>
          <p:cNvPr id="49" name="Rounded Rectangle 48"/>
          <p:cNvSpPr/>
          <p:nvPr/>
        </p:nvSpPr>
        <p:spPr>
          <a:xfrm>
            <a:off x="21062950" y="8691563"/>
            <a:ext cx="22132925" cy="860425"/>
          </a:xfrm>
          <a:prstGeom prst="roundRect">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Effectiveness of the Train-the-Trainer Model</a:t>
            </a:r>
          </a:p>
        </p:txBody>
      </p:sp>
      <p:sp>
        <p:nvSpPr>
          <p:cNvPr id="50" name="Rounded Rectangle 49"/>
          <p:cNvSpPr/>
          <p:nvPr/>
        </p:nvSpPr>
        <p:spPr>
          <a:xfrm>
            <a:off x="21062950" y="21999575"/>
            <a:ext cx="22132925" cy="858838"/>
          </a:xfrm>
          <a:prstGeom prst="roundRect">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Identification of Best Practices</a:t>
            </a:r>
          </a:p>
        </p:txBody>
      </p:sp>
      <p:sp>
        <p:nvSpPr>
          <p:cNvPr id="13" name="Rectangle 12"/>
          <p:cNvSpPr/>
          <p:nvPr/>
        </p:nvSpPr>
        <p:spPr>
          <a:xfrm>
            <a:off x="21074063" y="22858413"/>
            <a:ext cx="22121812" cy="6630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2" name="TextBox 15"/>
          <p:cNvSpPr txBox="1">
            <a:spLocks noChangeArrowheads="1"/>
          </p:cNvSpPr>
          <p:nvPr/>
        </p:nvSpPr>
        <p:spPr bwMode="auto">
          <a:xfrm>
            <a:off x="469900" y="30205363"/>
            <a:ext cx="3014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en-US" sz="3600" b="1"/>
              <a:t>References:</a:t>
            </a:r>
            <a:r>
              <a:rPr lang="en-US"/>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343&quot;&gt;&lt;object type=&quot;3&quot; unique_id=&quot;10351&quot;&gt;&lt;property id=&quot;20148&quot; value=&quot;5&quot;/&gt;&lt;property id=&quot;20300&quot; value=&quot;Slide 1&quot;/&gt;&lt;property id=&quot;20307&quot; value=&quot;257&quot;/&gt;&lt;/object&gt;&lt;/object&gt;&lt;object type=&quot;8&quot; unique_id=&quot;1034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4272</TotalTime>
  <Words>699</Words>
  <Application>Microsoft Office PowerPoint</Application>
  <PresentationFormat>Custom</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Crystal Lynn Lane</dc:creator>
  <cp:lastModifiedBy>Donna J. Brock</cp:lastModifiedBy>
  <cp:revision>207</cp:revision>
  <dcterms:created xsi:type="dcterms:W3CDTF">2009-04-23T16:23:01Z</dcterms:created>
  <dcterms:modified xsi:type="dcterms:W3CDTF">2011-10-13T16:49:29Z</dcterms:modified>
</cp:coreProperties>
</file>