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1" r:id="rId3"/>
    <p:sldId id="268" r:id="rId4"/>
    <p:sldId id="286" r:id="rId5"/>
    <p:sldId id="257" r:id="rId6"/>
    <p:sldId id="258" r:id="rId7"/>
    <p:sldId id="276" r:id="rId8"/>
    <p:sldId id="275" r:id="rId9"/>
    <p:sldId id="274" r:id="rId10"/>
    <p:sldId id="284" r:id="rId11"/>
    <p:sldId id="290" r:id="rId12"/>
    <p:sldId id="259" r:id="rId13"/>
    <p:sldId id="283" r:id="rId14"/>
    <p:sldId id="260" r:id="rId15"/>
    <p:sldId id="282" r:id="rId16"/>
    <p:sldId id="291" r:id="rId17"/>
    <p:sldId id="28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71378" autoAdjust="0"/>
  </p:normalViewPr>
  <p:slideViewPr>
    <p:cSldViewPr>
      <p:cViewPr>
        <p:scale>
          <a:sx n="75" d="100"/>
          <a:sy n="75" d="100"/>
        </p:scale>
        <p:origin x="-19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F9103B-5468-4FAB-BF0A-8B95EDCBF37B}" type="datetimeFigureOut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E5562B-A70B-4E82-833E-0F89B8EA99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263884-6191-4504-96D8-3FC9FE0D6D18}" type="datetimeFigureOut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EDF5CF-5CDE-434A-BEB5-02F6C3DD4E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phd.org/media/53628/unnatcs2008.pdf" TargetMode="External"/><Relationship Id="rId3" Type="http://schemas.openxmlformats.org/officeDocument/2006/relationships/hyperlink" Target="mailto:liz.maker@acgov.org" TargetMode="External"/><Relationship Id="rId7" Type="http://schemas.openxmlformats.org/officeDocument/2006/relationships/hyperlink" Target="http://www.acphd.org/social-and-health-equity/partnerships-and-communities-collaboration/ccni/ccni-evaluation.aspx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acphd.org/social-and-health-equity/partnerships-and-communities-collaboration/ccni/ccni-community-surveys/survey-tools-and-results.aspx" TargetMode="External"/><Relationship Id="rId5" Type="http://schemas.openxmlformats.org/officeDocument/2006/relationships/hyperlink" Target="http://www.acphd.org/social-and-health-equity/partnerships-and-communities-collaboration/ccni.aspx" TargetMode="External"/><Relationship Id="rId4" Type="http://schemas.openxmlformats.org/officeDocument/2006/relationships/hyperlink" Target="mailto:mia.luluquisen@acgov.org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DF5CF-5CDE-434A-BEB5-02F6C3DD4E5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3B6B6-7219-40A1-81D7-61F48E9BEB6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400" dirty="0" smtClean="0"/>
              <a:t> </a:t>
            </a:r>
            <a:endParaRPr lang="en-US" sz="1400" dirty="0">
              <a:solidFill>
                <a:srgbClr val="FFFFFF"/>
              </a:solidFill>
            </a:endParaRPr>
          </a:p>
          <a:p>
            <a:pPr lvl="1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r>
              <a:rPr lang="en-US" sz="1400" dirty="0" smtClean="0">
                <a:latin typeface="Calibri" pitchFamily="34" charset="0"/>
              </a:rPr>
              <a:t>Resident Empowerment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r>
              <a:rPr lang="en-US" sz="1400" dirty="0" smtClean="0">
                <a:latin typeface="Calibri" pitchFamily="34" charset="0"/>
              </a:rPr>
              <a:t>Increased leadership skills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r>
              <a:rPr lang="en-US" sz="1400" dirty="0" smtClean="0">
                <a:latin typeface="Calibri" pitchFamily="34" charset="0"/>
              </a:rPr>
              <a:t> Greater involvement in neighborhood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r>
              <a:rPr lang="en-US" sz="1400" dirty="0" smtClean="0">
                <a:latin typeface="Calibri" pitchFamily="34" charset="0"/>
              </a:rPr>
              <a:t> Stronger linkages 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r>
              <a:rPr lang="en-US" sz="1400" dirty="0" smtClean="0">
                <a:latin typeface="Calibri" pitchFamily="34" charset="0"/>
              </a:rPr>
              <a:t> Increased access to health-promoting resources</a:t>
            </a:r>
          </a:p>
          <a:p>
            <a:pPr lvl="1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r>
              <a:rPr lang="en-US" sz="1400" dirty="0" smtClean="0">
                <a:latin typeface="Calibri" pitchFamily="34" charset="0"/>
              </a:rPr>
              <a:t>Concrete Improvements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r>
              <a:rPr lang="en-US" sz="1400" dirty="0" smtClean="0">
                <a:latin typeface="Calibri" pitchFamily="34" charset="0"/>
              </a:rPr>
              <a:t>Increased disaster preparedness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r>
              <a:rPr lang="en-US" sz="1400" dirty="0" smtClean="0">
                <a:latin typeface="Calibri" pitchFamily="34" charset="0"/>
              </a:rPr>
              <a:t>Renovated parks/open spaces</a:t>
            </a:r>
          </a:p>
          <a:p>
            <a:pPr lvl="1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r>
              <a:rPr lang="en-US" sz="1400" dirty="0" smtClean="0">
                <a:latin typeface="Calibri" pitchFamily="34" charset="0"/>
              </a:rPr>
              <a:t>More Responsive Institutions  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r>
              <a:rPr lang="en-US" sz="1400" dirty="0" smtClean="0">
                <a:latin typeface="Calibri" pitchFamily="34" charset="0"/>
              </a:rPr>
              <a:t> City response to blight and crime</a:t>
            </a:r>
          </a:p>
          <a:p>
            <a:pPr lvl="1">
              <a:spcBef>
                <a:spcPct val="0"/>
              </a:spcBef>
              <a:spcAft>
                <a:spcPct val="5000"/>
              </a:spcAft>
              <a:buFont typeface="Wingdings"/>
              <a:buNone/>
            </a:pPr>
            <a:endParaRPr lang="en-US" sz="3300" dirty="0" smtClean="0">
              <a:latin typeface="Calibri" pitchFamily="34" charset="0"/>
            </a:endParaRPr>
          </a:p>
          <a:p>
            <a:pPr lvl="1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r>
              <a:rPr lang="en-US" sz="1400" dirty="0" smtClean="0">
                <a:latin typeface="Calibri" pitchFamily="34" charset="0"/>
              </a:rPr>
              <a:t>Responses from City and County </a:t>
            </a:r>
          </a:p>
          <a:p>
            <a:pPr lvl="1"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 sz="1400" dirty="0" smtClean="0">
                <a:solidFill>
                  <a:schemeClr val="accent4"/>
                </a:solidFill>
                <a:latin typeface="Calibri" pitchFamily="34" charset="0"/>
                <a:sym typeface="Wingdings" pitchFamily="2" charset="2"/>
              </a:rPr>
              <a:t></a:t>
            </a:r>
            <a:r>
              <a:rPr lang="en-US" sz="1400" dirty="0" smtClean="0">
                <a:latin typeface="Calibri" pitchFamily="34" charset="0"/>
              </a:rPr>
              <a:t> Improved built environment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 sz="1400" dirty="0" smtClean="0">
                <a:solidFill>
                  <a:schemeClr val="accent4"/>
                </a:solidFill>
                <a:latin typeface="Calibri" pitchFamily="34" charset="0"/>
                <a:sym typeface="Wingdings" pitchFamily="2" charset="2"/>
              </a:rPr>
              <a:t></a:t>
            </a:r>
            <a:r>
              <a:rPr lang="en-US" sz="1400" dirty="0" smtClean="0">
                <a:latin typeface="Calibri" pitchFamily="34" charset="0"/>
              </a:rPr>
              <a:t> Emergency preparedness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 sz="1400" dirty="0" smtClean="0">
                <a:solidFill>
                  <a:schemeClr val="accent4"/>
                </a:solidFill>
                <a:latin typeface="Calibri" pitchFamily="34" charset="0"/>
                <a:sym typeface="Wingdings" pitchFamily="2" charset="2"/>
              </a:rPr>
              <a:t></a:t>
            </a:r>
            <a:r>
              <a:rPr lang="en-US" sz="1400" dirty="0" smtClean="0">
                <a:latin typeface="Calibri" pitchFamily="34" charset="0"/>
              </a:rPr>
              <a:t> Cleanliness</a:t>
            </a:r>
          </a:p>
          <a:p>
            <a:pPr lvl="1"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 sz="1400" dirty="0" smtClean="0">
                <a:solidFill>
                  <a:schemeClr val="accent1"/>
                </a:solidFill>
                <a:latin typeface="Calibri" pitchFamily="34" charset="0"/>
                <a:sym typeface="Wingdings" pitchFamily="2" charset="2"/>
              </a:rPr>
              <a:t></a:t>
            </a:r>
            <a:r>
              <a:rPr lang="en-US" sz="1400" dirty="0" smtClean="0">
                <a:latin typeface="Calibri" pitchFamily="34" charset="0"/>
              </a:rPr>
              <a:t> Community deterioration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 sz="1400" dirty="0" smtClean="0">
                <a:solidFill>
                  <a:schemeClr val="accent1"/>
                </a:solidFill>
                <a:latin typeface="Calibri" pitchFamily="34" charset="0"/>
                <a:sym typeface="Wingdings" pitchFamily="2" charset="2"/>
              </a:rPr>
              <a:t></a:t>
            </a:r>
            <a:r>
              <a:rPr lang="en-US" sz="1400" dirty="0" smtClean="0">
                <a:latin typeface="Calibri" pitchFamily="34" charset="0"/>
              </a:rPr>
              <a:t> Blight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Tx/>
              <a:buNone/>
            </a:pPr>
            <a:r>
              <a:rPr lang="en-US" sz="1400" dirty="0" smtClean="0">
                <a:solidFill>
                  <a:schemeClr val="accent1"/>
                </a:solidFill>
                <a:latin typeface="Calibri" pitchFamily="34" charset="0"/>
                <a:sym typeface="Wingdings" pitchFamily="2" charset="2"/>
              </a:rPr>
              <a:t></a:t>
            </a:r>
            <a:r>
              <a:rPr lang="en-US" sz="1400" dirty="0" smtClean="0">
                <a:latin typeface="Calibri" pitchFamily="34" charset="0"/>
              </a:rPr>
              <a:t> Lower crime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 results Summary:  CCNI is well-known, and many people have been involved</a:t>
            </a:r>
          </a:p>
          <a:p>
            <a:r>
              <a:rPr lang="en-US" dirty="0" smtClean="0"/>
              <a:t>Neighborhood improvements since 2004: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More people feel the neighborhood is a safe place to live</a:t>
            </a:r>
          </a:p>
          <a:p>
            <a:pPr lvl="1"/>
            <a:r>
              <a:rPr lang="en-US" dirty="0" smtClean="0"/>
              <a:t>More people are involved in neighborhood activities</a:t>
            </a:r>
          </a:p>
          <a:p>
            <a:pPr lvl="1"/>
            <a:r>
              <a:rPr lang="en-US" dirty="0" smtClean="0"/>
              <a:t>There is less blight and more cleanliness</a:t>
            </a:r>
          </a:p>
          <a:p>
            <a:pPr lvl="1"/>
            <a:r>
              <a:rPr lang="en-US" dirty="0" smtClean="0"/>
              <a:t>More people are prepared for emergencies</a:t>
            </a:r>
          </a:p>
          <a:p>
            <a:pPr lvl="1"/>
            <a:r>
              <a:rPr lang="en-US" dirty="0" smtClean="0"/>
              <a:t>More satisfaction with City response to calls about blight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 Results Summary CCNI is well-known, and many people have been involved</a:t>
            </a:r>
          </a:p>
          <a:p>
            <a:r>
              <a:rPr lang="en-US" dirty="0" smtClean="0"/>
              <a:t>Neighborhood improvements since 2004:</a:t>
            </a:r>
          </a:p>
          <a:p>
            <a:pPr lvl="1"/>
            <a:r>
              <a:rPr lang="en-US" dirty="0" smtClean="0"/>
              <a:t>More people are involved in neighborhood activities</a:t>
            </a:r>
          </a:p>
          <a:p>
            <a:pPr lvl="1"/>
            <a:r>
              <a:rPr lang="en-US" dirty="0" smtClean="0"/>
              <a:t>There is less blight and more cleanliness</a:t>
            </a:r>
          </a:p>
          <a:p>
            <a:pPr lvl="1"/>
            <a:r>
              <a:rPr lang="en-US" dirty="0" smtClean="0"/>
              <a:t>More people are prepared for emergencies</a:t>
            </a:r>
          </a:p>
          <a:p>
            <a:pPr lvl="1"/>
            <a:r>
              <a:rPr lang="en-US" dirty="0" smtClean="0"/>
              <a:t>More satisfaction with City response to calls about blight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DF5CF-5CDE-434A-BEB5-02F6C3DD4E5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4F902-EAAA-411E-B028-72DA8C43781D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Residents:  Brief Handouts and Community Forums with Posterboards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Board of Supervisors – Presentations and Executive Summaries of big reports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Internal Staff – Presentations and Big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DF5CF-5CDE-434A-BEB5-02F6C3DD4E5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7B5CF6-8533-43FF-AA90-BD4DCEE58E6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Ensured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200" dirty="0" smtClean="0">
                <a:latin typeface="Verdana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DF5CF-5CDE-434A-BEB5-02F6C3DD4E5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200" dirty="0" smtClean="0">
                <a:latin typeface="Verdana" pitchFamily="34" charset="0"/>
              </a:rPr>
              <a:t>Liz Maker, DrPH, Evaluation Specialist</a:t>
            </a:r>
          </a:p>
          <a:p>
            <a:pPr>
              <a:buNone/>
            </a:pPr>
            <a:r>
              <a:rPr lang="en-US" sz="1200" dirty="0" smtClean="0">
                <a:latin typeface="Verdana" pitchFamily="34" charset="0"/>
              </a:rPr>
              <a:t>Alameda County Public Health Department (ACPHD)</a:t>
            </a:r>
          </a:p>
          <a:p>
            <a:pPr>
              <a:buNone/>
            </a:pPr>
            <a:r>
              <a:rPr lang="en-US" sz="1200" dirty="0" smtClean="0">
                <a:latin typeface="Verdana" pitchFamily="34" charset="0"/>
              </a:rPr>
              <a:t>Community Assessment, Planning, Education and Evaluation (CAPE) Unit</a:t>
            </a:r>
          </a:p>
          <a:p>
            <a:pPr>
              <a:buNone/>
            </a:pPr>
            <a:r>
              <a:rPr lang="en-US" sz="1200" dirty="0" smtClean="0">
                <a:latin typeface="Verdana" pitchFamily="34" charset="0"/>
                <a:hlinkClick r:id="rId3"/>
              </a:rPr>
              <a:t>liz.maker@acgov.org</a:t>
            </a:r>
            <a:r>
              <a:rPr lang="en-US" sz="1200" dirty="0" smtClean="0">
                <a:latin typeface="Verdana" pitchFamily="34" charset="0"/>
              </a:rPr>
              <a:t>;  (510) 267-8096</a:t>
            </a:r>
          </a:p>
          <a:p>
            <a:pPr>
              <a:buNone/>
            </a:pPr>
            <a:endParaRPr lang="en-US" sz="12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Verdana" pitchFamily="34" charset="0"/>
              </a:rPr>
              <a:t>Mia Luluquisen, Deputy Director</a:t>
            </a:r>
          </a:p>
          <a:p>
            <a:pPr>
              <a:buNone/>
            </a:pPr>
            <a:r>
              <a:rPr lang="en-US" sz="1200" dirty="0" smtClean="0">
                <a:latin typeface="Verdana" pitchFamily="34" charset="0"/>
              </a:rPr>
              <a:t>ACPHD CAPE Unit</a:t>
            </a:r>
          </a:p>
          <a:p>
            <a:pPr>
              <a:buNone/>
            </a:pPr>
            <a:r>
              <a:rPr lang="en-US" sz="1200" dirty="0" smtClean="0">
                <a:latin typeface="Verdana" pitchFamily="34" charset="0"/>
                <a:hlinkClick r:id="rId4"/>
              </a:rPr>
              <a:t>mia.luluquisen@acgov.org</a:t>
            </a:r>
            <a:r>
              <a:rPr lang="en-US" sz="1200" dirty="0" smtClean="0">
                <a:latin typeface="Verdana" pitchFamily="34" charset="0"/>
              </a:rPr>
              <a:t>; (510) 267-3224</a:t>
            </a:r>
          </a:p>
          <a:p>
            <a:pPr>
              <a:buNone/>
            </a:pP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Verdana" pitchFamily="34" charset="0"/>
              </a:rPr>
              <a:t>For more information about the City-County Neighborhood Initiative (CCNI)</a:t>
            </a:r>
          </a:p>
          <a:p>
            <a:pPr>
              <a:buNone/>
            </a:pPr>
            <a:r>
              <a:rPr lang="en-US" sz="1200" dirty="0" smtClean="0">
                <a:latin typeface="Verdana" pitchFamily="34" charset="0"/>
                <a:hlinkClick r:id="rId5"/>
              </a:rPr>
              <a:t>http://www.acphd.org/social-and-health-equity/partnerships-and-communities-collaboration/ccni.aspx</a:t>
            </a:r>
            <a:endParaRPr lang="en-US" sz="1200" dirty="0" smtClean="0">
              <a:latin typeface="Verdana" pitchFamily="34" charset="0"/>
            </a:endParaRPr>
          </a:p>
          <a:p>
            <a:pPr>
              <a:buNone/>
            </a:pPr>
            <a:endParaRPr lang="en-US" sz="12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Verdana" pitchFamily="34" charset="0"/>
              </a:rPr>
              <a:t>For more on CCNI surveys and results:</a:t>
            </a:r>
          </a:p>
          <a:p>
            <a:pPr>
              <a:buNone/>
            </a:pPr>
            <a:r>
              <a:rPr lang="en-US" sz="1200" dirty="0" smtClean="0">
                <a:latin typeface="Verdana" pitchFamily="34" charset="0"/>
                <a:hlinkClick r:id="rId6"/>
              </a:rPr>
              <a:t>http://www.acphd.org/social-and-health-equity/partnerships-and-communities-collaboration/ccni/ccni-community-surveys/survey-tools-and-results.aspx</a:t>
            </a:r>
            <a:endParaRPr lang="en-US" sz="1200" dirty="0" smtClean="0">
              <a:latin typeface="Verdana" pitchFamily="34" charset="0"/>
            </a:endParaRPr>
          </a:p>
          <a:p>
            <a:pPr>
              <a:buNone/>
            </a:pPr>
            <a:endParaRPr lang="en-US" sz="12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Verdana" pitchFamily="34" charset="0"/>
              </a:rPr>
              <a:t>For more on CCNI evaluation:</a:t>
            </a:r>
          </a:p>
          <a:p>
            <a:pPr>
              <a:buNone/>
            </a:pPr>
            <a:r>
              <a:rPr lang="en-US" sz="1200" dirty="0" smtClean="0">
                <a:latin typeface="Verdana" pitchFamily="34" charset="0"/>
                <a:hlinkClick r:id="rId7"/>
              </a:rPr>
              <a:t>http://www.acphd.org/social-and-health-equity/partnerships-and-communities-collaboration/ccni/ccni-evaluation.aspx</a:t>
            </a:r>
            <a:endParaRPr lang="en-US" sz="1200" dirty="0" smtClean="0">
              <a:latin typeface="Verdana" pitchFamily="34" charset="0"/>
            </a:endParaRPr>
          </a:p>
          <a:p>
            <a:pPr>
              <a:buNone/>
            </a:pPr>
            <a:endParaRPr lang="en-US" sz="12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200" dirty="0" smtClean="0">
                <a:latin typeface="Verdana" pitchFamily="34" charset="0"/>
              </a:rPr>
              <a:t>Life and Death from Unnatural Causes: Health and Social Inequity in Alameda County  </a:t>
            </a:r>
            <a:r>
              <a:rPr lang="en-US" sz="1200" dirty="0" smtClean="0">
                <a:latin typeface="Verdana" pitchFamily="34" charset="0"/>
                <a:hlinkClick r:id="rId8"/>
              </a:rPr>
              <a:t>http://www.acphd.org/media/53628/unnatcs2008.pdf</a:t>
            </a:r>
            <a:endParaRPr lang="en-US" sz="1200" dirty="0" smtClean="0"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DF5CF-5CDE-434A-BEB5-02F6C3DD4E5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 and Contacts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DF5CF-5CDE-434A-BEB5-02F6C3DD4E5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DF5CF-5CDE-434A-BEB5-02F6C3DD4E5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>
                <a:latin typeface="Calibri" pitchFamily="34" charset="0"/>
              </a:rPr>
              <a:t>71% African-American in WO; 57% in SP (2000 Census)</a:t>
            </a:r>
          </a:p>
          <a:p>
            <a:pPr lvl="2"/>
            <a:r>
              <a:rPr lang="en-US" dirty="0" smtClean="0">
                <a:latin typeface="Calibri" pitchFamily="34" charset="0"/>
              </a:rPr>
              <a:t>34% Latino in SP (2000 Census)</a:t>
            </a:r>
          </a:p>
          <a:p>
            <a:endParaRPr lang="en-US" dirty="0" smtClean="0"/>
          </a:p>
          <a:p>
            <a:r>
              <a:rPr lang="en-US" dirty="0" smtClean="0"/>
              <a:t>Rapid</a:t>
            </a:r>
            <a:r>
              <a:rPr lang="en-US" baseline="0" dirty="0" smtClean="0"/>
              <a:t> demographic change:  2000 to 2004; 2004 – 2010</a:t>
            </a:r>
          </a:p>
          <a:p>
            <a:endParaRPr lang="en-US" baseline="0" dirty="0" smtClean="0"/>
          </a:p>
          <a:p>
            <a:r>
              <a:rPr lang="en-US" baseline="0" dirty="0" smtClean="0"/>
              <a:t>Both challenges and assets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DF5CF-5CDE-434A-BEB5-02F6C3DD4E5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0E12F-0495-4D25-BF67-DC8DB1FA161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Concentrated in two areas: Sobrante Park and West </a:t>
            </a:r>
            <a:r>
              <a:rPr lang="en-US" dirty="0" smtClean="0"/>
              <a:t>Oakland</a:t>
            </a:r>
          </a:p>
          <a:p>
            <a:r>
              <a:rPr lang="en-US" dirty="0" smtClean="0"/>
              <a:t>Baseline Violence Rates, as compared with Oakland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 started with more problems</a:t>
            </a:r>
          </a:p>
          <a:p>
            <a:endParaRPr lang="en-US" dirty="0" smtClean="0"/>
          </a:p>
          <a:p>
            <a:r>
              <a:rPr lang="en-US" dirty="0" smtClean="0"/>
              <a:t>Assault rates</a:t>
            </a:r>
            <a:r>
              <a:rPr lang="en-US" baseline="0" dirty="0" smtClean="0"/>
              <a:t> are OPD data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Health Dept. has a report on health inequities which has many maps and charts like this for Alameda County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F8796-321E-4C51-9E02-519CD15D76C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Variety </a:t>
            </a:r>
            <a:r>
              <a:rPr lang="en-US" dirty="0"/>
              <a:t>of partners</a:t>
            </a:r>
          </a:p>
          <a:p>
            <a:r>
              <a:rPr lang="en-US" dirty="0"/>
              <a:t>Enhance service delivery, leadership development &amp; organizing.  Improve quality of life and violence goes down.</a:t>
            </a:r>
          </a:p>
          <a:p>
            <a:r>
              <a:rPr lang="en-US" dirty="0"/>
              <a:t>Get Sonia’s resilience model.  </a:t>
            </a:r>
          </a:p>
          <a:p>
            <a:endParaRPr lang="en-US" b="1" dirty="0"/>
          </a:p>
          <a:p>
            <a:r>
              <a:rPr lang="en-US" dirty="0">
                <a:cs typeface="Arial" charset="0"/>
              </a:rPr>
              <a:t>Community-Based Organizations </a:t>
            </a:r>
          </a:p>
          <a:p>
            <a:pPr lvl="1"/>
            <a:r>
              <a:rPr lang="en-US" sz="1000" dirty="0"/>
              <a:t>Sobrante Park Home Improvement Association (HIA)  </a:t>
            </a:r>
          </a:p>
          <a:p>
            <a:pPr lvl="1"/>
            <a:r>
              <a:rPr lang="en-US" sz="1000" dirty="0"/>
              <a:t>East Bay Habitat for Humanity</a:t>
            </a:r>
          </a:p>
          <a:p>
            <a:pPr lvl="1"/>
            <a:r>
              <a:rPr lang="en-US" sz="1000" dirty="0"/>
              <a:t>Community Reformed Church</a:t>
            </a:r>
          </a:p>
          <a:p>
            <a:pPr lvl="1"/>
            <a:r>
              <a:rPr lang="en-US" sz="1000" dirty="0"/>
              <a:t>Church of Living Grace</a:t>
            </a:r>
          </a:p>
          <a:p>
            <a:pPr lvl="1"/>
            <a:r>
              <a:rPr lang="en-US" sz="1000" dirty="0"/>
              <a:t>School of Urban Missions</a:t>
            </a:r>
          </a:p>
          <a:p>
            <a:r>
              <a:rPr lang="en-US" dirty="0">
                <a:cs typeface="Arial" charset="0"/>
              </a:rPr>
              <a:t>Sobrante Park Elementary, Madison Middle, and Lionel Wilson Charter Schools</a:t>
            </a:r>
          </a:p>
          <a:p>
            <a:pPr lvl="1"/>
            <a:endParaRPr lang="en-US" dirty="0">
              <a:cs typeface="Arial" charset="0"/>
            </a:endParaRPr>
          </a:p>
          <a:p>
            <a:pPr lvl="1"/>
            <a:endParaRPr lang="en-US" dirty="0"/>
          </a:p>
          <a:p>
            <a:r>
              <a:rPr lang="en-US" b="1" dirty="0"/>
              <a:t>SP Partners:</a:t>
            </a:r>
          </a:p>
          <a:p>
            <a:r>
              <a:rPr lang="en-US" dirty="0"/>
              <a:t>OUSD –</a:t>
            </a:r>
            <a:r>
              <a:rPr lang="en-US" b="1" dirty="0"/>
              <a:t> </a:t>
            </a:r>
            <a:r>
              <a:rPr lang="en-US" dirty="0"/>
              <a:t>Madison Middle School, SP Elementary, Lionel Wilson.  SP Home Improvement Assn, SP NCPC, Community Reformed Church, Habitat for humanity, School of Urban Missions, Rebuilding Together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3B6B6-7219-40A1-81D7-61F48E9BEB6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C9B44-781E-476F-A475-C5FC1EE0D8B3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2975"/>
          </a:xfrm>
          <a:ln w="12700" cap="flat"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35" tIns="46024" rIns="93635" bIns="46024"/>
          <a:lstStyle/>
          <a:p>
            <a:pPr>
              <a:buFont typeface="Wingdings" pitchFamily="2" charset="2"/>
              <a:buChar char="§"/>
            </a:pPr>
            <a:r>
              <a:rPr lang="en-US" i="0" dirty="0" smtClean="0"/>
              <a:t>Health data, such as diabetes, are available by zip,  not by small neighborhood</a:t>
            </a:r>
          </a:p>
          <a:p>
            <a:pPr>
              <a:buFont typeface="Wingdings" pitchFamily="2" charset="2"/>
              <a:buChar char="§"/>
            </a:pPr>
            <a:endParaRPr lang="en-US" i="0" dirty="0" smtClean="0"/>
          </a:p>
          <a:p>
            <a:pPr>
              <a:buFont typeface="Wingdings" pitchFamily="2" charset="2"/>
              <a:buChar char="§"/>
            </a:pPr>
            <a:r>
              <a:rPr lang="en-US" i="0" dirty="0" smtClean="0"/>
              <a:t>Benchmarking:  National</a:t>
            </a:r>
            <a:r>
              <a:rPr lang="en-US" i="0" baseline="0" dirty="0" smtClean="0"/>
              <a:t> Social capital survey; Oakland-wide or countywide data</a:t>
            </a:r>
            <a:endParaRPr lang="en-US" i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02FB4-CA98-45B0-AB97-704F7B7824B7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49788" cy="3486150"/>
          </a:xfrm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C9B44-781E-476F-A475-C5FC1EE0D8B3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3438" cy="3482975"/>
          </a:xfrm>
          <a:ln w="12700" cap="flat"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35" tIns="46024" rIns="93635" bIns="46024">
            <a:normAutofit/>
          </a:bodyPr>
          <a:lstStyle/>
          <a:p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91B083D-B614-44DA-A84E-6B3122C0E031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0446-5E8B-4E64-9CC7-67530B8FB4E3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8D05-D765-4C0B-BABF-30695E7D5B67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291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0558-8407-48C8-9C12-270D82E3ACB1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27603-EB9B-4DCD-A51C-EF0FE750255D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BEC8-A5EA-4454-A4FD-21A4AC06D692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20A2E-F5B7-48D2-9972-C8C8B0BFCDCD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CC922-8C87-4F57-BEC5-4564AF7BE398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28F9-3918-4427-B41F-4EAE2BA9FE8E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48FC-C928-4840-BB4B-3388026F27AE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dirty="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F96FE-8885-4F4C-BCF5-BA08AF0E883D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4E80B8C0-CB99-4A4A-BF42-44C85C8B1A7B}" type="datetime1">
              <a:rPr lang="en-US" smtClean="0"/>
              <a:pPr/>
              <a:t>11/1/2011</a:t>
            </a:fld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 dirty="0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34167354-1D7B-40E7-873B-0ACCEF0C80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9" r:id="rId12"/>
  </p:sldLayoutIdLst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accent4">
              <a:lumMod val="75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32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8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4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iz.maker@acgov.or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phd.org/" TargetMode="External"/><Relationship Id="rId4" Type="http://schemas.openxmlformats.org/officeDocument/2006/relationships/hyperlink" Target="mailto:mia.luluquisen@acgov.or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phd.org/social-and-health-equity/partnerships-and-communities-collaboration/ccni.asp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phd.org/media/53628/unnatcs2008.pdf" TargetMode="External"/><Relationship Id="rId5" Type="http://schemas.openxmlformats.org/officeDocument/2006/relationships/hyperlink" Target="http://www.acphd.org/social-and-health-equity/partnerships-and-communities-collaboration/ccni/ccni-evaluation.aspx" TargetMode="External"/><Relationship Id="rId4" Type="http://schemas.openxmlformats.org/officeDocument/2006/relationships/hyperlink" Target="http://www.acphd.org/social-and-health-equity/partnerships-and-communities-collaboration/ccni/ccni-community-surveys/survey-tools-and-results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458200" cy="2133600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solidFill>
                  <a:schemeClr val="accent1"/>
                </a:solidFill>
              </a:rPr>
              <a:t>Working </a:t>
            </a:r>
            <a:r>
              <a:rPr lang="en-US" sz="4400" dirty="0" smtClean="0">
                <a:solidFill>
                  <a:schemeClr val="accent1"/>
                </a:solidFill>
              </a:rPr>
              <a:t>with Diverse Stakeholders </a:t>
            </a:r>
            <a:br>
              <a:rPr lang="en-US" sz="4400" dirty="0" smtClean="0">
                <a:solidFill>
                  <a:schemeClr val="accent1"/>
                </a:solidFill>
              </a:rPr>
            </a:br>
            <a:r>
              <a:rPr lang="en-US" sz="4400" dirty="0" smtClean="0">
                <a:solidFill>
                  <a:schemeClr val="accent1"/>
                </a:solidFill>
              </a:rPr>
              <a:t>to Track Changes in Health Inequities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2209800"/>
            <a:ext cx="7162800" cy="1828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Liz Maker, DrPH </a:t>
            </a:r>
          </a:p>
          <a:p>
            <a:r>
              <a:rPr lang="en-US" sz="2400" b="1" dirty="0" smtClean="0"/>
              <a:t>Mia Luluquisen, DrPH, MPH, RN</a:t>
            </a:r>
          </a:p>
          <a:p>
            <a:endParaRPr lang="en-US" sz="2400" dirty="0" smtClean="0"/>
          </a:p>
          <a:p>
            <a:r>
              <a:rPr lang="en-US" sz="2400" dirty="0" smtClean="0"/>
              <a:t> American Evaluation Association Annual Meeting</a:t>
            </a:r>
          </a:p>
          <a:p>
            <a:r>
              <a:rPr lang="en-US" sz="2400" dirty="0" smtClean="0"/>
              <a:t>November 3, 2011</a:t>
            </a:r>
          </a:p>
        </p:txBody>
      </p:sp>
      <p:pic>
        <p:nvPicPr>
          <p:cNvPr id="6" name="Picture 8" descr="CityCoun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8586" y="4792486"/>
            <a:ext cx="1235428" cy="1235428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0" y="5943600"/>
            <a:ext cx="1828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2060"/>
                </a:solidFill>
              </a:rPr>
              <a:t>City County Neighborhood Initiative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 t="12500"/>
          <a:stretch>
            <a:fillRect/>
          </a:stretch>
        </p:blipFill>
        <p:spPr bwMode="auto">
          <a:xfrm>
            <a:off x="5867400" y="4419600"/>
            <a:ext cx="2895600" cy="190023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  <p:pic>
        <p:nvPicPr>
          <p:cNvPr id="9" name="Picture 8" descr="C:\Documents and Settings\miluluq\Desktop\apha2011\IMG_2698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85800" y="4419600"/>
            <a:ext cx="2641600" cy="1981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858000" y="5791200"/>
            <a:ext cx="2133600" cy="476250"/>
          </a:xfrm>
        </p:spPr>
        <p:txBody>
          <a:bodyPr/>
          <a:lstStyle/>
          <a:p>
            <a:fld id="{34167354-1D7B-40E7-873B-0ACCEF0C801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620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dirty="0"/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 rot="10800000" flipV="1">
            <a:off x="457200" y="1905000"/>
            <a:ext cx="7019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sz="3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 rot="10800000" flipV="1">
            <a:off x="4572000" y="4495800"/>
            <a:ext cx="35829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endParaRPr lang="en-US" sz="36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9015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Sample CCNI Evaluation Findings</a:t>
            </a:r>
            <a:endParaRPr lang="en-US" sz="4000" b="1" dirty="0"/>
          </a:p>
        </p:txBody>
      </p:sp>
      <p:sp>
        <p:nvSpPr>
          <p:cNvPr id="299033" name="Rectangle 25"/>
          <p:cNvSpPr>
            <a:spLocks noChangeArrowheads="1"/>
          </p:cNvSpPr>
          <p:nvPr/>
        </p:nvSpPr>
        <p:spPr bwMode="auto">
          <a:xfrm>
            <a:off x="4953000" y="1297554"/>
            <a:ext cx="3810000" cy="411480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91440" rIns="92075" bIns="46038"/>
          <a:lstStyle/>
          <a:p>
            <a:pPr>
              <a:spcBef>
                <a:spcPct val="0"/>
              </a:spcBef>
              <a:spcAft>
                <a:spcPct val="5000"/>
              </a:spcAft>
            </a:pPr>
            <a:r>
              <a:rPr lang="en-US" sz="2800" dirty="0" smtClean="0">
                <a:latin typeface="Calibri" pitchFamily="34" charset="0"/>
              </a:rPr>
              <a:t>Concrete Improvements</a:t>
            </a:r>
          </a:p>
          <a:p>
            <a:pPr lvl="1">
              <a:spcBef>
                <a:spcPct val="0"/>
              </a:spcBef>
              <a:spcAft>
                <a:spcPct val="5000"/>
              </a:spcAft>
            </a:pPr>
            <a:endParaRPr lang="en-US" sz="1600" b="1" dirty="0" smtClean="0">
              <a:latin typeface="Calibri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Increased disaster prep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Renovated  Parks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Felt there was less crime &amp; violence in area</a:t>
            </a:r>
          </a:p>
          <a:p>
            <a:pPr>
              <a:spcBef>
                <a:spcPct val="0"/>
              </a:spcBef>
              <a:spcAft>
                <a:spcPct val="5000"/>
              </a:spcAft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ct val="0"/>
              </a:spcBef>
              <a:spcAft>
                <a:spcPct val="5000"/>
              </a:spcAft>
            </a:pPr>
            <a:r>
              <a:rPr lang="en-US" sz="2800" dirty="0" smtClean="0">
                <a:latin typeface="Calibri" pitchFamily="34" charset="0"/>
              </a:rPr>
              <a:t>Responsive Institutions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Improved City and County Response to Residents</a:t>
            </a:r>
          </a:p>
          <a:p>
            <a:pPr lvl="2">
              <a:spcBef>
                <a:spcPct val="0"/>
              </a:spcBef>
              <a:spcAft>
                <a:spcPct val="5000"/>
              </a:spcAft>
              <a:buFont typeface="Wingdings"/>
              <a:buChar char="é"/>
            </a:pP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299034" name="Rectangle 26"/>
          <p:cNvSpPr>
            <a:spLocks noChangeArrowheads="1"/>
          </p:cNvSpPr>
          <p:nvPr/>
        </p:nvSpPr>
        <p:spPr bwMode="auto">
          <a:xfrm>
            <a:off x="533400" y="1295400"/>
            <a:ext cx="4038600" cy="41169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91440" rIns="92075" bIns="46038"/>
          <a:lstStyle/>
          <a:p>
            <a:pPr>
              <a:spcBef>
                <a:spcPct val="0"/>
              </a:spcBef>
              <a:spcAft>
                <a:spcPct val="5000"/>
              </a:spcAft>
              <a:buClr>
                <a:srgbClr val="008000"/>
              </a:buClr>
            </a:pPr>
            <a:r>
              <a:rPr lang="en-US" sz="2800" dirty="0" smtClean="0">
                <a:latin typeface="Calibri" pitchFamily="34" charset="0"/>
              </a:rPr>
              <a:t>Resident Empowerment</a:t>
            </a:r>
          </a:p>
          <a:p>
            <a:pPr>
              <a:spcBef>
                <a:spcPct val="0"/>
              </a:spcBef>
              <a:spcAft>
                <a:spcPct val="50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Increased leadership skills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Greater involvement in neighborhood activities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Stronger linkages b/w residents and organizations</a:t>
            </a:r>
          </a:p>
          <a:p>
            <a:pPr marL="342900" lvl="1" indent="-342900">
              <a:spcBef>
                <a:spcPct val="0"/>
              </a:spcBef>
              <a:spcAft>
                <a:spcPts val="600"/>
              </a:spcAft>
              <a:buClr>
                <a:srgbClr val="008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</a:rPr>
              <a:t> Increased access to health-promoting resources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" y="5867400"/>
            <a:ext cx="8229600" cy="685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Reduced Inequities in Violent Crime &amp; Traffic Injuries</a:t>
            </a:r>
            <a:endParaRPr lang="en-US" sz="2400" b="1" dirty="0"/>
          </a:p>
        </p:txBody>
      </p:sp>
      <p:sp>
        <p:nvSpPr>
          <p:cNvPr id="13" name="Right Arrow 12"/>
          <p:cNvSpPr/>
          <p:nvPr/>
        </p:nvSpPr>
        <p:spPr>
          <a:xfrm>
            <a:off x="4572000" y="3276600"/>
            <a:ext cx="381000" cy="228600"/>
          </a:xfrm>
          <a:prstGeom prst="rightArrow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own Arrow 17"/>
          <p:cNvSpPr/>
          <p:nvPr/>
        </p:nvSpPr>
        <p:spPr>
          <a:xfrm>
            <a:off x="2438400" y="5410200"/>
            <a:ext cx="228600" cy="457200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6781800" y="5410200"/>
            <a:ext cx="228600" cy="457200"/>
          </a:xfrm>
          <a:prstGeom prst="downArrow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81629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Challenges in </a:t>
            </a:r>
            <a:r>
              <a:rPr lang="en-US" sz="4000" dirty="0" smtClean="0"/>
              <a:t>Working </a:t>
            </a:r>
            <a:br>
              <a:rPr lang="en-US" sz="4000" dirty="0" smtClean="0"/>
            </a:br>
            <a:r>
              <a:rPr lang="en-US" sz="4000" dirty="0" smtClean="0"/>
              <a:t>with CCNI Stakeholders</a:t>
            </a:r>
            <a:endParaRPr lang="en-US" sz="4000" dirty="0"/>
          </a:p>
        </p:txBody>
      </p:sp>
      <p:sp>
        <p:nvSpPr>
          <p:cNvPr id="3880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848600" cy="518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Incorporating multiple voices and viewpoints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Detailed logic models and long surveys</a:t>
            </a:r>
          </a:p>
          <a:p>
            <a:r>
              <a:rPr lang="en-US" sz="2800" dirty="0" smtClean="0">
                <a:latin typeface="Calibri" pitchFamily="34" charset="0"/>
              </a:rPr>
              <a:t>Meeting different needs and demands for data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Stakeholders wanted stories as well as numbers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Some data was unavailable for such small areas</a:t>
            </a:r>
          </a:p>
          <a:p>
            <a:r>
              <a:rPr lang="en-US" sz="2800" dirty="0" smtClean="0">
                <a:latin typeface="Calibri" pitchFamily="34" charset="0"/>
              </a:rPr>
              <a:t>Making presentations </a:t>
            </a:r>
            <a:r>
              <a:rPr lang="en-US" sz="2800" dirty="0">
                <a:latin typeface="Calibri" pitchFamily="34" charset="0"/>
              </a:rPr>
              <a:t>and reports </a:t>
            </a:r>
            <a:r>
              <a:rPr lang="en-US" sz="2800" dirty="0" smtClean="0">
                <a:latin typeface="Calibri" pitchFamily="34" charset="0"/>
              </a:rPr>
              <a:t>user-friendly </a:t>
            </a:r>
            <a:endParaRPr lang="en-US" sz="2800" dirty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Communicating the limits of our data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Attributing community change to our interventions</a:t>
            </a:r>
          </a:p>
          <a:p>
            <a:endParaRPr lang="en-US" sz="2800" dirty="0" smtClean="0">
              <a:latin typeface="Calibri" pitchFamily="34" charset="0"/>
            </a:endParaRPr>
          </a:p>
          <a:p>
            <a:pPr lvl="1"/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 lvl="1"/>
            <a:endParaRPr lang="en-US" sz="2400" dirty="0"/>
          </a:p>
          <a:p>
            <a:pPr lvl="1"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657600" cy="4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Reporting to Stakeholders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1" y="1524000"/>
            <a:ext cx="4267199" cy="277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ular Callout 13"/>
          <p:cNvSpPr/>
          <p:nvPr/>
        </p:nvSpPr>
        <p:spPr>
          <a:xfrm>
            <a:off x="4191000" y="4547937"/>
            <a:ext cx="4419600" cy="1676400"/>
          </a:xfrm>
          <a:prstGeom prst="wedgeRectCallout">
            <a:avLst>
              <a:gd name="adj1" fmla="val 57129"/>
              <a:gd name="adj2" fmla="val 74489"/>
            </a:avLst>
          </a:prstGeom>
          <a:solidFill>
            <a:schemeClr val="accent5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“It’s </a:t>
            </a:r>
            <a:r>
              <a:rPr lang="en-US" sz="1600" dirty="0">
                <a:solidFill>
                  <a:schemeClr val="tx1"/>
                </a:solidFill>
              </a:rPr>
              <a:t>close to work and everything.  The architecture and the neighbors. The climate is excellent and recreation in the Bay Area.  Affordable Housing. </a:t>
            </a:r>
            <a:r>
              <a:rPr lang="en-US" sz="1600" dirty="0" smtClean="0">
                <a:solidFill>
                  <a:schemeClr val="tx1"/>
                </a:solidFill>
              </a:rPr>
              <a:t>“</a:t>
            </a:r>
          </a:p>
          <a:p>
            <a:pPr>
              <a:defRPr/>
            </a:pPr>
            <a:r>
              <a:rPr lang="en-US" sz="1600" dirty="0" smtClean="0">
                <a:solidFill>
                  <a:schemeClr val="tx1"/>
                </a:solidFill>
              </a:rPr>
              <a:t>	Quote about what a West Oakland resident likes about living there</a:t>
            </a:r>
          </a:p>
          <a:p>
            <a:pPr>
              <a:defRPr/>
            </a:pPr>
            <a:r>
              <a:rPr lang="en-US" sz="1600" dirty="0" smtClean="0"/>
              <a:t>	</a:t>
            </a:r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Benefits of Working with Stakeholders</a:t>
            </a:r>
            <a:endParaRPr lang="en-US" sz="4000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7772400" cy="441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Increased interest in the CCNI</a:t>
            </a:r>
          </a:p>
          <a:p>
            <a:r>
              <a:rPr lang="en-US" sz="2800" dirty="0" smtClean="0">
                <a:latin typeface="Calibri" pitchFamily="34" charset="0"/>
              </a:rPr>
              <a:t>Ensured collection of relevant information</a:t>
            </a:r>
          </a:p>
          <a:p>
            <a:r>
              <a:rPr lang="en-US" sz="2800" dirty="0" smtClean="0">
                <a:latin typeface="Calibri" pitchFamily="34" charset="0"/>
              </a:rPr>
              <a:t>Allowed us to survey many residents </a:t>
            </a:r>
          </a:p>
          <a:p>
            <a:r>
              <a:rPr lang="en-US" sz="2800" dirty="0" smtClean="0">
                <a:latin typeface="Calibri" pitchFamily="34" charset="0"/>
              </a:rPr>
              <a:t>Documented the work “on-the-ground” and a variety of effects on residents and neighborhoods</a:t>
            </a:r>
          </a:p>
          <a:p>
            <a:r>
              <a:rPr lang="en-US" sz="2800" dirty="0" smtClean="0">
                <a:latin typeface="Calibri" pitchFamily="34" charset="0"/>
              </a:rPr>
              <a:t>Encouraged use of the data in planning and decision-making</a:t>
            </a:r>
          </a:p>
          <a:p>
            <a:r>
              <a:rPr lang="en-US" sz="2800" dirty="0" smtClean="0">
                <a:latin typeface="Calibri" pitchFamily="34" charset="0"/>
              </a:rPr>
              <a:t>Helped us learn how to present our data to a wider variety of audiences</a:t>
            </a:r>
          </a:p>
          <a:p>
            <a:endParaRPr lang="en-US" sz="2800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Contact Information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Verdana" pitchFamily="34" charset="0"/>
              </a:rPr>
              <a:t> </a:t>
            </a:r>
          </a:p>
          <a:p>
            <a:pPr>
              <a:buNone/>
            </a:pPr>
            <a:r>
              <a:rPr lang="en-US" sz="1600" dirty="0" smtClean="0">
                <a:latin typeface="Verdana" pitchFamily="34" charset="0"/>
              </a:rPr>
              <a:t> 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600200"/>
            <a:ext cx="7620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Verdana" pitchFamily="34" charset="0"/>
              </a:rPr>
              <a:t>Liz Maker, DrPH, Evaluation Specialist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Alameda County Public Health Department (ACPHD)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Community Assessment, Planning, Education and Evaluation (CAPE) Unit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hlinkClick r:id="rId3"/>
              </a:rPr>
              <a:t>liz.maker@acgov.org</a:t>
            </a:r>
            <a:r>
              <a:rPr lang="en-US" sz="2000" dirty="0" smtClean="0">
                <a:latin typeface="Verdana" pitchFamily="34" charset="0"/>
              </a:rPr>
              <a:t>;  (510) 267-8096</a:t>
            </a:r>
          </a:p>
          <a:p>
            <a:pPr>
              <a:buNone/>
            </a:pPr>
            <a:endParaRPr lang="en-US" sz="20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2000" b="1" dirty="0" smtClean="0">
                <a:latin typeface="Verdana" pitchFamily="34" charset="0"/>
              </a:rPr>
              <a:t>Mia Luluquisen, DrPH, MPH, RN, Deputy Director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</a:rPr>
              <a:t>ACPHD CAPE Unit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hlinkClick r:id="rId4"/>
              </a:rPr>
              <a:t>mia.luluquisen@acgov.org</a:t>
            </a:r>
            <a:r>
              <a:rPr lang="en-US" sz="2000" dirty="0" smtClean="0">
                <a:latin typeface="Verdana" pitchFamily="34" charset="0"/>
              </a:rPr>
              <a:t>; (510) 267-3224</a:t>
            </a:r>
          </a:p>
          <a:p>
            <a:pPr>
              <a:buNone/>
            </a:pP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Alameda County Public Health Department Website:</a:t>
            </a:r>
          </a:p>
          <a:p>
            <a:pPr>
              <a:buNone/>
            </a:pPr>
            <a:r>
              <a:rPr lang="en-US" dirty="0" smtClean="0">
                <a:latin typeface="Verdana" pitchFamily="34" charset="0"/>
                <a:hlinkClick r:id="rId5"/>
              </a:rPr>
              <a:t>http://www.acphd.org/</a:t>
            </a:r>
            <a:endParaRPr lang="en-US" dirty="0" smtClean="0">
              <a:latin typeface="Verdana" pitchFamily="34" charset="0"/>
            </a:endParaRPr>
          </a:p>
          <a:p>
            <a:pPr>
              <a:buNone/>
            </a:pP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en-US" sz="1200" dirty="0" smtClean="0">
              <a:latin typeface="Verdana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sz="1600" dirty="0" smtClean="0">
                <a:latin typeface="Verdana" pitchFamily="34" charset="0"/>
              </a:rPr>
              <a:t> </a:t>
            </a:r>
          </a:p>
          <a:p>
            <a:pPr>
              <a:buNone/>
            </a:pPr>
            <a:r>
              <a:rPr lang="en-US" sz="1600" dirty="0" smtClean="0">
                <a:latin typeface="Verdana" pitchFamily="34" charset="0"/>
              </a:rPr>
              <a:t> 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95400"/>
            <a:ext cx="8305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sz="1200" dirty="0" smtClean="0">
              <a:latin typeface="Verdana" pitchFamily="34" charset="0"/>
            </a:endParaRP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For more information about the City-County Neighborhood Initiative (CCNI)</a:t>
            </a: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hlinkClick r:id="rId3"/>
              </a:rPr>
              <a:t>http://www.acphd.org/social-and-health-equity/partnerships-and-communities-collaboration/ccni.aspx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en-US" dirty="0" smtClean="0">
              <a:latin typeface="Verdana" pitchFamily="34" charset="0"/>
            </a:endParaRP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For more on CCNI surveys and results:</a:t>
            </a: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hlinkClick r:id="rId4"/>
              </a:rPr>
              <a:t>http://www.acphd.org/social-and-health-equity/partnerships-and-communities-collaboration/ccni/ccni-community-surveys/survey-tools-and-results.aspx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en-US" dirty="0" smtClean="0">
              <a:latin typeface="Verdana" pitchFamily="34" charset="0"/>
            </a:endParaRP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For more on the CCNI evaluation:</a:t>
            </a:r>
          </a:p>
          <a:p>
            <a:pPr>
              <a:buNone/>
            </a:pPr>
            <a:r>
              <a:rPr lang="en-US" sz="1600" dirty="0" smtClean="0">
                <a:latin typeface="Verdana" pitchFamily="34" charset="0"/>
                <a:hlinkClick r:id="rId5"/>
              </a:rPr>
              <a:t>http://www.acphd.org/social-and-health-equity/partnerships-and-communities-collaboration/ccni/ccni-evaluation.aspx</a:t>
            </a:r>
            <a:endParaRPr lang="en-US" sz="1600" dirty="0" smtClean="0">
              <a:latin typeface="Verdana" pitchFamily="34" charset="0"/>
            </a:endParaRPr>
          </a:p>
          <a:p>
            <a:pPr>
              <a:buNone/>
            </a:pPr>
            <a:endParaRPr lang="en-US" dirty="0" smtClean="0">
              <a:latin typeface="Verdana" pitchFamily="34" charset="0"/>
            </a:endParaRPr>
          </a:p>
          <a:p>
            <a:pPr>
              <a:buNone/>
            </a:pPr>
            <a:r>
              <a:rPr lang="en-US" dirty="0" smtClean="0">
                <a:latin typeface="Verdana" pitchFamily="34" charset="0"/>
              </a:rPr>
              <a:t>For report:  Life and Death from Unnatural Causes: Health and Social Inequity in Alameda County:  </a:t>
            </a:r>
            <a:r>
              <a:rPr lang="en-US" sz="1600" dirty="0" smtClean="0">
                <a:latin typeface="Verdana" pitchFamily="34" charset="0"/>
                <a:hlinkClick r:id="rId6"/>
              </a:rPr>
              <a:t>http://www.acphd.org/media/53628/unnatcs2008.pdf</a:t>
            </a:r>
            <a:endParaRPr lang="en-US" sz="1600" dirty="0" smtClean="0"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4" name="Picture 2" descr="C:\Documents and Settings\miluluq\Desktop\apha2011\Ramona Recruitin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4038600"/>
            <a:ext cx="3251200" cy="24384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4800" y="21336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3200" b="1" dirty="0" smtClean="0">
                <a:solidFill>
                  <a:srgbClr val="800000"/>
                </a:solidFill>
              </a:rPr>
              <a:t> 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76400"/>
            <a:ext cx="8382000" cy="2286000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lt"/>
                <a:cs typeface="+mn-lt"/>
              </a:rPr>
              <a:t>Alameda County PH CCB/CCNI staff</a:t>
            </a:r>
          </a:p>
          <a:p>
            <a:pPr lvl="1" indent="-274320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400" kern="0" noProof="0" dirty="0" smtClean="0">
                <a:latin typeface="Calibri" pitchFamily="34" charset="0"/>
                <a:ea typeface="+mn-lt"/>
                <a:cs typeface="+mn-lt"/>
              </a:rPr>
              <a:t>Evette Brandon, 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lt"/>
                <a:cs typeface="+mn-lt"/>
              </a:rPr>
              <a:t>German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lt"/>
                <a:cs typeface="+mn-lt"/>
              </a:rPr>
              <a:t> Martinez, </a:t>
            </a:r>
            <a:r>
              <a:rPr lang="en-US" sz="2400" kern="0" baseline="0" noProof="0" dirty="0" smtClean="0">
                <a:latin typeface="Calibri" pitchFamily="34" charset="0"/>
                <a:ea typeface="+mn-lt"/>
                <a:cs typeface="+mn-lt"/>
              </a:rPr>
              <a:t>Lincoln</a:t>
            </a:r>
            <a:r>
              <a:rPr lang="en-US" sz="2400" kern="0" noProof="0" dirty="0" smtClean="0">
                <a:latin typeface="Calibri" pitchFamily="34" charset="0"/>
                <a:ea typeface="+mn-lt"/>
                <a:cs typeface="+mn-lt"/>
              </a:rPr>
              <a:t> Casimere, </a:t>
            </a:r>
            <a:r>
              <a:rPr kumimoji="0" lang="en-US" sz="24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lt"/>
                <a:cs typeface="+mn-lt"/>
              </a:rPr>
              <a:t>Lori</a:t>
            </a:r>
            <a:r>
              <a:rPr kumimoji="0" lang="en-US" sz="24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lt"/>
                <a:cs typeface="+mn-lt"/>
              </a:rPr>
              <a:t> Williams, </a:t>
            </a:r>
            <a:r>
              <a:rPr lang="en-US" sz="2400" kern="0" baseline="0" noProof="0" dirty="0" smtClean="0">
                <a:latin typeface="Calibri" pitchFamily="34" charset="0"/>
                <a:ea typeface="+mn-lt"/>
                <a:cs typeface="+mn-lt"/>
              </a:rPr>
              <a:t>Shalonda</a:t>
            </a:r>
            <a:r>
              <a:rPr lang="en-US" sz="2400" kern="0" noProof="0" dirty="0" smtClean="0">
                <a:latin typeface="Calibri" pitchFamily="34" charset="0"/>
                <a:ea typeface="+mn-lt"/>
                <a:cs typeface="+mn-lt"/>
              </a:rPr>
              <a:t> Jones, Chuck McKetney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lt"/>
              <a:cs typeface="+mn-lt"/>
            </a:endParaRP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lt"/>
                <a:cs typeface="+mn-lt"/>
              </a:rPr>
              <a:t>City of Oakland Neighborhood Services </a:t>
            </a:r>
          </a:p>
          <a:p>
            <a:pPr lvl="1" indent="-274320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400" kern="0" dirty="0" smtClean="0">
                <a:latin typeface="Calibri" pitchFamily="34" charset="0"/>
                <a:ea typeface="+mn-lt"/>
                <a:cs typeface="+mn-lt"/>
              </a:rPr>
              <a:t>Claudia Albano, Joe DeVries, Bill Richie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lt"/>
              <a:cs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86200"/>
            <a:ext cx="5105400" cy="4873752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indent="-274320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800" kern="0" dirty="0" smtClean="0">
                <a:latin typeface="Calibri" pitchFamily="34" charset="0"/>
                <a:ea typeface="+mn-lt"/>
                <a:cs typeface="+mn-lt"/>
              </a:rPr>
              <a:t>Community residents and partner organizations</a:t>
            </a:r>
          </a:p>
          <a:p>
            <a:pPr indent="-274320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800" kern="0" dirty="0" smtClean="0">
                <a:latin typeface="Calibri" pitchFamily="34" charset="0"/>
                <a:ea typeface="+mn-lt"/>
                <a:cs typeface="+mn-lt"/>
              </a:rPr>
              <a:t>Oakland City Council</a:t>
            </a:r>
          </a:p>
          <a:p>
            <a:pPr indent="-274320"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800" kern="0" dirty="0" smtClean="0">
                <a:latin typeface="Calibri" pitchFamily="34" charset="0"/>
                <a:ea typeface="+mn-lt"/>
                <a:cs typeface="+mn-lt"/>
              </a:rPr>
              <a:t>Alameda County Board of Supervisors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Presentation 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153400" cy="4144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Calibri" pitchFamily="34" charset="0"/>
              </a:rPr>
              <a:t>Identify roles for stakeholders in tracking health inequities</a:t>
            </a:r>
          </a:p>
          <a:p>
            <a:r>
              <a:rPr lang="en-US" dirty="0" smtClean="0">
                <a:latin typeface="Calibri" pitchFamily="34" charset="0"/>
              </a:rPr>
              <a:t>Understand benefits &amp; challenges of working with stakeholders to track health inequities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4343400"/>
            <a:ext cx="8229600" cy="1828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Verdana" pitchFamily="34" charset="0"/>
            </a:endParaRPr>
          </a:p>
          <a:p>
            <a:pPr algn="ctr"/>
            <a:r>
              <a:rPr lang="en-US" sz="2800" dirty="0" smtClean="0">
                <a:latin typeface="Verdana" pitchFamily="34" charset="0"/>
              </a:rPr>
              <a:t>Health inequities are defined as differences in health that are unnecessary,</a:t>
            </a:r>
          </a:p>
          <a:p>
            <a:pPr algn="ctr"/>
            <a:r>
              <a:rPr lang="en-US" sz="2800" dirty="0" smtClean="0">
                <a:latin typeface="Verdana" pitchFamily="34" charset="0"/>
              </a:rPr>
              <a:t> avoidable, unfair and unjust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City County Neighborhood Initiative (CCNI) Background</a:t>
            </a:r>
            <a:endParaRPr lang="en-US" sz="4000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01000" cy="5105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City of Oakland and Alameda County Violence Prevention Task Force (2003)</a:t>
            </a:r>
          </a:p>
          <a:p>
            <a:r>
              <a:rPr lang="en-US" sz="2800" dirty="0" smtClean="0">
                <a:latin typeface="Calibri" pitchFamily="34" charset="0"/>
              </a:rPr>
              <a:t>Focus on two Oakland neighborhoods:  Sobrante Park (SP) in East Oakland, Hoover Historic Corridor in West Oakland (WO)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Small geographic areas with high poverty rates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Rapid demographic change (mostly African-American and Latino residents)  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Health inequities in asthma, diabetes, CHD etc.</a:t>
            </a:r>
          </a:p>
          <a:p>
            <a:pPr lvl="1"/>
            <a:r>
              <a:rPr lang="en-US" dirty="0" smtClean="0">
                <a:latin typeface="Calibri" pitchFamily="34" charset="0"/>
              </a:rPr>
              <a:t>Established leaders (individuals and CBOs)</a:t>
            </a:r>
          </a:p>
          <a:p>
            <a:pPr lvl="1"/>
            <a:endParaRPr lang="en-US" sz="2400" dirty="0" smtClean="0">
              <a:latin typeface="Calibri" pitchFamily="34" charset="0"/>
            </a:endParaRPr>
          </a:p>
          <a:p>
            <a:pPr lvl="1"/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CCNI Social and Health Inequities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39624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90650"/>
            <a:ext cx="44862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572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charset="0"/>
              </a:rPr>
              <a:t>CCNI Stakeholders and Partners</a:t>
            </a:r>
            <a:endParaRPr lang="en-US" dirty="0">
              <a:cs typeface="Arial" charset="0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676400"/>
            <a:ext cx="8229600" cy="70104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cs typeface="Arial" charset="0"/>
              </a:rPr>
              <a:t>Residents of CCNI geographic area</a:t>
            </a:r>
            <a:endParaRPr lang="en-US" dirty="0">
              <a:latin typeface="Calibri" pitchFamily="34" charset="0"/>
              <a:cs typeface="Arial" charset="0"/>
            </a:endParaRPr>
          </a:p>
          <a:p>
            <a:pPr marL="228600" indent="-228600"/>
            <a:r>
              <a:rPr lang="en-US" dirty="0" smtClean="0">
                <a:latin typeface="Calibri" pitchFamily="34" charset="0"/>
                <a:cs typeface="Arial" charset="0"/>
              </a:rPr>
              <a:t> Community-based organizations, local Institutions, grassroots groups</a:t>
            </a:r>
          </a:p>
          <a:p>
            <a:r>
              <a:rPr lang="en-US" dirty="0" smtClean="0">
                <a:latin typeface="Calibri" pitchFamily="34" charset="0"/>
                <a:cs typeface="Arial" charset="0"/>
              </a:rPr>
              <a:t>Community </a:t>
            </a:r>
            <a:r>
              <a:rPr lang="en-US" dirty="0">
                <a:latin typeface="Calibri" pitchFamily="34" charset="0"/>
                <a:cs typeface="Arial" charset="0"/>
              </a:rPr>
              <a:t>organizers / </a:t>
            </a:r>
            <a:r>
              <a:rPr lang="en-US" dirty="0" smtClean="0">
                <a:latin typeface="Calibri" pitchFamily="34" charset="0"/>
                <a:cs typeface="Arial" charset="0"/>
              </a:rPr>
              <a:t>line staff/ </a:t>
            </a:r>
            <a:r>
              <a:rPr lang="en-US" dirty="0">
                <a:latin typeface="Calibri" pitchFamily="34" charset="0"/>
                <a:cs typeface="Arial" charset="0"/>
              </a:rPr>
              <a:t>volunteers</a:t>
            </a:r>
          </a:p>
          <a:p>
            <a:r>
              <a:rPr lang="en-US" dirty="0">
                <a:latin typeface="Calibri" pitchFamily="34" charset="0"/>
                <a:cs typeface="Arial" charset="0"/>
              </a:rPr>
              <a:t>Decision-Makers / </a:t>
            </a:r>
            <a:r>
              <a:rPr lang="en-US" dirty="0" smtClean="0">
                <a:latin typeface="Calibri" pitchFamily="34" charset="0"/>
                <a:cs typeface="Arial" charset="0"/>
              </a:rPr>
              <a:t>funders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Arial" charset="0"/>
              </a:rPr>
              <a:t>City of Oakland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Arial" charset="0"/>
              </a:rPr>
              <a:t>Alameda County </a:t>
            </a:r>
          </a:p>
          <a:p>
            <a:pPr lvl="1"/>
            <a:r>
              <a:rPr lang="en-US" sz="2800" dirty="0" smtClean="0">
                <a:latin typeface="Calibri" pitchFamily="34" charset="0"/>
                <a:cs typeface="Arial" charset="0"/>
              </a:rPr>
              <a:t>Private foundations</a:t>
            </a:r>
            <a:endParaRPr lang="en-US" sz="2800" dirty="0">
              <a:latin typeface="Calibri" pitchFamily="34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altLang="zh-TW" dirty="0" smtClean="0">
                <a:latin typeface="Calibri" pitchFamily="34" charset="0"/>
                <a:ea typeface="PMingLiU" pitchFamily="18" charset="-120"/>
              </a:rPr>
              <a:t>Knowledge-seekers</a:t>
            </a:r>
          </a:p>
          <a:p>
            <a:pPr lvl="1">
              <a:lnSpc>
                <a:spcPct val="90000"/>
              </a:lnSpc>
            </a:pPr>
            <a:r>
              <a:rPr lang="en-US" altLang="zh-TW" sz="2800" dirty="0" smtClean="0">
                <a:latin typeface="Calibri" pitchFamily="34" charset="0"/>
                <a:ea typeface="PMingLiU" pitchFamily="18" charset="-120"/>
              </a:rPr>
              <a:t>Students, academics, colleagues</a:t>
            </a:r>
            <a:endParaRPr lang="en-US" altLang="zh-TW" sz="2800" dirty="0">
              <a:latin typeface="Calibri" pitchFamily="34" charset="0"/>
              <a:ea typeface="PMingLiU" pitchFamily="18" charset="-12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400" dirty="0">
              <a:ea typeface="PMingLiU" pitchFamily="18" charset="-120"/>
            </a:endParaRP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381000" y="4114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altLang="zh-TW" dirty="0">
              <a:solidFill>
                <a:srgbClr val="66FF33"/>
              </a:solidFill>
              <a:latin typeface="Arial" charset="0"/>
              <a:ea typeface="PMingLiU" pitchFamily="18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own Arrow 19"/>
          <p:cNvSpPr/>
          <p:nvPr/>
        </p:nvSpPr>
        <p:spPr>
          <a:xfrm>
            <a:off x="4191000" y="5562600"/>
            <a:ext cx="228600" cy="3810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514600" y="3352800"/>
            <a:ext cx="457200" cy="2286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5791200" y="3352800"/>
            <a:ext cx="457200" cy="22860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1295400" y="5562600"/>
            <a:ext cx="228600" cy="3810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>
            <a:off x="7315200" y="5562600"/>
            <a:ext cx="228600" cy="381000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620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dirty="0"/>
          </a:p>
        </p:txBody>
      </p:sp>
      <p:sp>
        <p:nvSpPr>
          <p:cNvPr id="299011" name="Rectangle 3"/>
          <p:cNvSpPr>
            <a:spLocks noChangeArrowheads="1"/>
          </p:cNvSpPr>
          <p:nvPr/>
        </p:nvSpPr>
        <p:spPr bwMode="auto">
          <a:xfrm rot="10800000" flipV="1">
            <a:off x="457200" y="1905000"/>
            <a:ext cx="70199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sz="32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9013" name="Rectangle 5"/>
          <p:cNvSpPr>
            <a:spLocks noChangeArrowheads="1"/>
          </p:cNvSpPr>
          <p:nvPr/>
        </p:nvSpPr>
        <p:spPr bwMode="auto">
          <a:xfrm rot="10800000" flipV="1">
            <a:off x="4572000" y="4495800"/>
            <a:ext cx="3582988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/>
            <a:endParaRPr lang="en-US" sz="36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901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	</a:t>
            </a:r>
            <a:r>
              <a:rPr lang="en-US" sz="4000" dirty="0" smtClean="0"/>
              <a:t>CCNI </a:t>
            </a:r>
            <a:r>
              <a:rPr lang="en-US" sz="4000" b="1" dirty="0" smtClean="0"/>
              <a:t>Logic Model</a:t>
            </a:r>
            <a:endParaRPr lang="en-US" sz="4000" b="1" dirty="0"/>
          </a:p>
        </p:txBody>
      </p:sp>
      <p:sp>
        <p:nvSpPr>
          <p:cNvPr id="299032" name="Rectangle 24"/>
          <p:cNvSpPr>
            <a:spLocks noChangeArrowheads="1"/>
          </p:cNvSpPr>
          <p:nvPr/>
        </p:nvSpPr>
        <p:spPr bwMode="auto">
          <a:xfrm>
            <a:off x="457200" y="1219200"/>
            <a:ext cx="2057400" cy="43891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/>
          <a:lstStyle/>
          <a:p>
            <a:pPr algn="l" eaLnBrk="0" hangingPunct="0"/>
            <a:r>
              <a:rPr lang="en-US" sz="1600" b="1" dirty="0">
                <a:latin typeface="Arial" charset="0"/>
              </a:rPr>
              <a:t>Grassroots community organizing and neighborhood development </a:t>
            </a:r>
          </a:p>
          <a:p>
            <a:pPr algn="l" eaLnBrk="0" hangingPunct="0"/>
            <a:endParaRPr lang="en-US" sz="1400" dirty="0">
              <a:latin typeface="Arial" charset="0"/>
            </a:endParaRPr>
          </a:p>
          <a:p>
            <a:pPr algn="l" eaLnBrk="0" hangingPunct="0">
              <a:spcAft>
                <a:spcPts val="900"/>
              </a:spcAft>
            </a:pPr>
            <a:r>
              <a:rPr lang="en-US" sz="1400" dirty="0">
                <a:latin typeface="Arial" charset="0"/>
              </a:rPr>
              <a:t>Community Mobilization</a:t>
            </a:r>
          </a:p>
          <a:p>
            <a:pPr algn="l" eaLnBrk="0" hangingPunct="0">
              <a:spcAft>
                <a:spcPts val="900"/>
              </a:spcAft>
            </a:pPr>
            <a:r>
              <a:rPr lang="en-US" sz="1400" dirty="0" smtClean="0">
                <a:latin typeface="Arial" charset="0"/>
              </a:rPr>
              <a:t>Resident </a:t>
            </a:r>
            <a:r>
              <a:rPr lang="en-US" sz="1400" dirty="0">
                <a:latin typeface="Arial" charset="0"/>
              </a:rPr>
              <a:t>Action Councils and Committees</a:t>
            </a:r>
          </a:p>
          <a:p>
            <a:pPr algn="l" eaLnBrk="0" hangingPunct="0">
              <a:spcAft>
                <a:spcPts val="900"/>
              </a:spcAft>
            </a:pPr>
            <a:r>
              <a:rPr lang="en-US" sz="1400" dirty="0" smtClean="0">
                <a:latin typeface="Arial" charset="0"/>
              </a:rPr>
              <a:t>Partnership </a:t>
            </a:r>
            <a:r>
              <a:rPr lang="en-US" sz="1400" dirty="0">
                <a:latin typeface="Arial" charset="0"/>
              </a:rPr>
              <a:t>Development </a:t>
            </a:r>
          </a:p>
          <a:p>
            <a:pPr algn="l" eaLnBrk="0" hangingPunct="0">
              <a:spcAft>
                <a:spcPts val="900"/>
              </a:spcAft>
            </a:pPr>
            <a:r>
              <a:rPr lang="en-US" sz="1400" dirty="0" smtClean="0">
                <a:latin typeface="Arial" charset="0"/>
              </a:rPr>
              <a:t>Youth </a:t>
            </a:r>
            <a:r>
              <a:rPr lang="en-US" sz="1400" dirty="0">
                <a:latin typeface="Arial" charset="0"/>
              </a:rPr>
              <a:t>programs</a:t>
            </a:r>
          </a:p>
          <a:p>
            <a:pPr algn="l" eaLnBrk="0" hangingPunct="0">
              <a:spcAft>
                <a:spcPts val="900"/>
              </a:spcAft>
            </a:pPr>
            <a:r>
              <a:rPr lang="en-US" sz="1400" dirty="0" smtClean="0">
                <a:latin typeface="Arial" charset="0"/>
              </a:rPr>
              <a:t>Accessible Population Health </a:t>
            </a:r>
            <a:r>
              <a:rPr lang="en-US" sz="1400" dirty="0">
                <a:latin typeface="Arial" charset="0"/>
              </a:rPr>
              <a:t>Services</a:t>
            </a:r>
            <a:endParaRPr lang="en-US" sz="1400" b="1" i="1" dirty="0">
              <a:latin typeface="Arial" charset="0"/>
            </a:endParaRPr>
          </a:p>
          <a:p>
            <a:pPr eaLnBrk="0" hangingPunct="0"/>
            <a:r>
              <a:rPr lang="en-US" sz="1200" dirty="0">
                <a:latin typeface="Arial" charset="0"/>
              </a:rPr>
              <a:t> </a:t>
            </a:r>
          </a:p>
        </p:txBody>
      </p:sp>
      <p:sp>
        <p:nvSpPr>
          <p:cNvPr id="299033" name="Rectangle 25"/>
          <p:cNvSpPr>
            <a:spLocks noChangeArrowheads="1"/>
          </p:cNvSpPr>
          <p:nvPr/>
        </p:nvSpPr>
        <p:spPr bwMode="auto">
          <a:xfrm>
            <a:off x="6248400" y="1219200"/>
            <a:ext cx="2590800" cy="438912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/>
          <a:lstStyle/>
          <a:p>
            <a:pPr algn="l" eaLnBrk="0" hangingPunct="0"/>
            <a:r>
              <a:rPr lang="en-US" sz="1600" b="1" dirty="0">
                <a:latin typeface="Arial" charset="0"/>
              </a:rPr>
              <a:t>Residents experience concrete improvements in their lives</a:t>
            </a:r>
          </a:p>
          <a:p>
            <a:pPr algn="l" eaLnBrk="0" hangingPunct="0"/>
            <a:endParaRPr lang="en-US" sz="1600" dirty="0"/>
          </a:p>
          <a:p>
            <a:pPr algn="l" eaLnBrk="0" hangingPunct="0"/>
            <a:r>
              <a:rPr lang="en-US" sz="1400" dirty="0">
                <a:latin typeface="Arial" charset="0"/>
              </a:rPr>
              <a:t>Improved neighborhood conditions</a:t>
            </a:r>
          </a:p>
          <a:p>
            <a:pPr algn="l" eaLnBrk="0" hangingPunct="0"/>
            <a:endParaRPr lang="en-US" sz="1400" dirty="0">
              <a:solidFill>
                <a:srgbClr val="008000"/>
              </a:solidFill>
              <a:latin typeface="Arial" charset="0"/>
            </a:endParaRPr>
          </a:p>
          <a:p>
            <a:pPr eaLnBrk="0" hangingPunct="0"/>
            <a:r>
              <a:rPr lang="en-US" sz="1400" b="1" u="sng" dirty="0">
                <a:solidFill>
                  <a:srgbClr val="008000"/>
                </a:solidFill>
                <a:latin typeface="Tahoma" pitchFamily="34" charset="0"/>
              </a:rPr>
              <a:t>Less Violence</a:t>
            </a:r>
          </a:p>
          <a:p>
            <a:pPr algn="l" eaLnBrk="0" hangingPunct="0"/>
            <a:endParaRPr lang="en-US" sz="1400" dirty="0">
              <a:solidFill>
                <a:srgbClr val="000066"/>
              </a:solidFill>
              <a:latin typeface="Impact" pitchFamily="34" charset="0"/>
            </a:endParaRPr>
          </a:p>
          <a:p>
            <a:pPr algn="l" eaLnBrk="0" hangingPunct="0"/>
            <a:r>
              <a:rPr lang="en-US" sz="1400" dirty="0">
                <a:latin typeface="Arial" charset="0"/>
              </a:rPr>
              <a:t>Improved health and well-being</a:t>
            </a:r>
          </a:p>
          <a:p>
            <a:pPr algn="l" eaLnBrk="0" hangingPunct="0"/>
            <a:endParaRPr lang="en-US" sz="800" b="1" dirty="0">
              <a:latin typeface="Arial" charset="0"/>
            </a:endParaRPr>
          </a:p>
          <a:p>
            <a:pPr algn="l" eaLnBrk="0" hangingPunct="0"/>
            <a:endParaRPr lang="en-US" sz="800" b="1" dirty="0">
              <a:latin typeface="Arial" charset="0"/>
            </a:endParaRPr>
          </a:p>
          <a:p>
            <a:pPr algn="l" eaLnBrk="0" hangingPunct="0"/>
            <a:r>
              <a:rPr lang="en-US" sz="1600" b="1" dirty="0">
                <a:latin typeface="Arial" charset="0"/>
              </a:rPr>
              <a:t>Institutions are more responsive to residents</a:t>
            </a:r>
          </a:p>
          <a:p>
            <a:pPr algn="l" eaLnBrk="0" hangingPunct="0"/>
            <a:endParaRPr lang="en-US" sz="800" b="1" dirty="0">
              <a:latin typeface="Arial" charset="0"/>
            </a:endParaRPr>
          </a:p>
          <a:p>
            <a:pPr algn="l" eaLnBrk="0" hangingPunct="0"/>
            <a:r>
              <a:rPr lang="en-US" sz="1400" dirty="0">
                <a:latin typeface="Arial" charset="0"/>
              </a:rPr>
              <a:t>Share power &amp; resources</a:t>
            </a:r>
          </a:p>
        </p:txBody>
      </p:sp>
      <p:sp>
        <p:nvSpPr>
          <p:cNvPr id="299034" name="Rectangle 26"/>
          <p:cNvSpPr>
            <a:spLocks noChangeArrowheads="1"/>
          </p:cNvSpPr>
          <p:nvPr/>
        </p:nvSpPr>
        <p:spPr bwMode="auto">
          <a:xfrm>
            <a:off x="2971800" y="1219200"/>
            <a:ext cx="2819400" cy="4389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/>
          <a:lstStyle/>
          <a:p>
            <a:pPr algn="l" eaLnBrk="0" hangingPunct="0"/>
            <a:r>
              <a:rPr lang="en-US" sz="1600" b="1" dirty="0">
                <a:latin typeface="Arial" charset="0"/>
              </a:rPr>
              <a:t>Residents empowered to speak and act on their own behalf</a:t>
            </a:r>
          </a:p>
          <a:p>
            <a:pPr algn="l" eaLnBrk="0" hangingPunct="0"/>
            <a:endParaRPr lang="en-US" sz="800" b="1" dirty="0">
              <a:latin typeface="Arial" charset="0"/>
            </a:endParaRPr>
          </a:p>
          <a:p>
            <a:pPr algn="l" eaLnBrk="0" hangingPunct="0">
              <a:spcAft>
                <a:spcPts val="900"/>
              </a:spcAft>
            </a:pPr>
            <a:r>
              <a:rPr lang="en-US" sz="1400" dirty="0">
                <a:latin typeface="Arial" charset="0"/>
              </a:rPr>
              <a:t>More Civic Engagement</a:t>
            </a:r>
          </a:p>
          <a:p>
            <a:pPr algn="l" eaLnBrk="0" hangingPunct="0">
              <a:spcAft>
                <a:spcPts val="900"/>
              </a:spcAft>
            </a:pPr>
            <a:r>
              <a:rPr lang="en-US" sz="1400" dirty="0" smtClean="0">
                <a:latin typeface="Arial" charset="0"/>
              </a:rPr>
              <a:t>Increased </a:t>
            </a:r>
            <a:r>
              <a:rPr lang="en-US" sz="1400" dirty="0">
                <a:latin typeface="Arial" charset="0"/>
              </a:rPr>
              <a:t>knowledge, skills and leadership</a:t>
            </a:r>
          </a:p>
          <a:p>
            <a:pPr algn="l" eaLnBrk="0" hangingPunct="0">
              <a:spcAft>
                <a:spcPts val="900"/>
              </a:spcAft>
            </a:pPr>
            <a:r>
              <a:rPr lang="en-US" sz="1400" dirty="0" smtClean="0">
                <a:latin typeface="Arial" charset="0"/>
              </a:rPr>
              <a:t>Stronger </a:t>
            </a:r>
            <a:r>
              <a:rPr lang="en-US" sz="1400" dirty="0">
                <a:latin typeface="Arial" charset="0"/>
              </a:rPr>
              <a:t>relationships within and outside of neighborhood</a:t>
            </a:r>
          </a:p>
          <a:p>
            <a:pPr algn="l" eaLnBrk="0" hangingPunct="0">
              <a:spcAft>
                <a:spcPts val="900"/>
              </a:spcAft>
            </a:pPr>
            <a:r>
              <a:rPr lang="en-US" sz="1400" dirty="0" smtClean="0">
                <a:latin typeface="Arial" charset="0"/>
              </a:rPr>
              <a:t>Greater </a:t>
            </a:r>
            <a:r>
              <a:rPr lang="en-US" sz="1400" dirty="0">
                <a:latin typeface="Arial" charset="0"/>
              </a:rPr>
              <a:t>access to health and social services</a:t>
            </a:r>
          </a:p>
          <a:p>
            <a:pPr algn="l" eaLnBrk="0" hangingPunct="0">
              <a:spcAft>
                <a:spcPts val="900"/>
              </a:spcAft>
            </a:pPr>
            <a:r>
              <a:rPr lang="en-US" sz="1400" dirty="0" smtClean="0">
                <a:latin typeface="Arial" charset="0"/>
              </a:rPr>
              <a:t>More </a:t>
            </a:r>
            <a:r>
              <a:rPr lang="en-US" sz="1400" dirty="0">
                <a:latin typeface="Arial" charset="0"/>
              </a:rPr>
              <a:t>youth engagement</a:t>
            </a:r>
          </a:p>
          <a:p>
            <a:pPr algn="l" eaLnBrk="0" hangingPunct="0"/>
            <a:r>
              <a:rPr lang="en-US" sz="1600" b="1" dirty="0" smtClean="0">
                <a:latin typeface="Arial" charset="0"/>
              </a:rPr>
              <a:t>Local </a:t>
            </a:r>
            <a:r>
              <a:rPr lang="en-US" sz="1600" b="1" dirty="0">
                <a:latin typeface="Arial" charset="0"/>
              </a:rPr>
              <a:t>organizations are stronger</a:t>
            </a:r>
          </a:p>
          <a:p>
            <a:pPr algn="l" eaLnBrk="0" hangingPunct="0"/>
            <a:endParaRPr lang="en-US" sz="800" b="1" dirty="0">
              <a:latin typeface="Arial" charset="0"/>
            </a:endParaRPr>
          </a:p>
          <a:p>
            <a:pPr algn="l" eaLnBrk="0" hangingPunct="0"/>
            <a:r>
              <a:rPr lang="en-US" sz="1600" dirty="0">
                <a:latin typeface="Arial" charset="0"/>
              </a:rPr>
              <a:t>Greater resources &amp; linkages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" y="5943600"/>
            <a:ext cx="8229600" cy="685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Reduced Health Inequities</a:t>
            </a:r>
            <a:endParaRPr lang="en-US" sz="2400" b="1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229600" cy="52578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2800" dirty="0" smtClean="0">
                <a:latin typeface="Calibri" pitchFamily="34" charset="0"/>
              </a:rPr>
              <a:t>Design</a:t>
            </a:r>
          </a:p>
          <a:p>
            <a:pPr marL="512064" lvl="3" indent="-274320">
              <a:buSzPct val="80000"/>
              <a:buFont typeface="Wingdings 2" pitchFamily="18" charset="2"/>
              <a:buChar char=""/>
            </a:pPr>
            <a:r>
              <a:rPr lang="en-US" sz="2400" dirty="0" smtClean="0">
                <a:latin typeface="Calibri" pitchFamily="34" charset="0"/>
              </a:rPr>
              <a:t>Tracking changes over time</a:t>
            </a:r>
          </a:p>
          <a:p>
            <a:pPr marL="512064" lvl="3" indent="-274320">
              <a:buSzPct val="80000"/>
              <a:buFont typeface="Wingdings 2" pitchFamily="18" charset="2"/>
              <a:buChar char=""/>
            </a:pPr>
            <a:r>
              <a:rPr lang="en-US" sz="2400" dirty="0" smtClean="0">
                <a:latin typeface="Calibri" pitchFamily="34" charset="0"/>
              </a:rPr>
              <a:t>No control or comparison groups</a:t>
            </a:r>
          </a:p>
          <a:p>
            <a:pPr marL="512064" lvl="3" indent="-274320">
              <a:buSzPct val="80000"/>
              <a:buFont typeface="Wingdings 2" pitchFamily="18" charset="2"/>
              <a:buChar char=""/>
            </a:pPr>
            <a:r>
              <a:rPr lang="en-US" sz="2400" dirty="0" smtClean="0">
                <a:latin typeface="Calibri" pitchFamily="34" charset="0"/>
              </a:rPr>
              <a:t>Benchmarking where possible  </a:t>
            </a:r>
          </a:p>
          <a:p>
            <a:r>
              <a:rPr lang="en-US" sz="2800" dirty="0" smtClean="0">
                <a:latin typeface="Calibri" pitchFamily="34" charset="0"/>
              </a:rPr>
              <a:t>Data Collection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Crime and violence:  Oakland Police Data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State Traffic Data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Door-to-Door Surveys in 2004 </a:t>
            </a:r>
            <a:r>
              <a:rPr lang="en-US" sz="2400" dirty="0">
                <a:latin typeface="Calibri" pitchFamily="34" charset="0"/>
              </a:rPr>
              <a:t>and 2007 </a:t>
            </a:r>
            <a:r>
              <a:rPr lang="en-US" sz="2400" dirty="0" smtClean="0">
                <a:latin typeface="Calibri" pitchFamily="34" charset="0"/>
              </a:rPr>
              <a:t>and 2010</a:t>
            </a:r>
            <a:endParaRPr lang="en-US" sz="2400" dirty="0">
              <a:latin typeface="Calibri" pitchFamily="34" charset="0"/>
            </a:endParaRPr>
          </a:p>
          <a:p>
            <a:pPr lvl="1"/>
            <a:r>
              <a:rPr lang="en-US" sz="2400" dirty="0" smtClean="0">
                <a:latin typeface="Calibri" pitchFamily="34" charset="0"/>
              </a:rPr>
              <a:t>Youth-to-youth </a:t>
            </a:r>
            <a:r>
              <a:rPr lang="en-US" sz="2400" dirty="0">
                <a:latin typeface="Calibri" pitchFamily="34" charset="0"/>
              </a:rPr>
              <a:t>surveys 2004 </a:t>
            </a:r>
            <a:r>
              <a:rPr lang="en-US" sz="2400" dirty="0" smtClean="0">
                <a:latin typeface="Calibri" pitchFamily="34" charset="0"/>
              </a:rPr>
              <a:t>&amp; 2007  </a:t>
            </a:r>
            <a:endParaRPr lang="en-US" sz="2400" dirty="0">
              <a:latin typeface="Calibri" pitchFamily="34" charset="0"/>
            </a:endParaRPr>
          </a:p>
          <a:p>
            <a:pPr lvl="1"/>
            <a:r>
              <a:rPr lang="en-US" sz="2400" dirty="0" smtClean="0">
                <a:latin typeface="Calibri" pitchFamily="34" charset="0"/>
              </a:rPr>
              <a:t>Participant observation</a:t>
            </a:r>
            <a:endParaRPr lang="en-US" sz="2400" dirty="0">
              <a:latin typeface="Calibri" pitchFamily="34" charset="0"/>
            </a:endParaRPr>
          </a:p>
          <a:p>
            <a:pPr lvl="1"/>
            <a:r>
              <a:rPr lang="en-US" sz="2400" dirty="0" smtClean="0">
                <a:latin typeface="Calibri" pitchFamily="34" charset="0"/>
              </a:rPr>
              <a:t>Focus </a:t>
            </a:r>
            <a:r>
              <a:rPr lang="en-US" sz="2400" dirty="0">
                <a:latin typeface="Calibri" pitchFamily="34" charset="0"/>
              </a:rPr>
              <a:t>groups </a:t>
            </a:r>
          </a:p>
          <a:p>
            <a:pPr lvl="1"/>
            <a:r>
              <a:rPr lang="en-US" sz="2400" dirty="0" smtClean="0">
                <a:latin typeface="Calibri" pitchFamily="34" charset="0"/>
              </a:rPr>
              <a:t>Document review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  <a:noFill/>
          <a:ln/>
        </p:spPr>
        <p:txBody>
          <a:bodyPr lIns="92075" tIns="46038" rIns="92075" bIns="46038"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CCNI Evaluation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st="38100" dir="822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lt"/>
                <a:cs typeface="+mj-lt"/>
              </a:rPr>
              <a:t> Methods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63500" dist="38100" dir="822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lt"/>
              <a:cs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4582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alibri" pitchFamily="34" charset="0"/>
              </a:rPr>
              <a:t>Core Questions</a:t>
            </a:r>
          </a:p>
          <a:p>
            <a:r>
              <a:rPr lang="en-US" sz="2800" dirty="0" smtClean="0">
                <a:latin typeface="Calibri" pitchFamily="34" charset="0"/>
              </a:rPr>
              <a:t>Social demographics </a:t>
            </a:r>
          </a:p>
          <a:p>
            <a:r>
              <a:rPr lang="en-US" sz="2800" dirty="0" smtClean="0">
                <a:latin typeface="Calibri" pitchFamily="34" charset="0"/>
              </a:rPr>
              <a:t>What residents like and don’t like about neighborhood</a:t>
            </a:r>
          </a:p>
          <a:p>
            <a:r>
              <a:rPr lang="en-US" sz="2800" dirty="0" smtClean="0">
                <a:latin typeface="Calibri" pitchFamily="34" charset="0"/>
              </a:rPr>
              <a:t>Social capital (civic participation, social cohesion)</a:t>
            </a:r>
          </a:p>
          <a:p>
            <a:r>
              <a:rPr lang="en-US" sz="2800" dirty="0" smtClean="0">
                <a:latin typeface="Calibri" pitchFamily="34" charset="0"/>
              </a:rPr>
              <a:t>Perceived neighborhood safety</a:t>
            </a:r>
          </a:p>
          <a:p>
            <a:r>
              <a:rPr lang="en-US" sz="2800" dirty="0" smtClean="0">
                <a:latin typeface="Calibri" pitchFamily="34" charset="0"/>
              </a:rPr>
              <a:t>City and county response to calls for service</a:t>
            </a:r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3437"/>
          </a:xfrm>
        </p:spPr>
        <p:txBody>
          <a:bodyPr>
            <a:normAutofit/>
          </a:bodyPr>
          <a:lstStyle/>
          <a:p>
            <a:r>
              <a:rPr lang="en-US" dirty="0" smtClean="0"/>
              <a:t>CCNI Door-to-door Surveys</a:t>
            </a:r>
            <a:endParaRPr lang="en-US" dirty="0"/>
          </a:p>
        </p:txBody>
      </p:sp>
      <p:pic>
        <p:nvPicPr>
          <p:cNvPr id="528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038600"/>
            <a:ext cx="3124200" cy="22920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1000" y="3886200"/>
            <a:ext cx="5486400" cy="2667000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lt"/>
                <a:cs typeface="+mn-lt"/>
              </a:rPr>
              <a:t>Added in 2007</a:t>
            </a: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lt"/>
                <a:cs typeface="+mn-lt"/>
              </a:rPr>
              <a:t>Access to resources for healthy living </a:t>
            </a:r>
          </a:p>
          <a:p>
            <a:pPr marL="0" marR="0" lvl="0" indent="-27432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lt"/>
                <a:cs typeface="+mn-lt"/>
              </a:rPr>
              <a:t>Opinions about neighborhood conditions and crime  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lt"/>
                <a:cs typeface="+mn-lt"/>
              </a:rPr>
              <a:t> 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lt"/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  <a:noFill/>
          <a:ln/>
        </p:spPr>
        <p:txBody>
          <a:bodyPr lIns="92075" tIns="46038" rIns="92075" bIns="46038">
            <a:noAutofit/>
          </a:bodyPr>
          <a:lstStyle/>
          <a:p>
            <a:r>
              <a:rPr lang="en-US" sz="4000" dirty="0" smtClean="0"/>
              <a:t>Stakeholder Involvement in </a:t>
            </a:r>
            <a:br>
              <a:rPr lang="en-US" sz="4000" dirty="0" smtClean="0"/>
            </a:br>
            <a:r>
              <a:rPr lang="en-US" sz="4000" dirty="0" smtClean="0"/>
              <a:t>Door-to-Door Surveys</a:t>
            </a:r>
            <a:endParaRPr lang="en-US" sz="4000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239000" cy="483235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524000"/>
          <a:ext cx="8118793" cy="491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5223193"/>
              </a:tblGrid>
              <a:tr h="47743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Survey Role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Stakeholder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Involvement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41377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Survey Design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Led by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CCNI staff and managers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Consultation with residents and partners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2277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Surveying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Door-to-Door (60 to 75 volunteers)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 Colleagues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at City and County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 College and even high school students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 Partner organizations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7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Survey Takers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Residents (200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to 230 each time)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37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Data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Analysis and Reporting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CCNI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staff and interns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137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Taking Action Based on Results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Residents at community forums 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CCNI staff &amp; managers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City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</a:rPr>
                        <a:t> Council, County Bd of Supes</a:t>
                      </a:r>
                      <a:endParaRPr lang="en-US" sz="2000" dirty="0">
                        <a:solidFill>
                          <a:schemeClr val="tx1"/>
                        </a:solidFill>
                        <a:latin typeface="Verdana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7354-1D7B-40E7-873B-0ACCEF0C801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Custom 2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17517A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1380</Words>
  <Application>Microsoft Office PowerPoint</Application>
  <PresentationFormat>On-screen Show (4:3)</PresentationFormat>
  <Paragraphs>322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Human</vt:lpstr>
      <vt:lpstr>Working with Diverse Stakeholders  to Track Changes in Health Inequities  </vt:lpstr>
      <vt:lpstr>Presentation Objectives</vt:lpstr>
      <vt:lpstr>City County Neighborhood Initiative (CCNI) Background</vt:lpstr>
      <vt:lpstr>CCNI Social and Health Inequities</vt:lpstr>
      <vt:lpstr>CCNI Stakeholders and Partners</vt:lpstr>
      <vt:lpstr> CCNI Logic Model</vt:lpstr>
      <vt:lpstr>Slide 7</vt:lpstr>
      <vt:lpstr>CCNI Door-to-door Surveys</vt:lpstr>
      <vt:lpstr>Stakeholder Involvement in  Door-to-Door Surveys</vt:lpstr>
      <vt:lpstr>Sample CCNI Evaluation Findings</vt:lpstr>
      <vt:lpstr>Slide 11</vt:lpstr>
      <vt:lpstr>Challenges in Working  with CCNI Stakeholders</vt:lpstr>
      <vt:lpstr>Reporting to Stakeholders</vt:lpstr>
      <vt:lpstr>Benefits of Working with Stakeholders</vt:lpstr>
      <vt:lpstr>Contact Information</vt:lpstr>
      <vt:lpstr>Resources</vt:lpstr>
      <vt:lpstr>Acknowledgements</vt:lpstr>
    </vt:vector>
  </TitlesOfParts>
  <Company>Public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lmaker</dc:creator>
  <cp:lastModifiedBy>lmaker</cp:lastModifiedBy>
  <cp:revision>90</cp:revision>
  <dcterms:created xsi:type="dcterms:W3CDTF">2011-10-27T17:33:31Z</dcterms:created>
  <dcterms:modified xsi:type="dcterms:W3CDTF">2011-11-01T22:25:25Z</dcterms:modified>
</cp:coreProperties>
</file>