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8" r:id="rId2"/>
    <p:sldId id="259" r:id="rId3"/>
    <p:sldId id="260" r:id="rId4"/>
    <p:sldId id="262" r:id="rId5"/>
    <p:sldId id="283" r:id="rId6"/>
    <p:sldId id="284" r:id="rId7"/>
    <p:sldId id="285" r:id="rId8"/>
    <p:sldId id="286" r:id="rId9"/>
    <p:sldId id="287" r:id="rId10"/>
    <p:sldId id="289" r:id="rId11"/>
    <p:sldId id="292" r:id="rId12"/>
    <p:sldId id="293" r:id="rId13"/>
    <p:sldId id="296" r:id="rId14"/>
    <p:sldId id="297" r:id="rId15"/>
    <p:sldId id="298" r:id="rId16"/>
    <p:sldId id="299" r:id="rId17"/>
    <p:sldId id="302" r:id="rId18"/>
    <p:sldId id="303" r:id="rId19"/>
    <p:sldId id="326" r:id="rId20"/>
    <p:sldId id="263" r:id="rId21"/>
    <p:sldId id="264" r:id="rId22"/>
    <p:sldId id="266" r:id="rId23"/>
    <p:sldId id="313" r:id="rId24"/>
    <p:sldId id="310" r:id="rId25"/>
    <p:sldId id="314" r:id="rId26"/>
    <p:sldId id="315" r:id="rId27"/>
    <p:sldId id="316" r:id="rId28"/>
    <p:sldId id="265" r:id="rId29"/>
    <p:sldId id="267" r:id="rId30"/>
    <p:sldId id="272" r:id="rId31"/>
    <p:sldId id="273" r:id="rId32"/>
    <p:sldId id="274" r:id="rId33"/>
    <p:sldId id="275" r:id="rId34"/>
    <p:sldId id="331" r:id="rId35"/>
    <p:sldId id="332" r:id="rId36"/>
    <p:sldId id="268" r:id="rId37"/>
    <p:sldId id="317" r:id="rId38"/>
    <p:sldId id="318" r:id="rId39"/>
    <p:sldId id="319" r:id="rId40"/>
    <p:sldId id="320" r:id="rId41"/>
    <p:sldId id="321" r:id="rId42"/>
    <p:sldId id="322" r:id="rId43"/>
    <p:sldId id="323" r:id="rId44"/>
    <p:sldId id="324" r:id="rId45"/>
    <p:sldId id="325" r:id="rId46"/>
    <p:sldId id="327" r:id="rId47"/>
    <p:sldId id="330" r:id="rId48"/>
    <p:sldId id="328" r:id="rId49"/>
    <p:sldId id="28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36" autoAdjust="0"/>
  </p:normalViewPr>
  <p:slideViewPr>
    <p:cSldViewPr>
      <p:cViewPr>
        <p:scale>
          <a:sx n="60" d="100"/>
          <a:sy n="60" d="100"/>
        </p:scale>
        <p:origin x="-15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A7595-0E03-49BD-ACF7-70B57CFD21F9}" type="doc">
      <dgm:prSet loTypeId="urn:microsoft.com/office/officeart/2005/8/layout/pyramid4" loCatId="relationship" qsTypeId="urn:microsoft.com/office/officeart/2005/8/quickstyle/simple1" qsCatId="simple" csTypeId="urn:microsoft.com/office/officeart/2005/8/colors/accent1_2" csCatId="accent1" phldr="1"/>
      <dgm:spPr/>
    </dgm:pt>
    <dgm:pt modelId="{7C5366C5-D609-4DEF-9FBE-4FE94897E763}">
      <dgm:prSet phldrT="[Text]"/>
      <dgm:spPr/>
      <dgm:t>
        <a:bodyPr/>
        <a:lstStyle/>
        <a:p>
          <a:r>
            <a:rPr lang="en-US" dirty="0" smtClean="0"/>
            <a:t>CONTRIBUTION</a:t>
          </a:r>
          <a:endParaRPr lang="en-US" dirty="0"/>
        </a:p>
      </dgm:t>
    </dgm:pt>
    <dgm:pt modelId="{C6918198-48DC-46EA-A2F1-B8D1200B7CE9}" type="parTrans" cxnId="{97360ADC-4C4D-402A-9F3A-E993CE580548}">
      <dgm:prSet/>
      <dgm:spPr/>
      <dgm:t>
        <a:bodyPr/>
        <a:lstStyle/>
        <a:p>
          <a:endParaRPr lang="en-US"/>
        </a:p>
      </dgm:t>
    </dgm:pt>
    <dgm:pt modelId="{3FC9F7E8-6A91-45B8-AE46-79D771A4DD39}" type="sibTrans" cxnId="{97360ADC-4C4D-402A-9F3A-E993CE580548}">
      <dgm:prSet/>
      <dgm:spPr/>
      <dgm:t>
        <a:bodyPr/>
        <a:lstStyle/>
        <a:p>
          <a:endParaRPr lang="en-US"/>
        </a:p>
      </dgm:t>
    </dgm:pt>
    <dgm:pt modelId="{BB310606-CB1E-49F5-B51E-C3A7CBB0C0DE}">
      <dgm:prSet phldrT="[Text]"/>
      <dgm:spPr/>
      <dgm:t>
        <a:bodyPr/>
        <a:lstStyle/>
        <a:p>
          <a:r>
            <a:rPr lang="en-US" dirty="0" smtClean="0"/>
            <a:t>OUTCOMES </a:t>
          </a:r>
          <a:endParaRPr lang="en-US" dirty="0"/>
        </a:p>
      </dgm:t>
    </dgm:pt>
    <dgm:pt modelId="{FF4C7ABE-AEA7-49BF-AA10-8A33A70CE6CB}" type="parTrans" cxnId="{0299D4D8-29DE-4A84-84F2-66703EA9EA0F}">
      <dgm:prSet/>
      <dgm:spPr/>
      <dgm:t>
        <a:bodyPr/>
        <a:lstStyle/>
        <a:p>
          <a:endParaRPr lang="en-US"/>
        </a:p>
      </dgm:t>
    </dgm:pt>
    <dgm:pt modelId="{36368F34-A26A-4442-97C5-812E063B1975}" type="sibTrans" cxnId="{0299D4D8-29DE-4A84-84F2-66703EA9EA0F}">
      <dgm:prSet/>
      <dgm:spPr/>
      <dgm:t>
        <a:bodyPr/>
        <a:lstStyle/>
        <a:p>
          <a:endParaRPr lang="en-US"/>
        </a:p>
      </dgm:t>
    </dgm:pt>
    <dgm:pt modelId="{88D30646-930B-4DD7-A8F3-5A9E5E9C2D44}">
      <dgm:prSet phldrT="[Text]"/>
      <dgm:spPr/>
      <dgm:t>
        <a:bodyPr/>
        <a:lstStyle/>
        <a:p>
          <a:r>
            <a:rPr lang="en-US" dirty="0" smtClean="0"/>
            <a:t>SPHERES OF INFLUENCE </a:t>
          </a:r>
          <a:endParaRPr lang="en-US" dirty="0"/>
        </a:p>
      </dgm:t>
    </dgm:pt>
    <dgm:pt modelId="{AB9BEE52-DDF9-4D7D-89A3-F15B550FFE8D}" type="parTrans" cxnId="{12494698-7913-4DC4-9F0D-9ED7302BE3A3}">
      <dgm:prSet/>
      <dgm:spPr/>
      <dgm:t>
        <a:bodyPr/>
        <a:lstStyle/>
        <a:p>
          <a:endParaRPr lang="en-US"/>
        </a:p>
      </dgm:t>
    </dgm:pt>
    <dgm:pt modelId="{C9859B82-11F3-4A4C-A48B-ED66863901BA}" type="sibTrans" cxnId="{12494698-7913-4DC4-9F0D-9ED7302BE3A3}">
      <dgm:prSet/>
      <dgm:spPr/>
      <dgm:t>
        <a:bodyPr/>
        <a:lstStyle/>
        <a:p>
          <a:endParaRPr lang="en-US"/>
        </a:p>
      </dgm:t>
    </dgm:pt>
    <dgm:pt modelId="{FF1FDEA0-E4C5-426F-B747-8EA545969B15}">
      <dgm:prSet/>
      <dgm:spPr/>
      <dgm:t>
        <a:bodyPr/>
        <a:lstStyle/>
        <a:p>
          <a:r>
            <a:rPr lang="en-US" dirty="0" smtClean="0"/>
            <a:t>BOUNDARY PARNTERS </a:t>
          </a:r>
          <a:endParaRPr lang="en-US" dirty="0"/>
        </a:p>
      </dgm:t>
    </dgm:pt>
    <dgm:pt modelId="{D9E83227-7E2E-4CC2-9B7A-DCDB1F81B9F8}" type="parTrans" cxnId="{B793CD16-7711-401A-835A-24A3AC711707}">
      <dgm:prSet/>
      <dgm:spPr/>
      <dgm:t>
        <a:bodyPr/>
        <a:lstStyle/>
        <a:p>
          <a:endParaRPr lang="en-US"/>
        </a:p>
      </dgm:t>
    </dgm:pt>
    <dgm:pt modelId="{4BDA7C17-EEAB-46FF-9AA9-994DCDC46AE5}" type="sibTrans" cxnId="{B793CD16-7711-401A-835A-24A3AC711707}">
      <dgm:prSet/>
      <dgm:spPr/>
      <dgm:t>
        <a:bodyPr/>
        <a:lstStyle/>
        <a:p>
          <a:endParaRPr lang="en-US"/>
        </a:p>
      </dgm:t>
    </dgm:pt>
    <dgm:pt modelId="{44A7717F-3E99-44B3-AACB-2E351E686575}" type="pres">
      <dgm:prSet presAssocID="{A6DA7595-0E03-49BD-ACF7-70B57CFD21F9}" presName="compositeShape" presStyleCnt="0">
        <dgm:presLayoutVars>
          <dgm:chMax val="9"/>
          <dgm:dir/>
          <dgm:resizeHandles val="exact"/>
        </dgm:presLayoutVars>
      </dgm:prSet>
      <dgm:spPr/>
    </dgm:pt>
    <dgm:pt modelId="{0B2D19C8-6910-44C6-944D-6CB971F9A16B}" type="pres">
      <dgm:prSet presAssocID="{A6DA7595-0E03-49BD-ACF7-70B57CFD21F9}" presName="triangle1" presStyleLbl="node1" presStyleIdx="0" presStyleCnt="4">
        <dgm:presLayoutVars>
          <dgm:bulletEnabled val="1"/>
        </dgm:presLayoutVars>
      </dgm:prSet>
      <dgm:spPr/>
      <dgm:t>
        <a:bodyPr/>
        <a:lstStyle/>
        <a:p>
          <a:endParaRPr lang="en-US"/>
        </a:p>
      </dgm:t>
    </dgm:pt>
    <dgm:pt modelId="{1225A47F-29DF-4960-AA3F-A787965F5EB2}" type="pres">
      <dgm:prSet presAssocID="{A6DA7595-0E03-49BD-ACF7-70B57CFD21F9}" presName="triangle2" presStyleLbl="node1" presStyleIdx="1" presStyleCnt="4">
        <dgm:presLayoutVars>
          <dgm:bulletEnabled val="1"/>
        </dgm:presLayoutVars>
      </dgm:prSet>
      <dgm:spPr/>
      <dgm:t>
        <a:bodyPr/>
        <a:lstStyle/>
        <a:p>
          <a:endParaRPr lang="en-US"/>
        </a:p>
      </dgm:t>
    </dgm:pt>
    <dgm:pt modelId="{9901C1C4-7B6F-42F4-8584-0F2921941FAD}" type="pres">
      <dgm:prSet presAssocID="{A6DA7595-0E03-49BD-ACF7-70B57CFD21F9}" presName="triangle3" presStyleLbl="node1" presStyleIdx="2" presStyleCnt="4">
        <dgm:presLayoutVars>
          <dgm:bulletEnabled val="1"/>
        </dgm:presLayoutVars>
      </dgm:prSet>
      <dgm:spPr/>
      <dgm:t>
        <a:bodyPr/>
        <a:lstStyle/>
        <a:p>
          <a:endParaRPr lang="en-US"/>
        </a:p>
      </dgm:t>
    </dgm:pt>
    <dgm:pt modelId="{07A50964-36E4-44E3-AAEB-D8D0DCB61E97}" type="pres">
      <dgm:prSet presAssocID="{A6DA7595-0E03-49BD-ACF7-70B57CFD21F9}" presName="triangle4" presStyleLbl="node1" presStyleIdx="3" presStyleCnt="4">
        <dgm:presLayoutVars>
          <dgm:bulletEnabled val="1"/>
        </dgm:presLayoutVars>
      </dgm:prSet>
      <dgm:spPr/>
      <dgm:t>
        <a:bodyPr/>
        <a:lstStyle/>
        <a:p>
          <a:endParaRPr lang="en-US"/>
        </a:p>
      </dgm:t>
    </dgm:pt>
  </dgm:ptLst>
  <dgm:cxnLst>
    <dgm:cxn modelId="{13039762-8791-4F56-B71B-56E46E92DCD9}" type="presOf" srcId="{A6DA7595-0E03-49BD-ACF7-70B57CFD21F9}" destId="{44A7717F-3E99-44B3-AACB-2E351E686575}" srcOrd="0" destOrd="0" presId="urn:microsoft.com/office/officeart/2005/8/layout/pyramid4"/>
    <dgm:cxn modelId="{C1D1C073-F431-4A40-B3DB-FA98EA0FC847}" type="presOf" srcId="{FF1FDEA0-E4C5-426F-B747-8EA545969B15}" destId="{07A50964-36E4-44E3-AAEB-D8D0DCB61E97}" srcOrd="0" destOrd="0" presId="urn:microsoft.com/office/officeart/2005/8/layout/pyramid4"/>
    <dgm:cxn modelId="{0299D4D8-29DE-4A84-84F2-66703EA9EA0F}" srcId="{A6DA7595-0E03-49BD-ACF7-70B57CFD21F9}" destId="{BB310606-CB1E-49F5-B51E-C3A7CBB0C0DE}" srcOrd="1" destOrd="0" parTransId="{FF4C7ABE-AEA7-49BF-AA10-8A33A70CE6CB}" sibTransId="{36368F34-A26A-4442-97C5-812E063B1975}"/>
    <dgm:cxn modelId="{B793CD16-7711-401A-835A-24A3AC711707}" srcId="{A6DA7595-0E03-49BD-ACF7-70B57CFD21F9}" destId="{FF1FDEA0-E4C5-426F-B747-8EA545969B15}" srcOrd="3" destOrd="0" parTransId="{D9E83227-7E2E-4CC2-9B7A-DCDB1F81B9F8}" sibTransId="{4BDA7C17-EEAB-46FF-9AA9-994DCDC46AE5}"/>
    <dgm:cxn modelId="{8B51B968-397E-4B65-80FE-CF2C437F50BA}" type="presOf" srcId="{7C5366C5-D609-4DEF-9FBE-4FE94897E763}" destId="{0B2D19C8-6910-44C6-944D-6CB971F9A16B}" srcOrd="0" destOrd="0" presId="urn:microsoft.com/office/officeart/2005/8/layout/pyramid4"/>
    <dgm:cxn modelId="{12494698-7913-4DC4-9F0D-9ED7302BE3A3}" srcId="{A6DA7595-0E03-49BD-ACF7-70B57CFD21F9}" destId="{88D30646-930B-4DD7-A8F3-5A9E5E9C2D44}" srcOrd="2" destOrd="0" parTransId="{AB9BEE52-DDF9-4D7D-89A3-F15B550FFE8D}" sibTransId="{C9859B82-11F3-4A4C-A48B-ED66863901BA}"/>
    <dgm:cxn modelId="{97360ADC-4C4D-402A-9F3A-E993CE580548}" srcId="{A6DA7595-0E03-49BD-ACF7-70B57CFD21F9}" destId="{7C5366C5-D609-4DEF-9FBE-4FE94897E763}" srcOrd="0" destOrd="0" parTransId="{C6918198-48DC-46EA-A2F1-B8D1200B7CE9}" sibTransId="{3FC9F7E8-6A91-45B8-AE46-79D771A4DD39}"/>
    <dgm:cxn modelId="{D9B4C672-E268-4A0A-935E-F47A83354C49}" type="presOf" srcId="{88D30646-930B-4DD7-A8F3-5A9E5E9C2D44}" destId="{9901C1C4-7B6F-42F4-8584-0F2921941FAD}" srcOrd="0" destOrd="0" presId="urn:microsoft.com/office/officeart/2005/8/layout/pyramid4"/>
    <dgm:cxn modelId="{58E10432-36F8-4BE1-9FD5-BA30F85A4407}" type="presOf" srcId="{BB310606-CB1E-49F5-B51E-C3A7CBB0C0DE}" destId="{1225A47F-29DF-4960-AA3F-A787965F5EB2}" srcOrd="0" destOrd="0" presId="urn:microsoft.com/office/officeart/2005/8/layout/pyramid4"/>
    <dgm:cxn modelId="{D22367AF-B32D-4595-8BB1-CB2061B67F04}" type="presParOf" srcId="{44A7717F-3E99-44B3-AACB-2E351E686575}" destId="{0B2D19C8-6910-44C6-944D-6CB971F9A16B}" srcOrd="0" destOrd="0" presId="urn:microsoft.com/office/officeart/2005/8/layout/pyramid4"/>
    <dgm:cxn modelId="{07983F8A-B02A-4DF1-AC04-BD0CA15A1618}" type="presParOf" srcId="{44A7717F-3E99-44B3-AACB-2E351E686575}" destId="{1225A47F-29DF-4960-AA3F-A787965F5EB2}" srcOrd="1" destOrd="0" presId="urn:microsoft.com/office/officeart/2005/8/layout/pyramid4"/>
    <dgm:cxn modelId="{F0338605-CDAB-439C-8628-4A94DF401BFC}" type="presParOf" srcId="{44A7717F-3E99-44B3-AACB-2E351E686575}" destId="{9901C1C4-7B6F-42F4-8584-0F2921941FAD}" srcOrd="2" destOrd="0" presId="urn:microsoft.com/office/officeart/2005/8/layout/pyramid4"/>
    <dgm:cxn modelId="{0AA8F612-644C-425B-AED6-152AD72EDA1A}" type="presParOf" srcId="{44A7717F-3E99-44B3-AACB-2E351E686575}" destId="{07A50964-36E4-44E3-AAEB-D8D0DCB61E9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EF4E08-57EF-4A34-A19E-EDF4957764E7}" type="doc">
      <dgm:prSet loTypeId="urn:microsoft.com/office/officeart/2005/8/layout/process1" loCatId="process" qsTypeId="urn:microsoft.com/office/officeart/2005/8/quickstyle/simple1" qsCatId="simple" csTypeId="urn:microsoft.com/office/officeart/2005/8/colors/accent1_2" csCatId="accent1" phldr="1"/>
      <dgm:spPr/>
    </dgm:pt>
    <dgm:pt modelId="{4DAC39D3-0B60-41C2-9C03-C19CE2B723E2}">
      <dgm:prSet phldrT="[Text]"/>
      <dgm:spPr/>
      <dgm:t>
        <a:bodyPr/>
        <a:lstStyle/>
        <a:p>
          <a:r>
            <a:rPr lang="en-US" dirty="0" smtClean="0"/>
            <a:t>MISSION STATEMENTS</a:t>
          </a:r>
          <a:endParaRPr lang="en-US" dirty="0"/>
        </a:p>
      </dgm:t>
    </dgm:pt>
    <dgm:pt modelId="{2A7A98BB-2599-4154-970D-4DA59C6BF87D}" type="parTrans" cxnId="{0B69AF0A-8851-48F8-9D44-29A9C60DF714}">
      <dgm:prSet/>
      <dgm:spPr/>
      <dgm:t>
        <a:bodyPr/>
        <a:lstStyle/>
        <a:p>
          <a:endParaRPr lang="en-US"/>
        </a:p>
      </dgm:t>
    </dgm:pt>
    <dgm:pt modelId="{BC5460EA-ED6F-4A65-9DB1-7C8BE9E11633}" type="sibTrans" cxnId="{0B69AF0A-8851-48F8-9D44-29A9C60DF714}">
      <dgm:prSet/>
      <dgm:spPr/>
      <dgm:t>
        <a:bodyPr/>
        <a:lstStyle/>
        <a:p>
          <a:endParaRPr lang="en-US"/>
        </a:p>
      </dgm:t>
    </dgm:pt>
    <dgm:pt modelId="{2E3F891A-850D-4EF9-9003-28F8C33AEA30}">
      <dgm:prSet phldrT="[Text]"/>
      <dgm:spPr/>
      <dgm:t>
        <a:bodyPr/>
        <a:lstStyle/>
        <a:p>
          <a:r>
            <a:rPr lang="en-US" dirty="0" smtClean="0"/>
            <a:t>OUTCOME CHALLENGES </a:t>
          </a:r>
          <a:endParaRPr lang="en-US" dirty="0"/>
        </a:p>
      </dgm:t>
    </dgm:pt>
    <dgm:pt modelId="{07732DEF-418A-4F21-B6CF-1387237ED171}" type="parTrans" cxnId="{F4CDA0C5-DEA2-4042-8A23-C6E4A866C540}">
      <dgm:prSet/>
      <dgm:spPr/>
      <dgm:t>
        <a:bodyPr/>
        <a:lstStyle/>
        <a:p>
          <a:endParaRPr lang="en-US"/>
        </a:p>
      </dgm:t>
    </dgm:pt>
    <dgm:pt modelId="{143E7750-1623-41DD-90C7-D419A7758942}" type="sibTrans" cxnId="{F4CDA0C5-DEA2-4042-8A23-C6E4A866C540}">
      <dgm:prSet/>
      <dgm:spPr/>
      <dgm:t>
        <a:bodyPr/>
        <a:lstStyle/>
        <a:p>
          <a:endParaRPr lang="en-US"/>
        </a:p>
      </dgm:t>
    </dgm:pt>
    <dgm:pt modelId="{CBEA2BFF-ABDF-46EC-8A97-26A220AADEE4}">
      <dgm:prSet phldrT="[Text]"/>
      <dgm:spPr/>
      <dgm:t>
        <a:bodyPr/>
        <a:lstStyle/>
        <a:p>
          <a:r>
            <a:rPr lang="en-US" dirty="0" smtClean="0"/>
            <a:t>PROGRESS MARKERS </a:t>
          </a:r>
          <a:endParaRPr lang="en-US" dirty="0"/>
        </a:p>
      </dgm:t>
    </dgm:pt>
    <dgm:pt modelId="{0035072A-AE67-42BA-98DF-B7C6045B3A80}" type="parTrans" cxnId="{3515CB23-A389-4952-8075-D31B6533E477}">
      <dgm:prSet/>
      <dgm:spPr/>
      <dgm:t>
        <a:bodyPr/>
        <a:lstStyle/>
        <a:p>
          <a:endParaRPr lang="en-US"/>
        </a:p>
      </dgm:t>
    </dgm:pt>
    <dgm:pt modelId="{94CE4299-6AD4-4EEC-8DA2-6D0CC0F9C02E}" type="sibTrans" cxnId="{3515CB23-A389-4952-8075-D31B6533E477}">
      <dgm:prSet/>
      <dgm:spPr/>
      <dgm:t>
        <a:bodyPr/>
        <a:lstStyle/>
        <a:p>
          <a:endParaRPr lang="en-US"/>
        </a:p>
      </dgm:t>
    </dgm:pt>
    <dgm:pt modelId="{470F985D-E4F4-437A-A10B-93D23DFEFB88}" type="pres">
      <dgm:prSet presAssocID="{10EF4E08-57EF-4A34-A19E-EDF4957764E7}" presName="Name0" presStyleCnt="0">
        <dgm:presLayoutVars>
          <dgm:dir/>
          <dgm:resizeHandles val="exact"/>
        </dgm:presLayoutVars>
      </dgm:prSet>
      <dgm:spPr/>
    </dgm:pt>
    <dgm:pt modelId="{C885B1E6-AE6B-4DEC-8918-24D4FFCE78E0}" type="pres">
      <dgm:prSet presAssocID="{4DAC39D3-0B60-41C2-9C03-C19CE2B723E2}" presName="node" presStyleLbl="node1" presStyleIdx="0" presStyleCnt="3">
        <dgm:presLayoutVars>
          <dgm:bulletEnabled val="1"/>
        </dgm:presLayoutVars>
      </dgm:prSet>
      <dgm:spPr/>
      <dgm:t>
        <a:bodyPr/>
        <a:lstStyle/>
        <a:p>
          <a:endParaRPr lang="en-US"/>
        </a:p>
      </dgm:t>
    </dgm:pt>
    <dgm:pt modelId="{BC15D932-7153-421D-BDD6-97DFF27D30D8}" type="pres">
      <dgm:prSet presAssocID="{BC5460EA-ED6F-4A65-9DB1-7C8BE9E11633}" presName="sibTrans" presStyleLbl="sibTrans2D1" presStyleIdx="0" presStyleCnt="2"/>
      <dgm:spPr/>
      <dgm:t>
        <a:bodyPr/>
        <a:lstStyle/>
        <a:p>
          <a:endParaRPr lang="en-US"/>
        </a:p>
      </dgm:t>
    </dgm:pt>
    <dgm:pt modelId="{01378C18-9417-42E2-BCC3-71DD6140F294}" type="pres">
      <dgm:prSet presAssocID="{BC5460EA-ED6F-4A65-9DB1-7C8BE9E11633}" presName="connectorText" presStyleLbl="sibTrans2D1" presStyleIdx="0" presStyleCnt="2"/>
      <dgm:spPr/>
      <dgm:t>
        <a:bodyPr/>
        <a:lstStyle/>
        <a:p>
          <a:endParaRPr lang="en-US"/>
        </a:p>
      </dgm:t>
    </dgm:pt>
    <dgm:pt modelId="{829FF435-77AA-4E57-9374-3B87C0E701E1}" type="pres">
      <dgm:prSet presAssocID="{2E3F891A-850D-4EF9-9003-28F8C33AEA30}" presName="node" presStyleLbl="node1" presStyleIdx="1" presStyleCnt="3">
        <dgm:presLayoutVars>
          <dgm:bulletEnabled val="1"/>
        </dgm:presLayoutVars>
      </dgm:prSet>
      <dgm:spPr/>
      <dgm:t>
        <a:bodyPr/>
        <a:lstStyle/>
        <a:p>
          <a:endParaRPr lang="en-US"/>
        </a:p>
      </dgm:t>
    </dgm:pt>
    <dgm:pt modelId="{35DC3E64-CABF-4394-8225-8CEA7757E2CA}" type="pres">
      <dgm:prSet presAssocID="{143E7750-1623-41DD-90C7-D419A7758942}" presName="sibTrans" presStyleLbl="sibTrans2D1" presStyleIdx="1" presStyleCnt="2"/>
      <dgm:spPr/>
      <dgm:t>
        <a:bodyPr/>
        <a:lstStyle/>
        <a:p>
          <a:endParaRPr lang="en-US"/>
        </a:p>
      </dgm:t>
    </dgm:pt>
    <dgm:pt modelId="{9BCED426-EBE0-416D-9C1A-F5C491CF965C}" type="pres">
      <dgm:prSet presAssocID="{143E7750-1623-41DD-90C7-D419A7758942}" presName="connectorText" presStyleLbl="sibTrans2D1" presStyleIdx="1" presStyleCnt="2"/>
      <dgm:spPr/>
      <dgm:t>
        <a:bodyPr/>
        <a:lstStyle/>
        <a:p>
          <a:endParaRPr lang="en-US"/>
        </a:p>
      </dgm:t>
    </dgm:pt>
    <dgm:pt modelId="{03A5F149-A070-41A0-BE5A-458A6571D964}" type="pres">
      <dgm:prSet presAssocID="{CBEA2BFF-ABDF-46EC-8A97-26A220AADEE4}" presName="node" presStyleLbl="node1" presStyleIdx="2" presStyleCnt="3">
        <dgm:presLayoutVars>
          <dgm:bulletEnabled val="1"/>
        </dgm:presLayoutVars>
      </dgm:prSet>
      <dgm:spPr/>
      <dgm:t>
        <a:bodyPr/>
        <a:lstStyle/>
        <a:p>
          <a:endParaRPr lang="en-US"/>
        </a:p>
      </dgm:t>
    </dgm:pt>
  </dgm:ptLst>
  <dgm:cxnLst>
    <dgm:cxn modelId="{622E4431-9BF4-446E-B62D-E56C06A55608}" type="presOf" srcId="{CBEA2BFF-ABDF-46EC-8A97-26A220AADEE4}" destId="{03A5F149-A070-41A0-BE5A-458A6571D964}" srcOrd="0" destOrd="0" presId="urn:microsoft.com/office/officeart/2005/8/layout/process1"/>
    <dgm:cxn modelId="{F4CDA0C5-DEA2-4042-8A23-C6E4A866C540}" srcId="{10EF4E08-57EF-4A34-A19E-EDF4957764E7}" destId="{2E3F891A-850D-4EF9-9003-28F8C33AEA30}" srcOrd="1" destOrd="0" parTransId="{07732DEF-418A-4F21-B6CF-1387237ED171}" sibTransId="{143E7750-1623-41DD-90C7-D419A7758942}"/>
    <dgm:cxn modelId="{E9003F80-096F-40C2-B23F-3DC215C71B99}" type="presOf" srcId="{4DAC39D3-0B60-41C2-9C03-C19CE2B723E2}" destId="{C885B1E6-AE6B-4DEC-8918-24D4FFCE78E0}" srcOrd="0" destOrd="0" presId="urn:microsoft.com/office/officeart/2005/8/layout/process1"/>
    <dgm:cxn modelId="{0B69AF0A-8851-48F8-9D44-29A9C60DF714}" srcId="{10EF4E08-57EF-4A34-A19E-EDF4957764E7}" destId="{4DAC39D3-0B60-41C2-9C03-C19CE2B723E2}" srcOrd="0" destOrd="0" parTransId="{2A7A98BB-2599-4154-970D-4DA59C6BF87D}" sibTransId="{BC5460EA-ED6F-4A65-9DB1-7C8BE9E11633}"/>
    <dgm:cxn modelId="{C5FF8DAC-D344-4350-AA51-2C6CEE4EC964}" type="presOf" srcId="{2E3F891A-850D-4EF9-9003-28F8C33AEA30}" destId="{829FF435-77AA-4E57-9374-3B87C0E701E1}" srcOrd="0" destOrd="0" presId="urn:microsoft.com/office/officeart/2005/8/layout/process1"/>
    <dgm:cxn modelId="{0E99E26C-1138-4F37-94EC-06BE8BC898E6}" type="presOf" srcId="{143E7750-1623-41DD-90C7-D419A7758942}" destId="{9BCED426-EBE0-416D-9C1A-F5C491CF965C}" srcOrd="1" destOrd="0" presId="urn:microsoft.com/office/officeart/2005/8/layout/process1"/>
    <dgm:cxn modelId="{5B9D3017-FDDB-44E4-9031-CA52FF133472}" type="presOf" srcId="{143E7750-1623-41DD-90C7-D419A7758942}" destId="{35DC3E64-CABF-4394-8225-8CEA7757E2CA}" srcOrd="0" destOrd="0" presId="urn:microsoft.com/office/officeart/2005/8/layout/process1"/>
    <dgm:cxn modelId="{0CB36256-FB2E-4FE9-8A22-479AE132FA90}" type="presOf" srcId="{BC5460EA-ED6F-4A65-9DB1-7C8BE9E11633}" destId="{01378C18-9417-42E2-BCC3-71DD6140F294}" srcOrd="1" destOrd="0" presId="urn:microsoft.com/office/officeart/2005/8/layout/process1"/>
    <dgm:cxn modelId="{8AB04196-D59E-464F-8EA7-F89D7C73D7C7}" type="presOf" srcId="{10EF4E08-57EF-4A34-A19E-EDF4957764E7}" destId="{470F985D-E4F4-437A-A10B-93D23DFEFB88}" srcOrd="0" destOrd="0" presId="urn:microsoft.com/office/officeart/2005/8/layout/process1"/>
    <dgm:cxn modelId="{3515CB23-A389-4952-8075-D31B6533E477}" srcId="{10EF4E08-57EF-4A34-A19E-EDF4957764E7}" destId="{CBEA2BFF-ABDF-46EC-8A97-26A220AADEE4}" srcOrd="2" destOrd="0" parTransId="{0035072A-AE67-42BA-98DF-B7C6045B3A80}" sibTransId="{94CE4299-6AD4-4EEC-8DA2-6D0CC0F9C02E}"/>
    <dgm:cxn modelId="{BFF95044-E6E9-4670-9EBE-818B1BF7635A}" type="presOf" srcId="{BC5460EA-ED6F-4A65-9DB1-7C8BE9E11633}" destId="{BC15D932-7153-421D-BDD6-97DFF27D30D8}" srcOrd="0" destOrd="0" presId="urn:microsoft.com/office/officeart/2005/8/layout/process1"/>
    <dgm:cxn modelId="{DECCD607-6D6F-4B30-8033-CF659A87DE09}" type="presParOf" srcId="{470F985D-E4F4-437A-A10B-93D23DFEFB88}" destId="{C885B1E6-AE6B-4DEC-8918-24D4FFCE78E0}" srcOrd="0" destOrd="0" presId="urn:microsoft.com/office/officeart/2005/8/layout/process1"/>
    <dgm:cxn modelId="{91CC2DAD-7BD7-4D86-9B80-012DF78ECF77}" type="presParOf" srcId="{470F985D-E4F4-437A-A10B-93D23DFEFB88}" destId="{BC15D932-7153-421D-BDD6-97DFF27D30D8}" srcOrd="1" destOrd="0" presId="urn:microsoft.com/office/officeart/2005/8/layout/process1"/>
    <dgm:cxn modelId="{02507D3C-2E67-476C-86EC-80C52A1263EC}" type="presParOf" srcId="{BC15D932-7153-421D-BDD6-97DFF27D30D8}" destId="{01378C18-9417-42E2-BCC3-71DD6140F294}" srcOrd="0" destOrd="0" presId="urn:microsoft.com/office/officeart/2005/8/layout/process1"/>
    <dgm:cxn modelId="{B8E0F65C-E91C-4413-8952-56A3B026C310}" type="presParOf" srcId="{470F985D-E4F4-437A-A10B-93D23DFEFB88}" destId="{829FF435-77AA-4E57-9374-3B87C0E701E1}" srcOrd="2" destOrd="0" presId="urn:microsoft.com/office/officeart/2005/8/layout/process1"/>
    <dgm:cxn modelId="{42DA2608-3CB5-4185-8205-20BA8A3808AA}" type="presParOf" srcId="{470F985D-E4F4-437A-A10B-93D23DFEFB88}" destId="{35DC3E64-CABF-4394-8225-8CEA7757E2CA}" srcOrd="3" destOrd="0" presId="urn:microsoft.com/office/officeart/2005/8/layout/process1"/>
    <dgm:cxn modelId="{5057DD23-7CFC-47A0-923C-C16A1A92C94F}" type="presParOf" srcId="{35DC3E64-CABF-4394-8225-8CEA7757E2CA}" destId="{9BCED426-EBE0-416D-9C1A-F5C491CF965C}" srcOrd="0" destOrd="0" presId="urn:microsoft.com/office/officeart/2005/8/layout/process1"/>
    <dgm:cxn modelId="{39A51534-3B1B-4FC7-B80A-5DE63960C613}" type="presParOf" srcId="{470F985D-E4F4-437A-A10B-93D23DFEFB88}" destId="{03A5F149-A070-41A0-BE5A-458A6571D96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D19C8-6910-44C6-944D-6CB971F9A16B}">
      <dsp:nvSpPr>
        <dsp:cNvPr id="0" name=""/>
        <dsp:cNvSpPr/>
      </dsp:nvSpPr>
      <dsp:spPr>
        <a:xfrm>
          <a:off x="2990452" y="0"/>
          <a:ext cx="2491581" cy="249158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CONTRIBUTION</a:t>
          </a:r>
          <a:endParaRPr lang="en-US" sz="1400" kern="1200" dirty="0"/>
        </a:p>
      </dsp:txBody>
      <dsp:txXfrm>
        <a:off x="3613347" y="1245791"/>
        <a:ext cx="1245791" cy="1245790"/>
      </dsp:txXfrm>
    </dsp:sp>
    <dsp:sp modelId="{1225A47F-29DF-4960-AA3F-A787965F5EB2}">
      <dsp:nvSpPr>
        <dsp:cNvPr id="0" name=""/>
        <dsp:cNvSpPr/>
      </dsp:nvSpPr>
      <dsp:spPr>
        <a:xfrm>
          <a:off x="1744662" y="2491581"/>
          <a:ext cx="2491581" cy="249158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OUTCOMES </a:t>
          </a:r>
          <a:endParaRPr lang="en-US" sz="1400" kern="1200" dirty="0"/>
        </a:p>
      </dsp:txBody>
      <dsp:txXfrm>
        <a:off x="2367557" y="3737372"/>
        <a:ext cx="1245791" cy="1245790"/>
      </dsp:txXfrm>
    </dsp:sp>
    <dsp:sp modelId="{9901C1C4-7B6F-42F4-8584-0F2921941FAD}">
      <dsp:nvSpPr>
        <dsp:cNvPr id="0" name=""/>
        <dsp:cNvSpPr/>
      </dsp:nvSpPr>
      <dsp:spPr>
        <a:xfrm rot="10800000">
          <a:off x="2990452" y="2491581"/>
          <a:ext cx="2491581" cy="249158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SPHERES OF INFLUENCE </a:t>
          </a:r>
          <a:endParaRPr lang="en-US" sz="1400" kern="1200" dirty="0"/>
        </a:p>
      </dsp:txBody>
      <dsp:txXfrm rot="10800000">
        <a:off x="3613347" y="2491581"/>
        <a:ext cx="1245791" cy="1245790"/>
      </dsp:txXfrm>
    </dsp:sp>
    <dsp:sp modelId="{07A50964-36E4-44E3-AAEB-D8D0DCB61E97}">
      <dsp:nvSpPr>
        <dsp:cNvPr id="0" name=""/>
        <dsp:cNvSpPr/>
      </dsp:nvSpPr>
      <dsp:spPr>
        <a:xfrm>
          <a:off x="4236243" y="2491581"/>
          <a:ext cx="2491581" cy="249158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BOUNDARY PARNTERS </a:t>
          </a:r>
          <a:endParaRPr lang="en-US" sz="1400" kern="1200" dirty="0"/>
        </a:p>
      </dsp:txBody>
      <dsp:txXfrm>
        <a:off x="4859138" y="3737372"/>
        <a:ext cx="1245791" cy="1245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5B1E6-AE6B-4DEC-8918-24D4FFCE78E0}">
      <dsp:nvSpPr>
        <dsp:cNvPr id="0" name=""/>
        <dsp:cNvSpPr/>
      </dsp:nvSpPr>
      <dsp:spPr>
        <a:xfrm>
          <a:off x="7446" y="1823876"/>
          <a:ext cx="2225682" cy="1335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MISSION STATEMENTS</a:t>
          </a:r>
          <a:endParaRPr lang="en-US" sz="2800" kern="1200" dirty="0"/>
        </a:p>
      </dsp:txBody>
      <dsp:txXfrm>
        <a:off x="46559" y="1862989"/>
        <a:ext cx="2147456" cy="1257183"/>
      </dsp:txXfrm>
    </dsp:sp>
    <dsp:sp modelId="{BC15D932-7153-421D-BDD6-97DFF27D30D8}">
      <dsp:nvSpPr>
        <dsp:cNvPr id="0" name=""/>
        <dsp:cNvSpPr/>
      </dsp:nvSpPr>
      <dsp:spPr>
        <a:xfrm>
          <a:off x="2455697" y="2215596"/>
          <a:ext cx="471844" cy="5519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455697" y="2325990"/>
        <a:ext cx="330291" cy="331181"/>
      </dsp:txXfrm>
    </dsp:sp>
    <dsp:sp modelId="{829FF435-77AA-4E57-9374-3B87C0E701E1}">
      <dsp:nvSpPr>
        <dsp:cNvPr id="0" name=""/>
        <dsp:cNvSpPr/>
      </dsp:nvSpPr>
      <dsp:spPr>
        <a:xfrm>
          <a:off x="3123402" y="1823876"/>
          <a:ext cx="2225682" cy="1335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 CHALLENGES </a:t>
          </a:r>
          <a:endParaRPr lang="en-US" sz="2800" kern="1200" dirty="0"/>
        </a:p>
      </dsp:txBody>
      <dsp:txXfrm>
        <a:off x="3162515" y="1862989"/>
        <a:ext cx="2147456" cy="1257183"/>
      </dsp:txXfrm>
    </dsp:sp>
    <dsp:sp modelId="{35DC3E64-CABF-4394-8225-8CEA7757E2CA}">
      <dsp:nvSpPr>
        <dsp:cNvPr id="0" name=""/>
        <dsp:cNvSpPr/>
      </dsp:nvSpPr>
      <dsp:spPr>
        <a:xfrm>
          <a:off x="5571653" y="2215596"/>
          <a:ext cx="471844" cy="5519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571653" y="2325990"/>
        <a:ext cx="330291" cy="331181"/>
      </dsp:txXfrm>
    </dsp:sp>
    <dsp:sp modelId="{03A5F149-A070-41A0-BE5A-458A6571D964}">
      <dsp:nvSpPr>
        <dsp:cNvPr id="0" name=""/>
        <dsp:cNvSpPr/>
      </dsp:nvSpPr>
      <dsp:spPr>
        <a:xfrm>
          <a:off x="6239357" y="1823876"/>
          <a:ext cx="2225682" cy="1335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PROGRESS MARKERS </a:t>
          </a:r>
          <a:endParaRPr lang="en-US" sz="2800" kern="1200" dirty="0"/>
        </a:p>
      </dsp:txBody>
      <dsp:txXfrm>
        <a:off x="6278470" y="1862989"/>
        <a:ext cx="2147456" cy="12571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EEE79-8778-4CFB-8C4C-953AB060ADD4}" type="datetimeFigureOut">
              <a:rPr lang="en-GB" smtClean="0"/>
              <a:t>25/10/2013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140AB-265F-43C8-93CC-10D56F122A78}" type="slidenum">
              <a:rPr lang="en-GB" smtClean="0"/>
              <a:t>‹#›</a:t>
            </a:fld>
            <a:endParaRPr lang="en-GB"/>
          </a:p>
        </p:txBody>
      </p:sp>
    </p:spTree>
    <p:extLst>
      <p:ext uri="{BB962C8B-B14F-4D97-AF65-F5344CB8AC3E}">
        <p14:creationId xmlns:p14="http://schemas.microsoft.com/office/powerpoint/2010/main" val="165864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5784DC-FA67-489E-9EDC-8010511C03BD}" type="slidenum">
              <a:rPr lang="en-GB" altLang="en-US">
                <a:solidFill>
                  <a:prstClr val="black"/>
                </a:solidFill>
              </a:rPr>
              <a:pPr eaLnBrk="1" hangingPunct="1"/>
              <a:t>1</a:t>
            </a:fld>
            <a:endParaRPr lang="en-GB"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8B49116-899E-43C1-ABE0-34147AB9CA2D}" type="slidenum">
              <a:rPr lang="en-US" altLang="en-US" smtClean="0">
                <a:solidFill>
                  <a:schemeClr val="tx2"/>
                </a:solidFill>
                <a:latin typeface="Tahoma" pitchFamily="34" charset="0"/>
                <a:sym typeface="Arial" pitchFamily="34" charset="0"/>
              </a:rPr>
              <a:pPr/>
              <a:t>12</a:t>
            </a:fld>
            <a:endParaRPr lang="en-US" altLang="en-US" smtClean="0">
              <a:solidFill>
                <a:schemeClr val="tx2"/>
              </a:solidFill>
              <a:latin typeface="Tahoma" pitchFamily="34" charset="0"/>
              <a:sym typeface="Arial" pitchFamily="34"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defRPr/>
            </a:pPr>
            <a:r>
              <a:rPr lang="en-US" smtClean="0"/>
              <a:t>All developmental change, if it is to be sustainable, depends on changes in behaviour</a:t>
            </a:r>
          </a:p>
          <a:p>
            <a:pPr marL="228600" indent="-228600">
              <a:buFontTx/>
              <a:buAutoNum type="arabicPeriod"/>
              <a:defRPr/>
            </a:pPr>
            <a:r>
              <a:rPr lang="en-US" smtClean="0"/>
              <a:t>Doesn’t look at all kinds of results, only outcomes within sphere of influence</a:t>
            </a:r>
          </a:p>
          <a:p>
            <a:pPr marL="228600" indent="-228600">
              <a:buFontTx/>
              <a:buAutoNum type="arabicPeriod"/>
              <a:defRPr/>
            </a:pPr>
            <a:r>
              <a:rPr lang="en-US" smtClean="0"/>
              <a:t>Participatory in order to draw from stakeholders’ experience and for stakeholders to take control of their own development</a:t>
            </a:r>
          </a:p>
          <a:p>
            <a:pPr marL="228600" indent="-228600">
              <a:buFontTx/>
              <a:buAutoNum type="arabicPeriod"/>
              <a:defRPr/>
            </a:pPr>
            <a:r>
              <a:rPr lang="en-US" smtClean="0"/>
              <a:t>Step out from the narrow perspective of a project plan or objectives and see the world through the eyes of the different people involved.</a:t>
            </a:r>
          </a:p>
          <a:p>
            <a:pPr marL="228600" indent="-228600">
              <a:buFontTx/>
              <a:buAutoNum type="arabicPeriod"/>
              <a:defRPr/>
            </a:pPr>
            <a:r>
              <a:rPr lang="en-US" smtClean="0"/>
              <a:t>It must make learning possible for the practitioners – self assessment</a:t>
            </a:r>
          </a:p>
          <a:p>
            <a:pPr marL="228600" indent="-228600">
              <a:buFontTx/>
              <a:buAutoNum type="arabicPeriod"/>
              <a:defRPr/>
            </a:pPr>
            <a:r>
              <a:rPr lang="en-US" smtClean="0"/>
              <a:t>Recognize that interconnectivity is not only a reality to deal with but an integral part of the system</a:t>
            </a:r>
          </a:p>
          <a:p>
            <a:pPr marL="228600" indent="-228600">
              <a:buFontTx/>
              <a:buAutoNum type="arabicPeriod"/>
              <a:defRPr/>
            </a:pPr>
            <a:endParaRPr lang="en-US" smtClean="0"/>
          </a:p>
          <a:p>
            <a:pPr eaLnBrk="1" hangingPunct="1">
              <a:defRP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51DFB3-E5F3-4AEA-9FCD-1AB466924DC0}" type="slidenum">
              <a:rPr lang="en-US" altLang="en-US" smtClean="0"/>
              <a:pPr eaLnBrk="1" hangingPunct="1"/>
              <a:t>13</a:t>
            </a:fld>
            <a:endParaRPr lang="en-US" altLang="en-US" smtClean="0"/>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a:p>
            <a:pPr eaLnBrk="1" hangingPunct="1">
              <a:spcBef>
                <a:spcPct val="0"/>
              </a:spcBef>
            </a:pPr>
            <a:r>
              <a:rPr lang="en-CA" altLang="en-US" dirty="0" smtClean="0"/>
              <a:t>OM helps you: 1) document the journey; 2) reassess (and revise) the destination; and 3) improve your capacity to continue the journey</a:t>
            </a:r>
            <a:r>
              <a:rPr lang="en-CA" altLang="en-US" dirty="0" smtClean="0"/>
              <a:t>.</a:t>
            </a:r>
            <a:endParaRPr lang="en-CA" altLang="en-US" dirty="0"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DD0797-2EC0-48D6-AAD7-D2A9C2720D12}" type="slidenum">
              <a:rPr lang="en-GB" altLang="en-US" smtClean="0"/>
              <a:pPr eaLnBrk="1" hangingPunct="1"/>
              <a:t>14</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7064453-BA06-454B-9E6A-AE26076140FA}" type="slidenum">
              <a:rPr lang="en-US" altLang="en-US" smtClean="0"/>
              <a:pPr eaLnBrk="1" hangingPunct="1"/>
              <a:t>15</a:t>
            </a:fld>
            <a:endParaRPr lang="en-US" altLang="en-US" smtClean="0"/>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t>OM does three innovative things that add value to existing PM&amp;E methods:</a:t>
            </a:r>
          </a:p>
          <a:p>
            <a:pPr marL="228600" indent="-228600" eaLnBrk="1" hangingPunct="1">
              <a:spcBef>
                <a:spcPct val="0"/>
              </a:spcBef>
              <a:buFontTx/>
              <a:buAutoNum type="arabicPeriod"/>
            </a:pPr>
            <a:r>
              <a:rPr lang="en-US" altLang="en-US" smtClean="0"/>
              <a:t>Defines the system borders, roles and responsibilities where the program operates;</a:t>
            </a:r>
          </a:p>
          <a:p>
            <a:pPr marL="228600" indent="-228600" eaLnBrk="1" hangingPunct="1">
              <a:spcBef>
                <a:spcPct val="0"/>
              </a:spcBef>
              <a:buFontTx/>
              <a:buAutoNum type="arabicPeriod"/>
            </a:pPr>
            <a:r>
              <a:rPr lang="en-US" altLang="en-US" smtClean="0"/>
              <a:t>Identifies the prominent actors who are the ongoing drivers of the changes; and </a:t>
            </a:r>
          </a:p>
          <a:p>
            <a:pPr marL="228600" indent="-228600" eaLnBrk="1" hangingPunct="1">
              <a:spcBef>
                <a:spcPct val="0"/>
              </a:spcBef>
              <a:buFontTx/>
              <a:buAutoNum type="arabicPeriod"/>
            </a:pPr>
            <a:r>
              <a:rPr lang="en-US" altLang="en-US" smtClean="0"/>
              <a:t>Sets milestones that mark the path of change;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GB" altLang="en-US" sz="800" smtClean="0">
                <a:latin typeface="Arial" pitchFamily="34" charset="0"/>
              </a:rPr>
              <a:t>The way a focus on measuring ‘impact’ plays out is not suitable in the context of many projects and programmes</a:t>
            </a:r>
          </a:p>
          <a:p>
            <a:pPr eaLnBrk="1" hangingPunct="1">
              <a:lnSpc>
                <a:spcPct val="80000"/>
              </a:lnSpc>
              <a:spcBef>
                <a:spcPct val="0"/>
              </a:spcBef>
            </a:pPr>
            <a:r>
              <a:rPr lang="en-GB" altLang="en-US" sz="800" smtClean="0">
                <a:latin typeface="Arial" pitchFamily="34" charset="0"/>
              </a:rPr>
              <a:t>-&gt; we need to recognise the limits of a project’s influence, and shape our planning, learning, and accountability functions around “outcomes”, which are further ‘upstream’ from impacts.</a:t>
            </a:r>
          </a:p>
          <a:p>
            <a:pPr eaLnBrk="1" hangingPunct="1">
              <a:lnSpc>
                <a:spcPct val="80000"/>
              </a:lnSpc>
              <a:spcBef>
                <a:spcPct val="0"/>
              </a:spcBef>
            </a:pPr>
            <a:endParaRPr lang="en-GB" altLang="en-US" sz="800" smtClean="0">
              <a:latin typeface="Arial" pitchFamily="34" charset="0"/>
            </a:endParaRPr>
          </a:p>
          <a:p>
            <a:pPr eaLnBrk="1" hangingPunct="1">
              <a:lnSpc>
                <a:spcPct val="80000"/>
              </a:lnSpc>
              <a:spcBef>
                <a:spcPct val="0"/>
              </a:spcBef>
            </a:pPr>
            <a:r>
              <a:rPr lang="en-GB" altLang="en-US" sz="800" smtClean="0">
                <a:latin typeface="Arial" pitchFamily="34" charset="0"/>
              </a:rPr>
              <a:t>Limits depend on time, geography, resources, contacts, politics</a:t>
            </a:r>
          </a:p>
          <a:p>
            <a:pPr eaLnBrk="1" hangingPunct="1">
              <a:lnSpc>
                <a:spcPct val="80000"/>
              </a:lnSpc>
              <a:spcBef>
                <a:spcPct val="0"/>
              </a:spcBef>
            </a:pPr>
            <a:endParaRPr lang="en-GB" altLang="en-US" sz="800" smtClean="0">
              <a:latin typeface="Arial" pitchFamily="34" charset="0"/>
            </a:endParaRPr>
          </a:p>
          <a:p>
            <a:pPr eaLnBrk="1" hangingPunct="1">
              <a:lnSpc>
                <a:spcPct val="80000"/>
              </a:lnSpc>
              <a:spcBef>
                <a:spcPct val="0"/>
              </a:spcBef>
            </a:pPr>
            <a:r>
              <a:rPr lang="en-GB" altLang="en-US" sz="800" smtClean="0">
                <a:latin typeface="Arial" pitchFamily="34" charset="0"/>
              </a:rPr>
              <a:t>Looking from the point of view of a project, we see</a:t>
            </a:r>
          </a:p>
          <a:p>
            <a:pPr eaLnBrk="1" hangingPunct="1">
              <a:lnSpc>
                <a:spcPct val="80000"/>
              </a:lnSpc>
              <a:spcBef>
                <a:spcPct val="0"/>
              </a:spcBef>
            </a:pPr>
            <a:r>
              <a:rPr lang="en-GB" altLang="en-US" sz="800" smtClean="0">
                <a:latin typeface="Arial" pitchFamily="34" charset="0"/>
              </a:rPr>
              <a:t>Sphere of control = operational environment    </a:t>
            </a:r>
          </a:p>
          <a:p>
            <a:pPr eaLnBrk="1" hangingPunct="1">
              <a:lnSpc>
                <a:spcPct val="80000"/>
              </a:lnSpc>
              <a:spcBef>
                <a:spcPct val="0"/>
              </a:spcBef>
            </a:pPr>
            <a:r>
              <a:rPr lang="en-GB" altLang="en-US" sz="800" smtClean="0">
                <a:latin typeface="Arial" pitchFamily="34" charset="0"/>
              </a:rPr>
              <a:t>Sphere of Influence = Relationships &amp; Interactions   </a:t>
            </a:r>
          </a:p>
          <a:p>
            <a:pPr eaLnBrk="1" hangingPunct="1">
              <a:lnSpc>
                <a:spcPct val="80000"/>
              </a:lnSpc>
              <a:spcBef>
                <a:spcPct val="0"/>
              </a:spcBef>
            </a:pPr>
            <a:r>
              <a:rPr lang="en-GB" altLang="en-US" sz="800" smtClean="0">
                <a:latin typeface="Arial" pitchFamily="34" charset="0"/>
              </a:rPr>
              <a:t>Sphere of Interest = social, economical, environmental states &amp; trends</a:t>
            </a:r>
          </a:p>
          <a:p>
            <a:pPr eaLnBrk="1" hangingPunct="1">
              <a:lnSpc>
                <a:spcPct val="80000"/>
              </a:lnSpc>
              <a:spcBef>
                <a:spcPct val="0"/>
              </a:spcBef>
            </a:pPr>
            <a:r>
              <a:rPr lang="en-GB" altLang="en-US" sz="800" smtClean="0">
                <a:latin typeface="Arial" pitchFamily="34" charset="0"/>
              </a:rPr>
              <a:t>DIRECT CONTROL</a:t>
            </a:r>
          </a:p>
          <a:p>
            <a:pPr eaLnBrk="1" hangingPunct="1">
              <a:lnSpc>
                <a:spcPct val="80000"/>
              </a:lnSpc>
              <a:spcBef>
                <a:spcPct val="0"/>
              </a:spcBef>
            </a:pPr>
            <a:r>
              <a:rPr lang="en-GB" altLang="en-US" sz="800" smtClean="0">
                <a:latin typeface="Arial" pitchFamily="34" charset="0"/>
              </a:rPr>
              <a:t>DIRECT INFLUENCE</a:t>
            </a:r>
          </a:p>
          <a:p>
            <a:pPr eaLnBrk="1" hangingPunct="1">
              <a:lnSpc>
                <a:spcPct val="80000"/>
              </a:lnSpc>
              <a:spcBef>
                <a:spcPct val="0"/>
              </a:spcBef>
            </a:pPr>
            <a:r>
              <a:rPr lang="en-GB" altLang="en-US" sz="800" smtClean="0">
                <a:latin typeface="Arial" pitchFamily="34" charset="0"/>
              </a:rPr>
              <a:t>INDIRECT INFLUENCE</a:t>
            </a:r>
          </a:p>
          <a:p>
            <a:pPr eaLnBrk="1" hangingPunct="1">
              <a:lnSpc>
                <a:spcPct val="80000"/>
              </a:lnSpc>
              <a:spcBef>
                <a:spcPct val="0"/>
              </a:spcBef>
            </a:pPr>
            <a:endParaRPr lang="en-GB" altLang="en-US" sz="800" smtClean="0">
              <a:latin typeface="Arial" pitchFamily="34" charset="0"/>
            </a:endParaRPr>
          </a:p>
          <a:p>
            <a:pPr eaLnBrk="1" hangingPunct="1">
              <a:lnSpc>
                <a:spcPct val="80000"/>
              </a:lnSpc>
              <a:spcBef>
                <a:spcPct val="0"/>
              </a:spcBef>
            </a:pPr>
            <a:r>
              <a:rPr lang="en-GB" altLang="en-US" sz="800" smtClean="0">
                <a:latin typeface="Arial" pitchFamily="34" charset="0"/>
              </a:rPr>
              <a:t>This relates to concepts you may be familiar with from the log frame, along the results chain through to intended impacts.</a:t>
            </a:r>
          </a:p>
          <a:p>
            <a:pPr eaLnBrk="1" hangingPunct="1">
              <a:lnSpc>
                <a:spcPct val="80000"/>
              </a:lnSpc>
              <a:spcBef>
                <a:spcPct val="0"/>
              </a:spcBef>
            </a:pPr>
            <a:r>
              <a:rPr lang="en-GB" altLang="en-US" sz="800" smtClean="0">
                <a:latin typeface="Arial" pitchFamily="34" charset="0"/>
              </a:rPr>
              <a:t>The premise is</a:t>
            </a:r>
          </a:p>
          <a:p>
            <a:pPr eaLnBrk="1" hangingPunct="1">
              <a:lnSpc>
                <a:spcPct val="80000"/>
              </a:lnSpc>
              <a:spcBef>
                <a:spcPct val="0"/>
              </a:spcBef>
            </a:pPr>
            <a:r>
              <a:rPr lang="en-GB" altLang="en-US" sz="800" smtClean="0">
                <a:latin typeface="Arial" pitchFamily="34" charset="0"/>
              </a:rPr>
              <a:t>-&gt; we can’t control everything we’d like to see change</a:t>
            </a:r>
          </a:p>
          <a:p>
            <a:pPr eaLnBrk="1" hangingPunct="1">
              <a:lnSpc>
                <a:spcPct val="80000"/>
              </a:lnSpc>
              <a:spcBef>
                <a:spcPct val="0"/>
              </a:spcBef>
            </a:pPr>
            <a:r>
              <a:rPr lang="en-GB" altLang="en-US" sz="800" smtClean="0">
                <a:latin typeface="Arial" pitchFamily="34" charset="0"/>
              </a:rPr>
              <a:t>-&gt; this is not something unscientific: complexity theory (and common sense!) tells us that real, sustainable change involves the combination of a number of different factors, and is a product of the interaction of many different actors and stakeholders</a:t>
            </a:r>
          </a:p>
          <a:p>
            <a:pPr eaLnBrk="1" hangingPunct="1">
              <a:lnSpc>
                <a:spcPct val="80000"/>
              </a:lnSpc>
              <a:spcBef>
                <a:spcPct val="0"/>
              </a:spcBef>
            </a:pPr>
            <a:r>
              <a:rPr lang="en-GB" altLang="en-US" sz="800" smtClean="0">
                <a:latin typeface="Arial" pitchFamily="34" charset="0"/>
              </a:rPr>
              <a:t>-&gt; Outcome Mapping is concerned with the level where a programme has direct influence</a:t>
            </a:r>
          </a:p>
          <a:p>
            <a:pPr eaLnBrk="1" hangingPunct="1">
              <a:lnSpc>
                <a:spcPct val="80000"/>
              </a:lnSpc>
              <a:spcBef>
                <a:spcPct val="0"/>
              </a:spcBef>
            </a:pPr>
            <a:endParaRPr lang="en-GB" altLang="en-US" sz="800" smtClean="0">
              <a:latin typeface="Arial" pitchFamily="34" charset="0"/>
            </a:endParaRPr>
          </a:p>
          <a:p>
            <a:pPr eaLnBrk="1" hangingPunct="1">
              <a:lnSpc>
                <a:spcPct val="80000"/>
              </a:lnSpc>
              <a:spcBef>
                <a:spcPct val="0"/>
              </a:spcBef>
            </a:pPr>
            <a:r>
              <a:rPr lang="en-GB" altLang="en-US" sz="800" smtClean="0">
                <a:latin typeface="Arial" pitchFamily="34" charset="0"/>
              </a:rPr>
              <a:t>Complexity cross-reference:</a:t>
            </a:r>
          </a:p>
          <a:p>
            <a:pPr eaLnBrk="1" hangingPunct="1">
              <a:lnSpc>
                <a:spcPct val="80000"/>
              </a:lnSpc>
              <a:spcBef>
                <a:spcPct val="0"/>
              </a:spcBef>
              <a:buFontTx/>
              <a:buChar char="-"/>
            </a:pPr>
            <a:r>
              <a:rPr lang="en-GB" altLang="en-US" sz="800" smtClean="0">
                <a:latin typeface="Arial" pitchFamily="34" charset="0"/>
              </a:rPr>
              <a:t>Systems with multiple actors, inter-related and connected with each other and with their environment</a:t>
            </a:r>
          </a:p>
          <a:p>
            <a:pPr eaLnBrk="1" hangingPunct="1">
              <a:lnSpc>
                <a:spcPct val="80000"/>
              </a:lnSpc>
              <a:spcBef>
                <a:spcPct val="0"/>
              </a:spcBef>
              <a:buFontTx/>
              <a:buChar char="-"/>
            </a:pPr>
            <a:r>
              <a:rPr lang="en-GB" altLang="en-US" sz="800" smtClean="0">
                <a:latin typeface="Arial" pitchFamily="34" charset="0"/>
              </a:rPr>
              <a:t>Various forces interacting with each other, interdependent (e.g. political and social dimensions)</a:t>
            </a:r>
          </a:p>
          <a:p>
            <a:pPr eaLnBrk="1" hangingPunct="1">
              <a:lnSpc>
                <a:spcPct val="80000"/>
              </a:lnSpc>
              <a:spcBef>
                <a:spcPct val="0"/>
              </a:spcBef>
              <a:buFontTx/>
              <a:buChar char="-"/>
            </a:pPr>
            <a:r>
              <a:rPr lang="en-GB" altLang="en-US" sz="800" smtClean="0">
                <a:latin typeface="Arial" pitchFamily="34" charset="0"/>
              </a:rPr>
              <a:t>In these situations, change occurs because of the interaction of multiple actors and factors; can’t be controlled by one programme</a:t>
            </a:r>
          </a:p>
          <a:p>
            <a:pPr eaLnBrk="1" hangingPunct="1">
              <a:lnSpc>
                <a:spcPct val="80000"/>
              </a:lnSpc>
              <a:spcBef>
                <a:spcPct val="0"/>
              </a:spcBef>
              <a:buFontTx/>
              <a:buChar char="-"/>
            </a:pPr>
            <a:r>
              <a:rPr lang="en-GB" altLang="en-US" sz="800" smtClean="0">
                <a:latin typeface="Arial" pitchFamily="34" charset="0"/>
              </a:rPr>
              <a:t>Very difficult to predict what ‘impacts’ might be achieved in advance; SDOIC means inherent unpredictability, that isn’t unscientific but based on careful investigation</a:t>
            </a:r>
          </a:p>
          <a:p>
            <a:pPr eaLnBrk="1" hangingPunct="1">
              <a:lnSpc>
                <a:spcPct val="80000"/>
              </a:lnSpc>
              <a:spcBef>
                <a:spcPct val="0"/>
              </a:spcBef>
              <a:buFontTx/>
              <a:buChar char="-"/>
            </a:pPr>
            <a:r>
              <a:rPr lang="en-GB" altLang="en-US" sz="800" smtClean="0">
                <a:latin typeface="Arial" pitchFamily="34" charset="0"/>
              </a:rPr>
              <a:t>Common mistakes include trying to deliver clear, specific, measurable outcomes; better to work with inevitable uncertainty than to plan based on flimsy predictions</a:t>
            </a:r>
          </a:p>
          <a:p>
            <a:pPr eaLnBrk="1" hangingPunct="1">
              <a:lnSpc>
                <a:spcPct val="80000"/>
              </a:lnSpc>
              <a:spcBef>
                <a:spcPct val="0"/>
              </a:spcBef>
              <a:buFontTx/>
              <a:buChar char="-"/>
            </a:pPr>
            <a:r>
              <a:rPr lang="en-GB" altLang="en-US" sz="800" smtClean="0">
                <a:latin typeface="Arial" pitchFamily="34" charset="0"/>
              </a:rPr>
              <a:t>Russell Ackoff : 3 kinds of problems: Mess, problem and puzzle. MESS has no defined form or structure, not a clear understanding of what’s wrong, often involves economic, technological, ethical and political issues. Common mistake is to carve off part of a mess, deal with it as a problem and solve it as if it was a puzzle (as the simple causal chain from inputs to impact tries to do) -&gt; need to recognise messy realities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355214-5857-4643-A5CB-6DFF73720CA2}" type="slidenum">
              <a:rPr lang="en-US" altLang="en-US" smtClean="0"/>
              <a:pPr eaLnBrk="1" hangingPunct="1"/>
              <a:t>18</a:t>
            </a:fld>
            <a:endParaRPr lang="en-US" altLang="en-US" smtClean="0"/>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p:txBody>
          <a:bodyPr/>
          <a:lstStyle/>
          <a:p>
            <a:pPr eaLnBrk="1" fontAlgn="auto" hangingPunct="1">
              <a:spcBef>
                <a:spcPts val="0"/>
              </a:spcBef>
              <a:spcAft>
                <a:spcPts val="0"/>
              </a:spcAft>
              <a:defRPr/>
            </a:pPr>
            <a:r>
              <a:rPr lang="en-GB" dirty="0" smtClean="0"/>
              <a:t>Three mistakes in M&amp;E:</a:t>
            </a:r>
            <a:endParaRPr lang="en-GB" dirty="0" smtClean="0"/>
          </a:p>
          <a:p>
            <a:pPr marL="228600" indent="-228600" eaLnBrk="1" fontAlgn="auto" hangingPunct="1">
              <a:spcBef>
                <a:spcPts val="0"/>
              </a:spcBef>
              <a:spcAft>
                <a:spcPts val="0"/>
              </a:spcAft>
              <a:buFontTx/>
              <a:buAutoNum type="arabicParenR"/>
              <a:defRPr/>
            </a:pPr>
            <a:r>
              <a:rPr lang="en-GB" dirty="0" smtClean="0"/>
              <a:t>Only focussing on outputs (how many meetings, how many publications)</a:t>
            </a:r>
          </a:p>
          <a:p>
            <a:pPr marL="228600" indent="-228600" eaLnBrk="1" fontAlgn="auto" hangingPunct="1">
              <a:spcBef>
                <a:spcPts val="0"/>
              </a:spcBef>
              <a:spcAft>
                <a:spcPts val="0"/>
              </a:spcAft>
              <a:buFontTx/>
              <a:buAutoNum type="arabicParenR"/>
              <a:defRPr/>
            </a:pPr>
            <a:endParaRPr lang="en-GB" dirty="0" smtClean="0"/>
          </a:p>
          <a:p>
            <a:pPr marL="228600" indent="-228600" eaLnBrk="1" fontAlgn="auto" hangingPunct="1">
              <a:spcBef>
                <a:spcPts val="0"/>
              </a:spcBef>
              <a:spcAft>
                <a:spcPts val="0"/>
              </a:spcAft>
              <a:buFontTx/>
              <a:buAutoNum type="arabicParenR"/>
              <a:defRPr/>
            </a:pPr>
            <a:r>
              <a:rPr lang="en-GB" dirty="0" smtClean="0"/>
              <a:t>Only focussing on impacts (decrease in infant mortality, new legislation, access to water, incidence of malaria)</a:t>
            </a:r>
          </a:p>
          <a:p>
            <a:pPr marL="228600" indent="-228600" eaLnBrk="1" fontAlgn="auto" hangingPunct="1">
              <a:spcBef>
                <a:spcPts val="0"/>
              </a:spcBef>
              <a:spcAft>
                <a:spcPts val="0"/>
              </a:spcAft>
              <a:buFontTx/>
              <a:buAutoNum type="arabicParenR"/>
              <a:defRPr/>
            </a:pPr>
            <a:endParaRPr lang="en-GB" dirty="0" smtClean="0"/>
          </a:p>
          <a:p>
            <a:pPr marL="228600" indent="-228600" eaLnBrk="1" fontAlgn="auto" hangingPunct="1">
              <a:spcBef>
                <a:spcPts val="0"/>
              </a:spcBef>
              <a:spcAft>
                <a:spcPts val="0"/>
              </a:spcAft>
              <a:buFontTx/>
              <a:buAutoNum type="arabicParenR"/>
              <a:defRPr/>
            </a:pPr>
            <a:r>
              <a:rPr lang="en-GB" dirty="0" smtClean="0"/>
              <a:t>Assuming a causal link between the two</a:t>
            </a:r>
          </a:p>
          <a:p>
            <a:pPr marL="228600" indent="-228600" eaLnBrk="1" fontAlgn="auto" hangingPunct="1">
              <a:spcBef>
                <a:spcPts val="0"/>
              </a:spcBef>
              <a:spcAft>
                <a:spcPts val="0"/>
              </a:spcAft>
              <a:defRPr/>
            </a:pPr>
            <a:endParaRPr lang="th-TH"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1A51DE-147F-49C5-8C4A-30C306122D06}" type="slidenum">
              <a:rPr lang="en-US" altLang="en-US" smtClean="0"/>
              <a:pPr eaLnBrk="1" hangingPunct="1"/>
              <a:t>21</a:t>
            </a:fld>
            <a:endParaRPr lang="en-US" altLang="en-US" smtClean="0"/>
          </a:p>
        </p:txBody>
      </p:sp>
      <p:sp>
        <p:nvSpPr>
          <p:cNvPr id="233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6307" name="Rectangle 3"/>
          <p:cNvSpPr>
            <a:spLocks noGrp="1" noChangeArrowheads="1"/>
          </p:cNvSpPr>
          <p:nvPr>
            <p:ph type="body" idx="1"/>
          </p:nvPr>
        </p:nvSpPr>
        <p:spPr/>
        <p:txBody>
          <a:bodyPr/>
          <a:lstStyle/>
          <a:p>
            <a:pPr marL="268288" indent="-228600">
              <a:spcBef>
                <a:spcPts val="413"/>
              </a:spcBef>
              <a:defRPr/>
            </a:pPr>
            <a:r>
              <a:rPr lang="en-US" dirty="0" smtClean="0">
                <a:solidFill>
                  <a:srgbClr val="000000"/>
                </a:solidFill>
                <a:cs typeface="Arial" pitchFamily="34" charset="0"/>
                <a:sym typeface="Arial" pitchFamily="34" charset="0"/>
              </a:rPr>
              <a:t>The five types of M&amp;E data:</a:t>
            </a:r>
          </a:p>
          <a:p>
            <a:pPr marL="268288" indent="-228600">
              <a:spcBef>
                <a:spcPts val="413"/>
              </a:spcBef>
              <a:buFontTx/>
              <a:buAutoNum type="arabicPeriod"/>
              <a:defRPr/>
            </a:pPr>
            <a:r>
              <a:rPr lang="en-US" dirty="0" smtClean="0">
                <a:solidFill>
                  <a:srgbClr val="000000"/>
                </a:solidFill>
                <a:cs typeface="Arial" pitchFamily="34" charset="0"/>
                <a:sym typeface="Arial" pitchFamily="34" charset="0"/>
              </a:rPr>
              <a:t>Program Staying relevant and viable</a:t>
            </a:r>
          </a:p>
          <a:p>
            <a:pPr marL="268288" indent="-228600">
              <a:spcBef>
                <a:spcPts val="413"/>
              </a:spcBef>
              <a:buFontTx/>
              <a:buAutoNum type="arabicPeriod"/>
              <a:defRPr/>
            </a:pPr>
            <a:r>
              <a:rPr lang="en-US" dirty="0" smtClean="0">
                <a:solidFill>
                  <a:srgbClr val="000000"/>
                </a:solidFill>
                <a:cs typeface="Arial" pitchFamily="34" charset="0"/>
                <a:sym typeface="Arial" pitchFamily="34" charset="0"/>
              </a:rPr>
              <a:t>Delivery of program interventions</a:t>
            </a:r>
          </a:p>
          <a:p>
            <a:pPr marL="268288" indent="-228600">
              <a:spcBef>
                <a:spcPts val="413"/>
              </a:spcBef>
              <a:buFontTx/>
              <a:buAutoNum type="arabicPeriod"/>
              <a:defRPr/>
            </a:pPr>
            <a:r>
              <a:rPr lang="en-US" dirty="0" smtClean="0">
                <a:solidFill>
                  <a:srgbClr val="000000"/>
                </a:solidFill>
                <a:cs typeface="Arial" pitchFamily="34" charset="0"/>
                <a:sym typeface="Arial" pitchFamily="34" charset="0"/>
              </a:rPr>
              <a:t>Changes in </a:t>
            </a:r>
            <a:r>
              <a:rPr lang="en-US" dirty="0" err="1" smtClean="0">
                <a:solidFill>
                  <a:srgbClr val="000000"/>
                </a:solidFill>
                <a:cs typeface="Arial" pitchFamily="34" charset="0"/>
                <a:sym typeface="Arial" pitchFamily="34" charset="0"/>
              </a:rPr>
              <a:t>behaviour</a:t>
            </a:r>
            <a:r>
              <a:rPr lang="en-US" dirty="0" smtClean="0">
                <a:solidFill>
                  <a:srgbClr val="000000"/>
                </a:solidFill>
                <a:cs typeface="Arial" pitchFamily="34" charset="0"/>
                <a:sym typeface="Arial" pitchFamily="34" charset="0"/>
              </a:rPr>
              <a:t> of partners</a:t>
            </a:r>
          </a:p>
          <a:p>
            <a:pPr marL="268288" indent="-228600">
              <a:spcBef>
                <a:spcPts val="413"/>
              </a:spcBef>
              <a:buFontTx/>
              <a:buAutoNum type="arabicPeriod"/>
              <a:defRPr/>
            </a:pPr>
            <a:r>
              <a:rPr lang="en-US" dirty="0" smtClean="0">
                <a:solidFill>
                  <a:srgbClr val="000000"/>
                </a:solidFill>
                <a:cs typeface="Arial" pitchFamily="34" charset="0"/>
                <a:sym typeface="Arial" pitchFamily="34" charset="0"/>
              </a:rPr>
              <a:t>Contextual changes </a:t>
            </a:r>
          </a:p>
          <a:p>
            <a:pPr marL="268288" indent="-228600">
              <a:spcBef>
                <a:spcPts val="413"/>
              </a:spcBef>
              <a:buFontTx/>
              <a:buAutoNum type="arabicPeriod"/>
              <a:defRPr/>
            </a:pPr>
            <a:r>
              <a:rPr lang="en-US" dirty="0" smtClean="0">
                <a:solidFill>
                  <a:srgbClr val="000000"/>
                </a:solidFill>
                <a:cs typeface="Arial" pitchFamily="34" charset="0"/>
                <a:sym typeface="Arial" pitchFamily="34" charset="0"/>
              </a:rPr>
              <a:t>Situational changes of girls and women</a:t>
            </a:r>
          </a:p>
          <a:p>
            <a:pPr>
              <a:defRPr/>
            </a:pPr>
            <a:endParaRPr lang="en-US" dirty="0" smtClean="0"/>
          </a:p>
          <a:p>
            <a:pPr>
              <a:defRPr/>
            </a:pPr>
            <a:r>
              <a:rPr lang="en-US" dirty="0" smtClean="0"/>
              <a:t>Other </a:t>
            </a:r>
            <a:r>
              <a:rPr lang="en-US" dirty="0"/>
              <a:t>methods define outcome differently - do not include </a:t>
            </a:r>
            <a:r>
              <a:rPr lang="en-US" dirty="0" err="1"/>
              <a:t>behaviour</a:t>
            </a:r>
            <a:r>
              <a:rPr lang="en-US" dirty="0"/>
              <a:t> change - but in OM that is ALL we look </a:t>
            </a:r>
            <a:r>
              <a:rPr lang="en-US" dirty="0" smtClean="0"/>
              <a:t>at</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BPs – a helpful way to think about systems</a:t>
            </a:r>
            <a:r>
              <a:rPr lang="en-CA" baseline="0" dirty="0" smtClean="0"/>
              <a:t> – what are the links of influence?  Who’s a key player? Who is not? How do we get to them?  How do we best engage with the system to bring about change? </a:t>
            </a:r>
          </a:p>
        </p:txBody>
      </p:sp>
      <p:sp>
        <p:nvSpPr>
          <p:cNvPr id="4" name="Slide Number Placeholder 3"/>
          <p:cNvSpPr>
            <a:spLocks noGrp="1"/>
          </p:cNvSpPr>
          <p:nvPr>
            <p:ph type="sldNum" sz="quarter" idx="10"/>
          </p:nvPr>
        </p:nvSpPr>
        <p:spPr/>
        <p:txBody>
          <a:bodyPr/>
          <a:lstStyle/>
          <a:p>
            <a:fld id="{2BE140AB-265F-43C8-93CC-10D56F122A78}" type="slidenum">
              <a:rPr lang="en-GB" smtClean="0"/>
              <a:pPr/>
              <a:t>25</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2C2C84"/>
                </a:solidFill>
                <a:latin typeface="Arial" charset="0"/>
                <a:ea typeface="ＭＳ Ｐゴシック" charset="0"/>
                <a:sym typeface="Arial" charset="0"/>
              </a:rPr>
              <a:t>Those individuals, groups, &amp; organizations with whom a program interacts directly to effect change &amp; with whom the program can anticipate some opportunities for influence.</a:t>
            </a:r>
          </a:p>
          <a:p>
            <a:endParaRPr lang="en-CA" dirty="0"/>
          </a:p>
        </p:txBody>
      </p:sp>
      <p:sp>
        <p:nvSpPr>
          <p:cNvPr id="4" name="Slide Number Placeholder 3"/>
          <p:cNvSpPr>
            <a:spLocks noGrp="1"/>
          </p:cNvSpPr>
          <p:nvPr>
            <p:ph type="sldNum" sz="quarter" idx="10"/>
          </p:nvPr>
        </p:nvSpPr>
        <p:spPr/>
        <p:txBody>
          <a:bodyPr/>
          <a:lstStyle/>
          <a:p>
            <a:fld id="{2BE140AB-265F-43C8-93CC-10D56F122A78}" type="slidenum">
              <a:rPr lang="en-GB" smtClean="0"/>
              <a:pPr/>
              <a:t>26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86A862-D5EB-47F3-BF67-C463B745B926}" type="slidenum">
              <a:rPr lang="en-US" altLang="en-US" smtClean="0"/>
              <a:pPr eaLnBrk="1" hangingPunct="1"/>
              <a:t>2</a:t>
            </a:fld>
            <a:endParaRPr lang="en-US" altLang="en-US" smtClean="0"/>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C49940-045A-448B-BD09-BB8B0190493B}" type="slidenum">
              <a:rPr lang="en-US" altLang="en-US" smtClean="0"/>
              <a:pPr eaLnBrk="1" hangingPunct="1"/>
              <a:t>30</a:t>
            </a:fld>
            <a:endParaRPr lang="en-US" altLang="en-US" smtClean="0"/>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outcome challenge is to get to the top of the hill. </a:t>
            </a:r>
          </a:p>
          <a:p>
            <a:endParaRPr lang="en-GB" altLang="en-US" dirty="0" smtClean="0"/>
          </a:p>
          <a:p>
            <a:r>
              <a:rPr lang="en-GB" altLang="en-US" dirty="0" smtClean="0"/>
              <a:t>We expect to see them facing the right general direction, gathering their equipment, assessing the road ahead and choosing an initial path and making the first steps.</a:t>
            </a:r>
          </a:p>
          <a:p>
            <a:endParaRPr lang="en-GB" altLang="en-US" dirty="0" smtClean="0"/>
          </a:p>
          <a:p>
            <a:r>
              <a:rPr lang="en-GB" altLang="en-US" dirty="0" smtClean="0"/>
              <a:t>We’d like to see them persevere when it starts getting tough, getting over the initial hurdles, keeping the end in sight, enjoying the journey, learning along the way, building excitement for the finale and getting ready for the final assent.</a:t>
            </a:r>
          </a:p>
          <a:p>
            <a:endParaRPr lang="en-GB" altLang="en-US" dirty="0" smtClean="0"/>
          </a:p>
          <a:p>
            <a:r>
              <a:rPr lang="en-GB" altLang="en-US" dirty="0" smtClean="0"/>
              <a:t>We’d love to see them staying the course until the end, pick a suitable path up the hill, make appropriate adjustments to their strategy – new equipment, new friends to help them, perhaps finding an even better hill once they have a clearer view, once they are there we hope they can lead the expedition onwards to a new adventure.</a:t>
            </a:r>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48D0FF-7517-433B-875C-7F266BDF212B}" type="slidenum">
              <a:rPr lang="en-GB" altLang="en-US" smtClean="0"/>
              <a:pPr eaLnBrk="1" hangingPunct="1"/>
              <a:t>31</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1C8C44-2178-44EC-AC21-F94ACB8FCD52}" type="slidenum">
              <a:rPr lang="en-US" altLang="en-US" smtClean="0"/>
              <a:pPr eaLnBrk="1" hangingPunct="1"/>
              <a:t>32</a:t>
            </a:fld>
            <a:endParaRPr lang="en-US" altLang="en-US" smtClean="0"/>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3B79F7-A50C-4387-8F96-30903A1A7710}" type="slidenum">
              <a:rPr lang="en-US" altLang="en-US" smtClean="0"/>
              <a:pPr eaLnBrk="1" hangingPunct="1"/>
              <a:t>33</a:t>
            </a:fld>
            <a:endParaRPr lang="en-US" altLang="en-US" smtClean="0"/>
          </a:p>
        </p:txBody>
      </p:sp>
      <p:sp>
        <p:nvSpPr>
          <p:cNvPr id="214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n-US" dirty="0" err="1" smtClean="0"/>
              <a:t>This</a:t>
            </a:r>
            <a:r>
              <a:rPr lang="es-ES_tradnl" altLang="en-US" dirty="0" smtClean="0"/>
              <a:t> </a:t>
            </a:r>
            <a:r>
              <a:rPr lang="es-ES_tradnl" altLang="en-US" dirty="0" err="1" smtClean="0"/>
              <a:t>level</a:t>
            </a:r>
            <a:r>
              <a:rPr lang="es-ES_tradnl" altLang="en-US" dirty="0" smtClean="0"/>
              <a:t> of </a:t>
            </a:r>
            <a:r>
              <a:rPr lang="es-ES_tradnl" altLang="en-US" dirty="0" err="1" smtClean="0"/>
              <a:t>generality</a:t>
            </a:r>
            <a:r>
              <a:rPr lang="es-ES_tradnl" altLang="en-US" dirty="0" smtClean="0"/>
              <a:t> </a:t>
            </a:r>
            <a:r>
              <a:rPr lang="es-ES_tradnl" altLang="en-US" dirty="0" err="1" smtClean="0"/>
              <a:t>is</a:t>
            </a:r>
            <a:r>
              <a:rPr lang="es-ES_tradnl" altLang="en-US" dirty="0" smtClean="0"/>
              <a:t> OK </a:t>
            </a:r>
            <a:r>
              <a:rPr lang="es-ES_tradnl" altLang="en-US" dirty="0" err="1" smtClean="0"/>
              <a:t>for</a:t>
            </a:r>
            <a:r>
              <a:rPr lang="es-ES_tradnl" altLang="en-US" dirty="0" smtClean="0"/>
              <a:t> </a:t>
            </a:r>
            <a:r>
              <a:rPr lang="es-ES_tradnl" altLang="en-US" dirty="0" err="1" smtClean="0"/>
              <a:t>higher</a:t>
            </a:r>
            <a:r>
              <a:rPr lang="es-ES_tradnl" altLang="en-US" dirty="0" smtClean="0"/>
              <a:t> </a:t>
            </a:r>
            <a:r>
              <a:rPr lang="es-ES_tradnl" altLang="en-US" dirty="0" err="1" smtClean="0"/>
              <a:t>level</a:t>
            </a:r>
            <a:r>
              <a:rPr lang="es-ES_tradnl" altLang="en-US" dirty="0" smtClean="0"/>
              <a:t> </a:t>
            </a:r>
            <a:r>
              <a:rPr lang="es-ES_tradnl" altLang="en-US" dirty="0" err="1" smtClean="0"/>
              <a:t>audiences</a:t>
            </a:r>
            <a:r>
              <a:rPr lang="es-ES_tradnl" altLang="en-US" dirty="0" smtClean="0"/>
              <a:t> </a:t>
            </a:r>
            <a:r>
              <a:rPr lang="es-ES_tradnl" altLang="en-US" dirty="0" err="1" smtClean="0"/>
              <a:t>but</a:t>
            </a:r>
            <a:r>
              <a:rPr lang="es-ES_tradnl" altLang="en-US" dirty="0" smtClean="0"/>
              <a:t>, </a:t>
            </a:r>
            <a:r>
              <a:rPr lang="es-ES_tradnl" altLang="en-US" dirty="0" err="1" smtClean="0"/>
              <a:t>for</a:t>
            </a:r>
            <a:r>
              <a:rPr lang="es-ES_tradnl" altLang="en-US" dirty="0" smtClean="0"/>
              <a:t> M&amp;E and at </a:t>
            </a:r>
            <a:r>
              <a:rPr lang="es-ES_tradnl" altLang="en-US" dirty="0" err="1" smtClean="0"/>
              <a:t>the</a:t>
            </a:r>
            <a:r>
              <a:rPr lang="es-ES_tradnl" altLang="en-US" dirty="0" smtClean="0"/>
              <a:t> </a:t>
            </a:r>
            <a:r>
              <a:rPr lang="es-ES_tradnl" altLang="en-US" dirty="0" err="1" smtClean="0"/>
              <a:t>operational</a:t>
            </a:r>
            <a:r>
              <a:rPr lang="es-ES_tradnl" altLang="en-US" dirty="0" smtClean="0"/>
              <a:t> </a:t>
            </a:r>
            <a:r>
              <a:rPr lang="es-ES_tradnl" altLang="en-US" dirty="0" err="1" smtClean="0"/>
              <a:t>level</a:t>
            </a:r>
            <a:r>
              <a:rPr lang="es-ES_tradnl" altLang="en-US" dirty="0" smtClean="0"/>
              <a:t>, </a:t>
            </a:r>
            <a:r>
              <a:rPr lang="es-ES_tradnl" altLang="en-US" dirty="0" err="1" smtClean="0"/>
              <a:t>greater</a:t>
            </a:r>
            <a:r>
              <a:rPr lang="es-ES_tradnl" altLang="en-US" dirty="0" smtClean="0"/>
              <a:t> </a:t>
            </a:r>
            <a:r>
              <a:rPr lang="es-ES_tradnl" altLang="en-US" dirty="0" err="1" smtClean="0"/>
              <a:t>specificity</a:t>
            </a:r>
            <a:r>
              <a:rPr lang="es-ES_tradnl" altLang="en-US" dirty="0" smtClean="0"/>
              <a:t> </a:t>
            </a:r>
            <a:r>
              <a:rPr lang="es-ES_tradnl" altLang="en-US" dirty="0" err="1" smtClean="0"/>
              <a:t>is</a:t>
            </a:r>
            <a:r>
              <a:rPr lang="es-ES_tradnl" altLang="en-US" dirty="0" smtClean="0"/>
              <a:t> </a:t>
            </a:r>
            <a:r>
              <a:rPr lang="es-ES_tradnl" altLang="en-US" dirty="0" err="1" smtClean="0"/>
              <a:t>essential</a:t>
            </a:r>
            <a:r>
              <a:rPr lang="es-ES_tradnl" altLang="en-US" dirty="0" smtClean="0"/>
              <a:t>.</a:t>
            </a:r>
          </a:p>
          <a:p>
            <a:endParaRPr lang="es-ES_tradnl" altLang="en-US" dirty="0" smtClean="0"/>
          </a:p>
          <a:p>
            <a:pPr eaLnBrk="1" hangingPunct="1">
              <a:spcBef>
                <a:spcPts val="1800"/>
              </a:spcBef>
            </a:pPr>
            <a:r>
              <a:rPr lang="en-GB" altLang="en-US" dirty="0" smtClean="0"/>
              <a:t>How can the programme know the boundary partner is moving toward the outcome?</a:t>
            </a:r>
          </a:p>
          <a:p>
            <a:pPr eaLnBrk="1" hangingPunct="1">
              <a:spcBef>
                <a:spcPts val="1800"/>
              </a:spcBef>
            </a:pPr>
            <a:r>
              <a:rPr lang="en-GB" altLang="en-US" dirty="0" smtClean="0"/>
              <a:t>What would they be doing?</a:t>
            </a:r>
          </a:p>
          <a:p>
            <a:pPr eaLnBrk="1" hangingPunct="1">
              <a:spcBef>
                <a:spcPts val="1800"/>
              </a:spcBef>
            </a:pPr>
            <a:r>
              <a:rPr lang="en-GB" altLang="en-US" dirty="0" smtClean="0"/>
              <a:t>What milestones would be reached as the boundary partner moves towards their intended role in contributing to the vision?</a:t>
            </a:r>
          </a:p>
          <a:p>
            <a:endParaRPr lang="es-ES_tradnl"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nSpc>
                <a:spcPct val="90000"/>
              </a:lnSpc>
              <a:buFont typeface="Wingdings" pitchFamily="-72" charset="2"/>
              <a:buChar char="ü"/>
            </a:pPr>
            <a:r>
              <a:rPr lang="en-US" sz="1200" kern="1200" dirty="0" smtClean="0">
                <a:solidFill>
                  <a:schemeClr val="tx1"/>
                </a:solidFill>
                <a:latin typeface="+mn-lt"/>
                <a:ea typeface="ＭＳ Ｐゴシック" pitchFamily="-72" charset="-128"/>
                <a:cs typeface="ＭＳ Ｐゴシック" pitchFamily="-72" charset="-128"/>
              </a:rPr>
              <a:t>Malawi – MNCH – Logic Model</a:t>
            </a:r>
          </a:p>
          <a:p>
            <a:pPr>
              <a:lnSpc>
                <a:spcPct val="90000"/>
              </a:lnSpc>
              <a:buFont typeface="Wingdings" pitchFamily="-72" charset="2"/>
              <a:buChar char="ü"/>
            </a:pPr>
            <a:endParaRPr lang="en-US" sz="1200" kern="1200" dirty="0" smtClean="0">
              <a:solidFill>
                <a:schemeClr val="tx1"/>
              </a:solidFill>
              <a:latin typeface="+mn-lt"/>
              <a:ea typeface="ＭＳ Ｐゴシック" pitchFamily="-72" charset="-128"/>
              <a:cs typeface="ＭＳ Ｐゴシック" pitchFamily="-72" charset="-128"/>
            </a:endParaRPr>
          </a:p>
          <a:p>
            <a:pPr>
              <a:lnSpc>
                <a:spcPct val="90000"/>
              </a:lnSpc>
              <a:buFont typeface="Wingdings" pitchFamily="-72" charset="2"/>
              <a:buChar char="ü"/>
            </a:pPr>
            <a:r>
              <a:rPr lang="en-US" sz="1200" kern="1200" dirty="0" smtClean="0">
                <a:solidFill>
                  <a:schemeClr val="tx1"/>
                </a:solidFill>
                <a:latin typeface="+mn-lt"/>
                <a:ea typeface="ＭＳ Ｐゴシック" pitchFamily="-72" charset="-128"/>
                <a:cs typeface="ＭＳ Ｐゴシック" pitchFamily="-72" charset="-128"/>
              </a:rPr>
              <a:t>Intermediate outcome indicators : quantitative, baseline-</a:t>
            </a:r>
            <a:r>
              <a:rPr lang="en-US" sz="1200" kern="1200" dirty="0" err="1" smtClean="0">
                <a:solidFill>
                  <a:schemeClr val="tx1"/>
                </a:solidFill>
                <a:latin typeface="+mn-lt"/>
                <a:ea typeface="ＭＳ Ｐゴシック" pitchFamily="-72" charset="-128"/>
                <a:cs typeface="ＭＳ Ｐゴシック" pitchFamily="-72" charset="-128"/>
              </a:rPr>
              <a:t>endline</a:t>
            </a:r>
            <a:r>
              <a:rPr lang="en-US" sz="1200" kern="1200" dirty="0" smtClean="0">
                <a:solidFill>
                  <a:schemeClr val="tx1"/>
                </a:solidFill>
                <a:latin typeface="+mn-lt"/>
                <a:ea typeface="ＭＳ Ｐゴシック" pitchFamily="-72" charset="-128"/>
                <a:cs typeface="ＭＳ Ｐゴシック" pitchFamily="-72" charset="-128"/>
              </a:rPr>
              <a:t>, i.e. “increase in men and women adopting new micronutrient rich recipes in their food preparations” - - no acknowledgement, intent or tracking of different systems actors that contribute to this indicator</a:t>
            </a:r>
          </a:p>
          <a:p>
            <a:pPr>
              <a:lnSpc>
                <a:spcPct val="90000"/>
              </a:lnSpc>
              <a:buFont typeface="Wingdings" pitchFamily="-72" charset="2"/>
              <a:buChar char="ü"/>
            </a:pPr>
            <a:endParaRPr lang="en-US" sz="1200" kern="1200" dirty="0" smtClean="0">
              <a:solidFill>
                <a:schemeClr val="tx1"/>
              </a:solidFill>
              <a:latin typeface="+mn-lt"/>
              <a:ea typeface="ＭＳ Ｐゴシック" pitchFamily="-72" charset="-128"/>
              <a:cs typeface="ＭＳ Ｐゴシック" pitchFamily="-72" charset="-128"/>
            </a:endParaRPr>
          </a:p>
          <a:p>
            <a:pPr>
              <a:lnSpc>
                <a:spcPct val="90000"/>
              </a:lnSpc>
              <a:buFont typeface="Wingdings" pitchFamily="-72" charset="2"/>
              <a:buChar char="ü"/>
            </a:pPr>
            <a:r>
              <a:rPr lang="en-US" sz="1200" kern="1200" dirty="0" smtClean="0">
                <a:solidFill>
                  <a:schemeClr val="tx1"/>
                </a:solidFill>
                <a:latin typeface="+mn-lt"/>
                <a:ea typeface="ＭＳ Ｐゴシック" pitchFamily="-72" charset="-128"/>
                <a:cs typeface="ＭＳ Ｐゴシック" pitchFamily="-72" charset="-128"/>
              </a:rPr>
              <a:t>OM to ‘unpack’ the influencing actors behind the indicators</a:t>
            </a:r>
          </a:p>
          <a:p>
            <a:pPr>
              <a:lnSpc>
                <a:spcPct val="90000"/>
              </a:lnSpc>
              <a:buFont typeface="Wingdings" pitchFamily="-72" charset="2"/>
              <a:buChar char="§"/>
            </a:pPr>
            <a:r>
              <a:rPr lang="en-US" sz="1600" dirty="0" smtClean="0"/>
              <a:t>Sort out who affects the ability to adopt and prepare new recipes (step 3: boundary partners) </a:t>
            </a:r>
          </a:p>
          <a:p>
            <a:pPr>
              <a:lnSpc>
                <a:spcPct val="90000"/>
              </a:lnSpc>
              <a:buFont typeface="Wingdings" pitchFamily="-72" charset="2"/>
              <a:buChar char="§"/>
            </a:pPr>
            <a:r>
              <a:rPr lang="en-US" sz="1600" dirty="0" smtClean="0"/>
              <a:t>Hypothesize the </a:t>
            </a:r>
            <a:r>
              <a:rPr lang="en-US" sz="1600" dirty="0" err="1" smtClean="0"/>
              <a:t>behavioural</a:t>
            </a:r>
            <a:r>
              <a:rPr lang="en-US" sz="1600" dirty="0" smtClean="0"/>
              <a:t> changes that BPs and project team hope to see to fully support new types of food preparation (step 4 &amp; 5: outcome challenges and progress markers)</a:t>
            </a:r>
          </a:p>
          <a:p>
            <a:pPr>
              <a:lnSpc>
                <a:spcPct val="90000"/>
              </a:lnSpc>
              <a:buFont typeface="Wingdings" pitchFamily="-72" charset="2"/>
              <a:buChar char="§"/>
            </a:pPr>
            <a:r>
              <a:rPr lang="en-US" sz="1600" dirty="0" smtClean="0"/>
              <a:t>Review project activity plans to ensure more diverse / appropriate strategies to support these changes (step 6: strategy maps) </a:t>
            </a:r>
          </a:p>
          <a:p>
            <a:pPr>
              <a:lnSpc>
                <a:spcPct val="90000"/>
              </a:lnSpc>
              <a:buFont typeface="Wingdings" pitchFamily="-72" charset="2"/>
              <a:buChar char="ü"/>
            </a:pPr>
            <a:endParaRPr kumimoji="0" lang="en-US" sz="1600" b="0" i="0" u="none" strike="noStrike" kern="1200" cap="none" spc="0" normalizeH="0" baseline="0" noProof="0" dirty="0" smtClean="0">
              <a:ln>
                <a:noFill/>
              </a:ln>
              <a:solidFill>
                <a:schemeClr val="tx1"/>
              </a:solidFill>
              <a:effectLst/>
              <a:uLnTx/>
              <a:uFillTx/>
              <a:latin typeface="+mn-lt"/>
              <a:ea typeface="ＭＳ Ｐゴシック" pitchFamily="-72" charset="-128"/>
              <a:cs typeface="ＭＳ Ｐゴシック" pitchFamily="-72" charset="-128"/>
            </a:endParaRPr>
          </a:p>
          <a:p>
            <a:pPr>
              <a:lnSpc>
                <a:spcPct val="90000"/>
              </a:lnSpc>
              <a:buFont typeface="Wingdings" pitchFamily="-72" charset="2"/>
              <a:buChar char="ü"/>
            </a:pPr>
            <a:endParaRPr kumimoji="0" lang="en-US" sz="1600" b="0" i="0" u="none" strike="noStrike" kern="1200" cap="none" spc="0" normalizeH="0" baseline="0" noProof="0" dirty="0" smtClean="0">
              <a:ln>
                <a:noFill/>
              </a:ln>
              <a:solidFill>
                <a:schemeClr val="tx1"/>
              </a:solidFill>
              <a:effectLst/>
              <a:uLnTx/>
              <a:uFillTx/>
              <a:latin typeface="+mn-lt"/>
              <a:ea typeface="ＭＳ Ｐゴシック" pitchFamily="-72" charset="-128"/>
              <a:cs typeface="ＭＳ Ｐゴシック" pitchFamily="-72" charset="-128"/>
            </a:endParaRPr>
          </a:p>
          <a:p>
            <a:r>
              <a:rPr lang="en-US" sz="1600" dirty="0" smtClean="0"/>
              <a:t>Lesson: OM can be modular</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dirty="0" smtClean="0"/>
              <a:t>DFATD funded programming through CARE Canada in Malawi, Tanzania, Ethiopia and Zimbabwe; planned with and guided by overall with a logic model / results-based management</a:t>
            </a:r>
          </a:p>
          <a:p>
            <a:endParaRPr lang="en-US" sz="1600" dirty="0" smtClean="0"/>
          </a:p>
          <a:p>
            <a:r>
              <a:rPr lang="en-US" sz="1600" dirty="0" err="1" smtClean="0"/>
              <a:t>Maziko</a:t>
            </a:r>
            <a:r>
              <a:rPr lang="en-US" sz="1600" dirty="0" smtClean="0"/>
              <a:t> – nutrition – ultimate impact = decrease levels</a:t>
            </a:r>
            <a:r>
              <a:rPr lang="en-US" sz="1600" baseline="0" dirty="0" smtClean="0"/>
              <a:t> of stunting in central region of Malawi; nutrition, agriculture, </a:t>
            </a:r>
            <a:r>
              <a:rPr lang="en-US" sz="1600" baseline="0" dirty="0" err="1" smtClean="0"/>
              <a:t>hyiene</a:t>
            </a:r>
            <a:r>
              <a:rPr lang="en-US" sz="1600" baseline="0" dirty="0" smtClean="0"/>
              <a:t> and sanitation, VSL</a:t>
            </a:r>
          </a:p>
          <a:p>
            <a:endParaRPr lang="en-US" sz="1600" baseline="0" dirty="0" smtClean="0"/>
          </a:p>
          <a:p>
            <a:r>
              <a:rPr lang="en-US" sz="1600" kern="1200" dirty="0" smtClean="0">
                <a:solidFill>
                  <a:schemeClr val="tx1"/>
                </a:solidFill>
                <a:latin typeface="+mn-lt"/>
                <a:ea typeface="ＭＳ Ｐゴシック" pitchFamily="-72" charset="-128"/>
                <a:cs typeface="ＭＳ Ｐゴシック" pitchFamily="-72" charset="-128"/>
              </a:rPr>
              <a:t>Nutrition component is the main project component and aims at delivering nutrition information and reinforcing adoption of positive practices in all households who have under-five children, pregnant and lactating women in them. The behavior changes being targeted at include proper food utilization, processing and preparation. The Agriculture component is a support component to the Nutrition component which is aiming at increasing production of nutritious foods at the household level and adopting processing techniques that reduces losses in micronutrients during food processing for storage and food budgeting. </a:t>
            </a:r>
          </a:p>
          <a:p>
            <a:endParaRPr lang="en-US" sz="1600" kern="1200" baseline="0" dirty="0" smtClean="0">
              <a:solidFill>
                <a:schemeClr val="tx1"/>
              </a:solidFill>
              <a:latin typeface="+mn-lt"/>
              <a:ea typeface="ＭＳ Ｐゴシック" pitchFamily="-72" charset="-128"/>
            </a:endParaRPr>
          </a:p>
          <a:p>
            <a:r>
              <a:rPr lang="en-US" sz="1600" kern="1200" baseline="0" dirty="0" smtClean="0">
                <a:solidFill>
                  <a:schemeClr val="tx1"/>
                </a:solidFill>
                <a:latin typeface="+mn-lt"/>
                <a:ea typeface="ＭＳ Ｐゴシック" pitchFamily="-72" charset="-128"/>
              </a:rPr>
              <a:t>Improved ability of women and men HH members to prepare nutritious and micronutrient rich meals.  Indicator = number of women out of total adopting new micronutrient rich recipes in their food preparations.  </a:t>
            </a:r>
            <a:endParaRPr lang="en-US" sz="1600" baseline="0" dirty="0" smtClean="0"/>
          </a:p>
          <a:p>
            <a:endParaRPr lang="en-US" sz="1600" dirty="0" smtClean="0"/>
          </a:p>
          <a:p>
            <a:pPr>
              <a:lnSpc>
                <a:spcPct val="90000"/>
              </a:lnSpc>
              <a:buFont typeface="Wingdings" pitchFamily="-72" charset="2"/>
              <a:buChar char="ü"/>
            </a:pPr>
            <a:endParaRPr kumimoji="0" lang="en-US" sz="1600" b="0" i="0" u="none" strike="noStrike" kern="1200" cap="none" spc="0" normalizeH="0" baseline="0" noProof="0" dirty="0" smtClean="0">
              <a:ln>
                <a:noFill/>
              </a:ln>
              <a:solidFill>
                <a:schemeClr val="tx1"/>
              </a:solidFill>
              <a:effectLst/>
              <a:uLnTx/>
              <a:uFillTx/>
              <a:latin typeface="+mn-lt"/>
              <a:ea typeface="ＭＳ Ｐゴシック" pitchFamily="-72" charset="-128"/>
              <a:cs typeface="ＭＳ Ｐゴシック" pitchFamily="-72" charset="-128"/>
            </a:endParaRPr>
          </a:p>
          <a:p>
            <a:endParaRPr lang="en-CA" dirty="0"/>
          </a:p>
        </p:txBody>
      </p:sp>
      <p:sp>
        <p:nvSpPr>
          <p:cNvPr id="4" name="Slide Number Placeholder 3"/>
          <p:cNvSpPr>
            <a:spLocks noGrp="1"/>
          </p:cNvSpPr>
          <p:nvPr>
            <p:ph type="sldNum" sz="quarter" idx="10"/>
          </p:nvPr>
        </p:nvSpPr>
        <p:spPr/>
        <p:txBody>
          <a:bodyPr/>
          <a:lstStyle/>
          <a:p>
            <a:pPr>
              <a:defRPr/>
            </a:pPr>
            <a:fld id="{BD2AD799-CAE9-4DA4-9F69-1AF334CF08E6}" type="slidenum">
              <a:rPr lang="en-GB" smtClean="0"/>
              <a:pPr>
                <a:defRPr/>
              </a:pPr>
              <a:t>37</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90000"/>
              </a:lnSpc>
              <a:buFont typeface="Wingdings" pitchFamily="-72" charset="2"/>
              <a:buChar char="ü"/>
            </a:pPr>
            <a:r>
              <a:rPr lang="en-US" sz="2400" dirty="0" smtClean="0"/>
              <a:t>Project Monitoring now involves:</a:t>
            </a:r>
          </a:p>
          <a:p>
            <a:pPr>
              <a:lnSpc>
                <a:spcPct val="90000"/>
              </a:lnSpc>
              <a:buFont typeface="Wingdings" pitchFamily="-72" charset="2"/>
              <a:buChar char="§"/>
            </a:pPr>
            <a:r>
              <a:rPr lang="en-US" sz="2400" dirty="0" smtClean="0"/>
              <a:t>Baseline and </a:t>
            </a:r>
            <a:r>
              <a:rPr lang="en-US" sz="2400" dirty="0" err="1" smtClean="0"/>
              <a:t>endline</a:t>
            </a:r>
            <a:endParaRPr lang="en-US" sz="2400" dirty="0" smtClean="0"/>
          </a:p>
          <a:p>
            <a:pPr>
              <a:lnSpc>
                <a:spcPct val="90000"/>
              </a:lnSpc>
              <a:buFont typeface="Wingdings" pitchFamily="-72" charset="2"/>
              <a:buChar char="§"/>
            </a:pPr>
            <a:r>
              <a:rPr lang="en-US" sz="2400" dirty="0" smtClean="0"/>
              <a:t>Output monitoring</a:t>
            </a:r>
          </a:p>
          <a:p>
            <a:pPr>
              <a:lnSpc>
                <a:spcPct val="90000"/>
              </a:lnSpc>
              <a:buFont typeface="Wingdings" pitchFamily="-72" charset="2"/>
              <a:buChar char="§"/>
            </a:pPr>
            <a:r>
              <a:rPr lang="en-US" sz="2400" dirty="0" smtClean="0"/>
              <a:t>Outcome monitoring using OM</a:t>
            </a:r>
          </a:p>
          <a:p>
            <a:pPr lvl="1">
              <a:lnSpc>
                <a:spcPct val="90000"/>
              </a:lnSpc>
              <a:buFont typeface="Wingdings" pitchFamily="-72" charset="2"/>
              <a:buChar char="§"/>
            </a:pPr>
            <a:r>
              <a:rPr lang="en-US" sz="2000" dirty="0" smtClean="0"/>
              <a:t>Qualitative inquiry (using Rolling Profiles tool)</a:t>
            </a:r>
          </a:p>
          <a:p>
            <a:pPr lvl="1">
              <a:lnSpc>
                <a:spcPct val="90000"/>
              </a:lnSpc>
              <a:buFont typeface="Wingdings" pitchFamily="-72" charset="2"/>
              <a:buChar char="§"/>
            </a:pPr>
            <a:r>
              <a:rPr lang="en-US" sz="2000" dirty="0" smtClean="0"/>
              <a:t>Knowledge + Practice Surveys (drawing from some of the progress markers)</a:t>
            </a:r>
          </a:p>
          <a:p>
            <a:pPr lvl="1">
              <a:lnSpc>
                <a:spcPct val="90000"/>
              </a:lnSpc>
              <a:buFont typeface="Wingdings" pitchFamily="-72" charset="2"/>
              <a:buChar char="§"/>
            </a:pPr>
            <a:r>
              <a:rPr lang="en-US" sz="2000" dirty="0" smtClean="0"/>
              <a:t>Observation (using Field Diaries based on progress markers)</a:t>
            </a:r>
          </a:p>
          <a:p>
            <a:pPr lvl="1">
              <a:lnSpc>
                <a:spcPct val="90000"/>
              </a:lnSpc>
              <a:buFont typeface="Wingdings" pitchFamily="-72" charset="2"/>
              <a:buChar char="§"/>
            </a:pPr>
            <a:r>
              <a:rPr lang="en-US" sz="2000" dirty="0" smtClean="0"/>
              <a:t>Regular, facilitated reflection and sense-making processes to feed into program decision-making</a:t>
            </a:r>
          </a:p>
          <a:p>
            <a:pPr lvl="1">
              <a:lnSpc>
                <a:spcPct val="90000"/>
              </a:lnSpc>
              <a:buFont typeface="Wingdings" pitchFamily="-72" charset="2"/>
              <a:buChar char="§"/>
            </a:pPr>
            <a:r>
              <a:rPr lang="en-US" sz="2000" dirty="0" smtClean="0"/>
              <a:t>Using the tools and the reflection, a focus on first and foremost the change, including unexpected change, and then the reasons for change </a:t>
            </a:r>
          </a:p>
          <a:p>
            <a:pPr lvl="1">
              <a:lnSpc>
                <a:spcPct val="90000"/>
              </a:lnSpc>
              <a:buFont typeface="Wingdings" pitchFamily="-72" charset="2"/>
              <a:buChar char="§"/>
            </a:pPr>
            <a:r>
              <a:rPr lang="en-US" sz="2000" dirty="0" smtClean="0"/>
              <a:t>Each of the changes is tagged to the appropriate indicator and outcome in the logic model (tells the back story)</a:t>
            </a:r>
          </a:p>
          <a:p>
            <a:endParaRPr lang="en-CA" dirty="0"/>
          </a:p>
        </p:txBody>
      </p:sp>
      <p:sp>
        <p:nvSpPr>
          <p:cNvPr id="4" name="Slide Number Placeholder 3"/>
          <p:cNvSpPr>
            <a:spLocks noGrp="1"/>
          </p:cNvSpPr>
          <p:nvPr>
            <p:ph type="sldNum" sz="quarter" idx="10"/>
          </p:nvPr>
        </p:nvSpPr>
        <p:spPr/>
        <p:txBody>
          <a:bodyPr/>
          <a:lstStyle/>
          <a:p>
            <a:pPr>
              <a:defRPr/>
            </a:pPr>
            <a:fld id="{BD2AD799-CAE9-4DA4-9F69-1AF334CF08E6}" type="slidenum">
              <a:rPr lang="en-GB" smtClean="0"/>
              <a:pPr>
                <a:defRPr/>
              </a:pPr>
              <a:t>38</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61DFF7-663C-405A-B52E-29D694CCC718}" type="slidenum">
              <a:rPr lang="en-US" smtClean="0">
                <a:latin typeface="Arial" pitchFamily="34" charset="0"/>
              </a:rPr>
              <a:pPr/>
              <a:t>43</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rgbClr val="669900"/>
                </a:solidFill>
              </a:rPr>
              <a:t>Approach to capacity building is flexible, because process is evolving, non-linear, complex,  often unpredictable, based on a capacity assessment tool, flexible support, partners prioritize, put forward the hypothesis of the differences working with different organization types—feminist lens to program – meeting partners where they are at.  Oxfam sees organizations as dynamic systems that many actors contribute to change      </a:t>
            </a:r>
          </a:p>
          <a:p>
            <a:pPr eaLnBrk="1" hangingPunct="1">
              <a:spcBef>
                <a:spcPct val="0"/>
              </a:spcBef>
            </a:pPr>
            <a:endParaRPr lang="en-US" smtClean="0"/>
          </a:p>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DE6918-EAAB-4B4D-A2C0-EF144041F741}" type="slidenum">
              <a:rPr lang="en-US" smtClean="0">
                <a:latin typeface="Arial" pitchFamily="34" charset="0"/>
              </a:rPr>
              <a:pPr/>
              <a:t>45</a:t>
            </a:fld>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55AEF8-EE61-439F-AAED-9D13C1B64389}" type="slidenum">
              <a:rPr lang="en-US" altLang="en-US" smtClean="0"/>
              <a:pPr eaLnBrk="1" hangingPunct="1"/>
              <a:t>46</a:t>
            </a:fld>
            <a:endParaRPr lang="en-US" altLang="en-US" smtClean="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13"/>
              </a:spcBef>
              <a:buClr>
                <a:srgbClr val="000000"/>
              </a:buClr>
              <a:buFontTx/>
              <a:buChar char="•"/>
            </a:pPr>
            <a:endParaRPr lang="en-US" altLang="en-US" dirty="0" smtClean="0">
              <a:solidFill>
                <a:srgbClr val="000000"/>
              </a:solidFill>
              <a:cs typeface="Arial" pitchFamily="34" charset="0"/>
              <a:sym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xfrm>
            <a:off x="1141413" y="939800"/>
            <a:ext cx="4576762" cy="3433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noChangeArrowheads="1"/>
          </p:cNvSpPr>
          <p:nvPr>
            <p:ph type="body" idx="1"/>
          </p:nvPr>
        </p:nvSpPr>
        <p:spPr bwMode="auto">
          <a:xfrm>
            <a:off x="884238" y="4508500"/>
            <a:ext cx="5089525" cy="394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9EB269-3624-4EB5-82C8-CDFC639204E1}" type="slidenum">
              <a:rPr lang="en-US" altLang="en-US" smtClean="0"/>
              <a:pPr eaLnBrk="1" hangingPunct="1"/>
              <a:t>3</a:t>
            </a:fld>
            <a:endParaRPr lang="en-US" altLang="en-US" smtClean="0"/>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9688" eaLnBrk="1" hangingPunct="1">
              <a:spcBef>
                <a:spcPts val="413"/>
              </a:spcBef>
            </a:pPr>
            <a:endParaRPr lang="en-US" altLang="en-US" dirty="0" smtClean="0">
              <a:solidFill>
                <a:srgbClr val="000000"/>
              </a:solidFill>
              <a:cs typeface="Arial" pitchFamily="34" charset="0"/>
              <a:sym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M &amp; E is sometimes like this. Outsiders turn up at a project and observe for a limited time, through their particular perspective, with their preconceptions, and completely miss the reality of the situation.</a:t>
            </a:r>
          </a:p>
          <a:p>
            <a:pPr eaLnBrk="1" hangingPunct="1">
              <a:spcBef>
                <a:spcPct val="0"/>
              </a:spcBef>
            </a:pPr>
            <a:endParaRPr lang="en-GB" altLang="en-US" dirty="0" smtClean="0"/>
          </a:p>
          <a:p>
            <a:pPr eaLnBrk="1" hangingPunct="1">
              <a:spcBef>
                <a:spcPct val="0"/>
              </a:spcBef>
            </a:pPr>
            <a:r>
              <a:rPr lang="en-GB" altLang="en-US" dirty="0" smtClean="0"/>
              <a:t>This is fine for monitoring rigid processes like building a bridge or growing crops, or even sending a rocket to the moon, but development is almost totally about social change and this requires very different approach....</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C2C80F-DBD7-49C7-B11F-03C990ED0C34}" type="slidenum">
              <a:rPr lang="en-GB" altLang="en-US" smtClean="0"/>
              <a:pPr eaLnBrk="1" hangingPunct="1"/>
              <a:t>6</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0084CF-21D1-4F93-A00B-7FBD199F1CCE}" type="slidenum">
              <a:rPr lang="en-US" altLang="en-US" smtClean="0"/>
              <a:pPr eaLnBrk="1" hangingPunct="1"/>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787B9C5-D672-4D8C-AB8E-292F781676E9}" type="slidenum">
              <a:rPr lang="en-US" altLang="en-US" smtClean="0"/>
              <a:pPr eaLnBrk="1" hangingPunct="1"/>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A0E213-D3D0-4B01-A351-9E75EA2C4E88}" type="slidenum">
              <a:rPr lang="en-US" altLang="en-US" smtClean="0"/>
              <a:pPr eaLnBrk="1" hangingPunct="1"/>
              <a:t>9</a:t>
            </a:fld>
            <a:endParaRPr lang="en-US" altLang="en-US" smtClean="0"/>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p:txBody>
          <a:bodyPr wrap="square" numCol="1" anchor="t" anchorCtr="0" compatLnSpc="1">
            <a:prstTxWarp prst="textNoShape">
              <a:avLst/>
            </a:prstTxWarp>
          </a:bodyPr>
          <a:lstStyle/>
          <a:p>
            <a:pPr marL="229103" indent="-229103" eaLnBrk="1" fontAlgn="auto" hangingPunct="1">
              <a:spcBef>
                <a:spcPct val="0"/>
              </a:spcBef>
              <a:spcAft>
                <a:spcPts val="0"/>
              </a:spcAft>
              <a:defRPr/>
            </a:pPr>
            <a:endParaRPr lang="en-US" dirty="0" smtClean="0">
              <a:solidFill>
                <a:srgbClr val="000000"/>
              </a:solidFill>
              <a:latin typeface="Arial" pitchFamily="34" charset="0"/>
              <a:cs typeface="Arial" pitchFamily="34" charset="0"/>
              <a:sym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A1FFE0B-6863-4621-829D-E0B5CF126983}" type="slidenum">
              <a:rPr lang="en-GB" altLang="en-US" smtClean="0"/>
              <a:pPr eaLnBrk="1" hangingPunct="1"/>
              <a:t>10</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A6E728-6024-472F-84DF-168502E1CF1F}" type="slidenum">
              <a:rPr lang="en-US" altLang="en-US" smtClean="0"/>
              <a:pPr eaLnBrk="1" hangingPunct="1"/>
              <a:t>11</a:t>
            </a:fld>
            <a:endParaRPr lang="en-US" altLang="en-US" smtClean="0"/>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2" name="Picture 2" descr="C:\Users\shearn\Pictures\OMLC\omlc_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0600" y="28575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3663" y="6275388"/>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GB" b="1" dirty="0" smtClean="0">
                <a:solidFill>
                  <a:srgbClr val="984807"/>
                </a:solidFill>
              </a:rPr>
              <a:t>outcomemapping.ca</a:t>
            </a:r>
          </a:p>
        </p:txBody>
      </p:sp>
    </p:spTree>
    <p:extLst>
      <p:ext uri="{BB962C8B-B14F-4D97-AF65-F5344CB8AC3E}">
        <p14:creationId xmlns:p14="http://schemas.microsoft.com/office/powerpoint/2010/main" val="1117049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93038" cy="928688"/>
          </a:xfrm>
        </p:spPr>
        <p:txBody>
          <a:bodyPr/>
          <a:lstStyle/>
          <a:p>
            <a:r>
              <a:rPr lang="es-ES_tradnl" smtClean="0"/>
              <a:t>Click to edit Master title style</a:t>
            </a:r>
            <a:endParaRPr lang="es-ES_tradnl"/>
          </a:p>
        </p:txBody>
      </p:sp>
      <p:sp>
        <p:nvSpPr>
          <p:cNvPr id="3" name="Text Placeholder 2"/>
          <p:cNvSpPr>
            <a:spLocks noGrp="1"/>
          </p:cNvSpPr>
          <p:nvPr>
            <p:ph type="body" sz="half" idx="1"/>
          </p:nvPr>
        </p:nvSpPr>
        <p:spPr>
          <a:xfrm>
            <a:off x="609600" y="2017713"/>
            <a:ext cx="409575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857750" y="2017713"/>
            <a:ext cx="4097338"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Rectangle 11"/>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5AF1EE0F-264B-4EFC-8097-69AAD91D1087}" type="slidenum">
              <a:rPr lang="en-US"/>
              <a:pPr>
                <a:defRPr/>
              </a:pPr>
              <a:t>‹#›</a:t>
            </a:fld>
            <a:endParaRPr lang="en-US"/>
          </a:p>
        </p:txBody>
      </p:sp>
    </p:spTree>
    <p:extLst>
      <p:ext uri="{BB962C8B-B14F-4D97-AF65-F5344CB8AC3E}">
        <p14:creationId xmlns:p14="http://schemas.microsoft.com/office/powerpoint/2010/main" val="298632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8032" y="1916832"/>
            <a:ext cx="7772400" cy="1800199"/>
          </a:xfrm>
        </p:spPr>
        <p:txBody>
          <a:bodyPr>
            <a:normAutofit/>
          </a:bodyPr>
          <a:lstStyle>
            <a:lvl1pPr algn="r">
              <a:defRPr sz="4800"/>
            </a:lvl1pPr>
          </a:lstStyle>
          <a:p>
            <a:r>
              <a:rPr lang="en-US" dirty="0" smtClean="0"/>
              <a:t>Click to edit Master title style</a:t>
            </a:r>
            <a:endParaRPr lang="en-GB" dirty="0"/>
          </a:p>
        </p:txBody>
      </p:sp>
      <p:sp>
        <p:nvSpPr>
          <p:cNvPr id="3" name="Subtitle 2"/>
          <p:cNvSpPr>
            <a:spLocks noGrp="1"/>
          </p:cNvSpPr>
          <p:nvPr>
            <p:ph type="subTitle" idx="1"/>
          </p:nvPr>
        </p:nvSpPr>
        <p:spPr>
          <a:xfrm>
            <a:off x="691480" y="3861048"/>
            <a:ext cx="7768952"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40622839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2" descr="C:\Users\shearn\Pictures\OMLC\omlc_header.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9512" y="116632"/>
            <a:ext cx="877490" cy="82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91680" y="142875"/>
            <a:ext cx="6995120" cy="796925"/>
          </a:xfrm>
        </p:spPr>
        <p:txBody>
          <a:bodyPr/>
          <a:lstStyle/>
          <a:p>
            <a:r>
              <a:rPr lang="en-US" smtClean="0"/>
              <a:t>Click to edit Master title style</a:t>
            </a:r>
            <a:endParaRPr lang="en-GB"/>
          </a:p>
        </p:txBody>
      </p:sp>
      <p:sp>
        <p:nvSpPr>
          <p:cNvPr id="3" name="Content Placeholder 2"/>
          <p:cNvSpPr>
            <a:spLocks noGrp="1"/>
          </p:cNvSpPr>
          <p:nvPr>
            <p:ph idx="1"/>
          </p:nvPr>
        </p:nvSpPr>
        <p:spPr>
          <a:xfrm>
            <a:off x="214282" y="1142984"/>
            <a:ext cx="8472518" cy="49831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Wave 6"/>
          <p:cNvSpPr/>
          <p:nvPr userDrawn="1"/>
        </p:nvSpPr>
        <p:spPr>
          <a:xfrm>
            <a:off x="-180528" y="6381328"/>
            <a:ext cx="9612560" cy="1295598"/>
          </a:xfrm>
          <a:prstGeom prst="wav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43849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250825" y="6165850"/>
            <a:ext cx="8447088" cy="0"/>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50825" y="1052513"/>
            <a:ext cx="8447088" cy="0"/>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2" descr="C:\Users\shearn\Pictures\OMLC\omlc_head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188913"/>
            <a:ext cx="13811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shearn\Pictures\OMLC\omlc_heade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8125" y="6230938"/>
            <a:ext cx="26050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91680" y="142875"/>
            <a:ext cx="6995120" cy="796925"/>
          </a:xfrm>
        </p:spPr>
        <p:txBody>
          <a:bodyPr/>
          <a:lstStyle/>
          <a:p>
            <a:r>
              <a:rPr lang="en-US" smtClean="0"/>
              <a:t>Click to edit Master title style</a:t>
            </a:r>
            <a:endParaRPr lang="en-GB"/>
          </a:p>
        </p:txBody>
      </p:sp>
    </p:spTree>
    <p:extLst>
      <p:ext uri="{BB962C8B-B14F-4D97-AF65-F5344CB8AC3E}">
        <p14:creationId xmlns:p14="http://schemas.microsoft.com/office/powerpoint/2010/main" val="361049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76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9388" y="179388"/>
            <a:ext cx="8785225" cy="64992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 name="Title 1"/>
          <p:cNvSpPr>
            <a:spLocks noGrp="1"/>
          </p:cNvSpPr>
          <p:nvPr>
            <p:ph type="title"/>
          </p:nvPr>
        </p:nvSpPr>
        <p:spPr>
          <a:xfrm>
            <a:off x="2051720" y="332656"/>
            <a:ext cx="6624736" cy="6120680"/>
          </a:xfrm>
        </p:spPr>
        <p:txBody>
          <a:bodyPr/>
          <a:lstStyle>
            <a:lvl1pPr algn="r">
              <a:defRPr sz="54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924750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Alternative">
    <p:spTree>
      <p:nvGrpSpPr>
        <p:cNvPr id="1" name=""/>
        <p:cNvGrpSpPr/>
        <p:nvPr/>
      </p:nvGrpSpPr>
      <p:grpSpPr>
        <a:xfrm>
          <a:off x="0" y="0"/>
          <a:ext cx="0" cy="0"/>
          <a:chOff x="0" y="0"/>
          <a:chExt cx="0" cy="0"/>
        </a:xfrm>
      </p:grpSpPr>
      <p:sp>
        <p:nvSpPr>
          <p:cNvPr id="4" name="Rectangle 3"/>
          <p:cNvSpPr/>
          <p:nvPr userDrawn="1"/>
        </p:nvSpPr>
        <p:spPr>
          <a:xfrm>
            <a:off x="179388" y="179388"/>
            <a:ext cx="8785225" cy="64992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prstClr val="white"/>
              </a:solidFill>
            </a:endParaRPr>
          </a:p>
        </p:txBody>
      </p:sp>
      <p:sp>
        <p:nvSpPr>
          <p:cNvPr id="2" name="Title 1"/>
          <p:cNvSpPr>
            <a:spLocks noGrp="1"/>
          </p:cNvSpPr>
          <p:nvPr>
            <p:ph type="title"/>
          </p:nvPr>
        </p:nvSpPr>
        <p:spPr>
          <a:xfrm>
            <a:off x="2051720" y="331200"/>
            <a:ext cx="6624736" cy="6122136"/>
          </a:xfrm>
        </p:spPr>
        <p:txBody>
          <a:bodyPr/>
          <a:lstStyle>
            <a:lvl1pPr algn="r">
              <a:defRPr sz="5400">
                <a:solidFill>
                  <a:schemeClr val="accent6">
                    <a:lumMod val="50000"/>
                  </a:schemeClr>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64933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3DE3A58-2DAA-4190-A61B-23E8C5361C16}" type="datetimeFigureOut">
              <a:rPr lang="en-GB">
                <a:solidFill>
                  <a:prstClr val="black"/>
                </a:solidFill>
                <a:latin typeface="Arial" pitchFamily="34" charset="0"/>
                <a:cs typeface="Arial" pitchFamily="34" charset="0"/>
              </a:rPr>
              <a:pPr fontAlgn="base">
                <a:spcBef>
                  <a:spcPct val="0"/>
                </a:spcBef>
                <a:spcAft>
                  <a:spcPct val="0"/>
                </a:spcAft>
                <a:defRPr/>
              </a:pPr>
              <a:t>25/10/2013</a:t>
            </a:fld>
            <a:endParaRPr lang="en-GB" dirty="0">
              <a:solidFill>
                <a:prstClr val="black"/>
              </a:solidFill>
              <a:latin typeface="Arial" pitchFamily="34" charset="0"/>
              <a:cs typeface="Arial" pitchFamily="34"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dirty="0"/>
            </a:lvl1pPr>
          </a:lstStyle>
          <a:p>
            <a:pPr fontAlgn="base">
              <a:spcBef>
                <a:spcPct val="0"/>
              </a:spcBef>
              <a:spcAft>
                <a:spcPct val="0"/>
              </a:spcAft>
              <a:defRPr/>
            </a:pPr>
            <a:r>
              <a:rPr lang="en-GB">
                <a:solidFill>
                  <a:prstClr val="black"/>
                </a:solidFill>
                <a:latin typeface="Arial" pitchFamily="34" charset="0"/>
                <a:cs typeface="Arial" pitchFamily="34" charset="0"/>
              </a:rPr>
              <a:t>Ricardo.Wilson-Grau@inter.nl.net</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DEC07C5-B002-4788-9E73-1C5D157262FF}" type="slidenum">
              <a:rPr lang="en-GB">
                <a:solidFill>
                  <a:prstClr val="black"/>
                </a:solidFill>
                <a:latin typeface="Arial" pitchFamily="34" charset="0"/>
                <a:cs typeface="Arial" pitchFamily="34" charset="0"/>
              </a:rPr>
              <a:pPr fontAlgn="base">
                <a:spcBef>
                  <a:spcPct val="0"/>
                </a:spcBef>
                <a:spcAft>
                  <a:spcPct val="0"/>
                </a:spcAft>
                <a:defRPr/>
              </a:pPr>
              <a:t>‹#›</a:t>
            </a:fld>
            <a:endParaRPr lang="en-GB"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2677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4B103A83-1038-49E7-B09E-EB8CA831F025}" type="datetimeFigureOut">
              <a:rPr lang="en-GB">
                <a:solidFill>
                  <a:prstClr val="black"/>
                </a:solidFill>
                <a:latin typeface="Arial" pitchFamily="34" charset="0"/>
                <a:cs typeface="Arial" pitchFamily="34" charset="0"/>
              </a:rPr>
              <a:pPr fontAlgn="base">
                <a:spcBef>
                  <a:spcPct val="0"/>
                </a:spcBef>
                <a:spcAft>
                  <a:spcPct val="0"/>
                </a:spcAft>
                <a:defRPr/>
              </a:pPr>
              <a:t>25/10/2013</a:t>
            </a:fld>
            <a:endParaRPr lang="en-GB" dirty="0">
              <a:solidFill>
                <a:prstClr val="black"/>
              </a:solidFill>
              <a:latin typeface="Arial" pitchFamily="34" charset="0"/>
              <a:cs typeface="Arial" pitchFamily="34"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dirty="0"/>
            </a:lvl1pPr>
          </a:lstStyle>
          <a:p>
            <a:pPr fontAlgn="base">
              <a:spcBef>
                <a:spcPct val="0"/>
              </a:spcBef>
              <a:spcAft>
                <a:spcPct val="0"/>
              </a:spcAft>
              <a:defRPr/>
            </a:pPr>
            <a:r>
              <a:rPr lang="en-GB">
                <a:solidFill>
                  <a:prstClr val="black"/>
                </a:solidFill>
                <a:latin typeface="Arial" pitchFamily="34" charset="0"/>
                <a:cs typeface="Arial" pitchFamily="34" charset="0"/>
              </a:rPr>
              <a:t>Ricardo.Wilson-Grau@inter.nl.net</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84DD751-1A73-4A9A-9E24-51CF4149EF27}" type="slidenum">
              <a:rPr lang="en-GB">
                <a:solidFill>
                  <a:prstClr val="black"/>
                </a:solidFill>
                <a:latin typeface="Arial" pitchFamily="34" charset="0"/>
                <a:cs typeface="Arial" pitchFamily="34" charset="0"/>
              </a:rPr>
              <a:pPr fontAlgn="base">
                <a:spcBef>
                  <a:spcPct val="0"/>
                </a:spcBef>
                <a:spcAft>
                  <a:spcPct val="0"/>
                </a:spcAft>
                <a:defRPr/>
              </a:pPr>
              <a:t>‹#›</a:t>
            </a:fld>
            <a:endParaRPr lang="en-GB"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3217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28750" y="142875"/>
            <a:ext cx="72580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GB" altLang="en-US" smtClean="0"/>
          </a:p>
        </p:txBody>
      </p:sp>
      <p:sp>
        <p:nvSpPr>
          <p:cNvPr id="1027"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extLst>
      <p:ext uri="{BB962C8B-B14F-4D97-AF65-F5344CB8AC3E}">
        <p14:creationId xmlns:p14="http://schemas.microsoft.com/office/powerpoint/2010/main" val="1678512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timing>
    <p:tnLst>
      <p:par>
        <p:cTn id="1" dur="indefinite" restart="never" nodeType="tmRoot"/>
      </p:par>
    </p:tnLst>
  </p:timing>
  <p:txStyles>
    <p:titleStyle>
      <a:lvl1pPr algn="l" rtl="0" eaLnBrk="0" fontAlgn="base" hangingPunct="0">
        <a:spcBef>
          <a:spcPct val="0"/>
        </a:spcBef>
        <a:spcAft>
          <a:spcPct val="0"/>
        </a:spcAft>
        <a:defRPr lang="en-GB" sz="4400" kern="1200" dirty="0">
          <a:solidFill>
            <a:srgbClr val="CC6600"/>
          </a:solidFill>
          <a:latin typeface="+mn-lt"/>
          <a:ea typeface="+mj-ea"/>
          <a:cs typeface="Arial" pitchFamily="34" charset="0"/>
        </a:defRPr>
      </a:lvl1pPr>
      <a:lvl2pPr algn="l" rtl="0" eaLnBrk="0" fontAlgn="base" hangingPunct="0">
        <a:spcBef>
          <a:spcPct val="0"/>
        </a:spcBef>
        <a:spcAft>
          <a:spcPct val="0"/>
        </a:spcAft>
        <a:defRPr sz="4400">
          <a:solidFill>
            <a:srgbClr val="CC6600"/>
          </a:solidFill>
          <a:latin typeface="Calibri" pitchFamily="34" charset="0"/>
          <a:cs typeface="Arial" pitchFamily="34" charset="0"/>
        </a:defRPr>
      </a:lvl2pPr>
      <a:lvl3pPr algn="l" rtl="0" eaLnBrk="0" fontAlgn="base" hangingPunct="0">
        <a:spcBef>
          <a:spcPct val="0"/>
        </a:spcBef>
        <a:spcAft>
          <a:spcPct val="0"/>
        </a:spcAft>
        <a:defRPr sz="4400">
          <a:solidFill>
            <a:srgbClr val="CC6600"/>
          </a:solidFill>
          <a:latin typeface="Calibri" pitchFamily="34" charset="0"/>
          <a:cs typeface="Arial" pitchFamily="34" charset="0"/>
        </a:defRPr>
      </a:lvl3pPr>
      <a:lvl4pPr algn="l" rtl="0" eaLnBrk="0" fontAlgn="base" hangingPunct="0">
        <a:spcBef>
          <a:spcPct val="0"/>
        </a:spcBef>
        <a:spcAft>
          <a:spcPct val="0"/>
        </a:spcAft>
        <a:defRPr sz="4400">
          <a:solidFill>
            <a:srgbClr val="CC6600"/>
          </a:solidFill>
          <a:latin typeface="Calibri" pitchFamily="34" charset="0"/>
          <a:cs typeface="Arial" pitchFamily="34" charset="0"/>
        </a:defRPr>
      </a:lvl4pPr>
      <a:lvl5pPr algn="l" rtl="0" eaLnBrk="0" fontAlgn="base" hangingPunct="0">
        <a:spcBef>
          <a:spcPct val="0"/>
        </a:spcBef>
        <a:spcAft>
          <a:spcPct val="0"/>
        </a:spcAft>
        <a:defRPr sz="4400">
          <a:solidFill>
            <a:srgbClr val="CC6600"/>
          </a:solidFill>
          <a:latin typeface="Calibri" pitchFamily="34" charset="0"/>
          <a:cs typeface="Arial" pitchFamily="34" charset="0"/>
        </a:defRPr>
      </a:lvl5pPr>
      <a:lvl6pPr marL="457200" algn="l" rtl="0" fontAlgn="base">
        <a:spcBef>
          <a:spcPct val="0"/>
        </a:spcBef>
        <a:spcAft>
          <a:spcPct val="0"/>
        </a:spcAft>
        <a:defRPr sz="4400">
          <a:solidFill>
            <a:srgbClr val="CC6600"/>
          </a:solidFill>
          <a:latin typeface="Calibri" pitchFamily="34" charset="0"/>
          <a:cs typeface="Arial" pitchFamily="34" charset="0"/>
        </a:defRPr>
      </a:lvl6pPr>
      <a:lvl7pPr marL="914400" algn="l" rtl="0" fontAlgn="base">
        <a:spcBef>
          <a:spcPct val="0"/>
        </a:spcBef>
        <a:spcAft>
          <a:spcPct val="0"/>
        </a:spcAft>
        <a:defRPr sz="4400">
          <a:solidFill>
            <a:srgbClr val="CC6600"/>
          </a:solidFill>
          <a:latin typeface="Calibri" pitchFamily="34" charset="0"/>
          <a:cs typeface="Arial" pitchFamily="34" charset="0"/>
        </a:defRPr>
      </a:lvl7pPr>
      <a:lvl8pPr marL="1371600" algn="l" rtl="0" fontAlgn="base">
        <a:spcBef>
          <a:spcPct val="0"/>
        </a:spcBef>
        <a:spcAft>
          <a:spcPct val="0"/>
        </a:spcAft>
        <a:defRPr sz="4400">
          <a:solidFill>
            <a:srgbClr val="CC6600"/>
          </a:solidFill>
          <a:latin typeface="Calibri" pitchFamily="34" charset="0"/>
          <a:cs typeface="Arial" pitchFamily="34" charset="0"/>
        </a:defRPr>
      </a:lvl8pPr>
      <a:lvl9pPr marL="1828800" algn="l" rtl="0" fontAlgn="base">
        <a:spcBef>
          <a:spcPct val="0"/>
        </a:spcBef>
        <a:spcAft>
          <a:spcPct val="0"/>
        </a:spcAft>
        <a:defRPr sz="4400">
          <a:solidFill>
            <a:srgbClr val="CC66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rgbClr val="CC6600"/>
        </a:buClr>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C6600"/>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6600"/>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C66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http://www.scienceteecher.com/miracle_large.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5.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oleObject" Target="../embeddings/Microsoft_Word_97_-_2003_Document1.doc"/></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395536" y="2251993"/>
            <a:ext cx="7772400" cy="1800225"/>
          </a:xfrm>
        </p:spPr>
        <p:txBody>
          <a:bodyPr/>
          <a:lstStyle/>
          <a:p>
            <a:pPr eaLnBrk="1" hangingPunct="1"/>
            <a:r>
              <a:rPr altLang="en-US" sz="5400" dirty="0" smtClean="0"/>
              <a:t>Introduction to </a:t>
            </a:r>
            <a:br>
              <a:rPr altLang="en-US" sz="5400" dirty="0" smtClean="0"/>
            </a:br>
            <a:r>
              <a:rPr altLang="en-US" sz="5400" dirty="0" smtClean="0"/>
              <a:t>Outcome Mapping</a:t>
            </a:r>
          </a:p>
        </p:txBody>
      </p:sp>
      <p:sp>
        <p:nvSpPr>
          <p:cNvPr id="3" name="Subtitle 2"/>
          <p:cNvSpPr>
            <a:spLocks noGrp="1"/>
          </p:cNvSpPr>
          <p:nvPr>
            <p:ph type="subTitle" idx="1"/>
          </p:nvPr>
        </p:nvSpPr>
        <p:spPr>
          <a:xfrm>
            <a:off x="400298" y="4196680"/>
            <a:ext cx="7767638" cy="1752600"/>
          </a:xfrm>
        </p:spPr>
        <p:txBody>
          <a:bodyPr rtlCol="0">
            <a:normAutofit fontScale="77500" lnSpcReduction="20000"/>
          </a:bodyPr>
          <a:lstStyle/>
          <a:p>
            <a:pPr eaLnBrk="1" fontAlgn="auto" hangingPunct="1">
              <a:spcAft>
                <a:spcPts val="0"/>
              </a:spcAft>
              <a:defRPr/>
            </a:pPr>
            <a:r>
              <a:rPr lang="en-GB" sz="3400" b="1" dirty="0">
                <a:solidFill>
                  <a:schemeClr val="tx1">
                    <a:lumMod val="65000"/>
                    <a:lumOff val="35000"/>
                  </a:schemeClr>
                </a:solidFill>
              </a:rPr>
              <a:t>Kaia Ambrose</a:t>
            </a:r>
            <a:r>
              <a:rPr lang="en-GB" sz="3400" dirty="0">
                <a:solidFill>
                  <a:schemeClr val="tx1">
                    <a:lumMod val="65000"/>
                    <a:lumOff val="35000"/>
                  </a:schemeClr>
                </a:solidFill>
              </a:rPr>
              <a:t>, M&amp;E Advisor, CARE Canada</a:t>
            </a:r>
          </a:p>
          <a:p>
            <a:pPr eaLnBrk="1" fontAlgn="auto" hangingPunct="1">
              <a:spcAft>
                <a:spcPts val="0"/>
              </a:spcAft>
              <a:defRPr/>
            </a:pPr>
            <a:r>
              <a:rPr lang="en-GB" sz="3400" b="1" dirty="0" smtClean="0">
                <a:solidFill>
                  <a:schemeClr val="tx1">
                    <a:lumMod val="65000"/>
                    <a:lumOff val="35000"/>
                  </a:schemeClr>
                </a:solidFill>
              </a:rPr>
              <a:t>Simon Hearn</a:t>
            </a:r>
            <a:r>
              <a:rPr lang="en-GB" sz="3400" dirty="0" smtClean="0">
                <a:solidFill>
                  <a:schemeClr val="tx1">
                    <a:lumMod val="65000"/>
                    <a:lumOff val="35000"/>
                  </a:schemeClr>
                </a:solidFill>
              </a:rPr>
              <a:t>, Research Fellow, ODI</a:t>
            </a:r>
          </a:p>
          <a:p>
            <a:pPr eaLnBrk="1" fontAlgn="auto" hangingPunct="1">
              <a:spcAft>
                <a:spcPts val="0"/>
              </a:spcAft>
              <a:defRPr/>
            </a:pPr>
            <a:endParaRPr lang="en-GB" dirty="0" smtClean="0">
              <a:solidFill>
                <a:schemeClr val="tx1">
                  <a:lumMod val="65000"/>
                  <a:lumOff val="35000"/>
                </a:schemeClr>
              </a:solidFill>
            </a:endParaRPr>
          </a:p>
          <a:p>
            <a:pPr eaLnBrk="1" fontAlgn="auto" hangingPunct="1">
              <a:spcAft>
                <a:spcPts val="0"/>
              </a:spcAft>
              <a:defRPr/>
            </a:pPr>
            <a:r>
              <a:rPr lang="en-GB" sz="2600" dirty="0" smtClean="0">
                <a:solidFill>
                  <a:schemeClr val="tx1">
                    <a:lumMod val="65000"/>
                    <a:lumOff val="35000"/>
                  </a:schemeClr>
                </a:solidFill>
              </a:rPr>
              <a:t>AEA, Washington DC</a:t>
            </a:r>
            <a:br>
              <a:rPr lang="en-GB" sz="2600" dirty="0" smtClean="0">
                <a:solidFill>
                  <a:schemeClr val="tx1">
                    <a:lumMod val="65000"/>
                    <a:lumOff val="35000"/>
                  </a:schemeClr>
                </a:solidFill>
              </a:rPr>
            </a:br>
            <a:r>
              <a:rPr lang="en-GB" sz="2600" dirty="0" smtClean="0">
                <a:solidFill>
                  <a:schemeClr val="tx1">
                    <a:lumMod val="65000"/>
                    <a:lumOff val="35000"/>
                  </a:schemeClr>
                </a:solidFill>
              </a:rPr>
              <a:t>15 October 2013</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76" y="260648"/>
            <a:ext cx="4153932" cy="134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shearn\Pictures\new ODI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76832"/>
            <a:ext cx="2447890" cy="11079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hearn\Pictures\OMLC\omlc_header.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3528" y="5150978"/>
            <a:ext cx="1440160" cy="13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523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2493963" y="3240088"/>
            <a:ext cx="1419225" cy="1062037"/>
            <a:chOff x="2743184" y="3864934"/>
            <a:chExt cx="1561148" cy="1202557"/>
          </a:xfrm>
        </p:grpSpPr>
        <p:sp>
          <p:nvSpPr>
            <p:cNvPr id="70739" name="Line 17"/>
            <p:cNvSpPr>
              <a:spLocks noChangeShapeType="1"/>
            </p:cNvSpPr>
            <p:nvPr/>
          </p:nvSpPr>
          <p:spPr bwMode="auto">
            <a:xfrm rot="21540000" flipV="1">
              <a:off x="2813034" y="4815835"/>
              <a:ext cx="1363821" cy="251656"/>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40" name="Line 20"/>
            <p:cNvSpPr>
              <a:spLocks noChangeShapeType="1"/>
            </p:cNvSpPr>
            <p:nvPr/>
          </p:nvSpPr>
          <p:spPr bwMode="auto">
            <a:xfrm rot="21540000" flipV="1">
              <a:off x="4166378" y="3864934"/>
              <a:ext cx="137954" cy="938318"/>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49" name="TextBox 48"/>
            <p:cNvSpPr txBox="1"/>
            <p:nvPr/>
          </p:nvSpPr>
          <p:spPr bwMode="auto">
            <a:xfrm rot="21540000">
              <a:off x="2743184" y="4382627"/>
              <a:ext cx="1456373" cy="348724"/>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OUTPUT</a:t>
              </a:r>
            </a:p>
          </p:txBody>
        </p:sp>
      </p:grpSp>
      <p:grpSp>
        <p:nvGrpSpPr>
          <p:cNvPr id="3" name="Group 92"/>
          <p:cNvGrpSpPr>
            <a:grpSpLocks/>
          </p:cNvGrpSpPr>
          <p:nvPr/>
        </p:nvGrpSpPr>
        <p:grpSpPr bwMode="auto">
          <a:xfrm rot="482314">
            <a:off x="5553075" y="1738313"/>
            <a:ext cx="2187575" cy="1433512"/>
            <a:chOff x="4029068" y="3927200"/>
            <a:chExt cx="2405379" cy="1623340"/>
          </a:xfrm>
        </p:grpSpPr>
        <p:sp>
          <p:nvSpPr>
            <p:cNvPr id="70736" name="Line 18"/>
            <p:cNvSpPr>
              <a:spLocks noChangeShapeType="1"/>
            </p:cNvSpPr>
            <p:nvPr/>
          </p:nvSpPr>
          <p:spPr bwMode="auto">
            <a:xfrm rot="21540000" flipV="1">
              <a:off x="4066513" y="5499141"/>
              <a:ext cx="1375500" cy="0"/>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37" name="Line 21"/>
            <p:cNvSpPr>
              <a:spLocks noChangeShapeType="1"/>
            </p:cNvSpPr>
            <p:nvPr/>
          </p:nvSpPr>
          <p:spPr bwMode="auto">
            <a:xfrm rot="21540000" flipV="1">
              <a:off x="5456843" y="3912317"/>
              <a:ext cx="951330" cy="1601767"/>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46" name="TextBox 45"/>
            <p:cNvSpPr txBox="1"/>
            <p:nvPr/>
          </p:nvSpPr>
          <p:spPr bwMode="auto">
            <a:xfrm rot="21540000">
              <a:off x="3966276" y="5066488"/>
              <a:ext cx="1457542" cy="348758"/>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OUTCOME</a:t>
              </a:r>
            </a:p>
          </p:txBody>
        </p:sp>
      </p:grpSp>
      <p:grpSp>
        <p:nvGrpSpPr>
          <p:cNvPr id="5" name="Group 96"/>
          <p:cNvGrpSpPr>
            <a:grpSpLocks/>
          </p:cNvGrpSpPr>
          <p:nvPr/>
        </p:nvGrpSpPr>
        <p:grpSpPr bwMode="auto">
          <a:xfrm>
            <a:off x="508000" y="2922588"/>
            <a:ext cx="1565275" cy="1014412"/>
            <a:chOff x="559416" y="3311520"/>
            <a:chExt cx="1721803" cy="1151096"/>
          </a:xfrm>
        </p:grpSpPr>
        <p:sp>
          <p:nvSpPr>
            <p:cNvPr id="70730" name="Line 10"/>
            <p:cNvSpPr>
              <a:spLocks noChangeShapeType="1"/>
            </p:cNvSpPr>
            <p:nvPr/>
          </p:nvSpPr>
          <p:spPr bwMode="auto">
            <a:xfrm rot="21540000" flipV="1">
              <a:off x="1158380" y="4462616"/>
              <a:ext cx="1100138" cy="0"/>
            </a:xfrm>
            <a:prstGeom prst="line">
              <a:avLst/>
            </a:prstGeom>
            <a:noFill/>
            <a:ln w="57150">
              <a:solidFill>
                <a:schemeClr val="tx1"/>
              </a:solidFill>
              <a:prstDash val="solid"/>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31" name="Line 12"/>
            <p:cNvSpPr>
              <a:spLocks noChangeShapeType="1"/>
            </p:cNvSpPr>
            <p:nvPr/>
          </p:nvSpPr>
          <p:spPr bwMode="auto">
            <a:xfrm rot="-60000" flipH="1" flipV="1">
              <a:off x="1895298" y="3311520"/>
              <a:ext cx="354488" cy="1143890"/>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51" name="TextBox 50"/>
            <p:cNvSpPr txBox="1"/>
            <p:nvPr/>
          </p:nvSpPr>
          <p:spPr bwMode="auto">
            <a:xfrm rot="21540000">
              <a:off x="559416" y="4023074"/>
              <a:ext cx="1721803" cy="347671"/>
            </a:xfrm>
            <a:prstGeom prst="rect">
              <a:avLst/>
            </a:prstGeom>
            <a:noFill/>
            <a:ln>
              <a:noFill/>
            </a:ln>
          </p:spPr>
          <p:txBody>
            <a:bodyPr>
              <a:spAutoFit/>
            </a:bodyPr>
            <a:lstStyle/>
            <a:p>
              <a:pPr algn="r" fontAlgn="auto">
                <a:spcBef>
                  <a:spcPts val="0"/>
                </a:spcBef>
                <a:spcAft>
                  <a:spcPts val="0"/>
                </a:spcAft>
                <a:defRPr/>
              </a:pPr>
              <a:r>
                <a:rPr lang="en-GB" sz="1400" b="1" dirty="0">
                  <a:solidFill>
                    <a:sysClr val="windowText" lastClr="000000"/>
                  </a:solidFill>
                  <a:latin typeface="+mn-lt"/>
                  <a:cs typeface="Arial" charset="0"/>
                </a:rPr>
                <a:t>ACTIVITY</a:t>
              </a:r>
            </a:p>
          </p:txBody>
        </p:sp>
      </p:grpSp>
      <p:grpSp>
        <p:nvGrpSpPr>
          <p:cNvPr id="6" name="Group 97"/>
          <p:cNvGrpSpPr>
            <a:grpSpLocks/>
          </p:cNvGrpSpPr>
          <p:nvPr/>
        </p:nvGrpSpPr>
        <p:grpSpPr bwMode="auto">
          <a:xfrm>
            <a:off x="-357188" y="3873500"/>
            <a:ext cx="1508126" cy="1135063"/>
            <a:chOff x="-392289" y="4390149"/>
            <a:chExt cx="1657192" cy="1286910"/>
          </a:xfrm>
        </p:grpSpPr>
        <p:sp>
          <p:nvSpPr>
            <p:cNvPr id="70727" name="Line 10"/>
            <p:cNvSpPr>
              <a:spLocks noChangeShapeType="1"/>
            </p:cNvSpPr>
            <p:nvPr/>
          </p:nvSpPr>
          <p:spPr bwMode="auto">
            <a:xfrm rot="21540000" flipV="1">
              <a:off x="-29451" y="5677059"/>
              <a:ext cx="1100724" cy="0"/>
            </a:xfrm>
            <a:prstGeom prst="line">
              <a:avLst/>
            </a:prstGeom>
            <a:noFill/>
            <a:ln w="57150">
              <a:solidFill>
                <a:schemeClr val="tx1"/>
              </a:solidFill>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28" name="Line 12"/>
            <p:cNvSpPr>
              <a:spLocks noChangeShapeType="1"/>
            </p:cNvSpPr>
            <p:nvPr/>
          </p:nvSpPr>
          <p:spPr bwMode="auto">
            <a:xfrm rot="21540000" flipV="1">
              <a:off x="1060806" y="4390149"/>
              <a:ext cx="137809" cy="1274310"/>
            </a:xfrm>
            <a:prstGeom prst="line">
              <a:avLst/>
            </a:prstGeom>
            <a:noFill/>
            <a:ln w="57150">
              <a:solidFill>
                <a:schemeClr val="tx1"/>
              </a:solidFill>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47" name="TextBox 46"/>
            <p:cNvSpPr txBox="1"/>
            <p:nvPr/>
          </p:nvSpPr>
          <p:spPr bwMode="auto">
            <a:xfrm rot="21540000">
              <a:off x="-392289" y="5236089"/>
              <a:ext cx="1657192" cy="349175"/>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INPUTS</a:t>
              </a:r>
            </a:p>
          </p:txBody>
        </p:sp>
      </p:grpSp>
      <p:grpSp>
        <p:nvGrpSpPr>
          <p:cNvPr id="7" name="Group 98"/>
          <p:cNvGrpSpPr>
            <a:grpSpLocks/>
          </p:cNvGrpSpPr>
          <p:nvPr/>
        </p:nvGrpSpPr>
        <p:grpSpPr bwMode="auto">
          <a:xfrm>
            <a:off x="638175" y="1663700"/>
            <a:ext cx="3246438" cy="3079750"/>
            <a:chOff x="702292" y="1830827"/>
            <a:chExt cx="3571443" cy="3489045"/>
          </a:xfrm>
        </p:grpSpPr>
        <p:sp>
          <p:nvSpPr>
            <p:cNvPr id="70724" name="Line 10"/>
            <p:cNvSpPr>
              <a:spLocks noChangeShapeType="1"/>
            </p:cNvSpPr>
            <p:nvPr/>
          </p:nvSpPr>
          <p:spPr bwMode="auto">
            <a:xfrm rot="21540000" flipV="1">
              <a:off x="1301317" y="5319872"/>
              <a:ext cx="1100249" cy="0"/>
            </a:xfrm>
            <a:prstGeom prst="line">
              <a:avLst/>
            </a:prstGeom>
            <a:noFill/>
            <a:ln w="57150">
              <a:solidFill>
                <a:schemeClr val="tx1"/>
              </a:solidFill>
              <a:prstDash val="solid"/>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25" name="Line 12"/>
            <p:cNvSpPr>
              <a:spLocks noChangeShapeType="1"/>
            </p:cNvSpPr>
            <p:nvPr/>
          </p:nvSpPr>
          <p:spPr bwMode="auto">
            <a:xfrm rot="21540000" flipV="1">
              <a:off x="2371876" y="1830827"/>
              <a:ext cx="1901859" cy="3462068"/>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64" name="TextBox 63"/>
            <p:cNvSpPr txBox="1"/>
            <p:nvPr/>
          </p:nvSpPr>
          <p:spPr bwMode="auto">
            <a:xfrm rot="21540000">
              <a:off x="702292" y="4879246"/>
              <a:ext cx="1721977" cy="348905"/>
            </a:xfrm>
            <a:prstGeom prst="rect">
              <a:avLst/>
            </a:prstGeom>
            <a:noFill/>
            <a:ln>
              <a:noFill/>
            </a:ln>
          </p:spPr>
          <p:txBody>
            <a:bodyPr>
              <a:spAutoFit/>
            </a:bodyPr>
            <a:lstStyle/>
            <a:p>
              <a:pPr algn="r" fontAlgn="auto">
                <a:spcBef>
                  <a:spcPts val="0"/>
                </a:spcBef>
                <a:spcAft>
                  <a:spcPts val="0"/>
                </a:spcAft>
                <a:defRPr/>
              </a:pPr>
              <a:r>
                <a:rPr lang="en-GB" sz="1400" b="1" dirty="0">
                  <a:solidFill>
                    <a:sysClr val="windowText" lastClr="000000"/>
                  </a:solidFill>
                  <a:latin typeface="+mn-lt"/>
                  <a:cs typeface="Arial" charset="0"/>
                </a:rPr>
                <a:t>ACTIVITY</a:t>
              </a:r>
            </a:p>
          </p:txBody>
        </p:sp>
      </p:grpSp>
      <p:grpSp>
        <p:nvGrpSpPr>
          <p:cNvPr id="8" name="Group 99"/>
          <p:cNvGrpSpPr>
            <a:grpSpLocks/>
          </p:cNvGrpSpPr>
          <p:nvPr/>
        </p:nvGrpSpPr>
        <p:grpSpPr bwMode="auto">
          <a:xfrm>
            <a:off x="-227013" y="4629150"/>
            <a:ext cx="1506538" cy="1136650"/>
            <a:chOff x="-249413" y="5247405"/>
            <a:chExt cx="1657192" cy="1286910"/>
          </a:xfrm>
        </p:grpSpPr>
        <p:sp>
          <p:nvSpPr>
            <p:cNvPr id="70721" name="Line 10"/>
            <p:cNvSpPr>
              <a:spLocks noChangeShapeType="1"/>
            </p:cNvSpPr>
            <p:nvPr/>
          </p:nvSpPr>
          <p:spPr bwMode="auto">
            <a:xfrm rot="21540000" flipV="1">
              <a:off x="113808" y="6534315"/>
              <a:ext cx="1100138" cy="0"/>
            </a:xfrm>
            <a:prstGeom prst="line">
              <a:avLst/>
            </a:prstGeom>
            <a:noFill/>
            <a:ln w="57150">
              <a:solidFill>
                <a:schemeClr val="tx1"/>
              </a:solidFill>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22" name="Line 12"/>
            <p:cNvSpPr>
              <a:spLocks noChangeShapeType="1"/>
            </p:cNvSpPr>
            <p:nvPr/>
          </p:nvSpPr>
          <p:spPr bwMode="auto">
            <a:xfrm rot="21540000" flipV="1">
              <a:off x="1203468" y="5247405"/>
              <a:ext cx="137953" cy="1274329"/>
            </a:xfrm>
            <a:prstGeom prst="line">
              <a:avLst/>
            </a:prstGeom>
            <a:noFill/>
            <a:ln w="57150">
              <a:solidFill>
                <a:schemeClr val="tx1"/>
              </a:solidFill>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61" name="TextBox 60"/>
            <p:cNvSpPr txBox="1"/>
            <p:nvPr/>
          </p:nvSpPr>
          <p:spPr bwMode="auto">
            <a:xfrm rot="21540000">
              <a:off x="-249413" y="6093962"/>
              <a:ext cx="1657192" cy="348688"/>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INPUTS</a:t>
              </a:r>
            </a:p>
          </p:txBody>
        </p:sp>
      </p:grpSp>
      <p:grpSp>
        <p:nvGrpSpPr>
          <p:cNvPr id="9" name="Group 100"/>
          <p:cNvGrpSpPr>
            <a:grpSpLocks/>
          </p:cNvGrpSpPr>
          <p:nvPr/>
        </p:nvGrpSpPr>
        <p:grpSpPr bwMode="auto">
          <a:xfrm>
            <a:off x="896938" y="4422775"/>
            <a:ext cx="1670050" cy="1012825"/>
            <a:chOff x="988044" y="4958958"/>
            <a:chExt cx="1836489" cy="1146732"/>
          </a:xfrm>
        </p:grpSpPr>
        <p:sp>
          <p:nvSpPr>
            <p:cNvPr id="73" name="TextBox 72"/>
            <p:cNvSpPr txBox="1"/>
            <p:nvPr/>
          </p:nvSpPr>
          <p:spPr bwMode="auto">
            <a:xfrm rot="21540000">
              <a:off x="988044" y="5665331"/>
              <a:ext cx="1723017" cy="348693"/>
            </a:xfrm>
            <a:prstGeom prst="rect">
              <a:avLst/>
            </a:prstGeom>
            <a:noFill/>
            <a:ln>
              <a:noFill/>
            </a:ln>
          </p:spPr>
          <p:txBody>
            <a:bodyPr>
              <a:spAutoFit/>
            </a:bodyPr>
            <a:lstStyle/>
            <a:p>
              <a:pPr algn="r" fontAlgn="auto">
                <a:spcBef>
                  <a:spcPts val="0"/>
                </a:spcBef>
                <a:spcAft>
                  <a:spcPts val="0"/>
                </a:spcAft>
                <a:defRPr/>
              </a:pPr>
              <a:r>
                <a:rPr lang="en-GB" sz="1400" b="1" dirty="0">
                  <a:solidFill>
                    <a:sysClr val="windowText" lastClr="000000"/>
                  </a:solidFill>
                  <a:latin typeface="+mn-lt"/>
                  <a:cs typeface="Arial" charset="0"/>
                </a:rPr>
                <a:t>ACTIVITY</a:t>
              </a:r>
            </a:p>
          </p:txBody>
        </p:sp>
        <p:sp>
          <p:nvSpPr>
            <p:cNvPr id="70719" name="Line 10"/>
            <p:cNvSpPr>
              <a:spLocks noChangeShapeType="1"/>
            </p:cNvSpPr>
            <p:nvPr/>
          </p:nvSpPr>
          <p:spPr bwMode="auto">
            <a:xfrm rot="21540000" flipV="1">
              <a:off x="1588569" y="6105690"/>
              <a:ext cx="1098052" cy="0"/>
            </a:xfrm>
            <a:prstGeom prst="line">
              <a:avLst/>
            </a:prstGeom>
            <a:noFill/>
            <a:ln w="57150">
              <a:solidFill>
                <a:schemeClr val="tx1"/>
              </a:solidFill>
              <a:prstDash val="solid"/>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20" name="Line 12"/>
            <p:cNvSpPr>
              <a:spLocks noChangeShapeType="1"/>
            </p:cNvSpPr>
            <p:nvPr/>
          </p:nvSpPr>
          <p:spPr bwMode="auto">
            <a:xfrm rot="21540000" flipV="1">
              <a:off x="2677893" y="4958958"/>
              <a:ext cx="146640" cy="1134151"/>
            </a:xfrm>
            <a:prstGeom prst="line">
              <a:avLst/>
            </a:prstGeom>
            <a:noFill/>
            <a:ln w="57150">
              <a:solidFill>
                <a:schemeClr val="tx1"/>
              </a:solidFill>
              <a:prstDash val="solid"/>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grpSp>
      <p:grpSp>
        <p:nvGrpSpPr>
          <p:cNvPr id="10" name="Group 101"/>
          <p:cNvGrpSpPr>
            <a:grpSpLocks/>
          </p:cNvGrpSpPr>
          <p:nvPr/>
        </p:nvGrpSpPr>
        <p:grpSpPr bwMode="auto">
          <a:xfrm>
            <a:off x="-39688" y="5319713"/>
            <a:ext cx="1508126" cy="1136650"/>
            <a:chOff x="36339" y="6033223"/>
            <a:chExt cx="1657192" cy="1286910"/>
          </a:xfrm>
        </p:grpSpPr>
        <p:sp>
          <p:nvSpPr>
            <p:cNvPr id="70715" name="Line 10"/>
            <p:cNvSpPr>
              <a:spLocks noChangeShapeType="1"/>
            </p:cNvSpPr>
            <p:nvPr/>
          </p:nvSpPr>
          <p:spPr bwMode="auto">
            <a:xfrm rot="21540000" flipV="1">
              <a:off x="399178" y="7320133"/>
              <a:ext cx="1100723" cy="0"/>
            </a:xfrm>
            <a:prstGeom prst="line">
              <a:avLst/>
            </a:prstGeom>
            <a:noFill/>
            <a:ln w="57150">
              <a:solidFill>
                <a:schemeClr val="tx1"/>
              </a:solidFill>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16" name="Line 12"/>
            <p:cNvSpPr>
              <a:spLocks noChangeShapeType="1"/>
            </p:cNvSpPr>
            <p:nvPr/>
          </p:nvSpPr>
          <p:spPr bwMode="auto">
            <a:xfrm rot="21540000" flipV="1">
              <a:off x="1489434" y="6033223"/>
              <a:ext cx="137809" cy="1274328"/>
            </a:xfrm>
            <a:prstGeom prst="line">
              <a:avLst/>
            </a:prstGeom>
            <a:noFill/>
            <a:ln w="57150">
              <a:solidFill>
                <a:schemeClr val="tx1"/>
              </a:solidFill>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 name="TextBox 69"/>
            <p:cNvSpPr txBox="1"/>
            <p:nvPr/>
          </p:nvSpPr>
          <p:spPr bwMode="auto">
            <a:xfrm rot="21540000">
              <a:off x="36339" y="6879779"/>
              <a:ext cx="1657192" cy="348688"/>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INPUTS</a:t>
              </a:r>
            </a:p>
          </p:txBody>
        </p:sp>
      </p:grpSp>
      <p:grpSp>
        <p:nvGrpSpPr>
          <p:cNvPr id="11" name="Group 102"/>
          <p:cNvGrpSpPr>
            <a:grpSpLocks/>
          </p:cNvGrpSpPr>
          <p:nvPr/>
        </p:nvGrpSpPr>
        <p:grpSpPr bwMode="auto">
          <a:xfrm>
            <a:off x="390525" y="2039938"/>
            <a:ext cx="1323975" cy="839787"/>
            <a:chOff x="429555" y="2311492"/>
            <a:chExt cx="1456373" cy="953032"/>
          </a:xfrm>
        </p:grpSpPr>
        <p:sp>
          <p:nvSpPr>
            <p:cNvPr id="70712" name="Line 17"/>
            <p:cNvSpPr>
              <a:spLocks noChangeShapeType="1"/>
            </p:cNvSpPr>
            <p:nvPr/>
          </p:nvSpPr>
          <p:spPr bwMode="auto">
            <a:xfrm rot="60000" flipH="1" flipV="1">
              <a:off x="455749" y="3264524"/>
              <a:ext cx="1238091" cy="0"/>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13" name="Line 20"/>
            <p:cNvSpPr>
              <a:spLocks noChangeShapeType="1"/>
            </p:cNvSpPr>
            <p:nvPr/>
          </p:nvSpPr>
          <p:spPr bwMode="auto">
            <a:xfrm rot="60000" flipV="1">
              <a:off x="462734" y="2311492"/>
              <a:ext cx="344011" cy="945826"/>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7" name="TextBox 76"/>
            <p:cNvSpPr txBox="1"/>
            <p:nvPr/>
          </p:nvSpPr>
          <p:spPr bwMode="auto">
            <a:xfrm rot="60000" flipH="1">
              <a:off x="429555" y="2846559"/>
              <a:ext cx="1456373" cy="349505"/>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OUTPUT</a:t>
              </a:r>
            </a:p>
          </p:txBody>
        </p:sp>
      </p:grpSp>
      <p:grpSp>
        <p:nvGrpSpPr>
          <p:cNvPr id="12" name="Group 103"/>
          <p:cNvGrpSpPr>
            <a:grpSpLocks/>
          </p:cNvGrpSpPr>
          <p:nvPr/>
        </p:nvGrpSpPr>
        <p:grpSpPr bwMode="auto">
          <a:xfrm>
            <a:off x="3665538" y="1171575"/>
            <a:ext cx="1612900" cy="1298575"/>
            <a:chOff x="4032003" y="1272006"/>
            <a:chExt cx="1773730" cy="1473573"/>
          </a:xfrm>
        </p:grpSpPr>
        <p:sp>
          <p:nvSpPr>
            <p:cNvPr id="70709" name="Line 17"/>
            <p:cNvSpPr>
              <a:spLocks noChangeShapeType="1"/>
            </p:cNvSpPr>
            <p:nvPr/>
          </p:nvSpPr>
          <p:spPr bwMode="auto">
            <a:xfrm rot="21540000" flipV="1">
              <a:off x="4292126" y="1693542"/>
              <a:ext cx="1241262" cy="0"/>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10" name="Line 20"/>
            <p:cNvSpPr>
              <a:spLocks noChangeShapeType="1"/>
            </p:cNvSpPr>
            <p:nvPr/>
          </p:nvSpPr>
          <p:spPr bwMode="auto">
            <a:xfrm rot="-60000">
              <a:off x="5542117" y="1680932"/>
              <a:ext cx="263616" cy="1064647"/>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81" name="TextBox 80"/>
            <p:cNvSpPr txBox="1"/>
            <p:nvPr/>
          </p:nvSpPr>
          <p:spPr bwMode="auto">
            <a:xfrm rot="21540000">
              <a:off x="4032003" y="1272006"/>
              <a:ext cx="1455995" cy="349478"/>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OUTPUT</a:t>
              </a:r>
            </a:p>
          </p:txBody>
        </p:sp>
      </p:grpSp>
      <p:grpSp>
        <p:nvGrpSpPr>
          <p:cNvPr id="13" name="Group 134"/>
          <p:cNvGrpSpPr>
            <a:grpSpLocks/>
          </p:cNvGrpSpPr>
          <p:nvPr/>
        </p:nvGrpSpPr>
        <p:grpSpPr bwMode="auto">
          <a:xfrm>
            <a:off x="2233613" y="4268788"/>
            <a:ext cx="1885950" cy="688975"/>
            <a:chOff x="2518664" y="5672150"/>
            <a:chExt cx="2073028" cy="780761"/>
          </a:xfrm>
        </p:grpSpPr>
        <p:grpSp>
          <p:nvGrpSpPr>
            <p:cNvPr id="39994" name="Group 94"/>
            <p:cNvGrpSpPr>
              <a:grpSpLocks/>
            </p:cNvGrpSpPr>
            <p:nvPr/>
          </p:nvGrpSpPr>
          <p:grpSpPr bwMode="auto">
            <a:xfrm>
              <a:off x="2518664" y="5672150"/>
              <a:ext cx="1721803" cy="780761"/>
              <a:chOff x="2518664" y="5672150"/>
              <a:chExt cx="1721803" cy="780761"/>
            </a:xfrm>
          </p:grpSpPr>
          <p:sp>
            <p:nvSpPr>
              <p:cNvPr id="70706" name="Line 10"/>
              <p:cNvSpPr>
                <a:spLocks noChangeShapeType="1"/>
              </p:cNvSpPr>
              <p:nvPr/>
            </p:nvSpPr>
            <p:spPr bwMode="auto">
              <a:xfrm rot="21540000" flipV="1">
                <a:off x="2742021" y="6415132"/>
                <a:ext cx="581075" cy="37779"/>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07" name="Line 12"/>
              <p:cNvSpPr>
                <a:spLocks noChangeShapeType="1"/>
              </p:cNvSpPr>
              <p:nvPr/>
            </p:nvSpPr>
            <p:spPr bwMode="auto">
              <a:xfrm rot="21540000" flipV="1">
                <a:off x="3316116" y="5672150"/>
                <a:ext cx="748594" cy="730389"/>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52" name="TextBox 51"/>
              <p:cNvSpPr txBox="1"/>
              <p:nvPr/>
            </p:nvSpPr>
            <p:spPr bwMode="auto">
              <a:xfrm rot="21540000">
                <a:off x="2518664" y="6094912"/>
                <a:ext cx="1722288" cy="349004"/>
              </a:xfrm>
              <a:prstGeom prst="rect">
                <a:avLst/>
              </a:prstGeom>
              <a:noFill/>
              <a:ln>
                <a:noFill/>
              </a:ln>
            </p:spPr>
            <p:txBody>
              <a:bodyPr>
                <a:spAutoFit/>
              </a:bodyPr>
              <a:lstStyle/>
              <a:p>
                <a:pPr algn="r" fontAlgn="auto">
                  <a:spcBef>
                    <a:spcPts val="0"/>
                  </a:spcBef>
                  <a:spcAft>
                    <a:spcPts val="0"/>
                  </a:spcAft>
                  <a:defRPr/>
                </a:pPr>
                <a:r>
                  <a:rPr lang="en-GB" sz="1400" b="1" dirty="0">
                    <a:solidFill>
                      <a:sysClr val="windowText" lastClr="000000"/>
                    </a:solidFill>
                    <a:latin typeface="+mn-lt"/>
                    <a:cs typeface="Arial" charset="0"/>
                  </a:rPr>
                  <a:t>ACTIVITY</a:t>
                </a:r>
              </a:p>
            </p:txBody>
          </p:sp>
        </p:grpSp>
        <p:sp>
          <p:nvSpPr>
            <p:cNvPr id="70705" name="Line 12"/>
            <p:cNvSpPr>
              <a:spLocks noChangeShapeType="1"/>
            </p:cNvSpPr>
            <p:nvPr/>
          </p:nvSpPr>
          <p:spPr bwMode="auto">
            <a:xfrm rot="21540000" flipV="1">
              <a:off x="3162559" y="6398941"/>
              <a:ext cx="1429133" cy="46774"/>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tx1"/>
              </a:solidFill>
              <a:prstDash val="solid"/>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grpSp>
      <p:grpSp>
        <p:nvGrpSpPr>
          <p:cNvPr id="15" name="Group 104"/>
          <p:cNvGrpSpPr>
            <a:grpSpLocks/>
          </p:cNvGrpSpPr>
          <p:nvPr/>
        </p:nvGrpSpPr>
        <p:grpSpPr bwMode="auto">
          <a:xfrm>
            <a:off x="2689225" y="3681413"/>
            <a:ext cx="3511550" cy="668337"/>
            <a:chOff x="2240065" y="3347184"/>
            <a:chExt cx="3863872" cy="756467"/>
          </a:xfrm>
        </p:grpSpPr>
        <p:sp>
          <p:nvSpPr>
            <p:cNvPr id="70701" name="Line 17"/>
            <p:cNvSpPr>
              <a:spLocks noChangeShapeType="1"/>
            </p:cNvSpPr>
            <p:nvPr/>
          </p:nvSpPr>
          <p:spPr bwMode="auto">
            <a:xfrm rot="21540000" flipV="1">
              <a:off x="2240065" y="3783814"/>
              <a:ext cx="3367787" cy="319837"/>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702" name="Line 20"/>
            <p:cNvSpPr>
              <a:spLocks noChangeShapeType="1"/>
            </p:cNvSpPr>
            <p:nvPr/>
          </p:nvSpPr>
          <p:spPr bwMode="auto">
            <a:xfrm rot="21540000" flipV="1">
              <a:off x="5600865" y="3390308"/>
              <a:ext cx="503072" cy="357570"/>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86" name="TextBox 85"/>
            <p:cNvSpPr txBox="1"/>
            <p:nvPr/>
          </p:nvSpPr>
          <p:spPr bwMode="auto">
            <a:xfrm rot="21540000">
              <a:off x="4172001" y="3347184"/>
              <a:ext cx="1455066" cy="348586"/>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OUTPUT</a:t>
              </a:r>
            </a:p>
          </p:txBody>
        </p:sp>
      </p:grpSp>
      <p:grpSp>
        <p:nvGrpSpPr>
          <p:cNvPr id="16" name="Group 105"/>
          <p:cNvGrpSpPr>
            <a:grpSpLocks/>
          </p:cNvGrpSpPr>
          <p:nvPr/>
        </p:nvGrpSpPr>
        <p:grpSpPr bwMode="auto">
          <a:xfrm>
            <a:off x="4046538" y="4670425"/>
            <a:ext cx="3952875" cy="1319213"/>
            <a:chOff x="4814886" y="5918952"/>
            <a:chExt cx="4348232" cy="1493162"/>
          </a:xfrm>
        </p:grpSpPr>
        <p:sp>
          <p:nvSpPr>
            <p:cNvPr id="70698" name="Line 17"/>
            <p:cNvSpPr>
              <a:spLocks noChangeShapeType="1"/>
            </p:cNvSpPr>
            <p:nvPr/>
          </p:nvSpPr>
          <p:spPr bwMode="auto">
            <a:xfrm rot="21540000" flipV="1">
              <a:off x="5006977" y="6335815"/>
              <a:ext cx="1239857" cy="0"/>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699" name="Line 20"/>
            <p:cNvSpPr>
              <a:spLocks noChangeShapeType="1"/>
            </p:cNvSpPr>
            <p:nvPr/>
          </p:nvSpPr>
          <p:spPr bwMode="auto">
            <a:xfrm rot="-60000">
              <a:off x="6255565" y="6299879"/>
              <a:ext cx="2907553" cy="1112235"/>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90" name="TextBox 89"/>
            <p:cNvSpPr txBox="1"/>
            <p:nvPr/>
          </p:nvSpPr>
          <p:spPr bwMode="auto">
            <a:xfrm rot="21540000">
              <a:off x="4814886" y="5918952"/>
              <a:ext cx="1456396" cy="348584"/>
            </a:xfrm>
            <a:prstGeom prst="rect">
              <a:avLst/>
            </a:prstGeom>
            <a:noFill/>
            <a:ln>
              <a:noFill/>
              <a:prstDash val="dash"/>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OUTPUT</a:t>
              </a:r>
            </a:p>
          </p:txBody>
        </p:sp>
      </p:grpSp>
      <p:sp>
        <p:nvSpPr>
          <p:cNvPr id="91" name="Line 12"/>
          <p:cNvSpPr>
            <a:spLocks noChangeShapeType="1"/>
          </p:cNvSpPr>
          <p:nvPr/>
        </p:nvSpPr>
        <p:spPr bwMode="auto">
          <a:xfrm rot="21540000" flipV="1">
            <a:off x="2032000" y="3057525"/>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tx1"/>
            </a:solidFill>
            <a:prstDash val="solid"/>
            <a:round/>
            <a:headEnd/>
            <a:tailEnd type="arrow" w="med" len="med"/>
          </a:ln>
        </p:spPr>
        <p:txBody>
          <a:bodyPr wrap="none" lIns="82058" tIns="41029" rIns="82058" bIns="41029" anchor="ctr"/>
          <a:lstStyle/>
          <a:p>
            <a:pPr fontAlgn="auto">
              <a:spcBef>
                <a:spcPts val="0"/>
              </a:spcBef>
              <a:spcAft>
                <a:spcPts val="0"/>
              </a:spcAft>
              <a:defRPr/>
            </a:pPr>
            <a:endParaRPr lang="en-GB" dirty="0">
              <a:solidFill>
                <a:sysClr val="windowText" lastClr="000000"/>
              </a:solidFill>
              <a:latin typeface="+mn-lt"/>
              <a:cs typeface="Arial" charset="0"/>
            </a:endParaRPr>
          </a:p>
        </p:txBody>
      </p:sp>
      <p:grpSp>
        <p:nvGrpSpPr>
          <p:cNvPr id="17" name="Group 106"/>
          <p:cNvGrpSpPr>
            <a:grpSpLocks/>
          </p:cNvGrpSpPr>
          <p:nvPr/>
        </p:nvGrpSpPr>
        <p:grpSpPr bwMode="auto">
          <a:xfrm rot="-785046">
            <a:off x="1649413" y="957263"/>
            <a:ext cx="2085975" cy="835025"/>
            <a:chOff x="4029068" y="4601890"/>
            <a:chExt cx="2294186" cy="948650"/>
          </a:xfrm>
        </p:grpSpPr>
        <p:sp>
          <p:nvSpPr>
            <p:cNvPr id="70695" name="Line 18"/>
            <p:cNvSpPr>
              <a:spLocks noChangeShapeType="1"/>
            </p:cNvSpPr>
            <p:nvPr/>
          </p:nvSpPr>
          <p:spPr bwMode="auto">
            <a:xfrm rot="21540000" flipV="1">
              <a:off x="4097100" y="5508158"/>
              <a:ext cx="1375813" cy="0"/>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696" name="Line 21"/>
            <p:cNvSpPr>
              <a:spLocks noChangeShapeType="1"/>
            </p:cNvSpPr>
            <p:nvPr/>
          </p:nvSpPr>
          <p:spPr bwMode="auto">
            <a:xfrm rot="21540000" flipV="1">
              <a:off x="5450331" y="4549165"/>
              <a:ext cx="834567" cy="930615"/>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110" name="TextBox 109"/>
            <p:cNvSpPr txBox="1"/>
            <p:nvPr/>
          </p:nvSpPr>
          <p:spPr bwMode="auto">
            <a:xfrm rot="21540000">
              <a:off x="4023257" y="5108494"/>
              <a:ext cx="1456127" cy="349882"/>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OUTCOME</a:t>
              </a:r>
            </a:p>
          </p:txBody>
        </p:sp>
      </p:grpSp>
      <p:grpSp>
        <p:nvGrpSpPr>
          <p:cNvPr id="18" name="Group 110"/>
          <p:cNvGrpSpPr>
            <a:grpSpLocks/>
          </p:cNvGrpSpPr>
          <p:nvPr/>
        </p:nvGrpSpPr>
        <p:grpSpPr bwMode="auto">
          <a:xfrm>
            <a:off x="3792538" y="2365375"/>
            <a:ext cx="2278062" cy="520700"/>
            <a:chOff x="4029068" y="4960923"/>
            <a:chExt cx="2505367" cy="589617"/>
          </a:xfrm>
        </p:grpSpPr>
        <p:sp>
          <p:nvSpPr>
            <p:cNvPr id="70692" name="Line 18"/>
            <p:cNvSpPr>
              <a:spLocks noChangeShapeType="1"/>
            </p:cNvSpPr>
            <p:nvPr/>
          </p:nvSpPr>
          <p:spPr bwMode="auto">
            <a:xfrm rot="21540000" flipV="1">
              <a:off x="4121600" y="5550540"/>
              <a:ext cx="1375770" cy="0"/>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693" name="Line 21"/>
            <p:cNvSpPr>
              <a:spLocks noChangeShapeType="1"/>
            </p:cNvSpPr>
            <p:nvPr/>
          </p:nvSpPr>
          <p:spPr bwMode="auto">
            <a:xfrm rot="21540000" flipV="1">
              <a:off x="5492133" y="4960923"/>
              <a:ext cx="1042302" cy="569844"/>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114" name="TextBox 113"/>
            <p:cNvSpPr txBox="1"/>
            <p:nvPr/>
          </p:nvSpPr>
          <p:spPr bwMode="auto">
            <a:xfrm rot="21540000">
              <a:off x="4029068" y="5115518"/>
              <a:ext cx="1456081" cy="348737"/>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OUTCOME</a:t>
              </a:r>
            </a:p>
          </p:txBody>
        </p:sp>
      </p:grpSp>
      <p:grpSp>
        <p:nvGrpSpPr>
          <p:cNvPr id="19" name="Group 114"/>
          <p:cNvGrpSpPr>
            <a:grpSpLocks/>
          </p:cNvGrpSpPr>
          <p:nvPr/>
        </p:nvGrpSpPr>
        <p:grpSpPr bwMode="auto">
          <a:xfrm rot="2012174">
            <a:off x="7040563" y="4375150"/>
            <a:ext cx="1333500" cy="849313"/>
            <a:chOff x="4029068" y="4586699"/>
            <a:chExt cx="1468240" cy="963841"/>
          </a:xfrm>
        </p:grpSpPr>
        <p:sp>
          <p:nvSpPr>
            <p:cNvPr id="70689" name="Line 18"/>
            <p:cNvSpPr>
              <a:spLocks noChangeShapeType="1"/>
            </p:cNvSpPr>
            <p:nvPr/>
          </p:nvSpPr>
          <p:spPr bwMode="auto">
            <a:xfrm rot="21540000" flipV="1">
              <a:off x="4118004" y="5550667"/>
              <a:ext cx="1375602" cy="0"/>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690" name="Line 21"/>
            <p:cNvSpPr>
              <a:spLocks noChangeShapeType="1"/>
            </p:cNvSpPr>
            <p:nvPr/>
          </p:nvSpPr>
          <p:spPr bwMode="auto">
            <a:xfrm rot="-60000" flipH="1" flipV="1">
              <a:off x="5105459" y="4584933"/>
              <a:ext cx="381043" cy="954833"/>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118" name="TextBox 117"/>
            <p:cNvSpPr txBox="1"/>
            <p:nvPr/>
          </p:nvSpPr>
          <p:spPr bwMode="auto">
            <a:xfrm rot="21540000">
              <a:off x="4026951" y="5113950"/>
              <a:ext cx="1457753" cy="349505"/>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OUTCOME</a:t>
              </a:r>
            </a:p>
          </p:txBody>
        </p:sp>
      </p:grpSp>
      <p:grpSp>
        <p:nvGrpSpPr>
          <p:cNvPr id="20" name="Group 118"/>
          <p:cNvGrpSpPr>
            <a:grpSpLocks/>
          </p:cNvGrpSpPr>
          <p:nvPr/>
        </p:nvGrpSpPr>
        <p:grpSpPr bwMode="auto">
          <a:xfrm>
            <a:off x="5303838" y="4213225"/>
            <a:ext cx="1335087" cy="719138"/>
            <a:chOff x="4029068" y="4737560"/>
            <a:chExt cx="1468240" cy="812980"/>
          </a:xfrm>
        </p:grpSpPr>
        <p:sp>
          <p:nvSpPr>
            <p:cNvPr id="70686" name="Line 18"/>
            <p:cNvSpPr>
              <a:spLocks noChangeShapeType="1"/>
            </p:cNvSpPr>
            <p:nvPr/>
          </p:nvSpPr>
          <p:spPr bwMode="auto">
            <a:xfrm rot="21540000" flipV="1">
              <a:off x="4121596" y="5550540"/>
              <a:ext cx="1375712" cy="0"/>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687" name="Line 21"/>
            <p:cNvSpPr>
              <a:spLocks noChangeShapeType="1"/>
            </p:cNvSpPr>
            <p:nvPr/>
          </p:nvSpPr>
          <p:spPr bwMode="auto">
            <a:xfrm rot="-60000" flipH="1" flipV="1">
              <a:off x="4821673" y="4737560"/>
              <a:ext cx="668651" cy="805801"/>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124" name="TextBox 123"/>
            <p:cNvSpPr txBox="1"/>
            <p:nvPr/>
          </p:nvSpPr>
          <p:spPr bwMode="auto">
            <a:xfrm rot="21540000">
              <a:off x="4029068" y="5114438"/>
              <a:ext cx="1457765" cy="349959"/>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OUTCOME</a:t>
              </a:r>
            </a:p>
          </p:txBody>
        </p:sp>
      </p:grpSp>
      <p:grpSp>
        <p:nvGrpSpPr>
          <p:cNvPr id="21" name="Group 126"/>
          <p:cNvGrpSpPr>
            <a:grpSpLocks/>
          </p:cNvGrpSpPr>
          <p:nvPr/>
        </p:nvGrpSpPr>
        <p:grpSpPr bwMode="auto">
          <a:xfrm rot="-1089358">
            <a:off x="7285038" y="1895475"/>
            <a:ext cx="1335087" cy="2039938"/>
            <a:chOff x="4029068" y="3237192"/>
            <a:chExt cx="1468240" cy="2313348"/>
          </a:xfrm>
        </p:grpSpPr>
        <p:sp>
          <p:nvSpPr>
            <p:cNvPr id="70683" name="Line 18"/>
            <p:cNvSpPr>
              <a:spLocks noChangeShapeType="1"/>
            </p:cNvSpPr>
            <p:nvPr/>
          </p:nvSpPr>
          <p:spPr bwMode="auto">
            <a:xfrm rot="21540000" flipV="1">
              <a:off x="4115532" y="5541378"/>
              <a:ext cx="1375712" cy="0"/>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684" name="Line 21"/>
            <p:cNvSpPr>
              <a:spLocks noChangeShapeType="1"/>
            </p:cNvSpPr>
            <p:nvPr/>
          </p:nvSpPr>
          <p:spPr bwMode="auto">
            <a:xfrm rot="21540000" flipV="1">
              <a:off x="5445827" y="3191386"/>
              <a:ext cx="1746" cy="2300746"/>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130" name="TextBox 129"/>
            <p:cNvSpPr txBox="1"/>
            <p:nvPr/>
          </p:nvSpPr>
          <p:spPr bwMode="auto">
            <a:xfrm rot="21540000">
              <a:off x="4019505" y="5109137"/>
              <a:ext cx="1456020" cy="349252"/>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OUTCOME</a:t>
              </a:r>
            </a:p>
          </p:txBody>
        </p:sp>
      </p:grpSp>
      <p:grpSp>
        <p:nvGrpSpPr>
          <p:cNvPr id="22" name="Group 130"/>
          <p:cNvGrpSpPr>
            <a:grpSpLocks/>
          </p:cNvGrpSpPr>
          <p:nvPr/>
        </p:nvGrpSpPr>
        <p:grpSpPr bwMode="auto">
          <a:xfrm rot="2573326">
            <a:off x="5481638" y="530225"/>
            <a:ext cx="1335087" cy="715963"/>
            <a:chOff x="4029068" y="4737560"/>
            <a:chExt cx="1468240" cy="812980"/>
          </a:xfrm>
        </p:grpSpPr>
        <p:sp>
          <p:nvSpPr>
            <p:cNvPr id="70680" name="Line 18"/>
            <p:cNvSpPr>
              <a:spLocks noChangeShapeType="1"/>
            </p:cNvSpPr>
            <p:nvPr/>
          </p:nvSpPr>
          <p:spPr bwMode="auto">
            <a:xfrm rot="21540000" flipV="1">
              <a:off x="4116567" y="5546129"/>
              <a:ext cx="1375712" cy="0"/>
            </a:xfrm>
            <a:prstGeom prst="line">
              <a:avLst/>
            </a:prstGeom>
            <a:noFill/>
            <a:ln w="57150">
              <a:solidFill>
                <a:schemeClr val="tx1"/>
              </a:solidFill>
              <a:prstDash val="dash"/>
              <a:round/>
              <a:headEnd/>
              <a:tailEn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70681" name="Line 21"/>
            <p:cNvSpPr>
              <a:spLocks noChangeShapeType="1"/>
            </p:cNvSpPr>
            <p:nvPr/>
          </p:nvSpPr>
          <p:spPr bwMode="auto">
            <a:xfrm rot="-60000" flipH="1" flipV="1">
              <a:off x="4810599" y="4733407"/>
              <a:ext cx="670398" cy="805770"/>
            </a:xfrm>
            <a:prstGeom prst="line">
              <a:avLst/>
            </a:prstGeom>
            <a:noFill/>
            <a:ln w="57150">
              <a:solidFill>
                <a:schemeClr val="tx1"/>
              </a:solidFill>
              <a:prstDash val="dash"/>
              <a:round/>
              <a:headEnd/>
              <a:tailEnd type="arrow" w="med" len="med"/>
            </a:ln>
          </p:spPr>
          <p:txBody>
            <a:bodyPr wrap="none" anchor="ctr"/>
            <a:lstStyle/>
            <a:p>
              <a:pPr fontAlgn="auto">
                <a:spcBef>
                  <a:spcPts val="0"/>
                </a:spcBef>
                <a:spcAft>
                  <a:spcPts val="0"/>
                </a:spcAft>
                <a:defRPr/>
              </a:pPr>
              <a:endParaRPr lang="en-GB" dirty="0">
                <a:solidFill>
                  <a:sysClr val="windowText" lastClr="000000"/>
                </a:solidFill>
                <a:latin typeface="+mn-lt"/>
                <a:cs typeface="Arial" charset="0"/>
              </a:endParaRPr>
            </a:p>
          </p:txBody>
        </p:sp>
        <p:sp>
          <p:nvSpPr>
            <p:cNvPr id="134" name="TextBox 133"/>
            <p:cNvSpPr txBox="1"/>
            <p:nvPr/>
          </p:nvSpPr>
          <p:spPr bwMode="auto">
            <a:xfrm rot="21540000">
              <a:off x="4022404" y="5112238"/>
              <a:ext cx="1457765" cy="349707"/>
            </a:xfrm>
            <a:prstGeom prst="rect">
              <a:avLst/>
            </a:prstGeom>
            <a:noFill/>
            <a:ln>
              <a:noFill/>
            </a:ln>
          </p:spPr>
          <p:txBody>
            <a:bodyPr>
              <a:spAutoFit/>
            </a:bodyPr>
            <a:lstStyle/>
            <a:p>
              <a:pPr algn="ctr" fontAlgn="auto">
                <a:spcBef>
                  <a:spcPts val="0"/>
                </a:spcBef>
                <a:spcAft>
                  <a:spcPts val="0"/>
                </a:spcAft>
                <a:defRPr/>
              </a:pPr>
              <a:r>
                <a:rPr lang="en-GB" sz="1400" b="1" dirty="0">
                  <a:solidFill>
                    <a:sysClr val="windowText" lastClr="000000"/>
                  </a:solidFill>
                  <a:latin typeface="+mn-lt"/>
                  <a:cs typeface="Arial" charset="0"/>
                </a:rPr>
                <a:t>OUTCOME</a:t>
              </a:r>
            </a:p>
          </p:txBody>
        </p:sp>
      </p:grpSp>
      <p:grpSp>
        <p:nvGrpSpPr>
          <p:cNvPr id="39959" name="Group 38"/>
          <p:cNvGrpSpPr>
            <a:grpSpLocks/>
          </p:cNvGrpSpPr>
          <p:nvPr/>
        </p:nvGrpSpPr>
        <p:grpSpPr bwMode="auto">
          <a:xfrm>
            <a:off x="1571625" y="5967413"/>
            <a:ext cx="6643688" cy="461962"/>
            <a:chOff x="1571846" y="5967862"/>
            <a:chExt cx="6725622" cy="462119"/>
          </a:xfrm>
        </p:grpSpPr>
        <p:sp>
          <p:nvSpPr>
            <p:cNvPr id="102"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fontAlgn="auto">
                <a:spcBef>
                  <a:spcPct val="50000"/>
                </a:spcBef>
                <a:spcAft>
                  <a:spcPts val="0"/>
                </a:spcAft>
                <a:buClr>
                  <a:schemeClr val="tx2"/>
                </a:buClr>
                <a:buFont typeface="Monotype Sorts" pitchFamily="2" charset="2"/>
                <a:buNone/>
                <a:defRPr/>
              </a:pPr>
              <a:r>
                <a:rPr lang="en-GB" sz="2400" b="1" i="1" kern="10" dirty="0">
                  <a:ln w="9525">
                    <a:noFill/>
                    <a:round/>
                    <a:headEnd/>
                    <a:tailEnd/>
                  </a:ln>
                  <a:latin typeface="+mn-lt"/>
                  <a:ea typeface="+mn-lt"/>
                  <a:cs typeface="+mn-lt"/>
                </a:rPr>
                <a:t>Time</a:t>
              </a:r>
              <a:endParaRPr lang="en-US" sz="2400" b="1" i="1" dirty="0">
                <a:latin typeface="+mn-lt"/>
                <a:cs typeface="Arial" charset="0"/>
              </a:endParaRPr>
            </a:p>
          </p:txBody>
        </p:sp>
        <p:sp>
          <p:nvSpPr>
            <p:cNvPr id="103" name="Line 9"/>
            <p:cNvSpPr>
              <a:spLocks noChangeShapeType="1"/>
            </p:cNvSpPr>
            <p:nvPr/>
          </p:nvSpPr>
          <p:spPr bwMode="auto">
            <a:xfrm rot="-60000">
              <a:off x="1571846" y="5972626"/>
              <a:ext cx="6725622" cy="85754"/>
            </a:xfrm>
            <a:prstGeom prst="line">
              <a:avLst/>
            </a:prstGeom>
            <a:noFill/>
            <a:ln w="38100">
              <a:solidFill>
                <a:schemeClr val="tx1">
                  <a:lumMod val="95000"/>
                  <a:lumOff val="5000"/>
                </a:schemeClr>
              </a:solidFill>
              <a:prstDash val="sysDot"/>
              <a:round/>
              <a:headEnd/>
              <a:tailEnd type="triangle" w="med" len="med"/>
            </a:ln>
          </p:spPr>
          <p:txBody>
            <a:bodyPr wrap="none" anchor="ctr"/>
            <a:lstStyle/>
            <a:p>
              <a:pPr fontAlgn="auto">
                <a:spcBef>
                  <a:spcPts val="0"/>
                </a:spcBef>
                <a:spcAft>
                  <a:spcPts val="0"/>
                </a:spcAft>
                <a:defRPr/>
              </a:pPr>
              <a:endParaRPr lang="en-GB" b="1" dirty="0">
                <a:effectLst>
                  <a:outerShdw blurRad="38100" dist="38100" dir="2700000" algn="tl">
                    <a:srgbClr val="000000">
                      <a:alpha val="43137"/>
                    </a:srgbClr>
                  </a:outerShdw>
                </a:effectLst>
                <a:latin typeface="+mn-lt"/>
                <a:cs typeface="Arial" charset="0"/>
              </a:endParaRPr>
            </a:p>
          </p:txBody>
        </p:sp>
      </p:grpSp>
      <p:grpSp>
        <p:nvGrpSpPr>
          <p:cNvPr id="39960" name="Group 37"/>
          <p:cNvGrpSpPr>
            <a:grpSpLocks/>
          </p:cNvGrpSpPr>
          <p:nvPr/>
        </p:nvGrpSpPr>
        <p:grpSpPr bwMode="auto">
          <a:xfrm>
            <a:off x="611188" y="2297113"/>
            <a:ext cx="7034212" cy="4371975"/>
            <a:chOff x="541338" y="2033599"/>
            <a:chExt cx="7034212" cy="4372034"/>
          </a:xfrm>
        </p:grpSpPr>
        <p:sp>
          <p:nvSpPr>
            <p:cNvPr id="105" name="Line 9"/>
            <p:cNvSpPr>
              <a:spLocks noChangeShapeType="1"/>
            </p:cNvSpPr>
            <p:nvPr/>
          </p:nvSpPr>
          <p:spPr bwMode="auto">
            <a:xfrm rot="21540000" flipV="1">
              <a:off x="1566863" y="2033599"/>
              <a:ext cx="6008687" cy="3705275"/>
            </a:xfrm>
            <a:prstGeom prst="line">
              <a:avLst/>
            </a:prstGeom>
            <a:noFill/>
            <a:ln w="38100">
              <a:solidFill>
                <a:schemeClr val="tx1">
                  <a:lumMod val="95000"/>
                  <a:lumOff val="5000"/>
                </a:schemeClr>
              </a:solidFill>
              <a:prstDash val="sysDot"/>
              <a:round/>
              <a:headEnd/>
              <a:tailEnd type="triangle" w="med" len="med"/>
            </a:ln>
          </p:spPr>
          <p:txBody>
            <a:bodyPr wrap="none" anchor="ctr"/>
            <a:lstStyle/>
            <a:p>
              <a:pPr fontAlgn="auto">
                <a:spcBef>
                  <a:spcPts val="0"/>
                </a:spcBef>
                <a:spcAft>
                  <a:spcPts val="0"/>
                </a:spcAft>
                <a:defRPr/>
              </a:pPr>
              <a:endParaRPr lang="en-GB" b="1" dirty="0">
                <a:solidFill>
                  <a:schemeClr val="bg1"/>
                </a:solidFill>
                <a:latin typeface="+mn-lt"/>
                <a:cs typeface="Arial" charset="0"/>
              </a:endParaRPr>
            </a:p>
          </p:txBody>
        </p:sp>
        <p:sp>
          <p:nvSpPr>
            <p:cNvPr id="39967"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b="1" kern="10">
                  <a:latin typeface="+mn-lt"/>
                  <a:ea typeface="+mn-lt"/>
                  <a:cs typeface="+mn-lt"/>
                </a:rPr>
                <a:t>Plan</a:t>
              </a:r>
            </a:p>
          </p:txBody>
        </p:sp>
      </p:grpSp>
      <p:sp>
        <p:nvSpPr>
          <p:cNvPr id="39961" name="WordArt 8"/>
          <p:cNvSpPr>
            <a:spLocks noChangeArrowheads="1" noChangeShapeType="1" noTextEdit="1"/>
          </p:cNvSpPr>
          <p:nvPr/>
        </p:nvSpPr>
        <p:spPr bwMode="auto">
          <a:xfrm rot="-179454">
            <a:off x="7478713" y="593725"/>
            <a:ext cx="1514475" cy="200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b="1" kern="10">
                <a:latin typeface="+mn-lt"/>
                <a:ea typeface="+mn-lt"/>
                <a:cs typeface="+mn-lt"/>
              </a:rPr>
              <a:t>Vision and </a:t>
            </a:r>
          </a:p>
          <a:p>
            <a:pPr algn="ctr"/>
            <a:r>
              <a:rPr lang="en-GB" b="1" kern="10">
                <a:latin typeface="+mn-lt"/>
                <a:ea typeface="+mn-lt"/>
                <a:cs typeface="+mn-lt"/>
              </a:rPr>
              <a:t>Mission</a:t>
            </a:r>
          </a:p>
        </p:txBody>
      </p:sp>
      <p:grpSp>
        <p:nvGrpSpPr>
          <p:cNvPr id="39962" name="Group 107"/>
          <p:cNvGrpSpPr>
            <a:grpSpLocks/>
          </p:cNvGrpSpPr>
          <p:nvPr/>
        </p:nvGrpSpPr>
        <p:grpSpPr bwMode="auto">
          <a:xfrm>
            <a:off x="1289050" y="4946650"/>
            <a:ext cx="1506538" cy="1042988"/>
            <a:chOff x="1190652" y="4431492"/>
            <a:chExt cx="1859442" cy="1286910"/>
          </a:xfrm>
        </p:grpSpPr>
        <p:sp>
          <p:nvSpPr>
            <p:cNvPr id="111" name="Line 10"/>
            <p:cNvSpPr>
              <a:spLocks noChangeShapeType="1"/>
            </p:cNvSpPr>
            <p:nvPr/>
          </p:nvSpPr>
          <p:spPr bwMode="auto">
            <a:xfrm rot="21540000" flipV="1">
              <a:off x="1598201" y="5718402"/>
              <a:ext cx="1234403"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112" name="Line 12"/>
            <p:cNvSpPr>
              <a:spLocks noChangeShapeType="1"/>
            </p:cNvSpPr>
            <p:nvPr/>
          </p:nvSpPr>
          <p:spPr bwMode="auto">
            <a:xfrm rot="21540000" flipV="1">
              <a:off x="2820847" y="4431492"/>
              <a:ext cx="154791" cy="1275157"/>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9965" name="TextBox 40"/>
            <p:cNvSpPr txBox="1">
              <a:spLocks noChangeArrowheads="1"/>
            </p:cNvSpPr>
            <p:nvPr/>
          </p:nvSpPr>
          <p:spPr bwMode="auto">
            <a:xfrm rot="-60000">
              <a:off x="1190652" y="5224793"/>
              <a:ext cx="1859442" cy="45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b="1">
                  <a:latin typeface="Calibri" pitchFamily="34" charset="0"/>
                </a:rPr>
                <a:t>INPUTS</a:t>
              </a:r>
            </a:p>
          </p:txBody>
        </p:sp>
      </p:grpSp>
      <p:sp>
        <p:nvSpPr>
          <p:cNvPr id="93" name="Slide Number Placeholder 5"/>
          <p:cNvSpPr txBox="1">
            <a:spLocks/>
          </p:cNvSpPr>
          <p:nvPr/>
        </p:nvSpPr>
        <p:spPr bwMode="auto">
          <a:xfrm>
            <a:off x="3235325" y="6525344"/>
            <a:ext cx="5908675"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defRPr sz="1800" kern="1200">
                <a:solidFill>
                  <a:schemeClr val="tx1"/>
                </a:solidFill>
                <a:latin typeface="Arial" pitchFamily="34" charset="0"/>
                <a:ea typeface="+mn-ea"/>
                <a:cs typeface="Arial" pitchFamily="34" charset="0"/>
              </a:defRPr>
            </a:lvl1pPr>
            <a:lvl2pPr marL="742950" indent="-285750" algn="l" defTabSz="914400" rtl="0" eaLnBrk="0" latinLnBrk="0" hangingPunct="0">
              <a:defRPr sz="1800" kern="1200">
                <a:solidFill>
                  <a:schemeClr val="tx1"/>
                </a:solidFill>
                <a:latin typeface="Arial" pitchFamily="34" charset="0"/>
                <a:ea typeface="+mn-ea"/>
                <a:cs typeface="Arial" pitchFamily="34" charset="0"/>
              </a:defRPr>
            </a:lvl2pPr>
            <a:lvl3pPr marL="1143000" indent="-228600" algn="l" defTabSz="914400" rtl="0" eaLnBrk="0" latinLnBrk="0" hangingPunct="0">
              <a:defRPr sz="1800" kern="1200">
                <a:solidFill>
                  <a:schemeClr val="tx1"/>
                </a:solidFill>
                <a:latin typeface="Arial" pitchFamily="34" charset="0"/>
                <a:ea typeface="+mn-ea"/>
                <a:cs typeface="Arial" pitchFamily="34" charset="0"/>
              </a:defRPr>
            </a:lvl3pPr>
            <a:lvl4pPr marL="1600200" indent="-228600" algn="l" defTabSz="914400" rtl="0" eaLnBrk="0" latinLnBrk="0" hangingPunct="0">
              <a:defRPr sz="1800" kern="1200">
                <a:solidFill>
                  <a:schemeClr val="tx1"/>
                </a:solidFill>
                <a:latin typeface="Arial" pitchFamily="34" charset="0"/>
                <a:ea typeface="+mn-ea"/>
                <a:cs typeface="Arial" pitchFamily="34" charset="0"/>
              </a:defRPr>
            </a:lvl4pPr>
            <a:lvl5pPr marL="2057400" indent="-228600" algn="l" defTabSz="914400" rtl="0" eaLnBrk="0" latinLnBrk="0" hangingPunct="0">
              <a:defRPr sz="18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pPr algn="r" eaLnBrk="1" hangingPunct="1"/>
            <a:r>
              <a:rPr lang="en-US" altLang="en-US" sz="1600" smtClean="0"/>
              <a:t>Source: Ricardo Wilson-Grau (inspired by Jeff Conklin)</a:t>
            </a:r>
            <a:endParaRPr lang="en-US" altLang="en-US" sz="1600" dirty="0"/>
          </a:p>
        </p:txBody>
      </p:sp>
    </p:spTree>
    <p:extLst>
      <p:ext uri="{BB962C8B-B14F-4D97-AF65-F5344CB8AC3E}">
        <p14:creationId xmlns:p14="http://schemas.microsoft.com/office/powerpoint/2010/main" val="997121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50"/>
                                        <p:tgtEl>
                                          <p:spTgt spid="10"/>
                                        </p:tgtEl>
                                      </p:cBhvr>
                                    </p:animEffect>
                                  </p:childTnLst>
                                </p:cTn>
                              </p:par>
                            </p:childTnLst>
                          </p:cTn>
                        </p:par>
                        <p:par>
                          <p:cTn id="8" fill="hold" nodeType="afterGroup">
                            <p:stCondLst>
                              <p:cond delay="25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nodeType="afterGroup">
                            <p:stCondLst>
                              <p:cond delay="75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250"/>
                                        <p:tgtEl>
                                          <p:spTgt spid="9"/>
                                        </p:tgtEl>
                                      </p:cBhvr>
                                    </p:animEffect>
                                  </p:childTnLst>
                                </p:cTn>
                              </p:par>
                            </p:childTnLst>
                          </p:cTn>
                        </p:par>
                        <p:par>
                          <p:cTn id="16" fill="hold" nodeType="afterGroup">
                            <p:stCondLst>
                              <p:cond delay="10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250"/>
                                        <p:tgtEl>
                                          <p:spTgt spid="6"/>
                                        </p:tgtEl>
                                      </p:cBhvr>
                                    </p:animEffect>
                                  </p:childTnLst>
                                </p:cTn>
                              </p:par>
                            </p:childTnLst>
                          </p:cTn>
                        </p:par>
                        <p:par>
                          <p:cTn id="20" fill="hold" nodeType="afterGroup">
                            <p:stCondLst>
                              <p:cond delay="125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50"/>
                                        <p:tgtEl>
                                          <p:spTgt spid="5"/>
                                        </p:tgtEl>
                                      </p:cBhvr>
                                    </p:animEffect>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250"/>
                                        <p:tgtEl>
                                          <p:spTgt spid="13"/>
                                        </p:tgtEl>
                                      </p:cBhvr>
                                    </p:animEffect>
                                  </p:childTnLst>
                                </p:cTn>
                              </p:par>
                            </p:childTnLst>
                          </p:cTn>
                        </p:par>
                        <p:par>
                          <p:cTn id="28" fill="hold" nodeType="afterGroup">
                            <p:stCondLst>
                              <p:cond delay="175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250"/>
                                        <p:tgtEl>
                                          <p:spTgt spid="7"/>
                                        </p:tgtEl>
                                      </p:cBhvr>
                                    </p:animEffect>
                                  </p:childTnLst>
                                </p:cTn>
                              </p:par>
                            </p:childTnLst>
                          </p:cTn>
                        </p:par>
                        <p:par>
                          <p:cTn id="32" fill="hold" nodeType="afterGroup">
                            <p:stCondLst>
                              <p:cond delay="2000"/>
                            </p:stCondLst>
                            <p:childTnLst>
                              <p:par>
                                <p:cTn id="33" presetID="22" presetClass="entr" presetSubtype="4" fill="hold"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wipe(down)">
                                      <p:cBhvr>
                                        <p:cTn id="35" dur="250"/>
                                        <p:tgtEl>
                                          <p:spTgt spid="91"/>
                                        </p:tgtEl>
                                      </p:cBhvr>
                                    </p:animEffect>
                                  </p:childTnLst>
                                </p:cTn>
                              </p:par>
                            </p:childTnLst>
                          </p:cTn>
                        </p:par>
                        <p:par>
                          <p:cTn id="36" fill="hold" nodeType="afterGroup">
                            <p:stCondLst>
                              <p:cond delay="225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50"/>
                                        <p:tgtEl>
                                          <p:spTgt spid="12"/>
                                        </p:tgtEl>
                                      </p:cBhvr>
                                    </p:animEffect>
                                  </p:childTnLst>
                                </p:cTn>
                              </p:par>
                            </p:childTnLst>
                          </p:cTn>
                        </p:par>
                        <p:par>
                          <p:cTn id="40" fill="hold" nodeType="afterGroup">
                            <p:stCondLst>
                              <p:cond delay="2500"/>
                            </p:stCondLst>
                            <p:childTnLst>
                              <p:par>
                                <p:cTn id="41" presetID="2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250"/>
                                        <p:tgtEl>
                                          <p:spTgt spid="16"/>
                                        </p:tgtEl>
                                      </p:cBhvr>
                                    </p:animEffect>
                                  </p:childTnLst>
                                </p:cTn>
                              </p:par>
                            </p:childTnLst>
                          </p:cTn>
                        </p:par>
                        <p:par>
                          <p:cTn id="44" fill="hold" nodeType="afterGroup">
                            <p:stCondLst>
                              <p:cond delay="2750"/>
                            </p:stCondLst>
                            <p:childTnLst>
                              <p:par>
                                <p:cTn id="45" presetID="22" presetClass="entr" presetSubtype="2"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250"/>
                                        <p:tgtEl>
                                          <p:spTgt spid="20"/>
                                        </p:tgtEl>
                                      </p:cBhvr>
                                    </p:animEffect>
                                  </p:childTnLst>
                                </p:cTn>
                              </p:par>
                            </p:childTnLst>
                          </p:cTn>
                        </p:par>
                        <p:par>
                          <p:cTn id="48" fill="hold" nodeType="afterGroup">
                            <p:stCondLst>
                              <p:cond delay="3000"/>
                            </p:stCondLst>
                            <p:childTnLst>
                              <p:par>
                                <p:cTn id="49" presetID="22" presetClass="entr" presetSubtype="4"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250"/>
                                        <p:tgtEl>
                                          <p:spTgt spid="15"/>
                                        </p:tgtEl>
                                      </p:cBhvr>
                                    </p:animEffect>
                                  </p:childTnLst>
                                </p:cTn>
                              </p:par>
                            </p:childTnLst>
                          </p:cTn>
                        </p:par>
                        <p:par>
                          <p:cTn id="52" fill="hold" nodeType="afterGroup">
                            <p:stCondLst>
                              <p:cond delay="3250"/>
                            </p:stCondLst>
                            <p:childTnLst>
                              <p:par>
                                <p:cTn id="53" presetID="8" presetClass="entr" presetSubtype="16"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amond(in)">
                                      <p:cBhvr>
                                        <p:cTn id="55" dur="250"/>
                                        <p:tgtEl>
                                          <p:spTgt spid="19"/>
                                        </p:tgtEl>
                                      </p:cBhvr>
                                    </p:animEffect>
                                  </p:childTnLst>
                                </p:cTn>
                              </p:par>
                            </p:childTnLst>
                          </p:cTn>
                        </p:par>
                        <p:par>
                          <p:cTn id="56" fill="hold" nodeType="afterGroup">
                            <p:stCondLst>
                              <p:cond delay="3500"/>
                            </p:stCondLst>
                            <p:childTnLst>
                              <p:par>
                                <p:cTn id="57" presetID="8"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amond(in)">
                                      <p:cBhvr>
                                        <p:cTn id="59" dur="250"/>
                                        <p:tgtEl>
                                          <p:spTgt spid="17"/>
                                        </p:tgtEl>
                                      </p:cBhvr>
                                    </p:animEffect>
                                  </p:childTnLst>
                                </p:cTn>
                              </p:par>
                            </p:childTnLst>
                          </p:cTn>
                        </p:par>
                        <p:par>
                          <p:cTn id="60" fill="hold" nodeType="afterGroup">
                            <p:stCondLst>
                              <p:cond delay="3750"/>
                            </p:stCondLst>
                            <p:childTnLst>
                              <p:par>
                                <p:cTn id="61" presetID="22" presetClass="entr" presetSubtype="4"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250"/>
                                        <p:tgtEl>
                                          <p:spTgt spid="2"/>
                                        </p:tgtEl>
                                      </p:cBhvr>
                                    </p:animEffect>
                                  </p:childTnLst>
                                </p:cTn>
                              </p:par>
                            </p:childTnLst>
                          </p:cTn>
                        </p:par>
                        <p:par>
                          <p:cTn id="64" fill="hold" nodeType="afterGroup">
                            <p:stCondLst>
                              <p:cond delay="4000"/>
                            </p:stCondLst>
                            <p:childTnLst>
                              <p:par>
                                <p:cTn id="65" presetID="22" presetClass="entr" presetSubtype="4"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250"/>
                                        <p:tgtEl>
                                          <p:spTgt spid="18"/>
                                        </p:tgtEl>
                                      </p:cBhvr>
                                    </p:animEffect>
                                  </p:childTnLst>
                                </p:cTn>
                              </p:par>
                            </p:childTnLst>
                          </p:cTn>
                        </p:par>
                        <p:par>
                          <p:cTn id="68" fill="hold" nodeType="afterGroup">
                            <p:stCondLst>
                              <p:cond delay="4250"/>
                            </p:stCondLst>
                            <p:childTnLst>
                              <p:par>
                                <p:cTn id="69" presetID="22" presetClass="entr" presetSubtype="4"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down)">
                                      <p:cBhvr>
                                        <p:cTn id="71" dur="250"/>
                                        <p:tgtEl>
                                          <p:spTgt spid="3"/>
                                        </p:tgtEl>
                                      </p:cBhvr>
                                    </p:animEffect>
                                  </p:childTnLst>
                                </p:cTn>
                              </p:par>
                            </p:childTnLst>
                          </p:cTn>
                        </p:par>
                        <p:par>
                          <p:cTn id="72" fill="hold" nodeType="afterGroup">
                            <p:stCondLst>
                              <p:cond delay="4500"/>
                            </p:stCondLst>
                            <p:childTnLst>
                              <p:par>
                                <p:cTn id="73" presetID="22" presetClass="entr" presetSubtype="4"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250"/>
                                        <p:tgtEl>
                                          <p:spTgt spid="21"/>
                                        </p:tgtEl>
                                      </p:cBhvr>
                                    </p:animEffect>
                                  </p:childTnLst>
                                </p:cTn>
                              </p:par>
                            </p:childTnLst>
                          </p:cTn>
                        </p:par>
                        <p:par>
                          <p:cTn id="76" fill="hold" nodeType="afterGroup">
                            <p:stCondLst>
                              <p:cond delay="4750"/>
                            </p:stCondLst>
                            <p:childTnLst>
                              <p:par>
                                <p:cTn id="77" presetID="22" presetClass="entr" presetSubtype="4"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250"/>
                                        <p:tgtEl>
                                          <p:spTgt spid="22"/>
                                        </p:tgtEl>
                                      </p:cBhvr>
                                    </p:animEffect>
                                  </p:childTnLst>
                                </p:cTn>
                              </p:par>
                            </p:childTnLst>
                          </p:cTn>
                        </p:par>
                        <p:par>
                          <p:cTn id="80" fill="hold" nodeType="afterGroup">
                            <p:stCondLst>
                              <p:cond delay="5000"/>
                            </p:stCondLst>
                            <p:childTnLst>
                              <p:par>
                                <p:cTn id="81" presetID="22" presetClass="entr" presetSubtype="4" fill="hold"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down)">
                                      <p:cBhvr>
                                        <p:cTn id="8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92275" y="142875"/>
            <a:ext cx="6994525" cy="796925"/>
          </a:xfrm>
        </p:spPr>
        <p:txBody>
          <a:bodyPr/>
          <a:lstStyle/>
          <a:p>
            <a:pPr eaLnBrk="1" hangingPunct="1"/>
            <a:r>
              <a:rPr lang="en-US" altLang="en-US" smtClean="0"/>
              <a:t>Brief definition of OM</a:t>
            </a:r>
          </a:p>
        </p:txBody>
      </p:sp>
      <p:sp>
        <p:nvSpPr>
          <p:cNvPr id="7171" name="Rectangle 3"/>
          <p:cNvSpPr>
            <a:spLocks noGrp="1" noChangeArrowheads="1"/>
          </p:cNvSpPr>
          <p:nvPr>
            <p:ph idx="1"/>
          </p:nvPr>
        </p:nvSpPr>
        <p:spPr>
          <a:xfrm>
            <a:off x="468313" y="1714500"/>
            <a:ext cx="4675187" cy="4065588"/>
          </a:xfrm>
        </p:spPr>
        <p:txBody>
          <a:bodyPr>
            <a:normAutofit fontScale="92500" lnSpcReduction="20000"/>
          </a:bodyPr>
          <a:lstStyle/>
          <a:p>
            <a:pPr eaLnBrk="1" hangingPunct="1">
              <a:spcAft>
                <a:spcPct val="20000"/>
              </a:spcAft>
              <a:buFont typeface="Arial" charset="0"/>
              <a:buChar char="•"/>
              <a:defRPr/>
            </a:pPr>
            <a:r>
              <a:rPr lang="en-GB" dirty="0" smtClean="0"/>
              <a:t>A participatory method for planning, monitoring  and evaluation</a:t>
            </a:r>
          </a:p>
          <a:p>
            <a:pPr eaLnBrk="1" hangingPunct="1">
              <a:spcAft>
                <a:spcPct val="20000"/>
              </a:spcAft>
              <a:buFont typeface="Arial" charset="0"/>
              <a:buChar char="•"/>
              <a:defRPr/>
            </a:pPr>
            <a:r>
              <a:rPr lang="en-GB" dirty="0" smtClean="0"/>
              <a:t>Focused on changes in behaviour of those with whom the project or program works</a:t>
            </a:r>
          </a:p>
          <a:p>
            <a:pPr eaLnBrk="1" hangingPunct="1">
              <a:spcAft>
                <a:spcPct val="20000"/>
              </a:spcAft>
              <a:buFont typeface="Arial" charset="0"/>
              <a:buChar char="•"/>
              <a:defRPr/>
            </a:pPr>
            <a:r>
              <a:rPr lang="en-GB" dirty="0" smtClean="0"/>
              <a:t>Oriented towards social &amp; organizational learning</a:t>
            </a:r>
          </a:p>
        </p:txBody>
      </p:sp>
      <p:pic>
        <p:nvPicPr>
          <p:cNvPr id="5"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80" y="1714488"/>
            <a:ext cx="3605212" cy="3868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3147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92275" y="142875"/>
            <a:ext cx="6994525" cy="796925"/>
          </a:xfrm>
        </p:spPr>
        <p:txBody>
          <a:bodyPr/>
          <a:lstStyle/>
          <a:p>
            <a:pPr eaLnBrk="1" hangingPunct="1"/>
            <a:r>
              <a:rPr lang="en-US" altLang="en-US" smtClean="0"/>
              <a:t>OM’s answer</a:t>
            </a:r>
          </a:p>
        </p:txBody>
      </p:sp>
      <p:sp>
        <p:nvSpPr>
          <p:cNvPr id="44035" name="Slide Number Placeholder 5"/>
          <p:cNvSpPr>
            <a:spLocks noGrp="1"/>
          </p:cNvSpPr>
          <p:nvPr>
            <p:ph type="sldNum" sz="quarter" idx="4294967295"/>
          </p:nvPr>
        </p:nvSpPr>
        <p:spPr bwMode="auto">
          <a:xfrm>
            <a:off x="5202238" y="6237288"/>
            <a:ext cx="3643312"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600"/>
              <a:t>Source: Terry Smutylo / OM Lab 2012</a:t>
            </a:r>
          </a:p>
        </p:txBody>
      </p:sp>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3784600"/>
            <a:ext cx="2282825"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3" y="1196975"/>
            <a:ext cx="25273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238" y="3678238"/>
            <a:ext cx="2617787"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3675" y="3752850"/>
            <a:ext cx="19732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3" name="Text Box 12"/>
          <p:cNvSpPr txBox="1">
            <a:spLocks noChangeArrowheads="1"/>
          </p:cNvSpPr>
          <p:nvPr/>
        </p:nvSpPr>
        <p:spPr bwMode="auto">
          <a:xfrm>
            <a:off x="6124575" y="2770188"/>
            <a:ext cx="28114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pPr>
            <a:r>
              <a:rPr lang="en-US" altLang="en-US" sz="2000">
                <a:solidFill>
                  <a:srgbClr val="002060"/>
                </a:solidFill>
                <a:sym typeface="Arial" pitchFamily="34" charset="0"/>
              </a:rPr>
              <a:t>Support people to build their own well-being</a:t>
            </a:r>
          </a:p>
        </p:txBody>
      </p:sp>
      <p:sp>
        <p:nvSpPr>
          <p:cNvPr id="23564" name="Text Box 13"/>
          <p:cNvSpPr txBox="1">
            <a:spLocks noChangeArrowheads="1"/>
          </p:cNvSpPr>
          <p:nvPr/>
        </p:nvSpPr>
        <p:spPr bwMode="auto">
          <a:xfrm>
            <a:off x="3268663" y="5265738"/>
            <a:ext cx="28352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pPr>
            <a:r>
              <a:rPr lang="en-US" altLang="en-US" sz="2000">
                <a:solidFill>
                  <a:srgbClr val="002060"/>
                </a:solidFill>
                <a:sym typeface="Arial" pitchFamily="34" charset="0"/>
              </a:rPr>
              <a:t>Enable interventions to adapt as they engage</a:t>
            </a:r>
          </a:p>
        </p:txBody>
      </p:sp>
      <p:sp>
        <p:nvSpPr>
          <p:cNvPr id="23565" name="Text Box 14"/>
          <p:cNvSpPr txBox="1">
            <a:spLocks noChangeArrowheads="1"/>
          </p:cNvSpPr>
          <p:nvPr/>
        </p:nvSpPr>
        <p:spPr bwMode="auto">
          <a:xfrm>
            <a:off x="6516688" y="5265738"/>
            <a:ext cx="24193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pPr>
            <a:r>
              <a:rPr lang="en-US" altLang="en-US" sz="2000">
                <a:solidFill>
                  <a:srgbClr val="002060"/>
                </a:solidFill>
              </a:rPr>
              <a:t>Apply a systems understanding</a:t>
            </a:r>
          </a:p>
        </p:txBody>
      </p:sp>
      <p:sp>
        <p:nvSpPr>
          <p:cNvPr id="14" name="Text Box 13"/>
          <p:cNvSpPr txBox="1">
            <a:spLocks noChangeArrowheads="1"/>
          </p:cNvSpPr>
          <p:nvPr/>
        </p:nvSpPr>
        <p:spPr bwMode="auto">
          <a:xfrm>
            <a:off x="134938" y="2770188"/>
            <a:ext cx="28352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pPr>
            <a:r>
              <a:rPr lang="en-US" altLang="en-US" sz="2000">
                <a:solidFill>
                  <a:srgbClr val="002060"/>
                </a:solidFill>
                <a:sym typeface="Arial" pitchFamily="34" charset="0"/>
              </a:rPr>
              <a:t>Start from observable behaviour change</a:t>
            </a:r>
          </a:p>
        </p:txBody>
      </p:sp>
      <p:sp>
        <p:nvSpPr>
          <p:cNvPr id="15" name="Text Box 13"/>
          <p:cNvSpPr txBox="1">
            <a:spLocks noChangeArrowheads="1"/>
          </p:cNvSpPr>
          <p:nvPr/>
        </p:nvSpPr>
        <p:spPr bwMode="auto">
          <a:xfrm>
            <a:off x="3055938" y="2647950"/>
            <a:ext cx="28352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pPr>
            <a:r>
              <a:rPr lang="en-US" altLang="en-US" sz="2000">
                <a:solidFill>
                  <a:srgbClr val="002060"/>
                </a:solidFill>
                <a:sym typeface="Arial" pitchFamily="34" charset="0"/>
              </a:rPr>
              <a:t>Recognise that all interventions have limited influence</a:t>
            </a:r>
          </a:p>
        </p:txBody>
      </p:sp>
      <p:sp>
        <p:nvSpPr>
          <p:cNvPr id="16" name="Text Box 13"/>
          <p:cNvSpPr txBox="1">
            <a:spLocks noChangeArrowheads="1"/>
          </p:cNvSpPr>
          <p:nvPr/>
        </p:nvSpPr>
        <p:spPr bwMode="auto">
          <a:xfrm>
            <a:off x="160338" y="5265738"/>
            <a:ext cx="28352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pPr>
            <a:r>
              <a:rPr lang="en-US" altLang="en-US" sz="2000">
                <a:solidFill>
                  <a:srgbClr val="002060"/>
                </a:solidFill>
                <a:sym typeface="Arial" pitchFamily="34" charset="0"/>
              </a:rPr>
              <a:t>Embrace different perspectives</a:t>
            </a:r>
          </a:p>
        </p:txBody>
      </p:sp>
      <p:pic>
        <p:nvPicPr>
          <p:cNvPr id="2356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5463" y="1397000"/>
            <a:ext cx="2125662"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8" name="Picture 16" descr="http://farm8.staticflickr.com/7169/6520237377_12b6bccc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475" y="1200150"/>
            <a:ext cx="19812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6779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6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35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35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P spid="23564" grpId="0"/>
      <p:bldP spid="23565"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413" y="201613"/>
            <a:ext cx="78994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p:cNvSpPr>
          <p:nvPr/>
        </p:nvSpPr>
        <p:spPr bwMode="auto">
          <a:xfrm>
            <a:off x="6019800" y="1143000"/>
            <a:ext cx="14351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solidFill>
                <a:srgbClr val="126445"/>
              </a:solidFill>
              <a:latin typeface="Calibri" pitchFamily="34" charset="0"/>
              <a:sym typeface="Arial" pitchFamily="34" charset="0"/>
            </a:endParaRPr>
          </a:p>
        </p:txBody>
      </p:sp>
      <p:sp>
        <p:nvSpPr>
          <p:cNvPr id="47108" name="Rectangle 4"/>
          <p:cNvSpPr>
            <a:spLocks/>
          </p:cNvSpPr>
          <p:nvPr/>
        </p:nvSpPr>
        <p:spPr bwMode="auto">
          <a:xfrm>
            <a:off x="5257800" y="4800600"/>
            <a:ext cx="180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solidFill>
                <a:srgbClr val="126445"/>
              </a:solidFill>
              <a:latin typeface="Calibri" pitchFamily="34" charset="0"/>
              <a:sym typeface="Arial" pitchFamily="34" charset="0"/>
            </a:endParaRPr>
          </a:p>
        </p:txBody>
      </p:sp>
      <p:sp>
        <p:nvSpPr>
          <p:cNvPr id="47109" name="Rectangle 5"/>
          <p:cNvSpPr>
            <a:spLocks/>
          </p:cNvSpPr>
          <p:nvPr/>
        </p:nvSpPr>
        <p:spPr bwMode="auto">
          <a:xfrm>
            <a:off x="1752600" y="357505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000" b="1" i="1">
              <a:solidFill>
                <a:srgbClr val="126445"/>
              </a:solidFill>
              <a:latin typeface="Calibri" pitchFamily="34" charset="0"/>
              <a:sym typeface="Arial" pitchFamily="34" charset="0"/>
            </a:endParaRPr>
          </a:p>
        </p:txBody>
      </p:sp>
    </p:spTree>
    <p:extLst>
      <p:ext uri="{BB962C8B-B14F-4D97-AF65-F5344CB8AC3E}">
        <p14:creationId xmlns:p14="http://schemas.microsoft.com/office/powerpoint/2010/main" val="6731482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51"/>
          <p:cNvSpPr>
            <a:spLocks noGrp="1" noChangeArrowheads="1"/>
          </p:cNvSpPr>
          <p:nvPr>
            <p:ph type="body" idx="4294967295"/>
          </p:nvPr>
        </p:nvSpPr>
        <p:spPr>
          <a:xfrm>
            <a:off x="428625" y="714375"/>
            <a:ext cx="8358188" cy="2500313"/>
          </a:xfrm>
        </p:spPr>
        <p:txBody>
          <a:bodyPr/>
          <a:lstStyle/>
          <a:p>
            <a:pPr marL="450850" indent="0" eaLnBrk="1" hangingPunct="1">
              <a:buFont typeface="Wingdings" pitchFamily="2" charset="2"/>
              <a:buNone/>
            </a:pPr>
            <a:r>
              <a:rPr lang="nl-BE" altLang="en-US" smtClean="0"/>
              <a:t>“</a:t>
            </a:r>
            <a:r>
              <a:rPr lang="en-US" altLang="en-US" smtClean="0"/>
              <a:t>Being attentive along he journey is as important as, and critical to, ariving at the destination </a:t>
            </a:r>
            <a:r>
              <a:rPr lang="nl-BE" altLang="en-US" smtClean="0"/>
              <a:t>”</a:t>
            </a:r>
          </a:p>
          <a:p>
            <a:pPr marL="450850" indent="0" algn="r" eaLnBrk="1" hangingPunct="1">
              <a:lnSpc>
                <a:spcPct val="150000"/>
              </a:lnSpc>
              <a:buFont typeface="Wingdings" pitchFamily="2" charset="2"/>
              <a:buNone/>
            </a:pPr>
            <a:endParaRPr lang="nl-BE" altLang="en-US" sz="1400" i="1" smtClean="0"/>
          </a:p>
          <a:p>
            <a:pPr marL="450850" indent="0" algn="r" eaLnBrk="1" hangingPunct="1">
              <a:lnSpc>
                <a:spcPct val="150000"/>
              </a:lnSpc>
              <a:buFont typeface="Wingdings" pitchFamily="2" charset="2"/>
              <a:buNone/>
            </a:pPr>
            <a:r>
              <a:rPr lang="nl-BE" altLang="en-US" sz="1800" i="1" smtClean="0"/>
              <a:t>Michael Quinn Patton</a:t>
            </a:r>
            <a:endParaRPr lang="en-GB" altLang="en-US" sz="1800" i="1" smtClean="0"/>
          </a:p>
        </p:txBody>
      </p:sp>
      <p:pic>
        <p:nvPicPr>
          <p:cNvPr id="3" name="Picture 4" descr="owl yellow ey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357422" y="3357562"/>
            <a:ext cx="4010025" cy="2697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19691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714500" y="4291013"/>
            <a:ext cx="742950" cy="742950"/>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GB"/>
          </a:p>
        </p:txBody>
      </p:sp>
      <p:sp>
        <p:nvSpPr>
          <p:cNvPr id="8" name="Oval 7"/>
          <p:cNvSpPr/>
          <p:nvPr/>
        </p:nvSpPr>
        <p:spPr>
          <a:xfrm>
            <a:off x="1714500" y="3052763"/>
            <a:ext cx="742950" cy="742950"/>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GB"/>
          </a:p>
        </p:txBody>
      </p:sp>
      <p:sp>
        <p:nvSpPr>
          <p:cNvPr id="7" name="Oval 6"/>
          <p:cNvSpPr/>
          <p:nvPr/>
        </p:nvSpPr>
        <p:spPr>
          <a:xfrm>
            <a:off x="1714500" y="1844824"/>
            <a:ext cx="742950" cy="742950"/>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GB" dirty="0"/>
          </a:p>
        </p:txBody>
      </p:sp>
      <p:sp>
        <p:nvSpPr>
          <p:cNvPr id="49157" name="Rectangle 3"/>
          <p:cNvSpPr>
            <a:spLocks noGrp="1" noChangeArrowheads="1"/>
          </p:cNvSpPr>
          <p:nvPr>
            <p:ph type="title"/>
          </p:nvPr>
        </p:nvSpPr>
        <p:spPr>
          <a:xfrm>
            <a:off x="1692275" y="142875"/>
            <a:ext cx="6994525" cy="796925"/>
          </a:xfrm>
        </p:spPr>
        <p:txBody>
          <a:bodyPr/>
          <a:lstStyle/>
          <a:p>
            <a:pPr eaLnBrk="1" hangingPunct="1"/>
            <a:r>
              <a:rPr lang="en-US" altLang="en-US" smtClean="0"/>
              <a:t>Three  key  concepts in OM:</a:t>
            </a:r>
          </a:p>
        </p:txBody>
      </p:sp>
      <p:sp>
        <p:nvSpPr>
          <p:cNvPr id="729092" name="Rectangle 4"/>
          <p:cNvSpPr>
            <a:spLocks noGrp="1" noChangeArrowheads="1"/>
          </p:cNvSpPr>
          <p:nvPr>
            <p:ph idx="1"/>
          </p:nvPr>
        </p:nvSpPr>
        <p:spPr>
          <a:xfrm>
            <a:off x="1866900" y="1357313"/>
            <a:ext cx="5981700" cy="4411662"/>
          </a:xfrm>
        </p:spPr>
        <p:txBody>
          <a:bodyPr>
            <a:normAutofit lnSpcReduction="10000"/>
          </a:bodyPr>
          <a:lstStyle/>
          <a:p>
            <a:pPr marL="609600" indent="-609600" eaLnBrk="1" hangingPunct="1">
              <a:spcBef>
                <a:spcPct val="10000"/>
              </a:spcBef>
              <a:spcAft>
                <a:spcPct val="10000"/>
              </a:spcAft>
              <a:buSzPct val="100000"/>
              <a:buFont typeface="+mj-lt"/>
              <a:buAutoNum type="arabicPeriod"/>
              <a:defRPr/>
            </a:pPr>
            <a:endParaRPr lang="en-GB" sz="3600" dirty="0" smtClean="0"/>
          </a:p>
          <a:p>
            <a:pPr marL="609600" indent="-609600" eaLnBrk="1" hangingPunct="1">
              <a:spcBef>
                <a:spcPct val="10000"/>
              </a:spcBef>
              <a:spcAft>
                <a:spcPct val="10000"/>
              </a:spcAft>
              <a:buClr>
                <a:schemeClr val="bg1"/>
              </a:buClr>
              <a:buSzPct val="100000"/>
              <a:buFont typeface="+mj-lt"/>
              <a:buAutoNum type="arabicPeriod"/>
              <a:defRPr/>
            </a:pPr>
            <a:r>
              <a:rPr lang="en-GB" sz="3600" dirty="0" smtClean="0"/>
              <a:t>Sphere of influence</a:t>
            </a:r>
          </a:p>
          <a:p>
            <a:pPr marL="609600" indent="-609600" eaLnBrk="1" hangingPunct="1">
              <a:spcBef>
                <a:spcPct val="10000"/>
              </a:spcBef>
              <a:spcAft>
                <a:spcPct val="10000"/>
              </a:spcAft>
              <a:buClr>
                <a:schemeClr val="bg1"/>
              </a:buClr>
              <a:buSzPct val="100000"/>
              <a:buFont typeface="+mj-lt"/>
              <a:buAutoNum type="arabicPeriod"/>
              <a:defRPr/>
            </a:pPr>
            <a:endParaRPr lang="en-GB" sz="3600" dirty="0" smtClean="0"/>
          </a:p>
          <a:p>
            <a:pPr marL="609600" indent="-609600" eaLnBrk="1" hangingPunct="1">
              <a:spcBef>
                <a:spcPct val="10000"/>
              </a:spcBef>
              <a:spcAft>
                <a:spcPct val="10000"/>
              </a:spcAft>
              <a:buClr>
                <a:schemeClr val="bg1"/>
              </a:buClr>
              <a:buSzPct val="100000"/>
              <a:buFont typeface="+mj-lt"/>
              <a:buAutoNum type="arabicPeriod"/>
              <a:defRPr/>
            </a:pPr>
            <a:r>
              <a:rPr lang="en-GB" sz="3600" dirty="0" smtClean="0"/>
              <a:t>Boundary Partners</a:t>
            </a:r>
          </a:p>
          <a:p>
            <a:pPr marL="609600" indent="-609600" eaLnBrk="1" hangingPunct="1">
              <a:spcBef>
                <a:spcPct val="10000"/>
              </a:spcBef>
              <a:spcAft>
                <a:spcPct val="10000"/>
              </a:spcAft>
              <a:buClr>
                <a:schemeClr val="bg1"/>
              </a:buClr>
              <a:buSzPct val="100000"/>
              <a:buFont typeface="+mj-lt"/>
              <a:buAutoNum type="arabicPeriod"/>
              <a:defRPr/>
            </a:pPr>
            <a:endParaRPr lang="en-GB" sz="3600" dirty="0" smtClean="0"/>
          </a:p>
          <a:p>
            <a:pPr marL="609600" indent="-609600" eaLnBrk="1" hangingPunct="1">
              <a:spcBef>
                <a:spcPct val="10000"/>
              </a:spcBef>
              <a:spcAft>
                <a:spcPct val="10000"/>
              </a:spcAft>
              <a:buClr>
                <a:schemeClr val="bg1"/>
              </a:buClr>
              <a:buSzPct val="100000"/>
              <a:buFont typeface="+mj-lt"/>
              <a:buAutoNum type="arabicPeriod"/>
              <a:defRPr/>
            </a:pPr>
            <a:r>
              <a:rPr lang="en-GB" sz="3600" dirty="0" smtClean="0"/>
              <a:t>Outcomes understood as changes in behaviour</a:t>
            </a:r>
          </a:p>
          <a:p>
            <a:pPr marL="609600" indent="-609600" eaLnBrk="1" hangingPunct="1">
              <a:spcBef>
                <a:spcPct val="10000"/>
              </a:spcBef>
              <a:spcAft>
                <a:spcPct val="10000"/>
              </a:spcAft>
              <a:buSzPct val="100000"/>
              <a:buFont typeface="+mj-lt"/>
              <a:buAutoNum type="arabicPeriod"/>
              <a:defRPr/>
            </a:pPr>
            <a:endParaRPr lang="en-GB" sz="3600" dirty="0" smtClean="0"/>
          </a:p>
        </p:txBody>
      </p:sp>
    </p:spTree>
    <p:extLst>
      <p:ext uri="{BB962C8B-B14F-4D97-AF65-F5344CB8AC3E}">
        <p14:creationId xmlns:p14="http://schemas.microsoft.com/office/powerpoint/2010/main" val="394681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95" name="Oval 8"/>
          <p:cNvSpPr>
            <a:spLocks/>
          </p:cNvSpPr>
          <p:nvPr/>
        </p:nvSpPr>
        <p:spPr bwMode="auto">
          <a:xfrm>
            <a:off x="511175" y="1254125"/>
            <a:ext cx="8174038" cy="3673475"/>
          </a:xfrm>
          <a:prstGeom prst="ellipse">
            <a:avLst/>
          </a:prstGeom>
          <a:solidFill>
            <a:srgbClr val="002060">
              <a:alpha val="59999"/>
            </a:srgbClr>
          </a:solidFill>
          <a:ln w="9525">
            <a:solidFill>
              <a:srgbClr val="00206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Calibri" pitchFamily="34" charset="0"/>
            </a:endParaRPr>
          </a:p>
        </p:txBody>
      </p:sp>
      <p:sp>
        <p:nvSpPr>
          <p:cNvPr id="306194" name="Oval 8"/>
          <p:cNvSpPr>
            <a:spLocks/>
          </p:cNvSpPr>
          <p:nvPr/>
        </p:nvSpPr>
        <p:spPr bwMode="auto">
          <a:xfrm>
            <a:off x="500063" y="1695450"/>
            <a:ext cx="5387975" cy="2790825"/>
          </a:xfrm>
          <a:prstGeom prst="ellipse">
            <a:avLst/>
          </a:prstGeom>
          <a:solidFill>
            <a:srgbClr val="002060">
              <a:alpha val="59607"/>
            </a:srgbClr>
          </a:solidFill>
          <a:ln w="9525">
            <a:solidFill>
              <a:schemeClr val="bg1"/>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Calibri" pitchFamily="34" charset="0"/>
            </a:endParaRPr>
          </a:p>
        </p:txBody>
      </p:sp>
      <p:sp>
        <p:nvSpPr>
          <p:cNvPr id="50180" name="Rectangle 2"/>
          <p:cNvSpPr>
            <a:spLocks noGrp="1" noChangeArrowheads="1"/>
          </p:cNvSpPr>
          <p:nvPr>
            <p:ph type="title"/>
          </p:nvPr>
        </p:nvSpPr>
        <p:spPr>
          <a:xfrm>
            <a:off x="1692275" y="142875"/>
            <a:ext cx="6994525" cy="796925"/>
          </a:xfrm>
        </p:spPr>
        <p:txBody>
          <a:bodyPr rIns="132080"/>
          <a:lstStyle/>
          <a:p>
            <a:pPr eaLnBrk="1" hangingPunct="1"/>
            <a:r>
              <a:rPr lang="en-US" altLang="en-US" sz="3200" smtClean="0"/>
              <a:t>There is a limit to our influence</a:t>
            </a:r>
          </a:p>
        </p:txBody>
      </p:sp>
      <p:sp>
        <p:nvSpPr>
          <p:cNvPr id="306184" name="Oval 8"/>
          <p:cNvSpPr>
            <a:spLocks/>
          </p:cNvSpPr>
          <p:nvPr/>
        </p:nvSpPr>
        <p:spPr bwMode="auto">
          <a:xfrm>
            <a:off x="511175" y="2268538"/>
            <a:ext cx="2706688" cy="1606550"/>
          </a:xfrm>
          <a:prstGeom prst="ellipse">
            <a:avLst/>
          </a:prstGeom>
          <a:solidFill>
            <a:srgbClr val="002060"/>
          </a:solidFill>
          <a:ln w="9525">
            <a:solidFill>
              <a:schemeClr val="bg1"/>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Calibri" pitchFamily="34" charset="0"/>
            </a:endParaRPr>
          </a:p>
        </p:txBody>
      </p:sp>
      <p:sp>
        <p:nvSpPr>
          <p:cNvPr id="277513" name="Rectangle 9"/>
          <p:cNvSpPr>
            <a:spLocks/>
          </p:cNvSpPr>
          <p:nvPr/>
        </p:nvSpPr>
        <p:spPr bwMode="auto">
          <a:xfrm>
            <a:off x="1200150" y="2586038"/>
            <a:ext cx="171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ctr"/>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b="1">
                <a:solidFill>
                  <a:schemeClr val="bg1"/>
                </a:solidFill>
                <a:latin typeface="Calibri" pitchFamily="34" charset="0"/>
                <a:sym typeface="Arial" pitchFamily="34" charset="0"/>
              </a:rPr>
              <a:t>Project</a:t>
            </a:r>
          </a:p>
        </p:txBody>
      </p:sp>
      <p:sp>
        <p:nvSpPr>
          <p:cNvPr id="3" name="Rectangle 9"/>
          <p:cNvSpPr>
            <a:spLocks/>
          </p:cNvSpPr>
          <p:nvPr/>
        </p:nvSpPr>
        <p:spPr bwMode="auto">
          <a:xfrm>
            <a:off x="3578225" y="2586038"/>
            <a:ext cx="171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ctr"/>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b="1">
                <a:solidFill>
                  <a:schemeClr val="bg1"/>
                </a:solidFill>
                <a:latin typeface="Calibri" pitchFamily="34" charset="0"/>
                <a:sym typeface="Arial" pitchFamily="34" charset="0"/>
              </a:rPr>
              <a:t>People the project works with/through</a:t>
            </a:r>
          </a:p>
        </p:txBody>
      </p:sp>
      <p:sp>
        <p:nvSpPr>
          <p:cNvPr id="4" name="Rectangle 9"/>
          <p:cNvSpPr>
            <a:spLocks/>
          </p:cNvSpPr>
          <p:nvPr/>
        </p:nvSpPr>
        <p:spPr bwMode="auto">
          <a:xfrm>
            <a:off x="6548438" y="2587625"/>
            <a:ext cx="171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ctr"/>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b="1">
                <a:solidFill>
                  <a:schemeClr val="bg1"/>
                </a:solidFill>
                <a:latin typeface="Calibri" pitchFamily="34" charset="0"/>
                <a:sym typeface="Arial" pitchFamily="34" charset="0"/>
              </a:rPr>
              <a:t>People who benefit from the project</a:t>
            </a:r>
          </a:p>
        </p:txBody>
      </p:sp>
      <p:grpSp>
        <p:nvGrpSpPr>
          <p:cNvPr id="2" name="Group 30"/>
          <p:cNvGrpSpPr>
            <a:grpSpLocks/>
          </p:cNvGrpSpPr>
          <p:nvPr/>
        </p:nvGrpSpPr>
        <p:grpSpPr bwMode="auto">
          <a:xfrm>
            <a:off x="836613" y="5241925"/>
            <a:ext cx="1527175" cy="714375"/>
            <a:chOff x="5849" y="142876"/>
            <a:chExt cx="1526836" cy="714355"/>
          </a:xfrm>
        </p:grpSpPr>
        <p:sp>
          <p:nvSpPr>
            <p:cNvPr id="44" name="Rounded Rectangle 43"/>
            <p:cNvSpPr/>
            <p:nvPr/>
          </p:nvSpPr>
          <p:spPr>
            <a:xfrm>
              <a:off x="5849" y="142876"/>
              <a:ext cx="1526836" cy="714355"/>
            </a:xfrm>
            <a:prstGeom prst="roundRect">
              <a:avLst>
                <a:gd name="adj" fmla="val 10000"/>
              </a:avLst>
            </a:prstGeom>
            <a:solidFill>
              <a:srgbClr val="00206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5" name="Rounded Rectangle 4"/>
            <p:cNvSpPr/>
            <p:nvPr/>
          </p:nvSpPr>
          <p:spPr>
            <a:xfrm>
              <a:off x="26481" y="163513"/>
              <a:ext cx="1485570" cy="673081"/>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GB" dirty="0"/>
                <a:t>Sphere of control</a:t>
              </a:r>
            </a:p>
          </p:txBody>
        </p:sp>
      </p:grpSp>
      <p:grpSp>
        <p:nvGrpSpPr>
          <p:cNvPr id="5" name="Group 31"/>
          <p:cNvGrpSpPr>
            <a:grpSpLocks/>
          </p:cNvGrpSpPr>
          <p:nvPr/>
        </p:nvGrpSpPr>
        <p:grpSpPr bwMode="auto">
          <a:xfrm>
            <a:off x="2578100" y="5332413"/>
            <a:ext cx="455613" cy="533400"/>
            <a:chOff x="1747675" y="233466"/>
            <a:chExt cx="455778" cy="533174"/>
          </a:xfrm>
        </p:grpSpPr>
        <p:sp>
          <p:nvSpPr>
            <p:cNvPr id="42" name="Right Arrow 41"/>
            <p:cNvSpPr/>
            <p:nvPr/>
          </p:nvSpPr>
          <p:spPr>
            <a:xfrm>
              <a:off x="1747675" y="233466"/>
              <a:ext cx="455778" cy="533174"/>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43" name="Right Arrow 6"/>
            <p:cNvSpPr/>
            <p:nvPr/>
          </p:nvSpPr>
          <p:spPr>
            <a:xfrm>
              <a:off x="1747675" y="339783"/>
              <a:ext cx="319204" cy="32053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300">
                <a:lnSpc>
                  <a:spcPct val="90000"/>
                </a:lnSpc>
                <a:spcAft>
                  <a:spcPct val="35000"/>
                </a:spcAft>
                <a:defRPr/>
              </a:pPr>
              <a:endParaRPr lang="en-GB" sz="1400"/>
            </a:p>
          </p:txBody>
        </p:sp>
      </p:grpSp>
      <p:grpSp>
        <p:nvGrpSpPr>
          <p:cNvPr id="6" name="Group 32"/>
          <p:cNvGrpSpPr>
            <a:grpSpLocks/>
          </p:cNvGrpSpPr>
          <p:nvPr/>
        </p:nvGrpSpPr>
        <p:grpSpPr bwMode="auto">
          <a:xfrm>
            <a:off x="3224213" y="5187255"/>
            <a:ext cx="1939925" cy="822325"/>
            <a:chOff x="2392645" y="89627"/>
            <a:chExt cx="1939982" cy="820852"/>
          </a:xfrm>
          <a:solidFill>
            <a:srgbClr val="002060">
              <a:alpha val="60000"/>
            </a:srgbClr>
          </a:solidFill>
        </p:grpSpPr>
        <p:sp>
          <p:nvSpPr>
            <p:cNvPr id="40" name="Rounded Rectangle 39"/>
            <p:cNvSpPr/>
            <p:nvPr/>
          </p:nvSpPr>
          <p:spPr>
            <a:xfrm>
              <a:off x="2392645" y="89627"/>
              <a:ext cx="1939982" cy="820852"/>
            </a:xfrm>
            <a:prstGeom prst="roundRect">
              <a:avLst>
                <a:gd name="adj" fmla="val 10000"/>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1" name="Rounded Rectangle 8"/>
            <p:cNvSpPr/>
            <p:nvPr/>
          </p:nvSpPr>
          <p:spPr>
            <a:xfrm>
              <a:off x="2416458" y="113396"/>
              <a:ext cx="1892356" cy="773312"/>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GB" dirty="0"/>
                <a:t>Sphere of influence</a:t>
              </a:r>
            </a:p>
          </p:txBody>
        </p:sp>
      </p:grpSp>
      <p:grpSp>
        <p:nvGrpSpPr>
          <p:cNvPr id="7" name="Group 33"/>
          <p:cNvGrpSpPr>
            <a:grpSpLocks/>
          </p:cNvGrpSpPr>
          <p:nvPr/>
        </p:nvGrpSpPr>
        <p:grpSpPr bwMode="auto">
          <a:xfrm>
            <a:off x="5378450" y="5332413"/>
            <a:ext cx="455613" cy="533400"/>
            <a:chOff x="4547617" y="233466"/>
            <a:chExt cx="455778" cy="533174"/>
          </a:xfrm>
        </p:grpSpPr>
        <p:sp>
          <p:nvSpPr>
            <p:cNvPr id="38" name="Right Arrow 37"/>
            <p:cNvSpPr/>
            <p:nvPr/>
          </p:nvSpPr>
          <p:spPr>
            <a:xfrm>
              <a:off x="4547617" y="233466"/>
              <a:ext cx="455778" cy="533174"/>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39" name="Right Arrow 10"/>
            <p:cNvSpPr/>
            <p:nvPr/>
          </p:nvSpPr>
          <p:spPr>
            <a:xfrm>
              <a:off x="4547617" y="339783"/>
              <a:ext cx="319204" cy="32053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300">
                <a:lnSpc>
                  <a:spcPct val="90000"/>
                </a:lnSpc>
                <a:spcAft>
                  <a:spcPct val="35000"/>
                </a:spcAft>
                <a:defRPr/>
              </a:pPr>
              <a:endParaRPr lang="en-GB" sz="1400"/>
            </a:p>
          </p:txBody>
        </p:sp>
      </p:grpSp>
      <p:grpSp>
        <p:nvGrpSpPr>
          <p:cNvPr id="8" name="Group 34"/>
          <p:cNvGrpSpPr>
            <a:grpSpLocks/>
          </p:cNvGrpSpPr>
          <p:nvPr/>
        </p:nvGrpSpPr>
        <p:grpSpPr bwMode="auto">
          <a:xfrm>
            <a:off x="6022975" y="5081588"/>
            <a:ext cx="2589213" cy="1035050"/>
            <a:chOff x="5192586" y="-17811"/>
            <a:chExt cx="2588305" cy="1035730"/>
          </a:xfrm>
        </p:grpSpPr>
        <p:sp>
          <p:nvSpPr>
            <p:cNvPr id="36" name="Rounded Rectangle 35"/>
            <p:cNvSpPr/>
            <p:nvPr/>
          </p:nvSpPr>
          <p:spPr>
            <a:xfrm>
              <a:off x="5192586" y="-17811"/>
              <a:ext cx="2588305" cy="1035730"/>
            </a:xfrm>
            <a:prstGeom prst="roundRect">
              <a:avLst>
                <a:gd name="adj" fmla="val 10000"/>
              </a:avLst>
            </a:prstGeom>
            <a:solidFill>
              <a:srgbClr val="002060">
                <a:alpha val="60000"/>
              </a:srgb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7" name="Rounded Rectangle 12"/>
            <p:cNvSpPr/>
            <p:nvPr/>
          </p:nvSpPr>
          <p:spPr>
            <a:xfrm>
              <a:off x="5222738" y="12371"/>
              <a:ext cx="2528000" cy="97536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GB" dirty="0"/>
                <a:t>Sphere </a:t>
              </a:r>
              <a:r>
                <a:rPr lang="en-GB"/>
                <a:t>of concern</a:t>
              </a:r>
              <a:endParaRPr lang="en-GB" dirty="0"/>
            </a:p>
          </p:txBody>
        </p:sp>
      </p:grpSp>
    </p:spTree>
    <p:extLst>
      <p:ext uri="{BB962C8B-B14F-4D97-AF65-F5344CB8AC3E}">
        <p14:creationId xmlns:p14="http://schemas.microsoft.com/office/powerpoint/2010/main" val="835501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6184"/>
                                        </p:tgtEl>
                                        <p:attrNameLst>
                                          <p:attrName>style.visibility</p:attrName>
                                        </p:attrNameLst>
                                      </p:cBhvr>
                                      <p:to>
                                        <p:strVal val="visible"/>
                                      </p:to>
                                    </p:set>
                                    <p:animEffect transition="in" filter="wipe(left)">
                                      <p:cBhvr>
                                        <p:cTn id="7" dur="500"/>
                                        <p:tgtEl>
                                          <p:spTgt spid="30618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751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6195"/>
                                        </p:tgtEl>
                                        <p:attrNameLst>
                                          <p:attrName>style.visibility</p:attrName>
                                        </p:attrNameLst>
                                      </p:cBhvr>
                                      <p:to>
                                        <p:strVal val="visible"/>
                                      </p:to>
                                    </p:set>
                                    <p:animEffect transition="in" filter="wipe(left)">
                                      <p:cBhvr>
                                        <p:cTn id="16" dur="500"/>
                                        <p:tgtEl>
                                          <p:spTgt spid="306195"/>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6194"/>
                                        </p:tgtEl>
                                        <p:attrNameLst>
                                          <p:attrName>style.visibility</p:attrName>
                                        </p:attrNameLst>
                                      </p:cBhvr>
                                      <p:to>
                                        <p:strVal val="visible"/>
                                      </p:to>
                                    </p:set>
                                    <p:animEffect transition="in" filter="wipe(left)">
                                      <p:cBhvr>
                                        <p:cTn id="25" dur="500"/>
                                        <p:tgtEl>
                                          <p:spTgt spid="30619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5" grpId="0" animBg="1"/>
      <p:bldP spid="306194" grpId="0" animBg="1"/>
      <p:bldP spid="306184" grpId="0" animBg="1"/>
      <p:bldP spid="277513"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8"/>
          <p:cNvSpPr>
            <a:spLocks/>
          </p:cNvSpPr>
          <p:nvPr/>
        </p:nvSpPr>
        <p:spPr bwMode="auto">
          <a:xfrm>
            <a:off x="574675" y="1125538"/>
            <a:ext cx="8174038" cy="3673475"/>
          </a:xfrm>
          <a:prstGeom prst="ellipse">
            <a:avLst/>
          </a:prstGeom>
          <a:solidFill>
            <a:srgbClr val="002060">
              <a:alpha val="59999"/>
            </a:srgbClr>
          </a:solidFill>
          <a:ln w="9525">
            <a:solidFill>
              <a:srgbClr val="00206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Calibri" pitchFamily="34" charset="0"/>
            </a:endParaRPr>
          </a:p>
        </p:txBody>
      </p:sp>
      <p:sp>
        <p:nvSpPr>
          <p:cNvPr id="30" name="Oval 8"/>
          <p:cNvSpPr>
            <a:spLocks/>
          </p:cNvSpPr>
          <p:nvPr/>
        </p:nvSpPr>
        <p:spPr bwMode="auto">
          <a:xfrm>
            <a:off x="563563" y="1566863"/>
            <a:ext cx="5387975" cy="2790825"/>
          </a:xfrm>
          <a:prstGeom prst="ellipse">
            <a:avLst/>
          </a:prstGeom>
          <a:solidFill>
            <a:srgbClr val="002060">
              <a:alpha val="59999"/>
            </a:srgbClr>
          </a:solidFill>
          <a:ln w="9525">
            <a:solidFill>
              <a:schemeClr val="bg1"/>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Calibri" pitchFamily="34" charset="0"/>
            </a:endParaRPr>
          </a:p>
        </p:txBody>
      </p:sp>
      <p:sp>
        <p:nvSpPr>
          <p:cNvPr id="31" name="Oval 8"/>
          <p:cNvSpPr>
            <a:spLocks/>
          </p:cNvSpPr>
          <p:nvPr/>
        </p:nvSpPr>
        <p:spPr bwMode="auto">
          <a:xfrm>
            <a:off x="574675" y="2139950"/>
            <a:ext cx="2706688" cy="1606550"/>
          </a:xfrm>
          <a:prstGeom prst="ellipse">
            <a:avLst/>
          </a:prstGeom>
          <a:solidFill>
            <a:srgbClr val="002060"/>
          </a:solidFill>
          <a:ln w="9525">
            <a:solidFill>
              <a:schemeClr val="bg1"/>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Calibri" pitchFamily="34" charset="0"/>
            </a:endParaRPr>
          </a:p>
        </p:txBody>
      </p:sp>
      <p:sp>
        <p:nvSpPr>
          <p:cNvPr id="53253" name="Rectangle 2"/>
          <p:cNvSpPr>
            <a:spLocks noGrp="1" noChangeArrowheads="1"/>
          </p:cNvSpPr>
          <p:nvPr>
            <p:ph type="title"/>
          </p:nvPr>
        </p:nvSpPr>
        <p:spPr>
          <a:xfrm>
            <a:off x="1692275" y="142875"/>
            <a:ext cx="6994525" cy="796925"/>
          </a:xfrm>
        </p:spPr>
        <p:txBody>
          <a:bodyPr/>
          <a:lstStyle/>
          <a:p>
            <a:pPr eaLnBrk="1" hangingPunct="1"/>
            <a:r>
              <a:rPr altLang="en-US" sz="3200" smtClean="0"/>
              <a:t>Who are your boundary partners?</a:t>
            </a:r>
          </a:p>
        </p:txBody>
      </p:sp>
      <p:sp>
        <p:nvSpPr>
          <p:cNvPr id="321542" name="Rectangle 16"/>
          <p:cNvSpPr>
            <a:spLocks/>
          </p:cNvSpPr>
          <p:nvPr/>
        </p:nvSpPr>
        <p:spPr bwMode="auto">
          <a:xfrm>
            <a:off x="708025" y="2595563"/>
            <a:ext cx="19526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0" tIns="180000" rIns="180000" bIns="18000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chemeClr val="bg1"/>
                </a:solidFill>
                <a:sym typeface="Arial" pitchFamily="34" charset="0"/>
              </a:rPr>
              <a:t>Programme</a:t>
            </a:r>
          </a:p>
        </p:txBody>
      </p:sp>
      <p:sp>
        <p:nvSpPr>
          <p:cNvPr id="321550" name="Oval 14"/>
          <p:cNvSpPr>
            <a:spLocks noChangeArrowheads="1"/>
          </p:cNvSpPr>
          <p:nvPr/>
        </p:nvSpPr>
        <p:spPr bwMode="auto">
          <a:xfrm>
            <a:off x="4138613" y="1438275"/>
            <a:ext cx="719137" cy="719138"/>
          </a:xfrm>
          <a:prstGeom prst="ellipse">
            <a:avLst/>
          </a:prstGeom>
          <a:solidFill>
            <a:srgbClr val="FFFF99"/>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51" name="Oval 15"/>
          <p:cNvSpPr>
            <a:spLocks noChangeArrowheads="1"/>
          </p:cNvSpPr>
          <p:nvPr/>
        </p:nvSpPr>
        <p:spPr bwMode="auto">
          <a:xfrm>
            <a:off x="5405438" y="2271713"/>
            <a:ext cx="719137" cy="719137"/>
          </a:xfrm>
          <a:prstGeom prst="ellipse">
            <a:avLst/>
          </a:prstGeom>
          <a:solidFill>
            <a:srgbClr val="FFFF99"/>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52" name="Oval 16"/>
          <p:cNvSpPr>
            <a:spLocks noChangeArrowheads="1"/>
          </p:cNvSpPr>
          <p:nvPr/>
        </p:nvSpPr>
        <p:spPr bwMode="auto">
          <a:xfrm>
            <a:off x="5748338" y="3708400"/>
            <a:ext cx="719137" cy="719138"/>
          </a:xfrm>
          <a:prstGeom prst="ellipse">
            <a:avLst/>
          </a:prstGeom>
          <a:solidFill>
            <a:srgbClr val="FFFF99"/>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54" name="Oval 18"/>
          <p:cNvSpPr>
            <a:spLocks noChangeArrowheads="1"/>
          </p:cNvSpPr>
          <p:nvPr/>
        </p:nvSpPr>
        <p:spPr bwMode="auto">
          <a:xfrm>
            <a:off x="4406900" y="3706813"/>
            <a:ext cx="719138" cy="719137"/>
          </a:xfrm>
          <a:prstGeom prst="ellipse">
            <a:avLst/>
          </a:prstGeom>
          <a:solidFill>
            <a:srgbClr val="FFFF99"/>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56" name="Oval 20"/>
          <p:cNvSpPr>
            <a:spLocks noChangeArrowheads="1"/>
          </p:cNvSpPr>
          <p:nvPr/>
        </p:nvSpPr>
        <p:spPr bwMode="auto">
          <a:xfrm>
            <a:off x="5861050" y="1335088"/>
            <a:ext cx="719138" cy="719137"/>
          </a:xfrm>
          <a:prstGeom prst="ellipse">
            <a:avLst/>
          </a:prstGeom>
          <a:solidFill>
            <a:srgbClr val="FF6600"/>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57" name="Oval 21"/>
          <p:cNvSpPr>
            <a:spLocks noChangeArrowheads="1"/>
          </p:cNvSpPr>
          <p:nvPr/>
        </p:nvSpPr>
        <p:spPr bwMode="auto">
          <a:xfrm>
            <a:off x="7232650" y="3257550"/>
            <a:ext cx="719138" cy="719138"/>
          </a:xfrm>
          <a:prstGeom prst="ellipse">
            <a:avLst/>
          </a:prstGeom>
          <a:solidFill>
            <a:srgbClr val="FF6600"/>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58" name="Oval 22"/>
          <p:cNvSpPr>
            <a:spLocks noChangeArrowheads="1"/>
          </p:cNvSpPr>
          <p:nvPr/>
        </p:nvSpPr>
        <p:spPr bwMode="auto">
          <a:xfrm>
            <a:off x="6394450" y="2520950"/>
            <a:ext cx="719138" cy="719138"/>
          </a:xfrm>
          <a:prstGeom prst="ellipse">
            <a:avLst/>
          </a:prstGeom>
          <a:solidFill>
            <a:srgbClr val="FF6600"/>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60" name="Oval 24"/>
          <p:cNvSpPr>
            <a:spLocks noChangeArrowheads="1"/>
          </p:cNvSpPr>
          <p:nvPr/>
        </p:nvSpPr>
        <p:spPr bwMode="auto">
          <a:xfrm>
            <a:off x="4140200" y="1439863"/>
            <a:ext cx="719138" cy="719137"/>
          </a:xfrm>
          <a:prstGeom prst="ellipse">
            <a:avLst/>
          </a:prstGeom>
          <a:solidFill>
            <a:schemeClr val="folHlink"/>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61" name="Oval 25"/>
          <p:cNvSpPr>
            <a:spLocks noChangeArrowheads="1"/>
          </p:cNvSpPr>
          <p:nvPr/>
        </p:nvSpPr>
        <p:spPr bwMode="auto">
          <a:xfrm>
            <a:off x="5407025" y="2273300"/>
            <a:ext cx="719138" cy="719138"/>
          </a:xfrm>
          <a:prstGeom prst="ellipse">
            <a:avLst/>
          </a:prstGeom>
          <a:solidFill>
            <a:schemeClr val="folHlink"/>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62" name="Oval 26"/>
          <p:cNvSpPr>
            <a:spLocks noChangeArrowheads="1"/>
          </p:cNvSpPr>
          <p:nvPr/>
        </p:nvSpPr>
        <p:spPr bwMode="auto">
          <a:xfrm>
            <a:off x="4408488" y="3708400"/>
            <a:ext cx="719137" cy="719138"/>
          </a:xfrm>
          <a:prstGeom prst="ellipse">
            <a:avLst/>
          </a:prstGeom>
          <a:solidFill>
            <a:schemeClr val="folHlink"/>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87" name="Oval 51"/>
          <p:cNvSpPr>
            <a:spLocks noChangeArrowheads="1"/>
          </p:cNvSpPr>
          <p:nvPr/>
        </p:nvSpPr>
        <p:spPr bwMode="auto">
          <a:xfrm>
            <a:off x="498475" y="5649913"/>
            <a:ext cx="360363" cy="360362"/>
          </a:xfrm>
          <a:prstGeom prst="ellipse">
            <a:avLst/>
          </a:prstGeom>
          <a:solidFill>
            <a:srgbClr val="FF6600"/>
          </a:solidFill>
          <a:ln w="9525" algn="ctr">
            <a:solidFill>
              <a:srgbClr val="002060"/>
            </a:solid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88" name="Oval 52"/>
          <p:cNvSpPr>
            <a:spLocks noChangeArrowheads="1"/>
          </p:cNvSpPr>
          <p:nvPr/>
        </p:nvSpPr>
        <p:spPr bwMode="auto">
          <a:xfrm>
            <a:off x="3427413" y="5649913"/>
            <a:ext cx="360362" cy="360362"/>
          </a:xfrm>
          <a:prstGeom prst="ellipse">
            <a:avLst/>
          </a:prstGeom>
          <a:solidFill>
            <a:srgbClr val="FFFF99"/>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89" name="Oval 53"/>
          <p:cNvSpPr>
            <a:spLocks noChangeArrowheads="1"/>
          </p:cNvSpPr>
          <p:nvPr/>
        </p:nvSpPr>
        <p:spPr bwMode="auto">
          <a:xfrm>
            <a:off x="6213475" y="5648325"/>
            <a:ext cx="360363" cy="360363"/>
          </a:xfrm>
          <a:prstGeom prst="ellipse">
            <a:avLst/>
          </a:prstGeom>
          <a:solidFill>
            <a:schemeClr val="folHlink"/>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90" name="Text Box 54"/>
          <p:cNvSpPr txBox="1">
            <a:spLocks noChangeArrowheads="1"/>
          </p:cNvSpPr>
          <p:nvPr/>
        </p:nvSpPr>
        <p:spPr bwMode="auto">
          <a:xfrm>
            <a:off x="928688" y="5645150"/>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Beneficiaries</a:t>
            </a:r>
          </a:p>
        </p:txBody>
      </p:sp>
      <p:sp>
        <p:nvSpPr>
          <p:cNvPr id="321591" name="Text Box 55"/>
          <p:cNvSpPr txBox="1">
            <a:spLocks noChangeArrowheads="1"/>
          </p:cNvSpPr>
          <p:nvPr/>
        </p:nvSpPr>
        <p:spPr bwMode="auto">
          <a:xfrm>
            <a:off x="3857625" y="5645150"/>
            <a:ext cx="151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Stakeholders</a:t>
            </a:r>
          </a:p>
        </p:txBody>
      </p:sp>
      <p:sp>
        <p:nvSpPr>
          <p:cNvPr id="321592" name="Text Box 56"/>
          <p:cNvSpPr txBox="1">
            <a:spLocks noChangeArrowheads="1"/>
          </p:cNvSpPr>
          <p:nvPr/>
        </p:nvSpPr>
        <p:spPr bwMode="auto">
          <a:xfrm>
            <a:off x="6643688" y="5645150"/>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Boundary Partners</a:t>
            </a:r>
          </a:p>
        </p:txBody>
      </p:sp>
      <p:sp>
        <p:nvSpPr>
          <p:cNvPr id="321593" name="AutoShape 57"/>
          <p:cNvSpPr>
            <a:spLocks noChangeArrowheads="1"/>
          </p:cNvSpPr>
          <p:nvPr/>
        </p:nvSpPr>
        <p:spPr bwMode="auto">
          <a:xfrm rot="-1130144">
            <a:off x="2924175" y="1947863"/>
            <a:ext cx="1284288" cy="228600"/>
          </a:xfrm>
          <a:prstGeom prst="rightArrow">
            <a:avLst>
              <a:gd name="adj1" fmla="val 54741"/>
              <a:gd name="adj2" fmla="val 60732"/>
            </a:avLst>
          </a:prstGeom>
          <a:solidFill>
            <a:srgbClr val="FFFFFF"/>
          </a:solidFill>
          <a:ln w="38100" algn="ctr">
            <a:solidFill>
              <a:schemeClr val="bg1"/>
            </a:solidFill>
            <a:miter lim="800000"/>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1594" name="AutoShape 58"/>
          <p:cNvSpPr>
            <a:spLocks noChangeArrowheads="1"/>
          </p:cNvSpPr>
          <p:nvPr/>
        </p:nvSpPr>
        <p:spPr bwMode="auto">
          <a:xfrm>
            <a:off x="4884738" y="1566863"/>
            <a:ext cx="933450" cy="285750"/>
          </a:xfrm>
          <a:prstGeom prst="rightArrow">
            <a:avLst>
              <a:gd name="adj1" fmla="val 50000"/>
              <a:gd name="adj2" fmla="val 81667"/>
            </a:avLst>
          </a:prstGeom>
          <a:solidFill>
            <a:srgbClr val="FFFFFF"/>
          </a:solidFill>
          <a:ln w="38100" algn="ctr">
            <a:solidFill>
              <a:schemeClr val="bg1"/>
            </a:solidFill>
            <a:miter lim="800000"/>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2" name="Oval 16"/>
          <p:cNvSpPr>
            <a:spLocks noChangeArrowheads="1"/>
          </p:cNvSpPr>
          <p:nvPr/>
        </p:nvSpPr>
        <p:spPr bwMode="auto">
          <a:xfrm>
            <a:off x="7556500" y="2309813"/>
            <a:ext cx="719138" cy="719137"/>
          </a:xfrm>
          <a:prstGeom prst="ellipse">
            <a:avLst/>
          </a:prstGeom>
          <a:solidFill>
            <a:srgbClr val="FFFF99"/>
          </a:solidFill>
          <a:ln w="9525" algn="ctr">
            <a:solidFill>
              <a:srgbClr val="002060"/>
            </a:solidFill>
            <a:round/>
            <a:headEnd/>
            <a:tailEnd/>
          </a:ln>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Tree>
    <p:extLst>
      <p:ext uri="{BB962C8B-B14F-4D97-AF65-F5344CB8AC3E}">
        <p14:creationId xmlns:p14="http://schemas.microsoft.com/office/powerpoint/2010/main" val="22883712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154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wipe(left)">
                                      <p:cBhvr>
                                        <p:cTn id="9" dur="500"/>
                                        <p:tgtEl>
                                          <p:spTgt spid="31"/>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155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2155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155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2158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159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155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2155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2155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2155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2158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2159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156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2156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2156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2158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2159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21593"/>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21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1542" grpId="0"/>
      <p:bldP spid="321550" grpId="0" animBg="1"/>
      <p:bldP spid="321551" grpId="0" animBg="1"/>
      <p:bldP spid="321552" grpId="0" animBg="1"/>
      <p:bldP spid="321554" grpId="0" animBg="1"/>
      <p:bldP spid="321556" grpId="0" animBg="1"/>
      <p:bldP spid="321557" grpId="0" animBg="1"/>
      <p:bldP spid="321558" grpId="0" animBg="1"/>
      <p:bldP spid="321560" grpId="0" animBg="1"/>
      <p:bldP spid="321561" grpId="0" animBg="1"/>
      <p:bldP spid="321562" grpId="0" animBg="1"/>
      <p:bldP spid="321587" grpId="0" animBg="1"/>
      <p:bldP spid="321588" grpId="0" animBg="1"/>
      <p:bldP spid="321589" grpId="0" animBg="1"/>
      <p:bldP spid="321590" grpId="0"/>
      <p:bldP spid="321591" grpId="0"/>
      <p:bldP spid="321592" grpId="0"/>
      <p:bldP spid="321593" grpId="0" animBg="1"/>
      <p:bldP spid="321594"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828800" y="1400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pic>
        <p:nvPicPr>
          <p:cNvPr id="54275" name="Picture 3" descr="MIRACLE STEP SHIRT 30 KB"/>
          <p:cNvPicPr>
            <a:picLocks noChangeAspect="1" noChangeArrowheads="1"/>
          </p:cNvPicPr>
          <p:nvPr/>
        </p:nvPicPr>
        <p:blipFill>
          <a:blip r:embed="rId3" r:link="rId4">
            <a:clrChange>
              <a:clrFrom>
                <a:srgbClr val="A8A9BB"/>
              </a:clrFrom>
              <a:clrTo>
                <a:srgbClr val="A8A9BB">
                  <a:alpha val="0"/>
                </a:srgbClr>
              </a:clrTo>
            </a:clrChange>
            <a:lum bright="10000" contrast="40000"/>
            <a:extLst>
              <a:ext uri="{28A0092B-C50C-407E-A947-70E740481C1C}">
                <a14:useLocalDpi xmlns:a14="http://schemas.microsoft.com/office/drawing/2010/main" val="0"/>
              </a:ext>
            </a:extLst>
          </a:blip>
          <a:srcRect/>
          <a:stretch>
            <a:fillRect/>
          </a:stretch>
        </p:blipFill>
        <p:spPr bwMode="auto">
          <a:xfrm>
            <a:off x="1033463" y="0"/>
            <a:ext cx="7292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299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title"/>
          </p:nvPr>
        </p:nvSpPr>
        <p:spPr/>
        <p:txBody>
          <a:bodyPr/>
          <a:lstStyle/>
          <a:p>
            <a:r>
              <a:rPr lang="en-US" sz="3200" dirty="0" smtClean="0">
                <a:latin typeface="Arial" pitchFamily="34" charset="0"/>
              </a:rPr>
              <a:t>Overview of OM</a:t>
            </a:r>
          </a:p>
        </p:txBody>
      </p:sp>
      <p:sp>
        <p:nvSpPr>
          <p:cNvPr id="1628163" name="Rectangle 3"/>
          <p:cNvSpPr>
            <a:spLocks noGrp="1" noChangeArrowheads="1"/>
          </p:cNvSpPr>
          <p:nvPr>
            <p:ph type="body" sz="half" idx="4294967295"/>
          </p:nvPr>
        </p:nvSpPr>
        <p:spPr>
          <a:xfrm>
            <a:off x="0" y="1219200"/>
            <a:ext cx="4343400" cy="5334000"/>
          </a:xfrm>
        </p:spPr>
        <p:txBody>
          <a:bodyPr/>
          <a:lstStyle/>
          <a:p>
            <a:pPr>
              <a:spcAft>
                <a:spcPct val="50000"/>
              </a:spcAft>
            </a:pPr>
            <a:r>
              <a:rPr lang="en-US" sz="2000" dirty="0" smtClean="0">
                <a:solidFill>
                  <a:schemeClr val="tx2"/>
                </a:solidFill>
              </a:rPr>
              <a:t>Step 1: What is the intervention concerned about?</a:t>
            </a:r>
          </a:p>
          <a:p>
            <a:pPr>
              <a:spcAft>
                <a:spcPct val="50000"/>
              </a:spcAft>
            </a:pPr>
            <a:r>
              <a:rPr lang="en-US" sz="2000" dirty="0" smtClean="0">
                <a:solidFill>
                  <a:srgbClr val="006A68"/>
                </a:solidFill>
              </a:rPr>
              <a:t>Step 2: What does the intervention consist of?</a:t>
            </a:r>
          </a:p>
          <a:p>
            <a:pPr>
              <a:spcAft>
                <a:spcPct val="50000"/>
              </a:spcAft>
            </a:pPr>
            <a:r>
              <a:rPr lang="en-US" sz="2000" dirty="0" smtClean="0">
                <a:solidFill>
                  <a:schemeClr val="tx2"/>
                </a:solidFill>
              </a:rPr>
              <a:t>Steps 3 &amp; 4: What would success look like?</a:t>
            </a:r>
          </a:p>
          <a:p>
            <a:pPr>
              <a:spcAft>
                <a:spcPct val="50000"/>
              </a:spcAft>
            </a:pPr>
            <a:r>
              <a:rPr lang="en-US" sz="2000" dirty="0" smtClean="0">
                <a:solidFill>
                  <a:srgbClr val="006A68"/>
                </a:solidFill>
              </a:rPr>
              <a:t>Step 5: What would indicate progress?</a:t>
            </a:r>
          </a:p>
          <a:p>
            <a:pPr>
              <a:spcAft>
                <a:spcPct val="50000"/>
              </a:spcAft>
            </a:pPr>
            <a:r>
              <a:rPr lang="en-US" sz="2000" dirty="0" smtClean="0">
                <a:solidFill>
                  <a:schemeClr val="tx2"/>
                </a:solidFill>
              </a:rPr>
              <a:t>Step 6: What strategies will support change?</a:t>
            </a:r>
          </a:p>
          <a:p>
            <a:pPr>
              <a:spcAft>
                <a:spcPct val="50000"/>
              </a:spcAft>
            </a:pPr>
            <a:r>
              <a:rPr lang="en-US" sz="2000" dirty="0" smtClean="0">
                <a:solidFill>
                  <a:srgbClr val="006A68"/>
                </a:solidFill>
              </a:rPr>
              <a:t>Step 7: What keeps the intervention relevant, competent and viable?</a:t>
            </a:r>
          </a:p>
        </p:txBody>
      </p:sp>
      <p:sp>
        <p:nvSpPr>
          <p:cNvPr id="1628166" name="AutoShape 6"/>
          <p:cNvSpPr>
            <a:spLocks noChangeArrowheads="1"/>
          </p:cNvSpPr>
          <p:nvPr/>
        </p:nvSpPr>
        <p:spPr bwMode="auto">
          <a:xfrm rot="10800000">
            <a:off x="4648200" y="1447800"/>
            <a:ext cx="1066800" cy="152400"/>
          </a:xfrm>
          <a:prstGeom prst="rightArrow">
            <a:avLst>
              <a:gd name="adj1" fmla="val 50000"/>
              <a:gd name="adj2" fmla="val 175000"/>
            </a:avLst>
          </a:prstGeom>
          <a:solidFill>
            <a:schemeClr val="hlink"/>
          </a:solidFill>
          <a:ln w="9525">
            <a:solidFill>
              <a:schemeClr val="tx1"/>
            </a:solidFill>
            <a:miter lim="800000"/>
            <a:headEnd/>
            <a:tailEnd/>
          </a:ln>
          <a:effectLst/>
        </p:spPr>
        <p:txBody>
          <a:bodyPr wrap="none" anchor="ctr"/>
          <a:lstStyle/>
          <a:p>
            <a:endParaRPr lang="en-CA"/>
          </a:p>
        </p:txBody>
      </p:sp>
      <p:pic>
        <p:nvPicPr>
          <p:cNvPr id="16281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066800"/>
            <a:ext cx="990600" cy="838200"/>
          </a:xfrm>
          <a:prstGeom prst="rect">
            <a:avLst/>
          </a:prstGeom>
          <a:noFill/>
          <a:ln w="9525">
            <a:noFill/>
            <a:miter lim="800000"/>
            <a:headEnd/>
            <a:tailEnd/>
          </a:ln>
        </p:spPr>
      </p:pic>
      <p:pic>
        <p:nvPicPr>
          <p:cNvPr id="162817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133600"/>
            <a:ext cx="762000" cy="555625"/>
          </a:xfrm>
          <a:prstGeom prst="rect">
            <a:avLst/>
          </a:prstGeom>
          <a:noFill/>
          <a:ln w="9525">
            <a:noFill/>
            <a:miter lim="800000"/>
            <a:headEnd/>
            <a:tailEnd/>
          </a:ln>
        </p:spPr>
      </p:pic>
      <p:pic>
        <p:nvPicPr>
          <p:cNvPr id="1628180" name="Picture 20" descr="Picture 7 ste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2895600"/>
            <a:ext cx="1219200" cy="685800"/>
          </a:xfrm>
          <a:prstGeom prst="rect">
            <a:avLst/>
          </a:prstGeom>
          <a:noFill/>
        </p:spPr>
      </p:pic>
      <p:pic>
        <p:nvPicPr>
          <p:cNvPr id="1628181" name="Picture 2" descr="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3733800"/>
            <a:ext cx="990600" cy="914400"/>
          </a:xfrm>
          <a:prstGeom prst="rect">
            <a:avLst/>
          </a:prstGeom>
          <a:noFill/>
          <a:ln w="9525">
            <a:noFill/>
            <a:miter lim="800000"/>
            <a:headEnd/>
            <a:tailEnd/>
          </a:ln>
        </p:spPr>
      </p:pic>
      <p:pic>
        <p:nvPicPr>
          <p:cNvPr id="1628280" name="Picture 120" descr="LeadershipRealism_thum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5410200"/>
            <a:ext cx="838200" cy="804863"/>
          </a:xfrm>
          <a:prstGeom prst="rect">
            <a:avLst/>
          </a:prstGeom>
          <a:noFill/>
        </p:spPr>
      </p:pic>
      <p:sp>
        <p:nvSpPr>
          <p:cNvPr id="1628281" name="Text Box 121"/>
          <p:cNvSpPr txBox="1">
            <a:spLocks noChangeArrowheads="1"/>
          </p:cNvSpPr>
          <p:nvPr/>
        </p:nvSpPr>
        <p:spPr bwMode="auto">
          <a:xfrm>
            <a:off x="6019800" y="1309688"/>
            <a:ext cx="1066800" cy="366712"/>
          </a:xfrm>
          <a:prstGeom prst="rect">
            <a:avLst/>
          </a:prstGeom>
          <a:noFill/>
          <a:ln w="9525">
            <a:noFill/>
            <a:miter lim="800000"/>
            <a:headEnd/>
            <a:tailEnd/>
          </a:ln>
          <a:effectLst/>
        </p:spPr>
        <p:txBody>
          <a:bodyPr>
            <a:spAutoFit/>
          </a:bodyPr>
          <a:lstStyle/>
          <a:p>
            <a:pPr>
              <a:spcBef>
                <a:spcPct val="50000"/>
              </a:spcBef>
            </a:pPr>
            <a:r>
              <a:rPr lang="en-US" sz="1800" dirty="0"/>
              <a:t>Vision</a:t>
            </a:r>
          </a:p>
        </p:txBody>
      </p:sp>
      <p:sp>
        <p:nvSpPr>
          <p:cNvPr id="1628282" name="Text Box 122"/>
          <p:cNvSpPr txBox="1">
            <a:spLocks noChangeArrowheads="1"/>
          </p:cNvSpPr>
          <p:nvPr/>
        </p:nvSpPr>
        <p:spPr bwMode="auto">
          <a:xfrm>
            <a:off x="6019800" y="2224088"/>
            <a:ext cx="1066800" cy="366712"/>
          </a:xfrm>
          <a:prstGeom prst="rect">
            <a:avLst/>
          </a:prstGeom>
          <a:noFill/>
          <a:ln w="9525">
            <a:noFill/>
            <a:miter lim="800000"/>
            <a:headEnd/>
            <a:tailEnd/>
          </a:ln>
          <a:effectLst/>
        </p:spPr>
        <p:txBody>
          <a:bodyPr>
            <a:spAutoFit/>
          </a:bodyPr>
          <a:lstStyle/>
          <a:p>
            <a:pPr>
              <a:spcBef>
                <a:spcPct val="50000"/>
              </a:spcBef>
            </a:pPr>
            <a:r>
              <a:rPr lang="en-US" sz="1800">
                <a:solidFill>
                  <a:srgbClr val="006A68"/>
                </a:solidFill>
              </a:rPr>
              <a:t>Mission</a:t>
            </a:r>
          </a:p>
        </p:txBody>
      </p:sp>
      <p:sp>
        <p:nvSpPr>
          <p:cNvPr id="1628283" name="Text Box 123"/>
          <p:cNvSpPr txBox="1">
            <a:spLocks noChangeArrowheads="1"/>
          </p:cNvSpPr>
          <p:nvPr/>
        </p:nvSpPr>
        <p:spPr bwMode="auto">
          <a:xfrm>
            <a:off x="5943600" y="2895600"/>
            <a:ext cx="1219200" cy="641350"/>
          </a:xfrm>
          <a:prstGeom prst="rect">
            <a:avLst/>
          </a:prstGeom>
          <a:noFill/>
          <a:ln w="9525">
            <a:noFill/>
            <a:miter lim="800000"/>
            <a:headEnd/>
            <a:tailEnd/>
          </a:ln>
          <a:effectLst/>
        </p:spPr>
        <p:txBody>
          <a:bodyPr>
            <a:spAutoFit/>
          </a:bodyPr>
          <a:lstStyle/>
          <a:p>
            <a:pPr>
              <a:spcBef>
                <a:spcPct val="50000"/>
              </a:spcBef>
            </a:pPr>
            <a:r>
              <a:rPr lang="en-US" sz="1800"/>
              <a:t>Boundary Partners</a:t>
            </a:r>
          </a:p>
        </p:txBody>
      </p:sp>
      <p:sp>
        <p:nvSpPr>
          <p:cNvPr id="1628284" name="Text Box 124"/>
          <p:cNvSpPr txBox="1">
            <a:spLocks noChangeArrowheads="1"/>
          </p:cNvSpPr>
          <p:nvPr/>
        </p:nvSpPr>
        <p:spPr bwMode="auto">
          <a:xfrm>
            <a:off x="5943600" y="3733800"/>
            <a:ext cx="1295400" cy="641350"/>
          </a:xfrm>
          <a:prstGeom prst="rect">
            <a:avLst/>
          </a:prstGeom>
          <a:noFill/>
          <a:ln w="9525">
            <a:noFill/>
            <a:miter lim="800000"/>
            <a:headEnd/>
            <a:tailEnd/>
          </a:ln>
          <a:effectLst/>
        </p:spPr>
        <p:txBody>
          <a:bodyPr>
            <a:spAutoFit/>
          </a:bodyPr>
          <a:lstStyle/>
          <a:p>
            <a:pPr>
              <a:spcBef>
                <a:spcPct val="50000"/>
              </a:spcBef>
            </a:pPr>
            <a:r>
              <a:rPr lang="en-US" sz="1800">
                <a:solidFill>
                  <a:srgbClr val="006A68"/>
                </a:solidFill>
              </a:rPr>
              <a:t>Progress Markers</a:t>
            </a:r>
          </a:p>
        </p:txBody>
      </p:sp>
      <p:sp>
        <p:nvSpPr>
          <p:cNvPr id="1628285" name="Text Box 125"/>
          <p:cNvSpPr txBox="1">
            <a:spLocks noChangeArrowheads="1"/>
          </p:cNvSpPr>
          <p:nvPr/>
        </p:nvSpPr>
        <p:spPr bwMode="auto">
          <a:xfrm>
            <a:off x="5943600" y="4648200"/>
            <a:ext cx="1066800" cy="641350"/>
          </a:xfrm>
          <a:prstGeom prst="rect">
            <a:avLst/>
          </a:prstGeom>
          <a:noFill/>
          <a:ln w="9525">
            <a:noFill/>
            <a:miter lim="800000"/>
            <a:headEnd/>
            <a:tailEnd/>
          </a:ln>
          <a:effectLst/>
        </p:spPr>
        <p:txBody>
          <a:bodyPr>
            <a:spAutoFit/>
          </a:bodyPr>
          <a:lstStyle/>
          <a:p>
            <a:pPr>
              <a:spcBef>
                <a:spcPct val="50000"/>
              </a:spcBef>
            </a:pPr>
            <a:r>
              <a:rPr lang="en-US" sz="1800"/>
              <a:t>Strategy Map</a:t>
            </a:r>
          </a:p>
        </p:txBody>
      </p:sp>
      <p:sp>
        <p:nvSpPr>
          <p:cNvPr id="1628286" name="Text Box 126"/>
          <p:cNvSpPr txBox="1">
            <a:spLocks noChangeArrowheads="1"/>
          </p:cNvSpPr>
          <p:nvPr/>
        </p:nvSpPr>
        <p:spPr bwMode="auto">
          <a:xfrm>
            <a:off x="5943600" y="5486400"/>
            <a:ext cx="1752600" cy="641350"/>
          </a:xfrm>
          <a:prstGeom prst="rect">
            <a:avLst/>
          </a:prstGeom>
          <a:noFill/>
          <a:ln w="9525">
            <a:noFill/>
            <a:miter lim="800000"/>
            <a:headEnd/>
            <a:tailEnd/>
          </a:ln>
          <a:effectLst/>
        </p:spPr>
        <p:txBody>
          <a:bodyPr>
            <a:spAutoFit/>
          </a:bodyPr>
          <a:lstStyle/>
          <a:p>
            <a:pPr>
              <a:spcBef>
                <a:spcPct val="50000"/>
              </a:spcBef>
            </a:pPr>
            <a:r>
              <a:rPr lang="en-US" sz="1800">
                <a:solidFill>
                  <a:srgbClr val="006A68"/>
                </a:solidFill>
              </a:rPr>
              <a:t>Organizational Practices</a:t>
            </a:r>
          </a:p>
        </p:txBody>
      </p:sp>
      <p:sp>
        <p:nvSpPr>
          <p:cNvPr id="1628287" name="AutoShape 127"/>
          <p:cNvSpPr>
            <a:spLocks noChangeArrowheads="1"/>
          </p:cNvSpPr>
          <p:nvPr/>
        </p:nvSpPr>
        <p:spPr bwMode="auto">
          <a:xfrm rot="10800000">
            <a:off x="4724400" y="2362200"/>
            <a:ext cx="1066800" cy="152400"/>
          </a:xfrm>
          <a:prstGeom prst="rightArrow">
            <a:avLst>
              <a:gd name="adj1" fmla="val 50000"/>
              <a:gd name="adj2" fmla="val 175000"/>
            </a:avLst>
          </a:prstGeom>
          <a:solidFill>
            <a:schemeClr val="hlink"/>
          </a:solidFill>
          <a:ln w="9525">
            <a:solidFill>
              <a:schemeClr val="tx1"/>
            </a:solidFill>
            <a:miter lim="800000"/>
            <a:headEnd/>
            <a:tailEnd/>
          </a:ln>
          <a:effectLst/>
        </p:spPr>
        <p:txBody>
          <a:bodyPr wrap="none" anchor="ctr"/>
          <a:lstStyle/>
          <a:p>
            <a:endParaRPr lang="en-CA"/>
          </a:p>
        </p:txBody>
      </p:sp>
      <p:sp>
        <p:nvSpPr>
          <p:cNvPr id="1628288" name="AutoShape 128"/>
          <p:cNvSpPr>
            <a:spLocks noChangeArrowheads="1"/>
          </p:cNvSpPr>
          <p:nvPr/>
        </p:nvSpPr>
        <p:spPr bwMode="auto">
          <a:xfrm rot="10800000">
            <a:off x="4724400" y="3124200"/>
            <a:ext cx="1066800" cy="152400"/>
          </a:xfrm>
          <a:prstGeom prst="rightArrow">
            <a:avLst>
              <a:gd name="adj1" fmla="val 50000"/>
              <a:gd name="adj2" fmla="val 175000"/>
            </a:avLst>
          </a:prstGeom>
          <a:solidFill>
            <a:schemeClr val="hlink"/>
          </a:solidFill>
          <a:ln w="9525">
            <a:solidFill>
              <a:schemeClr val="tx1"/>
            </a:solidFill>
            <a:miter lim="800000"/>
            <a:headEnd/>
            <a:tailEnd/>
          </a:ln>
          <a:effectLst/>
        </p:spPr>
        <p:txBody>
          <a:bodyPr wrap="none" anchor="ctr"/>
          <a:lstStyle/>
          <a:p>
            <a:endParaRPr lang="en-CA"/>
          </a:p>
        </p:txBody>
      </p:sp>
      <p:sp>
        <p:nvSpPr>
          <p:cNvPr id="1628289" name="AutoShape 129"/>
          <p:cNvSpPr>
            <a:spLocks noChangeArrowheads="1"/>
          </p:cNvSpPr>
          <p:nvPr/>
        </p:nvSpPr>
        <p:spPr bwMode="auto">
          <a:xfrm rot="10800000">
            <a:off x="4724400" y="3962400"/>
            <a:ext cx="1066800" cy="152400"/>
          </a:xfrm>
          <a:prstGeom prst="rightArrow">
            <a:avLst>
              <a:gd name="adj1" fmla="val 50000"/>
              <a:gd name="adj2" fmla="val 175000"/>
            </a:avLst>
          </a:prstGeom>
          <a:solidFill>
            <a:schemeClr val="hlink"/>
          </a:solidFill>
          <a:ln w="9525">
            <a:solidFill>
              <a:schemeClr val="tx1"/>
            </a:solidFill>
            <a:miter lim="800000"/>
            <a:headEnd/>
            <a:tailEnd/>
          </a:ln>
          <a:effectLst/>
        </p:spPr>
        <p:txBody>
          <a:bodyPr wrap="none" anchor="ctr"/>
          <a:lstStyle/>
          <a:p>
            <a:endParaRPr lang="en-CA"/>
          </a:p>
        </p:txBody>
      </p:sp>
      <p:sp>
        <p:nvSpPr>
          <p:cNvPr id="1628290" name="AutoShape 130"/>
          <p:cNvSpPr>
            <a:spLocks noChangeArrowheads="1"/>
          </p:cNvSpPr>
          <p:nvPr/>
        </p:nvSpPr>
        <p:spPr bwMode="auto">
          <a:xfrm rot="10800000">
            <a:off x="4724400" y="4876800"/>
            <a:ext cx="1066800" cy="152400"/>
          </a:xfrm>
          <a:prstGeom prst="rightArrow">
            <a:avLst>
              <a:gd name="adj1" fmla="val 50000"/>
              <a:gd name="adj2" fmla="val 175000"/>
            </a:avLst>
          </a:prstGeom>
          <a:solidFill>
            <a:schemeClr val="hlink"/>
          </a:solidFill>
          <a:ln w="9525">
            <a:solidFill>
              <a:schemeClr val="tx1"/>
            </a:solidFill>
            <a:miter lim="800000"/>
            <a:headEnd/>
            <a:tailEnd/>
          </a:ln>
          <a:effectLst/>
        </p:spPr>
        <p:txBody>
          <a:bodyPr wrap="none" anchor="ctr"/>
          <a:lstStyle/>
          <a:p>
            <a:endParaRPr lang="en-CA"/>
          </a:p>
        </p:txBody>
      </p:sp>
      <p:sp>
        <p:nvSpPr>
          <p:cNvPr id="1628291" name="AutoShape 131"/>
          <p:cNvSpPr>
            <a:spLocks noChangeArrowheads="1"/>
          </p:cNvSpPr>
          <p:nvPr/>
        </p:nvSpPr>
        <p:spPr bwMode="auto">
          <a:xfrm rot="10800000">
            <a:off x="4724400" y="5715000"/>
            <a:ext cx="1066800" cy="152400"/>
          </a:xfrm>
          <a:prstGeom prst="rightArrow">
            <a:avLst>
              <a:gd name="adj1" fmla="val 50000"/>
              <a:gd name="adj2" fmla="val 175000"/>
            </a:avLst>
          </a:prstGeom>
          <a:solidFill>
            <a:schemeClr val="hlink"/>
          </a:solidFill>
          <a:ln w="9525">
            <a:solidFill>
              <a:schemeClr val="tx1"/>
            </a:solidFill>
            <a:miter lim="800000"/>
            <a:headEnd/>
            <a:tailEnd/>
          </a:ln>
          <a:effectLst/>
        </p:spPr>
        <p:txBody>
          <a:bodyPr wrap="none" anchor="ctr"/>
          <a:lstStyle/>
          <a:p>
            <a:endParaRPr lang="en-CA"/>
          </a:p>
        </p:txBody>
      </p:sp>
    </p:spTree>
    <p:extLst>
      <p:ext uri="{BB962C8B-B14F-4D97-AF65-F5344CB8AC3E}">
        <p14:creationId xmlns:p14="http://schemas.microsoft.com/office/powerpoint/2010/main" val="3710404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1692275" y="142875"/>
            <a:ext cx="6994525" cy="796925"/>
          </a:xfrm>
        </p:spPr>
        <p:txBody>
          <a:bodyPr/>
          <a:lstStyle/>
          <a:p>
            <a:r>
              <a:rPr lang="fr-CA" altLang="en-US" smtClean="0"/>
              <a:t>Workshop Objectives</a:t>
            </a:r>
            <a:endParaRPr lang="en-US" altLang="en-US" smtClean="0"/>
          </a:p>
        </p:txBody>
      </p:sp>
      <p:sp>
        <p:nvSpPr>
          <p:cNvPr id="28675" name="Content Placeholder 5"/>
          <p:cNvSpPr>
            <a:spLocks noGrp="1"/>
          </p:cNvSpPr>
          <p:nvPr>
            <p:ph idx="1"/>
          </p:nvPr>
        </p:nvSpPr>
        <p:spPr>
          <a:xfrm>
            <a:off x="214313" y="1143000"/>
            <a:ext cx="8472487" cy="4983163"/>
          </a:xfrm>
        </p:spPr>
        <p:txBody>
          <a:bodyPr anchor="ctr"/>
          <a:lstStyle/>
          <a:p>
            <a:pPr>
              <a:spcBef>
                <a:spcPts val="1200"/>
              </a:spcBef>
              <a:buFont typeface="Wingdings" pitchFamily="2" charset="2"/>
              <a:buChar char="ü"/>
            </a:pPr>
            <a:r>
              <a:rPr lang="en-US" altLang="en-US" dirty="0" smtClean="0"/>
              <a:t>Clarify what Outcome Mapping is and does</a:t>
            </a:r>
          </a:p>
          <a:p>
            <a:pPr>
              <a:spcBef>
                <a:spcPts val="1200"/>
              </a:spcBef>
              <a:buFont typeface="Wingdings" pitchFamily="2" charset="2"/>
              <a:buChar char="ü"/>
            </a:pPr>
            <a:r>
              <a:rPr lang="en-US" altLang="en-US" dirty="0" smtClean="0"/>
              <a:t>Introduce and apply Outcome Mapping concepts and tools for M&amp;E (</a:t>
            </a:r>
            <a:r>
              <a:rPr lang="en-GB" altLang="en-US" dirty="0" smtClean="0"/>
              <a:t>with a specific focus on two innovative steps)</a:t>
            </a:r>
            <a:endParaRPr lang="en-US" altLang="en-US" dirty="0" smtClean="0"/>
          </a:p>
          <a:p>
            <a:pPr>
              <a:spcBef>
                <a:spcPts val="1200"/>
              </a:spcBef>
              <a:buFont typeface="Wingdings" pitchFamily="2" charset="2"/>
              <a:buChar char="ü"/>
            </a:pPr>
            <a:r>
              <a:rPr lang="en-US" altLang="en-US" dirty="0" smtClean="0"/>
              <a:t>Consider if and how Outcome Mapping could be useful in our work</a:t>
            </a:r>
          </a:p>
          <a:p>
            <a:endParaRPr lang="en-US" altLang="en-US" dirty="0" smtClean="0"/>
          </a:p>
        </p:txBody>
      </p:sp>
    </p:spTree>
    <p:extLst>
      <p:ext uri="{BB962C8B-B14F-4D97-AF65-F5344CB8AC3E}">
        <p14:creationId xmlns:p14="http://schemas.microsoft.com/office/powerpoint/2010/main" val="2284809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Reflection:</a:t>
            </a:r>
            <a:br>
              <a:rPr lang="en-GB" dirty="0" smtClean="0"/>
            </a:br>
            <a:r>
              <a:rPr lang="en-GB" b="1" dirty="0" smtClean="0"/>
              <a:t>What kinds of information needs do you have?</a:t>
            </a:r>
            <a:endParaRPr lang="en-GB" b="1" dirty="0"/>
          </a:p>
        </p:txBody>
      </p:sp>
    </p:spTree>
    <p:extLst>
      <p:ext uri="{BB962C8B-B14F-4D97-AF65-F5344CB8AC3E}">
        <p14:creationId xmlns:p14="http://schemas.microsoft.com/office/powerpoint/2010/main" val="2604029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26"/>
          <p:cNvSpPr>
            <a:spLocks noGrp="1"/>
          </p:cNvSpPr>
          <p:nvPr>
            <p:ph type="title" idx="4294967295"/>
          </p:nvPr>
        </p:nvSpPr>
        <p:spPr>
          <a:xfrm>
            <a:off x="892175" y="33338"/>
            <a:ext cx="6900863" cy="1143000"/>
          </a:xfrm>
        </p:spPr>
        <p:txBody>
          <a:bodyPr/>
          <a:lstStyle/>
          <a:p>
            <a:pPr eaLnBrk="1" hangingPunct="1"/>
            <a:r>
              <a:rPr altLang="en-US" smtClean="0"/>
              <a:t>5 kinds of M&amp;E Information</a:t>
            </a:r>
          </a:p>
        </p:txBody>
      </p:sp>
      <p:sp>
        <p:nvSpPr>
          <p:cNvPr id="124931" name="Oval 3"/>
          <p:cNvSpPr>
            <a:spLocks noChangeArrowheads="1"/>
          </p:cNvSpPr>
          <p:nvPr/>
        </p:nvSpPr>
        <p:spPr bwMode="auto">
          <a:xfrm>
            <a:off x="1295400" y="1676400"/>
            <a:ext cx="3200400" cy="3035300"/>
          </a:xfrm>
          <a:prstGeom prst="ellipse">
            <a:avLst/>
          </a:prstGeom>
          <a:solidFill>
            <a:srgbClr val="BB9900">
              <a:alpha val="46666"/>
            </a:srgbClr>
          </a:solidFill>
          <a:ln w="25400">
            <a:solidFill>
              <a:schemeClr val="tx1"/>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24932" name="Oval 4"/>
          <p:cNvSpPr>
            <a:spLocks noChangeArrowheads="1"/>
          </p:cNvSpPr>
          <p:nvPr/>
        </p:nvSpPr>
        <p:spPr bwMode="auto">
          <a:xfrm>
            <a:off x="3695700" y="1676400"/>
            <a:ext cx="3162300" cy="3048000"/>
          </a:xfrm>
          <a:prstGeom prst="ellipse">
            <a:avLst/>
          </a:prstGeom>
          <a:solidFill>
            <a:srgbClr val="FABA3E">
              <a:alpha val="67842"/>
            </a:srgbClr>
          </a:solidFill>
          <a:ln w="25400">
            <a:solidFill>
              <a:schemeClr val="tx1"/>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24933" name="Rectangle 5"/>
          <p:cNvSpPr>
            <a:spLocks noChangeArrowheads="1"/>
          </p:cNvSpPr>
          <p:nvPr/>
        </p:nvSpPr>
        <p:spPr bwMode="auto">
          <a:xfrm>
            <a:off x="1905000" y="2392363"/>
            <a:ext cx="18716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sym typeface="Gill Sans"/>
              </a:rPr>
              <a:t>Program</a:t>
            </a:r>
          </a:p>
        </p:txBody>
      </p:sp>
      <p:sp>
        <p:nvSpPr>
          <p:cNvPr id="124934" name="Rectangle 6"/>
          <p:cNvSpPr>
            <a:spLocks noChangeArrowheads="1"/>
          </p:cNvSpPr>
          <p:nvPr/>
        </p:nvSpPr>
        <p:spPr bwMode="auto">
          <a:xfrm>
            <a:off x="4876800" y="2436813"/>
            <a:ext cx="116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sym typeface="Gill Sans"/>
              </a:rPr>
              <a:t>Partner</a:t>
            </a:r>
          </a:p>
          <a:p>
            <a:pPr eaLnBrk="1" hangingPunct="1"/>
            <a:endParaRPr lang="en-US" altLang="en-US">
              <a:sym typeface="Arial" pitchFamily="34" charset="0"/>
            </a:endParaRPr>
          </a:p>
        </p:txBody>
      </p:sp>
      <p:sp>
        <p:nvSpPr>
          <p:cNvPr id="124935" name="Oval 7"/>
          <p:cNvSpPr>
            <a:spLocks noChangeArrowheads="1"/>
          </p:cNvSpPr>
          <p:nvPr/>
        </p:nvSpPr>
        <p:spPr bwMode="auto">
          <a:xfrm>
            <a:off x="3657600" y="2209800"/>
            <a:ext cx="838200" cy="1981200"/>
          </a:xfrm>
          <a:prstGeom prst="ellipse">
            <a:avLst/>
          </a:prstGeom>
          <a:solidFill>
            <a:srgbClr val="E83B00">
              <a:alpha val="70195"/>
            </a:srgbClr>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h-TH" altLang="en-US" sz="1600"/>
          </a:p>
        </p:txBody>
      </p:sp>
      <p:sp>
        <p:nvSpPr>
          <p:cNvPr id="865288" name="Rectangle 8"/>
          <p:cNvSpPr>
            <a:spLocks noChangeArrowheads="1"/>
          </p:cNvSpPr>
          <p:nvPr/>
        </p:nvSpPr>
        <p:spPr bwMode="auto">
          <a:xfrm>
            <a:off x="5257800" y="51054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solidFill>
                  <a:srgbClr val="BC5E00"/>
                </a:solidFill>
                <a:sym typeface="Gill Sans"/>
              </a:rPr>
              <a:t>outcomes</a:t>
            </a:r>
          </a:p>
          <a:p>
            <a:pPr eaLnBrk="1" hangingPunct="1"/>
            <a:r>
              <a:rPr lang="en-US" altLang="en-US">
                <a:sym typeface="Gill Sans"/>
              </a:rPr>
              <a:t>(behaviour changes in the partners)</a:t>
            </a:r>
            <a:endParaRPr lang="en-US" altLang="en-US" sz="2800">
              <a:sym typeface="Gill Sans"/>
            </a:endParaRPr>
          </a:p>
        </p:txBody>
      </p:sp>
      <p:sp>
        <p:nvSpPr>
          <p:cNvPr id="865289" name="Rectangle 9"/>
          <p:cNvSpPr>
            <a:spLocks noChangeArrowheads="1"/>
          </p:cNvSpPr>
          <p:nvPr/>
        </p:nvSpPr>
        <p:spPr bwMode="auto">
          <a:xfrm>
            <a:off x="2743200" y="5837238"/>
            <a:ext cx="30495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solidFill>
                  <a:srgbClr val="CC3300"/>
                </a:solidFill>
                <a:sym typeface="Gill Sans"/>
              </a:rPr>
              <a:t>implementation</a:t>
            </a:r>
          </a:p>
          <a:p>
            <a:pPr eaLnBrk="1" hangingPunct="1"/>
            <a:r>
              <a:rPr lang="en-US" altLang="en-US">
                <a:sym typeface="Gill Sans"/>
              </a:rPr>
              <a:t>(interventions by the program)</a:t>
            </a:r>
          </a:p>
        </p:txBody>
      </p:sp>
      <p:sp>
        <p:nvSpPr>
          <p:cNvPr id="865290" name="Rectangle 10"/>
          <p:cNvSpPr>
            <a:spLocks noChangeArrowheads="1"/>
          </p:cNvSpPr>
          <p:nvPr/>
        </p:nvSpPr>
        <p:spPr bwMode="auto">
          <a:xfrm>
            <a:off x="533400" y="5227638"/>
            <a:ext cx="29305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solidFill>
                  <a:srgbClr val="333300"/>
                </a:solidFill>
                <a:sym typeface="Gill Sans"/>
              </a:rPr>
              <a:t>relevance &amp; viability</a:t>
            </a:r>
          </a:p>
          <a:p>
            <a:pPr eaLnBrk="1" hangingPunct="1"/>
            <a:r>
              <a:rPr lang="en-US" altLang="en-US">
                <a:solidFill>
                  <a:srgbClr val="333300"/>
                </a:solidFill>
                <a:sym typeface="Gill Sans"/>
              </a:rPr>
              <a:t>(actions of the program)</a:t>
            </a:r>
          </a:p>
        </p:txBody>
      </p:sp>
      <p:sp>
        <p:nvSpPr>
          <p:cNvPr id="865291" name="AutoShape 11"/>
          <p:cNvSpPr>
            <a:spLocks noChangeArrowheads="1"/>
          </p:cNvSpPr>
          <p:nvPr/>
        </p:nvSpPr>
        <p:spPr bwMode="auto">
          <a:xfrm rot="-3589757">
            <a:off x="1752600" y="4595813"/>
            <a:ext cx="558800" cy="558800"/>
          </a:xfrm>
          <a:prstGeom prst="rightArrow">
            <a:avLst>
              <a:gd name="adj1" fmla="val 32000"/>
              <a:gd name="adj2" fmla="val 44000"/>
            </a:avLst>
          </a:prstGeom>
          <a:solidFill>
            <a:srgbClr val="5E4C00"/>
          </a:solidFill>
          <a:ln w="2540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65292" name="AutoShape 12"/>
          <p:cNvSpPr>
            <a:spLocks noChangeArrowheads="1"/>
          </p:cNvSpPr>
          <p:nvPr/>
        </p:nvSpPr>
        <p:spPr bwMode="auto">
          <a:xfrm rot="-6984137">
            <a:off x="6172200" y="4572000"/>
            <a:ext cx="558800" cy="558800"/>
          </a:xfrm>
          <a:prstGeom prst="rightArrow">
            <a:avLst>
              <a:gd name="adj1" fmla="val 32000"/>
              <a:gd name="adj2" fmla="val 44000"/>
            </a:avLst>
          </a:prstGeom>
          <a:solidFill>
            <a:srgbClr val="FF8400">
              <a:alpha val="90979"/>
            </a:srgbClr>
          </a:solidFill>
          <a:ln w="2540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65293" name="AutoShape 13"/>
          <p:cNvSpPr>
            <a:spLocks noChangeArrowheads="1"/>
          </p:cNvSpPr>
          <p:nvPr/>
        </p:nvSpPr>
        <p:spPr bwMode="auto">
          <a:xfrm rot="-5384113">
            <a:off x="3366293" y="4787107"/>
            <a:ext cx="1446213" cy="558800"/>
          </a:xfrm>
          <a:prstGeom prst="rightArrow">
            <a:avLst>
              <a:gd name="adj1" fmla="val 23259"/>
              <a:gd name="adj2" fmla="val 136005"/>
            </a:avLst>
          </a:prstGeom>
          <a:solidFill>
            <a:srgbClr val="E83B00"/>
          </a:solidFill>
          <a:ln w="2540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24942" name="Oval 14"/>
          <p:cNvSpPr>
            <a:spLocks noChangeArrowheads="1"/>
          </p:cNvSpPr>
          <p:nvPr/>
        </p:nvSpPr>
        <p:spPr bwMode="auto">
          <a:xfrm>
            <a:off x="609600" y="990600"/>
            <a:ext cx="76200" cy="76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24943" name="Oval 15"/>
          <p:cNvSpPr>
            <a:spLocks noChangeArrowheads="1"/>
          </p:cNvSpPr>
          <p:nvPr/>
        </p:nvSpPr>
        <p:spPr bwMode="auto">
          <a:xfrm>
            <a:off x="533400" y="457200"/>
            <a:ext cx="8610600" cy="6705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65296" name="Oval 16"/>
          <p:cNvSpPr>
            <a:spLocks noChangeArrowheads="1"/>
          </p:cNvSpPr>
          <p:nvPr/>
        </p:nvSpPr>
        <p:spPr bwMode="auto">
          <a:xfrm>
            <a:off x="304800" y="685800"/>
            <a:ext cx="8686800" cy="6172200"/>
          </a:xfrm>
          <a:prstGeom prst="ellipse">
            <a:avLst/>
          </a:prstGeom>
          <a:noFill/>
          <a:ln w="22225" algn="ctr">
            <a:solidFill>
              <a:srgbClr val="339966"/>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65297" name="Text Box 17"/>
          <p:cNvSpPr txBox="1">
            <a:spLocks noChangeArrowheads="1"/>
          </p:cNvSpPr>
          <p:nvPr/>
        </p:nvSpPr>
        <p:spPr bwMode="auto">
          <a:xfrm>
            <a:off x="2667000" y="1157288"/>
            <a:ext cx="449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altLang="en-US" sz="2000" i="1">
                <a:solidFill>
                  <a:srgbClr val="339966"/>
                </a:solidFill>
              </a:rPr>
              <a:t>C o n t e x t u a l   I n f o r m a t I o n</a:t>
            </a:r>
            <a:endParaRPr lang="th-TH" altLang="en-US" sz="2000" i="1">
              <a:solidFill>
                <a:srgbClr val="339966"/>
              </a:solidFill>
            </a:endParaRPr>
          </a:p>
        </p:txBody>
      </p:sp>
      <p:sp>
        <p:nvSpPr>
          <p:cNvPr id="865298" name="AutoShape 18"/>
          <p:cNvSpPr>
            <a:spLocks noChangeArrowheads="1"/>
          </p:cNvSpPr>
          <p:nvPr/>
        </p:nvSpPr>
        <p:spPr bwMode="auto">
          <a:xfrm>
            <a:off x="7696200" y="2133600"/>
            <a:ext cx="533400" cy="381000"/>
          </a:xfrm>
          <a:prstGeom prst="star4">
            <a:avLst>
              <a:gd name="adj" fmla="val 12500"/>
            </a:avLst>
          </a:pr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65299" name="AutoShape 19"/>
          <p:cNvSpPr>
            <a:spLocks noChangeArrowheads="1"/>
          </p:cNvSpPr>
          <p:nvPr/>
        </p:nvSpPr>
        <p:spPr bwMode="auto">
          <a:xfrm>
            <a:off x="7162800" y="3276600"/>
            <a:ext cx="381000" cy="457200"/>
          </a:xfrm>
          <a:prstGeom prst="star4">
            <a:avLst>
              <a:gd name="adj" fmla="val 12500"/>
            </a:avLst>
          </a:pr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04469" name="AutoShape 20"/>
          <p:cNvSpPr>
            <a:spLocks noChangeArrowheads="1"/>
          </p:cNvSpPr>
          <p:nvPr/>
        </p:nvSpPr>
        <p:spPr bwMode="auto">
          <a:xfrm>
            <a:off x="7162800" y="1981200"/>
            <a:ext cx="304800" cy="381000"/>
          </a:xfrm>
          <a:prstGeom prst="star4">
            <a:avLst>
              <a:gd name="adj" fmla="val 12500"/>
            </a:avLst>
          </a:pr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04470" name="Text Box 21"/>
          <p:cNvSpPr txBox="1">
            <a:spLocks noChangeArrowheads="1"/>
          </p:cNvSpPr>
          <p:nvPr/>
        </p:nvSpPr>
        <p:spPr bwMode="auto">
          <a:xfrm>
            <a:off x="7010400" y="2438400"/>
            <a:ext cx="18100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smtClean="0">
                <a:solidFill>
                  <a:srgbClr val="FF00FF"/>
                </a:solidFill>
              </a:rPr>
              <a:t>Change in economic/ social well-being</a:t>
            </a:r>
            <a:endParaRPr lang="en-US" altLang="en-US" sz="1600" dirty="0">
              <a:solidFill>
                <a:srgbClr val="FF00FF"/>
              </a:solidFill>
            </a:endParaRPr>
          </a:p>
        </p:txBody>
      </p:sp>
      <p:sp>
        <p:nvSpPr>
          <p:cNvPr id="124950" name="Text Box 22"/>
          <p:cNvSpPr txBox="1">
            <a:spLocks/>
          </p:cNvSpPr>
          <p:nvPr/>
        </p:nvSpPr>
        <p:spPr bwMode="auto">
          <a:xfrm>
            <a:off x="3276600" y="3290888"/>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sym typeface="Arial" pitchFamily="34" charset="0"/>
              </a:rPr>
              <a:t>Strategies</a:t>
            </a:r>
          </a:p>
        </p:txBody>
      </p:sp>
    </p:spTree>
    <p:extLst>
      <p:ext uri="{BB962C8B-B14F-4D97-AF65-F5344CB8AC3E}">
        <p14:creationId xmlns:p14="http://schemas.microsoft.com/office/powerpoint/2010/main" val="1754759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5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6529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652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652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52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6529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52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52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52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52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4469"/>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652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4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8" grpId="0" autoUpdateAnimBg="0"/>
      <p:bldP spid="865289" grpId="0" autoUpdateAnimBg="0"/>
      <p:bldP spid="865290" grpId="0" autoUpdateAnimBg="0"/>
      <p:bldP spid="865291" grpId="0" animBg="1"/>
      <p:bldP spid="865292" grpId="0" animBg="1"/>
      <p:bldP spid="865293" grpId="0" animBg="1"/>
      <p:bldP spid="865296" grpId="0" animBg="1"/>
      <p:bldP spid="865297" grpId="0"/>
      <p:bldP spid="865298" grpId="0" animBg="1"/>
      <p:bldP spid="865298" grpId="1" animBg="1"/>
      <p:bldP spid="865299" grpId="0" animBg="1"/>
      <p:bldP spid="104469" grpId="0" animBg="1"/>
      <p:bldP spid="1044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r"/>
            <a:r>
              <a:rPr altLang="en-US" dirty="0" smtClean="0"/>
              <a:t>Focus on: </a:t>
            </a:r>
            <a:br>
              <a:rPr altLang="en-US" dirty="0" smtClean="0"/>
            </a:br>
            <a:r>
              <a:rPr altLang="en-US" dirty="0" smtClean="0"/>
              <a:t>Boundary P</a:t>
            </a:r>
            <a:r>
              <a:rPr lang="en-GB" altLang="en-US" dirty="0" smtClean="0"/>
              <a:t>a</a:t>
            </a:r>
            <a:r>
              <a:rPr altLang="en-US" dirty="0" smtClean="0"/>
              <a:t>rtners</a:t>
            </a:r>
            <a:endParaRPr lang="en-US" altLang="en-US" dirty="0" smtClean="0"/>
          </a:p>
        </p:txBody>
      </p:sp>
    </p:spTree>
    <p:extLst>
      <p:ext uri="{BB962C8B-B14F-4D97-AF65-F5344CB8AC3E}">
        <p14:creationId xmlns:p14="http://schemas.microsoft.com/office/powerpoint/2010/main" val="3325130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thumbs.dreamstime.com/z/spider-web-12617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336582"/>
          </a:xfrm>
          <a:prstGeom prst="rect">
            <a:avLst/>
          </a:prstGeom>
          <a:noFill/>
        </p:spPr>
      </p:pic>
      <p:sp>
        <p:nvSpPr>
          <p:cNvPr id="3" name="TextBox 2"/>
          <p:cNvSpPr txBox="1"/>
          <p:nvPr/>
        </p:nvSpPr>
        <p:spPr>
          <a:xfrm>
            <a:off x="4860032" y="3861048"/>
            <a:ext cx="3888432" cy="2585323"/>
          </a:xfrm>
          <a:prstGeom prst="rect">
            <a:avLst/>
          </a:prstGeom>
          <a:noFill/>
        </p:spPr>
        <p:txBody>
          <a:bodyPr wrap="square" rtlCol="0">
            <a:spAutoFit/>
          </a:bodyPr>
          <a:lstStyle/>
          <a:p>
            <a:r>
              <a:rPr lang="en-CA" sz="5400" b="1" dirty="0" smtClean="0"/>
              <a:t>Looking at the bigger picture</a:t>
            </a:r>
            <a:endParaRPr lang="en-CA" sz="5400" b="1" dirty="0"/>
          </a:p>
        </p:txBody>
      </p:sp>
    </p:spTree>
    <p:extLst>
      <p:ext uri="{BB962C8B-B14F-4D97-AF65-F5344CB8AC3E}">
        <p14:creationId xmlns:p14="http://schemas.microsoft.com/office/powerpoint/2010/main" val="261283403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Exercise: </a:t>
            </a:r>
            <a:br>
              <a:rPr lang="en-GB" dirty="0" smtClean="0"/>
            </a:br>
            <a:r>
              <a:rPr lang="en-GB" b="1" dirty="0" smtClean="0"/>
              <a:t>Who is your </a:t>
            </a:r>
            <a:br>
              <a:rPr lang="en-GB" b="1" dirty="0" smtClean="0"/>
            </a:br>
            <a:r>
              <a:rPr lang="en-GB" b="1" dirty="0" smtClean="0"/>
              <a:t>Boundary Partner?</a:t>
            </a:r>
            <a:endParaRPr lang="en-GB" b="1" dirty="0"/>
          </a:p>
        </p:txBody>
      </p:sp>
    </p:spTree>
    <p:extLst>
      <p:ext uri="{BB962C8B-B14F-4D97-AF65-F5344CB8AC3E}">
        <p14:creationId xmlns:p14="http://schemas.microsoft.com/office/powerpoint/2010/main" val="3174651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b="1" dirty="0" smtClean="0"/>
              <a:t>Boundary Partner Exercise </a:t>
            </a:r>
            <a:endParaRPr lang="en-CA" b="1" dirty="0"/>
          </a:p>
        </p:txBody>
      </p:sp>
      <p:sp>
        <p:nvSpPr>
          <p:cNvPr id="3" name="Content Placeholder 2"/>
          <p:cNvSpPr>
            <a:spLocks noGrp="1"/>
          </p:cNvSpPr>
          <p:nvPr>
            <p:ph idx="1"/>
          </p:nvPr>
        </p:nvSpPr>
        <p:spPr/>
        <p:txBody>
          <a:bodyPr/>
          <a:lstStyle/>
          <a:p>
            <a:r>
              <a:rPr lang="en-CA" sz="2800" dirty="0" smtClean="0"/>
              <a:t>Imagine we have already done a vision and mission</a:t>
            </a:r>
          </a:p>
          <a:p>
            <a:r>
              <a:rPr lang="en-CA" sz="2800" dirty="0" smtClean="0"/>
              <a:t>Note the stakeholder on your button.</a:t>
            </a:r>
          </a:p>
          <a:p>
            <a:r>
              <a:rPr lang="en-CA" sz="2800" dirty="0" smtClean="0"/>
              <a:t>Read the two project descriptions.</a:t>
            </a:r>
          </a:p>
          <a:p>
            <a:r>
              <a:rPr lang="en-CA" sz="2800" dirty="0" smtClean="0"/>
              <a:t>Think about what your primary concern is from the perspective of your stakeholder (imagination!)</a:t>
            </a:r>
          </a:p>
          <a:p>
            <a:pPr lvl="1"/>
            <a:r>
              <a:rPr lang="en-CA" b="1" dirty="0" smtClean="0"/>
              <a:t>Who do you have direct contact with? </a:t>
            </a:r>
          </a:p>
          <a:p>
            <a:pPr lvl="1"/>
            <a:r>
              <a:rPr lang="en-CA" b="1" dirty="0" smtClean="0"/>
              <a:t>Who can you hope to influence change in (that will contribute to your primary concern)? </a:t>
            </a:r>
          </a:p>
          <a:p>
            <a:r>
              <a:rPr lang="en-CA" sz="2800" dirty="0" smtClean="0"/>
              <a:t>Go stand next to that person (s). </a:t>
            </a:r>
            <a:endParaRPr lang="en-CA" sz="2800" dirty="0"/>
          </a:p>
        </p:txBody>
      </p:sp>
    </p:spTree>
    <p:extLst>
      <p:ext uri="{BB962C8B-B14F-4D97-AF65-F5344CB8AC3E}">
        <p14:creationId xmlns:p14="http://schemas.microsoft.com/office/powerpoint/2010/main" val="1956881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95936" y="2060848"/>
            <a:ext cx="864096" cy="7920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7236296" y="2348880"/>
            <a:ext cx="864096" cy="79208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7308304" y="404664"/>
            <a:ext cx="864096" cy="79208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6084168" y="1484784"/>
            <a:ext cx="864096" cy="7920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755576" y="2420888"/>
            <a:ext cx="864096" cy="79208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827584" y="548680"/>
            <a:ext cx="864096" cy="79208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5292080" y="4509120"/>
            <a:ext cx="864096" cy="79208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4067944" y="4653136"/>
            <a:ext cx="864096" cy="79208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2915816" y="4509120"/>
            <a:ext cx="864096" cy="79208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2195736" y="1628800"/>
            <a:ext cx="864096" cy="7920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995936" y="3573016"/>
            <a:ext cx="864096" cy="7920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a:stCxn id="7" idx="5"/>
            <a:endCxn id="11" idx="1"/>
          </p:cNvCxnSpPr>
          <p:nvPr/>
        </p:nvCxnSpPr>
        <p:spPr>
          <a:xfrm>
            <a:off x="1565136" y="1224769"/>
            <a:ext cx="757144" cy="52003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99992" y="2924944"/>
            <a:ext cx="0" cy="43204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03848" y="2204864"/>
            <a:ext cx="648072" cy="144016"/>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7"/>
            <a:endCxn id="11" idx="3"/>
          </p:cNvCxnSpPr>
          <p:nvPr/>
        </p:nvCxnSpPr>
        <p:spPr>
          <a:xfrm flipV="1">
            <a:off x="1493128" y="2304889"/>
            <a:ext cx="829152" cy="23199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5"/>
            <a:endCxn id="3" idx="1"/>
          </p:cNvCxnSpPr>
          <p:nvPr/>
        </p:nvCxnSpPr>
        <p:spPr>
          <a:xfrm>
            <a:off x="6821720" y="2160873"/>
            <a:ext cx="541120" cy="304006"/>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004048" y="2060848"/>
            <a:ext cx="936104" cy="288032"/>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3"/>
            <a:endCxn id="5" idx="7"/>
          </p:cNvCxnSpPr>
          <p:nvPr/>
        </p:nvCxnSpPr>
        <p:spPr>
          <a:xfrm flipH="1">
            <a:off x="6821720" y="1080753"/>
            <a:ext cx="613128" cy="52003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5"/>
            <a:endCxn id="8" idx="1"/>
          </p:cNvCxnSpPr>
          <p:nvPr/>
        </p:nvCxnSpPr>
        <p:spPr>
          <a:xfrm>
            <a:off x="4733488" y="4249105"/>
            <a:ext cx="685136" cy="376014"/>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2" idx="4"/>
            <a:endCxn id="9" idx="0"/>
          </p:cNvCxnSpPr>
          <p:nvPr/>
        </p:nvCxnSpPr>
        <p:spPr>
          <a:xfrm>
            <a:off x="4427984" y="4365104"/>
            <a:ext cx="72008" cy="288032"/>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3"/>
          </p:cNvCxnSpPr>
          <p:nvPr/>
        </p:nvCxnSpPr>
        <p:spPr>
          <a:xfrm flipH="1">
            <a:off x="3491880" y="4249105"/>
            <a:ext cx="630600" cy="260015"/>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716016" y="5805264"/>
            <a:ext cx="864096" cy="79208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611560" y="5661248"/>
            <a:ext cx="864096" cy="7920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TextBox 47"/>
          <p:cNvSpPr txBox="1"/>
          <p:nvPr/>
        </p:nvSpPr>
        <p:spPr>
          <a:xfrm>
            <a:off x="1763688" y="6021288"/>
            <a:ext cx="2496261" cy="369332"/>
          </a:xfrm>
          <a:prstGeom prst="rect">
            <a:avLst/>
          </a:prstGeom>
          <a:noFill/>
        </p:spPr>
        <p:txBody>
          <a:bodyPr wrap="none" rtlCol="0">
            <a:spAutoFit/>
          </a:bodyPr>
          <a:lstStyle/>
          <a:p>
            <a:r>
              <a:rPr lang="en-CA" dirty="0" smtClean="0"/>
              <a:t>= your boundary partner</a:t>
            </a:r>
            <a:endParaRPr lang="en-CA" dirty="0"/>
          </a:p>
        </p:txBody>
      </p:sp>
      <p:sp>
        <p:nvSpPr>
          <p:cNvPr id="49" name="TextBox 48"/>
          <p:cNvSpPr txBox="1"/>
          <p:nvPr/>
        </p:nvSpPr>
        <p:spPr>
          <a:xfrm>
            <a:off x="5724128" y="5877272"/>
            <a:ext cx="2692788" cy="646331"/>
          </a:xfrm>
          <a:prstGeom prst="rect">
            <a:avLst/>
          </a:prstGeom>
          <a:noFill/>
        </p:spPr>
        <p:txBody>
          <a:bodyPr wrap="none" rtlCol="0">
            <a:spAutoFit/>
          </a:bodyPr>
          <a:lstStyle/>
          <a:p>
            <a:r>
              <a:rPr lang="en-CA" dirty="0" smtClean="0"/>
              <a:t>= your boundary partner’s </a:t>
            </a:r>
          </a:p>
          <a:p>
            <a:r>
              <a:rPr lang="en-CA" dirty="0" smtClean="0"/>
              <a:t>boundary partner</a:t>
            </a:r>
            <a:endParaRPr lang="en-CA" dirty="0"/>
          </a:p>
        </p:txBody>
      </p:sp>
    </p:spTree>
    <p:extLst>
      <p:ext uri="{BB962C8B-B14F-4D97-AF65-F5344CB8AC3E}">
        <p14:creationId xmlns:p14="http://schemas.microsoft.com/office/powerpoint/2010/main" val="628746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Boundary Partner re-cap</a:t>
            </a:r>
            <a:endParaRPr lang="en-CA" dirty="0"/>
          </a:p>
        </p:txBody>
      </p:sp>
      <p:sp>
        <p:nvSpPr>
          <p:cNvPr id="3" name="Content Placeholder 2"/>
          <p:cNvSpPr>
            <a:spLocks noGrp="1"/>
          </p:cNvSpPr>
          <p:nvPr>
            <p:ph idx="1"/>
          </p:nvPr>
        </p:nvSpPr>
        <p:spPr/>
        <p:txBody>
          <a:bodyPr/>
          <a:lstStyle/>
          <a:p>
            <a:r>
              <a:rPr lang="en-CA" dirty="0" smtClean="0"/>
              <a:t>For clarifying intent: who do we need to work with to affect change? Who do we have direct contact with and who do THEY have direct contact with? </a:t>
            </a:r>
          </a:p>
          <a:p>
            <a:r>
              <a:rPr lang="en-CA" dirty="0" smtClean="0"/>
              <a:t>For evaluative practice: clarify who we need to collect evidence from; deepening understanding of relationships </a:t>
            </a:r>
          </a:p>
        </p:txBody>
      </p:sp>
    </p:spTree>
    <p:extLst>
      <p:ext uri="{BB962C8B-B14F-4D97-AF65-F5344CB8AC3E}">
        <p14:creationId xmlns:p14="http://schemas.microsoft.com/office/powerpoint/2010/main" val="2887829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Q&amp;A</a:t>
            </a:r>
            <a:endParaRPr lang="en-GB" dirty="0"/>
          </a:p>
        </p:txBody>
      </p:sp>
    </p:spTree>
    <p:extLst>
      <p:ext uri="{BB962C8B-B14F-4D97-AF65-F5344CB8AC3E}">
        <p14:creationId xmlns:p14="http://schemas.microsoft.com/office/powerpoint/2010/main" val="4100578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r"/>
            <a:r>
              <a:rPr altLang="en-US" dirty="0" smtClean="0"/>
              <a:t>Focus on: </a:t>
            </a:r>
            <a:br>
              <a:rPr altLang="en-US" dirty="0" smtClean="0"/>
            </a:br>
            <a:r>
              <a:rPr altLang="en-US" dirty="0" smtClean="0"/>
              <a:t>Progress Markers</a:t>
            </a:r>
            <a:endParaRPr lang="en-US" altLang="en-US" dirty="0" smtClean="0"/>
          </a:p>
        </p:txBody>
      </p:sp>
    </p:spTree>
    <p:extLst>
      <p:ext uri="{BB962C8B-B14F-4D97-AF65-F5344CB8AC3E}">
        <p14:creationId xmlns:p14="http://schemas.microsoft.com/office/powerpoint/2010/main" val="401945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1692275" y="142875"/>
            <a:ext cx="6994525" cy="796925"/>
          </a:xfrm>
        </p:spPr>
        <p:txBody>
          <a:bodyPr/>
          <a:lstStyle/>
          <a:p>
            <a:r>
              <a:rPr lang="en-US" altLang="en-US" smtClean="0"/>
              <a:t>Agenda Overview</a:t>
            </a:r>
          </a:p>
        </p:txBody>
      </p:sp>
      <p:sp>
        <p:nvSpPr>
          <p:cNvPr id="6" name="Content Placeholder 5"/>
          <p:cNvSpPr>
            <a:spLocks noGrp="1"/>
          </p:cNvSpPr>
          <p:nvPr>
            <p:ph idx="1"/>
          </p:nvPr>
        </p:nvSpPr>
        <p:spPr>
          <a:xfrm>
            <a:off x="468000" y="1928802"/>
            <a:ext cx="8229600" cy="4065315"/>
          </a:xfrm>
          <a:extLst/>
        </p:spPr>
        <p:txBody>
          <a:bodyPr numCol="2">
            <a:normAutofit/>
          </a:bodyPr>
          <a:lstStyle/>
          <a:p>
            <a:pPr lvl="1">
              <a:buFont typeface="Arial" charset="0"/>
              <a:buNone/>
              <a:defRPr/>
            </a:pPr>
            <a:r>
              <a:rPr lang="en-GB" sz="2600" dirty="0" smtClean="0"/>
              <a:t>This morning</a:t>
            </a:r>
            <a:r>
              <a:rPr lang="en-GB" dirty="0" smtClean="0"/>
              <a:t>:</a:t>
            </a:r>
          </a:p>
          <a:p>
            <a:pPr marL="892175" lvl="2">
              <a:buFont typeface="Arial" charset="0"/>
              <a:buChar char="•"/>
              <a:defRPr/>
            </a:pPr>
            <a:r>
              <a:rPr lang="en-GB" dirty="0" smtClean="0"/>
              <a:t>Key concepts</a:t>
            </a:r>
          </a:p>
          <a:p>
            <a:pPr marL="892175" lvl="2">
              <a:buFont typeface="Arial" charset="0"/>
              <a:buChar char="•"/>
              <a:defRPr/>
            </a:pPr>
            <a:r>
              <a:rPr lang="en-GB" dirty="0" smtClean="0"/>
              <a:t>Use in M&amp;E</a:t>
            </a:r>
          </a:p>
          <a:p>
            <a:pPr marL="892175" lvl="2">
              <a:buFont typeface="Arial" charset="0"/>
              <a:buChar char="•"/>
              <a:defRPr/>
            </a:pPr>
            <a:r>
              <a:rPr lang="en-GB" dirty="0" smtClean="0"/>
              <a:t>Boundary Partners</a:t>
            </a:r>
          </a:p>
          <a:p>
            <a:pPr marL="892175" lvl="2">
              <a:buFont typeface="Arial" charset="0"/>
              <a:buChar char="•"/>
              <a:defRPr/>
            </a:pPr>
            <a:endParaRPr lang="en-GB" dirty="0"/>
          </a:p>
          <a:p>
            <a:pPr marL="892175" lvl="2">
              <a:buFont typeface="Arial" charset="0"/>
              <a:buChar char="•"/>
              <a:defRPr/>
            </a:pPr>
            <a:endParaRPr lang="en-GB" dirty="0" smtClean="0"/>
          </a:p>
          <a:p>
            <a:pPr lvl="1">
              <a:buFont typeface="Arial" charset="0"/>
              <a:buChar char="–"/>
              <a:defRPr/>
            </a:pPr>
            <a:endParaRPr lang="en-GB" sz="2600" dirty="0" smtClean="0"/>
          </a:p>
          <a:p>
            <a:pPr lvl="1">
              <a:buFont typeface="Arial" charset="0"/>
              <a:buChar char="–"/>
              <a:defRPr/>
            </a:pPr>
            <a:endParaRPr lang="en-GB" sz="2600" dirty="0" smtClean="0"/>
          </a:p>
          <a:p>
            <a:pPr lvl="1">
              <a:buFont typeface="Arial" charset="0"/>
              <a:buNone/>
              <a:defRPr/>
            </a:pPr>
            <a:r>
              <a:rPr lang="en-GB" sz="2600" dirty="0" smtClean="0"/>
              <a:t>This afternoon</a:t>
            </a:r>
            <a:r>
              <a:rPr lang="en-GB" dirty="0" smtClean="0"/>
              <a:t>:</a:t>
            </a:r>
          </a:p>
          <a:p>
            <a:pPr marL="990600" lvl="2">
              <a:buFont typeface="Arial" charset="0"/>
              <a:buChar char="•"/>
              <a:defRPr/>
            </a:pPr>
            <a:r>
              <a:rPr lang="en-US" dirty="0" smtClean="0"/>
              <a:t>Progress Markers</a:t>
            </a:r>
          </a:p>
          <a:p>
            <a:pPr marL="990600" lvl="2">
              <a:buFont typeface="Arial" charset="0"/>
              <a:buChar char="•"/>
              <a:defRPr/>
            </a:pPr>
            <a:r>
              <a:rPr lang="en-GB" dirty="0"/>
              <a:t>Examples of organizations doing M&amp;E with OM</a:t>
            </a:r>
          </a:p>
          <a:p>
            <a:pPr marL="990600" lvl="2">
              <a:buFont typeface="Arial" charset="0"/>
              <a:buChar char="•"/>
              <a:defRPr/>
            </a:pPr>
            <a:r>
              <a:rPr lang="en-US" dirty="0" smtClean="0"/>
              <a:t>Reviewing OM</a:t>
            </a:r>
          </a:p>
          <a:p>
            <a:pPr marL="990600" lvl="2">
              <a:buFont typeface="Arial" charset="0"/>
              <a:buChar char="•"/>
              <a:defRPr/>
            </a:pPr>
            <a:endParaRPr lang="en-US" dirty="0"/>
          </a:p>
        </p:txBody>
      </p:sp>
    </p:spTree>
    <p:extLst>
      <p:ext uri="{BB962C8B-B14F-4D97-AF65-F5344CB8AC3E}">
        <p14:creationId xmlns:p14="http://schemas.microsoft.com/office/powerpoint/2010/main" val="63831632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2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1571625"/>
            <a:ext cx="700087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2100" name="Rectangle 4"/>
          <p:cNvSpPr>
            <a:spLocks noChangeArrowheads="1"/>
          </p:cNvSpPr>
          <p:nvPr/>
        </p:nvSpPr>
        <p:spPr bwMode="auto">
          <a:xfrm>
            <a:off x="6500813" y="1928813"/>
            <a:ext cx="2428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0099"/>
                </a:solidFill>
                <a:sym typeface="Gill Sans"/>
              </a:rPr>
              <a:t>(Deep transformation)</a:t>
            </a:r>
          </a:p>
        </p:txBody>
      </p:sp>
      <p:sp>
        <p:nvSpPr>
          <p:cNvPr id="772101" name="Rectangle 5"/>
          <p:cNvSpPr>
            <a:spLocks noChangeArrowheads="1"/>
          </p:cNvSpPr>
          <p:nvPr/>
        </p:nvSpPr>
        <p:spPr bwMode="auto">
          <a:xfrm>
            <a:off x="4500563" y="3267075"/>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solidFill>
                  <a:srgbClr val="000099"/>
                </a:solidFill>
                <a:sym typeface="Gill Sans"/>
              </a:rPr>
              <a:t>(Active engagement)</a:t>
            </a:r>
          </a:p>
        </p:txBody>
      </p:sp>
      <p:sp>
        <p:nvSpPr>
          <p:cNvPr id="772102" name="Rectangle 6"/>
          <p:cNvSpPr>
            <a:spLocks noChangeArrowheads="1"/>
          </p:cNvSpPr>
          <p:nvPr/>
        </p:nvSpPr>
        <p:spPr bwMode="auto">
          <a:xfrm>
            <a:off x="3214688" y="5857875"/>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solidFill>
                  <a:srgbClr val="000099"/>
                </a:solidFill>
                <a:sym typeface="Gill Sans"/>
              </a:rPr>
              <a:t>(Early positive responses)</a:t>
            </a:r>
          </a:p>
        </p:txBody>
      </p:sp>
      <p:sp>
        <p:nvSpPr>
          <p:cNvPr id="772103" name="Rectangle 7"/>
          <p:cNvSpPr>
            <a:spLocks noChangeArrowheads="1"/>
          </p:cNvSpPr>
          <p:nvPr/>
        </p:nvSpPr>
        <p:spPr bwMode="auto">
          <a:xfrm>
            <a:off x="6500813" y="1428750"/>
            <a:ext cx="2428875" cy="430213"/>
          </a:xfrm>
          <a:prstGeom prst="rect">
            <a:avLst/>
          </a:prstGeom>
          <a:noFill/>
          <a:ln w="9525">
            <a:noFill/>
            <a:miter lim="800000"/>
            <a:headEnd/>
            <a:tailEnd/>
          </a:ln>
        </p:spPr>
        <p:txBody>
          <a:bodyPr lIns="0" tIns="0" rIns="0" bIns="0" anchor="ctr">
            <a:spAutoFit/>
          </a:bodyPr>
          <a:lstStyle/>
          <a:p>
            <a:pPr>
              <a:defRPr/>
            </a:pPr>
            <a:r>
              <a:rPr lang="en-US" sz="2800" b="1" dirty="0">
                <a:solidFill>
                  <a:schemeClr val="accent5">
                    <a:lumMod val="75000"/>
                  </a:schemeClr>
                </a:solidFill>
              </a:rPr>
              <a:t>Love to see</a:t>
            </a:r>
          </a:p>
        </p:txBody>
      </p:sp>
      <p:sp>
        <p:nvSpPr>
          <p:cNvPr id="772104" name="Rectangle 8"/>
          <p:cNvSpPr>
            <a:spLocks noChangeArrowheads="1"/>
          </p:cNvSpPr>
          <p:nvPr/>
        </p:nvSpPr>
        <p:spPr bwMode="auto">
          <a:xfrm>
            <a:off x="4572000" y="2838450"/>
            <a:ext cx="2438400" cy="430213"/>
          </a:xfrm>
          <a:prstGeom prst="rect">
            <a:avLst/>
          </a:prstGeom>
          <a:noFill/>
          <a:ln w="9525">
            <a:noFill/>
            <a:miter lim="800000"/>
            <a:headEnd/>
            <a:tailEnd/>
          </a:ln>
        </p:spPr>
        <p:txBody>
          <a:bodyPr lIns="0" tIns="0" rIns="0" bIns="0" anchor="ctr">
            <a:spAutoFit/>
          </a:bodyPr>
          <a:lstStyle/>
          <a:p>
            <a:pPr>
              <a:defRPr/>
            </a:pPr>
            <a:r>
              <a:rPr lang="en-US" sz="2800" b="1" dirty="0">
                <a:solidFill>
                  <a:schemeClr val="accent5">
                    <a:lumMod val="75000"/>
                  </a:schemeClr>
                </a:solidFill>
              </a:rPr>
              <a:t>Like to see</a:t>
            </a:r>
            <a:endParaRPr lang="en-US" sz="2800" b="1" dirty="0">
              <a:solidFill>
                <a:schemeClr val="accent5">
                  <a:lumMod val="75000"/>
                </a:schemeClr>
              </a:solidFill>
              <a:sym typeface="Gill Sans"/>
            </a:endParaRPr>
          </a:p>
        </p:txBody>
      </p:sp>
      <p:sp>
        <p:nvSpPr>
          <p:cNvPr id="772105" name="Rectangle 9"/>
          <p:cNvSpPr>
            <a:spLocks noChangeArrowheads="1"/>
          </p:cNvSpPr>
          <p:nvPr/>
        </p:nvSpPr>
        <p:spPr bwMode="auto">
          <a:xfrm>
            <a:off x="3214688" y="5357813"/>
            <a:ext cx="3048000" cy="430212"/>
          </a:xfrm>
          <a:prstGeom prst="rect">
            <a:avLst/>
          </a:prstGeom>
          <a:noFill/>
          <a:ln w="9525">
            <a:noFill/>
            <a:miter lim="800000"/>
            <a:headEnd/>
            <a:tailEnd/>
          </a:ln>
        </p:spPr>
        <p:txBody>
          <a:bodyPr lIns="0" tIns="0" rIns="0" bIns="0" anchor="ctr">
            <a:spAutoFit/>
          </a:bodyPr>
          <a:lstStyle/>
          <a:p>
            <a:pPr>
              <a:defRPr/>
            </a:pPr>
            <a:r>
              <a:rPr lang="en-US" sz="2800" b="1" dirty="0">
                <a:solidFill>
                  <a:schemeClr val="accent5">
                    <a:lumMod val="75000"/>
                  </a:schemeClr>
                </a:solidFill>
              </a:rPr>
              <a:t>Expect to see</a:t>
            </a:r>
            <a:endParaRPr lang="en-US" sz="2800" b="1" dirty="0">
              <a:solidFill>
                <a:schemeClr val="accent5">
                  <a:lumMod val="75000"/>
                </a:schemeClr>
              </a:solidFill>
              <a:sym typeface="Gill Sans"/>
            </a:endParaRPr>
          </a:p>
        </p:txBody>
      </p:sp>
      <p:sp>
        <p:nvSpPr>
          <p:cNvPr id="92169" name="Text Box 10"/>
          <p:cNvSpPr txBox="1">
            <a:spLocks noChangeArrowheads="1"/>
          </p:cNvSpPr>
          <p:nvPr/>
        </p:nvSpPr>
        <p:spPr bwMode="auto">
          <a:xfrm>
            <a:off x="1600200" y="304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2170" name="Title 13"/>
          <p:cNvSpPr>
            <a:spLocks noGrp="1"/>
          </p:cNvSpPr>
          <p:nvPr>
            <p:ph type="title"/>
          </p:nvPr>
        </p:nvSpPr>
        <p:spPr>
          <a:xfrm>
            <a:off x="1692275" y="142875"/>
            <a:ext cx="6994525" cy="796925"/>
          </a:xfrm>
        </p:spPr>
        <p:txBody>
          <a:bodyPr/>
          <a:lstStyle/>
          <a:p>
            <a:pPr eaLnBrk="1" hangingPunct="1"/>
            <a:r>
              <a:rPr altLang="en-US" smtClean="0"/>
              <a:t>Progress Markers</a:t>
            </a:r>
          </a:p>
        </p:txBody>
      </p:sp>
    </p:spTree>
    <p:extLst>
      <p:ext uri="{BB962C8B-B14F-4D97-AF65-F5344CB8AC3E}">
        <p14:creationId xmlns:p14="http://schemas.microsoft.com/office/powerpoint/2010/main" val="945670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21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2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21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21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721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2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0" grpId="0" autoUpdateAnimBg="0"/>
      <p:bldP spid="772101" grpId="0" autoUpdateAnimBg="0"/>
      <p:bldP spid="772102" grpId="0" autoUpdateAnimBg="0"/>
      <p:bldP spid="772103" grpId="0" autoUpdateAnimBg="0"/>
      <p:bldP spid="772104" grpId="0" autoUpdateAnimBg="0"/>
      <p:bldP spid="77210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692275" y="142875"/>
            <a:ext cx="6994525" cy="796925"/>
          </a:xfrm>
          <a:ln w="38100">
            <a:solidFill>
              <a:schemeClr val="tx1"/>
            </a:solidFill>
            <a:miter lim="800000"/>
            <a:headEnd/>
            <a:tailEnd/>
          </a:ln>
        </p:spPr>
        <p:txBody>
          <a:bodyPr/>
          <a:lstStyle/>
          <a:p>
            <a:endParaRPr altLang="en-US" smtClean="0"/>
          </a:p>
        </p:txBody>
      </p:sp>
      <p:sp>
        <p:nvSpPr>
          <p:cNvPr id="93187" name="Content Placeholder 2"/>
          <p:cNvSpPr>
            <a:spLocks noGrp="1"/>
          </p:cNvSpPr>
          <p:nvPr>
            <p:ph idx="1"/>
          </p:nvPr>
        </p:nvSpPr>
        <p:spPr>
          <a:xfrm>
            <a:off x="214313" y="1143000"/>
            <a:ext cx="8472487" cy="4983163"/>
          </a:xfrm>
          <a:ln w="38100">
            <a:solidFill>
              <a:schemeClr val="tx1"/>
            </a:solidFill>
            <a:miter lim="800000"/>
            <a:headEnd/>
            <a:tailEnd/>
          </a:ln>
        </p:spPr>
        <p:txBody>
          <a:bodyPr/>
          <a:lstStyle/>
          <a:p>
            <a:endParaRPr lang="en-GB" altLang="en-US" smtClean="0"/>
          </a:p>
        </p:txBody>
      </p:sp>
      <p:pic>
        <p:nvPicPr>
          <p:cNvPr id="93188" name="Picture 2" descr="http://farm7.static.flickr.com/6023/5970790554_f9d145680b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xplosion 2 5"/>
          <p:cNvSpPr/>
          <p:nvPr/>
        </p:nvSpPr>
        <p:spPr>
          <a:xfrm>
            <a:off x="2411413" y="0"/>
            <a:ext cx="2592387" cy="1169988"/>
          </a:xfrm>
          <a:prstGeom prst="irregularSeal2">
            <a:avLst/>
          </a:prstGeom>
          <a:solidFill>
            <a:srgbClr val="CCFFFF"/>
          </a:solidFill>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600" dirty="0"/>
              <a:t>Love to see</a:t>
            </a:r>
          </a:p>
        </p:txBody>
      </p:sp>
      <p:grpSp>
        <p:nvGrpSpPr>
          <p:cNvPr id="25" name="Group 24"/>
          <p:cNvGrpSpPr>
            <a:grpSpLocks/>
          </p:cNvGrpSpPr>
          <p:nvPr/>
        </p:nvGrpSpPr>
        <p:grpSpPr bwMode="auto">
          <a:xfrm>
            <a:off x="798513" y="1103313"/>
            <a:ext cx="3987800" cy="5035550"/>
            <a:chOff x="798286" y="1103086"/>
            <a:chExt cx="3987860" cy="5036457"/>
          </a:xfrm>
        </p:grpSpPr>
        <p:sp>
          <p:nvSpPr>
            <p:cNvPr id="7" name="Freeform 6"/>
            <p:cNvSpPr/>
            <p:nvPr/>
          </p:nvSpPr>
          <p:spPr>
            <a:xfrm>
              <a:off x="798286" y="2486047"/>
              <a:ext cx="3987860" cy="3653496"/>
            </a:xfrm>
            <a:custGeom>
              <a:avLst/>
              <a:gdLst>
                <a:gd name="connsiteX0" fmla="*/ 0 w 3987860"/>
                <a:gd name="connsiteY0" fmla="*/ 3653053 h 3653053"/>
                <a:gd name="connsiteX1" fmla="*/ 116114 w 3987860"/>
                <a:gd name="connsiteY1" fmla="*/ 3565967 h 3653053"/>
                <a:gd name="connsiteX2" fmla="*/ 159657 w 3987860"/>
                <a:gd name="connsiteY2" fmla="*/ 3522424 h 3653053"/>
                <a:gd name="connsiteX3" fmla="*/ 217714 w 3987860"/>
                <a:gd name="connsiteY3" fmla="*/ 3493396 h 3653053"/>
                <a:gd name="connsiteX4" fmla="*/ 275771 w 3987860"/>
                <a:gd name="connsiteY4" fmla="*/ 3435339 h 3653053"/>
                <a:gd name="connsiteX5" fmla="*/ 362857 w 3987860"/>
                <a:gd name="connsiteY5" fmla="*/ 3362767 h 3653053"/>
                <a:gd name="connsiteX6" fmla="*/ 391885 w 3987860"/>
                <a:gd name="connsiteY6" fmla="*/ 3319224 h 3653053"/>
                <a:gd name="connsiteX7" fmla="*/ 420914 w 3987860"/>
                <a:gd name="connsiteY7" fmla="*/ 3232139 h 3653053"/>
                <a:gd name="connsiteX8" fmla="*/ 464457 w 3987860"/>
                <a:gd name="connsiteY8" fmla="*/ 3203110 h 3653053"/>
                <a:gd name="connsiteX9" fmla="*/ 522514 w 3987860"/>
                <a:gd name="connsiteY9" fmla="*/ 3116024 h 3653053"/>
                <a:gd name="connsiteX10" fmla="*/ 551543 w 3987860"/>
                <a:gd name="connsiteY10" fmla="*/ 3072481 h 3653053"/>
                <a:gd name="connsiteX11" fmla="*/ 595085 w 3987860"/>
                <a:gd name="connsiteY11" fmla="*/ 3028939 h 3653053"/>
                <a:gd name="connsiteX12" fmla="*/ 682171 w 3987860"/>
                <a:gd name="connsiteY12" fmla="*/ 2898310 h 3653053"/>
                <a:gd name="connsiteX13" fmla="*/ 711200 w 3987860"/>
                <a:gd name="connsiteY13" fmla="*/ 2854767 h 3653053"/>
                <a:gd name="connsiteX14" fmla="*/ 754743 w 3987860"/>
                <a:gd name="connsiteY14" fmla="*/ 2811224 h 3653053"/>
                <a:gd name="connsiteX15" fmla="*/ 769257 w 3987860"/>
                <a:gd name="connsiteY15" fmla="*/ 2520939 h 3653053"/>
                <a:gd name="connsiteX16" fmla="*/ 711200 w 3987860"/>
                <a:gd name="connsiteY16" fmla="*/ 2433853 h 3653053"/>
                <a:gd name="connsiteX17" fmla="*/ 653143 w 3987860"/>
                <a:gd name="connsiteY17" fmla="*/ 2259681 h 3653053"/>
                <a:gd name="connsiteX18" fmla="*/ 638628 w 3987860"/>
                <a:gd name="connsiteY18" fmla="*/ 2216139 h 3653053"/>
                <a:gd name="connsiteX19" fmla="*/ 624114 w 3987860"/>
                <a:gd name="connsiteY19" fmla="*/ 2172596 h 3653053"/>
                <a:gd name="connsiteX20" fmla="*/ 595085 w 3987860"/>
                <a:gd name="connsiteY20" fmla="*/ 2129053 h 3653053"/>
                <a:gd name="connsiteX21" fmla="*/ 580571 w 3987860"/>
                <a:gd name="connsiteY21" fmla="*/ 2085510 h 3653053"/>
                <a:gd name="connsiteX22" fmla="*/ 537028 w 3987860"/>
                <a:gd name="connsiteY22" fmla="*/ 1983910 h 3653053"/>
                <a:gd name="connsiteX23" fmla="*/ 493485 w 3987860"/>
                <a:gd name="connsiteY23" fmla="*/ 1954881 h 3653053"/>
                <a:gd name="connsiteX24" fmla="*/ 478971 w 3987860"/>
                <a:gd name="connsiteY24" fmla="*/ 1911339 h 3653053"/>
                <a:gd name="connsiteX25" fmla="*/ 449943 w 3987860"/>
                <a:gd name="connsiteY25" fmla="*/ 1766196 h 3653053"/>
                <a:gd name="connsiteX26" fmla="*/ 391885 w 3987860"/>
                <a:gd name="connsiteY26" fmla="*/ 1664596 h 3653053"/>
                <a:gd name="connsiteX27" fmla="*/ 333828 w 3987860"/>
                <a:gd name="connsiteY27" fmla="*/ 1533967 h 3653053"/>
                <a:gd name="connsiteX28" fmla="*/ 304800 w 3987860"/>
                <a:gd name="connsiteY28" fmla="*/ 1446881 h 3653053"/>
                <a:gd name="connsiteX29" fmla="*/ 290285 w 3987860"/>
                <a:gd name="connsiteY29" fmla="*/ 1403339 h 3653053"/>
                <a:gd name="connsiteX30" fmla="*/ 261257 w 3987860"/>
                <a:gd name="connsiteY30" fmla="*/ 1359796 h 3653053"/>
                <a:gd name="connsiteX31" fmla="*/ 217714 w 3987860"/>
                <a:gd name="connsiteY31" fmla="*/ 1229167 h 3653053"/>
                <a:gd name="connsiteX32" fmla="*/ 203200 w 3987860"/>
                <a:gd name="connsiteY32" fmla="*/ 1185624 h 3653053"/>
                <a:gd name="connsiteX33" fmla="*/ 188685 w 3987860"/>
                <a:gd name="connsiteY33" fmla="*/ 1142081 h 3653053"/>
                <a:gd name="connsiteX34" fmla="*/ 174171 w 3987860"/>
                <a:gd name="connsiteY34" fmla="*/ 1084024 h 3653053"/>
                <a:gd name="connsiteX35" fmla="*/ 145143 w 3987860"/>
                <a:gd name="connsiteY35" fmla="*/ 996939 h 3653053"/>
                <a:gd name="connsiteX36" fmla="*/ 116114 w 3987860"/>
                <a:gd name="connsiteY36" fmla="*/ 953396 h 3653053"/>
                <a:gd name="connsiteX37" fmla="*/ 58057 w 3987860"/>
                <a:gd name="connsiteY37" fmla="*/ 822767 h 3653053"/>
                <a:gd name="connsiteX38" fmla="*/ 58057 w 3987860"/>
                <a:gd name="connsiteY38" fmla="*/ 605053 h 3653053"/>
                <a:gd name="connsiteX39" fmla="*/ 87085 w 3987860"/>
                <a:gd name="connsiteY39" fmla="*/ 561510 h 3653053"/>
                <a:gd name="connsiteX40" fmla="*/ 319314 w 3987860"/>
                <a:gd name="connsiteY40" fmla="*/ 576024 h 3653053"/>
                <a:gd name="connsiteX41" fmla="*/ 406400 w 3987860"/>
                <a:gd name="connsiteY41" fmla="*/ 605053 h 3653053"/>
                <a:gd name="connsiteX42" fmla="*/ 449943 w 3987860"/>
                <a:gd name="connsiteY42" fmla="*/ 619567 h 3653053"/>
                <a:gd name="connsiteX43" fmla="*/ 580571 w 3987860"/>
                <a:gd name="connsiteY43" fmla="*/ 663110 h 3653053"/>
                <a:gd name="connsiteX44" fmla="*/ 624114 w 3987860"/>
                <a:gd name="connsiteY44" fmla="*/ 677624 h 3653053"/>
                <a:gd name="connsiteX45" fmla="*/ 667657 w 3987860"/>
                <a:gd name="connsiteY45" fmla="*/ 706653 h 3653053"/>
                <a:gd name="connsiteX46" fmla="*/ 841828 w 3987860"/>
                <a:gd name="connsiteY46" fmla="*/ 750196 h 3653053"/>
                <a:gd name="connsiteX47" fmla="*/ 928914 w 3987860"/>
                <a:gd name="connsiteY47" fmla="*/ 779224 h 3653053"/>
                <a:gd name="connsiteX48" fmla="*/ 1016000 w 3987860"/>
                <a:gd name="connsiteY48" fmla="*/ 793739 h 3653053"/>
                <a:gd name="connsiteX49" fmla="*/ 1059543 w 3987860"/>
                <a:gd name="connsiteY49" fmla="*/ 808253 h 3653053"/>
                <a:gd name="connsiteX50" fmla="*/ 1248228 w 3987860"/>
                <a:gd name="connsiteY50" fmla="*/ 822767 h 3653053"/>
                <a:gd name="connsiteX51" fmla="*/ 1436914 w 3987860"/>
                <a:gd name="connsiteY51" fmla="*/ 851796 h 3653053"/>
                <a:gd name="connsiteX52" fmla="*/ 1509485 w 3987860"/>
                <a:gd name="connsiteY52" fmla="*/ 866310 h 3653053"/>
                <a:gd name="connsiteX53" fmla="*/ 1553028 w 3987860"/>
                <a:gd name="connsiteY53" fmla="*/ 880824 h 3653053"/>
                <a:gd name="connsiteX54" fmla="*/ 1712685 w 3987860"/>
                <a:gd name="connsiteY54" fmla="*/ 895339 h 3653053"/>
                <a:gd name="connsiteX55" fmla="*/ 1799771 w 3987860"/>
                <a:gd name="connsiteY55" fmla="*/ 909853 h 3653053"/>
                <a:gd name="connsiteX56" fmla="*/ 1930400 w 3987860"/>
                <a:gd name="connsiteY56" fmla="*/ 924367 h 3653053"/>
                <a:gd name="connsiteX57" fmla="*/ 2017485 w 3987860"/>
                <a:gd name="connsiteY57" fmla="*/ 938881 h 3653053"/>
                <a:gd name="connsiteX58" fmla="*/ 2162628 w 3987860"/>
                <a:gd name="connsiteY58" fmla="*/ 953396 h 3653053"/>
                <a:gd name="connsiteX59" fmla="*/ 2322285 w 3987860"/>
                <a:gd name="connsiteY59" fmla="*/ 982424 h 3653053"/>
                <a:gd name="connsiteX60" fmla="*/ 2438400 w 3987860"/>
                <a:gd name="connsiteY60" fmla="*/ 996939 h 3653053"/>
                <a:gd name="connsiteX61" fmla="*/ 2612571 w 3987860"/>
                <a:gd name="connsiteY61" fmla="*/ 1025967 h 3653053"/>
                <a:gd name="connsiteX62" fmla="*/ 2699657 w 3987860"/>
                <a:gd name="connsiteY62" fmla="*/ 1040481 h 3653053"/>
                <a:gd name="connsiteX63" fmla="*/ 2772228 w 3987860"/>
                <a:gd name="connsiteY63" fmla="*/ 1054996 h 3653053"/>
                <a:gd name="connsiteX64" fmla="*/ 2975428 w 3987860"/>
                <a:gd name="connsiteY64" fmla="*/ 1084024 h 3653053"/>
                <a:gd name="connsiteX65" fmla="*/ 3120571 w 3987860"/>
                <a:gd name="connsiteY65" fmla="*/ 1127567 h 3653053"/>
                <a:gd name="connsiteX66" fmla="*/ 3381828 w 3987860"/>
                <a:gd name="connsiteY66" fmla="*/ 1113053 h 3653053"/>
                <a:gd name="connsiteX67" fmla="*/ 3425371 w 3987860"/>
                <a:gd name="connsiteY67" fmla="*/ 1098539 h 3653053"/>
                <a:gd name="connsiteX68" fmla="*/ 3483428 w 3987860"/>
                <a:gd name="connsiteY68" fmla="*/ 1025967 h 3653053"/>
                <a:gd name="connsiteX69" fmla="*/ 3468914 w 3987860"/>
                <a:gd name="connsiteY69" fmla="*/ 692139 h 3653053"/>
                <a:gd name="connsiteX70" fmla="*/ 3410857 w 3987860"/>
                <a:gd name="connsiteY70" fmla="*/ 605053 h 3653053"/>
                <a:gd name="connsiteX71" fmla="*/ 3352800 w 3987860"/>
                <a:gd name="connsiteY71" fmla="*/ 517967 h 3653053"/>
                <a:gd name="connsiteX72" fmla="*/ 3294743 w 3987860"/>
                <a:gd name="connsiteY72" fmla="*/ 430881 h 3653053"/>
                <a:gd name="connsiteX73" fmla="*/ 3280228 w 3987860"/>
                <a:gd name="connsiteY73" fmla="*/ 387339 h 3653053"/>
                <a:gd name="connsiteX74" fmla="*/ 3294743 w 3987860"/>
                <a:gd name="connsiteY74" fmla="*/ 329281 h 3653053"/>
                <a:gd name="connsiteX75" fmla="*/ 3381828 w 3987860"/>
                <a:gd name="connsiteY75" fmla="*/ 285739 h 3653053"/>
                <a:gd name="connsiteX76" fmla="*/ 3889828 w 3987860"/>
                <a:gd name="connsiteY76" fmla="*/ 285739 h 3653053"/>
                <a:gd name="connsiteX77" fmla="*/ 3933371 w 3987860"/>
                <a:gd name="connsiteY77" fmla="*/ 271224 h 3653053"/>
                <a:gd name="connsiteX78" fmla="*/ 3962400 w 3987860"/>
                <a:gd name="connsiteY78" fmla="*/ 184139 h 3653053"/>
                <a:gd name="connsiteX79" fmla="*/ 3918857 w 3987860"/>
                <a:gd name="connsiteY79" fmla="*/ 155110 h 3653053"/>
                <a:gd name="connsiteX80" fmla="*/ 3657600 w 3987860"/>
                <a:gd name="connsiteY80" fmla="*/ 97053 h 3653053"/>
                <a:gd name="connsiteX81" fmla="*/ 3570514 w 3987860"/>
                <a:gd name="connsiteY81" fmla="*/ 68024 h 3653053"/>
                <a:gd name="connsiteX82" fmla="*/ 3526971 w 3987860"/>
                <a:gd name="connsiteY82" fmla="*/ 53510 h 3653053"/>
                <a:gd name="connsiteX83" fmla="*/ 3439885 w 3987860"/>
                <a:gd name="connsiteY83" fmla="*/ 38996 h 3653053"/>
                <a:gd name="connsiteX84" fmla="*/ 3164114 w 3987860"/>
                <a:gd name="connsiteY84" fmla="*/ 24481 h 365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87860" h="3653053">
                  <a:moveTo>
                    <a:pt x="0" y="3653053"/>
                  </a:moveTo>
                  <a:cubicBezTo>
                    <a:pt x="38705" y="3624024"/>
                    <a:pt x="81904" y="3600177"/>
                    <a:pt x="116114" y="3565967"/>
                  </a:cubicBezTo>
                  <a:cubicBezTo>
                    <a:pt x="130628" y="3551453"/>
                    <a:pt x="142954" y="3534355"/>
                    <a:pt x="159657" y="3522424"/>
                  </a:cubicBezTo>
                  <a:cubicBezTo>
                    <a:pt x="177263" y="3509848"/>
                    <a:pt x="198362" y="3503072"/>
                    <a:pt x="217714" y="3493396"/>
                  </a:cubicBezTo>
                  <a:cubicBezTo>
                    <a:pt x="237066" y="3474044"/>
                    <a:pt x="253501" y="3451247"/>
                    <a:pt x="275771" y="3435339"/>
                  </a:cubicBezTo>
                  <a:cubicBezTo>
                    <a:pt x="375959" y="3363775"/>
                    <a:pt x="256856" y="3511169"/>
                    <a:pt x="362857" y="3362767"/>
                  </a:cubicBezTo>
                  <a:cubicBezTo>
                    <a:pt x="372996" y="3348572"/>
                    <a:pt x="384800" y="3335164"/>
                    <a:pt x="391885" y="3319224"/>
                  </a:cubicBezTo>
                  <a:cubicBezTo>
                    <a:pt x="404312" y="3291263"/>
                    <a:pt x="395454" y="3249112"/>
                    <a:pt x="420914" y="3232139"/>
                  </a:cubicBezTo>
                  <a:lnTo>
                    <a:pt x="464457" y="3203110"/>
                  </a:lnTo>
                  <a:lnTo>
                    <a:pt x="522514" y="3116024"/>
                  </a:lnTo>
                  <a:cubicBezTo>
                    <a:pt x="532190" y="3101510"/>
                    <a:pt x="539208" y="3084816"/>
                    <a:pt x="551543" y="3072481"/>
                  </a:cubicBezTo>
                  <a:cubicBezTo>
                    <a:pt x="566057" y="3057967"/>
                    <a:pt x="582483" y="3045141"/>
                    <a:pt x="595085" y="3028939"/>
                  </a:cubicBezTo>
                  <a:cubicBezTo>
                    <a:pt x="595105" y="3028914"/>
                    <a:pt x="667648" y="2920095"/>
                    <a:pt x="682171" y="2898310"/>
                  </a:cubicBezTo>
                  <a:cubicBezTo>
                    <a:pt x="691847" y="2883796"/>
                    <a:pt x="698865" y="2867102"/>
                    <a:pt x="711200" y="2854767"/>
                  </a:cubicBezTo>
                  <a:lnTo>
                    <a:pt x="754743" y="2811224"/>
                  </a:lnTo>
                  <a:cubicBezTo>
                    <a:pt x="794498" y="2691957"/>
                    <a:pt x="809800" y="2683112"/>
                    <a:pt x="769257" y="2520939"/>
                  </a:cubicBezTo>
                  <a:cubicBezTo>
                    <a:pt x="760795" y="2487093"/>
                    <a:pt x="722233" y="2466951"/>
                    <a:pt x="711200" y="2433853"/>
                  </a:cubicBezTo>
                  <a:lnTo>
                    <a:pt x="653143" y="2259681"/>
                  </a:lnTo>
                  <a:lnTo>
                    <a:pt x="638628" y="2216139"/>
                  </a:lnTo>
                  <a:cubicBezTo>
                    <a:pt x="633790" y="2201625"/>
                    <a:pt x="632601" y="2185326"/>
                    <a:pt x="624114" y="2172596"/>
                  </a:cubicBezTo>
                  <a:lnTo>
                    <a:pt x="595085" y="2129053"/>
                  </a:lnTo>
                  <a:cubicBezTo>
                    <a:pt x="590247" y="2114539"/>
                    <a:pt x="584774" y="2100221"/>
                    <a:pt x="580571" y="2085510"/>
                  </a:cubicBezTo>
                  <a:cubicBezTo>
                    <a:pt x="567247" y="2038874"/>
                    <a:pt x="572382" y="2019264"/>
                    <a:pt x="537028" y="1983910"/>
                  </a:cubicBezTo>
                  <a:cubicBezTo>
                    <a:pt x="524693" y="1971575"/>
                    <a:pt x="507999" y="1964557"/>
                    <a:pt x="493485" y="1954881"/>
                  </a:cubicBezTo>
                  <a:cubicBezTo>
                    <a:pt x="488647" y="1940367"/>
                    <a:pt x="482290" y="1926274"/>
                    <a:pt x="478971" y="1911339"/>
                  </a:cubicBezTo>
                  <a:cubicBezTo>
                    <a:pt x="469851" y="1870297"/>
                    <a:pt x="465716" y="1808256"/>
                    <a:pt x="449943" y="1766196"/>
                  </a:cubicBezTo>
                  <a:cubicBezTo>
                    <a:pt x="434159" y="1724106"/>
                    <a:pt x="415948" y="1700690"/>
                    <a:pt x="391885" y="1664596"/>
                  </a:cubicBezTo>
                  <a:cubicBezTo>
                    <a:pt x="357341" y="1560961"/>
                    <a:pt x="379830" y="1602970"/>
                    <a:pt x="333828" y="1533967"/>
                  </a:cubicBezTo>
                  <a:lnTo>
                    <a:pt x="304800" y="1446881"/>
                  </a:lnTo>
                  <a:cubicBezTo>
                    <a:pt x="299962" y="1432367"/>
                    <a:pt x="298771" y="1416069"/>
                    <a:pt x="290285" y="1403339"/>
                  </a:cubicBezTo>
                  <a:cubicBezTo>
                    <a:pt x="280609" y="1388825"/>
                    <a:pt x="268342" y="1375736"/>
                    <a:pt x="261257" y="1359796"/>
                  </a:cubicBezTo>
                  <a:cubicBezTo>
                    <a:pt x="261252" y="1359786"/>
                    <a:pt x="224973" y="1250944"/>
                    <a:pt x="217714" y="1229167"/>
                  </a:cubicBezTo>
                  <a:lnTo>
                    <a:pt x="203200" y="1185624"/>
                  </a:lnTo>
                  <a:cubicBezTo>
                    <a:pt x="198362" y="1171110"/>
                    <a:pt x="192396" y="1156924"/>
                    <a:pt x="188685" y="1142081"/>
                  </a:cubicBezTo>
                  <a:cubicBezTo>
                    <a:pt x="183847" y="1122729"/>
                    <a:pt x="179903" y="1103131"/>
                    <a:pt x="174171" y="1084024"/>
                  </a:cubicBezTo>
                  <a:cubicBezTo>
                    <a:pt x="165379" y="1054716"/>
                    <a:pt x="162116" y="1022398"/>
                    <a:pt x="145143" y="996939"/>
                  </a:cubicBezTo>
                  <a:lnTo>
                    <a:pt x="116114" y="953396"/>
                  </a:lnTo>
                  <a:cubicBezTo>
                    <a:pt x="81569" y="849761"/>
                    <a:pt x="104058" y="891770"/>
                    <a:pt x="58057" y="822767"/>
                  </a:cubicBezTo>
                  <a:cubicBezTo>
                    <a:pt x="42307" y="728265"/>
                    <a:pt x="31411" y="711638"/>
                    <a:pt x="58057" y="605053"/>
                  </a:cubicBezTo>
                  <a:cubicBezTo>
                    <a:pt x="62288" y="588130"/>
                    <a:pt x="77409" y="576024"/>
                    <a:pt x="87085" y="561510"/>
                  </a:cubicBezTo>
                  <a:cubicBezTo>
                    <a:pt x="164495" y="566348"/>
                    <a:pt x="242465" y="565545"/>
                    <a:pt x="319314" y="576024"/>
                  </a:cubicBezTo>
                  <a:cubicBezTo>
                    <a:pt x="349632" y="580158"/>
                    <a:pt x="377371" y="595377"/>
                    <a:pt x="406400" y="605053"/>
                  </a:cubicBezTo>
                  <a:lnTo>
                    <a:pt x="449943" y="619567"/>
                  </a:lnTo>
                  <a:lnTo>
                    <a:pt x="580571" y="663110"/>
                  </a:lnTo>
                  <a:lnTo>
                    <a:pt x="624114" y="677624"/>
                  </a:lnTo>
                  <a:cubicBezTo>
                    <a:pt x="638628" y="687300"/>
                    <a:pt x="651716" y="699568"/>
                    <a:pt x="667657" y="706653"/>
                  </a:cubicBezTo>
                  <a:cubicBezTo>
                    <a:pt x="769192" y="751779"/>
                    <a:pt x="737515" y="724118"/>
                    <a:pt x="841828" y="750196"/>
                  </a:cubicBezTo>
                  <a:cubicBezTo>
                    <a:pt x="871513" y="757617"/>
                    <a:pt x="898732" y="774193"/>
                    <a:pt x="928914" y="779224"/>
                  </a:cubicBezTo>
                  <a:cubicBezTo>
                    <a:pt x="957943" y="784062"/>
                    <a:pt x="987272" y="787355"/>
                    <a:pt x="1016000" y="793739"/>
                  </a:cubicBezTo>
                  <a:cubicBezTo>
                    <a:pt x="1030935" y="797058"/>
                    <a:pt x="1044362" y="806355"/>
                    <a:pt x="1059543" y="808253"/>
                  </a:cubicBezTo>
                  <a:cubicBezTo>
                    <a:pt x="1122137" y="816077"/>
                    <a:pt x="1185333" y="817929"/>
                    <a:pt x="1248228" y="822767"/>
                  </a:cubicBezTo>
                  <a:cubicBezTo>
                    <a:pt x="1414626" y="856046"/>
                    <a:pt x="1208445" y="816646"/>
                    <a:pt x="1436914" y="851796"/>
                  </a:cubicBezTo>
                  <a:cubicBezTo>
                    <a:pt x="1461297" y="855547"/>
                    <a:pt x="1485552" y="860327"/>
                    <a:pt x="1509485" y="866310"/>
                  </a:cubicBezTo>
                  <a:cubicBezTo>
                    <a:pt x="1524328" y="870021"/>
                    <a:pt x="1537882" y="878660"/>
                    <a:pt x="1553028" y="880824"/>
                  </a:cubicBezTo>
                  <a:cubicBezTo>
                    <a:pt x="1605929" y="888381"/>
                    <a:pt x="1659613" y="889095"/>
                    <a:pt x="1712685" y="895339"/>
                  </a:cubicBezTo>
                  <a:cubicBezTo>
                    <a:pt x="1741912" y="898778"/>
                    <a:pt x="1770600" y="905964"/>
                    <a:pt x="1799771" y="909853"/>
                  </a:cubicBezTo>
                  <a:cubicBezTo>
                    <a:pt x="1843198" y="915643"/>
                    <a:pt x="1886973" y="918577"/>
                    <a:pt x="1930400" y="924367"/>
                  </a:cubicBezTo>
                  <a:cubicBezTo>
                    <a:pt x="1959571" y="928256"/>
                    <a:pt x="1988284" y="935231"/>
                    <a:pt x="2017485" y="938881"/>
                  </a:cubicBezTo>
                  <a:cubicBezTo>
                    <a:pt x="2065732" y="944912"/>
                    <a:pt x="2114381" y="947365"/>
                    <a:pt x="2162628" y="953396"/>
                  </a:cubicBezTo>
                  <a:cubicBezTo>
                    <a:pt x="2306705" y="971406"/>
                    <a:pt x="2193481" y="962608"/>
                    <a:pt x="2322285" y="982424"/>
                  </a:cubicBezTo>
                  <a:cubicBezTo>
                    <a:pt x="2360838" y="988355"/>
                    <a:pt x="2399736" y="991784"/>
                    <a:pt x="2438400" y="996939"/>
                  </a:cubicBezTo>
                  <a:cubicBezTo>
                    <a:pt x="2594868" y="1017802"/>
                    <a:pt x="2484498" y="1002682"/>
                    <a:pt x="2612571" y="1025967"/>
                  </a:cubicBezTo>
                  <a:cubicBezTo>
                    <a:pt x="2641525" y="1031231"/>
                    <a:pt x="2670703" y="1035216"/>
                    <a:pt x="2699657" y="1040481"/>
                  </a:cubicBezTo>
                  <a:cubicBezTo>
                    <a:pt x="2723929" y="1044894"/>
                    <a:pt x="2747860" y="1051148"/>
                    <a:pt x="2772228" y="1054996"/>
                  </a:cubicBezTo>
                  <a:cubicBezTo>
                    <a:pt x="2839812" y="1065667"/>
                    <a:pt x="2975428" y="1084024"/>
                    <a:pt x="2975428" y="1084024"/>
                  </a:cubicBezTo>
                  <a:cubicBezTo>
                    <a:pt x="3081438" y="1119361"/>
                    <a:pt x="3032829" y="1105632"/>
                    <a:pt x="3120571" y="1127567"/>
                  </a:cubicBezTo>
                  <a:cubicBezTo>
                    <a:pt x="3207657" y="1122729"/>
                    <a:pt x="3295001" y="1121322"/>
                    <a:pt x="3381828" y="1113053"/>
                  </a:cubicBezTo>
                  <a:cubicBezTo>
                    <a:pt x="3397059" y="1111603"/>
                    <a:pt x="3414553" y="1109357"/>
                    <a:pt x="3425371" y="1098539"/>
                  </a:cubicBezTo>
                  <a:cubicBezTo>
                    <a:pt x="3565589" y="958321"/>
                    <a:pt x="3290119" y="1154841"/>
                    <a:pt x="3483428" y="1025967"/>
                  </a:cubicBezTo>
                  <a:cubicBezTo>
                    <a:pt x="3478590" y="914691"/>
                    <a:pt x="3477456" y="803192"/>
                    <a:pt x="3468914" y="692139"/>
                  </a:cubicBezTo>
                  <a:cubicBezTo>
                    <a:pt x="3464852" y="639330"/>
                    <a:pt x="3442487" y="645721"/>
                    <a:pt x="3410857" y="605053"/>
                  </a:cubicBezTo>
                  <a:cubicBezTo>
                    <a:pt x="3389438" y="577514"/>
                    <a:pt x="3372152" y="546996"/>
                    <a:pt x="3352800" y="517967"/>
                  </a:cubicBezTo>
                  <a:lnTo>
                    <a:pt x="3294743" y="430881"/>
                  </a:lnTo>
                  <a:lnTo>
                    <a:pt x="3280228" y="387339"/>
                  </a:lnTo>
                  <a:cubicBezTo>
                    <a:pt x="3285066" y="367986"/>
                    <a:pt x="3283678" y="345879"/>
                    <a:pt x="3294743" y="329281"/>
                  </a:cubicBezTo>
                  <a:cubicBezTo>
                    <a:pt x="3310821" y="305164"/>
                    <a:pt x="3356990" y="294018"/>
                    <a:pt x="3381828" y="285739"/>
                  </a:cubicBezTo>
                  <a:cubicBezTo>
                    <a:pt x="3607775" y="313982"/>
                    <a:pt x="3525575" y="310023"/>
                    <a:pt x="3889828" y="285739"/>
                  </a:cubicBezTo>
                  <a:cubicBezTo>
                    <a:pt x="3905094" y="284721"/>
                    <a:pt x="3918857" y="276062"/>
                    <a:pt x="3933371" y="271224"/>
                  </a:cubicBezTo>
                  <a:cubicBezTo>
                    <a:pt x="3943047" y="242196"/>
                    <a:pt x="3987860" y="201112"/>
                    <a:pt x="3962400" y="184139"/>
                  </a:cubicBezTo>
                  <a:cubicBezTo>
                    <a:pt x="3947886" y="174463"/>
                    <a:pt x="3934798" y="162195"/>
                    <a:pt x="3918857" y="155110"/>
                  </a:cubicBezTo>
                  <a:cubicBezTo>
                    <a:pt x="3759494" y="84281"/>
                    <a:pt x="3893576" y="175713"/>
                    <a:pt x="3657600" y="97053"/>
                  </a:cubicBezTo>
                  <a:lnTo>
                    <a:pt x="3570514" y="68024"/>
                  </a:lnTo>
                  <a:cubicBezTo>
                    <a:pt x="3556000" y="63186"/>
                    <a:pt x="3542062" y="56025"/>
                    <a:pt x="3526971" y="53510"/>
                  </a:cubicBezTo>
                  <a:lnTo>
                    <a:pt x="3439885" y="38996"/>
                  </a:lnTo>
                  <a:cubicBezTo>
                    <a:pt x="3322906" y="0"/>
                    <a:pt x="3411642" y="24481"/>
                    <a:pt x="3164114" y="24481"/>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8" name="Freeform 7"/>
            <p:cNvSpPr/>
            <p:nvPr/>
          </p:nvSpPr>
          <p:spPr>
            <a:xfrm>
              <a:off x="2088942" y="1185651"/>
              <a:ext cx="1074754" cy="236580"/>
            </a:xfrm>
            <a:custGeom>
              <a:avLst/>
              <a:gdLst>
                <a:gd name="connsiteX0" fmla="*/ 1660 w 1075717"/>
                <a:gd name="connsiteY0" fmla="*/ 236729 h 236729"/>
                <a:gd name="connsiteX1" fmla="*/ 74232 w 1075717"/>
                <a:gd name="connsiteY1" fmla="*/ 178672 h 236729"/>
                <a:gd name="connsiteX2" fmla="*/ 161317 w 1075717"/>
                <a:gd name="connsiteY2" fmla="*/ 120615 h 236729"/>
                <a:gd name="connsiteX3" fmla="*/ 248403 w 1075717"/>
                <a:gd name="connsiteY3" fmla="*/ 91586 h 236729"/>
                <a:gd name="connsiteX4" fmla="*/ 291946 w 1075717"/>
                <a:gd name="connsiteY4" fmla="*/ 77072 h 236729"/>
                <a:gd name="connsiteX5" fmla="*/ 335489 w 1075717"/>
                <a:gd name="connsiteY5" fmla="*/ 48043 h 236729"/>
                <a:gd name="connsiteX6" fmla="*/ 451603 w 1075717"/>
                <a:gd name="connsiteY6" fmla="*/ 19015 h 236729"/>
                <a:gd name="connsiteX7" fmla="*/ 495146 w 1075717"/>
                <a:gd name="connsiteY7" fmla="*/ 4500 h 236729"/>
                <a:gd name="connsiteX8" fmla="*/ 1075717 w 1075717"/>
                <a:gd name="connsiteY8" fmla="*/ 4500 h 23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717" h="236729">
                  <a:moveTo>
                    <a:pt x="1660" y="236729"/>
                  </a:moveTo>
                  <a:cubicBezTo>
                    <a:pt x="55298" y="156273"/>
                    <a:pt x="0" y="219912"/>
                    <a:pt x="74232" y="178672"/>
                  </a:cubicBezTo>
                  <a:cubicBezTo>
                    <a:pt x="104729" y="161729"/>
                    <a:pt x="128220" y="131648"/>
                    <a:pt x="161317" y="120615"/>
                  </a:cubicBezTo>
                  <a:lnTo>
                    <a:pt x="248403" y="91586"/>
                  </a:lnTo>
                  <a:lnTo>
                    <a:pt x="291946" y="77072"/>
                  </a:lnTo>
                  <a:cubicBezTo>
                    <a:pt x="306460" y="67396"/>
                    <a:pt x="319887" y="55844"/>
                    <a:pt x="335489" y="48043"/>
                  </a:cubicBezTo>
                  <a:cubicBezTo>
                    <a:pt x="368666" y="31455"/>
                    <a:pt x="418482" y="27296"/>
                    <a:pt x="451603" y="19015"/>
                  </a:cubicBezTo>
                  <a:cubicBezTo>
                    <a:pt x="466446" y="15304"/>
                    <a:pt x="479851" y="4856"/>
                    <a:pt x="495146" y="4500"/>
                  </a:cubicBezTo>
                  <a:cubicBezTo>
                    <a:pt x="688617" y="0"/>
                    <a:pt x="882193" y="4500"/>
                    <a:pt x="1075717" y="4500"/>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9" name="Freeform 8"/>
            <p:cNvSpPr/>
            <p:nvPr/>
          </p:nvSpPr>
          <p:spPr>
            <a:xfrm>
              <a:off x="3425638" y="1103086"/>
              <a:ext cx="46039" cy="246106"/>
            </a:xfrm>
            <a:custGeom>
              <a:avLst/>
              <a:gdLst>
                <a:gd name="connsiteX0" fmla="*/ 0 w 46871"/>
                <a:gd name="connsiteY0" fmla="*/ 246743 h 246743"/>
                <a:gd name="connsiteX1" fmla="*/ 43543 w 46871"/>
                <a:gd name="connsiteY1" fmla="*/ 72571 h 246743"/>
                <a:gd name="connsiteX2" fmla="*/ 0 w 46871"/>
                <a:gd name="connsiteY2" fmla="*/ 0 h 246743"/>
              </a:gdLst>
              <a:ahLst/>
              <a:cxnLst>
                <a:cxn ang="0">
                  <a:pos x="connsiteX0" y="connsiteY0"/>
                </a:cxn>
                <a:cxn ang="0">
                  <a:pos x="connsiteX1" y="connsiteY1"/>
                </a:cxn>
                <a:cxn ang="0">
                  <a:pos x="connsiteX2" y="connsiteY2"/>
                </a:cxn>
              </a:cxnLst>
              <a:rect l="l" t="t" r="r" b="b"/>
              <a:pathLst>
                <a:path w="46871" h="246743">
                  <a:moveTo>
                    <a:pt x="0" y="246743"/>
                  </a:moveTo>
                  <a:cubicBezTo>
                    <a:pt x="38335" y="131738"/>
                    <a:pt x="23999" y="189840"/>
                    <a:pt x="43543" y="72571"/>
                  </a:cubicBezTo>
                  <a:cubicBezTo>
                    <a:pt x="26405" y="4019"/>
                    <a:pt x="46871" y="23435"/>
                    <a:pt x="0" y="0"/>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8" name="Pentagon 17"/>
            <p:cNvSpPr/>
            <p:nvPr/>
          </p:nvSpPr>
          <p:spPr>
            <a:xfrm>
              <a:off x="1260255" y="1196765"/>
              <a:ext cx="1008078" cy="360428"/>
            </a:xfrm>
            <a:prstGeom prst="homePlat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200" dirty="0"/>
                <a:t>Like to see</a:t>
              </a:r>
            </a:p>
          </p:txBody>
        </p:sp>
        <p:sp>
          <p:nvSpPr>
            <p:cNvPr id="19" name="Pentagon 18"/>
            <p:cNvSpPr/>
            <p:nvPr/>
          </p:nvSpPr>
          <p:spPr>
            <a:xfrm>
              <a:off x="3060507" y="2565436"/>
              <a:ext cx="1008078" cy="503329"/>
            </a:xfrm>
            <a:prstGeom prst="homePlat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600" dirty="0"/>
                <a:t>Like to see</a:t>
              </a:r>
            </a:p>
          </p:txBody>
        </p:sp>
        <p:sp>
          <p:nvSpPr>
            <p:cNvPr id="24" name="Rounded Rectangular Callout 23"/>
            <p:cNvSpPr/>
            <p:nvPr/>
          </p:nvSpPr>
          <p:spPr>
            <a:xfrm>
              <a:off x="1115791" y="4508886"/>
              <a:ext cx="1295419" cy="576367"/>
            </a:xfrm>
            <a:prstGeom prst="wedgeRoundRectCallout">
              <a:avLst>
                <a:gd name="adj1" fmla="val -19713"/>
                <a:gd name="adj2" fmla="val 8769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Expect to see</a:t>
              </a:r>
            </a:p>
          </p:txBody>
        </p:sp>
      </p:grpSp>
      <p:grpSp>
        <p:nvGrpSpPr>
          <p:cNvPr id="28" name="Group 27"/>
          <p:cNvGrpSpPr>
            <a:grpSpLocks/>
          </p:cNvGrpSpPr>
          <p:nvPr/>
        </p:nvGrpSpPr>
        <p:grpSpPr bwMode="auto">
          <a:xfrm>
            <a:off x="3584575" y="1058863"/>
            <a:ext cx="3265488" cy="5299075"/>
            <a:chOff x="3585029" y="1059543"/>
            <a:chExt cx="3265714" cy="5297714"/>
          </a:xfrm>
        </p:grpSpPr>
        <p:sp>
          <p:nvSpPr>
            <p:cNvPr id="11" name="Freeform 10"/>
            <p:cNvSpPr/>
            <p:nvPr/>
          </p:nvSpPr>
          <p:spPr>
            <a:xfrm>
              <a:off x="3585029" y="1059543"/>
              <a:ext cx="1393921" cy="536437"/>
            </a:xfrm>
            <a:custGeom>
              <a:avLst/>
              <a:gdLst>
                <a:gd name="connsiteX0" fmla="*/ 1393371 w 1393371"/>
                <a:gd name="connsiteY0" fmla="*/ 537028 h 537028"/>
                <a:gd name="connsiteX1" fmla="*/ 1103085 w 1393371"/>
                <a:gd name="connsiteY1" fmla="*/ 522514 h 537028"/>
                <a:gd name="connsiteX2" fmla="*/ 1016000 w 1393371"/>
                <a:gd name="connsiteY2" fmla="*/ 478971 h 537028"/>
                <a:gd name="connsiteX3" fmla="*/ 972457 w 1393371"/>
                <a:gd name="connsiteY3" fmla="*/ 464457 h 537028"/>
                <a:gd name="connsiteX4" fmla="*/ 928914 w 1393371"/>
                <a:gd name="connsiteY4" fmla="*/ 435428 h 537028"/>
                <a:gd name="connsiteX5" fmla="*/ 841828 w 1393371"/>
                <a:gd name="connsiteY5" fmla="*/ 406400 h 537028"/>
                <a:gd name="connsiteX6" fmla="*/ 798285 w 1393371"/>
                <a:gd name="connsiteY6" fmla="*/ 377371 h 537028"/>
                <a:gd name="connsiteX7" fmla="*/ 769257 w 1393371"/>
                <a:gd name="connsiteY7" fmla="*/ 290286 h 537028"/>
                <a:gd name="connsiteX8" fmla="*/ 682171 w 1393371"/>
                <a:gd name="connsiteY8" fmla="*/ 232228 h 537028"/>
                <a:gd name="connsiteX9" fmla="*/ 551542 w 1393371"/>
                <a:gd name="connsiteY9" fmla="*/ 188686 h 537028"/>
                <a:gd name="connsiteX10" fmla="*/ 508000 w 1393371"/>
                <a:gd name="connsiteY10" fmla="*/ 174171 h 537028"/>
                <a:gd name="connsiteX11" fmla="*/ 391885 w 1393371"/>
                <a:gd name="connsiteY11" fmla="*/ 159657 h 537028"/>
                <a:gd name="connsiteX12" fmla="*/ 304800 w 1393371"/>
                <a:gd name="connsiteY12" fmla="*/ 130628 h 537028"/>
                <a:gd name="connsiteX13" fmla="*/ 261257 w 1393371"/>
                <a:gd name="connsiteY13" fmla="*/ 101600 h 537028"/>
                <a:gd name="connsiteX14" fmla="*/ 203200 w 1393371"/>
                <a:gd name="connsiteY14" fmla="*/ 87086 h 537028"/>
                <a:gd name="connsiteX15" fmla="*/ 116114 w 1393371"/>
                <a:gd name="connsiteY15" fmla="*/ 58057 h 537028"/>
                <a:gd name="connsiteX16" fmla="*/ 72571 w 1393371"/>
                <a:gd name="connsiteY16" fmla="*/ 29028 h 537028"/>
                <a:gd name="connsiteX17" fmla="*/ 29028 w 1393371"/>
                <a:gd name="connsiteY17" fmla="*/ 14514 h 537028"/>
                <a:gd name="connsiteX18" fmla="*/ 0 w 1393371"/>
                <a:gd name="connsiteY18" fmla="*/ 0 h 53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3371" h="537028">
                  <a:moveTo>
                    <a:pt x="1393371" y="537028"/>
                  </a:moveTo>
                  <a:cubicBezTo>
                    <a:pt x="1296609" y="532190"/>
                    <a:pt x="1199604" y="530907"/>
                    <a:pt x="1103085" y="522514"/>
                  </a:cubicBezTo>
                  <a:cubicBezTo>
                    <a:pt x="1058919" y="518674"/>
                    <a:pt x="1054113" y="498028"/>
                    <a:pt x="1016000" y="478971"/>
                  </a:cubicBezTo>
                  <a:cubicBezTo>
                    <a:pt x="1002316" y="472129"/>
                    <a:pt x="986971" y="469295"/>
                    <a:pt x="972457" y="464457"/>
                  </a:cubicBezTo>
                  <a:cubicBezTo>
                    <a:pt x="957943" y="454781"/>
                    <a:pt x="944855" y="442513"/>
                    <a:pt x="928914" y="435428"/>
                  </a:cubicBezTo>
                  <a:cubicBezTo>
                    <a:pt x="900952" y="423001"/>
                    <a:pt x="841828" y="406400"/>
                    <a:pt x="841828" y="406400"/>
                  </a:cubicBezTo>
                  <a:cubicBezTo>
                    <a:pt x="827314" y="396724"/>
                    <a:pt x="807530" y="392164"/>
                    <a:pt x="798285" y="377371"/>
                  </a:cubicBezTo>
                  <a:cubicBezTo>
                    <a:pt x="782068" y="351423"/>
                    <a:pt x="794716" y="307259"/>
                    <a:pt x="769257" y="290286"/>
                  </a:cubicBezTo>
                  <a:cubicBezTo>
                    <a:pt x="740228" y="270933"/>
                    <a:pt x="715269" y="243260"/>
                    <a:pt x="682171" y="232228"/>
                  </a:cubicBezTo>
                  <a:lnTo>
                    <a:pt x="551542" y="188686"/>
                  </a:lnTo>
                  <a:cubicBezTo>
                    <a:pt x="537028" y="183848"/>
                    <a:pt x="523181" y="176069"/>
                    <a:pt x="508000" y="174171"/>
                  </a:cubicBezTo>
                  <a:lnTo>
                    <a:pt x="391885" y="159657"/>
                  </a:lnTo>
                  <a:cubicBezTo>
                    <a:pt x="362857" y="149981"/>
                    <a:pt x="330260" y="147601"/>
                    <a:pt x="304800" y="130628"/>
                  </a:cubicBezTo>
                  <a:cubicBezTo>
                    <a:pt x="290286" y="120952"/>
                    <a:pt x="277291" y="108471"/>
                    <a:pt x="261257" y="101600"/>
                  </a:cubicBezTo>
                  <a:cubicBezTo>
                    <a:pt x="242922" y="93742"/>
                    <a:pt x="222307" y="92818"/>
                    <a:pt x="203200" y="87086"/>
                  </a:cubicBezTo>
                  <a:cubicBezTo>
                    <a:pt x="173892" y="78293"/>
                    <a:pt x="116114" y="58057"/>
                    <a:pt x="116114" y="58057"/>
                  </a:cubicBezTo>
                  <a:cubicBezTo>
                    <a:pt x="101600" y="48381"/>
                    <a:pt x="88173" y="36829"/>
                    <a:pt x="72571" y="29028"/>
                  </a:cubicBezTo>
                  <a:cubicBezTo>
                    <a:pt x="58887" y="22186"/>
                    <a:pt x="43233" y="20196"/>
                    <a:pt x="29028" y="14514"/>
                  </a:cubicBezTo>
                  <a:cubicBezTo>
                    <a:pt x="18984" y="10496"/>
                    <a:pt x="9676" y="4838"/>
                    <a:pt x="0" y="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2" name="Freeform 11"/>
            <p:cNvSpPr/>
            <p:nvPr/>
          </p:nvSpPr>
          <p:spPr>
            <a:xfrm>
              <a:off x="3715213" y="1488058"/>
              <a:ext cx="3135530" cy="4869199"/>
            </a:xfrm>
            <a:custGeom>
              <a:avLst/>
              <a:gdLst>
                <a:gd name="connsiteX0" fmla="*/ 0 w 3135086"/>
                <a:gd name="connsiteY0" fmla="*/ 4869936 h 4869936"/>
                <a:gd name="connsiteX1" fmla="*/ 43543 w 3135086"/>
                <a:gd name="connsiteY1" fmla="*/ 4840908 h 4869936"/>
                <a:gd name="connsiteX2" fmla="*/ 87086 w 3135086"/>
                <a:gd name="connsiteY2" fmla="*/ 4826393 h 4869936"/>
                <a:gd name="connsiteX3" fmla="*/ 130629 w 3135086"/>
                <a:gd name="connsiteY3" fmla="*/ 4768336 h 4869936"/>
                <a:gd name="connsiteX4" fmla="*/ 174172 w 3135086"/>
                <a:gd name="connsiteY4" fmla="*/ 4724793 h 4869936"/>
                <a:gd name="connsiteX5" fmla="*/ 203200 w 3135086"/>
                <a:gd name="connsiteY5" fmla="*/ 4681250 h 4869936"/>
                <a:gd name="connsiteX6" fmla="*/ 246743 w 3135086"/>
                <a:gd name="connsiteY6" fmla="*/ 4666736 h 4869936"/>
                <a:gd name="connsiteX7" fmla="*/ 290286 w 3135086"/>
                <a:gd name="connsiteY7" fmla="*/ 4623193 h 4869936"/>
                <a:gd name="connsiteX8" fmla="*/ 377372 w 3135086"/>
                <a:gd name="connsiteY8" fmla="*/ 4565136 h 4869936"/>
                <a:gd name="connsiteX9" fmla="*/ 464457 w 3135086"/>
                <a:gd name="connsiteY9" fmla="*/ 4507079 h 4869936"/>
                <a:gd name="connsiteX10" fmla="*/ 508000 w 3135086"/>
                <a:gd name="connsiteY10" fmla="*/ 4478050 h 4869936"/>
                <a:gd name="connsiteX11" fmla="*/ 595086 w 3135086"/>
                <a:gd name="connsiteY11" fmla="*/ 4449022 h 4869936"/>
                <a:gd name="connsiteX12" fmla="*/ 638629 w 3135086"/>
                <a:gd name="connsiteY12" fmla="*/ 4419993 h 4869936"/>
                <a:gd name="connsiteX13" fmla="*/ 812800 w 3135086"/>
                <a:gd name="connsiteY13" fmla="*/ 4376450 h 4869936"/>
                <a:gd name="connsiteX14" fmla="*/ 899886 w 3135086"/>
                <a:gd name="connsiteY14" fmla="*/ 4347422 h 4869936"/>
                <a:gd name="connsiteX15" fmla="*/ 943429 w 3135086"/>
                <a:gd name="connsiteY15" fmla="*/ 4318393 h 4869936"/>
                <a:gd name="connsiteX16" fmla="*/ 1045029 w 3135086"/>
                <a:gd name="connsiteY16" fmla="*/ 4289365 h 4869936"/>
                <a:gd name="connsiteX17" fmla="*/ 1132114 w 3135086"/>
                <a:gd name="connsiteY17" fmla="*/ 4260336 h 4869936"/>
                <a:gd name="connsiteX18" fmla="*/ 1175657 w 3135086"/>
                <a:gd name="connsiteY18" fmla="*/ 4245822 h 4869936"/>
                <a:gd name="connsiteX19" fmla="*/ 1233714 w 3135086"/>
                <a:gd name="connsiteY19" fmla="*/ 4216793 h 4869936"/>
                <a:gd name="connsiteX20" fmla="*/ 1277257 w 3135086"/>
                <a:gd name="connsiteY20" fmla="*/ 4202279 h 4869936"/>
                <a:gd name="connsiteX21" fmla="*/ 1335314 w 3135086"/>
                <a:gd name="connsiteY21" fmla="*/ 4173250 h 4869936"/>
                <a:gd name="connsiteX22" fmla="*/ 1422400 w 3135086"/>
                <a:gd name="connsiteY22" fmla="*/ 4144222 h 4869936"/>
                <a:gd name="connsiteX23" fmla="*/ 1465943 w 3135086"/>
                <a:gd name="connsiteY23" fmla="*/ 4100679 h 4869936"/>
                <a:gd name="connsiteX24" fmla="*/ 1524000 w 3135086"/>
                <a:gd name="connsiteY24" fmla="*/ 4071650 h 4869936"/>
                <a:gd name="connsiteX25" fmla="*/ 1582057 w 3135086"/>
                <a:gd name="connsiteY25" fmla="*/ 4028108 h 4869936"/>
                <a:gd name="connsiteX26" fmla="*/ 1654629 w 3135086"/>
                <a:gd name="connsiteY26" fmla="*/ 3970050 h 4869936"/>
                <a:gd name="connsiteX27" fmla="*/ 1712686 w 3135086"/>
                <a:gd name="connsiteY27" fmla="*/ 3926508 h 4869936"/>
                <a:gd name="connsiteX28" fmla="*/ 1756229 w 3135086"/>
                <a:gd name="connsiteY28" fmla="*/ 3897479 h 4869936"/>
                <a:gd name="connsiteX29" fmla="*/ 1799772 w 3135086"/>
                <a:gd name="connsiteY29" fmla="*/ 3853936 h 4869936"/>
                <a:gd name="connsiteX30" fmla="*/ 1886857 w 3135086"/>
                <a:gd name="connsiteY30" fmla="*/ 3795879 h 4869936"/>
                <a:gd name="connsiteX31" fmla="*/ 1973943 w 3135086"/>
                <a:gd name="connsiteY31" fmla="*/ 3694279 h 4869936"/>
                <a:gd name="connsiteX32" fmla="*/ 2104572 w 3135086"/>
                <a:gd name="connsiteY32" fmla="*/ 3592679 h 4869936"/>
                <a:gd name="connsiteX33" fmla="*/ 2133600 w 3135086"/>
                <a:gd name="connsiteY33" fmla="*/ 3534622 h 4869936"/>
                <a:gd name="connsiteX34" fmla="*/ 2177143 w 3135086"/>
                <a:gd name="connsiteY34" fmla="*/ 3520108 h 4869936"/>
                <a:gd name="connsiteX35" fmla="*/ 2264229 w 3135086"/>
                <a:gd name="connsiteY35" fmla="*/ 3476565 h 4869936"/>
                <a:gd name="connsiteX36" fmla="*/ 2351314 w 3135086"/>
                <a:gd name="connsiteY36" fmla="*/ 3433022 h 4869936"/>
                <a:gd name="connsiteX37" fmla="*/ 2438400 w 3135086"/>
                <a:gd name="connsiteY37" fmla="*/ 3389479 h 4869936"/>
                <a:gd name="connsiteX38" fmla="*/ 2525486 w 3135086"/>
                <a:gd name="connsiteY38" fmla="*/ 3331422 h 4869936"/>
                <a:gd name="connsiteX39" fmla="*/ 2569029 w 3135086"/>
                <a:gd name="connsiteY39" fmla="*/ 3302393 h 4869936"/>
                <a:gd name="connsiteX40" fmla="*/ 2598057 w 3135086"/>
                <a:gd name="connsiteY40" fmla="*/ 3258850 h 4869936"/>
                <a:gd name="connsiteX41" fmla="*/ 2685143 w 3135086"/>
                <a:gd name="connsiteY41" fmla="*/ 3200793 h 4869936"/>
                <a:gd name="connsiteX42" fmla="*/ 2801257 w 3135086"/>
                <a:gd name="connsiteY42" fmla="*/ 3099193 h 4869936"/>
                <a:gd name="connsiteX43" fmla="*/ 2873829 w 3135086"/>
                <a:gd name="connsiteY43" fmla="*/ 3012108 h 4869936"/>
                <a:gd name="connsiteX44" fmla="*/ 2931886 w 3135086"/>
                <a:gd name="connsiteY44" fmla="*/ 2881479 h 4869936"/>
                <a:gd name="connsiteX45" fmla="*/ 2975429 w 3135086"/>
                <a:gd name="connsiteY45" fmla="*/ 2794393 h 4869936"/>
                <a:gd name="connsiteX46" fmla="*/ 3062514 w 3135086"/>
                <a:gd name="connsiteY46" fmla="*/ 2736336 h 4869936"/>
                <a:gd name="connsiteX47" fmla="*/ 3077029 w 3135086"/>
                <a:gd name="connsiteY47" fmla="*/ 2692793 h 4869936"/>
                <a:gd name="connsiteX48" fmla="*/ 3135086 w 3135086"/>
                <a:gd name="connsiteY48" fmla="*/ 2605708 h 4869936"/>
                <a:gd name="connsiteX49" fmla="*/ 3120572 w 3135086"/>
                <a:gd name="connsiteY49" fmla="*/ 2460565 h 4869936"/>
                <a:gd name="connsiteX50" fmla="*/ 3004457 w 3135086"/>
                <a:gd name="connsiteY50" fmla="*/ 2387993 h 4869936"/>
                <a:gd name="connsiteX51" fmla="*/ 2960914 w 3135086"/>
                <a:gd name="connsiteY51" fmla="*/ 2358965 h 4869936"/>
                <a:gd name="connsiteX52" fmla="*/ 2685143 w 3135086"/>
                <a:gd name="connsiteY52" fmla="*/ 2329936 h 4869936"/>
                <a:gd name="connsiteX53" fmla="*/ 2598057 w 3135086"/>
                <a:gd name="connsiteY53" fmla="*/ 2315422 h 4869936"/>
                <a:gd name="connsiteX54" fmla="*/ 2554514 w 3135086"/>
                <a:gd name="connsiteY54" fmla="*/ 2300908 h 4869936"/>
                <a:gd name="connsiteX55" fmla="*/ 2496457 w 3135086"/>
                <a:gd name="connsiteY55" fmla="*/ 2286393 h 4869936"/>
                <a:gd name="connsiteX56" fmla="*/ 2409372 w 3135086"/>
                <a:gd name="connsiteY56" fmla="*/ 2257365 h 4869936"/>
                <a:gd name="connsiteX57" fmla="*/ 2351314 w 3135086"/>
                <a:gd name="connsiteY57" fmla="*/ 2242850 h 4869936"/>
                <a:gd name="connsiteX58" fmla="*/ 2307772 w 3135086"/>
                <a:gd name="connsiteY58" fmla="*/ 2228336 h 4869936"/>
                <a:gd name="connsiteX59" fmla="*/ 2220686 w 3135086"/>
                <a:gd name="connsiteY59" fmla="*/ 2213822 h 4869936"/>
                <a:gd name="connsiteX60" fmla="*/ 2177143 w 3135086"/>
                <a:gd name="connsiteY60" fmla="*/ 2199308 h 4869936"/>
                <a:gd name="connsiteX61" fmla="*/ 2046514 w 3135086"/>
                <a:gd name="connsiteY61" fmla="*/ 2170279 h 4869936"/>
                <a:gd name="connsiteX62" fmla="*/ 1988457 w 3135086"/>
                <a:gd name="connsiteY62" fmla="*/ 2155765 h 4869936"/>
                <a:gd name="connsiteX63" fmla="*/ 1770743 w 3135086"/>
                <a:gd name="connsiteY63" fmla="*/ 2126736 h 4869936"/>
                <a:gd name="connsiteX64" fmla="*/ 1683657 w 3135086"/>
                <a:gd name="connsiteY64" fmla="*/ 2083193 h 4869936"/>
                <a:gd name="connsiteX65" fmla="*/ 1654629 w 3135086"/>
                <a:gd name="connsiteY65" fmla="*/ 1996108 h 4869936"/>
                <a:gd name="connsiteX66" fmla="*/ 1669143 w 3135086"/>
                <a:gd name="connsiteY66" fmla="*/ 1923536 h 4869936"/>
                <a:gd name="connsiteX67" fmla="*/ 1756229 w 3135086"/>
                <a:gd name="connsiteY67" fmla="*/ 1879993 h 4869936"/>
                <a:gd name="connsiteX68" fmla="*/ 1799772 w 3135086"/>
                <a:gd name="connsiteY68" fmla="*/ 1850965 h 4869936"/>
                <a:gd name="connsiteX69" fmla="*/ 1799772 w 3135086"/>
                <a:gd name="connsiteY69" fmla="*/ 1633250 h 4869936"/>
                <a:gd name="connsiteX70" fmla="*/ 1770743 w 3135086"/>
                <a:gd name="connsiteY70" fmla="*/ 1589708 h 4869936"/>
                <a:gd name="connsiteX71" fmla="*/ 1683657 w 3135086"/>
                <a:gd name="connsiteY71" fmla="*/ 1531650 h 4869936"/>
                <a:gd name="connsiteX72" fmla="*/ 1669143 w 3135086"/>
                <a:gd name="connsiteY72" fmla="*/ 1488108 h 4869936"/>
                <a:gd name="connsiteX73" fmla="*/ 1741714 w 3135086"/>
                <a:gd name="connsiteY73" fmla="*/ 1415536 h 4869936"/>
                <a:gd name="connsiteX74" fmla="*/ 1756229 w 3135086"/>
                <a:gd name="connsiteY74" fmla="*/ 1371993 h 4869936"/>
                <a:gd name="connsiteX75" fmla="*/ 1712686 w 3135086"/>
                <a:gd name="connsiteY75" fmla="*/ 1342965 h 4869936"/>
                <a:gd name="connsiteX76" fmla="*/ 1683657 w 3135086"/>
                <a:gd name="connsiteY76" fmla="*/ 1299422 h 4869936"/>
                <a:gd name="connsiteX77" fmla="*/ 1596572 w 3135086"/>
                <a:gd name="connsiteY77" fmla="*/ 1255879 h 4869936"/>
                <a:gd name="connsiteX78" fmla="*/ 1611086 w 3135086"/>
                <a:gd name="connsiteY78" fmla="*/ 1212336 h 4869936"/>
                <a:gd name="connsiteX79" fmla="*/ 1654629 w 3135086"/>
                <a:gd name="connsiteY79" fmla="*/ 1183308 h 4869936"/>
                <a:gd name="connsiteX80" fmla="*/ 1915886 w 3135086"/>
                <a:gd name="connsiteY80" fmla="*/ 1125250 h 4869936"/>
                <a:gd name="connsiteX81" fmla="*/ 2032000 w 3135086"/>
                <a:gd name="connsiteY81" fmla="*/ 1096222 h 4869936"/>
                <a:gd name="connsiteX82" fmla="*/ 2119086 w 3135086"/>
                <a:gd name="connsiteY82" fmla="*/ 1067193 h 4869936"/>
                <a:gd name="connsiteX83" fmla="*/ 2162629 w 3135086"/>
                <a:gd name="connsiteY83" fmla="*/ 1052679 h 4869936"/>
                <a:gd name="connsiteX84" fmla="*/ 2264229 w 3135086"/>
                <a:gd name="connsiteY84" fmla="*/ 936565 h 4869936"/>
                <a:gd name="connsiteX85" fmla="*/ 2264229 w 3135086"/>
                <a:gd name="connsiteY85" fmla="*/ 834965 h 4869936"/>
                <a:gd name="connsiteX86" fmla="*/ 2177143 w 3135086"/>
                <a:gd name="connsiteY86" fmla="*/ 805936 h 4869936"/>
                <a:gd name="connsiteX87" fmla="*/ 2133600 w 3135086"/>
                <a:gd name="connsiteY87" fmla="*/ 834965 h 4869936"/>
                <a:gd name="connsiteX88" fmla="*/ 1944914 w 3135086"/>
                <a:gd name="connsiteY88" fmla="*/ 834965 h 4869936"/>
                <a:gd name="connsiteX89" fmla="*/ 1872343 w 3135086"/>
                <a:gd name="connsiteY89" fmla="*/ 733365 h 4869936"/>
                <a:gd name="connsiteX90" fmla="*/ 1828800 w 3135086"/>
                <a:gd name="connsiteY90" fmla="*/ 704336 h 4869936"/>
                <a:gd name="connsiteX91" fmla="*/ 1596572 w 3135086"/>
                <a:gd name="connsiteY91" fmla="*/ 675308 h 4869936"/>
                <a:gd name="connsiteX92" fmla="*/ 1451429 w 3135086"/>
                <a:gd name="connsiteY92" fmla="*/ 646279 h 4869936"/>
                <a:gd name="connsiteX93" fmla="*/ 1262743 w 3135086"/>
                <a:gd name="connsiteY93" fmla="*/ 617250 h 4869936"/>
                <a:gd name="connsiteX94" fmla="*/ 1132114 w 3135086"/>
                <a:gd name="connsiteY94" fmla="*/ 559193 h 4869936"/>
                <a:gd name="connsiteX95" fmla="*/ 1103086 w 3135086"/>
                <a:gd name="connsiteY95" fmla="*/ 515650 h 4869936"/>
                <a:gd name="connsiteX96" fmla="*/ 1117600 w 3135086"/>
                <a:gd name="connsiteY96" fmla="*/ 472108 h 4869936"/>
                <a:gd name="connsiteX97" fmla="*/ 1480457 w 3135086"/>
                <a:gd name="connsiteY97" fmla="*/ 486622 h 4869936"/>
                <a:gd name="connsiteX98" fmla="*/ 1988457 w 3135086"/>
                <a:gd name="connsiteY98" fmla="*/ 472108 h 4869936"/>
                <a:gd name="connsiteX99" fmla="*/ 1973943 w 3135086"/>
                <a:gd name="connsiteY99" fmla="*/ 355993 h 4869936"/>
                <a:gd name="connsiteX100" fmla="*/ 1886857 w 3135086"/>
                <a:gd name="connsiteY100" fmla="*/ 297936 h 4869936"/>
                <a:gd name="connsiteX101" fmla="*/ 1567543 w 3135086"/>
                <a:gd name="connsiteY101" fmla="*/ 283422 h 4869936"/>
                <a:gd name="connsiteX102" fmla="*/ 1465943 w 3135086"/>
                <a:gd name="connsiteY102" fmla="*/ 254393 h 4869936"/>
                <a:gd name="connsiteX103" fmla="*/ 1422400 w 3135086"/>
                <a:gd name="connsiteY103" fmla="*/ 225365 h 4869936"/>
                <a:gd name="connsiteX104" fmla="*/ 1436914 w 3135086"/>
                <a:gd name="connsiteY104" fmla="*/ 167308 h 4869936"/>
                <a:gd name="connsiteX105" fmla="*/ 1524000 w 3135086"/>
                <a:gd name="connsiteY105" fmla="*/ 138279 h 4869936"/>
                <a:gd name="connsiteX106" fmla="*/ 1640114 w 3135086"/>
                <a:gd name="connsiteY106" fmla="*/ 109250 h 4869936"/>
                <a:gd name="connsiteX107" fmla="*/ 1669143 w 3135086"/>
                <a:gd name="connsiteY107" fmla="*/ 65708 h 4869936"/>
                <a:gd name="connsiteX108" fmla="*/ 1625600 w 3135086"/>
                <a:gd name="connsiteY108" fmla="*/ 36679 h 4869936"/>
                <a:gd name="connsiteX109" fmla="*/ 1465943 w 3135086"/>
                <a:gd name="connsiteY109" fmla="*/ 7650 h 486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135086" h="4869936">
                  <a:moveTo>
                    <a:pt x="0" y="4869936"/>
                  </a:moveTo>
                  <a:cubicBezTo>
                    <a:pt x="14514" y="4860260"/>
                    <a:pt x="27941" y="4848709"/>
                    <a:pt x="43543" y="4840908"/>
                  </a:cubicBezTo>
                  <a:cubicBezTo>
                    <a:pt x="57227" y="4834066"/>
                    <a:pt x="75333" y="4836188"/>
                    <a:pt x="87086" y="4826393"/>
                  </a:cubicBezTo>
                  <a:cubicBezTo>
                    <a:pt x="105670" y="4810907"/>
                    <a:pt x="114886" y="4786703"/>
                    <a:pt x="130629" y="4768336"/>
                  </a:cubicBezTo>
                  <a:cubicBezTo>
                    <a:pt x="143987" y="4752751"/>
                    <a:pt x="161031" y="4740562"/>
                    <a:pt x="174172" y="4724793"/>
                  </a:cubicBezTo>
                  <a:cubicBezTo>
                    <a:pt x="185339" y="4711392"/>
                    <a:pt x="189579" y="4692147"/>
                    <a:pt x="203200" y="4681250"/>
                  </a:cubicBezTo>
                  <a:cubicBezTo>
                    <a:pt x="215147" y="4671693"/>
                    <a:pt x="232229" y="4671574"/>
                    <a:pt x="246743" y="4666736"/>
                  </a:cubicBezTo>
                  <a:cubicBezTo>
                    <a:pt x="261257" y="4652222"/>
                    <a:pt x="274083" y="4635795"/>
                    <a:pt x="290286" y="4623193"/>
                  </a:cubicBezTo>
                  <a:cubicBezTo>
                    <a:pt x="317825" y="4601774"/>
                    <a:pt x="352703" y="4589806"/>
                    <a:pt x="377372" y="4565136"/>
                  </a:cubicBezTo>
                  <a:cubicBezTo>
                    <a:pt x="431732" y="4510775"/>
                    <a:pt x="401441" y="4528084"/>
                    <a:pt x="464457" y="4507079"/>
                  </a:cubicBezTo>
                  <a:cubicBezTo>
                    <a:pt x="478971" y="4497403"/>
                    <a:pt x="492059" y="4485135"/>
                    <a:pt x="508000" y="4478050"/>
                  </a:cubicBezTo>
                  <a:cubicBezTo>
                    <a:pt x="535962" y="4465623"/>
                    <a:pt x="595086" y="4449022"/>
                    <a:pt x="595086" y="4449022"/>
                  </a:cubicBezTo>
                  <a:cubicBezTo>
                    <a:pt x="609600" y="4439346"/>
                    <a:pt x="622688" y="4427078"/>
                    <a:pt x="638629" y="4419993"/>
                  </a:cubicBezTo>
                  <a:cubicBezTo>
                    <a:pt x="740164" y="4374866"/>
                    <a:pt x="708486" y="4402528"/>
                    <a:pt x="812800" y="4376450"/>
                  </a:cubicBezTo>
                  <a:cubicBezTo>
                    <a:pt x="842485" y="4369029"/>
                    <a:pt x="899886" y="4347422"/>
                    <a:pt x="899886" y="4347422"/>
                  </a:cubicBezTo>
                  <a:cubicBezTo>
                    <a:pt x="914400" y="4337746"/>
                    <a:pt x="927827" y="4326194"/>
                    <a:pt x="943429" y="4318393"/>
                  </a:cubicBezTo>
                  <a:cubicBezTo>
                    <a:pt x="967817" y="4306199"/>
                    <a:pt x="1021778" y="4296340"/>
                    <a:pt x="1045029" y="4289365"/>
                  </a:cubicBezTo>
                  <a:cubicBezTo>
                    <a:pt x="1074337" y="4280572"/>
                    <a:pt x="1103086" y="4270012"/>
                    <a:pt x="1132114" y="4260336"/>
                  </a:cubicBezTo>
                  <a:cubicBezTo>
                    <a:pt x="1146628" y="4255498"/>
                    <a:pt x="1161973" y="4252664"/>
                    <a:pt x="1175657" y="4245822"/>
                  </a:cubicBezTo>
                  <a:cubicBezTo>
                    <a:pt x="1195009" y="4236146"/>
                    <a:pt x="1213827" y="4225316"/>
                    <a:pt x="1233714" y="4216793"/>
                  </a:cubicBezTo>
                  <a:cubicBezTo>
                    <a:pt x="1247776" y="4210766"/>
                    <a:pt x="1263195" y="4208306"/>
                    <a:pt x="1277257" y="4202279"/>
                  </a:cubicBezTo>
                  <a:cubicBezTo>
                    <a:pt x="1297144" y="4193756"/>
                    <a:pt x="1315225" y="4181286"/>
                    <a:pt x="1335314" y="4173250"/>
                  </a:cubicBezTo>
                  <a:cubicBezTo>
                    <a:pt x="1363724" y="4161886"/>
                    <a:pt x="1422400" y="4144222"/>
                    <a:pt x="1422400" y="4144222"/>
                  </a:cubicBezTo>
                  <a:cubicBezTo>
                    <a:pt x="1436914" y="4129708"/>
                    <a:pt x="1449240" y="4112610"/>
                    <a:pt x="1465943" y="4100679"/>
                  </a:cubicBezTo>
                  <a:cubicBezTo>
                    <a:pt x="1483549" y="4088103"/>
                    <a:pt x="1505652" y="4083117"/>
                    <a:pt x="1524000" y="4071650"/>
                  </a:cubicBezTo>
                  <a:cubicBezTo>
                    <a:pt x="1544513" y="4058829"/>
                    <a:pt x="1562705" y="4042622"/>
                    <a:pt x="1582057" y="4028108"/>
                  </a:cubicBezTo>
                  <a:cubicBezTo>
                    <a:pt x="1637140" y="3945485"/>
                    <a:pt x="1579130" y="4013192"/>
                    <a:pt x="1654629" y="3970050"/>
                  </a:cubicBezTo>
                  <a:cubicBezTo>
                    <a:pt x="1675632" y="3958048"/>
                    <a:pt x="1693002" y="3940568"/>
                    <a:pt x="1712686" y="3926508"/>
                  </a:cubicBezTo>
                  <a:cubicBezTo>
                    <a:pt x="1726881" y="3916369"/>
                    <a:pt x="1742828" y="3908646"/>
                    <a:pt x="1756229" y="3897479"/>
                  </a:cubicBezTo>
                  <a:cubicBezTo>
                    <a:pt x="1771998" y="3884338"/>
                    <a:pt x="1783569" y="3866538"/>
                    <a:pt x="1799772" y="3853936"/>
                  </a:cubicBezTo>
                  <a:cubicBezTo>
                    <a:pt x="1827311" y="3832517"/>
                    <a:pt x="1886857" y="3795879"/>
                    <a:pt x="1886857" y="3795879"/>
                  </a:cubicBezTo>
                  <a:cubicBezTo>
                    <a:pt x="1918248" y="3748793"/>
                    <a:pt x="1923664" y="3734502"/>
                    <a:pt x="1973943" y="3694279"/>
                  </a:cubicBezTo>
                  <a:cubicBezTo>
                    <a:pt x="2147551" y="3555393"/>
                    <a:pt x="1995503" y="3701748"/>
                    <a:pt x="2104572" y="3592679"/>
                  </a:cubicBezTo>
                  <a:cubicBezTo>
                    <a:pt x="2114248" y="3573327"/>
                    <a:pt x="2118301" y="3549921"/>
                    <a:pt x="2133600" y="3534622"/>
                  </a:cubicBezTo>
                  <a:cubicBezTo>
                    <a:pt x="2144418" y="3523804"/>
                    <a:pt x="2163459" y="3526950"/>
                    <a:pt x="2177143" y="3520108"/>
                  </a:cubicBezTo>
                  <a:cubicBezTo>
                    <a:pt x="2289689" y="3463835"/>
                    <a:pt x="2154783" y="3513046"/>
                    <a:pt x="2264229" y="3476565"/>
                  </a:cubicBezTo>
                  <a:cubicBezTo>
                    <a:pt x="2389019" y="3393371"/>
                    <a:pt x="2231131" y="3493114"/>
                    <a:pt x="2351314" y="3433022"/>
                  </a:cubicBezTo>
                  <a:cubicBezTo>
                    <a:pt x="2463856" y="3376750"/>
                    <a:pt x="2328957" y="3425959"/>
                    <a:pt x="2438400" y="3389479"/>
                  </a:cubicBezTo>
                  <a:lnTo>
                    <a:pt x="2525486" y="3331422"/>
                  </a:lnTo>
                  <a:lnTo>
                    <a:pt x="2569029" y="3302393"/>
                  </a:lnTo>
                  <a:cubicBezTo>
                    <a:pt x="2578705" y="3287879"/>
                    <a:pt x="2584929" y="3270337"/>
                    <a:pt x="2598057" y="3258850"/>
                  </a:cubicBezTo>
                  <a:cubicBezTo>
                    <a:pt x="2624313" y="3235876"/>
                    <a:pt x="2685143" y="3200793"/>
                    <a:pt x="2685143" y="3200793"/>
                  </a:cubicBezTo>
                  <a:cubicBezTo>
                    <a:pt x="2767392" y="3077421"/>
                    <a:pt x="2631923" y="3268527"/>
                    <a:pt x="2801257" y="3099193"/>
                  </a:cubicBezTo>
                  <a:cubicBezTo>
                    <a:pt x="2857135" y="3043315"/>
                    <a:pt x="2833414" y="3072729"/>
                    <a:pt x="2873829" y="3012108"/>
                  </a:cubicBezTo>
                  <a:cubicBezTo>
                    <a:pt x="2908373" y="2908473"/>
                    <a:pt x="2885884" y="2950482"/>
                    <a:pt x="2931886" y="2881479"/>
                  </a:cubicBezTo>
                  <a:cubicBezTo>
                    <a:pt x="2942239" y="2850418"/>
                    <a:pt x="2948947" y="2817565"/>
                    <a:pt x="2975429" y="2794393"/>
                  </a:cubicBezTo>
                  <a:cubicBezTo>
                    <a:pt x="3001685" y="2771419"/>
                    <a:pt x="3062514" y="2736336"/>
                    <a:pt x="3062514" y="2736336"/>
                  </a:cubicBezTo>
                  <a:cubicBezTo>
                    <a:pt x="3067352" y="2721822"/>
                    <a:pt x="3069599" y="2706167"/>
                    <a:pt x="3077029" y="2692793"/>
                  </a:cubicBezTo>
                  <a:cubicBezTo>
                    <a:pt x="3093972" y="2662296"/>
                    <a:pt x="3135086" y="2605708"/>
                    <a:pt x="3135086" y="2605708"/>
                  </a:cubicBezTo>
                  <a:cubicBezTo>
                    <a:pt x="3130248" y="2557327"/>
                    <a:pt x="3131505" y="2507942"/>
                    <a:pt x="3120572" y="2460565"/>
                  </a:cubicBezTo>
                  <a:cubicBezTo>
                    <a:pt x="3104746" y="2391987"/>
                    <a:pt x="3055159" y="2421793"/>
                    <a:pt x="3004457" y="2387993"/>
                  </a:cubicBezTo>
                  <a:cubicBezTo>
                    <a:pt x="2989943" y="2378317"/>
                    <a:pt x="2976516" y="2366766"/>
                    <a:pt x="2960914" y="2358965"/>
                  </a:cubicBezTo>
                  <a:cubicBezTo>
                    <a:pt x="2888405" y="2322710"/>
                    <a:pt x="2706474" y="2331269"/>
                    <a:pt x="2685143" y="2329936"/>
                  </a:cubicBezTo>
                  <a:cubicBezTo>
                    <a:pt x="2656114" y="2325098"/>
                    <a:pt x="2626785" y="2321806"/>
                    <a:pt x="2598057" y="2315422"/>
                  </a:cubicBezTo>
                  <a:cubicBezTo>
                    <a:pt x="2583122" y="2312103"/>
                    <a:pt x="2569225" y="2305111"/>
                    <a:pt x="2554514" y="2300908"/>
                  </a:cubicBezTo>
                  <a:cubicBezTo>
                    <a:pt x="2535334" y="2295428"/>
                    <a:pt x="2515564" y="2292125"/>
                    <a:pt x="2496457" y="2286393"/>
                  </a:cubicBezTo>
                  <a:cubicBezTo>
                    <a:pt x="2467149" y="2277601"/>
                    <a:pt x="2439057" y="2264786"/>
                    <a:pt x="2409372" y="2257365"/>
                  </a:cubicBezTo>
                  <a:cubicBezTo>
                    <a:pt x="2390019" y="2252527"/>
                    <a:pt x="2370495" y="2248330"/>
                    <a:pt x="2351314" y="2242850"/>
                  </a:cubicBezTo>
                  <a:cubicBezTo>
                    <a:pt x="2336604" y="2238647"/>
                    <a:pt x="2322707" y="2231655"/>
                    <a:pt x="2307772" y="2228336"/>
                  </a:cubicBezTo>
                  <a:cubicBezTo>
                    <a:pt x="2279044" y="2221952"/>
                    <a:pt x="2249414" y="2220206"/>
                    <a:pt x="2220686" y="2213822"/>
                  </a:cubicBezTo>
                  <a:cubicBezTo>
                    <a:pt x="2205751" y="2210503"/>
                    <a:pt x="2191854" y="2203511"/>
                    <a:pt x="2177143" y="2199308"/>
                  </a:cubicBezTo>
                  <a:cubicBezTo>
                    <a:pt x="2115183" y="2181605"/>
                    <a:pt x="2113875" y="2185248"/>
                    <a:pt x="2046514" y="2170279"/>
                  </a:cubicBezTo>
                  <a:cubicBezTo>
                    <a:pt x="2027041" y="2165952"/>
                    <a:pt x="2008018" y="2159677"/>
                    <a:pt x="1988457" y="2155765"/>
                  </a:cubicBezTo>
                  <a:cubicBezTo>
                    <a:pt x="1907008" y="2139475"/>
                    <a:pt x="1857896" y="2136419"/>
                    <a:pt x="1770743" y="2126736"/>
                  </a:cubicBezTo>
                  <a:cubicBezTo>
                    <a:pt x="1747017" y="2118827"/>
                    <a:pt x="1698466" y="2106888"/>
                    <a:pt x="1683657" y="2083193"/>
                  </a:cubicBezTo>
                  <a:cubicBezTo>
                    <a:pt x="1667440" y="2057245"/>
                    <a:pt x="1654629" y="1996108"/>
                    <a:pt x="1654629" y="1996108"/>
                  </a:cubicBezTo>
                  <a:cubicBezTo>
                    <a:pt x="1659467" y="1971917"/>
                    <a:pt x="1656903" y="1944955"/>
                    <a:pt x="1669143" y="1923536"/>
                  </a:cubicBezTo>
                  <a:cubicBezTo>
                    <a:pt x="1685780" y="1894422"/>
                    <a:pt x="1730901" y="1892657"/>
                    <a:pt x="1756229" y="1879993"/>
                  </a:cubicBezTo>
                  <a:cubicBezTo>
                    <a:pt x="1771831" y="1872192"/>
                    <a:pt x="1785258" y="1860641"/>
                    <a:pt x="1799772" y="1850965"/>
                  </a:cubicBezTo>
                  <a:cubicBezTo>
                    <a:pt x="1822795" y="1758873"/>
                    <a:pt x="1828019" y="1765067"/>
                    <a:pt x="1799772" y="1633250"/>
                  </a:cubicBezTo>
                  <a:cubicBezTo>
                    <a:pt x="1796117" y="1616193"/>
                    <a:pt x="1783871" y="1601195"/>
                    <a:pt x="1770743" y="1589708"/>
                  </a:cubicBezTo>
                  <a:cubicBezTo>
                    <a:pt x="1744487" y="1566734"/>
                    <a:pt x="1683657" y="1531650"/>
                    <a:pt x="1683657" y="1531650"/>
                  </a:cubicBezTo>
                  <a:cubicBezTo>
                    <a:pt x="1678819" y="1517136"/>
                    <a:pt x="1666628" y="1503199"/>
                    <a:pt x="1669143" y="1488108"/>
                  </a:cubicBezTo>
                  <a:cubicBezTo>
                    <a:pt x="1675191" y="1451823"/>
                    <a:pt x="1716315" y="1432470"/>
                    <a:pt x="1741714" y="1415536"/>
                  </a:cubicBezTo>
                  <a:cubicBezTo>
                    <a:pt x="1746552" y="1401022"/>
                    <a:pt x="1761911" y="1386198"/>
                    <a:pt x="1756229" y="1371993"/>
                  </a:cubicBezTo>
                  <a:cubicBezTo>
                    <a:pt x="1749751" y="1355797"/>
                    <a:pt x="1725021" y="1355300"/>
                    <a:pt x="1712686" y="1342965"/>
                  </a:cubicBezTo>
                  <a:cubicBezTo>
                    <a:pt x="1700351" y="1330630"/>
                    <a:pt x="1695992" y="1311757"/>
                    <a:pt x="1683657" y="1299422"/>
                  </a:cubicBezTo>
                  <a:cubicBezTo>
                    <a:pt x="1655520" y="1271285"/>
                    <a:pt x="1631987" y="1267684"/>
                    <a:pt x="1596572" y="1255879"/>
                  </a:cubicBezTo>
                  <a:cubicBezTo>
                    <a:pt x="1601410" y="1241365"/>
                    <a:pt x="1601529" y="1224283"/>
                    <a:pt x="1611086" y="1212336"/>
                  </a:cubicBezTo>
                  <a:cubicBezTo>
                    <a:pt x="1621983" y="1198715"/>
                    <a:pt x="1638689" y="1190393"/>
                    <a:pt x="1654629" y="1183308"/>
                  </a:cubicBezTo>
                  <a:cubicBezTo>
                    <a:pt x="1737061" y="1146671"/>
                    <a:pt x="1827837" y="1137829"/>
                    <a:pt x="1915886" y="1125250"/>
                  </a:cubicBezTo>
                  <a:cubicBezTo>
                    <a:pt x="2048019" y="1081207"/>
                    <a:pt x="1839318" y="1148772"/>
                    <a:pt x="2032000" y="1096222"/>
                  </a:cubicBezTo>
                  <a:cubicBezTo>
                    <a:pt x="2061521" y="1088171"/>
                    <a:pt x="2090057" y="1076869"/>
                    <a:pt x="2119086" y="1067193"/>
                  </a:cubicBezTo>
                  <a:lnTo>
                    <a:pt x="2162629" y="1052679"/>
                  </a:lnTo>
                  <a:cubicBezTo>
                    <a:pt x="2230362" y="951079"/>
                    <a:pt x="2191657" y="984945"/>
                    <a:pt x="2264229" y="936565"/>
                  </a:cubicBezTo>
                  <a:cubicBezTo>
                    <a:pt x="2273662" y="908266"/>
                    <a:pt x="2297303" y="863314"/>
                    <a:pt x="2264229" y="834965"/>
                  </a:cubicBezTo>
                  <a:cubicBezTo>
                    <a:pt x="2240997" y="815051"/>
                    <a:pt x="2177143" y="805936"/>
                    <a:pt x="2177143" y="805936"/>
                  </a:cubicBezTo>
                  <a:cubicBezTo>
                    <a:pt x="2162629" y="815612"/>
                    <a:pt x="2149202" y="827164"/>
                    <a:pt x="2133600" y="834965"/>
                  </a:cubicBezTo>
                  <a:cubicBezTo>
                    <a:pt x="2068839" y="867345"/>
                    <a:pt x="2026116" y="843085"/>
                    <a:pt x="1944914" y="834965"/>
                  </a:cubicBezTo>
                  <a:cubicBezTo>
                    <a:pt x="1911048" y="733365"/>
                    <a:pt x="1944915" y="757555"/>
                    <a:pt x="1872343" y="733365"/>
                  </a:cubicBezTo>
                  <a:cubicBezTo>
                    <a:pt x="1857829" y="723689"/>
                    <a:pt x="1844402" y="712137"/>
                    <a:pt x="1828800" y="704336"/>
                  </a:cubicBezTo>
                  <a:cubicBezTo>
                    <a:pt x="1766143" y="673008"/>
                    <a:pt x="1632578" y="678078"/>
                    <a:pt x="1596572" y="675308"/>
                  </a:cubicBezTo>
                  <a:cubicBezTo>
                    <a:pt x="1517378" y="648909"/>
                    <a:pt x="1575321" y="665339"/>
                    <a:pt x="1451429" y="646279"/>
                  </a:cubicBezTo>
                  <a:cubicBezTo>
                    <a:pt x="1189502" y="605983"/>
                    <a:pt x="1557496" y="659360"/>
                    <a:pt x="1262743" y="617250"/>
                  </a:cubicBezTo>
                  <a:cubicBezTo>
                    <a:pt x="1159108" y="582706"/>
                    <a:pt x="1201117" y="605195"/>
                    <a:pt x="1132114" y="559193"/>
                  </a:cubicBezTo>
                  <a:cubicBezTo>
                    <a:pt x="1122438" y="544679"/>
                    <a:pt x="1105954" y="532857"/>
                    <a:pt x="1103086" y="515650"/>
                  </a:cubicBezTo>
                  <a:cubicBezTo>
                    <a:pt x="1100571" y="500559"/>
                    <a:pt x="1102346" y="473281"/>
                    <a:pt x="1117600" y="472108"/>
                  </a:cubicBezTo>
                  <a:cubicBezTo>
                    <a:pt x="1238293" y="462824"/>
                    <a:pt x="1359505" y="481784"/>
                    <a:pt x="1480457" y="486622"/>
                  </a:cubicBezTo>
                  <a:cubicBezTo>
                    <a:pt x="1649790" y="481784"/>
                    <a:pt x="1824695" y="515457"/>
                    <a:pt x="1988457" y="472108"/>
                  </a:cubicBezTo>
                  <a:cubicBezTo>
                    <a:pt x="2026164" y="462127"/>
                    <a:pt x="1993597" y="389686"/>
                    <a:pt x="1973943" y="355993"/>
                  </a:cubicBezTo>
                  <a:cubicBezTo>
                    <a:pt x="1956364" y="325857"/>
                    <a:pt x="1921709" y="299520"/>
                    <a:pt x="1886857" y="297936"/>
                  </a:cubicBezTo>
                  <a:lnTo>
                    <a:pt x="1567543" y="283422"/>
                  </a:lnTo>
                  <a:cubicBezTo>
                    <a:pt x="1548935" y="278770"/>
                    <a:pt x="1486770" y="264806"/>
                    <a:pt x="1465943" y="254393"/>
                  </a:cubicBezTo>
                  <a:cubicBezTo>
                    <a:pt x="1450341" y="246592"/>
                    <a:pt x="1436914" y="235041"/>
                    <a:pt x="1422400" y="225365"/>
                  </a:cubicBezTo>
                  <a:cubicBezTo>
                    <a:pt x="1427238" y="206013"/>
                    <a:pt x="1421768" y="180290"/>
                    <a:pt x="1436914" y="167308"/>
                  </a:cubicBezTo>
                  <a:cubicBezTo>
                    <a:pt x="1460146" y="147394"/>
                    <a:pt x="1494971" y="147955"/>
                    <a:pt x="1524000" y="138279"/>
                  </a:cubicBezTo>
                  <a:cubicBezTo>
                    <a:pt x="1590943" y="115965"/>
                    <a:pt x="1552547" y="126764"/>
                    <a:pt x="1640114" y="109250"/>
                  </a:cubicBezTo>
                  <a:cubicBezTo>
                    <a:pt x="1649790" y="94736"/>
                    <a:pt x="1672564" y="82813"/>
                    <a:pt x="1669143" y="65708"/>
                  </a:cubicBezTo>
                  <a:cubicBezTo>
                    <a:pt x="1665722" y="48603"/>
                    <a:pt x="1641541" y="43764"/>
                    <a:pt x="1625600" y="36679"/>
                  </a:cubicBezTo>
                  <a:cubicBezTo>
                    <a:pt x="1543074" y="0"/>
                    <a:pt x="1547366" y="7650"/>
                    <a:pt x="1465943" y="765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1" name="Pentagon 20"/>
            <p:cNvSpPr/>
            <p:nvPr/>
          </p:nvSpPr>
          <p:spPr>
            <a:xfrm>
              <a:off x="3923190" y="1772147"/>
              <a:ext cx="1008132" cy="360270"/>
            </a:xfrm>
            <a:prstGeom prst="homePlate">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200" dirty="0"/>
                <a:t>Like to see</a:t>
              </a:r>
            </a:p>
          </p:txBody>
        </p:sp>
        <p:sp>
          <p:nvSpPr>
            <p:cNvPr id="23" name="Pentagon 22"/>
            <p:cNvSpPr/>
            <p:nvPr/>
          </p:nvSpPr>
          <p:spPr>
            <a:xfrm flipH="1">
              <a:off x="5507625" y="2492687"/>
              <a:ext cx="1008132" cy="504695"/>
            </a:xfrm>
            <a:prstGeom prst="homePlate">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600" dirty="0"/>
                <a:t>Like to see</a:t>
              </a:r>
            </a:p>
          </p:txBody>
        </p:sp>
        <p:sp>
          <p:nvSpPr>
            <p:cNvPr id="26" name="Rounded Rectangular Callout 25"/>
            <p:cNvSpPr/>
            <p:nvPr/>
          </p:nvSpPr>
          <p:spPr>
            <a:xfrm>
              <a:off x="4643965" y="4941571"/>
              <a:ext cx="1295490" cy="576114"/>
            </a:xfrm>
            <a:prstGeom prst="wedgeRoundRectCallout">
              <a:avLst>
                <a:gd name="adj1" fmla="val -19713"/>
                <a:gd name="adj2" fmla="val 87696"/>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Expect to see</a:t>
              </a:r>
            </a:p>
          </p:txBody>
        </p:sp>
      </p:grpSp>
      <p:grpSp>
        <p:nvGrpSpPr>
          <p:cNvPr id="29" name="Group 28"/>
          <p:cNvGrpSpPr>
            <a:grpSpLocks/>
          </p:cNvGrpSpPr>
          <p:nvPr/>
        </p:nvGrpSpPr>
        <p:grpSpPr bwMode="auto">
          <a:xfrm>
            <a:off x="3614738" y="1030288"/>
            <a:ext cx="5529262" cy="5327650"/>
            <a:chOff x="3614057" y="1030514"/>
            <a:chExt cx="5529943" cy="5326743"/>
          </a:xfrm>
        </p:grpSpPr>
        <p:sp>
          <p:nvSpPr>
            <p:cNvPr id="13" name="Freeform 12"/>
            <p:cNvSpPr/>
            <p:nvPr/>
          </p:nvSpPr>
          <p:spPr>
            <a:xfrm>
              <a:off x="8302521" y="3889114"/>
              <a:ext cx="603324" cy="2468143"/>
            </a:xfrm>
            <a:custGeom>
              <a:avLst/>
              <a:gdLst>
                <a:gd name="connsiteX0" fmla="*/ 87086 w 602887"/>
                <a:gd name="connsiteY0" fmla="*/ 2467428 h 2467428"/>
                <a:gd name="connsiteX1" fmla="*/ 72572 w 602887"/>
                <a:gd name="connsiteY1" fmla="*/ 2409371 h 2467428"/>
                <a:gd name="connsiteX2" fmla="*/ 14515 w 602887"/>
                <a:gd name="connsiteY2" fmla="*/ 2278742 h 2467428"/>
                <a:gd name="connsiteX3" fmla="*/ 0 w 602887"/>
                <a:gd name="connsiteY3" fmla="*/ 2206171 h 2467428"/>
                <a:gd name="connsiteX4" fmla="*/ 14515 w 602887"/>
                <a:gd name="connsiteY4" fmla="*/ 1640114 h 2467428"/>
                <a:gd name="connsiteX5" fmla="*/ 43543 w 602887"/>
                <a:gd name="connsiteY5" fmla="*/ 1582057 h 2467428"/>
                <a:gd name="connsiteX6" fmla="*/ 72572 w 602887"/>
                <a:gd name="connsiteY6" fmla="*/ 1494971 h 2467428"/>
                <a:gd name="connsiteX7" fmla="*/ 87086 w 602887"/>
                <a:gd name="connsiteY7" fmla="*/ 1451428 h 2467428"/>
                <a:gd name="connsiteX8" fmla="*/ 116115 w 602887"/>
                <a:gd name="connsiteY8" fmla="*/ 1407885 h 2467428"/>
                <a:gd name="connsiteX9" fmla="*/ 159658 w 602887"/>
                <a:gd name="connsiteY9" fmla="*/ 1277257 h 2467428"/>
                <a:gd name="connsiteX10" fmla="*/ 174172 w 602887"/>
                <a:gd name="connsiteY10" fmla="*/ 1233714 h 2467428"/>
                <a:gd name="connsiteX11" fmla="*/ 203200 w 602887"/>
                <a:gd name="connsiteY11" fmla="*/ 1190171 h 2467428"/>
                <a:gd name="connsiteX12" fmla="*/ 217715 w 602887"/>
                <a:gd name="connsiteY12" fmla="*/ 1146628 h 2467428"/>
                <a:gd name="connsiteX13" fmla="*/ 290286 w 602887"/>
                <a:gd name="connsiteY13" fmla="*/ 1059542 h 2467428"/>
                <a:gd name="connsiteX14" fmla="*/ 362858 w 602887"/>
                <a:gd name="connsiteY14" fmla="*/ 841828 h 2467428"/>
                <a:gd name="connsiteX15" fmla="*/ 391886 w 602887"/>
                <a:gd name="connsiteY15" fmla="*/ 754742 h 2467428"/>
                <a:gd name="connsiteX16" fmla="*/ 406400 w 602887"/>
                <a:gd name="connsiteY16" fmla="*/ 711200 h 2467428"/>
                <a:gd name="connsiteX17" fmla="*/ 449943 w 602887"/>
                <a:gd name="connsiteY17" fmla="*/ 682171 h 2467428"/>
                <a:gd name="connsiteX18" fmla="*/ 493486 w 602887"/>
                <a:gd name="connsiteY18" fmla="*/ 43542 h 2467428"/>
                <a:gd name="connsiteX19" fmla="*/ 449943 w 602887"/>
                <a:gd name="connsiteY19" fmla="*/ 14514 h 2467428"/>
                <a:gd name="connsiteX20" fmla="*/ 435429 w 602887"/>
                <a:gd name="connsiteY20" fmla="*/ 0 h 246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87" h="2467428">
                  <a:moveTo>
                    <a:pt x="87086" y="2467428"/>
                  </a:moveTo>
                  <a:cubicBezTo>
                    <a:pt x="82248" y="2448076"/>
                    <a:pt x="79576" y="2428049"/>
                    <a:pt x="72572" y="2409371"/>
                  </a:cubicBezTo>
                  <a:cubicBezTo>
                    <a:pt x="29680" y="2294993"/>
                    <a:pt x="54241" y="2411162"/>
                    <a:pt x="14515" y="2278742"/>
                  </a:cubicBezTo>
                  <a:cubicBezTo>
                    <a:pt x="7426" y="2255113"/>
                    <a:pt x="4838" y="2230361"/>
                    <a:pt x="0" y="2206171"/>
                  </a:cubicBezTo>
                  <a:cubicBezTo>
                    <a:pt x="4838" y="2017485"/>
                    <a:pt x="1378" y="1828404"/>
                    <a:pt x="14515" y="1640114"/>
                  </a:cubicBezTo>
                  <a:cubicBezTo>
                    <a:pt x="16021" y="1618530"/>
                    <a:pt x="35507" y="1602146"/>
                    <a:pt x="43543" y="1582057"/>
                  </a:cubicBezTo>
                  <a:cubicBezTo>
                    <a:pt x="54907" y="1553647"/>
                    <a:pt x="62896" y="1524000"/>
                    <a:pt x="72572" y="1494971"/>
                  </a:cubicBezTo>
                  <a:cubicBezTo>
                    <a:pt x="77410" y="1480457"/>
                    <a:pt x="78599" y="1464158"/>
                    <a:pt x="87086" y="1451428"/>
                  </a:cubicBezTo>
                  <a:lnTo>
                    <a:pt x="116115" y="1407885"/>
                  </a:lnTo>
                  <a:lnTo>
                    <a:pt x="159658" y="1277257"/>
                  </a:lnTo>
                  <a:cubicBezTo>
                    <a:pt x="164496" y="1262743"/>
                    <a:pt x="165686" y="1246444"/>
                    <a:pt x="174172" y="1233714"/>
                  </a:cubicBezTo>
                  <a:cubicBezTo>
                    <a:pt x="183848" y="1219200"/>
                    <a:pt x="195399" y="1205773"/>
                    <a:pt x="203200" y="1190171"/>
                  </a:cubicBezTo>
                  <a:cubicBezTo>
                    <a:pt x="210042" y="1176487"/>
                    <a:pt x="210873" y="1160312"/>
                    <a:pt x="217715" y="1146628"/>
                  </a:cubicBezTo>
                  <a:cubicBezTo>
                    <a:pt x="237923" y="1106211"/>
                    <a:pt x="258184" y="1091644"/>
                    <a:pt x="290286" y="1059542"/>
                  </a:cubicBezTo>
                  <a:lnTo>
                    <a:pt x="362858" y="841828"/>
                  </a:lnTo>
                  <a:lnTo>
                    <a:pt x="391886" y="754742"/>
                  </a:lnTo>
                  <a:cubicBezTo>
                    <a:pt x="396724" y="740228"/>
                    <a:pt x="393670" y="719686"/>
                    <a:pt x="406400" y="711200"/>
                  </a:cubicBezTo>
                  <a:lnTo>
                    <a:pt x="449943" y="682171"/>
                  </a:lnTo>
                  <a:cubicBezTo>
                    <a:pt x="602887" y="452753"/>
                    <a:pt x="546492" y="573600"/>
                    <a:pt x="493486" y="43542"/>
                  </a:cubicBezTo>
                  <a:cubicBezTo>
                    <a:pt x="491750" y="26185"/>
                    <a:pt x="463898" y="24980"/>
                    <a:pt x="449943" y="14514"/>
                  </a:cubicBezTo>
                  <a:cubicBezTo>
                    <a:pt x="444469" y="10409"/>
                    <a:pt x="440267" y="4838"/>
                    <a:pt x="435429"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4" name="Freeform 13"/>
            <p:cNvSpPr/>
            <p:nvPr/>
          </p:nvSpPr>
          <p:spPr>
            <a:xfrm>
              <a:off x="7241941" y="2044753"/>
              <a:ext cx="1611511" cy="1931659"/>
            </a:xfrm>
            <a:custGeom>
              <a:avLst/>
              <a:gdLst>
                <a:gd name="connsiteX0" fmla="*/ 609600 w 1611085"/>
                <a:gd name="connsiteY0" fmla="*/ 1932801 h 1932801"/>
                <a:gd name="connsiteX1" fmla="*/ 595085 w 1611085"/>
                <a:gd name="connsiteY1" fmla="*/ 1889258 h 1932801"/>
                <a:gd name="connsiteX2" fmla="*/ 537028 w 1611085"/>
                <a:gd name="connsiteY2" fmla="*/ 1802173 h 1932801"/>
                <a:gd name="connsiteX3" fmla="*/ 508000 w 1611085"/>
                <a:gd name="connsiteY3" fmla="*/ 1700573 h 1932801"/>
                <a:gd name="connsiteX4" fmla="*/ 537028 w 1611085"/>
                <a:gd name="connsiteY4" fmla="*/ 1468344 h 1932801"/>
                <a:gd name="connsiteX5" fmla="*/ 522514 w 1611085"/>
                <a:gd name="connsiteY5" fmla="*/ 1424801 h 1932801"/>
                <a:gd name="connsiteX6" fmla="*/ 478971 w 1611085"/>
                <a:gd name="connsiteY6" fmla="*/ 1410287 h 1932801"/>
                <a:gd name="connsiteX7" fmla="*/ 391885 w 1611085"/>
                <a:gd name="connsiteY7" fmla="*/ 1352230 h 1932801"/>
                <a:gd name="connsiteX8" fmla="*/ 304800 w 1611085"/>
                <a:gd name="connsiteY8" fmla="*/ 1294173 h 1932801"/>
                <a:gd name="connsiteX9" fmla="*/ 261257 w 1611085"/>
                <a:gd name="connsiteY9" fmla="*/ 1265144 h 1932801"/>
                <a:gd name="connsiteX10" fmla="*/ 217714 w 1611085"/>
                <a:gd name="connsiteY10" fmla="*/ 1250630 h 1932801"/>
                <a:gd name="connsiteX11" fmla="*/ 87085 w 1611085"/>
                <a:gd name="connsiteY11" fmla="*/ 1178058 h 1932801"/>
                <a:gd name="connsiteX12" fmla="*/ 43542 w 1611085"/>
                <a:gd name="connsiteY12" fmla="*/ 1163544 h 1932801"/>
                <a:gd name="connsiteX13" fmla="*/ 0 w 1611085"/>
                <a:gd name="connsiteY13" fmla="*/ 1076458 h 1932801"/>
                <a:gd name="connsiteX14" fmla="*/ 14514 w 1611085"/>
                <a:gd name="connsiteY14" fmla="*/ 1032916 h 1932801"/>
                <a:gd name="connsiteX15" fmla="*/ 130628 w 1611085"/>
                <a:gd name="connsiteY15" fmla="*/ 931316 h 1932801"/>
                <a:gd name="connsiteX16" fmla="*/ 261257 w 1611085"/>
                <a:gd name="connsiteY16" fmla="*/ 887773 h 1932801"/>
                <a:gd name="connsiteX17" fmla="*/ 304800 w 1611085"/>
                <a:gd name="connsiteY17" fmla="*/ 873258 h 1932801"/>
                <a:gd name="connsiteX18" fmla="*/ 362857 w 1611085"/>
                <a:gd name="connsiteY18" fmla="*/ 858744 h 1932801"/>
                <a:gd name="connsiteX19" fmla="*/ 406400 w 1611085"/>
                <a:gd name="connsiteY19" fmla="*/ 844230 h 1932801"/>
                <a:gd name="connsiteX20" fmla="*/ 493485 w 1611085"/>
                <a:gd name="connsiteY20" fmla="*/ 829716 h 1932801"/>
                <a:gd name="connsiteX21" fmla="*/ 682171 w 1611085"/>
                <a:gd name="connsiteY21" fmla="*/ 800687 h 1932801"/>
                <a:gd name="connsiteX22" fmla="*/ 740228 w 1611085"/>
                <a:gd name="connsiteY22" fmla="*/ 786173 h 1932801"/>
                <a:gd name="connsiteX23" fmla="*/ 885371 w 1611085"/>
                <a:gd name="connsiteY23" fmla="*/ 757144 h 1932801"/>
                <a:gd name="connsiteX24" fmla="*/ 986971 w 1611085"/>
                <a:gd name="connsiteY24" fmla="*/ 713601 h 1932801"/>
                <a:gd name="connsiteX25" fmla="*/ 1074057 w 1611085"/>
                <a:gd name="connsiteY25" fmla="*/ 684573 h 1932801"/>
                <a:gd name="connsiteX26" fmla="*/ 1190171 w 1611085"/>
                <a:gd name="connsiteY26" fmla="*/ 612001 h 1932801"/>
                <a:gd name="connsiteX27" fmla="*/ 1248228 w 1611085"/>
                <a:gd name="connsiteY27" fmla="*/ 597487 h 1932801"/>
                <a:gd name="connsiteX28" fmla="*/ 1291771 w 1611085"/>
                <a:gd name="connsiteY28" fmla="*/ 582973 h 1932801"/>
                <a:gd name="connsiteX29" fmla="*/ 1393371 w 1611085"/>
                <a:gd name="connsiteY29" fmla="*/ 539430 h 1932801"/>
                <a:gd name="connsiteX30" fmla="*/ 1436914 w 1611085"/>
                <a:gd name="connsiteY30" fmla="*/ 510401 h 1932801"/>
                <a:gd name="connsiteX31" fmla="*/ 1480457 w 1611085"/>
                <a:gd name="connsiteY31" fmla="*/ 495887 h 1932801"/>
                <a:gd name="connsiteX32" fmla="*/ 1509485 w 1611085"/>
                <a:gd name="connsiteY32" fmla="*/ 452344 h 1932801"/>
                <a:gd name="connsiteX33" fmla="*/ 1553028 w 1611085"/>
                <a:gd name="connsiteY33" fmla="*/ 423316 h 1932801"/>
                <a:gd name="connsiteX34" fmla="*/ 1567542 w 1611085"/>
                <a:gd name="connsiteY34" fmla="*/ 379773 h 1932801"/>
                <a:gd name="connsiteX35" fmla="*/ 1596571 w 1611085"/>
                <a:gd name="connsiteY35" fmla="*/ 336230 h 1932801"/>
                <a:gd name="connsiteX36" fmla="*/ 1611085 w 1611085"/>
                <a:gd name="connsiteY36" fmla="*/ 292687 h 1932801"/>
                <a:gd name="connsiteX37" fmla="*/ 1567542 w 1611085"/>
                <a:gd name="connsiteY37" fmla="*/ 176573 h 1932801"/>
                <a:gd name="connsiteX38" fmla="*/ 1524000 w 1611085"/>
                <a:gd name="connsiteY38" fmla="*/ 162058 h 1932801"/>
                <a:gd name="connsiteX39" fmla="*/ 1480457 w 1611085"/>
                <a:gd name="connsiteY39" fmla="*/ 118516 h 1932801"/>
                <a:gd name="connsiteX40" fmla="*/ 1349828 w 1611085"/>
                <a:gd name="connsiteY40" fmla="*/ 74973 h 1932801"/>
                <a:gd name="connsiteX41" fmla="*/ 1219200 w 1611085"/>
                <a:gd name="connsiteY41" fmla="*/ 31430 h 1932801"/>
                <a:gd name="connsiteX42" fmla="*/ 1117600 w 1611085"/>
                <a:gd name="connsiteY42" fmla="*/ 2401 h 1932801"/>
                <a:gd name="connsiteX43" fmla="*/ 1059542 w 1611085"/>
                <a:gd name="connsiteY43" fmla="*/ 2401 h 19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11085" h="1932801">
                  <a:moveTo>
                    <a:pt x="609600" y="1932801"/>
                  </a:moveTo>
                  <a:cubicBezTo>
                    <a:pt x="604762" y="1918287"/>
                    <a:pt x="602515" y="1902632"/>
                    <a:pt x="595085" y="1889258"/>
                  </a:cubicBezTo>
                  <a:cubicBezTo>
                    <a:pt x="578142" y="1858761"/>
                    <a:pt x="537028" y="1802173"/>
                    <a:pt x="537028" y="1802173"/>
                  </a:cubicBezTo>
                  <a:cubicBezTo>
                    <a:pt x="530184" y="1781640"/>
                    <a:pt x="508000" y="1718798"/>
                    <a:pt x="508000" y="1700573"/>
                  </a:cubicBezTo>
                  <a:cubicBezTo>
                    <a:pt x="508000" y="1600087"/>
                    <a:pt x="519766" y="1554659"/>
                    <a:pt x="537028" y="1468344"/>
                  </a:cubicBezTo>
                  <a:cubicBezTo>
                    <a:pt x="532190" y="1453830"/>
                    <a:pt x="533332" y="1435619"/>
                    <a:pt x="522514" y="1424801"/>
                  </a:cubicBezTo>
                  <a:cubicBezTo>
                    <a:pt x="511696" y="1413983"/>
                    <a:pt x="492345" y="1417717"/>
                    <a:pt x="478971" y="1410287"/>
                  </a:cubicBezTo>
                  <a:cubicBezTo>
                    <a:pt x="448473" y="1393344"/>
                    <a:pt x="420914" y="1371582"/>
                    <a:pt x="391885" y="1352230"/>
                  </a:cubicBezTo>
                  <a:lnTo>
                    <a:pt x="304800" y="1294173"/>
                  </a:lnTo>
                  <a:cubicBezTo>
                    <a:pt x="290286" y="1284497"/>
                    <a:pt x="277806" y="1270660"/>
                    <a:pt x="261257" y="1265144"/>
                  </a:cubicBezTo>
                  <a:lnTo>
                    <a:pt x="217714" y="1250630"/>
                  </a:lnTo>
                  <a:cubicBezTo>
                    <a:pt x="152535" y="1185451"/>
                    <a:pt x="193643" y="1213577"/>
                    <a:pt x="87085" y="1178058"/>
                  </a:cubicBezTo>
                  <a:lnTo>
                    <a:pt x="43542" y="1163544"/>
                  </a:lnTo>
                  <a:cubicBezTo>
                    <a:pt x="28865" y="1141528"/>
                    <a:pt x="0" y="1106504"/>
                    <a:pt x="0" y="1076458"/>
                  </a:cubicBezTo>
                  <a:cubicBezTo>
                    <a:pt x="0" y="1061159"/>
                    <a:pt x="7672" y="1046600"/>
                    <a:pt x="14514" y="1032916"/>
                  </a:cubicBezTo>
                  <a:cubicBezTo>
                    <a:pt x="38221" y="985502"/>
                    <a:pt x="78374" y="948734"/>
                    <a:pt x="130628" y="931316"/>
                  </a:cubicBezTo>
                  <a:lnTo>
                    <a:pt x="261257" y="887773"/>
                  </a:lnTo>
                  <a:cubicBezTo>
                    <a:pt x="275771" y="882935"/>
                    <a:pt x="289957" y="876969"/>
                    <a:pt x="304800" y="873258"/>
                  </a:cubicBezTo>
                  <a:cubicBezTo>
                    <a:pt x="324152" y="868420"/>
                    <a:pt x="343677" y="864224"/>
                    <a:pt x="362857" y="858744"/>
                  </a:cubicBezTo>
                  <a:cubicBezTo>
                    <a:pt x="377568" y="854541"/>
                    <a:pt x="391465" y="847549"/>
                    <a:pt x="406400" y="844230"/>
                  </a:cubicBezTo>
                  <a:cubicBezTo>
                    <a:pt x="435128" y="837846"/>
                    <a:pt x="464398" y="834191"/>
                    <a:pt x="493485" y="829716"/>
                  </a:cubicBezTo>
                  <a:cubicBezTo>
                    <a:pt x="553878" y="820425"/>
                    <a:pt x="621849" y="812751"/>
                    <a:pt x="682171" y="800687"/>
                  </a:cubicBezTo>
                  <a:cubicBezTo>
                    <a:pt x="701732" y="796775"/>
                    <a:pt x="720667" y="790085"/>
                    <a:pt x="740228" y="786173"/>
                  </a:cubicBezTo>
                  <a:cubicBezTo>
                    <a:pt x="918165" y="750585"/>
                    <a:pt x="750519" y="790856"/>
                    <a:pt x="885371" y="757144"/>
                  </a:cubicBezTo>
                  <a:cubicBezTo>
                    <a:pt x="954451" y="711092"/>
                    <a:pt x="901768" y="739162"/>
                    <a:pt x="986971" y="713601"/>
                  </a:cubicBezTo>
                  <a:cubicBezTo>
                    <a:pt x="1016279" y="704808"/>
                    <a:pt x="1074057" y="684573"/>
                    <a:pt x="1074057" y="684573"/>
                  </a:cubicBezTo>
                  <a:cubicBezTo>
                    <a:pt x="1103186" y="665154"/>
                    <a:pt x="1163912" y="623672"/>
                    <a:pt x="1190171" y="612001"/>
                  </a:cubicBezTo>
                  <a:cubicBezTo>
                    <a:pt x="1208400" y="603899"/>
                    <a:pt x="1229048" y="602967"/>
                    <a:pt x="1248228" y="597487"/>
                  </a:cubicBezTo>
                  <a:cubicBezTo>
                    <a:pt x="1262939" y="593284"/>
                    <a:pt x="1277257" y="587811"/>
                    <a:pt x="1291771" y="582973"/>
                  </a:cubicBezTo>
                  <a:cubicBezTo>
                    <a:pt x="1401089" y="510094"/>
                    <a:pt x="1262155" y="595666"/>
                    <a:pt x="1393371" y="539430"/>
                  </a:cubicBezTo>
                  <a:cubicBezTo>
                    <a:pt x="1409405" y="532558"/>
                    <a:pt x="1421312" y="518202"/>
                    <a:pt x="1436914" y="510401"/>
                  </a:cubicBezTo>
                  <a:cubicBezTo>
                    <a:pt x="1450598" y="503559"/>
                    <a:pt x="1465943" y="500725"/>
                    <a:pt x="1480457" y="495887"/>
                  </a:cubicBezTo>
                  <a:cubicBezTo>
                    <a:pt x="1490133" y="481373"/>
                    <a:pt x="1497150" y="464679"/>
                    <a:pt x="1509485" y="452344"/>
                  </a:cubicBezTo>
                  <a:cubicBezTo>
                    <a:pt x="1521820" y="440009"/>
                    <a:pt x="1542131" y="436937"/>
                    <a:pt x="1553028" y="423316"/>
                  </a:cubicBezTo>
                  <a:cubicBezTo>
                    <a:pt x="1562585" y="411369"/>
                    <a:pt x="1560700" y="393457"/>
                    <a:pt x="1567542" y="379773"/>
                  </a:cubicBezTo>
                  <a:cubicBezTo>
                    <a:pt x="1575343" y="364171"/>
                    <a:pt x="1586895" y="350744"/>
                    <a:pt x="1596571" y="336230"/>
                  </a:cubicBezTo>
                  <a:cubicBezTo>
                    <a:pt x="1601409" y="321716"/>
                    <a:pt x="1611085" y="307986"/>
                    <a:pt x="1611085" y="292687"/>
                  </a:cubicBezTo>
                  <a:cubicBezTo>
                    <a:pt x="1611085" y="259640"/>
                    <a:pt x="1597573" y="200598"/>
                    <a:pt x="1567542" y="176573"/>
                  </a:cubicBezTo>
                  <a:cubicBezTo>
                    <a:pt x="1555595" y="167016"/>
                    <a:pt x="1538514" y="166896"/>
                    <a:pt x="1524000" y="162058"/>
                  </a:cubicBezTo>
                  <a:cubicBezTo>
                    <a:pt x="1509486" y="147544"/>
                    <a:pt x="1498400" y="128484"/>
                    <a:pt x="1480457" y="118516"/>
                  </a:cubicBezTo>
                  <a:cubicBezTo>
                    <a:pt x="1480449" y="118512"/>
                    <a:pt x="1371604" y="82232"/>
                    <a:pt x="1349828" y="74973"/>
                  </a:cubicBezTo>
                  <a:lnTo>
                    <a:pt x="1219200" y="31430"/>
                  </a:lnTo>
                  <a:cubicBezTo>
                    <a:pt x="1190284" y="21791"/>
                    <a:pt x="1146754" y="6045"/>
                    <a:pt x="1117600" y="2401"/>
                  </a:cubicBezTo>
                  <a:cubicBezTo>
                    <a:pt x="1098397" y="0"/>
                    <a:pt x="1078895" y="2401"/>
                    <a:pt x="1059542" y="240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5" name="Freeform 14"/>
            <p:cNvSpPr/>
            <p:nvPr/>
          </p:nvSpPr>
          <p:spPr>
            <a:xfrm>
              <a:off x="6652906" y="1422559"/>
              <a:ext cx="1541652" cy="987257"/>
            </a:xfrm>
            <a:custGeom>
              <a:avLst/>
              <a:gdLst>
                <a:gd name="connsiteX0" fmla="*/ 169201 w 1542252"/>
                <a:gd name="connsiteY0" fmla="*/ 987371 h 987371"/>
                <a:gd name="connsiteX1" fmla="*/ 125658 w 1542252"/>
                <a:gd name="connsiteY1" fmla="*/ 900286 h 987371"/>
                <a:gd name="connsiteX2" fmla="*/ 169201 w 1542252"/>
                <a:gd name="connsiteY2" fmla="*/ 871257 h 987371"/>
                <a:gd name="connsiteX3" fmla="*/ 314344 w 1542252"/>
                <a:gd name="connsiteY3" fmla="*/ 842229 h 987371"/>
                <a:gd name="connsiteX4" fmla="*/ 532058 w 1542252"/>
                <a:gd name="connsiteY4" fmla="*/ 827714 h 987371"/>
                <a:gd name="connsiteX5" fmla="*/ 590116 w 1542252"/>
                <a:gd name="connsiteY5" fmla="*/ 842229 h 987371"/>
                <a:gd name="connsiteX6" fmla="*/ 720744 w 1542252"/>
                <a:gd name="connsiteY6" fmla="*/ 813200 h 987371"/>
                <a:gd name="connsiteX7" fmla="*/ 764287 w 1542252"/>
                <a:gd name="connsiteY7" fmla="*/ 784171 h 987371"/>
                <a:gd name="connsiteX8" fmla="*/ 778801 w 1542252"/>
                <a:gd name="connsiteY8" fmla="*/ 740629 h 987371"/>
                <a:gd name="connsiteX9" fmla="*/ 865887 w 1542252"/>
                <a:gd name="connsiteY9" fmla="*/ 711600 h 987371"/>
                <a:gd name="connsiteX10" fmla="*/ 982001 w 1542252"/>
                <a:gd name="connsiteY10" fmla="*/ 682571 h 987371"/>
                <a:gd name="connsiteX11" fmla="*/ 982001 w 1542252"/>
                <a:gd name="connsiteY11" fmla="*/ 595486 h 987371"/>
                <a:gd name="connsiteX12" fmla="*/ 894916 w 1542252"/>
                <a:gd name="connsiteY12" fmla="*/ 566457 h 987371"/>
                <a:gd name="connsiteX13" fmla="*/ 938458 w 1542252"/>
                <a:gd name="connsiteY13" fmla="*/ 522914 h 987371"/>
                <a:gd name="connsiteX14" fmla="*/ 1286801 w 1542252"/>
                <a:gd name="connsiteY14" fmla="*/ 551943 h 987371"/>
                <a:gd name="connsiteX15" fmla="*/ 1359373 w 1542252"/>
                <a:gd name="connsiteY15" fmla="*/ 566457 h 987371"/>
                <a:gd name="connsiteX16" fmla="*/ 1446458 w 1542252"/>
                <a:gd name="connsiteY16" fmla="*/ 580971 h 987371"/>
                <a:gd name="connsiteX17" fmla="*/ 1519030 w 1542252"/>
                <a:gd name="connsiteY17" fmla="*/ 566457 h 987371"/>
                <a:gd name="connsiteX18" fmla="*/ 1519030 w 1542252"/>
                <a:gd name="connsiteY18" fmla="*/ 479371 h 987371"/>
                <a:gd name="connsiteX19" fmla="*/ 1475487 w 1542252"/>
                <a:gd name="connsiteY19" fmla="*/ 464857 h 987371"/>
                <a:gd name="connsiteX20" fmla="*/ 1388401 w 1542252"/>
                <a:gd name="connsiteY20" fmla="*/ 406800 h 987371"/>
                <a:gd name="connsiteX21" fmla="*/ 1228744 w 1542252"/>
                <a:gd name="connsiteY21" fmla="*/ 363257 h 987371"/>
                <a:gd name="connsiteX22" fmla="*/ 1185201 w 1542252"/>
                <a:gd name="connsiteY22" fmla="*/ 348743 h 987371"/>
                <a:gd name="connsiteX23" fmla="*/ 1054573 w 1542252"/>
                <a:gd name="connsiteY23" fmla="*/ 334229 h 987371"/>
                <a:gd name="connsiteX24" fmla="*/ 967487 w 1542252"/>
                <a:gd name="connsiteY24" fmla="*/ 305200 h 987371"/>
                <a:gd name="connsiteX25" fmla="*/ 923944 w 1542252"/>
                <a:gd name="connsiteY25" fmla="*/ 276171 h 987371"/>
                <a:gd name="connsiteX26" fmla="*/ 836858 w 1542252"/>
                <a:gd name="connsiteY26" fmla="*/ 247143 h 987371"/>
                <a:gd name="connsiteX27" fmla="*/ 706230 w 1542252"/>
                <a:gd name="connsiteY27" fmla="*/ 218114 h 987371"/>
                <a:gd name="connsiteX28" fmla="*/ 619144 w 1542252"/>
                <a:gd name="connsiteY28" fmla="*/ 189086 h 987371"/>
                <a:gd name="connsiteX29" fmla="*/ 561087 w 1542252"/>
                <a:gd name="connsiteY29" fmla="*/ 174571 h 987371"/>
                <a:gd name="connsiteX30" fmla="*/ 474001 w 1542252"/>
                <a:gd name="connsiteY30" fmla="*/ 145543 h 987371"/>
                <a:gd name="connsiteX31" fmla="*/ 430458 w 1542252"/>
                <a:gd name="connsiteY31" fmla="*/ 131029 h 987371"/>
                <a:gd name="connsiteX32" fmla="*/ 314344 w 1542252"/>
                <a:gd name="connsiteY32" fmla="*/ 87486 h 987371"/>
                <a:gd name="connsiteX33" fmla="*/ 227258 w 1542252"/>
                <a:gd name="connsiteY33" fmla="*/ 58457 h 987371"/>
                <a:gd name="connsiteX34" fmla="*/ 140173 w 1542252"/>
                <a:gd name="connsiteY34" fmla="*/ 29429 h 987371"/>
                <a:gd name="connsiteX35" fmla="*/ 96630 w 1542252"/>
                <a:gd name="connsiteY35" fmla="*/ 14914 h 987371"/>
                <a:gd name="connsiteX36" fmla="*/ 9544 w 1542252"/>
                <a:gd name="connsiteY36" fmla="*/ 58457 h 98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42252" h="987371">
                  <a:moveTo>
                    <a:pt x="169201" y="987371"/>
                  </a:moveTo>
                  <a:cubicBezTo>
                    <a:pt x="163089" y="978202"/>
                    <a:pt x="118147" y="919064"/>
                    <a:pt x="125658" y="900286"/>
                  </a:cubicBezTo>
                  <a:cubicBezTo>
                    <a:pt x="132136" y="884089"/>
                    <a:pt x="153599" y="879058"/>
                    <a:pt x="169201" y="871257"/>
                  </a:cubicBezTo>
                  <a:cubicBezTo>
                    <a:pt x="209732" y="850992"/>
                    <a:pt x="276905" y="847577"/>
                    <a:pt x="314344" y="842229"/>
                  </a:cubicBezTo>
                  <a:cubicBezTo>
                    <a:pt x="442992" y="799346"/>
                    <a:pt x="371018" y="809821"/>
                    <a:pt x="532058" y="827714"/>
                  </a:cubicBezTo>
                  <a:cubicBezTo>
                    <a:pt x="551411" y="832552"/>
                    <a:pt x="570168" y="842229"/>
                    <a:pt x="590116" y="842229"/>
                  </a:cubicBezTo>
                  <a:cubicBezTo>
                    <a:pt x="641200" y="842229"/>
                    <a:pt x="675844" y="828166"/>
                    <a:pt x="720744" y="813200"/>
                  </a:cubicBezTo>
                  <a:cubicBezTo>
                    <a:pt x="735258" y="803524"/>
                    <a:pt x="753390" y="797793"/>
                    <a:pt x="764287" y="784171"/>
                  </a:cubicBezTo>
                  <a:cubicBezTo>
                    <a:pt x="773844" y="772224"/>
                    <a:pt x="766352" y="749521"/>
                    <a:pt x="778801" y="740629"/>
                  </a:cubicBezTo>
                  <a:cubicBezTo>
                    <a:pt x="803700" y="722844"/>
                    <a:pt x="836202" y="719021"/>
                    <a:pt x="865887" y="711600"/>
                  </a:cubicBezTo>
                  <a:lnTo>
                    <a:pt x="982001" y="682571"/>
                  </a:lnTo>
                  <a:cubicBezTo>
                    <a:pt x="989445" y="660240"/>
                    <a:pt x="1013264" y="617817"/>
                    <a:pt x="982001" y="595486"/>
                  </a:cubicBezTo>
                  <a:cubicBezTo>
                    <a:pt x="957102" y="577701"/>
                    <a:pt x="894916" y="566457"/>
                    <a:pt x="894916" y="566457"/>
                  </a:cubicBezTo>
                  <a:cubicBezTo>
                    <a:pt x="909430" y="551943"/>
                    <a:pt x="918024" y="524860"/>
                    <a:pt x="938458" y="522914"/>
                  </a:cubicBezTo>
                  <a:cubicBezTo>
                    <a:pt x="1042851" y="512972"/>
                    <a:pt x="1176524" y="531893"/>
                    <a:pt x="1286801" y="551943"/>
                  </a:cubicBezTo>
                  <a:cubicBezTo>
                    <a:pt x="1311073" y="556356"/>
                    <a:pt x="1335101" y="562044"/>
                    <a:pt x="1359373" y="566457"/>
                  </a:cubicBezTo>
                  <a:cubicBezTo>
                    <a:pt x="1388327" y="571721"/>
                    <a:pt x="1417430" y="576133"/>
                    <a:pt x="1446458" y="580971"/>
                  </a:cubicBezTo>
                  <a:cubicBezTo>
                    <a:pt x="1470649" y="576133"/>
                    <a:pt x="1498504" y="580141"/>
                    <a:pt x="1519030" y="566457"/>
                  </a:cubicBezTo>
                  <a:cubicBezTo>
                    <a:pt x="1542252" y="550975"/>
                    <a:pt x="1534512" y="494853"/>
                    <a:pt x="1519030" y="479371"/>
                  </a:cubicBezTo>
                  <a:cubicBezTo>
                    <a:pt x="1508212" y="468553"/>
                    <a:pt x="1488861" y="472287"/>
                    <a:pt x="1475487" y="464857"/>
                  </a:cubicBezTo>
                  <a:cubicBezTo>
                    <a:pt x="1444989" y="447914"/>
                    <a:pt x="1421499" y="417833"/>
                    <a:pt x="1388401" y="406800"/>
                  </a:cubicBezTo>
                  <a:cubicBezTo>
                    <a:pt x="1201589" y="344528"/>
                    <a:pt x="1392855" y="404284"/>
                    <a:pt x="1228744" y="363257"/>
                  </a:cubicBezTo>
                  <a:cubicBezTo>
                    <a:pt x="1213901" y="359546"/>
                    <a:pt x="1200292" y="351258"/>
                    <a:pt x="1185201" y="348743"/>
                  </a:cubicBezTo>
                  <a:cubicBezTo>
                    <a:pt x="1141986" y="341541"/>
                    <a:pt x="1098116" y="339067"/>
                    <a:pt x="1054573" y="334229"/>
                  </a:cubicBezTo>
                  <a:cubicBezTo>
                    <a:pt x="1025544" y="324553"/>
                    <a:pt x="992947" y="322173"/>
                    <a:pt x="967487" y="305200"/>
                  </a:cubicBezTo>
                  <a:cubicBezTo>
                    <a:pt x="952973" y="295524"/>
                    <a:pt x="939885" y="283256"/>
                    <a:pt x="923944" y="276171"/>
                  </a:cubicBezTo>
                  <a:cubicBezTo>
                    <a:pt x="895982" y="263744"/>
                    <a:pt x="866863" y="253144"/>
                    <a:pt x="836858" y="247143"/>
                  </a:cubicBezTo>
                  <a:cubicBezTo>
                    <a:pt x="795410" y="238854"/>
                    <a:pt x="747236" y="230416"/>
                    <a:pt x="706230" y="218114"/>
                  </a:cubicBezTo>
                  <a:cubicBezTo>
                    <a:pt x="676922" y="209321"/>
                    <a:pt x="648829" y="196508"/>
                    <a:pt x="619144" y="189086"/>
                  </a:cubicBezTo>
                  <a:cubicBezTo>
                    <a:pt x="599792" y="184248"/>
                    <a:pt x="580194" y="180303"/>
                    <a:pt x="561087" y="174571"/>
                  </a:cubicBezTo>
                  <a:cubicBezTo>
                    <a:pt x="531779" y="165778"/>
                    <a:pt x="503030" y="155219"/>
                    <a:pt x="474001" y="145543"/>
                  </a:cubicBezTo>
                  <a:cubicBezTo>
                    <a:pt x="459487" y="140705"/>
                    <a:pt x="445301" y="134740"/>
                    <a:pt x="430458" y="131029"/>
                  </a:cubicBezTo>
                  <a:cubicBezTo>
                    <a:pt x="304759" y="99603"/>
                    <a:pt x="440844" y="138086"/>
                    <a:pt x="314344" y="87486"/>
                  </a:cubicBezTo>
                  <a:cubicBezTo>
                    <a:pt x="285934" y="76122"/>
                    <a:pt x="256287" y="68133"/>
                    <a:pt x="227258" y="58457"/>
                  </a:cubicBezTo>
                  <a:lnTo>
                    <a:pt x="140173" y="29429"/>
                  </a:lnTo>
                  <a:lnTo>
                    <a:pt x="96630" y="14914"/>
                  </a:lnTo>
                  <a:cubicBezTo>
                    <a:pt x="0" y="31020"/>
                    <a:pt x="9544" y="0"/>
                    <a:pt x="9544" y="5845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7" name="Freeform 16"/>
            <p:cNvSpPr/>
            <p:nvPr/>
          </p:nvSpPr>
          <p:spPr>
            <a:xfrm>
              <a:off x="3614057" y="1030514"/>
              <a:ext cx="1784570" cy="188880"/>
            </a:xfrm>
            <a:custGeom>
              <a:avLst/>
              <a:gdLst>
                <a:gd name="connsiteX0" fmla="*/ 1785257 w 1785257"/>
                <a:gd name="connsiteY0" fmla="*/ 0 h 188686"/>
                <a:gd name="connsiteX1" fmla="*/ 1741714 w 1785257"/>
                <a:gd name="connsiteY1" fmla="*/ 29029 h 188686"/>
                <a:gd name="connsiteX2" fmla="*/ 1654629 w 1785257"/>
                <a:gd name="connsiteY2" fmla="*/ 58057 h 188686"/>
                <a:gd name="connsiteX3" fmla="*/ 1567543 w 1785257"/>
                <a:gd name="connsiteY3" fmla="*/ 116115 h 188686"/>
                <a:gd name="connsiteX4" fmla="*/ 1480457 w 1785257"/>
                <a:gd name="connsiteY4" fmla="*/ 145143 h 188686"/>
                <a:gd name="connsiteX5" fmla="*/ 1364343 w 1785257"/>
                <a:gd name="connsiteY5" fmla="*/ 159657 h 188686"/>
                <a:gd name="connsiteX6" fmla="*/ 1277257 w 1785257"/>
                <a:gd name="connsiteY6" fmla="*/ 174172 h 188686"/>
                <a:gd name="connsiteX7" fmla="*/ 1103086 w 1785257"/>
                <a:gd name="connsiteY7" fmla="*/ 188686 h 188686"/>
                <a:gd name="connsiteX8" fmla="*/ 551543 w 1785257"/>
                <a:gd name="connsiteY8" fmla="*/ 174172 h 188686"/>
                <a:gd name="connsiteX9" fmla="*/ 478972 w 1785257"/>
                <a:gd name="connsiteY9" fmla="*/ 159657 h 188686"/>
                <a:gd name="connsiteX10" fmla="*/ 377372 w 1785257"/>
                <a:gd name="connsiteY10" fmla="*/ 145143 h 188686"/>
                <a:gd name="connsiteX11" fmla="*/ 319314 w 1785257"/>
                <a:gd name="connsiteY11" fmla="*/ 130629 h 188686"/>
                <a:gd name="connsiteX12" fmla="*/ 232229 w 1785257"/>
                <a:gd name="connsiteY12" fmla="*/ 116115 h 188686"/>
                <a:gd name="connsiteX13" fmla="*/ 101600 w 1785257"/>
                <a:gd name="connsiteY13" fmla="*/ 72572 h 188686"/>
                <a:gd name="connsiteX14" fmla="*/ 58057 w 1785257"/>
                <a:gd name="connsiteY14" fmla="*/ 58057 h 188686"/>
                <a:gd name="connsiteX15" fmla="*/ 0 w 1785257"/>
                <a:gd name="connsiteY15" fmla="*/ 29029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5257" h="188686">
                  <a:moveTo>
                    <a:pt x="1785257" y="0"/>
                  </a:moveTo>
                  <a:cubicBezTo>
                    <a:pt x="1770743" y="9676"/>
                    <a:pt x="1757655" y="21944"/>
                    <a:pt x="1741714" y="29029"/>
                  </a:cubicBezTo>
                  <a:cubicBezTo>
                    <a:pt x="1713753" y="41456"/>
                    <a:pt x="1654629" y="58057"/>
                    <a:pt x="1654629" y="58057"/>
                  </a:cubicBezTo>
                  <a:cubicBezTo>
                    <a:pt x="1625600" y="77410"/>
                    <a:pt x="1600641" y="105083"/>
                    <a:pt x="1567543" y="116115"/>
                  </a:cubicBezTo>
                  <a:cubicBezTo>
                    <a:pt x="1538514" y="125791"/>
                    <a:pt x="1510820" y="141348"/>
                    <a:pt x="1480457" y="145143"/>
                  </a:cubicBezTo>
                  <a:lnTo>
                    <a:pt x="1364343" y="159657"/>
                  </a:lnTo>
                  <a:cubicBezTo>
                    <a:pt x="1335210" y="163819"/>
                    <a:pt x="1306506" y="170922"/>
                    <a:pt x="1277257" y="174172"/>
                  </a:cubicBezTo>
                  <a:cubicBezTo>
                    <a:pt x="1219355" y="180606"/>
                    <a:pt x="1161143" y="183848"/>
                    <a:pt x="1103086" y="188686"/>
                  </a:cubicBezTo>
                  <a:cubicBezTo>
                    <a:pt x="919238" y="183848"/>
                    <a:pt x="735256" y="182717"/>
                    <a:pt x="551543" y="174172"/>
                  </a:cubicBezTo>
                  <a:cubicBezTo>
                    <a:pt x="526900" y="173026"/>
                    <a:pt x="503306" y="163713"/>
                    <a:pt x="478972" y="159657"/>
                  </a:cubicBezTo>
                  <a:cubicBezTo>
                    <a:pt x="445227" y="154033"/>
                    <a:pt x="411031" y="151263"/>
                    <a:pt x="377372" y="145143"/>
                  </a:cubicBezTo>
                  <a:cubicBezTo>
                    <a:pt x="357746" y="141575"/>
                    <a:pt x="338875" y="134541"/>
                    <a:pt x="319314" y="130629"/>
                  </a:cubicBezTo>
                  <a:cubicBezTo>
                    <a:pt x="290457" y="124858"/>
                    <a:pt x="261257" y="120953"/>
                    <a:pt x="232229" y="116115"/>
                  </a:cubicBezTo>
                  <a:lnTo>
                    <a:pt x="101600" y="72572"/>
                  </a:lnTo>
                  <a:cubicBezTo>
                    <a:pt x="87086" y="67734"/>
                    <a:pt x="70787" y="66544"/>
                    <a:pt x="58057" y="58057"/>
                  </a:cubicBezTo>
                  <a:cubicBezTo>
                    <a:pt x="10489" y="26345"/>
                    <a:pt x="31958" y="29029"/>
                    <a:pt x="0" y="29029"/>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0" name="Pentagon 19"/>
            <p:cNvSpPr/>
            <p:nvPr/>
          </p:nvSpPr>
          <p:spPr>
            <a:xfrm>
              <a:off x="6803737" y="1628899"/>
              <a:ext cx="1008187" cy="360302"/>
            </a:xfrm>
            <a:prstGeom prst="homePlate">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200" dirty="0"/>
                <a:t>Like to see</a:t>
              </a:r>
            </a:p>
          </p:txBody>
        </p:sp>
        <p:sp>
          <p:nvSpPr>
            <p:cNvPr id="22" name="Pentagon 21"/>
            <p:cNvSpPr/>
            <p:nvPr/>
          </p:nvSpPr>
          <p:spPr>
            <a:xfrm>
              <a:off x="7235590" y="2349501"/>
              <a:ext cx="1008187" cy="503152"/>
            </a:xfrm>
            <a:prstGeom prst="homePlate">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600" dirty="0"/>
                <a:t>Like to see</a:t>
              </a:r>
            </a:p>
          </p:txBody>
        </p:sp>
        <p:sp>
          <p:nvSpPr>
            <p:cNvPr id="27" name="Rounded Rectangular Callout 26"/>
            <p:cNvSpPr/>
            <p:nvPr/>
          </p:nvSpPr>
          <p:spPr>
            <a:xfrm>
              <a:off x="7848440" y="4797010"/>
              <a:ext cx="1295560" cy="576165"/>
            </a:xfrm>
            <a:prstGeom prst="wedgeRoundRectCallout">
              <a:avLst>
                <a:gd name="adj1" fmla="val -19713"/>
                <a:gd name="adj2" fmla="val 87696"/>
                <a:gd name="adj3" fmla="val 16667"/>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Expect to see</a:t>
              </a:r>
            </a:p>
          </p:txBody>
        </p:sp>
      </p:grpSp>
    </p:spTree>
    <p:extLst>
      <p:ext uri="{BB962C8B-B14F-4D97-AF65-F5344CB8AC3E}">
        <p14:creationId xmlns:p14="http://schemas.microsoft.com/office/powerpoint/2010/main" val="380871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10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692275" y="142875"/>
            <a:ext cx="6994525" cy="796925"/>
          </a:xfrm>
        </p:spPr>
        <p:txBody>
          <a:bodyPr/>
          <a:lstStyle/>
          <a:p>
            <a:pPr eaLnBrk="1" hangingPunct="1"/>
            <a:r>
              <a:rPr altLang="en-US" smtClean="0"/>
              <a:t>Why Graduated Progress Markers?</a:t>
            </a:r>
          </a:p>
        </p:txBody>
      </p:sp>
      <p:sp>
        <p:nvSpPr>
          <p:cNvPr id="94211" name="Rectangle 3"/>
          <p:cNvSpPr>
            <a:spLocks noGrp="1" noChangeArrowheads="1"/>
          </p:cNvSpPr>
          <p:nvPr>
            <p:ph idx="1"/>
          </p:nvPr>
        </p:nvSpPr>
        <p:spPr>
          <a:xfrm>
            <a:off x="214313" y="1143000"/>
            <a:ext cx="8472487" cy="4983163"/>
          </a:xfrm>
        </p:spPr>
        <p:txBody>
          <a:bodyPr/>
          <a:lstStyle/>
          <a:p>
            <a:pPr eaLnBrk="1" hangingPunct="1">
              <a:spcBef>
                <a:spcPct val="50000"/>
              </a:spcBef>
            </a:pPr>
            <a:r>
              <a:rPr lang="en-US" altLang="en-US" sz="2400" dirty="0" smtClean="0"/>
              <a:t>Articulate the complexity of the change process</a:t>
            </a:r>
          </a:p>
          <a:p>
            <a:pPr eaLnBrk="1" hangingPunct="1">
              <a:spcBef>
                <a:spcPct val="50000"/>
              </a:spcBef>
            </a:pPr>
            <a:r>
              <a:rPr lang="en-US" altLang="en-US" sz="2400" dirty="0" smtClean="0"/>
              <a:t>Allow negotiation of expectations between the program and its partners</a:t>
            </a:r>
          </a:p>
          <a:p>
            <a:pPr eaLnBrk="1" hangingPunct="1">
              <a:spcBef>
                <a:spcPct val="50000"/>
              </a:spcBef>
            </a:pPr>
            <a:r>
              <a:rPr lang="en-US" altLang="en-US" sz="2400" dirty="0" smtClean="0"/>
              <a:t>Permit early assessment of progress</a:t>
            </a:r>
          </a:p>
          <a:p>
            <a:pPr eaLnBrk="1" hangingPunct="1">
              <a:spcBef>
                <a:spcPct val="50000"/>
              </a:spcBef>
            </a:pPr>
            <a:r>
              <a:rPr lang="en-US" altLang="en-US" sz="2400" dirty="0" smtClean="0"/>
              <a:t>Encourage the program to seek the most profound transformation possible</a:t>
            </a:r>
          </a:p>
          <a:p>
            <a:pPr eaLnBrk="1" hangingPunct="1">
              <a:spcBef>
                <a:spcPct val="50000"/>
              </a:spcBef>
            </a:pPr>
            <a:r>
              <a:rPr lang="en-US" altLang="en-US" sz="2400" dirty="0" smtClean="0"/>
              <a:t>Help identify mid-course improvements </a:t>
            </a:r>
          </a:p>
        </p:txBody>
      </p:sp>
      <p:pic>
        <p:nvPicPr>
          <p:cNvPr id="94212" name="Picture 4"/>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6563" y="5051425"/>
            <a:ext cx="22860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48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AutoShape 2"/>
          <p:cNvSpPr>
            <a:spLocks noChangeArrowheads="1"/>
          </p:cNvSpPr>
          <p:nvPr/>
        </p:nvSpPr>
        <p:spPr bwMode="auto">
          <a:xfrm>
            <a:off x="1143000" y="1219200"/>
            <a:ext cx="5562600" cy="4953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667" y="16217"/>
                </a:moveTo>
                <a:cubicBezTo>
                  <a:pt x="18884" y="14674"/>
                  <a:pt x="19547" y="12765"/>
                  <a:pt x="19547" y="10800"/>
                </a:cubicBezTo>
                <a:cubicBezTo>
                  <a:pt x="19547" y="5969"/>
                  <a:pt x="15630" y="2053"/>
                  <a:pt x="10800" y="2053"/>
                </a:cubicBezTo>
                <a:cubicBezTo>
                  <a:pt x="8834" y="2052"/>
                  <a:pt x="6925" y="2715"/>
                  <a:pt x="5382" y="3932"/>
                </a:cubicBezTo>
                <a:lnTo>
                  <a:pt x="17667" y="16217"/>
                </a:lnTo>
                <a:close/>
                <a:moveTo>
                  <a:pt x="3932" y="5382"/>
                </a:moveTo>
                <a:cubicBezTo>
                  <a:pt x="2715" y="6925"/>
                  <a:pt x="2053" y="8834"/>
                  <a:pt x="2053" y="10799"/>
                </a:cubicBezTo>
                <a:cubicBezTo>
                  <a:pt x="2053" y="15630"/>
                  <a:pt x="5969" y="19547"/>
                  <a:pt x="10800" y="19547"/>
                </a:cubicBezTo>
                <a:cubicBezTo>
                  <a:pt x="12765" y="19547"/>
                  <a:pt x="14674" y="18884"/>
                  <a:pt x="16217" y="17667"/>
                </a:cubicBezTo>
                <a:lnTo>
                  <a:pt x="3932" y="5382"/>
                </a:lnTo>
                <a:close/>
              </a:path>
            </a:pathLst>
          </a:custGeom>
          <a:solidFill>
            <a:srgbClr val="FF0000">
              <a:alpha val="47058"/>
            </a:srgbClr>
          </a:solidFill>
          <a:ln w="9525">
            <a:solidFill>
              <a:schemeClr val="tx1"/>
            </a:solidFill>
            <a:miter lim="800000"/>
            <a:headEnd/>
            <a:tailEnd/>
          </a:ln>
        </p:spPr>
        <p:txBody>
          <a:bodyPr wrap="none" anchor="ctr"/>
          <a:lstStyle/>
          <a:p>
            <a:endParaRPr lang="en-GB"/>
          </a:p>
        </p:txBody>
      </p:sp>
      <p:sp>
        <p:nvSpPr>
          <p:cNvPr id="774148" name="Rectangle 4"/>
          <p:cNvSpPr>
            <a:spLocks/>
          </p:cNvSpPr>
          <p:nvPr/>
        </p:nvSpPr>
        <p:spPr bwMode="auto">
          <a:xfrm>
            <a:off x="7467600" y="2730500"/>
            <a:ext cx="1143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5500"/>
              </a:spcBef>
            </a:pPr>
            <a:r>
              <a:rPr lang="en-US" altLang="en-US" sz="9600" b="1">
                <a:solidFill>
                  <a:srgbClr val="510000"/>
                </a:solidFill>
                <a:sym typeface="Arial" pitchFamily="34" charset="0"/>
              </a:rPr>
              <a:t>?</a:t>
            </a:r>
            <a:r>
              <a:rPr lang="en-US" altLang="en-US" sz="8000" b="1">
                <a:solidFill>
                  <a:srgbClr val="510000"/>
                </a:solidFill>
                <a:sym typeface="Arial" pitchFamily="34" charset="0"/>
              </a:rPr>
              <a:t> </a:t>
            </a:r>
          </a:p>
        </p:txBody>
      </p:sp>
      <p:sp>
        <p:nvSpPr>
          <p:cNvPr id="95236" name="Rectangle 5"/>
          <p:cNvSpPr>
            <a:spLocks/>
          </p:cNvSpPr>
          <p:nvPr/>
        </p:nvSpPr>
        <p:spPr bwMode="auto">
          <a:xfrm>
            <a:off x="2071688" y="1595438"/>
            <a:ext cx="52832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latin typeface="Comic Sans MS" pitchFamily="66" charset="0"/>
                <a:sym typeface="Arial" pitchFamily="34" charset="0"/>
              </a:rPr>
              <a:t>Greater awareness…</a:t>
            </a:r>
          </a:p>
          <a:p>
            <a:pPr eaLnBrk="1" hangingPunct="1"/>
            <a:r>
              <a:rPr lang="en-US" altLang="en-US" sz="2400" i="1">
                <a:latin typeface="Tahoma" pitchFamily="34" charset="0"/>
                <a:sym typeface="Arial" pitchFamily="34" charset="0"/>
              </a:rPr>
              <a:t>Empowered women…</a:t>
            </a:r>
          </a:p>
          <a:p>
            <a:pPr eaLnBrk="1" hangingPunct="1"/>
            <a:r>
              <a:rPr lang="en-US" altLang="en-US" sz="2400">
                <a:latin typeface="Book Antiqua" pitchFamily="18" charset="0"/>
                <a:sym typeface="Arial" pitchFamily="34" charset="0"/>
              </a:rPr>
              <a:t>Community ownership…</a:t>
            </a:r>
          </a:p>
          <a:p>
            <a:pPr eaLnBrk="1" hangingPunct="1"/>
            <a:r>
              <a:rPr lang="en-US" altLang="en-US" sz="2400">
                <a:latin typeface="Arial Narrow" pitchFamily="34" charset="0"/>
                <a:sym typeface="Arial" pitchFamily="34" charset="0"/>
              </a:rPr>
              <a:t>Reduced conflict…</a:t>
            </a:r>
          </a:p>
          <a:p>
            <a:pPr eaLnBrk="1" hangingPunct="1"/>
            <a:r>
              <a:rPr lang="en-US" altLang="en-US" sz="2400">
                <a:latin typeface="Consolas" pitchFamily="49" charset="0"/>
                <a:sym typeface="Arial" pitchFamily="34" charset="0"/>
              </a:rPr>
              <a:t>Increased collaboration…</a:t>
            </a:r>
          </a:p>
          <a:p>
            <a:pPr eaLnBrk="1" hangingPunct="1"/>
            <a:r>
              <a:rPr lang="en-US" altLang="en-US" sz="2400">
                <a:latin typeface="Times New Roman" pitchFamily="18" charset="0"/>
                <a:sym typeface="Arial" pitchFamily="34" charset="0"/>
              </a:rPr>
              <a:t>Governmental commitment…</a:t>
            </a:r>
          </a:p>
          <a:p>
            <a:pPr eaLnBrk="1" hangingPunct="1"/>
            <a:r>
              <a:rPr lang="en-US" altLang="en-US" sz="2400">
                <a:sym typeface="Arial" pitchFamily="34" charset="0"/>
              </a:rPr>
              <a:t>Gender sensitivity…</a:t>
            </a:r>
          </a:p>
          <a:p>
            <a:pPr eaLnBrk="1" hangingPunct="1"/>
            <a:r>
              <a:rPr lang="en-US" altLang="en-US" sz="2400">
                <a:latin typeface="Verdana" pitchFamily="34" charset="0"/>
                <a:sym typeface="Arial" pitchFamily="34" charset="0"/>
              </a:rPr>
              <a:t>Equal access…</a:t>
            </a:r>
          </a:p>
          <a:p>
            <a:pPr eaLnBrk="1" hangingPunct="1"/>
            <a:r>
              <a:rPr lang="en-US" altLang="en-US" sz="2400">
                <a:latin typeface="Franklin Gothic Medium" pitchFamily="34" charset="0"/>
                <a:sym typeface="Arial" pitchFamily="34" charset="0"/>
              </a:rPr>
              <a:t>Budgetary transparency…</a:t>
            </a:r>
          </a:p>
          <a:p>
            <a:pPr eaLnBrk="1" hangingPunct="1"/>
            <a:r>
              <a:rPr lang="en-US" altLang="en-US" sz="2400">
                <a:latin typeface="Bookman Old Style" pitchFamily="18" charset="0"/>
                <a:sym typeface="Arial" pitchFamily="34" charset="0"/>
              </a:rPr>
              <a:t>Active participation…</a:t>
            </a:r>
            <a:r>
              <a:rPr lang="en-US" altLang="en-US" sz="2400">
                <a:sym typeface="Arial" pitchFamily="34" charset="0"/>
              </a:rPr>
              <a:t> </a:t>
            </a:r>
          </a:p>
          <a:p>
            <a:pPr eaLnBrk="1" hangingPunct="1"/>
            <a:r>
              <a:rPr lang="en-US" altLang="en-US" sz="2400">
                <a:latin typeface="Trebuchet MS" pitchFamily="34" charset="0"/>
                <a:sym typeface="Arial" pitchFamily="34" charset="0"/>
              </a:rPr>
              <a:t>Poverty alleviation…</a:t>
            </a:r>
          </a:p>
          <a:p>
            <a:pPr eaLnBrk="1" hangingPunct="1"/>
            <a:r>
              <a:rPr lang="en-US" altLang="en-US" sz="2400">
                <a:latin typeface="Courier New" pitchFamily="49" charset="0"/>
                <a:sym typeface="Arial" pitchFamily="34" charset="0"/>
              </a:rPr>
              <a:t>Strengthened capacity…</a:t>
            </a:r>
          </a:p>
        </p:txBody>
      </p:sp>
      <p:sp>
        <p:nvSpPr>
          <p:cNvPr id="95237" name="Title 5"/>
          <p:cNvSpPr>
            <a:spLocks noGrp="1"/>
          </p:cNvSpPr>
          <p:nvPr>
            <p:ph type="title"/>
          </p:nvPr>
        </p:nvSpPr>
        <p:spPr>
          <a:xfrm>
            <a:off x="1692275" y="142875"/>
            <a:ext cx="6994525" cy="796925"/>
          </a:xfrm>
        </p:spPr>
        <p:txBody>
          <a:bodyPr/>
          <a:lstStyle/>
          <a:p>
            <a:pPr eaLnBrk="1" hangingPunct="1"/>
            <a:r>
              <a:rPr altLang="en-US" smtClean="0"/>
              <a:t>How can we measure:</a:t>
            </a:r>
          </a:p>
        </p:txBody>
      </p:sp>
    </p:spTree>
    <p:extLst>
      <p:ext uri="{BB962C8B-B14F-4D97-AF65-F5344CB8AC3E}">
        <p14:creationId xmlns:p14="http://schemas.microsoft.com/office/powerpoint/2010/main" val="35821493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74146"/>
                                        </p:tgtEl>
                                        <p:attrNameLst>
                                          <p:attrName>style.visibility</p:attrName>
                                        </p:attrNameLst>
                                      </p:cBhvr>
                                      <p:to>
                                        <p:strVal val="visible"/>
                                      </p:to>
                                    </p:set>
                                    <p:anim calcmode="lin" valueType="num">
                                      <p:cBhvr additive="base">
                                        <p:cTn id="7" dur="500" fill="hold"/>
                                        <p:tgtEl>
                                          <p:spTgt spid="774146"/>
                                        </p:tgtEl>
                                        <p:attrNameLst>
                                          <p:attrName>ppt_x</p:attrName>
                                        </p:attrNameLst>
                                      </p:cBhvr>
                                      <p:tavLst>
                                        <p:tav tm="0">
                                          <p:val>
                                            <p:strVal val="0-#ppt_w/2"/>
                                          </p:val>
                                        </p:tav>
                                        <p:tav tm="100000">
                                          <p:val>
                                            <p:strVal val="#ppt_x"/>
                                          </p:val>
                                        </p:tav>
                                      </p:tavLst>
                                    </p:anim>
                                    <p:anim calcmode="lin" valueType="num">
                                      <p:cBhvr additive="base">
                                        <p:cTn id="8" dur="500" fill="hold"/>
                                        <p:tgtEl>
                                          <p:spTgt spid="774146"/>
                                        </p:tgtEl>
                                        <p:attrNameLst>
                                          <p:attrName>ppt_y</p:attrName>
                                        </p:attrNameLst>
                                      </p:cBhvr>
                                      <p:tavLst>
                                        <p:tav tm="0">
                                          <p:val>
                                            <p:strVal val="1+#ppt_h/2"/>
                                          </p:val>
                                        </p:tav>
                                        <p:tav tm="100000">
                                          <p:val>
                                            <p:strVal val="#ppt_y"/>
                                          </p:val>
                                        </p:tav>
                                      </p:tavLst>
                                    </p:anim>
                                  </p:childTnLst>
                                </p:cTn>
                              </p:par>
                              <p:par>
                                <p:cTn id="9" presetID="2" presetClass="exit" presetSubtype="3" fill="hold" grpId="0" nodeType="withEffect">
                                  <p:stCondLst>
                                    <p:cond delay="0"/>
                                  </p:stCondLst>
                                  <p:childTnLst>
                                    <p:anim calcmode="lin" valueType="num">
                                      <p:cBhvr additive="base">
                                        <p:cTn id="10" dur="500"/>
                                        <p:tgtEl>
                                          <p:spTgt spid="774148"/>
                                        </p:tgtEl>
                                        <p:attrNameLst>
                                          <p:attrName>ppt_x</p:attrName>
                                        </p:attrNameLst>
                                      </p:cBhvr>
                                      <p:tavLst>
                                        <p:tav tm="0">
                                          <p:val>
                                            <p:strVal val="ppt_x"/>
                                          </p:val>
                                        </p:tav>
                                        <p:tav tm="100000">
                                          <p:val>
                                            <p:strVal val="1+ppt_w/2"/>
                                          </p:val>
                                        </p:tav>
                                      </p:tavLst>
                                    </p:anim>
                                    <p:anim calcmode="lin" valueType="num">
                                      <p:cBhvr additive="base">
                                        <p:cTn id="11" dur="500"/>
                                        <p:tgtEl>
                                          <p:spTgt spid="774148"/>
                                        </p:tgtEl>
                                        <p:attrNameLst>
                                          <p:attrName>ppt_y</p:attrName>
                                        </p:attrNameLst>
                                      </p:cBhvr>
                                      <p:tavLst>
                                        <p:tav tm="0">
                                          <p:val>
                                            <p:strVal val="ppt_y"/>
                                          </p:val>
                                        </p:tav>
                                        <p:tav tm="100000">
                                          <p:val>
                                            <p:strVal val="0-ppt_h/2"/>
                                          </p:val>
                                        </p:tav>
                                      </p:tavLst>
                                    </p:anim>
                                    <p:set>
                                      <p:cBhvr>
                                        <p:cTn id="12" dur="1" fill="hold">
                                          <p:stCondLst>
                                            <p:cond delay="499"/>
                                          </p:stCondLst>
                                        </p:cTn>
                                        <p:tgtEl>
                                          <p:spTgt spid="774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6" grpId="0" animBg="1"/>
      <p:bldP spid="7741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31200"/>
            <a:ext cx="7128792" cy="6122136"/>
          </a:xfrm>
        </p:spPr>
        <p:txBody>
          <a:bodyPr/>
          <a:lstStyle/>
          <a:p>
            <a:pPr algn="r"/>
            <a:r>
              <a:rPr lang="en-GB" dirty="0" smtClean="0"/>
              <a:t>Exercise:</a:t>
            </a:r>
            <a:br>
              <a:rPr lang="en-GB" dirty="0" smtClean="0"/>
            </a:br>
            <a:r>
              <a:rPr lang="en-GB" b="1" dirty="0" smtClean="0"/>
              <a:t>Arranging and assessing </a:t>
            </a:r>
            <a:br>
              <a:rPr lang="en-GB" b="1" dirty="0" smtClean="0"/>
            </a:br>
            <a:r>
              <a:rPr lang="en-GB" b="1" dirty="0" smtClean="0"/>
              <a:t>Progress Markers</a:t>
            </a:r>
            <a:endParaRPr lang="en-GB" b="1" dirty="0"/>
          </a:p>
        </p:txBody>
      </p:sp>
    </p:spTree>
    <p:extLst>
      <p:ext uri="{BB962C8B-B14F-4D97-AF65-F5344CB8AC3E}">
        <p14:creationId xmlns:p14="http://schemas.microsoft.com/office/powerpoint/2010/main" val="1197980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Progress Marker exercise</a:t>
            </a:r>
            <a:endParaRPr lang="en-GB" dirty="0"/>
          </a:p>
        </p:txBody>
      </p:sp>
      <p:sp>
        <p:nvSpPr>
          <p:cNvPr id="4" name="Content Placeholder 3"/>
          <p:cNvSpPr>
            <a:spLocks noGrp="1"/>
          </p:cNvSpPr>
          <p:nvPr>
            <p:ph idx="1"/>
          </p:nvPr>
        </p:nvSpPr>
        <p:spPr/>
        <p:txBody>
          <a:bodyPr/>
          <a:lstStyle/>
          <a:p>
            <a:pPr marL="514350" indent="-514350">
              <a:buFont typeface="+mj-lt"/>
              <a:buAutoNum type="arabicPeriod"/>
            </a:pPr>
            <a:r>
              <a:rPr lang="en-GB" sz="2800" dirty="0" smtClean="0"/>
              <a:t>Arrange the eight Progress Markers into three categories (expect, like, love)  [10 </a:t>
            </a:r>
            <a:r>
              <a:rPr lang="en-GB" sz="2800" dirty="0" err="1" smtClean="0"/>
              <a:t>mins</a:t>
            </a:r>
            <a:r>
              <a:rPr lang="en-GB" sz="2800" dirty="0"/>
              <a:t>]</a:t>
            </a:r>
            <a:endParaRPr lang="en-GB" sz="2800" dirty="0" smtClean="0"/>
          </a:p>
          <a:p>
            <a:pPr marL="514350" indent="-514350">
              <a:buFont typeface="+mj-lt"/>
              <a:buAutoNum type="arabicPeriod"/>
            </a:pPr>
            <a:r>
              <a:rPr lang="en-GB" sz="2800" dirty="0" smtClean="0"/>
              <a:t>Interview the nominated Boundary Partner [15 </a:t>
            </a:r>
            <a:r>
              <a:rPr lang="en-GB" sz="2800" dirty="0" err="1" smtClean="0"/>
              <a:t>mins</a:t>
            </a:r>
            <a:r>
              <a:rPr lang="en-GB" sz="2800" dirty="0" smtClean="0"/>
              <a:t>]</a:t>
            </a:r>
          </a:p>
          <a:p>
            <a:pPr marL="914400" lvl="1" indent="-514350">
              <a:buFont typeface="+mj-lt"/>
              <a:buAutoNum type="alphaLcPeriod"/>
            </a:pPr>
            <a:r>
              <a:rPr lang="en-GB" sz="2400" dirty="0" smtClean="0"/>
              <a:t>How have their actions/relationships/activities changed?</a:t>
            </a:r>
          </a:p>
          <a:p>
            <a:pPr marL="914400" lvl="1" indent="-514350">
              <a:buFont typeface="+mj-lt"/>
              <a:buAutoNum type="alphaLcPeriod"/>
            </a:pPr>
            <a:r>
              <a:rPr lang="en-GB" sz="2400" dirty="0" smtClean="0"/>
              <a:t>What happened as a result?</a:t>
            </a:r>
          </a:p>
          <a:p>
            <a:pPr marL="914400" lvl="1" indent="-514350">
              <a:buFont typeface="+mj-lt"/>
              <a:buAutoNum type="alphaLcPeriod"/>
            </a:pPr>
            <a:r>
              <a:rPr lang="en-GB" sz="2400" dirty="0" smtClean="0"/>
              <a:t>What contributed to that change?</a:t>
            </a:r>
          </a:p>
          <a:p>
            <a:pPr marL="514350" indent="-514350">
              <a:buFont typeface="+mj-lt"/>
              <a:buAutoNum type="arabicPeriod"/>
            </a:pPr>
            <a:r>
              <a:rPr lang="en-GB" sz="2800" dirty="0" smtClean="0"/>
              <a:t>Write an Outcome Journal describing [15 </a:t>
            </a:r>
            <a:r>
              <a:rPr lang="en-GB" sz="2800" dirty="0" err="1" smtClean="0"/>
              <a:t>mins</a:t>
            </a:r>
            <a:r>
              <a:rPr lang="en-GB" sz="2800" dirty="0"/>
              <a:t>]</a:t>
            </a:r>
            <a:endParaRPr lang="en-GB" sz="2800" dirty="0" smtClean="0"/>
          </a:p>
          <a:p>
            <a:pPr marL="914400" lvl="1" indent="-514350">
              <a:buFont typeface="+mj-lt"/>
              <a:buAutoNum type="alphaLcPeriod"/>
            </a:pPr>
            <a:r>
              <a:rPr lang="en-GB" sz="2400" dirty="0" smtClean="0"/>
              <a:t>The changes</a:t>
            </a:r>
          </a:p>
          <a:p>
            <a:pPr marL="914400" lvl="1" indent="-514350">
              <a:buFont typeface="+mj-lt"/>
              <a:buAutoNum type="alphaLcPeriod"/>
            </a:pPr>
            <a:r>
              <a:rPr lang="en-GB" sz="2400" dirty="0" smtClean="0"/>
              <a:t>The contributors</a:t>
            </a:r>
          </a:p>
          <a:p>
            <a:pPr marL="914400" lvl="1" indent="-514350">
              <a:buFont typeface="+mj-lt"/>
              <a:buAutoNum type="alphaLcPeriod"/>
            </a:pPr>
            <a:r>
              <a:rPr lang="en-GB" sz="2400" dirty="0"/>
              <a:t>T</a:t>
            </a:r>
            <a:r>
              <a:rPr lang="en-GB" sz="2400" dirty="0" smtClean="0"/>
              <a:t>he implications for the project</a:t>
            </a:r>
            <a:endParaRPr lang="en-GB" sz="2400" dirty="0"/>
          </a:p>
        </p:txBody>
      </p:sp>
    </p:spTree>
    <p:extLst>
      <p:ext uri="{BB962C8B-B14F-4D97-AF65-F5344CB8AC3E}">
        <p14:creationId xmlns:p14="http://schemas.microsoft.com/office/powerpoint/2010/main" val="1483858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r"/>
            <a:r>
              <a:rPr altLang="en-US" dirty="0" smtClean="0"/>
              <a:t>Tools for M&amp;E</a:t>
            </a:r>
            <a:endParaRPr lang="en-US" altLang="en-US" dirty="0" smtClean="0"/>
          </a:p>
        </p:txBody>
      </p:sp>
    </p:spTree>
    <p:extLst>
      <p:ext uri="{BB962C8B-B14F-4D97-AF65-F5344CB8AC3E}">
        <p14:creationId xmlns:p14="http://schemas.microsoft.com/office/powerpoint/2010/main" val="695693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9475" y="142875"/>
            <a:ext cx="6994525" cy="796925"/>
          </a:xfrm>
        </p:spPr>
        <p:txBody>
          <a:bodyPr/>
          <a:lstStyle/>
          <a:p>
            <a:r>
              <a:rPr lang="fr-CA" b="1" dirty="0" err="1" smtClean="0"/>
              <a:t>Outcome</a:t>
            </a:r>
            <a:r>
              <a:rPr lang="fr-CA" b="1" dirty="0" smtClean="0"/>
              <a:t> Monitoring</a:t>
            </a:r>
            <a:endParaRPr lang="en-CA" b="1" dirty="0"/>
          </a:p>
        </p:txBody>
      </p:sp>
      <p:pic>
        <p:nvPicPr>
          <p:cNvPr id="5" name="Picture 2" descr="C:\Users\kaia.ambrose\AppData\Local\Microsoft\Windows\Temporary Internet Files\Content.Outlook\CRKBYP0J\photo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20888"/>
            <a:ext cx="5688332" cy="4248472"/>
          </a:xfrm>
          <a:prstGeom prst="rect">
            <a:avLst/>
          </a:prstGeom>
          <a:noFill/>
        </p:spPr>
      </p:pic>
      <p:pic>
        <p:nvPicPr>
          <p:cNvPr id="7" name="Picture 6" descr="500px-Boundary_Partner_Map.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340768"/>
            <a:ext cx="3683578" cy="2232248"/>
          </a:xfrm>
          <a:prstGeom prst="rect">
            <a:avLst/>
          </a:prstGeom>
        </p:spPr>
      </p:pic>
      <p:pic>
        <p:nvPicPr>
          <p:cNvPr id="8" name="Picture 2" descr="2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056" y="3645024"/>
            <a:ext cx="3781250" cy="272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C:\Users\kaia.ambrose\Downloads\CARE_VERT_2c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0"/>
            <a:ext cx="1728192" cy="2165065"/>
          </a:xfrm>
          <a:prstGeom prst="rect">
            <a:avLst/>
          </a:prstGeom>
          <a:noFill/>
        </p:spPr>
      </p:pic>
    </p:spTree>
    <p:extLst>
      <p:ext uri="{BB962C8B-B14F-4D97-AF65-F5344CB8AC3E}">
        <p14:creationId xmlns:p14="http://schemas.microsoft.com/office/powerpoint/2010/main" val="756886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20" y="476672"/>
            <a:ext cx="4612404" cy="568863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000">
            <a:off x="4622862" y="1088051"/>
            <a:ext cx="4139952" cy="4752528"/>
          </a:xfrm>
          <a:prstGeom prst="rect">
            <a:avLst/>
          </a:prstGeom>
          <a:noFill/>
          <a:ln w="9525">
            <a:noFill/>
            <a:miter lim="800000"/>
            <a:headEnd/>
            <a:tailEnd/>
          </a:ln>
        </p:spPr>
      </p:pic>
    </p:spTree>
    <p:extLst>
      <p:ext uri="{BB962C8B-B14F-4D97-AF65-F5344CB8AC3E}">
        <p14:creationId xmlns:p14="http://schemas.microsoft.com/office/powerpoint/2010/main" val="754648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72870" cy="6858000"/>
          </a:xfrm>
          <a:prstGeom prst="rect">
            <a:avLst/>
          </a:prstGeom>
          <a:noFill/>
          <a:ln w="9525">
            <a:noFill/>
            <a:miter lim="800000"/>
            <a:headEnd/>
            <a:tailEnd/>
          </a:ln>
        </p:spPr>
      </p:pic>
      <p:pic>
        <p:nvPicPr>
          <p:cNvPr id="4" name="Picture 2" descr="C:\Users\kaia.ambrose\Desktop\Shemiya Shek Moham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15416"/>
            <a:ext cx="4860032" cy="5256933"/>
          </a:xfrm>
          <a:prstGeom prst="rect">
            <a:avLst/>
          </a:prstGeom>
          <a:noFill/>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
            <a:off x="4899104" y="2992040"/>
            <a:ext cx="3960440" cy="4608512"/>
          </a:xfrm>
          <a:prstGeom prst="rect">
            <a:avLst/>
          </a:prstGeom>
          <a:noFill/>
          <a:ln w="9525">
            <a:noFill/>
            <a:miter lim="800000"/>
            <a:headEnd/>
            <a:tailEnd/>
          </a:ln>
        </p:spPr>
      </p:pic>
    </p:spTree>
    <p:extLst>
      <p:ext uri="{BB962C8B-B14F-4D97-AF65-F5344CB8AC3E}">
        <p14:creationId xmlns:p14="http://schemas.microsoft.com/office/powerpoint/2010/main" val="328716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r"/>
            <a:r>
              <a:rPr altLang="en-US" dirty="0" smtClean="0"/>
              <a:t>Origins and principles of Outcome Mapping</a:t>
            </a:r>
            <a:endParaRPr lang="en-US" altLang="en-US" dirty="0" smtClean="0"/>
          </a:p>
        </p:txBody>
      </p:sp>
    </p:spTree>
    <p:extLst>
      <p:ext uri="{BB962C8B-B14F-4D97-AF65-F5344CB8AC3E}">
        <p14:creationId xmlns:p14="http://schemas.microsoft.com/office/powerpoint/2010/main" val="429296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5" y="142875"/>
            <a:ext cx="8676456" cy="796925"/>
          </a:xfrm>
        </p:spPr>
        <p:txBody>
          <a:bodyPr/>
          <a:lstStyle/>
          <a:p>
            <a:r>
              <a:rPr lang="en-CA" sz="4000" dirty="0" smtClean="0"/>
              <a:t>Engendering Change Mid-Term Review </a:t>
            </a:r>
            <a:endParaRPr lang="en-CA" sz="4000" dirty="0"/>
          </a:p>
        </p:txBody>
      </p:sp>
      <p:sp>
        <p:nvSpPr>
          <p:cNvPr id="3" name="Content Placeholder 4"/>
          <p:cNvSpPr txBox="1">
            <a:spLocks/>
          </p:cNvSpPr>
          <p:nvPr/>
        </p:nvSpPr>
        <p:spPr bwMode="auto">
          <a:xfrm>
            <a:off x="250825" y="1052736"/>
            <a:ext cx="4487863" cy="5715000"/>
          </a:xfrm>
          <a:prstGeom prst="rect">
            <a:avLst/>
          </a:prstGeom>
          <a:solidFill>
            <a:schemeClr val="accent5">
              <a:lumMod val="20000"/>
              <a:lumOff val="80000"/>
            </a:schemeClr>
          </a:solidFill>
          <a:ln w="25400" cap="flat" cmpd="sng" algn="ctr">
            <a:solidFill>
              <a:schemeClr val="accent3">
                <a:shade val="50000"/>
              </a:schemeClr>
            </a:solidFill>
            <a:prstDash val="solid"/>
            <a:miter lim="800000"/>
            <a:headEnd/>
            <a:tailEnd/>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342900" indent="-342900" algn="ctr" eaLnBrk="0" hangingPunct="0">
              <a:spcBef>
                <a:spcPct val="20000"/>
              </a:spcBef>
              <a:defRPr/>
            </a:pPr>
            <a:r>
              <a:rPr lang="en-US" sz="3600" kern="0" dirty="0">
                <a:solidFill>
                  <a:srgbClr val="669900"/>
                </a:solidFill>
              </a:rPr>
              <a:t>Purpose: </a:t>
            </a:r>
          </a:p>
          <a:p>
            <a:pPr marL="342900" indent="-342900" algn="ctr" eaLnBrk="0" hangingPunct="0">
              <a:spcBef>
                <a:spcPct val="20000"/>
              </a:spcBef>
              <a:defRPr/>
            </a:pPr>
            <a:endParaRPr lang="en-US" sz="500" kern="0" dirty="0">
              <a:solidFill>
                <a:srgbClr val="669900"/>
              </a:solidFill>
            </a:endParaRPr>
          </a:p>
          <a:p>
            <a:pPr marL="342900" indent="-342900" eaLnBrk="0" hangingPunct="0">
              <a:spcBef>
                <a:spcPct val="20000"/>
              </a:spcBef>
              <a:buFontTx/>
              <a:buChar char="•"/>
              <a:defRPr/>
            </a:pPr>
            <a:r>
              <a:rPr lang="en-US" sz="2300" kern="0" dirty="0">
                <a:solidFill>
                  <a:srgbClr val="669900"/>
                </a:solidFill>
              </a:rPr>
              <a:t>Produce strong and quality data that will provide sufficient evidence to assess the Engendering Change program; </a:t>
            </a:r>
          </a:p>
          <a:p>
            <a:pPr marL="342900" indent="-342900" eaLnBrk="0" hangingPunct="0">
              <a:spcBef>
                <a:spcPct val="20000"/>
              </a:spcBef>
              <a:buFontTx/>
              <a:buChar char="•"/>
              <a:defRPr/>
            </a:pPr>
            <a:endParaRPr lang="en-US" sz="500" kern="0" dirty="0">
              <a:solidFill>
                <a:srgbClr val="669900"/>
              </a:solidFill>
            </a:endParaRPr>
          </a:p>
          <a:p>
            <a:pPr marL="342900" indent="-342900" eaLnBrk="0" hangingPunct="0">
              <a:spcBef>
                <a:spcPct val="20000"/>
              </a:spcBef>
              <a:buFontTx/>
              <a:buChar char="•"/>
              <a:defRPr/>
            </a:pPr>
            <a:r>
              <a:rPr lang="en-US" sz="2300" kern="0" dirty="0">
                <a:solidFill>
                  <a:srgbClr val="669900"/>
                </a:solidFill>
              </a:rPr>
              <a:t>Support and strengthen partners’ ability to identify and monitor changes in organizational capacity on gender equality and women’s rights; </a:t>
            </a:r>
          </a:p>
          <a:p>
            <a:pPr marL="342900" indent="-342900" eaLnBrk="0" hangingPunct="0">
              <a:spcBef>
                <a:spcPct val="20000"/>
              </a:spcBef>
              <a:buFontTx/>
              <a:buChar char="•"/>
              <a:defRPr/>
            </a:pPr>
            <a:endParaRPr lang="en-US" sz="500" kern="0" dirty="0">
              <a:solidFill>
                <a:srgbClr val="669900"/>
              </a:solidFill>
            </a:endParaRPr>
          </a:p>
          <a:p>
            <a:pPr marL="342900" indent="-342900" eaLnBrk="0" hangingPunct="0">
              <a:spcBef>
                <a:spcPct val="20000"/>
              </a:spcBef>
              <a:buFontTx/>
              <a:buChar char="•"/>
              <a:defRPr/>
            </a:pPr>
            <a:r>
              <a:rPr lang="en-US" sz="2300" kern="0" dirty="0">
                <a:solidFill>
                  <a:srgbClr val="669900"/>
                </a:solidFill>
              </a:rPr>
              <a:t>Create an action-oriented, participatory monitoring and evaluation space for partners. </a:t>
            </a:r>
          </a:p>
          <a:p>
            <a:pPr marL="342900" indent="-342900" eaLnBrk="0" hangingPunct="0">
              <a:spcBef>
                <a:spcPct val="20000"/>
              </a:spcBef>
              <a:buFontTx/>
              <a:buChar char="•"/>
              <a:defRPr/>
            </a:pPr>
            <a:endParaRPr lang="en-US" sz="2300" kern="0" dirty="0"/>
          </a:p>
        </p:txBody>
      </p:sp>
      <p:sp>
        <p:nvSpPr>
          <p:cNvPr id="4" name="TextBox 3"/>
          <p:cNvSpPr txBox="1"/>
          <p:nvPr/>
        </p:nvSpPr>
        <p:spPr>
          <a:xfrm>
            <a:off x="4932363" y="1052736"/>
            <a:ext cx="3830637" cy="5715000"/>
          </a:xfrm>
          <a:prstGeom prst="rect">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342900" indent="-342900" algn="ctr">
              <a:defRPr/>
            </a:pPr>
            <a:r>
              <a:rPr lang="en-US" sz="3000" dirty="0">
                <a:solidFill>
                  <a:srgbClr val="669900"/>
                </a:solidFill>
              </a:rPr>
              <a:t>Guiding Questions</a:t>
            </a:r>
            <a:r>
              <a:rPr lang="en-US" sz="3600" dirty="0">
                <a:solidFill>
                  <a:srgbClr val="669900"/>
                </a:solidFill>
              </a:rPr>
              <a:t>:</a:t>
            </a:r>
          </a:p>
          <a:p>
            <a:pPr marL="342900" indent="-342900">
              <a:defRPr/>
            </a:pPr>
            <a:endParaRPr lang="en-US" sz="2200" dirty="0">
              <a:solidFill>
                <a:srgbClr val="669900"/>
              </a:solidFill>
            </a:endParaRPr>
          </a:p>
          <a:p>
            <a:pPr marL="342900" indent="-342900">
              <a:buFont typeface="+mj-lt"/>
              <a:buAutoNum type="alphaUcPeriod"/>
              <a:defRPr/>
            </a:pPr>
            <a:r>
              <a:rPr lang="en-US" sz="2100" dirty="0">
                <a:solidFill>
                  <a:srgbClr val="669900"/>
                </a:solidFill>
              </a:rPr>
              <a:t>Is our model of Capacity Building effective in the  program? If so (not), how and why? </a:t>
            </a:r>
          </a:p>
          <a:p>
            <a:pPr marL="342900" indent="-342900">
              <a:buFont typeface="+mj-lt"/>
              <a:buAutoNum type="alphaUcPeriod"/>
              <a:defRPr/>
            </a:pPr>
            <a:endParaRPr lang="en-US" sz="2100" dirty="0">
              <a:solidFill>
                <a:srgbClr val="669900"/>
              </a:solidFill>
            </a:endParaRPr>
          </a:p>
          <a:p>
            <a:pPr marL="342900" indent="-342900">
              <a:buFont typeface="+mj-lt"/>
              <a:buAutoNum type="alphaUcPeriod"/>
              <a:defRPr/>
            </a:pPr>
            <a:r>
              <a:rPr lang="en-US" sz="2100" dirty="0">
                <a:solidFill>
                  <a:srgbClr val="669900"/>
                </a:solidFill>
              </a:rPr>
              <a:t>What do strong, effective and gender just organizations look like? </a:t>
            </a:r>
          </a:p>
          <a:p>
            <a:pPr marL="342900" indent="-342900">
              <a:defRPr/>
            </a:pPr>
            <a:endParaRPr lang="en-US" sz="2100" dirty="0">
              <a:solidFill>
                <a:srgbClr val="669900"/>
              </a:solidFill>
            </a:endParaRPr>
          </a:p>
          <a:p>
            <a:pPr marL="342900" indent="-342900">
              <a:defRPr/>
            </a:pPr>
            <a:r>
              <a:rPr lang="en-US" sz="2100" dirty="0">
                <a:solidFill>
                  <a:srgbClr val="669900"/>
                </a:solidFill>
              </a:rPr>
              <a:t>C. How do stronger, more gender-just organizations do better, more effective programming? </a:t>
            </a:r>
          </a:p>
          <a:p>
            <a:pPr marL="342900" indent="-342900">
              <a:defRPr/>
            </a:pPr>
            <a:endParaRPr lang="en-US" sz="2100" dirty="0">
              <a:solidFill>
                <a:srgbClr val="669900"/>
              </a:solidFill>
            </a:endParaRPr>
          </a:p>
        </p:txBody>
      </p:sp>
    </p:spTree>
    <p:extLst>
      <p:ext uri="{BB962C8B-B14F-4D97-AF65-F5344CB8AC3E}">
        <p14:creationId xmlns:p14="http://schemas.microsoft.com/office/powerpoint/2010/main" val="1618767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42875"/>
            <a:ext cx="7272808" cy="796925"/>
          </a:xfrm>
        </p:spPr>
        <p:txBody>
          <a:bodyPr/>
          <a:lstStyle/>
          <a:p>
            <a:r>
              <a:rPr lang="en-US" dirty="0" smtClean="0"/>
              <a:t>Concepts used from OM</a:t>
            </a:r>
            <a:endParaRPr lang="en-GB" dirty="0"/>
          </a:p>
        </p:txBody>
      </p:sp>
      <p:graphicFrame>
        <p:nvGraphicFramePr>
          <p:cNvPr id="4" name="Content Placeholder 3"/>
          <p:cNvGraphicFramePr>
            <a:graphicFrameLocks noGrp="1"/>
          </p:cNvGraphicFramePr>
          <p:nvPr>
            <p:ph idx="1"/>
          </p:nvPr>
        </p:nvGraphicFramePr>
        <p:xfrm>
          <a:off x="214313" y="1143000"/>
          <a:ext cx="8472487"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6045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used from OM</a:t>
            </a:r>
            <a:endParaRPr lang="en-GB" dirty="0"/>
          </a:p>
        </p:txBody>
      </p:sp>
      <p:graphicFrame>
        <p:nvGraphicFramePr>
          <p:cNvPr id="5" name="Content Placeholder 4"/>
          <p:cNvGraphicFramePr>
            <a:graphicFrameLocks noGrp="1"/>
          </p:cNvGraphicFramePr>
          <p:nvPr>
            <p:ph idx="1"/>
          </p:nvPr>
        </p:nvGraphicFramePr>
        <p:xfrm>
          <a:off x="214313" y="1143000"/>
          <a:ext cx="8472487"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295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Stories of significant change</a:t>
            </a:r>
            <a:endParaRPr lang="en-GB" dirty="0"/>
          </a:p>
        </p:txBody>
      </p:sp>
      <p:sp>
        <p:nvSpPr>
          <p:cNvPr id="1029" name="Content Placeholder 2"/>
          <p:cNvSpPr>
            <a:spLocks noGrp="1"/>
          </p:cNvSpPr>
          <p:nvPr>
            <p:ph idx="1"/>
          </p:nvPr>
        </p:nvSpPr>
        <p:spPr/>
        <p:txBody>
          <a:bodyPr/>
          <a:lstStyle/>
          <a:p>
            <a:r>
              <a:rPr lang="en-US" sz="2400" dirty="0" smtClean="0"/>
              <a:t>Gathered in a workshop journal </a:t>
            </a:r>
            <a:endParaRPr lang="en-US" sz="2400" u="sng" dirty="0" smtClean="0"/>
          </a:p>
          <a:p>
            <a:r>
              <a:rPr lang="en-US" sz="2400" dirty="0" smtClean="0"/>
              <a:t>94 stories - internal significant change</a:t>
            </a:r>
          </a:p>
          <a:p>
            <a:r>
              <a:rPr lang="en-US" sz="2400" dirty="0" smtClean="0"/>
              <a:t>83 - societal significant change </a:t>
            </a:r>
          </a:p>
          <a:p>
            <a:endParaRPr lang="en-US" dirty="0" smtClean="0"/>
          </a:p>
        </p:txBody>
      </p:sp>
      <p:graphicFrame>
        <p:nvGraphicFramePr>
          <p:cNvPr id="1026" name="Object 70"/>
          <p:cNvGraphicFramePr>
            <a:graphicFrameLocks noChangeAspect="1"/>
          </p:cNvGraphicFramePr>
          <p:nvPr>
            <p:extLst>
              <p:ext uri="{D42A27DB-BD31-4B8C-83A1-F6EECF244321}">
                <p14:modId xmlns:p14="http://schemas.microsoft.com/office/powerpoint/2010/main" val="3016775132"/>
              </p:ext>
            </p:extLst>
          </p:nvPr>
        </p:nvGraphicFramePr>
        <p:xfrm>
          <a:off x="35496" y="2780928"/>
          <a:ext cx="9192867" cy="3672408"/>
        </p:xfrm>
        <a:graphic>
          <a:graphicData uri="http://schemas.openxmlformats.org/presentationml/2006/ole">
            <mc:AlternateContent xmlns:mc="http://schemas.openxmlformats.org/markup-compatibility/2006">
              <mc:Choice xmlns:v="urn:schemas-microsoft-com:vml" Requires="v">
                <p:oleObj spid="_x0000_s2057" name="Document" r:id="rId4" imgW="5968915" imgH="2222582" progId="Word.Document.8">
                  <p:embed/>
                </p:oleObj>
              </mc:Choice>
              <mc:Fallback>
                <p:oleObj name="Document" r:id="rId4" imgW="5968915" imgH="222258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2780928"/>
                        <a:ext cx="9192867" cy="3672408"/>
                      </a:xfrm>
                      <a:prstGeom prst="rect">
                        <a:avLst/>
                      </a:prstGeom>
                      <a:noFill/>
                      <a:extLst/>
                    </p:spPr>
                  </p:pic>
                </p:oleObj>
              </mc:Fallback>
            </mc:AlternateContent>
          </a:graphicData>
        </a:graphic>
      </p:graphicFrame>
    </p:spTree>
    <p:extLst>
      <p:ext uri="{BB962C8B-B14F-4D97-AF65-F5344CB8AC3E}">
        <p14:creationId xmlns:p14="http://schemas.microsoft.com/office/powerpoint/2010/main" val="950316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AutoShape 4"/>
          <p:cNvSpPr>
            <a:spLocks noChangeArrowheads="1"/>
          </p:cNvSpPr>
          <p:nvPr/>
        </p:nvSpPr>
        <p:spPr bwMode="auto">
          <a:xfrm>
            <a:off x="390525" y="238125"/>
            <a:ext cx="2209800" cy="1295400"/>
          </a:xfrm>
          <a:prstGeom prst="roundRect">
            <a:avLst>
              <a:gd name="adj" fmla="val 16667"/>
            </a:avLst>
          </a:prstGeom>
          <a:solidFill>
            <a:srgbClr val="6666FF"/>
          </a:solidFill>
          <a:ln w="9525">
            <a:solidFill>
              <a:schemeClr val="tx1"/>
            </a:solidFill>
            <a:round/>
            <a:headEnd/>
            <a:tailEnd/>
          </a:ln>
        </p:spPr>
        <p:txBody>
          <a:bodyPr wrap="none" anchor="ctr"/>
          <a:lstStyle/>
          <a:p>
            <a:r>
              <a:rPr lang="en-US" sz="2000">
                <a:latin typeface="Arial Narrow" pitchFamily="34" charset="0"/>
              </a:rPr>
              <a:t>Current organizational </a:t>
            </a:r>
          </a:p>
          <a:p>
            <a:r>
              <a:rPr lang="en-US" sz="2000">
                <a:latin typeface="Arial Narrow" pitchFamily="34" charset="0"/>
              </a:rPr>
              <a:t>mission linked to</a:t>
            </a:r>
          </a:p>
          <a:p>
            <a:r>
              <a:rPr lang="en-US" sz="2000">
                <a:latin typeface="Arial Narrow" pitchFamily="34" charset="0"/>
              </a:rPr>
              <a:t>Women’s Rights</a:t>
            </a:r>
          </a:p>
        </p:txBody>
      </p:sp>
      <p:sp>
        <p:nvSpPr>
          <p:cNvPr id="14339" name="AutoShape 5"/>
          <p:cNvSpPr>
            <a:spLocks noChangeArrowheads="1"/>
          </p:cNvSpPr>
          <p:nvPr/>
        </p:nvSpPr>
        <p:spPr bwMode="auto">
          <a:xfrm>
            <a:off x="390525" y="1762125"/>
            <a:ext cx="2209800" cy="1600200"/>
          </a:xfrm>
          <a:prstGeom prst="roundRect">
            <a:avLst>
              <a:gd name="adj" fmla="val 16667"/>
            </a:avLst>
          </a:prstGeom>
          <a:solidFill>
            <a:srgbClr val="00CC66"/>
          </a:solidFill>
          <a:ln w="9525">
            <a:solidFill>
              <a:schemeClr val="tx1"/>
            </a:solidFill>
            <a:round/>
            <a:headEnd/>
            <a:tailEnd/>
          </a:ln>
        </p:spPr>
        <p:txBody>
          <a:bodyPr wrap="none" anchor="ctr"/>
          <a:lstStyle/>
          <a:p>
            <a:pPr>
              <a:lnSpc>
                <a:spcPct val="90000"/>
              </a:lnSpc>
            </a:pPr>
            <a:r>
              <a:rPr lang="en-US" sz="2000">
                <a:latin typeface="Arial Narrow" pitchFamily="34" charset="0"/>
              </a:rPr>
              <a:t>Significant</a:t>
            </a:r>
          </a:p>
          <a:p>
            <a:pPr>
              <a:lnSpc>
                <a:spcPct val="90000"/>
              </a:lnSpc>
            </a:pPr>
            <a:r>
              <a:rPr lang="en-US" sz="2000">
                <a:latin typeface="Arial Narrow" pitchFamily="34" charset="0"/>
              </a:rPr>
              <a:t>change stories related </a:t>
            </a:r>
          </a:p>
          <a:p>
            <a:pPr>
              <a:lnSpc>
                <a:spcPct val="90000"/>
              </a:lnSpc>
            </a:pPr>
            <a:r>
              <a:rPr lang="en-US" sz="2000">
                <a:latin typeface="Arial Narrow" pitchFamily="34" charset="0"/>
              </a:rPr>
              <a:t>To our partners‘</a:t>
            </a:r>
          </a:p>
          <a:p>
            <a:pPr>
              <a:lnSpc>
                <a:spcPct val="90000"/>
              </a:lnSpc>
            </a:pPr>
            <a:r>
              <a:rPr lang="en-US" sz="2000">
                <a:latin typeface="Arial Narrow" pitchFamily="34" charset="0"/>
              </a:rPr>
              <a:t>beneficiaries </a:t>
            </a:r>
          </a:p>
        </p:txBody>
      </p:sp>
      <p:sp>
        <p:nvSpPr>
          <p:cNvPr id="14340" name="AutoShape 11"/>
          <p:cNvSpPr>
            <a:spLocks noChangeArrowheads="1"/>
          </p:cNvSpPr>
          <p:nvPr/>
        </p:nvSpPr>
        <p:spPr bwMode="auto">
          <a:xfrm>
            <a:off x="2987675" y="5589588"/>
            <a:ext cx="3198813" cy="547687"/>
          </a:xfrm>
          <a:prstGeom prst="homePlate">
            <a:avLst>
              <a:gd name="adj" fmla="val 89772"/>
            </a:avLst>
          </a:prstGeom>
          <a:solidFill>
            <a:srgbClr val="6600FF">
              <a:alpha val="32156"/>
            </a:srgbClr>
          </a:solidFill>
          <a:ln w="9525">
            <a:solidFill>
              <a:schemeClr val="tx1"/>
            </a:solidFill>
            <a:miter lim="800000"/>
            <a:headEnd/>
            <a:tailEnd/>
          </a:ln>
        </p:spPr>
        <p:txBody>
          <a:bodyPr wrap="none" anchor="ctr"/>
          <a:lstStyle/>
          <a:p>
            <a:r>
              <a:rPr lang="en-US" sz="1600">
                <a:latin typeface="Arial Narrow" pitchFamily="34" charset="0"/>
              </a:rPr>
              <a:t>External Relations</a:t>
            </a:r>
          </a:p>
        </p:txBody>
      </p:sp>
      <p:sp>
        <p:nvSpPr>
          <p:cNvPr id="14341" name="AutoShape 12"/>
          <p:cNvSpPr>
            <a:spLocks noChangeArrowheads="1"/>
          </p:cNvSpPr>
          <p:nvPr/>
        </p:nvSpPr>
        <p:spPr bwMode="auto">
          <a:xfrm>
            <a:off x="2987675" y="4724400"/>
            <a:ext cx="3198813" cy="547688"/>
          </a:xfrm>
          <a:prstGeom prst="homePlate">
            <a:avLst>
              <a:gd name="adj" fmla="val 86743"/>
            </a:avLst>
          </a:prstGeom>
          <a:solidFill>
            <a:srgbClr val="6600FF">
              <a:alpha val="58823"/>
            </a:srgbClr>
          </a:solidFill>
          <a:ln w="9525">
            <a:solidFill>
              <a:schemeClr val="tx1"/>
            </a:solidFill>
            <a:miter lim="800000"/>
            <a:headEnd/>
            <a:tailEnd/>
          </a:ln>
        </p:spPr>
        <p:txBody>
          <a:bodyPr wrap="none" anchor="ctr"/>
          <a:lstStyle/>
          <a:p>
            <a:r>
              <a:rPr lang="en-US" sz="1600">
                <a:latin typeface="Arial Narrow" pitchFamily="34" charset="0"/>
              </a:rPr>
              <a:t>Program Design </a:t>
            </a:r>
            <a:br>
              <a:rPr lang="en-US" sz="1600">
                <a:latin typeface="Arial Narrow" pitchFamily="34" charset="0"/>
              </a:rPr>
            </a:br>
            <a:r>
              <a:rPr lang="en-US" sz="1600">
                <a:latin typeface="Arial Narrow" pitchFamily="34" charset="0"/>
              </a:rPr>
              <a:t>(advocacy and campaigns</a:t>
            </a:r>
            <a:r>
              <a:rPr lang="es-ES" sz="1600">
                <a:latin typeface="Arial Narrow" pitchFamily="34" charset="0"/>
              </a:rPr>
              <a:t>)</a:t>
            </a:r>
          </a:p>
        </p:txBody>
      </p:sp>
      <p:sp>
        <p:nvSpPr>
          <p:cNvPr id="14342" name="AutoShape 13"/>
          <p:cNvSpPr>
            <a:spLocks noChangeArrowheads="1"/>
          </p:cNvSpPr>
          <p:nvPr/>
        </p:nvSpPr>
        <p:spPr bwMode="auto">
          <a:xfrm>
            <a:off x="3059113" y="3141663"/>
            <a:ext cx="3198812" cy="547687"/>
          </a:xfrm>
          <a:prstGeom prst="homePlate">
            <a:avLst>
              <a:gd name="adj" fmla="val 85473"/>
            </a:avLst>
          </a:prstGeom>
          <a:solidFill>
            <a:srgbClr val="D60093">
              <a:alpha val="72940"/>
            </a:srgbClr>
          </a:solidFill>
          <a:ln w="9525">
            <a:solidFill>
              <a:schemeClr val="tx1"/>
            </a:solidFill>
            <a:miter lim="800000"/>
            <a:headEnd/>
            <a:tailEnd/>
          </a:ln>
        </p:spPr>
        <p:txBody>
          <a:bodyPr wrap="none" anchor="ctr"/>
          <a:lstStyle/>
          <a:p>
            <a:r>
              <a:rPr lang="en-US" sz="1600">
                <a:latin typeface="Arial Narrow" pitchFamily="34" charset="0"/>
              </a:rPr>
              <a:t>Transformative Leadership</a:t>
            </a:r>
          </a:p>
        </p:txBody>
      </p:sp>
      <p:sp>
        <p:nvSpPr>
          <p:cNvPr id="14343" name="AutoShape 14"/>
          <p:cNvSpPr>
            <a:spLocks noChangeArrowheads="1"/>
          </p:cNvSpPr>
          <p:nvPr/>
        </p:nvSpPr>
        <p:spPr bwMode="auto">
          <a:xfrm>
            <a:off x="2987675" y="3933825"/>
            <a:ext cx="3198813" cy="547688"/>
          </a:xfrm>
          <a:prstGeom prst="homePlate">
            <a:avLst>
              <a:gd name="adj" fmla="val 73791"/>
            </a:avLst>
          </a:prstGeom>
          <a:solidFill>
            <a:srgbClr val="D60093">
              <a:alpha val="18823"/>
            </a:srgbClr>
          </a:solidFill>
          <a:ln w="9525">
            <a:solidFill>
              <a:schemeClr val="tx1"/>
            </a:solidFill>
            <a:miter lim="800000"/>
            <a:headEnd/>
            <a:tailEnd/>
          </a:ln>
        </p:spPr>
        <p:txBody>
          <a:bodyPr wrap="none" anchor="ctr"/>
          <a:lstStyle/>
          <a:p>
            <a:r>
              <a:rPr lang="en-US" sz="1600">
                <a:latin typeface="Arial Narrow" pitchFamily="34" charset="0"/>
              </a:rPr>
              <a:t>Internal Processes and Structures </a:t>
            </a:r>
          </a:p>
        </p:txBody>
      </p:sp>
      <p:sp>
        <p:nvSpPr>
          <p:cNvPr id="14344" name="AutoShape 16"/>
          <p:cNvSpPr>
            <a:spLocks noChangeArrowheads="1"/>
          </p:cNvSpPr>
          <p:nvPr/>
        </p:nvSpPr>
        <p:spPr bwMode="auto">
          <a:xfrm>
            <a:off x="3492500" y="1196975"/>
            <a:ext cx="2286000" cy="1247775"/>
          </a:xfrm>
          <a:prstGeom prst="roundRect">
            <a:avLst>
              <a:gd name="adj" fmla="val 16667"/>
            </a:avLst>
          </a:prstGeom>
          <a:solidFill>
            <a:srgbClr val="FFFF00">
              <a:alpha val="78038"/>
            </a:srgbClr>
          </a:solidFill>
          <a:ln w="9525">
            <a:solidFill>
              <a:schemeClr val="tx1"/>
            </a:solidFill>
            <a:round/>
            <a:headEnd/>
            <a:tailEnd/>
          </a:ln>
        </p:spPr>
        <p:txBody>
          <a:bodyPr wrap="none" anchor="ctr"/>
          <a:lstStyle/>
          <a:p>
            <a:r>
              <a:rPr lang="en-US" sz="2000">
                <a:latin typeface="Arial Narrow" pitchFamily="34" charset="0"/>
              </a:rPr>
              <a:t>Actors and Factors </a:t>
            </a:r>
          </a:p>
          <a:p>
            <a:r>
              <a:rPr lang="en-US" sz="2000">
                <a:latin typeface="Arial Narrow" pitchFamily="34" charset="0"/>
              </a:rPr>
              <a:t>that contributed </a:t>
            </a:r>
          </a:p>
          <a:p>
            <a:r>
              <a:rPr lang="en-US" sz="2000">
                <a:latin typeface="Arial Narrow" pitchFamily="34" charset="0"/>
              </a:rPr>
              <a:t>to change</a:t>
            </a:r>
          </a:p>
        </p:txBody>
      </p:sp>
      <p:sp>
        <p:nvSpPr>
          <p:cNvPr id="14345" name="AutoShape 17"/>
          <p:cNvSpPr>
            <a:spLocks noChangeArrowheads="1"/>
          </p:cNvSpPr>
          <p:nvPr/>
        </p:nvSpPr>
        <p:spPr bwMode="auto">
          <a:xfrm>
            <a:off x="2843213" y="1916113"/>
            <a:ext cx="609600" cy="381000"/>
          </a:xfrm>
          <a:prstGeom prst="rightArrow">
            <a:avLst>
              <a:gd name="adj1" fmla="val 50000"/>
              <a:gd name="adj2" fmla="val 40000"/>
            </a:avLst>
          </a:prstGeom>
          <a:solidFill>
            <a:srgbClr val="C0C0C0"/>
          </a:solidFill>
          <a:ln w="9525">
            <a:solidFill>
              <a:schemeClr val="tx1"/>
            </a:solidFill>
            <a:miter lim="800000"/>
            <a:headEnd/>
            <a:tailEnd/>
          </a:ln>
        </p:spPr>
        <p:txBody>
          <a:bodyPr wrap="none" anchor="ctr"/>
          <a:lstStyle/>
          <a:p>
            <a:endParaRPr lang="es-CO"/>
          </a:p>
        </p:txBody>
      </p:sp>
      <p:sp>
        <p:nvSpPr>
          <p:cNvPr id="14346" name="AutoShape 20"/>
          <p:cNvSpPr>
            <a:spLocks noChangeArrowheads="1"/>
          </p:cNvSpPr>
          <p:nvPr/>
        </p:nvSpPr>
        <p:spPr bwMode="auto">
          <a:xfrm>
            <a:off x="390525" y="3562350"/>
            <a:ext cx="2209800" cy="2895600"/>
          </a:xfrm>
          <a:prstGeom prst="roundRect">
            <a:avLst>
              <a:gd name="adj" fmla="val 7616"/>
            </a:avLst>
          </a:prstGeom>
          <a:solidFill>
            <a:srgbClr val="99CCFF">
              <a:alpha val="65097"/>
            </a:srgbClr>
          </a:solidFill>
          <a:ln w="9525">
            <a:solidFill>
              <a:schemeClr val="tx1"/>
            </a:solidFill>
            <a:round/>
            <a:headEnd/>
            <a:tailEnd/>
          </a:ln>
        </p:spPr>
        <p:txBody>
          <a:bodyPr wrap="none" anchor="ctr"/>
          <a:lstStyle/>
          <a:p>
            <a:r>
              <a:rPr lang="en-US" sz="2000">
                <a:latin typeface="Arial Narrow" pitchFamily="34" charset="0"/>
              </a:rPr>
              <a:t>Significant change </a:t>
            </a:r>
          </a:p>
          <a:p>
            <a:r>
              <a:rPr lang="en-US" sz="2000">
                <a:latin typeface="Arial Narrow" pitchFamily="34" charset="0"/>
              </a:rPr>
              <a:t>stories in our partners’</a:t>
            </a:r>
          </a:p>
          <a:p>
            <a:r>
              <a:rPr lang="en-US" sz="2000">
                <a:latin typeface="Arial Narrow" pitchFamily="34" charset="0"/>
              </a:rPr>
              <a:t>internal organizational</a:t>
            </a:r>
          </a:p>
          <a:p>
            <a:r>
              <a:rPr lang="en-US" sz="2000">
                <a:latin typeface="Arial Narrow" pitchFamily="34" charset="0"/>
              </a:rPr>
              <a:t>capacities</a:t>
            </a:r>
          </a:p>
        </p:txBody>
      </p:sp>
      <p:sp>
        <p:nvSpPr>
          <p:cNvPr id="14347" name="AutoShape 21"/>
          <p:cNvSpPr>
            <a:spLocks noChangeArrowheads="1"/>
          </p:cNvSpPr>
          <p:nvPr/>
        </p:nvSpPr>
        <p:spPr bwMode="auto">
          <a:xfrm>
            <a:off x="6516688" y="3068638"/>
            <a:ext cx="2209800" cy="2895600"/>
          </a:xfrm>
          <a:prstGeom prst="roundRect">
            <a:avLst>
              <a:gd name="adj" fmla="val 7616"/>
            </a:avLst>
          </a:prstGeom>
          <a:solidFill>
            <a:srgbClr val="FFCC00"/>
          </a:solidFill>
          <a:ln w="9525">
            <a:solidFill>
              <a:schemeClr val="tx1"/>
            </a:solidFill>
            <a:round/>
            <a:headEnd/>
            <a:tailEnd/>
          </a:ln>
        </p:spPr>
        <p:txBody>
          <a:bodyPr wrap="none" anchor="ctr"/>
          <a:lstStyle/>
          <a:p>
            <a:r>
              <a:rPr lang="en-US" sz="2000">
                <a:latin typeface="Arial Narrow" pitchFamily="34" charset="0"/>
              </a:rPr>
              <a:t>Ideal organizational </a:t>
            </a:r>
          </a:p>
          <a:p>
            <a:r>
              <a:rPr lang="en-US" sz="2000">
                <a:latin typeface="Arial Narrow" pitchFamily="34" charset="0"/>
              </a:rPr>
              <a:t>mission </a:t>
            </a:r>
          </a:p>
          <a:p>
            <a:r>
              <a:rPr lang="en-US" sz="2000">
                <a:latin typeface="Arial Narrow" pitchFamily="34" charset="0"/>
              </a:rPr>
              <a:t> (women’s rights )</a:t>
            </a:r>
          </a:p>
        </p:txBody>
      </p:sp>
      <p:sp>
        <p:nvSpPr>
          <p:cNvPr id="14348" name="Oval 22"/>
          <p:cNvSpPr>
            <a:spLocks noChangeArrowheads="1"/>
          </p:cNvSpPr>
          <p:nvPr/>
        </p:nvSpPr>
        <p:spPr bwMode="auto">
          <a:xfrm>
            <a:off x="2590800" y="228600"/>
            <a:ext cx="457200" cy="457200"/>
          </a:xfrm>
          <a:prstGeom prst="ellipse">
            <a:avLst/>
          </a:prstGeom>
          <a:solidFill>
            <a:srgbClr val="FFFF00"/>
          </a:solidFill>
          <a:ln w="19050">
            <a:solidFill>
              <a:srgbClr val="FF0000"/>
            </a:solidFill>
            <a:round/>
            <a:headEnd/>
            <a:tailEnd/>
          </a:ln>
        </p:spPr>
        <p:txBody>
          <a:bodyPr wrap="none" anchor="ctr"/>
          <a:lstStyle/>
          <a:p>
            <a:r>
              <a:rPr lang="es-ES" b="1">
                <a:solidFill>
                  <a:srgbClr val="FF0000"/>
                </a:solidFill>
              </a:rPr>
              <a:t>1</a:t>
            </a:r>
            <a:endParaRPr lang="en-US" b="1">
              <a:solidFill>
                <a:srgbClr val="FF0000"/>
              </a:solidFill>
            </a:endParaRPr>
          </a:p>
        </p:txBody>
      </p:sp>
      <p:sp>
        <p:nvSpPr>
          <p:cNvPr id="14349" name="Oval 23"/>
          <p:cNvSpPr>
            <a:spLocks noChangeArrowheads="1"/>
          </p:cNvSpPr>
          <p:nvPr/>
        </p:nvSpPr>
        <p:spPr bwMode="auto">
          <a:xfrm>
            <a:off x="2371725" y="1619250"/>
            <a:ext cx="457200" cy="457200"/>
          </a:xfrm>
          <a:prstGeom prst="ellipse">
            <a:avLst/>
          </a:prstGeom>
          <a:solidFill>
            <a:srgbClr val="FFFF00"/>
          </a:solidFill>
          <a:ln w="19050">
            <a:solidFill>
              <a:srgbClr val="FF0000"/>
            </a:solidFill>
            <a:round/>
            <a:headEnd/>
            <a:tailEnd/>
          </a:ln>
        </p:spPr>
        <p:txBody>
          <a:bodyPr wrap="none" anchor="ctr"/>
          <a:lstStyle/>
          <a:p>
            <a:r>
              <a:rPr lang="es-ES" b="1">
                <a:solidFill>
                  <a:srgbClr val="FF0000"/>
                </a:solidFill>
              </a:rPr>
              <a:t>2</a:t>
            </a:r>
            <a:endParaRPr lang="en-US" b="1">
              <a:solidFill>
                <a:srgbClr val="FF0000"/>
              </a:solidFill>
            </a:endParaRPr>
          </a:p>
        </p:txBody>
      </p:sp>
      <p:sp>
        <p:nvSpPr>
          <p:cNvPr id="14350" name="Oval 24"/>
          <p:cNvSpPr>
            <a:spLocks noChangeArrowheads="1"/>
          </p:cNvSpPr>
          <p:nvPr/>
        </p:nvSpPr>
        <p:spPr bwMode="auto">
          <a:xfrm>
            <a:off x="5508625" y="981075"/>
            <a:ext cx="457200" cy="457200"/>
          </a:xfrm>
          <a:prstGeom prst="ellipse">
            <a:avLst/>
          </a:prstGeom>
          <a:solidFill>
            <a:srgbClr val="FFFF00"/>
          </a:solidFill>
          <a:ln w="19050">
            <a:solidFill>
              <a:srgbClr val="FF0000"/>
            </a:solidFill>
            <a:round/>
            <a:headEnd/>
            <a:tailEnd/>
          </a:ln>
        </p:spPr>
        <p:txBody>
          <a:bodyPr wrap="none" anchor="ctr"/>
          <a:lstStyle/>
          <a:p>
            <a:r>
              <a:rPr lang="es-ES" b="1">
                <a:solidFill>
                  <a:srgbClr val="FF0000"/>
                </a:solidFill>
              </a:rPr>
              <a:t>3</a:t>
            </a:r>
            <a:endParaRPr lang="en-US" b="1">
              <a:solidFill>
                <a:srgbClr val="FF0000"/>
              </a:solidFill>
            </a:endParaRPr>
          </a:p>
        </p:txBody>
      </p:sp>
      <p:sp>
        <p:nvSpPr>
          <p:cNvPr id="14351" name="Oval 25"/>
          <p:cNvSpPr>
            <a:spLocks noChangeArrowheads="1"/>
          </p:cNvSpPr>
          <p:nvPr/>
        </p:nvSpPr>
        <p:spPr bwMode="auto">
          <a:xfrm>
            <a:off x="6372225" y="3068638"/>
            <a:ext cx="457200" cy="457200"/>
          </a:xfrm>
          <a:prstGeom prst="ellipse">
            <a:avLst/>
          </a:prstGeom>
          <a:solidFill>
            <a:srgbClr val="FFFF00"/>
          </a:solidFill>
          <a:ln w="19050">
            <a:solidFill>
              <a:srgbClr val="FF0000"/>
            </a:solidFill>
            <a:round/>
            <a:headEnd/>
            <a:tailEnd/>
          </a:ln>
        </p:spPr>
        <p:txBody>
          <a:bodyPr wrap="none" anchor="ctr"/>
          <a:lstStyle/>
          <a:p>
            <a:r>
              <a:rPr lang="es-ES" b="1">
                <a:solidFill>
                  <a:srgbClr val="FF0000"/>
                </a:solidFill>
              </a:rPr>
              <a:t>5</a:t>
            </a:r>
            <a:endParaRPr lang="en-US" b="1">
              <a:solidFill>
                <a:srgbClr val="FF0000"/>
              </a:solidFill>
            </a:endParaRPr>
          </a:p>
        </p:txBody>
      </p:sp>
      <p:sp>
        <p:nvSpPr>
          <p:cNvPr id="14352" name="Oval 26"/>
          <p:cNvSpPr>
            <a:spLocks noChangeArrowheads="1"/>
          </p:cNvSpPr>
          <p:nvPr/>
        </p:nvSpPr>
        <p:spPr bwMode="auto">
          <a:xfrm>
            <a:off x="2362200" y="3333750"/>
            <a:ext cx="457200" cy="457200"/>
          </a:xfrm>
          <a:prstGeom prst="ellipse">
            <a:avLst/>
          </a:prstGeom>
          <a:solidFill>
            <a:srgbClr val="FFFF00"/>
          </a:solidFill>
          <a:ln w="19050">
            <a:solidFill>
              <a:srgbClr val="FF0000"/>
            </a:solidFill>
            <a:round/>
            <a:headEnd/>
            <a:tailEnd/>
          </a:ln>
        </p:spPr>
        <p:txBody>
          <a:bodyPr wrap="none" anchor="ctr"/>
          <a:lstStyle/>
          <a:p>
            <a:r>
              <a:rPr lang="es-ES" b="1">
                <a:solidFill>
                  <a:srgbClr val="FF0000"/>
                </a:solidFill>
              </a:rPr>
              <a:t>4</a:t>
            </a:r>
            <a:endParaRPr lang="en-US" b="1">
              <a:solidFill>
                <a:srgbClr val="FF0000"/>
              </a:solidFill>
            </a:endParaRPr>
          </a:p>
        </p:txBody>
      </p:sp>
      <p:sp>
        <p:nvSpPr>
          <p:cNvPr id="14353" name="AutoShape 28"/>
          <p:cNvSpPr>
            <a:spLocks noChangeArrowheads="1"/>
          </p:cNvSpPr>
          <p:nvPr/>
        </p:nvSpPr>
        <p:spPr bwMode="auto">
          <a:xfrm>
            <a:off x="6516688" y="260350"/>
            <a:ext cx="2286000" cy="2667000"/>
          </a:xfrm>
          <a:prstGeom prst="roundRect">
            <a:avLst>
              <a:gd name="adj" fmla="val 7153"/>
            </a:avLst>
          </a:prstGeom>
          <a:solidFill>
            <a:srgbClr val="FF99CC">
              <a:alpha val="78038"/>
            </a:srgbClr>
          </a:solidFill>
          <a:ln w="9525">
            <a:solidFill>
              <a:schemeClr val="tx1"/>
            </a:solidFill>
            <a:round/>
            <a:headEnd/>
            <a:tailEnd/>
          </a:ln>
        </p:spPr>
        <p:txBody>
          <a:bodyPr anchor="ctr"/>
          <a:lstStyle/>
          <a:p>
            <a:r>
              <a:rPr lang="en-US" sz="2000">
                <a:latin typeface="Arial Narrow" pitchFamily="34" charset="0"/>
              </a:rPr>
              <a:t>Identification of challenges and solutions in organizational capacities</a:t>
            </a:r>
          </a:p>
        </p:txBody>
      </p:sp>
      <p:sp>
        <p:nvSpPr>
          <p:cNvPr id="14354" name="Oval 29"/>
          <p:cNvSpPr>
            <a:spLocks noChangeArrowheads="1"/>
          </p:cNvSpPr>
          <p:nvPr/>
        </p:nvSpPr>
        <p:spPr bwMode="auto">
          <a:xfrm>
            <a:off x="6334125" y="238125"/>
            <a:ext cx="457200" cy="457200"/>
          </a:xfrm>
          <a:prstGeom prst="ellipse">
            <a:avLst/>
          </a:prstGeom>
          <a:solidFill>
            <a:srgbClr val="FFFF00"/>
          </a:solidFill>
          <a:ln w="19050">
            <a:solidFill>
              <a:srgbClr val="FF0000"/>
            </a:solidFill>
            <a:round/>
            <a:headEnd/>
            <a:tailEnd/>
          </a:ln>
        </p:spPr>
        <p:txBody>
          <a:bodyPr wrap="none" anchor="ctr"/>
          <a:lstStyle/>
          <a:p>
            <a:r>
              <a:rPr lang="es-ES" b="1">
                <a:solidFill>
                  <a:srgbClr val="FF0000"/>
                </a:solidFill>
              </a:rPr>
              <a:t>6</a:t>
            </a:r>
            <a:endParaRPr lang="en-US" b="1">
              <a:solidFill>
                <a:srgbClr val="FF0000"/>
              </a:solidFill>
            </a:endParaRPr>
          </a:p>
        </p:txBody>
      </p:sp>
    </p:spTree>
    <p:extLst>
      <p:ext uri="{BB962C8B-B14F-4D97-AF65-F5344CB8AC3E}">
        <p14:creationId xmlns:p14="http://schemas.microsoft.com/office/powerpoint/2010/main" val="365071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42875"/>
            <a:ext cx="7452320" cy="796925"/>
          </a:xfrm>
        </p:spPr>
        <p:txBody>
          <a:bodyPr/>
          <a:lstStyle/>
          <a:p>
            <a:r>
              <a:rPr lang="en-GB" dirty="0" smtClean="0"/>
              <a:t>Use of findings from the review </a:t>
            </a:r>
            <a:endParaRPr lang="en-GB" dirty="0"/>
          </a:p>
        </p:txBody>
      </p:sp>
      <p:sp>
        <p:nvSpPr>
          <p:cNvPr id="4" name="Content Placeholder 3"/>
          <p:cNvSpPr>
            <a:spLocks noGrp="1"/>
          </p:cNvSpPr>
          <p:nvPr>
            <p:ph idx="1"/>
          </p:nvPr>
        </p:nvSpPr>
        <p:spPr/>
        <p:txBody>
          <a:bodyPr/>
          <a:lstStyle/>
          <a:p>
            <a:r>
              <a:rPr lang="en-US" dirty="0" smtClean="0"/>
              <a:t>Integrated use of guiding questions in journals to on-going monitoring of program</a:t>
            </a:r>
          </a:p>
          <a:p>
            <a:r>
              <a:rPr lang="en-US" dirty="0" smtClean="0"/>
              <a:t>Partners using certain techniques for their own purposes</a:t>
            </a:r>
          </a:p>
          <a:p>
            <a:r>
              <a:rPr lang="en-US" dirty="0" smtClean="0"/>
              <a:t>Adjusted and adapted our model of capacity building and supported tool based on findings</a:t>
            </a:r>
          </a:p>
          <a:p>
            <a:r>
              <a:rPr lang="en-US" dirty="0" smtClean="0"/>
              <a:t>Critical enablers as broader indicators for the program</a:t>
            </a:r>
            <a:endParaRPr lang="en-GB" dirty="0"/>
          </a:p>
        </p:txBody>
      </p:sp>
    </p:spTree>
    <p:extLst>
      <p:ext uri="{BB962C8B-B14F-4D97-AF65-F5344CB8AC3E}">
        <p14:creationId xmlns:p14="http://schemas.microsoft.com/office/powerpoint/2010/main" val="7735074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129" name="Oval 49"/>
          <p:cNvSpPr>
            <a:spLocks/>
          </p:cNvSpPr>
          <p:nvPr/>
        </p:nvSpPr>
        <p:spPr bwMode="auto">
          <a:xfrm>
            <a:off x="157163" y="1485900"/>
            <a:ext cx="4114800" cy="3048000"/>
          </a:xfrm>
          <a:prstGeom prst="ellipse">
            <a:avLst/>
          </a:prstGeom>
          <a:solidFill>
            <a:srgbClr val="6B5DA6">
              <a:alpha val="4941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14082" name="Oval 2"/>
          <p:cNvSpPr>
            <a:spLocks/>
          </p:cNvSpPr>
          <p:nvPr/>
        </p:nvSpPr>
        <p:spPr bwMode="auto">
          <a:xfrm>
            <a:off x="-180975" y="2667000"/>
            <a:ext cx="8637588" cy="4191000"/>
          </a:xfrm>
          <a:prstGeom prst="ellipse">
            <a:avLst/>
          </a:prstGeom>
          <a:solidFill>
            <a:srgbClr val="00FF2E">
              <a:alpha val="4941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nvGrpSpPr>
          <p:cNvPr id="2" name="Group 3"/>
          <p:cNvGrpSpPr>
            <a:grpSpLocks/>
          </p:cNvGrpSpPr>
          <p:nvPr/>
        </p:nvGrpSpPr>
        <p:grpSpPr bwMode="auto">
          <a:xfrm>
            <a:off x="1393825" y="2114550"/>
            <a:ext cx="8042275" cy="1600200"/>
            <a:chOff x="0" y="0"/>
            <a:chExt cx="5066" cy="1008"/>
          </a:xfrm>
        </p:grpSpPr>
        <p:grpSp>
          <p:nvGrpSpPr>
            <p:cNvPr id="53317" name="Group 4"/>
            <p:cNvGrpSpPr>
              <a:grpSpLocks/>
            </p:cNvGrpSpPr>
            <p:nvPr/>
          </p:nvGrpSpPr>
          <p:grpSpPr bwMode="auto">
            <a:xfrm>
              <a:off x="624" y="0"/>
              <a:ext cx="4442" cy="1008"/>
              <a:chOff x="0" y="0"/>
              <a:chExt cx="4442" cy="1008"/>
            </a:xfrm>
          </p:grpSpPr>
          <p:grpSp>
            <p:nvGrpSpPr>
              <p:cNvPr id="53325" name="Group 5"/>
              <p:cNvGrpSpPr>
                <a:grpSpLocks/>
              </p:cNvGrpSpPr>
              <p:nvPr/>
            </p:nvGrpSpPr>
            <p:grpSpPr bwMode="auto">
              <a:xfrm>
                <a:off x="1872" y="0"/>
                <a:ext cx="2570" cy="1008"/>
                <a:chOff x="0" y="0"/>
                <a:chExt cx="2570" cy="1008"/>
              </a:xfrm>
            </p:grpSpPr>
            <p:sp>
              <p:nvSpPr>
                <p:cNvPr id="53347" name="AutoShape 6"/>
                <p:cNvSpPr>
                  <a:spLocks/>
                </p:cNvSpPr>
                <p:nvPr/>
              </p:nvSpPr>
              <p:spPr bwMode="auto">
                <a:xfrm>
                  <a:off x="0"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48" name="AutoShape 7"/>
                <p:cNvSpPr>
                  <a:spLocks/>
                </p:cNvSpPr>
                <p:nvPr/>
              </p:nvSpPr>
              <p:spPr bwMode="auto">
                <a:xfrm>
                  <a:off x="864"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49" name="AutoShape 8"/>
                <p:cNvSpPr>
                  <a:spLocks/>
                </p:cNvSpPr>
                <p:nvPr/>
              </p:nvSpPr>
              <p:spPr bwMode="auto">
                <a:xfrm>
                  <a:off x="1728" y="0"/>
                  <a:ext cx="842"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50" name="Line 9"/>
                <p:cNvSpPr>
                  <a:spLocks noChangeShapeType="1"/>
                </p:cNvSpPr>
                <p:nvPr/>
              </p:nvSpPr>
              <p:spPr bwMode="auto">
                <a:xfrm rot="10800000">
                  <a:off x="432" y="720"/>
                  <a:ext cx="768" cy="288"/>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51" name="Line 10"/>
                <p:cNvSpPr>
                  <a:spLocks noChangeShapeType="1"/>
                </p:cNvSpPr>
                <p:nvPr/>
              </p:nvSpPr>
              <p:spPr bwMode="auto">
                <a:xfrm rot="10800000" flipH="1">
                  <a:off x="1200" y="720"/>
                  <a:ext cx="96" cy="288"/>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52" name="Line 11"/>
                <p:cNvSpPr>
                  <a:spLocks noChangeShapeType="1"/>
                </p:cNvSpPr>
                <p:nvPr/>
              </p:nvSpPr>
              <p:spPr bwMode="auto">
                <a:xfrm rot="10800000" flipH="1">
                  <a:off x="1200" y="719"/>
                  <a:ext cx="960" cy="289"/>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53326" name="Group 12"/>
              <p:cNvGrpSpPr>
                <a:grpSpLocks/>
              </p:cNvGrpSpPr>
              <p:nvPr/>
            </p:nvGrpSpPr>
            <p:grpSpPr bwMode="auto">
              <a:xfrm>
                <a:off x="1248" y="0"/>
                <a:ext cx="2570" cy="1008"/>
                <a:chOff x="0" y="0"/>
                <a:chExt cx="2570" cy="1008"/>
              </a:xfrm>
            </p:grpSpPr>
            <p:sp>
              <p:nvSpPr>
                <p:cNvPr id="53341" name="AutoShape 13"/>
                <p:cNvSpPr>
                  <a:spLocks/>
                </p:cNvSpPr>
                <p:nvPr/>
              </p:nvSpPr>
              <p:spPr bwMode="auto">
                <a:xfrm>
                  <a:off x="0"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42" name="AutoShape 14"/>
                <p:cNvSpPr>
                  <a:spLocks/>
                </p:cNvSpPr>
                <p:nvPr/>
              </p:nvSpPr>
              <p:spPr bwMode="auto">
                <a:xfrm>
                  <a:off x="864"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43" name="AutoShape 15"/>
                <p:cNvSpPr>
                  <a:spLocks/>
                </p:cNvSpPr>
                <p:nvPr/>
              </p:nvSpPr>
              <p:spPr bwMode="auto">
                <a:xfrm>
                  <a:off x="1728" y="0"/>
                  <a:ext cx="842"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44" name="Line 16"/>
                <p:cNvSpPr>
                  <a:spLocks noChangeShapeType="1"/>
                </p:cNvSpPr>
                <p:nvPr/>
              </p:nvSpPr>
              <p:spPr bwMode="auto">
                <a:xfrm rot="10800000">
                  <a:off x="432" y="720"/>
                  <a:ext cx="768" cy="288"/>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45" name="Line 17"/>
                <p:cNvSpPr>
                  <a:spLocks noChangeShapeType="1"/>
                </p:cNvSpPr>
                <p:nvPr/>
              </p:nvSpPr>
              <p:spPr bwMode="auto">
                <a:xfrm rot="10800000" flipH="1">
                  <a:off x="1200" y="720"/>
                  <a:ext cx="96" cy="288"/>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46" name="Line 18"/>
                <p:cNvSpPr>
                  <a:spLocks noChangeShapeType="1"/>
                </p:cNvSpPr>
                <p:nvPr/>
              </p:nvSpPr>
              <p:spPr bwMode="auto">
                <a:xfrm rot="10800000" flipH="1">
                  <a:off x="1200" y="719"/>
                  <a:ext cx="960" cy="289"/>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53327" name="Group 19"/>
              <p:cNvGrpSpPr>
                <a:grpSpLocks/>
              </p:cNvGrpSpPr>
              <p:nvPr/>
            </p:nvGrpSpPr>
            <p:grpSpPr bwMode="auto">
              <a:xfrm>
                <a:off x="624" y="0"/>
                <a:ext cx="2570" cy="1008"/>
                <a:chOff x="0" y="0"/>
                <a:chExt cx="2570" cy="1008"/>
              </a:xfrm>
            </p:grpSpPr>
            <p:sp>
              <p:nvSpPr>
                <p:cNvPr id="53335" name="AutoShape 20"/>
                <p:cNvSpPr>
                  <a:spLocks/>
                </p:cNvSpPr>
                <p:nvPr/>
              </p:nvSpPr>
              <p:spPr bwMode="auto">
                <a:xfrm>
                  <a:off x="0"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36" name="AutoShape 21"/>
                <p:cNvSpPr>
                  <a:spLocks/>
                </p:cNvSpPr>
                <p:nvPr/>
              </p:nvSpPr>
              <p:spPr bwMode="auto">
                <a:xfrm>
                  <a:off x="864"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37" name="AutoShape 22"/>
                <p:cNvSpPr>
                  <a:spLocks/>
                </p:cNvSpPr>
                <p:nvPr/>
              </p:nvSpPr>
              <p:spPr bwMode="auto">
                <a:xfrm>
                  <a:off x="1728" y="0"/>
                  <a:ext cx="842"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38" name="Line 23"/>
                <p:cNvSpPr>
                  <a:spLocks noChangeShapeType="1"/>
                </p:cNvSpPr>
                <p:nvPr/>
              </p:nvSpPr>
              <p:spPr bwMode="auto">
                <a:xfrm rot="10800000">
                  <a:off x="432" y="720"/>
                  <a:ext cx="768" cy="288"/>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39" name="Line 24"/>
                <p:cNvSpPr>
                  <a:spLocks noChangeShapeType="1"/>
                </p:cNvSpPr>
                <p:nvPr/>
              </p:nvSpPr>
              <p:spPr bwMode="auto">
                <a:xfrm rot="10800000" flipH="1">
                  <a:off x="1200" y="720"/>
                  <a:ext cx="96" cy="288"/>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40" name="Line 25"/>
                <p:cNvSpPr>
                  <a:spLocks noChangeShapeType="1"/>
                </p:cNvSpPr>
                <p:nvPr/>
              </p:nvSpPr>
              <p:spPr bwMode="auto">
                <a:xfrm rot="10800000" flipH="1">
                  <a:off x="1200" y="719"/>
                  <a:ext cx="960" cy="289"/>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53328" name="Group 26"/>
              <p:cNvGrpSpPr>
                <a:grpSpLocks/>
              </p:cNvGrpSpPr>
              <p:nvPr/>
            </p:nvGrpSpPr>
            <p:grpSpPr bwMode="auto">
              <a:xfrm>
                <a:off x="0" y="0"/>
                <a:ext cx="2570" cy="1008"/>
                <a:chOff x="0" y="0"/>
                <a:chExt cx="2570" cy="1008"/>
              </a:xfrm>
            </p:grpSpPr>
            <p:sp>
              <p:nvSpPr>
                <p:cNvPr id="53329" name="AutoShape 27"/>
                <p:cNvSpPr>
                  <a:spLocks/>
                </p:cNvSpPr>
                <p:nvPr/>
              </p:nvSpPr>
              <p:spPr bwMode="auto">
                <a:xfrm>
                  <a:off x="0"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30" name="AutoShape 28"/>
                <p:cNvSpPr>
                  <a:spLocks/>
                </p:cNvSpPr>
                <p:nvPr/>
              </p:nvSpPr>
              <p:spPr bwMode="auto">
                <a:xfrm>
                  <a:off x="864"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31" name="AutoShape 29"/>
                <p:cNvSpPr>
                  <a:spLocks/>
                </p:cNvSpPr>
                <p:nvPr/>
              </p:nvSpPr>
              <p:spPr bwMode="auto">
                <a:xfrm>
                  <a:off x="1728" y="0"/>
                  <a:ext cx="842"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32" name="Line 30"/>
                <p:cNvSpPr>
                  <a:spLocks noChangeShapeType="1"/>
                </p:cNvSpPr>
                <p:nvPr/>
              </p:nvSpPr>
              <p:spPr bwMode="auto">
                <a:xfrm rot="10800000">
                  <a:off x="432" y="720"/>
                  <a:ext cx="768" cy="288"/>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33" name="Line 31"/>
                <p:cNvSpPr>
                  <a:spLocks noChangeShapeType="1"/>
                </p:cNvSpPr>
                <p:nvPr/>
              </p:nvSpPr>
              <p:spPr bwMode="auto">
                <a:xfrm rot="10800000" flipH="1">
                  <a:off x="1200" y="720"/>
                  <a:ext cx="96" cy="288"/>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34" name="Line 32"/>
                <p:cNvSpPr>
                  <a:spLocks noChangeShapeType="1"/>
                </p:cNvSpPr>
                <p:nvPr/>
              </p:nvSpPr>
              <p:spPr bwMode="auto">
                <a:xfrm rot="10800000" flipH="1">
                  <a:off x="1200" y="719"/>
                  <a:ext cx="960" cy="289"/>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53318" name="Group 33"/>
            <p:cNvGrpSpPr>
              <a:grpSpLocks/>
            </p:cNvGrpSpPr>
            <p:nvPr/>
          </p:nvGrpSpPr>
          <p:grpSpPr bwMode="auto">
            <a:xfrm>
              <a:off x="0" y="0"/>
              <a:ext cx="2570" cy="1008"/>
              <a:chOff x="0" y="0"/>
              <a:chExt cx="2570" cy="1008"/>
            </a:xfrm>
          </p:grpSpPr>
          <p:sp>
            <p:nvSpPr>
              <p:cNvPr id="53319" name="AutoShape 34"/>
              <p:cNvSpPr>
                <a:spLocks/>
              </p:cNvSpPr>
              <p:nvPr/>
            </p:nvSpPr>
            <p:spPr bwMode="auto">
              <a:xfrm>
                <a:off x="0"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20" name="AutoShape 35"/>
              <p:cNvSpPr>
                <a:spLocks/>
              </p:cNvSpPr>
              <p:nvPr/>
            </p:nvSpPr>
            <p:spPr bwMode="auto">
              <a:xfrm>
                <a:off x="864"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21" name="AutoShape 36"/>
              <p:cNvSpPr>
                <a:spLocks/>
              </p:cNvSpPr>
              <p:nvPr/>
            </p:nvSpPr>
            <p:spPr bwMode="auto">
              <a:xfrm>
                <a:off x="1728" y="0"/>
                <a:ext cx="842"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alpha val="4941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22" name="Line 37"/>
              <p:cNvSpPr>
                <a:spLocks noChangeShapeType="1"/>
              </p:cNvSpPr>
              <p:nvPr/>
            </p:nvSpPr>
            <p:spPr bwMode="auto">
              <a:xfrm rot="10800000">
                <a:off x="432" y="720"/>
                <a:ext cx="768" cy="288"/>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23" name="Line 38"/>
              <p:cNvSpPr>
                <a:spLocks noChangeShapeType="1"/>
              </p:cNvSpPr>
              <p:nvPr/>
            </p:nvSpPr>
            <p:spPr bwMode="auto">
              <a:xfrm rot="10800000" flipH="1">
                <a:off x="1200" y="720"/>
                <a:ext cx="96" cy="288"/>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24" name="Line 39"/>
              <p:cNvSpPr>
                <a:spLocks noChangeShapeType="1"/>
              </p:cNvSpPr>
              <p:nvPr/>
            </p:nvSpPr>
            <p:spPr bwMode="auto">
              <a:xfrm rot="10800000" flipH="1">
                <a:off x="1200" y="719"/>
                <a:ext cx="960" cy="289"/>
              </a:xfrm>
              <a:prstGeom prst="line">
                <a:avLst/>
              </a:prstGeom>
              <a:noFill/>
              <a:ln w="25400">
                <a:solidFill>
                  <a:srgbClr val="777777"/>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9" name="Group 40"/>
          <p:cNvGrpSpPr>
            <a:grpSpLocks/>
          </p:cNvGrpSpPr>
          <p:nvPr/>
        </p:nvGrpSpPr>
        <p:grpSpPr bwMode="auto">
          <a:xfrm>
            <a:off x="1046163" y="5746750"/>
            <a:ext cx="1295400" cy="647700"/>
            <a:chOff x="0" y="0"/>
            <a:chExt cx="816" cy="408"/>
          </a:xfrm>
        </p:grpSpPr>
        <p:sp>
          <p:nvSpPr>
            <p:cNvPr id="53315" name="Rectangle 41"/>
            <p:cNvSpPr>
              <a:spLocks/>
            </p:cNvSpPr>
            <p:nvPr/>
          </p:nvSpPr>
          <p:spPr bwMode="auto">
            <a:xfrm>
              <a:off x="0" y="0"/>
              <a:ext cx="816" cy="408"/>
            </a:xfrm>
            <a:prstGeom prst="rect">
              <a:avLst/>
            </a:prstGeom>
            <a:solidFill>
              <a:srgbClr val="FF5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53316" name="Rectangle 42"/>
            <p:cNvSpPr>
              <a:spLocks/>
            </p:cNvSpPr>
            <p:nvPr/>
          </p:nvSpPr>
          <p:spPr bwMode="auto">
            <a:xfrm>
              <a:off x="0" y="64"/>
              <a:ext cx="81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150"/>
                </a:spcBef>
              </a:pPr>
              <a:r>
                <a:rPr lang="en-US" altLang="en-US" sz="3600">
                  <a:latin typeface="Lucida Grande"/>
                  <a:sym typeface="Lucida Grande"/>
                </a:rPr>
                <a:t>DFID</a:t>
              </a:r>
            </a:p>
          </p:txBody>
        </p:sp>
      </p:grpSp>
      <p:sp>
        <p:nvSpPr>
          <p:cNvPr id="53254" name="Line 47"/>
          <p:cNvSpPr>
            <a:spLocks noChangeShapeType="1"/>
          </p:cNvSpPr>
          <p:nvPr/>
        </p:nvSpPr>
        <p:spPr bwMode="auto">
          <a:xfrm rot="10800000" flipH="1">
            <a:off x="2214563" y="5376863"/>
            <a:ext cx="398462" cy="296862"/>
          </a:xfrm>
          <a:prstGeom prst="line">
            <a:avLst/>
          </a:prstGeom>
          <a:noFill/>
          <a:ln w="25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814130" name="Oval 50"/>
          <p:cNvSpPr>
            <a:spLocks/>
          </p:cNvSpPr>
          <p:nvPr/>
        </p:nvSpPr>
        <p:spPr bwMode="auto">
          <a:xfrm rot="2392635">
            <a:off x="265113" y="-1128713"/>
            <a:ext cx="3103562" cy="4800601"/>
          </a:xfrm>
          <a:prstGeom prst="ellipse">
            <a:avLst/>
          </a:prstGeom>
          <a:solidFill>
            <a:srgbClr val="FF84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14131" name="Rectangle 51"/>
          <p:cNvSpPr>
            <a:spLocks/>
          </p:cNvSpPr>
          <p:nvPr/>
        </p:nvSpPr>
        <p:spPr bwMode="auto">
          <a:xfrm>
            <a:off x="3867150" y="5862638"/>
            <a:ext cx="5254625" cy="995362"/>
          </a:xfrm>
          <a:prstGeom prst="rect">
            <a:avLst/>
          </a:prstGeom>
          <a:noFill/>
          <a:ln w="9525">
            <a:noFill/>
            <a:miter lim="800000"/>
            <a:headEnd/>
            <a:tailEnd/>
          </a:ln>
        </p:spPr>
        <p:txBody>
          <a:bodyPr lIns="0" tIns="0" rIns="40639" bIns="0" anchor="ctr"/>
          <a:lstStyle/>
          <a:p>
            <a:pPr marL="136525">
              <a:defRPr/>
            </a:pPr>
            <a:r>
              <a:rPr lang="en-US" sz="3500" dirty="0">
                <a:solidFill>
                  <a:schemeClr val="tx2"/>
                </a:solidFill>
                <a:latin typeface="+mj-lt"/>
                <a:sym typeface="Arial" pitchFamily="34" charset="0"/>
              </a:rPr>
              <a:t>example…</a:t>
            </a:r>
            <a:r>
              <a:rPr lang="en-US" sz="3500" b="1" dirty="0">
                <a:solidFill>
                  <a:schemeClr val="tx2"/>
                </a:solidFill>
                <a:latin typeface="+mj-lt"/>
                <a:sym typeface="Arial" pitchFamily="34" charset="0"/>
              </a:rPr>
              <a:t> </a:t>
            </a:r>
            <a:r>
              <a:rPr lang="en-US" sz="3500" b="1" dirty="0" err="1">
                <a:solidFill>
                  <a:schemeClr val="tx2"/>
                </a:solidFill>
                <a:latin typeface="+mj-lt"/>
                <a:sym typeface="Arial" pitchFamily="34" charset="0"/>
              </a:rPr>
              <a:t>AcT</a:t>
            </a:r>
            <a:r>
              <a:rPr lang="en-US" sz="3500" b="1" dirty="0">
                <a:solidFill>
                  <a:schemeClr val="tx2"/>
                </a:solidFill>
                <a:latin typeface="+mj-lt"/>
                <a:sym typeface="Arial" pitchFamily="34" charset="0"/>
              </a:rPr>
              <a:t> Tanzania</a:t>
            </a:r>
          </a:p>
        </p:txBody>
      </p:sp>
      <p:grpSp>
        <p:nvGrpSpPr>
          <p:cNvPr id="53257" name="Group 53"/>
          <p:cNvGrpSpPr>
            <a:grpSpLocks/>
          </p:cNvGrpSpPr>
          <p:nvPr/>
        </p:nvGrpSpPr>
        <p:grpSpPr bwMode="auto">
          <a:xfrm>
            <a:off x="2613025" y="4927600"/>
            <a:ext cx="1490663" cy="647700"/>
            <a:chOff x="0" y="0"/>
            <a:chExt cx="939" cy="408"/>
          </a:xfrm>
        </p:grpSpPr>
        <p:sp>
          <p:nvSpPr>
            <p:cNvPr id="53313" name="Rectangle 54"/>
            <p:cNvSpPr>
              <a:spLocks/>
            </p:cNvSpPr>
            <p:nvPr/>
          </p:nvSpPr>
          <p:spPr bwMode="auto">
            <a:xfrm>
              <a:off x="0" y="0"/>
              <a:ext cx="901" cy="40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53314" name="Rectangle 55"/>
            <p:cNvSpPr>
              <a:spLocks/>
            </p:cNvSpPr>
            <p:nvPr/>
          </p:nvSpPr>
          <p:spPr bwMode="auto">
            <a:xfrm>
              <a:off x="0" y="64"/>
              <a:ext cx="939"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2150"/>
                </a:spcBef>
              </a:pPr>
              <a:r>
                <a:rPr lang="en-US" altLang="en-US" sz="3600">
                  <a:latin typeface="Lucida Grande"/>
                  <a:sym typeface="Lucida Grande"/>
                </a:rPr>
                <a:t>KPMG</a:t>
              </a:r>
            </a:p>
          </p:txBody>
        </p:sp>
      </p:grpSp>
      <p:grpSp>
        <p:nvGrpSpPr>
          <p:cNvPr id="14" name="Group 57"/>
          <p:cNvGrpSpPr>
            <a:grpSpLocks/>
          </p:cNvGrpSpPr>
          <p:nvPr/>
        </p:nvGrpSpPr>
        <p:grpSpPr bwMode="auto">
          <a:xfrm>
            <a:off x="385763" y="1714500"/>
            <a:ext cx="4316412" cy="1949450"/>
            <a:chOff x="0" y="0"/>
            <a:chExt cx="2719" cy="1008"/>
          </a:xfrm>
        </p:grpSpPr>
        <p:grpSp>
          <p:nvGrpSpPr>
            <p:cNvPr id="53300" name="Group 58"/>
            <p:cNvGrpSpPr>
              <a:grpSpLocks/>
            </p:cNvGrpSpPr>
            <p:nvPr/>
          </p:nvGrpSpPr>
          <p:grpSpPr bwMode="auto">
            <a:xfrm>
              <a:off x="0" y="0"/>
              <a:ext cx="2719" cy="744"/>
              <a:chOff x="0" y="0"/>
              <a:chExt cx="2719" cy="744"/>
            </a:xfrm>
          </p:grpSpPr>
          <p:grpSp>
            <p:nvGrpSpPr>
              <p:cNvPr id="53304" name="Group 59"/>
              <p:cNvGrpSpPr>
                <a:grpSpLocks/>
              </p:cNvGrpSpPr>
              <p:nvPr/>
            </p:nvGrpSpPr>
            <p:grpSpPr bwMode="auto">
              <a:xfrm>
                <a:off x="0" y="0"/>
                <a:ext cx="843" cy="744"/>
                <a:chOff x="0" y="0"/>
                <a:chExt cx="843" cy="744"/>
              </a:xfrm>
            </p:grpSpPr>
            <p:sp>
              <p:nvSpPr>
                <p:cNvPr id="53311" name="AutoShape 60"/>
                <p:cNvSpPr>
                  <a:spLocks/>
                </p:cNvSpPr>
                <p:nvPr/>
              </p:nvSpPr>
              <p:spPr bwMode="auto">
                <a:xfrm>
                  <a:off x="0"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12" name="Rectangle 61"/>
                <p:cNvSpPr>
                  <a:spLocks/>
                </p:cNvSpPr>
                <p:nvPr/>
              </p:nvSpPr>
              <p:spPr bwMode="auto">
                <a:xfrm>
                  <a:off x="105" y="280"/>
                  <a:ext cx="61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spAutoFit/>
                </a:bodyPr>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a:sym typeface="Lucida Grande"/>
                    </a:rPr>
                    <a:t>Network member</a:t>
                  </a:r>
                </a:p>
              </p:txBody>
            </p:sp>
          </p:grpSp>
          <p:grpSp>
            <p:nvGrpSpPr>
              <p:cNvPr id="53305" name="Group 62"/>
              <p:cNvGrpSpPr>
                <a:grpSpLocks/>
              </p:cNvGrpSpPr>
              <p:nvPr/>
            </p:nvGrpSpPr>
            <p:grpSpPr bwMode="auto">
              <a:xfrm>
                <a:off x="864" y="0"/>
                <a:ext cx="843" cy="744"/>
                <a:chOff x="0" y="0"/>
                <a:chExt cx="843" cy="744"/>
              </a:xfrm>
            </p:grpSpPr>
            <p:sp>
              <p:nvSpPr>
                <p:cNvPr id="53309" name="AutoShape 63"/>
                <p:cNvSpPr>
                  <a:spLocks/>
                </p:cNvSpPr>
                <p:nvPr/>
              </p:nvSpPr>
              <p:spPr bwMode="auto">
                <a:xfrm>
                  <a:off x="0"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10" name="Rectangle 64"/>
                <p:cNvSpPr>
                  <a:spLocks/>
                </p:cNvSpPr>
                <p:nvPr/>
              </p:nvSpPr>
              <p:spPr bwMode="auto">
                <a:xfrm>
                  <a:off x="111" y="244"/>
                  <a:ext cx="62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spAutoFit/>
                </a:bodyPr>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ym typeface="Lucida Grande"/>
                    </a:rPr>
                    <a:t>National media</a:t>
                  </a:r>
                </a:p>
              </p:txBody>
            </p:sp>
          </p:grpSp>
          <p:grpSp>
            <p:nvGrpSpPr>
              <p:cNvPr id="53306" name="Group 65"/>
              <p:cNvGrpSpPr>
                <a:grpSpLocks/>
              </p:cNvGrpSpPr>
              <p:nvPr/>
            </p:nvGrpSpPr>
            <p:grpSpPr bwMode="auto">
              <a:xfrm>
                <a:off x="1659" y="0"/>
                <a:ext cx="1060" cy="744"/>
                <a:chOff x="-57" y="0"/>
                <a:chExt cx="1059" cy="744"/>
              </a:xfrm>
            </p:grpSpPr>
            <p:sp>
              <p:nvSpPr>
                <p:cNvPr id="53307" name="AutoShape 66"/>
                <p:cNvSpPr>
                  <a:spLocks/>
                </p:cNvSpPr>
                <p:nvPr/>
              </p:nvSpPr>
              <p:spPr bwMode="auto">
                <a:xfrm>
                  <a:off x="11" y="0"/>
                  <a:ext cx="843" cy="7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0" y="10800"/>
                      </a:lnTo>
                      <a:lnTo>
                        <a:pt x="10800" y="21600"/>
                      </a:lnTo>
                      <a:lnTo>
                        <a:pt x="21600" y="10800"/>
                      </a:lnTo>
                      <a:lnTo>
                        <a:pt x="10800" y="0"/>
                      </a:lnTo>
                      <a:close/>
                      <a:moveTo>
                        <a:pt x="10800" y="0"/>
                      </a:moveTo>
                    </a:path>
                  </a:pathLst>
                </a:custGeom>
                <a:solidFill>
                  <a:srgbClr val="FF84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308" name="Rectangle 67"/>
                <p:cNvSpPr>
                  <a:spLocks/>
                </p:cNvSpPr>
                <p:nvPr/>
              </p:nvSpPr>
              <p:spPr bwMode="auto">
                <a:xfrm>
                  <a:off x="-57" y="246"/>
                  <a:ext cx="105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spAutoFit/>
                </a:bodyPr>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a:sym typeface="Lucida Grande"/>
                    </a:rPr>
                    <a:t>Government department</a:t>
                  </a:r>
                </a:p>
              </p:txBody>
            </p:sp>
          </p:grpSp>
        </p:grpSp>
        <p:sp>
          <p:nvSpPr>
            <p:cNvPr id="53301" name="Line 68"/>
            <p:cNvSpPr>
              <a:spLocks noChangeShapeType="1"/>
            </p:cNvSpPr>
            <p:nvPr/>
          </p:nvSpPr>
          <p:spPr bwMode="auto">
            <a:xfrm rot="10800000">
              <a:off x="433" y="720"/>
              <a:ext cx="768" cy="288"/>
            </a:xfrm>
            <a:prstGeom prst="line">
              <a:avLst/>
            </a:prstGeom>
            <a:noFill/>
            <a:ln w="25400">
              <a:solidFill>
                <a:schemeClr val="tx1"/>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02" name="Line 69"/>
            <p:cNvSpPr>
              <a:spLocks noChangeShapeType="1"/>
            </p:cNvSpPr>
            <p:nvPr/>
          </p:nvSpPr>
          <p:spPr bwMode="auto">
            <a:xfrm rot="10800000" flipH="1">
              <a:off x="1201" y="720"/>
              <a:ext cx="96" cy="288"/>
            </a:xfrm>
            <a:prstGeom prst="line">
              <a:avLst/>
            </a:prstGeom>
            <a:noFill/>
            <a:ln w="25400">
              <a:solidFill>
                <a:schemeClr val="tx1"/>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03" name="Line 70"/>
            <p:cNvSpPr>
              <a:spLocks noChangeShapeType="1"/>
            </p:cNvSpPr>
            <p:nvPr/>
          </p:nvSpPr>
          <p:spPr bwMode="auto">
            <a:xfrm rot="10800000" flipH="1">
              <a:off x="1201" y="719"/>
              <a:ext cx="960" cy="289"/>
            </a:xfrm>
            <a:prstGeom prst="line">
              <a:avLst/>
            </a:prstGeom>
            <a:noFill/>
            <a:ln w="25400">
              <a:solidFill>
                <a:schemeClr val="tx1"/>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9" name="Group 71"/>
          <p:cNvGrpSpPr>
            <a:grpSpLocks/>
          </p:cNvGrpSpPr>
          <p:nvPr/>
        </p:nvGrpSpPr>
        <p:grpSpPr bwMode="auto">
          <a:xfrm>
            <a:off x="354013" y="468313"/>
            <a:ext cx="3576637" cy="1273175"/>
            <a:chOff x="-50" y="0"/>
            <a:chExt cx="2253" cy="800"/>
          </a:xfrm>
        </p:grpSpPr>
        <p:grpSp>
          <p:nvGrpSpPr>
            <p:cNvPr id="53287" name="Group 72"/>
            <p:cNvGrpSpPr>
              <a:grpSpLocks/>
            </p:cNvGrpSpPr>
            <p:nvPr/>
          </p:nvGrpSpPr>
          <p:grpSpPr bwMode="auto">
            <a:xfrm>
              <a:off x="-50" y="0"/>
              <a:ext cx="2253" cy="432"/>
              <a:chOff x="-50" y="0"/>
              <a:chExt cx="2253" cy="432"/>
            </a:xfrm>
          </p:grpSpPr>
          <p:grpSp>
            <p:nvGrpSpPr>
              <p:cNvPr id="53291" name="Group 73"/>
              <p:cNvGrpSpPr>
                <a:grpSpLocks/>
              </p:cNvGrpSpPr>
              <p:nvPr/>
            </p:nvGrpSpPr>
            <p:grpSpPr bwMode="auto">
              <a:xfrm>
                <a:off x="-50" y="0"/>
                <a:ext cx="799" cy="432"/>
                <a:chOff x="-50" y="0"/>
                <a:chExt cx="799" cy="432"/>
              </a:xfrm>
            </p:grpSpPr>
            <p:sp>
              <p:nvSpPr>
                <p:cNvPr id="53298" name="AutoShape 74"/>
                <p:cNvSpPr>
                  <a:spLocks/>
                </p:cNvSpPr>
                <p:nvPr/>
              </p:nvSpPr>
              <p:spPr bwMode="auto">
                <a:xfrm>
                  <a:off x="0" y="0"/>
                  <a:ext cx="721"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0"/>
                      </a:moveTo>
                      <a:lnTo>
                        <a:pt x="0" y="10800"/>
                      </a:lnTo>
                      <a:lnTo>
                        <a:pt x="5400" y="21600"/>
                      </a:lnTo>
                      <a:lnTo>
                        <a:pt x="16200" y="21600"/>
                      </a:lnTo>
                      <a:lnTo>
                        <a:pt x="21600" y="10800"/>
                      </a:lnTo>
                      <a:lnTo>
                        <a:pt x="16200" y="0"/>
                      </a:lnTo>
                      <a:lnTo>
                        <a:pt x="5400" y="0"/>
                      </a:lnTo>
                      <a:close/>
                      <a:moveTo>
                        <a:pt x="5400" y="0"/>
                      </a:moveTo>
                    </a:path>
                  </a:pathLst>
                </a:custGeom>
                <a:solidFill>
                  <a:srgbClr val="10F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299" name="Rectangle 75"/>
                <p:cNvSpPr>
                  <a:spLocks/>
                </p:cNvSpPr>
                <p:nvPr/>
              </p:nvSpPr>
              <p:spPr bwMode="auto">
                <a:xfrm>
                  <a:off x="-50" y="61"/>
                  <a:ext cx="79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spAutoFit/>
                </a:bodyPr>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ym typeface="Lucida Grande"/>
                    </a:rPr>
                    <a:t>Community leaders</a:t>
                  </a:r>
                </a:p>
              </p:txBody>
            </p:sp>
          </p:grpSp>
          <p:grpSp>
            <p:nvGrpSpPr>
              <p:cNvPr id="53292" name="Group 76"/>
              <p:cNvGrpSpPr>
                <a:grpSpLocks/>
              </p:cNvGrpSpPr>
              <p:nvPr/>
            </p:nvGrpSpPr>
            <p:grpSpPr bwMode="auto">
              <a:xfrm>
                <a:off x="721" y="0"/>
                <a:ext cx="720" cy="432"/>
                <a:chOff x="0" y="0"/>
                <a:chExt cx="720" cy="432"/>
              </a:xfrm>
            </p:grpSpPr>
            <p:sp>
              <p:nvSpPr>
                <p:cNvPr id="53296" name="AutoShape 77"/>
                <p:cNvSpPr>
                  <a:spLocks/>
                </p:cNvSpPr>
                <p:nvPr/>
              </p:nvSpPr>
              <p:spPr bwMode="auto">
                <a:xfrm>
                  <a:off x="0" y="0"/>
                  <a:ext cx="720"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0"/>
                      </a:moveTo>
                      <a:lnTo>
                        <a:pt x="0" y="10800"/>
                      </a:lnTo>
                      <a:lnTo>
                        <a:pt x="5400" y="21600"/>
                      </a:lnTo>
                      <a:lnTo>
                        <a:pt x="16200" y="21600"/>
                      </a:lnTo>
                      <a:lnTo>
                        <a:pt x="21600" y="10800"/>
                      </a:lnTo>
                      <a:lnTo>
                        <a:pt x="16200" y="0"/>
                      </a:lnTo>
                      <a:lnTo>
                        <a:pt x="5400" y="0"/>
                      </a:lnTo>
                      <a:close/>
                      <a:moveTo>
                        <a:pt x="5400" y="0"/>
                      </a:moveTo>
                    </a:path>
                  </a:pathLst>
                </a:custGeom>
                <a:solidFill>
                  <a:srgbClr val="10F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297" name="Rectangle 78"/>
                <p:cNvSpPr>
                  <a:spLocks/>
                </p:cNvSpPr>
                <p:nvPr/>
              </p:nvSpPr>
              <p:spPr bwMode="auto">
                <a:xfrm>
                  <a:off x="71" y="80"/>
                  <a:ext cx="58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spAutoFit/>
                </a:bodyPr>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ym typeface="Lucida Grande"/>
                    </a:rPr>
                    <a:t>District official</a:t>
                  </a:r>
                </a:p>
              </p:txBody>
            </p:sp>
          </p:grpSp>
          <p:grpSp>
            <p:nvGrpSpPr>
              <p:cNvPr id="53293" name="Group 79"/>
              <p:cNvGrpSpPr>
                <a:grpSpLocks/>
              </p:cNvGrpSpPr>
              <p:nvPr/>
            </p:nvGrpSpPr>
            <p:grpSpPr bwMode="auto">
              <a:xfrm>
                <a:off x="1441" y="0"/>
                <a:ext cx="762" cy="432"/>
                <a:chOff x="0" y="0"/>
                <a:chExt cx="762" cy="432"/>
              </a:xfrm>
            </p:grpSpPr>
            <p:sp>
              <p:nvSpPr>
                <p:cNvPr id="53294" name="AutoShape 80"/>
                <p:cNvSpPr>
                  <a:spLocks/>
                </p:cNvSpPr>
                <p:nvPr/>
              </p:nvSpPr>
              <p:spPr bwMode="auto">
                <a:xfrm>
                  <a:off x="0" y="0"/>
                  <a:ext cx="720"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0"/>
                      </a:moveTo>
                      <a:lnTo>
                        <a:pt x="0" y="10800"/>
                      </a:lnTo>
                      <a:lnTo>
                        <a:pt x="5400" y="21600"/>
                      </a:lnTo>
                      <a:lnTo>
                        <a:pt x="16200" y="21600"/>
                      </a:lnTo>
                      <a:lnTo>
                        <a:pt x="21600" y="10800"/>
                      </a:lnTo>
                      <a:lnTo>
                        <a:pt x="16200" y="0"/>
                      </a:lnTo>
                      <a:lnTo>
                        <a:pt x="5400" y="0"/>
                      </a:lnTo>
                      <a:close/>
                      <a:moveTo>
                        <a:pt x="5400" y="0"/>
                      </a:moveTo>
                    </a:path>
                  </a:pathLst>
                </a:custGeom>
                <a:solidFill>
                  <a:srgbClr val="10F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3295" name="Rectangle 81"/>
                <p:cNvSpPr>
                  <a:spLocks/>
                </p:cNvSpPr>
                <p:nvPr/>
              </p:nvSpPr>
              <p:spPr bwMode="auto">
                <a:xfrm>
                  <a:off x="69" y="80"/>
                  <a:ext cx="69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spAutoFit/>
                </a:bodyPr>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ym typeface="Lucida Grande"/>
                    </a:rPr>
                    <a:t>Illegal loggers</a:t>
                  </a:r>
                </a:p>
              </p:txBody>
            </p:sp>
          </p:grpSp>
        </p:grpSp>
        <p:sp>
          <p:nvSpPr>
            <p:cNvPr id="53288" name="Line 82"/>
            <p:cNvSpPr>
              <a:spLocks noChangeShapeType="1"/>
            </p:cNvSpPr>
            <p:nvPr/>
          </p:nvSpPr>
          <p:spPr bwMode="auto">
            <a:xfrm rot="10800000">
              <a:off x="337" y="416"/>
              <a:ext cx="96" cy="384"/>
            </a:xfrm>
            <a:prstGeom prst="line">
              <a:avLst/>
            </a:prstGeom>
            <a:noFill/>
            <a:ln w="25400">
              <a:solidFill>
                <a:schemeClr val="tx1"/>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89" name="Line 83"/>
            <p:cNvSpPr>
              <a:spLocks noChangeShapeType="1"/>
            </p:cNvSpPr>
            <p:nvPr/>
          </p:nvSpPr>
          <p:spPr bwMode="auto">
            <a:xfrm rot="10800000" flipH="1">
              <a:off x="433" y="415"/>
              <a:ext cx="672" cy="385"/>
            </a:xfrm>
            <a:prstGeom prst="line">
              <a:avLst/>
            </a:prstGeom>
            <a:noFill/>
            <a:ln w="25400">
              <a:solidFill>
                <a:schemeClr val="tx1"/>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90" name="Line 84"/>
            <p:cNvSpPr>
              <a:spLocks noChangeShapeType="1"/>
            </p:cNvSpPr>
            <p:nvPr/>
          </p:nvSpPr>
          <p:spPr bwMode="auto">
            <a:xfrm rot="10800000" flipH="1">
              <a:off x="433" y="415"/>
              <a:ext cx="1344" cy="385"/>
            </a:xfrm>
            <a:prstGeom prst="line">
              <a:avLst/>
            </a:prstGeom>
            <a:noFill/>
            <a:ln w="25400">
              <a:solidFill>
                <a:schemeClr val="tx1"/>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24" name="Group 85"/>
          <p:cNvGrpSpPr>
            <a:grpSpLocks/>
          </p:cNvGrpSpPr>
          <p:nvPr/>
        </p:nvGrpSpPr>
        <p:grpSpPr bwMode="auto">
          <a:xfrm>
            <a:off x="1909763" y="3695700"/>
            <a:ext cx="5867400" cy="1219200"/>
            <a:chOff x="0" y="0"/>
            <a:chExt cx="3696" cy="768"/>
          </a:xfrm>
        </p:grpSpPr>
        <p:grpSp>
          <p:nvGrpSpPr>
            <p:cNvPr id="53261" name="Group 86"/>
            <p:cNvGrpSpPr>
              <a:grpSpLocks/>
            </p:cNvGrpSpPr>
            <p:nvPr/>
          </p:nvGrpSpPr>
          <p:grpSpPr bwMode="auto">
            <a:xfrm>
              <a:off x="0" y="0"/>
              <a:ext cx="3696" cy="466"/>
              <a:chOff x="0" y="0"/>
              <a:chExt cx="3696" cy="466"/>
            </a:xfrm>
          </p:grpSpPr>
          <p:grpSp>
            <p:nvGrpSpPr>
              <p:cNvPr id="53269" name="Group 87"/>
              <p:cNvGrpSpPr>
                <a:grpSpLocks/>
              </p:cNvGrpSpPr>
              <p:nvPr/>
            </p:nvGrpSpPr>
            <p:grpSpPr bwMode="auto">
              <a:xfrm>
                <a:off x="615" y="0"/>
                <a:ext cx="623" cy="466"/>
                <a:chOff x="0" y="0"/>
                <a:chExt cx="623" cy="466"/>
              </a:xfrm>
            </p:grpSpPr>
            <p:sp>
              <p:nvSpPr>
                <p:cNvPr id="53285" name="Oval 88"/>
                <p:cNvSpPr>
                  <a:spLocks/>
                </p:cNvSpPr>
                <p:nvPr/>
              </p:nvSpPr>
              <p:spPr bwMode="auto">
                <a:xfrm>
                  <a:off x="0" y="0"/>
                  <a:ext cx="623" cy="466"/>
                </a:xfrm>
                <a:prstGeom prst="ellipse">
                  <a:avLst/>
                </a:prstGeom>
                <a:solidFill>
                  <a:srgbClr val="6B5DA6">
                    <a:alpha val="4941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53286" name="Rectangle 89"/>
                <p:cNvSpPr>
                  <a:spLocks/>
                </p:cNvSpPr>
                <p:nvPr/>
              </p:nvSpPr>
              <p:spPr bwMode="auto">
                <a:xfrm>
                  <a:off x="131" y="159"/>
                  <a:ext cx="45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777777"/>
                      </a:solidFill>
                      <a:latin typeface="Lucida Grande"/>
                      <a:sym typeface="Lucida Grande"/>
                    </a:rPr>
                    <a:t>CSO</a:t>
                  </a:r>
                </a:p>
              </p:txBody>
            </p:sp>
          </p:grpSp>
          <p:grpSp>
            <p:nvGrpSpPr>
              <p:cNvPr id="53270" name="Group 90"/>
              <p:cNvGrpSpPr>
                <a:grpSpLocks/>
              </p:cNvGrpSpPr>
              <p:nvPr/>
            </p:nvGrpSpPr>
            <p:grpSpPr bwMode="auto">
              <a:xfrm>
                <a:off x="3073" y="0"/>
                <a:ext cx="623" cy="466"/>
                <a:chOff x="0" y="0"/>
                <a:chExt cx="623" cy="466"/>
              </a:xfrm>
            </p:grpSpPr>
            <p:sp>
              <p:nvSpPr>
                <p:cNvPr id="53283" name="Oval 91"/>
                <p:cNvSpPr>
                  <a:spLocks/>
                </p:cNvSpPr>
                <p:nvPr/>
              </p:nvSpPr>
              <p:spPr bwMode="auto">
                <a:xfrm>
                  <a:off x="0" y="0"/>
                  <a:ext cx="623" cy="466"/>
                </a:xfrm>
                <a:prstGeom prst="ellipse">
                  <a:avLst/>
                </a:prstGeom>
                <a:solidFill>
                  <a:srgbClr val="6B5DA6">
                    <a:alpha val="4941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53284" name="Rectangle 92"/>
                <p:cNvSpPr>
                  <a:spLocks/>
                </p:cNvSpPr>
                <p:nvPr/>
              </p:nvSpPr>
              <p:spPr bwMode="auto">
                <a:xfrm>
                  <a:off x="131" y="96"/>
                  <a:ext cx="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777777"/>
                      </a:solidFill>
                      <a:latin typeface="Lucida Grande"/>
                      <a:sym typeface="Lucida Grande"/>
                    </a:rPr>
                    <a:t>CSO</a:t>
                  </a:r>
                </a:p>
              </p:txBody>
            </p:sp>
          </p:grpSp>
          <p:grpSp>
            <p:nvGrpSpPr>
              <p:cNvPr id="53271" name="Group 93"/>
              <p:cNvGrpSpPr>
                <a:grpSpLocks/>
              </p:cNvGrpSpPr>
              <p:nvPr/>
            </p:nvGrpSpPr>
            <p:grpSpPr bwMode="auto">
              <a:xfrm>
                <a:off x="0" y="0"/>
                <a:ext cx="664" cy="466"/>
                <a:chOff x="0" y="0"/>
                <a:chExt cx="664" cy="466"/>
              </a:xfrm>
            </p:grpSpPr>
            <p:sp>
              <p:nvSpPr>
                <p:cNvPr id="53281" name="Oval 94"/>
                <p:cNvSpPr>
                  <a:spLocks/>
                </p:cNvSpPr>
                <p:nvPr/>
              </p:nvSpPr>
              <p:spPr bwMode="auto">
                <a:xfrm>
                  <a:off x="0" y="0"/>
                  <a:ext cx="623" cy="466"/>
                </a:xfrm>
                <a:prstGeom prst="ellipse">
                  <a:avLst/>
                </a:prstGeom>
                <a:solidFill>
                  <a:srgbClr val="6B5DA6">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53282" name="Rectangle 95"/>
                <p:cNvSpPr>
                  <a:spLocks/>
                </p:cNvSpPr>
                <p:nvPr/>
              </p:nvSpPr>
              <p:spPr bwMode="auto">
                <a:xfrm>
                  <a:off x="15" y="72"/>
                  <a:ext cx="64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sym typeface="Lucida Grande"/>
                    </a:rPr>
                    <a:t>CSO (TFCG)</a:t>
                  </a:r>
                </a:p>
              </p:txBody>
            </p:sp>
          </p:grpSp>
          <p:grpSp>
            <p:nvGrpSpPr>
              <p:cNvPr id="53272" name="Group 96"/>
              <p:cNvGrpSpPr>
                <a:grpSpLocks/>
              </p:cNvGrpSpPr>
              <p:nvPr/>
            </p:nvGrpSpPr>
            <p:grpSpPr bwMode="auto">
              <a:xfrm>
                <a:off x="1229" y="0"/>
                <a:ext cx="623" cy="466"/>
                <a:chOff x="0" y="0"/>
                <a:chExt cx="623" cy="466"/>
              </a:xfrm>
            </p:grpSpPr>
            <p:sp>
              <p:nvSpPr>
                <p:cNvPr id="53279" name="Oval 97"/>
                <p:cNvSpPr>
                  <a:spLocks/>
                </p:cNvSpPr>
                <p:nvPr/>
              </p:nvSpPr>
              <p:spPr bwMode="auto">
                <a:xfrm>
                  <a:off x="0" y="0"/>
                  <a:ext cx="623" cy="466"/>
                </a:xfrm>
                <a:prstGeom prst="ellipse">
                  <a:avLst/>
                </a:prstGeom>
                <a:solidFill>
                  <a:srgbClr val="6B5DA6">
                    <a:alpha val="4941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53280" name="Rectangle 98"/>
                <p:cNvSpPr>
                  <a:spLocks/>
                </p:cNvSpPr>
                <p:nvPr/>
              </p:nvSpPr>
              <p:spPr bwMode="auto">
                <a:xfrm>
                  <a:off x="122" y="89"/>
                  <a:ext cx="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777777"/>
                      </a:solidFill>
                      <a:latin typeface="Lucida Grande"/>
                      <a:sym typeface="Lucida Grande"/>
                    </a:rPr>
                    <a:t>CSO</a:t>
                  </a:r>
                </a:p>
              </p:txBody>
            </p:sp>
          </p:grpSp>
          <p:grpSp>
            <p:nvGrpSpPr>
              <p:cNvPr id="53273" name="Group 99"/>
              <p:cNvGrpSpPr>
                <a:grpSpLocks/>
              </p:cNvGrpSpPr>
              <p:nvPr/>
            </p:nvGrpSpPr>
            <p:grpSpPr bwMode="auto">
              <a:xfrm>
                <a:off x="1845" y="0"/>
                <a:ext cx="622" cy="466"/>
                <a:chOff x="0" y="0"/>
                <a:chExt cx="622" cy="466"/>
              </a:xfrm>
            </p:grpSpPr>
            <p:sp>
              <p:nvSpPr>
                <p:cNvPr id="53277" name="Oval 100"/>
                <p:cNvSpPr>
                  <a:spLocks/>
                </p:cNvSpPr>
                <p:nvPr/>
              </p:nvSpPr>
              <p:spPr bwMode="auto">
                <a:xfrm>
                  <a:off x="0" y="0"/>
                  <a:ext cx="622" cy="466"/>
                </a:xfrm>
                <a:prstGeom prst="ellipse">
                  <a:avLst/>
                </a:prstGeom>
                <a:solidFill>
                  <a:srgbClr val="6B5DA6">
                    <a:alpha val="4941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53278" name="Rectangle 101"/>
                <p:cNvSpPr>
                  <a:spLocks/>
                </p:cNvSpPr>
                <p:nvPr/>
              </p:nvSpPr>
              <p:spPr bwMode="auto">
                <a:xfrm>
                  <a:off x="131" y="96"/>
                  <a:ext cx="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777777"/>
                      </a:solidFill>
                      <a:latin typeface="Lucida Grande"/>
                      <a:sym typeface="Lucida Grande"/>
                    </a:rPr>
                    <a:t>CSO</a:t>
                  </a:r>
                </a:p>
              </p:txBody>
            </p:sp>
          </p:grpSp>
          <p:grpSp>
            <p:nvGrpSpPr>
              <p:cNvPr id="53274" name="Group 102"/>
              <p:cNvGrpSpPr>
                <a:grpSpLocks/>
              </p:cNvGrpSpPr>
              <p:nvPr/>
            </p:nvGrpSpPr>
            <p:grpSpPr bwMode="auto">
              <a:xfrm>
                <a:off x="2459" y="0"/>
                <a:ext cx="623" cy="466"/>
                <a:chOff x="0" y="0"/>
                <a:chExt cx="623" cy="466"/>
              </a:xfrm>
            </p:grpSpPr>
            <p:sp>
              <p:nvSpPr>
                <p:cNvPr id="53275" name="Oval 103"/>
                <p:cNvSpPr>
                  <a:spLocks/>
                </p:cNvSpPr>
                <p:nvPr/>
              </p:nvSpPr>
              <p:spPr bwMode="auto">
                <a:xfrm>
                  <a:off x="0" y="0"/>
                  <a:ext cx="623" cy="466"/>
                </a:xfrm>
                <a:prstGeom prst="ellipse">
                  <a:avLst/>
                </a:prstGeom>
                <a:solidFill>
                  <a:srgbClr val="6B5DA6">
                    <a:alpha val="4941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53276" name="Rectangle 104"/>
                <p:cNvSpPr>
                  <a:spLocks/>
                </p:cNvSpPr>
                <p:nvPr/>
              </p:nvSpPr>
              <p:spPr bwMode="auto">
                <a:xfrm>
                  <a:off x="108" y="81"/>
                  <a:ext cx="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lstStyle>
                  <a:lvl1pPr marL="396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777777"/>
                      </a:solidFill>
                      <a:latin typeface="Lucida Grande"/>
                      <a:sym typeface="Lucida Grande"/>
                    </a:rPr>
                    <a:t>CSO</a:t>
                  </a:r>
                </a:p>
              </p:txBody>
            </p:sp>
          </p:grpSp>
        </p:grpSp>
        <p:grpSp>
          <p:nvGrpSpPr>
            <p:cNvPr id="53262" name="Group 105"/>
            <p:cNvGrpSpPr>
              <a:grpSpLocks/>
            </p:cNvGrpSpPr>
            <p:nvPr/>
          </p:nvGrpSpPr>
          <p:grpSpPr bwMode="auto">
            <a:xfrm>
              <a:off x="336" y="432"/>
              <a:ext cx="3024" cy="336"/>
              <a:chOff x="0" y="0"/>
              <a:chExt cx="3024" cy="336"/>
            </a:xfrm>
          </p:grpSpPr>
          <p:sp>
            <p:nvSpPr>
              <p:cNvPr id="53263" name="Line 106"/>
              <p:cNvSpPr>
                <a:spLocks noChangeShapeType="1"/>
              </p:cNvSpPr>
              <p:nvPr/>
            </p:nvSpPr>
            <p:spPr bwMode="auto">
              <a:xfrm rot="10800000">
                <a:off x="0" y="0"/>
                <a:ext cx="336" cy="336"/>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53264" name="Line 107"/>
              <p:cNvSpPr>
                <a:spLocks noChangeShapeType="1"/>
              </p:cNvSpPr>
              <p:nvPr/>
            </p:nvSpPr>
            <p:spPr bwMode="auto">
              <a:xfrm rot="10800000" flipH="1">
                <a:off x="288" y="48"/>
                <a:ext cx="1488" cy="288"/>
              </a:xfrm>
              <a:prstGeom prst="line">
                <a:avLst/>
              </a:prstGeom>
              <a:noFill/>
              <a:ln w="25400">
                <a:solidFill>
                  <a:srgbClr val="777777"/>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53265" name="Line 108"/>
              <p:cNvSpPr>
                <a:spLocks noChangeShapeType="1"/>
              </p:cNvSpPr>
              <p:nvPr/>
            </p:nvSpPr>
            <p:spPr bwMode="auto">
              <a:xfrm rot="10800000" flipH="1">
                <a:off x="288" y="47"/>
                <a:ext cx="2736" cy="289"/>
              </a:xfrm>
              <a:prstGeom prst="line">
                <a:avLst/>
              </a:prstGeom>
              <a:noFill/>
              <a:ln w="25400">
                <a:solidFill>
                  <a:srgbClr val="777777"/>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53266" name="Line 109"/>
              <p:cNvSpPr>
                <a:spLocks noChangeShapeType="1"/>
              </p:cNvSpPr>
              <p:nvPr/>
            </p:nvSpPr>
            <p:spPr bwMode="auto">
              <a:xfrm rot="10800000" flipH="1">
                <a:off x="288" y="47"/>
                <a:ext cx="2112" cy="289"/>
              </a:xfrm>
              <a:prstGeom prst="line">
                <a:avLst/>
              </a:prstGeom>
              <a:noFill/>
              <a:ln w="25400">
                <a:solidFill>
                  <a:srgbClr val="777777"/>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53267" name="Line 110"/>
              <p:cNvSpPr>
                <a:spLocks noChangeShapeType="1"/>
              </p:cNvSpPr>
              <p:nvPr/>
            </p:nvSpPr>
            <p:spPr bwMode="auto">
              <a:xfrm rot="10800000" flipH="1">
                <a:off x="288" y="0"/>
                <a:ext cx="336" cy="288"/>
              </a:xfrm>
              <a:prstGeom prst="line">
                <a:avLst/>
              </a:prstGeom>
              <a:noFill/>
              <a:ln w="25400">
                <a:solidFill>
                  <a:srgbClr val="777777"/>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53268" name="Line 111"/>
              <p:cNvSpPr>
                <a:spLocks noChangeShapeType="1"/>
              </p:cNvSpPr>
              <p:nvPr/>
            </p:nvSpPr>
            <p:spPr bwMode="auto">
              <a:xfrm rot="10800000" flipH="1">
                <a:off x="240" y="0"/>
                <a:ext cx="816" cy="336"/>
              </a:xfrm>
              <a:prstGeom prst="line">
                <a:avLst/>
              </a:prstGeom>
              <a:noFill/>
              <a:ln w="25400">
                <a:solidFill>
                  <a:srgbClr val="777777"/>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grpSp>
      </p:grpSp>
    </p:spTree>
    <p:extLst>
      <p:ext uri="{BB962C8B-B14F-4D97-AF65-F5344CB8AC3E}">
        <p14:creationId xmlns:p14="http://schemas.microsoft.com/office/powerpoint/2010/main" val="4322778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14082"/>
                                        </p:tgtEl>
                                        <p:attrNameLst>
                                          <p:attrName>style.visibility</p:attrName>
                                        </p:attrNameLst>
                                      </p:cBhvr>
                                      <p:to>
                                        <p:strVal val="visible"/>
                                      </p:to>
                                    </p:set>
                                    <p:animEffect transition="in" filter="fade">
                                      <p:cBhvr>
                                        <p:cTn id="33" dur="500"/>
                                        <p:tgtEl>
                                          <p:spTgt spid="81408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14129"/>
                                        </p:tgtEl>
                                        <p:attrNameLst>
                                          <p:attrName>style.visibility</p:attrName>
                                        </p:attrNameLst>
                                      </p:cBhvr>
                                      <p:to>
                                        <p:strVal val="visible"/>
                                      </p:to>
                                    </p:set>
                                    <p:animEffect transition="in" filter="fade">
                                      <p:cBhvr>
                                        <p:cTn id="38" dur="500"/>
                                        <p:tgtEl>
                                          <p:spTgt spid="81412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14130"/>
                                        </p:tgtEl>
                                        <p:attrNameLst>
                                          <p:attrName>style.visibility</p:attrName>
                                        </p:attrNameLst>
                                      </p:cBhvr>
                                      <p:to>
                                        <p:strVal val="visible"/>
                                      </p:to>
                                    </p:set>
                                    <p:animEffect transition="in" filter="fade">
                                      <p:cBhvr>
                                        <p:cTn id="43" dur="500"/>
                                        <p:tgtEl>
                                          <p:spTgt spid="81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129" grpId="0" animBg="1"/>
      <p:bldP spid="814082" grpId="0" animBg="1"/>
      <p:bldP spid="8141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Partners monitoring PMs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5567833"/>
              </p:ext>
            </p:extLst>
          </p:nvPr>
        </p:nvGraphicFramePr>
        <p:xfrm>
          <a:off x="214313" y="1143000"/>
          <a:ext cx="8472488" cy="5022304"/>
        </p:xfrm>
        <a:graphic>
          <a:graphicData uri="http://schemas.openxmlformats.org/drawingml/2006/table">
            <a:tbl>
              <a:tblPr firstRow="1" bandRow="1">
                <a:tableStyleId>{00A15C55-8517-42AA-B614-E9B94910E393}</a:tableStyleId>
              </a:tblPr>
              <a:tblGrid>
                <a:gridCol w="3205559"/>
                <a:gridCol w="5266929"/>
              </a:tblGrid>
              <a:tr h="801339">
                <a:tc>
                  <a:txBody>
                    <a:bodyPr/>
                    <a:lstStyle/>
                    <a:p>
                      <a:pPr algn="ctr"/>
                      <a:r>
                        <a:rPr lang="en-GB" sz="2400" dirty="0" smtClean="0"/>
                        <a:t>Progress Marker</a:t>
                      </a:r>
                      <a:endParaRPr lang="en-GB" sz="2400" dirty="0"/>
                    </a:p>
                  </a:txBody>
                  <a:tcPr anchor="ctr"/>
                </a:tc>
                <a:tc>
                  <a:txBody>
                    <a:bodyPr/>
                    <a:lstStyle/>
                    <a:p>
                      <a:pPr algn="ctr"/>
                      <a:r>
                        <a:rPr lang="en-GB" sz="2400" dirty="0" smtClean="0"/>
                        <a:t>Observations</a:t>
                      </a:r>
                      <a:endParaRPr lang="en-GB" sz="2400" dirty="0"/>
                    </a:p>
                  </a:txBody>
                  <a:tcPr anchor="ctr"/>
                </a:tc>
              </a:tr>
              <a:tr h="1910148">
                <a:tc>
                  <a:txBody>
                    <a:bodyPr/>
                    <a:lstStyle/>
                    <a:p>
                      <a:r>
                        <a:rPr lang="en-GB" sz="1800" u="sng" kern="1200" dirty="0" smtClean="0">
                          <a:effectLst/>
                        </a:rPr>
                        <a:t>Politicians</a:t>
                      </a:r>
                      <a:r>
                        <a:rPr lang="en-GB" sz="1800" kern="1200" dirty="0" smtClean="0">
                          <a:effectLst/>
                        </a:rPr>
                        <a:t> work with</a:t>
                      </a:r>
                      <a:r>
                        <a:rPr lang="en-GB" sz="1800" kern="1200" baseline="0" dirty="0" smtClean="0">
                          <a:effectLst/>
                        </a:rPr>
                        <a:t> / convince</a:t>
                      </a:r>
                      <a:r>
                        <a:rPr lang="en-GB" sz="1800" kern="1200" dirty="0" smtClean="0">
                          <a:effectLst/>
                        </a:rPr>
                        <a:t> civil servant and appointed officials to publish expenditure reports.</a:t>
                      </a:r>
                      <a:endParaRPr lang="en-GB" dirty="0"/>
                    </a:p>
                  </a:txBody>
                  <a:tcPr/>
                </a:tc>
                <a:tc>
                  <a:txBody>
                    <a:bodyPr/>
                    <a:lstStyle/>
                    <a:p>
                      <a:r>
                        <a:rPr lang="en-GB" sz="1800" kern="1200" dirty="0" smtClean="0">
                          <a:solidFill>
                            <a:schemeClr val="dk1"/>
                          </a:solidFill>
                          <a:effectLst/>
                          <a:latin typeface="+mn-lt"/>
                          <a:ea typeface="+mn-ea"/>
                          <a:cs typeface="+mn-cs"/>
                        </a:rPr>
                        <a:t>In two wards of </a:t>
                      </a:r>
                      <a:r>
                        <a:rPr lang="en-GB" sz="1800" kern="1200" dirty="0" err="1" smtClean="0">
                          <a:solidFill>
                            <a:schemeClr val="dk1"/>
                          </a:solidFill>
                          <a:effectLst/>
                          <a:latin typeface="+mn-lt"/>
                          <a:ea typeface="+mn-ea"/>
                          <a:cs typeface="+mn-cs"/>
                        </a:rPr>
                        <a:t>xxxx</a:t>
                      </a:r>
                      <a:r>
                        <a:rPr lang="en-GB" sz="1800" kern="1200" dirty="0" smtClean="0">
                          <a:solidFill>
                            <a:schemeClr val="dk1"/>
                          </a:solidFill>
                          <a:effectLst/>
                          <a:latin typeface="+mn-lt"/>
                          <a:ea typeface="+mn-ea"/>
                          <a:cs typeface="+mn-cs"/>
                        </a:rPr>
                        <a:t> and </a:t>
                      </a:r>
                      <a:r>
                        <a:rPr lang="en-GB" sz="1800" kern="1200" dirty="0" err="1" smtClean="0">
                          <a:solidFill>
                            <a:schemeClr val="dk1"/>
                          </a:solidFill>
                          <a:effectLst/>
                          <a:latin typeface="+mn-lt"/>
                          <a:ea typeface="+mn-ea"/>
                          <a:cs typeface="+mn-cs"/>
                        </a:rPr>
                        <a:t>xxxx</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district </a:t>
                      </a:r>
                      <a:r>
                        <a:rPr lang="en-GB" sz="1800" kern="1200" dirty="0" smtClean="0">
                          <a:solidFill>
                            <a:schemeClr val="dk1"/>
                          </a:solidFill>
                          <a:effectLst/>
                          <a:latin typeface="+mn-lt"/>
                          <a:ea typeface="+mn-ea"/>
                          <a:cs typeface="+mn-cs"/>
                        </a:rPr>
                        <a:t>councillors have been working with a team of civil servants (i.e. WEOs and VEOs) in preparing ward budget and expenditure reports.  These reports were shared with the village communities, and the councillors are playing an active role in ensuring this happens quarterly.</a:t>
                      </a:r>
                      <a:endParaRPr lang="en-GB" dirty="0"/>
                    </a:p>
                  </a:txBody>
                  <a:tcPr/>
                </a:tc>
              </a:tr>
              <a:tr h="2310817">
                <a:tc>
                  <a:txBody>
                    <a:bodyPr/>
                    <a:lstStyle/>
                    <a:p>
                      <a:r>
                        <a:rPr lang="en-GB" sz="1800" u="sng" kern="1200" dirty="0" smtClean="0">
                          <a:solidFill>
                            <a:schemeClr val="dk1"/>
                          </a:solidFill>
                          <a:effectLst/>
                          <a:latin typeface="+mn-lt"/>
                          <a:ea typeface="+mn-ea"/>
                          <a:cs typeface="+mn-cs"/>
                        </a:rPr>
                        <a:t>Community members </a:t>
                      </a:r>
                      <a:r>
                        <a:rPr lang="en-GB" sz="1800" kern="1200" dirty="0" smtClean="0">
                          <a:solidFill>
                            <a:schemeClr val="dk1"/>
                          </a:solidFill>
                          <a:effectLst/>
                          <a:latin typeface="+mn-lt"/>
                          <a:ea typeface="+mn-ea"/>
                          <a:cs typeface="+mn-cs"/>
                        </a:rPr>
                        <a:t>speak out in front of leaders with no fear of the consequences.</a:t>
                      </a:r>
                      <a:endParaRPr lang="en-GB" dirty="0"/>
                    </a:p>
                  </a:txBody>
                  <a:tcPr/>
                </a:tc>
                <a:tc>
                  <a:txBody>
                    <a:bodyPr/>
                    <a:lstStyle/>
                    <a:p>
                      <a:r>
                        <a:rPr lang="en-GB" sz="1800" kern="1200" dirty="0" smtClean="0">
                          <a:solidFill>
                            <a:schemeClr val="dk1"/>
                          </a:solidFill>
                          <a:effectLst/>
                          <a:latin typeface="+mn-lt"/>
                          <a:ea typeface="+mn-ea"/>
                          <a:cs typeface="+mn-cs"/>
                        </a:rPr>
                        <a:t>In </a:t>
                      </a:r>
                      <a:r>
                        <a:rPr lang="en-GB" sz="1800" kern="1200" dirty="0" err="1" smtClean="0">
                          <a:solidFill>
                            <a:schemeClr val="dk1"/>
                          </a:solidFill>
                          <a:effectLst/>
                          <a:latin typeface="+mn-lt"/>
                          <a:ea typeface="+mn-ea"/>
                          <a:cs typeface="+mn-cs"/>
                        </a:rPr>
                        <a:t>xxxx</a:t>
                      </a:r>
                      <a:r>
                        <a:rPr lang="en-GB" sz="1800" kern="1200" dirty="0" smtClean="0">
                          <a:solidFill>
                            <a:schemeClr val="dk1"/>
                          </a:solidFill>
                          <a:effectLst/>
                          <a:latin typeface="+mn-lt"/>
                          <a:ea typeface="+mn-ea"/>
                          <a:cs typeface="+mn-cs"/>
                        </a:rPr>
                        <a:t> village community </a:t>
                      </a:r>
                      <a:r>
                        <a:rPr lang="en-GB" sz="1800" kern="1200" dirty="0" smtClean="0">
                          <a:solidFill>
                            <a:schemeClr val="dk1"/>
                          </a:solidFill>
                          <a:effectLst/>
                          <a:latin typeface="+mn-lt"/>
                          <a:ea typeface="+mn-ea"/>
                          <a:cs typeface="+mn-cs"/>
                        </a:rPr>
                        <a:t>members were observed not to fear speaking in front of leaders. This was observed during the District Commissioner’s visit in the area, particularly when they told her they are not happy with the new land plan in which some of villagers’ land has been annexed to dispensary area.</a:t>
                      </a:r>
                      <a:endParaRPr lang="en-GB" dirty="0"/>
                    </a:p>
                  </a:txBody>
                  <a:tcPr/>
                </a:tc>
              </a:tr>
            </a:tbl>
          </a:graphicData>
        </a:graphic>
      </p:graphicFrame>
    </p:spTree>
    <p:extLst>
      <p:ext uri="{BB962C8B-B14F-4D97-AF65-F5344CB8AC3E}">
        <p14:creationId xmlns:p14="http://schemas.microsoft.com/office/powerpoint/2010/main" val="3866750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92275" y="142875"/>
            <a:ext cx="6994525" cy="796925"/>
          </a:xfrm>
        </p:spPr>
        <p:txBody>
          <a:bodyPr>
            <a:normAutofit/>
          </a:bodyPr>
          <a:lstStyle/>
          <a:p>
            <a:pPr eaLnBrk="1" hangingPunct="1">
              <a:defRPr/>
            </a:pPr>
            <a:r>
              <a:rPr sz="3600" dirty="0" smtClean="0">
                <a:latin typeface="Trebuchet MS" pitchFamily="34" charset="0"/>
              </a:rPr>
              <a:t>Anecdote as evidence</a:t>
            </a:r>
          </a:p>
        </p:txBody>
      </p:sp>
      <p:sp>
        <p:nvSpPr>
          <p:cNvPr id="110595" name="Content Placeholder 1"/>
          <p:cNvSpPr>
            <a:spLocks noGrp="1"/>
          </p:cNvSpPr>
          <p:nvPr>
            <p:ph idx="1"/>
          </p:nvPr>
        </p:nvSpPr>
        <p:spPr>
          <a:xfrm>
            <a:off x="214313" y="1143000"/>
            <a:ext cx="8472487" cy="4983163"/>
          </a:xfrm>
        </p:spPr>
        <p:txBody>
          <a:bodyPr/>
          <a:lstStyle/>
          <a:p>
            <a:endParaRPr lang="en-GB" altLang="en-US" smtClean="0"/>
          </a:p>
        </p:txBody>
      </p:sp>
      <p:sp>
        <p:nvSpPr>
          <p:cNvPr id="110596" name="TextBox 22"/>
          <p:cNvSpPr txBox="1">
            <a:spLocks noChangeArrowheads="1"/>
          </p:cNvSpPr>
          <p:nvPr/>
        </p:nvSpPr>
        <p:spPr bwMode="auto">
          <a:xfrm>
            <a:off x="6216650" y="31432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10597" name="TextBox 46"/>
          <p:cNvSpPr txBox="1">
            <a:spLocks noChangeArrowheads="1"/>
          </p:cNvSpPr>
          <p:nvPr/>
        </p:nvSpPr>
        <p:spPr bwMode="auto">
          <a:xfrm>
            <a:off x="6369050" y="4006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b="1">
              <a:solidFill>
                <a:srgbClr val="FF0000"/>
              </a:solidFill>
            </a:endParaRPr>
          </a:p>
        </p:txBody>
      </p:sp>
      <p:sp>
        <p:nvSpPr>
          <p:cNvPr id="110598" name="Rectangle 3"/>
          <p:cNvSpPr txBox="1">
            <a:spLocks noChangeArrowheads="1"/>
          </p:cNvSpPr>
          <p:nvPr/>
        </p:nvSpPr>
        <p:spPr bwMode="auto">
          <a:xfrm>
            <a:off x="814388" y="1196975"/>
            <a:ext cx="7488237"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endParaRPr lang="en-US" altLang="en-US" sz="2800">
              <a:latin typeface="Calibri" pitchFamily="34" charset="0"/>
            </a:endParaRPr>
          </a:p>
        </p:txBody>
      </p:sp>
      <p:pic>
        <p:nvPicPr>
          <p:cNvPr id="1105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484313"/>
            <a:ext cx="74485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34403"/>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524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1111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92275" y="142875"/>
            <a:ext cx="6994525" cy="796925"/>
          </a:xfrm>
        </p:spPr>
        <p:txBody>
          <a:bodyPr/>
          <a:lstStyle/>
          <a:p>
            <a:pPr eaLnBrk="1" hangingPunct="1"/>
            <a:r>
              <a:rPr altLang="en-US" smtClean="0"/>
              <a:t>Acknowledgements</a:t>
            </a:r>
          </a:p>
        </p:txBody>
      </p:sp>
      <p:sp>
        <p:nvSpPr>
          <p:cNvPr id="33795" name="Content Placeholder 2"/>
          <p:cNvSpPr>
            <a:spLocks noGrp="1"/>
          </p:cNvSpPr>
          <p:nvPr>
            <p:ph idx="1"/>
          </p:nvPr>
        </p:nvSpPr>
        <p:spPr>
          <a:xfrm>
            <a:off x="214313" y="1428750"/>
            <a:ext cx="8472487" cy="4357688"/>
          </a:xfrm>
        </p:spPr>
        <p:txBody>
          <a:bodyPr anchor="ctr"/>
          <a:lstStyle/>
          <a:p>
            <a:pPr marL="0" indent="0" algn="just" eaLnBrk="1" hangingPunct="1">
              <a:buFont typeface="Arial" pitchFamily="34" charset="0"/>
              <a:buNone/>
            </a:pPr>
            <a:r>
              <a:rPr lang="nl-BE" altLang="en-US" dirty="0" smtClean="0"/>
              <a:t>This presentation makes use of various materials that were shared by members of the global OM community. Without being exhaustive, special thanks goes to Terry Smutylo, Steff Deprez, Jan Van Ongevalle, Robert Chipimbi, Daniel Roduner and many others.</a:t>
            </a:r>
            <a:endParaRPr lang="en-GB" altLang="en-US" dirty="0" smtClean="0"/>
          </a:p>
        </p:txBody>
      </p:sp>
    </p:spTree>
    <p:extLst>
      <p:ext uri="{BB962C8B-B14F-4D97-AF65-F5344CB8AC3E}">
        <p14:creationId xmlns:p14="http://schemas.microsoft.com/office/powerpoint/2010/main" val="293434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C:\Users\HP\AppData\Roaming\Microsoft\Media Catalog\cartoon.jpg"/>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1979613" y="390525"/>
            <a:ext cx="5046662" cy="6172200"/>
          </a:xfrm>
        </p:spPr>
      </p:pic>
      <p:sp>
        <p:nvSpPr>
          <p:cNvPr id="34819" name="TextBox 4"/>
          <p:cNvSpPr txBox="1">
            <a:spLocks noChangeArrowheads="1"/>
          </p:cNvSpPr>
          <p:nvPr/>
        </p:nvSpPr>
        <p:spPr bwMode="auto">
          <a:xfrm>
            <a:off x="5857875" y="6581775"/>
            <a:ext cx="328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altLang="en-US" sz="1200"/>
              <a:t>Source: A guide for project M&amp;E: IFAD</a:t>
            </a:r>
          </a:p>
        </p:txBody>
      </p:sp>
    </p:spTree>
    <p:extLst>
      <p:ext uri="{BB962C8B-B14F-4D97-AF65-F5344CB8AC3E}">
        <p14:creationId xmlns:p14="http://schemas.microsoft.com/office/powerpoint/2010/main" val="1566488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1571625" y="5967413"/>
            <a:ext cx="6643688" cy="461962"/>
            <a:chOff x="1571846" y="5967862"/>
            <a:chExt cx="6725622" cy="462119"/>
          </a:xfrm>
        </p:grpSpPr>
        <p:sp>
          <p:nvSpPr>
            <p:cNvPr id="88082"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fontAlgn="auto">
                <a:spcBef>
                  <a:spcPct val="50000"/>
                </a:spcBef>
                <a:spcAft>
                  <a:spcPts val="0"/>
                </a:spcAft>
                <a:buClr>
                  <a:schemeClr val="tx2"/>
                </a:buClr>
                <a:buFont typeface="Monotype Sorts" pitchFamily="2" charset="2"/>
                <a:buNone/>
                <a:defRPr/>
              </a:pPr>
              <a:r>
                <a:rPr lang="en-GB" sz="2400" b="1" i="1" kern="10" dirty="0">
                  <a:ln w="9525">
                    <a:noFill/>
                    <a:round/>
                    <a:headEnd/>
                    <a:tailEnd/>
                  </a:ln>
                  <a:latin typeface="+mn-lt"/>
                  <a:ea typeface="+mn-lt"/>
                  <a:cs typeface="+mn-lt"/>
                </a:rPr>
                <a:t>Time</a:t>
              </a:r>
              <a:endParaRPr lang="en-US" sz="2400" b="1" i="1" dirty="0">
                <a:latin typeface="+mn-lt"/>
                <a:cs typeface="Arial" charset="0"/>
              </a:endParaRPr>
            </a:p>
          </p:txBody>
        </p:sp>
        <p:sp>
          <p:nvSpPr>
            <p:cNvPr id="88083" name="Line 9"/>
            <p:cNvSpPr>
              <a:spLocks noChangeShapeType="1"/>
            </p:cNvSpPr>
            <p:nvPr/>
          </p:nvSpPr>
          <p:spPr bwMode="auto">
            <a:xfrm rot="-60000">
              <a:off x="1571846" y="5972626"/>
              <a:ext cx="6725622" cy="85754"/>
            </a:xfrm>
            <a:prstGeom prst="line">
              <a:avLst/>
            </a:prstGeom>
            <a:noFill/>
            <a:ln w="38100">
              <a:solidFill>
                <a:schemeClr val="tx1">
                  <a:lumMod val="95000"/>
                  <a:lumOff val="5000"/>
                </a:schemeClr>
              </a:solidFill>
              <a:prstDash val="sysDot"/>
              <a:round/>
              <a:headEnd/>
              <a:tailEnd type="triangle" w="med" len="med"/>
            </a:ln>
          </p:spPr>
          <p:txBody>
            <a:bodyPr wrap="none" anchor="ctr"/>
            <a:lstStyle/>
            <a:p>
              <a:pPr fontAlgn="auto">
                <a:spcBef>
                  <a:spcPts val="0"/>
                </a:spcBef>
                <a:spcAft>
                  <a:spcPts val="0"/>
                </a:spcAft>
                <a:defRPr/>
              </a:pPr>
              <a:endParaRPr lang="en-GB" b="1" dirty="0">
                <a:effectLst>
                  <a:outerShdw blurRad="38100" dist="38100" dir="2700000" algn="tl">
                    <a:srgbClr val="000000">
                      <a:alpha val="43137"/>
                    </a:srgbClr>
                  </a:outerShdw>
                </a:effectLst>
                <a:latin typeface="+mn-lt"/>
                <a:cs typeface="Arial" charset="0"/>
              </a:endParaRPr>
            </a:p>
          </p:txBody>
        </p:sp>
      </p:grpSp>
      <p:sp>
        <p:nvSpPr>
          <p:cNvPr id="35843" name="Slide Number Placeholder 5"/>
          <p:cNvSpPr>
            <a:spLocks noGrp="1"/>
          </p:cNvSpPr>
          <p:nvPr>
            <p:ph type="sldNum" sz="quarter" idx="4294967295"/>
          </p:nvPr>
        </p:nvSpPr>
        <p:spPr bwMode="auto">
          <a:xfrm>
            <a:off x="3235325" y="6525344"/>
            <a:ext cx="5908675"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600" dirty="0"/>
              <a:t>Source: Ricardo Wilson-Grau (inspired by Jeff Conklin)</a:t>
            </a:r>
          </a:p>
        </p:txBody>
      </p:sp>
      <p:sp>
        <p:nvSpPr>
          <p:cNvPr id="35844" name="Title 30"/>
          <p:cNvSpPr>
            <a:spLocks noGrp="1"/>
          </p:cNvSpPr>
          <p:nvPr>
            <p:ph type="title" idx="4294967295"/>
          </p:nvPr>
        </p:nvSpPr>
        <p:spPr>
          <a:xfrm>
            <a:off x="0" y="555625"/>
            <a:ext cx="6994525" cy="796925"/>
          </a:xfrm>
        </p:spPr>
        <p:txBody>
          <a:bodyPr/>
          <a:lstStyle/>
          <a:p>
            <a:r>
              <a:rPr altLang="en-US" sz="3200" smtClean="0"/>
              <a:t>Conventional thinking…</a:t>
            </a:r>
          </a:p>
        </p:txBody>
      </p:sp>
      <p:grpSp>
        <p:nvGrpSpPr>
          <p:cNvPr id="35845" name="Group 37"/>
          <p:cNvGrpSpPr>
            <a:grpSpLocks/>
          </p:cNvGrpSpPr>
          <p:nvPr/>
        </p:nvGrpSpPr>
        <p:grpSpPr bwMode="auto">
          <a:xfrm>
            <a:off x="611188" y="2297113"/>
            <a:ext cx="7034212" cy="4371975"/>
            <a:chOff x="541338" y="2033599"/>
            <a:chExt cx="7034212" cy="4372034"/>
          </a:xfrm>
        </p:grpSpPr>
        <p:sp>
          <p:nvSpPr>
            <p:cNvPr id="88098" name="Line 9"/>
            <p:cNvSpPr>
              <a:spLocks noChangeShapeType="1"/>
            </p:cNvSpPr>
            <p:nvPr/>
          </p:nvSpPr>
          <p:spPr bwMode="auto">
            <a:xfrm rot="21540000" flipV="1">
              <a:off x="1566863" y="2033599"/>
              <a:ext cx="6008687" cy="3705275"/>
            </a:xfrm>
            <a:prstGeom prst="line">
              <a:avLst/>
            </a:prstGeom>
            <a:noFill/>
            <a:ln w="38100">
              <a:solidFill>
                <a:schemeClr val="tx1">
                  <a:lumMod val="95000"/>
                  <a:lumOff val="5000"/>
                </a:schemeClr>
              </a:solidFill>
              <a:prstDash val="sysDot"/>
              <a:round/>
              <a:headEnd/>
              <a:tailEnd type="triangle" w="med" len="med"/>
            </a:ln>
          </p:spPr>
          <p:txBody>
            <a:bodyPr wrap="none" anchor="ctr"/>
            <a:lstStyle/>
            <a:p>
              <a:pPr fontAlgn="auto">
                <a:spcBef>
                  <a:spcPts val="0"/>
                </a:spcBef>
                <a:spcAft>
                  <a:spcPts val="0"/>
                </a:spcAft>
                <a:defRPr/>
              </a:pPr>
              <a:endParaRPr lang="en-GB" b="1" dirty="0">
                <a:solidFill>
                  <a:schemeClr val="bg1"/>
                </a:solidFill>
                <a:latin typeface="+mn-lt"/>
                <a:cs typeface="Arial" charset="0"/>
              </a:endParaRPr>
            </a:p>
          </p:txBody>
        </p:sp>
        <p:sp>
          <p:nvSpPr>
            <p:cNvPr id="35867"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b="1" kern="10">
                  <a:latin typeface="+mn-lt"/>
                  <a:ea typeface="+mn-lt"/>
                  <a:cs typeface="+mn-lt"/>
                </a:rPr>
                <a:t>Plan</a:t>
              </a:r>
            </a:p>
          </p:txBody>
        </p:sp>
      </p:grpSp>
      <p:grpSp>
        <p:nvGrpSpPr>
          <p:cNvPr id="4" name="Group 107"/>
          <p:cNvGrpSpPr>
            <a:grpSpLocks/>
          </p:cNvGrpSpPr>
          <p:nvPr/>
        </p:nvGrpSpPr>
        <p:grpSpPr bwMode="auto">
          <a:xfrm>
            <a:off x="2154238" y="3875088"/>
            <a:ext cx="1660525" cy="1042987"/>
            <a:chOff x="923977" y="4431492"/>
            <a:chExt cx="2051716" cy="1286910"/>
          </a:xfrm>
        </p:grpSpPr>
        <p:sp>
          <p:nvSpPr>
            <p:cNvPr id="88095" name="Line 10"/>
            <p:cNvSpPr>
              <a:spLocks noChangeShapeType="1"/>
            </p:cNvSpPr>
            <p:nvPr/>
          </p:nvSpPr>
          <p:spPr bwMode="auto">
            <a:xfrm rot="21540000" flipV="1">
              <a:off x="1596767" y="5718402"/>
              <a:ext cx="1235737"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88096" name="Line 12"/>
            <p:cNvSpPr>
              <a:spLocks noChangeShapeType="1"/>
            </p:cNvSpPr>
            <p:nvPr/>
          </p:nvSpPr>
          <p:spPr bwMode="auto">
            <a:xfrm rot="21540000" flipV="1">
              <a:off x="2820735" y="4431492"/>
              <a:ext cx="154958" cy="1275157"/>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5865" name="TextBox 51"/>
            <p:cNvSpPr txBox="1">
              <a:spLocks noChangeArrowheads="1"/>
            </p:cNvSpPr>
            <p:nvPr/>
          </p:nvSpPr>
          <p:spPr bwMode="auto">
            <a:xfrm rot="-60000">
              <a:off x="923977" y="5224792"/>
              <a:ext cx="1934027" cy="45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altLang="en-US" b="1">
                  <a:latin typeface="Calibri" pitchFamily="34" charset="0"/>
                </a:rPr>
                <a:t>ACTIVITIES</a:t>
              </a:r>
            </a:p>
          </p:txBody>
        </p:sp>
      </p:grpSp>
      <p:grpSp>
        <p:nvGrpSpPr>
          <p:cNvPr id="5" name="Group 108"/>
          <p:cNvGrpSpPr>
            <a:grpSpLocks/>
          </p:cNvGrpSpPr>
          <p:nvPr/>
        </p:nvGrpSpPr>
        <p:grpSpPr bwMode="auto">
          <a:xfrm>
            <a:off x="3492500" y="3028950"/>
            <a:ext cx="1557338" cy="838200"/>
            <a:chOff x="2577934" y="3384821"/>
            <a:chExt cx="1921038" cy="1032553"/>
          </a:xfrm>
        </p:grpSpPr>
        <p:sp>
          <p:nvSpPr>
            <p:cNvPr id="88092" name="Line 17"/>
            <p:cNvSpPr>
              <a:spLocks noChangeShapeType="1"/>
            </p:cNvSpPr>
            <p:nvPr/>
          </p:nvSpPr>
          <p:spPr bwMode="auto">
            <a:xfrm rot="21540000" flipV="1">
              <a:off x="2963709" y="4417374"/>
              <a:ext cx="1390353"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88093" name="Line 20"/>
            <p:cNvSpPr>
              <a:spLocks noChangeShapeType="1"/>
            </p:cNvSpPr>
            <p:nvPr/>
          </p:nvSpPr>
          <p:spPr bwMode="auto">
            <a:xfrm rot="21540000" flipV="1">
              <a:off x="4344270" y="3384821"/>
              <a:ext cx="154702" cy="1018864"/>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5862" name="TextBox 48"/>
            <p:cNvSpPr txBox="1">
              <a:spLocks noChangeArrowheads="1"/>
            </p:cNvSpPr>
            <p:nvPr/>
          </p:nvSpPr>
          <p:spPr bwMode="auto">
            <a:xfrm rot="-60000">
              <a:off x="2577934" y="3928476"/>
              <a:ext cx="1803543" cy="45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b="1">
                  <a:latin typeface="Calibri" pitchFamily="34" charset="0"/>
                </a:rPr>
                <a:t>OUTPUTS</a:t>
              </a:r>
            </a:p>
          </p:txBody>
        </p:sp>
      </p:grpSp>
      <p:grpSp>
        <p:nvGrpSpPr>
          <p:cNvPr id="6" name="Group 109"/>
          <p:cNvGrpSpPr>
            <a:grpSpLocks/>
          </p:cNvGrpSpPr>
          <p:nvPr/>
        </p:nvGrpSpPr>
        <p:grpSpPr bwMode="auto">
          <a:xfrm>
            <a:off x="4957763" y="2179638"/>
            <a:ext cx="1452562" cy="838200"/>
            <a:chOff x="4386815" y="2335436"/>
            <a:chExt cx="1791991" cy="1034646"/>
          </a:xfrm>
        </p:grpSpPr>
        <p:sp>
          <p:nvSpPr>
            <p:cNvPr id="88089" name="Line 18"/>
            <p:cNvSpPr>
              <a:spLocks noChangeShapeType="1"/>
            </p:cNvSpPr>
            <p:nvPr/>
          </p:nvSpPr>
          <p:spPr bwMode="auto">
            <a:xfrm rot="21540000" flipV="1">
              <a:off x="4490613" y="3370082"/>
              <a:ext cx="1543267"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88090" name="Line 21"/>
            <p:cNvSpPr>
              <a:spLocks noChangeShapeType="1"/>
            </p:cNvSpPr>
            <p:nvPr/>
          </p:nvSpPr>
          <p:spPr bwMode="auto">
            <a:xfrm rot="21540000" flipV="1">
              <a:off x="6024088" y="2335436"/>
              <a:ext cx="154718" cy="101897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5859" name="TextBox 45"/>
            <p:cNvSpPr txBox="1">
              <a:spLocks noChangeArrowheads="1"/>
            </p:cNvSpPr>
            <p:nvPr/>
          </p:nvSpPr>
          <p:spPr bwMode="auto">
            <a:xfrm rot="-60000">
              <a:off x="4386815" y="2858637"/>
              <a:ext cx="1633356" cy="4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b="1">
                  <a:latin typeface="Calibri" pitchFamily="34" charset="0"/>
                </a:rPr>
                <a:t>OUTCOMES</a:t>
              </a:r>
            </a:p>
          </p:txBody>
        </p:sp>
      </p:grpSp>
      <p:grpSp>
        <p:nvGrpSpPr>
          <p:cNvPr id="7" name="Group 110"/>
          <p:cNvGrpSpPr>
            <a:grpSpLocks/>
          </p:cNvGrpSpPr>
          <p:nvPr/>
        </p:nvGrpSpPr>
        <p:grpSpPr bwMode="auto">
          <a:xfrm>
            <a:off x="6130925" y="1830388"/>
            <a:ext cx="1397000" cy="368300"/>
            <a:chOff x="5834234" y="1906508"/>
            <a:chExt cx="1724739" cy="455379"/>
          </a:xfrm>
        </p:grpSpPr>
        <p:sp>
          <p:nvSpPr>
            <p:cNvPr id="88087" name="Line 16"/>
            <p:cNvSpPr>
              <a:spLocks noChangeShapeType="1"/>
            </p:cNvSpPr>
            <p:nvPr/>
          </p:nvSpPr>
          <p:spPr bwMode="auto">
            <a:xfrm rot="21540000" flipV="1">
              <a:off x="6169383" y="2322630"/>
              <a:ext cx="1389590"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5856" name="TextBox 42"/>
            <p:cNvSpPr txBox="1">
              <a:spLocks noChangeArrowheads="1"/>
            </p:cNvSpPr>
            <p:nvPr/>
          </p:nvSpPr>
          <p:spPr bwMode="auto">
            <a:xfrm rot="-60000">
              <a:off x="5834234" y="1906508"/>
              <a:ext cx="1632623" cy="45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altLang="en-US" b="1">
                  <a:latin typeface="Calibri" pitchFamily="34" charset="0"/>
                </a:rPr>
                <a:t>IMPACT</a:t>
              </a:r>
            </a:p>
          </p:txBody>
        </p:sp>
      </p:grpSp>
      <p:grpSp>
        <p:nvGrpSpPr>
          <p:cNvPr id="8" name="Group 107"/>
          <p:cNvGrpSpPr>
            <a:grpSpLocks/>
          </p:cNvGrpSpPr>
          <p:nvPr/>
        </p:nvGrpSpPr>
        <p:grpSpPr bwMode="auto">
          <a:xfrm>
            <a:off x="1289050" y="4946650"/>
            <a:ext cx="1506538" cy="1042988"/>
            <a:chOff x="1190652" y="4431492"/>
            <a:chExt cx="1859442" cy="1286910"/>
          </a:xfrm>
        </p:grpSpPr>
        <p:sp>
          <p:nvSpPr>
            <p:cNvPr id="88084" name="Line 10"/>
            <p:cNvSpPr>
              <a:spLocks noChangeShapeType="1"/>
            </p:cNvSpPr>
            <p:nvPr/>
          </p:nvSpPr>
          <p:spPr bwMode="auto">
            <a:xfrm rot="21540000" flipV="1">
              <a:off x="1598201" y="5718402"/>
              <a:ext cx="1234403"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88085" name="Line 12"/>
            <p:cNvSpPr>
              <a:spLocks noChangeShapeType="1"/>
            </p:cNvSpPr>
            <p:nvPr/>
          </p:nvSpPr>
          <p:spPr bwMode="auto">
            <a:xfrm rot="21540000" flipV="1">
              <a:off x="2820847" y="4431492"/>
              <a:ext cx="154791" cy="1275157"/>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5854" name="TextBox 40"/>
            <p:cNvSpPr txBox="1">
              <a:spLocks noChangeArrowheads="1"/>
            </p:cNvSpPr>
            <p:nvPr/>
          </p:nvSpPr>
          <p:spPr bwMode="auto">
            <a:xfrm rot="-60000">
              <a:off x="1190652" y="5224793"/>
              <a:ext cx="1859442" cy="45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b="1">
                  <a:latin typeface="Calibri" pitchFamily="34" charset="0"/>
                </a:rPr>
                <a:t>INPUTS</a:t>
              </a:r>
            </a:p>
          </p:txBody>
        </p:sp>
      </p:grpSp>
      <p:sp>
        <p:nvSpPr>
          <p:cNvPr id="35851" name="WordArt 8"/>
          <p:cNvSpPr>
            <a:spLocks noChangeArrowheads="1" noChangeShapeType="1" noTextEdit="1"/>
          </p:cNvSpPr>
          <p:nvPr/>
        </p:nvSpPr>
        <p:spPr bwMode="auto">
          <a:xfrm rot="-179454">
            <a:off x="7478713" y="593725"/>
            <a:ext cx="1514475" cy="200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b="1" kern="10">
                <a:latin typeface="+mn-lt"/>
                <a:ea typeface="+mn-lt"/>
                <a:cs typeface="+mn-lt"/>
              </a:rPr>
              <a:t>Vision and </a:t>
            </a:r>
          </a:p>
          <a:p>
            <a:pPr algn="ctr"/>
            <a:r>
              <a:rPr lang="en-GB" b="1" kern="10">
                <a:latin typeface="+mn-lt"/>
                <a:ea typeface="+mn-lt"/>
                <a:cs typeface="+mn-lt"/>
              </a:rPr>
              <a:t>Mission</a:t>
            </a:r>
          </a:p>
        </p:txBody>
      </p:sp>
    </p:spTree>
    <p:extLst>
      <p:ext uri="{BB962C8B-B14F-4D97-AF65-F5344CB8AC3E}">
        <p14:creationId xmlns:p14="http://schemas.microsoft.com/office/powerpoint/2010/main" val="261212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8"/>
          <p:cNvGrpSpPr>
            <a:grpSpLocks/>
          </p:cNvGrpSpPr>
          <p:nvPr/>
        </p:nvGrpSpPr>
        <p:grpSpPr bwMode="auto">
          <a:xfrm>
            <a:off x="1571625" y="5967413"/>
            <a:ext cx="6643688" cy="461962"/>
            <a:chOff x="1571846" y="5967862"/>
            <a:chExt cx="6725622" cy="462119"/>
          </a:xfrm>
        </p:grpSpPr>
        <p:sp>
          <p:nvSpPr>
            <p:cNvPr id="88082"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fontAlgn="auto">
                <a:spcBef>
                  <a:spcPct val="50000"/>
                </a:spcBef>
                <a:spcAft>
                  <a:spcPts val="0"/>
                </a:spcAft>
                <a:buClr>
                  <a:schemeClr val="tx2"/>
                </a:buClr>
                <a:buFont typeface="Monotype Sorts" pitchFamily="2" charset="2"/>
                <a:buNone/>
                <a:defRPr/>
              </a:pPr>
              <a:r>
                <a:rPr lang="en-GB" sz="2400" b="1" i="1" kern="10" dirty="0">
                  <a:ln w="9525">
                    <a:noFill/>
                    <a:round/>
                    <a:headEnd/>
                    <a:tailEnd/>
                  </a:ln>
                  <a:latin typeface="+mn-lt"/>
                  <a:ea typeface="+mn-lt"/>
                  <a:cs typeface="+mn-lt"/>
                </a:rPr>
                <a:t>Time</a:t>
              </a:r>
              <a:endParaRPr lang="en-US" sz="2400" b="1" i="1" dirty="0">
                <a:latin typeface="+mn-lt"/>
                <a:cs typeface="Arial" charset="0"/>
              </a:endParaRPr>
            </a:p>
          </p:txBody>
        </p:sp>
        <p:sp>
          <p:nvSpPr>
            <p:cNvPr id="88083" name="Line 9"/>
            <p:cNvSpPr>
              <a:spLocks noChangeShapeType="1"/>
            </p:cNvSpPr>
            <p:nvPr/>
          </p:nvSpPr>
          <p:spPr bwMode="auto">
            <a:xfrm rot="-60000">
              <a:off x="1571846" y="5972626"/>
              <a:ext cx="6725622" cy="85754"/>
            </a:xfrm>
            <a:prstGeom prst="line">
              <a:avLst/>
            </a:prstGeom>
            <a:noFill/>
            <a:ln w="38100">
              <a:solidFill>
                <a:schemeClr val="tx1">
                  <a:lumMod val="95000"/>
                  <a:lumOff val="5000"/>
                </a:schemeClr>
              </a:solidFill>
              <a:prstDash val="sysDot"/>
              <a:round/>
              <a:headEnd/>
              <a:tailEnd type="triangle" w="med" len="med"/>
            </a:ln>
          </p:spPr>
          <p:txBody>
            <a:bodyPr wrap="none" anchor="ctr"/>
            <a:lstStyle/>
            <a:p>
              <a:pPr fontAlgn="auto">
                <a:spcBef>
                  <a:spcPts val="0"/>
                </a:spcBef>
                <a:spcAft>
                  <a:spcPts val="0"/>
                </a:spcAft>
                <a:defRPr/>
              </a:pPr>
              <a:endParaRPr lang="en-GB" b="1" dirty="0">
                <a:effectLst>
                  <a:outerShdw blurRad="38100" dist="38100" dir="2700000" algn="tl">
                    <a:srgbClr val="000000">
                      <a:alpha val="43137"/>
                    </a:srgbClr>
                  </a:outerShdw>
                </a:effectLst>
                <a:latin typeface="+mn-lt"/>
                <a:cs typeface="Arial" charset="0"/>
              </a:endParaRPr>
            </a:p>
          </p:txBody>
        </p:sp>
      </p:grpSp>
      <p:sp>
        <p:nvSpPr>
          <p:cNvPr id="36867" name="Title 30"/>
          <p:cNvSpPr>
            <a:spLocks noGrp="1"/>
          </p:cNvSpPr>
          <p:nvPr>
            <p:ph type="title" idx="4294967295"/>
          </p:nvPr>
        </p:nvSpPr>
        <p:spPr>
          <a:xfrm>
            <a:off x="0" y="555625"/>
            <a:ext cx="7246938" cy="503238"/>
          </a:xfrm>
        </p:spPr>
        <p:txBody>
          <a:bodyPr/>
          <a:lstStyle/>
          <a:p>
            <a:r>
              <a:rPr lang="en-US" altLang="en-US" sz="3200" smtClean="0"/>
              <a:t>… clashes with relationships of cause and effect that are unknown</a:t>
            </a:r>
            <a:endParaRPr altLang="en-US" sz="3200" smtClean="0"/>
          </a:p>
        </p:txBody>
      </p:sp>
      <p:grpSp>
        <p:nvGrpSpPr>
          <p:cNvPr id="36869" name="Group 37"/>
          <p:cNvGrpSpPr>
            <a:grpSpLocks/>
          </p:cNvGrpSpPr>
          <p:nvPr/>
        </p:nvGrpSpPr>
        <p:grpSpPr bwMode="auto">
          <a:xfrm>
            <a:off x="611188" y="2297113"/>
            <a:ext cx="7034212" cy="4371975"/>
            <a:chOff x="541338" y="2033599"/>
            <a:chExt cx="7034212" cy="4372034"/>
          </a:xfrm>
        </p:grpSpPr>
        <p:sp>
          <p:nvSpPr>
            <p:cNvPr id="88098" name="Line 9"/>
            <p:cNvSpPr>
              <a:spLocks noChangeShapeType="1"/>
            </p:cNvSpPr>
            <p:nvPr/>
          </p:nvSpPr>
          <p:spPr bwMode="auto">
            <a:xfrm rot="21540000" flipV="1">
              <a:off x="1566863" y="2033599"/>
              <a:ext cx="6008687" cy="3705275"/>
            </a:xfrm>
            <a:prstGeom prst="line">
              <a:avLst/>
            </a:prstGeom>
            <a:noFill/>
            <a:ln w="38100">
              <a:solidFill>
                <a:schemeClr val="tx1">
                  <a:lumMod val="95000"/>
                  <a:lumOff val="5000"/>
                </a:schemeClr>
              </a:solidFill>
              <a:prstDash val="sysDot"/>
              <a:round/>
              <a:headEnd/>
              <a:tailEnd type="triangle" w="med" len="med"/>
            </a:ln>
          </p:spPr>
          <p:txBody>
            <a:bodyPr wrap="none" anchor="ctr"/>
            <a:lstStyle/>
            <a:p>
              <a:pPr fontAlgn="auto">
                <a:spcBef>
                  <a:spcPts val="0"/>
                </a:spcBef>
                <a:spcAft>
                  <a:spcPts val="0"/>
                </a:spcAft>
                <a:defRPr/>
              </a:pPr>
              <a:endParaRPr lang="en-GB" b="1" dirty="0">
                <a:solidFill>
                  <a:schemeClr val="bg1"/>
                </a:solidFill>
                <a:latin typeface="+mn-lt"/>
                <a:cs typeface="Arial" charset="0"/>
              </a:endParaRPr>
            </a:p>
          </p:txBody>
        </p:sp>
        <p:sp>
          <p:nvSpPr>
            <p:cNvPr id="36891"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b="1" kern="10">
                  <a:latin typeface="+mn-lt"/>
                  <a:ea typeface="+mn-lt"/>
                  <a:cs typeface="+mn-lt"/>
                </a:rPr>
                <a:t>Plan</a:t>
              </a:r>
            </a:p>
          </p:txBody>
        </p:sp>
      </p:grpSp>
      <p:grpSp>
        <p:nvGrpSpPr>
          <p:cNvPr id="36870" name="Group 107"/>
          <p:cNvGrpSpPr>
            <a:grpSpLocks/>
          </p:cNvGrpSpPr>
          <p:nvPr/>
        </p:nvGrpSpPr>
        <p:grpSpPr bwMode="auto">
          <a:xfrm>
            <a:off x="2154238" y="3875088"/>
            <a:ext cx="1660525" cy="1042987"/>
            <a:chOff x="923977" y="4431492"/>
            <a:chExt cx="2051716" cy="1286910"/>
          </a:xfrm>
        </p:grpSpPr>
        <p:sp>
          <p:nvSpPr>
            <p:cNvPr id="88095" name="Line 10"/>
            <p:cNvSpPr>
              <a:spLocks noChangeShapeType="1"/>
            </p:cNvSpPr>
            <p:nvPr/>
          </p:nvSpPr>
          <p:spPr bwMode="auto">
            <a:xfrm rot="21540000" flipV="1">
              <a:off x="1596767" y="5718402"/>
              <a:ext cx="1235737"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88096" name="Line 12"/>
            <p:cNvSpPr>
              <a:spLocks noChangeShapeType="1"/>
            </p:cNvSpPr>
            <p:nvPr/>
          </p:nvSpPr>
          <p:spPr bwMode="auto">
            <a:xfrm rot="21540000" flipV="1">
              <a:off x="2820735" y="4431492"/>
              <a:ext cx="154958" cy="1275157"/>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6889" name="TextBox 51"/>
            <p:cNvSpPr txBox="1">
              <a:spLocks noChangeArrowheads="1"/>
            </p:cNvSpPr>
            <p:nvPr/>
          </p:nvSpPr>
          <p:spPr bwMode="auto">
            <a:xfrm rot="-60000">
              <a:off x="923977" y="5224792"/>
              <a:ext cx="1934027" cy="45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altLang="en-US" b="1">
                  <a:latin typeface="Calibri" pitchFamily="34" charset="0"/>
                </a:rPr>
                <a:t>ACTIVITIES</a:t>
              </a:r>
            </a:p>
          </p:txBody>
        </p:sp>
      </p:grpSp>
      <p:grpSp>
        <p:nvGrpSpPr>
          <p:cNvPr id="36871" name="Group 108"/>
          <p:cNvGrpSpPr>
            <a:grpSpLocks/>
          </p:cNvGrpSpPr>
          <p:nvPr/>
        </p:nvGrpSpPr>
        <p:grpSpPr bwMode="auto">
          <a:xfrm>
            <a:off x="3492500" y="3028950"/>
            <a:ext cx="1557338" cy="838200"/>
            <a:chOff x="2577934" y="3384821"/>
            <a:chExt cx="1921038" cy="1032553"/>
          </a:xfrm>
        </p:grpSpPr>
        <p:sp>
          <p:nvSpPr>
            <p:cNvPr id="88092" name="Line 17"/>
            <p:cNvSpPr>
              <a:spLocks noChangeShapeType="1"/>
            </p:cNvSpPr>
            <p:nvPr/>
          </p:nvSpPr>
          <p:spPr bwMode="auto">
            <a:xfrm rot="21540000" flipV="1">
              <a:off x="2963709" y="4417374"/>
              <a:ext cx="1390353"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88093" name="Line 20"/>
            <p:cNvSpPr>
              <a:spLocks noChangeShapeType="1"/>
            </p:cNvSpPr>
            <p:nvPr/>
          </p:nvSpPr>
          <p:spPr bwMode="auto">
            <a:xfrm rot="21540000" flipV="1">
              <a:off x="4344270" y="3384821"/>
              <a:ext cx="154702" cy="1018864"/>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6886" name="TextBox 48"/>
            <p:cNvSpPr txBox="1">
              <a:spLocks noChangeArrowheads="1"/>
            </p:cNvSpPr>
            <p:nvPr/>
          </p:nvSpPr>
          <p:spPr bwMode="auto">
            <a:xfrm rot="-60000">
              <a:off x="2577934" y="3928476"/>
              <a:ext cx="1803543" cy="45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b="1">
                  <a:latin typeface="Calibri" pitchFamily="34" charset="0"/>
                </a:rPr>
                <a:t>OUTPUTS</a:t>
              </a:r>
            </a:p>
          </p:txBody>
        </p:sp>
      </p:grpSp>
      <p:grpSp>
        <p:nvGrpSpPr>
          <p:cNvPr id="36872" name="Group 109"/>
          <p:cNvGrpSpPr>
            <a:grpSpLocks/>
          </p:cNvGrpSpPr>
          <p:nvPr/>
        </p:nvGrpSpPr>
        <p:grpSpPr bwMode="auto">
          <a:xfrm>
            <a:off x="4957763" y="2179638"/>
            <a:ext cx="1452562" cy="838200"/>
            <a:chOff x="4386815" y="2335436"/>
            <a:chExt cx="1791991" cy="1034646"/>
          </a:xfrm>
        </p:grpSpPr>
        <p:sp>
          <p:nvSpPr>
            <p:cNvPr id="88089" name="Line 18"/>
            <p:cNvSpPr>
              <a:spLocks noChangeShapeType="1"/>
            </p:cNvSpPr>
            <p:nvPr/>
          </p:nvSpPr>
          <p:spPr bwMode="auto">
            <a:xfrm rot="21540000" flipV="1">
              <a:off x="4490613" y="3370082"/>
              <a:ext cx="1543267"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88090" name="Line 21"/>
            <p:cNvSpPr>
              <a:spLocks noChangeShapeType="1"/>
            </p:cNvSpPr>
            <p:nvPr/>
          </p:nvSpPr>
          <p:spPr bwMode="auto">
            <a:xfrm rot="21540000" flipV="1">
              <a:off x="6024088" y="2335436"/>
              <a:ext cx="154718" cy="101897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6883" name="TextBox 45"/>
            <p:cNvSpPr txBox="1">
              <a:spLocks noChangeArrowheads="1"/>
            </p:cNvSpPr>
            <p:nvPr/>
          </p:nvSpPr>
          <p:spPr bwMode="auto">
            <a:xfrm rot="-60000">
              <a:off x="4386815" y="2858637"/>
              <a:ext cx="1633356" cy="4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b="1">
                  <a:latin typeface="Calibri" pitchFamily="34" charset="0"/>
                </a:rPr>
                <a:t>OUTCOMES</a:t>
              </a:r>
            </a:p>
          </p:txBody>
        </p:sp>
      </p:grpSp>
      <p:grpSp>
        <p:nvGrpSpPr>
          <p:cNvPr id="36873" name="Group 110"/>
          <p:cNvGrpSpPr>
            <a:grpSpLocks/>
          </p:cNvGrpSpPr>
          <p:nvPr/>
        </p:nvGrpSpPr>
        <p:grpSpPr bwMode="auto">
          <a:xfrm>
            <a:off x="6130925" y="1830388"/>
            <a:ext cx="1397000" cy="368300"/>
            <a:chOff x="5834234" y="1906508"/>
            <a:chExt cx="1724739" cy="455379"/>
          </a:xfrm>
        </p:grpSpPr>
        <p:sp>
          <p:nvSpPr>
            <p:cNvPr id="88087" name="Line 16"/>
            <p:cNvSpPr>
              <a:spLocks noChangeShapeType="1"/>
            </p:cNvSpPr>
            <p:nvPr/>
          </p:nvSpPr>
          <p:spPr bwMode="auto">
            <a:xfrm rot="21540000" flipV="1">
              <a:off x="6169383" y="2322630"/>
              <a:ext cx="1389590"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6880" name="TextBox 42"/>
            <p:cNvSpPr txBox="1">
              <a:spLocks noChangeArrowheads="1"/>
            </p:cNvSpPr>
            <p:nvPr/>
          </p:nvSpPr>
          <p:spPr bwMode="auto">
            <a:xfrm rot="-60000">
              <a:off x="5834234" y="1906508"/>
              <a:ext cx="1632623" cy="45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altLang="en-US" b="1">
                  <a:latin typeface="Calibri" pitchFamily="34" charset="0"/>
                </a:rPr>
                <a:t>IMPACT</a:t>
              </a:r>
            </a:p>
          </p:txBody>
        </p:sp>
      </p:grpSp>
      <p:grpSp>
        <p:nvGrpSpPr>
          <p:cNvPr id="36874" name="Group 107"/>
          <p:cNvGrpSpPr>
            <a:grpSpLocks/>
          </p:cNvGrpSpPr>
          <p:nvPr/>
        </p:nvGrpSpPr>
        <p:grpSpPr bwMode="auto">
          <a:xfrm>
            <a:off x="1289050" y="4946650"/>
            <a:ext cx="1506538" cy="1042988"/>
            <a:chOff x="1190652" y="4431492"/>
            <a:chExt cx="1859442" cy="1286910"/>
          </a:xfrm>
        </p:grpSpPr>
        <p:sp>
          <p:nvSpPr>
            <p:cNvPr id="88084" name="Line 10"/>
            <p:cNvSpPr>
              <a:spLocks noChangeShapeType="1"/>
            </p:cNvSpPr>
            <p:nvPr/>
          </p:nvSpPr>
          <p:spPr bwMode="auto">
            <a:xfrm rot="21540000" flipV="1">
              <a:off x="1598201" y="5718402"/>
              <a:ext cx="1234403" cy="0"/>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88085" name="Line 12"/>
            <p:cNvSpPr>
              <a:spLocks noChangeShapeType="1"/>
            </p:cNvSpPr>
            <p:nvPr/>
          </p:nvSpPr>
          <p:spPr bwMode="auto">
            <a:xfrm rot="21540000" flipV="1">
              <a:off x="2820847" y="4431492"/>
              <a:ext cx="154791" cy="1275157"/>
            </a:xfrm>
            <a:prstGeom prst="line">
              <a:avLst/>
            </a:prstGeom>
            <a:noFill/>
            <a:ln w="57150">
              <a:solidFill>
                <a:schemeClr val="tx1">
                  <a:lumMod val="95000"/>
                  <a:lumOff val="5000"/>
                </a:schemeClr>
              </a:solidFill>
              <a:round/>
              <a:headEnd/>
              <a:tailEnd/>
            </a:ln>
          </p:spPr>
          <p:txBody>
            <a:bodyPr wrap="none" anchor="ctr"/>
            <a:lstStyle/>
            <a:p>
              <a:pPr fontAlgn="auto">
                <a:spcBef>
                  <a:spcPts val="0"/>
                </a:spcBef>
                <a:spcAft>
                  <a:spcPts val="0"/>
                </a:spcAft>
                <a:defRPr/>
              </a:pPr>
              <a:endParaRPr lang="en-GB" b="1" dirty="0">
                <a:latin typeface="+mn-lt"/>
                <a:cs typeface="Arial" charset="0"/>
              </a:endParaRPr>
            </a:p>
          </p:txBody>
        </p:sp>
        <p:sp>
          <p:nvSpPr>
            <p:cNvPr id="36878" name="TextBox 40"/>
            <p:cNvSpPr txBox="1">
              <a:spLocks noChangeArrowheads="1"/>
            </p:cNvSpPr>
            <p:nvPr/>
          </p:nvSpPr>
          <p:spPr bwMode="auto">
            <a:xfrm rot="-60000">
              <a:off x="1190652" y="5224793"/>
              <a:ext cx="1859442" cy="45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b="1">
                  <a:latin typeface="Calibri" pitchFamily="34" charset="0"/>
                </a:rPr>
                <a:t>INPUTS</a:t>
              </a:r>
            </a:p>
          </p:txBody>
        </p:sp>
      </p:grpSp>
      <p:sp>
        <p:nvSpPr>
          <p:cNvPr id="36875" name="WordArt 8"/>
          <p:cNvSpPr>
            <a:spLocks noChangeArrowheads="1" noChangeShapeType="1" noTextEdit="1"/>
          </p:cNvSpPr>
          <p:nvPr/>
        </p:nvSpPr>
        <p:spPr bwMode="auto">
          <a:xfrm rot="-179454">
            <a:off x="7478713" y="593725"/>
            <a:ext cx="1514475" cy="200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b="1" kern="10">
                <a:latin typeface="+mn-lt"/>
                <a:ea typeface="+mn-lt"/>
                <a:cs typeface="+mn-lt"/>
              </a:rPr>
              <a:t>Vision and </a:t>
            </a:r>
          </a:p>
          <a:p>
            <a:pPr algn="ctr"/>
            <a:r>
              <a:rPr lang="en-GB" b="1" kern="10">
                <a:latin typeface="+mn-lt"/>
                <a:ea typeface="+mn-lt"/>
                <a:cs typeface="+mn-lt"/>
              </a:rPr>
              <a:t>Mission</a:t>
            </a:r>
          </a:p>
        </p:txBody>
      </p:sp>
      <p:sp>
        <p:nvSpPr>
          <p:cNvPr id="30" name="Slide Number Placeholder 5"/>
          <p:cNvSpPr txBox="1">
            <a:spLocks/>
          </p:cNvSpPr>
          <p:nvPr/>
        </p:nvSpPr>
        <p:spPr bwMode="auto">
          <a:xfrm>
            <a:off x="3235325" y="6525344"/>
            <a:ext cx="5908675"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defRPr sz="1800" kern="1200">
                <a:solidFill>
                  <a:schemeClr val="tx1"/>
                </a:solidFill>
                <a:latin typeface="Arial" pitchFamily="34" charset="0"/>
                <a:ea typeface="+mn-ea"/>
                <a:cs typeface="Arial" pitchFamily="34" charset="0"/>
              </a:defRPr>
            </a:lvl1pPr>
            <a:lvl2pPr marL="742950" indent="-285750" algn="l" defTabSz="914400" rtl="0" eaLnBrk="0" latinLnBrk="0" hangingPunct="0">
              <a:defRPr sz="1800" kern="1200">
                <a:solidFill>
                  <a:schemeClr val="tx1"/>
                </a:solidFill>
                <a:latin typeface="Arial" pitchFamily="34" charset="0"/>
                <a:ea typeface="+mn-ea"/>
                <a:cs typeface="Arial" pitchFamily="34" charset="0"/>
              </a:defRPr>
            </a:lvl2pPr>
            <a:lvl3pPr marL="1143000" indent="-228600" algn="l" defTabSz="914400" rtl="0" eaLnBrk="0" latinLnBrk="0" hangingPunct="0">
              <a:defRPr sz="1800" kern="1200">
                <a:solidFill>
                  <a:schemeClr val="tx1"/>
                </a:solidFill>
                <a:latin typeface="Arial" pitchFamily="34" charset="0"/>
                <a:ea typeface="+mn-ea"/>
                <a:cs typeface="Arial" pitchFamily="34" charset="0"/>
              </a:defRPr>
            </a:lvl3pPr>
            <a:lvl4pPr marL="1600200" indent="-228600" algn="l" defTabSz="914400" rtl="0" eaLnBrk="0" latinLnBrk="0" hangingPunct="0">
              <a:defRPr sz="1800" kern="1200">
                <a:solidFill>
                  <a:schemeClr val="tx1"/>
                </a:solidFill>
                <a:latin typeface="Arial" pitchFamily="34" charset="0"/>
                <a:ea typeface="+mn-ea"/>
                <a:cs typeface="Arial" pitchFamily="34" charset="0"/>
              </a:defRPr>
            </a:lvl4pPr>
            <a:lvl5pPr marL="2057400" indent="-228600" algn="l" defTabSz="914400" rtl="0" eaLnBrk="0" latinLnBrk="0" hangingPunct="0">
              <a:defRPr sz="18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pPr algn="r" eaLnBrk="1" hangingPunct="1"/>
            <a:r>
              <a:rPr lang="en-US" altLang="en-US" sz="1600" smtClean="0"/>
              <a:t>Source: Ricardo Wilson-Grau (inspired by Jeff Conklin)</a:t>
            </a:r>
            <a:endParaRPr lang="en-US" altLang="en-US" sz="1600" dirty="0"/>
          </a:p>
        </p:txBody>
      </p:sp>
    </p:spTree>
    <p:extLst>
      <p:ext uri="{BB962C8B-B14F-4D97-AF65-F5344CB8AC3E}">
        <p14:creationId xmlns:p14="http://schemas.microsoft.com/office/powerpoint/2010/main" val="2024234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148_big02"/>
          <p:cNvPicPr>
            <a:picLocks noChangeAspect="1" noChangeArrowheads="1"/>
          </p:cNvPicPr>
          <p:nvPr/>
        </p:nvPicPr>
        <p:blipFill>
          <a:blip r:embed="rId3">
            <a:clrChange>
              <a:clrFrom>
                <a:srgbClr val="E3E3E3"/>
              </a:clrFrom>
              <a:clrTo>
                <a:srgbClr val="E3E3E3">
                  <a:alpha val="0"/>
                </a:srgbClr>
              </a:clrTo>
            </a:clrChange>
            <a:lum bright="20000" contrast="-20000"/>
            <a:extLst>
              <a:ext uri="{28A0092B-C50C-407E-A947-70E740481C1C}">
                <a14:useLocalDpi xmlns:a14="http://schemas.microsoft.com/office/drawing/2010/main" val="0"/>
              </a:ext>
            </a:extLst>
          </a:blip>
          <a:srcRect/>
          <a:stretch>
            <a:fillRect/>
          </a:stretch>
        </p:blipFill>
        <p:spPr bwMode="auto">
          <a:xfrm>
            <a:off x="4318000" y="3357563"/>
            <a:ext cx="54260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14813" y="3357563"/>
            <a:ext cx="5429250" cy="385762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7892" name="Rectangle 2"/>
          <p:cNvSpPr>
            <a:spLocks noGrp="1" noChangeArrowheads="1"/>
          </p:cNvSpPr>
          <p:nvPr>
            <p:ph type="title"/>
          </p:nvPr>
        </p:nvSpPr>
        <p:spPr>
          <a:xfrm>
            <a:off x="1692275" y="142875"/>
            <a:ext cx="6994525" cy="796925"/>
          </a:xfrm>
        </p:spPr>
        <p:txBody>
          <a:bodyPr/>
          <a:lstStyle/>
          <a:p>
            <a:pPr eaLnBrk="1" hangingPunct="1"/>
            <a:r>
              <a:rPr altLang="en-US" smtClean="0"/>
              <a:t>Social change can be</a:t>
            </a:r>
            <a:r>
              <a:rPr lang="fr-CA" altLang="en-US" smtClean="0"/>
              <a:t>…</a:t>
            </a:r>
            <a:endParaRPr lang="en-US" altLang="en-US" smtClean="0"/>
          </a:p>
        </p:txBody>
      </p:sp>
      <p:sp>
        <p:nvSpPr>
          <p:cNvPr id="673795" name="Rectangle 3"/>
          <p:cNvSpPr>
            <a:spLocks noGrp="1" noChangeArrowheads="1"/>
          </p:cNvSpPr>
          <p:nvPr>
            <p:ph idx="1"/>
          </p:nvPr>
        </p:nvSpPr>
        <p:spPr>
          <a:xfrm>
            <a:off x="214313" y="1143000"/>
            <a:ext cx="8472487" cy="4983163"/>
          </a:xfrm>
        </p:spPr>
        <p:txBody>
          <a:bodyPr anchor="ctr">
            <a:noAutofit/>
          </a:bodyPr>
          <a:lstStyle/>
          <a:p>
            <a:pPr eaLnBrk="1" hangingPunct="1">
              <a:spcBef>
                <a:spcPct val="40000"/>
              </a:spcBef>
              <a:buFont typeface="Arial" charset="0"/>
              <a:buChar char="•"/>
              <a:defRPr/>
            </a:pPr>
            <a:r>
              <a:rPr lang="en-US" sz="2800" b="1" dirty="0" smtClean="0">
                <a:latin typeface="+mj-lt"/>
              </a:rPr>
              <a:t>Complex</a:t>
            </a:r>
            <a:r>
              <a:rPr lang="en-US" sz="2800" dirty="0" smtClean="0">
                <a:latin typeface="+mj-lt"/>
              </a:rPr>
              <a:t>:	 </a:t>
            </a:r>
            <a:r>
              <a:rPr lang="en-US" sz="2000" dirty="0" smtClean="0">
                <a:latin typeface="+mj-lt"/>
              </a:rPr>
              <a:t>involve </a:t>
            </a:r>
            <a:r>
              <a:rPr lang="en-US" sz="2000" dirty="0">
                <a:latin typeface="+mj-lt"/>
              </a:rPr>
              <a:t>a confluence of actors and </a:t>
            </a:r>
            <a:r>
              <a:rPr lang="en-US" sz="2000" dirty="0" smtClean="0">
                <a:latin typeface="+mj-lt"/>
              </a:rPr>
              <a:t>factors</a:t>
            </a:r>
            <a:endParaRPr lang="en-US" sz="2000" dirty="0">
              <a:latin typeface="+mj-lt"/>
            </a:endParaRPr>
          </a:p>
          <a:p>
            <a:pPr eaLnBrk="1" hangingPunct="1">
              <a:spcBef>
                <a:spcPct val="40000"/>
              </a:spcBef>
              <a:buFont typeface="Arial" charset="0"/>
              <a:buChar char="•"/>
              <a:defRPr/>
            </a:pPr>
            <a:r>
              <a:rPr lang="en-US" sz="2800" b="1" dirty="0" smtClean="0">
                <a:latin typeface="+mj-lt"/>
              </a:rPr>
              <a:t>Unstable:</a:t>
            </a:r>
            <a:r>
              <a:rPr lang="en-US" sz="2800" dirty="0" smtClean="0">
                <a:latin typeface="+mj-lt"/>
              </a:rPr>
              <a:t>	  </a:t>
            </a:r>
            <a:r>
              <a:rPr lang="en-US" sz="2000" dirty="0" smtClean="0">
                <a:latin typeface="+mj-lt"/>
              </a:rPr>
              <a:t>independent </a:t>
            </a:r>
            <a:r>
              <a:rPr lang="en-US" sz="2000" dirty="0">
                <a:latin typeface="+mj-lt"/>
              </a:rPr>
              <a:t>of project </a:t>
            </a:r>
            <a:r>
              <a:rPr lang="en-US" sz="2000" dirty="0" smtClean="0">
                <a:latin typeface="+mj-lt"/>
              </a:rPr>
              <a:t>duration</a:t>
            </a:r>
            <a:endParaRPr lang="en-US" sz="2000" dirty="0">
              <a:latin typeface="+mj-lt"/>
            </a:endParaRPr>
          </a:p>
          <a:p>
            <a:pPr eaLnBrk="1" hangingPunct="1">
              <a:spcBef>
                <a:spcPct val="40000"/>
              </a:spcBef>
              <a:buFont typeface="Arial" charset="0"/>
              <a:buChar char="•"/>
              <a:defRPr/>
            </a:pPr>
            <a:r>
              <a:rPr lang="en-US" sz="2800" b="1" dirty="0" smtClean="0">
                <a:latin typeface="+mj-lt"/>
              </a:rPr>
              <a:t>Non-linear:  </a:t>
            </a:r>
            <a:r>
              <a:rPr lang="en-US" sz="2000" dirty="0" smtClean="0">
                <a:latin typeface="+mj-lt"/>
              </a:rPr>
              <a:t>unexpected</a:t>
            </a:r>
            <a:r>
              <a:rPr lang="en-US" sz="2000" dirty="0">
                <a:latin typeface="+mj-lt"/>
              </a:rPr>
              <a:t>, emergent, </a:t>
            </a:r>
            <a:r>
              <a:rPr lang="en-US" sz="2000" dirty="0" smtClean="0">
                <a:latin typeface="+mj-lt"/>
              </a:rPr>
              <a:t>discontinuous</a:t>
            </a:r>
            <a:endParaRPr lang="en-US" sz="2000" dirty="0">
              <a:latin typeface="+mj-lt"/>
            </a:endParaRPr>
          </a:p>
          <a:p>
            <a:pPr eaLnBrk="1" hangingPunct="1">
              <a:lnSpc>
                <a:spcPct val="110000"/>
              </a:lnSpc>
              <a:spcBef>
                <a:spcPct val="40000"/>
              </a:spcBef>
              <a:buFont typeface="Arial" charset="0"/>
              <a:buChar char="•"/>
              <a:defRPr/>
            </a:pPr>
            <a:r>
              <a:rPr lang="en-US" sz="2800" b="1" dirty="0" smtClean="0">
                <a:latin typeface="+mj-lt"/>
              </a:rPr>
              <a:t>Two-way:	  </a:t>
            </a:r>
            <a:r>
              <a:rPr lang="en-US" sz="2000" dirty="0" smtClean="0">
                <a:latin typeface="+mj-lt"/>
              </a:rPr>
              <a:t>intervention </a:t>
            </a:r>
            <a:r>
              <a:rPr lang="en-US" sz="2000" dirty="0">
                <a:latin typeface="+mj-lt"/>
              </a:rPr>
              <a:t>may </a:t>
            </a:r>
            <a:r>
              <a:rPr lang="en-US" sz="2000" dirty="0" smtClean="0">
                <a:latin typeface="+mj-lt"/>
              </a:rPr>
              <a:t>change</a:t>
            </a:r>
            <a:endParaRPr lang="en-US" sz="2000" dirty="0">
              <a:latin typeface="+mj-lt"/>
            </a:endParaRPr>
          </a:p>
          <a:p>
            <a:pPr eaLnBrk="1" hangingPunct="1">
              <a:lnSpc>
                <a:spcPct val="110000"/>
              </a:lnSpc>
              <a:spcBef>
                <a:spcPct val="40000"/>
              </a:spcBef>
              <a:buFont typeface="Arial" charset="0"/>
              <a:buChar char="•"/>
              <a:defRPr/>
            </a:pPr>
            <a:r>
              <a:rPr lang="en-US" sz="2800" b="1" dirty="0">
                <a:latin typeface="+mj-lt"/>
              </a:rPr>
              <a:t>Beyond </a:t>
            </a:r>
            <a:r>
              <a:rPr lang="en-US" sz="2800" b="1" dirty="0" smtClean="0">
                <a:latin typeface="+mj-lt"/>
              </a:rPr>
              <a:t>control:  </a:t>
            </a:r>
            <a:r>
              <a:rPr lang="en-US" sz="2000" dirty="0" smtClean="0">
                <a:latin typeface="+mj-lt"/>
              </a:rPr>
              <a:t>but </a:t>
            </a:r>
            <a:r>
              <a:rPr lang="en-US" sz="2000" dirty="0">
                <a:latin typeface="+mj-lt"/>
              </a:rPr>
              <a:t>subject to </a:t>
            </a:r>
            <a:r>
              <a:rPr lang="en-US" sz="2000" dirty="0" smtClean="0">
                <a:latin typeface="+mj-lt"/>
              </a:rPr>
              <a:t>influence</a:t>
            </a:r>
            <a:endParaRPr lang="en-US" sz="2000" dirty="0">
              <a:latin typeface="+mj-lt"/>
            </a:endParaRPr>
          </a:p>
          <a:p>
            <a:pPr eaLnBrk="1" hangingPunct="1">
              <a:lnSpc>
                <a:spcPct val="110000"/>
              </a:lnSpc>
              <a:spcBef>
                <a:spcPct val="40000"/>
              </a:spcBef>
              <a:buFont typeface="Arial" charset="0"/>
              <a:buChar char="•"/>
              <a:defRPr/>
            </a:pPr>
            <a:r>
              <a:rPr lang="en-US" sz="2800" b="1" dirty="0">
                <a:latin typeface="+mj-lt"/>
              </a:rPr>
              <a:t>Incremental, </a:t>
            </a:r>
            <a:r>
              <a:rPr lang="en-US" sz="2800" b="1" dirty="0" smtClean="0">
                <a:latin typeface="+mj-lt"/>
              </a:rPr>
              <a:t>cumulative:  </a:t>
            </a:r>
            <a:r>
              <a:rPr lang="en-US" sz="2000" dirty="0" smtClean="0">
                <a:latin typeface="+mj-lt"/>
              </a:rPr>
              <a:t>watersheds </a:t>
            </a:r>
            <a:r>
              <a:rPr lang="en-US" sz="2000" dirty="0">
                <a:latin typeface="+mj-lt"/>
              </a:rPr>
              <a:t>&amp; tipping </a:t>
            </a:r>
            <a:r>
              <a:rPr lang="en-US" sz="2000" dirty="0" smtClean="0">
                <a:latin typeface="+mj-lt"/>
              </a:rPr>
              <a:t>points</a:t>
            </a:r>
            <a:endParaRPr lang="en-US" sz="2000" dirty="0">
              <a:latin typeface="+mj-lt"/>
            </a:endParaRPr>
          </a:p>
        </p:txBody>
      </p:sp>
      <p:sp>
        <p:nvSpPr>
          <p:cNvPr id="8" name="Wave 7"/>
          <p:cNvSpPr/>
          <p:nvPr/>
        </p:nvSpPr>
        <p:spPr>
          <a:xfrm>
            <a:off x="-180528" y="6381328"/>
            <a:ext cx="9612560" cy="1295598"/>
          </a:xfrm>
          <a:prstGeom prst="wav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894" name="TextBox 4"/>
          <p:cNvSpPr txBox="1">
            <a:spLocks noChangeArrowheads="1"/>
          </p:cNvSpPr>
          <p:nvPr/>
        </p:nvSpPr>
        <p:spPr bwMode="auto">
          <a:xfrm>
            <a:off x="6222112" y="6305550"/>
            <a:ext cx="2916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altLang="en-US" sz="1200" dirty="0"/>
              <a:t>Source: Terry Smutylo</a:t>
            </a:r>
          </a:p>
        </p:txBody>
      </p:sp>
    </p:spTree>
    <p:extLst>
      <p:ext uri="{BB962C8B-B14F-4D97-AF65-F5344CB8AC3E}">
        <p14:creationId xmlns:p14="http://schemas.microsoft.com/office/powerpoint/2010/main" val="1028790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2763</TotalTime>
  <Words>2908</Words>
  <Application>Microsoft Office PowerPoint</Application>
  <PresentationFormat>On-screen Show (4:3)</PresentationFormat>
  <Paragraphs>419</Paragraphs>
  <Slides>49</Slides>
  <Notes>30</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1_Office Theme</vt:lpstr>
      <vt:lpstr>Document</vt:lpstr>
      <vt:lpstr>Introduction to  Outcome Mapping</vt:lpstr>
      <vt:lpstr>Workshop Objectives</vt:lpstr>
      <vt:lpstr>Agenda Overview</vt:lpstr>
      <vt:lpstr>Origins and principles of Outcome Mapping</vt:lpstr>
      <vt:lpstr>Acknowledgements</vt:lpstr>
      <vt:lpstr>PowerPoint Presentation</vt:lpstr>
      <vt:lpstr>Conventional thinking…</vt:lpstr>
      <vt:lpstr>… clashes with relationships of cause and effect that are unknown</vt:lpstr>
      <vt:lpstr>Social change can be…</vt:lpstr>
      <vt:lpstr>PowerPoint Presentation</vt:lpstr>
      <vt:lpstr>Brief definition of OM</vt:lpstr>
      <vt:lpstr>OM’s answer</vt:lpstr>
      <vt:lpstr>PowerPoint Presentation</vt:lpstr>
      <vt:lpstr>PowerPoint Presentation</vt:lpstr>
      <vt:lpstr>Three  key  concepts in OM:</vt:lpstr>
      <vt:lpstr>There is a limit to our influence</vt:lpstr>
      <vt:lpstr>Who are your boundary partners?</vt:lpstr>
      <vt:lpstr>PowerPoint Presentation</vt:lpstr>
      <vt:lpstr>Overview of OM</vt:lpstr>
      <vt:lpstr>Reflection: What kinds of information needs do you have?</vt:lpstr>
      <vt:lpstr>5 kinds of M&amp;E Information</vt:lpstr>
      <vt:lpstr>Focus on:  Boundary Partners</vt:lpstr>
      <vt:lpstr>PowerPoint Presentation</vt:lpstr>
      <vt:lpstr>Exercise:  Who is your  Boundary Partner?</vt:lpstr>
      <vt:lpstr>Boundary Partner Exercise </vt:lpstr>
      <vt:lpstr>PowerPoint Presentation</vt:lpstr>
      <vt:lpstr>Boundary Partner re-cap</vt:lpstr>
      <vt:lpstr>Q&amp;A</vt:lpstr>
      <vt:lpstr>Focus on:  Progress Markers</vt:lpstr>
      <vt:lpstr>Progress Markers</vt:lpstr>
      <vt:lpstr>PowerPoint Presentation</vt:lpstr>
      <vt:lpstr>Why Graduated Progress Markers?</vt:lpstr>
      <vt:lpstr>How can we measure:</vt:lpstr>
      <vt:lpstr>Exercise: Arranging and assessing  Progress Markers</vt:lpstr>
      <vt:lpstr>Progress Marker exercise</vt:lpstr>
      <vt:lpstr>Tools for M&amp;E</vt:lpstr>
      <vt:lpstr>Outcome Monitoring</vt:lpstr>
      <vt:lpstr>PowerPoint Presentation</vt:lpstr>
      <vt:lpstr>PowerPoint Presentation</vt:lpstr>
      <vt:lpstr>Engendering Change Mid-Term Review </vt:lpstr>
      <vt:lpstr>Concepts used from OM</vt:lpstr>
      <vt:lpstr>Steps used from OM</vt:lpstr>
      <vt:lpstr>Stories of significant change</vt:lpstr>
      <vt:lpstr>PowerPoint Presentation</vt:lpstr>
      <vt:lpstr>Use of findings from the review </vt:lpstr>
      <vt:lpstr>PowerPoint Presentation</vt:lpstr>
      <vt:lpstr>Partners monitoring PMs</vt:lpstr>
      <vt:lpstr>Anecdote as evidence</vt:lpstr>
      <vt:lpstr>PowerPoint Presentation</vt:lpstr>
    </vt:vector>
  </TitlesOfParts>
  <Company>Overseas Development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Hearn</dc:creator>
  <cp:lastModifiedBy>Simon Hearn</cp:lastModifiedBy>
  <cp:revision>23</cp:revision>
  <dcterms:created xsi:type="dcterms:W3CDTF">2013-10-14T15:36:10Z</dcterms:created>
  <dcterms:modified xsi:type="dcterms:W3CDTF">2013-10-25T15:00:39Z</dcterms:modified>
</cp:coreProperties>
</file>