
<file path=[Content_Types].xml><?xml version="1.0" encoding="utf-8"?>
<Types xmlns="http://schemas.openxmlformats.org/package/2006/content-types">
  <Default Extension="png" ContentType="image/png"/>
  <Default Extension="bin" ContentType="application/vnd.openxmlformats-officedocument.oleObject"/>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0233600" cy="40233600"/>
  <p:notesSz cx="6715125" cy="923925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6153">
          <p15:clr>
            <a:srgbClr val="A4A3A4"/>
          </p15:clr>
        </p15:guide>
        <p15:guide id="2" orient="horz" pos="24684">
          <p15:clr>
            <a:srgbClr val="A4A3A4"/>
          </p15:clr>
        </p15:guide>
        <p15:guide id="3" orient="horz" pos="2625">
          <p15:clr>
            <a:srgbClr val="A4A3A4"/>
          </p15:clr>
        </p15:guide>
        <p15:guide id="4" pos="12672">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gwbX5kyMhVh0xPb6a4GozlzuGUC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5" d="100"/>
          <a:sy n="35" d="100"/>
        </p:scale>
        <p:origin x="288" y="24"/>
      </p:cViewPr>
      <p:guideLst>
        <p:guide orient="horz" pos="6153"/>
        <p:guide orient="horz" pos="24684"/>
        <p:guide orient="horz" pos="2625"/>
        <p:guide pos="126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09888" cy="461963"/>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9703"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9703"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9703"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9703"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9703"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9703"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9703"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9703" b="0" i="0" u="none" strike="noStrike" cap="none">
                <a:solidFill>
                  <a:schemeClr val="dk1"/>
                </a:solidFill>
                <a:latin typeface="Arial"/>
                <a:ea typeface="Arial"/>
                <a:cs typeface="Arial"/>
                <a:sym typeface="Arial"/>
              </a:defRPr>
            </a:lvl9pPr>
          </a:lstStyle>
          <a:p>
            <a:endParaRPr dirty="0"/>
          </a:p>
        </p:txBody>
      </p:sp>
      <p:sp>
        <p:nvSpPr>
          <p:cNvPr id="4" name="Google Shape;4;n"/>
          <p:cNvSpPr txBox="1">
            <a:spLocks noGrp="1"/>
          </p:cNvSpPr>
          <p:nvPr>
            <p:ph type="dt" idx="10"/>
          </p:nvPr>
        </p:nvSpPr>
        <p:spPr>
          <a:xfrm>
            <a:off x="3803650" y="0"/>
            <a:ext cx="2909888" cy="461963"/>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9703"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9703"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9703"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9703"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9703"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9703"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9703"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9703" b="0" i="0" u="none" strike="noStrike" cap="none">
                <a:solidFill>
                  <a:schemeClr val="dk1"/>
                </a:solidFill>
                <a:latin typeface="Arial"/>
                <a:ea typeface="Arial"/>
                <a:cs typeface="Arial"/>
                <a:sym typeface="Arial"/>
              </a:defRPr>
            </a:lvl9pPr>
          </a:lstStyle>
          <a:p>
            <a:endParaRPr dirty="0"/>
          </a:p>
        </p:txBody>
      </p:sp>
      <p:sp>
        <p:nvSpPr>
          <p:cNvPr id="5" name="Google Shape;5;n"/>
          <p:cNvSpPr>
            <a:spLocks noGrp="1" noRot="1" noChangeAspect="1"/>
          </p:cNvSpPr>
          <p:nvPr>
            <p:ph type="sldImg" idx="3"/>
          </p:nvPr>
        </p:nvSpPr>
        <p:spPr>
          <a:xfrm>
            <a:off x="1625600" y="692150"/>
            <a:ext cx="3465513" cy="34655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71513" y="4389438"/>
            <a:ext cx="5372100" cy="4157662"/>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406"/>
              </a:spcBef>
              <a:spcAft>
                <a:spcPts val="0"/>
              </a:spcAft>
              <a:buSzPts val="1400"/>
              <a:buNone/>
              <a:defRPr sz="1354" b="0" i="0" u="none" strike="noStrike" cap="none">
                <a:solidFill>
                  <a:schemeClr val="dk1"/>
                </a:solidFill>
                <a:latin typeface="Arial"/>
                <a:ea typeface="Arial"/>
                <a:cs typeface="Arial"/>
                <a:sym typeface="Arial"/>
              </a:defRPr>
            </a:lvl1pPr>
            <a:lvl2pPr marL="914400" marR="0" lvl="1" indent="-228600" algn="l" rtl="0">
              <a:spcBef>
                <a:spcPts val="406"/>
              </a:spcBef>
              <a:spcAft>
                <a:spcPts val="0"/>
              </a:spcAft>
              <a:buSzPts val="1400"/>
              <a:buNone/>
              <a:defRPr sz="1354" b="0" i="0" u="none" strike="noStrike" cap="none">
                <a:solidFill>
                  <a:schemeClr val="dk1"/>
                </a:solidFill>
                <a:latin typeface="Arial"/>
                <a:ea typeface="Arial"/>
                <a:cs typeface="Arial"/>
                <a:sym typeface="Arial"/>
              </a:defRPr>
            </a:lvl2pPr>
            <a:lvl3pPr marL="1371600" marR="0" lvl="2" indent="-228600" algn="l" rtl="0">
              <a:spcBef>
                <a:spcPts val="406"/>
              </a:spcBef>
              <a:spcAft>
                <a:spcPts val="0"/>
              </a:spcAft>
              <a:buSzPts val="1400"/>
              <a:buNone/>
              <a:defRPr sz="1354" b="0" i="0" u="none" strike="noStrike" cap="none">
                <a:solidFill>
                  <a:schemeClr val="dk1"/>
                </a:solidFill>
                <a:latin typeface="Arial"/>
                <a:ea typeface="Arial"/>
                <a:cs typeface="Arial"/>
                <a:sym typeface="Arial"/>
              </a:defRPr>
            </a:lvl3pPr>
            <a:lvl4pPr marL="1828800" marR="0" lvl="3" indent="-228600" algn="l" rtl="0">
              <a:spcBef>
                <a:spcPts val="406"/>
              </a:spcBef>
              <a:spcAft>
                <a:spcPts val="0"/>
              </a:spcAft>
              <a:buSzPts val="1400"/>
              <a:buNone/>
              <a:defRPr sz="1354" b="0" i="0" u="none" strike="noStrike" cap="none">
                <a:solidFill>
                  <a:schemeClr val="dk1"/>
                </a:solidFill>
                <a:latin typeface="Arial"/>
                <a:ea typeface="Arial"/>
                <a:cs typeface="Arial"/>
                <a:sym typeface="Arial"/>
              </a:defRPr>
            </a:lvl4pPr>
            <a:lvl5pPr marL="2286000" marR="0" lvl="4" indent="-228600" algn="l" rtl="0">
              <a:spcBef>
                <a:spcPts val="406"/>
              </a:spcBef>
              <a:spcAft>
                <a:spcPts val="0"/>
              </a:spcAft>
              <a:buSzPts val="1400"/>
              <a:buNone/>
              <a:defRPr sz="1354"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354"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354"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354"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354"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775700"/>
            <a:ext cx="2909888" cy="461963"/>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9703"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9703"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9703"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9703"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9703"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9703"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9703"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9703" b="0" i="0" u="none" strike="noStrike" cap="none">
                <a:solidFill>
                  <a:schemeClr val="dk1"/>
                </a:solidFill>
                <a:latin typeface="Arial"/>
                <a:ea typeface="Arial"/>
                <a:cs typeface="Arial"/>
                <a:sym typeface="Arial"/>
              </a:defRPr>
            </a:lvl9pPr>
          </a:lstStyle>
          <a:p>
            <a:endParaRPr dirty="0"/>
          </a:p>
        </p:txBody>
      </p:sp>
      <p:sp>
        <p:nvSpPr>
          <p:cNvPr id="8" name="Google Shape;8;n"/>
          <p:cNvSpPr txBox="1">
            <a:spLocks noGrp="1"/>
          </p:cNvSpPr>
          <p:nvPr>
            <p:ph type="sldNum" idx="12"/>
          </p:nvPr>
        </p:nvSpPr>
        <p:spPr>
          <a:xfrm>
            <a:off x="3803650" y="8775700"/>
            <a:ext cx="2909888" cy="461963"/>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dirty="0">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
        <p:cNvGrpSpPr/>
        <p:nvPr/>
      </p:nvGrpSpPr>
      <p:grpSpPr>
        <a:xfrm>
          <a:off x="0" y="0"/>
          <a:ext cx="0" cy="0"/>
          <a:chOff x="0" y="0"/>
          <a:chExt cx="0" cy="0"/>
        </a:xfrm>
      </p:grpSpPr>
      <p:sp>
        <p:nvSpPr>
          <p:cNvPr id="19" name="Google Shape;19;p1:notes"/>
          <p:cNvSpPr txBox="1">
            <a:spLocks noGrp="1"/>
          </p:cNvSpPr>
          <p:nvPr>
            <p:ph type="sldNum" idx="12"/>
          </p:nvPr>
        </p:nvSpPr>
        <p:spPr>
          <a:xfrm>
            <a:off x="3803650" y="8775700"/>
            <a:ext cx="2909888" cy="461963"/>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dirty="0"/>
          </a:p>
        </p:txBody>
      </p:sp>
      <p:sp>
        <p:nvSpPr>
          <p:cNvPr id="20" name="Google Shape;20;p1:notes"/>
          <p:cNvSpPr>
            <a:spLocks noGrp="1" noRot="1" noChangeAspect="1"/>
          </p:cNvSpPr>
          <p:nvPr>
            <p:ph type="sldImg" idx="2"/>
          </p:nvPr>
        </p:nvSpPr>
        <p:spPr>
          <a:xfrm>
            <a:off x="1625600" y="692150"/>
            <a:ext cx="3465513" cy="3465513"/>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1" name="Google Shape;21;p1:notes"/>
          <p:cNvSpPr txBox="1">
            <a:spLocks noGrp="1"/>
          </p:cNvSpPr>
          <p:nvPr>
            <p:ph type="body" idx="1"/>
          </p:nvPr>
        </p:nvSpPr>
        <p:spPr>
          <a:xfrm>
            <a:off x="671513" y="4389438"/>
            <a:ext cx="5372100" cy="415766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vmlDrawing" Target="../drawings/vmlDrawing1.vml"/><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aphicFrame>
        <p:nvGraphicFramePr>
          <p:cNvPr id="10" name="Google Shape;10;p2"/>
          <p:cNvGraphicFramePr/>
          <p:nvPr/>
        </p:nvGraphicFramePr>
        <p:xfrm>
          <a:off x="32829500" y="39581666"/>
          <a:ext cx="6196693" cy="259997"/>
        </p:xfrm>
        <a:graphic>
          <a:graphicData uri="http://schemas.openxmlformats.org/presentationml/2006/ole">
            <mc:AlternateContent xmlns:mc="http://schemas.openxmlformats.org/markup-compatibility/2006">
              <mc:Choice xmlns:v="urn:schemas-microsoft-com:vml" Requires="v">
                <p:oleObj spid="_x0000_s1045" r:id="rId4" imgW="6196693" imgH="259997" progId="CorelDRAW.Graphic.13">
                  <p:embed/>
                </p:oleObj>
              </mc:Choice>
              <mc:Fallback>
                <p:oleObj r:id="rId4" imgW="6196693" imgH="259997" progId="CorelDRAW.Graphic.13">
                  <p:embed/>
                  <p:pic>
                    <p:nvPicPr>
                      <p:cNvPr id="10" name="Google Shape;10;p2"/>
                      <p:cNvPicPr preferRelativeResize="0"/>
                      <p:nvPr/>
                    </p:nvPicPr>
                    <p:blipFill rotWithShape="1">
                      <a:blip r:embed="rId5">
                        <a:alphaModFix/>
                      </a:blip>
                      <a:srcRect/>
                      <a:stretch/>
                    </p:blipFill>
                    <p:spPr>
                      <a:xfrm>
                        <a:off x="32829500" y="39581666"/>
                        <a:ext cx="6196693" cy="259997"/>
                      </a:xfrm>
                      <a:prstGeom prst="rect">
                        <a:avLst/>
                      </a:prstGeom>
                      <a:noFill/>
                      <a:ln>
                        <a:noFill/>
                      </a:ln>
                    </p:spPr>
                  </p:pic>
                </p:oleObj>
              </mc:Fallback>
            </mc:AlternateContent>
          </a:graphicData>
        </a:graphic>
      </p:graphicFrame>
      <p:sp>
        <p:nvSpPr>
          <p:cNvPr id="11" name="Google Shape;11;p2"/>
          <p:cNvSpPr/>
          <p:nvPr/>
        </p:nvSpPr>
        <p:spPr>
          <a:xfrm>
            <a:off x="30105350" y="6908799"/>
            <a:ext cx="9499600" cy="25696335"/>
          </a:xfrm>
          <a:prstGeom prst="roundRect">
            <a:avLst>
              <a:gd name="adj" fmla="val 7000"/>
            </a:avLst>
          </a:prstGeom>
          <a:solidFill>
            <a:schemeClr val="lt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0165" dirty="0">
              <a:solidFill>
                <a:schemeClr val="dk1"/>
              </a:solidFill>
              <a:latin typeface="Arial"/>
              <a:ea typeface="Arial"/>
              <a:cs typeface="Arial"/>
              <a:sym typeface="Arial"/>
            </a:endParaRPr>
          </a:p>
        </p:txBody>
      </p:sp>
      <p:sp>
        <p:nvSpPr>
          <p:cNvPr id="12" name="Google Shape;12;p2"/>
          <p:cNvSpPr/>
          <p:nvPr/>
        </p:nvSpPr>
        <p:spPr>
          <a:xfrm>
            <a:off x="10407651" y="6908799"/>
            <a:ext cx="9499600" cy="32300335"/>
          </a:xfrm>
          <a:prstGeom prst="roundRect">
            <a:avLst>
              <a:gd name="adj" fmla="val 7000"/>
            </a:avLst>
          </a:prstGeom>
          <a:solidFill>
            <a:schemeClr val="lt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0165" dirty="0">
              <a:solidFill>
                <a:schemeClr val="dk1"/>
              </a:solidFill>
              <a:latin typeface="Arial"/>
              <a:ea typeface="Arial"/>
              <a:cs typeface="Arial"/>
              <a:sym typeface="Arial"/>
            </a:endParaRPr>
          </a:p>
        </p:txBody>
      </p:sp>
      <p:sp>
        <p:nvSpPr>
          <p:cNvPr id="13" name="Google Shape;13;p2"/>
          <p:cNvSpPr/>
          <p:nvPr/>
        </p:nvSpPr>
        <p:spPr>
          <a:xfrm>
            <a:off x="20256502" y="6908799"/>
            <a:ext cx="9499600" cy="25696335"/>
          </a:xfrm>
          <a:prstGeom prst="roundRect">
            <a:avLst>
              <a:gd name="adj" fmla="val 7000"/>
            </a:avLst>
          </a:prstGeom>
          <a:solidFill>
            <a:schemeClr val="lt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0165" dirty="0">
              <a:solidFill>
                <a:schemeClr val="dk1"/>
              </a:solidFill>
              <a:latin typeface="Arial"/>
              <a:ea typeface="Arial"/>
              <a:cs typeface="Arial"/>
              <a:sym typeface="Arial"/>
            </a:endParaRPr>
          </a:p>
        </p:txBody>
      </p:sp>
      <p:sp>
        <p:nvSpPr>
          <p:cNvPr id="14" name="Google Shape;14;p2"/>
          <p:cNvSpPr/>
          <p:nvPr/>
        </p:nvSpPr>
        <p:spPr>
          <a:xfrm>
            <a:off x="558801" y="6908799"/>
            <a:ext cx="9499600" cy="32300335"/>
          </a:xfrm>
          <a:prstGeom prst="roundRect">
            <a:avLst>
              <a:gd name="adj" fmla="val 7000"/>
            </a:avLst>
          </a:prstGeom>
          <a:solidFill>
            <a:schemeClr val="lt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0165" dirty="0">
              <a:solidFill>
                <a:schemeClr val="dk1"/>
              </a:solidFill>
              <a:latin typeface="Arial"/>
              <a:ea typeface="Arial"/>
              <a:cs typeface="Arial"/>
              <a:sym typeface="Arial"/>
            </a:endParaRPr>
          </a:p>
        </p:txBody>
      </p:sp>
      <p:sp>
        <p:nvSpPr>
          <p:cNvPr id="15" name="Google Shape;15;p2"/>
          <p:cNvSpPr/>
          <p:nvPr/>
        </p:nvSpPr>
        <p:spPr>
          <a:xfrm rot="5400000">
            <a:off x="26840391" y="26444576"/>
            <a:ext cx="6180667" cy="19348448"/>
          </a:xfrm>
          <a:prstGeom prst="roundRect">
            <a:avLst>
              <a:gd name="adj" fmla="val 7000"/>
            </a:avLst>
          </a:prstGeom>
          <a:solidFill>
            <a:schemeClr val="lt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0165" dirty="0">
              <a:solidFill>
                <a:schemeClr val="dk1"/>
              </a:solidFill>
              <a:latin typeface="Arial"/>
              <a:ea typeface="Arial"/>
              <a:cs typeface="Arial"/>
              <a:sym typeface="Arial"/>
            </a:endParaRPr>
          </a:p>
        </p:txBody>
      </p:sp>
      <p:sp>
        <p:nvSpPr>
          <p:cNvPr id="16" name="Google Shape;16;p2"/>
          <p:cNvSpPr/>
          <p:nvPr/>
        </p:nvSpPr>
        <p:spPr>
          <a:xfrm rot="5400000">
            <a:off x="16991541" y="-16077145"/>
            <a:ext cx="6180667" cy="39046151"/>
          </a:xfrm>
          <a:prstGeom prst="roundRect">
            <a:avLst>
              <a:gd name="adj" fmla="val 7000"/>
            </a:avLst>
          </a:prstGeom>
          <a:solidFill>
            <a:schemeClr val="lt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0165" dirty="0">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C00000"/>
            </a:gs>
            <a:gs pos="100000">
              <a:srgbClr val="EAEAEA"/>
            </a:gs>
          </a:gsLst>
          <a:lin ang="5400000" scaled="0"/>
        </a:gradFill>
        <a:effectLst/>
      </p:bgPr>
    </p:bg>
    <p:spTree>
      <p:nvGrpSpPr>
        <p:cNvPr id="1" name="Shape 22"/>
        <p:cNvGrpSpPr/>
        <p:nvPr/>
      </p:nvGrpSpPr>
      <p:grpSpPr>
        <a:xfrm>
          <a:off x="0" y="0"/>
          <a:ext cx="0" cy="0"/>
          <a:chOff x="0" y="0"/>
          <a:chExt cx="0" cy="0"/>
        </a:xfrm>
      </p:grpSpPr>
      <p:sp>
        <p:nvSpPr>
          <p:cNvPr id="23" name="Google Shape;23;p1"/>
          <p:cNvSpPr txBox="1"/>
          <p:nvPr/>
        </p:nvSpPr>
        <p:spPr>
          <a:xfrm>
            <a:off x="1027674" y="12093539"/>
            <a:ext cx="8688010" cy="5170606"/>
          </a:xfrm>
          <a:prstGeom prst="rect">
            <a:avLst/>
          </a:prstGeom>
          <a:noFill/>
          <a:ln>
            <a:noFill/>
          </a:ln>
        </p:spPr>
        <p:txBody>
          <a:bodyPr spcFirstLastPara="1" wrap="square" lIns="91425" tIns="45700" rIns="91425" bIns="45700" anchor="t" anchorCtr="0">
            <a:spAutoFit/>
          </a:bodyPr>
          <a:lstStyle/>
          <a:p>
            <a:pPr rtl="0">
              <a:spcBef>
                <a:spcPts val="0"/>
              </a:spcBef>
              <a:spcAft>
                <a:spcPts val="0"/>
              </a:spcAft>
            </a:pPr>
            <a:r>
              <a:rPr lang="en-US" sz="3000" b="0" i="0" u="none" strike="noStrike" dirty="0">
                <a:solidFill>
                  <a:srgbClr val="000000"/>
                </a:solidFill>
                <a:effectLst/>
                <a:latin typeface="Times New Roman" panose="02020603050405020304" pitchFamily="18" charset="0"/>
              </a:rPr>
              <a:t>Kenya’s Wajir and Mandera counties, where over 60 percent of the population are pastoralists, have the lowest modern contraceptive rate (mCPR; under three percent) and highest total fertility rate (over 5). The area also experiences frequent insecurity and climate-induced </a:t>
            </a:r>
            <a:r>
              <a:rPr lang="en-US" sz="3000" b="0" i="0" u="none" strike="noStrike" dirty="0" smtClean="0">
                <a:solidFill>
                  <a:srgbClr val="000000"/>
                </a:solidFill>
                <a:effectLst/>
                <a:latin typeface="Times New Roman" panose="02020603050405020304" pitchFamily="18" charset="0"/>
              </a:rPr>
              <a:t>agricultural </a:t>
            </a:r>
            <a:r>
              <a:rPr lang="en-US" sz="3000" b="0" i="0" u="none" strike="noStrike" dirty="0">
                <a:solidFill>
                  <a:srgbClr val="000000"/>
                </a:solidFill>
                <a:effectLst/>
                <a:latin typeface="Times New Roman" panose="02020603050405020304" pitchFamily="18" charset="0"/>
              </a:rPr>
              <a:t>challenges. The Nomadic Health Project has used a mixed methods learning approach to assess underlying social norms, support health system readiness and responsiveness, and develop a cost-effective service deliver model tailored to the transitory, mobile nature of this population. </a:t>
            </a:r>
            <a:endParaRPr lang="en-US" sz="3000" dirty="0">
              <a:solidFill>
                <a:schemeClr val="dk1"/>
              </a:solidFill>
              <a:latin typeface="Times New Roman"/>
              <a:ea typeface="Times New Roman"/>
              <a:cs typeface="Times New Roman"/>
              <a:sym typeface="Times New Roman"/>
            </a:endParaRPr>
          </a:p>
        </p:txBody>
      </p:sp>
      <p:sp>
        <p:nvSpPr>
          <p:cNvPr id="24" name="Google Shape;24;p1"/>
          <p:cNvSpPr txBox="1"/>
          <p:nvPr/>
        </p:nvSpPr>
        <p:spPr>
          <a:xfrm>
            <a:off x="1472434" y="829095"/>
            <a:ext cx="37567660" cy="505753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57" b="1" dirty="0">
                <a:solidFill>
                  <a:schemeClr val="dk1"/>
                </a:solidFill>
                <a:latin typeface="Arial"/>
                <a:ea typeface="Arial"/>
                <a:cs typeface="Arial"/>
                <a:sym typeface="Arial"/>
              </a:rPr>
              <a:t>Shining the light on migration: </a:t>
            </a:r>
            <a:endParaRPr dirty="0"/>
          </a:p>
          <a:p>
            <a:pPr marL="0" marR="0" lvl="0" indent="0" algn="ctr" rtl="0">
              <a:spcBef>
                <a:spcPts val="0"/>
              </a:spcBef>
              <a:spcAft>
                <a:spcPts val="0"/>
              </a:spcAft>
              <a:buNone/>
            </a:pPr>
            <a:r>
              <a:rPr lang="en-US" sz="10057" b="1" dirty="0">
                <a:solidFill>
                  <a:schemeClr val="dk1"/>
                </a:solidFill>
                <a:latin typeface="Arial"/>
                <a:ea typeface="Arial"/>
                <a:cs typeface="Arial"/>
                <a:sym typeface="Arial"/>
              </a:rPr>
              <a:t>Conducting evaluations with populations on the move</a:t>
            </a:r>
            <a:endParaRPr dirty="0"/>
          </a:p>
          <a:p>
            <a:pPr marL="0" marR="0" lvl="0" indent="0" algn="ctr" rtl="0">
              <a:spcBef>
                <a:spcPts val="0"/>
              </a:spcBef>
              <a:spcAft>
                <a:spcPts val="0"/>
              </a:spcAft>
              <a:buNone/>
            </a:pPr>
            <a:endParaRPr sz="2095" b="1" i="1" dirty="0">
              <a:solidFill>
                <a:schemeClr val="dk1"/>
              </a:solidFill>
              <a:latin typeface="Arial"/>
              <a:ea typeface="Arial"/>
              <a:cs typeface="Arial"/>
              <a:sym typeface="Arial"/>
            </a:endParaRPr>
          </a:p>
          <a:p>
            <a:pPr marL="0" marR="0" lvl="0" indent="0" algn="ctr" rtl="0">
              <a:spcBef>
                <a:spcPts val="0"/>
              </a:spcBef>
              <a:spcAft>
                <a:spcPts val="0"/>
              </a:spcAft>
              <a:buNone/>
            </a:pPr>
            <a:r>
              <a:rPr lang="en-US" sz="5028" b="1" i="1" dirty="0">
                <a:solidFill>
                  <a:schemeClr val="dk1"/>
                </a:solidFill>
                <a:latin typeface="Arial"/>
                <a:ea typeface="Arial"/>
                <a:cs typeface="Arial"/>
                <a:sym typeface="Arial"/>
              </a:rPr>
              <a:t>Nana Apenem Dagadu (Save the Children); Qundeel Khattak (Save the Children); Jessica Sadye Wolff (Stanford University); Beza Tesfaye (Mercy Corps); Katherine Armeier (Save the Children)</a:t>
            </a:r>
            <a:endParaRPr sz="10165" dirty="0">
              <a:solidFill>
                <a:schemeClr val="dk1"/>
              </a:solidFill>
              <a:latin typeface="Arial"/>
              <a:ea typeface="Arial"/>
              <a:cs typeface="Arial"/>
              <a:sym typeface="Arial"/>
            </a:endParaRPr>
          </a:p>
        </p:txBody>
      </p:sp>
      <p:sp>
        <p:nvSpPr>
          <p:cNvPr id="28" name="Google Shape;28;p1"/>
          <p:cNvSpPr txBox="1"/>
          <p:nvPr/>
        </p:nvSpPr>
        <p:spPr>
          <a:xfrm>
            <a:off x="1042167" y="7520864"/>
            <a:ext cx="8801100" cy="318728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5028" b="1" dirty="0">
                <a:solidFill>
                  <a:schemeClr val="dk1"/>
                </a:solidFill>
                <a:latin typeface="Arial"/>
                <a:ea typeface="Arial"/>
                <a:cs typeface="Arial"/>
                <a:sym typeface="Arial"/>
              </a:rPr>
              <a:t>Evaluation Without Borders: An Innovative Model for Nomadic Healthcare in Kenya</a:t>
            </a:r>
            <a:endParaRPr sz="5028" b="1" dirty="0">
              <a:solidFill>
                <a:schemeClr val="dk1"/>
              </a:solidFill>
              <a:latin typeface="Arial"/>
              <a:ea typeface="Arial"/>
              <a:cs typeface="Arial"/>
              <a:sym typeface="Arial"/>
            </a:endParaRPr>
          </a:p>
        </p:txBody>
      </p:sp>
      <p:sp>
        <p:nvSpPr>
          <p:cNvPr id="29" name="Google Shape;29;p1"/>
          <p:cNvSpPr txBox="1"/>
          <p:nvPr/>
        </p:nvSpPr>
        <p:spPr>
          <a:xfrm>
            <a:off x="1042980" y="11545789"/>
            <a:ext cx="8701314" cy="76940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b="1" i="1" dirty="0">
                <a:solidFill>
                  <a:schemeClr val="dk1"/>
                </a:solidFill>
                <a:latin typeface="Arial"/>
                <a:ea typeface="Arial"/>
                <a:cs typeface="Arial"/>
                <a:sym typeface="Arial"/>
              </a:rPr>
              <a:t>Introduction</a:t>
            </a:r>
            <a:endParaRPr sz="4400" b="1" i="1" dirty="0">
              <a:solidFill>
                <a:schemeClr val="dk1"/>
              </a:solidFill>
              <a:latin typeface="Arial"/>
              <a:ea typeface="Arial"/>
              <a:cs typeface="Arial"/>
              <a:sym typeface="Arial"/>
            </a:endParaRPr>
          </a:p>
        </p:txBody>
      </p:sp>
      <p:sp>
        <p:nvSpPr>
          <p:cNvPr id="30" name="Google Shape;30;p1"/>
          <p:cNvSpPr txBox="1"/>
          <p:nvPr/>
        </p:nvSpPr>
        <p:spPr>
          <a:xfrm>
            <a:off x="974777" y="16982927"/>
            <a:ext cx="8701314" cy="76940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b="1" i="1" dirty="0">
                <a:solidFill>
                  <a:schemeClr val="dk1"/>
                </a:solidFill>
                <a:latin typeface="Arial"/>
                <a:ea typeface="Arial"/>
                <a:cs typeface="Arial"/>
                <a:sym typeface="Arial"/>
              </a:rPr>
              <a:t>Methods</a:t>
            </a:r>
            <a:endParaRPr sz="4400" b="1" i="1" dirty="0">
              <a:solidFill>
                <a:schemeClr val="dk1"/>
              </a:solidFill>
              <a:latin typeface="Arial"/>
              <a:ea typeface="Arial"/>
              <a:cs typeface="Arial"/>
              <a:sym typeface="Arial"/>
            </a:endParaRPr>
          </a:p>
        </p:txBody>
      </p:sp>
      <p:sp>
        <p:nvSpPr>
          <p:cNvPr id="31" name="Google Shape;31;p1"/>
          <p:cNvSpPr txBox="1"/>
          <p:nvPr/>
        </p:nvSpPr>
        <p:spPr>
          <a:xfrm>
            <a:off x="1092060" y="21597066"/>
            <a:ext cx="8701314" cy="76940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b="1" i="1" dirty="0">
                <a:solidFill>
                  <a:schemeClr val="dk1"/>
                </a:solidFill>
                <a:latin typeface="Arial"/>
                <a:ea typeface="Arial"/>
                <a:cs typeface="Arial"/>
                <a:sym typeface="Arial"/>
              </a:rPr>
              <a:t>Results</a:t>
            </a:r>
            <a:endParaRPr sz="4400" b="1" i="1" dirty="0">
              <a:solidFill>
                <a:schemeClr val="dk1"/>
              </a:solidFill>
              <a:latin typeface="Arial"/>
              <a:ea typeface="Arial"/>
              <a:cs typeface="Arial"/>
              <a:sym typeface="Arial"/>
            </a:endParaRPr>
          </a:p>
        </p:txBody>
      </p:sp>
      <p:sp>
        <p:nvSpPr>
          <p:cNvPr id="32" name="Google Shape;32;p1"/>
          <p:cNvSpPr txBox="1"/>
          <p:nvPr/>
        </p:nvSpPr>
        <p:spPr>
          <a:xfrm>
            <a:off x="415154" y="34475668"/>
            <a:ext cx="10097816" cy="76940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b="1" i="1" dirty="0" smtClean="0">
                <a:solidFill>
                  <a:schemeClr val="dk1"/>
                </a:solidFill>
                <a:latin typeface="Arial"/>
                <a:ea typeface="Arial"/>
                <a:cs typeface="Arial"/>
                <a:sym typeface="Arial"/>
              </a:rPr>
              <a:t>Conclusions</a:t>
            </a:r>
            <a:endParaRPr sz="4400" b="1" i="1" dirty="0">
              <a:solidFill>
                <a:schemeClr val="dk1"/>
              </a:solidFill>
              <a:latin typeface="Arial"/>
              <a:ea typeface="Arial"/>
              <a:cs typeface="Arial"/>
              <a:sym typeface="Arial"/>
            </a:endParaRPr>
          </a:p>
        </p:txBody>
      </p:sp>
      <p:sp>
        <p:nvSpPr>
          <p:cNvPr id="33" name="Google Shape;33;p1"/>
          <p:cNvSpPr txBox="1"/>
          <p:nvPr/>
        </p:nvSpPr>
        <p:spPr>
          <a:xfrm>
            <a:off x="1027674" y="17555931"/>
            <a:ext cx="8688010" cy="424727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000" b="0" i="0" u="none" strike="noStrike" dirty="0">
                <a:solidFill>
                  <a:srgbClr val="000000"/>
                </a:solidFill>
                <a:effectLst/>
                <a:latin typeface="Times New Roman" panose="02020603050405020304" pitchFamily="18" charset="0"/>
              </a:rPr>
              <a:t>Formative research - 16 focus group discussions, 48 individual interviews, four egocentric social network analyses with women, and 12 key informant interviews (community and religious leaders and service providers) – a facility assessment, a developmental evaluation, and GPS-infused monitoring systems  informed program design and implementation and how these findings, as well as the project’s adaptive learning approach featuring. </a:t>
            </a:r>
            <a:endParaRPr sz="3000" dirty="0">
              <a:solidFill>
                <a:schemeClr val="dk1"/>
              </a:solidFill>
              <a:latin typeface="Times New Roman"/>
              <a:ea typeface="Times New Roman"/>
              <a:cs typeface="Times New Roman"/>
              <a:sym typeface="Times New Roman"/>
            </a:endParaRPr>
          </a:p>
        </p:txBody>
      </p:sp>
      <p:sp>
        <p:nvSpPr>
          <p:cNvPr id="34" name="Google Shape;34;p1"/>
          <p:cNvSpPr txBox="1"/>
          <p:nvPr/>
        </p:nvSpPr>
        <p:spPr>
          <a:xfrm>
            <a:off x="1166205" y="22151673"/>
            <a:ext cx="8688010" cy="12557243"/>
          </a:xfrm>
          <a:prstGeom prst="rect">
            <a:avLst/>
          </a:prstGeom>
          <a:noFill/>
          <a:ln>
            <a:noFill/>
          </a:ln>
        </p:spPr>
        <p:txBody>
          <a:bodyPr spcFirstLastPara="1" wrap="square" lIns="91425" tIns="45700" rIns="91425" bIns="45700" anchor="t" anchorCtr="0">
            <a:spAutoFit/>
          </a:bodyPr>
          <a:lstStyle/>
          <a:p>
            <a:pPr marL="0" marR="0" lvl="0" indent="0" rtl="0">
              <a:spcBef>
                <a:spcPts val="0"/>
              </a:spcBef>
              <a:spcAft>
                <a:spcPts val="0"/>
              </a:spcAft>
              <a:buNone/>
            </a:pPr>
            <a:r>
              <a:rPr lang="en-US" sz="3000" dirty="0">
                <a:solidFill>
                  <a:schemeClr val="dk1"/>
                </a:solidFill>
                <a:latin typeface="Times New Roman"/>
                <a:ea typeface="Times New Roman"/>
                <a:cs typeface="Times New Roman"/>
                <a:sym typeface="Times New Roman"/>
              </a:rPr>
              <a:t>As a result of the formative research studies, the project team was able to make adjustments to several components of the model. We increased the planned number of targeted health facilities from 25 to 53 to address the management, health infrastructure, and supervision gaps identified in the health facility assessment. The new Ministry of Health harmonized curriculum for family planning, which is used to train health workers, was revised to include all methods in one curriculum, arranged in a modular fashion. Revisions also included the introduction of new methods such as Sayana Press and a post-training follow-up of longer duration to sustain learning and improve capacity. As a result of gender biases identified in the assessment, Community Unit training schedules were adapted and costs increased to allow participation of female CHVs who were not able to travel outside of their homesteads to attend the training without their husbands accompanying them. To round out strategic pivots based on findings, the team invested in a policy review and increased exposure and immersion in social and behavior change activities that complemented service delivery improvements. During the COVID-19 pandemic, we leveraged the strengthened Community Unit structure to remain in contact with health workers via WhatsApp and phone surveys for supervision and monitoring data collection.</a:t>
            </a:r>
          </a:p>
        </p:txBody>
      </p:sp>
      <p:sp>
        <p:nvSpPr>
          <p:cNvPr id="35" name="Google Shape;35;p1"/>
          <p:cNvSpPr txBox="1"/>
          <p:nvPr/>
        </p:nvSpPr>
        <p:spPr>
          <a:xfrm>
            <a:off x="1155257" y="35125733"/>
            <a:ext cx="8688010" cy="4708941"/>
          </a:xfrm>
          <a:prstGeom prst="rect">
            <a:avLst/>
          </a:prstGeom>
          <a:noFill/>
          <a:ln>
            <a:noFill/>
          </a:ln>
        </p:spPr>
        <p:txBody>
          <a:bodyPr spcFirstLastPara="1" wrap="square" lIns="91425" tIns="45700" rIns="91425" bIns="45700" anchor="t" anchorCtr="0">
            <a:spAutoFit/>
          </a:bodyPr>
          <a:lstStyle/>
          <a:p>
            <a:pPr rtl="0">
              <a:spcBef>
                <a:spcPts val="0"/>
              </a:spcBef>
              <a:spcAft>
                <a:spcPts val="0"/>
              </a:spcAft>
            </a:pPr>
            <a:r>
              <a:rPr lang="en-US" sz="3000" b="0" i="0" u="none" strike="noStrike" dirty="0">
                <a:solidFill>
                  <a:srgbClr val="333333"/>
                </a:solidFill>
                <a:effectLst/>
                <a:latin typeface="Times New Roman" panose="02020603050405020304" pitchFamily="18" charset="0"/>
                <a:cs typeface="Times New Roman" panose="02020603050405020304" pitchFamily="18" charset="0"/>
              </a:rPr>
              <a:t>The current health service delivery system is not responsive to nomadic and semi-nomadic populations’ needs and </a:t>
            </a:r>
            <a:r>
              <a:rPr lang="en-US" sz="3000" b="0" i="0" u="none" strike="noStrike" dirty="0" smtClean="0">
                <a:solidFill>
                  <a:srgbClr val="333333"/>
                </a:solidFill>
                <a:effectLst/>
                <a:latin typeface="Times New Roman" panose="02020603050405020304" pitchFamily="18" charset="0"/>
                <a:cs typeface="Times New Roman" panose="02020603050405020304" pitchFamily="18" charset="0"/>
              </a:rPr>
              <a:t>lifestyle. </a:t>
            </a:r>
            <a:r>
              <a:rPr lang="en-US" sz="3000" b="0" i="0" u="none" strike="noStrike" dirty="0">
                <a:solidFill>
                  <a:srgbClr val="333333"/>
                </a:solidFill>
                <a:effectLst/>
                <a:latin typeface="Times New Roman" panose="02020603050405020304" pitchFamily="18" charset="0"/>
                <a:cs typeface="Times New Roman" panose="02020603050405020304" pitchFamily="18" charset="0"/>
              </a:rPr>
              <a:t>While our solution is primarily geared towards increasing access to FP services, the model can be adapted for other health and nutrition services, basic education services, civil registration and reporting of births and deaths, and addressing harmful cultural practices.</a:t>
            </a:r>
            <a:endParaRPr lang="en-US" sz="3000" b="0" dirty="0">
              <a:effectLst/>
              <a:latin typeface="Times New Roman" panose="02020603050405020304" pitchFamily="18" charset="0"/>
              <a:cs typeface="Times New Roman" panose="02020603050405020304" pitchFamily="18" charset="0"/>
            </a:endParaRPr>
          </a:p>
          <a:p>
            <a:r>
              <a:rPr lang="en-US" sz="3000" dirty="0"/>
              <a:t/>
            </a:r>
            <a:br>
              <a:rPr lang="en-US" sz="3000" dirty="0"/>
            </a:br>
            <a:endParaRPr sz="3000" dirty="0">
              <a:solidFill>
                <a:schemeClr val="dk1"/>
              </a:solidFill>
              <a:latin typeface="Times New Roman"/>
              <a:ea typeface="Times New Roman"/>
              <a:cs typeface="Times New Roman"/>
              <a:sym typeface="Times New Roman"/>
            </a:endParaRPr>
          </a:p>
        </p:txBody>
      </p:sp>
      <p:sp>
        <p:nvSpPr>
          <p:cNvPr id="36" name="Google Shape;36;p1"/>
          <p:cNvSpPr txBox="1"/>
          <p:nvPr/>
        </p:nvSpPr>
        <p:spPr>
          <a:xfrm>
            <a:off x="632089" y="10801166"/>
            <a:ext cx="9545700" cy="801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600" b="1" i="1" dirty="0">
                <a:solidFill>
                  <a:srgbClr val="C00000"/>
                </a:solidFill>
                <a:latin typeface="Arial"/>
                <a:ea typeface="Arial"/>
                <a:cs typeface="Arial"/>
                <a:sym typeface="Arial"/>
              </a:rPr>
              <a:t>Presenter: Nana Apenem Dagadu</a:t>
            </a:r>
            <a:endParaRPr sz="4600" b="1" i="1" dirty="0">
              <a:solidFill>
                <a:srgbClr val="C00000"/>
              </a:solidFill>
              <a:latin typeface="Arial"/>
              <a:ea typeface="Arial"/>
              <a:cs typeface="Arial"/>
              <a:sym typeface="Arial"/>
            </a:endParaRPr>
          </a:p>
        </p:txBody>
      </p:sp>
      <p:sp>
        <p:nvSpPr>
          <p:cNvPr id="37" name="Google Shape;37;p1"/>
          <p:cNvSpPr txBox="1"/>
          <p:nvPr/>
        </p:nvSpPr>
        <p:spPr>
          <a:xfrm>
            <a:off x="10929862" y="7542757"/>
            <a:ext cx="8990930" cy="318728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5028" b="1" dirty="0">
                <a:solidFill>
                  <a:schemeClr val="dk1"/>
                </a:solidFill>
                <a:latin typeface="Arial"/>
                <a:ea typeface="Arial"/>
                <a:cs typeface="Arial"/>
                <a:sym typeface="Arial"/>
              </a:rPr>
              <a:t>Technology and Innovation for Evaluation: Use of Cell Phone Surveys with Venezuelan Migrants in Peru</a:t>
            </a:r>
            <a:endParaRPr sz="5028" b="1" dirty="0">
              <a:solidFill>
                <a:schemeClr val="dk1"/>
              </a:solidFill>
              <a:latin typeface="Arial"/>
              <a:ea typeface="Arial"/>
              <a:cs typeface="Arial"/>
              <a:sym typeface="Arial"/>
            </a:endParaRPr>
          </a:p>
        </p:txBody>
      </p:sp>
      <p:sp>
        <p:nvSpPr>
          <p:cNvPr id="38" name="Google Shape;38;p1"/>
          <p:cNvSpPr txBox="1"/>
          <p:nvPr/>
        </p:nvSpPr>
        <p:spPr>
          <a:xfrm>
            <a:off x="11008146" y="11324138"/>
            <a:ext cx="8701314" cy="76940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b="1" i="1" dirty="0">
                <a:solidFill>
                  <a:schemeClr val="dk1"/>
                </a:solidFill>
                <a:latin typeface="Arial"/>
                <a:ea typeface="Arial"/>
                <a:cs typeface="Arial"/>
                <a:sym typeface="Arial"/>
              </a:rPr>
              <a:t>Introduction</a:t>
            </a:r>
            <a:endParaRPr sz="4400" b="1" i="1" dirty="0">
              <a:solidFill>
                <a:schemeClr val="dk1"/>
              </a:solidFill>
              <a:latin typeface="Arial"/>
              <a:ea typeface="Arial"/>
              <a:cs typeface="Arial"/>
              <a:sym typeface="Arial"/>
            </a:endParaRPr>
          </a:p>
        </p:txBody>
      </p:sp>
      <p:sp>
        <p:nvSpPr>
          <p:cNvPr id="39" name="Google Shape;39;p1"/>
          <p:cNvSpPr txBox="1"/>
          <p:nvPr/>
        </p:nvSpPr>
        <p:spPr>
          <a:xfrm>
            <a:off x="11074670" y="10631766"/>
            <a:ext cx="8701314" cy="8016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600" b="1" i="1" dirty="0">
                <a:solidFill>
                  <a:srgbClr val="C00000"/>
                </a:solidFill>
                <a:latin typeface="Arial"/>
                <a:ea typeface="Arial"/>
                <a:cs typeface="Arial"/>
                <a:sym typeface="Arial"/>
              </a:rPr>
              <a:t>Presenter: Qundeel Khattak</a:t>
            </a:r>
            <a:endParaRPr sz="4600" b="1" i="1" dirty="0">
              <a:solidFill>
                <a:srgbClr val="C00000"/>
              </a:solidFill>
              <a:latin typeface="Arial"/>
              <a:ea typeface="Arial"/>
              <a:cs typeface="Arial"/>
              <a:sym typeface="Arial"/>
            </a:endParaRPr>
          </a:p>
        </p:txBody>
      </p:sp>
      <p:sp>
        <p:nvSpPr>
          <p:cNvPr id="40" name="Google Shape;40;p1"/>
          <p:cNvSpPr txBox="1"/>
          <p:nvPr/>
        </p:nvSpPr>
        <p:spPr>
          <a:xfrm>
            <a:off x="20256264" y="7400937"/>
            <a:ext cx="9414544" cy="3960980"/>
          </a:xfrm>
          <a:prstGeom prst="rect">
            <a:avLst/>
          </a:prstGeom>
          <a:noFill/>
          <a:ln>
            <a:noFill/>
          </a:ln>
        </p:spPr>
        <p:txBody>
          <a:bodyPr spcFirstLastPara="1" wrap="square" lIns="91425" tIns="45700" rIns="91425" bIns="45700" anchor="t" anchorCtr="0">
            <a:spAutoFit/>
          </a:bodyPr>
          <a:lstStyle/>
          <a:p>
            <a:pPr lvl="0" algn="ctr"/>
            <a:r>
              <a:rPr lang="en-US" sz="5028" b="1" dirty="0">
                <a:solidFill>
                  <a:schemeClr val="dk1"/>
                </a:solidFill>
              </a:rPr>
              <a:t>Strategies and Technologies for Conducting Panel Research with Mobile Populations: Examples from Colombia</a:t>
            </a:r>
            <a:endParaRPr sz="5028" b="1" dirty="0">
              <a:solidFill>
                <a:schemeClr val="dk1"/>
              </a:solidFill>
              <a:latin typeface="Arial"/>
              <a:ea typeface="Arial"/>
              <a:cs typeface="Arial"/>
              <a:sym typeface="Arial"/>
            </a:endParaRPr>
          </a:p>
        </p:txBody>
      </p:sp>
      <p:sp>
        <p:nvSpPr>
          <p:cNvPr id="41" name="Google Shape;41;p1"/>
          <p:cNvSpPr txBox="1"/>
          <p:nvPr/>
        </p:nvSpPr>
        <p:spPr>
          <a:xfrm>
            <a:off x="20740006" y="12187392"/>
            <a:ext cx="8701314" cy="76940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b="1" i="1" dirty="0">
                <a:solidFill>
                  <a:schemeClr val="dk1"/>
                </a:solidFill>
                <a:latin typeface="Arial"/>
                <a:ea typeface="Arial"/>
                <a:cs typeface="Arial"/>
                <a:sym typeface="Arial"/>
              </a:rPr>
              <a:t>Introduction</a:t>
            </a:r>
            <a:endParaRPr sz="4400" b="1" i="1" dirty="0">
              <a:solidFill>
                <a:schemeClr val="dk1"/>
              </a:solidFill>
              <a:latin typeface="Arial"/>
              <a:ea typeface="Arial"/>
              <a:cs typeface="Arial"/>
              <a:sym typeface="Arial"/>
            </a:endParaRPr>
          </a:p>
        </p:txBody>
      </p:sp>
      <p:sp>
        <p:nvSpPr>
          <p:cNvPr id="42" name="Google Shape;42;p1"/>
          <p:cNvSpPr txBox="1"/>
          <p:nvPr/>
        </p:nvSpPr>
        <p:spPr>
          <a:xfrm>
            <a:off x="20498463" y="11304391"/>
            <a:ext cx="9009700" cy="8016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600" b="1" i="1" dirty="0">
                <a:solidFill>
                  <a:srgbClr val="C00000"/>
                </a:solidFill>
                <a:latin typeface="Arial"/>
                <a:ea typeface="Arial"/>
                <a:cs typeface="Arial"/>
                <a:sym typeface="Arial"/>
              </a:rPr>
              <a:t>Presenter: Jessica Sadye Wolff</a:t>
            </a:r>
            <a:endParaRPr sz="4600" b="1" i="1" dirty="0">
              <a:solidFill>
                <a:srgbClr val="C00000"/>
              </a:solidFill>
              <a:latin typeface="Arial"/>
              <a:ea typeface="Arial"/>
              <a:cs typeface="Arial"/>
              <a:sym typeface="Arial"/>
            </a:endParaRPr>
          </a:p>
        </p:txBody>
      </p:sp>
      <p:sp>
        <p:nvSpPr>
          <p:cNvPr id="43" name="Google Shape;43;p1"/>
          <p:cNvSpPr txBox="1"/>
          <p:nvPr/>
        </p:nvSpPr>
        <p:spPr>
          <a:xfrm>
            <a:off x="30107963" y="7035258"/>
            <a:ext cx="9545693" cy="396102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5028" b="1" dirty="0">
                <a:solidFill>
                  <a:schemeClr val="dk1"/>
                </a:solidFill>
                <a:latin typeface="Arial"/>
                <a:ea typeface="Arial"/>
                <a:cs typeface="Arial"/>
                <a:sym typeface="Arial"/>
              </a:rPr>
              <a:t>Research on the Move: Findings from Recent Program Evaluations with Migrant Populations in Colombia, Niger, and Ethiopia</a:t>
            </a:r>
            <a:endParaRPr sz="5028" b="1" dirty="0">
              <a:solidFill>
                <a:schemeClr val="dk1"/>
              </a:solidFill>
              <a:latin typeface="Arial"/>
              <a:ea typeface="Arial"/>
              <a:cs typeface="Arial"/>
              <a:sym typeface="Arial"/>
            </a:endParaRPr>
          </a:p>
        </p:txBody>
      </p:sp>
      <p:sp>
        <p:nvSpPr>
          <p:cNvPr id="44" name="Google Shape;44;p1"/>
          <p:cNvSpPr txBox="1"/>
          <p:nvPr/>
        </p:nvSpPr>
        <p:spPr>
          <a:xfrm>
            <a:off x="30871444" y="11800296"/>
            <a:ext cx="8701314" cy="76940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b="1" i="1" dirty="0">
                <a:solidFill>
                  <a:schemeClr val="dk1"/>
                </a:solidFill>
                <a:latin typeface="Arial"/>
                <a:ea typeface="Arial"/>
                <a:cs typeface="Arial"/>
                <a:sym typeface="Arial"/>
              </a:rPr>
              <a:t>Introduction</a:t>
            </a:r>
            <a:endParaRPr sz="4400" b="1" i="1" dirty="0">
              <a:solidFill>
                <a:schemeClr val="dk1"/>
              </a:solidFill>
              <a:latin typeface="Arial"/>
              <a:ea typeface="Arial"/>
              <a:cs typeface="Arial"/>
              <a:sym typeface="Arial"/>
            </a:endParaRPr>
          </a:p>
        </p:txBody>
      </p:sp>
      <p:sp>
        <p:nvSpPr>
          <p:cNvPr id="45" name="Google Shape;45;p1"/>
          <p:cNvSpPr txBox="1"/>
          <p:nvPr/>
        </p:nvSpPr>
        <p:spPr>
          <a:xfrm>
            <a:off x="30530153" y="11046960"/>
            <a:ext cx="8701314" cy="8016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600" b="1" i="1" dirty="0">
                <a:solidFill>
                  <a:srgbClr val="C00000"/>
                </a:solidFill>
                <a:latin typeface="Arial"/>
                <a:ea typeface="Arial"/>
                <a:cs typeface="Arial"/>
                <a:sym typeface="Arial"/>
              </a:rPr>
              <a:t>Presenter: Beza Tesfaye</a:t>
            </a:r>
            <a:endParaRPr sz="4600" b="1" i="1" dirty="0">
              <a:solidFill>
                <a:srgbClr val="C00000"/>
              </a:solidFill>
              <a:latin typeface="Arial"/>
              <a:ea typeface="Arial"/>
              <a:cs typeface="Arial"/>
              <a:sym typeface="Arial"/>
            </a:endParaRPr>
          </a:p>
        </p:txBody>
      </p:sp>
      <p:sp>
        <p:nvSpPr>
          <p:cNvPr id="46" name="Google Shape;46;p1"/>
          <p:cNvSpPr txBox="1"/>
          <p:nvPr/>
        </p:nvSpPr>
        <p:spPr>
          <a:xfrm>
            <a:off x="20572962" y="33257019"/>
            <a:ext cx="18009067" cy="578757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000" b="1" i="1" dirty="0">
                <a:solidFill>
                  <a:schemeClr val="dk1"/>
                </a:solidFill>
                <a:sym typeface="Arial"/>
              </a:rPr>
              <a:t>Summary of recommendations for evaluations of populations on the move </a:t>
            </a:r>
            <a:endParaRPr lang="en-US" sz="5000" b="1" i="1" dirty="0" smtClean="0">
              <a:solidFill>
                <a:schemeClr val="dk1"/>
              </a:solidFill>
              <a:sym typeface="Arial"/>
            </a:endParaRPr>
          </a:p>
          <a:p>
            <a:r>
              <a:rPr lang="en-US" sz="4600" b="1" i="1" dirty="0">
                <a:solidFill>
                  <a:srgbClr val="C00000"/>
                </a:solidFill>
              </a:rPr>
              <a:t>Session organizer: Katherine Armeier </a:t>
            </a:r>
          </a:p>
          <a:p>
            <a:pPr marL="0" marR="0" lvl="0" indent="0" algn="l" rtl="0">
              <a:spcBef>
                <a:spcPts val="0"/>
              </a:spcBef>
              <a:spcAft>
                <a:spcPts val="0"/>
              </a:spcAft>
              <a:buNone/>
            </a:pPr>
            <a:r>
              <a:rPr lang="en-US" sz="3200" dirty="0" smtClean="0">
                <a:solidFill>
                  <a:schemeClr val="dk1"/>
                </a:solidFill>
                <a:latin typeface="Times New Roman" panose="02020603050405020304" pitchFamily="18" charset="0"/>
                <a:cs typeface="Times New Roman" panose="02020603050405020304" pitchFamily="18" charset="0"/>
              </a:rPr>
              <a:t>When conducting evaluations of populations on the move, it is critically important to plan for high levels of </a:t>
            </a:r>
            <a:r>
              <a:rPr lang="en-US" sz="3200" dirty="0" smtClean="0">
                <a:solidFill>
                  <a:schemeClr val="dk1"/>
                </a:solidFill>
                <a:latin typeface="Times New Roman" panose="02020603050405020304" pitchFamily="18" charset="0"/>
                <a:cs typeface="Times New Roman" panose="02020603050405020304" pitchFamily="18" charset="0"/>
              </a:rPr>
              <a:t>attrition </a:t>
            </a:r>
            <a:r>
              <a:rPr lang="en-US" sz="3200" dirty="0" smtClean="0">
                <a:solidFill>
                  <a:schemeClr val="dk1"/>
                </a:solidFill>
                <a:latin typeface="Times New Roman" panose="02020603050405020304" pitchFamily="18" charset="0"/>
                <a:cs typeface="Times New Roman" panose="02020603050405020304" pitchFamily="18" charset="0"/>
              </a:rPr>
              <a:t>and to incorporate innovative technologies to ensure communication across changing geography. These four evaluation examples show how innovative approaches such as GPS monitoring systems, mobile phone surveys, and WhatsApp can enable better, more reliable communication with </a:t>
            </a:r>
            <a:r>
              <a:rPr lang="en-US" sz="3200" dirty="0" smtClean="0">
                <a:solidFill>
                  <a:schemeClr val="dk1"/>
                </a:solidFill>
                <a:latin typeface="Times New Roman" panose="02020603050405020304" pitchFamily="18" charset="0"/>
                <a:cs typeface="Times New Roman" panose="02020603050405020304" pitchFamily="18" charset="0"/>
              </a:rPr>
              <a:t>nomadic and/or migrant populations</a:t>
            </a:r>
            <a:r>
              <a:rPr lang="en-US" sz="3200" dirty="0" smtClean="0">
                <a:solidFill>
                  <a:schemeClr val="dk1"/>
                </a:solidFill>
                <a:latin typeface="Times New Roman" panose="02020603050405020304" pitchFamily="18" charset="0"/>
                <a:cs typeface="Times New Roman" panose="02020603050405020304" pitchFamily="18" charset="0"/>
              </a:rPr>
              <a:t>. </a:t>
            </a:r>
            <a:r>
              <a:rPr lang="en-US" sz="3200" dirty="0" smtClean="0">
                <a:solidFill>
                  <a:schemeClr val="dk1"/>
                </a:solidFill>
                <a:latin typeface="Times New Roman" panose="02020603050405020304" pitchFamily="18" charset="0"/>
                <a:cs typeface="Times New Roman" panose="02020603050405020304" pitchFamily="18" charset="0"/>
              </a:rPr>
              <a:t>More importantly, these evaluations underscore the importance of using research to “shine the light” on the unique needs, vulnerabilities, and experiences of nomadic and migrant populations. As the Kenya evaluation shows, good quality data can help shape better policies and services for these populations. </a:t>
            </a:r>
            <a:endParaRPr sz="3200" dirty="0">
              <a:solidFill>
                <a:schemeClr val="dk1"/>
              </a:solidFill>
              <a:latin typeface="Times New Roman" panose="02020603050405020304" pitchFamily="18" charset="0"/>
              <a:cs typeface="Times New Roman" panose="02020603050405020304" pitchFamily="18" charset="0"/>
              <a:sym typeface="Arial"/>
            </a:endParaRPr>
          </a:p>
        </p:txBody>
      </p:sp>
      <p:sp>
        <p:nvSpPr>
          <p:cNvPr id="51" name="Google Shape;51;p1"/>
          <p:cNvSpPr txBox="1"/>
          <p:nvPr/>
        </p:nvSpPr>
        <p:spPr>
          <a:xfrm>
            <a:off x="10898145" y="11987421"/>
            <a:ext cx="8688010" cy="4708941"/>
          </a:xfrm>
          <a:prstGeom prst="rect">
            <a:avLst/>
          </a:prstGeom>
          <a:noFill/>
          <a:ln>
            <a:noFill/>
          </a:ln>
        </p:spPr>
        <p:txBody>
          <a:bodyPr spcFirstLastPara="1" wrap="square" lIns="91425" tIns="45700" rIns="91425" bIns="45700" anchor="t" anchorCtr="0">
            <a:spAutoFit/>
          </a:bodyPr>
          <a:lstStyle/>
          <a:p>
            <a:pPr lvl="0"/>
            <a:r>
              <a:rPr lang="en-US" sz="3000" dirty="0">
                <a:solidFill>
                  <a:schemeClr val="dk1"/>
                </a:solidFill>
                <a:latin typeface="Times New Roman"/>
                <a:ea typeface="Times New Roman"/>
                <a:cs typeface="Times New Roman"/>
                <a:sym typeface="Times New Roman"/>
              </a:rPr>
              <a:t>SC Peru implemented a fully phone-based evaluation for </a:t>
            </a:r>
            <a:r>
              <a:rPr lang="en-US" sz="3000" dirty="0" smtClean="0">
                <a:solidFill>
                  <a:schemeClr val="dk1"/>
                </a:solidFill>
                <a:latin typeface="Times New Roman"/>
                <a:ea typeface="Times New Roman"/>
                <a:cs typeface="Times New Roman"/>
                <a:sym typeface="Times New Roman"/>
              </a:rPr>
              <a:t>a Multipurpose </a:t>
            </a:r>
            <a:r>
              <a:rPr lang="en-US" sz="3000" dirty="0">
                <a:solidFill>
                  <a:schemeClr val="dk1"/>
                </a:solidFill>
                <a:latin typeface="Times New Roman"/>
                <a:ea typeface="Times New Roman"/>
                <a:cs typeface="Times New Roman"/>
                <a:sym typeface="Times New Roman"/>
              </a:rPr>
              <a:t>Cash ‘Plus’ program </a:t>
            </a:r>
            <a:r>
              <a:rPr lang="en-US" sz="3000" dirty="0" smtClean="0">
                <a:solidFill>
                  <a:schemeClr val="dk1"/>
                </a:solidFill>
                <a:latin typeface="Times New Roman"/>
                <a:ea typeface="Times New Roman"/>
                <a:cs typeface="Times New Roman"/>
                <a:sym typeface="Times New Roman"/>
              </a:rPr>
              <a:t>for Venezuelan migrants. </a:t>
            </a:r>
            <a:r>
              <a:rPr lang="en-US" sz="3000" dirty="0">
                <a:solidFill>
                  <a:schemeClr val="dk1"/>
                </a:solidFill>
                <a:latin typeface="Times New Roman"/>
                <a:ea typeface="Times New Roman"/>
                <a:cs typeface="Times New Roman"/>
                <a:sym typeface="Times New Roman"/>
              </a:rPr>
              <a:t>While baseline was conducted face-to-face, we quickly realized that a third of the target </a:t>
            </a:r>
            <a:r>
              <a:rPr lang="en-US" sz="3000" dirty="0" smtClean="0">
                <a:solidFill>
                  <a:schemeClr val="dk1"/>
                </a:solidFill>
                <a:latin typeface="Times New Roman"/>
                <a:ea typeface="Times New Roman"/>
                <a:cs typeface="Times New Roman"/>
                <a:sym typeface="Times New Roman"/>
              </a:rPr>
              <a:t>population of migrants were in </a:t>
            </a:r>
            <a:r>
              <a:rPr lang="en-US" sz="3000" dirty="0">
                <a:solidFill>
                  <a:schemeClr val="dk1"/>
                </a:solidFill>
                <a:latin typeface="Times New Roman"/>
                <a:ea typeface="Times New Roman"/>
                <a:cs typeface="Times New Roman"/>
                <a:sym typeface="Times New Roman"/>
              </a:rPr>
              <a:t>transit to another location and those planning to settle or had already settled in Peru were dispersed, and it would be a challenge to locate them physically. SC took advantage of the high ownership rates of and access to cell </a:t>
            </a:r>
            <a:r>
              <a:rPr lang="en-US" sz="3000" dirty="0" smtClean="0">
                <a:solidFill>
                  <a:schemeClr val="dk1"/>
                </a:solidFill>
                <a:latin typeface="Times New Roman"/>
                <a:ea typeface="Times New Roman"/>
                <a:cs typeface="Times New Roman"/>
                <a:sym typeface="Times New Roman"/>
              </a:rPr>
              <a:t>phones to conduct phone-based surveys for the </a:t>
            </a:r>
            <a:r>
              <a:rPr lang="en-US" sz="3000" dirty="0">
                <a:solidFill>
                  <a:schemeClr val="dk1"/>
                </a:solidFill>
                <a:latin typeface="Times New Roman"/>
                <a:ea typeface="Times New Roman"/>
                <a:cs typeface="Times New Roman"/>
                <a:sym typeface="Times New Roman"/>
              </a:rPr>
              <a:t>evaluation.</a:t>
            </a:r>
            <a:endParaRPr sz="3000" dirty="0">
              <a:solidFill>
                <a:schemeClr val="dk1"/>
              </a:solidFill>
              <a:latin typeface="Times New Roman"/>
              <a:ea typeface="Times New Roman"/>
              <a:cs typeface="Times New Roman"/>
              <a:sym typeface="Times New Roman"/>
            </a:endParaRPr>
          </a:p>
        </p:txBody>
      </p:sp>
      <p:sp>
        <p:nvSpPr>
          <p:cNvPr id="52" name="Google Shape;52;p1"/>
          <p:cNvSpPr txBox="1"/>
          <p:nvPr/>
        </p:nvSpPr>
        <p:spPr>
          <a:xfrm>
            <a:off x="10793821" y="16485431"/>
            <a:ext cx="8701314" cy="76940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b="1" i="1" dirty="0">
                <a:solidFill>
                  <a:schemeClr val="dk1"/>
                </a:solidFill>
                <a:latin typeface="Arial"/>
                <a:ea typeface="Arial"/>
                <a:cs typeface="Arial"/>
                <a:sym typeface="Arial"/>
              </a:rPr>
              <a:t>Methods</a:t>
            </a:r>
            <a:endParaRPr sz="4400" b="1" i="1" dirty="0">
              <a:solidFill>
                <a:schemeClr val="dk1"/>
              </a:solidFill>
              <a:latin typeface="Arial"/>
              <a:ea typeface="Arial"/>
              <a:cs typeface="Arial"/>
              <a:sym typeface="Arial"/>
            </a:endParaRPr>
          </a:p>
        </p:txBody>
      </p:sp>
      <p:sp>
        <p:nvSpPr>
          <p:cNvPr id="53" name="Google Shape;53;p1"/>
          <p:cNvSpPr txBox="1"/>
          <p:nvPr/>
        </p:nvSpPr>
        <p:spPr>
          <a:xfrm>
            <a:off x="10605266" y="24700805"/>
            <a:ext cx="8701314" cy="76940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b="1" i="1" dirty="0">
                <a:solidFill>
                  <a:schemeClr val="dk1"/>
                </a:solidFill>
                <a:latin typeface="Arial"/>
                <a:ea typeface="Arial"/>
                <a:cs typeface="Arial"/>
                <a:sym typeface="Arial"/>
              </a:rPr>
              <a:t>Results</a:t>
            </a:r>
            <a:endParaRPr sz="4400" b="1" i="1" dirty="0">
              <a:solidFill>
                <a:schemeClr val="dk1"/>
              </a:solidFill>
              <a:latin typeface="Arial"/>
              <a:ea typeface="Arial"/>
              <a:cs typeface="Arial"/>
              <a:sym typeface="Arial"/>
            </a:endParaRPr>
          </a:p>
        </p:txBody>
      </p:sp>
      <p:sp>
        <p:nvSpPr>
          <p:cNvPr id="54" name="Google Shape;54;p1"/>
          <p:cNvSpPr txBox="1"/>
          <p:nvPr/>
        </p:nvSpPr>
        <p:spPr>
          <a:xfrm>
            <a:off x="10712126" y="32960283"/>
            <a:ext cx="8701314" cy="769401"/>
          </a:xfrm>
          <a:prstGeom prst="rect">
            <a:avLst/>
          </a:prstGeom>
          <a:noFill/>
          <a:ln>
            <a:noFill/>
          </a:ln>
        </p:spPr>
        <p:txBody>
          <a:bodyPr spcFirstLastPara="1" wrap="square" lIns="91425" tIns="45700" rIns="91425" bIns="45700" anchor="t" anchorCtr="0">
            <a:spAutoFit/>
          </a:bodyPr>
          <a:lstStyle/>
          <a:p>
            <a:pPr lvl="0" algn="ctr"/>
            <a:r>
              <a:rPr lang="en-US" sz="4400" b="1" i="1" dirty="0">
                <a:solidFill>
                  <a:schemeClr val="dk1"/>
                </a:solidFill>
              </a:rPr>
              <a:t>Conclusions</a:t>
            </a:r>
          </a:p>
        </p:txBody>
      </p:sp>
      <p:sp>
        <p:nvSpPr>
          <p:cNvPr id="55" name="Google Shape;55;p1"/>
          <p:cNvSpPr txBox="1"/>
          <p:nvPr/>
        </p:nvSpPr>
        <p:spPr>
          <a:xfrm>
            <a:off x="10839025" y="17027850"/>
            <a:ext cx="8688010" cy="7940595"/>
          </a:xfrm>
          <a:prstGeom prst="rect">
            <a:avLst/>
          </a:prstGeom>
          <a:noFill/>
          <a:ln>
            <a:noFill/>
          </a:ln>
        </p:spPr>
        <p:txBody>
          <a:bodyPr spcFirstLastPara="1" wrap="square" lIns="91425" tIns="45700" rIns="91425" bIns="45700" anchor="t" anchorCtr="0">
            <a:spAutoFit/>
          </a:bodyPr>
          <a:lstStyle/>
          <a:p>
            <a:r>
              <a:rPr lang="en-US" sz="3000" dirty="0">
                <a:latin typeface="Times New Roman" panose="02020603050405020304" pitchFamily="18" charset="0"/>
                <a:cs typeface="Times New Roman" panose="02020603050405020304" pitchFamily="18" charset="0"/>
              </a:rPr>
              <a:t>Given the transient nature of the target population, SC, from the start, had increased the non-response rate from the usual 5% to 10% and effectively doubled the sample size from 600 to 1,200 to ensure a representative sample both at baseline and endline and to allow for a panel design. SC used Kobo Toolbox, a mobile data collection tool, via tablets and phones to administer standardized questionnaires, which allowed the team to collect data offline, if necessary. The evaluation co-leads, external consultants, also conducted key informant interviews via phone with beneficiaries, partners, and community leaders. Focus group discussions were omitted given movement restrictions as result of COVID-19 and SC believed they could not be conducted in a meaningful way virtually, particularly not knowing beneficiaries’ access to smartphones and/or internet.</a:t>
            </a:r>
          </a:p>
        </p:txBody>
      </p:sp>
      <p:sp>
        <p:nvSpPr>
          <p:cNvPr id="56" name="Google Shape;56;p1"/>
          <p:cNvSpPr txBox="1"/>
          <p:nvPr/>
        </p:nvSpPr>
        <p:spPr>
          <a:xfrm>
            <a:off x="10869584" y="25236086"/>
            <a:ext cx="8688010" cy="7940595"/>
          </a:xfrm>
          <a:prstGeom prst="rect">
            <a:avLst/>
          </a:prstGeom>
          <a:noFill/>
          <a:ln>
            <a:noFill/>
          </a:ln>
        </p:spPr>
        <p:txBody>
          <a:bodyPr spcFirstLastPara="1" wrap="square" lIns="91425" tIns="45700" rIns="91425" bIns="45700" anchor="t" anchorCtr="0">
            <a:spAutoFit/>
          </a:bodyPr>
          <a:lstStyle/>
          <a:p>
            <a:pPr lvl="0"/>
            <a:r>
              <a:rPr lang="en-US" sz="3000" dirty="0" smtClean="0">
                <a:solidFill>
                  <a:schemeClr val="dk1"/>
                </a:solidFill>
                <a:latin typeface="Times New Roman"/>
                <a:ea typeface="Times New Roman"/>
                <a:cs typeface="Times New Roman"/>
                <a:sym typeface="Times New Roman"/>
              </a:rPr>
              <a:t>SC faced </a:t>
            </a:r>
            <a:r>
              <a:rPr lang="en-US" sz="3000" dirty="0">
                <a:solidFill>
                  <a:schemeClr val="dk1"/>
                </a:solidFill>
                <a:latin typeface="Times New Roman"/>
                <a:ea typeface="Times New Roman"/>
                <a:cs typeface="Times New Roman"/>
                <a:sym typeface="Times New Roman"/>
              </a:rPr>
              <a:t>challenges </a:t>
            </a:r>
            <a:r>
              <a:rPr lang="en-US" sz="3000" dirty="0" smtClean="0">
                <a:solidFill>
                  <a:schemeClr val="dk1"/>
                </a:solidFill>
                <a:latin typeface="Times New Roman"/>
                <a:ea typeface="Times New Roman"/>
                <a:cs typeface="Times New Roman"/>
                <a:sym typeface="Times New Roman"/>
              </a:rPr>
              <a:t>with the panel design due to difficulties reaching participants at the end of the program. Out of the 1,234 panel participants sampled at baseline, only 636 could be reached at endline. Nearly </a:t>
            </a:r>
            <a:r>
              <a:rPr lang="en-US" sz="3000" dirty="0">
                <a:solidFill>
                  <a:schemeClr val="dk1"/>
                </a:solidFill>
                <a:latin typeface="Times New Roman"/>
                <a:ea typeface="Times New Roman"/>
                <a:cs typeface="Times New Roman"/>
                <a:sym typeface="Times New Roman"/>
              </a:rPr>
              <a:t>half of the panel sample had left Peru while others had changed phone numbers. </a:t>
            </a:r>
            <a:r>
              <a:rPr lang="en-US" sz="3000" dirty="0" smtClean="0">
                <a:solidFill>
                  <a:schemeClr val="dk1"/>
                </a:solidFill>
                <a:latin typeface="Times New Roman"/>
                <a:ea typeface="Times New Roman"/>
                <a:cs typeface="Times New Roman"/>
                <a:sym typeface="Times New Roman"/>
              </a:rPr>
              <a:t>However, the phone-based methods were overall </a:t>
            </a:r>
            <a:r>
              <a:rPr lang="en-US" sz="3000" dirty="0">
                <a:solidFill>
                  <a:schemeClr val="dk1"/>
                </a:solidFill>
                <a:latin typeface="Times New Roman"/>
                <a:ea typeface="Times New Roman"/>
                <a:cs typeface="Times New Roman"/>
                <a:sym typeface="Times New Roman"/>
              </a:rPr>
              <a:t>successful and cost-effective. SC saved both time and financial resources as enumerators and consultants did not have to travel to the field, and because the evaluation was conducted in the midst of the COVID-19 lockdown, the health of staff and beneficiaries was not endangered. Phone surveys also allowed beneficiaries to request a call back at a time of their convenience. </a:t>
            </a:r>
            <a:r>
              <a:rPr lang="en-US" sz="3000" dirty="0" smtClean="0">
                <a:solidFill>
                  <a:schemeClr val="dk1"/>
                </a:solidFill>
                <a:latin typeface="Times New Roman"/>
                <a:ea typeface="Times New Roman"/>
                <a:cs typeface="Times New Roman"/>
                <a:sym typeface="Times New Roman"/>
              </a:rPr>
              <a:t>Additionally</a:t>
            </a:r>
            <a:r>
              <a:rPr lang="en-US" sz="3000" dirty="0">
                <a:solidFill>
                  <a:schemeClr val="dk1"/>
                </a:solidFill>
                <a:latin typeface="Times New Roman"/>
                <a:ea typeface="Times New Roman"/>
                <a:cs typeface="Times New Roman"/>
                <a:sym typeface="Times New Roman"/>
              </a:rPr>
              <a:t>, using Kobo Toolbox and tablets not only reduced the burden of manual data collection and entry for SC, but also reduced the risk of data manipulation and </a:t>
            </a:r>
            <a:r>
              <a:rPr lang="en-US" sz="3000" dirty="0" smtClean="0">
                <a:solidFill>
                  <a:schemeClr val="dk1"/>
                </a:solidFill>
                <a:latin typeface="Times New Roman"/>
                <a:ea typeface="Times New Roman"/>
                <a:cs typeface="Times New Roman"/>
                <a:sym typeface="Times New Roman"/>
              </a:rPr>
              <a:t>corruption.</a:t>
            </a:r>
            <a:endParaRPr sz="3000" dirty="0">
              <a:solidFill>
                <a:schemeClr val="dk1"/>
              </a:solidFill>
              <a:latin typeface="Times New Roman"/>
              <a:ea typeface="Times New Roman"/>
              <a:cs typeface="Times New Roman"/>
              <a:sym typeface="Times New Roman"/>
            </a:endParaRPr>
          </a:p>
        </p:txBody>
      </p:sp>
      <p:sp>
        <p:nvSpPr>
          <p:cNvPr id="57" name="Google Shape;57;p1"/>
          <p:cNvSpPr txBox="1"/>
          <p:nvPr/>
        </p:nvSpPr>
        <p:spPr>
          <a:xfrm>
            <a:off x="10725430" y="33594460"/>
            <a:ext cx="8688010" cy="5586104"/>
          </a:xfrm>
          <a:prstGeom prst="rect">
            <a:avLst/>
          </a:prstGeom>
          <a:noFill/>
          <a:ln>
            <a:noFill/>
          </a:ln>
        </p:spPr>
        <p:txBody>
          <a:bodyPr spcFirstLastPara="1" wrap="square" lIns="91425" tIns="45700" rIns="91425" bIns="45700" anchor="t" anchorCtr="0">
            <a:spAutoFit/>
          </a:bodyPr>
          <a:lstStyle/>
          <a:p>
            <a:pPr lvl="0">
              <a:lnSpc>
                <a:spcPct val="85000"/>
              </a:lnSpc>
            </a:pPr>
            <a:r>
              <a:rPr lang="en-US" sz="3000" dirty="0">
                <a:solidFill>
                  <a:schemeClr val="dk1"/>
                </a:solidFill>
                <a:latin typeface="Times New Roman"/>
                <a:ea typeface="Times New Roman"/>
                <a:cs typeface="Times New Roman"/>
                <a:sym typeface="Times New Roman"/>
              </a:rPr>
              <a:t>Top three recommendations for conducting evaluations with populations on the move:</a:t>
            </a:r>
          </a:p>
          <a:p>
            <a:pPr marL="457200" lvl="0" indent="-457200">
              <a:lnSpc>
                <a:spcPct val="85000"/>
              </a:lnSpc>
              <a:buFont typeface="+mj-lt"/>
              <a:buAutoNum type="arabicPeriod"/>
            </a:pPr>
            <a:r>
              <a:rPr lang="en-US" sz="3000" dirty="0">
                <a:solidFill>
                  <a:schemeClr val="dk1"/>
                </a:solidFill>
                <a:latin typeface="Times New Roman"/>
                <a:ea typeface="Times New Roman"/>
                <a:cs typeface="Times New Roman"/>
                <a:sym typeface="Times New Roman"/>
              </a:rPr>
              <a:t>Sample size: due to high non-response rates, sample size should be increased to ensure representativeness and maintain comparability rigor.  </a:t>
            </a:r>
          </a:p>
          <a:p>
            <a:pPr marL="457200" lvl="0" indent="-457200">
              <a:lnSpc>
                <a:spcPct val="85000"/>
              </a:lnSpc>
              <a:buFont typeface="+mj-lt"/>
              <a:buAutoNum type="arabicPeriod"/>
            </a:pPr>
            <a:r>
              <a:rPr lang="en-US" sz="3000" dirty="0">
                <a:solidFill>
                  <a:schemeClr val="dk1"/>
                </a:solidFill>
                <a:latin typeface="Times New Roman"/>
                <a:ea typeface="Times New Roman"/>
                <a:cs typeface="Times New Roman"/>
                <a:sym typeface="Times New Roman"/>
              </a:rPr>
              <a:t>Technology: leverage technology to reach transient populations remotely; when using phones, obtain multiple forms of contact such as personal phone numbers, alternative phone numbers, </a:t>
            </a:r>
            <a:r>
              <a:rPr lang="en-US" sz="3000" dirty="0" smtClean="0">
                <a:solidFill>
                  <a:schemeClr val="dk1"/>
                </a:solidFill>
                <a:latin typeface="Times New Roman"/>
                <a:ea typeface="Times New Roman"/>
                <a:cs typeface="Times New Roman"/>
                <a:sym typeface="Times New Roman"/>
              </a:rPr>
              <a:t>WhatsApp</a:t>
            </a:r>
            <a:r>
              <a:rPr lang="en-US" sz="3000" dirty="0">
                <a:solidFill>
                  <a:schemeClr val="dk1"/>
                </a:solidFill>
                <a:latin typeface="Times New Roman"/>
                <a:ea typeface="Times New Roman"/>
                <a:cs typeface="Times New Roman"/>
                <a:sym typeface="Times New Roman"/>
              </a:rPr>
              <a:t>.</a:t>
            </a:r>
          </a:p>
          <a:p>
            <a:pPr marL="457200" lvl="0" indent="-457200">
              <a:lnSpc>
                <a:spcPct val="85000"/>
              </a:lnSpc>
              <a:buFont typeface="+mj-lt"/>
              <a:buAutoNum type="arabicPeriod"/>
            </a:pPr>
            <a:r>
              <a:rPr lang="en-US" sz="3000" dirty="0">
                <a:solidFill>
                  <a:schemeClr val="dk1"/>
                </a:solidFill>
                <a:latin typeface="Times New Roman"/>
                <a:ea typeface="Times New Roman"/>
                <a:cs typeface="Times New Roman"/>
                <a:sym typeface="Times New Roman"/>
              </a:rPr>
              <a:t>Survey tools: reduce the overall length of the questionnaire by focusing on ‘must have’ instead of ‘nice to have’, such as donor-required indicators and information that will be shared back with beneficiaries. </a:t>
            </a:r>
          </a:p>
        </p:txBody>
      </p:sp>
      <p:sp>
        <p:nvSpPr>
          <p:cNvPr id="58" name="Google Shape;58;p1"/>
          <p:cNvSpPr txBox="1"/>
          <p:nvPr/>
        </p:nvSpPr>
        <p:spPr>
          <a:xfrm>
            <a:off x="20798213" y="12988337"/>
            <a:ext cx="8688010" cy="3022325"/>
          </a:xfrm>
          <a:prstGeom prst="rect">
            <a:avLst/>
          </a:prstGeom>
          <a:noFill/>
          <a:ln>
            <a:noFill/>
          </a:ln>
        </p:spPr>
        <p:txBody>
          <a:bodyPr spcFirstLastPara="1" wrap="square" lIns="91425" tIns="45700" rIns="91425" bIns="45700" anchor="t" anchorCtr="0">
            <a:spAutoFit/>
          </a:bodyPr>
          <a:lstStyle/>
          <a:p>
            <a:pPr lvl="0">
              <a:lnSpc>
                <a:spcPct val="85000"/>
              </a:lnSpc>
            </a:pPr>
            <a:r>
              <a:rPr lang="en-US" sz="3200" dirty="0">
                <a:solidFill>
                  <a:schemeClr val="dk1"/>
                </a:solidFill>
                <a:latin typeface="Times New Roman"/>
                <a:ea typeface="Times New Roman"/>
                <a:cs typeface="Times New Roman"/>
                <a:sym typeface="Times New Roman"/>
              </a:rPr>
              <a:t>In partnership with Mercy Corps, the Immigration Policy Lab at Stanford University designed a new survey method to conduct low-cost automated surveys entirely within WhatsApp. It was tested with a project to survey Venezuelan refugees in Colombia who were screened for a cash assistance program at 3, 6 and 9 months after the screening. </a:t>
            </a:r>
            <a:endParaRPr sz="3200" dirty="0">
              <a:solidFill>
                <a:schemeClr val="dk1"/>
              </a:solidFill>
              <a:latin typeface="Times New Roman"/>
              <a:ea typeface="Times New Roman"/>
              <a:cs typeface="Times New Roman"/>
              <a:sym typeface="Times New Roman"/>
            </a:endParaRPr>
          </a:p>
        </p:txBody>
      </p:sp>
      <p:sp>
        <p:nvSpPr>
          <p:cNvPr id="59" name="Google Shape;59;p1"/>
          <p:cNvSpPr txBox="1"/>
          <p:nvPr/>
        </p:nvSpPr>
        <p:spPr>
          <a:xfrm>
            <a:off x="20664292" y="16013705"/>
            <a:ext cx="8701314" cy="76940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b="1" i="1" dirty="0">
                <a:solidFill>
                  <a:schemeClr val="dk1"/>
                </a:solidFill>
                <a:latin typeface="Arial"/>
                <a:ea typeface="Arial"/>
                <a:cs typeface="Arial"/>
                <a:sym typeface="Arial"/>
              </a:rPr>
              <a:t>Methods</a:t>
            </a:r>
            <a:endParaRPr sz="4400" b="1" i="1" dirty="0">
              <a:solidFill>
                <a:schemeClr val="dk1"/>
              </a:solidFill>
              <a:latin typeface="Arial"/>
              <a:ea typeface="Arial"/>
              <a:cs typeface="Arial"/>
              <a:sym typeface="Arial"/>
            </a:endParaRPr>
          </a:p>
        </p:txBody>
      </p:sp>
      <p:sp>
        <p:nvSpPr>
          <p:cNvPr id="60" name="Google Shape;60;p1"/>
          <p:cNvSpPr txBox="1"/>
          <p:nvPr/>
        </p:nvSpPr>
        <p:spPr>
          <a:xfrm>
            <a:off x="20664292" y="19839728"/>
            <a:ext cx="8701314" cy="144650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b="1" i="1" dirty="0" smtClean="0">
                <a:solidFill>
                  <a:schemeClr val="dk1"/>
                </a:solidFill>
                <a:latin typeface="Arial"/>
                <a:ea typeface="Arial"/>
                <a:cs typeface="Arial"/>
                <a:sym typeface="Arial"/>
              </a:rPr>
              <a:t>Results </a:t>
            </a:r>
          </a:p>
          <a:p>
            <a:pPr marL="0" marR="0" lvl="0" indent="0" algn="ctr" rtl="0">
              <a:spcBef>
                <a:spcPts val="0"/>
              </a:spcBef>
              <a:spcAft>
                <a:spcPts val="0"/>
              </a:spcAft>
              <a:buNone/>
            </a:pPr>
            <a:r>
              <a:rPr lang="en-US" sz="4400" i="1" dirty="0" smtClean="0">
                <a:solidFill>
                  <a:schemeClr val="dk1"/>
                </a:solidFill>
                <a:latin typeface="Arial"/>
                <a:ea typeface="Arial"/>
                <a:cs typeface="Arial"/>
                <a:sym typeface="Arial"/>
              </a:rPr>
              <a:t>(Preliminary, after 3 months)</a:t>
            </a:r>
            <a:endParaRPr sz="4400" i="1" dirty="0">
              <a:solidFill>
                <a:schemeClr val="dk1"/>
              </a:solidFill>
              <a:latin typeface="Arial"/>
              <a:ea typeface="Arial"/>
              <a:cs typeface="Arial"/>
              <a:sym typeface="Arial"/>
            </a:endParaRPr>
          </a:p>
        </p:txBody>
      </p:sp>
      <p:sp>
        <p:nvSpPr>
          <p:cNvPr id="61" name="Google Shape;61;p1"/>
          <p:cNvSpPr txBox="1"/>
          <p:nvPr/>
        </p:nvSpPr>
        <p:spPr>
          <a:xfrm>
            <a:off x="20572963" y="28506840"/>
            <a:ext cx="8701314" cy="76940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b="1" i="1" dirty="0" smtClean="0">
                <a:solidFill>
                  <a:schemeClr val="dk1"/>
                </a:solidFill>
                <a:latin typeface="Arial"/>
                <a:ea typeface="Arial"/>
                <a:cs typeface="Arial"/>
                <a:sym typeface="Arial"/>
              </a:rPr>
              <a:t>Conclusions</a:t>
            </a:r>
            <a:endParaRPr sz="4400" b="1" i="1" dirty="0">
              <a:solidFill>
                <a:schemeClr val="dk1"/>
              </a:solidFill>
              <a:latin typeface="Arial"/>
              <a:ea typeface="Arial"/>
              <a:cs typeface="Arial"/>
              <a:sym typeface="Arial"/>
            </a:endParaRPr>
          </a:p>
        </p:txBody>
      </p:sp>
      <p:sp>
        <p:nvSpPr>
          <p:cNvPr id="62" name="Google Shape;62;p1"/>
          <p:cNvSpPr txBox="1"/>
          <p:nvPr/>
        </p:nvSpPr>
        <p:spPr>
          <a:xfrm>
            <a:off x="20798213" y="16980320"/>
            <a:ext cx="8688010" cy="3022325"/>
          </a:xfrm>
          <a:prstGeom prst="rect">
            <a:avLst/>
          </a:prstGeom>
          <a:noFill/>
          <a:ln>
            <a:noFill/>
          </a:ln>
        </p:spPr>
        <p:txBody>
          <a:bodyPr spcFirstLastPara="1" wrap="square" lIns="91425" tIns="45700" rIns="91425" bIns="45700" anchor="t" anchorCtr="0">
            <a:spAutoFit/>
          </a:bodyPr>
          <a:lstStyle/>
          <a:p>
            <a:pPr lvl="0">
              <a:lnSpc>
                <a:spcPct val="85000"/>
              </a:lnSpc>
              <a:buClr>
                <a:schemeClr val="dk1"/>
              </a:buClr>
              <a:buSzPts val="1100"/>
            </a:pPr>
            <a:r>
              <a:rPr lang="en-US" sz="3200" dirty="0">
                <a:solidFill>
                  <a:schemeClr val="dk1"/>
                </a:solidFill>
                <a:latin typeface="Times New Roman"/>
                <a:ea typeface="Times New Roman"/>
                <a:cs typeface="Times New Roman"/>
                <a:sym typeface="Times New Roman"/>
              </a:rPr>
              <a:t>By leveraging the WhatsApp for Business API, Twilio and Google platforms, the research team designed a survey method that makes WhatsApp as a systematic survey tool. The method automates sending out a survey, and each respondent sends messages that follow pre-designed logic to complete the survey.</a:t>
            </a:r>
          </a:p>
        </p:txBody>
      </p:sp>
      <p:sp>
        <p:nvSpPr>
          <p:cNvPr id="63" name="Google Shape;63;p1"/>
          <p:cNvSpPr txBox="1"/>
          <p:nvPr/>
        </p:nvSpPr>
        <p:spPr>
          <a:xfrm>
            <a:off x="20733808" y="26976032"/>
            <a:ext cx="8688010" cy="1766597"/>
          </a:xfrm>
          <a:prstGeom prst="rect">
            <a:avLst/>
          </a:prstGeom>
          <a:noFill/>
          <a:ln>
            <a:noFill/>
          </a:ln>
        </p:spPr>
        <p:txBody>
          <a:bodyPr spcFirstLastPara="1" wrap="square" lIns="91425" tIns="45700" rIns="91425" bIns="45700" anchor="t" anchorCtr="0">
            <a:spAutoFit/>
          </a:bodyPr>
          <a:lstStyle/>
          <a:p>
            <a:pPr lvl="0">
              <a:lnSpc>
                <a:spcPct val="85000"/>
              </a:lnSpc>
              <a:buSzPts val="1100"/>
            </a:pPr>
            <a:r>
              <a:rPr lang="en-US" sz="3200" dirty="0">
                <a:solidFill>
                  <a:schemeClr val="dk1"/>
                </a:solidFill>
                <a:latin typeface="Times New Roman"/>
                <a:ea typeface="Times New Roman"/>
                <a:cs typeface="Times New Roman"/>
                <a:sym typeface="Times New Roman"/>
              </a:rPr>
              <a:t>The average cost per completed survey was $0.37 in messaging fees for a 22-question survey, plus $1.43 (5000 Colombian pesos) in phone credit upon completion.</a:t>
            </a:r>
          </a:p>
        </p:txBody>
      </p:sp>
      <p:sp>
        <p:nvSpPr>
          <p:cNvPr id="64" name="Google Shape;64;p1"/>
          <p:cNvSpPr txBox="1"/>
          <p:nvPr/>
        </p:nvSpPr>
        <p:spPr>
          <a:xfrm>
            <a:off x="20789082" y="29214304"/>
            <a:ext cx="8688010" cy="3440902"/>
          </a:xfrm>
          <a:prstGeom prst="rect">
            <a:avLst/>
          </a:prstGeom>
          <a:noFill/>
          <a:ln>
            <a:noFill/>
          </a:ln>
        </p:spPr>
        <p:txBody>
          <a:bodyPr spcFirstLastPara="1" wrap="square" lIns="91425" tIns="45700" rIns="91425" bIns="45700" anchor="t" anchorCtr="0">
            <a:spAutoFit/>
          </a:bodyPr>
          <a:lstStyle/>
          <a:p>
            <a:pPr lvl="0">
              <a:lnSpc>
                <a:spcPct val="85000"/>
              </a:lnSpc>
              <a:buClr>
                <a:schemeClr val="dk1"/>
              </a:buClr>
              <a:buSzPts val="1100"/>
            </a:pPr>
            <a:r>
              <a:rPr lang="en-US" sz="3200" dirty="0">
                <a:solidFill>
                  <a:schemeClr val="dk1"/>
                </a:solidFill>
                <a:latin typeface="Times New Roman"/>
                <a:ea typeface="Times New Roman"/>
                <a:cs typeface="Times New Roman"/>
                <a:sym typeface="Times New Roman"/>
              </a:rPr>
              <a:t>This project demonstrates that WhatsApp is a viable survey tool to engage with Venezuelan refugees in Colombia. This method also offers significant data collection cost savings. Future research will assess this method in additional contexts</a:t>
            </a:r>
            <a:r>
              <a:rPr lang="en-US" sz="3200" dirty="0" smtClean="0">
                <a:solidFill>
                  <a:schemeClr val="dk1"/>
                </a:solidFill>
                <a:latin typeface="Times New Roman"/>
                <a:ea typeface="Times New Roman"/>
                <a:cs typeface="Times New Roman"/>
                <a:sym typeface="Times New Roman"/>
              </a:rPr>
              <a:t>.</a:t>
            </a:r>
          </a:p>
          <a:p>
            <a:pPr lvl="0">
              <a:lnSpc>
                <a:spcPct val="85000"/>
              </a:lnSpc>
              <a:buClr>
                <a:schemeClr val="dk1"/>
              </a:buClr>
              <a:buSzPts val="1100"/>
            </a:pPr>
            <a:endParaRPr lang="en-US" sz="2400" dirty="0">
              <a:solidFill>
                <a:schemeClr val="dk1"/>
              </a:solidFill>
              <a:latin typeface="Times New Roman"/>
              <a:ea typeface="Times New Roman"/>
              <a:cs typeface="Times New Roman"/>
              <a:sym typeface="Times New Roman"/>
            </a:endParaRPr>
          </a:p>
          <a:p>
            <a:pPr lvl="0">
              <a:lnSpc>
                <a:spcPct val="85000"/>
              </a:lnSpc>
              <a:buSzPts val="1100"/>
            </a:pPr>
            <a:r>
              <a:rPr lang="en-US" sz="2400" i="1" dirty="0">
                <a:solidFill>
                  <a:schemeClr val="dk1"/>
                </a:solidFill>
                <a:latin typeface="Times New Roman"/>
                <a:ea typeface="Times New Roman"/>
                <a:cs typeface="Times New Roman"/>
                <a:sym typeface="Times New Roman"/>
              </a:rPr>
              <a:t>Funding for this project was provided by the UK Foreign, Commonwealth &amp; Development Office, awarded through Innovation for Poverty Action's Peace &amp; Recovery Program.</a:t>
            </a:r>
            <a:endParaRPr lang="en-US" sz="2400" dirty="0">
              <a:solidFill>
                <a:schemeClr val="dk1"/>
              </a:solidFill>
              <a:latin typeface="Times New Roman"/>
              <a:ea typeface="Times New Roman"/>
              <a:cs typeface="Times New Roman"/>
              <a:sym typeface="Times New Roman"/>
            </a:endParaRPr>
          </a:p>
        </p:txBody>
      </p:sp>
      <p:sp>
        <p:nvSpPr>
          <p:cNvPr id="65" name="Google Shape;65;p1"/>
          <p:cNvSpPr txBox="1"/>
          <p:nvPr/>
        </p:nvSpPr>
        <p:spPr>
          <a:xfrm>
            <a:off x="30543456" y="12731297"/>
            <a:ext cx="8688010" cy="3022325"/>
          </a:xfrm>
          <a:prstGeom prst="rect">
            <a:avLst/>
          </a:prstGeom>
          <a:noFill/>
          <a:ln>
            <a:noFill/>
          </a:ln>
        </p:spPr>
        <p:txBody>
          <a:bodyPr spcFirstLastPara="1" wrap="square" lIns="91425" tIns="45700" rIns="91425" bIns="45700" anchor="t" anchorCtr="0">
            <a:spAutoFit/>
          </a:bodyPr>
          <a:lstStyle/>
          <a:p>
            <a:pPr lvl="0">
              <a:lnSpc>
                <a:spcPct val="85000"/>
              </a:lnSpc>
              <a:buClr>
                <a:schemeClr val="dk1"/>
              </a:buClr>
              <a:buSzPts val="1100"/>
            </a:pPr>
            <a:r>
              <a:rPr lang="en-US" sz="3200" dirty="0">
                <a:solidFill>
                  <a:schemeClr val="dk1"/>
                </a:solidFill>
                <a:latin typeface="Times New Roman"/>
                <a:ea typeface="Times New Roman"/>
                <a:cs typeface="Times New Roman"/>
                <a:sym typeface="Times New Roman"/>
              </a:rPr>
              <a:t>Evaluations with mobile populations often face significant design challenges. Because Mercy Corps routinely works with migrants and refugees, it is important to assess the impact of our support on their wellbeing. Overcoming methodological challenges in such evaluations require new tools and ideas.</a:t>
            </a:r>
          </a:p>
        </p:txBody>
      </p:sp>
      <p:sp>
        <p:nvSpPr>
          <p:cNvPr id="66" name="Google Shape;66;p1"/>
          <p:cNvSpPr txBox="1"/>
          <p:nvPr/>
        </p:nvSpPr>
        <p:spPr>
          <a:xfrm>
            <a:off x="30595009" y="15798927"/>
            <a:ext cx="8701314" cy="76940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b="1" i="1" dirty="0">
                <a:solidFill>
                  <a:schemeClr val="dk1"/>
                </a:solidFill>
                <a:latin typeface="Arial"/>
                <a:ea typeface="Arial"/>
                <a:cs typeface="Arial"/>
                <a:sym typeface="Arial"/>
              </a:rPr>
              <a:t>Methods</a:t>
            </a:r>
            <a:endParaRPr sz="4400" b="1" i="1" dirty="0">
              <a:solidFill>
                <a:schemeClr val="dk1"/>
              </a:solidFill>
              <a:latin typeface="Arial"/>
              <a:ea typeface="Arial"/>
              <a:cs typeface="Arial"/>
              <a:sym typeface="Arial"/>
            </a:endParaRPr>
          </a:p>
        </p:txBody>
      </p:sp>
      <p:sp>
        <p:nvSpPr>
          <p:cNvPr id="67" name="Google Shape;67;p1"/>
          <p:cNvSpPr txBox="1"/>
          <p:nvPr/>
        </p:nvSpPr>
        <p:spPr>
          <a:xfrm>
            <a:off x="30530152" y="18561693"/>
            <a:ext cx="8701314" cy="76940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b="1" i="1" dirty="0">
                <a:solidFill>
                  <a:schemeClr val="dk1"/>
                </a:solidFill>
                <a:latin typeface="Arial"/>
                <a:ea typeface="Arial"/>
                <a:cs typeface="Arial"/>
                <a:sym typeface="Arial"/>
              </a:rPr>
              <a:t>Results</a:t>
            </a:r>
            <a:endParaRPr sz="4400" b="1" i="1" dirty="0">
              <a:solidFill>
                <a:schemeClr val="dk1"/>
              </a:solidFill>
              <a:latin typeface="Arial"/>
              <a:ea typeface="Arial"/>
              <a:cs typeface="Arial"/>
              <a:sym typeface="Arial"/>
            </a:endParaRPr>
          </a:p>
        </p:txBody>
      </p:sp>
      <p:sp>
        <p:nvSpPr>
          <p:cNvPr id="68" name="Google Shape;68;p1"/>
          <p:cNvSpPr txBox="1"/>
          <p:nvPr/>
        </p:nvSpPr>
        <p:spPr>
          <a:xfrm>
            <a:off x="30485247" y="27086357"/>
            <a:ext cx="8701314" cy="76940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b="1" i="1" dirty="0" smtClean="0">
                <a:solidFill>
                  <a:schemeClr val="dk1"/>
                </a:solidFill>
                <a:latin typeface="Arial"/>
                <a:ea typeface="Arial"/>
                <a:cs typeface="Arial"/>
                <a:sym typeface="Arial"/>
              </a:rPr>
              <a:t>Conclusions</a:t>
            </a:r>
            <a:endParaRPr sz="4400" b="1" i="1" dirty="0">
              <a:solidFill>
                <a:schemeClr val="dk1"/>
              </a:solidFill>
              <a:latin typeface="Arial"/>
              <a:ea typeface="Arial"/>
              <a:cs typeface="Arial"/>
              <a:sym typeface="Arial"/>
            </a:endParaRPr>
          </a:p>
        </p:txBody>
      </p:sp>
      <p:sp>
        <p:nvSpPr>
          <p:cNvPr id="69" name="Google Shape;69;p1"/>
          <p:cNvSpPr txBox="1"/>
          <p:nvPr/>
        </p:nvSpPr>
        <p:spPr>
          <a:xfrm>
            <a:off x="30757401" y="16752057"/>
            <a:ext cx="8688010" cy="1766597"/>
          </a:xfrm>
          <a:prstGeom prst="rect">
            <a:avLst/>
          </a:prstGeom>
          <a:noFill/>
          <a:ln>
            <a:noFill/>
          </a:ln>
        </p:spPr>
        <p:txBody>
          <a:bodyPr spcFirstLastPara="1" wrap="square" lIns="91425" tIns="45700" rIns="91425" bIns="45700" anchor="t" anchorCtr="0">
            <a:spAutoFit/>
          </a:bodyPr>
          <a:lstStyle/>
          <a:p>
            <a:pPr lvl="0">
              <a:lnSpc>
                <a:spcPct val="85000"/>
              </a:lnSpc>
              <a:buSzPts val="1100"/>
            </a:pPr>
            <a:r>
              <a:rPr lang="en-US" sz="3200" dirty="0">
                <a:solidFill>
                  <a:schemeClr val="dk1"/>
                </a:solidFill>
                <a:latin typeface="Times New Roman"/>
                <a:ea typeface="Times New Roman"/>
                <a:cs typeface="Times New Roman"/>
                <a:sym typeface="Times New Roman"/>
              </a:rPr>
              <a:t>In Colombia, Niger and Ethiopia we have ongoing research to help understand how development programs effect refugees and migrants’ mobility and wellbeing. </a:t>
            </a:r>
          </a:p>
        </p:txBody>
      </p:sp>
      <p:sp>
        <p:nvSpPr>
          <p:cNvPr id="70" name="Google Shape;70;p1"/>
          <p:cNvSpPr txBox="1"/>
          <p:nvPr/>
        </p:nvSpPr>
        <p:spPr>
          <a:xfrm>
            <a:off x="30491899" y="19409993"/>
            <a:ext cx="8688010" cy="7626663"/>
          </a:xfrm>
          <a:prstGeom prst="rect">
            <a:avLst/>
          </a:prstGeom>
          <a:noFill/>
          <a:ln>
            <a:noFill/>
          </a:ln>
        </p:spPr>
        <p:txBody>
          <a:bodyPr spcFirstLastPara="1" wrap="square" lIns="91425" tIns="45700" rIns="91425" bIns="45700" anchor="t" anchorCtr="0">
            <a:spAutoFit/>
          </a:bodyPr>
          <a:lstStyle/>
          <a:p>
            <a:pPr lvl="0">
              <a:lnSpc>
                <a:spcPct val="85000"/>
              </a:lnSpc>
              <a:buSzPts val="1100"/>
            </a:pPr>
            <a:r>
              <a:rPr lang="en-US" sz="3200" dirty="0">
                <a:solidFill>
                  <a:schemeClr val="dk1"/>
                </a:solidFill>
                <a:latin typeface="Times New Roman"/>
                <a:ea typeface="Times New Roman"/>
                <a:cs typeface="Times New Roman"/>
                <a:sym typeface="Times New Roman"/>
              </a:rPr>
              <a:t>Some of the key challenges and new approaches we’ve identified in evaluations that require us to work differently with mobile populations include:</a:t>
            </a:r>
          </a:p>
          <a:p>
            <a:pPr marL="457200" lvl="0" indent="-431800">
              <a:lnSpc>
                <a:spcPct val="85000"/>
              </a:lnSpc>
              <a:buClr>
                <a:schemeClr val="dk1"/>
              </a:buClr>
              <a:buSzPts val="3200"/>
              <a:buFont typeface="Times New Roman"/>
              <a:buChar char="-"/>
            </a:pPr>
            <a:r>
              <a:rPr lang="en-US" sz="3200" b="1" dirty="0">
                <a:solidFill>
                  <a:schemeClr val="dk1"/>
                </a:solidFill>
                <a:latin typeface="Times New Roman"/>
                <a:ea typeface="Times New Roman"/>
                <a:cs typeface="Times New Roman"/>
                <a:sym typeface="Times New Roman"/>
              </a:rPr>
              <a:t>Data challenge</a:t>
            </a:r>
            <a:r>
              <a:rPr lang="en-US" sz="3200" dirty="0">
                <a:solidFill>
                  <a:schemeClr val="dk1"/>
                </a:solidFill>
                <a:latin typeface="Times New Roman"/>
                <a:ea typeface="Times New Roman"/>
                <a:cs typeface="Times New Roman"/>
                <a:sym typeface="Times New Roman"/>
              </a:rPr>
              <a:t>: High rates of attrition in traditional in-person survey</a:t>
            </a:r>
          </a:p>
          <a:p>
            <a:pPr marL="457200" lvl="0" indent="-431800">
              <a:lnSpc>
                <a:spcPct val="85000"/>
              </a:lnSpc>
              <a:buClr>
                <a:schemeClr val="dk1"/>
              </a:buClr>
              <a:buSzPts val="3200"/>
              <a:buFont typeface="Times New Roman"/>
              <a:buChar char="-"/>
            </a:pPr>
            <a:r>
              <a:rPr lang="en-US" sz="3200" b="1" dirty="0">
                <a:solidFill>
                  <a:schemeClr val="dk1"/>
                </a:solidFill>
                <a:latin typeface="Times New Roman"/>
                <a:ea typeface="Times New Roman"/>
                <a:cs typeface="Times New Roman"/>
                <a:sym typeface="Times New Roman"/>
              </a:rPr>
              <a:t>Opportunity</a:t>
            </a:r>
            <a:r>
              <a:rPr lang="en-US" sz="3200" dirty="0">
                <a:solidFill>
                  <a:schemeClr val="dk1"/>
                </a:solidFill>
                <a:latin typeface="Times New Roman"/>
                <a:ea typeface="Times New Roman"/>
                <a:cs typeface="Times New Roman"/>
                <a:sym typeface="Times New Roman"/>
              </a:rPr>
              <a:t>: Explore ways to use phone surveys to keep in touch with migrants/refugees as they move</a:t>
            </a:r>
          </a:p>
          <a:p>
            <a:pPr lvl="0">
              <a:lnSpc>
                <a:spcPct val="85000"/>
              </a:lnSpc>
            </a:pPr>
            <a:endParaRPr lang="en-US" sz="3200" dirty="0">
              <a:solidFill>
                <a:schemeClr val="dk1"/>
              </a:solidFill>
              <a:latin typeface="Times New Roman"/>
              <a:ea typeface="Times New Roman"/>
              <a:cs typeface="Times New Roman"/>
              <a:sym typeface="Times New Roman"/>
            </a:endParaRPr>
          </a:p>
          <a:p>
            <a:pPr marL="457200" lvl="0" indent="-431800">
              <a:lnSpc>
                <a:spcPct val="85000"/>
              </a:lnSpc>
              <a:buClr>
                <a:schemeClr val="dk1"/>
              </a:buClr>
              <a:buSzPts val="3200"/>
              <a:buFont typeface="Times New Roman"/>
              <a:buChar char="-"/>
            </a:pPr>
            <a:r>
              <a:rPr lang="en-US" sz="3200" b="1" dirty="0">
                <a:solidFill>
                  <a:schemeClr val="dk1"/>
                </a:solidFill>
                <a:latin typeface="Times New Roman"/>
                <a:ea typeface="Times New Roman"/>
                <a:cs typeface="Times New Roman"/>
                <a:sym typeface="Times New Roman"/>
              </a:rPr>
              <a:t>Data challenge</a:t>
            </a:r>
            <a:r>
              <a:rPr lang="en-US" sz="3200" dirty="0">
                <a:solidFill>
                  <a:schemeClr val="dk1"/>
                </a:solidFill>
                <a:latin typeface="Times New Roman"/>
                <a:ea typeface="Times New Roman"/>
                <a:cs typeface="Times New Roman"/>
                <a:sym typeface="Times New Roman"/>
              </a:rPr>
              <a:t>: Limited existing data</a:t>
            </a:r>
          </a:p>
          <a:p>
            <a:pPr marL="457200" lvl="0" indent="-431800">
              <a:lnSpc>
                <a:spcPct val="85000"/>
              </a:lnSpc>
              <a:buClr>
                <a:schemeClr val="dk1"/>
              </a:buClr>
              <a:buSzPts val="3200"/>
              <a:buFont typeface="Times New Roman"/>
              <a:buChar char="-"/>
            </a:pPr>
            <a:r>
              <a:rPr lang="en-US" sz="3200" b="1" dirty="0">
                <a:solidFill>
                  <a:schemeClr val="dk1"/>
                </a:solidFill>
                <a:latin typeface="Times New Roman"/>
                <a:ea typeface="Times New Roman"/>
                <a:cs typeface="Times New Roman"/>
                <a:sym typeface="Times New Roman"/>
              </a:rPr>
              <a:t>Opportunity</a:t>
            </a:r>
            <a:r>
              <a:rPr lang="en-US" sz="3200" dirty="0">
                <a:solidFill>
                  <a:schemeClr val="dk1"/>
                </a:solidFill>
                <a:latin typeface="Times New Roman"/>
                <a:ea typeface="Times New Roman"/>
                <a:cs typeface="Times New Roman"/>
                <a:sym typeface="Times New Roman"/>
              </a:rPr>
              <a:t>: Going beyond survey measures, examining the potential for using administrative data (where available) or satellite images of settlements or population densities (where appropriate) to triangulate with surveys. If relying on survey measures, understanding the different ways of measuring migration outcomes (i.e. past experiences, intentions, aspirations)</a:t>
            </a:r>
          </a:p>
        </p:txBody>
      </p:sp>
      <p:sp>
        <p:nvSpPr>
          <p:cNvPr id="71" name="Google Shape;71;p1"/>
          <p:cNvSpPr txBox="1"/>
          <p:nvPr/>
        </p:nvSpPr>
        <p:spPr>
          <a:xfrm>
            <a:off x="30608313" y="27936377"/>
            <a:ext cx="8688010" cy="3440902"/>
          </a:xfrm>
          <a:prstGeom prst="rect">
            <a:avLst/>
          </a:prstGeom>
          <a:noFill/>
          <a:ln>
            <a:noFill/>
          </a:ln>
        </p:spPr>
        <p:txBody>
          <a:bodyPr spcFirstLastPara="1" wrap="square" lIns="91425" tIns="45700" rIns="91425" bIns="45700" anchor="t" anchorCtr="0">
            <a:spAutoFit/>
          </a:bodyPr>
          <a:lstStyle/>
          <a:p>
            <a:pPr lvl="0">
              <a:lnSpc>
                <a:spcPct val="85000"/>
              </a:lnSpc>
              <a:buClr>
                <a:schemeClr val="dk1"/>
              </a:buClr>
              <a:buSzPts val="1100"/>
            </a:pPr>
            <a:r>
              <a:rPr lang="en-US" sz="3200" dirty="0">
                <a:solidFill>
                  <a:schemeClr val="dk1"/>
                </a:solidFill>
                <a:latin typeface="Times New Roman"/>
                <a:ea typeface="Times New Roman"/>
                <a:cs typeface="Times New Roman"/>
                <a:sym typeface="Times New Roman"/>
              </a:rPr>
              <a:t>New approaches to studying populations on the move are emerging and hold promise to overcome common challenges. These include exploring different sources of secondary and primary data, piloting different data collection methods (e.g. mobile surveys) and using different types of questions that help capture the effects of programs on mobility and wellbeing. </a:t>
            </a:r>
          </a:p>
        </p:txBody>
      </p:sp>
      <p:graphicFrame>
        <p:nvGraphicFramePr>
          <p:cNvPr id="72" name="Google Shape;69;p1"/>
          <p:cNvGraphicFramePr/>
          <p:nvPr>
            <p:extLst>
              <p:ext uri="{D42A27DB-BD31-4B8C-83A1-F6EECF244321}">
                <p14:modId xmlns:p14="http://schemas.microsoft.com/office/powerpoint/2010/main" val="1363385001"/>
              </p:ext>
            </p:extLst>
          </p:nvPr>
        </p:nvGraphicFramePr>
        <p:xfrm>
          <a:off x="20734413" y="21250119"/>
          <a:ext cx="8686800" cy="5472959"/>
        </p:xfrm>
        <a:graphic>
          <a:graphicData uri="http://schemas.openxmlformats.org/drawingml/2006/table">
            <a:tbl>
              <a:tblPr>
                <a:noFill/>
              </a:tblPr>
              <a:tblGrid>
                <a:gridCol w="4305300">
                  <a:extLst>
                    <a:ext uri="{9D8B030D-6E8A-4147-A177-3AD203B41FA5}">
                      <a16:colId xmlns:a16="http://schemas.microsoft.com/office/drawing/2014/main" val="20000"/>
                    </a:ext>
                  </a:extLst>
                </a:gridCol>
                <a:gridCol w="4381500">
                  <a:extLst>
                    <a:ext uri="{9D8B030D-6E8A-4147-A177-3AD203B41FA5}">
                      <a16:colId xmlns:a16="http://schemas.microsoft.com/office/drawing/2014/main" val="20001"/>
                    </a:ext>
                  </a:extLst>
                </a:gridCol>
              </a:tblGrid>
              <a:tr h="1104900">
                <a:tc>
                  <a:txBody>
                    <a:bodyPr/>
                    <a:lstStyle/>
                    <a:p>
                      <a:pPr marL="0" lvl="0" indent="0" algn="l" rtl="0">
                        <a:lnSpc>
                          <a:spcPct val="115000"/>
                        </a:lnSpc>
                        <a:spcBef>
                          <a:spcPts val="0"/>
                        </a:spcBef>
                        <a:spcAft>
                          <a:spcPts val="0"/>
                        </a:spcAft>
                        <a:buNone/>
                      </a:pPr>
                      <a:r>
                        <a:rPr lang="en-US" sz="3200" dirty="0"/>
                        <a:t>Participants with WhatsApp</a:t>
                      </a:r>
                      <a:endParaRPr sz="3200" dirty="0"/>
                    </a:p>
                  </a:txBody>
                  <a:tcPr marL="91450" marR="91450" marT="45725" marB="45725" anchor="ct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3200" dirty="0"/>
                        <a:t>2,172</a:t>
                      </a:r>
                      <a:endParaRPr sz="3200" dirty="0"/>
                    </a:p>
                  </a:txBody>
                  <a:tcPr marL="91450" marR="91450" marT="45725" marB="45725" anchor="ct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1104900">
                <a:tc>
                  <a:txBody>
                    <a:bodyPr/>
                    <a:lstStyle/>
                    <a:p>
                      <a:pPr marL="0" lvl="0" indent="0" algn="l" rtl="0">
                        <a:lnSpc>
                          <a:spcPct val="115000"/>
                        </a:lnSpc>
                        <a:spcBef>
                          <a:spcPts val="0"/>
                        </a:spcBef>
                        <a:spcAft>
                          <a:spcPts val="0"/>
                        </a:spcAft>
                        <a:buNone/>
                      </a:pPr>
                      <a:r>
                        <a:rPr lang="en-US" sz="3200" dirty="0" smtClean="0"/>
                        <a:t>Survey started</a:t>
                      </a:r>
                      <a:endParaRPr sz="3200" dirty="0"/>
                    </a:p>
                  </a:txBody>
                  <a:tcPr marL="91450" marR="91450" marT="45725" marB="45725" anchor="ctr">
                    <a:lnT w="12650" cap="flat" cmpd="sng">
                      <a:solidFill>
                        <a:srgbClr val="000000"/>
                      </a:solidFill>
                      <a:prstDash val="solid"/>
                      <a:round/>
                      <a:headEnd type="none" w="sm" len="sm"/>
                      <a:tailEnd type="none" w="sm" len="sm"/>
                    </a:lnT>
                    <a:solidFill>
                      <a:srgbClr val="E7E7E7"/>
                    </a:solidFill>
                  </a:tcPr>
                </a:tc>
                <a:tc>
                  <a:txBody>
                    <a:bodyPr/>
                    <a:lstStyle/>
                    <a:p>
                      <a:pPr marL="0" lvl="0" indent="0" algn="l" rtl="0">
                        <a:lnSpc>
                          <a:spcPct val="115000"/>
                        </a:lnSpc>
                        <a:spcBef>
                          <a:spcPts val="0"/>
                        </a:spcBef>
                        <a:spcAft>
                          <a:spcPts val="0"/>
                        </a:spcAft>
                        <a:buNone/>
                      </a:pPr>
                      <a:r>
                        <a:rPr lang="en-US" sz="3200" dirty="0"/>
                        <a:t>1,651 (76% of sample)</a:t>
                      </a:r>
                      <a:endParaRPr sz="3200" dirty="0"/>
                    </a:p>
                  </a:txBody>
                  <a:tcPr marL="91450" marR="91450" marT="45725" marB="45725" anchor="ctr">
                    <a:lnT w="12650" cap="flat" cmpd="sng">
                      <a:solidFill>
                        <a:srgbClr val="000000"/>
                      </a:solidFill>
                      <a:prstDash val="solid"/>
                      <a:round/>
                      <a:headEnd type="none" w="sm" len="sm"/>
                      <a:tailEnd type="none" w="sm" len="sm"/>
                    </a:lnT>
                    <a:solidFill>
                      <a:srgbClr val="E7E7E7"/>
                    </a:solidFill>
                  </a:tcPr>
                </a:tc>
                <a:extLst>
                  <a:ext uri="{0D108BD9-81ED-4DB2-BD59-A6C34878D82A}">
                    <a16:rowId xmlns:a16="http://schemas.microsoft.com/office/drawing/2014/main" val="10001"/>
                  </a:ext>
                </a:extLst>
              </a:tr>
              <a:tr h="1476375">
                <a:tc>
                  <a:txBody>
                    <a:bodyPr/>
                    <a:lstStyle/>
                    <a:p>
                      <a:pPr marL="0" lvl="0" indent="0" algn="l" rtl="0">
                        <a:lnSpc>
                          <a:spcPct val="115000"/>
                        </a:lnSpc>
                        <a:spcBef>
                          <a:spcPts val="0"/>
                        </a:spcBef>
                        <a:spcAft>
                          <a:spcPts val="0"/>
                        </a:spcAft>
                        <a:buNone/>
                      </a:pPr>
                      <a:r>
                        <a:rPr lang="en-US" sz="3200" dirty="0" smtClean="0"/>
                        <a:t>Response rate</a:t>
                      </a:r>
                      <a:endParaRPr sz="3200" dirty="0"/>
                    </a:p>
                  </a:txBody>
                  <a:tcPr marL="91450" marR="91450" marT="45725" marB="45725" anchor="ctr"/>
                </a:tc>
                <a:tc>
                  <a:txBody>
                    <a:bodyPr/>
                    <a:lstStyle/>
                    <a:p>
                      <a:pPr marL="0" lvl="0" indent="0" algn="l" rtl="0">
                        <a:lnSpc>
                          <a:spcPct val="115000"/>
                        </a:lnSpc>
                        <a:spcBef>
                          <a:spcPts val="0"/>
                        </a:spcBef>
                        <a:spcAft>
                          <a:spcPts val="0"/>
                        </a:spcAft>
                        <a:buNone/>
                      </a:pPr>
                      <a:r>
                        <a:rPr lang="en-US" sz="3200" dirty="0"/>
                        <a:t>1,625 (97% of started             	surveys)</a:t>
                      </a:r>
                      <a:endParaRPr sz="3200" dirty="0"/>
                    </a:p>
                  </a:txBody>
                  <a:tcPr marL="91450" marR="91450" marT="45725" marB="45725" anchor="ctr"/>
                </a:tc>
                <a:extLst>
                  <a:ext uri="{0D108BD9-81ED-4DB2-BD59-A6C34878D82A}">
                    <a16:rowId xmlns:a16="http://schemas.microsoft.com/office/drawing/2014/main" val="10002"/>
                  </a:ext>
                </a:extLst>
              </a:tr>
              <a:tr h="1476375">
                <a:tc>
                  <a:txBody>
                    <a:bodyPr/>
                    <a:lstStyle/>
                    <a:p>
                      <a:pPr marL="0" lvl="0" indent="0" algn="l" rtl="0">
                        <a:lnSpc>
                          <a:spcPct val="115000"/>
                        </a:lnSpc>
                        <a:spcBef>
                          <a:spcPts val="0"/>
                        </a:spcBef>
                        <a:spcAft>
                          <a:spcPts val="0"/>
                        </a:spcAft>
                        <a:buNone/>
                      </a:pPr>
                      <a:r>
                        <a:rPr lang="en-US" sz="3200" dirty="0"/>
                        <a:t>Respondent’s identity matched to baseline interview</a:t>
                      </a:r>
                      <a:endParaRPr sz="3200" dirty="0"/>
                    </a:p>
                  </a:txBody>
                  <a:tcPr marL="91450" marR="91450" marT="45725" marB="45725" anchor="ctr">
                    <a:lnB w="12650" cap="flat" cmpd="sng">
                      <a:solidFill>
                        <a:srgbClr val="000000"/>
                      </a:solidFill>
                      <a:prstDash val="solid"/>
                      <a:round/>
                      <a:headEnd type="none" w="sm" len="sm"/>
                      <a:tailEnd type="none" w="sm" len="sm"/>
                    </a:lnB>
                    <a:solidFill>
                      <a:srgbClr val="E7E7E7"/>
                    </a:solidFill>
                  </a:tcPr>
                </a:tc>
                <a:tc>
                  <a:txBody>
                    <a:bodyPr/>
                    <a:lstStyle/>
                    <a:p>
                      <a:pPr marL="0" lvl="0" indent="0" algn="l" rtl="0">
                        <a:lnSpc>
                          <a:spcPct val="115000"/>
                        </a:lnSpc>
                        <a:spcBef>
                          <a:spcPts val="0"/>
                        </a:spcBef>
                        <a:spcAft>
                          <a:spcPts val="0"/>
                        </a:spcAft>
                        <a:buNone/>
                      </a:pPr>
                      <a:r>
                        <a:rPr lang="en-US" sz="3200" dirty="0"/>
                        <a:t>1,450 (89% of completed surveys)</a:t>
                      </a:r>
                      <a:endParaRPr sz="3200" dirty="0"/>
                    </a:p>
                  </a:txBody>
                  <a:tcPr marL="91450" marR="91450" marT="45725" marB="45725" anchor="ctr">
                    <a:lnB w="12650" cap="flat" cmpd="sng">
                      <a:solidFill>
                        <a:srgbClr val="000000"/>
                      </a:solidFill>
                      <a:prstDash val="solid"/>
                      <a:round/>
                      <a:headEnd type="none" w="sm" len="sm"/>
                      <a:tailEnd type="none" w="sm" len="sm"/>
                    </a:lnB>
                    <a:solidFill>
                      <a:srgbClr val="E7E7E7"/>
                    </a:solidFill>
                  </a:tcPr>
                </a:tc>
                <a:extLst>
                  <a:ext uri="{0D108BD9-81ED-4DB2-BD59-A6C34878D82A}">
                    <a16:rowId xmlns:a16="http://schemas.microsoft.com/office/drawing/2014/main" val="10003"/>
                  </a:ext>
                </a:extLst>
              </a:tr>
            </a:tbl>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3936</TotalTime>
  <Words>1721</Words>
  <Application>Microsoft Office PowerPoint</Application>
  <PresentationFormat>Custom</PresentationFormat>
  <Paragraphs>68</Paragraphs>
  <Slides>1</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5" baseType="lpstr">
      <vt:lpstr>Arial</vt:lpstr>
      <vt:lpstr>Times New Roman</vt:lpstr>
      <vt:lpstr>Default Design</vt:lpstr>
      <vt:lpstr>CorelDRAW.Graphic.13</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Ethan Shulda</dc:creator>
  <cp:lastModifiedBy>Arnold, Katherine</cp:lastModifiedBy>
  <cp:revision>23</cp:revision>
  <dcterms:created xsi:type="dcterms:W3CDTF">2008-12-04T00:20:37Z</dcterms:created>
  <dcterms:modified xsi:type="dcterms:W3CDTF">2020-10-21T21:07:51Z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0x010100F13FD31C93819342B50AE7CD3A38145B</vt:lpwstr>
  </property>
</Properties>
</file>