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81" r:id="rId1"/>
  </p:sldMasterIdLst>
  <p:notesMasterIdLst>
    <p:notesMasterId r:id="rId42"/>
  </p:notesMasterIdLst>
  <p:sldIdLst>
    <p:sldId id="283" r:id="rId2"/>
    <p:sldId id="310" r:id="rId3"/>
    <p:sldId id="313" r:id="rId4"/>
    <p:sldId id="285" r:id="rId5"/>
    <p:sldId id="311" r:id="rId6"/>
    <p:sldId id="312" r:id="rId7"/>
    <p:sldId id="275" r:id="rId8"/>
    <p:sldId id="289" r:id="rId9"/>
    <p:sldId id="326" r:id="rId10"/>
    <p:sldId id="314" r:id="rId11"/>
    <p:sldId id="315" r:id="rId12"/>
    <p:sldId id="317" r:id="rId13"/>
    <p:sldId id="318" r:id="rId14"/>
    <p:sldId id="319" r:id="rId15"/>
    <p:sldId id="323" r:id="rId16"/>
    <p:sldId id="320" r:id="rId17"/>
    <p:sldId id="321" r:id="rId18"/>
    <p:sldId id="322" r:id="rId19"/>
    <p:sldId id="327" r:id="rId20"/>
    <p:sldId id="324" r:id="rId21"/>
    <p:sldId id="325" r:id="rId22"/>
    <p:sldId id="333" r:id="rId23"/>
    <p:sldId id="260" r:id="rId24"/>
    <p:sldId id="332" r:id="rId25"/>
    <p:sldId id="296" r:id="rId26"/>
    <p:sldId id="297" r:id="rId27"/>
    <p:sldId id="298" r:id="rId28"/>
    <p:sldId id="300" r:id="rId29"/>
    <p:sldId id="304" r:id="rId30"/>
    <p:sldId id="328" r:id="rId31"/>
    <p:sldId id="329" r:id="rId32"/>
    <p:sldId id="330" r:id="rId33"/>
    <p:sldId id="331" r:id="rId34"/>
    <p:sldId id="305" r:id="rId35"/>
    <p:sldId id="262" r:id="rId36"/>
    <p:sldId id="306" r:id="rId37"/>
    <p:sldId id="307" r:id="rId38"/>
    <p:sldId id="308" r:id="rId39"/>
    <p:sldId id="279" r:id="rId40"/>
    <p:sldId id="26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2060"/>
    <a:srgbClr val="002E8A"/>
    <a:srgbClr val="00000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98" autoAdjust="0"/>
    <p:restoredTop sz="69954" autoAdjust="0"/>
  </p:normalViewPr>
  <p:slideViewPr>
    <p:cSldViewPr snapToGrid="0">
      <p:cViewPr>
        <p:scale>
          <a:sx n="66" d="100"/>
          <a:sy n="66" d="100"/>
        </p:scale>
        <p:origin x="2808" y="3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267EA4-EF52-4205-9D60-899D3E1067C6}" type="datetimeFigureOut">
              <a:rPr lang="en-US" smtClean="0"/>
              <a:t>11/6/2017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E8029C-2438-4A40-B83D-C73E5800849A}" type="slidenum">
              <a:rPr lang="en-US" smtClean="0"/>
              <a:t>‹#›</a:t>
            </a:fld>
            <a:endParaRPr lang="en-US"/>
          </a:p>
        </p:txBody>
      </p:sp>
    </p:spTree>
    <p:extLst>
      <p:ext uri="{BB962C8B-B14F-4D97-AF65-F5344CB8AC3E}">
        <p14:creationId xmlns:p14="http://schemas.microsoft.com/office/powerpoint/2010/main" val="220848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Hi,</a:t>
            </a:r>
            <a:r>
              <a:rPr lang="en-US" sz="1200" kern="1200" baseline="0" dirty="0" smtClean="0">
                <a:solidFill>
                  <a:schemeClr val="tx1"/>
                </a:solidFill>
                <a:effectLst/>
                <a:latin typeface="+mn-lt"/>
                <a:ea typeface="+mn-ea"/>
                <a:cs typeface="+mn-cs"/>
              </a:rPr>
              <a:t> everyone! </a:t>
            </a:r>
            <a:r>
              <a:rPr lang="en-US" sz="1200" kern="1200" dirty="0" smtClean="0">
                <a:solidFill>
                  <a:schemeClr val="tx1"/>
                </a:solidFill>
                <a:effectLst/>
                <a:latin typeface="+mn-lt"/>
                <a:ea typeface="+mn-ea"/>
                <a:cs typeface="+mn-cs"/>
              </a:rPr>
              <a:t>My name</a:t>
            </a:r>
            <a:r>
              <a:rPr lang="en-US" sz="1200" kern="1200" baseline="0" dirty="0" smtClean="0">
                <a:solidFill>
                  <a:schemeClr val="tx1"/>
                </a:solidFill>
                <a:effectLst/>
                <a:latin typeface="+mn-lt"/>
                <a:ea typeface="+mn-ea"/>
                <a:cs typeface="+mn-cs"/>
              </a:rPr>
              <a:t> is</a:t>
            </a:r>
            <a:r>
              <a:rPr lang="en-US" sz="1200" kern="1200" dirty="0" smtClean="0">
                <a:solidFill>
                  <a:schemeClr val="tx1"/>
                </a:solidFill>
                <a:effectLst/>
                <a:latin typeface="+mn-lt"/>
                <a:ea typeface="+mn-ea"/>
                <a:cs typeface="+mn-cs"/>
              </a:rPr>
              <a:t> Ginger Fitzhugh</a:t>
            </a:r>
            <a:r>
              <a:rPr lang="en-US" sz="1200" kern="1200" baseline="0" dirty="0" smtClean="0">
                <a:solidFill>
                  <a:schemeClr val="tx1"/>
                </a:solidFill>
                <a:effectLst/>
                <a:latin typeface="+mn-lt"/>
                <a:ea typeface="+mn-ea"/>
                <a:cs typeface="+mn-cs"/>
              </a:rPr>
              <a:t>. My colleague</a:t>
            </a:r>
            <a:r>
              <a:rPr lang="en-US" sz="1200" kern="1200" dirty="0" smtClean="0">
                <a:solidFill>
                  <a:schemeClr val="tx1"/>
                </a:solidFill>
                <a:effectLst/>
                <a:latin typeface="+mn-lt"/>
                <a:ea typeface="+mn-ea"/>
                <a:cs typeface="+mn-cs"/>
              </a:rPr>
              <a:t> Jackie DeLisi,</a:t>
            </a:r>
            <a:r>
              <a:rPr lang="en-US" sz="1200" kern="1200" baseline="0" dirty="0" smtClean="0">
                <a:solidFill>
                  <a:schemeClr val="tx1"/>
                </a:solidFill>
                <a:effectLst/>
                <a:latin typeface="+mn-lt"/>
                <a:ea typeface="+mn-ea"/>
                <a:cs typeface="+mn-cs"/>
              </a:rPr>
              <a:t> who </a:t>
            </a:r>
            <a:r>
              <a:rPr lang="en-US" sz="1200" kern="1200" dirty="0" smtClean="0">
                <a:solidFill>
                  <a:schemeClr val="tx1"/>
                </a:solidFill>
                <a:effectLst/>
                <a:latin typeface="+mn-lt"/>
                <a:ea typeface="+mn-ea"/>
                <a:cs typeface="+mn-cs"/>
              </a:rPr>
              <a:t>couldn’t be at AEA, and I will be kicking off our panel by talking</a:t>
            </a:r>
            <a:r>
              <a:rPr lang="en-US" sz="1200" kern="1200" baseline="0" dirty="0" smtClean="0">
                <a:solidFill>
                  <a:schemeClr val="tx1"/>
                </a:solidFill>
                <a:effectLst/>
                <a:latin typeface="+mn-lt"/>
                <a:ea typeface="+mn-ea"/>
                <a:cs typeface="+mn-cs"/>
              </a:rPr>
              <a:t> about Toyota Prius Evaluations—what they are and when they can be useful</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Jackie and I lead evaluations of two NASA-funded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projects where the evaluands</a:t>
            </a:r>
            <a:r>
              <a:rPr lang="en-US" sz="1200" kern="1200" baseline="0" dirty="0" smtClean="0">
                <a:solidFill>
                  <a:schemeClr val="tx1"/>
                </a:solidFill>
                <a:effectLst/>
                <a:latin typeface="+mn-lt"/>
                <a:ea typeface="+mn-ea"/>
                <a:cs typeface="+mn-cs"/>
              </a:rPr>
              <a:t> (those being evaluated) and the evaluators share responsibility for different parts of the evaluation</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 going to start</a:t>
            </a:r>
            <a:r>
              <a:rPr lang="en-US" sz="1200" kern="1200" baseline="0" dirty="0" smtClean="0">
                <a:solidFill>
                  <a:schemeClr val="tx1"/>
                </a:solidFill>
                <a:effectLst/>
                <a:latin typeface="+mn-lt"/>
                <a:ea typeface="+mn-ea"/>
                <a:cs typeface="+mn-cs"/>
              </a:rPr>
              <a:t> by briefly explaining what I mean by Toyota Prius or “hybrid” evaluations, and give several examples of what that looks like in our NASA evaluations. Then I’ll share some benefits, challenges, and other things to think about when deciding if a hybrid approach is right for your project or evaluation.</a:t>
            </a:r>
          </a:p>
          <a:p>
            <a:pPr lvl="0"/>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1</a:t>
            </a:fld>
            <a:endParaRPr lang="en-US"/>
          </a:p>
        </p:txBody>
      </p:sp>
    </p:spTree>
    <p:extLst>
      <p:ext uri="{BB962C8B-B14F-4D97-AF65-F5344CB8AC3E}">
        <p14:creationId xmlns:p14="http://schemas.microsoft.com/office/powerpoint/2010/main" val="1933153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project team has also done some formative data collection</a:t>
            </a:r>
            <a:r>
              <a:rPr lang="en-US" sz="1200" kern="1200" dirty="0" smtClean="0">
                <a:solidFill>
                  <a:schemeClr val="tx1"/>
                </a:solidFill>
                <a:effectLst/>
                <a:latin typeface="+mn-lt"/>
                <a:ea typeface="+mn-ea"/>
                <a:cs typeface="+mn-cs"/>
              </a:rPr>
              <a:t> independently. The lead organization</a:t>
            </a:r>
            <a:r>
              <a:rPr lang="en-US" sz="1200" kern="1200" baseline="0" dirty="0" smtClean="0">
                <a:solidFill>
                  <a:schemeClr val="tx1"/>
                </a:solidFill>
                <a:effectLst/>
                <a:latin typeface="+mn-lt"/>
                <a:ea typeface="+mn-ea"/>
                <a:cs typeface="+mn-cs"/>
              </a:rPr>
              <a:t> designed and administered a f</a:t>
            </a:r>
            <a:r>
              <a:rPr lang="en-US" sz="1200" kern="1200" dirty="0" smtClean="0">
                <a:solidFill>
                  <a:schemeClr val="tx1"/>
                </a:solidFill>
                <a:effectLst/>
                <a:latin typeface="+mn-lt"/>
                <a:ea typeface="+mn-ea"/>
                <a:cs typeface="+mn-cs"/>
              </a:rPr>
              <a:t>ront-end survey to a much larger group of libraries’ regarding whether and how they used tablets,</a:t>
            </a:r>
            <a:r>
              <a:rPr lang="en-US" sz="1200" kern="1200" baseline="0" dirty="0" smtClean="0">
                <a:solidFill>
                  <a:schemeClr val="tx1"/>
                </a:solidFill>
                <a:effectLst/>
                <a:latin typeface="+mn-lt"/>
                <a:ea typeface="+mn-ea"/>
                <a:cs typeface="+mn-cs"/>
              </a:rPr>
              <a:t> and what kinds of electronic resources they would find useful. </a:t>
            </a: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10</a:t>
            </a:fld>
            <a:endParaRPr lang="en-US"/>
          </a:p>
        </p:txBody>
      </p:sp>
    </p:spTree>
    <p:extLst>
      <p:ext uri="{BB962C8B-B14F-4D97-AF65-F5344CB8AC3E}">
        <p14:creationId xmlns:p14="http://schemas.microsoft.com/office/powerpoint/2010/main" val="4216329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 other</a:t>
            </a:r>
            <a:r>
              <a:rPr lang="en-US" sz="1200" kern="1200" baseline="0" dirty="0" smtClean="0">
                <a:solidFill>
                  <a:schemeClr val="tx1"/>
                </a:solidFill>
                <a:effectLst/>
                <a:latin typeface="+mn-lt"/>
                <a:ea typeface="+mn-ea"/>
                <a:cs typeface="+mn-cs"/>
              </a:rPr>
              <a:t> cases we’ve worked very closely together and shared evaluation responsibilities. For example, two members of the evaluation team and a member of the project team conducted a j</a:t>
            </a:r>
            <a:r>
              <a:rPr lang="en-US" sz="1200" kern="1200" dirty="0" smtClean="0">
                <a:solidFill>
                  <a:schemeClr val="tx1"/>
                </a:solidFill>
                <a:effectLst/>
                <a:latin typeface="+mn-lt"/>
                <a:ea typeface="+mn-ea"/>
                <a:cs typeface="+mn-cs"/>
              </a:rPr>
              <a:t>oint site visit to a pilot library together, and both the evaluation team and the</a:t>
            </a:r>
            <a:r>
              <a:rPr lang="en-US" sz="1200" kern="1200" baseline="0" dirty="0" smtClean="0">
                <a:solidFill>
                  <a:schemeClr val="tx1"/>
                </a:solidFill>
                <a:effectLst/>
                <a:latin typeface="+mn-lt"/>
                <a:ea typeface="+mn-ea"/>
                <a:cs typeface="+mn-cs"/>
              </a:rPr>
              <a:t> project team member</a:t>
            </a:r>
            <a:r>
              <a:rPr lang="en-US" sz="1200" kern="1200" dirty="0" smtClean="0">
                <a:solidFill>
                  <a:schemeClr val="tx1"/>
                </a:solidFill>
                <a:effectLst/>
                <a:latin typeface="+mn-lt"/>
                <a:ea typeface="+mn-ea"/>
                <a:cs typeface="+mn-cs"/>
              </a:rPr>
              <a:t> collected data and reported on what</a:t>
            </a:r>
            <a:r>
              <a:rPr lang="en-US" sz="1200" kern="1200" baseline="0" dirty="0" smtClean="0">
                <a:solidFill>
                  <a:schemeClr val="tx1"/>
                </a:solidFill>
                <a:effectLst/>
                <a:latin typeface="+mn-lt"/>
                <a:ea typeface="+mn-ea"/>
                <a:cs typeface="+mn-cs"/>
              </a:rPr>
              <a:t> we learned. </a:t>
            </a: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11</a:t>
            </a:fld>
            <a:endParaRPr lang="en-US"/>
          </a:p>
        </p:txBody>
      </p:sp>
    </p:spTree>
    <p:extLst>
      <p:ext uri="{BB962C8B-B14F-4D97-AF65-F5344CB8AC3E}">
        <p14:creationId xmlns:p14="http://schemas.microsoft.com/office/powerpoint/2010/main" val="2674165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Here are </a:t>
            </a:r>
            <a:r>
              <a:rPr lang="en-US" sz="1200" kern="1200" baseline="0" dirty="0" smtClean="0">
                <a:solidFill>
                  <a:schemeClr val="tx1"/>
                </a:solidFill>
                <a:effectLst/>
                <a:latin typeface="+mn-lt"/>
                <a:ea typeface="+mn-ea"/>
                <a:cs typeface="+mn-cs"/>
              </a:rPr>
              <a:t>a few more examples from NASA@ My Library. While the previous example was a joint site visit, the e</a:t>
            </a:r>
            <a:r>
              <a:rPr lang="en-US" sz="1200" kern="1200" dirty="0" smtClean="0">
                <a:solidFill>
                  <a:schemeClr val="tx1"/>
                </a:solidFill>
                <a:effectLst/>
                <a:latin typeface="+mn-lt"/>
                <a:ea typeface="+mn-ea"/>
                <a:cs typeface="+mn-cs"/>
              </a:rPr>
              <a:t>valuation team also plans to conduct our own site visits to a sample of</a:t>
            </a:r>
            <a:r>
              <a:rPr lang="en-US" sz="1200" kern="1200" baseline="0" dirty="0" smtClean="0">
                <a:solidFill>
                  <a:schemeClr val="tx1"/>
                </a:solidFill>
                <a:effectLst/>
                <a:latin typeface="+mn-lt"/>
                <a:ea typeface="+mn-ea"/>
                <a:cs typeface="+mn-cs"/>
              </a:rPr>
              <a:t> libraries in the coming moths to observe programming and interview the library staff and patrons about their experiences with the project.</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12</a:t>
            </a:fld>
            <a:endParaRPr lang="en-US"/>
          </a:p>
        </p:txBody>
      </p:sp>
    </p:spTree>
    <p:extLst>
      <p:ext uri="{BB962C8B-B14F-4D97-AF65-F5344CB8AC3E}">
        <p14:creationId xmlns:p14="http://schemas.microsoft.com/office/powerpoint/2010/main" val="513873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400" kern="1200" dirty="0" smtClean="0">
                <a:solidFill>
                  <a:schemeClr val="tx1"/>
                </a:solidFill>
                <a:effectLst/>
                <a:latin typeface="+mn-lt"/>
                <a:ea typeface="+mn-ea"/>
                <a:cs typeface="+mn-cs"/>
              </a:rPr>
              <a:t>One</a:t>
            </a:r>
            <a:r>
              <a:rPr lang="en-US" sz="1400" kern="1200" baseline="0" dirty="0" smtClean="0">
                <a:solidFill>
                  <a:schemeClr val="tx1"/>
                </a:solidFill>
                <a:effectLst/>
                <a:latin typeface="+mn-lt"/>
                <a:ea typeface="+mn-ea"/>
                <a:cs typeface="+mn-cs"/>
              </a:rPr>
              <a:t> of the partner organizations in the project is doing work with State Library Associations and they did an i</a:t>
            </a:r>
            <a:r>
              <a:rPr lang="en-US" sz="1400" b="0" i="0" u="none" strike="noStrike" kern="1200" baseline="0" dirty="0" smtClean="0">
                <a:solidFill>
                  <a:schemeClr val="tx1"/>
                </a:solidFill>
                <a:latin typeface="+mn-lt"/>
                <a:ea typeface="+mn-ea"/>
                <a:cs typeface="+mn-cs"/>
              </a:rPr>
              <a:t>nformal survey to their members to learn about state libraries’ interests in NASA-related materials and public programming. What they learned has informed their work.</a:t>
            </a:r>
          </a:p>
        </p:txBody>
      </p:sp>
      <p:sp>
        <p:nvSpPr>
          <p:cNvPr id="4" name="Slide Number Placeholder 3"/>
          <p:cNvSpPr>
            <a:spLocks noGrp="1"/>
          </p:cNvSpPr>
          <p:nvPr>
            <p:ph type="sldNum" sz="quarter" idx="10"/>
          </p:nvPr>
        </p:nvSpPr>
        <p:spPr/>
        <p:txBody>
          <a:bodyPr/>
          <a:lstStyle/>
          <a:p>
            <a:fld id="{37E8029C-2438-4A40-B83D-C73E5800849A}" type="slidenum">
              <a:rPr lang="en-US" smtClean="0"/>
              <a:t>13</a:t>
            </a:fld>
            <a:endParaRPr lang="en-US"/>
          </a:p>
        </p:txBody>
      </p:sp>
    </p:spTree>
    <p:extLst>
      <p:ext uri="{BB962C8B-B14F-4D97-AF65-F5344CB8AC3E}">
        <p14:creationId xmlns:p14="http://schemas.microsoft.com/office/powerpoint/2010/main" val="482717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sz="1400" kern="1200" dirty="0" smtClean="0">
                <a:solidFill>
                  <a:schemeClr val="tx1"/>
                </a:solidFill>
                <a:effectLst/>
                <a:latin typeface="+mn-lt"/>
                <a:ea typeface="+mn-ea"/>
                <a:cs typeface="+mn-cs"/>
              </a:rPr>
              <a:t>A last</a:t>
            </a:r>
            <a:r>
              <a:rPr lang="en-US" sz="1400" kern="1200" baseline="0" dirty="0" smtClean="0">
                <a:solidFill>
                  <a:schemeClr val="tx1"/>
                </a:solidFill>
                <a:effectLst/>
                <a:latin typeface="+mn-lt"/>
                <a:ea typeface="+mn-ea"/>
                <a:cs typeface="+mn-cs"/>
              </a:rPr>
              <a:t> example from NASA@ My Library is that we c</a:t>
            </a:r>
            <a:r>
              <a:rPr lang="en-US" sz="1400" kern="1200" dirty="0" smtClean="0">
                <a:solidFill>
                  <a:schemeClr val="tx1"/>
                </a:solidFill>
                <a:effectLst/>
                <a:latin typeface="+mn-lt"/>
                <a:ea typeface="+mn-ea"/>
                <a:cs typeface="+mn-cs"/>
              </a:rPr>
              <a:t>ollaborated on</a:t>
            </a:r>
            <a:r>
              <a:rPr lang="en-US" sz="14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an online Annual Report form which the libraries use to report project activities each year. The project team and the evaluation team co-developed the form, and the project team and evaluation teams will each analyze and use different parts of the data. </a:t>
            </a: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14</a:t>
            </a:fld>
            <a:endParaRPr lang="en-US"/>
          </a:p>
        </p:txBody>
      </p:sp>
    </p:spTree>
    <p:extLst>
      <p:ext uri="{BB962C8B-B14F-4D97-AF65-F5344CB8AC3E}">
        <p14:creationId xmlns:p14="http://schemas.microsoft.com/office/powerpoint/2010/main" val="3817930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turning to the second NASA CAN project to share more examples of hybrid evaluation approaches.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Real</a:t>
            </a:r>
            <a:r>
              <a:rPr lang="en-US" sz="1200" kern="1200" baseline="0" dirty="0" smtClean="0">
                <a:solidFill>
                  <a:schemeClr val="tx1"/>
                </a:solidFill>
                <a:effectLst/>
                <a:latin typeface="+mn-lt"/>
                <a:ea typeface="+mn-ea"/>
                <a:cs typeface="+mn-cs"/>
              </a:rPr>
              <a:t> World, Real Science is project based in Portland, Maine. They are designing a new, hands-on informal science center experience for 5</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and 6</a:t>
            </a:r>
            <a:r>
              <a:rPr lang="en-US" sz="1200" kern="1200" baseline="30000" dirty="0" smtClean="0">
                <a:solidFill>
                  <a:schemeClr val="tx1"/>
                </a:solidFill>
                <a:effectLst/>
                <a:latin typeface="+mn-lt"/>
                <a:ea typeface="+mn-ea"/>
                <a:cs typeface="+mn-cs"/>
              </a:rPr>
              <a:t>th</a:t>
            </a:r>
            <a:r>
              <a:rPr lang="en-US" sz="1200" kern="1200" baseline="0" dirty="0" smtClean="0">
                <a:solidFill>
                  <a:schemeClr val="tx1"/>
                </a:solidFill>
                <a:effectLst/>
                <a:latin typeface="+mn-lt"/>
                <a:ea typeface="+mn-ea"/>
                <a:cs typeface="+mn-cs"/>
              </a:rPr>
              <a:t> grade students about climate science using NASA data</a:t>
            </a:r>
            <a:r>
              <a:rPr lang="en-US" sz="1200" kern="1200" dirty="0" smtClean="0">
                <a:solidFill>
                  <a:schemeClr val="tx1"/>
                </a:solidFill>
                <a:effectLst/>
                <a:latin typeface="+mn-lt"/>
                <a:ea typeface="+mn-ea"/>
                <a:cs typeface="+mn-cs"/>
              </a:rPr>
              <a:t>, and the ways in which human activity intersects with climate. The team is also developing</a:t>
            </a:r>
            <a:r>
              <a:rPr lang="en-US" sz="1200" kern="1200" baseline="0" dirty="0" smtClean="0">
                <a:solidFill>
                  <a:schemeClr val="tx1"/>
                </a:solidFill>
                <a:effectLst/>
                <a:latin typeface="+mn-lt"/>
                <a:ea typeface="+mn-ea"/>
                <a:cs typeface="+mn-cs"/>
              </a:rPr>
              <a:t> companion in-classroom curricula for students to engage in when they are back at school.</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15</a:t>
            </a:fld>
            <a:endParaRPr lang="en-US"/>
          </a:p>
        </p:txBody>
      </p:sp>
    </p:spTree>
    <p:extLst>
      <p:ext uri="{BB962C8B-B14F-4D97-AF65-F5344CB8AC3E}">
        <p14:creationId xmlns:p14="http://schemas.microsoft.com/office/powerpoint/2010/main" val="40172326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evaluation team and the project team have been doing lots of formative data collection to help the project team design the informal and classroom experiences. We </a:t>
            </a:r>
            <a:r>
              <a:rPr lang="en-US" sz="1200" kern="1200" dirty="0" smtClean="0">
                <a:solidFill>
                  <a:schemeClr val="tx1"/>
                </a:solidFill>
                <a:effectLst/>
                <a:latin typeface="+mn-lt"/>
                <a:ea typeface="+mn-ea"/>
                <a:cs typeface="+mn-cs"/>
              </a:rPr>
              <a:t>conducted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focus groups with a group of teachers who attended a recent workshop to ask them about their curriculum needs. </a:t>
            </a:r>
          </a:p>
        </p:txBody>
      </p:sp>
      <p:sp>
        <p:nvSpPr>
          <p:cNvPr id="4" name="Slide Number Placeholder 3"/>
          <p:cNvSpPr>
            <a:spLocks noGrp="1"/>
          </p:cNvSpPr>
          <p:nvPr>
            <p:ph type="sldNum" sz="quarter" idx="10"/>
          </p:nvPr>
        </p:nvSpPr>
        <p:spPr/>
        <p:txBody>
          <a:bodyPr/>
          <a:lstStyle/>
          <a:p>
            <a:fld id="{37E8029C-2438-4A40-B83D-C73E5800849A}" type="slidenum">
              <a:rPr lang="en-US" smtClean="0"/>
              <a:t>16</a:t>
            </a:fld>
            <a:endParaRPr lang="en-US"/>
          </a:p>
        </p:txBody>
      </p:sp>
    </p:spTree>
    <p:extLst>
      <p:ext uri="{BB962C8B-B14F-4D97-AF65-F5344CB8AC3E}">
        <p14:creationId xmlns:p14="http://schemas.microsoft.com/office/powerpoint/2010/main" val="19616832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addition to the more formal focus groups the evaluation team conducted, the project team </a:t>
            </a:r>
            <a:r>
              <a:rPr lang="en-US" sz="1200" kern="1200" dirty="0" smtClean="0">
                <a:solidFill>
                  <a:schemeClr val="tx1"/>
                </a:solidFill>
                <a:effectLst/>
                <a:latin typeface="+mn-lt"/>
                <a:ea typeface="+mn-ea"/>
                <a:cs typeface="+mn-cs"/>
              </a:rPr>
              <a:t>had informal conversations with teachers at</a:t>
            </a:r>
            <a:r>
              <a:rPr lang="en-US" sz="1200" kern="1200" baseline="0" dirty="0" smtClean="0">
                <a:solidFill>
                  <a:schemeClr val="tx1"/>
                </a:solidFill>
                <a:effectLst/>
                <a:latin typeface="+mn-lt"/>
                <a:ea typeface="+mn-ea"/>
                <a:cs typeface="+mn-cs"/>
              </a:rPr>
              <a:t> their trainings. </a:t>
            </a: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17</a:t>
            </a:fld>
            <a:endParaRPr lang="en-US"/>
          </a:p>
        </p:txBody>
      </p:sp>
    </p:spTree>
    <p:extLst>
      <p:ext uri="{BB962C8B-B14F-4D97-AF65-F5344CB8AC3E}">
        <p14:creationId xmlns:p14="http://schemas.microsoft.com/office/powerpoint/2010/main" val="368304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We’ve also collaborated on some evaluation activities.</a:t>
            </a:r>
            <a:r>
              <a:rPr lang="en-US" sz="1200" kern="1200" baseline="0" dirty="0" smtClean="0">
                <a:solidFill>
                  <a:schemeClr val="tx1"/>
                </a:solidFill>
                <a:effectLst/>
                <a:latin typeface="+mn-lt"/>
                <a:ea typeface="+mn-ea"/>
                <a:cs typeface="+mn-cs"/>
              </a:rPr>
              <a:t> The project team designed and administered a teacher survey, and then provided the evaluation team with the data to analyze and report.</a:t>
            </a: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18</a:t>
            </a:fld>
            <a:endParaRPr lang="en-US"/>
          </a:p>
        </p:txBody>
      </p:sp>
    </p:spTree>
    <p:extLst>
      <p:ext uri="{BB962C8B-B14F-4D97-AF65-F5344CB8AC3E}">
        <p14:creationId xmlns:p14="http://schemas.microsoft.com/office/powerpoint/2010/main" val="40532545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algn="l" defTabSz="914400" rtl="0" eaLnBrk="1" latinLnBrk="0" hangingPunct="1"/>
            <a:r>
              <a:rPr lang="en-US" sz="1200" kern="1200" dirty="0" smtClean="0">
                <a:solidFill>
                  <a:schemeClr val="tx1"/>
                </a:solidFill>
                <a:effectLst/>
                <a:latin typeface="+mn-lt"/>
                <a:ea typeface="+mn-ea"/>
                <a:cs typeface="+mn-cs"/>
              </a:rPr>
              <a:t>A</a:t>
            </a:r>
            <a:r>
              <a:rPr lang="en-US" sz="1200" kern="1200" baseline="0" dirty="0" smtClean="0">
                <a:solidFill>
                  <a:schemeClr val="tx1"/>
                </a:solidFill>
                <a:effectLst/>
                <a:latin typeface="+mn-lt"/>
                <a:ea typeface="+mn-ea"/>
                <a:cs typeface="+mn-cs"/>
              </a:rPr>
              <a:t> few more examples. The evaluation team used the Dimensions of Success observation tool to observe students as they interacted with current science center components to understand how students were engaging with STEM and what content they were learning.  </a:t>
            </a: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19</a:t>
            </a:fld>
            <a:endParaRPr lang="en-US"/>
          </a:p>
        </p:txBody>
      </p:sp>
    </p:spTree>
    <p:extLst>
      <p:ext uri="{BB962C8B-B14F-4D97-AF65-F5344CB8AC3E}">
        <p14:creationId xmlns:p14="http://schemas.microsoft.com/office/powerpoint/2010/main" val="356900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(Bear with me</a:t>
            </a:r>
            <a:r>
              <a:rPr lang="en-US" baseline="0" dirty="0" smtClean="0"/>
              <a:t> as I stick with the car metaphor…) </a:t>
            </a:r>
            <a:r>
              <a:rPr lang="en-US" dirty="0" smtClean="0"/>
              <a:t>When our clients are embarking on a new project, it’s the beginning of journey for them and for us as their evaluation partners.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37E8029C-2438-4A40-B83D-C73E5800849A}" type="slidenum">
              <a:rPr lang="en-US" smtClean="0"/>
              <a:t>2</a:t>
            </a:fld>
            <a:endParaRPr lang="en-US"/>
          </a:p>
        </p:txBody>
      </p:sp>
    </p:spTree>
    <p:extLst>
      <p:ext uri="{BB962C8B-B14F-4D97-AF65-F5344CB8AC3E}">
        <p14:creationId xmlns:p14="http://schemas.microsoft.com/office/powerpoint/2010/main" val="2669570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The exhibit designer is currently doing user testing of possible components of the new experience. </a:t>
            </a:r>
          </a:p>
          <a:p>
            <a:pPr lvl="1"/>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20</a:t>
            </a:fld>
            <a:endParaRPr lang="en-US"/>
          </a:p>
        </p:txBody>
      </p:sp>
    </p:spTree>
    <p:extLst>
      <p:ext uri="{BB962C8B-B14F-4D97-AF65-F5344CB8AC3E}">
        <p14:creationId xmlns:p14="http://schemas.microsoft.com/office/powerpoint/2010/main" val="1496846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Finally, both</a:t>
            </a:r>
            <a:r>
              <a:rPr lang="en-US" sz="1200" kern="1200" baseline="0" dirty="0" smtClean="0">
                <a:solidFill>
                  <a:schemeClr val="tx1"/>
                </a:solidFill>
                <a:effectLst/>
                <a:latin typeface="+mn-lt"/>
                <a:ea typeface="+mn-ea"/>
                <a:cs typeface="+mn-cs"/>
              </a:rPr>
              <a:t> the project team and the evaluation team have</a:t>
            </a:r>
            <a:r>
              <a:rPr lang="en-US" sz="1600" kern="1200" baseline="0" dirty="0" smtClean="0">
                <a:solidFill>
                  <a:schemeClr val="tx1"/>
                </a:solidFill>
                <a:effectLst/>
                <a:latin typeface="+mn-lt"/>
                <a:ea typeface="+mn-ea"/>
                <a:cs typeface="+mn-cs"/>
              </a:rPr>
              <a:t> done cognitive interviews with students to explore their</a:t>
            </a:r>
            <a:r>
              <a:rPr lang="en-US" sz="1200" kern="1200" dirty="0" smtClean="0">
                <a:solidFill>
                  <a:schemeClr val="tx1"/>
                </a:solidFill>
                <a:effectLst/>
                <a:latin typeface="+mn-lt"/>
                <a:ea typeface="+mn-ea"/>
                <a:cs typeface="+mn-cs"/>
              </a:rPr>
              <a:t> thinking about visual representations to figure out what students</a:t>
            </a:r>
            <a:r>
              <a:rPr lang="en-US" sz="1200" kern="1200" baseline="0" dirty="0" smtClean="0">
                <a:solidFill>
                  <a:schemeClr val="tx1"/>
                </a:solidFill>
                <a:effectLst/>
                <a:latin typeface="+mn-lt"/>
                <a:ea typeface="+mn-ea"/>
                <a:cs typeface="+mn-cs"/>
              </a:rPr>
              <a:t> have</a:t>
            </a:r>
            <a:r>
              <a:rPr lang="en-US" sz="1200" kern="1200" dirty="0" smtClean="0">
                <a:solidFill>
                  <a:schemeClr val="tx1"/>
                </a:solidFill>
                <a:effectLst/>
                <a:latin typeface="+mn-lt"/>
                <a:ea typeface="+mn-ea"/>
                <a:cs typeface="+mn-cs"/>
              </a:rPr>
              <a:t> misconceptions</a:t>
            </a:r>
            <a:r>
              <a:rPr lang="en-US" sz="1200" kern="1200" baseline="0" dirty="0" smtClean="0">
                <a:solidFill>
                  <a:schemeClr val="tx1"/>
                </a:solidFill>
                <a:effectLst/>
                <a:latin typeface="+mn-lt"/>
                <a:ea typeface="+mn-ea"/>
                <a:cs typeface="+mn-cs"/>
              </a:rPr>
              <a:t> about to figure out what kind of graphs and data</a:t>
            </a:r>
            <a:r>
              <a:rPr lang="en-US" sz="1200" kern="1200" dirty="0" smtClean="0">
                <a:solidFill>
                  <a:schemeClr val="tx1"/>
                </a:solidFill>
                <a:effectLst/>
                <a:latin typeface="+mn-lt"/>
                <a:ea typeface="+mn-ea"/>
                <a:cs typeface="+mn-cs"/>
              </a:rPr>
              <a:t> would be useful for the project. </a:t>
            </a:r>
            <a:endParaRPr lang="en-US" sz="1600" kern="1200" dirty="0" smtClean="0">
              <a:solidFill>
                <a:schemeClr val="tx1"/>
              </a:solidFill>
              <a:effectLst/>
              <a:latin typeface="+mn-lt"/>
              <a:ea typeface="+mn-ea"/>
              <a:cs typeface="+mn-cs"/>
            </a:endParaRPr>
          </a:p>
          <a:p>
            <a:pPr lvl="1"/>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21</a:t>
            </a:fld>
            <a:endParaRPr lang="en-US"/>
          </a:p>
        </p:txBody>
      </p:sp>
    </p:spTree>
    <p:extLst>
      <p:ext uri="{BB962C8B-B14F-4D97-AF65-F5344CB8AC3E}">
        <p14:creationId xmlns:p14="http://schemas.microsoft.com/office/powerpoint/2010/main" val="2414314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Now that</a:t>
            </a:r>
            <a:r>
              <a:rPr lang="en-US" sz="1200" kern="1200" baseline="0" dirty="0" smtClean="0">
                <a:solidFill>
                  <a:schemeClr val="tx1"/>
                </a:solidFill>
                <a:effectLst/>
                <a:latin typeface="+mn-lt"/>
                <a:ea typeface="+mn-ea"/>
                <a:cs typeface="+mn-cs"/>
              </a:rPr>
              <a:t> I’ve shared a number of examples of the hybrid approach, I want to turn to when and why you might want to use it in your own work. </a:t>
            </a:r>
          </a:p>
          <a:p>
            <a:endParaRPr lang="en-US" dirty="0"/>
          </a:p>
        </p:txBody>
      </p:sp>
      <p:sp>
        <p:nvSpPr>
          <p:cNvPr id="4" name="Slide Number Placeholder 3"/>
          <p:cNvSpPr>
            <a:spLocks noGrp="1"/>
          </p:cNvSpPr>
          <p:nvPr>
            <p:ph type="sldNum" sz="quarter" idx="10"/>
          </p:nvPr>
        </p:nvSpPr>
        <p:spPr/>
        <p:txBody>
          <a:bodyPr/>
          <a:lstStyle/>
          <a:p>
            <a:fld id="{37E8029C-2438-4A40-B83D-C73E5800849A}" type="slidenum">
              <a:rPr lang="en-US" smtClean="0"/>
              <a:t>22</a:t>
            </a:fld>
            <a:endParaRPr lang="en-US"/>
          </a:p>
        </p:txBody>
      </p:sp>
    </p:spTree>
    <p:extLst>
      <p:ext uri="{BB962C8B-B14F-4D97-AF65-F5344CB8AC3E}">
        <p14:creationId xmlns:p14="http://schemas.microsoft.com/office/powerpoint/2010/main" val="220284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baseline="0" dirty="0" smtClean="0">
                <a:solidFill>
                  <a:schemeClr val="tx1"/>
                </a:solidFill>
                <a:effectLst/>
                <a:latin typeface="+mn-lt"/>
                <a:ea typeface="+mn-ea"/>
                <a:cs typeface="+mn-cs"/>
              </a:rPr>
              <a:t>There are a number of benefits associated with using a blended approach to data collection where the evaluands and evaluation team share responsibility.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23</a:t>
            </a:fld>
            <a:endParaRPr lang="en-US"/>
          </a:p>
        </p:txBody>
      </p:sp>
    </p:spTree>
    <p:extLst>
      <p:ext uri="{BB962C8B-B14F-4D97-AF65-F5344CB8AC3E}">
        <p14:creationId xmlns:p14="http://schemas.microsoft.com/office/powerpoint/2010/main" val="1059442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First, it can </a:t>
            </a:r>
            <a:r>
              <a:rPr lang="en-US" sz="1200" kern="1200" dirty="0" smtClean="0">
                <a:solidFill>
                  <a:schemeClr val="tx1"/>
                </a:solidFill>
                <a:effectLst/>
                <a:latin typeface="+mn-lt"/>
                <a:ea typeface="+mn-ea"/>
                <a:cs typeface="+mn-cs"/>
              </a:rPr>
              <a:t>work</a:t>
            </a:r>
            <a:r>
              <a:rPr lang="en-US" sz="1200" kern="1200" baseline="0" dirty="0" smtClean="0">
                <a:solidFill>
                  <a:schemeClr val="tx1"/>
                </a:solidFill>
                <a:effectLst/>
                <a:latin typeface="+mn-lt"/>
                <a:ea typeface="+mn-ea"/>
                <a:cs typeface="+mn-cs"/>
              </a:rPr>
              <a:t> well if </a:t>
            </a:r>
            <a:r>
              <a:rPr lang="en-US" sz="1200" kern="1200" baseline="0" dirty="0" smtClean="0">
                <a:solidFill>
                  <a:schemeClr val="tx1"/>
                </a:solidFill>
                <a:effectLst/>
                <a:latin typeface="+mn-lt"/>
                <a:ea typeface="+mn-ea"/>
                <a:cs typeface="+mn-cs"/>
              </a:rPr>
              <a:t>the e</a:t>
            </a:r>
            <a:r>
              <a:rPr lang="en-US" sz="1200" kern="1200" dirty="0" smtClean="0">
                <a:solidFill>
                  <a:schemeClr val="tx1"/>
                </a:solidFill>
                <a:effectLst/>
                <a:latin typeface="+mn-lt"/>
                <a:ea typeface="+mn-ea"/>
                <a:cs typeface="+mn-cs"/>
              </a:rPr>
              <a:t>valuands </a:t>
            </a:r>
            <a:r>
              <a:rPr lang="en-US" sz="1200" kern="1200" dirty="0" smtClean="0">
                <a:solidFill>
                  <a:schemeClr val="tx1"/>
                </a:solidFill>
                <a:effectLst/>
                <a:latin typeface="+mn-lt"/>
                <a:ea typeface="+mn-ea"/>
                <a:cs typeface="+mn-cs"/>
              </a:rPr>
              <a:t>have </a:t>
            </a:r>
            <a:r>
              <a:rPr lang="en-US" sz="1200" kern="1200" dirty="0" smtClean="0">
                <a:solidFill>
                  <a:schemeClr val="tx1"/>
                </a:solidFill>
                <a:effectLst/>
                <a:latin typeface="+mn-lt"/>
                <a:ea typeface="+mn-ea"/>
                <a:cs typeface="+mn-cs"/>
              </a:rPr>
              <a:t>experience or a tradition </a:t>
            </a:r>
            <a:r>
              <a:rPr lang="en-US" sz="1200" kern="1200" dirty="0" smtClean="0">
                <a:solidFill>
                  <a:schemeClr val="tx1"/>
                </a:solidFill>
                <a:effectLst/>
                <a:latin typeface="+mn-lt"/>
                <a:ea typeface="+mn-ea"/>
                <a:cs typeface="+mn-cs"/>
              </a:rPr>
              <a:t>of </a:t>
            </a:r>
            <a:r>
              <a:rPr lang="en-US" sz="1200" kern="1200" dirty="0" smtClean="0">
                <a:solidFill>
                  <a:schemeClr val="tx1"/>
                </a:solidFill>
                <a:effectLst/>
                <a:latin typeface="+mn-lt"/>
                <a:ea typeface="+mn-ea"/>
                <a:cs typeface="+mn-cs"/>
              </a:rPr>
              <a:t>collecting and using</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their </a:t>
            </a:r>
            <a:r>
              <a:rPr lang="en-US" sz="1200" kern="1200" dirty="0" smtClean="0">
                <a:solidFill>
                  <a:schemeClr val="tx1"/>
                </a:solidFill>
                <a:effectLst/>
                <a:latin typeface="+mn-lt"/>
                <a:ea typeface="+mn-ea"/>
                <a:cs typeface="+mn-cs"/>
              </a:rPr>
              <a:t>own </a:t>
            </a:r>
            <a:r>
              <a:rPr lang="en-US" sz="1200" kern="1200" dirty="0" smtClean="0">
                <a:solidFill>
                  <a:schemeClr val="tx1"/>
                </a:solidFill>
                <a:effectLst/>
                <a:latin typeface="+mn-lt"/>
                <a:ea typeface="+mn-ea"/>
                <a:cs typeface="+mn-cs"/>
              </a:rPr>
              <a:t>data for internal learning.</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24</a:t>
            </a:fld>
            <a:endParaRPr lang="en-US"/>
          </a:p>
        </p:txBody>
      </p:sp>
    </p:spTree>
    <p:extLst>
      <p:ext uri="{BB962C8B-B14F-4D97-AF65-F5344CB8AC3E}">
        <p14:creationId xmlns:p14="http://schemas.microsoft.com/office/powerpoint/2010/main" val="10584858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Hybrid approaches can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apitalize </a:t>
            </a:r>
            <a:r>
              <a:rPr lang="en-US" sz="1200" kern="1200" dirty="0" smtClean="0">
                <a:solidFill>
                  <a:schemeClr val="tx1"/>
                </a:solidFill>
                <a:effectLst/>
                <a:latin typeface="+mn-lt"/>
                <a:ea typeface="+mn-ea"/>
                <a:cs typeface="+mn-cs"/>
              </a:rPr>
              <a:t>on complementary </a:t>
            </a:r>
            <a:r>
              <a:rPr lang="en-US" sz="1200" kern="1200" dirty="0" smtClean="0">
                <a:solidFill>
                  <a:schemeClr val="tx1"/>
                </a:solidFill>
                <a:effectLst/>
                <a:latin typeface="+mn-lt"/>
                <a:ea typeface="+mn-ea"/>
                <a:cs typeface="+mn-cs"/>
              </a:rPr>
              <a:t>expertise and resources of the</a:t>
            </a:r>
            <a:r>
              <a:rPr lang="en-US" sz="1200" kern="1200" baseline="0" dirty="0" smtClean="0">
                <a:solidFill>
                  <a:schemeClr val="tx1"/>
                </a:solidFill>
                <a:effectLst/>
                <a:latin typeface="+mn-lt"/>
                <a:ea typeface="+mn-ea"/>
                <a:cs typeface="+mn-cs"/>
              </a:rPr>
              <a:t> project team and the evaluation team. For example, many clients have existing </a:t>
            </a:r>
            <a:r>
              <a:rPr lang="en-US" sz="1200" kern="1200" dirty="0" smtClean="0">
                <a:solidFill>
                  <a:schemeClr val="tx1"/>
                </a:solidFill>
                <a:effectLst/>
                <a:latin typeface="+mn-lt"/>
                <a:ea typeface="+mn-ea"/>
                <a:cs typeface="+mn-cs"/>
              </a:rPr>
              <a:t>relationships to those providing data, while the evaluation team typically has </a:t>
            </a:r>
            <a:r>
              <a:rPr lang="en-US" sz="1200" kern="1200" dirty="0" smtClean="0">
                <a:solidFill>
                  <a:schemeClr val="tx1"/>
                </a:solidFill>
                <a:effectLst/>
                <a:latin typeface="+mn-lt"/>
                <a:ea typeface="+mn-ea"/>
                <a:cs typeface="+mn-cs"/>
              </a:rPr>
              <a:t>expertise </a:t>
            </a:r>
            <a:r>
              <a:rPr lang="en-US" sz="1200" kern="1200" dirty="0" smtClean="0">
                <a:solidFill>
                  <a:schemeClr val="tx1"/>
                </a:solidFill>
                <a:effectLst/>
                <a:latin typeface="+mn-lt"/>
                <a:ea typeface="+mn-ea"/>
                <a:cs typeface="+mn-cs"/>
              </a:rPr>
              <a:t>how to design reliable data collection tools and analyze many kinds</a:t>
            </a:r>
            <a:r>
              <a:rPr lang="en-US" sz="1200" kern="1200" baseline="0" dirty="0" smtClean="0">
                <a:solidFill>
                  <a:schemeClr val="tx1"/>
                </a:solidFill>
                <a:effectLst/>
                <a:latin typeface="+mn-lt"/>
                <a:ea typeface="+mn-ea"/>
                <a:cs typeface="+mn-cs"/>
              </a:rPr>
              <a:t> of data</a:t>
            </a:r>
            <a:r>
              <a:rPr lang="en-US"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25</a:t>
            </a:fld>
            <a:endParaRPr lang="en-US"/>
          </a:p>
        </p:txBody>
      </p:sp>
    </p:spTree>
    <p:extLst>
      <p:ext uri="{BB962C8B-B14F-4D97-AF65-F5344CB8AC3E}">
        <p14:creationId xmlns:p14="http://schemas.microsoft.com/office/powerpoint/2010/main" val="2129398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By using a blended model, clients </a:t>
            </a:r>
            <a:r>
              <a:rPr lang="en-US" sz="1200" kern="1200" dirty="0" smtClean="0">
                <a:solidFill>
                  <a:schemeClr val="tx1"/>
                </a:solidFill>
                <a:effectLst/>
                <a:latin typeface="+mn-lt"/>
                <a:ea typeface="+mn-ea"/>
                <a:cs typeface="+mn-cs"/>
              </a:rPr>
              <a:t>can gather immediate feedback to inform </a:t>
            </a:r>
            <a:r>
              <a:rPr lang="en-US" sz="1200" kern="1200" dirty="0" smtClean="0">
                <a:solidFill>
                  <a:schemeClr val="tx1"/>
                </a:solidFill>
                <a:effectLst/>
                <a:latin typeface="+mn-lt"/>
                <a:ea typeface="+mn-ea"/>
                <a:cs typeface="+mn-cs"/>
              </a:rPr>
              <a:t>timely</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revisions.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26</a:t>
            </a:fld>
            <a:endParaRPr lang="en-US"/>
          </a:p>
        </p:txBody>
      </p:sp>
    </p:spTree>
    <p:extLst>
      <p:ext uri="{BB962C8B-B14F-4D97-AF65-F5344CB8AC3E}">
        <p14:creationId xmlns:p14="http://schemas.microsoft.com/office/powerpoint/2010/main" val="40371139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By</a:t>
            </a:r>
            <a:r>
              <a:rPr lang="en-US" sz="1200" kern="1200" baseline="0" dirty="0" smtClean="0">
                <a:solidFill>
                  <a:schemeClr val="tx1"/>
                </a:solidFill>
                <a:effectLst/>
                <a:latin typeface="+mn-lt"/>
                <a:ea typeface="+mn-ea"/>
                <a:cs typeface="+mn-cs"/>
              </a:rPr>
              <a:t> splitting the formative data collection responsibilities, e</a:t>
            </a:r>
            <a:r>
              <a:rPr lang="en-US" sz="1200" kern="1200" dirty="0" smtClean="0">
                <a:solidFill>
                  <a:schemeClr val="tx1"/>
                </a:solidFill>
                <a:effectLst/>
                <a:latin typeface="+mn-lt"/>
                <a:ea typeface="+mn-ea"/>
                <a:cs typeface="+mn-cs"/>
              </a:rPr>
              <a:t>valuators </a:t>
            </a:r>
            <a:r>
              <a:rPr lang="en-US" sz="1200" kern="1200" dirty="0" smtClean="0">
                <a:solidFill>
                  <a:schemeClr val="tx1"/>
                </a:solidFill>
                <a:effectLst/>
                <a:latin typeface="+mn-lt"/>
                <a:ea typeface="+mn-ea"/>
                <a:cs typeface="+mn-cs"/>
              </a:rPr>
              <a:t>can focus on understanding bigger </a:t>
            </a:r>
            <a:r>
              <a:rPr lang="en-US" sz="1200" kern="1200" dirty="0" smtClean="0">
                <a:solidFill>
                  <a:schemeClr val="tx1"/>
                </a:solidFill>
                <a:effectLst/>
                <a:latin typeface="+mn-lt"/>
                <a:ea typeface="+mn-ea"/>
                <a:cs typeface="+mn-cs"/>
              </a:rPr>
              <a:t>picture and building toward measuring project</a:t>
            </a:r>
            <a:r>
              <a:rPr lang="en-US" sz="1200" kern="1200" baseline="0" dirty="0" smtClean="0">
                <a:solidFill>
                  <a:schemeClr val="tx1"/>
                </a:solidFill>
                <a:effectLst/>
                <a:latin typeface="+mn-lt"/>
                <a:ea typeface="+mn-ea"/>
                <a:cs typeface="+mn-cs"/>
              </a:rPr>
              <a:t> outcomes while the project team focuses on the details of how to best design the interventions.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27</a:t>
            </a:fld>
            <a:endParaRPr lang="en-US"/>
          </a:p>
        </p:txBody>
      </p:sp>
    </p:spTree>
    <p:extLst>
      <p:ext uri="{BB962C8B-B14F-4D97-AF65-F5344CB8AC3E}">
        <p14:creationId xmlns:p14="http://schemas.microsoft.com/office/powerpoint/2010/main" val="4926444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Finally, another big benefit</a:t>
            </a:r>
            <a:r>
              <a:rPr lang="en-US" sz="1200" kern="1200" baseline="0" dirty="0" smtClean="0">
                <a:solidFill>
                  <a:schemeClr val="tx1"/>
                </a:solidFill>
                <a:effectLst/>
                <a:latin typeface="+mn-lt"/>
                <a:ea typeface="+mn-ea"/>
                <a:cs typeface="+mn-cs"/>
              </a:rPr>
              <a:t> is the potential for g</a:t>
            </a:r>
            <a:r>
              <a:rPr lang="en-US" sz="1200" kern="1200" dirty="0" smtClean="0">
                <a:solidFill>
                  <a:schemeClr val="tx1"/>
                </a:solidFill>
                <a:effectLst/>
                <a:latin typeface="+mn-lt"/>
                <a:ea typeface="+mn-ea"/>
                <a:cs typeface="+mn-cs"/>
              </a:rPr>
              <a:t>reater buy-in</a:t>
            </a:r>
            <a:r>
              <a:rPr lang="en-US" sz="1200" kern="1200" baseline="0" dirty="0" smtClean="0">
                <a:solidFill>
                  <a:schemeClr val="tx1"/>
                </a:solidFill>
                <a:effectLst/>
                <a:latin typeface="+mn-lt"/>
                <a:ea typeface="+mn-ea"/>
                <a:cs typeface="+mn-cs"/>
              </a:rPr>
              <a:t> by your clients because they literally own some of the data, and are heavily involved in helping to design and implement the evaluation so it is useful to them.</a:t>
            </a:r>
            <a:endParaRPr lang="en-US" dirty="0"/>
          </a:p>
        </p:txBody>
      </p:sp>
      <p:sp>
        <p:nvSpPr>
          <p:cNvPr id="4" name="Slide Number Placeholder 3"/>
          <p:cNvSpPr>
            <a:spLocks noGrp="1"/>
          </p:cNvSpPr>
          <p:nvPr>
            <p:ph type="sldNum" sz="quarter" idx="10"/>
          </p:nvPr>
        </p:nvSpPr>
        <p:spPr/>
        <p:txBody>
          <a:bodyPr/>
          <a:lstStyle/>
          <a:p>
            <a:fld id="{37E8029C-2438-4A40-B83D-C73E5800849A}" type="slidenum">
              <a:rPr lang="en-US" smtClean="0"/>
              <a:t>28</a:t>
            </a:fld>
            <a:endParaRPr lang="en-US"/>
          </a:p>
        </p:txBody>
      </p:sp>
    </p:spTree>
    <p:extLst>
      <p:ext uri="{BB962C8B-B14F-4D97-AF65-F5344CB8AC3E}">
        <p14:creationId xmlns:p14="http://schemas.microsoft.com/office/powerpoint/2010/main" val="37853885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There are also challenges associated with using a</a:t>
            </a:r>
            <a:r>
              <a:rPr lang="en-US" sz="1200" kern="1200" baseline="0" dirty="0" smtClean="0">
                <a:solidFill>
                  <a:schemeClr val="tx1"/>
                </a:solidFill>
                <a:effectLst/>
                <a:latin typeface="+mn-lt"/>
                <a:ea typeface="+mn-ea"/>
                <a:cs typeface="+mn-cs"/>
              </a:rPr>
              <a:t> hybrid evaluation approach of shared responsibility. </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First, there is a potential for role confusion. When</a:t>
            </a:r>
            <a:r>
              <a:rPr lang="en-US" sz="1200" kern="1200" baseline="0" dirty="0" smtClean="0">
                <a:solidFill>
                  <a:schemeClr val="tx1"/>
                </a:solidFill>
                <a:effectLst/>
                <a:latin typeface="+mn-lt"/>
                <a:ea typeface="+mn-ea"/>
                <a:cs typeface="+mn-cs"/>
              </a:rPr>
              <a:t> can and should the client be responsible for collecting their own data, and when would it be better handled by the evaluation team?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29</a:t>
            </a:fld>
            <a:endParaRPr lang="en-US"/>
          </a:p>
        </p:txBody>
      </p:sp>
    </p:spTree>
    <p:extLst>
      <p:ext uri="{BB962C8B-B14F-4D97-AF65-F5344CB8AC3E}">
        <p14:creationId xmlns:p14="http://schemas.microsoft.com/office/powerpoint/2010/main" val="882047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baseline="0" dirty="0" smtClean="0"/>
              <a:t>While they probably have a map and may have plotted a route, some of the destinations they plan to visit in their efficient Prius are new and unfamiliar. It’s possible there will be construction on their planned route and they might need to take a detour. </a:t>
            </a:r>
          </a:p>
          <a:p>
            <a:endParaRPr lang="en-US" baseline="0" dirty="0" smtClean="0"/>
          </a:p>
          <a:p>
            <a:r>
              <a:rPr lang="en-US" dirty="0" smtClean="0"/>
              <a:t>So </a:t>
            </a:r>
            <a:r>
              <a:rPr lang="en-US" dirty="0" smtClean="0">
                <a:latin typeface="Calibri" panose="020F0502020204030204" pitchFamily="34" charset="0"/>
                <a:ea typeface="Calibri" panose="020F0502020204030204" pitchFamily="34" charset="0"/>
                <a:cs typeface="Times New Roman" panose="02020603050405020304" pitchFamily="18" charset="0"/>
              </a:rPr>
              <a:t>how do you document</a:t>
            </a:r>
            <a:r>
              <a:rPr lang="en-US" baseline="0"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what you’re</a:t>
            </a:r>
            <a:r>
              <a:rPr lang="en-US" baseline="0" dirty="0" smtClean="0">
                <a:latin typeface="Calibri" panose="020F0502020204030204" pitchFamily="34" charset="0"/>
                <a:ea typeface="Calibri" panose="020F0502020204030204" pitchFamily="34" charset="0"/>
                <a:cs typeface="Times New Roman" panose="02020603050405020304" pitchFamily="18" charset="0"/>
              </a:rPr>
              <a:t> seeing and doing on that road trip? You probably want to take photographs so you can remember where you went and what you did, and also so you can share it with others. </a:t>
            </a:r>
          </a:p>
          <a:p>
            <a:pPr marL="0" marR="0" lvl="0" indent="0">
              <a:lnSpc>
                <a:spcPct val="107000"/>
              </a:lnSpc>
              <a:spcBef>
                <a:spcPts val="0"/>
              </a:spcBef>
              <a:spcAft>
                <a:spcPts val="0"/>
              </a:spcAft>
              <a:buFont typeface="Symbol" panose="05050102010706020507" pitchFamily="18" charset="2"/>
              <a:buNone/>
            </a:pPr>
            <a:endParaRPr lang="en-US" baseline="0" dirty="0" smtClean="0">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07000"/>
              </a:lnSpc>
              <a:spcBef>
                <a:spcPts val="0"/>
              </a:spcBef>
              <a:spcAft>
                <a:spcPts val="0"/>
              </a:spcAft>
              <a:buFont typeface="Symbol" panose="05050102010706020507" pitchFamily="18" charset="2"/>
              <a:buNone/>
            </a:pPr>
            <a:r>
              <a:rPr lang="en-US" baseline="0" dirty="0" smtClean="0">
                <a:latin typeface="Calibri" panose="020F0502020204030204" pitchFamily="34" charset="0"/>
                <a:ea typeface="Calibri" panose="020F0502020204030204" pitchFamily="34" charset="0"/>
                <a:cs typeface="Times New Roman" panose="02020603050405020304" pitchFamily="18" charset="0"/>
              </a:rPr>
              <a:t>Here are 3 ways of taking “formative” photographs. </a:t>
            </a:r>
          </a:p>
          <a:p>
            <a:endParaRPr lang="en-US" dirty="0"/>
          </a:p>
        </p:txBody>
      </p:sp>
      <p:sp>
        <p:nvSpPr>
          <p:cNvPr id="4" name="Slide Number Placeholder 3"/>
          <p:cNvSpPr>
            <a:spLocks noGrp="1"/>
          </p:cNvSpPr>
          <p:nvPr>
            <p:ph type="sldNum" sz="quarter" idx="10"/>
          </p:nvPr>
        </p:nvSpPr>
        <p:spPr/>
        <p:txBody>
          <a:bodyPr/>
          <a:lstStyle/>
          <a:p>
            <a:fld id="{37E8029C-2438-4A40-B83D-C73E5800849A}" type="slidenum">
              <a:rPr lang="en-US" smtClean="0"/>
              <a:t>3</a:t>
            </a:fld>
            <a:endParaRPr lang="en-US"/>
          </a:p>
        </p:txBody>
      </p:sp>
    </p:spTree>
    <p:extLst>
      <p:ext uri="{BB962C8B-B14F-4D97-AF65-F5344CB8AC3E}">
        <p14:creationId xmlns:p14="http://schemas.microsoft.com/office/powerpoint/2010/main" val="10467760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Which leads to the importance of communication and coordination.</a:t>
            </a:r>
            <a:r>
              <a:rPr lang="en-US" sz="1200" kern="1200" baseline="0" dirty="0" smtClean="0">
                <a:solidFill>
                  <a:schemeClr val="tx1"/>
                </a:solidFill>
                <a:effectLst/>
                <a:latin typeface="+mn-lt"/>
                <a:ea typeface="+mn-ea"/>
                <a:cs typeface="+mn-cs"/>
              </a:rPr>
              <a:t> You don’t want to duplicate your efforts and you want to make sure everyone’s expertise is used appropriately.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30</a:t>
            </a:fld>
            <a:endParaRPr lang="en-US"/>
          </a:p>
        </p:txBody>
      </p:sp>
    </p:spTree>
    <p:extLst>
      <p:ext uri="{BB962C8B-B14F-4D97-AF65-F5344CB8AC3E}">
        <p14:creationId xmlns:p14="http://schemas.microsoft.com/office/powerpoint/2010/main" val="16985650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There can be IRB issues with sharing evaluation responsibilities,</a:t>
            </a:r>
            <a:r>
              <a:rPr lang="en-US" sz="1200" kern="1200" baseline="0" dirty="0" smtClean="0">
                <a:solidFill>
                  <a:schemeClr val="tx1"/>
                </a:solidFill>
                <a:effectLst/>
                <a:latin typeface="+mn-lt"/>
                <a:ea typeface="+mn-ea"/>
                <a:cs typeface="+mn-cs"/>
              </a:rPr>
              <a:t> including about confidentiality and who owns the data</a:t>
            </a:r>
            <a:r>
              <a:rPr lang="en-US" sz="1200" kern="1200" dirty="0" smtClean="0">
                <a:solidFill>
                  <a:schemeClr val="tx1"/>
                </a:solidFill>
                <a:effectLst/>
                <a:latin typeface="+mn-lt"/>
                <a:ea typeface="+mn-ea"/>
                <a:cs typeface="+mn-cs"/>
              </a:rPr>
              <a:t>. If</a:t>
            </a:r>
            <a:r>
              <a:rPr lang="en-US" sz="1200" kern="1200" baseline="0" dirty="0" smtClean="0">
                <a:solidFill>
                  <a:schemeClr val="tx1"/>
                </a:solidFill>
                <a:effectLst/>
                <a:latin typeface="+mn-lt"/>
                <a:ea typeface="+mn-ea"/>
                <a:cs typeface="+mn-cs"/>
              </a:rPr>
              <a:t> evaluation teams are collecting the data themselves, they need to be clear about if they can share the raw data with the project team. </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31</a:t>
            </a:fld>
            <a:endParaRPr lang="en-US"/>
          </a:p>
        </p:txBody>
      </p:sp>
    </p:spTree>
    <p:extLst>
      <p:ext uri="{BB962C8B-B14F-4D97-AF65-F5344CB8AC3E}">
        <p14:creationId xmlns:p14="http://schemas.microsoft.com/office/powerpoint/2010/main" val="300508224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smtClean="0">
                <a:solidFill>
                  <a:schemeClr val="tx1"/>
                </a:solidFill>
                <a:effectLst/>
                <a:latin typeface="+mn-lt"/>
                <a:ea typeface="+mn-ea"/>
                <a:cs typeface="+mn-cs"/>
              </a:rPr>
              <a:t>This challenge is not necessarily</a:t>
            </a:r>
            <a:r>
              <a:rPr lang="en-US" sz="1200" kern="1200" baseline="0" dirty="0" smtClean="0">
                <a:solidFill>
                  <a:schemeClr val="tx1"/>
                </a:solidFill>
                <a:effectLst/>
                <a:latin typeface="+mn-lt"/>
                <a:ea typeface="+mn-ea"/>
                <a:cs typeface="+mn-cs"/>
              </a:rPr>
              <a:t> unique to hybrid evaluations, but to any learning-focused evaluations such as developmental evaluations, rapid-cycle or action research models. </a:t>
            </a:r>
            <a:r>
              <a:rPr lang="en-US" sz="1200" kern="1200" dirty="0" smtClean="0">
                <a:solidFill>
                  <a:schemeClr val="tx1"/>
                </a:solidFill>
                <a:effectLst/>
                <a:latin typeface="+mn-lt"/>
                <a:ea typeface="+mn-ea"/>
                <a:cs typeface="+mn-cs"/>
              </a:rPr>
              <a:t>The project team’s need for immediate feedback</a:t>
            </a:r>
            <a:r>
              <a:rPr lang="en-US" sz="1200" kern="1200" baseline="0" dirty="0" smtClean="0">
                <a:solidFill>
                  <a:schemeClr val="tx1"/>
                </a:solidFill>
                <a:effectLst/>
                <a:latin typeface="+mn-lt"/>
                <a:ea typeface="+mn-ea"/>
                <a:cs typeface="+mn-cs"/>
              </a:rPr>
              <a:t> means they need the results quickly, and can result in the </a:t>
            </a:r>
            <a:r>
              <a:rPr lang="en-US" sz="1200" kern="1200" dirty="0" smtClean="0">
                <a:solidFill>
                  <a:schemeClr val="tx1"/>
                </a:solidFill>
                <a:effectLst/>
                <a:latin typeface="+mn-lt"/>
                <a:ea typeface="+mn-ea"/>
                <a:cs typeface="+mn-cs"/>
              </a:rPr>
              <a:t>creation of multiple reports as they</a:t>
            </a:r>
            <a:r>
              <a:rPr lang="en-US" sz="1200" kern="1200" baseline="0" dirty="0" smtClean="0">
                <a:solidFill>
                  <a:schemeClr val="tx1"/>
                </a:solidFill>
                <a:effectLst/>
                <a:latin typeface="+mn-lt"/>
                <a:ea typeface="+mn-ea"/>
                <a:cs typeface="+mn-cs"/>
              </a:rPr>
              <a:t> iterate and modify their design.</a:t>
            </a:r>
            <a:endParaRPr lang="en-US" dirty="0" smtClean="0"/>
          </a:p>
        </p:txBody>
      </p:sp>
      <p:sp>
        <p:nvSpPr>
          <p:cNvPr id="4" name="Slide Number Placeholder 3"/>
          <p:cNvSpPr>
            <a:spLocks noGrp="1"/>
          </p:cNvSpPr>
          <p:nvPr>
            <p:ph type="sldNum" sz="quarter" idx="10"/>
          </p:nvPr>
        </p:nvSpPr>
        <p:spPr/>
        <p:txBody>
          <a:bodyPr/>
          <a:lstStyle/>
          <a:p>
            <a:fld id="{37E8029C-2438-4A40-B83D-C73E5800849A}" type="slidenum">
              <a:rPr lang="en-US" smtClean="0"/>
              <a:t>32</a:t>
            </a:fld>
            <a:endParaRPr lang="en-US"/>
          </a:p>
        </p:txBody>
      </p:sp>
    </p:spTree>
    <p:extLst>
      <p:ext uri="{BB962C8B-B14F-4D97-AF65-F5344CB8AC3E}">
        <p14:creationId xmlns:p14="http://schemas.microsoft.com/office/powerpoint/2010/main" val="30295750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Finally, advanced planning is helpful, but not always possible. The overall challenge is working with the PIs to find the right balance of thinking ahead while also still being flexible to changes in timeline and development schedules.</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33</a:t>
            </a:fld>
            <a:endParaRPr lang="en-US"/>
          </a:p>
        </p:txBody>
      </p:sp>
    </p:spTree>
    <p:extLst>
      <p:ext uri="{BB962C8B-B14F-4D97-AF65-F5344CB8AC3E}">
        <p14:creationId xmlns:p14="http://schemas.microsoft.com/office/powerpoint/2010/main" val="7570810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I want to end with some other</a:t>
            </a:r>
            <a:r>
              <a:rPr lang="en-US" sz="1200" kern="1200" baseline="0" dirty="0" smtClean="0">
                <a:solidFill>
                  <a:schemeClr val="tx1"/>
                </a:solidFill>
                <a:effectLst/>
                <a:latin typeface="+mn-lt"/>
                <a:ea typeface="+mn-ea"/>
                <a:cs typeface="+mn-cs"/>
              </a:rPr>
              <a:t> things to think about when considering whether a hybrid or blended evaluation approach is a good fit.</a:t>
            </a: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endParaRPr lang="en-US"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US" sz="1200" kern="1200" dirty="0" smtClean="0">
                <a:solidFill>
                  <a:schemeClr val="tx1"/>
                </a:solidFill>
                <a:effectLst/>
                <a:latin typeface="+mn-lt"/>
                <a:ea typeface="+mn-ea"/>
                <a:cs typeface="+mn-cs"/>
              </a:rPr>
              <a:t>It’s important</a:t>
            </a:r>
            <a:r>
              <a:rPr lang="en-US" sz="1200"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to be flexible and responsive to needs </a:t>
            </a:r>
            <a:r>
              <a:rPr lang="en-US" sz="1200" kern="1200" baseline="0" dirty="0" smtClean="0">
                <a:solidFill>
                  <a:schemeClr val="tx1"/>
                </a:solidFill>
                <a:effectLst/>
                <a:latin typeface="+mn-lt"/>
                <a:ea typeface="+mn-ea"/>
                <a:cs typeface="+mn-cs"/>
              </a:rPr>
              <a:t>of the </a:t>
            </a:r>
            <a:r>
              <a:rPr lang="en-US" sz="1200" kern="1200" baseline="0" dirty="0" smtClean="0">
                <a:solidFill>
                  <a:schemeClr val="tx1"/>
                </a:solidFill>
                <a:effectLst/>
                <a:latin typeface="+mn-lt"/>
                <a:ea typeface="+mn-ea"/>
                <a:cs typeface="+mn-cs"/>
              </a:rPr>
              <a:t>project </a:t>
            </a:r>
            <a:r>
              <a:rPr lang="en-US" sz="1200" kern="1200" baseline="0" dirty="0" smtClean="0">
                <a:solidFill>
                  <a:schemeClr val="tx1"/>
                </a:solidFill>
                <a:effectLst/>
                <a:latin typeface="+mn-lt"/>
                <a:ea typeface="+mn-ea"/>
                <a:cs typeface="+mn-cs"/>
              </a:rPr>
              <a:t>and your client. Your evaluation plan needs to have some flexibility built into it, and your budget needs to have room for supporting the increased communication and reporting that may be necessary.</a:t>
            </a:r>
            <a:endParaRPr lang="en-US" dirty="0"/>
          </a:p>
        </p:txBody>
      </p:sp>
      <p:sp>
        <p:nvSpPr>
          <p:cNvPr id="4" name="Slide Number Placeholder 3"/>
          <p:cNvSpPr>
            <a:spLocks noGrp="1"/>
          </p:cNvSpPr>
          <p:nvPr>
            <p:ph type="sldNum" sz="quarter" idx="10"/>
          </p:nvPr>
        </p:nvSpPr>
        <p:spPr/>
        <p:txBody>
          <a:bodyPr/>
          <a:lstStyle/>
          <a:p>
            <a:fld id="{37E8029C-2438-4A40-B83D-C73E5800849A}" type="slidenum">
              <a:rPr lang="en-US" smtClean="0"/>
              <a:t>34</a:t>
            </a:fld>
            <a:endParaRPr lang="en-US"/>
          </a:p>
        </p:txBody>
      </p:sp>
    </p:spTree>
    <p:extLst>
      <p:ext uri="{BB962C8B-B14F-4D97-AF65-F5344CB8AC3E}">
        <p14:creationId xmlns:p14="http://schemas.microsoft.com/office/powerpoint/2010/main" val="3439570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Some project leads or PIs </a:t>
            </a:r>
            <a:r>
              <a:rPr lang="en-US" sz="1200" kern="1200" dirty="0" smtClean="0">
                <a:solidFill>
                  <a:schemeClr val="tx1"/>
                </a:solidFill>
                <a:effectLst/>
                <a:latin typeface="+mn-lt"/>
                <a:ea typeface="+mn-ea"/>
                <a:cs typeface="+mn-cs"/>
              </a:rPr>
              <a:t>may need guidance about how to work with an evaluator </a:t>
            </a:r>
            <a:r>
              <a:rPr lang="en-US" sz="1200" kern="1200" dirty="0" smtClean="0">
                <a:solidFill>
                  <a:schemeClr val="tx1"/>
                </a:solidFill>
                <a:effectLst/>
                <a:latin typeface="+mn-lt"/>
                <a:ea typeface="+mn-ea"/>
                <a:cs typeface="+mn-cs"/>
              </a:rPr>
              <a:t>(for example, when the evaluation team’s external</a:t>
            </a:r>
            <a:r>
              <a:rPr lang="en-US" sz="1200" kern="1200" baseline="0" dirty="0" smtClean="0">
                <a:solidFill>
                  <a:schemeClr val="tx1"/>
                </a:solidFill>
                <a:effectLst/>
                <a:latin typeface="+mn-lt"/>
                <a:ea typeface="+mn-ea"/>
                <a:cs typeface="+mn-cs"/>
              </a:rPr>
              <a:t> orientation or expertise means they</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could/should independently collect </a:t>
            </a:r>
            <a:r>
              <a:rPr lang="en-US" sz="1200" kern="1200" dirty="0" smtClean="0">
                <a:solidFill>
                  <a:schemeClr val="tx1"/>
                </a:solidFill>
                <a:effectLst/>
                <a:latin typeface="+mn-lt"/>
                <a:ea typeface="+mn-ea"/>
                <a:cs typeface="+mn-cs"/>
              </a:rPr>
              <a:t>data).</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35</a:t>
            </a:fld>
            <a:endParaRPr lang="en-US"/>
          </a:p>
        </p:txBody>
      </p:sp>
    </p:spTree>
    <p:extLst>
      <p:ext uri="{BB962C8B-B14F-4D97-AF65-F5344CB8AC3E}">
        <p14:creationId xmlns:p14="http://schemas.microsoft.com/office/powerpoint/2010/main" val="7126903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The expectations </a:t>
            </a:r>
            <a:r>
              <a:rPr lang="en-US" sz="1200" kern="1200" dirty="0" smtClean="0">
                <a:solidFill>
                  <a:schemeClr val="tx1"/>
                </a:solidFill>
                <a:effectLst/>
                <a:latin typeface="+mn-lt"/>
                <a:ea typeface="+mn-ea"/>
                <a:cs typeface="+mn-cs"/>
              </a:rPr>
              <a:t>of </a:t>
            </a:r>
            <a:r>
              <a:rPr lang="en-US" sz="1200" kern="1200" dirty="0" smtClean="0">
                <a:solidFill>
                  <a:schemeClr val="tx1"/>
                </a:solidFill>
                <a:effectLst/>
                <a:latin typeface="+mn-lt"/>
                <a:ea typeface="+mn-ea"/>
                <a:cs typeface="+mn-cs"/>
              </a:rPr>
              <a:t>the</a:t>
            </a:r>
            <a:r>
              <a:rPr lang="en-US" sz="1200" kern="1200" baseline="0" dirty="0" smtClean="0">
                <a:solidFill>
                  <a:schemeClr val="tx1"/>
                </a:solidFill>
                <a:effectLst/>
                <a:latin typeface="+mn-lt"/>
                <a:ea typeface="+mn-ea"/>
                <a:cs typeface="+mn-cs"/>
              </a:rPr>
              <a:t> project </a:t>
            </a:r>
            <a:r>
              <a:rPr lang="en-US" sz="1200" kern="1200" dirty="0" smtClean="0">
                <a:solidFill>
                  <a:schemeClr val="tx1"/>
                </a:solidFill>
                <a:effectLst/>
                <a:latin typeface="+mn-lt"/>
                <a:ea typeface="+mn-ea"/>
                <a:cs typeface="+mn-cs"/>
              </a:rPr>
              <a:t>funder </a:t>
            </a:r>
            <a:r>
              <a:rPr lang="en-US" sz="1200" kern="1200" dirty="0" smtClean="0">
                <a:solidFill>
                  <a:schemeClr val="tx1"/>
                </a:solidFill>
                <a:effectLst/>
                <a:latin typeface="+mn-lt"/>
                <a:ea typeface="+mn-ea"/>
                <a:cs typeface="+mn-cs"/>
              </a:rPr>
              <a:t>or other stakeholders </a:t>
            </a:r>
            <a:r>
              <a:rPr lang="en-US" sz="1200" kern="1200" dirty="0" smtClean="0">
                <a:solidFill>
                  <a:schemeClr val="tx1"/>
                </a:solidFill>
                <a:effectLst/>
                <a:latin typeface="+mn-lt"/>
                <a:ea typeface="+mn-ea"/>
                <a:cs typeface="+mn-cs"/>
              </a:rPr>
              <a:t>may be a factor</a:t>
            </a:r>
            <a:r>
              <a:rPr lang="en-US" sz="1200" kern="1200" baseline="0" dirty="0" smtClean="0">
                <a:solidFill>
                  <a:schemeClr val="tx1"/>
                </a:solidFill>
                <a:effectLst/>
                <a:latin typeface="+mn-lt"/>
                <a:ea typeface="+mn-ea"/>
                <a:cs typeface="+mn-cs"/>
              </a:rPr>
              <a:t> in deciding whether there is a </a:t>
            </a:r>
            <a:r>
              <a:rPr lang="en-US" sz="1200" kern="1200" dirty="0" smtClean="0">
                <a:solidFill>
                  <a:schemeClr val="tx1"/>
                </a:solidFill>
                <a:effectLst/>
                <a:latin typeface="+mn-lt"/>
                <a:ea typeface="+mn-ea"/>
                <a:cs typeface="+mn-cs"/>
              </a:rPr>
              <a:t>need </a:t>
            </a:r>
            <a:r>
              <a:rPr lang="en-US" sz="1200" kern="1200" dirty="0" smtClean="0">
                <a:solidFill>
                  <a:schemeClr val="tx1"/>
                </a:solidFill>
                <a:effectLst/>
                <a:latin typeface="+mn-lt"/>
                <a:ea typeface="+mn-ea"/>
                <a:cs typeface="+mn-cs"/>
              </a:rPr>
              <a:t>for external </a:t>
            </a:r>
            <a:r>
              <a:rPr lang="en-US" sz="1200" kern="1200" dirty="0" smtClean="0">
                <a:solidFill>
                  <a:schemeClr val="tx1"/>
                </a:solidFill>
                <a:effectLst/>
                <a:latin typeface="+mn-lt"/>
                <a:ea typeface="+mn-ea"/>
                <a:cs typeface="+mn-cs"/>
              </a:rPr>
              <a:t>evaluator</a:t>
            </a:r>
            <a:r>
              <a:rPr lang="en-US" sz="1200" kern="1200" baseline="0" dirty="0" smtClean="0">
                <a:solidFill>
                  <a:schemeClr val="tx1"/>
                </a:solidFill>
                <a:effectLst/>
                <a:latin typeface="+mn-lt"/>
                <a:ea typeface="+mn-ea"/>
                <a:cs typeface="+mn-cs"/>
              </a:rPr>
              <a:t> and what kinds of data are appropriate for the project to collect about itself.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7E8029C-2438-4A40-B83D-C73E5800849A}" type="slidenum">
              <a:rPr lang="en-US" smtClean="0"/>
              <a:t>36</a:t>
            </a:fld>
            <a:endParaRPr lang="en-US"/>
          </a:p>
        </p:txBody>
      </p:sp>
    </p:spTree>
    <p:extLst>
      <p:ext uri="{BB962C8B-B14F-4D97-AF65-F5344CB8AC3E}">
        <p14:creationId xmlns:p14="http://schemas.microsoft.com/office/powerpoint/2010/main" val="7909351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The examples that I reviewed in our two projects</a:t>
            </a:r>
            <a:r>
              <a:rPr lang="en-US" sz="1200" kern="1200" baseline="0" dirty="0" smtClean="0">
                <a:solidFill>
                  <a:schemeClr val="tx1"/>
                </a:solidFill>
                <a:effectLst/>
                <a:latin typeface="+mn-lt"/>
                <a:ea typeface="+mn-ea"/>
                <a:cs typeface="+mn-cs"/>
              </a:rPr>
              <a:t> are all about data collection for formative purposes. This kind of hybrid approach c</a:t>
            </a:r>
            <a:r>
              <a:rPr lang="en-US" sz="1200" kern="1200" dirty="0" smtClean="0">
                <a:solidFill>
                  <a:schemeClr val="tx1"/>
                </a:solidFill>
                <a:effectLst/>
                <a:latin typeface="+mn-lt"/>
                <a:ea typeface="+mn-ea"/>
                <a:cs typeface="+mn-cs"/>
              </a:rPr>
              <a:t>ould </a:t>
            </a:r>
            <a:r>
              <a:rPr lang="en-US" sz="1200" kern="1200" dirty="0" smtClean="0">
                <a:solidFill>
                  <a:schemeClr val="tx1"/>
                </a:solidFill>
                <a:effectLst/>
                <a:latin typeface="+mn-lt"/>
                <a:ea typeface="+mn-ea"/>
                <a:cs typeface="+mn-cs"/>
              </a:rPr>
              <a:t>be most appropriate when </a:t>
            </a:r>
            <a:r>
              <a:rPr lang="en-US" sz="1200" kern="1200" dirty="0" smtClean="0">
                <a:solidFill>
                  <a:schemeClr val="tx1"/>
                </a:solidFill>
                <a:effectLst/>
                <a:latin typeface="+mn-lt"/>
                <a:ea typeface="+mn-ea"/>
                <a:cs typeface="+mn-cs"/>
              </a:rPr>
              <a:t>an</a:t>
            </a:r>
            <a:r>
              <a:rPr lang="en-US" sz="1200" kern="1200" baseline="0" dirty="0" smtClean="0">
                <a:solidFill>
                  <a:schemeClr val="tx1"/>
                </a:solidFill>
                <a:effectLst/>
                <a:latin typeface="+mn-lt"/>
                <a:ea typeface="+mn-ea"/>
                <a:cs typeface="+mn-cs"/>
              </a:rPr>
              <a:t> intervention or project </a:t>
            </a:r>
            <a:r>
              <a:rPr lang="en-US" sz="1200" kern="1200" dirty="0" smtClean="0">
                <a:solidFill>
                  <a:schemeClr val="tx1"/>
                </a:solidFill>
                <a:effectLst/>
                <a:latin typeface="+mn-lt"/>
                <a:ea typeface="+mn-ea"/>
                <a:cs typeface="+mn-cs"/>
              </a:rPr>
              <a:t>is </a:t>
            </a:r>
            <a:r>
              <a:rPr lang="en-US" sz="1200" kern="1200" dirty="0" smtClean="0">
                <a:solidFill>
                  <a:schemeClr val="tx1"/>
                </a:solidFill>
                <a:effectLst/>
                <a:latin typeface="+mn-lt"/>
                <a:ea typeface="+mn-ea"/>
                <a:cs typeface="+mn-cs"/>
              </a:rPr>
              <a:t>new, </a:t>
            </a:r>
            <a:r>
              <a:rPr lang="en-US" sz="1200" kern="1200" dirty="0" smtClean="0">
                <a:solidFill>
                  <a:schemeClr val="tx1"/>
                </a:solidFill>
                <a:effectLst/>
                <a:latin typeface="+mn-lt"/>
                <a:ea typeface="+mn-ea"/>
                <a:cs typeface="+mn-cs"/>
              </a:rPr>
              <a:t>in an </a:t>
            </a:r>
            <a:r>
              <a:rPr lang="en-US" sz="1200" kern="1200" dirty="0" smtClean="0">
                <a:solidFill>
                  <a:schemeClr val="tx1"/>
                </a:solidFill>
                <a:effectLst/>
                <a:latin typeface="+mn-lt"/>
                <a:ea typeface="+mn-ea"/>
                <a:cs typeface="+mn-cs"/>
              </a:rPr>
              <a:t>early stage of development, </a:t>
            </a:r>
            <a:r>
              <a:rPr lang="en-US" sz="1200" kern="1200" dirty="0" smtClean="0">
                <a:solidFill>
                  <a:schemeClr val="tx1"/>
                </a:solidFill>
                <a:effectLst/>
                <a:latin typeface="+mn-lt"/>
                <a:ea typeface="+mn-ea"/>
                <a:cs typeface="+mn-cs"/>
              </a:rPr>
              <a:t>or requires </a:t>
            </a:r>
            <a:r>
              <a:rPr lang="en-US" sz="1200" kern="1200" dirty="0" smtClean="0">
                <a:solidFill>
                  <a:schemeClr val="tx1"/>
                </a:solidFill>
                <a:effectLst/>
                <a:latin typeface="+mn-lt"/>
                <a:ea typeface="+mn-ea"/>
                <a:cs typeface="+mn-cs"/>
              </a:rPr>
              <a:t>great deal of </a:t>
            </a:r>
            <a:r>
              <a:rPr lang="en-US" sz="1200" kern="1200" dirty="0" smtClean="0">
                <a:solidFill>
                  <a:schemeClr val="tx1"/>
                </a:solidFill>
                <a:effectLst/>
                <a:latin typeface="+mn-lt"/>
                <a:ea typeface="+mn-ea"/>
                <a:cs typeface="+mn-cs"/>
              </a:rPr>
              <a:t>iteration.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7E8029C-2438-4A40-B83D-C73E5800849A}" type="slidenum">
              <a:rPr lang="en-US" smtClean="0"/>
              <a:t>37</a:t>
            </a:fld>
            <a:endParaRPr lang="en-US"/>
          </a:p>
        </p:txBody>
      </p:sp>
    </p:spTree>
    <p:extLst>
      <p:ext uri="{BB962C8B-B14F-4D97-AF65-F5344CB8AC3E}">
        <p14:creationId xmlns:p14="http://schemas.microsoft.com/office/powerpoint/2010/main" val="41703622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kern="1200" dirty="0" smtClean="0">
                <a:solidFill>
                  <a:schemeClr val="tx1"/>
                </a:solidFill>
                <a:effectLst/>
                <a:latin typeface="+mn-lt"/>
                <a:ea typeface="+mn-ea"/>
                <a:cs typeface="+mn-cs"/>
              </a:rPr>
              <a:t>Finally, it bears repeating. Communication is key.</a:t>
            </a:r>
            <a:r>
              <a:rPr lang="en-US" sz="1200" kern="1200" baseline="0" dirty="0" smtClean="0">
                <a:solidFill>
                  <a:schemeClr val="tx1"/>
                </a:solidFill>
                <a:effectLst/>
                <a:latin typeface="+mn-lt"/>
                <a:ea typeface="+mn-ea"/>
                <a:cs typeface="+mn-cs"/>
              </a:rPr>
              <a:t> You</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need to be in touch regularly re: </a:t>
            </a:r>
            <a:r>
              <a:rPr lang="en-US" sz="1200" kern="1200" dirty="0" smtClean="0">
                <a:solidFill>
                  <a:schemeClr val="tx1"/>
                </a:solidFill>
                <a:effectLst/>
                <a:latin typeface="+mn-lt"/>
                <a:ea typeface="+mn-ea"/>
                <a:cs typeface="+mn-cs"/>
              </a:rPr>
              <a:t>about the project team’s learning</a:t>
            </a:r>
            <a:r>
              <a:rPr lang="en-US" sz="1200" kern="1200" baseline="0" dirty="0" smtClean="0">
                <a:solidFill>
                  <a:schemeClr val="tx1"/>
                </a:solidFill>
                <a:effectLst/>
                <a:latin typeface="+mn-lt"/>
                <a:ea typeface="+mn-ea"/>
                <a:cs typeface="+mn-cs"/>
              </a:rPr>
              <a:t> and reporting</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expectations, </a:t>
            </a:r>
            <a:r>
              <a:rPr lang="en-US" sz="1200" kern="1200" dirty="0" smtClean="0">
                <a:solidFill>
                  <a:schemeClr val="tx1"/>
                </a:solidFill>
                <a:effectLst/>
                <a:latin typeface="+mn-lt"/>
                <a:ea typeface="+mn-ea"/>
                <a:cs typeface="+mn-cs"/>
              </a:rPr>
              <a:t>as well as about who will be responsible for which aspects of the data.</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37E8029C-2438-4A40-B83D-C73E5800849A}" type="slidenum">
              <a:rPr lang="en-US" smtClean="0"/>
              <a:t>38</a:t>
            </a:fld>
            <a:endParaRPr lang="en-US"/>
          </a:p>
        </p:txBody>
      </p:sp>
    </p:spTree>
    <p:extLst>
      <p:ext uri="{BB962C8B-B14F-4D97-AF65-F5344CB8AC3E}">
        <p14:creationId xmlns:p14="http://schemas.microsoft.com/office/powerpoint/2010/main" val="16130950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a:t>
            </a:r>
            <a:r>
              <a:rPr lang="en-US" baseline="0" dirty="0" smtClean="0"/>
              <a:t>evaluators, we need to be good at reading dashboards. </a:t>
            </a:r>
            <a:r>
              <a:rPr lang="en-US" dirty="0" smtClean="0"/>
              <a:t>Like hybrid cars—which</a:t>
            </a:r>
            <a:r>
              <a:rPr lang="en-US" baseline="0" dirty="0" smtClean="0"/>
              <a:t> quickly </a:t>
            </a:r>
            <a:r>
              <a:rPr lang="en-US" dirty="0" smtClean="0"/>
              <a:t>shift from gasoline-powered</a:t>
            </a:r>
            <a:r>
              <a:rPr lang="en-US" baseline="0" dirty="0" smtClean="0"/>
              <a:t> to electric powered based on what will be most efficient and effective based on current readings—we need to be ready to shift and adapt our approaches. </a:t>
            </a:r>
            <a:endParaRPr lang="en-US" dirty="0"/>
          </a:p>
        </p:txBody>
      </p:sp>
      <p:sp>
        <p:nvSpPr>
          <p:cNvPr id="4" name="Slide Number Placeholder 3"/>
          <p:cNvSpPr>
            <a:spLocks noGrp="1"/>
          </p:cNvSpPr>
          <p:nvPr>
            <p:ph type="sldNum" sz="quarter" idx="10"/>
          </p:nvPr>
        </p:nvSpPr>
        <p:spPr/>
        <p:txBody>
          <a:bodyPr/>
          <a:lstStyle/>
          <a:p>
            <a:fld id="{37E8029C-2438-4A40-B83D-C73E5800849A}" type="slidenum">
              <a:rPr lang="en-US" smtClean="0"/>
              <a:t>39</a:t>
            </a:fld>
            <a:endParaRPr lang="en-US"/>
          </a:p>
        </p:txBody>
      </p:sp>
    </p:spTree>
    <p:extLst>
      <p:ext uri="{BB962C8B-B14F-4D97-AF65-F5344CB8AC3E}">
        <p14:creationId xmlns:p14="http://schemas.microsoft.com/office/powerpoint/2010/main" val="3710588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 typeface="Symbol" panose="05050102010706020507" pitchFamily="18" charset="2"/>
              <a:buNone/>
              <a:tabLst/>
              <a:defRPr/>
            </a:pPr>
            <a:r>
              <a:rPr lang="en-US" dirty="0" smtClean="0">
                <a:latin typeface="Calibri" panose="020F0502020204030204" pitchFamily="34" charset="0"/>
                <a:ea typeface="Calibri" panose="020F0502020204030204" pitchFamily="34" charset="0"/>
                <a:cs typeface="Times New Roman" panose="02020603050405020304" pitchFamily="18" charset="0"/>
              </a:rPr>
              <a:t>In</a:t>
            </a:r>
            <a:r>
              <a:rPr lang="en-US" baseline="0" dirty="0" smtClean="0">
                <a:latin typeface="Calibri" panose="020F0502020204030204" pitchFamily="34" charset="0"/>
                <a:ea typeface="Calibri" panose="020F0502020204030204" pitchFamily="34" charset="0"/>
                <a:cs typeface="Times New Roman" panose="02020603050405020304" pitchFamily="18" charset="0"/>
              </a:rPr>
              <a:t> one model, </a:t>
            </a:r>
            <a:r>
              <a:rPr lang="en-US" dirty="0" smtClean="0">
                <a:latin typeface="Calibri" panose="020F0502020204030204" pitchFamily="34" charset="0"/>
                <a:ea typeface="Calibri" panose="020F0502020204030204" pitchFamily="34" charset="0"/>
                <a:cs typeface="Times New Roman" panose="02020603050405020304" pitchFamily="18" charset="0"/>
              </a:rPr>
              <a:t>the evaluation team is responsible for all the data collection. The professionals</a:t>
            </a:r>
            <a:r>
              <a:rPr lang="en-US" baseline="0" dirty="0" smtClean="0">
                <a:latin typeface="Calibri" panose="020F0502020204030204" pitchFamily="34" charset="0"/>
                <a:ea typeface="Calibri" panose="020F0502020204030204" pitchFamily="34" charset="0"/>
                <a:cs typeface="Times New Roman" panose="02020603050405020304" pitchFamily="18" charset="0"/>
              </a:rPr>
              <a:t> design data collection tools, </a:t>
            </a:r>
            <a:r>
              <a:rPr lang="en-US" dirty="0" smtClean="0">
                <a:latin typeface="Calibri" panose="020F0502020204030204" pitchFamily="34" charset="0"/>
                <a:ea typeface="Calibri" panose="020F0502020204030204" pitchFamily="34" charset="0"/>
                <a:cs typeface="Times New Roman" panose="02020603050405020304" pitchFamily="18" charset="0"/>
              </a:rPr>
              <a:t>collect</a:t>
            </a:r>
            <a:r>
              <a:rPr lang="en-US" baseline="0" dirty="0" smtClean="0">
                <a:latin typeface="Calibri" panose="020F0502020204030204" pitchFamily="34" charset="0"/>
                <a:ea typeface="Calibri" panose="020F0502020204030204" pitchFamily="34" charset="0"/>
                <a:cs typeface="Times New Roman" panose="02020603050405020304" pitchFamily="18" charset="0"/>
              </a:rPr>
              <a:t> the </a:t>
            </a:r>
            <a:r>
              <a:rPr lang="en-US" dirty="0" smtClean="0">
                <a:latin typeface="Calibri" panose="020F0502020204030204" pitchFamily="34" charset="0"/>
                <a:ea typeface="Calibri" panose="020F0502020204030204" pitchFamily="34" charset="0"/>
                <a:cs typeface="Times New Roman" panose="02020603050405020304" pitchFamily="18" charset="0"/>
              </a:rPr>
              <a:t>data directly, analyze</a:t>
            </a:r>
            <a:r>
              <a:rPr lang="en-US" baseline="0" dirty="0" smtClean="0">
                <a:latin typeface="Calibri" panose="020F0502020204030204" pitchFamily="34" charset="0"/>
                <a:ea typeface="Calibri" panose="020F0502020204030204" pitchFamily="34" charset="0"/>
                <a:cs typeface="Times New Roman" panose="02020603050405020304" pitchFamily="18" charset="0"/>
              </a:rPr>
              <a:t> it and report it back to </a:t>
            </a:r>
            <a:r>
              <a:rPr lang="en-US" dirty="0" smtClean="0">
                <a:latin typeface="Calibri" panose="020F0502020204030204" pitchFamily="34" charset="0"/>
                <a:ea typeface="Calibri" panose="020F0502020204030204" pitchFamily="34" charset="0"/>
                <a:cs typeface="Times New Roman" panose="02020603050405020304" pitchFamily="18" charset="0"/>
              </a:rPr>
              <a:t>the project team to help them make decisions about how to design their projects.</a:t>
            </a:r>
            <a:endParaRPr lang="en-US" dirty="0" smtClean="0"/>
          </a:p>
          <a:p>
            <a:endParaRPr lang="en-US" dirty="0"/>
          </a:p>
        </p:txBody>
      </p:sp>
      <p:sp>
        <p:nvSpPr>
          <p:cNvPr id="4" name="Slide Number Placeholder 3"/>
          <p:cNvSpPr>
            <a:spLocks noGrp="1"/>
          </p:cNvSpPr>
          <p:nvPr>
            <p:ph type="sldNum" sz="quarter" idx="10"/>
          </p:nvPr>
        </p:nvSpPr>
        <p:spPr/>
        <p:txBody>
          <a:bodyPr/>
          <a:lstStyle/>
          <a:p>
            <a:fld id="{37E8029C-2438-4A40-B83D-C73E5800849A}" type="slidenum">
              <a:rPr lang="en-US" smtClean="0"/>
              <a:t>4</a:t>
            </a:fld>
            <a:endParaRPr lang="en-US"/>
          </a:p>
        </p:txBody>
      </p:sp>
    </p:spTree>
    <p:extLst>
      <p:ext uri="{BB962C8B-B14F-4D97-AF65-F5344CB8AC3E}">
        <p14:creationId xmlns:p14="http://schemas.microsoft.com/office/powerpoint/2010/main" val="112367328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Thanks for taking this quick road trip with me. </a:t>
            </a:r>
          </a:p>
          <a:p>
            <a:endParaRPr lang="en-US" dirty="0" smtClean="0"/>
          </a:p>
          <a:p>
            <a:r>
              <a:rPr lang="en-US" dirty="0" smtClean="0"/>
              <a:t>We</a:t>
            </a:r>
            <a:r>
              <a:rPr lang="en-US" baseline="0" dirty="0" smtClean="0"/>
              <a:t> </a:t>
            </a:r>
            <a:r>
              <a:rPr lang="en-US" baseline="0" dirty="0" smtClean="0"/>
              <a:t>have time for a few quick questions. There will be more time following all the presentations for more questions and discussion.</a:t>
            </a:r>
            <a:endParaRPr lang="en-US" dirty="0"/>
          </a:p>
        </p:txBody>
      </p:sp>
      <p:sp>
        <p:nvSpPr>
          <p:cNvPr id="4" name="Slide Number Placeholder 3"/>
          <p:cNvSpPr>
            <a:spLocks noGrp="1"/>
          </p:cNvSpPr>
          <p:nvPr>
            <p:ph type="sldNum" sz="quarter" idx="10"/>
          </p:nvPr>
        </p:nvSpPr>
        <p:spPr/>
        <p:txBody>
          <a:bodyPr/>
          <a:lstStyle/>
          <a:p>
            <a:fld id="{37E8029C-2438-4A40-B83D-C73E5800849A}" type="slidenum">
              <a:rPr lang="en-US" smtClean="0"/>
              <a:t>40</a:t>
            </a:fld>
            <a:endParaRPr lang="en-US"/>
          </a:p>
        </p:txBody>
      </p:sp>
    </p:spTree>
    <p:extLst>
      <p:ext uri="{BB962C8B-B14F-4D97-AF65-F5344CB8AC3E}">
        <p14:creationId xmlns:p14="http://schemas.microsoft.com/office/powerpoint/2010/main" val="18915585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baseline="0" dirty="0" smtClean="0">
                <a:latin typeface="Calibri" panose="020F0502020204030204" pitchFamily="34" charset="0"/>
                <a:ea typeface="Calibri" panose="020F0502020204030204" pitchFamily="34" charset="0"/>
                <a:cs typeface="Times New Roman" panose="02020603050405020304" pitchFamily="18" charset="0"/>
              </a:rPr>
              <a:t>In the “selfie” model, </a:t>
            </a:r>
            <a:r>
              <a:rPr lang="en-US" dirty="0" smtClean="0">
                <a:latin typeface="Calibri" panose="020F0502020204030204" pitchFamily="34" charset="0"/>
                <a:ea typeface="Calibri" panose="020F0502020204030204" pitchFamily="34" charset="0"/>
                <a:cs typeface="Times New Roman" panose="02020603050405020304" pitchFamily="18" charset="0"/>
              </a:rPr>
              <a:t>the evaluands collect and analyze information</a:t>
            </a:r>
            <a:r>
              <a:rPr lang="en-US" baseline="0"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themselves.</a:t>
            </a:r>
            <a:endParaRPr lang="en-US" sz="16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7E8029C-2438-4A40-B83D-C73E5800849A}" type="slidenum">
              <a:rPr lang="en-US" smtClean="0"/>
              <a:t>5</a:t>
            </a:fld>
            <a:endParaRPr lang="en-US"/>
          </a:p>
        </p:txBody>
      </p:sp>
    </p:spTree>
    <p:extLst>
      <p:ext uri="{BB962C8B-B14F-4D97-AF65-F5344CB8AC3E}">
        <p14:creationId xmlns:p14="http://schemas.microsoft.com/office/powerpoint/2010/main" val="16171653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nSpc>
                <a:spcPct val="107000"/>
              </a:lnSpc>
              <a:spcBef>
                <a:spcPts val="0"/>
              </a:spcBef>
              <a:spcAft>
                <a:spcPts val="800"/>
              </a:spcAft>
              <a:buFont typeface="Symbol" panose="05050102010706020507" pitchFamily="18" charset="2"/>
              <a:buNone/>
            </a:pPr>
            <a:r>
              <a:rPr lang="en-US" dirty="0" smtClean="0">
                <a:latin typeface="Calibri" panose="020F0502020204030204" pitchFamily="34" charset="0"/>
                <a:ea typeface="Calibri" panose="020F0502020204030204" pitchFamily="34" charset="0"/>
                <a:cs typeface="Times New Roman" panose="02020603050405020304" pitchFamily="18" charset="0"/>
              </a:rPr>
              <a:t>In</a:t>
            </a:r>
            <a:r>
              <a:rPr lang="en-US" baseline="0" dirty="0" smtClean="0">
                <a:latin typeface="Calibri" panose="020F0502020204030204" pitchFamily="34" charset="0"/>
                <a:ea typeface="Calibri" panose="020F0502020204030204" pitchFamily="34" charset="0"/>
                <a:cs typeface="Times New Roman" panose="02020603050405020304" pitchFamily="18" charset="0"/>
              </a:rPr>
              <a:t> the third approach, </a:t>
            </a:r>
            <a:r>
              <a:rPr lang="en-US" dirty="0" smtClean="0">
                <a:latin typeface="Calibri" panose="020F0502020204030204" pitchFamily="34" charset="0"/>
                <a:ea typeface="Calibri" panose="020F0502020204030204" pitchFamily="34" charset="0"/>
                <a:cs typeface="Times New Roman" panose="02020603050405020304" pitchFamily="18" charset="0"/>
              </a:rPr>
              <a:t>the evaluands and the evaluation team collaborate on collecting formative data (for example, co-creating instruments, co-collecting data, or where</a:t>
            </a:r>
            <a:r>
              <a:rPr lang="en-US" baseline="0" dirty="0" smtClean="0">
                <a:latin typeface="Calibri" panose="020F0502020204030204" pitchFamily="34" charset="0"/>
                <a:ea typeface="Calibri" panose="020F0502020204030204" pitchFamily="34" charset="0"/>
                <a:cs typeface="Times New Roman" panose="02020603050405020304" pitchFamily="18" charset="0"/>
              </a:rPr>
              <a:t> </a:t>
            </a:r>
            <a:r>
              <a:rPr lang="en-US" dirty="0" smtClean="0">
                <a:latin typeface="Calibri" panose="020F0502020204030204" pitchFamily="34" charset="0"/>
                <a:ea typeface="Calibri" panose="020F0502020204030204" pitchFamily="34" charset="0"/>
                <a:cs typeface="Times New Roman" panose="02020603050405020304" pitchFamily="18" charset="0"/>
              </a:rPr>
              <a:t>each team has a different, complementary role—for</a:t>
            </a:r>
            <a:r>
              <a:rPr lang="en-US" baseline="0" dirty="0" smtClean="0">
                <a:latin typeface="Calibri" panose="020F0502020204030204" pitchFamily="34" charset="0"/>
                <a:ea typeface="Calibri" panose="020F0502020204030204" pitchFamily="34" charset="0"/>
                <a:cs typeface="Times New Roman" panose="02020603050405020304" pitchFamily="18" charset="0"/>
              </a:rPr>
              <a:t> example </a:t>
            </a:r>
            <a:r>
              <a:rPr lang="en-US" dirty="0" smtClean="0">
                <a:latin typeface="Calibri" panose="020F0502020204030204" pitchFamily="34" charset="0"/>
                <a:ea typeface="Calibri" panose="020F0502020204030204" pitchFamily="34" charset="0"/>
                <a:cs typeface="Times New Roman" panose="02020603050405020304" pitchFamily="18" charset="0"/>
              </a:rPr>
              <a:t>the evaluands collect data and the evaluation team analyzes the data and reports the results back).</a:t>
            </a:r>
            <a:endParaRPr lang="en-US" sz="1600" dirty="0" smtClean="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fld id="{37E8029C-2438-4A40-B83D-C73E5800849A}" type="slidenum">
              <a:rPr lang="en-US" smtClean="0"/>
              <a:t>6</a:t>
            </a:fld>
            <a:endParaRPr lang="en-US"/>
          </a:p>
        </p:txBody>
      </p:sp>
    </p:spTree>
    <p:extLst>
      <p:ext uri="{BB962C8B-B14F-4D97-AF65-F5344CB8AC3E}">
        <p14:creationId xmlns:p14="http://schemas.microsoft.com/office/powerpoint/2010/main" val="20843132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libri" panose="020F0502020204030204" pitchFamily="34" charset="0"/>
                <a:ea typeface="Calibri" panose="020F0502020204030204" pitchFamily="34" charset="0"/>
                <a:cs typeface="Times New Roman" panose="02020603050405020304" pitchFamily="18" charset="0"/>
              </a:rPr>
              <a:t>When you use</a:t>
            </a:r>
            <a:r>
              <a:rPr lang="en-US" baseline="0" dirty="0" smtClean="0">
                <a:latin typeface="Calibri" panose="020F0502020204030204" pitchFamily="34" charset="0"/>
                <a:ea typeface="Calibri" panose="020F0502020204030204" pitchFamily="34" charset="0"/>
                <a:cs typeface="Times New Roman" panose="02020603050405020304" pitchFamily="18" charset="0"/>
              </a:rPr>
              <a:t> all three approaches together, </a:t>
            </a:r>
            <a:r>
              <a:rPr lang="en-US" dirty="0" smtClean="0"/>
              <a:t>the project team has a formative</a:t>
            </a:r>
            <a:r>
              <a:rPr lang="en-US" baseline="0" dirty="0" smtClean="0"/>
              <a:t> </a:t>
            </a:r>
            <a:r>
              <a:rPr lang="en-US" dirty="0" smtClean="0"/>
              <a:t>gallery of their road trip that they can use </a:t>
            </a:r>
            <a:r>
              <a:rPr lang="en-US" dirty="0" smtClean="0"/>
              <a:t>to</a:t>
            </a:r>
            <a:r>
              <a:rPr lang="en-US" baseline="0" dirty="0" smtClean="0"/>
              <a:t> </a:t>
            </a:r>
            <a:r>
              <a:rPr lang="en-US" baseline="0" dirty="0" smtClean="0"/>
              <a:t>reflect and adjust</a:t>
            </a:r>
            <a:r>
              <a:rPr lang="en-US" dirty="0" smtClean="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And that’s what</a:t>
            </a:r>
            <a:r>
              <a:rPr lang="en-US" baseline="0" dirty="0" smtClean="0"/>
              <a:t> </a:t>
            </a:r>
            <a:r>
              <a:rPr lang="en-US" baseline="0" dirty="0" smtClean="0"/>
              <a:t>I </a:t>
            </a:r>
            <a:r>
              <a:rPr lang="en-US" baseline="0" dirty="0" smtClean="0"/>
              <a:t>mean by a hybrid model--where in some cases </a:t>
            </a:r>
            <a:r>
              <a:rPr lang="en-US" baseline="0" dirty="0" smtClean="0"/>
              <a:t>the </a:t>
            </a:r>
            <a:r>
              <a:rPr lang="en-US" baseline="0" dirty="0" smtClean="0"/>
              <a:t>evaluation team has sole responsibility for collecting and analyzing data, </a:t>
            </a:r>
            <a:r>
              <a:rPr lang="en-US" baseline="0" dirty="0" smtClean="0"/>
              <a:t>in orders the </a:t>
            </a:r>
            <a:r>
              <a:rPr lang="en-US" baseline="0" dirty="0" err="1" smtClean="0"/>
              <a:t>evaluand</a:t>
            </a:r>
            <a:r>
              <a:rPr lang="en-US" baseline="0" dirty="0" smtClean="0"/>
              <a:t> collects formative data independently, and in </a:t>
            </a:r>
            <a:r>
              <a:rPr lang="en-US" baseline="0" dirty="0" smtClean="0"/>
              <a:t>still others you share evaluation responsibilities.  </a:t>
            </a:r>
            <a:endParaRPr lang="en-US" dirty="0"/>
          </a:p>
        </p:txBody>
      </p:sp>
      <p:sp>
        <p:nvSpPr>
          <p:cNvPr id="4" name="Slide Number Placeholder 3"/>
          <p:cNvSpPr>
            <a:spLocks noGrp="1"/>
          </p:cNvSpPr>
          <p:nvPr>
            <p:ph type="sldNum" sz="quarter" idx="10"/>
          </p:nvPr>
        </p:nvSpPr>
        <p:spPr/>
        <p:txBody>
          <a:bodyPr/>
          <a:lstStyle/>
          <a:p>
            <a:fld id="{37E8029C-2438-4A40-B83D-C73E5800849A}" type="slidenum">
              <a:rPr lang="en-US" smtClean="0"/>
              <a:t>7</a:t>
            </a:fld>
            <a:endParaRPr lang="en-US"/>
          </a:p>
        </p:txBody>
      </p:sp>
    </p:spTree>
    <p:extLst>
      <p:ext uri="{BB962C8B-B14F-4D97-AF65-F5344CB8AC3E}">
        <p14:creationId xmlns:p14="http://schemas.microsoft.com/office/powerpoint/2010/main" val="2569370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I’m going to share examples</a:t>
            </a:r>
            <a:r>
              <a:rPr lang="en-US" sz="1200" kern="1200" baseline="0" dirty="0" smtClean="0">
                <a:solidFill>
                  <a:schemeClr val="tx1"/>
                </a:solidFill>
                <a:effectLst/>
                <a:latin typeface="+mn-lt"/>
                <a:ea typeface="+mn-ea"/>
                <a:cs typeface="+mn-cs"/>
              </a:rPr>
              <a:t> of each kind of formative data collection from our two projects, starting with some examples from one called NASA@ My Library. </a:t>
            </a:r>
          </a:p>
          <a:p>
            <a:pPr lvl="0"/>
            <a:endParaRPr lang="en-US" sz="1200" kern="1200" baseline="0" dirty="0" smtClean="0">
              <a:solidFill>
                <a:schemeClr val="tx1"/>
              </a:solidFill>
              <a:effectLst/>
              <a:latin typeface="+mn-lt"/>
              <a:ea typeface="+mn-ea"/>
              <a:cs typeface="+mn-cs"/>
            </a:endParaRPr>
          </a:p>
          <a:p>
            <a:pPr lvl="0"/>
            <a:r>
              <a:rPr lang="en-US" sz="1200" kern="1200" baseline="0" dirty="0" smtClean="0">
                <a:solidFill>
                  <a:schemeClr val="tx1"/>
                </a:solidFill>
                <a:effectLst/>
                <a:latin typeface="+mn-lt"/>
                <a:ea typeface="+mn-ea"/>
                <a:cs typeface="+mn-cs"/>
              </a:rPr>
              <a:t>NASA@ My Library is a project that aims to get NASA and STEM materials to people of all ages through public libraries. The project team selected 75 libraries across the country to participate in the project for four years. </a:t>
            </a:r>
            <a:endParaRPr lang="en-US" sz="1200" kern="1200" dirty="0" smtClean="0">
              <a:solidFill>
                <a:schemeClr val="tx1"/>
              </a:solidFill>
              <a:effectLst/>
              <a:latin typeface="+mn-lt"/>
              <a:ea typeface="+mn-ea"/>
              <a:cs typeface="+mn-cs"/>
            </a:endParaRPr>
          </a:p>
          <a:p>
            <a:pPr lvl="0"/>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8</a:t>
            </a:fld>
            <a:endParaRPr lang="en-US"/>
          </a:p>
        </p:txBody>
      </p:sp>
    </p:spTree>
    <p:extLst>
      <p:ext uri="{BB962C8B-B14F-4D97-AF65-F5344CB8AC3E}">
        <p14:creationId xmlns:p14="http://schemas.microsoft.com/office/powerpoint/2010/main" val="3354523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r>
              <a:rPr lang="en-US" sz="1200" kern="1200" dirty="0" smtClean="0">
                <a:solidFill>
                  <a:schemeClr val="tx1"/>
                </a:solidFill>
                <a:effectLst/>
                <a:latin typeface="+mn-lt"/>
                <a:ea typeface="+mn-ea"/>
                <a:cs typeface="+mn-cs"/>
              </a:rPr>
              <a:t>In</a:t>
            </a:r>
            <a:r>
              <a:rPr lang="en-US" sz="1200" kern="1200" baseline="0" dirty="0" smtClean="0">
                <a:solidFill>
                  <a:schemeClr val="tx1"/>
                </a:solidFill>
                <a:effectLst/>
                <a:latin typeface="+mn-lt"/>
                <a:ea typeface="+mn-ea"/>
                <a:cs typeface="+mn-cs"/>
              </a:rPr>
              <a:t> the first example, the e</a:t>
            </a:r>
            <a:r>
              <a:rPr lang="en-US" sz="1200" kern="1200" dirty="0" smtClean="0">
                <a:solidFill>
                  <a:schemeClr val="tx1"/>
                </a:solidFill>
                <a:effectLst/>
                <a:latin typeface="+mn-lt"/>
                <a:ea typeface="+mn-ea"/>
                <a:cs typeface="+mn-cs"/>
              </a:rPr>
              <a:t>valuation </a:t>
            </a:r>
            <a:r>
              <a:rPr lang="en-US" sz="1200" kern="1200" dirty="0" smtClean="0">
                <a:solidFill>
                  <a:schemeClr val="tx1"/>
                </a:solidFill>
                <a:effectLst/>
                <a:latin typeface="+mn-lt"/>
                <a:ea typeface="+mn-ea"/>
                <a:cs typeface="+mn-cs"/>
              </a:rPr>
              <a:t>team </a:t>
            </a:r>
            <a:r>
              <a:rPr lang="en-US" sz="1200" kern="1200" dirty="0" smtClean="0">
                <a:solidFill>
                  <a:schemeClr val="tx1"/>
                </a:solidFill>
                <a:effectLst/>
                <a:latin typeface="+mn-lt"/>
                <a:ea typeface="+mn-ea"/>
                <a:cs typeface="+mn-cs"/>
              </a:rPr>
              <a:t>created a pre-survey to collect baseline data from the participating library staff. We designed</a:t>
            </a:r>
            <a:r>
              <a:rPr lang="en-US" sz="1200" kern="1200" baseline="0" dirty="0" smtClean="0">
                <a:solidFill>
                  <a:schemeClr val="tx1"/>
                </a:solidFill>
                <a:effectLst/>
                <a:latin typeface="+mn-lt"/>
                <a:ea typeface="+mn-ea"/>
                <a:cs typeface="+mn-cs"/>
              </a:rPr>
              <a:t> the survey, administered it, analyzed the data, and reported the results back to the project team so they could use them as they began to roll out activities. </a:t>
            </a:r>
            <a:endParaRPr lang="en-US" sz="16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E8029C-2438-4A40-B83D-C73E5800849A}" type="slidenum">
              <a:rPr lang="en-US" smtClean="0"/>
              <a:t>9</a:t>
            </a:fld>
            <a:endParaRPr lang="en-US"/>
          </a:p>
        </p:txBody>
      </p:sp>
    </p:spTree>
    <p:extLst>
      <p:ext uri="{BB962C8B-B14F-4D97-AF65-F5344CB8AC3E}">
        <p14:creationId xmlns:p14="http://schemas.microsoft.com/office/powerpoint/2010/main" val="2066116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8DECEAF-B28E-40B4-AE04-91CAEC35CCBC}"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16AED-2FAE-4A41-A2B7-859B2D6BE32C}" type="slidenum">
              <a:rPr lang="en-US" smtClean="0"/>
              <a:t>‹#›</a:t>
            </a:fld>
            <a:endParaRPr lang="en-US"/>
          </a:p>
        </p:txBody>
      </p:sp>
    </p:spTree>
    <p:extLst>
      <p:ext uri="{BB962C8B-B14F-4D97-AF65-F5344CB8AC3E}">
        <p14:creationId xmlns:p14="http://schemas.microsoft.com/office/powerpoint/2010/main" val="3834422883"/>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ECEAF-B28E-40B4-AE04-91CAEC35CCBC}"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16AED-2FAE-4A41-A2B7-859B2D6BE32C}" type="slidenum">
              <a:rPr lang="en-US" smtClean="0"/>
              <a:t>‹#›</a:t>
            </a:fld>
            <a:endParaRPr lang="en-US"/>
          </a:p>
        </p:txBody>
      </p:sp>
    </p:spTree>
    <p:extLst>
      <p:ext uri="{BB962C8B-B14F-4D97-AF65-F5344CB8AC3E}">
        <p14:creationId xmlns:p14="http://schemas.microsoft.com/office/powerpoint/2010/main" val="3646147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ECEAF-B28E-40B4-AE04-91CAEC35CCBC}"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16AED-2FAE-4A41-A2B7-859B2D6BE32C}" type="slidenum">
              <a:rPr lang="en-US" smtClean="0"/>
              <a:t>‹#›</a:t>
            </a:fld>
            <a:endParaRPr lang="en-US"/>
          </a:p>
        </p:txBody>
      </p:sp>
    </p:spTree>
    <p:extLst>
      <p:ext uri="{BB962C8B-B14F-4D97-AF65-F5344CB8AC3E}">
        <p14:creationId xmlns:p14="http://schemas.microsoft.com/office/powerpoint/2010/main" val="420488303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8DECEAF-B28E-40B4-AE04-91CAEC35CCBC}"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16AED-2FAE-4A41-A2B7-859B2D6BE32C}" type="slidenum">
              <a:rPr lang="en-US" smtClean="0"/>
              <a:t>‹#›</a:t>
            </a:fld>
            <a:endParaRPr lang="en-US"/>
          </a:p>
        </p:txBody>
      </p:sp>
    </p:spTree>
    <p:extLst>
      <p:ext uri="{BB962C8B-B14F-4D97-AF65-F5344CB8AC3E}">
        <p14:creationId xmlns:p14="http://schemas.microsoft.com/office/powerpoint/2010/main" val="3502376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DECEAF-B28E-40B4-AE04-91CAEC35CCBC}" type="datetimeFigureOut">
              <a:rPr lang="en-US" smtClean="0"/>
              <a:t>11/6/2017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D16AED-2FAE-4A41-A2B7-859B2D6BE32C}" type="slidenum">
              <a:rPr lang="en-US" smtClean="0"/>
              <a:t>‹#›</a:t>
            </a:fld>
            <a:endParaRPr lang="en-US"/>
          </a:p>
        </p:txBody>
      </p:sp>
    </p:spTree>
    <p:extLst>
      <p:ext uri="{BB962C8B-B14F-4D97-AF65-F5344CB8AC3E}">
        <p14:creationId xmlns:p14="http://schemas.microsoft.com/office/powerpoint/2010/main" val="4165132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8DECEAF-B28E-40B4-AE04-91CAEC35CCBC}"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16AED-2FAE-4A41-A2B7-859B2D6BE32C}" type="slidenum">
              <a:rPr lang="en-US" smtClean="0"/>
              <a:t>‹#›</a:t>
            </a:fld>
            <a:endParaRPr lang="en-US"/>
          </a:p>
        </p:txBody>
      </p:sp>
    </p:spTree>
    <p:extLst>
      <p:ext uri="{BB962C8B-B14F-4D97-AF65-F5344CB8AC3E}">
        <p14:creationId xmlns:p14="http://schemas.microsoft.com/office/powerpoint/2010/main" val="425794969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8DECEAF-B28E-40B4-AE04-91CAEC35CCBC}" type="datetimeFigureOut">
              <a:rPr lang="en-US" smtClean="0"/>
              <a:t>11/6/2017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D16AED-2FAE-4A41-A2B7-859B2D6BE32C}" type="slidenum">
              <a:rPr lang="en-US" smtClean="0"/>
              <a:t>‹#›</a:t>
            </a:fld>
            <a:endParaRPr lang="en-US"/>
          </a:p>
        </p:txBody>
      </p:sp>
    </p:spTree>
    <p:extLst>
      <p:ext uri="{BB962C8B-B14F-4D97-AF65-F5344CB8AC3E}">
        <p14:creationId xmlns:p14="http://schemas.microsoft.com/office/powerpoint/2010/main" val="281746445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8DECEAF-B28E-40B4-AE04-91CAEC35CCBC}" type="datetimeFigureOut">
              <a:rPr lang="en-US" smtClean="0"/>
              <a:t>11/6/2017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D16AED-2FAE-4A41-A2B7-859B2D6BE32C}" type="slidenum">
              <a:rPr lang="en-US" smtClean="0"/>
              <a:t>‹#›</a:t>
            </a:fld>
            <a:endParaRPr lang="en-US"/>
          </a:p>
        </p:txBody>
      </p:sp>
    </p:spTree>
    <p:extLst>
      <p:ext uri="{BB962C8B-B14F-4D97-AF65-F5344CB8AC3E}">
        <p14:creationId xmlns:p14="http://schemas.microsoft.com/office/powerpoint/2010/main" val="19569134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ECEAF-B28E-40B4-AE04-91CAEC35CCBC}" type="datetimeFigureOut">
              <a:rPr lang="en-US" smtClean="0"/>
              <a:t>11/6/2017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D16AED-2FAE-4A41-A2B7-859B2D6BE32C}" type="slidenum">
              <a:rPr lang="en-US" smtClean="0"/>
              <a:t>‹#›</a:t>
            </a:fld>
            <a:endParaRPr lang="en-US"/>
          </a:p>
        </p:txBody>
      </p:sp>
    </p:spTree>
    <p:extLst>
      <p:ext uri="{BB962C8B-B14F-4D97-AF65-F5344CB8AC3E}">
        <p14:creationId xmlns:p14="http://schemas.microsoft.com/office/powerpoint/2010/main" val="3320884660"/>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8DECEAF-B28E-40B4-AE04-91CAEC35CCBC}"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D16AED-2FAE-4A41-A2B7-859B2D6BE32C}" type="slidenum">
              <a:rPr lang="en-US" smtClean="0"/>
              <a:t>‹#›</a:t>
            </a:fld>
            <a:endParaRPr lang="en-US"/>
          </a:p>
        </p:txBody>
      </p:sp>
    </p:spTree>
    <p:extLst>
      <p:ext uri="{BB962C8B-B14F-4D97-AF65-F5344CB8AC3E}">
        <p14:creationId xmlns:p14="http://schemas.microsoft.com/office/powerpoint/2010/main" val="132224385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8"/>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48DECEAF-B28E-40B4-AE04-91CAEC35CCBC}" type="datetimeFigureOut">
              <a:rPr lang="en-US" smtClean="0"/>
              <a:t>11/6/2017</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FD16AED-2FAE-4A41-A2B7-859B2D6BE32C}" type="slidenum">
              <a:rPr lang="en-US" smtClean="0"/>
              <a:t>‹#›</a:t>
            </a:fld>
            <a:endParaRPr lang="en-US"/>
          </a:p>
        </p:txBody>
      </p:sp>
    </p:spTree>
    <p:extLst>
      <p:ext uri="{BB962C8B-B14F-4D97-AF65-F5344CB8AC3E}">
        <p14:creationId xmlns:p14="http://schemas.microsoft.com/office/powerpoint/2010/main" val="3476789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8DECEAF-B28E-40B4-AE04-91CAEC35CCBC}" type="datetimeFigureOut">
              <a:rPr lang="en-US" smtClean="0"/>
              <a:t>11/6/2017</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FD16AED-2FAE-4A41-A2B7-859B2D6BE32C}" type="slidenum">
              <a:rPr lang="en-US" smtClean="0"/>
              <a:t>‹#›</a:t>
            </a:fld>
            <a:endParaRPr lang="en-US"/>
          </a:p>
        </p:txBody>
      </p:sp>
    </p:spTree>
    <p:extLst>
      <p:ext uri="{BB962C8B-B14F-4D97-AF65-F5344CB8AC3E}">
        <p14:creationId xmlns:p14="http://schemas.microsoft.com/office/powerpoint/2010/main" val="3957057226"/>
      </p:ext>
    </p:extLst>
  </p:cSld>
  <p:clrMap bg1="lt1" tx1="dk1" bg2="lt2" tx2="dk2" accent1="accent1" accent2="accent2" accent3="accent3" accent4="accent4" accent5="accent5" accent6="accent6" hlink="hlink" folHlink="folHlink"/>
  <p:sldLayoutIdLst>
    <p:sldLayoutId id="2147484082" r:id="rId1"/>
    <p:sldLayoutId id="2147484083" r:id="rId2"/>
    <p:sldLayoutId id="2147484084" r:id="rId3"/>
    <p:sldLayoutId id="2147484085" r:id="rId4"/>
    <p:sldLayoutId id="2147484086" r:id="rId5"/>
    <p:sldLayoutId id="2147484087" r:id="rId6"/>
    <p:sldLayoutId id="2147484088" r:id="rId7"/>
    <p:sldLayoutId id="2147484089" r:id="rId8"/>
    <p:sldLayoutId id="2147484090" r:id="rId9"/>
    <p:sldLayoutId id="2147484091" r:id="rId10"/>
    <p:sldLayoutId id="214748409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4.jpeg"/><Relationship Id="rId4" Type="http://schemas.openxmlformats.org/officeDocument/2006/relationships/image" Target="../media/image23.jpeg"/></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29.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34.jp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jpg"/><Relationship Id="rId4" Type="http://schemas.openxmlformats.org/officeDocument/2006/relationships/image" Target="../media/image33.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6.xml"/><Relationship Id="rId1" Type="http://schemas.openxmlformats.org/officeDocument/2006/relationships/slideLayout" Target="../slideLayouts/slideLayout6.xml"/><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38.xml"/><Relationship Id="rId1" Type="http://schemas.openxmlformats.org/officeDocument/2006/relationships/slideLayout" Target="../slideLayouts/slideLayout6.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eg"/><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273270"/>
            <a:ext cx="9144000" cy="635472"/>
          </a:xfrm>
        </p:spPr>
        <p:txBody>
          <a:bodyPr>
            <a:noAutofit/>
          </a:bodyPr>
          <a:lstStyle/>
          <a:p>
            <a:pPr>
              <a:spcBef>
                <a:spcPts val="0"/>
              </a:spcBef>
            </a:pPr>
            <a:r>
              <a:rPr lang="en-US" sz="1600" dirty="0"/>
              <a:t>Ginger Fitzhugh and Jackie </a:t>
            </a:r>
            <a:r>
              <a:rPr lang="en-US" sz="1600" dirty="0" smtClean="0"/>
              <a:t>DeLisi</a:t>
            </a:r>
          </a:p>
          <a:p>
            <a:pPr>
              <a:spcBef>
                <a:spcPts val="0"/>
              </a:spcBef>
            </a:pPr>
            <a:r>
              <a:rPr lang="en-US" sz="1600" dirty="0" smtClean="0"/>
              <a:t>Evaluation 2017</a:t>
            </a:r>
            <a:endParaRPr lang="en-US" sz="16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9119" b="3241"/>
          <a:stretch/>
        </p:blipFill>
        <p:spPr>
          <a:xfrm>
            <a:off x="0" y="-101600"/>
            <a:ext cx="9144000" cy="4804063"/>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366005" y="6150455"/>
            <a:ext cx="1603697" cy="480715"/>
          </a:xfrm>
          <a:prstGeom prst="rect">
            <a:avLst/>
          </a:prstGeom>
        </p:spPr>
      </p:pic>
      <p:sp>
        <p:nvSpPr>
          <p:cNvPr id="2" name="Rectangle 1"/>
          <p:cNvSpPr/>
          <p:nvPr/>
        </p:nvSpPr>
        <p:spPr>
          <a:xfrm>
            <a:off x="0" y="4656870"/>
            <a:ext cx="9144000" cy="1661993"/>
          </a:xfrm>
          <a:prstGeom prst="rect">
            <a:avLst/>
          </a:prstGeom>
        </p:spPr>
        <p:txBody>
          <a:bodyPr wrap="square">
            <a:spAutoFit/>
          </a:bodyPr>
          <a:lstStyle/>
          <a:p>
            <a:pPr marL="347663" algn="ctr">
              <a:buSzPct val="150000"/>
            </a:pPr>
            <a:r>
              <a:rPr lang="en-US" sz="5400" b="1" dirty="0">
                <a:solidFill>
                  <a:srgbClr val="002060"/>
                </a:solidFill>
                <a:latin typeface="Calibri" panose="020F0502020204030204" pitchFamily="34" charset="0"/>
                <a:cs typeface="Calibri" panose="020F0502020204030204" pitchFamily="34" charset="0"/>
              </a:rPr>
              <a:t>Toyota Prius Evaluations</a:t>
            </a:r>
            <a:r>
              <a:rPr lang="en-US" sz="5400" b="1" dirty="0">
                <a:latin typeface="Franklin Gothic Medium" panose="020B0603020102020204" pitchFamily="34" charset="0"/>
                <a:cs typeface="Calibri" panose="020F0502020204030204" pitchFamily="34" charset="0"/>
              </a:rPr>
              <a:t/>
            </a:r>
            <a:br>
              <a:rPr lang="en-US" sz="5400" b="1" dirty="0">
                <a:latin typeface="Franklin Gothic Medium" panose="020B0603020102020204" pitchFamily="34" charset="0"/>
                <a:cs typeface="Calibri" panose="020F0502020204030204" pitchFamily="34" charset="0"/>
              </a:rPr>
            </a:br>
            <a:r>
              <a:rPr lang="en-US" sz="2400" dirty="0">
                <a:latin typeface="Calibri Light" panose="020F0302020204030204" pitchFamily="34" charset="0"/>
                <a:cs typeface="Calibri Light" panose="020F0302020204030204" pitchFamily="34" charset="0"/>
              </a:rPr>
              <a:t>Two Examples of Hybrid </a:t>
            </a:r>
            <a:r>
              <a:rPr lang="en-US" sz="2400" dirty="0" err="1">
                <a:latin typeface="Calibri Light" panose="020F0302020204030204" pitchFamily="34" charset="0"/>
                <a:cs typeface="Calibri Light" panose="020F0302020204030204" pitchFamily="34" charset="0"/>
              </a:rPr>
              <a:t>Evaluand</a:t>
            </a:r>
            <a:r>
              <a:rPr lang="en-US" sz="2400" dirty="0">
                <a:latin typeface="Calibri Light" panose="020F0302020204030204" pitchFamily="34" charset="0"/>
                <a:cs typeface="Calibri Light" panose="020F0302020204030204" pitchFamily="34" charset="0"/>
              </a:rPr>
              <a:t>-Evaluator </a:t>
            </a:r>
            <a:br>
              <a:rPr lang="en-US" sz="2400" dirty="0">
                <a:latin typeface="Calibri Light" panose="020F0302020204030204" pitchFamily="34" charset="0"/>
                <a:cs typeface="Calibri Light" panose="020F0302020204030204" pitchFamily="34" charset="0"/>
              </a:rPr>
            </a:br>
            <a:r>
              <a:rPr lang="en-US" sz="2400" dirty="0">
                <a:latin typeface="Calibri Light" panose="020F0302020204030204" pitchFamily="34" charset="0"/>
                <a:cs typeface="Calibri Light" panose="020F0302020204030204" pitchFamily="34" charset="0"/>
              </a:rPr>
              <a:t>Models of Formative Evaluation</a:t>
            </a: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41124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Examples from </a:t>
            </a:r>
            <a:r>
              <a:rPr lang="en-US" sz="4400" i="1" dirty="0" smtClean="0">
                <a:solidFill>
                  <a:schemeClr val="bg1"/>
                </a:solidFill>
              </a:rPr>
              <a:t>NASA@ My Library</a:t>
            </a:r>
          </a:p>
          <a:p>
            <a:pPr marL="347662">
              <a:buSzPct val="150000"/>
            </a:pPr>
            <a:endParaRPr lang="en-US" sz="1200" b="1" dirty="0">
              <a:solidFill>
                <a:schemeClr val="bg1"/>
              </a:solidFill>
            </a:endParaRPr>
          </a:p>
        </p:txBody>
      </p:sp>
      <p:pic>
        <p:nvPicPr>
          <p:cNvPr id="13" name="Picture 12"/>
          <p:cNvPicPr>
            <a:picLocks noChangeAspect="1"/>
          </p:cNvPicPr>
          <p:nvPr/>
        </p:nvPicPr>
        <p:blipFill rotWithShape="1">
          <a:blip r:embed="rId3">
            <a:duotone>
              <a:schemeClr val="bg2">
                <a:shade val="45000"/>
                <a:satMod val="135000"/>
              </a:schemeClr>
              <a:prstClr val="white"/>
            </a:duotone>
          </a:blip>
          <a:srcRect b="5627"/>
          <a:stretch/>
        </p:blipFill>
        <p:spPr>
          <a:xfrm>
            <a:off x="475817" y="3456971"/>
            <a:ext cx="2377440" cy="2036163"/>
          </a:xfrm>
          <a:prstGeom prst="rect">
            <a:avLst/>
          </a:prstGeom>
          <a:ln>
            <a:noFill/>
          </a:ln>
          <a:effectLst>
            <a:outerShdw blurRad="292100" dist="139700" dir="2700000" algn="tl" rotWithShape="0">
              <a:srgbClr val="333333">
                <a:alpha val="65000"/>
              </a:srgbClr>
            </a:outerShdw>
          </a:effec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10593" y="3456969"/>
            <a:ext cx="2377440" cy="1578768"/>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3418140" y="1875556"/>
            <a:ext cx="2468880" cy="1477328"/>
          </a:xfrm>
          <a:prstGeom prst="rect">
            <a:avLst/>
          </a:prstGeom>
        </p:spPr>
        <p:txBody>
          <a:bodyPr wrap="square">
            <a:spAutoFit/>
          </a:bodyPr>
          <a:lstStyle/>
          <a:p>
            <a:r>
              <a:rPr lang="en-US" dirty="0"/>
              <a:t>Developed, administered, analyzed and reported </a:t>
            </a:r>
            <a:r>
              <a:rPr lang="en-US" b="1" dirty="0"/>
              <a:t>front-end survey</a:t>
            </a:r>
            <a:r>
              <a:rPr lang="en-US" dirty="0"/>
              <a:t> re: how libraries use tablets</a:t>
            </a:r>
          </a:p>
        </p:txBody>
      </p:sp>
      <p:sp>
        <p:nvSpPr>
          <p:cNvPr id="4" name="Rectangle 3"/>
          <p:cNvSpPr/>
          <p:nvPr/>
        </p:nvSpPr>
        <p:spPr>
          <a:xfrm>
            <a:off x="475817" y="1875556"/>
            <a:ext cx="2468880" cy="1200329"/>
          </a:xfrm>
          <a:prstGeom prst="rect">
            <a:avLst/>
          </a:prstGeom>
        </p:spPr>
        <p:txBody>
          <a:bodyPr wrap="square">
            <a:spAutoFit/>
          </a:bodyPr>
          <a:lstStyle/>
          <a:p>
            <a:r>
              <a:rPr lang="en-US" dirty="0">
                <a:solidFill>
                  <a:schemeClr val="bg1">
                    <a:lumMod val="75000"/>
                  </a:schemeClr>
                </a:solidFill>
              </a:rPr>
              <a:t>Developed, administered, analyzed, and reported library staff </a:t>
            </a:r>
            <a:r>
              <a:rPr lang="en-US" b="1" dirty="0">
                <a:solidFill>
                  <a:schemeClr val="bg1">
                    <a:lumMod val="75000"/>
                  </a:schemeClr>
                </a:solidFill>
              </a:rPr>
              <a:t>pre-survey</a:t>
            </a:r>
          </a:p>
        </p:txBody>
      </p:sp>
      <p:sp>
        <p:nvSpPr>
          <p:cNvPr id="11" name="TextBox 10"/>
          <p:cNvSpPr txBox="1"/>
          <p:nvPr/>
        </p:nvSpPr>
        <p:spPr>
          <a:xfrm>
            <a:off x="3410594" y="1525997"/>
            <a:ext cx="2180493" cy="400110"/>
          </a:xfrm>
          <a:prstGeom prst="rect">
            <a:avLst/>
          </a:prstGeom>
          <a:noFill/>
        </p:spPr>
        <p:txBody>
          <a:bodyPr wrap="square" rtlCol="0">
            <a:spAutoFit/>
          </a:bodyPr>
          <a:lstStyle/>
          <a:p>
            <a:r>
              <a:rPr lang="en-US" sz="2000" b="1" dirty="0" smtClean="0">
                <a:solidFill>
                  <a:schemeClr val="accent2">
                    <a:lumMod val="75000"/>
                  </a:schemeClr>
                </a:solidFill>
                <a:latin typeface="Calibri" panose="020F0502020204030204" pitchFamily="34" charset="0"/>
                <a:cs typeface="Calibri" panose="020F0502020204030204" pitchFamily="34" charset="0"/>
              </a:rPr>
              <a:t>Selfie</a:t>
            </a:r>
            <a:endParaRPr lang="en-US" sz="2000" b="1" dirty="0">
              <a:solidFill>
                <a:schemeClr val="accent2">
                  <a:lumMod val="75000"/>
                </a:schemeClr>
              </a:solidFill>
              <a:latin typeface="Calibri" panose="020F0502020204030204" pitchFamily="34" charset="0"/>
              <a:cs typeface="Calibri" panose="020F0502020204030204" pitchFamily="34" charset="0"/>
            </a:endParaRPr>
          </a:p>
        </p:txBody>
      </p:sp>
      <p:sp>
        <p:nvSpPr>
          <p:cNvPr id="14" name="TextBox 13"/>
          <p:cNvSpPr txBox="1"/>
          <p:nvPr/>
        </p:nvSpPr>
        <p:spPr>
          <a:xfrm>
            <a:off x="476074" y="1525997"/>
            <a:ext cx="2870301" cy="400110"/>
          </a:xfrm>
          <a:prstGeom prst="rect">
            <a:avLst/>
          </a:prstGeom>
          <a:noFill/>
        </p:spPr>
        <p:txBody>
          <a:bodyPr wrap="square" rtlCol="0">
            <a:spAutoFit/>
          </a:bodyPr>
          <a:lstStyle/>
          <a:p>
            <a:r>
              <a:rPr lang="en-US" sz="2000" b="1" dirty="0" smtClean="0">
                <a:solidFill>
                  <a:schemeClr val="accent2">
                    <a:lumMod val="40000"/>
                    <a:lumOff val="60000"/>
                  </a:schemeClr>
                </a:solidFill>
                <a:latin typeface="Calibri" panose="020F0502020204030204" pitchFamily="34" charset="0"/>
                <a:cs typeface="Calibri" panose="020F0502020204030204" pitchFamily="34" charset="0"/>
              </a:rPr>
              <a:t>Professional</a:t>
            </a:r>
            <a:endParaRPr lang="en-US" sz="2000" b="1" dirty="0">
              <a:solidFill>
                <a:schemeClr val="accent2">
                  <a:lumMod val="40000"/>
                  <a:lumOff val="6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864357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Examples from </a:t>
            </a:r>
            <a:r>
              <a:rPr lang="en-US" sz="4400" i="1" dirty="0" smtClean="0">
                <a:solidFill>
                  <a:schemeClr val="bg1"/>
                </a:solidFill>
              </a:rPr>
              <a:t>NASA@ My Library</a:t>
            </a:r>
          </a:p>
          <a:p>
            <a:pPr marL="347662">
              <a:buSzPct val="150000"/>
            </a:pPr>
            <a:endParaRPr lang="en-US" sz="1200" b="1" dirty="0">
              <a:solidFill>
                <a:schemeClr val="bg1"/>
              </a:solidFill>
            </a:endParaRPr>
          </a:p>
        </p:txBody>
      </p:sp>
      <p:pic>
        <p:nvPicPr>
          <p:cNvPr id="13" name="Picture 12"/>
          <p:cNvPicPr>
            <a:picLocks noChangeAspect="1"/>
          </p:cNvPicPr>
          <p:nvPr/>
        </p:nvPicPr>
        <p:blipFill rotWithShape="1">
          <a:blip r:embed="rId3">
            <a:duotone>
              <a:schemeClr val="bg2">
                <a:shade val="45000"/>
                <a:satMod val="135000"/>
              </a:schemeClr>
              <a:prstClr val="white"/>
            </a:duotone>
          </a:blip>
          <a:srcRect b="5627"/>
          <a:stretch/>
        </p:blipFill>
        <p:spPr>
          <a:xfrm>
            <a:off x="475817" y="3456971"/>
            <a:ext cx="2377440" cy="2036163"/>
          </a:xfrm>
          <a:prstGeom prst="rect">
            <a:avLst/>
          </a:prstGeom>
          <a:ln>
            <a:noFill/>
          </a:ln>
          <a:effectLst>
            <a:outerShdw blurRad="292100" dist="139700" dir="2700000" algn="tl" rotWithShape="0">
              <a:srgbClr val="333333">
                <a:alpha val="65000"/>
              </a:srgbClr>
            </a:outerShdw>
          </a:effectLst>
        </p:spPr>
      </p:pic>
      <p:pic>
        <p:nvPicPr>
          <p:cNvPr id="1026" name="Picture 1" descr="Monmouth Library Director Krist Obrist, left, speaks on Jan.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05937" y="3456970"/>
            <a:ext cx="2379242" cy="158379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410594" y="3456970"/>
            <a:ext cx="2377440" cy="1578769"/>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3418140" y="1875556"/>
            <a:ext cx="2468880" cy="1477328"/>
          </a:xfrm>
          <a:prstGeom prst="rect">
            <a:avLst/>
          </a:prstGeom>
        </p:spPr>
        <p:txBody>
          <a:bodyPr wrap="square">
            <a:spAutoFit/>
          </a:bodyPr>
          <a:lstStyle/>
          <a:p>
            <a:r>
              <a:rPr lang="en-US" dirty="0">
                <a:solidFill>
                  <a:schemeClr val="bg1">
                    <a:lumMod val="75000"/>
                  </a:schemeClr>
                </a:solidFill>
              </a:rPr>
              <a:t>Developed, administered, analyzed and reported </a:t>
            </a:r>
            <a:r>
              <a:rPr lang="en-US" b="1" dirty="0">
                <a:solidFill>
                  <a:schemeClr val="bg1">
                    <a:lumMod val="75000"/>
                  </a:schemeClr>
                </a:solidFill>
              </a:rPr>
              <a:t>front-end survey</a:t>
            </a:r>
            <a:r>
              <a:rPr lang="en-US" dirty="0">
                <a:solidFill>
                  <a:schemeClr val="bg1">
                    <a:lumMod val="75000"/>
                  </a:schemeClr>
                </a:solidFill>
              </a:rPr>
              <a:t> re: how libraries use tablets</a:t>
            </a:r>
          </a:p>
        </p:txBody>
      </p:sp>
      <p:sp>
        <p:nvSpPr>
          <p:cNvPr id="3" name="Rectangle 2"/>
          <p:cNvSpPr/>
          <p:nvPr/>
        </p:nvSpPr>
        <p:spPr>
          <a:xfrm>
            <a:off x="6305937" y="1875556"/>
            <a:ext cx="2468880" cy="1477328"/>
          </a:xfrm>
          <a:prstGeom prst="rect">
            <a:avLst/>
          </a:prstGeom>
        </p:spPr>
        <p:txBody>
          <a:bodyPr wrap="square">
            <a:spAutoFit/>
          </a:bodyPr>
          <a:lstStyle/>
          <a:p>
            <a:r>
              <a:rPr lang="en-US" dirty="0"/>
              <a:t>Conducted</a:t>
            </a:r>
            <a:r>
              <a:rPr lang="en-US" b="1" dirty="0"/>
              <a:t> joint site visit </a:t>
            </a:r>
            <a:r>
              <a:rPr lang="en-US" dirty="0"/>
              <a:t>to pilot library to observe community meeting and program activities</a:t>
            </a:r>
          </a:p>
        </p:txBody>
      </p:sp>
      <p:sp>
        <p:nvSpPr>
          <p:cNvPr id="4" name="Rectangle 3"/>
          <p:cNvSpPr/>
          <p:nvPr/>
        </p:nvSpPr>
        <p:spPr>
          <a:xfrm>
            <a:off x="475817" y="1875556"/>
            <a:ext cx="2468880" cy="1200329"/>
          </a:xfrm>
          <a:prstGeom prst="rect">
            <a:avLst/>
          </a:prstGeom>
        </p:spPr>
        <p:txBody>
          <a:bodyPr wrap="square">
            <a:spAutoFit/>
          </a:bodyPr>
          <a:lstStyle/>
          <a:p>
            <a:r>
              <a:rPr lang="en-US" dirty="0">
                <a:solidFill>
                  <a:schemeClr val="bg1">
                    <a:lumMod val="75000"/>
                  </a:schemeClr>
                </a:solidFill>
              </a:rPr>
              <a:t>Developed, administered, analyzed, and reported library staff </a:t>
            </a:r>
            <a:r>
              <a:rPr lang="en-US" b="1" dirty="0">
                <a:solidFill>
                  <a:schemeClr val="bg1">
                    <a:lumMod val="75000"/>
                  </a:schemeClr>
                </a:solidFill>
              </a:rPr>
              <a:t>pre-survey</a:t>
            </a:r>
          </a:p>
        </p:txBody>
      </p:sp>
      <p:sp>
        <p:nvSpPr>
          <p:cNvPr id="11" name="TextBox 10"/>
          <p:cNvSpPr txBox="1"/>
          <p:nvPr/>
        </p:nvSpPr>
        <p:spPr>
          <a:xfrm>
            <a:off x="3410594" y="1525997"/>
            <a:ext cx="2180493" cy="400110"/>
          </a:xfrm>
          <a:prstGeom prst="rect">
            <a:avLst/>
          </a:prstGeom>
          <a:noFill/>
        </p:spPr>
        <p:txBody>
          <a:bodyPr wrap="square" rtlCol="0">
            <a:spAutoFit/>
          </a:bodyPr>
          <a:lstStyle/>
          <a:p>
            <a:r>
              <a:rPr lang="en-US" sz="2000" b="1" dirty="0" smtClean="0">
                <a:solidFill>
                  <a:schemeClr val="accent2">
                    <a:lumMod val="40000"/>
                    <a:lumOff val="60000"/>
                  </a:schemeClr>
                </a:solidFill>
                <a:latin typeface="Calibri" panose="020F0502020204030204" pitchFamily="34" charset="0"/>
                <a:cs typeface="Calibri" panose="020F0502020204030204" pitchFamily="34" charset="0"/>
              </a:rPr>
              <a:t>Selfie</a:t>
            </a:r>
            <a:endParaRPr lang="en-US" sz="2000" b="1" dirty="0">
              <a:solidFill>
                <a:schemeClr val="accent2">
                  <a:lumMod val="40000"/>
                  <a:lumOff val="60000"/>
                </a:schemeClr>
              </a:solidFill>
              <a:latin typeface="Calibri" panose="020F0502020204030204" pitchFamily="34" charset="0"/>
              <a:cs typeface="Calibri" panose="020F0502020204030204" pitchFamily="34" charset="0"/>
            </a:endParaRPr>
          </a:p>
        </p:txBody>
      </p:sp>
      <p:sp>
        <p:nvSpPr>
          <p:cNvPr id="12" name="TextBox 11"/>
          <p:cNvSpPr txBox="1"/>
          <p:nvPr/>
        </p:nvSpPr>
        <p:spPr>
          <a:xfrm>
            <a:off x="6306194" y="1525997"/>
            <a:ext cx="2721269" cy="400110"/>
          </a:xfrm>
          <a:prstGeom prst="rect">
            <a:avLst/>
          </a:prstGeom>
          <a:noFill/>
        </p:spPr>
        <p:txBody>
          <a:bodyPr wrap="square" rtlCol="0">
            <a:spAutoFit/>
          </a:bodyPr>
          <a:lstStyle/>
          <a:p>
            <a:r>
              <a:rPr lang="en-US" sz="2000" b="1" dirty="0" smtClean="0">
                <a:solidFill>
                  <a:schemeClr val="accent2">
                    <a:lumMod val="75000"/>
                  </a:schemeClr>
                </a:solidFill>
                <a:latin typeface="Calibri" panose="020F0502020204030204" pitchFamily="34" charset="0"/>
                <a:cs typeface="Calibri" panose="020F0502020204030204" pitchFamily="34" charset="0"/>
              </a:rPr>
              <a:t>Collaboration</a:t>
            </a:r>
            <a:endParaRPr lang="en-US" sz="2000" b="1" dirty="0">
              <a:solidFill>
                <a:schemeClr val="accent2">
                  <a:lumMod val="75000"/>
                </a:schemeClr>
              </a:solidFill>
              <a:latin typeface="Calibri" panose="020F0502020204030204" pitchFamily="34" charset="0"/>
              <a:cs typeface="Calibri" panose="020F0502020204030204" pitchFamily="34" charset="0"/>
            </a:endParaRPr>
          </a:p>
        </p:txBody>
      </p:sp>
      <p:sp>
        <p:nvSpPr>
          <p:cNvPr id="14" name="TextBox 13"/>
          <p:cNvSpPr txBox="1"/>
          <p:nvPr/>
        </p:nvSpPr>
        <p:spPr>
          <a:xfrm>
            <a:off x="476074" y="1525997"/>
            <a:ext cx="2870301" cy="400110"/>
          </a:xfrm>
          <a:prstGeom prst="rect">
            <a:avLst/>
          </a:prstGeom>
          <a:noFill/>
        </p:spPr>
        <p:txBody>
          <a:bodyPr wrap="square" rtlCol="0">
            <a:spAutoFit/>
          </a:bodyPr>
          <a:lstStyle/>
          <a:p>
            <a:r>
              <a:rPr lang="en-US" sz="2000" b="1" dirty="0" smtClean="0">
                <a:solidFill>
                  <a:schemeClr val="accent2">
                    <a:lumMod val="40000"/>
                    <a:lumOff val="60000"/>
                  </a:schemeClr>
                </a:solidFill>
                <a:latin typeface="Calibri" panose="020F0502020204030204" pitchFamily="34" charset="0"/>
                <a:cs typeface="Calibri" panose="020F0502020204030204" pitchFamily="34" charset="0"/>
              </a:rPr>
              <a:t>Professional</a:t>
            </a:r>
            <a:endParaRPr lang="en-US" sz="2000" b="1" dirty="0">
              <a:solidFill>
                <a:schemeClr val="accent2">
                  <a:lumMod val="40000"/>
                  <a:lumOff val="6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84512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Examples from </a:t>
            </a:r>
            <a:r>
              <a:rPr lang="en-US" sz="4400" i="1" dirty="0" smtClean="0">
                <a:solidFill>
                  <a:schemeClr val="bg1"/>
                </a:solidFill>
              </a:rPr>
              <a:t>NASA@ My Library</a:t>
            </a:r>
          </a:p>
          <a:p>
            <a:pPr marL="347662">
              <a:buSzPct val="150000"/>
            </a:pPr>
            <a:endParaRPr lang="en-US" sz="1200" b="1" dirty="0">
              <a:solidFill>
                <a:schemeClr val="bg1"/>
              </a:solidFill>
            </a:endParaRPr>
          </a:p>
        </p:txBody>
      </p:sp>
      <p:sp>
        <p:nvSpPr>
          <p:cNvPr id="4" name="Rectangle 3"/>
          <p:cNvSpPr/>
          <p:nvPr/>
        </p:nvSpPr>
        <p:spPr>
          <a:xfrm>
            <a:off x="489194" y="1894298"/>
            <a:ext cx="2468880" cy="1200329"/>
          </a:xfrm>
          <a:prstGeom prst="rect">
            <a:avLst/>
          </a:prstGeom>
        </p:spPr>
        <p:txBody>
          <a:bodyPr wrap="square">
            <a:spAutoFit/>
          </a:bodyPr>
          <a:lstStyle/>
          <a:p>
            <a:r>
              <a:rPr lang="en-US" dirty="0"/>
              <a:t>Conducting </a:t>
            </a:r>
            <a:r>
              <a:rPr lang="en-US" b="1" dirty="0"/>
              <a:t>site visits</a:t>
            </a:r>
            <a:r>
              <a:rPr lang="en-US" dirty="0"/>
              <a:t> to </a:t>
            </a:r>
            <a:r>
              <a:rPr lang="en-US" dirty="0" smtClean="0"/>
              <a:t>libraries to observe programming and conduct interviews</a:t>
            </a:r>
            <a:endParaRPr lang="en-US" dirty="0"/>
          </a:p>
        </p:txBody>
      </p:sp>
      <p:sp>
        <p:nvSpPr>
          <p:cNvPr id="14" name="TextBox 13"/>
          <p:cNvSpPr txBox="1"/>
          <p:nvPr/>
        </p:nvSpPr>
        <p:spPr>
          <a:xfrm>
            <a:off x="489451" y="1532547"/>
            <a:ext cx="2870301"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t>Professional</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94" y="3483964"/>
            <a:ext cx="2377440" cy="1584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75953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Examples from </a:t>
            </a:r>
            <a:r>
              <a:rPr lang="en-US" sz="4400" i="1" dirty="0" smtClean="0">
                <a:solidFill>
                  <a:schemeClr val="bg1"/>
                </a:solidFill>
              </a:rPr>
              <a:t>NASA@ My Library</a:t>
            </a:r>
          </a:p>
          <a:p>
            <a:pPr marL="347662">
              <a:buSzPct val="150000"/>
            </a:pPr>
            <a:endParaRPr lang="en-US" sz="1200" b="1" dirty="0">
              <a:solidFill>
                <a:schemeClr val="bg1"/>
              </a:solidFill>
            </a:endParaRPr>
          </a:p>
        </p:txBody>
      </p:sp>
      <p:sp>
        <p:nvSpPr>
          <p:cNvPr id="4" name="Rectangle 3"/>
          <p:cNvSpPr/>
          <p:nvPr/>
        </p:nvSpPr>
        <p:spPr>
          <a:xfrm>
            <a:off x="489194" y="1894298"/>
            <a:ext cx="2542210" cy="1200329"/>
          </a:xfrm>
          <a:prstGeom prst="rect">
            <a:avLst/>
          </a:prstGeom>
        </p:spPr>
        <p:txBody>
          <a:bodyPr wrap="square">
            <a:spAutoFit/>
          </a:bodyPr>
          <a:lstStyle/>
          <a:p>
            <a:r>
              <a:rPr lang="en-US" dirty="0">
                <a:solidFill>
                  <a:schemeClr val="bg1">
                    <a:lumMod val="75000"/>
                  </a:schemeClr>
                </a:solidFill>
              </a:rPr>
              <a:t>Conducting </a:t>
            </a:r>
            <a:r>
              <a:rPr lang="en-US" b="1" dirty="0">
                <a:solidFill>
                  <a:schemeClr val="bg1">
                    <a:lumMod val="75000"/>
                  </a:schemeClr>
                </a:solidFill>
              </a:rPr>
              <a:t>site visits</a:t>
            </a:r>
            <a:r>
              <a:rPr lang="en-US" dirty="0">
                <a:solidFill>
                  <a:schemeClr val="bg1">
                    <a:lumMod val="75000"/>
                  </a:schemeClr>
                </a:solidFill>
              </a:rPr>
              <a:t> to </a:t>
            </a:r>
            <a:r>
              <a:rPr lang="en-US" dirty="0" smtClean="0">
                <a:solidFill>
                  <a:schemeClr val="bg1">
                    <a:lumMod val="75000"/>
                  </a:schemeClr>
                </a:solidFill>
              </a:rPr>
              <a:t>libraries to observe programming and conduct interviews</a:t>
            </a:r>
            <a:endParaRPr lang="en-US" dirty="0">
              <a:solidFill>
                <a:schemeClr val="bg1">
                  <a:lumMod val="75000"/>
                </a:schemeClr>
              </a:solidFill>
            </a:endParaRPr>
          </a:p>
        </p:txBody>
      </p:sp>
      <p:sp>
        <p:nvSpPr>
          <p:cNvPr id="11" name="TextBox 10"/>
          <p:cNvSpPr txBox="1"/>
          <p:nvPr/>
        </p:nvSpPr>
        <p:spPr>
          <a:xfrm>
            <a:off x="3544706" y="1532547"/>
            <a:ext cx="2180493"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t>Selfie</a:t>
            </a:r>
          </a:p>
        </p:txBody>
      </p:sp>
      <p:sp>
        <p:nvSpPr>
          <p:cNvPr id="14" name="TextBox 13"/>
          <p:cNvSpPr txBox="1"/>
          <p:nvPr/>
        </p:nvSpPr>
        <p:spPr>
          <a:xfrm>
            <a:off x="489451" y="1532547"/>
            <a:ext cx="2870301"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solidFill>
                  <a:schemeClr val="accent2">
                    <a:lumMod val="40000"/>
                    <a:lumOff val="60000"/>
                  </a:schemeClr>
                </a:solidFill>
              </a:rPr>
              <a:t>Professional</a:t>
            </a:r>
          </a:p>
        </p:txBody>
      </p:sp>
      <p:pic>
        <p:nvPicPr>
          <p:cNvPr id="18" name="Picture 1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194" y="3483964"/>
            <a:ext cx="2377440" cy="158496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stretch>
            <a:fillRect/>
          </a:stretch>
        </p:blipFill>
        <p:spPr>
          <a:xfrm>
            <a:off x="3579692" y="3483964"/>
            <a:ext cx="2194560" cy="2842312"/>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3552251" y="1894298"/>
            <a:ext cx="2651760" cy="1477328"/>
          </a:xfrm>
          <a:prstGeom prst="rect">
            <a:avLst/>
          </a:prstGeom>
        </p:spPr>
        <p:txBody>
          <a:bodyPr wrap="square">
            <a:spAutoFit/>
          </a:bodyPr>
          <a:lstStyle/>
          <a:p>
            <a:pPr defTabSz="685800">
              <a:defRPr/>
            </a:pPr>
            <a:r>
              <a:rPr lang="en-US" dirty="0"/>
              <a:t>Developed, administered, analyzed and reported </a:t>
            </a:r>
            <a:r>
              <a:rPr lang="en-US" dirty="0" smtClean="0"/>
              <a:t>needs assessment</a:t>
            </a:r>
            <a:r>
              <a:rPr lang="en-US" b="1" dirty="0" smtClean="0"/>
              <a:t> </a:t>
            </a:r>
            <a:r>
              <a:rPr lang="en-US" b="1" dirty="0"/>
              <a:t>survey</a:t>
            </a:r>
            <a:r>
              <a:rPr lang="en-US" dirty="0"/>
              <a:t> re: State Library Associations’ interests</a:t>
            </a:r>
          </a:p>
        </p:txBody>
      </p:sp>
    </p:spTree>
    <p:extLst>
      <p:ext uri="{BB962C8B-B14F-4D97-AF65-F5344CB8AC3E}">
        <p14:creationId xmlns:p14="http://schemas.microsoft.com/office/powerpoint/2010/main" val="39749892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Examples from </a:t>
            </a:r>
            <a:r>
              <a:rPr lang="en-US" sz="4400" i="1" dirty="0" smtClean="0">
                <a:solidFill>
                  <a:schemeClr val="bg1"/>
                </a:solidFill>
              </a:rPr>
              <a:t>NASA@ My Library</a:t>
            </a:r>
          </a:p>
          <a:p>
            <a:pPr marL="347662">
              <a:buSzPct val="150000"/>
            </a:pPr>
            <a:endParaRPr lang="en-US" sz="1200" b="1" dirty="0">
              <a:solidFill>
                <a:schemeClr val="bg1"/>
              </a:solidFill>
            </a:endParaRPr>
          </a:p>
        </p:txBody>
      </p:sp>
      <p:sp>
        <p:nvSpPr>
          <p:cNvPr id="3" name="Rectangle 2"/>
          <p:cNvSpPr/>
          <p:nvPr/>
        </p:nvSpPr>
        <p:spPr>
          <a:xfrm>
            <a:off x="6440049" y="1894298"/>
            <a:ext cx="2468880" cy="1200329"/>
          </a:xfrm>
          <a:prstGeom prst="rect">
            <a:avLst/>
          </a:prstGeom>
        </p:spPr>
        <p:txBody>
          <a:bodyPr wrap="square">
            <a:spAutoFit/>
          </a:bodyPr>
          <a:lstStyle/>
          <a:p>
            <a:r>
              <a:rPr lang="en-US" dirty="0"/>
              <a:t>Co-developed online </a:t>
            </a:r>
            <a:r>
              <a:rPr lang="en-US" b="1" dirty="0"/>
              <a:t>Annual Report form</a:t>
            </a:r>
            <a:r>
              <a:rPr lang="en-US" dirty="0"/>
              <a:t> for libraries to report project activities</a:t>
            </a:r>
          </a:p>
        </p:txBody>
      </p:sp>
      <p:sp>
        <p:nvSpPr>
          <p:cNvPr id="4" name="Rectangle 3"/>
          <p:cNvSpPr/>
          <p:nvPr/>
        </p:nvSpPr>
        <p:spPr>
          <a:xfrm>
            <a:off x="489194" y="1894298"/>
            <a:ext cx="2468880" cy="1200329"/>
          </a:xfrm>
          <a:prstGeom prst="rect">
            <a:avLst/>
          </a:prstGeom>
        </p:spPr>
        <p:txBody>
          <a:bodyPr wrap="square">
            <a:spAutoFit/>
          </a:bodyPr>
          <a:lstStyle/>
          <a:p>
            <a:r>
              <a:rPr lang="en-US" dirty="0">
                <a:solidFill>
                  <a:schemeClr val="bg1">
                    <a:lumMod val="75000"/>
                  </a:schemeClr>
                </a:solidFill>
              </a:rPr>
              <a:t>Conducting </a:t>
            </a:r>
            <a:r>
              <a:rPr lang="en-US" b="1" dirty="0">
                <a:solidFill>
                  <a:schemeClr val="bg1">
                    <a:lumMod val="75000"/>
                  </a:schemeClr>
                </a:solidFill>
              </a:rPr>
              <a:t>site visits</a:t>
            </a:r>
            <a:r>
              <a:rPr lang="en-US" dirty="0">
                <a:solidFill>
                  <a:schemeClr val="bg1">
                    <a:lumMod val="75000"/>
                  </a:schemeClr>
                </a:solidFill>
              </a:rPr>
              <a:t> to </a:t>
            </a:r>
            <a:r>
              <a:rPr lang="en-US" dirty="0" smtClean="0">
                <a:solidFill>
                  <a:schemeClr val="bg1">
                    <a:lumMod val="75000"/>
                  </a:schemeClr>
                </a:solidFill>
              </a:rPr>
              <a:t>libraries to observe programming and conduct interviews</a:t>
            </a:r>
            <a:endParaRPr lang="en-US" dirty="0">
              <a:solidFill>
                <a:schemeClr val="bg1">
                  <a:lumMod val="75000"/>
                </a:schemeClr>
              </a:solidFill>
            </a:endParaRPr>
          </a:p>
        </p:txBody>
      </p:sp>
      <p:sp>
        <p:nvSpPr>
          <p:cNvPr id="11" name="TextBox 10"/>
          <p:cNvSpPr txBox="1"/>
          <p:nvPr/>
        </p:nvSpPr>
        <p:spPr>
          <a:xfrm>
            <a:off x="3544706" y="1532547"/>
            <a:ext cx="2180493"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solidFill>
                  <a:schemeClr val="accent2">
                    <a:lumMod val="20000"/>
                    <a:lumOff val="80000"/>
                  </a:schemeClr>
                </a:solidFill>
              </a:rPr>
              <a:t>Selfie</a:t>
            </a:r>
          </a:p>
        </p:txBody>
      </p:sp>
      <p:sp>
        <p:nvSpPr>
          <p:cNvPr id="12" name="TextBox 11"/>
          <p:cNvSpPr txBox="1"/>
          <p:nvPr/>
        </p:nvSpPr>
        <p:spPr>
          <a:xfrm>
            <a:off x="6440306" y="1532547"/>
            <a:ext cx="2721269"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t>Collaboration</a:t>
            </a:r>
          </a:p>
        </p:txBody>
      </p:sp>
      <p:sp>
        <p:nvSpPr>
          <p:cNvPr id="14" name="TextBox 13"/>
          <p:cNvSpPr txBox="1"/>
          <p:nvPr/>
        </p:nvSpPr>
        <p:spPr>
          <a:xfrm>
            <a:off x="489451" y="1532547"/>
            <a:ext cx="2870301"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solidFill>
                  <a:schemeClr val="accent2">
                    <a:lumMod val="40000"/>
                    <a:lumOff val="60000"/>
                  </a:schemeClr>
                </a:solidFill>
              </a:rPr>
              <a:t>Professional</a:t>
            </a:r>
          </a:p>
        </p:txBody>
      </p:sp>
      <p:pic>
        <p:nvPicPr>
          <p:cNvPr id="15" name="Picture 14"/>
          <p:cNvPicPr>
            <a:picLocks noChangeAspect="1"/>
          </p:cNvPicPr>
          <p:nvPr/>
        </p:nvPicPr>
        <p:blipFill>
          <a:blip r:embed="rId3"/>
          <a:stretch>
            <a:fillRect/>
          </a:stretch>
        </p:blipFill>
        <p:spPr>
          <a:xfrm>
            <a:off x="6543314" y="3483964"/>
            <a:ext cx="2103120" cy="2300803"/>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194" y="3483964"/>
            <a:ext cx="2377440" cy="158496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duotone>
              <a:schemeClr val="bg2">
                <a:shade val="45000"/>
                <a:satMod val="135000"/>
              </a:schemeClr>
              <a:prstClr val="white"/>
            </a:duotone>
          </a:blip>
          <a:stretch>
            <a:fillRect/>
          </a:stretch>
        </p:blipFill>
        <p:spPr>
          <a:xfrm>
            <a:off x="3579692" y="3483964"/>
            <a:ext cx="2194560" cy="2842312"/>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3552251" y="1894298"/>
            <a:ext cx="2651760" cy="1477328"/>
          </a:xfrm>
          <a:prstGeom prst="rect">
            <a:avLst/>
          </a:prstGeom>
        </p:spPr>
        <p:txBody>
          <a:bodyPr wrap="square">
            <a:spAutoFit/>
          </a:bodyPr>
          <a:lstStyle/>
          <a:p>
            <a:pPr defTabSz="685800">
              <a:defRPr/>
            </a:pPr>
            <a:r>
              <a:rPr lang="en-US" dirty="0">
                <a:solidFill>
                  <a:schemeClr val="bg1">
                    <a:lumMod val="75000"/>
                  </a:schemeClr>
                </a:solidFill>
              </a:rPr>
              <a:t>Developed, administered, analyzed and reported </a:t>
            </a:r>
            <a:r>
              <a:rPr lang="en-US" dirty="0" smtClean="0">
                <a:solidFill>
                  <a:schemeClr val="bg1">
                    <a:lumMod val="75000"/>
                  </a:schemeClr>
                </a:solidFill>
              </a:rPr>
              <a:t>needs assessment</a:t>
            </a:r>
            <a:r>
              <a:rPr lang="en-US" b="1" dirty="0" smtClean="0">
                <a:solidFill>
                  <a:schemeClr val="bg1">
                    <a:lumMod val="75000"/>
                  </a:schemeClr>
                </a:solidFill>
              </a:rPr>
              <a:t> </a:t>
            </a:r>
            <a:r>
              <a:rPr lang="en-US" b="1" dirty="0">
                <a:solidFill>
                  <a:schemeClr val="bg1">
                    <a:lumMod val="75000"/>
                  </a:schemeClr>
                </a:solidFill>
              </a:rPr>
              <a:t>survey</a:t>
            </a:r>
            <a:r>
              <a:rPr lang="en-US" dirty="0">
                <a:solidFill>
                  <a:schemeClr val="bg1">
                    <a:lumMod val="75000"/>
                  </a:schemeClr>
                </a:solidFill>
              </a:rPr>
              <a:t> re: State Library Associations’ interests</a:t>
            </a:r>
          </a:p>
        </p:txBody>
      </p:sp>
    </p:spTree>
    <p:extLst>
      <p:ext uri="{BB962C8B-B14F-4D97-AF65-F5344CB8AC3E}">
        <p14:creationId xmlns:p14="http://schemas.microsoft.com/office/powerpoint/2010/main" val="38133118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62000"/>
            <a:ext cx="9144000" cy="6096000"/>
          </a:xfrm>
          <a:prstGeom prst="rect">
            <a:avLst/>
          </a:prstGeom>
        </p:spPr>
      </p:pic>
      <p:sp>
        <p:nvSpPr>
          <p:cNvPr id="8" name="TextBox 7"/>
          <p:cNvSpPr txBox="1"/>
          <p:nvPr/>
        </p:nvSpPr>
        <p:spPr>
          <a:xfrm>
            <a:off x="0" y="0"/>
            <a:ext cx="9144000" cy="1138773"/>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000" dirty="0" smtClean="0">
                <a:solidFill>
                  <a:schemeClr val="bg1"/>
                </a:solidFill>
              </a:rPr>
              <a:t>Examples from </a:t>
            </a:r>
            <a:r>
              <a:rPr lang="en-US" sz="4000" i="1" dirty="0" smtClean="0">
                <a:solidFill>
                  <a:schemeClr val="bg1"/>
                </a:solidFill>
              </a:rPr>
              <a:t>Real World, Real Science</a:t>
            </a:r>
            <a:endParaRPr lang="en-US" sz="4000" i="1" dirty="0" smtClean="0">
              <a:solidFill>
                <a:schemeClr val="bg1"/>
              </a:solidFill>
            </a:endParaRPr>
          </a:p>
          <a:p>
            <a:pPr marL="347662">
              <a:buSzPct val="150000"/>
            </a:pPr>
            <a:endParaRPr lang="en-US" sz="1200" b="1" dirty="0">
              <a:solidFill>
                <a:schemeClr val="bg1"/>
              </a:solidFill>
            </a:endParaRPr>
          </a:p>
        </p:txBody>
      </p:sp>
    </p:spTree>
    <p:extLst>
      <p:ext uri="{BB962C8B-B14F-4D97-AF65-F5344CB8AC3E}">
        <p14:creationId xmlns:p14="http://schemas.microsoft.com/office/powerpoint/2010/main" val="804600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138773"/>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000" dirty="0" smtClean="0">
                <a:solidFill>
                  <a:schemeClr val="bg1"/>
                </a:solidFill>
              </a:rPr>
              <a:t>Examples from </a:t>
            </a:r>
            <a:r>
              <a:rPr lang="en-US" sz="4000" i="1" dirty="0" smtClean="0">
                <a:solidFill>
                  <a:schemeClr val="bg1"/>
                </a:solidFill>
              </a:rPr>
              <a:t>Real World, Real Science</a:t>
            </a:r>
            <a:endParaRPr lang="en-US" sz="4000" i="1" dirty="0" smtClean="0">
              <a:solidFill>
                <a:schemeClr val="bg1"/>
              </a:solidFill>
            </a:endParaRPr>
          </a:p>
          <a:p>
            <a:pPr marL="347662">
              <a:buSzPct val="150000"/>
            </a:pPr>
            <a:endParaRPr lang="en-US" sz="1200" b="1" dirty="0">
              <a:solidFill>
                <a:schemeClr val="bg1"/>
              </a:solidFill>
            </a:endParaRPr>
          </a:p>
        </p:txBody>
      </p:sp>
      <p:sp>
        <p:nvSpPr>
          <p:cNvPr id="4" name="Rectangle 3"/>
          <p:cNvSpPr/>
          <p:nvPr/>
        </p:nvSpPr>
        <p:spPr>
          <a:xfrm>
            <a:off x="489194" y="1894298"/>
            <a:ext cx="2468880" cy="646331"/>
          </a:xfrm>
          <a:prstGeom prst="rect">
            <a:avLst/>
          </a:prstGeom>
        </p:spPr>
        <p:txBody>
          <a:bodyPr wrap="square">
            <a:spAutoFit/>
          </a:bodyPr>
          <a:lstStyle/>
          <a:p>
            <a:pPr marL="0" lvl="1" defTabSz="685800">
              <a:defRPr/>
            </a:pPr>
            <a:r>
              <a:rPr lang="en-US" dirty="0"/>
              <a:t>Conducted </a:t>
            </a:r>
            <a:r>
              <a:rPr lang="en-US" b="1" dirty="0"/>
              <a:t>teacher focus groups</a:t>
            </a:r>
            <a:endParaRPr lang="en-US" sz="2800" b="1" dirty="0"/>
          </a:p>
        </p:txBody>
      </p:sp>
      <p:sp>
        <p:nvSpPr>
          <p:cNvPr id="14" name="TextBox 13"/>
          <p:cNvSpPr txBox="1"/>
          <p:nvPr/>
        </p:nvSpPr>
        <p:spPr>
          <a:xfrm>
            <a:off x="489451" y="1532547"/>
            <a:ext cx="2870301"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t>Professional</a:t>
            </a:r>
          </a:p>
        </p:txBody>
      </p:sp>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93" y="3205989"/>
            <a:ext cx="2377440" cy="15899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1377743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138773"/>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000" dirty="0" smtClean="0">
                <a:solidFill>
                  <a:schemeClr val="bg1"/>
                </a:solidFill>
              </a:rPr>
              <a:t>Examples from </a:t>
            </a:r>
            <a:r>
              <a:rPr lang="en-US" sz="4000" i="1" dirty="0" smtClean="0">
                <a:solidFill>
                  <a:schemeClr val="bg1"/>
                </a:solidFill>
              </a:rPr>
              <a:t>Real World, Real Science</a:t>
            </a:r>
            <a:endParaRPr lang="en-US" sz="4000" i="1" dirty="0" smtClean="0">
              <a:solidFill>
                <a:schemeClr val="bg1"/>
              </a:solidFill>
            </a:endParaRPr>
          </a:p>
          <a:p>
            <a:pPr marL="347662">
              <a:buSzPct val="150000"/>
            </a:pPr>
            <a:endParaRPr lang="en-US" sz="1200" b="1" dirty="0">
              <a:solidFill>
                <a:schemeClr val="bg1"/>
              </a:solidFill>
            </a:endParaRPr>
          </a:p>
        </p:txBody>
      </p:sp>
      <p:sp>
        <p:nvSpPr>
          <p:cNvPr id="4" name="Rectangle 3"/>
          <p:cNvSpPr/>
          <p:nvPr/>
        </p:nvSpPr>
        <p:spPr>
          <a:xfrm>
            <a:off x="489194" y="1894298"/>
            <a:ext cx="2542210" cy="646331"/>
          </a:xfrm>
          <a:prstGeom prst="rect">
            <a:avLst/>
          </a:prstGeom>
        </p:spPr>
        <p:txBody>
          <a:bodyPr wrap="square">
            <a:spAutoFit/>
          </a:bodyPr>
          <a:lstStyle/>
          <a:p>
            <a:pPr marL="0" lvl="1" defTabSz="685800">
              <a:defRPr/>
            </a:pPr>
            <a:r>
              <a:rPr lang="en-US" dirty="0">
                <a:solidFill>
                  <a:schemeClr val="bg1">
                    <a:lumMod val="75000"/>
                  </a:schemeClr>
                </a:solidFill>
              </a:rPr>
              <a:t>Conducted </a:t>
            </a:r>
            <a:r>
              <a:rPr lang="en-US" b="1" dirty="0">
                <a:solidFill>
                  <a:schemeClr val="bg1">
                    <a:lumMod val="75000"/>
                  </a:schemeClr>
                </a:solidFill>
              </a:rPr>
              <a:t>teacher focus groups</a:t>
            </a:r>
            <a:endParaRPr lang="en-US" sz="2800" b="1" dirty="0">
              <a:solidFill>
                <a:schemeClr val="bg1">
                  <a:lumMod val="75000"/>
                </a:schemeClr>
              </a:solidFill>
            </a:endParaRPr>
          </a:p>
        </p:txBody>
      </p:sp>
      <p:sp>
        <p:nvSpPr>
          <p:cNvPr id="11" name="TextBox 10"/>
          <p:cNvSpPr txBox="1"/>
          <p:nvPr/>
        </p:nvSpPr>
        <p:spPr>
          <a:xfrm>
            <a:off x="3544706" y="1532547"/>
            <a:ext cx="2180493"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t>Selfie</a:t>
            </a:r>
          </a:p>
        </p:txBody>
      </p:sp>
      <p:sp>
        <p:nvSpPr>
          <p:cNvPr id="14" name="TextBox 13"/>
          <p:cNvSpPr txBox="1"/>
          <p:nvPr/>
        </p:nvSpPr>
        <p:spPr>
          <a:xfrm>
            <a:off x="489451" y="1532547"/>
            <a:ext cx="2870301"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solidFill>
                  <a:schemeClr val="accent2">
                    <a:lumMod val="40000"/>
                    <a:lumOff val="60000"/>
                  </a:schemeClr>
                </a:solidFill>
              </a:rPr>
              <a:t>Professional</a:t>
            </a:r>
          </a:p>
        </p:txBody>
      </p:sp>
      <p:sp>
        <p:nvSpPr>
          <p:cNvPr id="13" name="Rectangle 12"/>
          <p:cNvSpPr/>
          <p:nvPr/>
        </p:nvSpPr>
        <p:spPr>
          <a:xfrm>
            <a:off x="3552251" y="1894298"/>
            <a:ext cx="2468880" cy="923330"/>
          </a:xfrm>
          <a:prstGeom prst="rect">
            <a:avLst/>
          </a:prstGeom>
        </p:spPr>
        <p:txBody>
          <a:bodyPr wrap="square">
            <a:spAutoFit/>
          </a:bodyPr>
          <a:lstStyle/>
          <a:p>
            <a:pPr marL="0" lvl="1" defTabSz="685800">
              <a:defRPr/>
            </a:pPr>
            <a:r>
              <a:rPr lang="en-US" b="1" dirty="0"/>
              <a:t>Informal conversations </a:t>
            </a:r>
            <a:r>
              <a:rPr lang="en-US" dirty="0"/>
              <a:t>with educators at teachers workshops</a:t>
            </a:r>
            <a:endParaRPr lang="en-US" sz="2800" dirty="0"/>
          </a:p>
        </p:txBody>
      </p:sp>
      <p:pic>
        <p:nvPicPr>
          <p:cNvPr id="16" name="Picture 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193" y="3205989"/>
            <a:ext cx="2377440" cy="1589914"/>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rotWithShape="1">
          <a:blip r:embed="rId4" cstate="print">
            <a:extLst>
              <a:ext uri="{28A0092B-C50C-407E-A947-70E740481C1C}">
                <a14:useLocalDpi xmlns:a14="http://schemas.microsoft.com/office/drawing/2010/main" val="0"/>
              </a:ext>
            </a:extLst>
          </a:blip>
          <a:srcRect t="20526" r="8012"/>
          <a:stretch/>
        </p:blipFill>
        <p:spPr>
          <a:xfrm>
            <a:off x="3552250" y="3205990"/>
            <a:ext cx="2194560" cy="284401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02186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138773"/>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000" dirty="0" smtClean="0">
                <a:solidFill>
                  <a:schemeClr val="bg1"/>
                </a:solidFill>
              </a:rPr>
              <a:t>Examples from </a:t>
            </a:r>
            <a:r>
              <a:rPr lang="en-US" sz="4000" i="1" dirty="0" smtClean="0">
                <a:solidFill>
                  <a:schemeClr val="bg1"/>
                </a:solidFill>
              </a:rPr>
              <a:t>Real World, Real Science</a:t>
            </a:r>
            <a:endParaRPr lang="en-US" sz="4000" i="1" dirty="0" smtClean="0">
              <a:solidFill>
                <a:schemeClr val="bg1"/>
              </a:solidFill>
            </a:endParaRPr>
          </a:p>
          <a:p>
            <a:pPr marL="347662">
              <a:buSzPct val="150000"/>
            </a:pPr>
            <a:endParaRPr lang="en-US" sz="1200" b="1" dirty="0">
              <a:solidFill>
                <a:schemeClr val="bg1"/>
              </a:solidFill>
            </a:endParaRPr>
          </a:p>
        </p:txBody>
      </p:sp>
      <p:sp>
        <p:nvSpPr>
          <p:cNvPr id="3" name="Rectangle 2"/>
          <p:cNvSpPr/>
          <p:nvPr/>
        </p:nvSpPr>
        <p:spPr>
          <a:xfrm>
            <a:off x="6440049" y="1894298"/>
            <a:ext cx="2468880" cy="1200329"/>
          </a:xfrm>
          <a:prstGeom prst="rect">
            <a:avLst/>
          </a:prstGeom>
        </p:spPr>
        <p:txBody>
          <a:bodyPr wrap="square">
            <a:spAutoFit/>
          </a:bodyPr>
          <a:lstStyle/>
          <a:p>
            <a:pPr marL="0" lvl="1" defTabSz="685800">
              <a:defRPr/>
            </a:pPr>
            <a:r>
              <a:rPr lang="en-US" dirty="0" err="1"/>
              <a:t>Evaluand</a:t>
            </a:r>
            <a:r>
              <a:rPr lang="en-US" dirty="0"/>
              <a:t> developed </a:t>
            </a:r>
            <a:r>
              <a:rPr lang="en-US" b="1" dirty="0"/>
              <a:t>teacher survey </a:t>
            </a:r>
            <a:r>
              <a:rPr lang="en-US" dirty="0"/>
              <a:t>and evaluation team analyzed data</a:t>
            </a:r>
            <a:endParaRPr lang="en-US" sz="2800" dirty="0"/>
          </a:p>
        </p:txBody>
      </p:sp>
      <p:sp>
        <p:nvSpPr>
          <p:cNvPr id="4" name="Rectangle 3"/>
          <p:cNvSpPr/>
          <p:nvPr/>
        </p:nvSpPr>
        <p:spPr>
          <a:xfrm>
            <a:off x="489194" y="1894298"/>
            <a:ext cx="2468880" cy="646331"/>
          </a:xfrm>
          <a:prstGeom prst="rect">
            <a:avLst/>
          </a:prstGeom>
        </p:spPr>
        <p:txBody>
          <a:bodyPr wrap="square">
            <a:spAutoFit/>
          </a:bodyPr>
          <a:lstStyle/>
          <a:p>
            <a:pPr marL="0" lvl="1" defTabSz="685800">
              <a:defRPr/>
            </a:pPr>
            <a:r>
              <a:rPr lang="en-US" dirty="0">
                <a:solidFill>
                  <a:schemeClr val="bg1">
                    <a:lumMod val="75000"/>
                  </a:schemeClr>
                </a:solidFill>
              </a:rPr>
              <a:t>Conducted </a:t>
            </a:r>
            <a:r>
              <a:rPr lang="en-US" b="1" dirty="0">
                <a:solidFill>
                  <a:schemeClr val="bg1">
                    <a:lumMod val="75000"/>
                  </a:schemeClr>
                </a:solidFill>
              </a:rPr>
              <a:t>teacher focus groups</a:t>
            </a:r>
            <a:endParaRPr lang="en-US" sz="2800" b="1" dirty="0">
              <a:solidFill>
                <a:schemeClr val="bg1">
                  <a:lumMod val="75000"/>
                </a:schemeClr>
              </a:solidFill>
            </a:endParaRPr>
          </a:p>
        </p:txBody>
      </p:sp>
      <p:sp>
        <p:nvSpPr>
          <p:cNvPr id="11" name="TextBox 10"/>
          <p:cNvSpPr txBox="1"/>
          <p:nvPr/>
        </p:nvSpPr>
        <p:spPr>
          <a:xfrm>
            <a:off x="3544706" y="1532547"/>
            <a:ext cx="2180493"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solidFill>
                  <a:schemeClr val="accent2">
                    <a:lumMod val="20000"/>
                    <a:lumOff val="80000"/>
                  </a:schemeClr>
                </a:solidFill>
              </a:rPr>
              <a:t>Selfie</a:t>
            </a:r>
          </a:p>
        </p:txBody>
      </p:sp>
      <p:sp>
        <p:nvSpPr>
          <p:cNvPr id="12" name="TextBox 11"/>
          <p:cNvSpPr txBox="1"/>
          <p:nvPr/>
        </p:nvSpPr>
        <p:spPr>
          <a:xfrm>
            <a:off x="6440306" y="1532547"/>
            <a:ext cx="2721269"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t>Collaboration</a:t>
            </a:r>
          </a:p>
        </p:txBody>
      </p:sp>
      <p:sp>
        <p:nvSpPr>
          <p:cNvPr id="14" name="TextBox 13"/>
          <p:cNvSpPr txBox="1"/>
          <p:nvPr/>
        </p:nvSpPr>
        <p:spPr>
          <a:xfrm>
            <a:off x="489451" y="1532547"/>
            <a:ext cx="2870301"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solidFill>
                  <a:schemeClr val="accent2">
                    <a:lumMod val="40000"/>
                    <a:lumOff val="60000"/>
                  </a:schemeClr>
                </a:solidFill>
              </a:rPr>
              <a:t>Professional</a:t>
            </a:r>
          </a:p>
        </p:txBody>
      </p:sp>
      <p:sp>
        <p:nvSpPr>
          <p:cNvPr id="13" name="Rectangle 12"/>
          <p:cNvSpPr/>
          <p:nvPr/>
        </p:nvSpPr>
        <p:spPr>
          <a:xfrm>
            <a:off x="3552251" y="1894298"/>
            <a:ext cx="2468880" cy="923330"/>
          </a:xfrm>
          <a:prstGeom prst="rect">
            <a:avLst/>
          </a:prstGeom>
        </p:spPr>
        <p:txBody>
          <a:bodyPr wrap="square">
            <a:spAutoFit/>
          </a:bodyPr>
          <a:lstStyle/>
          <a:p>
            <a:pPr marL="0" lvl="1" defTabSz="685800">
              <a:defRPr/>
            </a:pPr>
            <a:r>
              <a:rPr lang="en-US" b="1" dirty="0">
                <a:solidFill>
                  <a:schemeClr val="bg1">
                    <a:lumMod val="75000"/>
                  </a:schemeClr>
                </a:solidFill>
              </a:rPr>
              <a:t>Informal conversations </a:t>
            </a:r>
            <a:r>
              <a:rPr lang="en-US" dirty="0">
                <a:solidFill>
                  <a:schemeClr val="bg1">
                    <a:lumMod val="75000"/>
                  </a:schemeClr>
                </a:solidFill>
              </a:rPr>
              <a:t>with educators at teachers workshops</a:t>
            </a:r>
            <a:endParaRPr lang="en-US" sz="2800" dirty="0">
              <a:solidFill>
                <a:schemeClr val="bg1">
                  <a:lumMod val="75000"/>
                </a:schemeClr>
              </a:solidFill>
            </a:endParaRPr>
          </a:p>
        </p:txBody>
      </p:sp>
      <p:pic>
        <p:nvPicPr>
          <p:cNvPr id="16" name="Picture 15"/>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89194" y="3205989"/>
            <a:ext cx="2377440" cy="1589914"/>
          </a:xfrm>
          <a:prstGeom prst="rect">
            <a:avLst/>
          </a:prstGeom>
          <a:ln>
            <a:noFill/>
          </a:ln>
          <a:effectLst>
            <a:outerShdw blurRad="292100" dist="139700" dir="2700000" algn="tl" rotWithShape="0">
              <a:srgbClr val="333333">
                <a:alpha val="65000"/>
              </a:srgbClr>
            </a:outerShdw>
          </a:effectLst>
        </p:spPr>
      </p:pic>
      <p:pic>
        <p:nvPicPr>
          <p:cNvPr id="17" name="Picture 16"/>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t="20526" r="8012"/>
          <a:stretch/>
        </p:blipFill>
        <p:spPr>
          <a:xfrm>
            <a:off x="3552250" y="3205990"/>
            <a:ext cx="2194560" cy="2844013"/>
          </a:xfrm>
          <a:prstGeom prst="rect">
            <a:avLst/>
          </a:prstGeom>
          <a:ln>
            <a:noFill/>
          </a:ln>
          <a:effectLst>
            <a:outerShdw blurRad="292100" dist="139700" dir="2700000" algn="tl" rotWithShape="0">
              <a:srgbClr val="333333">
                <a:alpha val="65000"/>
              </a:srgbClr>
            </a:outerShdw>
          </a:effectLst>
        </p:spPr>
      </p:pic>
      <p:pic>
        <p:nvPicPr>
          <p:cNvPr id="19" name="Picture 18"/>
          <p:cNvPicPr>
            <a:picLocks noChangeAspect="1"/>
          </p:cNvPicPr>
          <p:nvPr/>
        </p:nvPicPr>
        <p:blipFill>
          <a:blip r:embed="rId5"/>
          <a:stretch>
            <a:fillRect/>
          </a:stretch>
        </p:blipFill>
        <p:spPr>
          <a:xfrm>
            <a:off x="6440048" y="3205989"/>
            <a:ext cx="2103120" cy="19866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216150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138773"/>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000" dirty="0" smtClean="0">
                <a:solidFill>
                  <a:schemeClr val="bg1"/>
                </a:solidFill>
              </a:rPr>
              <a:t>Examples from </a:t>
            </a:r>
            <a:r>
              <a:rPr lang="en-US" sz="4000" i="1" dirty="0" smtClean="0">
                <a:solidFill>
                  <a:schemeClr val="bg1"/>
                </a:solidFill>
              </a:rPr>
              <a:t>Real World, Real Science</a:t>
            </a:r>
            <a:endParaRPr lang="en-US" sz="4000" i="1" dirty="0" smtClean="0">
              <a:solidFill>
                <a:schemeClr val="bg1"/>
              </a:solidFill>
            </a:endParaRPr>
          </a:p>
          <a:p>
            <a:pPr marL="347662">
              <a:buSzPct val="150000"/>
            </a:pPr>
            <a:endParaRPr lang="en-US" sz="1200" b="1" dirty="0">
              <a:solidFill>
                <a:schemeClr val="bg1"/>
              </a:solidFill>
            </a:endParaRPr>
          </a:p>
        </p:txBody>
      </p:sp>
      <p:sp>
        <p:nvSpPr>
          <p:cNvPr id="4" name="Rectangle 3"/>
          <p:cNvSpPr/>
          <p:nvPr/>
        </p:nvSpPr>
        <p:spPr>
          <a:xfrm>
            <a:off x="489194" y="1894298"/>
            <a:ext cx="2468880" cy="923330"/>
          </a:xfrm>
          <a:prstGeom prst="rect">
            <a:avLst/>
          </a:prstGeom>
        </p:spPr>
        <p:txBody>
          <a:bodyPr wrap="square">
            <a:spAutoFit/>
          </a:bodyPr>
          <a:lstStyle/>
          <a:p>
            <a:r>
              <a:rPr lang="en-US" dirty="0"/>
              <a:t>Conducted </a:t>
            </a:r>
            <a:r>
              <a:rPr lang="en-US" b="1" dirty="0"/>
              <a:t>observations</a:t>
            </a:r>
            <a:r>
              <a:rPr lang="en-US" dirty="0"/>
              <a:t> using Dimensions of Success</a:t>
            </a:r>
            <a:endParaRPr lang="en-US" dirty="0"/>
          </a:p>
        </p:txBody>
      </p:sp>
      <p:sp>
        <p:nvSpPr>
          <p:cNvPr id="14" name="TextBox 13"/>
          <p:cNvSpPr txBox="1"/>
          <p:nvPr/>
        </p:nvSpPr>
        <p:spPr>
          <a:xfrm>
            <a:off x="489451" y="1532547"/>
            <a:ext cx="2870301"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t>Professional</a:t>
            </a:r>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9465" y="3296154"/>
            <a:ext cx="2377440" cy="1584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94630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138773"/>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000" dirty="0" smtClean="0">
                <a:solidFill>
                  <a:schemeClr val="bg1"/>
                </a:solidFill>
              </a:rPr>
              <a:t>Let’s take a “formative” road trip!</a:t>
            </a:r>
          </a:p>
          <a:p>
            <a:pPr marL="347662">
              <a:buSzPct val="150000"/>
            </a:pPr>
            <a:endParaRPr lang="en-US" sz="1200" b="1" dirty="0">
              <a:solidFill>
                <a:schemeClr val="bg1"/>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38772"/>
            <a:ext cx="9144000" cy="6105525"/>
          </a:xfrm>
          <a:prstGeom prst="rect">
            <a:avLst/>
          </a:prstGeom>
        </p:spPr>
      </p:pic>
    </p:spTree>
    <p:extLst>
      <p:ext uri="{BB962C8B-B14F-4D97-AF65-F5344CB8AC3E}">
        <p14:creationId xmlns:p14="http://schemas.microsoft.com/office/powerpoint/2010/main" val="266061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138773"/>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000" dirty="0" smtClean="0">
                <a:solidFill>
                  <a:schemeClr val="bg1"/>
                </a:solidFill>
              </a:rPr>
              <a:t>Examples from </a:t>
            </a:r>
            <a:r>
              <a:rPr lang="en-US" sz="4000" i="1" dirty="0" smtClean="0">
                <a:solidFill>
                  <a:schemeClr val="bg1"/>
                </a:solidFill>
              </a:rPr>
              <a:t>Real World, Real Science</a:t>
            </a:r>
            <a:endParaRPr lang="en-US" sz="4000" i="1" dirty="0" smtClean="0">
              <a:solidFill>
                <a:schemeClr val="bg1"/>
              </a:solidFill>
            </a:endParaRPr>
          </a:p>
          <a:p>
            <a:pPr marL="347662">
              <a:buSzPct val="150000"/>
            </a:pPr>
            <a:endParaRPr lang="en-US" sz="1200" b="1" dirty="0">
              <a:solidFill>
                <a:schemeClr val="bg1"/>
              </a:solidFill>
            </a:endParaRPr>
          </a:p>
        </p:txBody>
      </p:sp>
      <p:sp>
        <p:nvSpPr>
          <p:cNvPr id="4" name="Rectangle 3"/>
          <p:cNvSpPr/>
          <p:nvPr/>
        </p:nvSpPr>
        <p:spPr>
          <a:xfrm>
            <a:off x="489194" y="1894298"/>
            <a:ext cx="2468880" cy="923330"/>
          </a:xfrm>
          <a:prstGeom prst="rect">
            <a:avLst/>
          </a:prstGeom>
        </p:spPr>
        <p:txBody>
          <a:bodyPr wrap="square">
            <a:spAutoFit/>
          </a:bodyPr>
          <a:lstStyle/>
          <a:p>
            <a:r>
              <a:rPr lang="en-US" dirty="0">
                <a:solidFill>
                  <a:schemeClr val="bg1">
                    <a:lumMod val="75000"/>
                  </a:schemeClr>
                </a:solidFill>
              </a:rPr>
              <a:t>Conducted </a:t>
            </a:r>
            <a:r>
              <a:rPr lang="en-US" b="1" dirty="0">
                <a:solidFill>
                  <a:schemeClr val="bg1">
                    <a:lumMod val="75000"/>
                  </a:schemeClr>
                </a:solidFill>
              </a:rPr>
              <a:t>observations</a:t>
            </a:r>
            <a:r>
              <a:rPr lang="en-US" dirty="0">
                <a:solidFill>
                  <a:schemeClr val="bg1">
                    <a:lumMod val="75000"/>
                  </a:schemeClr>
                </a:solidFill>
              </a:rPr>
              <a:t> using Dimensions of Success</a:t>
            </a:r>
            <a:endParaRPr lang="en-US" dirty="0">
              <a:solidFill>
                <a:schemeClr val="bg1">
                  <a:lumMod val="75000"/>
                </a:schemeClr>
              </a:solidFill>
            </a:endParaRPr>
          </a:p>
        </p:txBody>
      </p:sp>
      <p:sp>
        <p:nvSpPr>
          <p:cNvPr id="11" name="TextBox 10"/>
          <p:cNvSpPr txBox="1"/>
          <p:nvPr/>
        </p:nvSpPr>
        <p:spPr>
          <a:xfrm>
            <a:off x="3544706" y="1532547"/>
            <a:ext cx="2180493"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t>Selfie</a:t>
            </a:r>
          </a:p>
        </p:txBody>
      </p:sp>
      <p:sp>
        <p:nvSpPr>
          <p:cNvPr id="14" name="TextBox 13"/>
          <p:cNvSpPr txBox="1"/>
          <p:nvPr/>
        </p:nvSpPr>
        <p:spPr>
          <a:xfrm>
            <a:off x="489451" y="1532547"/>
            <a:ext cx="2870301"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solidFill>
                  <a:schemeClr val="accent2">
                    <a:lumMod val="40000"/>
                    <a:lumOff val="60000"/>
                  </a:schemeClr>
                </a:solidFill>
              </a:rPr>
              <a:t>Professional</a:t>
            </a:r>
          </a:p>
        </p:txBody>
      </p:sp>
      <p:sp>
        <p:nvSpPr>
          <p:cNvPr id="13" name="Rectangle 12"/>
          <p:cNvSpPr/>
          <p:nvPr/>
        </p:nvSpPr>
        <p:spPr>
          <a:xfrm>
            <a:off x="3552251" y="1894298"/>
            <a:ext cx="2468880" cy="923330"/>
          </a:xfrm>
          <a:prstGeom prst="rect">
            <a:avLst/>
          </a:prstGeom>
        </p:spPr>
        <p:txBody>
          <a:bodyPr wrap="square">
            <a:spAutoFit/>
          </a:bodyPr>
          <a:lstStyle/>
          <a:p>
            <a:pPr marL="0" lvl="1" defTabSz="685800">
              <a:defRPr/>
            </a:pPr>
            <a:r>
              <a:rPr lang="en-US" dirty="0"/>
              <a:t>Exhibit designer doing </a:t>
            </a:r>
          </a:p>
          <a:p>
            <a:pPr marL="0" lvl="1" defTabSz="685800">
              <a:defRPr/>
            </a:pPr>
            <a:r>
              <a:rPr lang="en-US" b="1" dirty="0"/>
              <a:t>user testing</a:t>
            </a:r>
            <a:r>
              <a:rPr lang="en-US" dirty="0"/>
              <a:t> of possible </a:t>
            </a:r>
          </a:p>
          <a:p>
            <a:pPr marL="0" lvl="1" defTabSz="685800">
              <a:defRPr/>
            </a:pPr>
            <a:r>
              <a:rPr lang="en-US" dirty="0"/>
              <a:t>components</a:t>
            </a:r>
            <a:endParaRPr lang="en-US" dirty="0"/>
          </a:p>
        </p:txBody>
      </p:sp>
      <p:pic>
        <p:nvPicPr>
          <p:cNvPr id="18" name="Picture 1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9465" y="3296154"/>
            <a:ext cx="2377440" cy="1584960"/>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52251" y="3296154"/>
            <a:ext cx="2377440" cy="1584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364628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138773"/>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000" dirty="0" smtClean="0">
                <a:solidFill>
                  <a:schemeClr val="bg1"/>
                </a:solidFill>
              </a:rPr>
              <a:t>Examples from </a:t>
            </a:r>
            <a:r>
              <a:rPr lang="en-US" sz="4000" i="1" dirty="0" smtClean="0">
                <a:solidFill>
                  <a:schemeClr val="bg1"/>
                </a:solidFill>
              </a:rPr>
              <a:t>Real World, Real Science</a:t>
            </a:r>
            <a:endParaRPr lang="en-US" sz="4000" i="1" dirty="0" smtClean="0">
              <a:solidFill>
                <a:schemeClr val="bg1"/>
              </a:solidFill>
            </a:endParaRPr>
          </a:p>
          <a:p>
            <a:pPr marL="347662">
              <a:buSzPct val="150000"/>
            </a:pPr>
            <a:endParaRPr lang="en-US" sz="1200" b="1" dirty="0">
              <a:solidFill>
                <a:schemeClr val="bg1"/>
              </a:solidFill>
            </a:endParaRPr>
          </a:p>
        </p:txBody>
      </p:sp>
      <p:sp>
        <p:nvSpPr>
          <p:cNvPr id="3" name="Rectangle 2"/>
          <p:cNvSpPr/>
          <p:nvPr/>
        </p:nvSpPr>
        <p:spPr>
          <a:xfrm>
            <a:off x="6440049" y="1894298"/>
            <a:ext cx="2468880" cy="1200329"/>
          </a:xfrm>
          <a:prstGeom prst="rect">
            <a:avLst/>
          </a:prstGeom>
        </p:spPr>
        <p:txBody>
          <a:bodyPr wrap="square">
            <a:spAutoFit/>
          </a:bodyPr>
          <a:lstStyle/>
          <a:p>
            <a:r>
              <a:rPr lang="en-US" dirty="0"/>
              <a:t>Conducted</a:t>
            </a:r>
            <a:r>
              <a:rPr lang="en-US" b="1" dirty="0"/>
              <a:t> cognitive interviews </a:t>
            </a:r>
            <a:r>
              <a:rPr lang="en-US" dirty="0"/>
              <a:t>with students re: exhibit activities</a:t>
            </a:r>
            <a:endParaRPr lang="en-US" dirty="0"/>
          </a:p>
        </p:txBody>
      </p:sp>
      <p:sp>
        <p:nvSpPr>
          <p:cNvPr id="4" name="Rectangle 3"/>
          <p:cNvSpPr/>
          <p:nvPr/>
        </p:nvSpPr>
        <p:spPr>
          <a:xfrm>
            <a:off x="489194" y="1894298"/>
            <a:ext cx="2468880" cy="923330"/>
          </a:xfrm>
          <a:prstGeom prst="rect">
            <a:avLst/>
          </a:prstGeom>
        </p:spPr>
        <p:txBody>
          <a:bodyPr wrap="square">
            <a:spAutoFit/>
          </a:bodyPr>
          <a:lstStyle/>
          <a:p>
            <a:r>
              <a:rPr lang="en-US" dirty="0">
                <a:solidFill>
                  <a:schemeClr val="bg1">
                    <a:lumMod val="75000"/>
                  </a:schemeClr>
                </a:solidFill>
              </a:rPr>
              <a:t>Conducted </a:t>
            </a:r>
            <a:r>
              <a:rPr lang="en-US" b="1" dirty="0">
                <a:solidFill>
                  <a:schemeClr val="bg1">
                    <a:lumMod val="75000"/>
                  </a:schemeClr>
                </a:solidFill>
              </a:rPr>
              <a:t>observations</a:t>
            </a:r>
            <a:r>
              <a:rPr lang="en-US" dirty="0">
                <a:solidFill>
                  <a:schemeClr val="bg1">
                    <a:lumMod val="75000"/>
                  </a:schemeClr>
                </a:solidFill>
              </a:rPr>
              <a:t> using Dimensions of Success</a:t>
            </a:r>
            <a:endParaRPr lang="en-US" dirty="0">
              <a:solidFill>
                <a:schemeClr val="bg1">
                  <a:lumMod val="75000"/>
                </a:schemeClr>
              </a:solidFill>
            </a:endParaRPr>
          </a:p>
        </p:txBody>
      </p:sp>
      <p:sp>
        <p:nvSpPr>
          <p:cNvPr id="11" name="TextBox 10"/>
          <p:cNvSpPr txBox="1"/>
          <p:nvPr/>
        </p:nvSpPr>
        <p:spPr>
          <a:xfrm>
            <a:off x="3544706" y="1532547"/>
            <a:ext cx="2180493"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solidFill>
                  <a:schemeClr val="accent2">
                    <a:lumMod val="20000"/>
                    <a:lumOff val="80000"/>
                  </a:schemeClr>
                </a:solidFill>
              </a:rPr>
              <a:t>Selfie</a:t>
            </a:r>
          </a:p>
        </p:txBody>
      </p:sp>
      <p:sp>
        <p:nvSpPr>
          <p:cNvPr id="12" name="TextBox 11"/>
          <p:cNvSpPr txBox="1"/>
          <p:nvPr/>
        </p:nvSpPr>
        <p:spPr>
          <a:xfrm>
            <a:off x="6440306" y="1532547"/>
            <a:ext cx="2721269"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t>Collaboration</a:t>
            </a:r>
          </a:p>
        </p:txBody>
      </p:sp>
      <p:sp>
        <p:nvSpPr>
          <p:cNvPr id="14" name="TextBox 13"/>
          <p:cNvSpPr txBox="1"/>
          <p:nvPr/>
        </p:nvSpPr>
        <p:spPr>
          <a:xfrm>
            <a:off x="489451" y="1532547"/>
            <a:ext cx="2870301" cy="400110"/>
          </a:xfrm>
          <a:prstGeom prst="rect">
            <a:avLst/>
          </a:prstGeom>
          <a:noFill/>
        </p:spPr>
        <p:txBody>
          <a:bodyPr wrap="square" rtlCol="0">
            <a:spAutoFit/>
          </a:bodyPr>
          <a:lstStyle>
            <a:defPPr>
              <a:defRPr lang="en-US"/>
            </a:defPPr>
            <a:lvl1pPr>
              <a:defRPr sz="2000" b="1">
                <a:solidFill>
                  <a:schemeClr val="accent2">
                    <a:lumMod val="75000"/>
                  </a:schemeClr>
                </a:solidFill>
                <a:latin typeface="Calibri" panose="020F0502020204030204" pitchFamily="34" charset="0"/>
                <a:cs typeface="Calibri" panose="020F0502020204030204" pitchFamily="34" charset="0"/>
              </a:defRPr>
            </a:lvl1pPr>
          </a:lstStyle>
          <a:p>
            <a:r>
              <a:rPr lang="en-US" dirty="0">
                <a:solidFill>
                  <a:schemeClr val="accent2">
                    <a:lumMod val="40000"/>
                    <a:lumOff val="60000"/>
                  </a:schemeClr>
                </a:solidFill>
              </a:rPr>
              <a:t>Professional</a:t>
            </a:r>
          </a:p>
        </p:txBody>
      </p:sp>
      <p:sp>
        <p:nvSpPr>
          <p:cNvPr id="13" name="Rectangle 12"/>
          <p:cNvSpPr/>
          <p:nvPr/>
        </p:nvSpPr>
        <p:spPr>
          <a:xfrm>
            <a:off x="3552251" y="1894298"/>
            <a:ext cx="2468880" cy="923330"/>
          </a:xfrm>
          <a:prstGeom prst="rect">
            <a:avLst/>
          </a:prstGeom>
        </p:spPr>
        <p:txBody>
          <a:bodyPr wrap="square">
            <a:spAutoFit/>
          </a:bodyPr>
          <a:lstStyle/>
          <a:p>
            <a:pPr marL="0" lvl="1" defTabSz="685800">
              <a:defRPr/>
            </a:pPr>
            <a:r>
              <a:rPr lang="en-US" dirty="0">
                <a:solidFill>
                  <a:schemeClr val="bg1">
                    <a:lumMod val="75000"/>
                  </a:schemeClr>
                </a:solidFill>
              </a:rPr>
              <a:t>Exhibit designer doing </a:t>
            </a:r>
          </a:p>
          <a:p>
            <a:pPr marL="0" lvl="1" defTabSz="685800">
              <a:defRPr/>
            </a:pPr>
            <a:r>
              <a:rPr lang="en-US" b="1" dirty="0">
                <a:solidFill>
                  <a:schemeClr val="bg1">
                    <a:lumMod val="75000"/>
                  </a:schemeClr>
                </a:solidFill>
              </a:rPr>
              <a:t>user testing</a:t>
            </a:r>
            <a:r>
              <a:rPr lang="en-US" dirty="0">
                <a:solidFill>
                  <a:schemeClr val="bg1">
                    <a:lumMod val="75000"/>
                  </a:schemeClr>
                </a:solidFill>
              </a:rPr>
              <a:t> of possible </a:t>
            </a:r>
          </a:p>
          <a:p>
            <a:pPr marL="0" lvl="1" defTabSz="685800">
              <a:defRPr/>
            </a:pPr>
            <a:r>
              <a:rPr lang="en-US" dirty="0">
                <a:solidFill>
                  <a:schemeClr val="bg1">
                    <a:lumMod val="75000"/>
                  </a:schemeClr>
                </a:solidFill>
              </a:rPr>
              <a:t>components</a:t>
            </a:r>
            <a:endParaRPr lang="en-US" dirty="0">
              <a:solidFill>
                <a:schemeClr val="bg1">
                  <a:lumMod val="75000"/>
                </a:schemeClr>
              </a:solidFill>
            </a:endParaRPr>
          </a:p>
        </p:txBody>
      </p:sp>
      <p:pic>
        <p:nvPicPr>
          <p:cNvPr id="15" name="Picture 1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6531489" y="3235194"/>
            <a:ext cx="2377440" cy="1645920"/>
          </a:xfrm>
          <a:prstGeom prst="rect">
            <a:avLst/>
          </a:prstGeom>
          <a:ln>
            <a:noFill/>
          </a:ln>
          <a:effectLst>
            <a:outerShdw blurRad="292100" dist="139700" dir="2700000" algn="tl" rotWithShape="0">
              <a:srgbClr val="333333">
                <a:alpha val="65000"/>
              </a:srgbClr>
            </a:outerShdw>
          </a:effectLst>
        </p:spPr>
      </p:pic>
      <p:pic>
        <p:nvPicPr>
          <p:cNvPr id="18" name="Picture 17"/>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39465" y="3296154"/>
            <a:ext cx="2377440" cy="1584960"/>
          </a:xfrm>
          <a:prstGeom prst="rect">
            <a:avLst/>
          </a:prstGeom>
          <a:ln>
            <a:noFill/>
          </a:ln>
          <a:effectLst>
            <a:outerShdw blurRad="292100" dist="139700" dir="2700000" algn="tl" rotWithShape="0">
              <a:srgbClr val="333333">
                <a:alpha val="65000"/>
              </a:srgbClr>
            </a:outerShdw>
          </a:effectLst>
        </p:spPr>
      </p:pic>
      <p:pic>
        <p:nvPicPr>
          <p:cNvPr id="20" name="Picture 19"/>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552251" y="3296154"/>
            <a:ext cx="2377440" cy="15849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46458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9201"/>
            <a:ext cx="9144000" cy="6091238"/>
          </a:xfrm>
          <a:prstGeom prst="rect">
            <a:avLst/>
          </a:prstGeom>
        </p:spPr>
      </p:pic>
      <p:sp>
        <p:nvSpPr>
          <p:cNvPr id="5" name="TextBox 4"/>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Let’s look under the hood</a:t>
            </a:r>
            <a:endParaRPr lang="en-US" sz="4400" dirty="0">
              <a:solidFill>
                <a:schemeClr val="bg1"/>
              </a:solidFill>
            </a:endParaRPr>
          </a:p>
          <a:p>
            <a:pPr marL="347662">
              <a:buSzPct val="150000"/>
            </a:pPr>
            <a:endParaRPr lang="en-US" sz="1200" b="1" dirty="0">
              <a:solidFill>
                <a:schemeClr val="bg1"/>
              </a:solidFill>
            </a:endParaRPr>
          </a:p>
        </p:txBody>
      </p:sp>
    </p:spTree>
    <p:extLst>
      <p:ext uri="{BB962C8B-B14F-4D97-AF65-F5344CB8AC3E}">
        <p14:creationId xmlns:p14="http://schemas.microsoft.com/office/powerpoint/2010/main" val="5525158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Benefits to hybrid evaluations</a:t>
            </a:r>
            <a:endParaRPr lang="en-US" sz="4400" dirty="0">
              <a:solidFill>
                <a:schemeClr val="bg1"/>
              </a:solidFill>
            </a:endParaRPr>
          </a:p>
          <a:p>
            <a:pPr marL="347662">
              <a:buSzPct val="150000"/>
            </a:pPr>
            <a:endParaRPr lang="en-US" sz="1200" b="1" dirty="0">
              <a:solidFill>
                <a:schemeClr val="bg1"/>
              </a:solidFill>
            </a:endParaRPr>
          </a:p>
        </p:txBody>
      </p:sp>
    </p:spTree>
    <p:extLst>
      <p:ext uri="{BB962C8B-B14F-4D97-AF65-F5344CB8AC3E}">
        <p14:creationId xmlns:p14="http://schemas.microsoft.com/office/powerpoint/2010/main" val="34152674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648399900"/>
              </p:ext>
            </p:extLst>
          </p:nvPr>
        </p:nvGraphicFramePr>
        <p:xfrm>
          <a:off x="703987" y="1661747"/>
          <a:ext cx="8023324" cy="919875"/>
        </p:xfrm>
        <a:graphic>
          <a:graphicData uri="http://schemas.openxmlformats.org/drawingml/2006/table">
            <a:tbl>
              <a:tblPr firstRow="1" bandRow="1">
                <a:tableStyleId>{2D5ABB26-0587-4C30-8999-92F81FD0307C}</a:tableStyleId>
              </a:tblPr>
              <a:tblGrid>
                <a:gridCol w="893639">
                  <a:extLst>
                    <a:ext uri="{9D8B030D-6E8A-4147-A177-3AD203B41FA5}">
                      <a16:colId xmlns:a16="http://schemas.microsoft.com/office/drawing/2014/main" val="2048627502"/>
                    </a:ext>
                  </a:extLst>
                </a:gridCol>
                <a:gridCol w="7129685">
                  <a:extLst>
                    <a:ext uri="{9D8B030D-6E8A-4147-A177-3AD203B41FA5}">
                      <a16:colId xmlns:a16="http://schemas.microsoft.com/office/drawing/2014/main" val="2045028732"/>
                    </a:ext>
                  </a:extLst>
                </a:gridCol>
              </a:tblGrid>
              <a:tr h="919875">
                <a:tc>
                  <a:txBody>
                    <a:bodyPr/>
                    <a:lstStyle/>
                    <a:p>
                      <a:pPr algn="ctr"/>
                      <a:endParaRPr lang="en-US" sz="2100" b="1" dirty="0">
                        <a:latin typeface="Tekton Pro" panose="020F0603020208020904" pitchFamily="34" charset="0"/>
                      </a:endParaRPr>
                    </a:p>
                  </a:txBody>
                  <a:tcPr marL="68580" marR="68580" marT="34290" marB="34290">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Works</a:t>
                      </a:r>
                      <a:r>
                        <a:rPr lang="en-US" sz="2400" kern="1200" baseline="0" dirty="0" smtClean="0">
                          <a:solidFill>
                            <a:schemeClr val="tx1"/>
                          </a:solidFill>
                          <a:effectLst/>
                          <a:latin typeface="+mn-lt"/>
                          <a:ea typeface="+mn-ea"/>
                          <a:cs typeface="+mn-cs"/>
                        </a:rPr>
                        <a:t> with c</a:t>
                      </a:r>
                      <a:r>
                        <a:rPr lang="en-US" sz="2400" kern="1200" dirty="0" smtClean="0">
                          <a:solidFill>
                            <a:schemeClr val="tx1"/>
                          </a:solidFill>
                          <a:effectLst/>
                          <a:latin typeface="+mn-lt"/>
                          <a:ea typeface="+mn-ea"/>
                          <a:cs typeface="+mn-cs"/>
                        </a:rPr>
                        <a:t>lients who have </a:t>
                      </a:r>
                      <a:r>
                        <a:rPr lang="en-US" sz="2400" b="1" kern="1200" dirty="0" smtClean="0">
                          <a:solidFill>
                            <a:schemeClr val="accent2">
                              <a:lumMod val="75000"/>
                            </a:schemeClr>
                          </a:solidFill>
                          <a:effectLst/>
                          <a:latin typeface="+mn-lt"/>
                          <a:ea typeface="+mn-ea"/>
                          <a:cs typeface="+mn-cs"/>
                        </a:rPr>
                        <a:t>history</a:t>
                      </a:r>
                      <a:r>
                        <a:rPr lang="en-US" sz="2400" kern="1200" dirty="0" smtClean="0">
                          <a:solidFill>
                            <a:schemeClr val="tx1"/>
                          </a:solidFill>
                          <a:effectLst/>
                          <a:latin typeface="+mn-lt"/>
                          <a:ea typeface="+mn-ea"/>
                          <a:cs typeface="+mn-cs"/>
                        </a:rPr>
                        <a:t> of collecting data</a:t>
                      </a:r>
                    </a:p>
                  </a:txBody>
                  <a:tcPr marL="68580" marR="68580" marT="34290" marB="34290" anchor="ctr"/>
                </a:tc>
                <a:extLst>
                  <a:ext uri="{0D108BD9-81ED-4DB2-BD59-A6C34878D82A}">
                    <a16:rowId xmlns:a16="http://schemas.microsoft.com/office/drawing/2014/main" val="1203174398"/>
                  </a:ext>
                </a:extLst>
              </a:tr>
            </a:tbl>
          </a:graphicData>
        </a:graphic>
      </p:graphicFrame>
      <p:sp>
        <p:nvSpPr>
          <p:cNvPr id="5" name="TextBox 4"/>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Benefits to hybrid evaluations</a:t>
            </a:r>
            <a:endParaRPr lang="en-US" sz="4400" dirty="0">
              <a:solidFill>
                <a:schemeClr val="bg1"/>
              </a:solidFill>
            </a:endParaRPr>
          </a:p>
          <a:p>
            <a:pPr marL="347662">
              <a:buSzPct val="150000"/>
            </a:pPr>
            <a:endParaRPr lang="en-US" sz="1200" b="1" dirty="0">
              <a:solidFill>
                <a:schemeClr val="bg1"/>
              </a:solidFill>
            </a:endParaRPr>
          </a:p>
        </p:txBody>
      </p:sp>
    </p:spTree>
    <p:extLst>
      <p:ext uri="{BB962C8B-B14F-4D97-AF65-F5344CB8AC3E}">
        <p14:creationId xmlns:p14="http://schemas.microsoft.com/office/powerpoint/2010/main" val="16701529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339902475"/>
              </p:ext>
            </p:extLst>
          </p:nvPr>
        </p:nvGraphicFramePr>
        <p:xfrm>
          <a:off x="703987" y="1661747"/>
          <a:ext cx="8023324" cy="1629493"/>
        </p:xfrm>
        <a:graphic>
          <a:graphicData uri="http://schemas.openxmlformats.org/drawingml/2006/table">
            <a:tbl>
              <a:tblPr firstRow="1" bandRow="1">
                <a:tableStyleId>{2D5ABB26-0587-4C30-8999-92F81FD0307C}</a:tableStyleId>
              </a:tblPr>
              <a:tblGrid>
                <a:gridCol w="893639">
                  <a:extLst>
                    <a:ext uri="{9D8B030D-6E8A-4147-A177-3AD203B41FA5}">
                      <a16:colId xmlns:a16="http://schemas.microsoft.com/office/drawing/2014/main" val="2048627502"/>
                    </a:ext>
                  </a:extLst>
                </a:gridCol>
                <a:gridCol w="7129685">
                  <a:extLst>
                    <a:ext uri="{9D8B030D-6E8A-4147-A177-3AD203B41FA5}">
                      <a16:colId xmlns:a16="http://schemas.microsoft.com/office/drawing/2014/main" val="2045028732"/>
                    </a:ext>
                  </a:extLst>
                </a:gridCol>
              </a:tblGrid>
              <a:tr h="919875">
                <a:tc>
                  <a:txBody>
                    <a:bodyPr/>
                    <a:lstStyle/>
                    <a:p>
                      <a:pPr algn="ctr"/>
                      <a:endParaRPr lang="en-US" sz="2100" b="1" dirty="0">
                        <a:solidFill>
                          <a:schemeClr val="bg1">
                            <a:lumMod val="75000"/>
                          </a:schemeClr>
                        </a:solidFill>
                        <a:latin typeface="Tekton Pro" panose="020F0603020208020904" pitchFamily="34" charset="0"/>
                      </a:endParaRPr>
                    </a:p>
                  </a:txBody>
                  <a:tcPr marL="68580" marR="68580" marT="34290" marB="34290">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Works</a:t>
                      </a:r>
                      <a:r>
                        <a:rPr lang="en-US" sz="2400" kern="1200" baseline="0" dirty="0" smtClean="0">
                          <a:solidFill>
                            <a:schemeClr val="bg1">
                              <a:lumMod val="75000"/>
                            </a:schemeClr>
                          </a:solidFill>
                          <a:effectLst/>
                          <a:latin typeface="+mn-lt"/>
                          <a:ea typeface="+mn-ea"/>
                          <a:cs typeface="+mn-cs"/>
                        </a:rPr>
                        <a:t> with c</a:t>
                      </a:r>
                      <a:r>
                        <a:rPr lang="en-US" sz="2400" kern="1200" dirty="0" smtClean="0">
                          <a:solidFill>
                            <a:schemeClr val="bg1">
                              <a:lumMod val="75000"/>
                            </a:schemeClr>
                          </a:solidFill>
                          <a:effectLst/>
                          <a:latin typeface="+mn-lt"/>
                          <a:ea typeface="+mn-ea"/>
                          <a:cs typeface="+mn-cs"/>
                        </a:rPr>
                        <a:t>lients who have </a:t>
                      </a:r>
                      <a:r>
                        <a:rPr lang="en-US" sz="2400" b="1" kern="1200" dirty="0" smtClean="0">
                          <a:solidFill>
                            <a:schemeClr val="bg1">
                              <a:lumMod val="75000"/>
                            </a:schemeClr>
                          </a:solidFill>
                          <a:effectLst/>
                          <a:latin typeface="+mn-lt"/>
                          <a:ea typeface="+mn-ea"/>
                          <a:cs typeface="+mn-cs"/>
                        </a:rPr>
                        <a:t>history</a:t>
                      </a:r>
                      <a:r>
                        <a:rPr lang="en-US" sz="2400" kern="1200" dirty="0" smtClean="0">
                          <a:solidFill>
                            <a:schemeClr val="bg1">
                              <a:lumMod val="75000"/>
                            </a:schemeClr>
                          </a:solidFill>
                          <a:effectLst/>
                          <a:latin typeface="+mn-lt"/>
                          <a:ea typeface="+mn-ea"/>
                          <a:cs typeface="+mn-cs"/>
                        </a:rPr>
                        <a:t> of collecting data</a:t>
                      </a:r>
                    </a:p>
                  </a:txBody>
                  <a:tcPr marL="68580" marR="68580" marT="34290" marB="34290" anchor="ctr"/>
                </a:tc>
                <a:extLst>
                  <a:ext uri="{0D108BD9-81ED-4DB2-BD59-A6C34878D82A}">
                    <a16:rowId xmlns:a16="http://schemas.microsoft.com/office/drawing/2014/main" val="1203174398"/>
                  </a:ext>
                </a:extLst>
              </a:tr>
              <a:tr h="709618">
                <a:tc>
                  <a:txBody>
                    <a:bodyPr/>
                    <a:lstStyle/>
                    <a:p>
                      <a:endParaRPr lang="en-US" sz="1800" dirty="0"/>
                    </a:p>
                  </a:txBody>
                  <a:tcPr marL="68580" marR="68580" marT="34290" marB="34290">
                    <a:blipFill dpi="0" rotWithShape="1">
                      <a:blip r:embed="rId4"/>
                      <a:srcRect/>
                      <a:stretch>
                        <a:fillRect l="12000" t="10000" r="12000" b="5000"/>
                      </a:stretch>
                    </a:blipFill>
                  </a:tcPr>
                </a:tc>
                <a:tc>
                  <a:txBody>
                    <a:bodyPr/>
                    <a:lstStyle/>
                    <a:p>
                      <a:pPr marL="17780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Capitalizes on </a:t>
                      </a:r>
                      <a:r>
                        <a:rPr lang="en-US" sz="2400" b="1" kern="1200" dirty="0" smtClean="0">
                          <a:solidFill>
                            <a:schemeClr val="accent2">
                              <a:lumMod val="75000"/>
                            </a:schemeClr>
                          </a:solidFill>
                          <a:effectLst/>
                          <a:latin typeface="+mn-lt"/>
                          <a:ea typeface="+mn-ea"/>
                          <a:cs typeface="+mn-cs"/>
                        </a:rPr>
                        <a:t>complementary</a:t>
                      </a:r>
                      <a:r>
                        <a:rPr lang="en-US" sz="2400" kern="1200" dirty="0" smtClean="0">
                          <a:solidFill>
                            <a:schemeClr val="tx1"/>
                          </a:solidFill>
                          <a:effectLst/>
                          <a:latin typeface="+mn-lt"/>
                          <a:ea typeface="+mn-ea"/>
                          <a:cs typeface="+mn-cs"/>
                        </a:rPr>
                        <a:t> expertise </a:t>
                      </a:r>
                      <a:endParaRPr lang="en-US" sz="2400" b="0" kern="1200" dirty="0">
                        <a:solidFill>
                          <a:srgbClr val="080808"/>
                        </a:solidFill>
                        <a:latin typeface="+mn-lt"/>
                        <a:ea typeface="+mn-ea"/>
                        <a:cs typeface="+mn-cs"/>
                      </a:endParaRPr>
                    </a:p>
                  </a:txBody>
                  <a:tcPr marL="68580" marR="68580" marT="34290" marB="34290" anchor="ctr"/>
                </a:tc>
                <a:extLst>
                  <a:ext uri="{0D108BD9-81ED-4DB2-BD59-A6C34878D82A}">
                    <a16:rowId xmlns:a16="http://schemas.microsoft.com/office/drawing/2014/main" val="1591456052"/>
                  </a:ext>
                </a:extLst>
              </a:tr>
            </a:tbl>
          </a:graphicData>
        </a:graphic>
      </p:graphicFrame>
      <p:sp>
        <p:nvSpPr>
          <p:cNvPr id="5" name="TextBox 4"/>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Benefits to hybrid evaluations</a:t>
            </a:r>
            <a:endParaRPr lang="en-US" sz="4400" dirty="0">
              <a:solidFill>
                <a:schemeClr val="bg1"/>
              </a:solidFill>
            </a:endParaRPr>
          </a:p>
          <a:p>
            <a:pPr marL="347662">
              <a:buSzPct val="150000"/>
            </a:pPr>
            <a:endParaRPr lang="en-US" sz="1200" b="1" dirty="0">
              <a:solidFill>
                <a:schemeClr val="bg1"/>
              </a:solidFill>
            </a:endParaRPr>
          </a:p>
        </p:txBody>
      </p:sp>
      <p:sp>
        <p:nvSpPr>
          <p:cNvPr id="2" name="Rectangle 1"/>
          <p:cNvSpPr/>
          <p:nvPr/>
        </p:nvSpPr>
        <p:spPr>
          <a:xfrm>
            <a:off x="601883" y="1516284"/>
            <a:ext cx="1064871" cy="1076445"/>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67953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834283796"/>
              </p:ext>
            </p:extLst>
          </p:nvPr>
        </p:nvGraphicFramePr>
        <p:xfrm>
          <a:off x="703987" y="1661747"/>
          <a:ext cx="8023324" cy="2549368"/>
        </p:xfrm>
        <a:graphic>
          <a:graphicData uri="http://schemas.openxmlformats.org/drawingml/2006/table">
            <a:tbl>
              <a:tblPr firstRow="1" bandRow="1">
                <a:tableStyleId>{2D5ABB26-0587-4C30-8999-92F81FD0307C}</a:tableStyleId>
              </a:tblPr>
              <a:tblGrid>
                <a:gridCol w="893639">
                  <a:extLst>
                    <a:ext uri="{9D8B030D-6E8A-4147-A177-3AD203B41FA5}">
                      <a16:colId xmlns:a16="http://schemas.microsoft.com/office/drawing/2014/main" val="2048627502"/>
                    </a:ext>
                  </a:extLst>
                </a:gridCol>
                <a:gridCol w="7129685">
                  <a:extLst>
                    <a:ext uri="{9D8B030D-6E8A-4147-A177-3AD203B41FA5}">
                      <a16:colId xmlns:a16="http://schemas.microsoft.com/office/drawing/2014/main" val="2045028732"/>
                    </a:ext>
                  </a:extLst>
                </a:gridCol>
              </a:tblGrid>
              <a:tr h="919875">
                <a:tc>
                  <a:txBody>
                    <a:bodyPr/>
                    <a:lstStyle/>
                    <a:p>
                      <a:pPr algn="ctr"/>
                      <a:endParaRPr lang="en-US" sz="2100" b="1" dirty="0">
                        <a:latin typeface="Tekton Pro" panose="020F0603020208020904" pitchFamily="34" charset="0"/>
                      </a:endParaRPr>
                    </a:p>
                  </a:txBody>
                  <a:tcPr marL="68580" marR="68580" marT="34290" marB="34290">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Works</a:t>
                      </a:r>
                      <a:r>
                        <a:rPr lang="en-US" sz="2400" kern="1200" baseline="0" dirty="0" smtClean="0">
                          <a:solidFill>
                            <a:schemeClr val="bg1">
                              <a:lumMod val="75000"/>
                            </a:schemeClr>
                          </a:solidFill>
                          <a:effectLst/>
                          <a:latin typeface="+mn-lt"/>
                          <a:ea typeface="+mn-ea"/>
                          <a:cs typeface="+mn-cs"/>
                        </a:rPr>
                        <a:t> with c</a:t>
                      </a:r>
                      <a:r>
                        <a:rPr lang="en-US" sz="2400" kern="1200" dirty="0" smtClean="0">
                          <a:solidFill>
                            <a:schemeClr val="bg1">
                              <a:lumMod val="75000"/>
                            </a:schemeClr>
                          </a:solidFill>
                          <a:effectLst/>
                          <a:latin typeface="+mn-lt"/>
                          <a:ea typeface="+mn-ea"/>
                          <a:cs typeface="+mn-cs"/>
                        </a:rPr>
                        <a:t>lients who have </a:t>
                      </a:r>
                      <a:r>
                        <a:rPr lang="en-US" sz="2400" b="1" kern="1200" dirty="0" smtClean="0">
                          <a:solidFill>
                            <a:schemeClr val="bg1">
                              <a:lumMod val="75000"/>
                            </a:schemeClr>
                          </a:solidFill>
                          <a:effectLst/>
                          <a:latin typeface="+mn-lt"/>
                          <a:ea typeface="+mn-ea"/>
                          <a:cs typeface="+mn-cs"/>
                        </a:rPr>
                        <a:t>history</a:t>
                      </a:r>
                      <a:r>
                        <a:rPr lang="en-US" sz="2400" kern="1200" dirty="0" smtClean="0">
                          <a:solidFill>
                            <a:schemeClr val="bg1">
                              <a:lumMod val="75000"/>
                            </a:schemeClr>
                          </a:solidFill>
                          <a:effectLst/>
                          <a:latin typeface="+mn-lt"/>
                          <a:ea typeface="+mn-ea"/>
                          <a:cs typeface="+mn-cs"/>
                        </a:rPr>
                        <a:t> of collecting data</a:t>
                      </a:r>
                    </a:p>
                  </a:txBody>
                  <a:tcPr marL="68580" marR="68580" marT="34290" marB="34290" anchor="ctr"/>
                </a:tc>
                <a:extLst>
                  <a:ext uri="{0D108BD9-81ED-4DB2-BD59-A6C34878D82A}">
                    <a16:rowId xmlns:a16="http://schemas.microsoft.com/office/drawing/2014/main" val="1203174398"/>
                  </a:ext>
                </a:extLst>
              </a:tr>
              <a:tr h="709618">
                <a:tc>
                  <a:txBody>
                    <a:bodyPr/>
                    <a:lstStyle/>
                    <a:p>
                      <a:endParaRPr lang="en-US" sz="1800" dirty="0"/>
                    </a:p>
                  </a:txBody>
                  <a:tcPr marL="68580" marR="68580" marT="34290" marB="34290">
                    <a:blipFill dpi="0" rotWithShape="1">
                      <a:blip r:embed="rId4"/>
                      <a:srcRect/>
                      <a:stretch>
                        <a:fillRect l="12000" t="10000" r="12000" b="5000"/>
                      </a:stretch>
                    </a:blipFill>
                  </a:tcPr>
                </a:tc>
                <a:tc>
                  <a:txBody>
                    <a:bodyPr/>
                    <a:lstStyle/>
                    <a:p>
                      <a:pPr marL="17780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Capitalizes on </a:t>
                      </a:r>
                      <a:r>
                        <a:rPr lang="en-US" sz="2400" b="1" kern="1200" dirty="0" smtClean="0">
                          <a:solidFill>
                            <a:schemeClr val="bg1">
                              <a:lumMod val="75000"/>
                            </a:schemeClr>
                          </a:solidFill>
                          <a:effectLst/>
                          <a:latin typeface="+mn-lt"/>
                          <a:ea typeface="+mn-ea"/>
                          <a:cs typeface="+mn-cs"/>
                        </a:rPr>
                        <a:t>complementary</a:t>
                      </a:r>
                      <a:r>
                        <a:rPr lang="en-US" sz="2400" kern="1200" dirty="0" smtClean="0">
                          <a:solidFill>
                            <a:schemeClr val="bg1">
                              <a:lumMod val="75000"/>
                            </a:schemeClr>
                          </a:solidFill>
                          <a:effectLst/>
                          <a:latin typeface="+mn-lt"/>
                          <a:ea typeface="+mn-ea"/>
                          <a:cs typeface="+mn-cs"/>
                        </a:rPr>
                        <a:t> expertise </a:t>
                      </a:r>
                      <a:endParaRPr lang="en-US" sz="2400" b="0" kern="1200" dirty="0">
                        <a:solidFill>
                          <a:schemeClr val="bg1">
                            <a:lumMod val="75000"/>
                          </a:schemeClr>
                        </a:solidFill>
                        <a:latin typeface="+mn-lt"/>
                        <a:ea typeface="+mn-ea"/>
                        <a:cs typeface="+mn-cs"/>
                      </a:endParaRPr>
                    </a:p>
                  </a:txBody>
                  <a:tcPr marL="68580" marR="68580" marT="34290" marB="34290" anchor="ctr"/>
                </a:tc>
                <a:extLst>
                  <a:ext uri="{0D108BD9-81ED-4DB2-BD59-A6C34878D82A}">
                    <a16:rowId xmlns:a16="http://schemas.microsoft.com/office/drawing/2014/main" val="1591456052"/>
                  </a:ext>
                </a:extLst>
              </a:tr>
              <a:tr h="919875">
                <a:tc>
                  <a:txBody>
                    <a:bodyPr/>
                    <a:lstStyle/>
                    <a:p>
                      <a:endParaRPr lang="en-US" sz="1800" dirty="0"/>
                    </a:p>
                  </a:txBody>
                  <a:tcPr marL="68580" marR="68580" marT="34290" marB="34290">
                    <a:blipFill dpi="0" rotWithShape="1">
                      <a:blip r:embed="rId5">
                        <a:extLst>
                          <a:ext uri="{28A0092B-C50C-407E-A947-70E740481C1C}">
                            <a14:useLocalDpi xmlns:a14="http://schemas.microsoft.com/office/drawing/2010/main" val="0"/>
                          </a:ext>
                        </a:extLst>
                      </a:blip>
                      <a:srcRect/>
                      <a:stretch>
                        <a:fillRect l="4000" t="6000" r="4000" b="6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Clients can gather </a:t>
                      </a:r>
                      <a:r>
                        <a:rPr lang="en-US" sz="2400" b="1" kern="1200" dirty="0" smtClean="0">
                          <a:solidFill>
                            <a:schemeClr val="accent2">
                              <a:lumMod val="75000"/>
                            </a:schemeClr>
                          </a:solidFill>
                          <a:effectLst/>
                          <a:latin typeface="+mn-lt"/>
                          <a:ea typeface="+mn-ea"/>
                          <a:cs typeface="+mn-cs"/>
                        </a:rPr>
                        <a:t>feedback</a:t>
                      </a:r>
                      <a:r>
                        <a:rPr lang="en-US" sz="2400" kern="1200" dirty="0" smtClean="0">
                          <a:solidFill>
                            <a:schemeClr val="tx1"/>
                          </a:solidFill>
                          <a:effectLst/>
                          <a:latin typeface="+mn-lt"/>
                          <a:ea typeface="+mn-ea"/>
                          <a:cs typeface="+mn-cs"/>
                        </a:rPr>
                        <a:t> to inform revisions</a:t>
                      </a:r>
                    </a:p>
                  </a:txBody>
                  <a:tcPr marL="68580" marR="68580" marT="34290" marB="34290" anchor="ctr"/>
                </a:tc>
                <a:extLst>
                  <a:ext uri="{0D108BD9-81ED-4DB2-BD59-A6C34878D82A}">
                    <a16:rowId xmlns:a16="http://schemas.microsoft.com/office/drawing/2014/main" val="3096809734"/>
                  </a:ext>
                </a:extLst>
              </a:tr>
            </a:tbl>
          </a:graphicData>
        </a:graphic>
      </p:graphicFrame>
      <p:sp>
        <p:nvSpPr>
          <p:cNvPr id="5" name="TextBox 4"/>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Benefits to hybrid evaluations</a:t>
            </a:r>
            <a:endParaRPr lang="en-US" sz="4400" dirty="0">
              <a:solidFill>
                <a:schemeClr val="bg1"/>
              </a:solidFill>
            </a:endParaRPr>
          </a:p>
          <a:p>
            <a:pPr marL="347662">
              <a:buSzPct val="150000"/>
            </a:pPr>
            <a:endParaRPr lang="en-US" sz="1200" b="1" dirty="0">
              <a:solidFill>
                <a:schemeClr val="bg1"/>
              </a:solidFill>
            </a:endParaRPr>
          </a:p>
        </p:txBody>
      </p:sp>
      <p:sp>
        <p:nvSpPr>
          <p:cNvPr id="4" name="Rectangle 3"/>
          <p:cNvSpPr/>
          <p:nvPr/>
        </p:nvSpPr>
        <p:spPr>
          <a:xfrm>
            <a:off x="601883" y="1516284"/>
            <a:ext cx="1064871" cy="180565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02714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50850389"/>
              </p:ext>
            </p:extLst>
          </p:nvPr>
        </p:nvGraphicFramePr>
        <p:xfrm>
          <a:off x="703987" y="1661747"/>
          <a:ext cx="8023324" cy="3469243"/>
        </p:xfrm>
        <a:graphic>
          <a:graphicData uri="http://schemas.openxmlformats.org/drawingml/2006/table">
            <a:tbl>
              <a:tblPr firstRow="1" bandRow="1">
                <a:tableStyleId>{2D5ABB26-0587-4C30-8999-92F81FD0307C}</a:tableStyleId>
              </a:tblPr>
              <a:tblGrid>
                <a:gridCol w="893639">
                  <a:extLst>
                    <a:ext uri="{9D8B030D-6E8A-4147-A177-3AD203B41FA5}">
                      <a16:colId xmlns:a16="http://schemas.microsoft.com/office/drawing/2014/main" val="2048627502"/>
                    </a:ext>
                  </a:extLst>
                </a:gridCol>
                <a:gridCol w="7129685">
                  <a:extLst>
                    <a:ext uri="{9D8B030D-6E8A-4147-A177-3AD203B41FA5}">
                      <a16:colId xmlns:a16="http://schemas.microsoft.com/office/drawing/2014/main" val="2045028732"/>
                    </a:ext>
                  </a:extLst>
                </a:gridCol>
              </a:tblGrid>
              <a:tr h="919875">
                <a:tc>
                  <a:txBody>
                    <a:bodyPr/>
                    <a:lstStyle/>
                    <a:p>
                      <a:pPr algn="ctr"/>
                      <a:endParaRPr lang="en-US" sz="2100" b="1" dirty="0">
                        <a:latin typeface="Tekton Pro" panose="020F0603020208020904" pitchFamily="34" charset="0"/>
                      </a:endParaRPr>
                    </a:p>
                  </a:txBody>
                  <a:tcPr marL="68580" marR="68580" marT="34290" marB="34290">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Works</a:t>
                      </a:r>
                      <a:r>
                        <a:rPr lang="en-US" sz="2400" kern="1200" baseline="0" dirty="0" smtClean="0">
                          <a:solidFill>
                            <a:schemeClr val="bg1">
                              <a:lumMod val="75000"/>
                            </a:schemeClr>
                          </a:solidFill>
                          <a:effectLst/>
                          <a:latin typeface="+mn-lt"/>
                          <a:ea typeface="+mn-ea"/>
                          <a:cs typeface="+mn-cs"/>
                        </a:rPr>
                        <a:t> with c</a:t>
                      </a:r>
                      <a:r>
                        <a:rPr lang="en-US" sz="2400" kern="1200" dirty="0" smtClean="0">
                          <a:solidFill>
                            <a:schemeClr val="bg1">
                              <a:lumMod val="75000"/>
                            </a:schemeClr>
                          </a:solidFill>
                          <a:effectLst/>
                          <a:latin typeface="+mn-lt"/>
                          <a:ea typeface="+mn-ea"/>
                          <a:cs typeface="+mn-cs"/>
                        </a:rPr>
                        <a:t>lients who have </a:t>
                      </a:r>
                      <a:r>
                        <a:rPr lang="en-US" sz="2400" b="1" kern="1200" dirty="0" smtClean="0">
                          <a:solidFill>
                            <a:schemeClr val="bg1">
                              <a:lumMod val="75000"/>
                            </a:schemeClr>
                          </a:solidFill>
                          <a:effectLst/>
                          <a:latin typeface="+mn-lt"/>
                          <a:ea typeface="+mn-ea"/>
                          <a:cs typeface="+mn-cs"/>
                        </a:rPr>
                        <a:t>history</a:t>
                      </a:r>
                      <a:r>
                        <a:rPr lang="en-US" sz="2400" kern="1200" dirty="0" smtClean="0">
                          <a:solidFill>
                            <a:schemeClr val="bg1">
                              <a:lumMod val="75000"/>
                            </a:schemeClr>
                          </a:solidFill>
                          <a:effectLst/>
                          <a:latin typeface="+mn-lt"/>
                          <a:ea typeface="+mn-ea"/>
                          <a:cs typeface="+mn-cs"/>
                        </a:rPr>
                        <a:t> of collecting data</a:t>
                      </a:r>
                    </a:p>
                  </a:txBody>
                  <a:tcPr marL="68580" marR="68580" marT="34290" marB="34290" anchor="ctr"/>
                </a:tc>
                <a:extLst>
                  <a:ext uri="{0D108BD9-81ED-4DB2-BD59-A6C34878D82A}">
                    <a16:rowId xmlns:a16="http://schemas.microsoft.com/office/drawing/2014/main" val="1203174398"/>
                  </a:ext>
                </a:extLst>
              </a:tr>
              <a:tr h="709618">
                <a:tc>
                  <a:txBody>
                    <a:bodyPr/>
                    <a:lstStyle/>
                    <a:p>
                      <a:endParaRPr lang="en-US" sz="1800" dirty="0"/>
                    </a:p>
                  </a:txBody>
                  <a:tcPr marL="68580" marR="68580" marT="34290" marB="34290">
                    <a:blipFill dpi="0" rotWithShape="1">
                      <a:blip r:embed="rId4"/>
                      <a:srcRect/>
                      <a:stretch>
                        <a:fillRect l="12000" t="10000" r="12000" b="5000"/>
                      </a:stretch>
                    </a:blipFill>
                  </a:tcPr>
                </a:tc>
                <a:tc>
                  <a:txBody>
                    <a:bodyPr/>
                    <a:lstStyle/>
                    <a:p>
                      <a:pPr marL="17780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Capitalizes on </a:t>
                      </a:r>
                      <a:r>
                        <a:rPr lang="en-US" sz="2400" b="1" kern="1200" dirty="0" smtClean="0">
                          <a:solidFill>
                            <a:schemeClr val="bg1">
                              <a:lumMod val="75000"/>
                            </a:schemeClr>
                          </a:solidFill>
                          <a:effectLst/>
                          <a:latin typeface="+mn-lt"/>
                          <a:ea typeface="+mn-ea"/>
                          <a:cs typeface="+mn-cs"/>
                        </a:rPr>
                        <a:t>complementary</a:t>
                      </a:r>
                      <a:r>
                        <a:rPr lang="en-US" sz="2400" kern="1200" dirty="0" smtClean="0">
                          <a:solidFill>
                            <a:schemeClr val="bg1">
                              <a:lumMod val="75000"/>
                            </a:schemeClr>
                          </a:solidFill>
                          <a:effectLst/>
                          <a:latin typeface="+mn-lt"/>
                          <a:ea typeface="+mn-ea"/>
                          <a:cs typeface="+mn-cs"/>
                        </a:rPr>
                        <a:t> expertise </a:t>
                      </a:r>
                      <a:endParaRPr lang="en-US" sz="2400" b="0" kern="1200" dirty="0">
                        <a:solidFill>
                          <a:schemeClr val="bg1">
                            <a:lumMod val="75000"/>
                          </a:schemeClr>
                        </a:solidFill>
                        <a:latin typeface="+mn-lt"/>
                        <a:ea typeface="+mn-ea"/>
                        <a:cs typeface="+mn-cs"/>
                      </a:endParaRPr>
                    </a:p>
                  </a:txBody>
                  <a:tcPr marL="68580" marR="68580" marT="34290" marB="34290" anchor="ctr"/>
                </a:tc>
                <a:extLst>
                  <a:ext uri="{0D108BD9-81ED-4DB2-BD59-A6C34878D82A}">
                    <a16:rowId xmlns:a16="http://schemas.microsoft.com/office/drawing/2014/main" val="1591456052"/>
                  </a:ext>
                </a:extLst>
              </a:tr>
              <a:tr h="919875">
                <a:tc>
                  <a:txBody>
                    <a:bodyPr/>
                    <a:lstStyle/>
                    <a:p>
                      <a:endParaRPr lang="en-US" sz="1800" dirty="0"/>
                    </a:p>
                  </a:txBody>
                  <a:tcPr marL="68580" marR="68580" marT="34290" marB="34290">
                    <a:blipFill dpi="0" rotWithShape="1">
                      <a:blip r:embed="rId5">
                        <a:extLst>
                          <a:ext uri="{28A0092B-C50C-407E-A947-70E740481C1C}">
                            <a14:useLocalDpi xmlns:a14="http://schemas.microsoft.com/office/drawing/2010/main" val="0"/>
                          </a:ext>
                        </a:extLst>
                      </a:blip>
                      <a:srcRect/>
                      <a:stretch>
                        <a:fillRect l="4000" t="6000" r="4000" b="6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Clients can gather </a:t>
                      </a:r>
                      <a:r>
                        <a:rPr lang="en-US" sz="2400" b="1" kern="1200" dirty="0" smtClean="0">
                          <a:solidFill>
                            <a:schemeClr val="bg1">
                              <a:lumMod val="75000"/>
                            </a:schemeClr>
                          </a:solidFill>
                          <a:effectLst/>
                          <a:latin typeface="+mn-lt"/>
                          <a:ea typeface="+mn-ea"/>
                          <a:cs typeface="+mn-cs"/>
                        </a:rPr>
                        <a:t>feedback</a:t>
                      </a:r>
                      <a:r>
                        <a:rPr lang="en-US" sz="2400" kern="1200" dirty="0" smtClean="0">
                          <a:solidFill>
                            <a:schemeClr val="bg1">
                              <a:lumMod val="75000"/>
                            </a:schemeClr>
                          </a:solidFill>
                          <a:effectLst/>
                          <a:latin typeface="+mn-lt"/>
                          <a:ea typeface="+mn-ea"/>
                          <a:cs typeface="+mn-cs"/>
                        </a:rPr>
                        <a:t> to inform revisions</a:t>
                      </a:r>
                    </a:p>
                  </a:txBody>
                  <a:tcPr marL="68580" marR="68580" marT="34290" marB="34290" anchor="ctr"/>
                </a:tc>
                <a:extLst>
                  <a:ext uri="{0D108BD9-81ED-4DB2-BD59-A6C34878D82A}">
                    <a16:rowId xmlns:a16="http://schemas.microsoft.com/office/drawing/2014/main" val="3096809734"/>
                  </a:ext>
                </a:extLst>
              </a:tr>
              <a:tr h="919875">
                <a:tc>
                  <a:txBody>
                    <a:bodyPr/>
                    <a:lstStyle/>
                    <a:p>
                      <a:endParaRPr lang="en-US" sz="1800" dirty="0"/>
                    </a:p>
                  </a:txBody>
                  <a:tcPr marL="68580" marR="68580" marT="34290" marB="34290">
                    <a:blipFill dpi="0" rotWithShape="1">
                      <a:blip r:embed="rId6">
                        <a:extLst>
                          <a:ext uri="{28A0092B-C50C-407E-A947-70E740481C1C}">
                            <a14:useLocalDpi xmlns:a14="http://schemas.microsoft.com/office/drawing/2010/main" val="0"/>
                          </a:ext>
                        </a:extLst>
                      </a:blip>
                      <a:srcRect/>
                      <a:stretch>
                        <a:fillRect l="10000" t="10000" r="10000" b="10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Evaluators can focus on </a:t>
                      </a:r>
                      <a:r>
                        <a:rPr lang="en-US" sz="2400" b="1" kern="1200" dirty="0" smtClean="0">
                          <a:solidFill>
                            <a:schemeClr val="accent2">
                              <a:lumMod val="75000"/>
                            </a:schemeClr>
                          </a:solidFill>
                          <a:effectLst/>
                          <a:latin typeface="+mn-lt"/>
                          <a:ea typeface="+mn-ea"/>
                          <a:cs typeface="+mn-cs"/>
                        </a:rPr>
                        <a:t>bigger</a:t>
                      </a:r>
                      <a:r>
                        <a:rPr lang="en-US" sz="2400" kern="1200" dirty="0" smtClean="0">
                          <a:solidFill>
                            <a:schemeClr val="tx1"/>
                          </a:solidFill>
                          <a:effectLst/>
                          <a:latin typeface="+mn-lt"/>
                          <a:ea typeface="+mn-ea"/>
                          <a:cs typeface="+mn-cs"/>
                        </a:rPr>
                        <a:t> </a:t>
                      </a:r>
                      <a:r>
                        <a:rPr lang="en-US" sz="2400" b="1" kern="1200" dirty="0" smtClean="0">
                          <a:solidFill>
                            <a:schemeClr val="accent2">
                              <a:lumMod val="75000"/>
                            </a:schemeClr>
                          </a:solidFill>
                          <a:effectLst/>
                          <a:latin typeface="+mn-lt"/>
                          <a:ea typeface="+mn-ea"/>
                          <a:cs typeface="+mn-cs"/>
                        </a:rPr>
                        <a:t>picture</a:t>
                      </a:r>
                    </a:p>
                  </a:txBody>
                  <a:tcPr marL="68580" marR="68580" marT="34290" marB="34290" anchor="ctr"/>
                </a:tc>
                <a:extLst>
                  <a:ext uri="{0D108BD9-81ED-4DB2-BD59-A6C34878D82A}">
                    <a16:rowId xmlns:a16="http://schemas.microsoft.com/office/drawing/2014/main" val="3110458987"/>
                  </a:ext>
                </a:extLst>
              </a:tr>
            </a:tbl>
          </a:graphicData>
        </a:graphic>
      </p:graphicFrame>
      <p:sp>
        <p:nvSpPr>
          <p:cNvPr id="5" name="TextBox 4"/>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Benefits to hybrid evaluations</a:t>
            </a:r>
            <a:endParaRPr lang="en-US" sz="4400" dirty="0">
              <a:solidFill>
                <a:schemeClr val="bg1"/>
              </a:solidFill>
            </a:endParaRPr>
          </a:p>
          <a:p>
            <a:pPr marL="347662">
              <a:buSzPct val="150000"/>
            </a:pPr>
            <a:endParaRPr lang="en-US" sz="1200" b="1" dirty="0">
              <a:solidFill>
                <a:schemeClr val="bg1"/>
              </a:solidFill>
            </a:endParaRPr>
          </a:p>
        </p:txBody>
      </p:sp>
      <p:sp>
        <p:nvSpPr>
          <p:cNvPr id="4" name="Rectangle 3"/>
          <p:cNvSpPr/>
          <p:nvPr/>
        </p:nvSpPr>
        <p:spPr>
          <a:xfrm>
            <a:off x="601883" y="1516284"/>
            <a:ext cx="1064871" cy="2650602"/>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93221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4018540824"/>
              </p:ext>
            </p:extLst>
          </p:nvPr>
        </p:nvGraphicFramePr>
        <p:xfrm>
          <a:off x="703987" y="1661747"/>
          <a:ext cx="8023324" cy="4389118"/>
        </p:xfrm>
        <a:graphic>
          <a:graphicData uri="http://schemas.openxmlformats.org/drawingml/2006/table">
            <a:tbl>
              <a:tblPr firstRow="1" bandRow="1">
                <a:tableStyleId>{2D5ABB26-0587-4C30-8999-92F81FD0307C}</a:tableStyleId>
              </a:tblPr>
              <a:tblGrid>
                <a:gridCol w="893639">
                  <a:extLst>
                    <a:ext uri="{9D8B030D-6E8A-4147-A177-3AD203B41FA5}">
                      <a16:colId xmlns:a16="http://schemas.microsoft.com/office/drawing/2014/main" val="2048627502"/>
                    </a:ext>
                  </a:extLst>
                </a:gridCol>
                <a:gridCol w="7129685">
                  <a:extLst>
                    <a:ext uri="{9D8B030D-6E8A-4147-A177-3AD203B41FA5}">
                      <a16:colId xmlns:a16="http://schemas.microsoft.com/office/drawing/2014/main" val="2045028732"/>
                    </a:ext>
                  </a:extLst>
                </a:gridCol>
              </a:tblGrid>
              <a:tr h="919875">
                <a:tc>
                  <a:txBody>
                    <a:bodyPr/>
                    <a:lstStyle/>
                    <a:p>
                      <a:pPr algn="ctr"/>
                      <a:endParaRPr lang="en-US" sz="2100" b="1" dirty="0">
                        <a:latin typeface="Tekton Pro" panose="020F0603020208020904" pitchFamily="34" charset="0"/>
                      </a:endParaRPr>
                    </a:p>
                  </a:txBody>
                  <a:tcPr marL="68580" marR="68580" marT="34290" marB="34290">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Works</a:t>
                      </a:r>
                      <a:r>
                        <a:rPr lang="en-US" sz="2400" kern="1200" baseline="0" dirty="0" smtClean="0">
                          <a:solidFill>
                            <a:schemeClr val="bg1">
                              <a:lumMod val="75000"/>
                            </a:schemeClr>
                          </a:solidFill>
                          <a:effectLst/>
                          <a:latin typeface="+mn-lt"/>
                          <a:ea typeface="+mn-ea"/>
                          <a:cs typeface="+mn-cs"/>
                        </a:rPr>
                        <a:t> with c</a:t>
                      </a:r>
                      <a:r>
                        <a:rPr lang="en-US" sz="2400" kern="1200" dirty="0" smtClean="0">
                          <a:solidFill>
                            <a:schemeClr val="bg1">
                              <a:lumMod val="75000"/>
                            </a:schemeClr>
                          </a:solidFill>
                          <a:effectLst/>
                          <a:latin typeface="+mn-lt"/>
                          <a:ea typeface="+mn-ea"/>
                          <a:cs typeface="+mn-cs"/>
                        </a:rPr>
                        <a:t>lients who have </a:t>
                      </a:r>
                      <a:r>
                        <a:rPr lang="en-US" sz="2400" b="1" kern="1200" dirty="0" smtClean="0">
                          <a:solidFill>
                            <a:schemeClr val="bg1">
                              <a:lumMod val="75000"/>
                            </a:schemeClr>
                          </a:solidFill>
                          <a:effectLst/>
                          <a:latin typeface="+mn-lt"/>
                          <a:ea typeface="+mn-ea"/>
                          <a:cs typeface="+mn-cs"/>
                        </a:rPr>
                        <a:t>history</a:t>
                      </a:r>
                      <a:r>
                        <a:rPr lang="en-US" sz="2400" kern="1200" dirty="0" smtClean="0">
                          <a:solidFill>
                            <a:schemeClr val="bg1">
                              <a:lumMod val="75000"/>
                            </a:schemeClr>
                          </a:solidFill>
                          <a:effectLst/>
                          <a:latin typeface="+mn-lt"/>
                          <a:ea typeface="+mn-ea"/>
                          <a:cs typeface="+mn-cs"/>
                        </a:rPr>
                        <a:t> of collecting data</a:t>
                      </a:r>
                    </a:p>
                  </a:txBody>
                  <a:tcPr marL="68580" marR="68580" marT="34290" marB="34290" anchor="ctr"/>
                </a:tc>
                <a:extLst>
                  <a:ext uri="{0D108BD9-81ED-4DB2-BD59-A6C34878D82A}">
                    <a16:rowId xmlns:a16="http://schemas.microsoft.com/office/drawing/2014/main" val="1203174398"/>
                  </a:ext>
                </a:extLst>
              </a:tr>
              <a:tr h="709618">
                <a:tc>
                  <a:txBody>
                    <a:bodyPr/>
                    <a:lstStyle/>
                    <a:p>
                      <a:endParaRPr lang="en-US" sz="1800" dirty="0"/>
                    </a:p>
                  </a:txBody>
                  <a:tcPr marL="68580" marR="68580" marT="34290" marB="34290">
                    <a:blipFill dpi="0" rotWithShape="1">
                      <a:blip r:embed="rId4"/>
                      <a:srcRect/>
                      <a:stretch>
                        <a:fillRect l="12000" t="10000" r="12000" b="5000"/>
                      </a:stretch>
                    </a:blipFill>
                  </a:tcPr>
                </a:tc>
                <a:tc>
                  <a:txBody>
                    <a:bodyPr/>
                    <a:lstStyle/>
                    <a:p>
                      <a:pPr marL="17780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Capitalizes on </a:t>
                      </a:r>
                      <a:r>
                        <a:rPr lang="en-US" sz="2400" b="1" kern="1200" dirty="0" smtClean="0">
                          <a:solidFill>
                            <a:schemeClr val="bg1">
                              <a:lumMod val="75000"/>
                            </a:schemeClr>
                          </a:solidFill>
                          <a:effectLst/>
                          <a:latin typeface="+mn-lt"/>
                          <a:ea typeface="+mn-ea"/>
                          <a:cs typeface="+mn-cs"/>
                        </a:rPr>
                        <a:t>complementary</a:t>
                      </a:r>
                      <a:r>
                        <a:rPr lang="en-US" sz="2400" kern="1200" dirty="0" smtClean="0">
                          <a:solidFill>
                            <a:schemeClr val="bg1">
                              <a:lumMod val="75000"/>
                            </a:schemeClr>
                          </a:solidFill>
                          <a:effectLst/>
                          <a:latin typeface="+mn-lt"/>
                          <a:ea typeface="+mn-ea"/>
                          <a:cs typeface="+mn-cs"/>
                        </a:rPr>
                        <a:t> expertise </a:t>
                      </a:r>
                      <a:endParaRPr lang="en-US" sz="2400" b="0" kern="1200" dirty="0">
                        <a:solidFill>
                          <a:schemeClr val="bg1">
                            <a:lumMod val="75000"/>
                          </a:schemeClr>
                        </a:solidFill>
                        <a:latin typeface="+mn-lt"/>
                        <a:ea typeface="+mn-ea"/>
                        <a:cs typeface="+mn-cs"/>
                      </a:endParaRPr>
                    </a:p>
                  </a:txBody>
                  <a:tcPr marL="68580" marR="68580" marT="34290" marB="34290" anchor="ctr"/>
                </a:tc>
                <a:extLst>
                  <a:ext uri="{0D108BD9-81ED-4DB2-BD59-A6C34878D82A}">
                    <a16:rowId xmlns:a16="http://schemas.microsoft.com/office/drawing/2014/main" val="1591456052"/>
                  </a:ext>
                </a:extLst>
              </a:tr>
              <a:tr h="919875">
                <a:tc>
                  <a:txBody>
                    <a:bodyPr/>
                    <a:lstStyle/>
                    <a:p>
                      <a:endParaRPr lang="en-US" sz="1800" dirty="0"/>
                    </a:p>
                  </a:txBody>
                  <a:tcPr marL="68580" marR="68580" marT="34290" marB="34290">
                    <a:blipFill dpi="0" rotWithShape="1">
                      <a:blip r:embed="rId5">
                        <a:extLst>
                          <a:ext uri="{28A0092B-C50C-407E-A947-70E740481C1C}">
                            <a14:useLocalDpi xmlns:a14="http://schemas.microsoft.com/office/drawing/2010/main" val="0"/>
                          </a:ext>
                        </a:extLst>
                      </a:blip>
                      <a:srcRect/>
                      <a:stretch>
                        <a:fillRect l="4000" t="6000" r="4000" b="6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Clients can gather </a:t>
                      </a:r>
                      <a:r>
                        <a:rPr lang="en-US" sz="2400" b="1" kern="1200" dirty="0" smtClean="0">
                          <a:solidFill>
                            <a:schemeClr val="bg1">
                              <a:lumMod val="75000"/>
                            </a:schemeClr>
                          </a:solidFill>
                          <a:effectLst/>
                          <a:latin typeface="+mn-lt"/>
                          <a:ea typeface="+mn-ea"/>
                          <a:cs typeface="+mn-cs"/>
                        </a:rPr>
                        <a:t>feedback</a:t>
                      </a:r>
                      <a:r>
                        <a:rPr lang="en-US" sz="2400" kern="1200" dirty="0" smtClean="0">
                          <a:solidFill>
                            <a:schemeClr val="bg1">
                              <a:lumMod val="75000"/>
                            </a:schemeClr>
                          </a:solidFill>
                          <a:effectLst/>
                          <a:latin typeface="+mn-lt"/>
                          <a:ea typeface="+mn-ea"/>
                          <a:cs typeface="+mn-cs"/>
                        </a:rPr>
                        <a:t> to inform revisions</a:t>
                      </a:r>
                    </a:p>
                  </a:txBody>
                  <a:tcPr marL="68580" marR="68580" marT="34290" marB="34290" anchor="ctr"/>
                </a:tc>
                <a:extLst>
                  <a:ext uri="{0D108BD9-81ED-4DB2-BD59-A6C34878D82A}">
                    <a16:rowId xmlns:a16="http://schemas.microsoft.com/office/drawing/2014/main" val="3096809734"/>
                  </a:ext>
                </a:extLst>
              </a:tr>
              <a:tr h="919875">
                <a:tc>
                  <a:txBody>
                    <a:bodyPr/>
                    <a:lstStyle/>
                    <a:p>
                      <a:endParaRPr lang="en-US" sz="1800" dirty="0"/>
                    </a:p>
                  </a:txBody>
                  <a:tcPr marL="68580" marR="68580" marT="34290" marB="34290">
                    <a:blipFill dpi="0" rotWithShape="1">
                      <a:blip r:embed="rId6">
                        <a:extLst>
                          <a:ext uri="{28A0092B-C50C-407E-A947-70E740481C1C}">
                            <a14:useLocalDpi xmlns:a14="http://schemas.microsoft.com/office/drawing/2010/main" val="0"/>
                          </a:ext>
                        </a:extLst>
                      </a:blip>
                      <a:srcRect/>
                      <a:stretch>
                        <a:fillRect l="10000" t="10000" r="10000" b="10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Evaluators can focus on </a:t>
                      </a:r>
                      <a:r>
                        <a:rPr lang="en-US" sz="2400" b="1" kern="1200" dirty="0" smtClean="0">
                          <a:solidFill>
                            <a:schemeClr val="bg1">
                              <a:lumMod val="75000"/>
                            </a:schemeClr>
                          </a:solidFill>
                          <a:effectLst/>
                          <a:latin typeface="+mn-lt"/>
                          <a:ea typeface="+mn-ea"/>
                          <a:cs typeface="+mn-cs"/>
                        </a:rPr>
                        <a:t>bigger</a:t>
                      </a:r>
                      <a:r>
                        <a:rPr lang="en-US" sz="2400" kern="1200" dirty="0" smtClean="0">
                          <a:solidFill>
                            <a:schemeClr val="bg1">
                              <a:lumMod val="75000"/>
                            </a:schemeClr>
                          </a:solidFill>
                          <a:effectLst/>
                          <a:latin typeface="+mn-lt"/>
                          <a:ea typeface="+mn-ea"/>
                          <a:cs typeface="+mn-cs"/>
                        </a:rPr>
                        <a:t> </a:t>
                      </a:r>
                      <a:r>
                        <a:rPr lang="en-US" sz="2400" b="1" kern="1200" dirty="0" smtClean="0">
                          <a:solidFill>
                            <a:schemeClr val="bg1">
                              <a:lumMod val="75000"/>
                            </a:schemeClr>
                          </a:solidFill>
                          <a:effectLst/>
                          <a:latin typeface="+mn-lt"/>
                          <a:ea typeface="+mn-ea"/>
                          <a:cs typeface="+mn-cs"/>
                        </a:rPr>
                        <a:t>picture</a:t>
                      </a:r>
                    </a:p>
                  </a:txBody>
                  <a:tcPr marL="68580" marR="68580" marT="34290" marB="34290" anchor="ctr"/>
                </a:tc>
                <a:extLst>
                  <a:ext uri="{0D108BD9-81ED-4DB2-BD59-A6C34878D82A}">
                    <a16:rowId xmlns:a16="http://schemas.microsoft.com/office/drawing/2014/main" val="3110458987"/>
                  </a:ext>
                </a:extLst>
              </a:tr>
              <a:tr h="919875">
                <a:tc>
                  <a:txBody>
                    <a:bodyPr/>
                    <a:lstStyle/>
                    <a:p>
                      <a:endParaRPr lang="en-US" sz="1800" dirty="0"/>
                    </a:p>
                  </a:txBody>
                  <a:tcPr marL="68580" marR="68580" marT="34290" marB="34290">
                    <a:blipFill dpi="0" rotWithShape="1">
                      <a:blip r:embed="rId7">
                        <a:extLst>
                          <a:ext uri="{28A0092B-C50C-407E-A947-70E740481C1C}">
                            <a14:useLocalDpi xmlns:a14="http://schemas.microsoft.com/office/drawing/2010/main" val="0"/>
                          </a:ext>
                        </a:extLst>
                      </a:blip>
                      <a:srcRect/>
                      <a:stretch>
                        <a:fillRect/>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Greater </a:t>
                      </a:r>
                      <a:r>
                        <a:rPr lang="en-US" sz="2400" b="1" kern="1200" dirty="0" smtClean="0">
                          <a:solidFill>
                            <a:schemeClr val="accent2">
                              <a:lumMod val="75000"/>
                            </a:schemeClr>
                          </a:solidFill>
                          <a:effectLst/>
                          <a:latin typeface="+mn-lt"/>
                          <a:ea typeface="+mn-ea"/>
                          <a:cs typeface="+mn-cs"/>
                        </a:rPr>
                        <a:t>buy-in</a:t>
                      </a:r>
                      <a:r>
                        <a:rPr lang="en-US" sz="2400" kern="1200" dirty="0" smtClean="0">
                          <a:solidFill>
                            <a:schemeClr val="tx1"/>
                          </a:solidFill>
                          <a:effectLst/>
                          <a:latin typeface="+mn-lt"/>
                          <a:ea typeface="+mn-ea"/>
                          <a:cs typeface="+mn-cs"/>
                        </a:rPr>
                        <a:t>,</a:t>
                      </a:r>
                      <a:r>
                        <a:rPr lang="en-US" sz="2400" kern="1200" baseline="0" dirty="0" smtClean="0">
                          <a:solidFill>
                            <a:schemeClr val="tx1"/>
                          </a:solidFill>
                          <a:effectLst/>
                          <a:latin typeface="+mn-lt"/>
                          <a:ea typeface="+mn-ea"/>
                          <a:cs typeface="+mn-cs"/>
                        </a:rPr>
                        <a:t> ownership</a:t>
                      </a:r>
                      <a:endParaRPr lang="en-US" sz="2400" kern="1200" dirty="0" smtClean="0">
                        <a:solidFill>
                          <a:schemeClr val="tx1"/>
                        </a:solidFill>
                        <a:effectLst/>
                        <a:latin typeface="+mn-lt"/>
                        <a:ea typeface="+mn-ea"/>
                        <a:cs typeface="+mn-cs"/>
                      </a:endParaRPr>
                    </a:p>
                  </a:txBody>
                  <a:tcPr marL="68580" marR="68580" marT="34290" marB="34290" anchor="ctr"/>
                </a:tc>
                <a:extLst>
                  <a:ext uri="{0D108BD9-81ED-4DB2-BD59-A6C34878D82A}">
                    <a16:rowId xmlns:a16="http://schemas.microsoft.com/office/drawing/2014/main" val="3947745644"/>
                  </a:ext>
                </a:extLst>
              </a:tr>
            </a:tbl>
          </a:graphicData>
        </a:graphic>
      </p:graphicFrame>
      <p:sp>
        <p:nvSpPr>
          <p:cNvPr id="5" name="TextBox 4"/>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Benefits to hybrid evaluations</a:t>
            </a:r>
            <a:endParaRPr lang="en-US" sz="4400" dirty="0">
              <a:solidFill>
                <a:schemeClr val="bg1"/>
              </a:solidFill>
            </a:endParaRPr>
          </a:p>
          <a:p>
            <a:pPr marL="347662">
              <a:buSzPct val="150000"/>
            </a:pPr>
            <a:endParaRPr lang="en-US" sz="1200" b="1" dirty="0">
              <a:solidFill>
                <a:schemeClr val="bg1"/>
              </a:solidFill>
            </a:endParaRPr>
          </a:p>
        </p:txBody>
      </p:sp>
      <p:sp>
        <p:nvSpPr>
          <p:cNvPr id="4" name="Rectangle 3"/>
          <p:cNvSpPr/>
          <p:nvPr/>
        </p:nvSpPr>
        <p:spPr>
          <a:xfrm>
            <a:off x="601883" y="1516284"/>
            <a:ext cx="1064871" cy="363445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02793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Challenges to hybrid </a:t>
            </a:r>
            <a:r>
              <a:rPr lang="en-US" sz="4400" dirty="0">
                <a:solidFill>
                  <a:schemeClr val="bg1"/>
                </a:solidFill>
              </a:rPr>
              <a:t>evaluations</a:t>
            </a:r>
          </a:p>
          <a:p>
            <a:pPr marL="347662">
              <a:buSzPct val="150000"/>
            </a:pPr>
            <a:endParaRPr lang="en-US" sz="12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169312351"/>
              </p:ext>
            </p:extLst>
          </p:nvPr>
        </p:nvGraphicFramePr>
        <p:xfrm>
          <a:off x="576667" y="1596214"/>
          <a:ext cx="8199034" cy="884717"/>
        </p:xfrm>
        <a:graphic>
          <a:graphicData uri="http://schemas.openxmlformats.org/drawingml/2006/table">
            <a:tbl>
              <a:tblPr firstRow="1" bandRow="1">
                <a:tableStyleId>{2D5ABB26-0587-4C30-8999-92F81FD0307C}</a:tableStyleId>
              </a:tblPr>
              <a:tblGrid>
                <a:gridCol w="913210">
                  <a:extLst>
                    <a:ext uri="{9D8B030D-6E8A-4147-A177-3AD203B41FA5}">
                      <a16:colId xmlns:a16="http://schemas.microsoft.com/office/drawing/2014/main" val="2048627502"/>
                    </a:ext>
                  </a:extLst>
                </a:gridCol>
                <a:gridCol w="7285824">
                  <a:extLst>
                    <a:ext uri="{9D8B030D-6E8A-4147-A177-3AD203B41FA5}">
                      <a16:colId xmlns:a16="http://schemas.microsoft.com/office/drawing/2014/main" val="2045028732"/>
                    </a:ext>
                  </a:extLst>
                </a:gridCol>
              </a:tblGrid>
              <a:tr h="884717">
                <a:tc>
                  <a:txBody>
                    <a:bodyPr/>
                    <a:lstStyle/>
                    <a:p>
                      <a:pPr algn="ctr"/>
                      <a:endParaRPr lang="en-US" sz="2100" b="1" dirty="0">
                        <a:latin typeface="Tekton Pro" panose="020F0603020208020904" pitchFamily="34" charset="0"/>
                      </a:endParaRPr>
                    </a:p>
                  </a:txBody>
                  <a:tcPr marL="68580" marR="68580" marT="34290" marB="34290">
                    <a:blipFill dpi="0" rotWithShape="1">
                      <a:blip r:embed="rId3">
                        <a:extLst>
                          <a:ext uri="{28A0092B-C50C-407E-A947-70E740481C1C}">
                            <a14:useLocalDpi xmlns:a14="http://schemas.microsoft.com/office/drawing/2010/main" val="0"/>
                          </a:ext>
                        </a:extLst>
                      </a:blip>
                      <a:srcRect/>
                      <a:stretch>
                        <a:fillRect l="2000" t="5000" r="2000" b="5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Potential for </a:t>
                      </a:r>
                      <a:r>
                        <a:rPr lang="en-US" sz="2400" b="1" kern="1200" dirty="0" smtClean="0">
                          <a:solidFill>
                            <a:schemeClr val="accent2">
                              <a:lumMod val="75000"/>
                            </a:schemeClr>
                          </a:solidFill>
                          <a:effectLst/>
                          <a:latin typeface="+mn-lt"/>
                          <a:ea typeface="+mn-ea"/>
                          <a:cs typeface="+mn-cs"/>
                        </a:rPr>
                        <a:t>role</a:t>
                      </a:r>
                      <a:r>
                        <a:rPr lang="en-US" sz="2400" kern="1200" dirty="0" smtClean="0">
                          <a:solidFill>
                            <a:schemeClr val="accent2">
                              <a:lumMod val="75000"/>
                            </a:schemeClr>
                          </a:solidFill>
                          <a:effectLst/>
                          <a:latin typeface="+mn-lt"/>
                          <a:ea typeface="+mn-ea"/>
                          <a:cs typeface="+mn-cs"/>
                        </a:rPr>
                        <a:t> </a:t>
                      </a:r>
                      <a:r>
                        <a:rPr lang="en-US" sz="2400" b="1" kern="1200" dirty="0" smtClean="0">
                          <a:solidFill>
                            <a:schemeClr val="accent2">
                              <a:lumMod val="75000"/>
                            </a:schemeClr>
                          </a:solidFill>
                          <a:effectLst/>
                          <a:latin typeface="+mn-lt"/>
                          <a:ea typeface="+mn-ea"/>
                          <a:cs typeface="+mn-cs"/>
                        </a:rPr>
                        <a:t>confusion</a:t>
                      </a:r>
                    </a:p>
                  </a:txBody>
                  <a:tcPr marL="68580" marR="68580" marT="34290" marB="34290" anchor="ctr"/>
                </a:tc>
                <a:extLst>
                  <a:ext uri="{0D108BD9-81ED-4DB2-BD59-A6C34878D82A}">
                    <a16:rowId xmlns:a16="http://schemas.microsoft.com/office/drawing/2014/main" val="1203174398"/>
                  </a:ext>
                </a:extLst>
              </a:tr>
            </a:tbl>
          </a:graphicData>
        </a:graphic>
      </p:graphicFrame>
    </p:spTree>
    <p:extLst>
      <p:ext uri="{BB962C8B-B14F-4D97-AF65-F5344CB8AC3E}">
        <p14:creationId xmlns:p14="http://schemas.microsoft.com/office/powerpoint/2010/main" val="1775132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066800" y="1200329"/>
            <a:ext cx="6946900" cy="5445757"/>
          </a:xfrm>
          <a:prstGeom prst="rect">
            <a:avLst/>
          </a:prstGeom>
        </p:spPr>
      </p:pic>
      <p:sp>
        <p:nvSpPr>
          <p:cNvPr id="4" name="TextBox 3"/>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Let’s take a “formative road trip!”</a:t>
            </a:r>
            <a:endParaRPr lang="en-US" sz="4400" dirty="0">
              <a:solidFill>
                <a:schemeClr val="bg1"/>
              </a:solidFill>
            </a:endParaRPr>
          </a:p>
          <a:p>
            <a:pPr marL="347662">
              <a:buSzPct val="150000"/>
            </a:pPr>
            <a:endParaRPr lang="en-US" sz="1200" b="1" dirty="0">
              <a:solidFill>
                <a:schemeClr val="bg1"/>
              </a:solidFill>
            </a:endParaRP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7374" y="3923207"/>
            <a:ext cx="932688" cy="932688"/>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0250" y="2761919"/>
            <a:ext cx="967740" cy="774192"/>
          </a:xfrm>
          <a:prstGeom prst="rect">
            <a:avLst/>
          </a:prstGeom>
        </p:spPr>
      </p:pic>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3478" y="2720920"/>
            <a:ext cx="339925" cy="467854"/>
          </a:xfrm>
          <a:prstGeom prst="rect">
            <a:avLst/>
          </a:prstGeom>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0957" y="2954847"/>
            <a:ext cx="339925" cy="467854"/>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42639" y="3221426"/>
            <a:ext cx="339925" cy="467854"/>
          </a:xfrm>
          <a:prstGeom prst="rect">
            <a:avLst/>
          </a:prstGeom>
        </p:spPr>
      </p:pic>
    </p:spTree>
    <p:extLst>
      <p:ext uri="{BB962C8B-B14F-4D97-AF65-F5344CB8AC3E}">
        <p14:creationId xmlns:p14="http://schemas.microsoft.com/office/powerpoint/2010/main" val="143084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Challenges to hybrid </a:t>
            </a:r>
            <a:r>
              <a:rPr lang="en-US" sz="4400" dirty="0">
                <a:solidFill>
                  <a:schemeClr val="bg1"/>
                </a:solidFill>
              </a:rPr>
              <a:t>evaluations</a:t>
            </a:r>
          </a:p>
          <a:p>
            <a:pPr marL="347662">
              <a:buSzPct val="150000"/>
            </a:pPr>
            <a:endParaRPr lang="en-US" sz="12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980550335"/>
              </p:ext>
            </p:extLst>
          </p:nvPr>
        </p:nvGraphicFramePr>
        <p:xfrm>
          <a:off x="576667" y="1596214"/>
          <a:ext cx="8199034" cy="1769434"/>
        </p:xfrm>
        <a:graphic>
          <a:graphicData uri="http://schemas.openxmlformats.org/drawingml/2006/table">
            <a:tbl>
              <a:tblPr firstRow="1" bandRow="1">
                <a:tableStyleId>{2D5ABB26-0587-4C30-8999-92F81FD0307C}</a:tableStyleId>
              </a:tblPr>
              <a:tblGrid>
                <a:gridCol w="913210">
                  <a:extLst>
                    <a:ext uri="{9D8B030D-6E8A-4147-A177-3AD203B41FA5}">
                      <a16:colId xmlns:a16="http://schemas.microsoft.com/office/drawing/2014/main" val="2048627502"/>
                    </a:ext>
                  </a:extLst>
                </a:gridCol>
                <a:gridCol w="7285824">
                  <a:extLst>
                    <a:ext uri="{9D8B030D-6E8A-4147-A177-3AD203B41FA5}">
                      <a16:colId xmlns:a16="http://schemas.microsoft.com/office/drawing/2014/main" val="2045028732"/>
                    </a:ext>
                  </a:extLst>
                </a:gridCol>
              </a:tblGrid>
              <a:tr h="884717">
                <a:tc>
                  <a:txBody>
                    <a:bodyPr/>
                    <a:lstStyle/>
                    <a:p>
                      <a:pPr algn="ctr"/>
                      <a:endParaRPr lang="en-US" sz="2100" b="1" dirty="0">
                        <a:latin typeface="Tekton Pro" panose="020F0603020208020904" pitchFamily="34" charset="0"/>
                      </a:endParaRPr>
                    </a:p>
                  </a:txBody>
                  <a:tcPr marL="68580" marR="68580" marT="34290" marB="34290">
                    <a:blipFill dpi="0" rotWithShape="1">
                      <a:blip r:embed="rId3">
                        <a:extLst>
                          <a:ext uri="{28A0092B-C50C-407E-A947-70E740481C1C}">
                            <a14:useLocalDpi xmlns:a14="http://schemas.microsoft.com/office/drawing/2010/main" val="0"/>
                          </a:ext>
                        </a:extLst>
                      </a:blip>
                      <a:srcRect/>
                      <a:stretch>
                        <a:fillRect l="2000" t="5000" r="2000" b="5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Potential for </a:t>
                      </a:r>
                      <a:r>
                        <a:rPr lang="en-US" sz="2400" b="1" kern="1200" dirty="0" smtClean="0">
                          <a:solidFill>
                            <a:schemeClr val="bg1">
                              <a:lumMod val="75000"/>
                            </a:schemeClr>
                          </a:solidFill>
                          <a:effectLst/>
                          <a:latin typeface="+mn-lt"/>
                          <a:ea typeface="+mn-ea"/>
                          <a:cs typeface="+mn-cs"/>
                        </a:rPr>
                        <a:t>role</a:t>
                      </a:r>
                      <a:r>
                        <a:rPr lang="en-US" sz="2400" kern="1200" dirty="0" smtClean="0">
                          <a:solidFill>
                            <a:schemeClr val="bg1">
                              <a:lumMod val="75000"/>
                            </a:schemeClr>
                          </a:solidFill>
                          <a:effectLst/>
                          <a:latin typeface="+mn-lt"/>
                          <a:ea typeface="+mn-ea"/>
                          <a:cs typeface="+mn-cs"/>
                        </a:rPr>
                        <a:t> </a:t>
                      </a:r>
                      <a:r>
                        <a:rPr lang="en-US" sz="2400" b="1" kern="1200" dirty="0" smtClean="0">
                          <a:solidFill>
                            <a:schemeClr val="bg1">
                              <a:lumMod val="75000"/>
                            </a:schemeClr>
                          </a:solidFill>
                          <a:effectLst/>
                          <a:latin typeface="+mn-lt"/>
                          <a:ea typeface="+mn-ea"/>
                          <a:cs typeface="+mn-cs"/>
                        </a:rPr>
                        <a:t>confusion</a:t>
                      </a:r>
                    </a:p>
                  </a:txBody>
                  <a:tcPr marL="68580" marR="68580" marT="34290" marB="34290" anchor="ctr"/>
                </a:tc>
                <a:extLst>
                  <a:ext uri="{0D108BD9-81ED-4DB2-BD59-A6C34878D82A}">
                    <a16:rowId xmlns:a16="http://schemas.microsoft.com/office/drawing/2014/main" val="1203174398"/>
                  </a:ext>
                </a:extLst>
              </a:tr>
              <a:tr h="884717">
                <a:tc>
                  <a:txBody>
                    <a:bodyPr/>
                    <a:lstStyle/>
                    <a:p>
                      <a:endParaRPr lang="en-US" sz="1800" dirty="0"/>
                    </a:p>
                  </a:txBody>
                  <a:tcPr marL="68580" marR="68580" marT="34290" marB="34290">
                    <a:blipFill dpi="0" rotWithShape="1">
                      <a:blip r:embed="rId4">
                        <a:extLst>
                          <a:ext uri="{28A0092B-C50C-407E-A947-70E740481C1C}">
                            <a14:useLocalDpi xmlns:a14="http://schemas.microsoft.com/office/drawing/2010/main" val="0"/>
                          </a:ext>
                        </a:extLst>
                      </a:blip>
                      <a:srcRect/>
                      <a:stretch>
                        <a:fillRect l="2000" t="2000" r="2000" b="2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accent2">
                              <a:lumMod val="75000"/>
                            </a:schemeClr>
                          </a:solidFill>
                          <a:effectLst/>
                          <a:latin typeface="+mn-lt"/>
                          <a:ea typeface="+mn-ea"/>
                          <a:cs typeface="+mn-cs"/>
                        </a:rPr>
                        <a:t>Communication</a:t>
                      </a:r>
                      <a:r>
                        <a:rPr lang="en-US" sz="2400" kern="1200" dirty="0" smtClean="0">
                          <a:solidFill>
                            <a:schemeClr val="accent2">
                              <a:lumMod val="75000"/>
                            </a:schemeClr>
                          </a:solidFill>
                          <a:effectLst/>
                          <a:latin typeface="+mn-lt"/>
                          <a:ea typeface="+mn-ea"/>
                          <a:cs typeface="+mn-cs"/>
                        </a:rPr>
                        <a:t> </a:t>
                      </a:r>
                      <a:r>
                        <a:rPr lang="en-US" sz="2400" kern="1200" dirty="0" smtClean="0">
                          <a:solidFill>
                            <a:schemeClr val="tx1"/>
                          </a:solidFill>
                          <a:effectLst/>
                          <a:latin typeface="+mn-lt"/>
                          <a:ea typeface="+mn-ea"/>
                          <a:cs typeface="+mn-cs"/>
                        </a:rPr>
                        <a:t>and coordination key</a:t>
                      </a:r>
                    </a:p>
                  </a:txBody>
                  <a:tcPr marL="68580" marR="68580" marT="34290" marB="34290" anchor="ctr"/>
                </a:tc>
                <a:extLst>
                  <a:ext uri="{0D108BD9-81ED-4DB2-BD59-A6C34878D82A}">
                    <a16:rowId xmlns:a16="http://schemas.microsoft.com/office/drawing/2014/main" val="1726468116"/>
                  </a:ext>
                </a:extLst>
              </a:tr>
            </a:tbl>
          </a:graphicData>
        </a:graphic>
      </p:graphicFrame>
      <p:sp>
        <p:nvSpPr>
          <p:cNvPr id="6" name="Rectangle 5"/>
          <p:cNvSpPr/>
          <p:nvPr/>
        </p:nvSpPr>
        <p:spPr>
          <a:xfrm>
            <a:off x="475067" y="1507314"/>
            <a:ext cx="1064871" cy="994586"/>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10383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Challenges to hybrid </a:t>
            </a:r>
            <a:r>
              <a:rPr lang="en-US" sz="4400" dirty="0">
                <a:solidFill>
                  <a:schemeClr val="bg1"/>
                </a:solidFill>
              </a:rPr>
              <a:t>evaluations</a:t>
            </a:r>
          </a:p>
          <a:p>
            <a:pPr marL="347662">
              <a:buSzPct val="150000"/>
            </a:pPr>
            <a:endParaRPr lang="en-US" sz="12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023278227"/>
              </p:ext>
            </p:extLst>
          </p:nvPr>
        </p:nvGraphicFramePr>
        <p:xfrm>
          <a:off x="576667" y="1596214"/>
          <a:ext cx="8199034" cy="2654151"/>
        </p:xfrm>
        <a:graphic>
          <a:graphicData uri="http://schemas.openxmlformats.org/drawingml/2006/table">
            <a:tbl>
              <a:tblPr firstRow="1" bandRow="1">
                <a:tableStyleId>{2D5ABB26-0587-4C30-8999-92F81FD0307C}</a:tableStyleId>
              </a:tblPr>
              <a:tblGrid>
                <a:gridCol w="913210">
                  <a:extLst>
                    <a:ext uri="{9D8B030D-6E8A-4147-A177-3AD203B41FA5}">
                      <a16:colId xmlns:a16="http://schemas.microsoft.com/office/drawing/2014/main" val="2048627502"/>
                    </a:ext>
                  </a:extLst>
                </a:gridCol>
                <a:gridCol w="7285824">
                  <a:extLst>
                    <a:ext uri="{9D8B030D-6E8A-4147-A177-3AD203B41FA5}">
                      <a16:colId xmlns:a16="http://schemas.microsoft.com/office/drawing/2014/main" val="2045028732"/>
                    </a:ext>
                  </a:extLst>
                </a:gridCol>
              </a:tblGrid>
              <a:tr h="884717">
                <a:tc>
                  <a:txBody>
                    <a:bodyPr/>
                    <a:lstStyle/>
                    <a:p>
                      <a:pPr algn="ctr"/>
                      <a:endParaRPr lang="en-US" sz="2100" b="1" dirty="0">
                        <a:latin typeface="Tekton Pro" panose="020F0603020208020904" pitchFamily="34" charset="0"/>
                      </a:endParaRPr>
                    </a:p>
                  </a:txBody>
                  <a:tcPr marL="68580" marR="68580" marT="34290" marB="34290">
                    <a:blipFill dpi="0" rotWithShape="1">
                      <a:blip r:embed="rId3">
                        <a:extLst>
                          <a:ext uri="{28A0092B-C50C-407E-A947-70E740481C1C}">
                            <a14:useLocalDpi xmlns:a14="http://schemas.microsoft.com/office/drawing/2010/main" val="0"/>
                          </a:ext>
                        </a:extLst>
                      </a:blip>
                      <a:srcRect/>
                      <a:stretch>
                        <a:fillRect l="2000" t="5000" r="2000" b="5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Potential for </a:t>
                      </a:r>
                      <a:r>
                        <a:rPr lang="en-US" sz="2400" b="1" kern="1200" dirty="0" smtClean="0">
                          <a:solidFill>
                            <a:schemeClr val="bg1">
                              <a:lumMod val="75000"/>
                            </a:schemeClr>
                          </a:solidFill>
                          <a:effectLst/>
                          <a:latin typeface="+mn-lt"/>
                          <a:ea typeface="+mn-ea"/>
                          <a:cs typeface="+mn-cs"/>
                        </a:rPr>
                        <a:t>role</a:t>
                      </a:r>
                      <a:r>
                        <a:rPr lang="en-US" sz="2400" kern="1200" dirty="0" smtClean="0">
                          <a:solidFill>
                            <a:schemeClr val="bg1">
                              <a:lumMod val="75000"/>
                            </a:schemeClr>
                          </a:solidFill>
                          <a:effectLst/>
                          <a:latin typeface="+mn-lt"/>
                          <a:ea typeface="+mn-ea"/>
                          <a:cs typeface="+mn-cs"/>
                        </a:rPr>
                        <a:t> </a:t>
                      </a:r>
                      <a:r>
                        <a:rPr lang="en-US" sz="2400" b="1" kern="1200" dirty="0" smtClean="0">
                          <a:solidFill>
                            <a:schemeClr val="bg1">
                              <a:lumMod val="75000"/>
                            </a:schemeClr>
                          </a:solidFill>
                          <a:effectLst/>
                          <a:latin typeface="+mn-lt"/>
                          <a:ea typeface="+mn-ea"/>
                          <a:cs typeface="+mn-cs"/>
                        </a:rPr>
                        <a:t>confusion</a:t>
                      </a:r>
                    </a:p>
                  </a:txBody>
                  <a:tcPr marL="68580" marR="68580" marT="34290" marB="34290" anchor="ctr"/>
                </a:tc>
                <a:extLst>
                  <a:ext uri="{0D108BD9-81ED-4DB2-BD59-A6C34878D82A}">
                    <a16:rowId xmlns:a16="http://schemas.microsoft.com/office/drawing/2014/main" val="1203174398"/>
                  </a:ext>
                </a:extLst>
              </a:tr>
              <a:tr h="884717">
                <a:tc>
                  <a:txBody>
                    <a:bodyPr/>
                    <a:lstStyle/>
                    <a:p>
                      <a:endParaRPr lang="en-US" sz="1800" dirty="0"/>
                    </a:p>
                  </a:txBody>
                  <a:tcPr marL="68580" marR="68580" marT="34290" marB="34290">
                    <a:blipFill dpi="0" rotWithShape="1">
                      <a:blip r:embed="rId4">
                        <a:extLst>
                          <a:ext uri="{28A0092B-C50C-407E-A947-70E740481C1C}">
                            <a14:useLocalDpi xmlns:a14="http://schemas.microsoft.com/office/drawing/2010/main" val="0"/>
                          </a:ext>
                        </a:extLst>
                      </a:blip>
                      <a:srcRect/>
                      <a:stretch>
                        <a:fillRect l="2000" t="2000" r="2000" b="2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lumMod val="75000"/>
                            </a:schemeClr>
                          </a:solidFill>
                          <a:effectLst/>
                          <a:latin typeface="+mn-lt"/>
                          <a:ea typeface="+mn-ea"/>
                          <a:cs typeface="+mn-cs"/>
                        </a:rPr>
                        <a:t>Communication</a:t>
                      </a:r>
                      <a:r>
                        <a:rPr lang="en-US" sz="2400" kern="1200" dirty="0" smtClean="0">
                          <a:solidFill>
                            <a:schemeClr val="bg1">
                              <a:lumMod val="75000"/>
                            </a:schemeClr>
                          </a:solidFill>
                          <a:effectLst/>
                          <a:latin typeface="+mn-lt"/>
                          <a:ea typeface="+mn-ea"/>
                          <a:cs typeface="+mn-cs"/>
                        </a:rPr>
                        <a:t> and coordination key</a:t>
                      </a:r>
                    </a:p>
                  </a:txBody>
                  <a:tcPr marL="68580" marR="68580" marT="34290" marB="34290" anchor="ctr"/>
                </a:tc>
                <a:extLst>
                  <a:ext uri="{0D108BD9-81ED-4DB2-BD59-A6C34878D82A}">
                    <a16:rowId xmlns:a16="http://schemas.microsoft.com/office/drawing/2014/main" val="1726468116"/>
                  </a:ext>
                </a:extLst>
              </a:tr>
              <a:tr h="884717">
                <a:tc>
                  <a:txBody>
                    <a:bodyPr/>
                    <a:lstStyle/>
                    <a:p>
                      <a:endParaRPr lang="en-US" sz="1800" dirty="0"/>
                    </a:p>
                  </a:txBody>
                  <a:tcPr marL="68580" marR="68580" marT="34290" marB="34290">
                    <a:blipFill dpi="0" rotWithShape="1">
                      <a:blip r:embed="rId5">
                        <a:extLst>
                          <a:ext uri="{28A0092B-C50C-407E-A947-70E740481C1C}">
                            <a14:useLocalDpi xmlns:a14="http://schemas.microsoft.com/office/drawing/2010/main" val="0"/>
                          </a:ext>
                        </a:extLst>
                      </a:blip>
                      <a:srcRect/>
                      <a:stretch>
                        <a:fillRect l="20000" r="20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accent2">
                              <a:lumMod val="75000"/>
                            </a:schemeClr>
                          </a:solidFill>
                          <a:effectLst/>
                          <a:latin typeface="+mn-lt"/>
                          <a:ea typeface="+mn-ea"/>
                          <a:cs typeface="+mn-cs"/>
                        </a:rPr>
                        <a:t>IRB</a:t>
                      </a:r>
                      <a:r>
                        <a:rPr lang="en-US" sz="2400" kern="1200" dirty="0" smtClean="0">
                          <a:solidFill>
                            <a:schemeClr val="accent2">
                              <a:lumMod val="75000"/>
                            </a:schemeClr>
                          </a:solidFill>
                          <a:effectLst/>
                          <a:latin typeface="+mn-lt"/>
                          <a:ea typeface="+mn-ea"/>
                          <a:cs typeface="+mn-cs"/>
                        </a:rPr>
                        <a:t> </a:t>
                      </a:r>
                      <a:r>
                        <a:rPr lang="en-US" sz="2400" b="1" kern="1200" dirty="0" smtClean="0">
                          <a:solidFill>
                            <a:schemeClr val="accent2">
                              <a:lumMod val="75000"/>
                            </a:schemeClr>
                          </a:solidFill>
                          <a:effectLst/>
                          <a:latin typeface="+mn-lt"/>
                          <a:ea typeface="+mn-ea"/>
                          <a:cs typeface="+mn-cs"/>
                        </a:rPr>
                        <a:t>issues</a:t>
                      </a:r>
                      <a:r>
                        <a:rPr lang="en-US" sz="2400" kern="1200" dirty="0" smtClean="0">
                          <a:solidFill>
                            <a:schemeClr val="accent2">
                              <a:lumMod val="75000"/>
                            </a:schemeClr>
                          </a:solidFill>
                          <a:effectLst/>
                          <a:latin typeface="+mn-lt"/>
                          <a:ea typeface="+mn-ea"/>
                          <a:cs typeface="+mn-cs"/>
                        </a:rPr>
                        <a:t> </a:t>
                      </a:r>
                      <a:r>
                        <a:rPr lang="en-US" sz="2400" kern="1200" dirty="0" smtClean="0">
                          <a:solidFill>
                            <a:schemeClr val="tx1"/>
                          </a:solidFill>
                          <a:effectLst/>
                          <a:latin typeface="+mn-lt"/>
                          <a:ea typeface="+mn-ea"/>
                          <a:cs typeface="+mn-cs"/>
                        </a:rPr>
                        <a:t>with data collection and sharing</a:t>
                      </a:r>
                    </a:p>
                  </a:txBody>
                  <a:tcPr marL="68580" marR="68580" marT="34290" marB="34290" anchor="ctr"/>
                </a:tc>
                <a:extLst>
                  <a:ext uri="{0D108BD9-81ED-4DB2-BD59-A6C34878D82A}">
                    <a16:rowId xmlns:a16="http://schemas.microsoft.com/office/drawing/2014/main" val="1591456052"/>
                  </a:ext>
                </a:extLst>
              </a:tr>
            </a:tbl>
          </a:graphicData>
        </a:graphic>
      </p:graphicFrame>
      <p:sp>
        <p:nvSpPr>
          <p:cNvPr id="6" name="Rectangle 5"/>
          <p:cNvSpPr/>
          <p:nvPr/>
        </p:nvSpPr>
        <p:spPr>
          <a:xfrm>
            <a:off x="475067" y="1507314"/>
            <a:ext cx="1064871" cy="1832786"/>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56402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Challenges to hybrid </a:t>
            </a:r>
            <a:r>
              <a:rPr lang="en-US" sz="4400" dirty="0">
                <a:solidFill>
                  <a:schemeClr val="bg1"/>
                </a:solidFill>
              </a:rPr>
              <a:t>evaluations</a:t>
            </a:r>
          </a:p>
          <a:p>
            <a:pPr marL="347662">
              <a:buSzPct val="150000"/>
            </a:pPr>
            <a:endParaRPr lang="en-US" sz="12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932470561"/>
              </p:ext>
            </p:extLst>
          </p:nvPr>
        </p:nvGraphicFramePr>
        <p:xfrm>
          <a:off x="576667" y="1596214"/>
          <a:ext cx="8199034" cy="3538868"/>
        </p:xfrm>
        <a:graphic>
          <a:graphicData uri="http://schemas.openxmlformats.org/drawingml/2006/table">
            <a:tbl>
              <a:tblPr firstRow="1" bandRow="1">
                <a:tableStyleId>{2D5ABB26-0587-4C30-8999-92F81FD0307C}</a:tableStyleId>
              </a:tblPr>
              <a:tblGrid>
                <a:gridCol w="913210">
                  <a:extLst>
                    <a:ext uri="{9D8B030D-6E8A-4147-A177-3AD203B41FA5}">
                      <a16:colId xmlns:a16="http://schemas.microsoft.com/office/drawing/2014/main" val="2048627502"/>
                    </a:ext>
                  </a:extLst>
                </a:gridCol>
                <a:gridCol w="7285824">
                  <a:extLst>
                    <a:ext uri="{9D8B030D-6E8A-4147-A177-3AD203B41FA5}">
                      <a16:colId xmlns:a16="http://schemas.microsoft.com/office/drawing/2014/main" val="2045028732"/>
                    </a:ext>
                  </a:extLst>
                </a:gridCol>
              </a:tblGrid>
              <a:tr h="884717">
                <a:tc>
                  <a:txBody>
                    <a:bodyPr/>
                    <a:lstStyle/>
                    <a:p>
                      <a:pPr algn="ctr"/>
                      <a:endParaRPr lang="en-US" sz="2100" b="1" dirty="0">
                        <a:latin typeface="Tekton Pro" panose="020F0603020208020904" pitchFamily="34" charset="0"/>
                      </a:endParaRPr>
                    </a:p>
                  </a:txBody>
                  <a:tcPr marL="68580" marR="68580" marT="34290" marB="34290">
                    <a:blipFill dpi="0" rotWithShape="1">
                      <a:blip r:embed="rId3">
                        <a:extLst>
                          <a:ext uri="{28A0092B-C50C-407E-A947-70E740481C1C}">
                            <a14:useLocalDpi xmlns:a14="http://schemas.microsoft.com/office/drawing/2010/main" val="0"/>
                          </a:ext>
                        </a:extLst>
                      </a:blip>
                      <a:srcRect/>
                      <a:stretch>
                        <a:fillRect l="2000" t="5000" r="2000" b="5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Potential for </a:t>
                      </a:r>
                      <a:r>
                        <a:rPr lang="en-US" sz="2400" b="1" kern="1200" dirty="0" smtClean="0">
                          <a:solidFill>
                            <a:schemeClr val="bg1">
                              <a:lumMod val="75000"/>
                            </a:schemeClr>
                          </a:solidFill>
                          <a:effectLst/>
                          <a:latin typeface="+mn-lt"/>
                          <a:ea typeface="+mn-ea"/>
                          <a:cs typeface="+mn-cs"/>
                        </a:rPr>
                        <a:t>role</a:t>
                      </a:r>
                      <a:r>
                        <a:rPr lang="en-US" sz="2400" kern="1200" dirty="0" smtClean="0">
                          <a:solidFill>
                            <a:schemeClr val="bg1">
                              <a:lumMod val="75000"/>
                            </a:schemeClr>
                          </a:solidFill>
                          <a:effectLst/>
                          <a:latin typeface="+mn-lt"/>
                          <a:ea typeface="+mn-ea"/>
                          <a:cs typeface="+mn-cs"/>
                        </a:rPr>
                        <a:t> </a:t>
                      </a:r>
                      <a:r>
                        <a:rPr lang="en-US" sz="2400" b="1" kern="1200" dirty="0" smtClean="0">
                          <a:solidFill>
                            <a:schemeClr val="bg1">
                              <a:lumMod val="75000"/>
                            </a:schemeClr>
                          </a:solidFill>
                          <a:effectLst/>
                          <a:latin typeface="+mn-lt"/>
                          <a:ea typeface="+mn-ea"/>
                          <a:cs typeface="+mn-cs"/>
                        </a:rPr>
                        <a:t>confusion</a:t>
                      </a:r>
                    </a:p>
                  </a:txBody>
                  <a:tcPr marL="68580" marR="68580" marT="34290" marB="34290" anchor="ctr"/>
                </a:tc>
                <a:extLst>
                  <a:ext uri="{0D108BD9-81ED-4DB2-BD59-A6C34878D82A}">
                    <a16:rowId xmlns:a16="http://schemas.microsoft.com/office/drawing/2014/main" val="1203174398"/>
                  </a:ext>
                </a:extLst>
              </a:tr>
              <a:tr h="884717">
                <a:tc>
                  <a:txBody>
                    <a:bodyPr/>
                    <a:lstStyle/>
                    <a:p>
                      <a:endParaRPr lang="en-US" sz="1800" dirty="0"/>
                    </a:p>
                  </a:txBody>
                  <a:tcPr marL="68580" marR="68580" marT="34290" marB="34290">
                    <a:blipFill dpi="0" rotWithShape="1">
                      <a:blip r:embed="rId4">
                        <a:extLst>
                          <a:ext uri="{28A0092B-C50C-407E-A947-70E740481C1C}">
                            <a14:useLocalDpi xmlns:a14="http://schemas.microsoft.com/office/drawing/2010/main" val="0"/>
                          </a:ext>
                        </a:extLst>
                      </a:blip>
                      <a:srcRect/>
                      <a:stretch>
                        <a:fillRect l="2000" t="2000" r="2000" b="2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lumMod val="75000"/>
                            </a:schemeClr>
                          </a:solidFill>
                          <a:effectLst/>
                          <a:latin typeface="+mn-lt"/>
                          <a:ea typeface="+mn-ea"/>
                          <a:cs typeface="+mn-cs"/>
                        </a:rPr>
                        <a:t>Communication</a:t>
                      </a:r>
                      <a:r>
                        <a:rPr lang="en-US" sz="2400" kern="1200" dirty="0" smtClean="0">
                          <a:solidFill>
                            <a:schemeClr val="bg1">
                              <a:lumMod val="75000"/>
                            </a:schemeClr>
                          </a:solidFill>
                          <a:effectLst/>
                          <a:latin typeface="+mn-lt"/>
                          <a:ea typeface="+mn-ea"/>
                          <a:cs typeface="+mn-cs"/>
                        </a:rPr>
                        <a:t> and coordination key</a:t>
                      </a:r>
                    </a:p>
                  </a:txBody>
                  <a:tcPr marL="68580" marR="68580" marT="34290" marB="34290" anchor="ctr"/>
                </a:tc>
                <a:extLst>
                  <a:ext uri="{0D108BD9-81ED-4DB2-BD59-A6C34878D82A}">
                    <a16:rowId xmlns:a16="http://schemas.microsoft.com/office/drawing/2014/main" val="1726468116"/>
                  </a:ext>
                </a:extLst>
              </a:tr>
              <a:tr h="884717">
                <a:tc>
                  <a:txBody>
                    <a:bodyPr/>
                    <a:lstStyle/>
                    <a:p>
                      <a:endParaRPr lang="en-US" sz="1800" dirty="0"/>
                    </a:p>
                  </a:txBody>
                  <a:tcPr marL="68580" marR="68580" marT="34290" marB="34290">
                    <a:blipFill dpi="0" rotWithShape="1">
                      <a:blip r:embed="rId5">
                        <a:extLst>
                          <a:ext uri="{28A0092B-C50C-407E-A947-70E740481C1C}">
                            <a14:useLocalDpi xmlns:a14="http://schemas.microsoft.com/office/drawing/2010/main" val="0"/>
                          </a:ext>
                        </a:extLst>
                      </a:blip>
                      <a:srcRect/>
                      <a:stretch>
                        <a:fillRect l="20000" r="20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lumMod val="75000"/>
                            </a:schemeClr>
                          </a:solidFill>
                          <a:effectLst/>
                          <a:latin typeface="+mn-lt"/>
                          <a:ea typeface="+mn-ea"/>
                          <a:cs typeface="+mn-cs"/>
                        </a:rPr>
                        <a:t>IRB</a:t>
                      </a:r>
                      <a:r>
                        <a:rPr lang="en-US" sz="2400" kern="1200" dirty="0" smtClean="0">
                          <a:solidFill>
                            <a:schemeClr val="bg1">
                              <a:lumMod val="75000"/>
                            </a:schemeClr>
                          </a:solidFill>
                          <a:effectLst/>
                          <a:latin typeface="+mn-lt"/>
                          <a:ea typeface="+mn-ea"/>
                          <a:cs typeface="+mn-cs"/>
                        </a:rPr>
                        <a:t> </a:t>
                      </a:r>
                      <a:r>
                        <a:rPr lang="en-US" sz="2400" b="1" kern="1200" dirty="0" smtClean="0">
                          <a:solidFill>
                            <a:schemeClr val="bg1">
                              <a:lumMod val="75000"/>
                            </a:schemeClr>
                          </a:solidFill>
                          <a:effectLst/>
                          <a:latin typeface="+mn-lt"/>
                          <a:ea typeface="+mn-ea"/>
                          <a:cs typeface="+mn-cs"/>
                        </a:rPr>
                        <a:t>issues</a:t>
                      </a:r>
                      <a:r>
                        <a:rPr lang="en-US" sz="2400" kern="1200" dirty="0" smtClean="0">
                          <a:solidFill>
                            <a:schemeClr val="bg1">
                              <a:lumMod val="75000"/>
                            </a:schemeClr>
                          </a:solidFill>
                          <a:effectLst/>
                          <a:latin typeface="+mn-lt"/>
                          <a:ea typeface="+mn-ea"/>
                          <a:cs typeface="+mn-cs"/>
                        </a:rPr>
                        <a:t> with data collection and sharing</a:t>
                      </a:r>
                    </a:p>
                  </a:txBody>
                  <a:tcPr marL="68580" marR="68580" marT="34290" marB="34290" anchor="ctr"/>
                </a:tc>
                <a:extLst>
                  <a:ext uri="{0D108BD9-81ED-4DB2-BD59-A6C34878D82A}">
                    <a16:rowId xmlns:a16="http://schemas.microsoft.com/office/drawing/2014/main" val="1591456052"/>
                  </a:ext>
                </a:extLst>
              </a:tr>
              <a:tr h="884717">
                <a:tc>
                  <a:txBody>
                    <a:bodyPr/>
                    <a:lstStyle/>
                    <a:p>
                      <a:endParaRPr lang="en-US" sz="1800" dirty="0"/>
                    </a:p>
                  </a:txBody>
                  <a:tcPr marL="68580" marR="68580" marT="34290" marB="34290">
                    <a:blipFill dpi="0" rotWithShape="1">
                      <a:blip r:embed="rId6">
                        <a:extLst>
                          <a:ext uri="{28A0092B-C50C-407E-A947-70E740481C1C}">
                            <a14:useLocalDpi xmlns:a14="http://schemas.microsoft.com/office/drawing/2010/main" val="0"/>
                          </a:ext>
                        </a:extLst>
                      </a:blip>
                      <a:srcRect/>
                      <a:stretch>
                        <a:fillRect l="10000" r="10000"/>
                      </a:stretch>
                    </a:blipFill>
                  </a:tcPr>
                </a:tc>
                <a:tc>
                  <a:txBody>
                    <a:bodyPr/>
                    <a:lstStyle/>
                    <a:p>
                      <a:pPr marL="17780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Need for immediate feedback means </a:t>
                      </a:r>
                      <a:r>
                        <a:rPr lang="en-US" sz="2400" b="1" kern="1200" dirty="0" smtClean="0">
                          <a:solidFill>
                            <a:schemeClr val="accent2">
                              <a:lumMod val="75000"/>
                            </a:schemeClr>
                          </a:solidFill>
                          <a:effectLst/>
                          <a:latin typeface="+mn-lt"/>
                          <a:ea typeface="+mn-ea"/>
                          <a:cs typeface="+mn-cs"/>
                        </a:rPr>
                        <a:t>multiple</a:t>
                      </a:r>
                      <a:r>
                        <a:rPr lang="en-US" sz="2400" kern="1200" dirty="0" smtClean="0">
                          <a:solidFill>
                            <a:schemeClr val="accent2">
                              <a:lumMod val="75000"/>
                            </a:schemeClr>
                          </a:solidFill>
                          <a:effectLst/>
                          <a:latin typeface="+mn-lt"/>
                          <a:ea typeface="+mn-ea"/>
                          <a:cs typeface="+mn-cs"/>
                        </a:rPr>
                        <a:t> </a:t>
                      </a:r>
                      <a:r>
                        <a:rPr lang="en-US" sz="2400" b="1" kern="1200" dirty="0" smtClean="0">
                          <a:solidFill>
                            <a:schemeClr val="accent2">
                              <a:lumMod val="75000"/>
                            </a:schemeClr>
                          </a:solidFill>
                          <a:effectLst/>
                          <a:latin typeface="+mn-lt"/>
                          <a:ea typeface="+mn-ea"/>
                          <a:cs typeface="+mn-cs"/>
                        </a:rPr>
                        <a:t>reports</a:t>
                      </a:r>
                    </a:p>
                  </a:txBody>
                  <a:tcPr marL="68580" marR="68580" marT="34290" marB="34290" anchor="ctr"/>
                </a:tc>
                <a:extLst>
                  <a:ext uri="{0D108BD9-81ED-4DB2-BD59-A6C34878D82A}">
                    <a16:rowId xmlns:a16="http://schemas.microsoft.com/office/drawing/2014/main" val="1701646565"/>
                  </a:ext>
                </a:extLst>
              </a:tr>
            </a:tbl>
          </a:graphicData>
        </a:graphic>
      </p:graphicFrame>
      <p:sp>
        <p:nvSpPr>
          <p:cNvPr id="6" name="Rectangle 5"/>
          <p:cNvSpPr/>
          <p:nvPr/>
        </p:nvSpPr>
        <p:spPr>
          <a:xfrm>
            <a:off x="475067" y="1507314"/>
            <a:ext cx="1064871" cy="2747186"/>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22697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Challenges to hybrid </a:t>
            </a:r>
            <a:r>
              <a:rPr lang="en-US" sz="4400" dirty="0">
                <a:solidFill>
                  <a:schemeClr val="bg1"/>
                </a:solidFill>
              </a:rPr>
              <a:t>evaluations</a:t>
            </a:r>
          </a:p>
          <a:p>
            <a:pPr marL="347662">
              <a:buSzPct val="150000"/>
            </a:pPr>
            <a:endParaRPr lang="en-US" sz="12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30001965"/>
              </p:ext>
            </p:extLst>
          </p:nvPr>
        </p:nvGraphicFramePr>
        <p:xfrm>
          <a:off x="576667" y="1596214"/>
          <a:ext cx="8199034" cy="4423585"/>
        </p:xfrm>
        <a:graphic>
          <a:graphicData uri="http://schemas.openxmlformats.org/drawingml/2006/table">
            <a:tbl>
              <a:tblPr firstRow="1" bandRow="1">
                <a:tableStyleId>{2D5ABB26-0587-4C30-8999-92F81FD0307C}</a:tableStyleId>
              </a:tblPr>
              <a:tblGrid>
                <a:gridCol w="913210">
                  <a:extLst>
                    <a:ext uri="{9D8B030D-6E8A-4147-A177-3AD203B41FA5}">
                      <a16:colId xmlns:a16="http://schemas.microsoft.com/office/drawing/2014/main" val="2048627502"/>
                    </a:ext>
                  </a:extLst>
                </a:gridCol>
                <a:gridCol w="7285824">
                  <a:extLst>
                    <a:ext uri="{9D8B030D-6E8A-4147-A177-3AD203B41FA5}">
                      <a16:colId xmlns:a16="http://schemas.microsoft.com/office/drawing/2014/main" val="2045028732"/>
                    </a:ext>
                  </a:extLst>
                </a:gridCol>
              </a:tblGrid>
              <a:tr h="884717">
                <a:tc>
                  <a:txBody>
                    <a:bodyPr/>
                    <a:lstStyle/>
                    <a:p>
                      <a:pPr algn="ctr"/>
                      <a:endParaRPr lang="en-US" sz="2100" b="1" dirty="0">
                        <a:latin typeface="Tekton Pro" panose="020F0603020208020904" pitchFamily="34" charset="0"/>
                      </a:endParaRPr>
                    </a:p>
                  </a:txBody>
                  <a:tcPr marL="68580" marR="68580" marT="34290" marB="34290">
                    <a:blipFill dpi="0" rotWithShape="1">
                      <a:blip r:embed="rId3">
                        <a:extLst>
                          <a:ext uri="{28A0092B-C50C-407E-A947-70E740481C1C}">
                            <a14:useLocalDpi xmlns:a14="http://schemas.microsoft.com/office/drawing/2010/main" val="0"/>
                          </a:ext>
                        </a:extLst>
                      </a:blip>
                      <a:srcRect/>
                      <a:stretch>
                        <a:fillRect l="2000" t="5000" r="2000" b="5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Potential for </a:t>
                      </a:r>
                      <a:r>
                        <a:rPr lang="en-US" sz="2400" b="1" kern="1200" dirty="0" smtClean="0">
                          <a:solidFill>
                            <a:schemeClr val="bg1">
                              <a:lumMod val="75000"/>
                            </a:schemeClr>
                          </a:solidFill>
                          <a:effectLst/>
                          <a:latin typeface="+mn-lt"/>
                          <a:ea typeface="+mn-ea"/>
                          <a:cs typeface="+mn-cs"/>
                        </a:rPr>
                        <a:t>role</a:t>
                      </a:r>
                      <a:r>
                        <a:rPr lang="en-US" sz="2400" kern="1200" dirty="0" smtClean="0">
                          <a:solidFill>
                            <a:schemeClr val="bg1">
                              <a:lumMod val="75000"/>
                            </a:schemeClr>
                          </a:solidFill>
                          <a:effectLst/>
                          <a:latin typeface="+mn-lt"/>
                          <a:ea typeface="+mn-ea"/>
                          <a:cs typeface="+mn-cs"/>
                        </a:rPr>
                        <a:t> </a:t>
                      </a:r>
                      <a:r>
                        <a:rPr lang="en-US" sz="2400" b="1" kern="1200" dirty="0" smtClean="0">
                          <a:solidFill>
                            <a:schemeClr val="bg1">
                              <a:lumMod val="75000"/>
                            </a:schemeClr>
                          </a:solidFill>
                          <a:effectLst/>
                          <a:latin typeface="+mn-lt"/>
                          <a:ea typeface="+mn-ea"/>
                          <a:cs typeface="+mn-cs"/>
                        </a:rPr>
                        <a:t>confusion</a:t>
                      </a:r>
                    </a:p>
                  </a:txBody>
                  <a:tcPr marL="68580" marR="68580" marT="34290" marB="34290" anchor="ctr"/>
                </a:tc>
                <a:extLst>
                  <a:ext uri="{0D108BD9-81ED-4DB2-BD59-A6C34878D82A}">
                    <a16:rowId xmlns:a16="http://schemas.microsoft.com/office/drawing/2014/main" val="1203174398"/>
                  </a:ext>
                </a:extLst>
              </a:tr>
              <a:tr h="884717">
                <a:tc>
                  <a:txBody>
                    <a:bodyPr/>
                    <a:lstStyle/>
                    <a:p>
                      <a:endParaRPr lang="en-US" sz="1800" dirty="0"/>
                    </a:p>
                  </a:txBody>
                  <a:tcPr marL="68580" marR="68580" marT="34290" marB="34290">
                    <a:blipFill dpi="0" rotWithShape="1">
                      <a:blip r:embed="rId4">
                        <a:extLst>
                          <a:ext uri="{28A0092B-C50C-407E-A947-70E740481C1C}">
                            <a14:useLocalDpi xmlns:a14="http://schemas.microsoft.com/office/drawing/2010/main" val="0"/>
                          </a:ext>
                        </a:extLst>
                      </a:blip>
                      <a:srcRect/>
                      <a:stretch>
                        <a:fillRect l="2000" t="2000" r="2000" b="2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lumMod val="75000"/>
                            </a:schemeClr>
                          </a:solidFill>
                          <a:effectLst/>
                          <a:latin typeface="+mn-lt"/>
                          <a:ea typeface="+mn-ea"/>
                          <a:cs typeface="+mn-cs"/>
                        </a:rPr>
                        <a:t>Communication</a:t>
                      </a:r>
                      <a:r>
                        <a:rPr lang="en-US" sz="2400" kern="1200" dirty="0" smtClean="0">
                          <a:solidFill>
                            <a:schemeClr val="bg1">
                              <a:lumMod val="75000"/>
                            </a:schemeClr>
                          </a:solidFill>
                          <a:effectLst/>
                          <a:latin typeface="+mn-lt"/>
                          <a:ea typeface="+mn-ea"/>
                          <a:cs typeface="+mn-cs"/>
                        </a:rPr>
                        <a:t> and coordination key</a:t>
                      </a:r>
                    </a:p>
                  </a:txBody>
                  <a:tcPr marL="68580" marR="68580" marT="34290" marB="34290" anchor="ctr"/>
                </a:tc>
                <a:extLst>
                  <a:ext uri="{0D108BD9-81ED-4DB2-BD59-A6C34878D82A}">
                    <a16:rowId xmlns:a16="http://schemas.microsoft.com/office/drawing/2014/main" val="1726468116"/>
                  </a:ext>
                </a:extLst>
              </a:tr>
              <a:tr h="884717">
                <a:tc>
                  <a:txBody>
                    <a:bodyPr/>
                    <a:lstStyle/>
                    <a:p>
                      <a:endParaRPr lang="en-US" sz="1800" dirty="0"/>
                    </a:p>
                  </a:txBody>
                  <a:tcPr marL="68580" marR="68580" marT="34290" marB="34290">
                    <a:blipFill dpi="0" rotWithShape="1">
                      <a:blip r:embed="rId5">
                        <a:extLst>
                          <a:ext uri="{28A0092B-C50C-407E-A947-70E740481C1C}">
                            <a14:useLocalDpi xmlns:a14="http://schemas.microsoft.com/office/drawing/2010/main" val="0"/>
                          </a:ext>
                        </a:extLst>
                      </a:blip>
                      <a:srcRect/>
                      <a:stretch>
                        <a:fillRect l="20000" r="20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lumMod val="75000"/>
                            </a:schemeClr>
                          </a:solidFill>
                          <a:effectLst/>
                          <a:latin typeface="+mn-lt"/>
                          <a:ea typeface="+mn-ea"/>
                          <a:cs typeface="+mn-cs"/>
                        </a:rPr>
                        <a:t>IRB</a:t>
                      </a:r>
                      <a:r>
                        <a:rPr lang="en-US" sz="2400" kern="1200" dirty="0" smtClean="0">
                          <a:solidFill>
                            <a:schemeClr val="bg1">
                              <a:lumMod val="75000"/>
                            </a:schemeClr>
                          </a:solidFill>
                          <a:effectLst/>
                          <a:latin typeface="+mn-lt"/>
                          <a:ea typeface="+mn-ea"/>
                          <a:cs typeface="+mn-cs"/>
                        </a:rPr>
                        <a:t> </a:t>
                      </a:r>
                      <a:r>
                        <a:rPr lang="en-US" sz="2400" b="1" kern="1200" dirty="0" smtClean="0">
                          <a:solidFill>
                            <a:schemeClr val="bg1">
                              <a:lumMod val="75000"/>
                            </a:schemeClr>
                          </a:solidFill>
                          <a:effectLst/>
                          <a:latin typeface="+mn-lt"/>
                          <a:ea typeface="+mn-ea"/>
                          <a:cs typeface="+mn-cs"/>
                        </a:rPr>
                        <a:t>issues</a:t>
                      </a:r>
                      <a:r>
                        <a:rPr lang="en-US" sz="2400" kern="1200" dirty="0" smtClean="0">
                          <a:solidFill>
                            <a:schemeClr val="bg1">
                              <a:lumMod val="75000"/>
                            </a:schemeClr>
                          </a:solidFill>
                          <a:effectLst/>
                          <a:latin typeface="+mn-lt"/>
                          <a:ea typeface="+mn-ea"/>
                          <a:cs typeface="+mn-cs"/>
                        </a:rPr>
                        <a:t> with data collection and sharing</a:t>
                      </a:r>
                    </a:p>
                  </a:txBody>
                  <a:tcPr marL="68580" marR="68580" marT="34290" marB="34290" anchor="ctr"/>
                </a:tc>
                <a:extLst>
                  <a:ext uri="{0D108BD9-81ED-4DB2-BD59-A6C34878D82A}">
                    <a16:rowId xmlns:a16="http://schemas.microsoft.com/office/drawing/2014/main" val="1591456052"/>
                  </a:ext>
                </a:extLst>
              </a:tr>
              <a:tr h="884717">
                <a:tc>
                  <a:txBody>
                    <a:bodyPr/>
                    <a:lstStyle/>
                    <a:p>
                      <a:endParaRPr lang="en-US" sz="1800" dirty="0"/>
                    </a:p>
                  </a:txBody>
                  <a:tcPr marL="68580" marR="68580" marT="34290" marB="34290">
                    <a:blipFill dpi="0" rotWithShape="1">
                      <a:blip r:embed="rId6">
                        <a:extLst>
                          <a:ext uri="{28A0092B-C50C-407E-A947-70E740481C1C}">
                            <a14:useLocalDpi xmlns:a14="http://schemas.microsoft.com/office/drawing/2010/main" val="0"/>
                          </a:ext>
                        </a:extLst>
                      </a:blip>
                      <a:srcRect/>
                      <a:stretch>
                        <a:fillRect l="10000" r="10000"/>
                      </a:stretch>
                    </a:blipFill>
                  </a:tcPr>
                </a:tc>
                <a:tc>
                  <a:txBody>
                    <a:bodyPr/>
                    <a:lstStyle/>
                    <a:p>
                      <a:pPr marL="177800" marR="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Need for immediate feedback means </a:t>
                      </a:r>
                      <a:r>
                        <a:rPr lang="en-US" sz="2400" b="1" kern="1200" dirty="0" smtClean="0">
                          <a:solidFill>
                            <a:schemeClr val="bg1">
                              <a:lumMod val="75000"/>
                            </a:schemeClr>
                          </a:solidFill>
                          <a:effectLst/>
                          <a:latin typeface="+mn-lt"/>
                          <a:ea typeface="+mn-ea"/>
                          <a:cs typeface="+mn-cs"/>
                        </a:rPr>
                        <a:t>multiple</a:t>
                      </a:r>
                      <a:r>
                        <a:rPr lang="en-US" sz="2400" kern="1200" dirty="0" smtClean="0">
                          <a:solidFill>
                            <a:schemeClr val="bg1">
                              <a:lumMod val="75000"/>
                            </a:schemeClr>
                          </a:solidFill>
                          <a:effectLst/>
                          <a:latin typeface="+mn-lt"/>
                          <a:ea typeface="+mn-ea"/>
                          <a:cs typeface="+mn-cs"/>
                        </a:rPr>
                        <a:t> </a:t>
                      </a:r>
                      <a:r>
                        <a:rPr lang="en-US" sz="2400" b="1" kern="1200" dirty="0" smtClean="0">
                          <a:solidFill>
                            <a:schemeClr val="bg1">
                              <a:lumMod val="75000"/>
                            </a:schemeClr>
                          </a:solidFill>
                          <a:effectLst/>
                          <a:latin typeface="+mn-lt"/>
                          <a:ea typeface="+mn-ea"/>
                          <a:cs typeface="+mn-cs"/>
                        </a:rPr>
                        <a:t>reports</a:t>
                      </a:r>
                    </a:p>
                  </a:txBody>
                  <a:tcPr marL="68580" marR="68580" marT="34290" marB="34290" anchor="ctr"/>
                </a:tc>
                <a:extLst>
                  <a:ext uri="{0D108BD9-81ED-4DB2-BD59-A6C34878D82A}">
                    <a16:rowId xmlns:a16="http://schemas.microsoft.com/office/drawing/2014/main" val="1701646565"/>
                  </a:ext>
                </a:extLst>
              </a:tr>
              <a:tr h="884717">
                <a:tc>
                  <a:txBody>
                    <a:bodyPr/>
                    <a:lstStyle/>
                    <a:p>
                      <a:endParaRPr lang="en-US" sz="1800" dirty="0"/>
                    </a:p>
                  </a:txBody>
                  <a:tcPr marL="68580" marR="68580" marT="34290" marB="34290">
                    <a:blipFill dpi="0" rotWithShape="1">
                      <a:blip r:embed="rId7">
                        <a:extLst>
                          <a:ext uri="{28A0092B-C50C-407E-A947-70E740481C1C}">
                            <a14:useLocalDpi xmlns:a14="http://schemas.microsoft.com/office/drawing/2010/main" val="0"/>
                          </a:ext>
                        </a:extLst>
                      </a:blip>
                      <a:srcRect/>
                      <a:stretch>
                        <a:fillRect l="10000" t="6000" r="10000" b="6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Advanced </a:t>
                      </a:r>
                      <a:r>
                        <a:rPr lang="en-US" sz="2400" b="1" kern="1200" dirty="0" smtClean="0">
                          <a:solidFill>
                            <a:schemeClr val="accent2">
                              <a:lumMod val="75000"/>
                            </a:schemeClr>
                          </a:solidFill>
                          <a:effectLst/>
                          <a:latin typeface="+mn-lt"/>
                          <a:ea typeface="+mn-ea"/>
                          <a:cs typeface="+mn-cs"/>
                        </a:rPr>
                        <a:t>planning</a:t>
                      </a:r>
                      <a:r>
                        <a:rPr lang="en-US" sz="2400" kern="1200" dirty="0" smtClean="0">
                          <a:solidFill>
                            <a:schemeClr val="accent2">
                              <a:lumMod val="75000"/>
                            </a:schemeClr>
                          </a:solidFill>
                          <a:effectLst/>
                          <a:latin typeface="+mn-lt"/>
                          <a:ea typeface="+mn-ea"/>
                          <a:cs typeface="+mn-cs"/>
                        </a:rPr>
                        <a:t> </a:t>
                      </a:r>
                      <a:r>
                        <a:rPr lang="en-US" sz="2400" b="1" kern="1200" dirty="0" smtClean="0">
                          <a:solidFill>
                            <a:schemeClr val="accent2">
                              <a:lumMod val="75000"/>
                            </a:schemeClr>
                          </a:solidFill>
                          <a:effectLst/>
                          <a:latin typeface="+mn-lt"/>
                          <a:ea typeface="+mn-ea"/>
                          <a:cs typeface="+mn-cs"/>
                        </a:rPr>
                        <a:t>helpful</a:t>
                      </a:r>
                      <a:r>
                        <a:rPr lang="en-US" sz="2400" kern="1200" dirty="0" smtClean="0">
                          <a:solidFill>
                            <a:schemeClr val="tx1"/>
                          </a:solidFill>
                          <a:effectLst/>
                          <a:latin typeface="+mn-lt"/>
                          <a:ea typeface="+mn-ea"/>
                          <a:cs typeface="+mn-cs"/>
                        </a:rPr>
                        <a:t>, but not always possible</a:t>
                      </a:r>
                    </a:p>
                  </a:txBody>
                  <a:tcPr marL="68580" marR="68580" marT="34290" marB="34290" anchor="ctr"/>
                </a:tc>
                <a:extLst>
                  <a:ext uri="{0D108BD9-81ED-4DB2-BD59-A6C34878D82A}">
                    <a16:rowId xmlns:a16="http://schemas.microsoft.com/office/drawing/2014/main" val="3510273744"/>
                  </a:ext>
                </a:extLst>
              </a:tr>
            </a:tbl>
          </a:graphicData>
        </a:graphic>
      </p:graphicFrame>
      <p:sp>
        <p:nvSpPr>
          <p:cNvPr id="6" name="Rectangle 5"/>
          <p:cNvSpPr/>
          <p:nvPr/>
        </p:nvSpPr>
        <p:spPr>
          <a:xfrm>
            <a:off x="475067" y="1507314"/>
            <a:ext cx="1064871" cy="363445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19246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877437"/>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Other considerations for hybrid evaluations</a:t>
            </a:r>
            <a:endParaRPr lang="en-US" sz="4400" dirty="0">
              <a:solidFill>
                <a:schemeClr val="bg1"/>
              </a:solidFill>
            </a:endParaRPr>
          </a:p>
          <a:p>
            <a:pPr marL="347662">
              <a:buSzPct val="150000"/>
            </a:pPr>
            <a:endParaRPr lang="en-US" sz="12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88366409"/>
              </p:ext>
            </p:extLst>
          </p:nvPr>
        </p:nvGraphicFramePr>
        <p:xfrm>
          <a:off x="657689" y="2037145"/>
          <a:ext cx="8347416" cy="877824"/>
        </p:xfrm>
        <a:graphic>
          <a:graphicData uri="http://schemas.openxmlformats.org/drawingml/2006/table">
            <a:tbl>
              <a:tblPr firstRow="1" bandRow="1">
                <a:tableStyleId>{2D5ABB26-0587-4C30-8999-92F81FD0307C}</a:tableStyleId>
              </a:tblPr>
              <a:tblGrid>
                <a:gridCol w="929737">
                  <a:extLst>
                    <a:ext uri="{9D8B030D-6E8A-4147-A177-3AD203B41FA5}">
                      <a16:colId xmlns:a16="http://schemas.microsoft.com/office/drawing/2014/main" val="2048627502"/>
                    </a:ext>
                  </a:extLst>
                </a:gridCol>
                <a:gridCol w="7417679">
                  <a:extLst>
                    <a:ext uri="{9D8B030D-6E8A-4147-A177-3AD203B41FA5}">
                      <a16:colId xmlns:a16="http://schemas.microsoft.com/office/drawing/2014/main" val="2045028732"/>
                    </a:ext>
                  </a:extLst>
                </a:gridCol>
              </a:tblGrid>
              <a:tr h="877824">
                <a:tc>
                  <a:txBody>
                    <a:bodyPr/>
                    <a:lstStyle/>
                    <a:p>
                      <a:pPr algn="ctr"/>
                      <a:endParaRPr lang="en-US" sz="2100" b="1" dirty="0">
                        <a:latin typeface="Tekton Pro" panose="020F0603020208020904" pitchFamily="34" charset="0"/>
                      </a:endParaRPr>
                    </a:p>
                  </a:txBody>
                  <a:tcPr marL="68580" marR="68580" marT="34290" marB="34290">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accent2">
                              <a:lumMod val="75000"/>
                            </a:schemeClr>
                          </a:solidFill>
                          <a:effectLst/>
                          <a:latin typeface="+mn-lt"/>
                          <a:ea typeface="+mn-ea"/>
                          <a:cs typeface="+mn-cs"/>
                        </a:rPr>
                        <a:t>Responsiveness </a:t>
                      </a:r>
                      <a:r>
                        <a:rPr lang="en-US" sz="2400" b="0" kern="1200" dirty="0" smtClean="0">
                          <a:solidFill>
                            <a:schemeClr val="tx1"/>
                          </a:solidFill>
                          <a:effectLst/>
                          <a:latin typeface="+mn-lt"/>
                          <a:ea typeface="+mn-ea"/>
                          <a:cs typeface="+mn-cs"/>
                        </a:rPr>
                        <a:t>and</a:t>
                      </a:r>
                      <a:r>
                        <a:rPr lang="en-US" sz="2400" b="1" kern="1200" dirty="0" smtClean="0">
                          <a:solidFill>
                            <a:schemeClr val="accent2">
                              <a:lumMod val="75000"/>
                            </a:schemeClr>
                          </a:solidFill>
                          <a:effectLst/>
                          <a:latin typeface="+mn-lt"/>
                          <a:ea typeface="+mn-ea"/>
                          <a:cs typeface="+mn-cs"/>
                        </a:rPr>
                        <a:t> </a:t>
                      </a:r>
                      <a:r>
                        <a:rPr lang="en-US" sz="2400" b="0" kern="1200" dirty="0" smtClean="0">
                          <a:solidFill>
                            <a:schemeClr val="tx1"/>
                          </a:solidFill>
                          <a:effectLst/>
                          <a:latin typeface="+mn-lt"/>
                          <a:ea typeface="+mn-ea"/>
                          <a:cs typeface="+mn-cs"/>
                        </a:rPr>
                        <a:t>flexibility</a:t>
                      </a:r>
                      <a:r>
                        <a:rPr lang="en-US" sz="2400" kern="1200" baseline="0" dirty="0" smtClean="0">
                          <a:solidFill>
                            <a:schemeClr val="tx1"/>
                          </a:solidFill>
                          <a:effectLst/>
                          <a:latin typeface="+mn-lt"/>
                          <a:ea typeface="+mn-ea"/>
                          <a:cs typeface="+mn-cs"/>
                        </a:rPr>
                        <a:t> key</a:t>
                      </a:r>
                      <a:r>
                        <a:rPr lang="en-US" sz="2400" kern="1200" dirty="0" smtClean="0">
                          <a:solidFill>
                            <a:schemeClr val="tx1"/>
                          </a:solidFill>
                          <a:effectLst/>
                          <a:latin typeface="+mn-lt"/>
                          <a:ea typeface="+mn-ea"/>
                          <a:cs typeface="+mn-cs"/>
                        </a:rPr>
                        <a:t> </a:t>
                      </a:r>
                    </a:p>
                  </a:txBody>
                  <a:tcPr marL="68580" marR="68580" marT="34290" marB="34290" anchor="ctr"/>
                </a:tc>
                <a:extLst>
                  <a:ext uri="{0D108BD9-81ED-4DB2-BD59-A6C34878D82A}">
                    <a16:rowId xmlns:a16="http://schemas.microsoft.com/office/drawing/2014/main" val="1327454936"/>
                  </a:ext>
                </a:extLst>
              </a:tr>
            </a:tbl>
          </a:graphicData>
        </a:graphic>
      </p:graphicFrame>
    </p:spTree>
    <p:extLst>
      <p:ext uri="{BB962C8B-B14F-4D97-AF65-F5344CB8AC3E}">
        <p14:creationId xmlns:p14="http://schemas.microsoft.com/office/powerpoint/2010/main" val="2844889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877437"/>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Other considerations for hybrid evaluations</a:t>
            </a:r>
            <a:endParaRPr lang="en-US" sz="4400" dirty="0">
              <a:solidFill>
                <a:schemeClr val="bg1"/>
              </a:solidFill>
            </a:endParaRPr>
          </a:p>
          <a:p>
            <a:pPr marL="347662">
              <a:buSzPct val="150000"/>
            </a:pPr>
            <a:endParaRPr lang="en-US" sz="12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4028790723"/>
              </p:ext>
            </p:extLst>
          </p:nvPr>
        </p:nvGraphicFramePr>
        <p:xfrm>
          <a:off x="657689" y="2037145"/>
          <a:ext cx="8347416" cy="1755648"/>
        </p:xfrm>
        <a:graphic>
          <a:graphicData uri="http://schemas.openxmlformats.org/drawingml/2006/table">
            <a:tbl>
              <a:tblPr firstRow="1" bandRow="1">
                <a:tableStyleId>{2D5ABB26-0587-4C30-8999-92F81FD0307C}</a:tableStyleId>
              </a:tblPr>
              <a:tblGrid>
                <a:gridCol w="929737">
                  <a:extLst>
                    <a:ext uri="{9D8B030D-6E8A-4147-A177-3AD203B41FA5}">
                      <a16:colId xmlns:a16="http://schemas.microsoft.com/office/drawing/2014/main" val="2048627502"/>
                    </a:ext>
                  </a:extLst>
                </a:gridCol>
                <a:gridCol w="7417679">
                  <a:extLst>
                    <a:ext uri="{9D8B030D-6E8A-4147-A177-3AD203B41FA5}">
                      <a16:colId xmlns:a16="http://schemas.microsoft.com/office/drawing/2014/main" val="2045028732"/>
                    </a:ext>
                  </a:extLst>
                </a:gridCol>
              </a:tblGrid>
              <a:tr h="877824">
                <a:tc>
                  <a:txBody>
                    <a:bodyPr/>
                    <a:lstStyle/>
                    <a:p>
                      <a:pPr algn="ctr"/>
                      <a:endParaRPr lang="en-US" sz="2100" b="1" dirty="0">
                        <a:latin typeface="Tekton Pro" panose="020F0603020208020904" pitchFamily="34" charset="0"/>
                      </a:endParaRPr>
                    </a:p>
                  </a:txBody>
                  <a:tcPr marL="68580" marR="68580" marT="34290" marB="34290">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lumMod val="75000"/>
                            </a:schemeClr>
                          </a:solidFill>
                          <a:effectLst/>
                          <a:latin typeface="+mn-lt"/>
                          <a:ea typeface="+mn-ea"/>
                          <a:cs typeface="+mn-cs"/>
                        </a:rPr>
                        <a:t>Responsiveness </a:t>
                      </a:r>
                      <a:r>
                        <a:rPr lang="en-US" sz="2400" b="0" kern="1200" dirty="0" smtClean="0">
                          <a:solidFill>
                            <a:schemeClr val="bg1">
                              <a:lumMod val="75000"/>
                            </a:schemeClr>
                          </a:solidFill>
                          <a:effectLst/>
                          <a:latin typeface="+mn-lt"/>
                          <a:ea typeface="+mn-ea"/>
                          <a:cs typeface="+mn-cs"/>
                        </a:rPr>
                        <a:t>and</a:t>
                      </a:r>
                      <a:r>
                        <a:rPr lang="en-US" sz="2400" b="1" kern="1200" dirty="0" smtClean="0">
                          <a:solidFill>
                            <a:schemeClr val="bg1">
                              <a:lumMod val="75000"/>
                            </a:schemeClr>
                          </a:solidFill>
                          <a:effectLst/>
                          <a:latin typeface="+mn-lt"/>
                          <a:ea typeface="+mn-ea"/>
                          <a:cs typeface="+mn-cs"/>
                        </a:rPr>
                        <a:t> </a:t>
                      </a:r>
                      <a:r>
                        <a:rPr lang="en-US" sz="2400" b="0" kern="1200" dirty="0" smtClean="0">
                          <a:solidFill>
                            <a:schemeClr val="bg1">
                              <a:lumMod val="75000"/>
                            </a:schemeClr>
                          </a:solidFill>
                          <a:effectLst/>
                          <a:latin typeface="+mn-lt"/>
                          <a:ea typeface="+mn-ea"/>
                          <a:cs typeface="+mn-cs"/>
                        </a:rPr>
                        <a:t>flexibility</a:t>
                      </a:r>
                      <a:r>
                        <a:rPr lang="en-US" sz="2400" kern="1200" baseline="0" dirty="0" smtClean="0">
                          <a:solidFill>
                            <a:schemeClr val="bg1">
                              <a:lumMod val="75000"/>
                            </a:schemeClr>
                          </a:solidFill>
                          <a:effectLst/>
                          <a:latin typeface="+mn-lt"/>
                          <a:ea typeface="+mn-ea"/>
                          <a:cs typeface="+mn-cs"/>
                        </a:rPr>
                        <a:t> key</a:t>
                      </a:r>
                      <a:r>
                        <a:rPr lang="en-US" sz="2400" kern="1200" dirty="0" smtClean="0">
                          <a:solidFill>
                            <a:schemeClr val="bg1">
                              <a:lumMod val="75000"/>
                            </a:schemeClr>
                          </a:solidFill>
                          <a:effectLst/>
                          <a:latin typeface="+mn-lt"/>
                          <a:ea typeface="+mn-ea"/>
                          <a:cs typeface="+mn-cs"/>
                        </a:rPr>
                        <a:t> </a:t>
                      </a:r>
                    </a:p>
                  </a:txBody>
                  <a:tcPr marL="68580" marR="68580" marT="34290" marB="34290" anchor="ctr"/>
                </a:tc>
                <a:extLst>
                  <a:ext uri="{0D108BD9-81ED-4DB2-BD59-A6C34878D82A}">
                    <a16:rowId xmlns:a16="http://schemas.microsoft.com/office/drawing/2014/main" val="1327454936"/>
                  </a:ext>
                </a:extLst>
              </a:tr>
              <a:tr h="877824">
                <a:tc>
                  <a:txBody>
                    <a:bodyPr/>
                    <a:lstStyle/>
                    <a:p>
                      <a:pPr algn="ctr"/>
                      <a:endParaRPr lang="en-US" sz="2100" b="1" dirty="0">
                        <a:latin typeface="Tekton Pro" panose="020F0603020208020904" pitchFamily="34" charset="0"/>
                      </a:endParaRPr>
                    </a:p>
                  </a:txBody>
                  <a:tcPr marL="68580" marR="68580" marT="34290" marB="34290">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PIs may </a:t>
                      </a:r>
                      <a:r>
                        <a:rPr lang="en-US" sz="2400" b="1" kern="1200" dirty="0" smtClean="0">
                          <a:solidFill>
                            <a:schemeClr val="accent2">
                              <a:lumMod val="75000"/>
                            </a:schemeClr>
                          </a:solidFill>
                          <a:effectLst/>
                          <a:latin typeface="+mn-lt"/>
                          <a:ea typeface="+mn-ea"/>
                          <a:cs typeface="+mn-cs"/>
                        </a:rPr>
                        <a:t>need</a:t>
                      </a:r>
                      <a:r>
                        <a:rPr lang="en-US" sz="2400" kern="1200" dirty="0" smtClean="0">
                          <a:solidFill>
                            <a:schemeClr val="tx1"/>
                          </a:solidFill>
                          <a:effectLst/>
                          <a:latin typeface="+mn-lt"/>
                          <a:ea typeface="+mn-ea"/>
                          <a:cs typeface="+mn-cs"/>
                        </a:rPr>
                        <a:t> </a:t>
                      </a:r>
                      <a:r>
                        <a:rPr lang="en-US" sz="2400" b="1" kern="1200" dirty="0" smtClean="0">
                          <a:solidFill>
                            <a:schemeClr val="accent2">
                              <a:lumMod val="75000"/>
                            </a:schemeClr>
                          </a:solidFill>
                          <a:effectLst/>
                          <a:latin typeface="+mn-lt"/>
                          <a:ea typeface="+mn-ea"/>
                          <a:cs typeface="+mn-cs"/>
                        </a:rPr>
                        <a:t>guidance</a:t>
                      </a:r>
                      <a:r>
                        <a:rPr lang="en-US" sz="2400" kern="1200" dirty="0" smtClean="0">
                          <a:solidFill>
                            <a:schemeClr val="tx1"/>
                          </a:solidFill>
                          <a:effectLst/>
                          <a:latin typeface="+mn-lt"/>
                          <a:ea typeface="+mn-ea"/>
                          <a:cs typeface="+mn-cs"/>
                        </a:rPr>
                        <a:t> about evaluator roles</a:t>
                      </a:r>
                    </a:p>
                  </a:txBody>
                  <a:tcPr marL="68580" marR="68580" marT="34290" marB="34290" anchor="ctr"/>
                </a:tc>
                <a:extLst>
                  <a:ext uri="{0D108BD9-81ED-4DB2-BD59-A6C34878D82A}">
                    <a16:rowId xmlns:a16="http://schemas.microsoft.com/office/drawing/2014/main" val="1203174398"/>
                  </a:ext>
                </a:extLst>
              </a:tr>
            </a:tbl>
          </a:graphicData>
        </a:graphic>
      </p:graphicFrame>
      <p:sp>
        <p:nvSpPr>
          <p:cNvPr id="6" name="Rectangle 5"/>
          <p:cNvSpPr/>
          <p:nvPr/>
        </p:nvSpPr>
        <p:spPr>
          <a:xfrm>
            <a:off x="530367" y="1990847"/>
            <a:ext cx="1064871" cy="995421"/>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71459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877437"/>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Other considerations for hybrid evaluations</a:t>
            </a:r>
            <a:endParaRPr lang="en-US" sz="4400" dirty="0">
              <a:solidFill>
                <a:schemeClr val="bg1"/>
              </a:solidFill>
            </a:endParaRPr>
          </a:p>
          <a:p>
            <a:pPr marL="347662">
              <a:buSzPct val="150000"/>
            </a:pPr>
            <a:endParaRPr lang="en-US" sz="12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791556205"/>
              </p:ext>
            </p:extLst>
          </p:nvPr>
        </p:nvGraphicFramePr>
        <p:xfrm>
          <a:off x="657689" y="2037145"/>
          <a:ext cx="8347416" cy="2633472"/>
        </p:xfrm>
        <a:graphic>
          <a:graphicData uri="http://schemas.openxmlformats.org/drawingml/2006/table">
            <a:tbl>
              <a:tblPr firstRow="1" bandRow="1">
                <a:tableStyleId>{2D5ABB26-0587-4C30-8999-92F81FD0307C}</a:tableStyleId>
              </a:tblPr>
              <a:tblGrid>
                <a:gridCol w="929737">
                  <a:extLst>
                    <a:ext uri="{9D8B030D-6E8A-4147-A177-3AD203B41FA5}">
                      <a16:colId xmlns:a16="http://schemas.microsoft.com/office/drawing/2014/main" val="2048627502"/>
                    </a:ext>
                  </a:extLst>
                </a:gridCol>
                <a:gridCol w="7417679">
                  <a:extLst>
                    <a:ext uri="{9D8B030D-6E8A-4147-A177-3AD203B41FA5}">
                      <a16:colId xmlns:a16="http://schemas.microsoft.com/office/drawing/2014/main" val="2045028732"/>
                    </a:ext>
                  </a:extLst>
                </a:gridCol>
              </a:tblGrid>
              <a:tr h="877824">
                <a:tc>
                  <a:txBody>
                    <a:bodyPr/>
                    <a:lstStyle/>
                    <a:p>
                      <a:pPr algn="ctr"/>
                      <a:endParaRPr lang="en-US" sz="2100" b="1" dirty="0">
                        <a:latin typeface="Tekton Pro" panose="020F0603020208020904" pitchFamily="34" charset="0"/>
                      </a:endParaRPr>
                    </a:p>
                  </a:txBody>
                  <a:tcPr marL="68580" marR="68580" marT="34290" marB="34290">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lumMod val="75000"/>
                            </a:schemeClr>
                          </a:solidFill>
                          <a:effectLst/>
                          <a:latin typeface="+mn-lt"/>
                          <a:ea typeface="+mn-ea"/>
                          <a:cs typeface="+mn-cs"/>
                        </a:rPr>
                        <a:t>Responsiveness </a:t>
                      </a:r>
                      <a:r>
                        <a:rPr lang="en-US" sz="2400" b="0" kern="1200" dirty="0" smtClean="0">
                          <a:solidFill>
                            <a:schemeClr val="bg1">
                              <a:lumMod val="75000"/>
                            </a:schemeClr>
                          </a:solidFill>
                          <a:effectLst/>
                          <a:latin typeface="+mn-lt"/>
                          <a:ea typeface="+mn-ea"/>
                          <a:cs typeface="+mn-cs"/>
                        </a:rPr>
                        <a:t>and</a:t>
                      </a:r>
                      <a:r>
                        <a:rPr lang="en-US" sz="2400" b="1" kern="1200" dirty="0" smtClean="0">
                          <a:solidFill>
                            <a:schemeClr val="bg1">
                              <a:lumMod val="75000"/>
                            </a:schemeClr>
                          </a:solidFill>
                          <a:effectLst/>
                          <a:latin typeface="+mn-lt"/>
                          <a:ea typeface="+mn-ea"/>
                          <a:cs typeface="+mn-cs"/>
                        </a:rPr>
                        <a:t> </a:t>
                      </a:r>
                      <a:r>
                        <a:rPr lang="en-US" sz="2400" b="0" kern="1200" dirty="0" smtClean="0">
                          <a:solidFill>
                            <a:schemeClr val="bg1">
                              <a:lumMod val="75000"/>
                            </a:schemeClr>
                          </a:solidFill>
                          <a:effectLst/>
                          <a:latin typeface="+mn-lt"/>
                          <a:ea typeface="+mn-ea"/>
                          <a:cs typeface="+mn-cs"/>
                        </a:rPr>
                        <a:t>flexibility</a:t>
                      </a:r>
                      <a:r>
                        <a:rPr lang="en-US" sz="2400" kern="1200" baseline="0" dirty="0" smtClean="0">
                          <a:solidFill>
                            <a:schemeClr val="bg1">
                              <a:lumMod val="75000"/>
                            </a:schemeClr>
                          </a:solidFill>
                          <a:effectLst/>
                          <a:latin typeface="+mn-lt"/>
                          <a:ea typeface="+mn-ea"/>
                          <a:cs typeface="+mn-cs"/>
                        </a:rPr>
                        <a:t> key</a:t>
                      </a:r>
                      <a:r>
                        <a:rPr lang="en-US" sz="2400" kern="1200" dirty="0" smtClean="0">
                          <a:solidFill>
                            <a:schemeClr val="bg1">
                              <a:lumMod val="75000"/>
                            </a:schemeClr>
                          </a:solidFill>
                          <a:effectLst/>
                          <a:latin typeface="+mn-lt"/>
                          <a:ea typeface="+mn-ea"/>
                          <a:cs typeface="+mn-cs"/>
                        </a:rPr>
                        <a:t> </a:t>
                      </a:r>
                    </a:p>
                  </a:txBody>
                  <a:tcPr marL="68580" marR="68580" marT="34290" marB="34290" anchor="ctr"/>
                </a:tc>
                <a:extLst>
                  <a:ext uri="{0D108BD9-81ED-4DB2-BD59-A6C34878D82A}">
                    <a16:rowId xmlns:a16="http://schemas.microsoft.com/office/drawing/2014/main" val="1327454936"/>
                  </a:ext>
                </a:extLst>
              </a:tr>
              <a:tr h="877824">
                <a:tc>
                  <a:txBody>
                    <a:bodyPr/>
                    <a:lstStyle/>
                    <a:p>
                      <a:pPr algn="ctr"/>
                      <a:endParaRPr lang="en-US" sz="2100" b="1" dirty="0">
                        <a:latin typeface="Tekton Pro" panose="020F0603020208020904" pitchFamily="34" charset="0"/>
                      </a:endParaRPr>
                    </a:p>
                  </a:txBody>
                  <a:tcPr marL="68580" marR="68580" marT="34290" marB="34290">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PIs may </a:t>
                      </a:r>
                      <a:r>
                        <a:rPr lang="en-US" sz="2400" b="1" kern="1200" dirty="0" smtClean="0">
                          <a:solidFill>
                            <a:schemeClr val="bg1">
                              <a:lumMod val="75000"/>
                            </a:schemeClr>
                          </a:solidFill>
                          <a:effectLst/>
                          <a:latin typeface="+mn-lt"/>
                          <a:ea typeface="+mn-ea"/>
                          <a:cs typeface="+mn-cs"/>
                        </a:rPr>
                        <a:t>need</a:t>
                      </a:r>
                      <a:r>
                        <a:rPr lang="en-US" sz="2400" kern="1200" dirty="0" smtClean="0">
                          <a:solidFill>
                            <a:schemeClr val="bg1">
                              <a:lumMod val="75000"/>
                            </a:schemeClr>
                          </a:solidFill>
                          <a:effectLst/>
                          <a:latin typeface="+mn-lt"/>
                          <a:ea typeface="+mn-ea"/>
                          <a:cs typeface="+mn-cs"/>
                        </a:rPr>
                        <a:t> </a:t>
                      </a:r>
                      <a:r>
                        <a:rPr lang="en-US" sz="2400" b="1" kern="1200" dirty="0" smtClean="0">
                          <a:solidFill>
                            <a:schemeClr val="bg1">
                              <a:lumMod val="75000"/>
                            </a:schemeClr>
                          </a:solidFill>
                          <a:effectLst/>
                          <a:latin typeface="+mn-lt"/>
                          <a:ea typeface="+mn-ea"/>
                          <a:cs typeface="+mn-cs"/>
                        </a:rPr>
                        <a:t>guidance</a:t>
                      </a:r>
                      <a:r>
                        <a:rPr lang="en-US" sz="2400" kern="1200" dirty="0" smtClean="0">
                          <a:solidFill>
                            <a:schemeClr val="bg1">
                              <a:lumMod val="75000"/>
                            </a:schemeClr>
                          </a:solidFill>
                          <a:effectLst/>
                          <a:latin typeface="+mn-lt"/>
                          <a:ea typeface="+mn-ea"/>
                          <a:cs typeface="+mn-cs"/>
                        </a:rPr>
                        <a:t> about evaluator roles</a:t>
                      </a:r>
                    </a:p>
                  </a:txBody>
                  <a:tcPr marL="68580" marR="68580" marT="34290" marB="34290" anchor="ctr"/>
                </a:tc>
                <a:extLst>
                  <a:ext uri="{0D108BD9-81ED-4DB2-BD59-A6C34878D82A}">
                    <a16:rowId xmlns:a16="http://schemas.microsoft.com/office/drawing/2014/main" val="1203174398"/>
                  </a:ext>
                </a:extLst>
              </a:tr>
              <a:tr h="877824">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mn-lt"/>
                        <a:ea typeface="+mn-ea"/>
                        <a:cs typeface="+mn-cs"/>
                      </a:endParaRPr>
                    </a:p>
                  </a:txBody>
                  <a:tcPr marL="68580" marR="68580" marT="34290" marB="34290">
                    <a:blipFill dpi="0" rotWithShape="1">
                      <a:blip r:embed="rId5">
                        <a:extLst>
                          <a:ext uri="{28A0092B-C50C-407E-A947-70E740481C1C}">
                            <a14:useLocalDpi xmlns:a14="http://schemas.microsoft.com/office/drawing/2010/main" val="0"/>
                          </a:ext>
                        </a:extLst>
                      </a:blip>
                      <a:srcRect/>
                      <a:stretch>
                        <a:fillRect l="10000" t="15000" r="10000" b="15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tx1"/>
                          </a:solidFill>
                          <a:effectLst/>
                          <a:latin typeface="+mn-lt"/>
                          <a:ea typeface="+mn-ea"/>
                          <a:cs typeface="+mn-cs"/>
                        </a:rPr>
                        <a:t>Sponsor</a:t>
                      </a:r>
                      <a:r>
                        <a:rPr lang="en-US" sz="2400" b="1" kern="1200" baseline="0" dirty="0" smtClean="0">
                          <a:solidFill>
                            <a:schemeClr val="accent2">
                              <a:lumMod val="75000"/>
                            </a:schemeClr>
                          </a:solidFill>
                          <a:effectLst/>
                          <a:latin typeface="+mn-lt"/>
                          <a:ea typeface="+mn-ea"/>
                          <a:cs typeface="+mn-cs"/>
                        </a:rPr>
                        <a:t> e</a:t>
                      </a:r>
                      <a:r>
                        <a:rPr lang="en-US" sz="2400" b="1" kern="1200" dirty="0" smtClean="0">
                          <a:solidFill>
                            <a:schemeClr val="accent2">
                              <a:lumMod val="75000"/>
                            </a:schemeClr>
                          </a:solidFill>
                          <a:effectLst/>
                          <a:latin typeface="+mn-lt"/>
                          <a:ea typeface="+mn-ea"/>
                          <a:cs typeface="+mn-cs"/>
                        </a:rPr>
                        <a:t>xpectations</a:t>
                      </a:r>
                      <a:r>
                        <a:rPr lang="en-US" sz="2400" kern="1200" dirty="0" smtClean="0">
                          <a:solidFill>
                            <a:schemeClr val="tx1"/>
                          </a:solidFill>
                          <a:effectLst/>
                          <a:latin typeface="+mn-lt"/>
                          <a:ea typeface="+mn-ea"/>
                          <a:cs typeface="+mn-cs"/>
                        </a:rPr>
                        <a:t> re: need for external evaluator</a:t>
                      </a:r>
                    </a:p>
                  </a:txBody>
                  <a:tcPr marL="68580" marR="68580" marT="34290" marB="34290" anchor="ctr"/>
                </a:tc>
                <a:extLst>
                  <a:ext uri="{0D108BD9-81ED-4DB2-BD59-A6C34878D82A}">
                    <a16:rowId xmlns:a16="http://schemas.microsoft.com/office/drawing/2014/main" val="3096809734"/>
                  </a:ext>
                </a:extLst>
              </a:tr>
            </a:tbl>
          </a:graphicData>
        </a:graphic>
      </p:graphicFrame>
      <p:sp>
        <p:nvSpPr>
          <p:cNvPr id="6" name="Rectangle 5"/>
          <p:cNvSpPr/>
          <p:nvPr/>
        </p:nvSpPr>
        <p:spPr>
          <a:xfrm>
            <a:off x="530367" y="1990847"/>
            <a:ext cx="1064871" cy="1805649"/>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0371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877437"/>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Other considerations for hybrid evaluations</a:t>
            </a:r>
            <a:endParaRPr lang="en-US" sz="4400" dirty="0">
              <a:solidFill>
                <a:schemeClr val="bg1"/>
              </a:solidFill>
            </a:endParaRPr>
          </a:p>
          <a:p>
            <a:pPr marL="347662">
              <a:buSzPct val="150000"/>
            </a:pPr>
            <a:endParaRPr lang="en-US" sz="12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70353805"/>
              </p:ext>
            </p:extLst>
          </p:nvPr>
        </p:nvGraphicFramePr>
        <p:xfrm>
          <a:off x="657689" y="2037145"/>
          <a:ext cx="8347416" cy="3511296"/>
        </p:xfrm>
        <a:graphic>
          <a:graphicData uri="http://schemas.openxmlformats.org/drawingml/2006/table">
            <a:tbl>
              <a:tblPr firstRow="1" bandRow="1">
                <a:tableStyleId>{2D5ABB26-0587-4C30-8999-92F81FD0307C}</a:tableStyleId>
              </a:tblPr>
              <a:tblGrid>
                <a:gridCol w="929737">
                  <a:extLst>
                    <a:ext uri="{9D8B030D-6E8A-4147-A177-3AD203B41FA5}">
                      <a16:colId xmlns:a16="http://schemas.microsoft.com/office/drawing/2014/main" val="2048627502"/>
                    </a:ext>
                  </a:extLst>
                </a:gridCol>
                <a:gridCol w="7417679">
                  <a:extLst>
                    <a:ext uri="{9D8B030D-6E8A-4147-A177-3AD203B41FA5}">
                      <a16:colId xmlns:a16="http://schemas.microsoft.com/office/drawing/2014/main" val="2045028732"/>
                    </a:ext>
                  </a:extLst>
                </a:gridCol>
              </a:tblGrid>
              <a:tr h="877824">
                <a:tc>
                  <a:txBody>
                    <a:bodyPr/>
                    <a:lstStyle/>
                    <a:p>
                      <a:pPr algn="ctr"/>
                      <a:endParaRPr lang="en-US" sz="2100" b="1" dirty="0">
                        <a:latin typeface="Tekton Pro" panose="020F0603020208020904" pitchFamily="34" charset="0"/>
                      </a:endParaRPr>
                    </a:p>
                  </a:txBody>
                  <a:tcPr marL="68580" marR="68580" marT="34290" marB="34290">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lumMod val="75000"/>
                            </a:schemeClr>
                          </a:solidFill>
                          <a:effectLst/>
                          <a:latin typeface="+mn-lt"/>
                          <a:ea typeface="+mn-ea"/>
                          <a:cs typeface="+mn-cs"/>
                        </a:rPr>
                        <a:t>Responsiveness </a:t>
                      </a:r>
                      <a:r>
                        <a:rPr lang="en-US" sz="2400" b="0" kern="1200" dirty="0" smtClean="0">
                          <a:solidFill>
                            <a:schemeClr val="bg1">
                              <a:lumMod val="75000"/>
                            </a:schemeClr>
                          </a:solidFill>
                          <a:effectLst/>
                          <a:latin typeface="+mn-lt"/>
                          <a:ea typeface="+mn-ea"/>
                          <a:cs typeface="+mn-cs"/>
                        </a:rPr>
                        <a:t>and</a:t>
                      </a:r>
                      <a:r>
                        <a:rPr lang="en-US" sz="2400" b="1" kern="1200" dirty="0" smtClean="0">
                          <a:solidFill>
                            <a:schemeClr val="bg1">
                              <a:lumMod val="75000"/>
                            </a:schemeClr>
                          </a:solidFill>
                          <a:effectLst/>
                          <a:latin typeface="+mn-lt"/>
                          <a:ea typeface="+mn-ea"/>
                          <a:cs typeface="+mn-cs"/>
                        </a:rPr>
                        <a:t> </a:t>
                      </a:r>
                      <a:r>
                        <a:rPr lang="en-US" sz="2400" b="0" kern="1200" dirty="0" smtClean="0">
                          <a:solidFill>
                            <a:schemeClr val="bg1">
                              <a:lumMod val="75000"/>
                            </a:schemeClr>
                          </a:solidFill>
                          <a:effectLst/>
                          <a:latin typeface="+mn-lt"/>
                          <a:ea typeface="+mn-ea"/>
                          <a:cs typeface="+mn-cs"/>
                        </a:rPr>
                        <a:t>flexibility</a:t>
                      </a:r>
                      <a:r>
                        <a:rPr lang="en-US" sz="2400" kern="1200" baseline="0" dirty="0" smtClean="0">
                          <a:solidFill>
                            <a:schemeClr val="bg1">
                              <a:lumMod val="75000"/>
                            </a:schemeClr>
                          </a:solidFill>
                          <a:effectLst/>
                          <a:latin typeface="+mn-lt"/>
                          <a:ea typeface="+mn-ea"/>
                          <a:cs typeface="+mn-cs"/>
                        </a:rPr>
                        <a:t> key</a:t>
                      </a:r>
                      <a:r>
                        <a:rPr lang="en-US" sz="2400" kern="1200" dirty="0" smtClean="0">
                          <a:solidFill>
                            <a:schemeClr val="bg1">
                              <a:lumMod val="75000"/>
                            </a:schemeClr>
                          </a:solidFill>
                          <a:effectLst/>
                          <a:latin typeface="+mn-lt"/>
                          <a:ea typeface="+mn-ea"/>
                          <a:cs typeface="+mn-cs"/>
                        </a:rPr>
                        <a:t> </a:t>
                      </a:r>
                    </a:p>
                  </a:txBody>
                  <a:tcPr marL="68580" marR="68580" marT="34290" marB="34290" anchor="ctr"/>
                </a:tc>
                <a:extLst>
                  <a:ext uri="{0D108BD9-81ED-4DB2-BD59-A6C34878D82A}">
                    <a16:rowId xmlns:a16="http://schemas.microsoft.com/office/drawing/2014/main" val="1327454936"/>
                  </a:ext>
                </a:extLst>
              </a:tr>
              <a:tr h="877824">
                <a:tc>
                  <a:txBody>
                    <a:bodyPr/>
                    <a:lstStyle/>
                    <a:p>
                      <a:pPr algn="ctr"/>
                      <a:endParaRPr lang="en-US" sz="2100" b="1" dirty="0">
                        <a:latin typeface="Tekton Pro" panose="020F0603020208020904" pitchFamily="34" charset="0"/>
                      </a:endParaRPr>
                    </a:p>
                  </a:txBody>
                  <a:tcPr marL="68580" marR="68580" marT="34290" marB="34290">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PIs may </a:t>
                      </a:r>
                      <a:r>
                        <a:rPr lang="en-US" sz="2400" b="1" kern="1200" dirty="0" smtClean="0">
                          <a:solidFill>
                            <a:schemeClr val="bg1">
                              <a:lumMod val="75000"/>
                            </a:schemeClr>
                          </a:solidFill>
                          <a:effectLst/>
                          <a:latin typeface="+mn-lt"/>
                          <a:ea typeface="+mn-ea"/>
                          <a:cs typeface="+mn-cs"/>
                        </a:rPr>
                        <a:t>need</a:t>
                      </a:r>
                      <a:r>
                        <a:rPr lang="en-US" sz="2400" kern="1200" dirty="0" smtClean="0">
                          <a:solidFill>
                            <a:schemeClr val="bg1">
                              <a:lumMod val="75000"/>
                            </a:schemeClr>
                          </a:solidFill>
                          <a:effectLst/>
                          <a:latin typeface="+mn-lt"/>
                          <a:ea typeface="+mn-ea"/>
                          <a:cs typeface="+mn-cs"/>
                        </a:rPr>
                        <a:t> </a:t>
                      </a:r>
                      <a:r>
                        <a:rPr lang="en-US" sz="2400" b="1" kern="1200" dirty="0" smtClean="0">
                          <a:solidFill>
                            <a:schemeClr val="bg1">
                              <a:lumMod val="75000"/>
                            </a:schemeClr>
                          </a:solidFill>
                          <a:effectLst/>
                          <a:latin typeface="+mn-lt"/>
                          <a:ea typeface="+mn-ea"/>
                          <a:cs typeface="+mn-cs"/>
                        </a:rPr>
                        <a:t>guidance</a:t>
                      </a:r>
                      <a:r>
                        <a:rPr lang="en-US" sz="2400" kern="1200" dirty="0" smtClean="0">
                          <a:solidFill>
                            <a:schemeClr val="bg1">
                              <a:lumMod val="75000"/>
                            </a:schemeClr>
                          </a:solidFill>
                          <a:effectLst/>
                          <a:latin typeface="+mn-lt"/>
                          <a:ea typeface="+mn-ea"/>
                          <a:cs typeface="+mn-cs"/>
                        </a:rPr>
                        <a:t> about evaluator roles</a:t>
                      </a:r>
                    </a:p>
                  </a:txBody>
                  <a:tcPr marL="68580" marR="68580" marT="34290" marB="34290" anchor="ctr"/>
                </a:tc>
                <a:extLst>
                  <a:ext uri="{0D108BD9-81ED-4DB2-BD59-A6C34878D82A}">
                    <a16:rowId xmlns:a16="http://schemas.microsoft.com/office/drawing/2014/main" val="1203174398"/>
                  </a:ext>
                </a:extLst>
              </a:tr>
              <a:tr h="877824">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mn-lt"/>
                        <a:ea typeface="+mn-ea"/>
                        <a:cs typeface="+mn-cs"/>
                      </a:endParaRPr>
                    </a:p>
                  </a:txBody>
                  <a:tcPr marL="68580" marR="68580" marT="34290" marB="34290">
                    <a:blipFill dpi="0" rotWithShape="1">
                      <a:blip r:embed="rId5">
                        <a:extLst>
                          <a:ext uri="{28A0092B-C50C-407E-A947-70E740481C1C}">
                            <a14:useLocalDpi xmlns:a14="http://schemas.microsoft.com/office/drawing/2010/main" val="0"/>
                          </a:ext>
                        </a:extLst>
                      </a:blip>
                      <a:srcRect/>
                      <a:stretch>
                        <a:fillRect l="10000" t="15000" r="10000" b="15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bg1">
                              <a:lumMod val="75000"/>
                            </a:schemeClr>
                          </a:solidFill>
                          <a:effectLst/>
                          <a:latin typeface="+mn-lt"/>
                          <a:ea typeface="+mn-ea"/>
                          <a:cs typeface="+mn-cs"/>
                        </a:rPr>
                        <a:t>Sponsor</a:t>
                      </a:r>
                      <a:r>
                        <a:rPr lang="en-US" sz="2400" b="1" kern="1200" baseline="0" dirty="0" smtClean="0">
                          <a:solidFill>
                            <a:schemeClr val="bg1">
                              <a:lumMod val="75000"/>
                            </a:schemeClr>
                          </a:solidFill>
                          <a:effectLst/>
                          <a:latin typeface="+mn-lt"/>
                          <a:ea typeface="+mn-ea"/>
                          <a:cs typeface="+mn-cs"/>
                        </a:rPr>
                        <a:t> e</a:t>
                      </a:r>
                      <a:r>
                        <a:rPr lang="en-US" sz="2400" b="1" kern="1200" dirty="0" smtClean="0">
                          <a:solidFill>
                            <a:schemeClr val="bg1">
                              <a:lumMod val="75000"/>
                            </a:schemeClr>
                          </a:solidFill>
                          <a:effectLst/>
                          <a:latin typeface="+mn-lt"/>
                          <a:ea typeface="+mn-ea"/>
                          <a:cs typeface="+mn-cs"/>
                        </a:rPr>
                        <a:t>xpectations</a:t>
                      </a:r>
                      <a:r>
                        <a:rPr lang="en-US" sz="2400" kern="1200" dirty="0" smtClean="0">
                          <a:solidFill>
                            <a:schemeClr val="bg1">
                              <a:lumMod val="75000"/>
                            </a:schemeClr>
                          </a:solidFill>
                          <a:effectLst/>
                          <a:latin typeface="+mn-lt"/>
                          <a:ea typeface="+mn-ea"/>
                          <a:cs typeface="+mn-cs"/>
                        </a:rPr>
                        <a:t> re: need for external evaluator</a:t>
                      </a:r>
                    </a:p>
                  </a:txBody>
                  <a:tcPr marL="68580" marR="68580" marT="34290" marB="34290" anchor="ctr"/>
                </a:tc>
                <a:extLst>
                  <a:ext uri="{0D108BD9-81ED-4DB2-BD59-A6C34878D82A}">
                    <a16:rowId xmlns:a16="http://schemas.microsoft.com/office/drawing/2014/main" val="3096809734"/>
                  </a:ext>
                </a:extLst>
              </a:tr>
              <a:tr h="877824">
                <a:tc>
                  <a:txBody>
                    <a:bodyPr/>
                    <a:lstStyle/>
                    <a:p>
                      <a:endParaRPr lang="en-US" sz="1800" dirty="0"/>
                    </a:p>
                  </a:txBody>
                  <a:tcPr marL="68580" marR="68580" marT="34290" marB="34290">
                    <a:blipFill dpi="0" rotWithShape="1">
                      <a:blip r:embed="rId6">
                        <a:extLst>
                          <a:ext uri="{28A0092B-C50C-407E-A947-70E740481C1C}">
                            <a14:useLocalDpi xmlns:a14="http://schemas.microsoft.com/office/drawing/2010/main" val="0"/>
                          </a:ext>
                        </a:extLst>
                      </a:blip>
                      <a:srcRect/>
                      <a:stretch>
                        <a:fillRect t="5000" b="5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Could be most appropriate when project is </a:t>
                      </a:r>
                      <a:r>
                        <a:rPr lang="en-US" sz="2400" b="1" kern="1200" dirty="0" smtClean="0">
                          <a:solidFill>
                            <a:schemeClr val="accent2">
                              <a:lumMod val="75000"/>
                            </a:schemeClr>
                          </a:solidFill>
                          <a:effectLst/>
                          <a:latin typeface="+mn-lt"/>
                          <a:ea typeface="+mn-ea"/>
                          <a:cs typeface="+mn-cs"/>
                        </a:rPr>
                        <a:t>new</a:t>
                      </a:r>
                    </a:p>
                  </a:txBody>
                  <a:tcPr marL="68580" marR="68580" marT="34290" marB="34290" anchor="ctr"/>
                </a:tc>
                <a:extLst>
                  <a:ext uri="{0D108BD9-81ED-4DB2-BD59-A6C34878D82A}">
                    <a16:rowId xmlns:a16="http://schemas.microsoft.com/office/drawing/2014/main" val="3947745644"/>
                  </a:ext>
                </a:extLst>
              </a:tr>
            </a:tbl>
          </a:graphicData>
        </a:graphic>
      </p:graphicFrame>
      <p:sp>
        <p:nvSpPr>
          <p:cNvPr id="6" name="Rectangle 5"/>
          <p:cNvSpPr/>
          <p:nvPr/>
        </p:nvSpPr>
        <p:spPr>
          <a:xfrm>
            <a:off x="530367" y="1990847"/>
            <a:ext cx="1064871" cy="2615877"/>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4243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877437"/>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Other considerations for hybrid evaluations</a:t>
            </a:r>
            <a:endParaRPr lang="en-US" sz="4400" dirty="0">
              <a:solidFill>
                <a:schemeClr val="bg1"/>
              </a:solidFill>
            </a:endParaRPr>
          </a:p>
          <a:p>
            <a:pPr marL="347662">
              <a:buSzPct val="150000"/>
            </a:pPr>
            <a:endParaRPr lang="en-US" sz="1200" b="1" dirty="0">
              <a:solidFill>
                <a:schemeClr val="bg1"/>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761203070"/>
              </p:ext>
            </p:extLst>
          </p:nvPr>
        </p:nvGraphicFramePr>
        <p:xfrm>
          <a:off x="657689" y="2037145"/>
          <a:ext cx="8347416" cy="4389120"/>
        </p:xfrm>
        <a:graphic>
          <a:graphicData uri="http://schemas.openxmlformats.org/drawingml/2006/table">
            <a:tbl>
              <a:tblPr firstRow="1" bandRow="1">
                <a:tableStyleId>{2D5ABB26-0587-4C30-8999-92F81FD0307C}</a:tableStyleId>
              </a:tblPr>
              <a:tblGrid>
                <a:gridCol w="929737">
                  <a:extLst>
                    <a:ext uri="{9D8B030D-6E8A-4147-A177-3AD203B41FA5}">
                      <a16:colId xmlns:a16="http://schemas.microsoft.com/office/drawing/2014/main" val="2048627502"/>
                    </a:ext>
                  </a:extLst>
                </a:gridCol>
                <a:gridCol w="7417679">
                  <a:extLst>
                    <a:ext uri="{9D8B030D-6E8A-4147-A177-3AD203B41FA5}">
                      <a16:colId xmlns:a16="http://schemas.microsoft.com/office/drawing/2014/main" val="2045028732"/>
                    </a:ext>
                  </a:extLst>
                </a:gridCol>
              </a:tblGrid>
              <a:tr h="877824">
                <a:tc>
                  <a:txBody>
                    <a:bodyPr/>
                    <a:lstStyle/>
                    <a:p>
                      <a:pPr algn="ctr"/>
                      <a:endParaRPr lang="en-US" sz="2100" b="1" dirty="0">
                        <a:latin typeface="Tekton Pro" panose="020F0603020208020904" pitchFamily="34" charset="0"/>
                      </a:endParaRPr>
                    </a:p>
                  </a:txBody>
                  <a:tcPr marL="68580" marR="68580" marT="34290" marB="34290">
                    <a:blipFill dpi="0" rotWithShape="1">
                      <a:blip r:embed="rId3">
                        <a:extLst>
                          <a:ext uri="{28A0092B-C50C-407E-A947-70E740481C1C}">
                            <a14:useLocalDpi xmlns:a14="http://schemas.microsoft.com/office/drawing/2010/main" val="0"/>
                          </a:ext>
                        </a:extLst>
                      </a:blip>
                      <a:srcRect/>
                      <a:stretch>
                        <a:fillRect/>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b="1" kern="1200" dirty="0" smtClean="0">
                          <a:solidFill>
                            <a:schemeClr val="bg1">
                              <a:lumMod val="75000"/>
                            </a:schemeClr>
                          </a:solidFill>
                          <a:effectLst/>
                          <a:latin typeface="+mn-lt"/>
                          <a:ea typeface="+mn-ea"/>
                          <a:cs typeface="+mn-cs"/>
                        </a:rPr>
                        <a:t>Responsiveness </a:t>
                      </a:r>
                      <a:r>
                        <a:rPr lang="en-US" sz="2400" b="0" kern="1200" dirty="0" smtClean="0">
                          <a:solidFill>
                            <a:schemeClr val="bg1">
                              <a:lumMod val="75000"/>
                            </a:schemeClr>
                          </a:solidFill>
                          <a:effectLst/>
                          <a:latin typeface="+mn-lt"/>
                          <a:ea typeface="+mn-ea"/>
                          <a:cs typeface="+mn-cs"/>
                        </a:rPr>
                        <a:t>and</a:t>
                      </a:r>
                      <a:r>
                        <a:rPr lang="en-US" sz="2400" b="1" kern="1200" dirty="0" smtClean="0">
                          <a:solidFill>
                            <a:schemeClr val="bg1">
                              <a:lumMod val="75000"/>
                            </a:schemeClr>
                          </a:solidFill>
                          <a:effectLst/>
                          <a:latin typeface="+mn-lt"/>
                          <a:ea typeface="+mn-ea"/>
                          <a:cs typeface="+mn-cs"/>
                        </a:rPr>
                        <a:t> </a:t>
                      </a:r>
                      <a:r>
                        <a:rPr lang="en-US" sz="2400" b="0" kern="1200" dirty="0" smtClean="0">
                          <a:solidFill>
                            <a:schemeClr val="bg1">
                              <a:lumMod val="75000"/>
                            </a:schemeClr>
                          </a:solidFill>
                          <a:effectLst/>
                          <a:latin typeface="+mn-lt"/>
                          <a:ea typeface="+mn-ea"/>
                          <a:cs typeface="+mn-cs"/>
                        </a:rPr>
                        <a:t>flexibility</a:t>
                      </a:r>
                      <a:r>
                        <a:rPr lang="en-US" sz="2400" kern="1200" baseline="0" dirty="0" smtClean="0">
                          <a:solidFill>
                            <a:schemeClr val="bg1">
                              <a:lumMod val="75000"/>
                            </a:schemeClr>
                          </a:solidFill>
                          <a:effectLst/>
                          <a:latin typeface="+mn-lt"/>
                          <a:ea typeface="+mn-ea"/>
                          <a:cs typeface="+mn-cs"/>
                        </a:rPr>
                        <a:t> key</a:t>
                      </a:r>
                      <a:r>
                        <a:rPr lang="en-US" sz="2400" kern="1200" dirty="0" smtClean="0">
                          <a:solidFill>
                            <a:schemeClr val="bg1">
                              <a:lumMod val="75000"/>
                            </a:schemeClr>
                          </a:solidFill>
                          <a:effectLst/>
                          <a:latin typeface="+mn-lt"/>
                          <a:ea typeface="+mn-ea"/>
                          <a:cs typeface="+mn-cs"/>
                        </a:rPr>
                        <a:t> </a:t>
                      </a:r>
                    </a:p>
                  </a:txBody>
                  <a:tcPr marL="68580" marR="68580" marT="34290" marB="34290" anchor="ctr"/>
                </a:tc>
                <a:extLst>
                  <a:ext uri="{0D108BD9-81ED-4DB2-BD59-A6C34878D82A}">
                    <a16:rowId xmlns:a16="http://schemas.microsoft.com/office/drawing/2014/main" val="1327454936"/>
                  </a:ext>
                </a:extLst>
              </a:tr>
              <a:tr h="877824">
                <a:tc>
                  <a:txBody>
                    <a:bodyPr/>
                    <a:lstStyle/>
                    <a:p>
                      <a:pPr algn="ctr"/>
                      <a:endParaRPr lang="en-US" sz="2100" b="1" dirty="0">
                        <a:latin typeface="Tekton Pro" panose="020F0603020208020904" pitchFamily="34" charset="0"/>
                      </a:endParaRPr>
                    </a:p>
                  </a:txBody>
                  <a:tcPr marL="68580" marR="68580" marT="34290" marB="34290">
                    <a:blipFill dpi="0" rotWithShape="1">
                      <a:blip r:embed="rId4">
                        <a:extLst>
                          <a:ext uri="{28A0092B-C50C-407E-A947-70E740481C1C}">
                            <a14:useLocalDpi xmlns:a14="http://schemas.microsoft.com/office/drawing/2010/main" val="0"/>
                          </a:ext>
                        </a:extLst>
                      </a:blip>
                      <a:srcRect/>
                      <a:stretch>
                        <a:fillRect/>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PIs may </a:t>
                      </a:r>
                      <a:r>
                        <a:rPr lang="en-US" sz="2400" b="1" kern="1200" dirty="0" smtClean="0">
                          <a:solidFill>
                            <a:schemeClr val="bg1">
                              <a:lumMod val="75000"/>
                            </a:schemeClr>
                          </a:solidFill>
                          <a:effectLst/>
                          <a:latin typeface="+mn-lt"/>
                          <a:ea typeface="+mn-ea"/>
                          <a:cs typeface="+mn-cs"/>
                        </a:rPr>
                        <a:t>need</a:t>
                      </a:r>
                      <a:r>
                        <a:rPr lang="en-US" sz="2400" kern="1200" dirty="0" smtClean="0">
                          <a:solidFill>
                            <a:schemeClr val="bg1">
                              <a:lumMod val="75000"/>
                            </a:schemeClr>
                          </a:solidFill>
                          <a:effectLst/>
                          <a:latin typeface="+mn-lt"/>
                          <a:ea typeface="+mn-ea"/>
                          <a:cs typeface="+mn-cs"/>
                        </a:rPr>
                        <a:t> </a:t>
                      </a:r>
                      <a:r>
                        <a:rPr lang="en-US" sz="2400" b="1" kern="1200" dirty="0" smtClean="0">
                          <a:solidFill>
                            <a:schemeClr val="bg1">
                              <a:lumMod val="75000"/>
                            </a:schemeClr>
                          </a:solidFill>
                          <a:effectLst/>
                          <a:latin typeface="+mn-lt"/>
                          <a:ea typeface="+mn-ea"/>
                          <a:cs typeface="+mn-cs"/>
                        </a:rPr>
                        <a:t>guidance</a:t>
                      </a:r>
                      <a:r>
                        <a:rPr lang="en-US" sz="2400" kern="1200" dirty="0" smtClean="0">
                          <a:solidFill>
                            <a:schemeClr val="bg1">
                              <a:lumMod val="75000"/>
                            </a:schemeClr>
                          </a:solidFill>
                          <a:effectLst/>
                          <a:latin typeface="+mn-lt"/>
                          <a:ea typeface="+mn-ea"/>
                          <a:cs typeface="+mn-cs"/>
                        </a:rPr>
                        <a:t> about evaluator roles</a:t>
                      </a:r>
                    </a:p>
                  </a:txBody>
                  <a:tcPr marL="68580" marR="68580" marT="34290" marB="34290" anchor="ctr"/>
                </a:tc>
                <a:extLst>
                  <a:ext uri="{0D108BD9-81ED-4DB2-BD59-A6C34878D82A}">
                    <a16:rowId xmlns:a16="http://schemas.microsoft.com/office/drawing/2014/main" val="1203174398"/>
                  </a:ext>
                </a:extLst>
              </a:tr>
              <a:tr h="877824">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endParaRPr lang="en-US" sz="2400" kern="1200" dirty="0">
                        <a:solidFill>
                          <a:schemeClr val="tx1"/>
                        </a:solidFill>
                        <a:effectLst/>
                        <a:latin typeface="+mn-lt"/>
                        <a:ea typeface="+mn-ea"/>
                        <a:cs typeface="+mn-cs"/>
                      </a:endParaRPr>
                    </a:p>
                  </a:txBody>
                  <a:tcPr marL="68580" marR="68580" marT="34290" marB="34290">
                    <a:blipFill dpi="0" rotWithShape="1">
                      <a:blip r:embed="rId5">
                        <a:extLst>
                          <a:ext uri="{28A0092B-C50C-407E-A947-70E740481C1C}">
                            <a14:useLocalDpi xmlns:a14="http://schemas.microsoft.com/office/drawing/2010/main" val="0"/>
                          </a:ext>
                        </a:extLst>
                      </a:blip>
                      <a:srcRect/>
                      <a:stretch>
                        <a:fillRect l="10000" t="15000" r="10000" b="15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b="0" kern="1200" dirty="0" smtClean="0">
                          <a:solidFill>
                            <a:schemeClr val="bg1">
                              <a:lumMod val="75000"/>
                            </a:schemeClr>
                          </a:solidFill>
                          <a:effectLst/>
                          <a:latin typeface="+mn-lt"/>
                          <a:ea typeface="+mn-ea"/>
                          <a:cs typeface="+mn-cs"/>
                        </a:rPr>
                        <a:t>Sponsor</a:t>
                      </a:r>
                      <a:r>
                        <a:rPr lang="en-US" sz="2400" b="1" kern="1200" baseline="0" dirty="0" smtClean="0">
                          <a:solidFill>
                            <a:schemeClr val="bg1">
                              <a:lumMod val="75000"/>
                            </a:schemeClr>
                          </a:solidFill>
                          <a:effectLst/>
                          <a:latin typeface="+mn-lt"/>
                          <a:ea typeface="+mn-ea"/>
                          <a:cs typeface="+mn-cs"/>
                        </a:rPr>
                        <a:t> e</a:t>
                      </a:r>
                      <a:r>
                        <a:rPr lang="en-US" sz="2400" b="1" kern="1200" dirty="0" smtClean="0">
                          <a:solidFill>
                            <a:schemeClr val="bg1">
                              <a:lumMod val="75000"/>
                            </a:schemeClr>
                          </a:solidFill>
                          <a:effectLst/>
                          <a:latin typeface="+mn-lt"/>
                          <a:ea typeface="+mn-ea"/>
                          <a:cs typeface="+mn-cs"/>
                        </a:rPr>
                        <a:t>xpectations</a:t>
                      </a:r>
                      <a:r>
                        <a:rPr lang="en-US" sz="2400" kern="1200" dirty="0" smtClean="0">
                          <a:solidFill>
                            <a:schemeClr val="bg1">
                              <a:lumMod val="75000"/>
                            </a:schemeClr>
                          </a:solidFill>
                          <a:effectLst/>
                          <a:latin typeface="+mn-lt"/>
                          <a:ea typeface="+mn-ea"/>
                          <a:cs typeface="+mn-cs"/>
                        </a:rPr>
                        <a:t> re: need for external evaluator</a:t>
                      </a:r>
                    </a:p>
                  </a:txBody>
                  <a:tcPr marL="68580" marR="68580" marT="34290" marB="34290" anchor="ctr"/>
                </a:tc>
                <a:extLst>
                  <a:ext uri="{0D108BD9-81ED-4DB2-BD59-A6C34878D82A}">
                    <a16:rowId xmlns:a16="http://schemas.microsoft.com/office/drawing/2014/main" val="3096809734"/>
                  </a:ext>
                </a:extLst>
              </a:tr>
              <a:tr h="877824">
                <a:tc>
                  <a:txBody>
                    <a:bodyPr/>
                    <a:lstStyle/>
                    <a:p>
                      <a:endParaRPr lang="en-US" sz="1800" dirty="0"/>
                    </a:p>
                  </a:txBody>
                  <a:tcPr marL="68580" marR="68580" marT="34290" marB="34290">
                    <a:blipFill dpi="0" rotWithShape="1">
                      <a:blip r:embed="rId6">
                        <a:extLst>
                          <a:ext uri="{28A0092B-C50C-407E-A947-70E740481C1C}">
                            <a14:useLocalDpi xmlns:a14="http://schemas.microsoft.com/office/drawing/2010/main" val="0"/>
                          </a:ext>
                        </a:extLst>
                      </a:blip>
                      <a:srcRect/>
                      <a:stretch>
                        <a:fillRect t="5000" b="5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bg1">
                              <a:lumMod val="75000"/>
                            </a:schemeClr>
                          </a:solidFill>
                          <a:effectLst/>
                          <a:latin typeface="+mn-lt"/>
                          <a:ea typeface="+mn-ea"/>
                          <a:cs typeface="+mn-cs"/>
                        </a:rPr>
                        <a:t>Could be most appropriate when project is </a:t>
                      </a:r>
                      <a:r>
                        <a:rPr lang="en-US" sz="2400" b="1" kern="1200" dirty="0" smtClean="0">
                          <a:solidFill>
                            <a:schemeClr val="bg1">
                              <a:lumMod val="75000"/>
                            </a:schemeClr>
                          </a:solidFill>
                          <a:effectLst/>
                          <a:latin typeface="+mn-lt"/>
                          <a:ea typeface="+mn-ea"/>
                          <a:cs typeface="+mn-cs"/>
                        </a:rPr>
                        <a:t>new</a:t>
                      </a:r>
                    </a:p>
                  </a:txBody>
                  <a:tcPr marL="68580" marR="68580" marT="34290" marB="34290" anchor="ctr"/>
                </a:tc>
                <a:extLst>
                  <a:ext uri="{0D108BD9-81ED-4DB2-BD59-A6C34878D82A}">
                    <a16:rowId xmlns:a16="http://schemas.microsoft.com/office/drawing/2014/main" val="3947745644"/>
                  </a:ext>
                </a:extLst>
              </a:tr>
              <a:tr h="877824">
                <a:tc>
                  <a:txBody>
                    <a:bodyPr/>
                    <a:lstStyle/>
                    <a:p>
                      <a:endParaRPr lang="en-US" sz="1800" dirty="0"/>
                    </a:p>
                  </a:txBody>
                  <a:tcPr marL="68580" marR="68580" marT="34290" marB="34290">
                    <a:blipFill dpi="0" rotWithShape="1">
                      <a:blip r:embed="rId7">
                        <a:extLst>
                          <a:ext uri="{28A0092B-C50C-407E-A947-70E740481C1C}">
                            <a14:useLocalDpi xmlns:a14="http://schemas.microsoft.com/office/drawing/2010/main" val="0"/>
                          </a:ext>
                        </a:extLst>
                      </a:blip>
                      <a:srcRect/>
                      <a:stretch>
                        <a:fillRect l="5000"/>
                      </a:stretch>
                    </a:blipFill>
                  </a:tcP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400" kern="1200" dirty="0" smtClean="0">
                          <a:solidFill>
                            <a:schemeClr val="tx1"/>
                          </a:solidFill>
                          <a:effectLst/>
                          <a:latin typeface="+mn-lt"/>
                          <a:ea typeface="+mn-ea"/>
                          <a:cs typeface="+mn-cs"/>
                        </a:rPr>
                        <a:t>(Repeat</a:t>
                      </a:r>
                      <a:r>
                        <a:rPr lang="en-US" sz="2400" kern="1200" baseline="0" dirty="0" smtClean="0">
                          <a:solidFill>
                            <a:schemeClr val="tx1"/>
                          </a:solidFill>
                          <a:effectLst/>
                          <a:latin typeface="+mn-lt"/>
                          <a:ea typeface="+mn-ea"/>
                          <a:cs typeface="+mn-cs"/>
                        </a:rPr>
                        <a:t> after me!) </a:t>
                      </a:r>
                      <a:r>
                        <a:rPr lang="en-US" sz="2400" kern="1200" dirty="0" smtClean="0">
                          <a:solidFill>
                            <a:schemeClr val="tx1"/>
                          </a:solidFill>
                          <a:effectLst/>
                          <a:latin typeface="+mn-lt"/>
                          <a:ea typeface="+mn-ea"/>
                          <a:cs typeface="+mn-cs"/>
                        </a:rPr>
                        <a:t>Regular </a:t>
                      </a:r>
                      <a:r>
                        <a:rPr lang="en-US" sz="2400" b="1" kern="1200" dirty="0" smtClean="0">
                          <a:solidFill>
                            <a:schemeClr val="accent2">
                              <a:lumMod val="75000"/>
                            </a:schemeClr>
                          </a:solidFill>
                          <a:effectLst/>
                          <a:latin typeface="+mn-lt"/>
                          <a:ea typeface="+mn-ea"/>
                          <a:cs typeface="+mn-cs"/>
                        </a:rPr>
                        <a:t>communication</a:t>
                      </a:r>
                      <a:r>
                        <a:rPr lang="en-US" sz="2400" kern="1200" dirty="0" smtClean="0">
                          <a:solidFill>
                            <a:schemeClr val="tx1"/>
                          </a:solidFill>
                          <a:effectLst/>
                          <a:latin typeface="+mn-lt"/>
                          <a:ea typeface="+mn-ea"/>
                          <a:cs typeface="+mn-cs"/>
                        </a:rPr>
                        <a:t> </a:t>
                      </a:r>
                      <a:r>
                        <a:rPr lang="en-US" sz="2400" kern="1200" dirty="0" smtClean="0">
                          <a:solidFill>
                            <a:schemeClr val="tx1"/>
                          </a:solidFill>
                          <a:effectLst/>
                          <a:latin typeface="+mn-lt"/>
                          <a:ea typeface="+mn-ea"/>
                          <a:cs typeface="+mn-cs"/>
                        </a:rPr>
                        <a:t>is</a:t>
                      </a:r>
                      <a:r>
                        <a:rPr lang="en-US" sz="2400" kern="1200" baseline="0" dirty="0" smtClean="0">
                          <a:solidFill>
                            <a:schemeClr val="tx1"/>
                          </a:solidFill>
                          <a:effectLst/>
                          <a:latin typeface="+mn-lt"/>
                          <a:ea typeface="+mn-ea"/>
                          <a:cs typeface="+mn-cs"/>
                        </a:rPr>
                        <a:t> </a:t>
                      </a:r>
                      <a:r>
                        <a:rPr lang="en-US" sz="2400" kern="1200" dirty="0" smtClean="0">
                          <a:solidFill>
                            <a:schemeClr val="tx1"/>
                          </a:solidFill>
                          <a:effectLst/>
                          <a:latin typeface="+mn-lt"/>
                          <a:ea typeface="+mn-ea"/>
                          <a:cs typeface="+mn-cs"/>
                        </a:rPr>
                        <a:t>critical</a:t>
                      </a:r>
                      <a:endParaRPr lang="en-US" sz="2400" kern="1200" dirty="0" smtClean="0">
                        <a:solidFill>
                          <a:schemeClr val="tx1"/>
                        </a:solidFill>
                        <a:effectLst/>
                        <a:latin typeface="+mn-lt"/>
                        <a:ea typeface="+mn-ea"/>
                        <a:cs typeface="+mn-cs"/>
                      </a:endParaRPr>
                    </a:p>
                  </a:txBody>
                  <a:tcPr marL="68580" marR="68580" marT="34290" marB="34290" anchor="ctr"/>
                </a:tc>
                <a:extLst>
                  <a:ext uri="{0D108BD9-81ED-4DB2-BD59-A6C34878D82A}">
                    <a16:rowId xmlns:a16="http://schemas.microsoft.com/office/drawing/2014/main" val="3149553227"/>
                  </a:ext>
                </a:extLst>
              </a:tr>
            </a:tbl>
          </a:graphicData>
        </a:graphic>
      </p:graphicFrame>
      <p:sp>
        <p:nvSpPr>
          <p:cNvPr id="6" name="Rectangle 5"/>
          <p:cNvSpPr/>
          <p:nvPr/>
        </p:nvSpPr>
        <p:spPr>
          <a:xfrm>
            <a:off x="530367" y="1990847"/>
            <a:ext cx="1064871" cy="363445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059960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Where to?</a:t>
            </a:r>
            <a:endParaRPr lang="en-US" sz="4400" dirty="0">
              <a:solidFill>
                <a:schemeClr val="bg1"/>
              </a:solidFill>
            </a:endParaRPr>
          </a:p>
          <a:p>
            <a:pPr marL="347662">
              <a:buSzPct val="150000"/>
            </a:pPr>
            <a:endParaRPr lang="en-US" sz="1200" b="1" dirty="0">
              <a:solidFill>
                <a:schemeClr val="bg1"/>
              </a:solidFill>
            </a:endParaRPr>
          </a:p>
        </p:txBody>
      </p:sp>
      <p:sp>
        <p:nvSpPr>
          <p:cNvPr id="5" name="TextBox 4"/>
          <p:cNvSpPr txBox="1"/>
          <p:nvPr/>
        </p:nvSpPr>
        <p:spPr>
          <a:xfrm>
            <a:off x="7050881" y="6399131"/>
            <a:ext cx="1888122" cy="307777"/>
          </a:xfrm>
          <a:prstGeom prst="rect">
            <a:avLst/>
          </a:prstGeom>
          <a:noFill/>
        </p:spPr>
        <p:txBody>
          <a:bodyPr wrap="square" rtlCol="0">
            <a:spAutoFit/>
          </a:bodyPr>
          <a:lstStyle/>
          <a:p>
            <a:pPr algn="r"/>
            <a:r>
              <a:rPr lang="en-US" sz="1400" dirty="0" smtClean="0">
                <a:solidFill>
                  <a:schemeClr val="bg1"/>
                </a:solidFill>
              </a:rPr>
              <a:t>Toyota Motor Europe</a:t>
            </a:r>
            <a:endParaRPr lang="en-US" sz="1400" dirty="0">
              <a:solidFill>
                <a:schemeClr val="bg1"/>
              </a:solidFill>
            </a:endParaRPr>
          </a:p>
        </p:txBody>
      </p:sp>
      <p:grpSp>
        <p:nvGrpSpPr>
          <p:cNvPr id="15" name="Group 14"/>
          <p:cNvGrpSpPr/>
          <p:nvPr/>
        </p:nvGrpSpPr>
        <p:grpSpPr>
          <a:xfrm>
            <a:off x="5174456" y="3388518"/>
            <a:ext cx="1876425" cy="976313"/>
            <a:chOff x="5174456" y="3388518"/>
            <a:chExt cx="1876425" cy="976313"/>
          </a:xfrm>
          <a:solidFill>
            <a:schemeClr val="tx1">
              <a:lumMod val="50000"/>
              <a:lumOff val="50000"/>
              <a:alpha val="50000"/>
            </a:schemeClr>
          </a:solidFill>
        </p:grpSpPr>
        <p:sp>
          <p:nvSpPr>
            <p:cNvPr id="12" name="Rectangle 11"/>
            <p:cNvSpPr/>
            <p:nvPr/>
          </p:nvSpPr>
          <p:spPr>
            <a:xfrm>
              <a:off x="5174456" y="3388518"/>
              <a:ext cx="1754982" cy="9763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6796087" y="3388518"/>
              <a:ext cx="254794" cy="976313"/>
            </a:xfrm>
            <a:prstGeom prst="triangle">
              <a:avLst>
                <a:gd name="adj" fmla="val 5185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67182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066800" y="1200329"/>
            <a:ext cx="7010400" cy="5528162"/>
            <a:chOff x="2235200" y="1252585"/>
            <a:chExt cx="7010400" cy="5528162"/>
          </a:xfrm>
        </p:grpSpPr>
        <p:pic>
          <p:nvPicPr>
            <p:cNvPr id="19" name="Picture 18"/>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235200" y="1252585"/>
              <a:ext cx="6946900" cy="5445757"/>
            </a:xfrm>
            <a:prstGeom prst="rect">
              <a:avLst/>
            </a:prstGeom>
          </p:spPr>
        </p:pic>
        <p:sp>
          <p:nvSpPr>
            <p:cNvPr id="20" name="Rectangle 19"/>
            <p:cNvSpPr/>
            <p:nvPr/>
          </p:nvSpPr>
          <p:spPr>
            <a:xfrm>
              <a:off x="2235200" y="1275476"/>
              <a:ext cx="7010400" cy="5505271"/>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3 ways of collecting formative data</a:t>
            </a:r>
            <a:endParaRPr lang="en-US" sz="4400" dirty="0">
              <a:solidFill>
                <a:schemeClr val="bg1"/>
              </a:solidFill>
            </a:endParaRPr>
          </a:p>
          <a:p>
            <a:pPr marL="347662">
              <a:buSzPct val="150000"/>
            </a:pPr>
            <a:endParaRPr lang="en-US" sz="1200" b="1" dirty="0">
              <a:solidFill>
                <a:schemeClr val="bg1"/>
              </a:solidFill>
            </a:endParaRPr>
          </a:p>
        </p:txBody>
      </p:sp>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2946" y="2358931"/>
            <a:ext cx="2496312" cy="1664208"/>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332203" y="4307024"/>
            <a:ext cx="2825261" cy="685059"/>
          </a:xfrm>
          <a:prstGeom prst="rect">
            <a:avLst/>
          </a:prstGeom>
        </p:spPr>
        <p:txBody>
          <a:bodyPr wrap="square">
            <a:spAutoFit/>
          </a:bodyPr>
          <a:lstStyle/>
          <a:p>
            <a:pPr>
              <a:lnSpc>
                <a:spcPct val="107000"/>
              </a:lnSpc>
              <a:spcAft>
                <a:spcPts val="600"/>
              </a:spcAft>
            </a:pPr>
            <a:r>
              <a:rPr lang="en-US" dirty="0" smtClean="0">
                <a:latin typeface="Calibri" panose="020F0502020204030204" pitchFamily="34" charset="0"/>
                <a:ea typeface="Calibri" panose="020F0502020204030204" pitchFamily="34" charset="0"/>
                <a:cs typeface="Times New Roman" panose="02020603050405020304" pitchFamily="18" charset="0"/>
              </a:rPr>
              <a:t>Evaluation </a:t>
            </a:r>
            <a:r>
              <a:rPr lang="en-US" dirty="0">
                <a:latin typeface="Calibri" panose="020F0502020204030204" pitchFamily="34" charset="0"/>
                <a:ea typeface="Calibri" panose="020F0502020204030204" pitchFamily="34" charset="0"/>
                <a:cs typeface="Times New Roman" panose="02020603050405020304" pitchFamily="18" charset="0"/>
              </a:rPr>
              <a:t>team </a:t>
            </a:r>
            <a:r>
              <a:rPr lang="en-US" dirty="0" smtClean="0">
                <a:latin typeface="Calibri" panose="020F0502020204030204" pitchFamily="34" charset="0"/>
                <a:ea typeface="Calibri" panose="020F0502020204030204" pitchFamily="34" charset="0"/>
                <a:cs typeface="Times New Roman" panose="02020603050405020304" pitchFamily="18" charset="0"/>
              </a:rPr>
              <a:t>collects and analyzes data</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TextBox 15"/>
          <p:cNvSpPr txBox="1"/>
          <p:nvPr/>
        </p:nvSpPr>
        <p:spPr>
          <a:xfrm>
            <a:off x="332203" y="1774156"/>
            <a:ext cx="2820242" cy="584775"/>
          </a:xfrm>
          <a:prstGeom prst="rect">
            <a:avLst/>
          </a:prstGeom>
          <a:noFill/>
        </p:spPr>
        <p:txBody>
          <a:bodyPr wrap="square" rtlCol="0">
            <a:spAutoFit/>
          </a:bodyPr>
          <a:lstStyle>
            <a:defPPr>
              <a:defRPr lang="en-US"/>
            </a:defPPr>
            <a:lvl1pPr>
              <a:defRPr sz="2800">
                <a:solidFill>
                  <a:schemeClr val="accent2">
                    <a:lumMod val="75000"/>
                  </a:schemeClr>
                </a:solidFill>
                <a:latin typeface="Franklin Gothic Medium" panose="020B0603020102020204" pitchFamily="34" charset="0"/>
                <a:cs typeface="Segoe UI" panose="020B0502040204020203" pitchFamily="34" charset="0"/>
              </a:defRPr>
            </a:lvl1pPr>
          </a:lstStyle>
          <a:p>
            <a:r>
              <a:rPr lang="en-US" sz="3200" b="1" dirty="0">
                <a:latin typeface="Calibri" panose="020F0502020204030204" pitchFamily="34" charset="0"/>
                <a:cs typeface="Calibri" panose="020F0502020204030204" pitchFamily="34" charset="0"/>
              </a:rPr>
              <a:t>Professional</a:t>
            </a:r>
          </a:p>
        </p:txBody>
      </p:sp>
    </p:spTree>
    <p:extLst>
      <p:ext uri="{BB962C8B-B14F-4D97-AF65-F5344CB8AC3E}">
        <p14:creationId xmlns:p14="http://schemas.microsoft.com/office/powerpoint/2010/main" val="264236175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66787"/>
            <a:ext cx="9144000" cy="6119813"/>
          </a:xfrm>
          <a:prstGeom prst="rect">
            <a:avLst/>
          </a:prstGeom>
        </p:spPr>
      </p:pic>
      <p:sp>
        <p:nvSpPr>
          <p:cNvPr id="5" name="TextBox 4"/>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Questions?</a:t>
            </a:r>
            <a:endParaRPr lang="en-US" sz="4400" dirty="0">
              <a:solidFill>
                <a:schemeClr val="bg1"/>
              </a:solidFill>
            </a:endParaRPr>
          </a:p>
          <a:p>
            <a:pPr marL="347662">
              <a:buSzPct val="150000"/>
            </a:pPr>
            <a:endParaRPr lang="en-US" sz="1200" b="1" dirty="0">
              <a:solidFill>
                <a:schemeClr val="bg1"/>
              </a:solidFill>
            </a:endParaRPr>
          </a:p>
        </p:txBody>
      </p:sp>
    </p:spTree>
    <p:extLst>
      <p:ext uri="{BB962C8B-B14F-4D97-AF65-F5344CB8AC3E}">
        <p14:creationId xmlns:p14="http://schemas.microsoft.com/office/powerpoint/2010/main" val="6903351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066800" y="1200329"/>
            <a:ext cx="7010400" cy="5528162"/>
            <a:chOff x="2235200" y="1252585"/>
            <a:chExt cx="7010400" cy="5528162"/>
          </a:xfrm>
        </p:grpSpPr>
        <p:pic>
          <p:nvPicPr>
            <p:cNvPr id="19" name="Picture 18"/>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235200" y="1252585"/>
              <a:ext cx="6946900" cy="5445757"/>
            </a:xfrm>
            <a:prstGeom prst="rect">
              <a:avLst/>
            </a:prstGeom>
          </p:spPr>
        </p:pic>
        <p:sp>
          <p:nvSpPr>
            <p:cNvPr id="20" name="Rectangle 19"/>
            <p:cNvSpPr/>
            <p:nvPr/>
          </p:nvSpPr>
          <p:spPr>
            <a:xfrm>
              <a:off x="2235200" y="1275476"/>
              <a:ext cx="7010400" cy="5505271"/>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3 ways of collecting formative data</a:t>
            </a:r>
            <a:endParaRPr lang="en-US" sz="4400" dirty="0">
              <a:solidFill>
                <a:schemeClr val="bg1"/>
              </a:solidFill>
            </a:endParaRPr>
          </a:p>
          <a:p>
            <a:pPr marL="347662">
              <a:buSzPct val="150000"/>
            </a:pPr>
            <a:endParaRPr lang="en-US" sz="1200" b="1" dirty="0">
              <a:solidFill>
                <a:schemeClr val="bg1"/>
              </a:solidFill>
            </a:endParaRPr>
          </a:p>
        </p:txBody>
      </p:sp>
      <p:pic>
        <p:nvPicPr>
          <p:cNvPr id="6" name="Picture 5"/>
          <p:cNvPicPr>
            <a:picLocks noChangeAspect="1"/>
          </p:cNvPicPr>
          <p:nvPr/>
        </p:nvPicPr>
        <p:blipFill>
          <a:blip r:embed="rId5" cstate="print">
            <a:extLst>
              <a:ext uri="{BEBA8EAE-BF5A-486C-A8C5-ECC9F3942E4B}">
                <a14:imgProps xmlns:a14="http://schemas.microsoft.com/office/drawing/2010/main">
                  <a14:imgLayer r:embed="rId6"/>
                </a14:imgProps>
              </a:ext>
              <a:ext uri="{28A0092B-C50C-407E-A947-70E740481C1C}">
                <a14:useLocalDpi xmlns:a14="http://schemas.microsoft.com/office/drawing/2010/main" val="0"/>
              </a:ext>
            </a:extLst>
          </a:blip>
          <a:stretch>
            <a:fillRect/>
          </a:stretch>
        </p:blipFill>
        <p:spPr>
          <a:xfrm>
            <a:off x="3293549" y="2358931"/>
            <a:ext cx="2497783" cy="166128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2946" y="2358931"/>
            <a:ext cx="2496312" cy="1664208"/>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332203" y="4307024"/>
            <a:ext cx="2825261" cy="685059"/>
          </a:xfrm>
          <a:prstGeom prst="rect">
            <a:avLst/>
          </a:prstGeom>
        </p:spPr>
        <p:txBody>
          <a:bodyPr wrap="square">
            <a:spAutoFit/>
          </a:bodyPr>
          <a:lstStyle/>
          <a:p>
            <a:pPr>
              <a:lnSpc>
                <a:spcPct val="107000"/>
              </a:lnSpc>
              <a:spcAft>
                <a:spcPts val="600"/>
              </a:spcAft>
            </a:pPr>
            <a:r>
              <a:rPr lang="en-US" dirty="0" smtClean="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Evaluation </a:t>
            </a:r>
            <a:r>
              <a:rPr lang="en-US"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team </a:t>
            </a:r>
            <a:r>
              <a:rPr lang="en-US" dirty="0" smtClean="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rPr>
              <a:t>collects and analyzes data</a:t>
            </a:r>
            <a:endParaRPr lang="en-US" dirty="0">
              <a:solidFill>
                <a:schemeClr val="bg1">
                  <a:lumMod val="7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3291742" y="4307024"/>
            <a:ext cx="2497015" cy="981423"/>
          </a:xfrm>
          <a:prstGeom prst="rect">
            <a:avLst/>
          </a:prstGeom>
        </p:spPr>
        <p:txBody>
          <a:bodyPr wrap="square">
            <a:spAutoFit/>
          </a:bodyPr>
          <a:lstStyle/>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Evaluands collect and analyze their own data independently</a:t>
            </a:r>
          </a:p>
        </p:txBody>
      </p:sp>
      <p:sp>
        <p:nvSpPr>
          <p:cNvPr id="5" name="TextBox 4"/>
          <p:cNvSpPr txBox="1"/>
          <p:nvPr/>
        </p:nvSpPr>
        <p:spPr>
          <a:xfrm>
            <a:off x="3229044" y="1774156"/>
            <a:ext cx="2180493" cy="584775"/>
          </a:xfrm>
          <a:prstGeom prst="rect">
            <a:avLst/>
          </a:prstGeom>
          <a:noFill/>
        </p:spPr>
        <p:txBody>
          <a:bodyPr wrap="square" rtlCol="0">
            <a:spAutoFit/>
          </a:bodyPr>
          <a:lstStyle>
            <a:defPPr>
              <a:defRPr lang="en-US"/>
            </a:defPPr>
            <a:lvl1pPr>
              <a:defRPr sz="3200" b="1">
                <a:solidFill>
                  <a:schemeClr val="accent2">
                    <a:lumMod val="40000"/>
                    <a:lumOff val="60000"/>
                  </a:schemeClr>
                </a:solidFill>
                <a:latin typeface="Calibri" panose="020F0502020204030204" pitchFamily="34" charset="0"/>
                <a:cs typeface="Calibri" panose="020F0502020204030204" pitchFamily="34" charset="0"/>
              </a:defRPr>
            </a:lvl1pPr>
          </a:lstStyle>
          <a:p>
            <a:r>
              <a:rPr lang="en-US" dirty="0">
                <a:solidFill>
                  <a:schemeClr val="accent2">
                    <a:lumMod val="75000"/>
                  </a:schemeClr>
                </a:solidFill>
              </a:rPr>
              <a:t>Selfie</a:t>
            </a:r>
          </a:p>
        </p:txBody>
      </p:sp>
      <p:sp>
        <p:nvSpPr>
          <p:cNvPr id="16" name="TextBox 15"/>
          <p:cNvSpPr txBox="1"/>
          <p:nvPr/>
        </p:nvSpPr>
        <p:spPr>
          <a:xfrm>
            <a:off x="332203" y="1774156"/>
            <a:ext cx="2820242" cy="584775"/>
          </a:xfrm>
          <a:prstGeom prst="rect">
            <a:avLst/>
          </a:prstGeom>
          <a:noFill/>
        </p:spPr>
        <p:txBody>
          <a:bodyPr wrap="square" rtlCol="0">
            <a:spAutoFit/>
          </a:bodyPr>
          <a:lstStyle>
            <a:defPPr>
              <a:defRPr lang="en-US"/>
            </a:defPPr>
            <a:lvl1pPr>
              <a:defRPr sz="2800">
                <a:solidFill>
                  <a:schemeClr val="accent2">
                    <a:lumMod val="75000"/>
                  </a:schemeClr>
                </a:solidFill>
                <a:latin typeface="Franklin Gothic Medium" panose="020B0603020102020204" pitchFamily="34" charset="0"/>
                <a:cs typeface="Segoe UI" panose="020B0502040204020203" pitchFamily="34" charset="0"/>
              </a:defRPr>
            </a:lvl1pPr>
          </a:lstStyle>
          <a:p>
            <a:r>
              <a:rPr lang="en-US" sz="3200" b="1" dirty="0">
                <a:solidFill>
                  <a:schemeClr val="accent2">
                    <a:lumMod val="40000"/>
                    <a:lumOff val="60000"/>
                  </a:schemeClr>
                </a:solidFill>
                <a:latin typeface="Calibri" panose="020F0502020204030204" pitchFamily="34" charset="0"/>
                <a:cs typeface="Calibri" panose="020F0502020204030204" pitchFamily="34" charset="0"/>
              </a:rPr>
              <a:t>Professional</a:t>
            </a:r>
          </a:p>
        </p:txBody>
      </p:sp>
    </p:spTree>
    <p:extLst>
      <p:ext uri="{BB962C8B-B14F-4D97-AF65-F5344CB8AC3E}">
        <p14:creationId xmlns:p14="http://schemas.microsoft.com/office/powerpoint/2010/main" val="19542285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1066800" y="1200329"/>
            <a:ext cx="7010400" cy="5528162"/>
            <a:chOff x="2235200" y="1252585"/>
            <a:chExt cx="7010400" cy="5528162"/>
          </a:xfrm>
        </p:grpSpPr>
        <p:pic>
          <p:nvPicPr>
            <p:cNvPr id="19" name="Picture 18"/>
            <p:cNvPicPr>
              <a:picLocks noChangeAspect="1"/>
            </p:cNvPicPr>
            <p:nvPr/>
          </p:nvPicPr>
          <p:blipFill>
            <a:blip r:embed="rId3">
              <a:lum bright="70000" contrast="-70000"/>
              <a:extLst>
                <a:ext uri="{BEBA8EAE-BF5A-486C-A8C5-ECC9F3942E4B}">
                  <a14:imgProps xmlns:a14="http://schemas.microsoft.com/office/drawing/2010/main">
                    <a14:imgLayer r:embed="rId4">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235200" y="1252585"/>
              <a:ext cx="6946900" cy="5445757"/>
            </a:xfrm>
            <a:prstGeom prst="rect">
              <a:avLst/>
            </a:prstGeom>
          </p:spPr>
        </p:pic>
        <p:sp>
          <p:nvSpPr>
            <p:cNvPr id="20" name="Rectangle 19"/>
            <p:cNvSpPr/>
            <p:nvPr/>
          </p:nvSpPr>
          <p:spPr>
            <a:xfrm>
              <a:off x="2235200" y="1275476"/>
              <a:ext cx="7010400" cy="5505271"/>
            </a:xfrm>
            <a:prstGeom prst="rect">
              <a:avLst/>
            </a:pr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Box 3"/>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3 ways of collecting formative data</a:t>
            </a:r>
            <a:endParaRPr lang="en-US" sz="4400" dirty="0">
              <a:solidFill>
                <a:schemeClr val="bg1"/>
              </a:solidFill>
            </a:endParaRPr>
          </a:p>
          <a:p>
            <a:pPr marL="347662">
              <a:buSzPct val="150000"/>
            </a:pPr>
            <a:endParaRPr lang="en-US" sz="1200" b="1" dirty="0">
              <a:solidFill>
                <a:schemeClr val="bg1"/>
              </a:solidFill>
            </a:endParaRPr>
          </a:p>
        </p:txBody>
      </p:sp>
      <p:pic>
        <p:nvPicPr>
          <p:cNvPr id="6" name="Picture 5"/>
          <p:cNvPicPr>
            <a:picLocks noChangeAspect="1"/>
          </p:cNvPicPr>
          <p:nvPr/>
        </p:nvPicPr>
        <p:blipFill>
          <a:blip r:embed="rId5" cstate="print">
            <a:duotone>
              <a:schemeClr val="bg2">
                <a:shade val="45000"/>
                <a:satMod val="135000"/>
              </a:schemeClr>
              <a:prstClr val="white"/>
            </a:duotone>
            <a:extLst>
              <a:ext uri="{BEBA8EAE-BF5A-486C-A8C5-ECC9F3942E4B}">
                <a14:imgProps xmlns:a14="http://schemas.microsoft.com/office/drawing/2010/main">
                  <a14:imgLayer r:embed="rId6"/>
                </a14:imgProps>
              </a:ext>
              <a:ext uri="{28A0092B-C50C-407E-A947-70E740481C1C}">
                <a14:useLocalDpi xmlns:a14="http://schemas.microsoft.com/office/drawing/2010/main" val="0"/>
              </a:ext>
            </a:extLst>
          </a:blip>
          <a:stretch>
            <a:fillRect/>
          </a:stretch>
        </p:blipFill>
        <p:spPr>
          <a:xfrm>
            <a:off x="3293549" y="2358931"/>
            <a:ext cx="2497783" cy="166128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7"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22946" y="2358931"/>
            <a:ext cx="2496312" cy="1664208"/>
          </a:xfrm>
          <a:prstGeom prst="rect">
            <a:avLst/>
          </a:prstGeom>
          <a:ln>
            <a:noFill/>
          </a:ln>
          <a:effectLst>
            <a:outerShdw blurRad="292100" dist="139700" dir="2700000" algn="tl" rotWithShape="0">
              <a:srgbClr val="333333">
                <a:alpha val="65000"/>
              </a:srgbClr>
            </a:outerShdw>
          </a:effectLst>
        </p:spPr>
      </p:pic>
      <p:sp>
        <p:nvSpPr>
          <p:cNvPr id="11" name="Rectangle 10"/>
          <p:cNvSpPr/>
          <p:nvPr/>
        </p:nvSpPr>
        <p:spPr>
          <a:xfrm>
            <a:off x="332203" y="4307024"/>
            <a:ext cx="2825261" cy="685059"/>
          </a:xfrm>
          <a:prstGeom prst="rect">
            <a:avLst/>
          </a:prstGeom>
        </p:spPr>
        <p:txBody>
          <a:bodyPr wrap="square">
            <a:spAutoFit/>
          </a:bodyPr>
          <a:lstStyle/>
          <a:p>
            <a:pPr>
              <a:lnSpc>
                <a:spcPct val="107000"/>
              </a:lnSpc>
              <a:spcAft>
                <a:spcPts val="600"/>
              </a:spcAft>
            </a:pPr>
            <a:r>
              <a:rPr lang="en-US" dirty="0" smtClean="0">
                <a:solidFill>
                  <a:schemeClr val="bg1">
                    <a:lumMod val="85000"/>
                  </a:schemeClr>
                </a:solidFill>
                <a:latin typeface="Calibri" panose="020F0502020204030204" pitchFamily="34" charset="0"/>
                <a:ea typeface="Calibri" panose="020F0502020204030204" pitchFamily="34" charset="0"/>
                <a:cs typeface="Times New Roman" panose="02020603050405020304" pitchFamily="18" charset="0"/>
              </a:rPr>
              <a:t>Evaluation </a:t>
            </a:r>
            <a:r>
              <a:rPr lang="en-US" dirty="0">
                <a:solidFill>
                  <a:schemeClr val="bg1">
                    <a:lumMod val="85000"/>
                  </a:schemeClr>
                </a:solidFill>
                <a:latin typeface="Calibri" panose="020F0502020204030204" pitchFamily="34" charset="0"/>
                <a:ea typeface="Calibri" panose="020F0502020204030204" pitchFamily="34" charset="0"/>
                <a:cs typeface="Times New Roman" panose="02020603050405020304" pitchFamily="18" charset="0"/>
              </a:rPr>
              <a:t>team </a:t>
            </a:r>
            <a:r>
              <a:rPr lang="en-US" dirty="0" smtClean="0">
                <a:solidFill>
                  <a:schemeClr val="bg1">
                    <a:lumMod val="85000"/>
                  </a:schemeClr>
                </a:solidFill>
                <a:latin typeface="Calibri" panose="020F0502020204030204" pitchFamily="34" charset="0"/>
                <a:ea typeface="Calibri" panose="020F0502020204030204" pitchFamily="34" charset="0"/>
                <a:cs typeface="Times New Roman" panose="02020603050405020304" pitchFamily="18" charset="0"/>
              </a:rPr>
              <a:t>collects and analyzes data</a:t>
            </a:r>
            <a:endParaRPr lang="en-US" dirty="0">
              <a:solidFill>
                <a:schemeClr val="bg1">
                  <a:lumMod val="85000"/>
                </a:schemeClr>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12"/>
          <p:cNvSpPr/>
          <p:nvPr/>
        </p:nvSpPr>
        <p:spPr>
          <a:xfrm>
            <a:off x="3291742" y="4307024"/>
            <a:ext cx="2497015" cy="981423"/>
          </a:xfrm>
          <a:prstGeom prst="rect">
            <a:avLst/>
          </a:prstGeom>
        </p:spPr>
        <p:txBody>
          <a:bodyPr wrap="square">
            <a:spAutoFit/>
          </a:bodyPr>
          <a:lstStyle/>
          <a:p>
            <a:pPr>
              <a:lnSpc>
                <a:spcPct val="107000"/>
              </a:lnSpc>
            </a:pPr>
            <a:r>
              <a:rPr lang="en-US" dirty="0">
                <a:solidFill>
                  <a:schemeClr val="bg1">
                    <a:lumMod val="85000"/>
                  </a:schemeClr>
                </a:solidFill>
                <a:latin typeface="Calibri" panose="020F0502020204030204" pitchFamily="34" charset="0"/>
                <a:ea typeface="Calibri" panose="020F0502020204030204" pitchFamily="34" charset="0"/>
                <a:cs typeface="Times New Roman" panose="02020603050405020304" pitchFamily="18" charset="0"/>
              </a:rPr>
              <a:t>Evaluands collect and analyze their own data independently</a:t>
            </a:r>
          </a:p>
        </p:txBody>
      </p:sp>
      <p:sp>
        <p:nvSpPr>
          <p:cNvPr id="14" name="Rectangle 13"/>
          <p:cNvSpPr/>
          <p:nvPr/>
        </p:nvSpPr>
        <p:spPr>
          <a:xfrm>
            <a:off x="6165623" y="4307024"/>
            <a:ext cx="2782376" cy="981423"/>
          </a:xfrm>
          <a:prstGeom prst="rect">
            <a:avLst/>
          </a:prstGeom>
        </p:spPr>
        <p:txBody>
          <a:bodyPr wrap="square">
            <a:spAutoFit/>
          </a:bodyPr>
          <a:lstStyle/>
          <a:p>
            <a:pPr>
              <a:lnSpc>
                <a:spcPct val="107000"/>
              </a:lnSpc>
            </a:pPr>
            <a:r>
              <a:rPr lang="en-US" dirty="0">
                <a:latin typeface="Calibri" panose="020F0502020204030204" pitchFamily="34" charset="0"/>
                <a:ea typeface="Calibri" panose="020F0502020204030204" pitchFamily="34" charset="0"/>
                <a:cs typeface="Times New Roman" panose="02020603050405020304" pitchFamily="18" charset="0"/>
              </a:rPr>
              <a:t>Evaluands and evaluation team collaborate on collecting data </a:t>
            </a:r>
          </a:p>
        </p:txBody>
      </p:sp>
      <p:sp>
        <p:nvSpPr>
          <p:cNvPr id="5" name="TextBox 4"/>
          <p:cNvSpPr txBox="1"/>
          <p:nvPr/>
        </p:nvSpPr>
        <p:spPr>
          <a:xfrm>
            <a:off x="3229044" y="1774156"/>
            <a:ext cx="2180493" cy="584775"/>
          </a:xfrm>
          <a:prstGeom prst="rect">
            <a:avLst/>
          </a:prstGeom>
          <a:noFill/>
        </p:spPr>
        <p:txBody>
          <a:bodyPr wrap="square" rtlCol="0">
            <a:spAutoFit/>
          </a:bodyPr>
          <a:lstStyle>
            <a:defPPr>
              <a:defRPr lang="en-US"/>
            </a:defPPr>
            <a:lvl1pPr>
              <a:defRPr sz="3200" b="1">
                <a:solidFill>
                  <a:schemeClr val="accent2">
                    <a:lumMod val="40000"/>
                    <a:lumOff val="60000"/>
                  </a:schemeClr>
                </a:solidFill>
                <a:latin typeface="Calibri" panose="020F0502020204030204" pitchFamily="34" charset="0"/>
                <a:cs typeface="Calibri" panose="020F0502020204030204" pitchFamily="34" charset="0"/>
              </a:defRPr>
            </a:lvl1pPr>
          </a:lstStyle>
          <a:p>
            <a:r>
              <a:rPr lang="en-US" dirty="0"/>
              <a:t>Selfie</a:t>
            </a:r>
          </a:p>
        </p:txBody>
      </p:sp>
      <p:sp>
        <p:nvSpPr>
          <p:cNvPr id="15" name="TextBox 14"/>
          <p:cNvSpPr txBox="1"/>
          <p:nvPr/>
        </p:nvSpPr>
        <p:spPr>
          <a:xfrm>
            <a:off x="6081386" y="1774156"/>
            <a:ext cx="2651356" cy="584775"/>
          </a:xfrm>
          <a:prstGeom prst="rect">
            <a:avLst/>
          </a:prstGeom>
          <a:noFill/>
        </p:spPr>
        <p:txBody>
          <a:bodyPr wrap="square" rtlCol="0">
            <a:spAutoFit/>
          </a:bodyPr>
          <a:lstStyle>
            <a:defPPr>
              <a:defRPr lang="en-US"/>
            </a:defPPr>
            <a:lvl1pPr>
              <a:defRPr sz="3200" b="1">
                <a:solidFill>
                  <a:schemeClr val="accent2">
                    <a:lumMod val="40000"/>
                    <a:lumOff val="60000"/>
                  </a:schemeClr>
                </a:solidFill>
                <a:latin typeface="Calibri" panose="020F0502020204030204" pitchFamily="34" charset="0"/>
                <a:cs typeface="Calibri" panose="020F0502020204030204" pitchFamily="34" charset="0"/>
              </a:defRPr>
            </a:lvl1pPr>
          </a:lstStyle>
          <a:p>
            <a:r>
              <a:rPr lang="en-US" dirty="0">
                <a:solidFill>
                  <a:schemeClr val="accent2">
                    <a:lumMod val="75000"/>
                  </a:schemeClr>
                </a:solidFill>
              </a:rPr>
              <a:t>Collaboration</a:t>
            </a:r>
          </a:p>
        </p:txBody>
      </p:sp>
      <p:sp>
        <p:nvSpPr>
          <p:cNvPr id="16" name="TextBox 15"/>
          <p:cNvSpPr txBox="1"/>
          <p:nvPr/>
        </p:nvSpPr>
        <p:spPr>
          <a:xfrm>
            <a:off x="332203" y="1774156"/>
            <a:ext cx="2820242" cy="584775"/>
          </a:xfrm>
          <a:prstGeom prst="rect">
            <a:avLst/>
          </a:prstGeom>
          <a:noFill/>
        </p:spPr>
        <p:txBody>
          <a:bodyPr wrap="square" rtlCol="0">
            <a:spAutoFit/>
          </a:bodyPr>
          <a:lstStyle>
            <a:defPPr>
              <a:defRPr lang="en-US"/>
            </a:defPPr>
            <a:lvl1pPr>
              <a:defRPr sz="2800">
                <a:solidFill>
                  <a:schemeClr val="accent2">
                    <a:lumMod val="75000"/>
                  </a:schemeClr>
                </a:solidFill>
                <a:latin typeface="Franklin Gothic Medium" panose="020B0603020102020204" pitchFamily="34" charset="0"/>
                <a:cs typeface="Segoe UI" panose="020B0502040204020203" pitchFamily="34" charset="0"/>
              </a:defRPr>
            </a:lvl1pPr>
          </a:lstStyle>
          <a:p>
            <a:r>
              <a:rPr lang="en-US" sz="3200" b="1" dirty="0">
                <a:solidFill>
                  <a:schemeClr val="accent2">
                    <a:lumMod val="40000"/>
                    <a:lumOff val="60000"/>
                  </a:schemeClr>
                </a:solidFill>
                <a:latin typeface="Calibri" panose="020F0502020204030204" pitchFamily="34" charset="0"/>
                <a:cs typeface="Calibri" panose="020F0502020204030204" pitchFamily="34" charset="0"/>
              </a:rPr>
              <a:t>Professional</a:t>
            </a: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165623" y="2358931"/>
            <a:ext cx="2491931" cy="16612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16605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t="32097"/>
          <a:stretch/>
        </p:blipFill>
        <p:spPr>
          <a:xfrm>
            <a:off x="0" y="1104900"/>
            <a:ext cx="9144000" cy="5753100"/>
          </a:xfrm>
          <a:prstGeom prst="rect">
            <a:avLst/>
          </a:prstGeom>
        </p:spPr>
      </p:pic>
      <p:sp>
        <p:nvSpPr>
          <p:cNvPr id="3" name="TextBox 2"/>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Create a formative photo gallery</a:t>
            </a:r>
            <a:endParaRPr lang="en-US" sz="4400" dirty="0">
              <a:solidFill>
                <a:schemeClr val="bg1"/>
              </a:solidFill>
            </a:endParaRPr>
          </a:p>
          <a:p>
            <a:pPr marL="347662">
              <a:buSzPct val="150000"/>
            </a:pPr>
            <a:endParaRPr lang="en-US" sz="1200" b="1" dirty="0">
              <a:solidFill>
                <a:schemeClr val="bg1"/>
              </a:solidFill>
            </a:endParaRPr>
          </a:p>
        </p:txBody>
      </p:sp>
      <p:sp>
        <p:nvSpPr>
          <p:cNvPr id="2" name="TextBox 1"/>
          <p:cNvSpPr txBox="1"/>
          <p:nvPr/>
        </p:nvSpPr>
        <p:spPr>
          <a:xfrm>
            <a:off x="3975100" y="3263900"/>
            <a:ext cx="1193800" cy="338554"/>
          </a:xfrm>
          <a:prstGeom prst="rect">
            <a:avLst/>
          </a:prstGeom>
          <a:noFill/>
        </p:spPr>
        <p:txBody>
          <a:bodyPr wrap="square" rtlCol="0">
            <a:spAutoFit/>
          </a:bodyPr>
          <a:lstStyle/>
          <a:p>
            <a:pPr algn="r"/>
            <a:r>
              <a:rPr lang="en-US" sz="1600" i="1" dirty="0" smtClean="0"/>
              <a:t>Self-Portrait</a:t>
            </a:r>
            <a:endParaRPr lang="en-US" i="1" dirty="0"/>
          </a:p>
        </p:txBody>
      </p:sp>
      <p:sp>
        <p:nvSpPr>
          <p:cNvPr id="5" name="TextBox 4"/>
          <p:cNvSpPr txBox="1"/>
          <p:nvPr/>
        </p:nvSpPr>
        <p:spPr>
          <a:xfrm>
            <a:off x="6959600" y="3263900"/>
            <a:ext cx="1511300" cy="338554"/>
          </a:xfrm>
          <a:prstGeom prst="rect">
            <a:avLst/>
          </a:prstGeom>
          <a:noFill/>
        </p:spPr>
        <p:txBody>
          <a:bodyPr wrap="square" rtlCol="0">
            <a:spAutoFit/>
          </a:bodyPr>
          <a:lstStyle/>
          <a:p>
            <a:pPr algn="r"/>
            <a:r>
              <a:rPr lang="en-US" sz="1600" i="1" dirty="0" smtClean="0"/>
              <a:t>Professional</a:t>
            </a:r>
            <a:endParaRPr lang="en-US" i="1" dirty="0"/>
          </a:p>
        </p:txBody>
      </p:sp>
      <p:sp>
        <p:nvSpPr>
          <p:cNvPr id="6" name="TextBox 5"/>
          <p:cNvSpPr txBox="1"/>
          <p:nvPr/>
        </p:nvSpPr>
        <p:spPr>
          <a:xfrm>
            <a:off x="5537200" y="3263900"/>
            <a:ext cx="1320800" cy="584775"/>
          </a:xfrm>
          <a:prstGeom prst="rect">
            <a:avLst/>
          </a:prstGeom>
          <a:noFill/>
        </p:spPr>
        <p:txBody>
          <a:bodyPr wrap="square" rtlCol="0">
            <a:spAutoFit/>
          </a:bodyPr>
          <a:lstStyle/>
          <a:p>
            <a:pPr algn="r"/>
            <a:r>
              <a:rPr lang="en-US" sz="1600" i="1" dirty="0" smtClean="0"/>
              <a:t>Collaborative Work</a:t>
            </a:r>
            <a:endParaRPr lang="en-US" i="1" dirty="0"/>
          </a:p>
        </p:txBody>
      </p:sp>
      <p:sp>
        <p:nvSpPr>
          <p:cNvPr id="7" name="TextBox 6"/>
          <p:cNvSpPr txBox="1"/>
          <p:nvPr/>
        </p:nvSpPr>
        <p:spPr>
          <a:xfrm>
            <a:off x="774700" y="3263900"/>
            <a:ext cx="1320800" cy="584775"/>
          </a:xfrm>
          <a:prstGeom prst="rect">
            <a:avLst/>
          </a:prstGeom>
          <a:noFill/>
        </p:spPr>
        <p:txBody>
          <a:bodyPr wrap="square" rtlCol="0">
            <a:spAutoFit/>
          </a:bodyPr>
          <a:lstStyle/>
          <a:p>
            <a:pPr algn="r"/>
            <a:r>
              <a:rPr lang="en-US" sz="1600" i="1" dirty="0" smtClean="0"/>
              <a:t>Collaborative Work</a:t>
            </a:r>
            <a:endParaRPr lang="en-US" i="1" dirty="0"/>
          </a:p>
        </p:txBody>
      </p:sp>
    </p:spTree>
    <p:extLst>
      <p:ext uri="{BB962C8B-B14F-4D97-AF65-F5344CB8AC3E}">
        <p14:creationId xmlns:p14="http://schemas.microsoft.com/office/powerpoint/2010/main" val="193125391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i="1" dirty="0" smtClean="0">
                <a:solidFill>
                  <a:schemeClr val="bg1"/>
                </a:solidFill>
              </a:rPr>
              <a:t>NASA</a:t>
            </a:r>
            <a:r>
              <a:rPr lang="en-US" sz="4400" i="1" dirty="0" smtClean="0">
                <a:solidFill>
                  <a:schemeClr val="bg1"/>
                </a:solidFill>
              </a:rPr>
              <a:t>@ My Library</a:t>
            </a:r>
          </a:p>
          <a:p>
            <a:pPr marL="347662">
              <a:buSzPct val="150000"/>
            </a:pPr>
            <a:endParaRPr lang="en-US" sz="1200" b="1" dirty="0">
              <a:solidFill>
                <a:schemeClr val="bg1"/>
              </a:solidFill>
            </a:endParaRPr>
          </a:p>
        </p:txBody>
      </p:sp>
    </p:spTree>
    <p:extLst>
      <p:ext uri="{BB962C8B-B14F-4D97-AF65-F5344CB8AC3E}">
        <p14:creationId xmlns:p14="http://schemas.microsoft.com/office/powerpoint/2010/main" val="1221978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9144000" cy="1200329"/>
          </a:xfrm>
          <a:prstGeom prst="rect">
            <a:avLst/>
          </a:prstGeom>
          <a:solidFill>
            <a:srgbClr val="001848"/>
          </a:solidFill>
        </p:spPr>
        <p:txBody>
          <a:bodyPr wrap="square" rtlCol="0">
            <a:spAutoFit/>
          </a:bodyPr>
          <a:lstStyle/>
          <a:p>
            <a:pPr marL="347662">
              <a:buSzPct val="150000"/>
            </a:pPr>
            <a:endParaRPr lang="en-US" sz="1600" b="1" dirty="0">
              <a:solidFill>
                <a:schemeClr val="bg1"/>
              </a:solidFill>
            </a:endParaRPr>
          </a:p>
          <a:p>
            <a:pPr marL="347663">
              <a:buSzPct val="150000"/>
            </a:pPr>
            <a:r>
              <a:rPr lang="en-US" sz="4400" dirty="0" smtClean="0">
                <a:solidFill>
                  <a:schemeClr val="bg1"/>
                </a:solidFill>
              </a:rPr>
              <a:t>Examples from </a:t>
            </a:r>
            <a:r>
              <a:rPr lang="en-US" sz="4400" i="1" dirty="0" smtClean="0">
                <a:solidFill>
                  <a:schemeClr val="bg1"/>
                </a:solidFill>
              </a:rPr>
              <a:t>NASA@ My Library</a:t>
            </a:r>
          </a:p>
          <a:p>
            <a:pPr marL="347662">
              <a:buSzPct val="150000"/>
            </a:pPr>
            <a:endParaRPr lang="en-US" sz="1200" b="1" dirty="0">
              <a:solidFill>
                <a:schemeClr val="bg1"/>
              </a:solidFill>
            </a:endParaRPr>
          </a:p>
        </p:txBody>
      </p:sp>
      <p:pic>
        <p:nvPicPr>
          <p:cNvPr id="13" name="Picture 12"/>
          <p:cNvPicPr>
            <a:picLocks noChangeAspect="1"/>
          </p:cNvPicPr>
          <p:nvPr/>
        </p:nvPicPr>
        <p:blipFill rotWithShape="1">
          <a:blip r:embed="rId3"/>
          <a:srcRect b="5627"/>
          <a:stretch/>
        </p:blipFill>
        <p:spPr>
          <a:xfrm>
            <a:off x="475817" y="3456971"/>
            <a:ext cx="2377440" cy="2036163"/>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475817" y="1875556"/>
            <a:ext cx="2468880" cy="1200329"/>
          </a:xfrm>
          <a:prstGeom prst="rect">
            <a:avLst/>
          </a:prstGeom>
        </p:spPr>
        <p:txBody>
          <a:bodyPr wrap="square">
            <a:spAutoFit/>
          </a:bodyPr>
          <a:lstStyle/>
          <a:p>
            <a:r>
              <a:rPr lang="en-US" dirty="0"/>
              <a:t>Developed, administered, analyzed, and reported library staff </a:t>
            </a:r>
            <a:r>
              <a:rPr lang="en-US" b="1" dirty="0"/>
              <a:t>pre-survey</a:t>
            </a:r>
          </a:p>
        </p:txBody>
      </p:sp>
      <p:sp>
        <p:nvSpPr>
          <p:cNvPr id="14" name="TextBox 13"/>
          <p:cNvSpPr txBox="1"/>
          <p:nvPr/>
        </p:nvSpPr>
        <p:spPr>
          <a:xfrm>
            <a:off x="476074" y="1525997"/>
            <a:ext cx="2870301" cy="400110"/>
          </a:xfrm>
          <a:prstGeom prst="rect">
            <a:avLst/>
          </a:prstGeom>
          <a:noFill/>
        </p:spPr>
        <p:txBody>
          <a:bodyPr wrap="square" rtlCol="0">
            <a:spAutoFit/>
          </a:bodyPr>
          <a:lstStyle/>
          <a:p>
            <a:r>
              <a:rPr lang="en-US" sz="2000" b="1" dirty="0" smtClean="0">
                <a:solidFill>
                  <a:schemeClr val="accent2">
                    <a:lumMod val="75000"/>
                  </a:schemeClr>
                </a:solidFill>
                <a:latin typeface="Calibri" panose="020F0502020204030204" pitchFamily="34" charset="0"/>
                <a:cs typeface="Calibri" panose="020F0502020204030204" pitchFamily="34" charset="0"/>
              </a:rPr>
              <a:t>Professional</a:t>
            </a:r>
            <a:endParaRPr lang="en-US" sz="2000" b="1" dirty="0">
              <a:solidFill>
                <a:schemeClr val="accent2">
                  <a:lumMod val="7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720549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4486</TotalTime>
  <Words>2772</Words>
  <Application>Microsoft Office PowerPoint</Application>
  <PresentationFormat>On-screen Show (4:3)</PresentationFormat>
  <Paragraphs>298</Paragraphs>
  <Slides>40</Slides>
  <Notes>40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Calibri Light</vt:lpstr>
      <vt:lpstr>Franklin Gothic Medium</vt:lpstr>
      <vt:lpstr>Symbol</vt:lpstr>
      <vt:lpstr>Tekton Pro</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Fitzhugh, Ginger</dc:creator>
  <cp:lastModifiedBy>Fitzhugh, Ginger</cp:lastModifiedBy>
  <cp:revision>467</cp:revision>
  <dcterms:created xsi:type="dcterms:W3CDTF">2017-11-03T19:21:43Z</dcterms:created>
  <dcterms:modified xsi:type="dcterms:W3CDTF">2017-11-07T18:06:32Z</dcterms:modified>
</cp:coreProperties>
</file>