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76" r:id="rId4"/>
    <p:sldId id="277" r:id="rId5"/>
    <p:sldId id="280" r:id="rId6"/>
    <p:sldId id="278" r:id="rId7"/>
    <p:sldId id="279" r:id="rId8"/>
    <p:sldId id="258" r:id="rId9"/>
    <p:sldId id="270" r:id="rId10"/>
    <p:sldId id="263" r:id="rId11"/>
    <p:sldId id="271" r:id="rId12"/>
    <p:sldId id="264" r:id="rId13"/>
    <p:sldId id="272" r:id="rId14"/>
    <p:sldId id="273" r:id="rId15"/>
    <p:sldId id="274" r:id="rId16"/>
    <p:sldId id="275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E067-3BCF-4E63-8DBB-42DD06303317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48ABC-7D06-4FF0-82E5-1C252B0EB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9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o" pitchFamily="50" charset="0"/>
                <a:cs typeface="Levenim MT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ro" pitchFamily="50" charset="0"/>
                <a:cs typeface="Levenim MT" pitchFamily="2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ro" pitchFamily="50" charset="0"/>
                <a:cs typeface="Levenim MT" pitchFamily="2" charset="-79"/>
              </a:defRPr>
            </a:lvl1pPr>
          </a:lstStyle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ro" pitchFamily="50" charset="0"/>
                <a:cs typeface="Levenim MT" pitchFamily="2" charset="-79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ro" pitchFamily="50" charset="0"/>
                <a:cs typeface="Levenim MT" pitchFamily="2" charset="-79"/>
              </a:defRPr>
            </a:lvl1pPr>
          </a:lstStyle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828800"/>
            <a:ext cx="3822192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822192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828800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Bell MT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0637"/>
            <a:ext cx="3820055" cy="300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ell MT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0637"/>
            <a:ext cx="3822192" cy="300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92" y="5562600"/>
            <a:ext cx="920496" cy="9204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ro" pitchFamily="50" charset="0"/>
                <a:cs typeface="Levenim MT" pitchFamily="2" charset="-79"/>
              </a:defRPr>
            </a:lvl1pPr>
          </a:lstStyle>
          <a:p>
            <a:fld id="{3B11623D-3A88-4020-8F3F-E53F8044E8BA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ro" pitchFamily="50" charset="0"/>
                <a:cs typeface="Levenim MT" pitchFamily="2" charset="-79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ro" pitchFamily="50" charset="0"/>
                <a:cs typeface="Levenim MT" pitchFamily="2" charset="-79"/>
              </a:defRPr>
            </a:lvl1pPr>
          </a:lstStyle>
          <a:p>
            <a:fld id="{724F36E2-CA23-4026-8155-3F9D657521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828800"/>
            <a:ext cx="740833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63880" y="6031992"/>
            <a:ext cx="3474720" cy="0"/>
          </a:xfrm>
          <a:prstGeom prst="line">
            <a:avLst/>
          </a:prstGeom>
          <a:ln w="9525" cap="flat" cmpd="sng">
            <a:solidFill>
              <a:schemeClr val="tx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9304" y="6031992"/>
            <a:ext cx="3474720" cy="0"/>
          </a:xfrm>
          <a:prstGeom prst="line">
            <a:avLst/>
          </a:prstGeom>
          <a:ln w="9525" cap="flat" cmpd="sng">
            <a:solidFill>
              <a:schemeClr val="tx2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Hero" pitchFamily="50" charset="0"/>
          <a:ea typeface="+mj-ea"/>
          <a:cs typeface="Levenim MT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Symbol" pitchFamily="18" charset="2"/>
        <a:buChar char=""/>
        <a:defRPr sz="2800" kern="1200">
          <a:solidFill>
            <a:schemeClr val="tx1">
              <a:lumMod val="65000"/>
              <a:lumOff val="35000"/>
            </a:schemeClr>
          </a:solidFill>
          <a:latin typeface="Hero" pitchFamily="50" charset="0"/>
          <a:ea typeface="+mn-ea"/>
          <a:cs typeface="Levenim MT" pitchFamily="2" charset="-79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Symbol" pitchFamily="18" charset="2"/>
        <a:buChar char=""/>
        <a:defRPr sz="2400" kern="1200">
          <a:solidFill>
            <a:schemeClr val="tx1">
              <a:lumMod val="65000"/>
              <a:lumOff val="35000"/>
            </a:schemeClr>
          </a:solidFill>
          <a:latin typeface="Hero" pitchFamily="50" charset="0"/>
          <a:ea typeface="+mn-ea"/>
          <a:cs typeface="Levenim MT" pitchFamily="2" charset="-79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Symbol" pitchFamily="18" charset="2"/>
        <a:buChar char=""/>
        <a:defRPr sz="2400" kern="1200">
          <a:solidFill>
            <a:schemeClr val="tx1">
              <a:lumMod val="65000"/>
              <a:lumOff val="35000"/>
            </a:schemeClr>
          </a:solidFill>
          <a:latin typeface="Hero" pitchFamily="50" charset="0"/>
          <a:ea typeface="+mn-ea"/>
          <a:cs typeface="Levenim MT" pitchFamily="2" charset="-79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Symbol" pitchFamily="18" charset="2"/>
        <a:buChar char=""/>
        <a:defRPr sz="2000" kern="1200">
          <a:solidFill>
            <a:schemeClr val="tx1">
              <a:lumMod val="65000"/>
              <a:lumOff val="35000"/>
            </a:schemeClr>
          </a:solidFill>
          <a:latin typeface="Hero" pitchFamily="50" charset="0"/>
          <a:ea typeface="+mn-ea"/>
          <a:cs typeface="Levenim MT" pitchFamily="2" charset="-79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Symbol" pitchFamily="18" charset="2"/>
        <a:buChar char=""/>
        <a:defRPr sz="1800" kern="1200">
          <a:solidFill>
            <a:schemeClr val="tx1">
              <a:lumMod val="65000"/>
              <a:lumOff val="35000"/>
            </a:schemeClr>
          </a:solidFill>
          <a:latin typeface="Hero" pitchFamily="50" charset="0"/>
          <a:ea typeface="+mn-ea"/>
          <a:cs typeface="Levenim MT" pitchFamily="2" charset="-79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yan@bluevalleyk12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>
              <a:tabLst>
                <a:tab pos="1027113" algn="l"/>
              </a:tabLst>
            </a:pPr>
            <a:r>
              <a:rPr lang="en-US" sz="3600" b="0" dirty="0"/>
              <a:t>Challenges in Capacity Building and How Technology Can Help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 </a:t>
            </a:r>
            <a:r>
              <a:rPr lang="en-US" dirty="0" smtClean="0"/>
              <a:t>Yan</a:t>
            </a:r>
          </a:p>
          <a:p>
            <a:r>
              <a:rPr lang="en-US" dirty="0" smtClean="0"/>
              <a:t>Mike Slagle</a:t>
            </a:r>
            <a:endParaRPr lang="en-US" dirty="0" smtClean="0"/>
          </a:p>
          <a:p>
            <a:r>
              <a:rPr lang="en-US" dirty="0" smtClean="0"/>
              <a:t>Blue Valley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Moodle database activity (free)</a:t>
            </a:r>
          </a:p>
          <a:p>
            <a:endParaRPr lang="en-US" dirty="0"/>
          </a:p>
          <a:p>
            <a:r>
              <a:rPr lang="en-US" dirty="0" err="1" smtClean="0"/>
              <a:t>LimeSurvey</a:t>
            </a:r>
            <a:r>
              <a:rPr lang="en-US" dirty="0" smtClean="0"/>
              <a:t> (free)</a:t>
            </a:r>
          </a:p>
          <a:p>
            <a:endParaRPr lang="en-US" dirty="0"/>
          </a:p>
          <a:p>
            <a:r>
              <a:rPr lang="en-US" dirty="0" smtClean="0"/>
              <a:t>SAS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Moodle interface</a:t>
            </a:r>
          </a:p>
          <a:p>
            <a:endParaRPr lang="en-US" dirty="0"/>
          </a:p>
          <a:p>
            <a:r>
              <a:rPr lang="en-US" dirty="0" err="1" smtClean="0"/>
              <a:t>LimeSurvey</a:t>
            </a:r>
            <a:r>
              <a:rPr lang="en-US" dirty="0" smtClean="0"/>
              <a:t> page</a:t>
            </a:r>
          </a:p>
          <a:p>
            <a:endParaRPr lang="en-US" dirty="0" smtClean="0"/>
          </a:p>
          <a:p>
            <a:r>
              <a:rPr lang="en-US" dirty="0" smtClean="0"/>
              <a:t>Identification report</a:t>
            </a:r>
          </a:p>
          <a:p>
            <a:endParaRPr lang="en-US" dirty="0"/>
          </a:p>
          <a:p>
            <a:r>
              <a:rPr lang="en-US" dirty="0" smtClean="0"/>
              <a:t>District 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265962"/>
              </p:ext>
            </p:extLst>
          </p:nvPr>
        </p:nvGraphicFramePr>
        <p:xfrm>
          <a:off x="492369" y="1828800"/>
          <a:ext cx="8204197" cy="3479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46031"/>
                <a:gridCol w="1905000"/>
                <a:gridCol w="1219200"/>
                <a:gridCol w="3133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Task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Skills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Time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Utility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Set up Moodle for basic use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Basic computer skills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Gather data from multiple sites/users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Export data for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Make interface user friendly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HTML, CSS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 month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Add data validation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ro" pitchFamily="50" charset="0"/>
                        </a:rPr>
                        <a:t>Javascript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 month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Reduce data error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Automate the process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Programing skills,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statistical analysis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3-6 months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Save time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Better data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Real-time 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Matrix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3058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170847"/>
              </p:ext>
            </p:extLst>
          </p:nvPr>
        </p:nvGraphicFramePr>
        <p:xfrm>
          <a:off x="492369" y="1828800"/>
          <a:ext cx="8204197" cy="3479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46031"/>
                <a:gridCol w="1905000"/>
                <a:gridCol w="1219200"/>
                <a:gridCol w="3133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Task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Skills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Time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Utility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Set up Moodle for basic use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Basic computer skills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Gather data from multiple sites/users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Export data for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Make interface user friendly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HTML, CSS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 month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Add data validation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ro" pitchFamily="50" charset="0"/>
                        </a:rPr>
                        <a:t>Javascript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 month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Reduce data error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Automate the process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Programing skills,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statistical analysis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3-6 months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Save time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Better data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Real-time 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Matrix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83058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46882"/>
              </p:ext>
            </p:extLst>
          </p:nvPr>
        </p:nvGraphicFramePr>
        <p:xfrm>
          <a:off x="492369" y="1828800"/>
          <a:ext cx="8204197" cy="3479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46031"/>
                <a:gridCol w="1905000"/>
                <a:gridCol w="1219200"/>
                <a:gridCol w="3133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Task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Skills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Time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Utility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Set up Moodle for basic use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Basic computer skills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Gather data from multiple sites/users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Export data for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Make interface user friendly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HTML, CSS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2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Weeks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Add data validation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ro" pitchFamily="50" charset="0"/>
                        </a:rPr>
                        <a:t>Javascript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 month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Reduce data error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Automate the process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Programing skills,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statistical analysis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3-6 months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Save time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Better data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Real-time 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Matrix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756212"/>
            <a:ext cx="83058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546926"/>
              </p:ext>
            </p:extLst>
          </p:nvPr>
        </p:nvGraphicFramePr>
        <p:xfrm>
          <a:off x="492369" y="1828800"/>
          <a:ext cx="8204197" cy="3479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46031"/>
                <a:gridCol w="1905000"/>
                <a:gridCol w="1219200"/>
                <a:gridCol w="3133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Task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Skills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Time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Utility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Set up Moodle for basic use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Basic computer skills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Gather data from multiple sites/users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Export data for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Make interface user friendly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HTML, CSS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2 weeks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Add data validation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ro" pitchFamily="50" charset="0"/>
                        </a:rPr>
                        <a:t>Javascript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Reduce data error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Automate the process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Programing skills,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statistical analysis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3-6 months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Save time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Better data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Real-time 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Matrix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406153"/>
            <a:ext cx="8305800" cy="936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83819"/>
              </p:ext>
            </p:extLst>
          </p:nvPr>
        </p:nvGraphicFramePr>
        <p:xfrm>
          <a:off x="492369" y="1828800"/>
          <a:ext cx="8204197" cy="3479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46031"/>
                <a:gridCol w="1905000"/>
                <a:gridCol w="1219200"/>
                <a:gridCol w="3133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Task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Skills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Time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Hero" pitchFamily="50" charset="0"/>
                        </a:rPr>
                        <a:t>Utility</a:t>
                      </a:r>
                      <a:endParaRPr lang="en-US" b="0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Set up Moodle for basic use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Basic computer skills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1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Gather data from multiple sites/users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Export data for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Make interface user friendly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HTML, CSS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2 weeks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Add data validation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ero" pitchFamily="50" charset="0"/>
                        </a:rPr>
                        <a:t>Javascript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Hero" pitchFamily="50" charset="0"/>
                        </a:rPr>
                        <a:t>1 week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Reduce data error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Automate the process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Programing skills,</a:t>
                      </a:r>
                      <a:r>
                        <a:rPr lang="en-US" baseline="0" dirty="0" smtClean="0">
                          <a:latin typeface="Hero" pitchFamily="50" charset="0"/>
                        </a:rPr>
                        <a:t> statistical analysis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ro" pitchFamily="50" charset="0"/>
                        </a:rPr>
                        <a:t>3-6 months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Save time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Better data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Hero" pitchFamily="50" charset="0"/>
                        </a:rPr>
                        <a:t>Real-time </a:t>
                      </a:r>
                      <a:endParaRPr lang="en-US" dirty="0">
                        <a:latin typeface="Hero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 Yan</a:t>
            </a:r>
          </a:p>
          <a:p>
            <a:pPr marL="0" indent="0">
              <a:buNone/>
            </a:pPr>
            <a:r>
              <a:rPr lang="en-US" dirty="0" smtClean="0"/>
              <a:t>Phone: 913-239-4288</a:t>
            </a:r>
          </a:p>
          <a:p>
            <a:pPr marL="0" indent="0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byan@bluevalleyk12.org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Capacity to collect data timely and cheaply</a:t>
            </a:r>
          </a:p>
          <a:p>
            <a:endParaRPr lang="en-US" dirty="0"/>
          </a:p>
          <a:p>
            <a:r>
              <a:rPr lang="en-US" dirty="0" smtClean="0"/>
              <a:t>Capacity to analyze data and </a:t>
            </a:r>
            <a:r>
              <a:rPr lang="en-US" dirty="0" smtClean="0"/>
              <a:t>report results </a:t>
            </a:r>
            <a:r>
              <a:rPr lang="en-US" dirty="0" smtClean="0"/>
              <a:t>to stakeholders </a:t>
            </a:r>
            <a:r>
              <a:rPr lang="en-US" dirty="0" smtClean="0"/>
              <a:t>easily and efficiently</a:t>
            </a:r>
          </a:p>
          <a:p>
            <a:endParaRPr lang="en-US" dirty="0"/>
          </a:p>
          <a:p>
            <a:r>
              <a:rPr lang="en-US" dirty="0" smtClean="0"/>
              <a:t>Sustain capacity </a:t>
            </a:r>
            <a:r>
              <a:rPr lang="en-US" dirty="0"/>
              <a:t>after external experts leave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I - </a:t>
            </a:r>
            <a:r>
              <a:rPr lang="en-US" sz="2200" i="1" dirty="0" smtClean="0"/>
              <a:t>data collection and management</a:t>
            </a:r>
          </a:p>
          <a:p>
            <a:endParaRPr lang="en-US" dirty="0"/>
          </a:p>
          <a:p>
            <a:r>
              <a:rPr lang="en-US" dirty="0" smtClean="0"/>
              <a:t>Scenario II – </a:t>
            </a:r>
            <a:r>
              <a:rPr lang="en-US" sz="2200" i="1" dirty="0"/>
              <a:t>analysis and </a:t>
            </a:r>
            <a:r>
              <a:rPr lang="en-US" sz="2200" i="1" dirty="0" smtClean="0"/>
              <a:t>reporting</a:t>
            </a:r>
          </a:p>
          <a:p>
            <a:endParaRPr lang="en-US" sz="2200" i="1" dirty="0"/>
          </a:p>
          <a:p>
            <a:r>
              <a:rPr lang="en-US" dirty="0"/>
              <a:t>A real </a:t>
            </a:r>
            <a:r>
              <a:rPr lang="en-US" dirty="0" smtClean="0"/>
              <a:t>case - </a:t>
            </a:r>
            <a:r>
              <a:rPr lang="en-US" sz="2200" i="1" dirty="0"/>
              <a:t>automation</a:t>
            </a:r>
            <a:endParaRPr lang="en-US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a foundation can easily create an online platform for multiple sites to enter and manage their own program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 smtClean="0"/>
              <a:t>Technology: Moodle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Goodwill Foundation</a:t>
            </a:r>
          </a:p>
          <a:p>
            <a:r>
              <a:rPr lang="en-US" dirty="0" smtClean="0"/>
              <a:t>Violence Monitoring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6290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the foundation can set up </a:t>
            </a:r>
            <a:r>
              <a:rPr lang="en-US" dirty="0" smtClean="0"/>
              <a:t>connections </a:t>
            </a:r>
            <a:r>
              <a:rPr lang="en-US" dirty="0"/>
              <a:t>to the collected data </a:t>
            </a:r>
            <a:r>
              <a:rPr lang="en-US" dirty="0" smtClean="0"/>
              <a:t>so </a:t>
            </a:r>
            <a:r>
              <a:rPr lang="en-US" dirty="0"/>
              <a:t>that each site can conduct simple analysis of their own data in </a:t>
            </a:r>
            <a:r>
              <a:rPr lang="en-US" dirty="0" smtClean="0"/>
              <a:t>real time</a:t>
            </a:r>
          </a:p>
          <a:p>
            <a:endParaRPr lang="en-US" dirty="0"/>
          </a:p>
          <a:p>
            <a:r>
              <a:rPr lang="en-US" dirty="0" smtClean="0"/>
              <a:t>Technology: Microsoft </a:t>
            </a:r>
            <a:r>
              <a:rPr lang="en-US" dirty="0"/>
              <a:t>Excel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data collection, </a:t>
            </a:r>
            <a:r>
              <a:rPr lang="en-US" dirty="0" smtClean="0"/>
              <a:t>data analysis, reporting, and delivery </a:t>
            </a:r>
            <a:r>
              <a:rPr lang="en-US" dirty="0"/>
              <a:t>can be </a:t>
            </a:r>
            <a:r>
              <a:rPr lang="en-US" dirty="0" smtClean="0"/>
              <a:t>automated</a:t>
            </a:r>
          </a:p>
          <a:p>
            <a:endParaRPr lang="en-US" dirty="0"/>
          </a:p>
          <a:p>
            <a:r>
              <a:rPr lang="en-US" dirty="0" smtClean="0"/>
              <a:t>Technology: SAS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Practice</a:t>
            </a:r>
            <a:endParaRPr lang="en-US" dirty="0"/>
          </a:p>
        </p:txBody>
      </p:sp>
      <p:grpSp>
        <p:nvGrpSpPr>
          <p:cNvPr id="1060" name="Group 1059"/>
          <p:cNvGrpSpPr/>
          <p:nvPr/>
        </p:nvGrpSpPr>
        <p:grpSpPr>
          <a:xfrm>
            <a:off x="3639668" y="1650170"/>
            <a:ext cx="1768306" cy="1302782"/>
            <a:chOff x="3639668" y="1650170"/>
            <a:chExt cx="1768306" cy="1302782"/>
          </a:xfrm>
        </p:grpSpPr>
        <p:pic>
          <p:nvPicPr>
            <p:cNvPr id="15" name="Picture 2" descr="C:\Users\byan\AppData\Local\Microsoft\Windows\Temporary Internet Files\Content.IE5\RJV4UNBV\MC900432626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7182" y="2019502"/>
              <a:ext cx="933281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3639668" y="1650170"/>
              <a:ext cx="17683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Hero" pitchFamily="50" charset="0"/>
                </a:rPr>
                <a:t>Gifted teacher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06532" y="2519659"/>
            <a:ext cx="3372995" cy="3924918"/>
            <a:chOff x="2106532" y="2519659"/>
            <a:chExt cx="3372995" cy="3924918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2441260" y="5000705"/>
              <a:ext cx="243554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latin typeface="Hero" pitchFamily="50" charset="0"/>
                </a:defRPr>
              </a:lvl1pPr>
            </a:lstStyle>
            <a:p>
              <a:r>
                <a:rPr lang="en-US" dirty="0"/>
                <a:t>Classroom </a:t>
              </a:r>
              <a:r>
                <a:rPr lang="en-US" dirty="0" smtClean="0"/>
                <a:t>teachers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106532" y="2519659"/>
              <a:ext cx="3372995" cy="3924918"/>
              <a:chOff x="2106532" y="2519659"/>
              <a:chExt cx="3372995" cy="3924918"/>
            </a:xfrm>
          </p:grpSpPr>
          <p:sp>
            <p:nvSpPr>
              <p:cNvPr id="26" name="Arc 25"/>
              <p:cNvSpPr/>
              <p:nvPr/>
            </p:nvSpPr>
            <p:spPr>
              <a:xfrm rot="17124146">
                <a:off x="1740363" y="3448114"/>
                <a:ext cx="3783498" cy="2209428"/>
              </a:xfrm>
              <a:prstGeom prst="arc">
                <a:avLst>
                  <a:gd name="adj1" fmla="val 16642264"/>
                  <a:gd name="adj2" fmla="val 21550430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6038" y="3022432"/>
                <a:ext cx="345877" cy="449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Arc 40"/>
              <p:cNvSpPr/>
              <p:nvPr/>
            </p:nvSpPr>
            <p:spPr>
              <a:xfrm rot="17124146">
                <a:off x="2722508" y="3477401"/>
                <a:ext cx="3455389" cy="2058648"/>
              </a:xfrm>
              <a:prstGeom prst="arc">
                <a:avLst>
                  <a:gd name="adj1" fmla="val 16317224"/>
                  <a:gd name="adj2" fmla="val 20288449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574" y="3167625"/>
                <a:ext cx="345877" cy="449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Arc 44"/>
              <p:cNvSpPr/>
              <p:nvPr/>
            </p:nvSpPr>
            <p:spPr>
              <a:xfrm rot="5955792" flipH="1">
                <a:off x="1955887" y="3180402"/>
                <a:ext cx="3559519" cy="2238033"/>
              </a:xfrm>
              <a:prstGeom prst="arc">
                <a:avLst>
                  <a:gd name="adj1" fmla="val 17186138"/>
                  <a:gd name="adj2" fmla="val 20079969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470" y="3264340"/>
                <a:ext cx="345877" cy="449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1" name="Picture 3" descr="C:\Users\byan\AppData\Local\Microsoft\Windows\Temporary Internet Files\Content.IE5\ZZCYZD7F\MM900286770[1]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532" y="4094752"/>
                <a:ext cx="930275" cy="103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3" descr="C:\Users\byan\AppData\Local\Microsoft\Windows\Temporary Internet Files\Content.IE5\ZZCYZD7F\MM900286770[1]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8360" y="4094752"/>
                <a:ext cx="930275" cy="103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3" descr="C:\Users\byan\AppData\Local\Microsoft\Windows\Temporary Internet Files\Content.IE5\ZZCYZD7F\MM900286770[1]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318" y="4094751"/>
                <a:ext cx="930275" cy="103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199592" y="1951527"/>
            <a:ext cx="3352745" cy="2363012"/>
            <a:chOff x="5199592" y="1951527"/>
            <a:chExt cx="3352745" cy="2363012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7432992" y="3945207"/>
              <a:ext cx="111934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latin typeface="Hero" pitchFamily="50" charset="0"/>
                </a:rPr>
                <a:t>Decision</a:t>
              </a:r>
              <a:endParaRPr lang="en-US" dirty="0">
                <a:latin typeface="Hero" pitchFamily="50" charset="0"/>
              </a:endParaRPr>
            </a:p>
          </p:txBody>
        </p:sp>
        <p:cxnSp>
          <p:nvCxnSpPr>
            <p:cNvPr id="1055" name="Straight Arrow Connector 1054"/>
            <p:cNvCxnSpPr/>
            <p:nvPr/>
          </p:nvCxnSpPr>
          <p:spPr>
            <a:xfrm>
              <a:off x="5199592" y="2486227"/>
              <a:ext cx="2793073" cy="0"/>
            </a:xfrm>
            <a:prstGeom prst="straightConnector1">
              <a:avLst/>
            </a:prstGeom>
            <a:ln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Arrow Connector 1058"/>
            <p:cNvCxnSpPr/>
            <p:nvPr/>
          </p:nvCxnSpPr>
          <p:spPr>
            <a:xfrm>
              <a:off x="7992665" y="2486227"/>
              <a:ext cx="0" cy="138823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609" y="1951527"/>
              <a:ext cx="866944" cy="101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323514" y="2730601"/>
            <a:ext cx="2991686" cy="3974999"/>
            <a:chOff x="4323514" y="2730601"/>
            <a:chExt cx="2991686" cy="3974999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048233" y="4953000"/>
              <a:ext cx="226696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latin typeface="Hero" pitchFamily="50" charset="0"/>
                </a:defRPr>
              </a:lvl1pPr>
            </a:lstStyle>
            <a:p>
              <a:r>
                <a:rPr lang="en-US" dirty="0" smtClean="0"/>
                <a:t>Secretary/Principal</a:t>
              </a:r>
              <a:endParaRPr lang="en-US" dirty="0"/>
            </a:p>
          </p:txBody>
        </p:sp>
        <p:sp>
          <p:nvSpPr>
            <p:cNvPr id="43" name="Arc 42"/>
            <p:cNvSpPr/>
            <p:nvPr/>
          </p:nvSpPr>
          <p:spPr>
            <a:xfrm rot="4475854" flipH="1">
              <a:off x="3212093" y="3842022"/>
              <a:ext cx="3974999" cy="1752158"/>
            </a:xfrm>
            <a:prstGeom prst="arc">
              <a:avLst>
                <a:gd name="adj1" fmla="val 18099808"/>
                <a:gd name="adj2" fmla="val 21156302"/>
              </a:avLst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C:\Users\byan\AppData\Local\Microsoft\Windows\Temporary Internet Files\Content.IE5\PBYPBT64\MC900292268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173" y="3964673"/>
              <a:ext cx="762871" cy="101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55890" y="2486227"/>
            <a:ext cx="5634755" cy="3232549"/>
            <a:chOff x="555890" y="2486227"/>
            <a:chExt cx="5634755" cy="3232549"/>
          </a:xfrm>
        </p:grpSpPr>
        <p:cxnSp>
          <p:nvCxnSpPr>
            <p:cNvPr id="1043" name="Straight Connector 1042"/>
            <p:cNvCxnSpPr/>
            <p:nvPr/>
          </p:nvCxnSpPr>
          <p:spPr>
            <a:xfrm flipH="1">
              <a:off x="3810000" y="5370037"/>
              <a:ext cx="1" cy="344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flipH="1" flipV="1">
              <a:off x="1021752" y="5718775"/>
              <a:ext cx="516889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 flipV="1">
              <a:off x="1021751" y="2486227"/>
              <a:ext cx="0" cy="3217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Arrow Connector 1048"/>
            <p:cNvCxnSpPr/>
            <p:nvPr/>
          </p:nvCxnSpPr>
          <p:spPr>
            <a:xfrm>
              <a:off x="1021751" y="2486227"/>
              <a:ext cx="29587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C:\Users\byan\AppData\Local\Microsoft\Windows\Temporary Internet Files\Content.IE5\8A38TG97\MP900305765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90" y="3527638"/>
              <a:ext cx="931722" cy="89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190645" y="5185371"/>
              <a:ext cx="0" cy="529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61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Practice</a:t>
            </a:r>
            <a:endParaRPr lang="en-US" dirty="0"/>
          </a:p>
        </p:txBody>
      </p:sp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5" y="1977223"/>
            <a:ext cx="897731" cy="91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 bwMode="auto">
          <a:xfrm>
            <a:off x="3639667" y="1650170"/>
            <a:ext cx="17683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Hero" pitchFamily="50" charset="0"/>
              </a:rPr>
              <a:t>Gifted teacher</a:t>
            </a:r>
          </a:p>
        </p:txBody>
      </p:sp>
      <p:cxnSp>
        <p:nvCxnSpPr>
          <p:cNvPr id="1055" name="Straight Arrow Connector 1054"/>
          <p:cNvCxnSpPr>
            <a:endCxn id="31" idx="1"/>
          </p:cNvCxnSpPr>
          <p:nvPr/>
        </p:nvCxnSpPr>
        <p:spPr>
          <a:xfrm>
            <a:off x="5199592" y="2486227"/>
            <a:ext cx="204527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44862" y="2301561"/>
            <a:ext cx="11193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ro" pitchFamily="50" charset="0"/>
              </a:rPr>
              <a:t>Decision</a:t>
            </a:r>
            <a:endParaRPr lang="en-US" dirty="0">
              <a:latin typeface="Hero" pitchFamily="50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96059" y="2519659"/>
            <a:ext cx="4385803" cy="4185941"/>
            <a:chOff x="1996059" y="2519659"/>
            <a:chExt cx="4385803" cy="4185941"/>
          </a:xfrm>
        </p:grpSpPr>
        <p:grpSp>
          <p:nvGrpSpPr>
            <p:cNvPr id="33" name="Group 32"/>
            <p:cNvGrpSpPr/>
            <p:nvPr/>
          </p:nvGrpSpPr>
          <p:grpSpPr>
            <a:xfrm>
              <a:off x="2527398" y="2519659"/>
              <a:ext cx="3548274" cy="4185941"/>
              <a:chOff x="1308198" y="2183276"/>
              <a:chExt cx="3548274" cy="4185941"/>
            </a:xfrm>
          </p:grpSpPr>
          <p:sp>
            <p:nvSpPr>
              <p:cNvPr id="26" name="Arc 25"/>
              <p:cNvSpPr/>
              <p:nvPr/>
            </p:nvSpPr>
            <p:spPr>
              <a:xfrm rot="17124146">
                <a:off x="521163" y="3111731"/>
                <a:ext cx="3783498" cy="2209428"/>
              </a:xfrm>
              <a:prstGeom prst="arc">
                <a:avLst>
                  <a:gd name="adj1" fmla="val 16642264"/>
                  <a:gd name="adj2" fmla="val 21550430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 rot="17124146">
                <a:off x="1503308" y="3141018"/>
                <a:ext cx="3455389" cy="2058648"/>
              </a:xfrm>
              <a:prstGeom prst="arc">
                <a:avLst>
                  <a:gd name="adj1" fmla="val 16317224"/>
                  <a:gd name="adj2" fmla="val 20288449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 rot="4475854" flipH="1">
                <a:off x="1992893" y="3505639"/>
                <a:ext cx="3974999" cy="1752158"/>
              </a:xfrm>
              <a:prstGeom prst="arc">
                <a:avLst>
                  <a:gd name="adj1" fmla="val 17432863"/>
                  <a:gd name="adj2" fmla="val 21156302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 rot="5955792" flipH="1">
                <a:off x="736687" y="2844019"/>
                <a:ext cx="3559519" cy="2238033"/>
              </a:xfrm>
              <a:prstGeom prst="arc">
                <a:avLst>
                  <a:gd name="adj1" fmla="val 17186138"/>
                  <a:gd name="adj2" fmla="val 20079969"/>
                </a:avLst>
              </a:prstGeom>
              <a:ln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996059" y="4176975"/>
              <a:ext cx="4385803" cy="1193062"/>
              <a:chOff x="1996059" y="4176975"/>
              <a:chExt cx="4385803" cy="1193062"/>
            </a:xfrm>
          </p:grpSpPr>
          <p:sp>
            <p:nvSpPr>
              <p:cNvPr id="22" name="TextBox 21"/>
              <p:cNvSpPr txBox="1"/>
              <p:nvPr/>
            </p:nvSpPr>
            <p:spPr bwMode="auto">
              <a:xfrm>
                <a:off x="3137517" y="5000705"/>
                <a:ext cx="243553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>
                    <a:latin typeface="Hero" pitchFamily="50" charset="0"/>
                  </a:defRPr>
                </a:lvl1pPr>
              </a:lstStyle>
              <a:p>
                <a:r>
                  <a:rPr lang="en-US" dirty="0"/>
                  <a:t>Classroom </a:t>
                </a:r>
                <a:r>
                  <a:rPr lang="en-US" dirty="0" smtClean="0"/>
                  <a:t>teachers</a:t>
                </a:r>
                <a:endParaRPr lang="en-US" dirty="0"/>
              </a:p>
            </p:txBody>
          </p:sp>
          <p:pic>
            <p:nvPicPr>
              <p:cNvPr id="2052" name="Picture 4" descr="C:\Users\byan\AppData\Local\Microsoft\Windows\Temporary Internet Files\Content.IE5\543GC12C\MC900017091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6059" y="4176975"/>
                <a:ext cx="953125" cy="83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C:\Users\byan\AppData\Local\Microsoft\Windows\Temporary Internet Files\Content.IE5\543GC12C\MC900017091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326" y="4176975"/>
                <a:ext cx="953125" cy="83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C:\Users\byan\AppData\Local\Microsoft\Windows\Temporary Internet Files\Content.IE5\543GC12C\MC900017091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5494" y="4176975"/>
                <a:ext cx="953125" cy="83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C:\Users\byan\AppData\Local\Microsoft\Windows\Temporary Internet Files\Content.IE5\543GC12C\MC900017091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737" y="4176975"/>
                <a:ext cx="953125" cy="83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363557" y="2486227"/>
            <a:ext cx="8323243" cy="3228773"/>
            <a:chOff x="363557" y="2486227"/>
            <a:chExt cx="8323243" cy="3228773"/>
          </a:xfrm>
        </p:grpSpPr>
        <p:sp>
          <p:nvSpPr>
            <p:cNvPr id="2" name="TextBox 1"/>
            <p:cNvSpPr txBox="1"/>
            <p:nvPr/>
          </p:nvSpPr>
          <p:spPr>
            <a:xfrm>
              <a:off x="363557" y="3192223"/>
              <a:ext cx="14469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ro" pitchFamily="50" charset="0"/>
                </a:rPr>
                <a:t>Data report</a:t>
              </a:r>
              <a:endParaRPr lang="en-US" dirty="0">
                <a:latin typeface="Hero" pitchFamily="50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8569" y="2486227"/>
              <a:ext cx="8118231" cy="3228773"/>
              <a:chOff x="568569" y="2486227"/>
              <a:chExt cx="8118231" cy="322877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68569" y="2486227"/>
                <a:ext cx="7889631" cy="3228773"/>
                <a:chOff x="568569" y="2486227"/>
                <a:chExt cx="7889631" cy="3228773"/>
              </a:xfrm>
            </p:grpSpPr>
            <p:cxnSp>
              <p:nvCxnSpPr>
                <p:cNvPr id="1043" name="Straight Connector 1042"/>
                <p:cNvCxnSpPr/>
                <p:nvPr/>
              </p:nvCxnSpPr>
              <p:spPr>
                <a:xfrm flipH="1">
                  <a:off x="4343563" y="5370037"/>
                  <a:ext cx="1" cy="3449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H="1">
                  <a:off x="1021752" y="5703277"/>
                  <a:ext cx="663661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1021751" y="2486227"/>
                  <a:ext cx="0" cy="321705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Arrow Connector 1048"/>
                <p:cNvCxnSpPr/>
                <p:nvPr/>
              </p:nvCxnSpPr>
              <p:spPr>
                <a:xfrm>
                  <a:off x="1021751" y="2486227"/>
                  <a:ext cx="2958700" cy="0"/>
                </a:xfrm>
                <a:prstGeom prst="straightConnector1">
                  <a:avLst/>
                </a:prstGeom>
                <a:ln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50" name="Picture 2" descr="C:\Users\byan\AppData\Local\Microsoft\Windows\Temporary Internet Files\Content.IE5\543GC12C\MC900030045[1].wmf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569" y="3561555"/>
                  <a:ext cx="760413" cy="8493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0" y="3412593"/>
                  <a:ext cx="1600200" cy="1600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658362" y="5358314"/>
                  <a:ext cx="1" cy="34496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6648037" y="4979793"/>
                <a:ext cx="2038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ro" pitchFamily="50" charset="0"/>
                  </a:rPr>
                  <a:t>Data warehouse</a:t>
                </a:r>
                <a:endParaRPr lang="en-US" dirty="0">
                  <a:latin typeface="Hero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1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V theme_Hero_Black &amp; Whi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 theme_Hero_Black &amp; White</Template>
  <TotalTime>1354</TotalTime>
  <Words>490</Words>
  <Application>Microsoft Office PowerPoint</Application>
  <PresentationFormat>On-screen Show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BV theme_Hero_Black &amp; White</vt:lpstr>
      <vt:lpstr>Challenges in Capacity Building and How Technology Can Help</vt:lpstr>
      <vt:lpstr>Three Challenges</vt:lpstr>
      <vt:lpstr>Agenda</vt:lpstr>
      <vt:lpstr>Scenario I</vt:lpstr>
      <vt:lpstr>Scenario I</vt:lpstr>
      <vt:lpstr>Scenario II</vt:lpstr>
      <vt:lpstr>A Real Case</vt:lpstr>
      <vt:lpstr>Past Practice</vt:lpstr>
      <vt:lpstr>New Practice</vt:lpstr>
      <vt:lpstr>Technology</vt:lpstr>
      <vt:lpstr>Demonstration</vt:lpstr>
      <vt:lpstr>Implementation Matrix</vt:lpstr>
      <vt:lpstr>Implementation Matrix</vt:lpstr>
      <vt:lpstr>Implementation Matrix</vt:lpstr>
      <vt:lpstr>Implementation Matrix</vt:lpstr>
      <vt:lpstr>Implementation Matrix</vt:lpstr>
      <vt:lpstr>Contact</vt:lpstr>
    </vt:vector>
  </TitlesOfParts>
  <Company>USD 229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Facilitate Local Capacity Building</dc:title>
  <dc:creator>Bo Yan</dc:creator>
  <cp:lastModifiedBy>Bo Yan</cp:lastModifiedBy>
  <cp:revision>97</cp:revision>
  <dcterms:created xsi:type="dcterms:W3CDTF">2012-03-14T21:16:26Z</dcterms:created>
  <dcterms:modified xsi:type="dcterms:W3CDTF">2013-10-18T06:10:28Z</dcterms:modified>
</cp:coreProperties>
</file>