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56" r:id="rId2"/>
    <p:sldId id="258" r:id="rId3"/>
    <p:sldId id="257" r:id="rId4"/>
    <p:sldId id="259" r:id="rId5"/>
    <p:sldId id="261" r:id="rId6"/>
    <p:sldId id="260" r:id="rId7"/>
    <p:sldId id="268" r:id="rId8"/>
    <p:sldId id="269" r:id="rId9"/>
    <p:sldId id="263" r:id="rId10"/>
    <p:sldId id="264" r:id="rId11"/>
    <p:sldId id="265" r:id="rId12"/>
    <p:sldId id="266" r:id="rId13"/>
    <p:sldId id="272"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p:scale>
          <a:sx n="82" d="100"/>
          <a:sy n="82" d="100"/>
        </p:scale>
        <p:origin x="-1038" y="216"/>
      </p:cViewPr>
      <p:guideLst>
        <p:guide orient="horz" pos="2160"/>
        <p:guide pos="2880"/>
      </p:guideLst>
    </p:cSldViewPr>
  </p:slid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Numbers of</a:t>
            </a:r>
            <a:r>
              <a:rPr lang="en-US" baseline="0" dirty="0" smtClean="0"/>
              <a:t> GISD Students</a:t>
            </a:r>
            <a:endParaRPr lang="en-US" dirty="0"/>
          </a:p>
        </c:rich>
      </c:tx>
      <c:layout/>
    </c:title>
    <c:plotArea>
      <c:layout/>
      <c:barChart>
        <c:barDir val="col"/>
        <c:grouping val="stacked"/>
        <c:ser>
          <c:idx val="0"/>
          <c:order val="0"/>
          <c:tx>
            <c:strRef>
              <c:f>Sheet1!$B$1</c:f>
              <c:strCache>
                <c:ptCount val="1"/>
                <c:pt idx="0">
                  <c:v>Not Homeless</c:v>
                </c:pt>
              </c:strCache>
            </c:strRef>
          </c:t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cat>
            <c:strRef>
              <c:f>Sheet1!$A$2:$A$5</c:f>
              <c:strCache>
                <c:ptCount val="4"/>
                <c:pt idx="0">
                  <c:v>year before Ike</c:v>
                </c:pt>
                <c:pt idx="1">
                  <c:v>year of Ike</c:v>
                </c:pt>
                <c:pt idx="2">
                  <c:v>one year after Ike</c:v>
                </c:pt>
                <c:pt idx="3">
                  <c:v>two years after Ike</c:v>
                </c:pt>
              </c:strCache>
            </c:strRef>
          </c:cat>
          <c:val>
            <c:numRef>
              <c:f>Sheet1!$B$2:$B$5</c:f>
              <c:numCache>
                <c:formatCode>General</c:formatCode>
                <c:ptCount val="4"/>
                <c:pt idx="0">
                  <c:v>8610</c:v>
                </c:pt>
                <c:pt idx="1">
                  <c:v>665</c:v>
                </c:pt>
                <c:pt idx="2">
                  <c:v>5311</c:v>
                </c:pt>
                <c:pt idx="3">
                  <c:v>5178</c:v>
                </c:pt>
              </c:numCache>
            </c:numRef>
          </c:val>
        </c:ser>
        <c:ser>
          <c:idx val="1"/>
          <c:order val="1"/>
          <c:tx>
            <c:strRef>
              <c:f>Sheet1!$C$1</c:f>
              <c:strCache>
                <c:ptCount val="1"/>
                <c:pt idx="0">
                  <c:v>Homeless</c:v>
                </c:pt>
              </c:strCache>
            </c:strRef>
          </c:tx>
          <c:cat>
            <c:strRef>
              <c:f>Sheet1!$A$2:$A$5</c:f>
              <c:strCache>
                <c:ptCount val="4"/>
                <c:pt idx="0">
                  <c:v>year before Ike</c:v>
                </c:pt>
                <c:pt idx="1">
                  <c:v>year of Ike</c:v>
                </c:pt>
                <c:pt idx="2">
                  <c:v>one year after Ike</c:v>
                </c:pt>
                <c:pt idx="3">
                  <c:v>two years after Ike</c:v>
                </c:pt>
              </c:strCache>
            </c:strRef>
          </c:cat>
          <c:val>
            <c:numRef>
              <c:f>Sheet1!$C$2:$C$5</c:f>
              <c:numCache>
                <c:formatCode>General</c:formatCode>
                <c:ptCount val="4"/>
                <c:pt idx="0">
                  <c:v>175</c:v>
                </c:pt>
                <c:pt idx="1">
                  <c:v>7861</c:v>
                </c:pt>
                <c:pt idx="2">
                  <c:v>1761</c:v>
                </c:pt>
                <c:pt idx="3">
                  <c:v>2122</c:v>
                </c:pt>
              </c:numCache>
            </c:numRef>
          </c:val>
        </c:ser>
        <c:gapWidth val="95"/>
        <c:overlap val="100"/>
        <c:axId val="79288960"/>
        <c:axId val="79368576"/>
      </c:barChart>
      <c:catAx>
        <c:axId val="79288960"/>
        <c:scaling>
          <c:orientation val="minMax"/>
        </c:scaling>
        <c:axPos val="b"/>
        <c:majorTickMark val="none"/>
        <c:tickLblPos val="nextTo"/>
        <c:crossAx val="79368576"/>
        <c:crosses val="autoZero"/>
        <c:auto val="1"/>
        <c:lblAlgn val="ctr"/>
        <c:lblOffset val="100"/>
      </c:catAx>
      <c:valAx>
        <c:axId val="79368576"/>
        <c:scaling>
          <c:orientation val="minMax"/>
        </c:scaling>
        <c:delete val="1"/>
        <c:axPos val="l"/>
        <c:numFmt formatCode="General" sourceLinked="1"/>
        <c:majorTickMark val="none"/>
        <c:tickLblPos val="none"/>
        <c:crossAx val="79288960"/>
        <c:crosses val="autoZero"/>
        <c:crossBetween val="between"/>
      </c:valAx>
      <c:dTable>
        <c:showHorzBorder val="1"/>
        <c:showVertBorder val="1"/>
        <c:showOutline val="1"/>
        <c:showKeys val="1"/>
      </c:dTable>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Percent</a:t>
            </a:r>
            <a:r>
              <a:rPr lang="en-US" baseline="0" dirty="0" smtClean="0"/>
              <a:t> of students homeless the year later after Ike (n=1,760) shown by outcomes measured that year</a:t>
            </a:r>
            <a:endParaRPr lang="en-US" dirty="0"/>
          </a:p>
        </c:rich>
      </c:tx>
      <c:layout/>
    </c:title>
    <c:plotArea>
      <c:layout/>
      <c:barChart>
        <c:barDir val="col"/>
        <c:grouping val="clustered"/>
        <c:ser>
          <c:idx val="0"/>
          <c:order val="0"/>
          <c:tx>
            <c:strRef>
              <c:f>Sheet1!$B$1</c:f>
              <c:strCache>
                <c:ptCount val="1"/>
                <c:pt idx="0">
                  <c:v>services 1 yr</c:v>
                </c:pt>
              </c:strCache>
            </c:strRef>
          </c:tx>
          <c:cat>
            <c:strRef>
              <c:f>Sheet1!$A$2:$A$5</c:f>
              <c:strCache>
                <c:ptCount val="4"/>
                <c:pt idx="0">
                  <c:v>Met Math Standard</c:v>
                </c:pt>
                <c:pt idx="1">
                  <c:v>Met Reading Standard</c:v>
                </c:pt>
                <c:pt idx="2">
                  <c:v>Zero Suspensions</c:v>
                </c:pt>
                <c:pt idx="3">
                  <c:v>Attendance &gt;98%</c:v>
                </c:pt>
              </c:strCache>
            </c:strRef>
          </c:cat>
          <c:val>
            <c:numRef>
              <c:f>Sheet1!$B$2:$B$5</c:f>
              <c:numCache>
                <c:formatCode>0%</c:formatCode>
                <c:ptCount val="4"/>
                <c:pt idx="0">
                  <c:v>0.72000000000000064</c:v>
                </c:pt>
                <c:pt idx="1">
                  <c:v>0.8</c:v>
                </c:pt>
                <c:pt idx="2">
                  <c:v>0.81</c:v>
                </c:pt>
                <c:pt idx="3">
                  <c:v>0.78</c:v>
                </c:pt>
              </c:numCache>
            </c:numRef>
          </c:val>
        </c:ser>
        <c:ser>
          <c:idx val="1"/>
          <c:order val="1"/>
          <c:tx>
            <c:strRef>
              <c:f>Sheet1!$C$1</c:f>
              <c:strCache>
                <c:ptCount val="1"/>
                <c:pt idx="0">
                  <c:v>services 2 yrs</c:v>
                </c:pt>
              </c:strCache>
            </c:strRef>
          </c:tx>
          <c:cat>
            <c:strRef>
              <c:f>Sheet1!$A$2:$A$5</c:f>
              <c:strCache>
                <c:ptCount val="4"/>
                <c:pt idx="0">
                  <c:v>Met Math Standard</c:v>
                </c:pt>
                <c:pt idx="1">
                  <c:v>Met Reading Standard</c:v>
                </c:pt>
                <c:pt idx="2">
                  <c:v>Zero Suspensions</c:v>
                </c:pt>
                <c:pt idx="3">
                  <c:v>Attendance &gt;98%</c:v>
                </c:pt>
              </c:strCache>
            </c:strRef>
          </c:cat>
          <c:val>
            <c:numRef>
              <c:f>Sheet1!$C$2:$C$5</c:f>
              <c:numCache>
                <c:formatCode>0%</c:formatCode>
                <c:ptCount val="4"/>
                <c:pt idx="0">
                  <c:v>0.71000000000000063</c:v>
                </c:pt>
                <c:pt idx="1">
                  <c:v>0.83000000000000063</c:v>
                </c:pt>
                <c:pt idx="2">
                  <c:v>0.78</c:v>
                </c:pt>
                <c:pt idx="3">
                  <c:v>0.70000000000000062</c:v>
                </c:pt>
              </c:numCache>
            </c:numRef>
          </c:val>
        </c:ser>
        <c:ser>
          <c:idx val="2"/>
          <c:order val="2"/>
          <c:tx>
            <c:strRef>
              <c:f>Sheet1!$D$1</c:f>
              <c:strCache>
                <c:ptCount val="1"/>
                <c:pt idx="0">
                  <c:v>no services</c:v>
                </c:pt>
              </c:strCache>
            </c:strRef>
          </c:tx>
          <c:cat>
            <c:strRef>
              <c:f>Sheet1!$A$2:$A$5</c:f>
              <c:strCache>
                <c:ptCount val="4"/>
                <c:pt idx="0">
                  <c:v>Met Math Standard</c:v>
                </c:pt>
                <c:pt idx="1">
                  <c:v>Met Reading Standard</c:v>
                </c:pt>
                <c:pt idx="2">
                  <c:v>Zero Suspensions</c:v>
                </c:pt>
                <c:pt idx="3">
                  <c:v>Attendance &gt;98%</c:v>
                </c:pt>
              </c:strCache>
            </c:strRef>
          </c:cat>
          <c:val>
            <c:numRef>
              <c:f>Sheet1!$D$2:$D$5</c:f>
              <c:numCache>
                <c:formatCode>0%</c:formatCode>
                <c:ptCount val="4"/>
                <c:pt idx="0">
                  <c:v>0.68</c:v>
                </c:pt>
                <c:pt idx="1">
                  <c:v>0.89</c:v>
                </c:pt>
                <c:pt idx="2">
                  <c:v>0.81</c:v>
                </c:pt>
                <c:pt idx="3">
                  <c:v>0.59</c:v>
                </c:pt>
              </c:numCache>
            </c:numRef>
          </c:val>
        </c:ser>
        <c:axId val="68257664"/>
        <c:axId val="76683520"/>
      </c:barChart>
      <c:catAx>
        <c:axId val="68257664"/>
        <c:scaling>
          <c:orientation val="minMax"/>
        </c:scaling>
        <c:axPos val="b"/>
        <c:majorTickMark val="none"/>
        <c:tickLblPos val="nextTo"/>
        <c:crossAx val="76683520"/>
        <c:crosses val="autoZero"/>
        <c:auto val="1"/>
        <c:lblAlgn val="ctr"/>
        <c:lblOffset val="100"/>
      </c:catAx>
      <c:valAx>
        <c:axId val="76683520"/>
        <c:scaling>
          <c:orientation val="minMax"/>
        </c:scaling>
        <c:delete val="1"/>
        <c:axPos val="l"/>
        <c:numFmt formatCode="0%" sourceLinked="1"/>
        <c:majorTickMark val="none"/>
        <c:tickLblPos val="none"/>
        <c:crossAx val="68257664"/>
        <c:crosses val="autoZero"/>
        <c:crossBetween val="between"/>
      </c:valAx>
      <c:dTable>
        <c:showHorzBorder val="1"/>
        <c:showVertBorder val="1"/>
        <c:showOutline val="1"/>
        <c:showKeys val="1"/>
      </c:dTable>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ECCA2-B6C5-48E7-8468-96C0EAFC4915}" type="datetimeFigureOut">
              <a:rPr lang="en-US" smtClean="0"/>
              <a:pPr/>
              <a:t>11/2/2011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800BDE-2B5B-42E1-9FC2-7B9DC5F9F01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1AA75-8EC1-42C0-8A27-50B020FCC08A}" type="datetimeFigureOut">
              <a:rPr lang="en-US" smtClean="0"/>
              <a:pPr/>
              <a:t>11/2/2011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CE711-6850-4BDB-99E2-E58356ECB9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presentation is</a:t>
            </a:r>
            <a:r>
              <a:rPr lang="en-US" baseline="0" dirty="0" smtClean="0"/>
              <a:t> prompted by the evaluation 2011 </a:t>
            </a:r>
            <a:r>
              <a:rPr lang="en-US" dirty="0" smtClean="0"/>
              <a:t>conference</a:t>
            </a:r>
            <a:r>
              <a:rPr lang="en-US" baseline="0" dirty="0" smtClean="0"/>
              <a:t> theme about the role of evaluation in society. …wanting to know how to give voice to the interests of onsite program administrators, program staff, and intended program beneficiaries in shaping policy at national and state levels we’re asking what can a local evaluation of educational disaster recovery programming tell about the value of federal disaster recovery for PreK-12?   I’m </a:t>
            </a:r>
            <a:r>
              <a:rPr lang="en-US" baseline="0" dirty="0" err="1" smtClean="0"/>
              <a:t>crg</a:t>
            </a:r>
            <a:r>
              <a:rPr lang="en-US" baseline="0" dirty="0" smtClean="0"/>
              <a:t>.  I was a co-author with </a:t>
            </a:r>
            <a:r>
              <a:rPr lang="en-US" baseline="0" dirty="0" err="1" smtClean="0"/>
              <a:t>magdalena</a:t>
            </a:r>
            <a:r>
              <a:rPr lang="en-US" baseline="0" dirty="0" smtClean="0"/>
              <a:t>, </a:t>
            </a:r>
            <a:r>
              <a:rPr lang="en-US" baseline="0" dirty="0" err="1" smtClean="0"/>
              <a:t>shelia</a:t>
            </a:r>
            <a:r>
              <a:rPr lang="en-US" baseline="0" dirty="0" smtClean="0"/>
              <a:t>, </a:t>
            </a:r>
            <a:r>
              <a:rPr lang="en-US" baseline="0" dirty="0" err="1" smtClean="0"/>
              <a:t>deborah</a:t>
            </a:r>
            <a:r>
              <a:rPr lang="en-US" baseline="0" dirty="0" smtClean="0"/>
              <a:t>, </a:t>
            </a:r>
            <a:r>
              <a:rPr lang="en-US" baseline="0" dirty="0" err="1" smtClean="0"/>
              <a:t>ryoko</a:t>
            </a:r>
            <a:r>
              <a:rPr lang="en-US" baseline="0" dirty="0" smtClean="0"/>
              <a:t> &amp; </a:t>
            </a:r>
            <a:r>
              <a:rPr lang="en-US" baseline="0" dirty="0" err="1" smtClean="0"/>
              <a:t>diana</a:t>
            </a:r>
            <a:r>
              <a:rPr lang="en-US" baseline="0" dirty="0" smtClean="0"/>
              <a:t> on the evaluation study conducted for the Director of Galveston ISD’s Homeless Education Disaster Assistance (HEDA) program Marcia Proctor. </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although only about half of eligible students used the specific services we</a:t>
            </a:r>
            <a:r>
              <a:rPr lang="en-US" baseline="0" dirty="0" smtClean="0"/>
              <a:t> were able to track, parents told us this was the right array of services.  They reported services which met their basic needs (e.g. transportation, meals, clothing) as well as the after school and summer programs that provided children a safe place to be, resulted in peace of mind and confidence life would return to normal.  </a:t>
            </a:r>
          </a:p>
          <a:p>
            <a:r>
              <a:rPr lang="en-US" baseline="0" dirty="0" smtClean="0"/>
              <a:t>They judged quality of services provided under HEDA to be very good, much needed, and very beneficial.  </a:t>
            </a:r>
          </a:p>
          <a:p>
            <a:r>
              <a:rPr lang="en-US" baseline="0" dirty="0" smtClean="0"/>
              <a:t>They recommended increased communications and outreach to educate children and parents about available services, expanding and enhancing education support options (e.g., family-based programs &amp; increased access to Sylvan programs); continuing to provide the services for another two years because “kids still haven’t overcome some of the trauma from the storm.” </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Outcomes data charted in the evaluation report suggested that students’ participating in the HEDA supported services was associated with increased prevalence of high rate of school attendance. </a:t>
            </a:r>
          </a:p>
          <a:p>
            <a:r>
              <a:rPr lang="en-US" baseline="0" dirty="0" smtClean="0"/>
              <a:t>AFTER the evaluation report was completed and submitted, we conducted additional analyses using HLM to explore the relationship of services to outcomes.  </a:t>
            </a:r>
            <a:r>
              <a:rPr lang="en-US" sz="1200" kern="1200" dirty="0" smtClean="0">
                <a:solidFill>
                  <a:schemeClr val="tx1"/>
                </a:solidFill>
                <a:latin typeface="+mn-lt"/>
                <a:ea typeface="+mn-ea"/>
                <a:cs typeface="+mn-cs"/>
              </a:rPr>
              <a:t>Compared to before the hurricane, math scores declined, attendance decreased, and suspensions increased, but reading scores and total scores on state mandated achievement tests improved, more so for students who became regular users of afterschool programs but less so for students who lost their schools to the disaster.  Students who lost school as well as residential stability appeared as likely as their peers who lost only residential stability to use and to benefit from the EDA services.</a:t>
            </a:r>
            <a:r>
              <a:rPr lang="en-US" baseline="0" dirty="0" smtClean="0"/>
              <a:t>  Our next “wishes” are to conduct additional follow-up to evaluate the longer term outcomes and to investigate how to increase use of services.</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a:t>
            </a:r>
            <a:r>
              <a:rPr lang="en-US" baseline="0" dirty="0" smtClean="0"/>
              <a:t> if we look to the </a:t>
            </a:r>
            <a:r>
              <a:rPr lang="en-US" sz="1200" kern="1200" dirty="0" smtClean="0">
                <a:solidFill>
                  <a:schemeClr val="tx1"/>
                </a:solidFill>
                <a:latin typeface="+mn-lt"/>
                <a:ea typeface="+mn-ea"/>
                <a:cs typeface="+mn-cs"/>
              </a:rPr>
              <a:t>local evaluation as a starting point for an evidence base giving voice to the school administrators, teachers, students and families who are the intended beneficiaries of a National Disaster Recovery Framework recommended by the National Commission on Children and Disasters,</a:t>
            </a:r>
            <a:r>
              <a:rPr lang="en-US" sz="1200" kern="1200" baseline="0" dirty="0" smtClean="0">
                <a:solidFill>
                  <a:schemeClr val="tx1"/>
                </a:solidFill>
                <a:latin typeface="+mn-lt"/>
                <a:ea typeface="+mn-ea"/>
                <a:cs typeface="+mn-cs"/>
              </a:rPr>
              <a:t> what does the case of Galveston ISD and Hurricane Ike tell us?</a:t>
            </a:r>
          </a:p>
          <a:p>
            <a:pPr marL="228600" marR="0" indent="-228600" algn="l" defTabSz="914400" rtl="0" eaLnBrk="1" fontAlgn="auto" latinLnBrk="0" hangingPunct="1">
              <a:lnSpc>
                <a:spcPct val="100000"/>
              </a:lnSpc>
              <a:spcBef>
                <a:spcPts val="0"/>
              </a:spcBef>
              <a:spcAft>
                <a:spcPts val="0"/>
              </a:spcAft>
              <a:buClrTx/>
              <a:buSzTx/>
              <a:buFont typeface="Arial" pitchFamily="34" charset="0"/>
              <a:buAutoNum type="arabicPeriod"/>
              <a:tabLst/>
              <a:defRPr/>
            </a:pPr>
            <a:r>
              <a:rPr lang="en-US" sz="1200" kern="1200" baseline="0" dirty="0" smtClean="0">
                <a:solidFill>
                  <a:schemeClr val="tx1"/>
                </a:solidFill>
                <a:latin typeface="+mn-lt"/>
                <a:ea typeface="+mn-ea"/>
                <a:cs typeface="+mn-cs"/>
              </a:rPr>
              <a:t>McKinney Vento appears to be a good resource for planning educational disaster recovery programs at the local level, BUT </a:t>
            </a:r>
          </a:p>
          <a:p>
            <a:pPr marL="228600" marR="0" indent="-228600" algn="l" defTabSz="914400" rtl="0" eaLnBrk="1" fontAlgn="auto" latinLnBrk="0" hangingPunct="1">
              <a:lnSpc>
                <a:spcPct val="100000"/>
              </a:lnSpc>
              <a:spcBef>
                <a:spcPts val="0"/>
              </a:spcBef>
              <a:spcAft>
                <a:spcPts val="0"/>
              </a:spcAft>
              <a:buClrTx/>
              <a:buSzTx/>
              <a:buFont typeface="Arial" pitchFamily="34" charset="0"/>
              <a:buAutoNum type="arabicPeriod"/>
              <a:tabLst/>
              <a:defRPr/>
            </a:pPr>
            <a:r>
              <a:rPr lang="en-US" sz="1200" kern="1200" baseline="0" dirty="0" smtClean="0">
                <a:solidFill>
                  <a:schemeClr val="tx1"/>
                </a:solidFill>
                <a:latin typeface="+mn-lt"/>
                <a:ea typeface="+mn-ea"/>
                <a:cs typeface="+mn-cs"/>
              </a:rPr>
              <a:t>for the communities that are the site of the disaster:</a:t>
            </a:r>
            <a:endParaRPr lang="en-US" dirty="0" smtClean="0"/>
          </a:p>
          <a:p>
            <a:pPr>
              <a:buFont typeface="Arial" pitchFamily="34" charset="0"/>
              <a:buChar char="•"/>
            </a:pPr>
            <a:r>
              <a:rPr lang="en-US" sz="1200" kern="1200" dirty="0" smtClean="0">
                <a:solidFill>
                  <a:schemeClr val="tx1"/>
                </a:solidFill>
                <a:latin typeface="+mn-lt"/>
                <a:ea typeface="+mn-ea"/>
                <a:cs typeface="+mn-cs"/>
              </a:rPr>
              <a:t>Staged</a:t>
            </a:r>
            <a:r>
              <a:rPr lang="en-US" sz="1200" kern="1200" baseline="0" dirty="0" smtClean="0">
                <a:solidFill>
                  <a:schemeClr val="tx1"/>
                </a:solidFill>
                <a:latin typeface="+mn-lt"/>
                <a:ea typeface="+mn-ea"/>
                <a:cs typeface="+mn-cs"/>
              </a:rPr>
              <a:t> approach may be needed because post-disaster surge in homelessness is less temporary than the assistance… 2 years after the storm nearly a third of students were still homeless in the devastated community.  </a:t>
            </a:r>
          </a:p>
          <a:p>
            <a:pPr>
              <a:buFont typeface="Arial" pitchFamily="34" charset="0"/>
              <a:buChar char="•"/>
            </a:pPr>
            <a:r>
              <a:rPr lang="en-US" sz="1200" kern="1200" baseline="0" dirty="0" smtClean="0">
                <a:solidFill>
                  <a:schemeClr val="tx1"/>
                </a:solidFill>
                <a:latin typeface="+mn-lt"/>
                <a:ea typeface="+mn-ea"/>
                <a:cs typeface="+mn-cs"/>
              </a:rPr>
              <a:t>Additions may be needed specific to promoting educational resilience post-disaster because disaster not only makes children homeless, it also muddles schools as settings for positive youth development and academic achievement.  There are guidebooks and recommendation about how to structure a program to support children’s educational recovery, but m</a:t>
            </a:r>
            <a:r>
              <a:rPr lang="en-US" sz="1200" kern="1200" dirty="0" smtClean="0">
                <a:solidFill>
                  <a:schemeClr val="tx1"/>
                </a:solidFill>
                <a:latin typeface="+mn-lt"/>
                <a:ea typeface="+mn-ea"/>
                <a:cs typeface="+mn-cs"/>
              </a:rPr>
              <a:t>uch of the</a:t>
            </a:r>
            <a:r>
              <a:rPr lang="en-US" sz="1200" kern="1200" baseline="0" dirty="0" smtClean="0">
                <a:solidFill>
                  <a:schemeClr val="tx1"/>
                </a:solidFill>
                <a:latin typeface="+mn-lt"/>
                <a:ea typeface="+mn-ea"/>
                <a:cs typeface="+mn-cs"/>
              </a:rPr>
              <a:t> published literature</a:t>
            </a:r>
            <a:r>
              <a:rPr lang="en-US" sz="1200" kern="1200" dirty="0" smtClean="0">
                <a:solidFill>
                  <a:schemeClr val="tx1"/>
                </a:solidFill>
                <a:latin typeface="+mn-lt"/>
                <a:ea typeface="+mn-ea"/>
                <a:cs typeface="+mn-cs"/>
              </a:rPr>
              <a:t> about the role of schools in promoting students’ educational resilience after disaster comes from studies in school districts that hosted students evacuated from disaster. </a:t>
            </a:r>
            <a:r>
              <a:rPr lang="en-US" sz="1200" kern="1200" baseline="0" dirty="0" smtClean="0">
                <a:solidFill>
                  <a:schemeClr val="tx1"/>
                </a:solidFill>
                <a:latin typeface="+mn-lt"/>
                <a:ea typeface="+mn-ea"/>
                <a:cs typeface="+mn-cs"/>
              </a:rPr>
              <a:t>  </a:t>
            </a:r>
          </a:p>
          <a:p>
            <a:pPr>
              <a:buFont typeface="Arial" pitchFamily="34" charset="0"/>
              <a:buChar char="•"/>
            </a:pPr>
            <a:r>
              <a:rPr lang="en-US" sz="1200" kern="1200" baseline="0" dirty="0" smtClean="0">
                <a:solidFill>
                  <a:schemeClr val="tx1"/>
                </a:solidFill>
                <a:latin typeface="+mn-lt"/>
                <a:ea typeface="+mn-ea"/>
                <a:cs typeface="+mn-cs"/>
              </a:rPr>
              <a:t>The framework for post-disaster recovery should include attention to strategies for engaging students and their families.  In our local evaluation, families said the educational disaster recovery program in Galveston was the right array of services, BUT use of services was less than universal  (e.g., only 12% used mental health appointments, a utilization rate that is lower than what we might expect even without the extra stress of hurricane. There was high praise of the safety and “normalcy” support provided by afterschool programs, but only about a third of the families accessed them.  Almost none of the families accessed more than one of the four services for which data were recorded at the student level.  </a:t>
            </a:r>
          </a:p>
          <a:p>
            <a:pPr>
              <a:buFont typeface="Arial" pitchFamily="34" charset="0"/>
              <a:buChar char="•"/>
            </a:pPr>
            <a:r>
              <a:rPr lang="en-US" sz="1200" kern="1200" baseline="0" dirty="0" smtClean="0">
                <a:solidFill>
                  <a:schemeClr val="tx1"/>
                </a:solidFill>
                <a:latin typeface="+mn-lt"/>
                <a:ea typeface="+mn-ea"/>
                <a:cs typeface="+mn-cs"/>
              </a:rPr>
              <a:t>SO, we also think our one case also adds a strong voice to the call for additional scholarly attention to educational resilience after disaster.  The national commission report includes a recommendation for an expanded research agenda for children’s disaster mental and behavioral health, but no comparable recommendation for research addressing children’s educational vulnerability as a result of disaster.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THANK YOU :)</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Ski</a:t>
            </a:r>
            <a:r>
              <a:rPr lang="en-US" baseline="0" dirty="0" smtClean="0"/>
              <a:t>p this slide unless there’s time for it.</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latin typeface="+mn-lt"/>
                <a:ea typeface="+mn-ea"/>
                <a:cs typeface="+mn-cs"/>
              </a:rPr>
              <a:t>The provisions of the McKinney-Vento Homeless Education Assistance Improvements Act, Title X, Part C Elementary &amp; Secondary Education (McKinney-Vento) governed local education agencies’ use of federally awarded education disaster assistance funds after hurricanes Katrina and Rita in 2005 and hurricanes Dolly and Ike and floods in the central US in 2008.</a:t>
            </a:r>
            <a:r>
              <a:rPr lang="en-US" sz="1100"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McKinney Vento provides guidance and assistance for education of homeless children including</a:t>
            </a:r>
            <a:r>
              <a:rPr lang="en-US" sz="1100" baseline="0" dirty="0" smtClean="0"/>
              <a:t> those made homeless by disaster.  As de facto educational disaster recovery policy, McKinney Vento is child focused rather than school focused guidance and resources provided through the Stafford Act and REMS (readiness and emergency management for schools </a:t>
            </a:r>
            <a:r>
              <a:rPr lang="en-US" sz="1100" baseline="0" dirty="0" err="1" smtClean="0"/>
              <a:t>ta</a:t>
            </a:r>
            <a:r>
              <a:rPr lang="en-US" sz="1100" baseline="0" dirty="0" smtClean="0"/>
              <a:t> &amp; grants for readiness planning, staff training, and communicating with families about emergency management).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The 2010 report from the National Commission on Children and Disasters recommends  </a:t>
            </a:r>
            <a:r>
              <a:rPr lang="en-US" sz="1100" kern="1200" dirty="0" smtClean="0">
                <a:solidFill>
                  <a:schemeClr val="tx1"/>
                </a:solidFill>
                <a:latin typeface="+mn-lt"/>
                <a:ea typeface="+mn-ea"/>
                <a:cs typeface="+mn-cs"/>
              </a:rPr>
              <a:t>Congress “should establish an emergency contingency fund within the Education for Homeless Children and Youth program and expeditiously provide grants to school districts serving an influx of displaced children” and also “create a permanent funding mechanism to support recovery for schools and students.”</a:t>
            </a:r>
            <a:r>
              <a:rPr lang="en-US" sz="11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McKinney Vento assumes school is a setting where homeless children and youth develop and succeed at rates comparable or superior to their non-homeless peers when resources are organized to provide stability of access to the setting and its array of educational, developmental, and social opportunities and supports.”  BUT how well does this policy work in the devastated community?  What happens in the place where the disaster not only displaces the children but also displaces their teachers and destroys their schools?</a:t>
            </a:r>
            <a:endParaRPr lang="en-US" sz="1100"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That’s the case in Galveston</a:t>
            </a:r>
            <a:r>
              <a:rPr lang="en-US" baseline="0" dirty="0" smtClean="0"/>
              <a:t>, a small island just 2 miles south of the mainland near Houston, Texas on the Gulf of Mexico.  The Island took a direct hit from Hurricane Ike on September 13, 2008.  In January 2009, </a:t>
            </a:r>
            <a:r>
              <a:rPr lang="en-US" dirty="0" smtClean="0"/>
              <a:t>Galveston</a:t>
            </a:r>
            <a:r>
              <a:rPr lang="en-US" baseline="0" dirty="0" smtClean="0"/>
              <a:t> </a:t>
            </a:r>
            <a:r>
              <a:rPr lang="en-US" dirty="0" smtClean="0"/>
              <a:t>ISD</a:t>
            </a:r>
            <a:r>
              <a:rPr lang="en-US" baseline="0" dirty="0" smtClean="0"/>
              <a:t> and 37 other LEA in Texas received federal “Homeless Education Disaster Assistance” (HEDA) awards.  The funds were awarded $1007.86 per homeless student, and all of the granted funds had to be expended by Sep 30, 2010.  Galveston ISD accounted for 29.91% of the $12million awarded:  80% of Galveston ISD’s 5,565 students met the McKinney Vento definition of homeless children and youth.  Galveston’s experience was unique in Texas but similar to NOLA EXCEPT </a:t>
            </a:r>
            <a:r>
              <a:rPr lang="en-US" dirty="0" smtClean="0"/>
              <a:t>that we don’t have a research</a:t>
            </a:r>
            <a:r>
              <a:rPr lang="en-US" baseline="0" dirty="0" smtClean="0"/>
              <a:t> institute focused on our recovery AND we don’t have private sector multi-million dollar infusion for school reform…(although we are experiencing the transition to charter schools and the schools of choice model comparable to what is happening in NOLA)</a:t>
            </a:r>
            <a:r>
              <a:rPr lang="en-US" dirty="0" smtClean="0"/>
              <a:t>.</a:t>
            </a:r>
            <a:r>
              <a:rPr lang="en-US" baseline="0" dirty="0" smtClean="0"/>
              <a:t>  In JULY 2010 Galveston ISD committed $100K of the remaining HEDA funds to an evaluation that had to be completed by SEP 30, 2010.   With such a short leash on the evaluation, we went in search of other studies of educational disaster recovery that might provide tools and templates.</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literature provided plenty of guidance and materials about education disaster recovery. These materials </a:t>
            </a:r>
            <a:r>
              <a:rPr lang="en-US" baseline="0" dirty="0" err="1" smtClean="0"/>
              <a:t>specifed</a:t>
            </a:r>
            <a:r>
              <a:rPr lang="en-US" baseline="0" dirty="0" smtClean="0"/>
              <a:t> expected outcomes among the standards and indicators of quality:  e.g., McKinney Vento “Standard 2:  All homeless students demonstrate academic progress.”  “Standard 8:  All homeless unaccompanied youth …attend school.”  But we found no published evaluations of McKinney-Vento programs other than surveys and interviews with state coordinators and local liaisons for the Education of Homeless Children and Youth. </a:t>
            </a:r>
          </a:p>
          <a:p>
            <a:r>
              <a:rPr lang="en-US" baseline="0" dirty="0" smtClean="0"/>
              <a:t>We did find advice indicating gaps in the evidence base….</a:t>
            </a:r>
          </a:p>
          <a:p>
            <a:r>
              <a:rPr lang="en-US" baseline="0" dirty="0" smtClean="0"/>
              <a:t>And we found in the literature additional information about what student-level outcomes to expect sans effective disaster recovery programming. </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evaluation of Galveston ISD’s HEDA program was designed to assess these outcomes AND to give heed to advice from the New Directions for Evaluation issue on </a:t>
            </a:r>
            <a:r>
              <a:rPr lang="en-US" i="1" baseline="0" dirty="0" smtClean="0"/>
              <a:t>Enhancing disaster and emergency preparedness, response, and recovery through evaluation</a:t>
            </a:r>
            <a:r>
              <a:rPr lang="en-US" baseline="0" dirty="0" smtClean="0"/>
              <a:t> (editors </a:t>
            </a:r>
            <a:r>
              <a:rPr lang="en-US" baseline="0" dirty="0" err="1" smtClean="0"/>
              <a:t>Liesel</a:t>
            </a:r>
            <a:r>
              <a:rPr lang="en-US" baseline="0" dirty="0" smtClean="0"/>
              <a:t> A Ritchie &amp; Wayne McDonald,  volume 2010; issue 126) which recommends “ensuring evaluations consider the ability of affected populations to </a:t>
            </a:r>
            <a:r>
              <a:rPr lang="en-US" b="1" baseline="0" dirty="0" smtClean="0"/>
              <a:t>return to “normal” or even “better than normal.”</a:t>
            </a:r>
            <a:endParaRPr lang="en-US" b="1"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Service</a:t>
            </a:r>
            <a:r>
              <a:rPr lang="en-US" baseline="0" dirty="0" smtClean="0"/>
              <a:t> providers and Galveston ISD </a:t>
            </a:r>
            <a:r>
              <a:rPr lang="en-US" dirty="0" smtClean="0"/>
              <a:t>administrators</a:t>
            </a:r>
            <a:r>
              <a:rPr lang="en-US" baseline="0" dirty="0" smtClean="0"/>
              <a:t> were in</a:t>
            </a:r>
            <a:r>
              <a:rPr lang="en-US" dirty="0" smtClean="0"/>
              <a:t>terviewed </a:t>
            </a:r>
            <a:r>
              <a:rPr lang="en-US" baseline="0" dirty="0" smtClean="0"/>
              <a:t>about structure, perceived effectiveness, and possible gaps in the EDA program.  Participation data at the student level was requested from school-based and community-based-school-linked service providers.  Because virtually all students were affected by the disaster and/or its aftermath, we requested data from the school district for all students all three of the school years that included the year before,  the year of, and the year after Ike.  And we conducted interviews with 11 groups of parents/guardians of students who were in the district at the time of the hurricane and/or were users of the EDA services for which we had student level participation data.  These data sources were used measure consistency with the standards, participation, and </a:t>
            </a:r>
            <a:r>
              <a:rPr lang="en-US" baseline="0" dirty="0" err="1" smtClean="0"/>
              <a:t>stduent</a:t>
            </a:r>
            <a:r>
              <a:rPr lang="en-US" baseline="0" dirty="0" smtClean="0"/>
              <a:t>-level educational outcomes in order to evaluate the HEDA program implemented n Galveston ISD.</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year after our</a:t>
            </a:r>
            <a:r>
              <a:rPr lang="en-US" baseline="0" dirty="0" smtClean="0"/>
              <a:t> evaluation was completed which is t</a:t>
            </a:r>
            <a:r>
              <a:rPr lang="en-US" dirty="0" smtClean="0"/>
              <a:t>wo</a:t>
            </a:r>
            <a:r>
              <a:rPr lang="en-US" baseline="0" dirty="0" smtClean="0"/>
              <a:t> years after Ike Galveston ISD still had nearly 1/3 of the student population signature verified as “homeless”…due in part to the torturously slow pace of rebuilding un- and under-insured homes eligible for federal assistance (e.g., feds require elevating &amp; state requires at least one “no step” entrance).  The local ECHY liaison who provided us with the count for two years after Ike attributed the increase in numbers homeless from one to two years after Ike to families returning to the Island even though they still have no home AND to increased awareness of and streamlined processes for identifying students who are homeless.  Galveston’s experience, like NOLA’s, is that disaster recovery is a very protracted process… </a:t>
            </a:r>
            <a:r>
              <a:rPr lang="en-US" sz="1200" kern="1200" baseline="0" dirty="0" smtClean="0">
                <a:solidFill>
                  <a:schemeClr val="tx1"/>
                </a:solidFill>
                <a:latin typeface="+mn-lt"/>
                <a:ea typeface="+mn-ea"/>
                <a:cs typeface="+mn-cs"/>
              </a:rPr>
              <a:t>[NOTE:  the numbers of this slide are counts of all students who were in the district at least 30 days whereas the numbers on the slide about HEDA award was “census date” counts]</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GSID administrators told us they felt the district was very well prepared for the hurricane as they had a well thought out and well prepared disaster plan.  BUT the devastation (including housing, school, and community facilities and services) coupled with the emotional after effects from the storm were not anticipated or planned for to the degree they were experienced.  Advance planning and ongoing effort to maintain communication with staff and with students families enabled reopening of the schools within 30 days.  BUT t</a:t>
            </a:r>
            <a:r>
              <a:rPr lang="en-US" dirty="0" smtClean="0"/>
              <a:t>he closing of 3 of the 12 schools</a:t>
            </a:r>
            <a:r>
              <a:rPr lang="en-US" baseline="0" dirty="0" smtClean="0"/>
              <a:t> also automatically put the recovery program out of sync with McKinney-Vento Standard 5:  All homeless students experience stability in school.</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 the best of our knowledge, Galveston’s is the first disaster recovery study to publicize data regarding the specific services provided for homeless students and the rates at which those services were consumed. </a:t>
            </a:r>
            <a:r>
              <a:rPr lang="en-US" dirty="0" smtClean="0"/>
              <a:t>The district used the HEDA funds to ….   </a:t>
            </a:r>
          </a:p>
          <a:p>
            <a:r>
              <a:rPr lang="en-US" dirty="0" smtClean="0"/>
              <a:t>But only about half of eligible</a:t>
            </a:r>
            <a:r>
              <a:rPr lang="en-US" baseline="0" dirty="0" smtClean="0"/>
              <a:t> students used any of the specific services for which participation was tracked at the student level.  </a:t>
            </a:r>
          </a:p>
          <a:p>
            <a:r>
              <a:rPr lang="en-US" baseline="0" dirty="0" smtClean="0"/>
              <a:t>It also is to be noted that organizing resources whose availability is limited to ensure the services are directed to those with the highest levels of assessed need can put the program out of sync with state selected measures of academic progress (which in Texas is TAKS)—e.g. Sylvan tutoring that is successful in raising a 7</a:t>
            </a:r>
            <a:r>
              <a:rPr lang="en-US" baseline="30000" dirty="0" smtClean="0"/>
              <a:t>th</a:t>
            </a:r>
            <a:r>
              <a:rPr lang="en-US" baseline="0" dirty="0" smtClean="0"/>
              <a:t> grade student’s reading skills from 3</a:t>
            </a:r>
            <a:r>
              <a:rPr lang="en-US" baseline="30000" dirty="0" smtClean="0"/>
              <a:t>rd</a:t>
            </a:r>
            <a:r>
              <a:rPr lang="en-US" baseline="0" dirty="0" smtClean="0"/>
              <a:t> grade level to 5</a:t>
            </a:r>
            <a:r>
              <a:rPr lang="en-US" baseline="30000" dirty="0" smtClean="0"/>
              <a:t>th</a:t>
            </a:r>
            <a:r>
              <a:rPr lang="en-US" baseline="0" dirty="0" smtClean="0"/>
              <a:t> grade level does not assure the student will pass the 7</a:t>
            </a:r>
            <a:r>
              <a:rPr lang="en-US" baseline="30000" dirty="0" smtClean="0"/>
              <a:t>th</a:t>
            </a:r>
            <a:r>
              <a:rPr lang="en-US" baseline="0" dirty="0" smtClean="0"/>
              <a:t> grade Reading TAKS.</a:t>
            </a:r>
            <a:endParaRPr lang="en-US" dirty="0"/>
          </a:p>
        </p:txBody>
      </p:sp>
      <p:sp>
        <p:nvSpPr>
          <p:cNvPr id="4" name="Slide Number Placeholder 3"/>
          <p:cNvSpPr>
            <a:spLocks noGrp="1"/>
          </p:cNvSpPr>
          <p:nvPr>
            <p:ph type="sldNum" sz="quarter" idx="10"/>
          </p:nvPr>
        </p:nvSpPr>
        <p:spPr/>
        <p:txBody>
          <a:bodyPr/>
          <a:lstStyle/>
          <a:p>
            <a:fld id="{2C9CE711-6850-4BDB-99E2-E58356ECB9B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6A4D4BD-712F-42AF-8851-E165274C4FE4}" type="datetimeFigureOut">
              <a:rPr lang="en-US" smtClean="0"/>
              <a:pPr/>
              <a:t>11/2/2011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30BA4C8-94DE-4E68-9C5A-711B58A667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A4D4BD-712F-42AF-8851-E165274C4FE4}"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BA4C8-94DE-4E68-9C5A-711B58A667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A4D4BD-712F-42AF-8851-E165274C4FE4}" type="datetimeFigureOut">
              <a:rPr lang="en-US" smtClean="0"/>
              <a:pPr/>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BA4C8-94DE-4E68-9C5A-711B58A667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6A4D4BD-712F-42AF-8851-E165274C4FE4}" type="datetimeFigureOut">
              <a:rPr lang="en-US" smtClean="0"/>
              <a:pPr/>
              <a:t>11/2/2011</a:t>
            </a:fld>
            <a:endParaRPr lang="en-US"/>
          </a:p>
        </p:txBody>
      </p:sp>
      <p:sp>
        <p:nvSpPr>
          <p:cNvPr id="9" name="Slide Number Placeholder 8"/>
          <p:cNvSpPr>
            <a:spLocks noGrp="1"/>
          </p:cNvSpPr>
          <p:nvPr>
            <p:ph type="sldNum" sz="quarter" idx="15"/>
          </p:nvPr>
        </p:nvSpPr>
        <p:spPr/>
        <p:txBody>
          <a:bodyPr rtlCol="0"/>
          <a:lstStyle/>
          <a:p>
            <a:fld id="{930BA4C8-94DE-4E68-9C5A-711B58A6677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6A4D4BD-712F-42AF-8851-E165274C4FE4}" type="datetimeFigureOut">
              <a:rPr lang="en-US" smtClean="0"/>
              <a:pPr/>
              <a:t>11/2/2011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30BA4C8-94DE-4E68-9C5A-711B58A667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A4D4BD-712F-42AF-8851-E165274C4FE4}" type="datetimeFigureOut">
              <a:rPr lang="en-US" smtClean="0"/>
              <a:pPr/>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BA4C8-94DE-4E68-9C5A-711B58A6677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6A4D4BD-712F-42AF-8851-E165274C4FE4}" type="datetimeFigureOut">
              <a:rPr lang="en-US" smtClean="0"/>
              <a:pPr/>
              <a:t>11/2/2011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BA4C8-94DE-4E68-9C5A-711B58A6677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6A4D4BD-712F-42AF-8851-E165274C4FE4}" type="datetimeFigureOut">
              <a:rPr lang="en-US" smtClean="0"/>
              <a:pPr/>
              <a:t>11/2/2011</a:t>
            </a:fld>
            <a:endParaRPr lang="en-US"/>
          </a:p>
        </p:txBody>
      </p:sp>
      <p:sp>
        <p:nvSpPr>
          <p:cNvPr id="7" name="Slide Number Placeholder 6"/>
          <p:cNvSpPr>
            <a:spLocks noGrp="1"/>
          </p:cNvSpPr>
          <p:nvPr>
            <p:ph type="sldNum" sz="quarter" idx="11"/>
          </p:nvPr>
        </p:nvSpPr>
        <p:spPr/>
        <p:txBody>
          <a:bodyPr rtlCol="0"/>
          <a:lstStyle/>
          <a:p>
            <a:fld id="{930BA4C8-94DE-4E68-9C5A-711B58A6677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A4D4BD-712F-42AF-8851-E165274C4FE4}" type="datetimeFigureOut">
              <a:rPr lang="en-US" smtClean="0"/>
              <a:pPr/>
              <a:t>11/2/2011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BA4C8-94DE-4E68-9C5A-711B58A667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6A4D4BD-712F-42AF-8851-E165274C4FE4}" type="datetimeFigureOut">
              <a:rPr lang="en-US" smtClean="0"/>
              <a:pPr/>
              <a:t>11/2/2011</a:t>
            </a:fld>
            <a:endParaRPr lang="en-US"/>
          </a:p>
        </p:txBody>
      </p:sp>
      <p:sp>
        <p:nvSpPr>
          <p:cNvPr id="22" name="Slide Number Placeholder 21"/>
          <p:cNvSpPr>
            <a:spLocks noGrp="1"/>
          </p:cNvSpPr>
          <p:nvPr>
            <p:ph type="sldNum" sz="quarter" idx="15"/>
          </p:nvPr>
        </p:nvSpPr>
        <p:spPr/>
        <p:txBody>
          <a:bodyPr rtlCol="0"/>
          <a:lstStyle/>
          <a:p>
            <a:fld id="{930BA4C8-94DE-4E68-9C5A-711B58A6677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6A4D4BD-712F-42AF-8851-E165274C4FE4}" type="datetimeFigureOut">
              <a:rPr lang="en-US" smtClean="0"/>
              <a:pPr/>
              <a:t>11/2/2011</a:t>
            </a:fld>
            <a:endParaRPr lang="en-US"/>
          </a:p>
        </p:txBody>
      </p:sp>
      <p:sp>
        <p:nvSpPr>
          <p:cNvPr id="18" name="Slide Number Placeholder 17"/>
          <p:cNvSpPr>
            <a:spLocks noGrp="1"/>
          </p:cNvSpPr>
          <p:nvPr>
            <p:ph type="sldNum" sz="quarter" idx="11"/>
          </p:nvPr>
        </p:nvSpPr>
        <p:spPr/>
        <p:txBody>
          <a:bodyPr rtlCol="0"/>
          <a:lstStyle/>
          <a:p>
            <a:fld id="{930BA4C8-94DE-4E68-9C5A-711B58A6677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6A4D4BD-712F-42AF-8851-E165274C4FE4}" type="datetimeFigureOut">
              <a:rPr lang="en-US" smtClean="0"/>
              <a:pPr/>
              <a:t>11/2/2011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30BA4C8-94DE-4E68-9C5A-711B58A667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teriffictransitions.org/nche/downloads/dis_hb/tool_int" TargetMode="External"/><Relationship Id="rId7" Type="http://schemas.openxmlformats.org/officeDocument/2006/relationships/hyperlink" Target="http://www.napsonline/publicaitons/cq/cq335fhurricane.aspx" TargetMode="External"/><Relationship Id="rId2" Type="http://schemas.openxmlformats.org/officeDocument/2006/relationships/hyperlink" Target="ftp://ftp.serve.org/nche/st_and-ind_2006_rev.doc" TargetMode="External"/><Relationship Id="rId1" Type="http://schemas.openxmlformats.org/officeDocument/2006/relationships/slideLayout" Target="../slideLayouts/slideLayout2.xml"/><Relationship Id="rId6" Type="http://schemas.openxmlformats.org/officeDocument/2006/relationships/hyperlink" Target="http://www.rand.org/content/dam/rand/pubs/reprints/2008/RAND_RP1379.pdf" TargetMode="External"/><Relationship Id="rId5" Type="http://schemas.openxmlformats.org/officeDocument/2006/relationships/hyperlink" Target="http://www.ahrq.gov/prep/nccdreport/nccdrptsum.htm" TargetMode="External"/><Relationship Id="rId4" Type="http://schemas.openxmlformats.org/officeDocument/2006/relationships/hyperlink" Target="http://www.urban.org/UploadedPDF/412115-mckinney-vento-program.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can one case tell about the value of federal disaster recovery policy for PreK-12? </a:t>
            </a:r>
            <a:endParaRPr lang="en-US" dirty="0"/>
          </a:p>
        </p:txBody>
      </p:sp>
      <p:sp>
        <p:nvSpPr>
          <p:cNvPr id="3" name="Subtitle 2"/>
          <p:cNvSpPr>
            <a:spLocks noGrp="1"/>
          </p:cNvSpPr>
          <p:nvPr>
            <p:ph type="subTitle" idx="1"/>
          </p:nvPr>
        </p:nvSpPr>
        <p:spPr/>
        <p:txBody>
          <a:bodyPr>
            <a:normAutofit fontScale="85000" lnSpcReduction="20000"/>
          </a:bodyPr>
          <a:lstStyle/>
          <a:p>
            <a:endParaRPr lang="en-US" sz="1400" dirty="0" smtClean="0"/>
          </a:p>
          <a:p>
            <a:pPr algn="ctr"/>
            <a:r>
              <a:rPr lang="en-US" sz="1400" dirty="0" smtClean="0"/>
              <a:t>Cindy Roberts-Gray &amp; Magdalena Rood – Third Coast R&amp;D, Inc.</a:t>
            </a:r>
          </a:p>
          <a:p>
            <a:pPr algn="ctr"/>
            <a:r>
              <a:rPr lang="en-US" sz="1400" dirty="0" smtClean="0"/>
              <a:t>Shelia Cassidy &amp; Deborah Jolly – Wexford Institute</a:t>
            </a:r>
            <a:r>
              <a:rPr lang="en-US" sz="1400" baseline="30000" dirty="0" smtClean="0"/>
              <a:t>1</a:t>
            </a:r>
          </a:p>
          <a:p>
            <a:pPr algn="ctr"/>
            <a:r>
              <a:rPr lang="en-US" sz="1400" dirty="0" err="1" smtClean="0"/>
              <a:t>Ryoko</a:t>
            </a:r>
            <a:r>
              <a:rPr lang="en-US" sz="1400" dirty="0" smtClean="0"/>
              <a:t> Yamaguchi &amp; Diana Bowman – SERVE Center</a:t>
            </a:r>
          </a:p>
          <a:p>
            <a:pPr algn="ctr"/>
            <a:r>
              <a:rPr lang="en-US" sz="1400" dirty="0" smtClean="0"/>
              <a:t>Marcia Proctor – Galveston Independent School District </a:t>
            </a:r>
          </a:p>
          <a:p>
            <a:pPr algn="ctr"/>
            <a:r>
              <a:rPr lang="en-US" sz="1400" dirty="0" smtClean="0"/>
              <a:t>Evaluation 2011, Anaheim, CA, -  Nov 3, 2011</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p:spPr>
        <p:txBody>
          <a:bodyPr>
            <a:noAutofit/>
          </a:bodyPr>
          <a:lstStyle/>
          <a:p>
            <a:pPr algn="l"/>
            <a:r>
              <a:rPr lang="en-US" sz="2400" dirty="0" smtClean="0"/>
              <a:t>But parents told us these were the right services.</a:t>
            </a:r>
            <a:endParaRPr lang="en-US" sz="2400" dirty="0"/>
          </a:p>
        </p:txBody>
      </p:sp>
      <p:sp>
        <p:nvSpPr>
          <p:cNvPr id="3" name="Content Placeholder 2"/>
          <p:cNvSpPr>
            <a:spLocks noGrp="1"/>
          </p:cNvSpPr>
          <p:nvPr>
            <p:ph sz="quarter" idx="1"/>
          </p:nvPr>
        </p:nvSpPr>
        <p:spPr>
          <a:xfrm>
            <a:off x="457200" y="1447800"/>
            <a:ext cx="8077200" cy="4953000"/>
          </a:xfrm>
        </p:spPr>
        <p:txBody>
          <a:bodyPr>
            <a:noAutofit/>
          </a:bodyPr>
          <a:lstStyle/>
          <a:p>
            <a:r>
              <a:rPr lang="en-US" sz="2200" i="1" dirty="0" smtClean="0"/>
              <a:t>School uniform really helped him get back to a sense of normalcy.  He was wearing borrowed clothes because we lost everything…so having his own uniform was really important.</a:t>
            </a:r>
          </a:p>
          <a:p>
            <a:endParaRPr lang="en-US" sz="800" i="1" dirty="0" smtClean="0"/>
          </a:p>
          <a:p>
            <a:r>
              <a:rPr lang="en-US" sz="2200" i="1" dirty="0" smtClean="0"/>
              <a:t>I feel that all the programs helped me get involved more in what the kids were learning and what they really did not know.</a:t>
            </a:r>
          </a:p>
          <a:p>
            <a:endParaRPr lang="en-US" sz="800" i="1" dirty="0" smtClean="0"/>
          </a:p>
          <a:p>
            <a:r>
              <a:rPr lang="en-US" sz="2200" i="1" dirty="0" smtClean="0"/>
              <a:t>The afterschool program provided a few more hours [in a] safe place.</a:t>
            </a:r>
          </a:p>
          <a:p>
            <a:endParaRPr lang="en-US" sz="800" i="1" dirty="0" smtClean="0"/>
          </a:p>
          <a:p>
            <a:r>
              <a:rPr lang="en-US" sz="2200" i="1" dirty="0" smtClean="0"/>
              <a:t>At the start of school my child was on 5</a:t>
            </a:r>
            <a:r>
              <a:rPr lang="en-US" sz="2200" i="1" baseline="30000" dirty="0" smtClean="0"/>
              <a:t>th</a:t>
            </a:r>
            <a:r>
              <a:rPr lang="en-US" sz="2200" i="1" dirty="0" smtClean="0"/>
              <a:t> grade but at the end of the year my child was on 7</a:t>
            </a:r>
            <a:r>
              <a:rPr lang="en-US" sz="2200" i="1" baseline="30000" dirty="0" smtClean="0"/>
              <a:t>th</a:t>
            </a:r>
            <a:r>
              <a:rPr lang="en-US" sz="2200" i="1" dirty="0" smtClean="0"/>
              <a:t> grade because of the tutoring.</a:t>
            </a:r>
            <a:endParaRPr lang="en-US" sz="22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10294"/>
          </a:xfrm>
        </p:spPr>
        <p:txBody>
          <a:bodyPr>
            <a:noAutofit/>
          </a:bodyPr>
          <a:lstStyle/>
          <a:p>
            <a:pPr algn="l"/>
            <a:r>
              <a:rPr lang="en-US" sz="2400" dirty="0" smtClean="0"/>
              <a:t>Student outcomes data told that use of the specific services was associated with increased school attendance.</a:t>
            </a:r>
            <a:endParaRPr lang="en-US" sz="2400" dirty="0"/>
          </a:p>
        </p:txBody>
      </p:sp>
      <p:graphicFrame>
        <p:nvGraphicFramePr>
          <p:cNvPr id="4" name="Content Placeholder 3"/>
          <p:cNvGraphicFramePr>
            <a:graphicFrameLocks noGrp="1"/>
          </p:cNvGraphicFramePr>
          <p:nvPr>
            <p:ph sz="quarter" idx="1"/>
          </p:nvPr>
        </p:nvGraphicFramePr>
        <p:xfrm>
          <a:off x="457200" y="2209800"/>
          <a:ext cx="7315200" cy="42640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467600" cy="1600200"/>
          </a:xfrm>
        </p:spPr>
        <p:txBody>
          <a:bodyPr>
            <a:noAutofit/>
          </a:bodyPr>
          <a:lstStyle/>
          <a:p>
            <a:pPr algn="l"/>
            <a:r>
              <a:rPr lang="en-US" sz="2400" dirty="0" smtClean="0"/>
              <a:t>The case of GISD &amp; Ike suggests McKinney-Vento is a valuable </a:t>
            </a:r>
            <a:r>
              <a:rPr lang="en-US" sz="2800" dirty="0" smtClean="0"/>
              <a:t>starting</a:t>
            </a:r>
            <a:r>
              <a:rPr lang="en-US" sz="2400" dirty="0" smtClean="0"/>
              <a:t> place for federal policy on PreK-12 </a:t>
            </a:r>
            <a:r>
              <a:rPr lang="en-US" sz="2400" dirty="0" smtClean="0"/>
              <a:t>educational </a:t>
            </a:r>
            <a:r>
              <a:rPr lang="en-US" sz="2400" dirty="0" smtClean="0"/>
              <a:t>disaster </a:t>
            </a:r>
            <a:r>
              <a:rPr lang="en-US" sz="2400" dirty="0" smtClean="0"/>
              <a:t>recovery </a:t>
            </a:r>
            <a:r>
              <a:rPr lang="en-US" sz="2400" dirty="0" smtClean="0"/>
              <a:t>BUT: </a:t>
            </a:r>
            <a:endParaRPr lang="en-US" sz="2400" dirty="0"/>
          </a:p>
        </p:txBody>
      </p:sp>
      <p:sp>
        <p:nvSpPr>
          <p:cNvPr id="3" name="Content Placeholder 2"/>
          <p:cNvSpPr>
            <a:spLocks noGrp="1"/>
          </p:cNvSpPr>
          <p:nvPr>
            <p:ph sz="quarter" idx="1"/>
          </p:nvPr>
        </p:nvSpPr>
        <p:spPr>
          <a:xfrm>
            <a:off x="457200" y="2133600"/>
            <a:ext cx="7086600" cy="4340352"/>
          </a:xfrm>
        </p:spPr>
        <p:txBody>
          <a:bodyPr>
            <a:normAutofit/>
          </a:bodyPr>
          <a:lstStyle/>
          <a:p>
            <a:endParaRPr lang="en-US" dirty="0" smtClean="0"/>
          </a:p>
          <a:p>
            <a:r>
              <a:rPr lang="en-US" dirty="0" smtClean="0"/>
              <a:t>For communities that are the site of disaster:</a:t>
            </a:r>
          </a:p>
          <a:p>
            <a:pPr lvl="1"/>
            <a:r>
              <a:rPr lang="en-US" sz="2200" dirty="0" smtClean="0"/>
              <a:t>A </a:t>
            </a:r>
            <a:r>
              <a:rPr lang="en-US" sz="2200" dirty="0" smtClean="0"/>
              <a:t>staged approach may be needed because the post-disaster surge in homelessness is less temporary than the assistance</a:t>
            </a:r>
            <a:r>
              <a:rPr lang="en-US" sz="2200" dirty="0" smtClean="0"/>
              <a:t>.</a:t>
            </a:r>
            <a:endParaRPr lang="en-US" sz="2200" dirty="0" smtClean="0"/>
          </a:p>
          <a:p>
            <a:pPr lvl="1"/>
            <a:r>
              <a:rPr lang="en-US" sz="2200" dirty="0" smtClean="0"/>
              <a:t>Additions may be needed specific to recovery because disaster not only makes children homeless, it also muddles schools as settings for positive youth development and academic achievement</a:t>
            </a:r>
            <a:r>
              <a:rPr lang="en-US" sz="2200" dirty="0" smtClean="0"/>
              <a:t>.</a:t>
            </a:r>
            <a:endParaRPr lang="en-US" sz="2200" dirty="0" smtClean="0"/>
          </a:p>
          <a:p>
            <a:r>
              <a:rPr lang="en-US" dirty="0" smtClean="0"/>
              <a:t>And…</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401762"/>
          </a:xfrm>
        </p:spPr>
        <p:txBody>
          <a:bodyPr>
            <a:noAutofit/>
          </a:bodyPr>
          <a:lstStyle/>
          <a:p>
            <a:r>
              <a:rPr lang="en-US" dirty="0" smtClean="0"/>
              <a:t>A research agenda for children’s educational recovery and resilience after disaster is needed: </a:t>
            </a:r>
            <a:endParaRPr lang="en-US" dirty="0"/>
          </a:p>
        </p:txBody>
      </p:sp>
      <p:sp>
        <p:nvSpPr>
          <p:cNvPr id="3" name="Content Placeholder 2"/>
          <p:cNvSpPr>
            <a:spLocks noGrp="1"/>
          </p:cNvSpPr>
          <p:nvPr>
            <p:ph sz="quarter" idx="1"/>
          </p:nvPr>
        </p:nvSpPr>
        <p:spPr>
          <a:xfrm>
            <a:off x="457200" y="1752600"/>
            <a:ext cx="7239000" cy="4721352"/>
          </a:xfrm>
        </p:spPr>
        <p:txBody>
          <a:bodyPr>
            <a:normAutofit/>
          </a:bodyPr>
          <a:lstStyle/>
          <a:p>
            <a:pPr lvl="1"/>
            <a:endParaRPr lang="en-US" sz="2400" dirty="0" smtClean="0"/>
          </a:p>
          <a:p>
            <a:pPr lvl="1"/>
            <a:r>
              <a:rPr lang="en-US" sz="2400" dirty="0" smtClean="0"/>
              <a:t>track </a:t>
            </a:r>
            <a:r>
              <a:rPr lang="en-US" sz="2400" dirty="0" smtClean="0"/>
              <a:t>children and families in the aftermath of disaster to determine their longer term educational needs;</a:t>
            </a:r>
          </a:p>
          <a:p>
            <a:pPr lvl="1"/>
            <a:r>
              <a:rPr lang="en-US" sz="2400" dirty="0" smtClean="0"/>
              <a:t>investigate the likely variable rate of families’ use of education assistance services for which they are eligible</a:t>
            </a:r>
            <a:r>
              <a:rPr lang="en-US" sz="2400" dirty="0" smtClean="0"/>
              <a:t>;</a:t>
            </a:r>
            <a:endParaRPr lang="en-US" sz="2400" dirty="0" smtClean="0"/>
          </a:p>
          <a:p>
            <a:pPr lvl="1"/>
            <a:r>
              <a:rPr lang="en-US" sz="2400" dirty="0" smtClean="0"/>
              <a:t>link services to </a:t>
            </a:r>
            <a:r>
              <a:rPr lang="en-US" sz="2400" dirty="0" smtClean="0"/>
              <a:t>outcomes. </a:t>
            </a:r>
            <a:endParaRPr lang="en-US" sz="2400"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Research and evaluation Design considerations:</a:t>
            </a:r>
            <a:endParaRPr lang="en-US" dirty="0"/>
          </a:p>
        </p:txBody>
      </p:sp>
      <p:sp>
        <p:nvSpPr>
          <p:cNvPr id="3" name="Content Placeholder 2"/>
          <p:cNvSpPr>
            <a:spLocks noGrp="1"/>
          </p:cNvSpPr>
          <p:nvPr>
            <p:ph sz="quarter" idx="1"/>
          </p:nvPr>
        </p:nvSpPr>
        <p:spPr/>
        <p:txBody>
          <a:bodyPr/>
          <a:lstStyle/>
          <a:p>
            <a:r>
              <a:rPr lang="en-US" dirty="0" smtClean="0"/>
              <a:t>Single case design does not fit the study of disaster recovery because there are two rather than one “intervention”:  (1) disaster and (2) recovery policy or program.</a:t>
            </a:r>
          </a:p>
          <a:p>
            <a:r>
              <a:rPr lang="en-US" dirty="0" smtClean="0"/>
              <a:t>Communities experiencing total disaster can tell the most but necessarily lack suitable comparison communities for evaluating processes and outcomes of recovery policy or program.</a:t>
            </a:r>
          </a:p>
          <a:p>
            <a:r>
              <a:rPr lang="en-US" dirty="0" smtClean="0"/>
              <a:t>What else?</a:t>
            </a:r>
          </a:p>
          <a:p>
            <a:endParaRPr lang="en-US" dirty="0" smtClean="0"/>
          </a:p>
          <a:p>
            <a:r>
              <a:rPr lang="en-US" dirty="0" smtClean="0"/>
              <a:t>Tell us:  croberts@thirdcoastresearch.com</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38200" y="457200"/>
            <a:ext cx="7086600" cy="6172200"/>
          </a:xfrm>
        </p:spPr>
        <p:txBody>
          <a:bodyPr>
            <a:noAutofit/>
          </a:bodyPr>
          <a:lstStyle/>
          <a:p>
            <a:pPr>
              <a:buNone/>
            </a:pPr>
            <a:r>
              <a:rPr lang="en-US" sz="1000" dirty="0" smtClean="0"/>
              <a:t>1.  Cassidy S, Jolly D, Roberts-Gray C, Rood M, Homeless Education Disaster Assistance (HEDA) Program in Galveston ISD:  Final Evaluation Report, 2010,  prepared for Galveston Independent School District for Submission to  Office of Elementary &amp; Secondary Education, U.S. Department of Education, Washington, DC 20202-6200.</a:t>
            </a:r>
          </a:p>
          <a:p>
            <a:pPr>
              <a:buNone/>
            </a:pPr>
            <a:r>
              <a:rPr lang="en-US" sz="1000" dirty="0" smtClean="0"/>
              <a:t>2.  McKinney-Vento Data Standards and Indicators (Rev. 2006), The National Center for Homeless Education at SERVE.   </a:t>
            </a:r>
            <a:r>
              <a:rPr lang="en-US" sz="1000" dirty="0" smtClean="0">
                <a:hlinkClick r:id="rId2"/>
              </a:rPr>
              <a:t>ftp.serve.org/</a:t>
            </a:r>
            <a:r>
              <a:rPr lang="en-US" sz="1000" dirty="0" err="1" smtClean="0">
                <a:hlinkClick r:id="rId2"/>
              </a:rPr>
              <a:t>nche</a:t>
            </a:r>
            <a:r>
              <a:rPr lang="en-US" sz="1000" dirty="0" smtClean="0">
                <a:hlinkClick r:id="rId2"/>
              </a:rPr>
              <a:t>/st_and-ind_2006_rev.doc</a:t>
            </a:r>
            <a:r>
              <a:rPr lang="en-US" sz="1000" dirty="0" smtClean="0"/>
              <a:t>  accessed 10/11/11</a:t>
            </a:r>
          </a:p>
          <a:p>
            <a:pPr>
              <a:buNone/>
            </a:pPr>
            <a:r>
              <a:rPr lang="en-US" sz="1000" dirty="0" smtClean="0"/>
              <a:t>3.  </a:t>
            </a:r>
            <a:r>
              <a:rPr lang="en-US" sz="1000" dirty="0" err="1" smtClean="0"/>
              <a:t>Calfee</a:t>
            </a:r>
            <a:r>
              <a:rPr lang="en-US" sz="1000" dirty="0" smtClean="0"/>
              <a:t>, C, </a:t>
            </a:r>
            <a:r>
              <a:rPr lang="en-US" sz="1000" dirty="0" err="1" smtClean="0"/>
              <a:t>Julianelle</a:t>
            </a:r>
            <a:r>
              <a:rPr lang="en-US" sz="1000" dirty="0" smtClean="0"/>
              <a:t>, P.  A McKinney-Vento Toolbox:  Constructing a robust and rigorous homeless education program, in case of disaster and every day.  The National Center for Homeless Education (NCHE), SERVE Center at the University of North Carolina at Greensboro:  2007.   </a:t>
            </a:r>
            <a:r>
              <a:rPr lang="en-US" sz="1000" u="sng" dirty="0" smtClean="0">
                <a:hlinkClick r:id="rId3"/>
              </a:rPr>
              <a:t>www.teriffictransitions.org/nche/downloads/dis_hb/tool_int</a:t>
            </a:r>
            <a:endParaRPr lang="en-US" sz="1000" dirty="0" smtClean="0"/>
          </a:p>
          <a:p>
            <a:pPr>
              <a:buNone/>
            </a:pPr>
            <a:r>
              <a:rPr lang="en-US" sz="1000" dirty="0" smtClean="0"/>
              <a:t>4.  Cunningham, M., Harwood, R, Hall, S.  Residential instability and the McKinney-Vento Homeless Children and Education Program:  What we know, plus gaps in research.  Metropolitan Housing and Communities Center, Washington DC, The Urban Institute:  May 2010.  </a:t>
            </a:r>
            <a:r>
              <a:rPr lang="en-US" sz="1000" u="sng" dirty="0" smtClean="0">
                <a:hlinkClick r:id="rId4"/>
              </a:rPr>
              <a:t>http://www.urban.org/UploadedPDF/412115-mckinney-vento-program.pdf</a:t>
            </a:r>
            <a:endParaRPr lang="en-US" sz="1000" dirty="0" smtClean="0"/>
          </a:p>
          <a:p>
            <a:pPr>
              <a:buNone/>
            </a:pPr>
            <a:r>
              <a:rPr lang="en-US" sz="1000" dirty="0" smtClean="0"/>
              <a:t>5.  </a:t>
            </a:r>
            <a:r>
              <a:rPr lang="en-US" sz="1000" dirty="0" err="1" smtClean="0"/>
              <a:t>Sulentic</a:t>
            </a:r>
            <a:r>
              <a:rPr lang="en-US" sz="1000" dirty="0" smtClean="0"/>
              <a:t> Dowell, Margaret-Mary, Overcoming overwhelmed and reinventing normal:  A district administrator’s account of living in Hurricane Katrina’s Aftermath.  Journal of Education for Students Placed At Risk, 2008:13(2);135-167.</a:t>
            </a:r>
          </a:p>
          <a:p>
            <a:pPr>
              <a:buNone/>
            </a:pPr>
            <a:r>
              <a:rPr lang="en-US" sz="1000" dirty="0" smtClean="0"/>
              <a:t>6.  National Commission on Children and Disasters:  2010 Report to the President and Congress  </a:t>
            </a:r>
            <a:r>
              <a:rPr lang="en-US" sz="1000" u="sng" dirty="0" smtClean="0">
                <a:hlinkClick r:id="rId5"/>
              </a:rPr>
              <a:t>http://www.ahrq.gov/prep/nccdreport/nccdrptsum.htm</a:t>
            </a:r>
            <a:r>
              <a:rPr lang="en-US" sz="1000" dirty="0" smtClean="0"/>
              <a:t>    October 2010</a:t>
            </a:r>
          </a:p>
          <a:p>
            <a:pPr>
              <a:buNone/>
            </a:pPr>
            <a:r>
              <a:rPr lang="en-US" sz="1000" dirty="0" smtClean="0"/>
              <a:t>7.  </a:t>
            </a:r>
            <a:r>
              <a:rPr lang="en-US" sz="1000" dirty="0" err="1" smtClean="0"/>
              <a:t>Ceyhan</a:t>
            </a:r>
            <a:r>
              <a:rPr lang="en-US" sz="1000" dirty="0" smtClean="0"/>
              <a:t>, E., </a:t>
            </a:r>
            <a:r>
              <a:rPr lang="en-US" sz="1000" dirty="0" err="1" smtClean="0"/>
              <a:t>Ceyhan</a:t>
            </a:r>
            <a:r>
              <a:rPr lang="en-US" sz="1000" dirty="0" smtClean="0"/>
              <a:t>, A. A.  Earthquake survivors’ quality of life and academic achievement after the earthquakes in Marmara, Turkey, Disasters, 2007:31(4);516-529</a:t>
            </a:r>
          </a:p>
          <a:p>
            <a:pPr>
              <a:buNone/>
            </a:pPr>
            <a:r>
              <a:rPr lang="en-US" sz="1000" dirty="0" smtClean="0"/>
              <a:t>8.  </a:t>
            </a:r>
            <a:r>
              <a:rPr lang="en-US" sz="1000" dirty="0" err="1" smtClean="0"/>
              <a:t>Webbink</a:t>
            </a:r>
            <a:r>
              <a:rPr lang="en-US" sz="1000" dirty="0" smtClean="0"/>
              <a:t>, D.  The effect of local calamities on educational achievement.  Disasters, 2008:32(4);499-515.</a:t>
            </a:r>
          </a:p>
          <a:p>
            <a:pPr>
              <a:buNone/>
            </a:pPr>
            <a:r>
              <a:rPr lang="en-US" sz="1000" dirty="0" smtClean="0"/>
              <a:t>9.  Pane, J., McCaffrey, D. F., </a:t>
            </a:r>
            <a:r>
              <a:rPr lang="en-US" sz="1000" dirty="0" err="1" smtClean="0"/>
              <a:t>Kalra</a:t>
            </a:r>
            <a:r>
              <a:rPr lang="en-US" sz="1000" dirty="0" smtClean="0"/>
              <a:t>, N., Zhou, A. J. Effects of Student Displacement in Louisiana During the First Academic Year After the Hurricanes of 2005.  2008; Santa Monica, CA:  RAND Corporation. </a:t>
            </a:r>
            <a:r>
              <a:rPr lang="en-US" sz="1000" u="sng" dirty="0" smtClean="0">
                <a:hlinkClick r:id="rId6"/>
              </a:rPr>
              <a:t>http://www.rand.org/content/dam/rand/pubs/reprints/2008/RAND_RP1379.pdf</a:t>
            </a:r>
            <a:endParaRPr lang="en-US" sz="1000" dirty="0" smtClean="0"/>
          </a:p>
          <a:p>
            <a:pPr>
              <a:buNone/>
            </a:pPr>
            <a:r>
              <a:rPr lang="en-US" sz="1000" dirty="0" smtClean="0"/>
              <a:t>10. </a:t>
            </a:r>
            <a:r>
              <a:rPr lang="en-US" sz="1000" dirty="0" err="1" smtClean="0"/>
              <a:t>Zenere</a:t>
            </a:r>
            <a:r>
              <a:rPr lang="en-US" sz="1000" dirty="0" smtClean="0"/>
              <a:t>, F.  Hurricane Experiences Provide Lessons for the Future.  National Association of School Psychology </a:t>
            </a:r>
            <a:r>
              <a:rPr lang="en-US" sz="1000" dirty="0" err="1" smtClean="0"/>
              <a:t>Communique</a:t>
            </a:r>
            <a:r>
              <a:rPr lang="en-US" sz="1000" dirty="0" smtClean="0"/>
              <a:t>, 2005:33(5)   </a:t>
            </a:r>
            <a:r>
              <a:rPr lang="en-US" sz="1000" u="sng" dirty="0" smtClean="0">
                <a:hlinkClick r:id="rId7"/>
              </a:rPr>
              <a:t>www.napsonline/publicaitons/cq/cq335fhurricane.aspx</a:t>
            </a:r>
            <a:endParaRPr lang="en-US" sz="1000" dirty="0" smtClean="0"/>
          </a:p>
          <a:p>
            <a:pPr>
              <a:buNone/>
            </a:pPr>
            <a:r>
              <a:rPr lang="en-US" sz="1000" dirty="0" smtClean="0"/>
              <a:t>11. Ward, M.E., Shelley, K., </a:t>
            </a:r>
            <a:r>
              <a:rPr lang="en-US" sz="1000" dirty="0" err="1" smtClean="0"/>
              <a:t>Kaase</a:t>
            </a:r>
            <a:r>
              <a:rPr lang="en-US" sz="1000" dirty="0" smtClean="0"/>
              <a:t>, K., Pane, J.F.   Hurricane Katrina:  A longitudinal study of achievement and behavior of displaced students. Journal of Education for Students Placed at Risk,  2008:13(2&amp;3);297-317.</a:t>
            </a:r>
          </a:p>
          <a:p>
            <a:pPr>
              <a:buNone/>
            </a:pPr>
            <a:r>
              <a:rPr lang="en-US" sz="1000" dirty="0" smtClean="0"/>
              <a:t>12. Peek, L. (2008).  Children and disasters:  Understanding vulnerability, developing capacities, and promoting resilience.  Children, Youth and Environments, 2008:</a:t>
            </a:r>
            <a:r>
              <a:rPr lang="en-US" sz="1000" i="1" dirty="0" smtClean="0"/>
              <a:t>18</a:t>
            </a:r>
            <a:r>
              <a:rPr lang="en-US" sz="1000" dirty="0" smtClean="0"/>
              <a:t>(1);1-29.</a:t>
            </a:r>
          </a:p>
          <a:p>
            <a:pPr>
              <a:buNone/>
            </a:pPr>
            <a:endParaRPr lang="en-US" sz="1100" dirty="0" smtClean="0"/>
          </a:p>
          <a:p>
            <a:pPr>
              <a:buNone/>
            </a:pPr>
            <a:endParaRPr lang="en-US"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2800" dirty="0" smtClean="0"/>
              <a:t>McKinney-Vento is current federal educational disaster recovery policy </a:t>
            </a:r>
            <a:endParaRPr lang="en-US" sz="2800" dirty="0"/>
          </a:p>
        </p:txBody>
      </p:sp>
      <p:sp>
        <p:nvSpPr>
          <p:cNvPr id="3" name="Content Placeholder 2"/>
          <p:cNvSpPr>
            <a:spLocks noGrp="1"/>
          </p:cNvSpPr>
          <p:nvPr>
            <p:ph sz="quarter" idx="1"/>
          </p:nvPr>
        </p:nvSpPr>
        <p:spPr>
          <a:xfrm>
            <a:off x="457200" y="1447800"/>
            <a:ext cx="8229600" cy="4678363"/>
          </a:xfrm>
        </p:spPr>
        <p:txBody>
          <a:bodyPr>
            <a:normAutofit fontScale="92500"/>
          </a:bodyPr>
          <a:lstStyle/>
          <a:p>
            <a:r>
              <a:rPr lang="en-US" sz="2800" dirty="0" smtClean="0"/>
              <a:t>2005:  Hurricane Education Recovery Act (HERA) for Katrina and Rita</a:t>
            </a:r>
          </a:p>
          <a:p>
            <a:r>
              <a:rPr lang="en-US" sz="2800" dirty="0" smtClean="0"/>
              <a:t>2008:  Homeless Education Disaster Assistance (HEDA) for several disasters including Ike</a:t>
            </a:r>
          </a:p>
          <a:p>
            <a:r>
              <a:rPr lang="en-US" sz="2800" dirty="0" smtClean="0"/>
              <a:t>2010:  Recommendations of the National Commission on Children and Disasters</a:t>
            </a:r>
          </a:p>
          <a:p>
            <a:endParaRPr lang="en-US" sz="1100" dirty="0" smtClean="0"/>
          </a:p>
          <a:p>
            <a:pPr>
              <a:buNone/>
            </a:pPr>
            <a:r>
              <a:rPr lang="en-US" sz="2600" i="1" dirty="0" smtClean="0"/>
              <a:t>McKinney-Vento policy statement: “…ensure that each child of a homeless individual and each homeless youth has equal access to the same free, appropriate public education as provided for other children and youths.”</a:t>
            </a:r>
            <a:endParaRPr lang="en-US" sz="26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One case:  </a:t>
            </a:r>
            <a:br>
              <a:rPr lang="en-US" dirty="0" smtClean="0"/>
            </a:br>
            <a:r>
              <a:rPr lang="en-US" dirty="0" smtClean="0"/>
              <a:t>Hurricane Ike &amp; Galveston ISD</a:t>
            </a:r>
            <a:endParaRPr lang="en-US" dirty="0"/>
          </a:p>
        </p:txBody>
      </p:sp>
      <p:graphicFrame>
        <p:nvGraphicFramePr>
          <p:cNvPr id="4" name="Content Placeholder 3"/>
          <p:cNvGraphicFramePr>
            <a:graphicFrameLocks noGrp="1"/>
          </p:cNvGraphicFramePr>
          <p:nvPr>
            <p:ph sz="quarter" idx="1"/>
          </p:nvPr>
        </p:nvGraphicFramePr>
        <p:xfrm>
          <a:off x="457200" y="1600200"/>
          <a:ext cx="7467600" cy="4348480"/>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pPr algn="ctr"/>
                      <a:r>
                        <a:rPr lang="en-US" dirty="0" smtClean="0"/>
                        <a:t>Local Education Agency</a:t>
                      </a:r>
                      <a:endParaRPr lang="en-US" dirty="0"/>
                    </a:p>
                  </a:txBody>
                  <a:tcPr marL="82973" marR="82973"/>
                </a:tc>
                <a:tc>
                  <a:txBody>
                    <a:bodyPr/>
                    <a:lstStyle/>
                    <a:p>
                      <a:pPr algn="ctr"/>
                      <a:r>
                        <a:rPr lang="en-US" dirty="0" smtClean="0"/>
                        <a:t>Homeless Students</a:t>
                      </a:r>
                      <a:endParaRPr lang="en-US" dirty="0"/>
                    </a:p>
                  </a:txBody>
                  <a:tcPr marL="82973" marR="82973"/>
                </a:tc>
                <a:tc>
                  <a:txBody>
                    <a:bodyPr/>
                    <a:lstStyle/>
                    <a:p>
                      <a:pPr algn="ctr"/>
                      <a:r>
                        <a:rPr lang="en-US" dirty="0" smtClean="0"/>
                        <a:t>Amount of HEDA Award</a:t>
                      </a:r>
                      <a:endParaRPr lang="en-US" dirty="0"/>
                    </a:p>
                  </a:txBody>
                  <a:tcPr marL="82973" marR="82973"/>
                </a:tc>
              </a:tr>
              <a:tr h="370840">
                <a:tc>
                  <a:txBody>
                    <a:bodyPr/>
                    <a:lstStyle/>
                    <a:p>
                      <a:r>
                        <a:rPr lang="en-US" dirty="0" smtClean="0"/>
                        <a:t>Aldine ISD</a:t>
                      </a:r>
                      <a:endParaRPr lang="en-US" dirty="0"/>
                    </a:p>
                  </a:txBody>
                  <a:tcPr marL="82973" marR="82973"/>
                </a:tc>
                <a:tc>
                  <a:txBody>
                    <a:bodyPr/>
                    <a:lstStyle/>
                    <a:p>
                      <a:pPr algn="ctr"/>
                      <a:r>
                        <a:rPr lang="en-US" dirty="0" smtClean="0"/>
                        <a:t>159 </a:t>
                      </a:r>
                      <a:r>
                        <a:rPr lang="en-US" baseline="0" dirty="0" smtClean="0"/>
                        <a:t> (3% of 61,299)</a:t>
                      </a:r>
                      <a:endParaRPr lang="en-US" dirty="0"/>
                    </a:p>
                  </a:txBody>
                  <a:tcPr marL="82973" marR="82973"/>
                </a:tc>
                <a:tc>
                  <a:txBody>
                    <a:bodyPr/>
                    <a:lstStyle/>
                    <a:p>
                      <a:pPr algn="r"/>
                      <a:r>
                        <a:rPr lang="en-US" dirty="0" smtClean="0"/>
                        <a:t>$                160,250</a:t>
                      </a:r>
                      <a:endParaRPr lang="en-US" dirty="0"/>
                    </a:p>
                  </a:txBody>
                  <a:tcPr marL="82973" marR="82973"/>
                </a:tc>
              </a:tr>
              <a:tr h="370840">
                <a:tc>
                  <a:txBody>
                    <a:bodyPr/>
                    <a:lstStyle/>
                    <a:p>
                      <a:r>
                        <a:rPr lang="en-US" dirty="0" smtClean="0"/>
                        <a:t>…</a:t>
                      </a:r>
                      <a:endParaRPr lang="en-US" dirty="0"/>
                    </a:p>
                  </a:txBody>
                  <a:tcPr marL="82973" marR="82973"/>
                </a:tc>
                <a:tc>
                  <a:txBody>
                    <a:bodyPr/>
                    <a:lstStyle/>
                    <a:p>
                      <a:pPr algn="ctr"/>
                      <a:r>
                        <a:rPr lang="en-US" dirty="0" smtClean="0"/>
                        <a:t>…</a:t>
                      </a:r>
                      <a:endParaRPr lang="en-US" dirty="0"/>
                    </a:p>
                  </a:txBody>
                  <a:tcPr marL="82973" marR="82973"/>
                </a:tc>
                <a:tc>
                  <a:txBody>
                    <a:bodyPr/>
                    <a:lstStyle/>
                    <a:p>
                      <a:pPr algn="r"/>
                      <a:r>
                        <a:rPr lang="en-US" dirty="0" smtClean="0"/>
                        <a:t>…</a:t>
                      </a:r>
                      <a:endParaRPr lang="en-US" dirty="0"/>
                    </a:p>
                  </a:txBody>
                  <a:tcPr marL="82973" marR="82973"/>
                </a:tc>
              </a:tr>
              <a:tr h="370840">
                <a:tc>
                  <a:txBody>
                    <a:bodyPr/>
                    <a:lstStyle/>
                    <a:p>
                      <a:r>
                        <a:rPr lang="en-US" dirty="0" smtClean="0"/>
                        <a:t>Bridge</a:t>
                      </a:r>
                      <a:r>
                        <a:rPr lang="en-US" baseline="0" dirty="0" smtClean="0"/>
                        <a:t> City ISD</a:t>
                      </a:r>
                      <a:endParaRPr lang="en-US" dirty="0"/>
                    </a:p>
                  </a:txBody>
                  <a:tcPr marL="82973" marR="82973"/>
                </a:tc>
                <a:tc>
                  <a:txBody>
                    <a:bodyPr/>
                    <a:lstStyle/>
                    <a:p>
                      <a:pPr algn="ctr"/>
                      <a:r>
                        <a:rPr lang="en-US" dirty="0" smtClean="0"/>
                        <a:t>1,477 (62% of 2,35l)</a:t>
                      </a:r>
                      <a:endParaRPr lang="en-US" dirty="0"/>
                    </a:p>
                  </a:txBody>
                  <a:tcPr marL="82973" marR="82973"/>
                </a:tc>
                <a:tc>
                  <a:txBody>
                    <a:bodyPr/>
                    <a:lstStyle/>
                    <a:p>
                      <a:pPr algn="r"/>
                      <a:r>
                        <a:rPr lang="en-US" dirty="0" smtClean="0"/>
                        <a:t>$             1,488,611</a:t>
                      </a:r>
                      <a:endParaRPr lang="en-US" dirty="0"/>
                    </a:p>
                  </a:txBody>
                  <a:tcPr marL="82973" marR="82973"/>
                </a:tc>
              </a:tr>
              <a:tr h="370840">
                <a:tc>
                  <a:txBody>
                    <a:bodyPr/>
                    <a:lstStyle/>
                    <a:p>
                      <a:r>
                        <a:rPr lang="en-US" dirty="0" smtClean="0"/>
                        <a:t>Brownsville ISD</a:t>
                      </a:r>
                      <a:endParaRPr lang="en-US" dirty="0"/>
                    </a:p>
                  </a:txBody>
                  <a:tcPr marL="82973" marR="82973"/>
                </a:tc>
                <a:tc>
                  <a:txBody>
                    <a:bodyPr/>
                    <a:lstStyle/>
                    <a:p>
                      <a:pPr algn="ctr"/>
                      <a:r>
                        <a:rPr lang="en-US" dirty="0" smtClean="0"/>
                        <a:t>62 (&lt;1% of 48,542)</a:t>
                      </a:r>
                      <a:endParaRPr lang="en-US" dirty="0"/>
                    </a:p>
                  </a:txBody>
                  <a:tcPr marL="82973" marR="82973"/>
                </a:tc>
                <a:tc>
                  <a:txBody>
                    <a:bodyPr/>
                    <a:lstStyle/>
                    <a:p>
                      <a:pPr algn="r"/>
                      <a:r>
                        <a:rPr lang="en-US" dirty="0" smtClean="0"/>
                        <a:t>$                   62,487</a:t>
                      </a:r>
                      <a:endParaRPr lang="en-US" dirty="0"/>
                    </a:p>
                  </a:txBody>
                  <a:tcPr marL="82973" marR="82973"/>
                </a:tc>
              </a:tr>
              <a:tr h="370840">
                <a:tc>
                  <a:txBody>
                    <a:bodyPr/>
                    <a:lstStyle/>
                    <a:p>
                      <a:r>
                        <a:rPr lang="en-US" dirty="0" smtClean="0"/>
                        <a:t>…</a:t>
                      </a:r>
                      <a:endParaRPr lang="en-US" dirty="0"/>
                    </a:p>
                  </a:txBody>
                  <a:tcPr marL="82973" marR="82973"/>
                </a:tc>
                <a:tc>
                  <a:txBody>
                    <a:bodyPr/>
                    <a:lstStyle/>
                    <a:p>
                      <a:pPr algn="ctr"/>
                      <a:r>
                        <a:rPr lang="en-US" dirty="0" smtClean="0"/>
                        <a:t>…</a:t>
                      </a:r>
                      <a:endParaRPr lang="en-US" dirty="0"/>
                    </a:p>
                  </a:txBody>
                  <a:tcPr marL="82973" marR="82973"/>
                </a:tc>
                <a:tc>
                  <a:txBody>
                    <a:bodyPr/>
                    <a:lstStyle/>
                    <a:p>
                      <a:pPr algn="r"/>
                      <a:r>
                        <a:rPr lang="en-US" dirty="0" smtClean="0"/>
                        <a:t>…</a:t>
                      </a:r>
                      <a:endParaRPr lang="en-US" dirty="0"/>
                    </a:p>
                  </a:txBody>
                  <a:tcPr marL="82973" marR="82973"/>
                </a:tc>
              </a:tr>
              <a:tr h="370840">
                <a:tc>
                  <a:txBody>
                    <a:bodyPr/>
                    <a:lstStyle/>
                    <a:p>
                      <a:r>
                        <a:rPr lang="en-US" dirty="0" smtClean="0"/>
                        <a:t>Galveston ISD</a:t>
                      </a:r>
                      <a:endParaRPr lang="en-US" dirty="0"/>
                    </a:p>
                  </a:txBody>
                  <a:tcPr marL="82973" marR="82973"/>
                </a:tc>
                <a:tc>
                  <a:txBody>
                    <a:bodyPr/>
                    <a:lstStyle/>
                    <a:p>
                      <a:pPr algn="ctr"/>
                      <a:r>
                        <a:rPr lang="en-US" dirty="0" smtClean="0"/>
                        <a:t>4,452 (80% of 5,565)</a:t>
                      </a:r>
                      <a:endParaRPr lang="en-US" dirty="0"/>
                    </a:p>
                  </a:txBody>
                  <a:tcPr marL="82973" marR="82973"/>
                </a:tc>
                <a:tc>
                  <a:txBody>
                    <a:bodyPr/>
                    <a:lstStyle/>
                    <a:p>
                      <a:pPr algn="r"/>
                      <a:r>
                        <a:rPr lang="en-US" dirty="0" smtClean="0"/>
                        <a:t>$              4,486,999</a:t>
                      </a:r>
                      <a:endParaRPr lang="en-US" dirty="0"/>
                    </a:p>
                  </a:txBody>
                  <a:tcPr marL="82973" marR="82973"/>
                </a:tc>
              </a:tr>
              <a:tr h="370840">
                <a:tc>
                  <a:txBody>
                    <a:bodyPr/>
                    <a:lstStyle/>
                    <a:p>
                      <a:r>
                        <a:rPr lang="en-US" dirty="0" smtClean="0"/>
                        <a:t>High Island</a:t>
                      </a:r>
                      <a:r>
                        <a:rPr lang="en-US" baseline="0" dirty="0" smtClean="0"/>
                        <a:t> ISD</a:t>
                      </a:r>
                      <a:endParaRPr lang="en-US" dirty="0"/>
                    </a:p>
                  </a:txBody>
                  <a:tcPr marL="82973" marR="82973"/>
                </a:tc>
                <a:tc>
                  <a:txBody>
                    <a:bodyPr/>
                    <a:lstStyle/>
                    <a:p>
                      <a:pPr algn="ctr"/>
                      <a:r>
                        <a:rPr lang="en-US" dirty="0" smtClean="0"/>
                        <a:t>134 (68% of 156)</a:t>
                      </a:r>
                      <a:endParaRPr lang="en-US" dirty="0"/>
                    </a:p>
                  </a:txBody>
                  <a:tcPr marL="82973" marR="82973"/>
                </a:tc>
                <a:tc>
                  <a:txBody>
                    <a:bodyPr/>
                    <a:lstStyle/>
                    <a:p>
                      <a:pPr algn="r"/>
                      <a:r>
                        <a:rPr lang="en-US" dirty="0" smtClean="0"/>
                        <a:t>$                 135,053</a:t>
                      </a:r>
                      <a:endParaRPr lang="en-US" dirty="0"/>
                    </a:p>
                  </a:txBody>
                  <a:tcPr marL="82973" marR="82973"/>
                </a:tc>
              </a:tr>
              <a:tr h="370840">
                <a:tc>
                  <a:txBody>
                    <a:bodyPr/>
                    <a:lstStyle/>
                    <a:p>
                      <a:r>
                        <a:rPr lang="en-US" dirty="0" smtClean="0"/>
                        <a:t>Houston ISD</a:t>
                      </a:r>
                      <a:endParaRPr lang="en-US" dirty="0"/>
                    </a:p>
                  </a:txBody>
                  <a:tcPr marL="82973" marR="82973"/>
                </a:tc>
                <a:tc>
                  <a:txBody>
                    <a:bodyPr/>
                    <a:lstStyle/>
                    <a:p>
                      <a:pPr algn="ctr"/>
                      <a:r>
                        <a:rPr lang="en-US" dirty="0" smtClean="0"/>
                        <a:t>314 (&lt;1% of 199,524)</a:t>
                      </a:r>
                      <a:endParaRPr lang="en-US" dirty="0"/>
                    </a:p>
                  </a:txBody>
                  <a:tcPr marL="82973" marR="82973"/>
                </a:tc>
                <a:tc>
                  <a:txBody>
                    <a:bodyPr/>
                    <a:lstStyle/>
                    <a:p>
                      <a:pPr algn="r"/>
                      <a:r>
                        <a:rPr lang="en-US" dirty="0" smtClean="0"/>
                        <a:t>$                 316,468</a:t>
                      </a:r>
                      <a:endParaRPr lang="en-US" dirty="0"/>
                    </a:p>
                  </a:txBody>
                  <a:tcPr marL="82973" marR="82973"/>
                </a:tc>
              </a:tr>
              <a:tr h="370840">
                <a:tc>
                  <a:txBody>
                    <a:bodyPr/>
                    <a:lstStyle/>
                    <a:p>
                      <a:r>
                        <a:rPr lang="en-US" dirty="0" smtClean="0"/>
                        <a:t>…</a:t>
                      </a:r>
                      <a:endParaRPr lang="en-US" dirty="0"/>
                    </a:p>
                  </a:txBody>
                  <a:tcPr marL="82973" marR="82973"/>
                </a:tc>
                <a:tc>
                  <a:txBody>
                    <a:bodyPr/>
                    <a:lstStyle/>
                    <a:p>
                      <a:pPr algn="ctr"/>
                      <a:r>
                        <a:rPr lang="en-US" dirty="0" smtClean="0"/>
                        <a:t>…</a:t>
                      </a:r>
                      <a:endParaRPr lang="en-US" dirty="0"/>
                    </a:p>
                  </a:txBody>
                  <a:tcPr marL="82973" marR="82973"/>
                </a:tc>
                <a:tc>
                  <a:txBody>
                    <a:bodyPr/>
                    <a:lstStyle/>
                    <a:p>
                      <a:pPr algn="r"/>
                      <a:r>
                        <a:rPr lang="en-US" dirty="0" smtClean="0"/>
                        <a:t>…</a:t>
                      </a:r>
                      <a:endParaRPr lang="en-US" dirty="0"/>
                    </a:p>
                  </a:txBody>
                  <a:tcPr marL="82973" marR="82973"/>
                </a:tc>
              </a:tr>
              <a:tr h="370840">
                <a:tc>
                  <a:txBody>
                    <a:bodyPr/>
                    <a:lstStyle/>
                    <a:p>
                      <a:r>
                        <a:rPr lang="en-US" dirty="0" smtClean="0"/>
                        <a:t>TOTAL TX Slate (38)</a:t>
                      </a:r>
                      <a:endParaRPr lang="en-US" dirty="0"/>
                    </a:p>
                  </a:txBody>
                  <a:tcPr marL="82973" marR="82973"/>
                </a:tc>
                <a:tc>
                  <a:txBody>
                    <a:bodyPr/>
                    <a:lstStyle/>
                    <a:p>
                      <a:pPr algn="ctr"/>
                      <a:r>
                        <a:rPr lang="en-US" dirty="0" smtClean="0"/>
                        <a:t>12,160</a:t>
                      </a:r>
                      <a:endParaRPr lang="en-US" dirty="0"/>
                    </a:p>
                  </a:txBody>
                  <a:tcPr marL="82973" marR="82973"/>
                </a:tc>
                <a:tc>
                  <a:txBody>
                    <a:bodyPr/>
                    <a:lstStyle/>
                    <a:p>
                      <a:pPr algn="r"/>
                      <a:r>
                        <a:rPr lang="en-US" dirty="0" smtClean="0"/>
                        <a:t>$           12,255,593</a:t>
                      </a:r>
                      <a:endParaRPr lang="en-US" dirty="0"/>
                    </a:p>
                  </a:txBody>
                  <a:tcPr marL="82973" marR="82973"/>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68362"/>
          </a:xfrm>
        </p:spPr>
        <p:txBody>
          <a:bodyPr>
            <a:normAutofit fontScale="90000"/>
          </a:bodyPr>
          <a:lstStyle/>
          <a:p>
            <a:pPr algn="l"/>
            <a:r>
              <a:rPr lang="en-US" sz="3200" dirty="0" smtClean="0"/>
              <a:t>Resources to aid evaluation of PreK-12 educational disaster recovery include:</a:t>
            </a:r>
            <a:endParaRPr lang="en-US" sz="3200" dirty="0"/>
          </a:p>
        </p:txBody>
      </p:sp>
      <p:sp>
        <p:nvSpPr>
          <p:cNvPr id="3" name="Content Placeholder 2"/>
          <p:cNvSpPr>
            <a:spLocks noGrp="1"/>
          </p:cNvSpPr>
          <p:nvPr>
            <p:ph sz="quarter" idx="1"/>
          </p:nvPr>
        </p:nvSpPr>
        <p:spPr>
          <a:xfrm>
            <a:off x="685800" y="1371600"/>
            <a:ext cx="7848600" cy="4876800"/>
          </a:xfrm>
        </p:spPr>
        <p:txBody>
          <a:bodyPr>
            <a:normAutofit fontScale="25000" lnSpcReduction="20000"/>
          </a:bodyPr>
          <a:lstStyle/>
          <a:p>
            <a:pPr>
              <a:buNone/>
            </a:pPr>
            <a:endParaRPr lang="en-US" sz="3200" dirty="0" smtClean="0"/>
          </a:p>
          <a:p>
            <a:pPr>
              <a:buNone/>
            </a:pPr>
            <a:r>
              <a:rPr lang="en-US" sz="8000" dirty="0" smtClean="0"/>
              <a:t>Guidance and materials from the literature such as:</a:t>
            </a:r>
            <a:endParaRPr lang="en-US" sz="7200" dirty="0" smtClean="0"/>
          </a:p>
          <a:p>
            <a:r>
              <a:rPr lang="en-US" sz="7200" dirty="0" smtClean="0"/>
              <a:t>McKinney-Vento Data Standards and Indicators</a:t>
            </a:r>
            <a:r>
              <a:rPr lang="en-US" sz="7200" baseline="30000" dirty="0" smtClean="0"/>
              <a:t>2</a:t>
            </a:r>
            <a:r>
              <a:rPr lang="en-US" sz="7200" dirty="0" smtClean="0"/>
              <a:t> </a:t>
            </a:r>
          </a:p>
          <a:p>
            <a:r>
              <a:rPr lang="en-US" sz="7200" dirty="0" smtClean="0"/>
              <a:t>Constructing a Robust and Rigorous Homeless Education Program in Case of Disaster and Everyday</a:t>
            </a:r>
            <a:r>
              <a:rPr lang="en-US" sz="7200" baseline="30000" dirty="0" smtClean="0"/>
              <a:t>3</a:t>
            </a:r>
            <a:endParaRPr lang="en-US" sz="7200" dirty="0" smtClean="0"/>
          </a:p>
          <a:p>
            <a:pPr>
              <a:buNone/>
            </a:pPr>
            <a:endParaRPr lang="en-US" dirty="0"/>
          </a:p>
          <a:p>
            <a:pPr>
              <a:buNone/>
            </a:pPr>
            <a:r>
              <a:rPr lang="en-US" sz="8000" dirty="0" smtClean="0"/>
              <a:t>Advice such as:</a:t>
            </a:r>
            <a:endParaRPr lang="en-US" sz="8000" dirty="0"/>
          </a:p>
          <a:p>
            <a:pPr>
              <a:buNone/>
            </a:pPr>
            <a:r>
              <a:rPr lang="en-US" sz="7200" dirty="0" smtClean="0"/>
              <a:t>“</a:t>
            </a:r>
            <a:r>
              <a:rPr lang="en-US" sz="7200" i="1" dirty="0" smtClean="0">
                <a:latin typeface="Times New Roman" pitchFamily="18" charset="0"/>
                <a:cs typeface="Times New Roman" pitchFamily="18" charset="0"/>
              </a:rPr>
              <a:t>The McKinney-Vento ECHY program has been in place for more than two decades [but] little research exists examining…What types of academic supports and social supports do schools provide homeless students?  And how effective are these services in improving outcomes?</a:t>
            </a:r>
            <a:r>
              <a:rPr lang="en-US" sz="7200" dirty="0" smtClean="0">
                <a:latin typeface="Times New Roman" pitchFamily="18" charset="0"/>
                <a:cs typeface="Times New Roman" pitchFamily="18" charset="0"/>
              </a:rPr>
              <a:t>”</a:t>
            </a:r>
            <a:r>
              <a:rPr lang="en-US" sz="7200" baseline="30000" dirty="0" smtClean="0">
                <a:latin typeface="Times New Roman" pitchFamily="18" charset="0"/>
                <a:cs typeface="Times New Roman" pitchFamily="18" charset="0"/>
              </a:rPr>
              <a:t>4</a:t>
            </a:r>
          </a:p>
          <a:p>
            <a:pPr>
              <a:buNone/>
            </a:pPr>
            <a:endParaRPr lang="en-US" sz="3600" dirty="0" smtClean="0">
              <a:latin typeface="Times New Roman" pitchFamily="18" charset="0"/>
              <a:cs typeface="Times New Roman" pitchFamily="18" charset="0"/>
            </a:endParaRPr>
          </a:p>
          <a:p>
            <a:pPr>
              <a:buNone/>
            </a:pPr>
            <a:r>
              <a:rPr lang="en-US" sz="7200" i="1" dirty="0" smtClean="0">
                <a:latin typeface="Times New Roman" pitchFamily="18" charset="0"/>
                <a:cs typeface="Times New Roman" pitchFamily="18" charset="0"/>
              </a:rPr>
              <a:t>“A fundamental failure of the Katrina recovery efforts is that affected children and families weren’t tracked in the aftermath of the storm—a necessary precursor to identifying their needs and then actually fulfilling them.”</a:t>
            </a:r>
            <a:r>
              <a:rPr lang="en-US" sz="7200" i="1" baseline="30000" dirty="0" smtClean="0">
                <a:latin typeface="Times New Roman" pitchFamily="18" charset="0"/>
                <a:cs typeface="Times New Roman" pitchFamily="18" charset="0"/>
              </a:rPr>
              <a:t>5</a:t>
            </a:r>
          </a:p>
          <a:p>
            <a:pPr>
              <a:buNone/>
            </a:pPr>
            <a:endParaRPr lang="en-US" sz="3600" i="1" dirty="0" smtClean="0">
              <a:latin typeface="Times New Roman" pitchFamily="18" charset="0"/>
              <a:cs typeface="Times New Roman" pitchFamily="18" charset="0"/>
            </a:endParaRPr>
          </a:p>
          <a:p>
            <a:pPr>
              <a:buNone/>
            </a:pPr>
            <a:r>
              <a:rPr lang="en-US" sz="7200" i="1" dirty="0" smtClean="0">
                <a:latin typeface="Times New Roman" pitchFamily="18" charset="0"/>
                <a:cs typeface="Times New Roman" pitchFamily="18" charset="0"/>
              </a:rPr>
              <a:t>“Although research has repeatedly documented the adverse impact of trauma and loss on children, little research exists evaluating the effectiveness of services and interventions to address these impacts.</a:t>
            </a:r>
            <a:r>
              <a:rPr lang="en-US" sz="7200" i="1" dirty="0" smtClean="0"/>
              <a:t>”</a:t>
            </a:r>
            <a:r>
              <a:rPr lang="en-US" sz="7200" i="1" baseline="30000" dirty="0" smtClean="0"/>
              <a:t>6</a:t>
            </a:r>
            <a:endParaRPr lang="en-US" sz="7200" i="1" baseline="30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295400"/>
          </a:xfrm>
        </p:spPr>
        <p:txBody>
          <a:bodyPr>
            <a:noAutofit/>
          </a:bodyPr>
          <a:lstStyle/>
          <a:p>
            <a:pPr algn="l"/>
            <a:r>
              <a:rPr lang="en-US" sz="2800" dirty="0"/>
              <a:t>E</a:t>
            </a:r>
            <a:r>
              <a:rPr lang="en-US" sz="2800" dirty="0" smtClean="0"/>
              <a:t>xpected outcomes for students sans effective support for education disaster recovery are: </a:t>
            </a:r>
            <a:endParaRPr lang="en-US" sz="2800" dirty="0"/>
          </a:p>
        </p:txBody>
      </p:sp>
      <p:sp>
        <p:nvSpPr>
          <p:cNvPr id="3" name="Content Placeholder 2"/>
          <p:cNvSpPr>
            <a:spLocks noGrp="1"/>
          </p:cNvSpPr>
          <p:nvPr>
            <p:ph sz="quarter" idx="1"/>
          </p:nvPr>
        </p:nvSpPr>
        <p:spPr>
          <a:xfrm>
            <a:off x="533400" y="2133600"/>
            <a:ext cx="7086600" cy="3657600"/>
          </a:xfrm>
        </p:spPr>
        <p:txBody>
          <a:bodyPr>
            <a:normAutofit/>
          </a:bodyPr>
          <a:lstStyle/>
          <a:p>
            <a:pPr>
              <a:buNone/>
            </a:pPr>
            <a:endParaRPr lang="en-US" dirty="0" smtClean="0"/>
          </a:p>
          <a:p>
            <a:r>
              <a:rPr lang="en-US" dirty="0" smtClean="0"/>
              <a:t>Decrease in achievement</a:t>
            </a:r>
            <a:r>
              <a:rPr lang="en-US" baseline="30000" dirty="0" smtClean="0"/>
              <a:t>7,8,9</a:t>
            </a:r>
            <a:r>
              <a:rPr lang="en-US" dirty="0" smtClean="0"/>
              <a:t> </a:t>
            </a:r>
          </a:p>
          <a:p>
            <a:endParaRPr lang="en-US" baseline="30000" dirty="0" smtClean="0"/>
          </a:p>
          <a:p>
            <a:r>
              <a:rPr lang="en-US" dirty="0" smtClean="0"/>
              <a:t>Increase in school absenteeism</a:t>
            </a:r>
            <a:r>
              <a:rPr lang="en-US" baseline="30000" dirty="0" smtClean="0"/>
              <a:t>9,10</a:t>
            </a:r>
          </a:p>
          <a:p>
            <a:endParaRPr lang="en-US" baseline="30000" dirty="0" smtClean="0"/>
          </a:p>
          <a:p>
            <a:r>
              <a:rPr lang="en-US" dirty="0" smtClean="0"/>
              <a:t>Increase in school suspensions</a:t>
            </a:r>
            <a:r>
              <a:rPr lang="en-US" baseline="30000" dirty="0" smtClean="0"/>
              <a:t>11</a:t>
            </a:r>
          </a:p>
          <a:p>
            <a:endParaRPr lang="en-US" baseline="30000" dirty="0" smtClean="0"/>
          </a:p>
          <a:p>
            <a:pPr>
              <a:buNone/>
            </a:pPr>
            <a:endParaRPr lang="en-US" baseline="30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Autofit/>
          </a:bodyPr>
          <a:lstStyle/>
          <a:p>
            <a:r>
              <a:rPr lang="en-US" sz="2800" dirty="0" smtClean="0"/>
              <a:t>The evaluation approach for GISD PreK-12 Disaster Recovery was:</a:t>
            </a:r>
            <a:endParaRPr lang="en-US" sz="2800" dirty="0"/>
          </a:p>
        </p:txBody>
      </p:sp>
      <p:sp>
        <p:nvSpPr>
          <p:cNvPr id="3" name="Content Placeholder 2"/>
          <p:cNvSpPr>
            <a:spLocks noGrp="1"/>
          </p:cNvSpPr>
          <p:nvPr>
            <p:ph sz="quarter" idx="1"/>
          </p:nvPr>
        </p:nvSpPr>
        <p:spPr>
          <a:xfrm>
            <a:off x="533400" y="1981200"/>
            <a:ext cx="8229600" cy="4419600"/>
          </a:xfrm>
        </p:spPr>
        <p:txBody>
          <a:bodyPr>
            <a:normAutofit lnSpcReduction="10000"/>
          </a:bodyPr>
          <a:lstStyle/>
          <a:p>
            <a:r>
              <a:rPr lang="en-US" dirty="0" smtClean="0"/>
              <a:t>Multiple method summative…</a:t>
            </a:r>
            <a:endParaRPr lang="en-US" sz="2400" dirty="0" smtClean="0"/>
          </a:p>
          <a:p>
            <a:pPr lvl="1"/>
            <a:r>
              <a:rPr lang="en-US" sz="2400" dirty="0" smtClean="0"/>
              <a:t>Interviews with administrators</a:t>
            </a:r>
          </a:p>
          <a:p>
            <a:pPr lvl="1"/>
            <a:r>
              <a:rPr lang="en-US" sz="2400" dirty="0" smtClean="0"/>
              <a:t>Student level participation from service providers</a:t>
            </a:r>
          </a:p>
          <a:p>
            <a:pPr lvl="1"/>
            <a:r>
              <a:rPr lang="en-US" sz="2400" dirty="0" smtClean="0"/>
              <a:t>Longitudinal tracking at the student level the year before, the year of, and the year after Ike</a:t>
            </a:r>
          </a:p>
          <a:p>
            <a:pPr lvl="1"/>
            <a:r>
              <a:rPr lang="en-US" sz="2400" dirty="0" smtClean="0"/>
              <a:t>Group interviews with parents/guardians</a:t>
            </a:r>
          </a:p>
          <a:p>
            <a:pPr lvl="1"/>
            <a:endParaRPr lang="en-US" sz="800" dirty="0" smtClean="0"/>
          </a:p>
          <a:p>
            <a:r>
              <a:rPr lang="en-US" dirty="0" smtClean="0"/>
              <a:t>To evaluate…</a:t>
            </a:r>
          </a:p>
          <a:p>
            <a:pPr lvl="1"/>
            <a:r>
              <a:rPr lang="en-US" sz="2400" dirty="0" smtClean="0"/>
              <a:t>Consistency with the McKinney-Vento standards,</a:t>
            </a:r>
            <a:r>
              <a:rPr lang="en-US" sz="2400" baseline="30000" dirty="0" smtClean="0"/>
              <a:t>2</a:t>
            </a:r>
          </a:p>
          <a:p>
            <a:pPr lvl="1"/>
            <a:r>
              <a:rPr lang="en-US" sz="2400" dirty="0" smtClean="0"/>
              <a:t>Who participated in which specific services,</a:t>
            </a:r>
            <a:r>
              <a:rPr lang="en-US" sz="2400" baseline="30000" dirty="0" smtClean="0"/>
              <a:t>4</a:t>
            </a:r>
          </a:p>
          <a:p>
            <a:pPr lvl="1"/>
            <a:r>
              <a:rPr lang="en-US" sz="2400" dirty="0"/>
              <a:t>O</a:t>
            </a:r>
            <a:r>
              <a:rPr lang="en-US" sz="2400" dirty="0" smtClean="0"/>
              <a:t>utcomes achieved.</a:t>
            </a:r>
            <a:r>
              <a:rPr lang="en-US" sz="2400" baseline="30000" dirty="0" smtClean="0"/>
              <a:t>4,12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200" dirty="0" smtClean="0"/>
              <a:t>The surge in homelessness after major disaster is not as “temporary” as the federal assistance.</a:t>
            </a:r>
            <a:endParaRPr lang="en-US" sz="3200"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rmAutofit/>
          </a:bodyPr>
          <a:lstStyle/>
          <a:p>
            <a:pPr algn="l"/>
            <a:r>
              <a:rPr lang="en-US" sz="2400" dirty="0" smtClean="0"/>
              <a:t>GISD administrators told the need for a recovery plan that extends beyond re-establishing the learning environment.</a:t>
            </a:r>
            <a:endParaRPr lang="en-US" sz="2400" dirty="0"/>
          </a:p>
        </p:txBody>
      </p:sp>
      <p:sp>
        <p:nvSpPr>
          <p:cNvPr id="3" name="Content Placeholder 2"/>
          <p:cNvSpPr>
            <a:spLocks noGrp="1"/>
          </p:cNvSpPr>
          <p:nvPr>
            <p:ph sz="quarter" idx="1"/>
          </p:nvPr>
        </p:nvSpPr>
        <p:spPr>
          <a:xfrm>
            <a:off x="457200" y="2057400"/>
            <a:ext cx="8229600" cy="4068763"/>
          </a:xfrm>
        </p:spPr>
        <p:txBody>
          <a:bodyPr>
            <a:normAutofit lnSpcReduction="10000"/>
          </a:bodyPr>
          <a:lstStyle/>
          <a:p>
            <a:r>
              <a:rPr lang="en-US" sz="2600" dirty="0" smtClean="0"/>
              <a:t>School was open again within 30 days.</a:t>
            </a:r>
          </a:p>
          <a:p>
            <a:endParaRPr lang="en-US" sz="1100" dirty="0" smtClean="0"/>
          </a:p>
          <a:p>
            <a:r>
              <a:rPr lang="en-US" sz="2600" dirty="0" smtClean="0"/>
              <a:t>Special transportation was arranged to bring students to school from shelters, hotels, and the mainland communities to which they were displaced.</a:t>
            </a:r>
          </a:p>
          <a:p>
            <a:pPr>
              <a:buNone/>
            </a:pPr>
            <a:endParaRPr lang="en-US" sz="1100" dirty="0" smtClean="0"/>
          </a:p>
          <a:p>
            <a:r>
              <a:rPr lang="en-US" sz="2600" dirty="0" smtClean="0"/>
              <a:t>But 3 of the 12 schools were too damaged, forcing the kind of doubling up and schedule adjustments identified in the literature as factors predictive of long-term emotional impact of natural disaster.</a:t>
            </a:r>
            <a:r>
              <a:rPr lang="en-US" sz="2600" baseline="30000" dirty="0" smtClean="0"/>
              <a:t>10</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95400"/>
          </a:xfrm>
        </p:spPr>
        <p:txBody>
          <a:bodyPr>
            <a:noAutofit/>
          </a:bodyPr>
          <a:lstStyle/>
          <a:p>
            <a:pPr algn="l"/>
            <a:r>
              <a:rPr lang="en-US" sz="2400" dirty="0" smtClean="0"/>
              <a:t>Data from the providers told that homeless families’ use of specific services for which they </a:t>
            </a:r>
            <a:r>
              <a:rPr lang="en-US" sz="2400" dirty="0" smtClean="0"/>
              <a:t>were </a:t>
            </a:r>
            <a:r>
              <a:rPr lang="en-US" sz="2400" dirty="0" smtClean="0"/>
              <a:t>eligible was less than universal.</a:t>
            </a:r>
            <a:endParaRPr lang="en-US" sz="2400" dirty="0"/>
          </a:p>
        </p:txBody>
      </p:sp>
      <p:graphicFrame>
        <p:nvGraphicFramePr>
          <p:cNvPr id="4" name="Content Placeholder 3"/>
          <p:cNvGraphicFramePr>
            <a:graphicFrameLocks noGrp="1"/>
          </p:cNvGraphicFramePr>
          <p:nvPr>
            <p:ph sz="quarter" idx="1"/>
          </p:nvPr>
        </p:nvGraphicFramePr>
        <p:xfrm>
          <a:off x="457200" y="1905000"/>
          <a:ext cx="8229600" cy="3870960"/>
        </p:xfrm>
        <a:graphic>
          <a:graphicData uri="http://schemas.openxmlformats.org/drawingml/2006/table">
            <a:tbl>
              <a:tblPr firstRow="1" bandRow="1">
                <a:tableStyleId>{5C22544A-7EE6-4342-B048-85BDC9FD1C3A}</a:tableStyleId>
              </a:tblPr>
              <a:tblGrid>
                <a:gridCol w="3810000"/>
                <a:gridCol w="1447800"/>
                <a:gridCol w="1600200"/>
                <a:gridCol w="1371600"/>
              </a:tblGrid>
              <a:tr h="370840">
                <a:tc gridSpan="4">
                  <a:txBody>
                    <a:bodyPr/>
                    <a:lstStyle/>
                    <a:p>
                      <a:pPr algn="ctr"/>
                      <a:r>
                        <a:rPr lang="en-US" sz="2000" dirty="0" smtClean="0"/>
                        <a:t>Percent of Homeless</a:t>
                      </a:r>
                      <a:r>
                        <a:rPr lang="en-US" sz="2000" baseline="0" dirty="0" smtClean="0"/>
                        <a:t> Students Consuming Specific Services</a:t>
                      </a:r>
                      <a:endParaRPr lang="en-US" sz="20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sz="2000" dirty="0"/>
                    </a:p>
                  </a:txBody>
                  <a:tcPr/>
                </a:tc>
                <a:tc>
                  <a:txBody>
                    <a:bodyPr/>
                    <a:lstStyle/>
                    <a:p>
                      <a:pPr algn="ctr"/>
                      <a:r>
                        <a:rPr lang="en-US" sz="2000" dirty="0" smtClean="0"/>
                        <a:t>The Year of Ike</a:t>
                      </a:r>
                      <a:endParaRPr lang="en-US" sz="2000" dirty="0"/>
                    </a:p>
                  </a:txBody>
                  <a:tcPr/>
                </a:tc>
                <a:tc>
                  <a:txBody>
                    <a:bodyPr/>
                    <a:lstStyle/>
                    <a:p>
                      <a:pPr algn="ctr"/>
                      <a:r>
                        <a:rPr lang="en-US" sz="2000" dirty="0" smtClean="0"/>
                        <a:t>The Year After Ike</a:t>
                      </a:r>
                      <a:endParaRPr lang="en-US" sz="2000" dirty="0"/>
                    </a:p>
                  </a:txBody>
                  <a:tcPr/>
                </a:tc>
                <a:tc>
                  <a:txBody>
                    <a:bodyPr/>
                    <a:lstStyle/>
                    <a:p>
                      <a:pPr algn="ctr"/>
                      <a:r>
                        <a:rPr lang="en-US" sz="2000" dirty="0" smtClean="0"/>
                        <a:t>Either</a:t>
                      </a:r>
                      <a:r>
                        <a:rPr lang="en-US" sz="2000" baseline="0" dirty="0" smtClean="0"/>
                        <a:t> Year</a:t>
                      </a:r>
                      <a:endParaRPr lang="en-US" sz="2000" dirty="0"/>
                    </a:p>
                  </a:txBody>
                  <a:tcPr/>
                </a:tc>
              </a:tr>
              <a:tr h="370840">
                <a:tc>
                  <a:txBody>
                    <a:bodyPr/>
                    <a:lstStyle/>
                    <a:p>
                      <a:r>
                        <a:rPr lang="en-US" sz="2000" dirty="0" smtClean="0"/>
                        <a:t>After School Programs</a:t>
                      </a:r>
                      <a:endParaRPr lang="en-US" sz="2000" dirty="0"/>
                    </a:p>
                  </a:txBody>
                  <a:tcPr/>
                </a:tc>
                <a:tc>
                  <a:txBody>
                    <a:bodyPr/>
                    <a:lstStyle/>
                    <a:p>
                      <a:pPr algn="ctr"/>
                      <a:r>
                        <a:rPr lang="en-US" sz="2000" dirty="0" smtClean="0"/>
                        <a:t>22%</a:t>
                      </a:r>
                      <a:endParaRPr lang="en-US" sz="2000" dirty="0"/>
                    </a:p>
                  </a:txBody>
                  <a:tcPr/>
                </a:tc>
                <a:tc>
                  <a:txBody>
                    <a:bodyPr/>
                    <a:lstStyle/>
                    <a:p>
                      <a:pPr algn="ctr"/>
                      <a:r>
                        <a:rPr lang="en-US" sz="2000" dirty="0" smtClean="0"/>
                        <a:t>20%</a:t>
                      </a:r>
                      <a:endParaRPr lang="en-US" sz="2000" dirty="0"/>
                    </a:p>
                  </a:txBody>
                  <a:tcPr/>
                </a:tc>
                <a:tc>
                  <a:txBody>
                    <a:bodyPr/>
                    <a:lstStyle/>
                    <a:p>
                      <a:pPr algn="ctr"/>
                      <a:r>
                        <a:rPr lang="en-US" sz="2000" dirty="0" smtClean="0"/>
                        <a:t>33%</a:t>
                      </a:r>
                      <a:endParaRPr lang="en-US" sz="2000" dirty="0"/>
                    </a:p>
                  </a:txBody>
                  <a:tcPr/>
                </a:tc>
              </a:tr>
              <a:tr h="370840">
                <a:tc>
                  <a:txBody>
                    <a:bodyPr/>
                    <a:lstStyle/>
                    <a:p>
                      <a:r>
                        <a:rPr lang="en-US" sz="2000" dirty="0" smtClean="0"/>
                        <a:t>Summer Camps</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6%</a:t>
                      </a:r>
                      <a:endParaRPr lang="en-US" sz="2000" dirty="0"/>
                    </a:p>
                  </a:txBody>
                  <a:tcPr/>
                </a:tc>
                <a:tc>
                  <a:txBody>
                    <a:bodyPr/>
                    <a:lstStyle/>
                    <a:p>
                      <a:pPr algn="ctr"/>
                      <a:r>
                        <a:rPr lang="en-US" sz="2000" dirty="0" smtClean="0"/>
                        <a:t>19%</a:t>
                      </a:r>
                      <a:endParaRPr lang="en-US" sz="2000" dirty="0"/>
                    </a:p>
                  </a:txBody>
                  <a:tcPr/>
                </a:tc>
              </a:tr>
              <a:tr h="370840">
                <a:tc>
                  <a:txBody>
                    <a:bodyPr/>
                    <a:lstStyle/>
                    <a:p>
                      <a:r>
                        <a:rPr lang="en-US" sz="2000" dirty="0" smtClean="0"/>
                        <a:t>Mental Health</a:t>
                      </a:r>
                      <a:r>
                        <a:rPr lang="en-US" sz="2000" baseline="0" dirty="0" smtClean="0"/>
                        <a:t> Appointments</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9%</a:t>
                      </a:r>
                      <a:endParaRPr lang="en-US" sz="2000" dirty="0"/>
                    </a:p>
                  </a:txBody>
                  <a:tcPr/>
                </a:tc>
                <a:tc>
                  <a:txBody>
                    <a:bodyPr/>
                    <a:lstStyle/>
                    <a:p>
                      <a:pPr algn="ctr"/>
                      <a:r>
                        <a:rPr lang="en-US" sz="2000" dirty="0" smtClean="0"/>
                        <a:t>12%</a:t>
                      </a:r>
                      <a:endParaRPr lang="en-US" sz="2000" dirty="0"/>
                    </a:p>
                  </a:txBody>
                  <a:tcPr/>
                </a:tc>
              </a:tr>
              <a:tr h="370840">
                <a:tc>
                  <a:txBody>
                    <a:bodyPr/>
                    <a:lstStyle/>
                    <a:p>
                      <a:r>
                        <a:rPr lang="en-US" sz="2000" dirty="0" smtClean="0"/>
                        <a:t>Sylvan Tutoring</a:t>
                      </a:r>
                      <a:endParaRPr lang="en-US" sz="2000" dirty="0"/>
                    </a:p>
                  </a:txBody>
                  <a:tcPr/>
                </a:tc>
                <a:tc>
                  <a:txBody>
                    <a:bodyPr/>
                    <a:lstStyle/>
                    <a:p>
                      <a:pPr algn="ctr"/>
                      <a:endParaRPr lang="en-US" sz="2000" dirty="0"/>
                    </a:p>
                  </a:txBody>
                  <a:tcPr/>
                </a:tc>
                <a:tc>
                  <a:txBody>
                    <a:bodyPr/>
                    <a:lstStyle/>
                    <a:p>
                      <a:pPr algn="ctr"/>
                      <a:r>
                        <a:rPr lang="en-US" sz="2000" dirty="0" smtClean="0"/>
                        <a:t>5%</a:t>
                      </a:r>
                      <a:endParaRPr lang="en-US" sz="2000" dirty="0"/>
                    </a:p>
                  </a:txBody>
                  <a:tcPr/>
                </a:tc>
                <a:tc>
                  <a:txBody>
                    <a:bodyPr/>
                    <a:lstStyle/>
                    <a:p>
                      <a:pPr algn="ctr"/>
                      <a:endParaRPr lang="en-US" sz="2000" dirty="0"/>
                    </a:p>
                  </a:txBody>
                  <a:tcPr/>
                </a:tc>
              </a:tr>
              <a:tr h="370840">
                <a:tc>
                  <a:txBody>
                    <a:bodyPr/>
                    <a:lstStyle/>
                    <a:p>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r>
              <a:tr h="370840">
                <a:tc>
                  <a:txBody>
                    <a:bodyPr/>
                    <a:lstStyle/>
                    <a:p>
                      <a:r>
                        <a:rPr lang="en-US" sz="2000" dirty="0" smtClean="0"/>
                        <a:t>At least one of the</a:t>
                      </a:r>
                      <a:r>
                        <a:rPr lang="en-US" sz="2000" baseline="0" dirty="0" smtClean="0"/>
                        <a:t> services</a:t>
                      </a: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r>
                        <a:rPr lang="en-US" sz="2000" dirty="0" smtClean="0"/>
                        <a:t>49%</a:t>
                      </a:r>
                      <a:endParaRPr lang="en-US" sz="2000" dirty="0"/>
                    </a:p>
                  </a:txBody>
                  <a:tcPr/>
                </a:tc>
              </a:tr>
              <a:tr h="370840">
                <a:tc>
                  <a:txBody>
                    <a:bodyPr/>
                    <a:lstStyle/>
                    <a:p>
                      <a:r>
                        <a:rPr lang="en-US" sz="2000" dirty="0" smtClean="0"/>
                        <a:t>Two or more of the services</a:t>
                      </a: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r>
                        <a:rPr lang="en-US" sz="2000" dirty="0" smtClean="0"/>
                        <a:t>19%</a:t>
                      </a:r>
                      <a:endParaRPr lang="en-US" sz="200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926</TotalTime>
  <Words>3627</Words>
  <Application>Microsoft Office PowerPoint</Application>
  <PresentationFormat>On-screen Show (4:3)</PresentationFormat>
  <Paragraphs>191</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What can one case tell about the value of federal disaster recovery policy for PreK-12? </vt:lpstr>
      <vt:lpstr>McKinney-Vento is current federal educational disaster recovery policy </vt:lpstr>
      <vt:lpstr>One case:   Hurricane Ike &amp; Galveston ISD</vt:lpstr>
      <vt:lpstr>Resources to aid evaluation of PreK-12 educational disaster recovery include:</vt:lpstr>
      <vt:lpstr>Expected outcomes for students sans effective support for education disaster recovery are: </vt:lpstr>
      <vt:lpstr>The evaluation approach for GISD PreK-12 Disaster Recovery was:</vt:lpstr>
      <vt:lpstr>The surge in homelessness after major disaster is not as “temporary” as the federal assistance.</vt:lpstr>
      <vt:lpstr>GISD administrators told the need for a recovery plan that extends beyond re-establishing the learning environment.</vt:lpstr>
      <vt:lpstr>Data from the providers told that homeless families’ use of specific services for which they were eligible was less than universal.</vt:lpstr>
      <vt:lpstr>But parents told us these were the right services.</vt:lpstr>
      <vt:lpstr>Student outcomes data told that use of the specific services was associated with increased school attendance.</vt:lpstr>
      <vt:lpstr>The case of GISD &amp; Ike suggests McKinney-Vento is a valuable starting place for federal policy on PreK-12 educational disaster recovery BUT: </vt:lpstr>
      <vt:lpstr>A research agenda for children’s educational recovery and resilience after disaster is needed: </vt:lpstr>
      <vt:lpstr>Some Research and evaluation Design considerations: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one case tell about the value of federal disaster recovery policy for PreK-12?</dc:title>
  <dc:creator>Cindy</dc:creator>
  <cp:lastModifiedBy>Cindy</cp:lastModifiedBy>
  <cp:revision>82</cp:revision>
  <dcterms:created xsi:type="dcterms:W3CDTF">2011-03-16T19:26:17Z</dcterms:created>
  <dcterms:modified xsi:type="dcterms:W3CDTF">2011-11-03T03:43:14Z</dcterms:modified>
</cp:coreProperties>
</file>