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21"/>
  </p:notesMasterIdLst>
  <p:sldIdLst>
    <p:sldId id="256" r:id="rId2"/>
    <p:sldId id="257" r:id="rId3"/>
    <p:sldId id="258" r:id="rId4"/>
    <p:sldId id="259" r:id="rId5"/>
    <p:sldId id="260" r:id="rId6"/>
    <p:sldId id="261" r:id="rId7"/>
    <p:sldId id="270" r:id="rId8"/>
    <p:sldId id="262" r:id="rId9"/>
    <p:sldId id="263" r:id="rId10"/>
    <p:sldId id="264" r:id="rId11"/>
    <p:sldId id="271" r:id="rId12"/>
    <p:sldId id="272" r:id="rId13"/>
    <p:sldId id="273" r:id="rId14"/>
    <p:sldId id="274" r:id="rId15"/>
    <p:sldId id="275" r:id="rId16"/>
    <p:sldId id="276" r:id="rId17"/>
    <p:sldId id="267" r:id="rId18"/>
    <p:sldId id="268" r:id="rId19"/>
    <p:sldId id="269" r:id="rId2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2" d="100"/>
          <a:sy n="142" d="100"/>
        </p:scale>
        <p:origin x="-96" y="-1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E9F525-6649-4272-830D-C7DC5E55B7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F5F0F7D-A25F-45DB-AA39-F08ABA7ABB3E}">
      <dgm:prSet phldrT="[Text]"/>
      <dgm:spPr/>
      <dgm:t>
        <a:bodyPr/>
        <a:lstStyle/>
        <a:p>
          <a:r>
            <a:rPr lang="en-US" dirty="0" smtClean="0"/>
            <a:t>Using gender analysis</a:t>
          </a:r>
          <a:endParaRPr lang="en-US" dirty="0"/>
        </a:p>
      </dgm:t>
    </dgm:pt>
    <dgm:pt modelId="{708FC431-6065-463F-9CE7-B57079270B5B}" type="parTrans" cxnId="{417CE9A9-6B68-4136-93F3-6B6E93B63052}">
      <dgm:prSet/>
      <dgm:spPr/>
      <dgm:t>
        <a:bodyPr/>
        <a:lstStyle/>
        <a:p>
          <a:endParaRPr lang="en-US"/>
        </a:p>
      </dgm:t>
    </dgm:pt>
    <dgm:pt modelId="{6039E60D-4760-43E9-B745-EA110F6015DB}" type="sibTrans" cxnId="{417CE9A9-6B68-4136-93F3-6B6E93B63052}">
      <dgm:prSet/>
      <dgm:spPr/>
      <dgm:t>
        <a:bodyPr/>
        <a:lstStyle/>
        <a:p>
          <a:endParaRPr lang="en-US"/>
        </a:p>
      </dgm:t>
    </dgm:pt>
    <dgm:pt modelId="{A796C311-1DD1-4D35-8347-E500DD83F30A}">
      <dgm:prSet phldrT="[Text]"/>
      <dgm:spPr/>
      <dgm:t>
        <a:bodyPr/>
        <a:lstStyle/>
        <a:p>
          <a:r>
            <a:rPr lang="en-US" dirty="0" smtClean="0"/>
            <a:t>Secondary data: results of country specific studies</a:t>
          </a:r>
          <a:endParaRPr lang="en-US" dirty="0"/>
        </a:p>
      </dgm:t>
    </dgm:pt>
    <dgm:pt modelId="{4EFDF742-D2D2-4DEA-944D-4850732E5103}" type="parTrans" cxnId="{260BC95E-DA6E-425F-9C78-5937098FF301}">
      <dgm:prSet/>
      <dgm:spPr/>
      <dgm:t>
        <a:bodyPr/>
        <a:lstStyle/>
        <a:p>
          <a:endParaRPr lang="en-US"/>
        </a:p>
      </dgm:t>
    </dgm:pt>
    <dgm:pt modelId="{0B82EDF2-11EF-48D0-8A2A-6EB095B7E292}" type="sibTrans" cxnId="{260BC95E-DA6E-425F-9C78-5937098FF301}">
      <dgm:prSet/>
      <dgm:spPr/>
      <dgm:t>
        <a:bodyPr/>
        <a:lstStyle/>
        <a:p>
          <a:endParaRPr lang="en-US"/>
        </a:p>
      </dgm:t>
    </dgm:pt>
    <dgm:pt modelId="{9D1EA560-DFBA-4FD2-805F-2245176BDCD0}">
      <dgm:prSet phldrT="[Text]"/>
      <dgm:spPr/>
      <dgm:t>
        <a:bodyPr/>
        <a:lstStyle/>
        <a:p>
          <a:r>
            <a:rPr lang="en-US" dirty="0" smtClean="0"/>
            <a:t>The evaluation should cover:  </a:t>
          </a:r>
          <a:endParaRPr lang="en-US" dirty="0"/>
        </a:p>
      </dgm:t>
    </dgm:pt>
    <dgm:pt modelId="{FAC636D5-7CD1-4EB8-9265-87BD335D4278}" type="parTrans" cxnId="{CD3A3EF5-DD28-46D3-A97A-8965DF32858A}">
      <dgm:prSet/>
      <dgm:spPr/>
      <dgm:t>
        <a:bodyPr/>
        <a:lstStyle/>
        <a:p>
          <a:endParaRPr lang="en-US"/>
        </a:p>
      </dgm:t>
    </dgm:pt>
    <dgm:pt modelId="{C2D7DBED-6617-4579-88DC-0F8233E09574}" type="sibTrans" cxnId="{CD3A3EF5-DD28-46D3-A97A-8965DF32858A}">
      <dgm:prSet/>
      <dgm:spPr/>
      <dgm:t>
        <a:bodyPr/>
        <a:lstStyle/>
        <a:p>
          <a:endParaRPr lang="en-US"/>
        </a:p>
      </dgm:t>
    </dgm:pt>
    <dgm:pt modelId="{A35A08CA-C862-4126-8106-97188B1B8DBB}">
      <dgm:prSet phldrT="[Text]"/>
      <dgm:spPr/>
      <dgm:t>
        <a:bodyPr/>
        <a:lstStyle/>
        <a:p>
          <a:r>
            <a:rPr lang="en-US" dirty="0" smtClean="0"/>
            <a:t>Literature of carbon management, terrestrial monitoring an REDD+ and gender strategies</a:t>
          </a:r>
          <a:endParaRPr lang="en-US" dirty="0"/>
        </a:p>
      </dgm:t>
    </dgm:pt>
    <dgm:pt modelId="{184EE754-F57A-4054-8B7B-43BE5529F07B}" type="parTrans" cxnId="{FA66CAAD-36AA-46C3-8686-B872813F179B}">
      <dgm:prSet/>
      <dgm:spPr/>
      <dgm:t>
        <a:bodyPr/>
        <a:lstStyle/>
        <a:p>
          <a:endParaRPr lang="en-US"/>
        </a:p>
      </dgm:t>
    </dgm:pt>
    <dgm:pt modelId="{67BA9131-6379-447C-84D3-B8A220611417}" type="sibTrans" cxnId="{FA66CAAD-36AA-46C3-8686-B872813F179B}">
      <dgm:prSet/>
      <dgm:spPr/>
      <dgm:t>
        <a:bodyPr/>
        <a:lstStyle/>
        <a:p>
          <a:endParaRPr lang="en-US"/>
        </a:p>
      </dgm:t>
    </dgm:pt>
    <dgm:pt modelId="{AF4A7AF9-E08A-4E27-AF72-A39A3232771E}">
      <dgm:prSet/>
      <dgm:spPr/>
      <dgm:t>
        <a:bodyPr/>
        <a:lstStyle/>
        <a:p>
          <a:r>
            <a:rPr lang="en-US" dirty="0" err="1" smtClean="0"/>
            <a:t>SilvaCarbon’s</a:t>
          </a:r>
          <a:r>
            <a:rPr lang="en-US" dirty="0" smtClean="0"/>
            <a:t> definitions of GE/WE in the context of its mission, goals and activities. </a:t>
          </a:r>
          <a:endParaRPr lang="en-US" dirty="0"/>
        </a:p>
      </dgm:t>
    </dgm:pt>
    <dgm:pt modelId="{B62C94EE-0CBA-4517-A43F-48FE0CFB2A83}" type="parTrans" cxnId="{B8E6EF88-6B24-443B-8B7F-9A6E83EBDF9E}">
      <dgm:prSet/>
      <dgm:spPr/>
      <dgm:t>
        <a:bodyPr/>
        <a:lstStyle/>
        <a:p>
          <a:endParaRPr lang="en-US"/>
        </a:p>
      </dgm:t>
    </dgm:pt>
    <dgm:pt modelId="{1A65B7A1-2EFF-4AB1-A2E9-1EFABE2DA86D}" type="sibTrans" cxnId="{B8E6EF88-6B24-443B-8B7F-9A6E83EBDF9E}">
      <dgm:prSet/>
      <dgm:spPr/>
      <dgm:t>
        <a:bodyPr/>
        <a:lstStyle/>
        <a:p>
          <a:endParaRPr lang="en-US"/>
        </a:p>
      </dgm:t>
    </dgm:pt>
    <dgm:pt modelId="{2817160F-F340-4458-9FA0-C3CAC4C102F4}">
      <dgm:prSet/>
      <dgm:spPr/>
      <dgm:t>
        <a:bodyPr/>
        <a:lstStyle/>
        <a:p>
          <a:r>
            <a:rPr lang="en-US" dirty="0" err="1" smtClean="0"/>
            <a:t>SilvaCarbon’s</a:t>
          </a:r>
          <a:r>
            <a:rPr lang="en-US" dirty="0" smtClean="0"/>
            <a:t> categorization of gender differentiated program beneficiaries, such as workshop participants, members of its community of experts, audiences for materials, recipients of technical assistance, community based resource persons, etc. </a:t>
          </a:r>
          <a:endParaRPr lang="en-US" dirty="0"/>
        </a:p>
      </dgm:t>
    </dgm:pt>
    <dgm:pt modelId="{B4BD8B49-0F4C-403E-8066-BFA426D7A55F}" type="parTrans" cxnId="{3819A213-4F09-4A0E-B90D-B776B4054468}">
      <dgm:prSet/>
      <dgm:spPr/>
      <dgm:t>
        <a:bodyPr/>
        <a:lstStyle/>
        <a:p>
          <a:endParaRPr lang="en-US"/>
        </a:p>
      </dgm:t>
    </dgm:pt>
    <dgm:pt modelId="{E33000DA-2797-47A8-820C-2FCC75730692}" type="sibTrans" cxnId="{3819A213-4F09-4A0E-B90D-B776B4054468}">
      <dgm:prSet/>
      <dgm:spPr/>
      <dgm:t>
        <a:bodyPr/>
        <a:lstStyle/>
        <a:p>
          <a:endParaRPr lang="en-US"/>
        </a:p>
      </dgm:t>
    </dgm:pt>
    <dgm:pt modelId="{C5C35F70-34EB-44E4-B3FB-C71A2E29D477}">
      <dgm:prSet/>
      <dgm:spPr/>
      <dgm:t>
        <a:bodyPr/>
        <a:lstStyle/>
        <a:p>
          <a:r>
            <a:rPr lang="en-US" dirty="0" err="1" smtClean="0"/>
            <a:t>SilvaCarbon’s</a:t>
          </a:r>
          <a:r>
            <a:rPr lang="en-US" dirty="0" smtClean="0"/>
            <a:t> stated objectives and interventions for ensuring that both male and female beneficiaries benefit from its interventions. </a:t>
          </a:r>
          <a:endParaRPr lang="en-US" dirty="0"/>
        </a:p>
      </dgm:t>
    </dgm:pt>
    <dgm:pt modelId="{DBE9E776-7155-467C-AD41-351268A94C08}" type="parTrans" cxnId="{814C2768-89F3-493B-8E80-66E581412DD6}">
      <dgm:prSet/>
      <dgm:spPr/>
      <dgm:t>
        <a:bodyPr/>
        <a:lstStyle/>
        <a:p>
          <a:endParaRPr lang="en-US"/>
        </a:p>
      </dgm:t>
    </dgm:pt>
    <dgm:pt modelId="{0F2B52B8-9814-4468-ABB0-CE484F1A5A4A}" type="sibTrans" cxnId="{814C2768-89F3-493B-8E80-66E581412DD6}">
      <dgm:prSet/>
      <dgm:spPr/>
      <dgm:t>
        <a:bodyPr/>
        <a:lstStyle/>
        <a:p>
          <a:endParaRPr lang="en-US"/>
        </a:p>
      </dgm:t>
    </dgm:pt>
    <dgm:pt modelId="{D87DF8F0-67C8-4462-A85E-2C33D33ACCC5}">
      <dgm:prSet/>
      <dgm:spPr/>
      <dgm:t>
        <a:bodyPr/>
        <a:lstStyle/>
        <a:p>
          <a:r>
            <a:rPr lang="en-US" dirty="0" err="1" smtClean="0"/>
            <a:t>SilvaCarbon’s</a:t>
          </a:r>
          <a:r>
            <a:rPr lang="en-US" dirty="0" smtClean="0"/>
            <a:t> GEFE oriented targeted/expected results as reflected in performance indicators, program statements and progress reports. </a:t>
          </a:r>
          <a:endParaRPr lang="en-US" dirty="0"/>
        </a:p>
      </dgm:t>
    </dgm:pt>
    <dgm:pt modelId="{A3BFFEC3-6BB2-4D1C-81D2-903BDFDCD222}" type="parTrans" cxnId="{74C4DF90-C0E8-4F22-AD52-33F04E35837B}">
      <dgm:prSet/>
      <dgm:spPr/>
      <dgm:t>
        <a:bodyPr/>
        <a:lstStyle/>
        <a:p>
          <a:endParaRPr lang="en-US"/>
        </a:p>
      </dgm:t>
    </dgm:pt>
    <dgm:pt modelId="{48908A04-00C8-43E6-8C42-58CC0015F902}" type="sibTrans" cxnId="{74C4DF90-C0E8-4F22-AD52-33F04E35837B}">
      <dgm:prSet/>
      <dgm:spPr/>
      <dgm:t>
        <a:bodyPr/>
        <a:lstStyle/>
        <a:p>
          <a:endParaRPr lang="en-US"/>
        </a:p>
      </dgm:t>
    </dgm:pt>
    <dgm:pt modelId="{42FAE3F8-04F8-4C53-B9BB-D2BEB2A0746F}" type="pres">
      <dgm:prSet presAssocID="{ECE9F525-6649-4272-830D-C7DC5E55B7CE}" presName="linear" presStyleCnt="0">
        <dgm:presLayoutVars>
          <dgm:animLvl val="lvl"/>
          <dgm:resizeHandles val="exact"/>
        </dgm:presLayoutVars>
      </dgm:prSet>
      <dgm:spPr/>
      <dgm:t>
        <a:bodyPr/>
        <a:lstStyle/>
        <a:p>
          <a:endParaRPr lang="en-US"/>
        </a:p>
      </dgm:t>
    </dgm:pt>
    <dgm:pt modelId="{6E25641E-3D30-484A-A8CD-578FFBF86CB5}" type="pres">
      <dgm:prSet presAssocID="{3F5F0F7D-A25F-45DB-AA39-F08ABA7ABB3E}" presName="parentText" presStyleLbl="node1" presStyleIdx="0" presStyleCnt="2">
        <dgm:presLayoutVars>
          <dgm:chMax val="0"/>
          <dgm:bulletEnabled val="1"/>
        </dgm:presLayoutVars>
      </dgm:prSet>
      <dgm:spPr/>
      <dgm:t>
        <a:bodyPr/>
        <a:lstStyle/>
        <a:p>
          <a:endParaRPr lang="en-US"/>
        </a:p>
      </dgm:t>
    </dgm:pt>
    <dgm:pt modelId="{94B70B8C-7D71-49DA-BD8C-7765F9C706CF}" type="pres">
      <dgm:prSet presAssocID="{3F5F0F7D-A25F-45DB-AA39-F08ABA7ABB3E}" presName="childText" presStyleLbl="revTx" presStyleIdx="0" presStyleCnt="2">
        <dgm:presLayoutVars>
          <dgm:bulletEnabled val="1"/>
        </dgm:presLayoutVars>
      </dgm:prSet>
      <dgm:spPr/>
      <dgm:t>
        <a:bodyPr/>
        <a:lstStyle/>
        <a:p>
          <a:endParaRPr lang="en-US"/>
        </a:p>
      </dgm:t>
    </dgm:pt>
    <dgm:pt modelId="{D5885623-E4DA-49A1-B4B3-903D31293389}" type="pres">
      <dgm:prSet presAssocID="{9D1EA560-DFBA-4FD2-805F-2245176BDCD0}" presName="parentText" presStyleLbl="node1" presStyleIdx="1" presStyleCnt="2">
        <dgm:presLayoutVars>
          <dgm:chMax val="0"/>
          <dgm:bulletEnabled val="1"/>
        </dgm:presLayoutVars>
      </dgm:prSet>
      <dgm:spPr/>
      <dgm:t>
        <a:bodyPr/>
        <a:lstStyle/>
        <a:p>
          <a:endParaRPr lang="en-US"/>
        </a:p>
      </dgm:t>
    </dgm:pt>
    <dgm:pt modelId="{37D4CDBD-8FA9-4D16-B322-C29B8A3C4B2E}" type="pres">
      <dgm:prSet presAssocID="{9D1EA560-DFBA-4FD2-805F-2245176BDCD0}" presName="childText" presStyleLbl="revTx" presStyleIdx="1" presStyleCnt="2">
        <dgm:presLayoutVars>
          <dgm:bulletEnabled val="1"/>
        </dgm:presLayoutVars>
      </dgm:prSet>
      <dgm:spPr/>
      <dgm:t>
        <a:bodyPr/>
        <a:lstStyle/>
        <a:p>
          <a:endParaRPr lang="en-US"/>
        </a:p>
      </dgm:t>
    </dgm:pt>
  </dgm:ptLst>
  <dgm:cxnLst>
    <dgm:cxn modelId="{CC06CBD1-BAF4-491E-9CB7-615AAA1CAC97}" type="presOf" srcId="{2817160F-F340-4458-9FA0-C3CAC4C102F4}" destId="{37D4CDBD-8FA9-4D16-B322-C29B8A3C4B2E}" srcOrd="0" destOrd="1" presId="urn:microsoft.com/office/officeart/2005/8/layout/vList2"/>
    <dgm:cxn modelId="{CD3A3EF5-DD28-46D3-A97A-8965DF32858A}" srcId="{ECE9F525-6649-4272-830D-C7DC5E55B7CE}" destId="{9D1EA560-DFBA-4FD2-805F-2245176BDCD0}" srcOrd="1" destOrd="0" parTransId="{FAC636D5-7CD1-4EB8-9265-87BD335D4278}" sibTransId="{C2D7DBED-6617-4579-88DC-0F8233E09574}"/>
    <dgm:cxn modelId="{2FD9FBBE-8EED-430D-9A39-DE3E3AAB72F9}" type="presOf" srcId="{A796C311-1DD1-4D35-8347-E500DD83F30A}" destId="{94B70B8C-7D71-49DA-BD8C-7765F9C706CF}" srcOrd="0" destOrd="0" presId="urn:microsoft.com/office/officeart/2005/8/layout/vList2"/>
    <dgm:cxn modelId="{B8E6EF88-6B24-443B-8B7F-9A6E83EBDF9E}" srcId="{9D1EA560-DFBA-4FD2-805F-2245176BDCD0}" destId="{AF4A7AF9-E08A-4E27-AF72-A39A3232771E}" srcOrd="0" destOrd="0" parTransId="{B62C94EE-0CBA-4517-A43F-48FE0CFB2A83}" sibTransId="{1A65B7A1-2EFF-4AB1-A2E9-1EFABE2DA86D}"/>
    <dgm:cxn modelId="{72E6483E-0026-49A0-963B-62D9CBCA53C8}" type="presOf" srcId="{AF4A7AF9-E08A-4E27-AF72-A39A3232771E}" destId="{37D4CDBD-8FA9-4D16-B322-C29B8A3C4B2E}" srcOrd="0" destOrd="0" presId="urn:microsoft.com/office/officeart/2005/8/layout/vList2"/>
    <dgm:cxn modelId="{B05429DF-1378-409B-880A-E5F42168BF2C}" type="presOf" srcId="{D87DF8F0-67C8-4462-A85E-2C33D33ACCC5}" destId="{37D4CDBD-8FA9-4D16-B322-C29B8A3C4B2E}" srcOrd="0" destOrd="3" presId="urn:microsoft.com/office/officeart/2005/8/layout/vList2"/>
    <dgm:cxn modelId="{685D3CD0-34A9-4A7D-A92D-AEF82774155C}" type="presOf" srcId="{C5C35F70-34EB-44E4-B3FB-C71A2E29D477}" destId="{37D4CDBD-8FA9-4D16-B322-C29B8A3C4B2E}" srcOrd="0" destOrd="2" presId="urn:microsoft.com/office/officeart/2005/8/layout/vList2"/>
    <dgm:cxn modelId="{EFDC235A-785B-4129-9663-22883C863FC5}" type="presOf" srcId="{ECE9F525-6649-4272-830D-C7DC5E55B7CE}" destId="{42FAE3F8-04F8-4C53-B9BB-D2BEB2A0746F}" srcOrd="0" destOrd="0" presId="urn:microsoft.com/office/officeart/2005/8/layout/vList2"/>
    <dgm:cxn modelId="{C20F1C97-78C1-4090-AC67-A66BE9B4AC4C}" type="presOf" srcId="{3F5F0F7D-A25F-45DB-AA39-F08ABA7ABB3E}" destId="{6E25641E-3D30-484A-A8CD-578FFBF86CB5}" srcOrd="0" destOrd="0" presId="urn:microsoft.com/office/officeart/2005/8/layout/vList2"/>
    <dgm:cxn modelId="{417CE9A9-6B68-4136-93F3-6B6E93B63052}" srcId="{ECE9F525-6649-4272-830D-C7DC5E55B7CE}" destId="{3F5F0F7D-A25F-45DB-AA39-F08ABA7ABB3E}" srcOrd="0" destOrd="0" parTransId="{708FC431-6065-463F-9CE7-B57079270B5B}" sibTransId="{6039E60D-4760-43E9-B745-EA110F6015DB}"/>
    <dgm:cxn modelId="{FA66CAAD-36AA-46C3-8686-B872813F179B}" srcId="{3F5F0F7D-A25F-45DB-AA39-F08ABA7ABB3E}" destId="{A35A08CA-C862-4126-8106-97188B1B8DBB}" srcOrd="1" destOrd="0" parTransId="{184EE754-F57A-4054-8B7B-43BE5529F07B}" sibTransId="{67BA9131-6379-447C-84D3-B8A220611417}"/>
    <dgm:cxn modelId="{F6804141-C16A-45F1-8332-1EB126A68242}" type="presOf" srcId="{A35A08CA-C862-4126-8106-97188B1B8DBB}" destId="{94B70B8C-7D71-49DA-BD8C-7765F9C706CF}" srcOrd="0" destOrd="1" presId="urn:microsoft.com/office/officeart/2005/8/layout/vList2"/>
    <dgm:cxn modelId="{74C4DF90-C0E8-4F22-AD52-33F04E35837B}" srcId="{9D1EA560-DFBA-4FD2-805F-2245176BDCD0}" destId="{D87DF8F0-67C8-4462-A85E-2C33D33ACCC5}" srcOrd="3" destOrd="0" parTransId="{A3BFFEC3-6BB2-4D1C-81D2-903BDFDCD222}" sibTransId="{48908A04-00C8-43E6-8C42-58CC0015F902}"/>
    <dgm:cxn modelId="{814C2768-89F3-493B-8E80-66E581412DD6}" srcId="{9D1EA560-DFBA-4FD2-805F-2245176BDCD0}" destId="{C5C35F70-34EB-44E4-B3FB-C71A2E29D477}" srcOrd="2" destOrd="0" parTransId="{DBE9E776-7155-467C-AD41-351268A94C08}" sibTransId="{0F2B52B8-9814-4468-ABB0-CE484F1A5A4A}"/>
    <dgm:cxn modelId="{260BC95E-DA6E-425F-9C78-5937098FF301}" srcId="{3F5F0F7D-A25F-45DB-AA39-F08ABA7ABB3E}" destId="{A796C311-1DD1-4D35-8347-E500DD83F30A}" srcOrd="0" destOrd="0" parTransId="{4EFDF742-D2D2-4DEA-944D-4850732E5103}" sibTransId="{0B82EDF2-11EF-48D0-8A2A-6EB095B7E292}"/>
    <dgm:cxn modelId="{3819A213-4F09-4A0E-B90D-B776B4054468}" srcId="{9D1EA560-DFBA-4FD2-805F-2245176BDCD0}" destId="{2817160F-F340-4458-9FA0-C3CAC4C102F4}" srcOrd="1" destOrd="0" parTransId="{B4BD8B49-0F4C-403E-8066-BFA426D7A55F}" sibTransId="{E33000DA-2797-47A8-820C-2FCC75730692}"/>
    <dgm:cxn modelId="{1049D52E-6B2E-4304-8FAF-97BD408B965B}" type="presOf" srcId="{9D1EA560-DFBA-4FD2-805F-2245176BDCD0}" destId="{D5885623-E4DA-49A1-B4B3-903D31293389}" srcOrd="0" destOrd="0" presId="urn:microsoft.com/office/officeart/2005/8/layout/vList2"/>
    <dgm:cxn modelId="{43E94C2F-3751-4A41-842A-4B7D7B18B134}" type="presParOf" srcId="{42FAE3F8-04F8-4C53-B9BB-D2BEB2A0746F}" destId="{6E25641E-3D30-484A-A8CD-578FFBF86CB5}" srcOrd="0" destOrd="0" presId="urn:microsoft.com/office/officeart/2005/8/layout/vList2"/>
    <dgm:cxn modelId="{8B3701A1-72FA-4EA7-9DFB-D25D521B5440}" type="presParOf" srcId="{42FAE3F8-04F8-4C53-B9BB-D2BEB2A0746F}" destId="{94B70B8C-7D71-49DA-BD8C-7765F9C706CF}" srcOrd="1" destOrd="0" presId="urn:microsoft.com/office/officeart/2005/8/layout/vList2"/>
    <dgm:cxn modelId="{03340006-0228-4166-B4A6-8F82B503DF78}" type="presParOf" srcId="{42FAE3F8-04F8-4C53-B9BB-D2BEB2A0746F}" destId="{D5885623-E4DA-49A1-B4B3-903D31293389}" srcOrd="2" destOrd="0" presId="urn:microsoft.com/office/officeart/2005/8/layout/vList2"/>
    <dgm:cxn modelId="{67E68F5E-5B43-4577-8C5A-97294D75C9CF}" type="presParOf" srcId="{42FAE3F8-04F8-4C53-B9BB-D2BEB2A0746F}" destId="{37D4CDBD-8FA9-4D16-B322-C29B8A3C4B2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1AF683-12D8-4EC5-B6BC-0EA2FEC028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8684D9-BFE1-4C59-9D05-C8A19929B7F8}">
      <dgm:prSet/>
      <dgm:spPr/>
      <dgm:t>
        <a:bodyPr/>
        <a:lstStyle/>
        <a:p>
          <a:r>
            <a:rPr lang="en-US" b="1" dirty="0" smtClean="0"/>
            <a:t>“Objective 2. Build capacity of selected developing countries to use forest and terrestrial carbon monitoring and management methodologies and technologies.” </a:t>
          </a:r>
          <a:endParaRPr lang="en-US" dirty="0"/>
        </a:p>
      </dgm:t>
    </dgm:pt>
    <dgm:pt modelId="{988454B4-0239-42EE-A04B-241D7F4CCB67}" type="parTrans" cxnId="{AB258BE9-C3FA-4C6D-9D8C-FE7B2B0708E1}">
      <dgm:prSet/>
      <dgm:spPr/>
      <dgm:t>
        <a:bodyPr/>
        <a:lstStyle/>
        <a:p>
          <a:endParaRPr lang="en-US"/>
        </a:p>
      </dgm:t>
    </dgm:pt>
    <dgm:pt modelId="{2B310B9C-856B-467D-A0E9-07458B78CD73}" type="sibTrans" cxnId="{AB258BE9-C3FA-4C6D-9D8C-FE7B2B0708E1}">
      <dgm:prSet/>
      <dgm:spPr/>
      <dgm:t>
        <a:bodyPr/>
        <a:lstStyle/>
        <a:p>
          <a:endParaRPr lang="en-US"/>
        </a:p>
      </dgm:t>
    </dgm:pt>
    <dgm:pt modelId="{7197D65A-3D9F-4AD2-886D-0DC653E73BC6}">
      <dgm:prSet/>
      <dgm:spPr/>
      <dgm:t>
        <a:bodyPr/>
        <a:lstStyle/>
        <a:p>
          <a:r>
            <a:rPr lang="en-US" dirty="0" err="1" smtClean="0"/>
            <a:t>SilvaCarbon</a:t>
          </a:r>
          <a:r>
            <a:rPr lang="en-US" dirty="0" smtClean="0"/>
            <a:t> develops resource materials, networks and provides training and technical assistance to personnel from participating countries-</a:t>
          </a:r>
          <a:r>
            <a:rPr lang="en-US" dirty="0" smtClean="0">
              <a:sym typeface="Wingdings" panose="05000000000000000000" pitchFamily="2" charset="2"/>
            </a:rPr>
            <a:t></a:t>
          </a:r>
          <a:r>
            <a:rPr lang="en-US" dirty="0" smtClean="0"/>
            <a:t> ensure that males and females in participating countries benefit equally from these capacity building services</a:t>
          </a:r>
          <a:r>
            <a:rPr lang="en-US" dirty="0" smtClean="0">
              <a:sym typeface="Wingdings" panose="05000000000000000000" pitchFamily="2" charset="2"/>
            </a:rPr>
            <a:t></a:t>
          </a:r>
          <a:r>
            <a:rPr lang="en-US" dirty="0" smtClean="0"/>
            <a:t> efforts should have been taken to invite women and men for all the trainings from the start </a:t>
          </a:r>
          <a:r>
            <a:rPr lang="en-US" dirty="0" smtClean="0">
              <a:sym typeface="Wingdings" panose="05000000000000000000" pitchFamily="2" charset="2"/>
            </a:rPr>
            <a:t></a:t>
          </a:r>
          <a:r>
            <a:rPr lang="en-US" dirty="0" smtClean="0"/>
            <a:t>Disaggregating rates of participation and learning outcomes by sex would help to identify gender gaps. </a:t>
          </a:r>
          <a:endParaRPr lang="en-US" dirty="0"/>
        </a:p>
      </dgm:t>
    </dgm:pt>
    <dgm:pt modelId="{EA9C4F34-B197-4E30-B5FF-B0088D9F1B59}" type="parTrans" cxnId="{C1F650F1-093B-4767-8A22-0F5C32174C37}">
      <dgm:prSet/>
      <dgm:spPr/>
      <dgm:t>
        <a:bodyPr/>
        <a:lstStyle/>
        <a:p>
          <a:endParaRPr lang="en-US"/>
        </a:p>
      </dgm:t>
    </dgm:pt>
    <dgm:pt modelId="{59F739D2-6229-409B-8AC2-6A596ED38316}" type="sibTrans" cxnId="{C1F650F1-093B-4767-8A22-0F5C32174C37}">
      <dgm:prSet/>
      <dgm:spPr/>
      <dgm:t>
        <a:bodyPr/>
        <a:lstStyle/>
        <a:p>
          <a:endParaRPr lang="en-US"/>
        </a:p>
      </dgm:t>
    </dgm:pt>
    <dgm:pt modelId="{332D7012-0154-497C-BB92-862B6FBD79B4}">
      <dgm:prSet/>
      <dgm:spPr/>
      <dgm:t>
        <a:bodyPr/>
        <a:lstStyle/>
        <a:p>
          <a:r>
            <a:rPr lang="en-US" b="1" dirty="0" smtClean="0"/>
            <a:t>Objective 4. Strengthen the community of forest and terrestrial carbon </a:t>
          </a:r>
          <a:r>
            <a:rPr lang="en-US" b="1" smtClean="0"/>
            <a:t>technical experts. </a:t>
          </a:r>
          <a:endParaRPr lang="en-US" dirty="0"/>
        </a:p>
      </dgm:t>
    </dgm:pt>
    <dgm:pt modelId="{3195FE8E-6484-4F35-8D34-322FEDB87E8E}" type="parTrans" cxnId="{DDA2E3A6-705F-435E-AD72-D289B7369E96}">
      <dgm:prSet/>
      <dgm:spPr/>
      <dgm:t>
        <a:bodyPr/>
        <a:lstStyle/>
        <a:p>
          <a:endParaRPr lang="en-US"/>
        </a:p>
      </dgm:t>
    </dgm:pt>
    <dgm:pt modelId="{179FF983-0947-49C7-B4B5-9A215AF820A3}" type="sibTrans" cxnId="{DDA2E3A6-705F-435E-AD72-D289B7369E96}">
      <dgm:prSet/>
      <dgm:spPr/>
      <dgm:t>
        <a:bodyPr/>
        <a:lstStyle/>
        <a:p>
          <a:endParaRPr lang="en-US"/>
        </a:p>
      </dgm:t>
    </dgm:pt>
    <dgm:pt modelId="{E60569D6-F11C-44D3-A50B-808637EC4BA1}">
      <dgm:prSet/>
      <dgm:spPr/>
      <dgm:t>
        <a:bodyPr/>
        <a:lstStyle/>
        <a:p>
          <a:r>
            <a:rPr lang="en-US" dirty="0" smtClean="0"/>
            <a:t>The community should draw equally on the talents of men and women as reflected in the membership as well as products  and services provided by this community. </a:t>
          </a:r>
          <a:endParaRPr lang="en-US" dirty="0"/>
        </a:p>
      </dgm:t>
    </dgm:pt>
    <dgm:pt modelId="{8D4AEBBD-B4EE-4F31-AA0F-59C4878D1984}" type="parTrans" cxnId="{8288D72F-8B41-4413-8B21-8D104091F0A0}">
      <dgm:prSet/>
      <dgm:spPr/>
      <dgm:t>
        <a:bodyPr/>
        <a:lstStyle/>
        <a:p>
          <a:endParaRPr lang="en-US"/>
        </a:p>
      </dgm:t>
    </dgm:pt>
    <dgm:pt modelId="{4B56D563-3006-4601-BE84-61F07AB40376}" type="sibTrans" cxnId="{8288D72F-8B41-4413-8B21-8D104091F0A0}">
      <dgm:prSet/>
      <dgm:spPr/>
      <dgm:t>
        <a:bodyPr/>
        <a:lstStyle/>
        <a:p>
          <a:endParaRPr lang="en-US"/>
        </a:p>
      </dgm:t>
    </dgm:pt>
    <dgm:pt modelId="{D7747B6A-490B-48FD-9682-E992B49F6EF0}">
      <dgm:prSet/>
      <dgm:spPr/>
      <dgm:t>
        <a:bodyPr/>
        <a:lstStyle/>
        <a:p>
          <a:r>
            <a:rPr lang="en-US" b="1" dirty="0" smtClean="0"/>
            <a:t>Objective 5. Interagency cooperation and collaboration.</a:t>
          </a:r>
          <a:endParaRPr lang="en-US" dirty="0"/>
        </a:p>
      </dgm:t>
    </dgm:pt>
    <dgm:pt modelId="{639FA4F9-0886-49B8-8522-8CCE47EF7747}" type="parTrans" cxnId="{7AF32316-A3CE-4FFD-A1C9-FC36CB520664}">
      <dgm:prSet/>
      <dgm:spPr/>
      <dgm:t>
        <a:bodyPr/>
        <a:lstStyle/>
        <a:p>
          <a:endParaRPr lang="en-US"/>
        </a:p>
      </dgm:t>
    </dgm:pt>
    <dgm:pt modelId="{CC54C5AE-5351-46FA-B9C4-66EC73906E6C}" type="sibTrans" cxnId="{7AF32316-A3CE-4FFD-A1C9-FC36CB520664}">
      <dgm:prSet/>
      <dgm:spPr/>
      <dgm:t>
        <a:bodyPr/>
        <a:lstStyle/>
        <a:p>
          <a:endParaRPr lang="en-US"/>
        </a:p>
      </dgm:t>
    </dgm:pt>
    <dgm:pt modelId="{A6B7918E-5C71-4E48-9230-EF4DD98A55E9}">
      <dgm:prSet/>
      <dgm:spPr/>
      <dgm:t>
        <a:bodyPr/>
        <a:lstStyle/>
        <a:p>
          <a:r>
            <a:rPr lang="en-US" dirty="0" smtClean="0"/>
            <a:t>All involved agencies involved in SilvaCarbon have to make GEFE a priority, if GEFE is to become a SilvaCarbon priority. </a:t>
          </a:r>
          <a:endParaRPr lang="en-US" dirty="0"/>
        </a:p>
      </dgm:t>
    </dgm:pt>
    <dgm:pt modelId="{56551EEC-C20C-4D11-A0D7-8A263C735046}" type="parTrans" cxnId="{B75C7244-59FF-40D6-9A30-BA8FD2D274A3}">
      <dgm:prSet/>
      <dgm:spPr/>
      <dgm:t>
        <a:bodyPr/>
        <a:lstStyle/>
        <a:p>
          <a:endParaRPr lang="en-US"/>
        </a:p>
      </dgm:t>
    </dgm:pt>
    <dgm:pt modelId="{85F64181-FF25-4341-BCCB-AD662C18759B}" type="sibTrans" cxnId="{B75C7244-59FF-40D6-9A30-BA8FD2D274A3}">
      <dgm:prSet/>
      <dgm:spPr/>
      <dgm:t>
        <a:bodyPr/>
        <a:lstStyle/>
        <a:p>
          <a:endParaRPr lang="en-US"/>
        </a:p>
      </dgm:t>
    </dgm:pt>
    <dgm:pt modelId="{1143CF9D-E9EB-48C8-B6BE-890A1043633C}">
      <dgm:prSet/>
      <dgm:spPr/>
      <dgm:t>
        <a:bodyPr/>
        <a:lstStyle/>
        <a:p>
          <a:r>
            <a:rPr lang="en-US" dirty="0" smtClean="0"/>
            <a:t>The differences in the levels of commitment, participation and productivity demonstrated by sex of scientists involved in SilvaCarbon could impact on the success of the program.</a:t>
          </a:r>
          <a:endParaRPr lang="en-US" dirty="0"/>
        </a:p>
      </dgm:t>
    </dgm:pt>
    <dgm:pt modelId="{AF3FA680-9462-4443-9668-B03D5359285D}" type="parTrans" cxnId="{DE21A68C-0BAF-4688-AC69-B9D913333197}">
      <dgm:prSet/>
      <dgm:spPr/>
      <dgm:t>
        <a:bodyPr/>
        <a:lstStyle/>
        <a:p>
          <a:endParaRPr lang="en-US"/>
        </a:p>
      </dgm:t>
    </dgm:pt>
    <dgm:pt modelId="{A3B22BFE-5F45-432D-9643-843C503DCB12}" type="sibTrans" cxnId="{DE21A68C-0BAF-4688-AC69-B9D913333197}">
      <dgm:prSet/>
      <dgm:spPr/>
      <dgm:t>
        <a:bodyPr/>
        <a:lstStyle/>
        <a:p>
          <a:endParaRPr lang="en-US"/>
        </a:p>
      </dgm:t>
    </dgm:pt>
    <dgm:pt modelId="{8361D83E-A5EB-43FC-906C-BDC24C210871}">
      <dgm:prSet/>
      <dgm:spPr/>
      <dgm:t>
        <a:bodyPr/>
        <a:lstStyle/>
        <a:p>
          <a:r>
            <a:rPr lang="en-US" dirty="0" smtClean="0"/>
            <a:t>Gender aspects may be in the training content, materials and methods. </a:t>
          </a:r>
          <a:endParaRPr lang="en-US" dirty="0"/>
        </a:p>
      </dgm:t>
    </dgm:pt>
    <dgm:pt modelId="{E3745744-ACB0-4829-958A-B2DEC71E028B}" type="parTrans" cxnId="{1A57BFF5-A8A7-4A5B-A048-18DFC00415EA}">
      <dgm:prSet/>
      <dgm:spPr/>
      <dgm:t>
        <a:bodyPr/>
        <a:lstStyle/>
        <a:p>
          <a:endParaRPr lang="en-US"/>
        </a:p>
      </dgm:t>
    </dgm:pt>
    <dgm:pt modelId="{9B3213A1-A947-467B-AA0F-A98141A43A49}" type="sibTrans" cxnId="{1A57BFF5-A8A7-4A5B-A048-18DFC00415EA}">
      <dgm:prSet/>
      <dgm:spPr/>
      <dgm:t>
        <a:bodyPr/>
        <a:lstStyle/>
        <a:p>
          <a:endParaRPr lang="en-US"/>
        </a:p>
      </dgm:t>
    </dgm:pt>
    <dgm:pt modelId="{EF34BD16-0C28-4A52-A32D-95BF2D02D813}">
      <dgm:prSet/>
      <dgm:spPr/>
      <dgm:t>
        <a:bodyPr/>
        <a:lstStyle/>
        <a:p>
          <a:r>
            <a:rPr lang="en-US" dirty="0" smtClean="0"/>
            <a:t>Identify, compare and assess agency and interagency mechanisms and organizational arrangements for engendering SilvaCarbon. </a:t>
          </a:r>
          <a:endParaRPr lang="en-US" dirty="0"/>
        </a:p>
      </dgm:t>
    </dgm:pt>
    <dgm:pt modelId="{712B8F93-CE3F-40EE-8353-85E5F17C30FC}" type="parTrans" cxnId="{1B1447A9-7BB0-4970-B65F-6EB6E453A1A8}">
      <dgm:prSet/>
      <dgm:spPr/>
      <dgm:t>
        <a:bodyPr/>
        <a:lstStyle/>
        <a:p>
          <a:endParaRPr lang="en-US"/>
        </a:p>
      </dgm:t>
    </dgm:pt>
    <dgm:pt modelId="{5A10CA73-A1B0-44DC-9419-94A82661BC52}" type="sibTrans" cxnId="{1B1447A9-7BB0-4970-B65F-6EB6E453A1A8}">
      <dgm:prSet/>
      <dgm:spPr/>
      <dgm:t>
        <a:bodyPr/>
        <a:lstStyle/>
        <a:p>
          <a:endParaRPr lang="en-US"/>
        </a:p>
      </dgm:t>
    </dgm:pt>
    <dgm:pt modelId="{2C9F731E-1B68-4C2C-9000-486765D1C4D8}" type="pres">
      <dgm:prSet presAssocID="{C11AF683-12D8-4EC5-B6BC-0EA2FEC02808}" presName="linear" presStyleCnt="0">
        <dgm:presLayoutVars>
          <dgm:animLvl val="lvl"/>
          <dgm:resizeHandles val="exact"/>
        </dgm:presLayoutVars>
      </dgm:prSet>
      <dgm:spPr/>
      <dgm:t>
        <a:bodyPr/>
        <a:lstStyle/>
        <a:p>
          <a:endParaRPr lang="en-US"/>
        </a:p>
      </dgm:t>
    </dgm:pt>
    <dgm:pt modelId="{557A625C-29E6-4AE1-8258-7233960D98AC}" type="pres">
      <dgm:prSet presAssocID="{428684D9-BFE1-4C59-9D05-C8A19929B7F8}" presName="parentText" presStyleLbl="node1" presStyleIdx="0" presStyleCnt="3">
        <dgm:presLayoutVars>
          <dgm:chMax val="0"/>
          <dgm:bulletEnabled val="1"/>
        </dgm:presLayoutVars>
      </dgm:prSet>
      <dgm:spPr/>
      <dgm:t>
        <a:bodyPr/>
        <a:lstStyle/>
        <a:p>
          <a:endParaRPr lang="en-US"/>
        </a:p>
      </dgm:t>
    </dgm:pt>
    <dgm:pt modelId="{A99FD996-61BE-4999-A1FB-B1FAFA1313D0}" type="pres">
      <dgm:prSet presAssocID="{428684D9-BFE1-4C59-9D05-C8A19929B7F8}" presName="childText" presStyleLbl="revTx" presStyleIdx="0" presStyleCnt="3">
        <dgm:presLayoutVars>
          <dgm:bulletEnabled val="1"/>
        </dgm:presLayoutVars>
      </dgm:prSet>
      <dgm:spPr/>
      <dgm:t>
        <a:bodyPr/>
        <a:lstStyle/>
        <a:p>
          <a:endParaRPr lang="en-US"/>
        </a:p>
      </dgm:t>
    </dgm:pt>
    <dgm:pt modelId="{0017830D-7A91-4EC6-B066-46B5C0DCD5AE}" type="pres">
      <dgm:prSet presAssocID="{332D7012-0154-497C-BB92-862B6FBD79B4}" presName="parentText" presStyleLbl="node1" presStyleIdx="1" presStyleCnt="3">
        <dgm:presLayoutVars>
          <dgm:chMax val="0"/>
          <dgm:bulletEnabled val="1"/>
        </dgm:presLayoutVars>
      </dgm:prSet>
      <dgm:spPr/>
      <dgm:t>
        <a:bodyPr/>
        <a:lstStyle/>
        <a:p>
          <a:endParaRPr lang="en-US"/>
        </a:p>
      </dgm:t>
    </dgm:pt>
    <dgm:pt modelId="{609E10AE-0434-49CB-8F25-1B86D6B8875E}" type="pres">
      <dgm:prSet presAssocID="{332D7012-0154-497C-BB92-862B6FBD79B4}" presName="childText" presStyleLbl="revTx" presStyleIdx="1" presStyleCnt="3">
        <dgm:presLayoutVars>
          <dgm:bulletEnabled val="1"/>
        </dgm:presLayoutVars>
      </dgm:prSet>
      <dgm:spPr/>
      <dgm:t>
        <a:bodyPr/>
        <a:lstStyle/>
        <a:p>
          <a:endParaRPr lang="en-US"/>
        </a:p>
      </dgm:t>
    </dgm:pt>
    <dgm:pt modelId="{CA86DFAE-8851-4B0A-A0C0-71706E503688}" type="pres">
      <dgm:prSet presAssocID="{D7747B6A-490B-48FD-9682-E992B49F6EF0}" presName="parentText" presStyleLbl="node1" presStyleIdx="2" presStyleCnt="3">
        <dgm:presLayoutVars>
          <dgm:chMax val="0"/>
          <dgm:bulletEnabled val="1"/>
        </dgm:presLayoutVars>
      </dgm:prSet>
      <dgm:spPr/>
      <dgm:t>
        <a:bodyPr/>
        <a:lstStyle/>
        <a:p>
          <a:endParaRPr lang="en-US"/>
        </a:p>
      </dgm:t>
    </dgm:pt>
    <dgm:pt modelId="{4BAD4634-C746-4749-8F4D-DF345AD01B7C}" type="pres">
      <dgm:prSet presAssocID="{D7747B6A-490B-48FD-9682-E992B49F6EF0}" presName="childText" presStyleLbl="revTx" presStyleIdx="2" presStyleCnt="3">
        <dgm:presLayoutVars>
          <dgm:bulletEnabled val="1"/>
        </dgm:presLayoutVars>
      </dgm:prSet>
      <dgm:spPr/>
      <dgm:t>
        <a:bodyPr/>
        <a:lstStyle/>
        <a:p>
          <a:endParaRPr lang="en-US"/>
        </a:p>
      </dgm:t>
    </dgm:pt>
  </dgm:ptLst>
  <dgm:cxnLst>
    <dgm:cxn modelId="{4EACE52E-EA8A-41ED-90F0-BE0076501DA1}" type="presOf" srcId="{1143CF9D-E9EB-48C8-B6BE-890A1043633C}" destId="{609E10AE-0434-49CB-8F25-1B86D6B8875E}" srcOrd="0" destOrd="1" presId="urn:microsoft.com/office/officeart/2005/8/layout/vList2"/>
    <dgm:cxn modelId="{B75C7244-59FF-40D6-9A30-BA8FD2D274A3}" srcId="{D7747B6A-490B-48FD-9682-E992B49F6EF0}" destId="{A6B7918E-5C71-4E48-9230-EF4DD98A55E9}" srcOrd="0" destOrd="0" parTransId="{56551EEC-C20C-4D11-A0D7-8A263C735046}" sibTransId="{85F64181-FF25-4341-BCCB-AD662C18759B}"/>
    <dgm:cxn modelId="{808B2C15-CA28-4AFA-A220-9C460E790693}" type="presOf" srcId="{D7747B6A-490B-48FD-9682-E992B49F6EF0}" destId="{CA86DFAE-8851-4B0A-A0C0-71706E503688}" srcOrd="0" destOrd="0" presId="urn:microsoft.com/office/officeart/2005/8/layout/vList2"/>
    <dgm:cxn modelId="{65BDC309-4B26-41C2-B060-365D2CAA6668}" type="presOf" srcId="{EF34BD16-0C28-4A52-A32D-95BF2D02D813}" destId="{4BAD4634-C746-4749-8F4D-DF345AD01B7C}" srcOrd="0" destOrd="1" presId="urn:microsoft.com/office/officeart/2005/8/layout/vList2"/>
    <dgm:cxn modelId="{7AF32316-A3CE-4FFD-A1C9-FC36CB520664}" srcId="{C11AF683-12D8-4EC5-B6BC-0EA2FEC02808}" destId="{D7747B6A-490B-48FD-9682-E992B49F6EF0}" srcOrd="2" destOrd="0" parTransId="{639FA4F9-0886-49B8-8522-8CCE47EF7747}" sibTransId="{CC54C5AE-5351-46FA-B9C4-66EC73906E6C}"/>
    <dgm:cxn modelId="{8288D72F-8B41-4413-8B21-8D104091F0A0}" srcId="{332D7012-0154-497C-BB92-862B6FBD79B4}" destId="{E60569D6-F11C-44D3-A50B-808637EC4BA1}" srcOrd="0" destOrd="0" parTransId="{8D4AEBBD-B4EE-4F31-AA0F-59C4878D1984}" sibTransId="{4B56D563-3006-4601-BE84-61F07AB40376}"/>
    <dgm:cxn modelId="{1A57BFF5-A8A7-4A5B-A048-18DFC00415EA}" srcId="{428684D9-BFE1-4C59-9D05-C8A19929B7F8}" destId="{8361D83E-A5EB-43FC-906C-BDC24C210871}" srcOrd="1" destOrd="0" parTransId="{E3745744-ACB0-4829-958A-B2DEC71E028B}" sibTransId="{9B3213A1-A947-467B-AA0F-A98141A43A49}"/>
    <dgm:cxn modelId="{1B1447A9-7BB0-4970-B65F-6EB6E453A1A8}" srcId="{D7747B6A-490B-48FD-9682-E992B49F6EF0}" destId="{EF34BD16-0C28-4A52-A32D-95BF2D02D813}" srcOrd="1" destOrd="0" parTransId="{712B8F93-CE3F-40EE-8353-85E5F17C30FC}" sibTransId="{5A10CA73-A1B0-44DC-9419-94A82661BC52}"/>
    <dgm:cxn modelId="{D7E2DE14-7C23-4EA9-A5CF-50BF7B1CCA23}" type="presOf" srcId="{C11AF683-12D8-4EC5-B6BC-0EA2FEC02808}" destId="{2C9F731E-1B68-4C2C-9000-486765D1C4D8}" srcOrd="0" destOrd="0" presId="urn:microsoft.com/office/officeart/2005/8/layout/vList2"/>
    <dgm:cxn modelId="{2FE69AB9-C654-458B-9032-1A045B44EB07}" type="presOf" srcId="{7197D65A-3D9F-4AD2-886D-0DC653E73BC6}" destId="{A99FD996-61BE-4999-A1FB-B1FAFA1313D0}" srcOrd="0" destOrd="0" presId="urn:microsoft.com/office/officeart/2005/8/layout/vList2"/>
    <dgm:cxn modelId="{77099E1E-170D-4DA6-8004-103C0868040F}" type="presOf" srcId="{332D7012-0154-497C-BB92-862B6FBD79B4}" destId="{0017830D-7A91-4EC6-B066-46B5C0DCD5AE}" srcOrd="0" destOrd="0" presId="urn:microsoft.com/office/officeart/2005/8/layout/vList2"/>
    <dgm:cxn modelId="{F293659D-2AD2-409C-B5D4-ACB0C29D6A8C}" type="presOf" srcId="{E60569D6-F11C-44D3-A50B-808637EC4BA1}" destId="{609E10AE-0434-49CB-8F25-1B86D6B8875E}" srcOrd="0" destOrd="0" presId="urn:microsoft.com/office/officeart/2005/8/layout/vList2"/>
    <dgm:cxn modelId="{DDA2E3A6-705F-435E-AD72-D289B7369E96}" srcId="{C11AF683-12D8-4EC5-B6BC-0EA2FEC02808}" destId="{332D7012-0154-497C-BB92-862B6FBD79B4}" srcOrd="1" destOrd="0" parTransId="{3195FE8E-6484-4F35-8D34-322FEDB87E8E}" sibTransId="{179FF983-0947-49C7-B4B5-9A215AF820A3}"/>
    <dgm:cxn modelId="{C0559C70-D291-4708-A386-2E38246D3793}" type="presOf" srcId="{8361D83E-A5EB-43FC-906C-BDC24C210871}" destId="{A99FD996-61BE-4999-A1FB-B1FAFA1313D0}" srcOrd="0" destOrd="1" presId="urn:microsoft.com/office/officeart/2005/8/layout/vList2"/>
    <dgm:cxn modelId="{C1F650F1-093B-4767-8A22-0F5C32174C37}" srcId="{428684D9-BFE1-4C59-9D05-C8A19929B7F8}" destId="{7197D65A-3D9F-4AD2-886D-0DC653E73BC6}" srcOrd="0" destOrd="0" parTransId="{EA9C4F34-B197-4E30-B5FF-B0088D9F1B59}" sibTransId="{59F739D2-6229-409B-8AC2-6A596ED38316}"/>
    <dgm:cxn modelId="{830D5D40-C269-4D98-A18F-8E28970C0639}" type="presOf" srcId="{428684D9-BFE1-4C59-9D05-C8A19929B7F8}" destId="{557A625C-29E6-4AE1-8258-7233960D98AC}" srcOrd="0" destOrd="0" presId="urn:microsoft.com/office/officeart/2005/8/layout/vList2"/>
    <dgm:cxn modelId="{DE21A68C-0BAF-4688-AC69-B9D913333197}" srcId="{332D7012-0154-497C-BB92-862B6FBD79B4}" destId="{1143CF9D-E9EB-48C8-B6BE-890A1043633C}" srcOrd="1" destOrd="0" parTransId="{AF3FA680-9462-4443-9668-B03D5359285D}" sibTransId="{A3B22BFE-5F45-432D-9643-843C503DCB12}"/>
    <dgm:cxn modelId="{AB258BE9-C3FA-4C6D-9D8C-FE7B2B0708E1}" srcId="{C11AF683-12D8-4EC5-B6BC-0EA2FEC02808}" destId="{428684D9-BFE1-4C59-9D05-C8A19929B7F8}" srcOrd="0" destOrd="0" parTransId="{988454B4-0239-42EE-A04B-241D7F4CCB67}" sibTransId="{2B310B9C-856B-467D-A0E9-07458B78CD73}"/>
    <dgm:cxn modelId="{7E377EF3-5FDE-4DC8-BFCB-3E121D1F2544}" type="presOf" srcId="{A6B7918E-5C71-4E48-9230-EF4DD98A55E9}" destId="{4BAD4634-C746-4749-8F4D-DF345AD01B7C}" srcOrd="0" destOrd="0" presId="urn:microsoft.com/office/officeart/2005/8/layout/vList2"/>
    <dgm:cxn modelId="{C919C233-5AD0-4917-8B0C-51D6994B59E9}" type="presParOf" srcId="{2C9F731E-1B68-4C2C-9000-486765D1C4D8}" destId="{557A625C-29E6-4AE1-8258-7233960D98AC}" srcOrd="0" destOrd="0" presId="urn:microsoft.com/office/officeart/2005/8/layout/vList2"/>
    <dgm:cxn modelId="{0AB1211E-2216-45D9-BA47-E214BD26E87E}" type="presParOf" srcId="{2C9F731E-1B68-4C2C-9000-486765D1C4D8}" destId="{A99FD996-61BE-4999-A1FB-B1FAFA1313D0}" srcOrd="1" destOrd="0" presId="urn:microsoft.com/office/officeart/2005/8/layout/vList2"/>
    <dgm:cxn modelId="{4E80DA54-7CD5-4AF4-AE7D-DBEDB0487CA5}" type="presParOf" srcId="{2C9F731E-1B68-4C2C-9000-486765D1C4D8}" destId="{0017830D-7A91-4EC6-B066-46B5C0DCD5AE}" srcOrd="2" destOrd="0" presId="urn:microsoft.com/office/officeart/2005/8/layout/vList2"/>
    <dgm:cxn modelId="{D9ED48D9-7B60-48AC-BC31-5466FB8597DB}" type="presParOf" srcId="{2C9F731E-1B68-4C2C-9000-486765D1C4D8}" destId="{609E10AE-0434-49CB-8F25-1B86D6B8875E}" srcOrd="3" destOrd="0" presId="urn:microsoft.com/office/officeart/2005/8/layout/vList2"/>
    <dgm:cxn modelId="{5FC2C4CB-22A5-4C0D-8AAE-29729DE14056}" type="presParOf" srcId="{2C9F731E-1B68-4C2C-9000-486765D1C4D8}" destId="{CA86DFAE-8851-4B0A-A0C0-71706E503688}" srcOrd="4" destOrd="0" presId="urn:microsoft.com/office/officeart/2005/8/layout/vList2"/>
    <dgm:cxn modelId="{75A6BB2E-4EF4-4AE9-8BDA-228AF965BB78}" type="presParOf" srcId="{2C9F731E-1B68-4C2C-9000-486765D1C4D8}" destId="{4BAD4634-C746-4749-8F4D-DF345AD01B7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1AF683-12D8-4EC5-B6BC-0EA2FEC0280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8684D9-BFE1-4C59-9D05-C8A19929B7F8}">
      <dgm:prSet/>
      <dgm:spPr/>
      <dgm:t>
        <a:bodyPr/>
        <a:lstStyle/>
        <a:p>
          <a:r>
            <a:rPr lang="en-US" b="1" i="1" dirty="0" smtClean="0"/>
            <a:t>Budget for integrating gender in the evaluation </a:t>
          </a:r>
          <a:endParaRPr lang="en-US" dirty="0"/>
        </a:p>
      </dgm:t>
    </dgm:pt>
    <dgm:pt modelId="{988454B4-0239-42EE-A04B-241D7F4CCB67}" type="parTrans" cxnId="{AB258BE9-C3FA-4C6D-9D8C-FE7B2B0708E1}">
      <dgm:prSet/>
      <dgm:spPr/>
      <dgm:t>
        <a:bodyPr/>
        <a:lstStyle/>
        <a:p>
          <a:endParaRPr lang="en-US"/>
        </a:p>
      </dgm:t>
    </dgm:pt>
    <dgm:pt modelId="{2B310B9C-856B-467D-A0E9-07458B78CD73}" type="sibTrans" cxnId="{AB258BE9-C3FA-4C6D-9D8C-FE7B2B0708E1}">
      <dgm:prSet/>
      <dgm:spPr/>
      <dgm:t>
        <a:bodyPr/>
        <a:lstStyle/>
        <a:p>
          <a:endParaRPr lang="en-US"/>
        </a:p>
      </dgm:t>
    </dgm:pt>
    <dgm:pt modelId="{7197D65A-3D9F-4AD2-886D-0DC653E73BC6}">
      <dgm:prSet/>
      <dgm:spPr/>
      <dgm:t>
        <a:bodyPr/>
        <a:lstStyle/>
        <a:p>
          <a:r>
            <a:rPr lang="en-US" dirty="0" smtClean="0"/>
            <a:t>Invest “extra” funds for integrating gender as an additional piece of work.  </a:t>
          </a:r>
          <a:endParaRPr lang="en-US" dirty="0"/>
        </a:p>
      </dgm:t>
    </dgm:pt>
    <dgm:pt modelId="{EA9C4F34-B197-4E30-B5FF-B0088D9F1B59}" type="parTrans" cxnId="{C1F650F1-093B-4767-8A22-0F5C32174C37}">
      <dgm:prSet/>
      <dgm:spPr/>
      <dgm:t>
        <a:bodyPr/>
        <a:lstStyle/>
        <a:p>
          <a:endParaRPr lang="en-US"/>
        </a:p>
      </dgm:t>
    </dgm:pt>
    <dgm:pt modelId="{59F739D2-6229-409B-8AC2-6A596ED38316}" type="sibTrans" cxnId="{C1F650F1-093B-4767-8A22-0F5C32174C37}">
      <dgm:prSet/>
      <dgm:spPr/>
      <dgm:t>
        <a:bodyPr/>
        <a:lstStyle/>
        <a:p>
          <a:endParaRPr lang="en-US"/>
        </a:p>
      </dgm:t>
    </dgm:pt>
    <dgm:pt modelId="{332D7012-0154-497C-BB92-862B6FBD79B4}">
      <dgm:prSet/>
      <dgm:spPr/>
      <dgm:t>
        <a:bodyPr/>
        <a:lstStyle/>
        <a:p>
          <a:r>
            <a:rPr lang="en-US" b="1" i="1" dirty="0" smtClean="0"/>
            <a:t>The Evaluation Team should have gender in evaluation expertise</a:t>
          </a:r>
          <a:endParaRPr lang="en-US" dirty="0"/>
        </a:p>
      </dgm:t>
    </dgm:pt>
    <dgm:pt modelId="{3195FE8E-6484-4F35-8D34-322FEDB87E8E}" type="parTrans" cxnId="{DDA2E3A6-705F-435E-AD72-D289B7369E96}">
      <dgm:prSet/>
      <dgm:spPr/>
      <dgm:t>
        <a:bodyPr/>
        <a:lstStyle/>
        <a:p>
          <a:endParaRPr lang="en-US"/>
        </a:p>
      </dgm:t>
    </dgm:pt>
    <dgm:pt modelId="{179FF983-0947-49C7-B4B5-9A215AF820A3}" type="sibTrans" cxnId="{DDA2E3A6-705F-435E-AD72-D289B7369E96}">
      <dgm:prSet/>
      <dgm:spPr/>
      <dgm:t>
        <a:bodyPr/>
        <a:lstStyle/>
        <a:p>
          <a:endParaRPr lang="en-US"/>
        </a:p>
      </dgm:t>
    </dgm:pt>
    <dgm:pt modelId="{E60569D6-F11C-44D3-A50B-808637EC4BA1}">
      <dgm:prSet/>
      <dgm:spPr/>
      <dgm:t>
        <a:bodyPr/>
        <a:lstStyle/>
        <a:p>
          <a:r>
            <a:rPr lang="en-US" dirty="0" smtClean="0"/>
            <a:t>Engendering the data collection instruments for key informant interviews, online survey, pre and post training assessments and site visits</a:t>
          </a:r>
          <a:endParaRPr lang="en-US" dirty="0"/>
        </a:p>
      </dgm:t>
    </dgm:pt>
    <dgm:pt modelId="{8D4AEBBD-B4EE-4F31-AA0F-59C4878D1984}" type="parTrans" cxnId="{8288D72F-8B41-4413-8B21-8D104091F0A0}">
      <dgm:prSet/>
      <dgm:spPr/>
      <dgm:t>
        <a:bodyPr/>
        <a:lstStyle/>
        <a:p>
          <a:endParaRPr lang="en-US"/>
        </a:p>
      </dgm:t>
    </dgm:pt>
    <dgm:pt modelId="{4B56D563-3006-4601-BE84-61F07AB40376}" type="sibTrans" cxnId="{8288D72F-8B41-4413-8B21-8D104091F0A0}">
      <dgm:prSet/>
      <dgm:spPr/>
      <dgm:t>
        <a:bodyPr/>
        <a:lstStyle/>
        <a:p>
          <a:endParaRPr lang="en-US"/>
        </a:p>
      </dgm:t>
    </dgm:pt>
    <dgm:pt modelId="{D7747B6A-490B-48FD-9682-E992B49F6EF0}">
      <dgm:prSet/>
      <dgm:spPr/>
      <dgm:t>
        <a:bodyPr/>
        <a:lstStyle/>
        <a:p>
          <a:r>
            <a:rPr lang="en-US" b="1" i="1" dirty="0" smtClean="0"/>
            <a:t>Highlight GEFE related findings and recommendations in evaluation report(s)</a:t>
          </a:r>
          <a:endParaRPr lang="en-US" dirty="0"/>
        </a:p>
      </dgm:t>
    </dgm:pt>
    <dgm:pt modelId="{639FA4F9-0886-49B8-8522-8CCE47EF7747}" type="parTrans" cxnId="{7AF32316-A3CE-4FFD-A1C9-FC36CB520664}">
      <dgm:prSet/>
      <dgm:spPr/>
      <dgm:t>
        <a:bodyPr/>
        <a:lstStyle/>
        <a:p>
          <a:endParaRPr lang="en-US"/>
        </a:p>
      </dgm:t>
    </dgm:pt>
    <dgm:pt modelId="{CC54C5AE-5351-46FA-B9C4-66EC73906E6C}" type="sibTrans" cxnId="{7AF32316-A3CE-4FFD-A1C9-FC36CB520664}">
      <dgm:prSet/>
      <dgm:spPr/>
      <dgm:t>
        <a:bodyPr/>
        <a:lstStyle/>
        <a:p>
          <a:endParaRPr lang="en-US"/>
        </a:p>
      </dgm:t>
    </dgm:pt>
    <dgm:pt modelId="{A6B7918E-5C71-4E48-9230-EF4DD98A55E9}">
      <dgm:prSet/>
      <dgm:spPr/>
      <dgm:t>
        <a:bodyPr/>
        <a:lstStyle/>
        <a:p>
          <a:r>
            <a:rPr lang="en-US" dirty="0" smtClean="0"/>
            <a:t>Weave-in GEFE related findings and recommendations into the evaluation’s main findings and recommendations as relevant.</a:t>
          </a:r>
          <a:endParaRPr lang="en-US" dirty="0"/>
        </a:p>
      </dgm:t>
    </dgm:pt>
    <dgm:pt modelId="{56551EEC-C20C-4D11-A0D7-8A263C735046}" type="parTrans" cxnId="{B75C7244-59FF-40D6-9A30-BA8FD2D274A3}">
      <dgm:prSet/>
      <dgm:spPr/>
      <dgm:t>
        <a:bodyPr/>
        <a:lstStyle/>
        <a:p>
          <a:endParaRPr lang="en-US"/>
        </a:p>
      </dgm:t>
    </dgm:pt>
    <dgm:pt modelId="{85F64181-FF25-4341-BCCB-AD662C18759B}" type="sibTrans" cxnId="{B75C7244-59FF-40D6-9A30-BA8FD2D274A3}">
      <dgm:prSet/>
      <dgm:spPr/>
      <dgm:t>
        <a:bodyPr/>
        <a:lstStyle/>
        <a:p>
          <a:endParaRPr lang="en-US"/>
        </a:p>
      </dgm:t>
    </dgm:pt>
    <dgm:pt modelId="{C8E8D3BE-7C0D-49E4-A23A-9237ED214838}">
      <dgm:prSet/>
      <dgm:spPr/>
      <dgm:t>
        <a:bodyPr/>
        <a:lstStyle/>
        <a:p>
          <a:r>
            <a:rPr lang="en-US" dirty="0" smtClean="0"/>
            <a:t>Findings relating to gender gaps using sex-disaggregated data: tables, charts and other graphics. </a:t>
          </a:r>
          <a:endParaRPr lang="en-US" dirty="0"/>
        </a:p>
      </dgm:t>
    </dgm:pt>
    <dgm:pt modelId="{1DB25350-0DB6-4298-865D-D8C056B7F43E}" type="parTrans" cxnId="{82AF8D33-5CB0-4A79-836C-118CC10F17D9}">
      <dgm:prSet/>
      <dgm:spPr/>
      <dgm:t>
        <a:bodyPr/>
        <a:lstStyle/>
        <a:p>
          <a:endParaRPr lang="en-US"/>
        </a:p>
      </dgm:t>
    </dgm:pt>
    <dgm:pt modelId="{0B6AA79A-E34A-44E6-A980-85C24C3845E8}" type="sibTrans" cxnId="{82AF8D33-5CB0-4A79-836C-118CC10F17D9}">
      <dgm:prSet/>
      <dgm:spPr/>
      <dgm:t>
        <a:bodyPr/>
        <a:lstStyle/>
        <a:p>
          <a:endParaRPr lang="en-US"/>
        </a:p>
      </dgm:t>
    </dgm:pt>
    <dgm:pt modelId="{1CE55D63-7ACB-451A-BD1E-7FCD1DDE8C96}">
      <dgm:prSet/>
      <dgm:spPr/>
      <dgm:t>
        <a:bodyPr/>
        <a:lstStyle/>
        <a:p>
          <a:r>
            <a:rPr lang="en-US" dirty="0" smtClean="0"/>
            <a:t>Summary charts/graphics could be prepared to list in summary form. </a:t>
          </a:r>
          <a:endParaRPr lang="en-US" dirty="0"/>
        </a:p>
      </dgm:t>
    </dgm:pt>
    <dgm:pt modelId="{D2EBA73A-C1B2-40C1-B495-5929A31E82EB}" type="parTrans" cxnId="{1C0CC81A-09E7-46EB-A567-C22DF6552BE9}">
      <dgm:prSet/>
      <dgm:spPr/>
      <dgm:t>
        <a:bodyPr/>
        <a:lstStyle/>
        <a:p>
          <a:endParaRPr lang="en-US"/>
        </a:p>
      </dgm:t>
    </dgm:pt>
    <dgm:pt modelId="{35D44E97-FB9F-4BBC-8500-E397EBD11EE7}" type="sibTrans" cxnId="{1C0CC81A-09E7-46EB-A567-C22DF6552BE9}">
      <dgm:prSet/>
      <dgm:spPr/>
      <dgm:t>
        <a:bodyPr/>
        <a:lstStyle/>
        <a:p>
          <a:endParaRPr lang="en-US"/>
        </a:p>
      </dgm:t>
    </dgm:pt>
    <dgm:pt modelId="{FC698781-7C5E-4C41-8777-4722C6178BA2}">
      <dgm:prSet/>
      <dgm:spPr/>
      <dgm:t>
        <a:bodyPr/>
        <a:lstStyle/>
        <a:p>
          <a:r>
            <a:rPr lang="en-US" dirty="0" smtClean="0"/>
            <a:t>The most important GEFE related findings should be included in the Executive Summary.</a:t>
          </a:r>
          <a:endParaRPr lang="en-US" dirty="0"/>
        </a:p>
      </dgm:t>
    </dgm:pt>
    <dgm:pt modelId="{F19787B9-280F-415F-A6BA-47490CE4E726}" type="parTrans" cxnId="{7B35BE78-8C44-4CAB-B425-CFECB2B38D87}">
      <dgm:prSet/>
      <dgm:spPr/>
      <dgm:t>
        <a:bodyPr/>
        <a:lstStyle/>
        <a:p>
          <a:endParaRPr lang="en-US"/>
        </a:p>
      </dgm:t>
    </dgm:pt>
    <dgm:pt modelId="{EA313A9A-83E2-4662-8275-1AC60279BF3A}" type="sibTrans" cxnId="{7B35BE78-8C44-4CAB-B425-CFECB2B38D87}">
      <dgm:prSet/>
      <dgm:spPr/>
      <dgm:t>
        <a:bodyPr/>
        <a:lstStyle/>
        <a:p>
          <a:endParaRPr lang="en-US"/>
        </a:p>
      </dgm:t>
    </dgm:pt>
    <dgm:pt modelId="{2B0D5E96-EBFB-4B3B-92A3-2D1EDA0A1248}">
      <dgm:prSet/>
      <dgm:spPr/>
      <dgm:t>
        <a:bodyPr/>
        <a:lstStyle/>
        <a:p>
          <a:r>
            <a:rPr lang="en-US" dirty="0" smtClean="0"/>
            <a:t>Ensuring that gender sensitive data are analyzed comprehensively and the findings incorporated adequately in the evaluation report and presentations. </a:t>
          </a:r>
          <a:endParaRPr lang="en-US" dirty="0"/>
        </a:p>
      </dgm:t>
    </dgm:pt>
    <dgm:pt modelId="{01EA789E-C48C-4654-8227-6E46013E3E77}" type="parTrans" cxnId="{B281398F-DD9C-4593-B5E5-5D4F696B7BDD}">
      <dgm:prSet/>
      <dgm:spPr/>
      <dgm:t>
        <a:bodyPr/>
        <a:lstStyle/>
        <a:p>
          <a:endParaRPr lang="en-US"/>
        </a:p>
      </dgm:t>
    </dgm:pt>
    <dgm:pt modelId="{F6896155-E56E-4778-986A-0A046D45F979}" type="sibTrans" cxnId="{B281398F-DD9C-4593-B5E5-5D4F696B7BDD}">
      <dgm:prSet/>
      <dgm:spPr/>
      <dgm:t>
        <a:bodyPr/>
        <a:lstStyle/>
        <a:p>
          <a:endParaRPr lang="en-US"/>
        </a:p>
      </dgm:t>
    </dgm:pt>
    <dgm:pt modelId="{2C9F731E-1B68-4C2C-9000-486765D1C4D8}" type="pres">
      <dgm:prSet presAssocID="{C11AF683-12D8-4EC5-B6BC-0EA2FEC02808}" presName="linear" presStyleCnt="0">
        <dgm:presLayoutVars>
          <dgm:animLvl val="lvl"/>
          <dgm:resizeHandles val="exact"/>
        </dgm:presLayoutVars>
      </dgm:prSet>
      <dgm:spPr/>
      <dgm:t>
        <a:bodyPr/>
        <a:lstStyle/>
        <a:p>
          <a:endParaRPr lang="en-US"/>
        </a:p>
      </dgm:t>
    </dgm:pt>
    <dgm:pt modelId="{557A625C-29E6-4AE1-8258-7233960D98AC}" type="pres">
      <dgm:prSet presAssocID="{428684D9-BFE1-4C59-9D05-C8A19929B7F8}" presName="parentText" presStyleLbl="node1" presStyleIdx="0" presStyleCnt="3">
        <dgm:presLayoutVars>
          <dgm:chMax val="0"/>
          <dgm:bulletEnabled val="1"/>
        </dgm:presLayoutVars>
      </dgm:prSet>
      <dgm:spPr/>
      <dgm:t>
        <a:bodyPr/>
        <a:lstStyle/>
        <a:p>
          <a:endParaRPr lang="en-US"/>
        </a:p>
      </dgm:t>
    </dgm:pt>
    <dgm:pt modelId="{A99FD996-61BE-4999-A1FB-B1FAFA1313D0}" type="pres">
      <dgm:prSet presAssocID="{428684D9-BFE1-4C59-9D05-C8A19929B7F8}" presName="childText" presStyleLbl="revTx" presStyleIdx="0" presStyleCnt="3">
        <dgm:presLayoutVars>
          <dgm:bulletEnabled val="1"/>
        </dgm:presLayoutVars>
      </dgm:prSet>
      <dgm:spPr/>
      <dgm:t>
        <a:bodyPr/>
        <a:lstStyle/>
        <a:p>
          <a:endParaRPr lang="en-US"/>
        </a:p>
      </dgm:t>
    </dgm:pt>
    <dgm:pt modelId="{0017830D-7A91-4EC6-B066-46B5C0DCD5AE}" type="pres">
      <dgm:prSet presAssocID="{332D7012-0154-497C-BB92-862B6FBD79B4}" presName="parentText" presStyleLbl="node1" presStyleIdx="1" presStyleCnt="3">
        <dgm:presLayoutVars>
          <dgm:chMax val="0"/>
          <dgm:bulletEnabled val="1"/>
        </dgm:presLayoutVars>
      </dgm:prSet>
      <dgm:spPr/>
      <dgm:t>
        <a:bodyPr/>
        <a:lstStyle/>
        <a:p>
          <a:endParaRPr lang="en-US"/>
        </a:p>
      </dgm:t>
    </dgm:pt>
    <dgm:pt modelId="{609E10AE-0434-49CB-8F25-1B86D6B8875E}" type="pres">
      <dgm:prSet presAssocID="{332D7012-0154-497C-BB92-862B6FBD79B4}" presName="childText" presStyleLbl="revTx" presStyleIdx="1" presStyleCnt="3">
        <dgm:presLayoutVars>
          <dgm:bulletEnabled val="1"/>
        </dgm:presLayoutVars>
      </dgm:prSet>
      <dgm:spPr/>
      <dgm:t>
        <a:bodyPr/>
        <a:lstStyle/>
        <a:p>
          <a:endParaRPr lang="en-US"/>
        </a:p>
      </dgm:t>
    </dgm:pt>
    <dgm:pt modelId="{CA86DFAE-8851-4B0A-A0C0-71706E503688}" type="pres">
      <dgm:prSet presAssocID="{D7747B6A-490B-48FD-9682-E992B49F6EF0}" presName="parentText" presStyleLbl="node1" presStyleIdx="2" presStyleCnt="3">
        <dgm:presLayoutVars>
          <dgm:chMax val="0"/>
          <dgm:bulletEnabled val="1"/>
        </dgm:presLayoutVars>
      </dgm:prSet>
      <dgm:spPr/>
      <dgm:t>
        <a:bodyPr/>
        <a:lstStyle/>
        <a:p>
          <a:endParaRPr lang="en-US"/>
        </a:p>
      </dgm:t>
    </dgm:pt>
    <dgm:pt modelId="{4BAD4634-C746-4749-8F4D-DF345AD01B7C}" type="pres">
      <dgm:prSet presAssocID="{D7747B6A-490B-48FD-9682-E992B49F6EF0}" presName="childText" presStyleLbl="revTx" presStyleIdx="2" presStyleCnt="3">
        <dgm:presLayoutVars>
          <dgm:bulletEnabled val="1"/>
        </dgm:presLayoutVars>
      </dgm:prSet>
      <dgm:spPr/>
      <dgm:t>
        <a:bodyPr/>
        <a:lstStyle/>
        <a:p>
          <a:endParaRPr lang="en-US"/>
        </a:p>
      </dgm:t>
    </dgm:pt>
  </dgm:ptLst>
  <dgm:cxnLst>
    <dgm:cxn modelId="{7B35BE78-8C44-4CAB-B425-CFECB2B38D87}" srcId="{D7747B6A-490B-48FD-9682-E992B49F6EF0}" destId="{FC698781-7C5E-4C41-8777-4722C6178BA2}" srcOrd="3" destOrd="0" parTransId="{F19787B9-280F-415F-A6BA-47490CE4E726}" sibTransId="{EA313A9A-83E2-4662-8275-1AC60279BF3A}"/>
    <dgm:cxn modelId="{1C0CC81A-09E7-46EB-A567-C22DF6552BE9}" srcId="{D7747B6A-490B-48FD-9682-E992B49F6EF0}" destId="{1CE55D63-7ACB-451A-BD1E-7FCD1DDE8C96}" srcOrd="2" destOrd="0" parTransId="{D2EBA73A-C1B2-40C1-B495-5929A31E82EB}" sibTransId="{35D44E97-FB9F-4BBC-8500-E397EBD11EE7}"/>
    <dgm:cxn modelId="{9817F373-6DAE-460D-8745-ABE0484D90F8}" type="presOf" srcId="{D7747B6A-490B-48FD-9682-E992B49F6EF0}" destId="{CA86DFAE-8851-4B0A-A0C0-71706E503688}" srcOrd="0" destOrd="0" presId="urn:microsoft.com/office/officeart/2005/8/layout/vList2"/>
    <dgm:cxn modelId="{DDA2E3A6-705F-435E-AD72-D289B7369E96}" srcId="{C11AF683-12D8-4EC5-B6BC-0EA2FEC02808}" destId="{332D7012-0154-497C-BB92-862B6FBD79B4}" srcOrd="1" destOrd="0" parTransId="{3195FE8E-6484-4F35-8D34-322FEDB87E8E}" sibTransId="{179FF983-0947-49C7-B4B5-9A215AF820A3}"/>
    <dgm:cxn modelId="{C2E8EE25-CA07-4E80-A1F1-B102230B2A4E}" type="presOf" srcId="{E60569D6-F11C-44D3-A50B-808637EC4BA1}" destId="{609E10AE-0434-49CB-8F25-1B86D6B8875E}" srcOrd="0" destOrd="0" presId="urn:microsoft.com/office/officeart/2005/8/layout/vList2"/>
    <dgm:cxn modelId="{B0C39D89-B01B-4701-B848-9EE3254ED6A5}" type="presOf" srcId="{1CE55D63-7ACB-451A-BD1E-7FCD1DDE8C96}" destId="{4BAD4634-C746-4749-8F4D-DF345AD01B7C}" srcOrd="0" destOrd="2" presId="urn:microsoft.com/office/officeart/2005/8/layout/vList2"/>
    <dgm:cxn modelId="{7048A386-792A-4A98-9379-65749139E701}" type="presOf" srcId="{2B0D5E96-EBFB-4B3B-92A3-2D1EDA0A1248}" destId="{609E10AE-0434-49CB-8F25-1B86D6B8875E}" srcOrd="0" destOrd="1" presId="urn:microsoft.com/office/officeart/2005/8/layout/vList2"/>
    <dgm:cxn modelId="{C20C35A6-7388-4167-8C0D-77CB0421BEE9}" type="presOf" srcId="{7197D65A-3D9F-4AD2-886D-0DC653E73BC6}" destId="{A99FD996-61BE-4999-A1FB-B1FAFA1313D0}" srcOrd="0" destOrd="0" presId="urn:microsoft.com/office/officeart/2005/8/layout/vList2"/>
    <dgm:cxn modelId="{BB37E6FA-E56E-42F6-A79B-33B71C567831}" type="presOf" srcId="{A6B7918E-5C71-4E48-9230-EF4DD98A55E9}" destId="{4BAD4634-C746-4749-8F4D-DF345AD01B7C}" srcOrd="0" destOrd="0" presId="urn:microsoft.com/office/officeart/2005/8/layout/vList2"/>
    <dgm:cxn modelId="{B281398F-DD9C-4593-B5E5-5D4F696B7BDD}" srcId="{332D7012-0154-497C-BB92-862B6FBD79B4}" destId="{2B0D5E96-EBFB-4B3B-92A3-2D1EDA0A1248}" srcOrd="1" destOrd="0" parTransId="{01EA789E-C48C-4654-8227-6E46013E3E77}" sibTransId="{F6896155-E56E-4778-986A-0A046D45F979}"/>
    <dgm:cxn modelId="{39D687EE-7A2A-49B1-97C3-E193B4E5FFC9}" type="presOf" srcId="{FC698781-7C5E-4C41-8777-4722C6178BA2}" destId="{4BAD4634-C746-4749-8F4D-DF345AD01B7C}" srcOrd="0" destOrd="3" presId="urn:microsoft.com/office/officeart/2005/8/layout/vList2"/>
    <dgm:cxn modelId="{8288D72F-8B41-4413-8B21-8D104091F0A0}" srcId="{332D7012-0154-497C-BB92-862B6FBD79B4}" destId="{E60569D6-F11C-44D3-A50B-808637EC4BA1}" srcOrd="0" destOrd="0" parTransId="{8D4AEBBD-B4EE-4F31-AA0F-59C4878D1984}" sibTransId="{4B56D563-3006-4601-BE84-61F07AB40376}"/>
    <dgm:cxn modelId="{AB258BE9-C3FA-4C6D-9D8C-FE7B2B0708E1}" srcId="{C11AF683-12D8-4EC5-B6BC-0EA2FEC02808}" destId="{428684D9-BFE1-4C59-9D05-C8A19929B7F8}" srcOrd="0" destOrd="0" parTransId="{988454B4-0239-42EE-A04B-241D7F4CCB67}" sibTransId="{2B310B9C-856B-467D-A0E9-07458B78CD73}"/>
    <dgm:cxn modelId="{A3B639CA-0F41-486F-8F68-CBEDC5D4C61F}" type="presOf" srcId="{332D7012-0154-497C-BB92-862B6FBD79B4}" destId="{0017830D-7A91-4EC6-B066-46B5C0DCD5AE}" srcOrd="0" destOrd="0" presId="urn:microsoft.com/office/officeart/2005/8/layout/vList2"/>
    <dgm:cxn modelId="{4A14BF15-85FF-4D47-8695-E93A76714B8A}" type="presOf" srcId="{C8E8D3BE-7C0D-49E4-A23A-9237ED214838}" destId="{4BAD4634-C746-4749-8F4D-DF345AD01B7C}" srcOrd="0" destOrd="1" presId="urn:microsoft.com/office/officeart/2005/8/layout/vList2"/>
    <dgm:cxn modelId="{82AF8D33-5CB0-4A79-836C-118CC10F17D9}" srcId="{D7747B6A-490B-48FD-9682-E992B49F6EF0}" destId="{C8E8D3BE-7C0D-49E4-A23A-9237ED214838}" srcOrd="1" destOrd="0" parTransId="{1DB25350-0DB6-4298-865D-D8C056B7F43E}" sibTransId="{0B6AA79A-E34A-44E6-A980-85C24C3845E8}"/>
    <dgm:cxn modelId="{B75C7244-59FF-40D6-9A30-BA8FD2D274A3}" srcId="{D7747B6A-490B-48FD-9682-E992B49F6EF0}" destId="{A6B7918E-5C71-4E48-9230-EF4DD98A55E9}" srcOrd="0" destOrd="0" parTransId="{56551EEC-C20C-4D11-A0D7-8A263C735046}" sibTransId="{85F64181-FF25-4341-BCCB-AD662C18759B}"/>
    <dgm:cxn modelId="{7AF32316-A3CE-4FFD-A1C9-FC36CB520664}" srcId="{C11AF683-12D8-4EC5-B6BC-0EA2FEC02808}" destId="{D7747B6A-490B-48FD-9682-E992B49F6EF0}" srcOrd="2" destOrd="0" parTransId="{639FA4F9-0886-49B8-8522-8CCE47EF7747}" sibTransId="{CC54C5AE-5351-46FA-B9C4-66EC73906E6C}"/>
    <dgm:cxn modelId="{C1F650F1-093B-4767-8A22-0F5C32174C37}" srcId="{428684D9-BFE1-4C59-9D05-C8A19929B7F8}" destId="{7197D65A-3D9F-4AD2-886D-0DC653E73BC6}" srcOrd="0" destOrd="0" parTransId="{EA9C4F34-B197-4E30-B5FF-B0088D9F1B59}" sibTransId="{59F739D2-6229-409B-8AC2-6A596ED38316}"/>
    <dgm:cxn modelId="{272F58D4-5F14-4DB9-B7F8-728184917112}" type="presOf" srcId="{428684D9-BFE1-4C59-9D05-C8A19929B7F8}" destId="{557A625C-29E6-4AE1-8258-7233960D98AC}" srcOrd="0" destOrd="0" presId="urn:microsoft.com/office/officeart/2005/8/layout/vList2"/>
    <dgm:cxn modelId="{79A9FD6D-AECF-428E-BF8E-478B8101790B}" type="presOf" srcId="{C11AF683-12D8-4EC5-B6BC-0EA2FEC02808}" destId="{2C9F731E-1B68-4C2C-9000-486765D1C4D8}" srcOrd="0" destOrd="0" presId="urn:microsoft.com/office/officeart/2005/8/layout/vList2"/>
    <dgm:cxn modelId="{5323AEEF-D328-4E1C-81A1-3CA12DF553C6}" type="presParOf" srcId="{2C9F731E-1B68-4C2C-9000-486765D1C4D8}" destId="{557A625C-29E6-4AE1-8258-7233960D98AC}" srcOrd="0" destOrd="0" presId="urn:microsoft.com/office/officeart/2005/8/layout/vList2"/>
    <dgm:cxn modelId="{A18B2559-5280-4428-840D-5DF62E27B4FE}" type="presParOf" srcId="{2C9F731E-1B68-4C2C-9000-486765D1C4D8}" destId="{A99FD996-61BE-4999-A1FB-B1FAFA1313D0}" srcOrd="1" destOrd="0" presId="urn:microsoft.com/office/officeart/2005/8/layout/vList2"/>
    <dgm:cxn modelId="{7B9426FA-53A3-461A-86DB-578A352DCA80}" type="presParOf" srcId="{2C9F731E-1B68-4C2C-9000-486765D1C4D8}" destId="{0017830D-7A91-4EC6-B066-46B5C0DCD5AE}" srcOrd="2" destOrd="0" presId="urn:microsoft.com/office/officeart/2005/8/layout/vList2"/>
    <dgm:cxn modelId="{18EEF073-1911-4DDB-A20C-22D1D533757A}" type="presParOf" srcId="{2C9F731E-1B68-4C2C-9000-486765D1C4D8}" destId="{609E10AE-0434-49CB-8F25-1B86D6B8875E}" srcOrd="3" destOrd="0" presId="urn:microsoft.com/office/officeart/2005/8/layout/vList2"/>
    <dgm:cxn modelId="{24A10B02-9137-4FEA-BF34-FAB63800306B}" type="presParOf" srcId="{2C9F731E-1B68-4C2C-9000-486765D1C4D8}" destId="{CA86DFAE-8851-4B0A-A0C0-71706E503688}" srcOrd="4" destOrd="0" presId="urn:microsoft.com/office/officeart/2005/8/layout/vList2"/>
    <dgm:cxn modelId="{C0F33C5C-9A51-4AB8-8ACF-6615BF4C4B61}" type="presParOf" srcId="{2C9F731E-1B68-4C2C-9000-486765D1C4D8}" destId="{4BAD4634-C746-4749-8F4D-DF345AD01B7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6A2C30B-F1E4-4765-983C-27935480401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F237DAD7-CD56-49E1-9FDA-918A01593D95}">
      <dgm:prSet phldrT="[Text]"/>
      <dgm:spPr/>
      <dgm:t>
        <a:bodyPr/>
        <a:lstStyle/>
        <a:p>
          <a:r>
            <a:rPr lang="en-US" dirty="0" smtClean="0"/>
            <a:t>Gender analysis</a:t>
          </a:r>
          <a:endParaRPr lang="en-US" dirty="0"/>
        </a:p>
      </dgm:t>
    </dgm:pt>
    <dgm:pt modelId="{17A33E3D-CBA9-40AF-AF3F-B5025BBD323D}" type="parTrans" cxnId="{2A77A1D3-22A5-4FCE-85CB-84089692B546}">
      <dgm:prSet/>
      <dgm:spPr/>
      <dgm:t>
        <a:bodyPr/>
        <a:lstStyle/>
        <a:p>
          <a:endParaRPr lang="en-US"/>
        </a:p>
      </dgm:t>
    </dgm:pt>
    <dgm:pt modelId="{C0BCB072-3055-41AE-8630-220EB2F621E0}" type="sibTrans" cxnId="{2A77A1D3-22A5-4FCE-85CB-84089692B546}">
      <dgm:prSet/>
      <dgm:spPr/>
      <dgm:t>
        <a:bodyPr/>
        <a:lstStyle/>
        <a:p>
          <a:endParaRPr lang="en-US"/>
        </a:p>
      </dgm:t>
    </dgm:pt>
    <dgm:pt modelId="{741C891C-7F81-463C-BBAC-F054CA0DFA3B}">
      <dgm:prSet phldrT="[Text]"/>
      <dgm:spPr/>
      <dgm:t>
        <a:bodyPr/>
        <a:lstStyle/>
        <a:p>
          <a:r>
            <a:rPr lang="en-US" dirty="0" smtClean="0"/>
            <a:t>Monitoring</a:t>
          </a:r>
          <a:endParaRPr lang="en-US" dirty="0"/>
        </a:p>
      </dgm:t>
    </dgm:pt>
    <dgm:pt modelId="{EF0FED7C-731D-4F3D-A560-F7D0F783DB82}" type="parTrans" cxnId="{B10DB303-DF91-4008-8B02-F7F07BDE4E42}">
      <dgm:prSet/>
      <dgm:spPr/>
      <dgm:t>
        <a:bodyPr/>
        <a:lstStyle/>
        <a:p>
          <a:endParaRPr lang="en-US"/>
        </a:p>
      </dgm:t>
    </dgm:pt>
    <dgm:pt modelId="{DCAA9A1B-DEC3-4FBC-AE22-537F0F880358}" type="sibTrans" cxnId="{B10DB303-DF91-4008-8B02-F7F07BDE4E42}">
      <dgm:prSet/>
      <dgm:spPr/>
      <dgm:t>
        <a:bodyPr/>
        <a:lstStyle/>
        <a:p>
          <a:endParaRPr lang="en-US"/>
        </a:p>
      </dgm:t>
    </dgm:pt>
    <dgm:pt modelId="{8093326C-EDE4-4CB7-B08D-F9DCF48B1F59}">
      <dgm:prSet phldrT="[Text]"/>
      <dgm:spPr/>
      <dgm:t>
        <a:bodyPr/>
        <a:lstStyle/>
        <a:p>
          <a:r>
            <a:rPr lang="en-US" dirty="0" smtClean="0"/>
            <a:t>Evaluation</a:t>
          </a:r>
          <a:endParaRPr lang="en-US" dirty="0"/>
        </a:p>
      </dgm:t>
    </dgm:pt>
    <dgm:pt modelId="{0B63576B-A742-41EA-BB87-E3C74D495673}" type="parTrans" cxnId="{B8D5EB7B-78FC-40EC-95C6-A01DAFA2D479}">
      <dgm:prSet/>
      <dgm:spPr/>
      <dgm:t>
        <a:bodyPr/>
        <a:lstStyle/>
        <a:p>
          <a:endParaRPr lang="en-US"/>
        </a:p>
      </dgm:t>
    </dgm:pt>
    <dgm:pt modelId="{AC4F22A5-5D18-40A7-8CBC-BB01F68E4A93}" type="sibTrans" cxnId="{B8D5EB7B-78FC-40EC-95C6-A01DAFA2D479}">
      <dgm:prSet/>
      <dgm:spPr/>
      <dgm:t>
        <a:bodyPr/>
        <a:lstStyle/>
        <a:p>
          <a:endParaRPr lang="en-US"/>
        </a:p>
      </dgm:t>
    </dgm:pt>
    <dgm:pt modelId="{8440E138-13B6-46B4-A906-1160C26BBC28}" type="pres">
      <dgm:prSet presAssocID="{56A2C30B-F1E4-4765-983C-279354804018}" presName="Name0" presStyleCnt="0">
        <dgm:presLayoutVars>
          <dgm:dir/>
          <dgm:resizeHandles val="exact"/>
        </dgm:presLayoutVars>
      </dgm:prSet>
      <dgm:spPr/>
      <dgm:t>
        <a:bodyPr/>
        <a:lstStyle/>
        <a:p>
          <a:endParaRPr lang="en-US"/>
        </a:p>
      </dgm:t>
    </dgm:pt>
    <dgm:pt modelId="{3F095BE8-61D4-42B4-BEF7-B402439E6502}" type="pres">
      <dgm:prSet presAssocID="{F237DAD7-CD56-49E1-9FDA-918A01593D95}" presName="node" presStyleLbl="node1" presStyleIdx="0" presStyleCnt="3">
        <dgm:presLayoutVars>
          <dgm:bulletEnabled val="1"/>
        </dgm:presLayoutVars>
      </dgm:prSet>
      <dgm:spPr/>
      <dgm:t>
        <a:bodyPr/>
        <a:lstStyle/>
        <a:p>
          <a:endParaRPr lang="en-US"/>
        </a:p>
      </dgm:t>
    </dgm:pt>
    <dgm:pt modelId="{C71E43B6-EC7E-4FC0-8F86-BD9B12269F07}" type="pres">
      <dgm:prSet presAssocID="{C0BCB072-3055-41AE-8630-220EB2F621E0}" presName="sibTrans" presStyleLbl="sibTrans2D1" presStyleIdx="0" presStyleCnt="3"/>
      <dgm:spPr/>
      <dgm:t>
        <a:bodyPr/>
        <a:lstStyle/>
        <a:p>
          <a:endParaRPr lang="en-US"/>
        </a:p>
      </dgm:t>
    </dgm:pt>
    <dgm:pt modelId="{810FD096-230B-473C-BCB9-D73881FF8629}" type="pres">
      <dgm:prSet presAssocID="{C0BCB072-3055-41AE-8630-220EB2F621E0}" presName="connectorText" presStyleLbl="sibTrans2D1" presStyleIdx="0" presStyleCnt="3"/>
      <dgm:spPr/>
      <dgm:t>
        <a:bodyPr/>
        <a:lstStyle/>
        <a:p>
          <a:endParaRPr lang="en-US"/>
        </a:p>
      </dgm:t>
    </dgm:pt>
    <dgm:pt modelId="{AC7FBA99-0BF4-4A7A-B499-EAB4CC944E82}" type="pres">
      <dgm:prSet presAssocID="{741C891C-7F81-463C-BBAC-F054CA0DFA3B}" presName="node" presStyleLbl="node1" presStyleIdx="1" presStyleCnt="3">
        <dgm:presLayoutVars>
          <dgm:bulletEnabled val="1"/>
        </dgm:presLayoutVars>
      </dgm:prSet>
      <dgm:spPr/>
      <dgm:t>
        <a:bodyPr/>
        <a:lstStyle/>
        <a:p>
          <a:endParaRPr lang="en-US"/>
        </a:p>
      </dgm:t>
    </dgm:pt>
    <dgm:pt modelId="{02D86221-533C-461D-8F45-A508A3BF85C1}" type="pres">
      <dgm:prSet presAssocID="{DCAA9A1B-DEC3-4FBC-AE22-537F0F880358}" presName="sibTrans" presStyleLbl="sibTrans2D1" presStyleIdx="1" presStyleCnt="3"/>
      <dgm:spPr/>
      <dgm:t>
        <a:bodyPr/>
        <a:lstStyle/>
        <a:p>
          <a:endParaRPr lang="en-US"/>
        </a:p>
      </dgm:t>
    </dgm:pt>
    <dgm:pt modelId="{070833D9-F4C8-457B-81FE-16B30E2DA5A0}" type="pres">
      <dgm:prSet presAssocID="{DCAA9A1B-DEC3-4FBC-AE22-537F0F880358}" presName="connectorText" presStyleLbl="sibTrans2D1" presStyleIdx="1" presStyleCnt="3"/>
      <dgm:spPr/>
      <dgm:t>
        <a:bodyPr/>
        <a:lstStyle/>
        <a:p>
          <a:endParaRPr lang="en-US"/>
        </a:p>
      </dgm:t>
    </dgm:pt>
    <dgm:pt modelId="{FB711D19-7531-4664-BC22-CC7BB07CBED0}" type="pres">
      <dgm:prSet presAssocID="{8093326C-EDE4-4CB7-B08D-F9DCF48B1F59}" presName="node" presStyleLbl="node1" presStyleIdx="2" presStyleCnt="3">
        <dgm:presLayoutVars>
          <dgm:bulletEnabled val="1"/>
        </dgm:presLayoutVars>
      </dgm:prSet>
      <dgm:spPr/>
      <dgm:t>
        <a:bodyPr/>
        <a:lstStyle/>
        <a:p>
          <a:endParaRPr lang="en-US"/>
        </a:p>
      </dgm:t>
    </dgm:pt>
    <dgm:pt modelId="{280D3440-62E6-4846-BE23-5D345968E748}" type="pres">
      <dgm:prSet presAssocID="{AC4F22A5-5D18-40A7-8CBC-BB01F68E4A93}" presName="sibTrans" presStyleLbl="sibTrans2D1" presStyleIdx="2" presStyleCnt="3"/>
      <dgm:spPr/>
      <dgm:t>
        <a:bodyPr/>
        <a:lstStyle/>
        <a:p>
          <a:endParaRPr lang="en-US"/>
        </a:p>
      </dgm:t>
    </dgm:pt>
    <dgm:pt modelId="{544F873D-98CF-4F56-91AB-E5E51B5A493C}" type="pres">
      <dgm:prSet presAssocID="{AC4F22A5-5D18-40A7-8CBC-BB01F68E4A93}" presName="connectorText" presStyleLbl="sibTrans2D1" presStyleIdx="2" presStyleCnt="3"/>
      <dgm:spPr/>
      <dgm:t>
        <a:bodyPr/>
        <a:lstStyle/>
        <a:p>
          <a:endParaRPr lang="en-US"/>
        </a:p>
      </dgm:t>
    </dgm:pt>
  </dgm:ptLst>
  <dgm:cxnLst>
    <dgm:cxn modelId="{0EE9A876-4EF4-47EE-A36B-59AD27391031}" type="presOf" srcId="{8093326C-EDE4-4CB7-B08D-F9DCF48B1F59}" destId="{FB711D19-7531-4664-BC22-CC7BB07CBED0}" srcOrd="0" destOrd="0" presId="urn:microsoft.com/office/officeart/2005/8/layout/cycle7"/>
    <dgm:cxn modelId="{B10DB303-DF91-4008-8B02-F7F07BDE4E42}" srcId="{56A2C30B-F1E4-4765-983C-279354804018}" destId="{741C891C-7F81-463C-BBAC-F054CA0DFA3B}" srcOrd="1" destOrd="0" parTransId="{EF0FED7C-731D-4F3D-A560-F7D0F783DB82}" sibTransId="{DCAA9A1B-DEC3-4FBC-AE22-537F0F880358}"/>
    <dgm:cxn modelId="{3E6FF2F5-BEC9-4ABB-A606-ECCD8B61A418}" type="presOf" srcId="{C0BCB072-3055-41AE-8630-220EB2F621E0}" destId="{C71E43B6-EC7E-4FC0-8F86-BD9B12269F07}" srcOrd="0" destOrd="0" presId="urn:microsoft.com/office/officeart/2005/8/layout/cycle7"/>
    <dgm:cxn modelId="{439AF7FE-04A7-445B-A96F-F111E65FD189}" type="presOf" srcId="{C0BCB072-3055-41AE-8630-220EB2F621E0}" destId="{810FD096-230B-473C-BCB9-D73881FF8629}" srcOrd="1" destOrd="0" presId="urn:microsoft.com/office/officeart/2005/8/layout/cycle7"/>
    <dgm:cxn modelId="{F4B5A3ED-767D-4CCB-9480-40F740FF3829}" type="presOf" srcId="{56A2C30B-F1E4-4765-983C-279354804018}" destId="{8440E138-13B6-46B4-A906-1160C26BBC28}" srcOrd="0" destOrd="0" presId="urn:microsoft.com/office/officeart/2005/8/layout/cycle7"/>
    <dgm:cxn modelId="{076702B5-0D70-4519-AE10-7DDC5FCB8EBB}" type="presOf" srcId="{DCAA9A1B-DEC3-4FBC-AE22-537F0F880358}" destId="{02D86221-533C-461D-8F45-A508A3BF85C1}" srcOrd="0" destOrd="0" presId="urn:microsoft.com/office/officeart/2005/8/layout/cycle7"/>
    <dgm:cxn modelId="{C0C21B92-C3A0-43B9-BDAA-41F6C8063F1D}" type="presOf" srcId="{741C891C-7F81-463C-BBAC-F054CA0DFA3B}" destId="{AC7FBA99-0BF4-4A7A-B499-EAB4CC944E82}" srcOrd="0" destOrd="0" presId="urn:microsoft.com/office/officeart/2005/8/layout/cycle7"/>
    <dgm:cxn modelId="{B8D5EB7B-78FC-40EC-95C6-A01DAFA2D479}" srcId="{56A2C30B-F1E4-4765-983C-279354804018}" destId="{8093326C-EDE4-4CB7-B08D-F9DCF48B1F59}" srcOrd="2" destOrd="0" parTransId="{0B63576B-A742-41EA-BB87-E3C74D495673}" sibTransId="{AC4F22A5-5D18-40A7-8CBC-BB01F68E4A93}"/>
    <dgm:cxn modelId="{8E8E1DDA-750E-41EF-A073-766DF61A94DC}" type="presOf" srcId="{AC4F22A5-5D18-40A7-8CBC-BB01F68E4A93}" destId="{280D3440-62E6-4846-BE23-5D345968E748}" srcOrd="0" destOrd="0" presId="urn:microsoft.com/office/officeart/2005/8/layout/cycle7"/>
    <dgm:cxn modelId="{E64C010E-87EE-4FA0-A93C-F7566ABE598E}" type="presOf" srcId="{F237DAD7-CD56-49E1-9FDA-918A01593D95}" destId="{3F095BE8-61D4-42B4-BEF7-B402439E6502}" srcOrd="0" destOrd="0" presId="urn:microsoft.com/office/officeart/2005/8/layout/cycle7"/>
    <dgm:cxn modelId="{2A77A1D3-22A5-4FCE-85CB-84089692B546}" srcId="{56A2C30B-F1E4-4765-983C-279354804018}" destId="{F237DAD7-CD56-49E1-9FDA-918A01593D95}" srcOrd="0" destOrd="0" parTransId="{17A33E3D-CBA9-40AF-AF3F-B5025BBD323D}" sibTransId="{C0BCB072-3055-41AE-8630-220EB2F621E0}"/>
    <dgm:cxn modelId="{270560D6-DBD1-4BCE-9B31-435F958A56A1}" type="presOf" srcId="{DCAA9A1B-DEC3-4FBC-AE22-537F0F880358}" destId="{070833D9-F4C8-457B-81FE-16B30E2DA5A0}" srcOrd="1" destOrd="0" presId="urn:microsoft.com/office/officeart/2005/8/layout/cycle7"/>
    <dgm:cxn modelId="{A55A779E-0654-4705-ABC8-106A77D5BB9C}" type="presOf" srcId="{AC4F22A5-5D18-40A7-8CBC-BB01F68E4A93}" destId="{544F873D-98CF-4F56-91AB-E5E51B5A493C}" srcOrd="1" destOrd="0" presId="urn:microsoft.com/office/officeart/2005/8/layout/cycle7"/>
    <dgm:cxn modelId="{C198EB53-F3FF-4B15-AD3B-6985E7706904}" type="presParOf" srcId="{8440E138-13B6-46B4-A906-1160C26BBC28}" destId="{3F095BE8-61D4-42B4-BEF7-B402439E6502}" srcOrd="0" destOrd="0" presId="urn:microsoft.com/office/officeart/2005/8/layout/cycle7"/>
    <dgm:cxn modelId="{9AA076E6-4CAB-42CC-AFB9-B15C1265E201}" type="presParOf" srcId="{8440E138-13B6-46B4-A906-1160C26BBC28}" destId="{C71E43B6-EC7E-4FC0-8F86-BD9B12269F07}" srcOrd="1" destOrd="0" presId="urn:microsoft.com/office/officeart/2005/8/layout/cycle7"/>
    <dgm:cxn modelId="{2287421A-4367-42B5-AB4E-84544F12C155}" type="presParOf" srcId="{C71E43B6-EC7E-4FC0-8F86-BD9B12269F07}" destId="{810FD096-230B-473C-BCB9-D73881FF8629}" srcOrd="0" destOrd="0" presId="urn:microsoft.com/office/officeart/2005/8/layout/cycle7"/>
    <dgm:cxn modelId="{66D09B30-B281-42BD-A6C6-C0FBC93F9B00}" type="presParOf" srcId="{8440E138-13B6-46B4-A906-1160C26BBC28}" destId="{AC7FBA99-0BF4-4A7A-B499-EAB4CC944E82}" srcOrd="2" destOrd="0" presId="urn:microsoft.com/office/officeart/2005/8/layout/cycle7"/>
    <dgm:cxn modelId="{54B1E76C-885E-422A-9635-E1F5153EA5B2}" type="presParOf" srcId="{8440E138-13B6-46B4-A906-1160C26BBC28}" destId="{02D86221-533C-461D-8F45-A508A3BF85C1}" srcOrd="3" destOrd="0" presId="urn:microsoft.com/office/officeart/2005/8/layout/cycle7"/>
    <dgm:cxn modelId="{F19A71AD-84E1-485F-B5A5-F4255B661675}" type="presParOf" srcId="{02D86221-533C-461D-8F45-A508A3BF85C1}" destId="{070833D9-F4C8-457B-81FE-16B30E2DA5A0}" srcOrd="0" destOrd="0" presId="urn:microsoft.com/office/officeart/2005/8/layout/cycle7"/>
    <dgm:cxn modelId="{C62E1E46-2223-43EA-8DC6-01B0891060B5}" type="presParOf" srcId="{8440E138-13B6-46B4-A906-1160C26BBC28}" destId="{FB711D19-7531-4664-BC22-CC7BB07CBED0}" srcOrd="4" destOrd="0" presId="urn:microsoft.com/office/officeart/2005/8/layout/cycle7"/>
    <dgm:cxn modelId="{002D4983-5D55-4B5A-9B2C-A05DC34BA6F9}" type="presParOf" srcId="{8440E138-13B6-46B4-A906-1160C26BBC28}" destId="{280D3440-62E6-4846-BE23-5D345968E748}" srcOrd="5" destOrd="0" presId="urn:microsoft.com/office/officeart/2005/8/layout/cycle7"/>
    <dgm:cxn modelId="{0D825380-020F-4678-B26C-8E47A649C41C}" type="presParOf" srcId="{280D3440-62E6-4846-BE23-5D345968E748}" destId="{544F873D-98CF-4F56-91AB-E5E51B5A493C}"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5641E-3D30-484A-A8CD-578FFBF86CB5}">
      <dsp:nvSpPr>
        <dsp:cNvPr id="0" name=""/>
        <dsp:cNvSpPr/>
      </dsp:nvSpPr>
      <dsp:spPr>
        <a:xfrm>
          <a:off x="0" y="174425"/>
          <a:ext cx="8828116"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Using gender analysis</a:t>
          </a:r>
          <a:endParaRPr lang="en-US" sz="2100" kern="1200" dirty="0"/>
        </a:p>
      </dsp:txBody>
      <dsp:txXfrm>
        <a:off x="24588" y="199013"/>
        <a:ext cx="8778940" cy="454509"/>
      </dsp:txXfrm>
    </dsp:sp>
    <dsp:sp modelId="{94B70B8C-7D71-49DA-BD8C-7765F9C706CF}">
      <dsp:nvSpPr>
        <dsp:cNvPr id="0" name=""/>
        <dsp:cNvSpPr/>
      </dsp:nvSpPr>
      <dsp:spPr>
        <a:xfrm>
          <a:off x="0" y="678110"/>
          <a:ext cx="8828116"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29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t>Secondary data: results of country specific studies</a:t>
          </a:r>
          <a:endParaRPr lang="en-US" sz="1600" kern="1200" dirty="0"/>
        </a:p>
        <a:p>
          <a:pPr marL="171450" lvl="1" indent="-171450" algn="l" defTabSz="711200">
            <a:lnSpc>
              <a:spcPct val="90000"/>
            </a:lnSpc>
            <a:spcBef>
              <a:spcPct val="0"/>
            </a:spcBef>
            <a:spcAft>
              <a:spcPct val="20000"/>
            </a:spcAft>
            <a:buChar char="••"/>
          </a:pPr>
          <a:r>
            <a:rPr lang="en-US" sz="1600" kern="1200" dirty="0" smtClean="0"/>
            <a:t>Literature of carbon management, terrestrial monitoring an REDD+ and gender strategies</a:t>
          </a:r>
          <a:endParaRPr lang="en-US" sz="1600" kern="1200" dirty="0"/>
        </a:p>
      </dsp:txBody>
      <dsp:txXfrm>
        <a:off x="0" y="678110"/>
        <a:ext cx="8828116" cy="554242"/>
      </dsp:txXfrm>
    </dsp:sp>
    <dsp:sp modelId="{D5885623-E4DA-49A1-B4B3-903D31293389}">
      <dsp:nvSpPr>
        <dsp:cNvPr id="0" name=""/>
        <dsp:cNvSpPr/>
      </dsp:nvSpPr>
      <dsp:spPr>
        <a:xfrm>
          <a:off x="0" y="1232353"/>
          <a:ext cx="8828116" cy="503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dirty="0" smtClean="0"/>
            <a:t>The evaluation should cover:  </a:t>
          </a:r>
          <a:endParaRPr lang="en-US" sz="2100" kern="1200" dirty="0"/>
        </a:p>
      </dsp:txBody>
      <dsp:txXfrm>
        <a:off x="24588" y="1256941"/>
        <a:ext cx="8778940" cy="454509"/>
      </dsp:txXfrm>
    </dsp:sp>
    <dsp:sp modelId="{37D4CDBD-8FA9-4D16-B322-C29B8A3C4B2E}">
      <dsp:nvSpPr>
        <dsp:cNvPr id="0" name=""/>
        <dsp:cNvSpPr/>
      </dsp:nvSpPr>
      <dsp:spPr>
        <a:xfrm>
          <a:off x="0" y="1736038"/>
          <a:ext cx="8828116" cy="19996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29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err="1" smtClean="0"/>
            <a:t>SilvaCarbon’s</a:t>
          </a:r>
          <a:r>
            <a:rPr lang="en-US" sz="1600" kern="1200" dirty="0" smtClean="0"/>
            <a:t> definitions of GE/WE in the context of its mission, goals and activities. </a:t>
          </a:r>
          <a:endParaRPr lang="en-US" sz="1600" kern="1200" dirty="0"/>
        </a:p>
        <a:p>
          <a:pPr marL="171450" lvl="1" indent="-171450" algn="l" defTabSz="711200">
            <a:lnSpc>
              <a:spcPct val="90000"/>
            </a:lnSpc>
            <a:spcBef>
              <a:spcPct val="0"/>
            </a:spcBef>
            <a:spcAft>
              <a:spcPct val="20000"/>
            </a:spcAft>
            <a:buChar char="••"/>
          </a:pPr>
          <a:r>
            <a:rPr lang="en-US" sz="1600" kern="1200" dirty="0" err="1" smtClean="0"/>
            <a:t>SilvaCarbon’s</a:t>
          </a:r>
          <a:r>
            <a:rPr lang="en-US" sz="1600" kern="1200" dirty="0" smtClean="0"/>
            <a:t> categorization of gender differentiated program beneficiaries, such as workshop participants, members of its community of experts, audiences for materials, recipients of technical assistance, community based resource persons, etc. </a:t>
          </a:r>
          <a:endParaRPr lang="en-US" sz="1600" kern="1200" dirty="0"/>
        </a:p>
        <a:p>
          <a:pPr marL="171450" lvl="1" indent="-171450" algn="l" defTabSz="711200">
            <a:lnSpc>
              <a:spcPct val="90000"/>
            </a:lnSpc>
            <a:spcBef>
              <a:spcPct val="0"/>
            </a:spcBef>
            <a:spcAft>
              <a:spcPct val="20000"/>
            </a:spcAft>
            <a:buChar char="••"/>
          </a:pPr>
          <a:r>
            <a:rPr lang="en-US" sz="1600" kern="1200" dirty="0" err="1" smtClean="0"/>
            <a:t>SilvaCarbon’s</a:t>
          </a:r>
          <a:r>
            <a:rPr lang="en-US" sz="1600" kern="1200" dirty="0" smtClean="0"/>
            <a:t> stated objectives and interventions for ensuring that both male and female beneficiaries benefit from its interventions. </a:t>
          </a:r>
          <a:endParaRPr lang="en-US" sz="1600" kern="1200" dirty="0"/>
        </a:p>
        <a:p>
          <a:pPr marL="171450" lvl="1" indent="-171450" algn="l" defTabSz="711200">
            <a:lnSpc>
              <a:spcPct val="90000"/>
            </a:lnSpc>
            <a:spcBef>
              <a:spcPct val="0"/>
            </a:spcBef>
            <a:spcAft>
              <a:spcPct val="20000"/>
            </a:spcAft>
            <a:buChar char="••"/>
          </a:pPr>
          <a:r>
            <a:rPr lang="en-US" sz="1600" kern="1200" dirty="0" err="1" smtClean="0"/>
            <a:t>SilvaCarbon’s</a:t>
          </a:r>
          <a:r>
            <a:rPr lang="en-US" sz="1600" kern="1200" dirty="0" smtClean="0"/>
            <a:t> GEFE oriented targeted/expected results as reflected in performance indicators, program statements and progress reports. </a:t>
          </a:r>
          <a:endParaRPr lang="en-US" sz="1600" kern="1200" dirty="0"/>
        </a:p>
      </dsp:txBody>
      <dsp:txXfrm>
        <a:off x="0" y="1736038"/>
        <a:ext cx="8828116" cy="1999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A625C-29E6-4AE1-8258-7233960D98AC}">
      <dsp:nvSpPr>
        <dsp:cNvPr id="0" name=""/>
        <dsp:cNvSpPr/>
      </dsp:nvSpPr>
      <dsp:spPr>
        <a:xfrm>
          <a:off x="0" y="28384"/>
          <a:ext cx="8728364" cy="596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smtClean="0"/>
            <a:t>“Objective 2. Build capacity of selected developing countries to use forest and terrestrial carbon monitoring and management methodologies and technologies.” </a:t>
          </a:r>
          <a:endParaRPr lang="en-US" sz="1500" kern="1200" dirty="0"/>
        </a:p>
      </dsp:txBody>
      <dsp:txXfrm>
        <a:off x="29128" y="57512"/>
        <a:ext cx="8670108" cy="538444"/>
      </dsp:txXfrm>
    </dsp:sp>
    <dsp:sp modelId="{A99FD996-61BE-4999-A1FB-B1FAFA1313D0}">
      <dsp:nvSpPr>
        <dsp:cNvPr id="0" name=""/>
        <dsp:cNvSpPr/>
      </dsp:nvSpPr>
      <dsp:spPr>
        <a:xfrm>
          <a:off x="0" y="625084"/>
          <a:ext cx="8728364" cy="915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126"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err="1" smtClean="0"/>
            <a:t>SilvaCarbon</a:t>
          </a:r>
          <a:r>
            <a:rPr lang="en-US" sz="1200" kern="1200" dirty="0" smtClean="0"/>
            <a:t> develops resource materials, networks and provides training and technical assistance to personnel from participating countries-</a:t>
          </a:r>
          <a:r>
            <a:rPr lang="en-US" sz="1200" kern="1200" dirty="0" smtClean="0">
              <a:sym typeface="Wingdings" panose="05000000000000000000" pitchFamily="2" charset="2"/>
            </a:rPr>
            <a:t></a:t>
          </a:r>
          <a:r>
            <a:rPr lang="en-US" sz="1200" kern="1200" dirty="0" smtClean="0"/>
            <a:t> ensure that males and females in participating countries benefit equally from these capacity building services</a:t>
          </a:r>
          <a:r>
            <a:rPr lang="en-US" sz="1200" kern="1200" dirty="0" smtClean="0">
              <a:sym typeface="Wingdings" panose="05000000000000000000" pitchFamily="2" charset="2"/>
            </a:rPr>
            <a:t></a:t>
          </a:r>
          <a:r>
            <a:rPr lang="en-US" sz="1200" kern="1200" dirty="0" smtClean="0"/>
            <a:t> efforts should have been taken to invite women and men for all the trainings from the start </a:t>
          </a:r>
          <a:r>
            <a:rPr lang="en-US" sz="1200" kern="1200" dirty="0" smtClean="0">
              <a:sym typeface="Wingdings" panose="05000000000000000000" pitchFamily="2" charset="2"/>
            </a:rPr>
            <a:t></a:t>
          </a:r>
          <a:r>
            <a:rPr lang="en-US" sz="1200" kern="1200" dirty="0" smtClean="0"/>
            <a:t>Disaggregating rates of participation and learning outcomes by sex would help to identify gender gaps. </a:t>
          </a:r>
          <a:endParaRPr lang="en-US" sz="1200" kern="1200" dirty="0"/>
        </a:p>
        <a:p>
          <a:pPr marL="114300" lvl="1" indent="-114300" algn="l" defTabSz="533400">
            <a:lnSpc>
              <a:spcPct val="90000"/>
            </a:lnSpc>
            <a:spcBef>
              <a:spcPct val="0"/>
            </a:spcBef>
            <a:spcAft>
              <a:spcPct val="20000"/>
            </a:spcAft>
            <a:buChar char="••"/>
          </a:pPr>
          <a:r>
            <a:rPr lang="en-US" sz="1200" kern="1200" dirty="0" smtClean="0"/>
            <a:t>Gender aspects may be in the training content, materials and methods. </a:t>
          </a:r>
          <a:endParaRPr lang="en-US" sz="1200" kern="1200" dirty="0"/>
        </a:p>
      </dsp:txBody>
      <dsp:txXfrm>
        <a:off x="0" y="625084"/>
        <a:ext cx="8728364" cy="915975"/>
      </dsp:txXfrm>
    </dsp:sp>
    <dsp:sp modelId="{0017830D-7A91-4EC6-B066-46B5C0DCD5AE}">
      <dsp:nvSpPr>
        <dsp:cNvPr id="0" name=""/>
        <dsp:cNvSpPr/>
      </dsp:nvSpPr>
      <dsp:spPr>
        <a:xfrm>
          <a:off x="0" y="1541059"/>
          <a:ext cx="8728364" cy="596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smtClean="0"/>
            <a:t>Objective 4. Strengthen the community of forest and terrestrial carbon </a:t>
          </a:r>
          <a:r>
            <a:rPr lang="en-US" sz="1500" b="1" kern="1200" smtClean="0"/>
            <a:t>technical experts. </a:t>
          </a:r>
          <a:endParaRPr lang="en-US" sz="1500" kern="1200" dirty="0"/>
        </a:p>
      </dsp:txBody>
      <dsp:txXfrm>
        <a:off x="29128" y="1570187"/>
        <a:ext cx="8670108" cy="538444"/>
      </dsp:txXfrm>
    </dsp:sp>
    <dsp:sp modelId="{609E10AE-0434-49CB-8F25-1B86D6B8875E}">
      <dsp:nvSpPr>
        <dsp:cNvPr id="0" name=""/>
        <dsp:cNvSpPr/>
      </dsp:nvSpPr>
      <dsp:spPr>
        <a:xfrm>
          <a:off x="0" y="2137760"/>
          <a:ext cx="8728364" cy="74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126"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The community should draw equally on the talents of men and women as reflected in the membership as well as products  and services provided by this community. </a:t>
          </a:r>
          <a:endParaRPr lang="en-US" sz="1200" kern="1200" dirty="0"/>
        </a:p>
        <a:p>
          <a:pPr marL="114300" lvl="1" indent="-114300" algn="l" defTabSz="533400">
            <a:lnSpc>
              <a:spcPct val="90000"/>
            </a:lnSpc>
            <a:spcBef>
              <a:spcPct val="0"/>
            </a:spcBef>
            <a:spcAft>
              <a:spcPct val="20000"/>
            </a:spcAft>
            <a:buChar char="••"/>
          </a:pPr>
          <a:r>
            <a:rPr lang="en-US" sz="1200" kern="1200" dirty="0" smtClean="0"/>
            <a:t>The differences in the levels of commitment, participation and productivity demonstrated by sex of scientists involved in SilvaCarbon could impact on the success of the program.</a:t>
          </a:r>
          <a:endParaRPr lang="en-US" sz="1200" kern="1200" dirty="0"/>
        </a:p>
      </dsp:txBody>
      <dsp:txXfrm>
        <a:off x="0" y="2137760"/>
        <a:ext cx="8728364" cy="745200"/>
      </dsp:txXfrm>
    </dsp:sp>
    <dsp:sp modelId="{CA86DFAE-8851-4B0A-A0C0-71706E503688}">
      <dsp:nvSpPr>
        <dsp:cNvPr id="0" name=""/>
        <dsp:cNvSpPr/>
      </dsp:nvSpPr>
      <dsp:spPr>
        <a:xfrm>
          <a:off x="0" y="2882959"/>
          <a:ext cx="8728364" cy="596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b="1" kern="1200" dirty="0" smtClean="0"/>
            <a:t>Objective 5. Interagency cooperation and collaboration.</a:t>
          </a:r>
          <a:endParaRPr lang="en-US" sz="1500" kern="1200" dirty="0"/>
        </a:p>
      </dsp:txBody>
      <dsp:txXfrm>
        <a:off x="29128" y="2912087"/>
        <a:ext cx="8670108" cy="538444"/>
      </dsp:txXfrm>
    </dsp:sp>
    <dsp:sp modelId="{4BAD4634-C746-4749-8F4D-DF345AD01B7C}">
      <dsp:nvSpPr>
        <dsp:cNvPr id="0" name=""/>
        <dsp:cNvSpPr/>
      </dsp:nvSpPr>
      <dsp:spPr>
        <a:xfrm>
          <a:off x="0" y="3479660"/>
          <a:ext cx="8728364" cy="574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7126" tIns="19050" rIns="106680" bIns="19050" numCol="1" spcCol="1270" anchor="t" anchorCtr="0">
          <a:noAutofit/>
        </a:bodyPr>
        <a:lstStyle/>
        <a:p>
          <a:pPr marL="114300" lvl="1" indent="-114300" algn="l" defTabSz="533400">
            <a:lnSpc>
              <a:spcPct val="90000"/>
            </a:lnSpc>
            <a:spcBef>
              <a:spcPct val="0"/>
            </a:spcBef>
            <a:spcAft>
              <a:spcPct val="20000"/>
            </a:spcAft>
            <a:buChar char="••"/>
          </a:pPr>
          <a:r>
            <a:rPr lang="en-US" sz="1200" kern="1200" dirty="0" smtClean="0"/>
            <a:t>All involved agencies involved in SilvaCarbon have to make GEFE a priority, if GEFE is to become a SilvaCarbon priority. </a:t>
          </a:r>
          <a:endParaRPr lang="en-US" sz="1200" kern="1200" dirty="0"/>
        </a:p>
        <a:p>
          <a:pPr marL="114300" lvl="1" indent="-114300" algn="l" defTabSz="533400">
            <a:lnSpc>
              <a:spcPct val="90000"/>
            </a:lnSpc>
            <a:spcBef>
              <a:spcPct val="0"/>
            </a:spcBef>
            <a:spcAft>
              <a:spcPct val="20000"/>
            </a:spcAft>
            <a:buChar char="••"/>
          </a:pPr>
          <a:r>
            <a:rPr lang="en-US" sz="1200" kern="1200" dirty="0" smtClean="0"/>
            <a:t>Identify, compare and assess agency and interagency mechanisms and organizational arrangements for engendering SilvaCarbon. </a:t>
          </a:r>
          <a:endParaRPr lang="en-US" sz="1200" kern="1200" dirty="0"/>
        </a:p>
      </dsp:txBody>
      <dsp:txXfrm>
        <a:off x="0" y="3479660"/>
        <a:ext cx="8728364" cy="574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7A625C-29E6-4AE1-8258-7233960D98AC}">
      <dsp:nvSpPr>
        <dsp:cNvPr id="0" name=""/>
        <dsp:cNvSpPr/>
      </dsp:nvSpPr>
      <dsp:spPr>
        <a:xfrm>
          <a:off x="0" y="169537"/>
          <a:ext cx="8514404" cy="7150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i="1" kern="1200" dirty="0" smtClean="0"/>
            <a:t>Budget for integrating gender in the evaluation </a:t>
          </a:r>
          <a:endParaRPr lang="en-US" sz="1800" kern="1200" dirty="0"/>
        </a:p>
      </dsp:txBody>
      <dsp:txXfrm>
        <a:off x="34906" y="204443"/>
        <a:ext cx="8444592" cy="645240"/>
      </dsp:txXfrm>
    </dsp:sp>
    <dsp:sp modelId="{A99FD996-61BE-4999-A1FB-B1FAFA1313D0}">
      <dsp:nvSpPr>
        <dsp:cNvPr id="0" name=""/>
        <dsp:cNvSpPr/>
      </dsp:nvSpPr>
      <dsp:spPr>
        <a:xfrm>
          <a:off x="0" y="884590"/>
          <a:ext cx="8514404"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3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t>Invest “extra” funds for integrating gender as an additional piece of work.  </a:t>
          </a:r>
          <a:endParaRPr lang="en-US" sz="1400" kern="1200" dirty="0"/>
        </a:p>
      </dsp:txBody>
      <dsp:txXfrm>
        <a:off x="0" y="884590"/>
        <a:ext cx="8514404" cy="298080"/>
      </dsp:txXfrm>
    </dsp:sp>
    <dsp:sp modelId="{0017830D-7A91-4EC6-B066-46B5C0DCD5AE}">
      <dsp:nvSpPr>
        <dsp:cNvPr id="0" name=""/>
        <dsp:cNvSpPr/>
      </dsp:nvSpPr>
      <dsp:spPr>
        <a:xfrm>
          <a:off x="0" y="1182670"/>
          <a:ext cx="8514404" cy="7150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i="1" kern="1200" dirty="0" smtClean="0"/>
            <a:t>The Evaluation Team should have gender in evaluation expertise</a:t>
          </a:r>
          <a:endParaRPr lang="en-US" sz="1800" kern="1200" dirty="0"/>
        </a:p>
      </dsp:txBody>
      <dsp:txXfrm>
        <a:off x="34906" y="1217576"/>
        <a:ext cx="8444592" cy="645240"/>
      </dsp:txXfrm>
    </dsp:sp>
    <dsp:sp modelId="{609E10AE-0434-49CB-8F25-1B86D6B8875E}">
      <dsp:nvSpPr>
        <dsp:cNvPr id="0" name=""/>
        <dsp:cNvSpPr/>
      </dsp:nvSpPr>
      <dsp:spPr>
        <a:xfrm>
          <a:off x="0" y="1897723"/>
          <a:ext cx="8514404"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3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t>Engendering the data collection instruments for key informant interviews, online survey, pre and post training assessments and site visits</a:t>
          </a:r>
          <a:endParaRPr lang="en-US" sz="1400" kern="1200" dirty="0"/>
        </a:p>
        <a:p>
          <a:pPr marL="114300" lvl="1" indent="-114300" algn="l" defTabSz="622300">
            <a:lnSpc>
              <a:spcPct val="90000"/>
            </a:lnSpc>
            <a:spcBef>
              <a:spcPct val="0"/>
            </a:spcBef>
            <a:spcAft>
              <a:spcPct val="20000"/>
            </a:spcAft>
            <a:buChar char="••"/>
          </a:pPr>
          <a:r>
            <a:rPr lang="en-US" sz="1400" kern="1200" dirty="0" smtClean="0"/>
            <a:t>Ensuring that gender sensitive data are analyzed comprehensively and the findings incorporated adequately in the evaluation report and presentations. </a:t>
          </a:r>
          <a:endParaRPr lang="en-US" sz="1400" kern="1200" dirty="0"/>
        </a:p>
      </dsp:txBody>
      <dsp:txXfrm>
        <a:off x="0" y="1897723"/>
        <a:ext cx="8514404" cy="875610"/>
      </dsp:txXfrm>
    </dsp:sp>
    <dsp:sp modelId="{CA86DFAE-8851-4B0A-A0C0-71706E503688}">
      <dsp:nvSpPr>
        <dsp:cNvPr id="0" name=""/>
        <dsp:cNvSpPr/>
      </dsp:nvSpPr>
      <dsp:spPr>
        <a:xfrm>
          <a:off x="0" y="2773333"/>
          <a:ext cx="8514404" cy="7150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i="1" kern="1200" dirty="0" smtClean="0"/>
            <a:t>Highlight GEFE related findings and recommendations in evaluation report(s)</a:t>
          </a:r>
          <a:endParaRPr lang="en-US" sz="1800" kern="1200" dirty="0"/>
        </a:p>
      </dsp:txBody>
      <dsp:txXfrm>
        <a:off x="34906" y="2808239"/>
        <a:ext cx="8444592" cy="645240"/>
      </dsp:txXfrm>
    </dsp:sp>
    <dsp:sp modelId="{4BAD4634-C746-4749-8F4D-DF345AD01B7C}">
      <dsp:nvSpPr>
        <dsp:cNvPr id="0" name=""/>
        <dsp:cNvSpPr/>
      </dsp:nvSpPr>
      <dsp:spPr>
        <a:xfrm>
          <a:off x="0" y="3488386"/>
          <a:ext cx="8514404" cy="1155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33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t>Weave-in GEFE related findings and recommendations into the evaluation’s main findings and recommendations as relevant.</a:t>
          </a:r>
          <a:endParaRPr lang="en-US" sz="1400" kern="1200" dirty="0"/>
        </a:p>
        <a:p>
          <a:pPr marL="114300" lvl="1" indent="-114300" algn="l" defTabSz="622300">
            <a:lnSpc>
              <a:spcPct val="90000"/>
            </a:lnSpc>
            <a:spcBef>
              <a:spcPct val="0"/>
            </a:spcBef>
            <a:spcAft>
              <a:spcPct val="20000"/>
            </a:spcAft>
            <a:buChar char="••"/>
          </a:pPr>
          <a:r>
            <a:rPr lang="en-US" sz="1400" kern="1200" dirty="0" smtClean="0"/>
            <a:t>Findings relating to gender gaps using sex-disaggregated data: tables, charts and other graphics. </a:t>
          </a:r>
          <a:endParaRPr lang="en-US" sz="1400" kern="1200" dirty="0"/>
        </a:p>
        <a:p>
          <a:pPr marL="114300" lvl="1" indent="-114300" algn="l" defTabSz="622300">
            <a:lnSpc>
              <a:spcPct val="90000"/>
            </a:lnSpc>
            <a:spcBef>
              <a:spcPct val="0"/>
            </a:spcBef>
            <a:spcAft>
              <a:spcPct val="20000"/>
            </a:spcAft>
            <a:buChar char="••"/>
          </a:pPr>
          <a:r>
            <a:rPr lang="en-US" sz="1400" kern="1200" dirty="0" smtClean="0"/>
            <a:t>Summary charts/graphics could be prepared to list in summary form. </a:t>
          </a:r>
          <a:endParaRPr lang="en-US" sz="1400" kern="1200" dirty="0"/>
        </a:p>
        <a:p>
          <a:pPr marL="114300" lvl="1" indent="-114300" algn="l" defTabSz="622300">
            <a:lnSpc>
              <a:spcPct val="90000"/>
            </a:lnSpc>
            <a:spcBef>
              <a:spcPct val="0"/>
            </a:spcBef>
            <a:spcAft>
              <a:spcPct val="20000"/>
            </a:spcAft>
            <a:buChar char="••"/>
          </a:pPr>
          <a:r>
            <a:rPr lang="en-US" sz="1400" kern="1200" dirty="0" smtClean="0"/>
            <a:t>The most important GEFE related findings should be included in the Executive Summary.</a:t>
          </a:r>
          <a:endParaRPr lang="en-US" sz="1400" kern="1200" dirty="0"/>
        </a:p>
      </dsp:txBody>
      <dsp:txXfrm>
        <a:off x="0" y="3488386"/>
        <a:ext cx="8514404" cy="1155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95BE8-61D4-42B4-BEF7-B402439E6502}">
      <dsp:nvSpPr>
        <dsp:cNvPr id="0" name=""/>
        <dsp:cNvSpPr/>
      </dsp:nvSpPr>
      <dsp:spPr>
        <a:xfrm>
          <a:off x="2720473" y="1462"/>
          <a:ext cx="2422892" cy="1211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Gender analysis</a:t>
          </a:r>
          <a:endParaRPr lang="en-US" sz="3200" kern="1200" dirty="0"/>
        </a:p>
      </dsp:txBody>
      <dsp:txXfrm>
        <a:off x="2755955" y="36944"/>
        <a:ext cx="2351928" cy="1140482"/>
      </dsp:txXfrm>
    </dsp:sp>
    <dsp:sp modelId="{C71E43B6-EC7E-4FC0-8F86-BD9B12269F07}">
      <dsp:nvSpPr>
        <dsp:cNvPr id="0" name=""/>
        <dsp:cNvSpPr/>
      </dsp:nvSpPr>
      <dsp:spPr>
        <a:xfrm rot="3600000">
          <a:off x="4300800" y="2128029"/>
          <a:ext cx="1263158" cy="42400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428002" y="2212830"/>
        <a:ext cx="1008754" cy="254404"/>
      </dsp:txXfrm>
    </dsp:sp>
    <dsp:sp modelId="{AC7FBA99-0BF4-4A7A-B499-EAB4CC944E82}">
      <dsp:nvSpPr>
        <dsp:cNvPr id="0" name=""/>
        <dsp:cNvSpPr/>
      </dsp:nvSpPr>
      <dsp:spPr>
        <a:xfrm>
          <a:off x="4721394" y="3467157"/>
          <a:ext cx="2422892" cy="1211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Monitoring</a:t>
          </a:r>
          <a:endParaRPr lang="en-US" sz="3200" kern="1200" dirty="0"/>
        </a:p>
      </dsp:txBody>
      <dsp:txXfrm>
        <a:off x="4756876" y="3502639"/>
        <a:ext cx="2351928" cy="1140482"/>
      </dsp:txXfrm>
    </dsp:sp>
    <dsp:sp modelId="{02D86221-533C-461D-8F45-A508A3BF85C1}">
      <dsp:nvSpPr>
        <dsp:cNvPr id="0" name=""/>
        <dsp:cNvSpPr/>
      </dsp:nvSpPr>
      <dsp:spPr>
        <a:xfrm rot="10800000">
          <a:off x="3300340" y="3860877"/>
          <a:ext cx="1263158" cy="42400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3427542" y="3945678"/>
        <a:ext cx="1008754" cy="254404"/>
      </dsp:txXfrm>
    </dsp:sp>
    <dsp:sp modelId="{FB711D19-7531-4664-BC22-CC7BB07CBED0}">
      <dsp:nvSpPr>
        <dsp:cNvPr id="0" name=""/>
        <dsp:cNvSpPr/>
      </dsp:nvSpPr>
      <dsp:spPr>
        <a:xfrm>
          <a:off x="719553" y="3467157"/>
          <a:ext cx="2422892" cy="1211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Evaluation</a:t>
          </a:r>
          <a:endParaRPr lang="en-US" sz="3200" kern="1200" dirty="0"/>
        </a:p>
      </dsp:txBody>
      <dsp:txXfrm>
        <a:off x="755035" y="3502639"/>
        <a:ext cx="2351928" cy="1140482"/>
      </dsp:txXfrm>
    </dsp:sp>
    <dsp:sp modelId="{280D3440-62E6-4846-BE23-5D345968E748}">
      <dsp:nvSpPr>
        <dsp:cNvPr id="0" name=""/>
        <dsp:cNvSpPr/>
      </dsp:nvSpPr>
      <dsp:spPr>
        <a:xfrm rot="18000000">
          <a:off x="2299880" y="2128029"/>
          <a:ext cx="1263158" cy="424006"/>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427082" y="2212830"/>
        <a:ext cx="1008754" cy="2544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5170454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betterevaluation.org/blog/better_use_of_case_studies_in_evaluation"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 Id="rId3" Type="http://schemas.openxmlformats.org/officeDocument/2006/relationships/hyperlink" Target="http://betterevaluation.org/themes/gender_analysi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 name="Shape 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5454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200">
                <a:solidFill>
                  <a:schemeClr val="dk1"/>
                </a:solidFill>
              </a:rPr>
              <a:t>In one example, we demonstrate how building a cultural model for evaluation of child literacy programs in developing country settings, such as USAID's Early Grade Reading Assessment, brings a focus on the role of the mother, critical aspects of African feminisms, and overlaps and contradictions with Western feminisms. </a:t>
            </a:r>
          </a:p>
          <a:p>
            <a:pPr rtl="0">
              <a:spcBef>
                <a:spcPts val="0"/>
              </a:spcBef>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In our first research example, we add the literature about specific feminisms we have incorporated for specific contexts that make evaluation culturally responsive. </a:t>
            </a:r>
          </a:p>
          <a:p>
            <a:pPr lvl="0" rtl="0">
              <a:lnSpc>
                <a:spcPct val="115000"/>
              </a:lnSpc>
              <a:spcBef>
                <a:spcPts val="0"/>
              </a:spcBef>
              <a:buClr>
                <a:schemeClr val="dk1"/>
              </a:buClr>
              <a:buSzPct val="91666"/>
              <a:buFont typeface="Arial"/>
              <a:buNone/>
            </a:pPr>
            <a:r>
              <a:rPr lang="en" sz="1200">
                <a:solidFill>
                  <a:schemeClr val="dk1"/>
                </a:solidFill>
              </a:rPr>
              <a:t>In my research, I talked about the design as:</a:t>
            </a:r>
          </a:p>
          <a:p>
            <a:pPr lvl="0" rtl="0">
              <a:lnSpc>
                <a:spcPct val="115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Explanatory Sequential Design Procedures (on the basis of Ivankova, Creswell &amp; Stick, 2006). Uses mixed methods. Quantitative data analysis of reading scores. Selection of three school sites out of this analysis. Qualitative data collection and analysis of participants who were left out of program - mothers. </a:t>
            </a:r>
          </a:p>
          <a:p>
            <a:pPr lvl="0" rtl="0">
              <a:lnSpc>
                <a:spcPct val="115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Another way to describe it would be:</a:t>
            </a:r>
          </a:p>
          <a:p>
            <a:pPr lvl="0" rtl="0">
              <a:lnSpc>
                <a:spcPct val="115000"/>
              </a:lnSpc>
              <a:spcBef>
                <a:spcPts val="0"/>
              </a:spcBef>
              <a:buClr>
                <a:schemeClr val="dk1"/>
              </a:buClr>
              <a:buSzPct val="91666"/>
              <a:buFont typeface="Arial"/>
              <a:buNone/>
            </a:pPr>
            <a:r>
              <a:rPr lang="en" sz="1200">
                <a:solidFill>
                  <a:schemeClr val="dk1"/>
                </a:solidFill>
                <a:latin typeface="Times New Roman"/>
                <a:ea typeface="Times New Roman"/>
                <a:cs typeface="Times New Roman"/>
                <a:sym typeface="Times New Roman"/>
              </a:rPr>
              <a:t>Illustrative Case Study as defined by Rainbow Framework. </a:t>
            </a:r>
            <a:r>
              <a:rPr lang="en" sz="1200" u="sng">
                <a:solidFill>
                  <a:schemeClr val="dk1"/>
                </a:solidFill>
                <a:latin typeface="Times New Roman"/>
                <a:ea typeface="Times New Roman"/>
                <a:cs typeface="Times New Roman"/>
                <a:sym typeface="Times New Roman"/>
                <a:hlinkClick r:id="rId3"/>
              </a:rPr>
              <a:t>http://betterevaluation.org/blog/better_use_of_case_studies_in_evaluation</a:t>
            </a:r>
          </a:p>
          <a:p>
            <a:pPr lvl="0" rtl="0">
              <a:lnSpc>
                <a:spcPct val="115000"/>
              </a:lnSpc>
              <a:spcBef>
                <a:spcPts val="0"/>
              </a:spcBef>
              <a:buClr>
                <a:schemeClr val="dk1"/>
              </a:buClr>
              <a:buSzPct val="91666"/>
              <a:buFont typeface="Arial"/>
              <a:buNone/>
            </a:pPr>
            <a:r>
              <a:rPr lang="en" sz="1200">
                <a:solidFill>
                  <a:schemeClr val="dk1"/>
                </a:solidFill>
                <a:latin typeface="Verdana"/>
                <a:ea typeface="Verdana"/>
                <a:cs typeface="Verdana"/>
                <a:sym typeface="Verdana"/>
              </a:rPr>
              <a:t>This is descriptive in character and intended to add realism and in-depth examples to other information about a program or policy.</a:t>
            </a:r>
          </a:p>
          <a:p>
            <a:pPr>
              <a:spcBef>
                <a:spcPts val="0"/>
              </a:spcBef>
              <a:buNone/>
            </a:pPr>
            <a:endParaRPr sz="1200">
              <a:solidFill>
                <a:schemeClr val="dk1"/>
              </a:solidFill>
            </a:endParaRPr>
          </a:p>
        </p:txBody>
      </p:sp>
    </p:spTree>
    <p:extLst>
      <p:ext uri="{BB962C8B-B14F-4D97-AF65-F5344CB8AC3E}">
        <p14:creationId xmlns:p14="http://schemas.microsoft.com/office/powerpoint/2010/main" val="2243578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synthesizing information on </a:t>
            </a:r>
            <a:r>
              <a:rPr lang="en-US" sz="1200" kern="1200" dirty="0" err="1" smtClean="0">
                <a:solidFill>
                  <a:schemeClr val="tx1"/>
                </a:solidFill>
                <a:effectLst/>
                <a:latin typeface="+mn-lt"/>
                <a:ea typeface="+mn-ea"/>
                <a:cs typeface="+mn-cs"/>
              </a:rPr>
              <a:t>SilvaCarbon’s</a:t>
            </a:r>
            <a:r>
              <a:rPr lang="en-US" sz="1200" kern="1200" dirty="0" smtClean="0">
                <a:solidFill>
                  <a:schemeClr val="tx1"/>
                </a:solidFill>
                <a:effectLst/>
                <a:latin typeface="+mn-lt"/>
                <a:ea typeface="+mn-ea"/>
                <a:cs typeface="+mn-cs"/>
              </a:rPr>
              <a:t> gender dimensions. The evaluation should cover:  </a:t>
            </a:r>
          </a:p>
          <a:p>
            <a:r>
              <a:rPr lang="en-US" sz="1200" kern="1200" dirty="0" smtClean="0">
                <a:solidFill>
                  <a:schemeClr val="tx1"/>
                </a:solidFill>
                <a:effectLst/>
                <a:latin typeface="+mn-lt"/>
                <a:ea typeface="+mn-ea"/>
                <a:cs typeface="+mn-cs"/>
              </a:rPr>
              <a:t> </a:t>
            </a:r>
          </a:p>
          <a:p>
            <a:pPr lvl="0"/>
            <a:r>
              <a:rPr lang="en-US" sz="1200" kern="1200" dirty="0" err="1" smtClean="0">
                <a:solidFill>
                  <a:schemeClr val="tx1"/>
                </a:solidFill>
                <a:effectLst/>
                <a:latin typeface="+mn-lt"/>
                <a:ea typeface="+mn-ea"/>
                <a:cs typeface="+mn-cs"/>
              </a:rPr>
              <a:t>SilvaCarbon’s</a:t>
            </a:r>
            <a:r>
              <a:rPr lang="en-US" sz="1200" kern="1200" dirty="0" smtClean="0">
                <a:solidFill>
                  <a:schemeClr val="tx1"/>
                </a:solidFill>
                <a:effectLst/>
                <a:latin typeface="+mn-lt"/>
                <a:ea typeface="+mn-ea"/>
                <a:cs typeface="+mn-cs"/>
              </a:rPr>
              <a:t> definitions of gender equality and women’s empowerment in the context of its mission, goals and activities. </a:t>
            </a:r>
          </a:p>
          <a:p>
            <a:pPr lvl="0"/>
            <a:r>
              <a:rPr lang="en-US" sz="1200" kern="1200" dirty="0" err="1" smtClean="0">
                <a:solidFill>
                  <a:schemeClr val="tx1"/>
                </a:solidFill>
                <a:effectLst/>
                <a:latin typeface="+mn-lt"/>
                <a:ea typeface="+mn-ea"/>
                <a:cs typeface="+mn-cs"/>
              </a:rPr>
              <a:t>SilvaCarbon’s</a:t>
            </a:r>
            <a:r>
              <a:rPr lang="en-US" sz="1200" kern="1200" dirty="0" smtClean="0">
                <a:solidFill>
                  <a:schemeClr val="tx1"/>
                </a:solidFill>
                <a:effectLst/>
                <a:latin typeface="+mn-lt"/>
                <a:ea typeface="+mn-ea"/>
                <a:cs typeface="+mn-cs"/>
              </a:rPr>
              <a:t> categorization of gender differentiated program beneficiaries, such as workshop participants, members of its community of experts, audiences for materials, recipients of technical assistance, community based resource persons, etc. </a:t>
            </a:r>
          </a:p>
          <a:p>
            <a:pPr lvl="0"/>
            <a:r>
              <a:rPr lang="en-US" sz="1200" kern="1200" dirty="0" err="1" smtClean="0">
                <a:solidFill>
                  <a:schemeClr val="tx1"/>
                </a:solidFill>
                <a:effectLst/>
                <a:latin typeface="+mn-lt"/>
                <a:ea typeface="+mn-ea"/>
                <a:cs typeface="+mn-cs"/>
              </a:rPr>
              <a:t>SilvaCarbon’s</a:t>
            </a:r>
            <a:r>
              <a:rPr lang="en-US" sz="1200" kern="1200" dirty="0" smtClean="0">
                <a:solidFill>
                  <a:schemeClr val="tx1"/>
                </a:solidFill>
                <a:effectLst/>
                <a:latin typeface="+mn-lt"/>
                <a:ea typeface="+mn-ea"/>
                <a:cs typeface="+mn-cs"/>
              </a:rPr>
              <a:t> stated objectives and interventions for ensuring that both male and female beneficiaries benefit from its interventions. </a:t>
            </a:r>
          </a:p>
          <a:p>
            <a:pPr lvl="0"/>
            <a:r>
              <a:rPr lang="en-US" sz="1200" kern="1200" dirty="0" err="1" smtClean="0">
                <a:solidFill>
                  <a:schemeClr val="tx1"/>
                </a:solidFill>
                <a:effectLst/>
                <a:latin typeface="+mn-lt"/>
                <a:ea typeface="+mn-ea"/>
                <a:cs typeface="+mn-cs"/>
              </a:rPr>
              <a:t>SilvaCarbon’s</a:t>
            </a:r>
            <a:r>
              <a:rPr lang="en-US" sz="1200" kern="1200" dirty="0" smtClean="0">
                <a:solidFill>
                  <a:schemeClr val="tx1"/>
                </a:solidFill>
                <a:effectLst/>
                <a:latin typeface="+mn-lt"/>
                <a:ea typeface="+mn-ea"/>
                <a:cs typeface="+mn-cs"/>
              </a:rPr>
              <a:t> GEFE oriented targeted/expected results as reflected in performance indicators, program statements and progress reports. </a:t>
            </a:r>
          </a:p>
          <a:p>
            <a:r>
              <a:rPr lang="en-US" sz="1200" kern="1200" dirty="0" smtClean="0">
                <a:solidFill>
                  <a:schemeClr val="tx1"/>
                </a:solidFill>
                <a:effectLst/>
                <a:latin typeface="+mn-lt"/>
                <a:ea typeface="+mn-ea"/>
                <a:cs typeface="+mn-cs"/>
              </a:rPr>
              <a:t>Gender analyses that have been done for </a:t>
            </a:r>
            <a:r>
              <a:rPr lang="en-US" sz="1200" kern="1200" dirty="0" err="1" smtClean="0">
                <a:solidFill>
                  <a:schemeClr val="tx1"/>
                </a:solidFill>
                <a:effectLst/>
                <a:latin typeface="+mn-lt"/>
                <a:ea typeface="+mn-ea"/>
                <a:cs typeface="+mn-cs"/>
              </a:rPr>
              <a:t>SilvaCarbon</a:t>
            </a:r>
            <a:r>
              <a:rPr lang="en-US" sz="1200" kern="1200" dirty="0" smtClean="0">
                <a:solidFill>
                  <a:schemeClr val="tx1"/>
                </a:solidFill>
                <a:effectLst/>
                <a:latin typeface="+mn-lt"/>
                <a:ea typeface="+mn-ea"/>
                <a:cs typeface="+mn-cs"/>
              </a:rPr>
              <a:t> or more generally for carbon management and monitoring activities should be referenced by this evaluation. </a:t>
            </a:r>
          </a:p>
          <a:p>
            <a:endParaRPr lang="en-US" dirty="0"/>
          </a:p>
        </p:txBody>
      </p:sp>
      <p:sp>
        <p:nvSpPr>
          <p:cNvPr id="4" name="Slide Number Placeholder 3"/>
          <p:cNvSpPr>
            <a:spLocks noGrp="1"/>
          </p:cNvSpPr>
          <p:nvPr>
            <p:ph type="sldNum" sz="quarter" idx="10"/>
          </p:nvPr>
        </p:nvSpPr>
        <p:spPr>
          <a:xfrm>
            <a:off x="3936173" y="8707544"/>
            <a:ext cx="3012329" cy="458704"/>
          </a:xfrm>
          <a:prstGeom prst="rect">
            <a:avLst/>
          </a:prstGeom>
        </p:spPr>
        <p:txBody>
          <a:bodyPr/>
          <a:lstStyle/>
          <a:p>
            <a:fld id="{C3998DFC-AE36-402C-AD51-F50853B207EC}" type="slidenum">
              <a:rPr lang="en-US" smtClean="0"/>
              <a:t>10</a:t>
            </a:fld>
            <a:endParaRPr lang="en-US"/>
          </a:p>
        </p:txBody>
      </p:sp>
    </p:spTree>
    <p:extLst>
      <p:ext uri="{BB962C8B-B14F-4D97-AF65-F5344CB8AC3E}">
        <p14:creationId xmlns:p14="http://schemas.microsoft.com/office/powerpoint/2010/main" val="480141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Use project documents relating to </a:t>
            </a:r>
            <a:r>
              <a:rPr lang="en-US" sz="1200" kern="1200" dirty="0" err="1" smtClean="0">
                <a:solidFill>
                  <a:schemeClr val="tx1"/>
                </a:solidFill>
                <a:effectLst/>
                <a:latin typeface="+mn-lt"/>
                <a:ea typeface="+mn-ea"/>
                <a:cs typeface="+mn-cs"/>
              </a:rPr>
              <a:t>SilvaCarbon’s</a:t>
            </a:r>
            <a:r>
              <a:rPr lang="en-US" sz="1200" kern="1200" dirty="0" smtClean="0">
                <a:solidFill>
                  <a:schemeClr val="tx1"/>
                </a:solidFill>
                <a:effectLst/>
                <a:latin typeface="+mn-lt"/>
                <a:ea typeface="+mn-ea"/>
                <a:cs typeface="+mn-cs"/>
              </a:rPr>
              <a:t> planning and progress reporting to identify up-front, the gender dimensions of </a:t>
            </a:r>
            <a:r>
              <a:rPr lang="en-US" sz="1200" kern="1200" dirty="0" err="1" smtClean="0">
                <a:solidFill>
                  <a:schemeClr val="tx1"/>
                </a:solidFill>
                <a:effectLst/>
                <a:latin typeface="+mn-lt"/>
                <a:ea typeface="+mn-ea"/>
                <a:cs typeface="+mn-cs"/>
              </a:rPr>
              <a:t>SilvaCarbon’s</a:t>
            </a:r>
            <a:r>
              <a:rPr lang="en-US" sz="1200" kern="1200" dirty="0" smtClean="0">
                <a:solidFill>
                  <a:schemeClr val="tx1"/>
                </a:solidFill>
                <a:effectLst/>
                <a:latin typeface="+mn-lt"/>
                <a:ea typeface="+mn-ea"/>
                <a:cs typeface="+mn-cs"/>
              </a:rPr>
              <a:t> overall mission, goals, and activities. Information on </a:t>
            </a:r>
            <a:r>
              <a:rPr lang="en-US" sz="1200" kern="1200" dirty="0" err="1" smtClean="0">
                <a:solidFill>
                  <a:schemeClr val="tx1"/>
                </a:solidFill>
                <a:effectLst/>
                <a:latin typeface="+mn-lt"/>
                <a:ea typeface="+mn-ea"/>
                <a:cs typeface="+mn-cs"/>
              </a:rPr>
              <a:t>SilvaCarbon’s</a:t>
            </a:r>
            <a:r>
              <a:rPr lang="en-US" sz="1200" kern="1200" dirty="0" smtClean="0">
                <a:solidFill>
                  <a:schemeClr val="tx1"/>
                </a:solidFill>
                <a:effectLst/>
                <a:latin typeface="+mn-lt"/>
                <a:ea typeface="+mn-ea"/>
                <a:cs typeface="+mn-cs"/>
              </a:rPr>
              <a:t> gender dimensions should be used to weave-in gender focused evaluation questions/sub-questions, integrate gender considerations in the instruments for gathering evaluation data and in the evaluation report. In this respect, the components of the evaluation report (SOW, May 30th 2014, pages 7-8) need to include a component that could be titled for example as, </a:t>
            </a:r>
            <a:r>
              <a:rPr lang="en-US" sz="1200" i="1" kern="1200" dirty="0" smtClean="0">
                <a:solidFill>
                  <a:schemeClr val="tx1"/>
                </a:solidFill>
                <a:effectLst/>
                <a:latin typeface="+mn-lt"/>
                <a:ea typeface="+mn-ea"/>
                <a:cs typeface="+mn-cs"/>
              </a:rPr>
              <a:t>Summary Description of </a:t>
            </a:r>
            <a:r>
              <a:rPr lang="en-US" sz="1200" i="1" kern="1200" dirty="0" err="1" smtClean="0">
                <a:solidFill>
                  <a:schemeClr val="tx1"/>
                </a:solidFill>
                <a:effectLst/>
                <a:latin typeface="+mn-lt"/>
                <a:ea typeface="+mn-ea"/>
                <a:cs typeface="+mn-cs"/>
              </a:rPr>
              <a:t>SilvaCarbon’s</a:t>
            </a:r>
            <a:r>
              <a:rPr lang="en-US" sz="1200" i="1" kern="1200" dirty="0" smtClean="0">
                <a:solidFill>
                  <a:schemeClr val="tx1"/>
                </a:solidFill>
                <a:effectLst/>
                <a:latin typeface="+mn-lt"/>
                <a:ea typeface="+mn-ea"/>
                <a:cs typeface="+mn-cs"/>
              </a:rPr>
              <a:t> Program Priorities</a:t>
            </a:r>
            <a:r>
              <a:rPr lang="en-US" sz="1200" kern="1200" dirty="0" smtClean="0">
                <a:solidFill>
                  <a:schemeClr val="tx1"/>
                </a:solidFill>
                <a:effectLst/>
                <a:latin typeface="+mn-lt"/>
                <a:ea typeface="+mn-ea"/>
                <a:cs typeface="+mn-cs"/>
              </a:rPr>
              <a:t>. Oddly, the report does not propose to describe the program at all.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least three of </a:t>
            </a:r>
            <a:r>
              <a:rPr lang="en-US" sz="1200" kern="1200" dirty="0" err="1" smtClean="0">
                <a:solidFill>
                  <a:schemeClr val="tx1"/>
                </a:solidFill>
                <a:effectLst/>
                <a:latin typeface="+mn-lt"/>
                <a:ea typeface="+mn-ea"/>
                <a:cs typeface="+mn-cs"/>
              </a:rPr>
              <a:t>SilvaCarbon’s</a:t>
            </a:r>
            <a:r>
              <a:rPr lang="en-US" sz="1200" kern="1200" dirty="0" smtClean="0">
                <a:solidFill>
                  <a:schemeClr val="tx1"/>
                </a:solidFill>
                <a:effectLst/>
                <a:latin typeface="+mn-lt"/>
                <a:ea typeface="+mn-ea"/>
                <a:cs typeface="+mn-cs"/>
              </a:rPr>
              <a:t> five objectives have gender dimensions:  </a:t>
            </a:r>
          </a:p>
          <a:p>
            <a:r>
              <a:rPr lang="en-US" sz="1200" b="1" kern="1200" dirty="0" smtClean="0">
                <a:solidFill>
                  <a:schemeClr val="tx1"/>
                </a:solidFill>
                <a:effectLst/>
                <a:latin typeface="+mn-lt"/>
                <a:ea typeface="+mn-ea"/>
                <a:cs typeface="+mn-cs"/>
              </a:rPr>
              <a:t>“Objective 2. Build capacity of selected developing countries to use forest and terrestrial carbon monitoring and management methodologies and technologies.” </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kern="1200" dirty="0" err="1" smtClean="0">
                <a:solidFill>
                  <a:schemeClr val="tx1"/>
                </a:solidFill>
                <a:effectLst/>
                <a:latin typeface="+mn-lt"/>
                <a:ea typeface="+mn-ea"/>
                <a:cs typeface="+mn-cs"/>
              </a:rPr>
              <a:t>SilvaCarbon</a:t>
            </a:r>
            <a:r>
              <a:rPr lang="en-US" sz="1200" kern="1200" dirty="0" smtClean="0">
                <a:solidFill>
                  <a:schemeClr val="tx1"/>
                </a:solidFill>
                <a:effectLst/>
                <a:latin typeface="+mn-lt"/>
                <a:ea typeface="+mn-ea"/>
                <a:cs typeface="+mn-cs"/>
              </a:rPr>
              <a:t> develops resource materials, networks and provides training and technical assistance to personnel from participating countries. In keeping with USAID’s GEFE policy, it’s important to ensure that males and females in participating countries benefit equally from these capacity building services. For example, efforts should have been taken to invite women and men for all the trainings from the start of the </a:t>
            </a:r>
            <a:r>
              <a:rPr lang="en-US" sz="1200" kern="1200" dirty="0" err="1" smtClean="0">
                <a:solidFill>
                  <a:schemeClr val="tx1"/>
                </a:solidFill>
                <a:effectLst/>
                <a:latin typeface="+mn-lt"/>
                <a:ea typeface="+mn-ea"/>
                <a:cs typeface="+mn-cs"/>
              </a:rPr>
              <a:t>SilvaCarbon</a:t>
            </a:r>
            <a:r>
              <a:rPr lang="en-US" sz="1200" kern="1200" dirty="0" smtClean="0">
                <a:solidFill>
                  <a:schemeClr val="tx1"/>
                </a:solidFill>
                <a:effectLst/>
                <a:latin typeface="+mn-lt"/>
                <a:ea typeface="+mn-ea"/>
                <a:cs typeface="+mn-cs"/>
              </a:rPr>
              <a:t> program. Disaggregating rates of participation and learning outcomes by sex would help to identify gender gaps.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Males and females generally have different ways of using the physical environment. Consequently, males and females are likely to contribute differently to increasing or decreasing carbon emissions. So, if Objective 2 has a community-based component in its networks or in the practices for reducing carbon advocated through training and technical assistance, then the evaluation needs to assess the ways in which </a:t>
            </a:r>
            <a:r>
              <a:rPr lang="en-US" sz="1200" kern="1200" dirty="0" err="1" smtClean="0">
                <a:solidFill>
                  <a:schemeClr val="tx1"/>
                </a:solidFill>
                <a:effectLst/>
                <a:latin typeface="+mn-lt"/>
                <a:ea typeface="+mn-ea"/>
                <a:cs typeface="+mn-cs"/>
              </a:rPr>
              <a:t>SilvaCarbon</a:t>
            </a:r>
            <a:r>
              <a:rPr lang="en-US" sz="1200" kern="1200" dirty="0" smtClean="0">
                <a:solidFill>
                  <a:schemeClr val="tx1"/>
                </a:solidFill>
                <a:effectLst/>
                <a:latin typeface="+mn-lt"/>
                <a:ea typeface="+mn-ea"/>
                <a:cs typeface="+mn-cs"/>
              </a:rPr>
              <a:t> addresses the positive and negative aspects of gender roles, norms and values impacting carbon management and monitoring. It’s important to note that some gender aspects of </a:t>
            </a:r>
            <a:r>
              <a:rPr lang="en-US" sz="1200" kern="1200" dirty="0" err="1" smtClean="0">
                <a:solidFill>
                  <a:schemeClr val="tx1"/>
                </a:solidFill>
                <a:effectLst/>
                <a:latin typeface="+mn-lt"/>
                <a:ea typeface="+mn-ea"/>
                <a:cs typeface="+mn-cs"/>
              </a:rPr>
              <a:t>SivaCarbon</a:t>
            </a:r>
            <a:r>
              <a:rPr lang="en-US" sz="1200" kern="1200" dirty="0" smtClean="0">
                <a:solidFill>
                  <a:schemeClr val="tx1"/>
                </a:solidFill>
                <a:effectLst/>
                <a:latin typeface="+mn-lt"/>
                <a:ea typeface="+mn-ea"/>
                <a:cs typeface="+mn-cs"/>
              </a:rPr>
              <a:t> may be found in the actual content of training materials and training methods.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Objective 4. Strengthen the community of forest and terrestrial carbon technical </a:t>
            </a:r>
            <a:endParaRPr lang="en-US" dirty="0" smtClean="0">
              <a:effectLst/>
            </a:endParaRPr>
          </a:p>
          <a:p>
            <a:r>
              <a:rPr lang="en-US" sz="1200" b="1" kern="1200" dirty="0" smtClean="0">
                <a:solidFill>
                  <a:schemeClr val="tx1"/>
                </a:solidFill>
                <a:effectLst/>
                <a:latin typeface="+mn-lt"/>
                <a:ea typeface="+mn-ea"/>
                <a:cs typeface="+mn-cs"/>
              </a:rPr>
              <a:t>experts. </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community of forest and terrestrial carbon technical experts established by </a:t>
            </a:r>
            <a:r>
              <a:rPr lang="en-US" sz="1200" kern="1200" dirty="0" err="1" smtClean="0">
                <a:solidFill>
                  <a:schemeClr val="tx1"/>
                </a:solidFill>
                <a:effectLst/>
                <a:latin typeface="+mn-lt"/>
                <a:ea typeface="+mn-ea"/>
                <a:cs typeface="+mn-cs"/>
              </a:rPr>
              <a:t>SilvaCarbon</a:t>
            </a:r>
            <a:endParaRPr lang="en-US" dirty="0" smtClean="0">
              <a:effectLst/>
            </a:endParaRPr>
          </a:p>
          <a:p>
            <a:r>
              <a:rPr lang="en-US" sz="1200" kern="1200" dirty="0" smtClean="0">
                <a:solidFill>
                  <a:schemeClr val="tx1"/>
                </a:solidFill>
                <a:effectLst/>
                <a:latin typeface="+mn-lt"/>
                <a:ea typeface="+mn-ea"/>
                <a:cs typeface="+mn-cs"/>
              </a:rPr>
              <a:t>should draw equally on the talents of men and women as reflected in the membership as well as products  and services provided by this community. The differences in the levels of commitment, participation and productivity demonstrated by male and female scientists involved in </a:t>
            </a:r>
            <a:r>
              <a:rPr lang="en-US" sz="1200" kern="1200" dirty="0" err="1" smtClean="0">
                <a:solidFill>
                  <a:schemeClr val="tx1"/>
                </a:solidFill>
                <a:effectLst/>
                <a:latin typeface="+mn-lt"/>
                <a:ea typeface="+mn-ea"/>
                <a:cs typeface="+mn-cs"/>
              </a:rPr>
              <a:t>SilvaCarbon</a:t>
            </a:r>
            <a:r>
              <a:rPr lang="en-US" sz="1200" kern="1200" dirty="0" smtClean="0">
                <a:solidFill>
                  <a:schemeClr val="tx1"/>
                </a:solidFill>
                <a:effectLst/>
                <a:latin typeface="+mn-lt"/>
                <a:ea typeface="+mn-ea"/>
                <a:cs typeface="+mn-cs"/>
              </a:rPr>
              <a:t> would impact on the success of the program.</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Objective 5. Interagency cooperation and collaboration.</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All agencies involved in </a:t>
            </a:r>
            <a:r>
              <a:rPr lang="en-US" sz="1200" kern="1200" dirty="0" err="1" smtClean="0">
                <a:solidFill>
                  <a:schemeClr val="tx1"/>
                </a:solidFill>
                <a:effectLst/>
                <a:latin typeface="+mn-lt"/>
                <a:ea typeface="+mn-ea"/>
                <a:cs typeface="+mn-cs"/>
              </a:rPr>
              <a:t>SilvaCarbon</a:t>
            </a:r>
            <a:r>
              <a:rPr lang="en-US" sz="1200" kern="1200" dirty="0" smtClean="0">
                <a:solidFill>
                  <a:schemeClr val="tx1"/>
                </a:solidFill>
                <a:effectLst/>
                <a:latin typeface="+mn-lt"/>
                <a:ea typeface="+mn-ea"/>
                <a:cs typeface="+mn-cs"/>
              </a:rPr>
              <a:t> have to make GEFE a priority, if GEFE is to become a </a:t>
            </a:r>
            <a:r>
              <a:rPr lang="en-US" sz="1200" kern="1200" dirty="0" err="1" smtClean="0">
                <a:solidFill>
                  <a:schemeClr val="tx1"/>
                </a:solidFill>
                <a:effectLst/>
                <a:latin typeface="+mn-lt"/>
                <a:ea typeface="+mn-ea"/>
                <a:cs typeface="+mn-cs"/>
              </a:rPr>
              <a:t>SilvaCarbon</a:t>
            </a:r>
            <a:r>
              <a:rPr lang="en-US" sz="1200" kern="1200" dirty="0" smtClean="0">
                <a:solidFill>
                  <a:schemeClr val="tx1"/>
                </a:solidFill>
                <a:effectLst/>
                <a:latin typeface="+mn-lt"/>
                <a:ea typeface="+mn-ea"/>
                <a:cs typeface="+mn-cs"/>
              </a:rPr>
              <a:t> priority. As a part of assessing </a:t>
            </a:r>
            <a:r>
              <a:rPr lang="en-US" sz="1200" kern="1200" dirty="0" err="1" smtClean="0">
                <a:solidFill>
                  <a:schemeClr val="tx1"/>
                </a:solidFill>
                <a:effectLst/>
                <a:latin typeface="+mn-lt"/>
                <a:ea typeface="+mn-ea"/>
                <a:cs typeface="+mn-cs"/>
              </a:rPr>
              <a:t>SilvaCarbon’s</a:t>
            </a:r>
            <a:r>
              <a:rPr lang="en-US" sz="1200" kern="1200" dirty="0" smtClean="0">
                <a:solidFill>
                  <a:schemeClr val="tx1"/>
                </a:solidFill>
                <a:effectLst/>
                <a:latin typeface="+mn-lt"/>
                <a:ea typeface="+mn-ea"/>
                <a:cs typeface="+mn-cs"/>
              </a:rPr>
              <a:t> overall performance, the evaluation would need to identify, compare and assess agency and interagency mechanisms and organizational arrangements for engendering </a:t>
            </a:r>
            <a:r>
              <a:rPr lang="en-US" sz="1200" kern="1200" dirty="0" err="1" smtClean="0">
                <a:solidFill>
                  <a:schemeClr val="tx1"/>
                </a:solidFill>
                <a:effectLst/>
                <a:latin typeface="+mn-lt"/>
                <a:ea typeface="+mn-ea"/>
                <a:cs typeface="+mn-cs"/>
              </a:rPr>
              <a:t>SilvaCarbon</a:t>
            </a:r>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 </a:t>
            </a:r>
            <a:endParaRPr lang="en-US" dirty="0">
              <a:effectLst/>
            </a:endParaRPr>
          </a:p>
        </p:txBody>
      </p:sp>
      <p:sp>
        <p:nvSpPr>
          <p:cNvPr id="4" name="Slide Number Placeholder 3"/>
          <p:cNvSpPr>
            <a:spLocks noGrp="1"/>
          </p:cNvSpPr>
          <p:nvPr>
            <p:ph type="sldNum" sz="quarter" idx="10"/>
          </p:nvPr>
        </p:nvSpPr>
        <p:spPr>
          <a:xfrm>
            <a:off x="3936173" y="8707544"/>
            <a:ext cx="3012329" cy="458704"/>
          </a:xfrm>
          <a:prstGeom prst="rect">
            <a:avLst/>
          </a:prstGeom>
        </p:spPr>
        <p:txBody>
          <a:bodyPr/>
          <a:lstStyle/>
          <a:p>
            <a:fld id="{C3998DFC-AE36-402C-AD51-F50853B207EC}" type="slidenum">
              <a:rPr lang="en-US" smtClean="0"/>
              <a:t>11</a:t>
            </a:fld>
            <a:endParaRPr lang="en-US"/>
          </a:p>
        </p:txBody>
      </p:sp>
    </p:spTree>
    <p:extLst>
      <p:ext uri="{BB962C8B-B14F-4D97-AF65-F5344CB8AC3E}">
        <p14:creationId xmlns:p14="http://schemas.microsoft.com/office/powerpoint/2010/main" val="2802407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i="1" kern="1200" dirty="0" smtClean="0">
                <a:solidFill>
                  <a:schemeClr val="tx1"/>
                </a:solidFill>
                <a:effectLst/>
                <a:latin typeface="+mn-lt"/>
                <a:ea typeface="+mn-ea"/>
                <a:cs typeface="+mn-cs"/>
              </a:rPr>
              <a:t>Determining the extent to which women and women-owned businesses are:</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Participating in PFAN;</a:t>
            </a:r>
            <a:endParaRPr lang="en-US" dirty="0" smtClean="0">
              <a:effectLst/>
            </a:endParaRPr>
          </a:p>
          <a:p>
            <a:pPr lvl="0"/>
            <a:r>
              <a:rPr lang="en-US" sz="1200" i="1" kern="1200" dirty="0" smtClean="0">
                <a:solidFill>
                  <a:schemeClr val="tx1"/>
                </a:solidFill>
                <a:effectLst/>
                <a:latin typeface="+mn-lt"/>
                <a:ea typeface="+mn-ea"/>
                <a:cs typeface="+mn-cs"/>
              </a:rPr>
              <a:t>Successful in securing financing;</a:t>
            </a:r>
            <a:endParaRPr lang="en-US" dirty="0" smtClean="0">
              <a:effectLst/>
            </a:endParaRPr>
          </a:p>
          <a:p>
            <a:pPr lvl="0"/>
            <a:r>
              <a:rPr lang="en-US" sz="1200" i="1" kern="1200" dirty="0" smtClean="0">
                <a:solidFill>
                  <a:schemeClr val="tx1"/>
                </a:solidFill>
                <a:effectLst/>
                <a:latin typeface="+mn-lt"/>
                <a:ea typeface="+mn-ea"/>
                <a:cs typeface="+mn-cs"/>
              </a:rPr>
              <a:t>Achieving operationalization of projects;</a:t>
            </a:r>
            <a:endParaRPr lang="en-US" dirty="0" smtClean="0">
              <a:effectLst/>
            </a:endParaRPr>
          </a:p>
          <a:p>
            <a:pPr lvl="0"/>
            <a:r>
              <a:rPr lang="en-US" sz="1200" i="1" kern="1200" dirty="0" smtClean="0">
                <a:solidFill>
                  <a:schemeClr val="tx1"/>
                </a:solidFill>
                <a:effectLst/>
                <a:latin typeface="+mn-lt"/>
                <a:ea typeface="+mn-ea"/>
                <a:cs typeface="+mn-cs"/>
              </a:rPr>
              <a:t>PFAN mentoring successfully addresses the needs of women.</a:t>
            </a:r>
            <a:endParaRPr lang="en-US" dirty="0" smtClean="0">
              <a:effectLst/>
            </a:endParaRPr>
          </a:p>
          <a:p>
            <a:endParaRPr lang="en-US" dirty="0"/>
          </a:p>
        </p:txBody>
      </p:sp>
      <p:sp>
        <p:nvSpPr>
          <p:cNvPr id="4" name="Slide Number Placeholder 3"/>
          <p:cNvSpPr>
            <a:spLocks noGrp="1"/>
          </p:cNvSpPr>
          <p:nvPr>
            <p:ph type="sldNum" sz="quarter" idx="10"/>
          </p:nvPr>
        </p:nvSpPr>
        <p:spPr>
          <a:xfrm>
            <a:off x="3936173" y="8707544"/>
            <a:ext cx="3012329" cy="458704"/>
          </a:xfrm>
          <a:prstGeom prst="rect">
            <a:avLst/>
          </a:prstGeom>
        </p:spPr>
        <p:txBody>
          <a:bodyPr/>
          <a:lstStyle/>
          <a:p>
            <a:fld id="{C3998DFC-AE36-402C-AD51-F50853B207EC}" type="slidenum">
              <a:rPr lang="en-US" smtClean="0"/>
              <a:t>12</a:t>
            </a:fld>
            <a:endParaRPr lang="en-US"/>
          </a:p>
        </p:txBody>
      </p:sp>
    </p:spTree>
    <p:extLst>
      <p:ext uri="{BB962C8B-B14F-4D97-AF65-F5344CB8AC3E}">
        <p14:creationId xmlns:p14="http://schemas.microsoft.com/office/powerpoint/2010/main" val="2404948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Use project documents relating to </a:t>
            </a:r>
            <a:r>
              <a:rPr lang="en-US" sz="1200" kern="1200" dirty="0" err="1" smtClean="0">
                <a:solidFill>
                  <a:schemeClr val="tx1"/>
                </a:solidFill>
                <a:effectLst/>
                <a:latin typeface="+mn-lt"/>
                <a:ea typeface="+mn-ea"/>
                <a:cs typeface="+mn-cs"/>
              </a:rPr>
              <a:t>SilvaCarbon’s</a:t>
            </a:r>
            <a:r>
              <a:rPr lang="en-US" sz="1200" kern="1200" dirty="0" smtClean="0">
                <a:solidFill>
                  <a:schemeClr val="tx1"/>
                </a:solidFill>
                <a:effectLst/>
                <a:latin typeface="+mn-lt"/>
                <a:ea typeface="+mn-ea"/>
                <a:cs typeface="+mn-cs"/>
              </a:rPr>
              <a:t> planning and progress reporting to identify up-front, the gender dimensions of </a:t>
            </a:r>
            <a:r>
              <a:rPr lang="en-US" sz="1200" kern="1200" dirty="0" err="1" smtClean="0">
                <a:solidFill>
                  <a:schemeClr val="tx1"/>
                </a:solidFill>
                <a:effectLst/>
                <a:latin typeface="+mn-lt"/>
                <a:ea typeface="+mn-ea"/>
                <a:cs typeface="+mn-cs"/>
              </a:rPr>
              <a:t>SilvaCarbon’s</a:t>
            </a:r>
            <a:r>
              <a:rPr lang="en-US" sz="1200" kern="1200" dirty="0" smtClean="0">
                <a:solidFill>
                  <a:schemeClr val="tx1"/>
                </a:solidFill>
                <a:effectLst/>
                <a:latin typeface="+mn-lt"/>
                <a:ea typeface="+mn-ea"/>
                <a:cs typeface="+mn-cs"/>
              </a:rPr>
              <a:t> overall mission, goals, and activities. Information on </a:t>
            </a:r>
            <a:r>
              <a:rPr lang="en-US" sz="1200" kern="1200" dirty="0" err="1" smtClean="0">
                <a:solidFill>
                  <a:schemeClr val="tx1"/>
                </a:solidFill>
                <a:effectLst/>
                <a:latin typeface="+mn-lt"/>
                <a:ea typeface="+mn-ea"/>
                <a:cs typeface="+mn-cs"/>
              </a:rPr>
              <a:t>SilvaCarbon’s</a:t>
            </a:r>
            <a:r>
              <a:rPr lang="en-US" sz="1200" kern="1200" dirty="0" smtClean="0">
                <a:solidFill>
                  <a:schemeClr val="tx1"/>
                </a:solidFill>
                <a:effectLst/>
                <a:latin typeface="+mn-lt"/>
                <a:ea typeface="+mn-ea"/>
                <a:cs typeface="+mn-cs"/>
              </a:rPr>
              <a:t> gender dimensions should be used to weave-in gender focused evaluation questions/sub-questions, integrate gender considerations in the instruments for gathering evaluation data and in the evaluation report. In this respect, the components of the evaluation report (SOW, May 30th 2014, pages 7-8) need to include a component that could be titled for example as, </a:t>
            </a:r>
            <a:r>
              <a:rPr lang="en-US" sz="1200" i="1" kern="1200" dirty="0" smtClean="0">
                <a:solidFill>
                  <a:schemeClr val="tx1"/>
                </a:solidFill>
                <a:effectLst/>
                <a:latin typeface="+mn-lt"/>
                <a:ea typeface="+mn-ea"/>
                <a:cs typeface="+mn-cs"/>
              </a:rPr>
              <a:t>Summary Description of </a:t>
            </a:r>
            <a:r>
              <a:rPr lang="en-US" sz="1200" i="1" kern="1200" dirty="0" err="1" smtClean="0">
                <a:solidFill>
                  <a:schemeClr val="tx1"/>
                </a:solidFill>
                <a:effectLst/>
                <a:latin typeface="+mn-lt"/>
                <a:ea typeface="+mn-ea"/>
                <a:cs typeface="+mn-cs"/>
              </a:rPr>
              <a:t>SilvaCarbon’s</a:t>
            </a:r>
            <a:r>
              <a:rPr lang="en-US" sz="1200" i="1" kern="1200" dirty="0" smtClean="0">
                <a:solidFill>
                  <a:schemeClr val="tx1"/>
                </a:solidFill>
                <a:effectLst/>
                <a:latin typeface="+mn-lt"/>
                <a:ea typeface="+mn-ea"/>
                <a:cs typeface="+mn-cs"/>
              </a:rPr>
              <a:t> Program Priorities</a:t>
            </a:r>
            <a:r>
              <a:rPr lang="en-US" sz="1200" kern="1200" dirty="0" smtClean="0">
                <a:solidFill>
                  <a:schemeClr val="tx1"/>
                </a:solidFill>
                <a:effectLst/>
                <a:latin typeface="+mn-lt"/>
                <a:ea typeface="+mn-ea"/>
                <a:cs typeface="+mn-cs"/>
              </a:rPr>
              <a:t>. Oddly, the report does not propose to describe the program at all.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least three of </a:t>
            </a:r>
            <a:r>
              <a:rPr lang="en-US" sz="1200" kern="1200" dirty="0" err="1" smtClean="0">
                <a:solidFill>
                  <a:schemeClr val="tx1"/>
                </a:solidFill>
                <a:effectLst/>
                <a:latin typeface="+mn-lt"/>
                <a:ea typeface="+mn-ea"/>
                <a:cs typeface="+mn-cs"/>
              </a:rPr>
              <a:t>SilvaCarbon’s</a:t>
            </a:r>
            <a:r>
              <a:rPr lang="en-US" sz="1200" kern="1200" dirty="0" smtClean="0">
                <a:solidFill>
                  <a:schemeClr val="tx1"/>
                </a:solidFill>
                <a:effectLst/>
                <a:latin typeface="+mn-lt"/>
                <a:ea typeface="+mn-ea"/>
                <a:cs typeface="+mn-cs"/>
              </a:rPr>
              <a:t> five objectives have gender dimensions:  </a:t>
            </a:r>
          </a:p>
          <a:p>
            <a:r>
              <a:rPr lang="en-US" sz="1200" b="1" kern="1200" dirty="0" smtClean="0">
                <a:solidFill>
                  <a:schemeClr val="tx1"/>
                </a:solidFill>
                <a:effectLst/>
                <a:latin typeface="+mn-lt"/>
                <a:ea typeface="+mn-ea"/>
                <a:cs typeface="+mn-cs"/>
              </a:rPr>
              <a:t>“Objective 2. Build capacity of selected developing countries to use forest and terrestrial carbon monitoring and management methodologies and technologies.” </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kern="1200" dirty="0" err="1" smtClean="0">
                <a:solidFill>
                  <a:schemeClr val="tx1"/>
                </a:solidFill>
                <a:effectLst/>
                <a:latin typeface="+mn-lt"/>
                <a:ea typeface="+mn-ea"/>
                <a:cs typeface="+mn-cs"/>
              </a:rPr>
              <a:t>SilvaCarbon</a:t>
            </a:r>
            <a:r>
              <a:rPr lang="en-US" sz="1200" kern="1200" dirty="0" smtClean="0">
                <a:solidFill>
                  <a:schemeClr val="tx1"/>
                </a:solidFill>
                <a:effectLst/>
                <a:latin typeface="+mn-lt"/>
                <a:ea typeface="+mn-ea"/>
                <a:cs typeface="+mn-cs"/>
              </a:rPr>
              <a:t> develops resource materials, networks and provides training and technical assistance to personnel from participating countries. In keeping with USAID’s GEFE policy, it’s important to ensure that males and females in participating countries benefit equally from these capacity building services. For example, efforts should have been taken to invite women and men for all the trainings from the start of the </a:t>
            </a:r>
            <a:r>
              <a:rPr lang="en-US" sz="1200" kern="1200" dirty="0" err="1" smtClean="0">
                <a:solidFill>
                  <a:schemeClr val="tx1"/>
                </a:solidFill>
                <a:effectLst/>
                <a:latin typeface="+mn-lt"/>
                <a:ea typeface="+mn-ea"/>
                <a:cs typeface="+mn-cs"/>
              </a:rPr>
              <a:t>SilvaCarbon</a:t>
            </a:r>
            <a:r>
              <a:rPr lang="en-US" sz="1200" kern="1200" dirty="0" smtClean="0">
                <a:solidFill>
                  <a:schemeClr val="tx1"/>
                </a:solidFill>
                <a:effectLst/>
                <a:latin typeface="+mn-lt"/>
                <a:ea typeface="+mn-ea"/>
                <a:cs typeface="+mn-cs"/>
              </a:rPr>
              <a:t> program. Disaggregating rates of participation and learning outcomes by sex would help to identify gender gaps.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Males and females generally have different ways of using the physical environment. Consequently, males and females are likely to contribute differently to increasing or decreasing carbon emissions. So, if Objective 2 has a community-based component in its networks or in the practices for reducing carbon advocated through training and technical assistance, then the evaluation needs to assess the ways in which </a:t>
            </a:r>
            <a:r>
              <a:rPr lang="en-US" sz="1200" kern="1200" dirty="0" err="1" smtClean="0">
                <a:solidFill>
                  <a:schemeClr val="tx1"/>
                </a:solidFill>
                <a:effectLst/>
                <a:latin typeface="+mn-lt"/>
                <a:ea typeface="+mn-ea"/>
                <a:cs typeface="+mn-cs"/>
              </a:rPr>
              <a:t>SilvaCarbon</a:t>
            </a:r>
            <a:r>
              <a:rPr lang="en-US" sz="1200" kern="1200" dirty="0" smtClean="0">
                <a:solidFill>
                  <a:schemeClr val="tx1"/>
                </a:solidFill>
                <a:effectLst/>
                <a:latin typeface="+mn-lt"/>
                <a:ea typeface="+mn-ea"/>
                <a:cs typeface="+mn-cs"/>
              </a:rPr>
              <a:t> addresses the positive and negative aspects of gender roles, norms and values impacting carbon management and monitoring. It’s important to note that some gender aspects of </a:t>
            </a:r>
            <a:r>
              <a:rPr lang="en-US" sz="1200" kern="1200" dirty="0" err="1" smtClean="0">
                <a:solidFill>
                  <a:schemeClr val="tx1"/>
                </a:solidFill>
                <a:effectLst/>
                <a:latin typeface="+mn-lt"/>
                <a:ea typeface="+mn-ea"/>
                <a:cs typeface="+mn-cs"/>
              </a:rPr>
              <a:t>SivaCarbon</a:t>
            </a:r>
            <a:r>
              <a:rPr lang="en-US" sz="1200" kern="1200" dirty="0" smtClean="0">
                <a:solidFill>
                  <a:schemeClr val="tx1"/>
                </a:solidFill>
                <a:effectLst/>
                <a:latin typeface="+mn-lt"/>
                <a:ea typeface="+mn-ea"/>
                <a:cs typeface="+mn-cs"/>
              </a:rPr>
              <a:t> may be found in the actual content of training materials and training methods. </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Objective 4. Strengthen the community of forest and terrestrial carbon technical </a:t>
            </a:r>
            <a:endParaRPr lang="en-US" dirty="0" smtClean="0">
              <a:effectLst/>
            </a:endParaRPr>
          </a:p>
          <a:p>
            <a:r>
              <a:rPr lang="en-US" sz="1200" b="1" kern="1200" dirty="0" smtClean="0">
                <a:solidFill>
                  <a:schemeClr val="tx1"/>
                </a:solidFill>
                <a:effectLst/>
                <a:latin typeface="+mn-lt"/>
                <a:ea typeface="+mn-ea"/>
                <a:cs typeface="+mn-cs"/>
              </a:rPr>
              <a:t>experts. </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The community of forest and terrestrial carbon technical experts established by </a:t>
            </a:r>
            <a:r>
              <a:rPr lang="en-US" sz="1200" kern="1200" dirty="0" err="1" smtClean="0">
                <a:solidFill>
                  <a:schemeClr val="tx1"/>
                </a:solidFill>
                <a:effectLst/>
                <a:latin typeface="+mn-lt"/>
                <a:ea typeface="+mn-ea"/>
                <a:cs typeface="+mn-cs"/>
              </a:rPr>
              <a:t>SilvaCarbon</a:t>
            </a:r>
            <a:endParaRPr lang="en-US" dirty="0" smtClean="0">
              <a:effectLst/>
            </a:endParaRPr>
          </a:p>
          <a:p>
            <a:r>
              <a:rPr lang="en-US" sz="1200" kern="1200" dirty="0" smtClean="0">
                <a:solidFill>
                  <a:schemeClr val="tx1"/>
                </a:solidFill>
                <a:effectLst/>
                <a:latin typeface="+mn-lt"/>
                <a:ea typeface="+mn-ea"/>
                <a:cs typeface="+mn-cs"/>
              </a:rPr>
              <a:t>should draw equally on the talents of men and women as reflected in the membership as well as products  and services provided by this community. The differences in the levels of commitment, participation and productivity demonstrated by male and female scientists involved in </a:t>
            </a:r>
            <a:r>
              <a:rPr lang="en-US" sz="1200" kern="1200" dirty="0" err="1" smtClean="0">
                <a:solidFill>
                  <a:schemeClr val="tx1"/>
                </a:solidFill>
                <a:effectLst/>
                <a:latin typeface="+mn-lt"/>
                <a:ea typeface="+mn-ea"/>
                <a:cs typeface="+mn-cs"/>
              </a:rPr>
              <a:t>SilvaCarbon</a:t>
            </a:r>
            <a:r>
              <a:rPr lang="en-US" sz="1200" kern="1200" dirty="0" smtClean="0">
                <a:solidFill>
                  <a:schemeClr val="tx1"/>
                </a:solidFill>
                <a:effectLst/>
                <a:latin typeface="+mn-lt"/>
                <a:ea typeface="+mn-ea"/>
                <a:cs typeface="+mn-cs"/>
              </a:rPr>
              <a:t> would impact on the success of the program.</a:t>
            </a:r>
            <a:endParaRPr lang="en-US" dirty="0" smtClean="0">
              <a:effectLst/>
            </a:endParaRPr>
          </a:p>
          <a:p>
            <a:r>
              <a:rPr lang="en-US" sz="1200" kern="1200" dirty="0" smtClean="0">
                <a:solidFill>
                  <a:schemeClr val="tx1"/>
                </a:solidFill>
                <a:effectLst/>
                <a:latin typeface="+mn-lt"/>
                <a:ea typeface="+mn-ea"/>
                <a:cs typeface="+mn-cs"/>
              </a:rPr>
              <a:t> </a:t>
            </a:r>
            <a:endParaRPr lang="en-US" dirty="0" smtClean="0">
              <a:effectLst/>
            </a:endParaRPr>
          </a:p>
          <a:p>
            <a:r>
              <a:rPr lang="en-US" sz="1200" b="1" kern="1200" dirty="0" smtClean="0">
                <a:solidFill>
                  <a:schemeClr val="tx1"/>
                </a:solidFill>
                <a:effectLst/>
                <a:latin typeface="+mn-lt"/>
                <a:ea typeface="+mn-ea"/>
                <a:cs typeface="+mn-cs"/>
              </a:rPr>
              <a:t>Objective 5. Interagency cooperation and collaboration.</a:t>
            </a:r>
            <a:endParaRPr lang="en-US" dirty="0" smtClean="0">
              <a:effectLst/>
            </a:endParaRPr>
          </a:p>
          <a:p>
            <a:r>
              <a:rPr lang="en-US" sz="1200" b="1"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All agencies involved in </a:t>
            </a:r>
            <a:r>
              <a:rPr lang="en-US" sz="1200" kern="1200" dirty="0" err="1" smtClean="0">
                <a:solidFill>
                  <a:schemeClr val="tx1"/>
                </a:solidFill>
                <a:effectLst/>
                <a:latin typeface="+mn-lt"/>
                <a:ea typeface="+mn-ea"/>
                <a:cs typeface="+mn-cs"/>
              </a:rPr>
              <a:t>SilvaCarbon</a:t>
            </a:r>
            <a:r>
              <a:rPr lang="en-US" sz="1200" kern="1200" dirty="0" smtClean="0">
                <a:solidFill>
                  <a:schemeClr val="tx1"/>
                </a:solidFill>
                <a:effectLst/>
                <a:latin typeface="+mn-lt"/>
                <a:ea typeface="+mn-ea"/>
                <a:cs typeface="+mn-cs"/>
              </a:rPr>
              <a:t> have to make GEFE a priority, if GEFE is to become a </a:t>
            </a:r>
            <a:r>
              <a:rPr lang="en-US" sz="1200" kern="1200" dirty="0" err="1" smtClean="0">
                <a:solidFill>
                  <a:schemeClr val="tx1"/>
                </a:solidFill>
                <a:effectLst/>
                <a:latin typeface="+mn-lt"/>
                <a:ea typeface="+mn-ea"/>
                <a:cs typeface="+mn-cs"/>
              </a:rPr>
              <a:t>SilvaCarbon</a:t>
            </a:r>
            <a:r>
              <a:rPr lang="en-US" sz="1200" kern="1200" dirty="0" smtClean="0">
                <a:solidFill>
                  <a:schemeClr val="tx1"/>
                </a:solidFill>
                <a:effectLst/>
                <a:latin typeface="+mn-lt"/>
                <a:ea typeface="+mn-ea"/>
                <a:cs typeface="+mn-cs"/>
              </a:rPr>
              <a:t> priority. As a part of assessing </a:t>
            </a:r>
            <a:r>
              <a:rPr lang="en-US" sz="1200" kern="1200" dirty="0" err="1" smtClean="0">
                <a:solidFill>
                  <a:schemeClr val="tx1"/>
                </a:solidFill>
                <a:effectLst/>
                <a:latin typeface="+mn-lt"/>
                <a:ea typeface="+mn-ea"/>
                <a:cs typeface="+mn-cs"/>
              </a:rPr>
              <a:t>SilvaCarbon’s</a:t>
            </a:r>
            <a:r>
              <a:rPr lang="en-US" sz="1200" kern="1200" dirty="0" smtClean="0">
                <a:solidFill>
                  <a:schemeClr val="tx1"/>
                </a:solidFill>
                <a:effectLst/>
                <a:latin typeface="+mn-lt"/>
                <a:ea typeface="+mn-ea"/>
                <a:cs typeface="+mn-cs"/>
              </a:rPr>
              <a:t> overall performance, the evaluation would need to identify, compare and assess agency and interagency mechanisms and organizational arrangements for engendering </a:t>
            </a:r>
            <a:r>
              <a:rPr lang="en-US" sz="1200" kern="1200" dirty="0" err="1" smtClean="0">
                <a:solidFill>
                  <a:schemeClr val="tx1"/>
                </a:solidFill>
                <a:effectLst/>
                <a:latin typeface="+mn-lt"/>
                <a:ea typeface="+mn-ea"/>
                <a:cs typeface="+mn-cs"/>
              </a:rPr>
              <a:t>SilvaCarbon</a:t>
            </a:r>
            <a:r>
              <a:rPr lang="en-US" sz="1200" kern="1200" dirty="0" smtClean="0">
                <a:solidFill>
                  <a:schemeClr val="tx1"/>
                </a:solidFill>
                <a:effectLst/>
                <a:latin typeface="+mn-lt"/>
                <a:ea typeface="+mn-ea"/>
                <a:cs typeface="+mn-cs"/>
              </a:rPr>
              <a:t>.  </a:t>
            </a:r>
            <a:endParaRPr lang="en-US" dirty="0" smtClean="0">
              <a:effectLst/>
            </a:endParaRPr>
          </a:p>
          <a:p>
            <a:r>
              <a:rPr lang="en-US" sz="1200" kern="1200" dirty="0" smtClean="0">
                <a:solidFill>
                  <a:schemeClr val="tx1"/>
                </a:solidFill>
                <a:effectLst/>
                <a:latin typeface="+mn-lt"/>
                <a:ea typeface="+mn-ea"/>
                <a:cs typeface="+mn-cs"/>
              </a:rPr>
              <a:t> </a:t>
            </a:r>
            <a:endParaRPr lang="en-US" dirty="0">
              <a:effectLst/>
            </a:endParaRPr>
          </a:p>
        </p:txBody>
      </p:sp>
      <p:sp>
        <p:nvSpPr>
          <p:cNvPr id="4" name="Slide Number Placeholder 3"/>
          <p:cNvSpPr>
            <a:spLocks noGrp="1"/>
          </p:cNvSpPr>
          <p:nvPr>
            <p:ph type="sldNum" sz="quarter" idx="10"/>
          </p:nvPr>
        </p:nvSpPr>
        <p:spPr>
          <a:xfrm>
            <a:off x="3936173" y="8707544"/>
            <a:ext cx="3012329" cy="458704"/>
          </a:xfrm>
          <a:prstGeom prst="rect">
            <a:avLst/>
          </a:prstGeom>
        </p:spPr>
        <p:txBody>
          <a:bodyPr/>
          <a:lstStyle/>
          <a:p>
            <a:fld id="{C3998DFC-AE36-402C-AD51-F50853B207EC}" type="slidenum">
              <a:rPr lang="en-US" smtClean="0"/>
              <a:t>13</a:t>
            </a:fld>
            <a:endParaRPr lang="en-US"/>
          </a:p>
        </p:txBody>
      </p:sp>
    </p:spTree>
    <p:extLst>
      <p:ext uri="{BB962C8B-B14F-4D97-AF65-F5344CB8AC3E}">
        <p14:creationId xmlns:p14="http://schemas.microsoft.com/office/powerpoint/2010/main" val="634615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Give handout</a:t>
            </a:r>
          </a:p>
          <a:p>
            <a:pPr rtl="0">
              <a:spcBef>
                <a:spcPts val="0"/>
              </a:spcBef>
              <a:buNone/>
            </a:pPr>
            <a:r>
              <a:rPr lang="en"/>
              <a:t>Could be social sector, directly apparent that it’s about men and women. could be agriculture, environment, and something that is less apparent to you in its gender and feminist angles. </a:t>
            </a:r>
          </a:p>
          <a:p>
            <a:pPr rtl="0">
              <a:spcBef>
                <a:spcPts val="0"/>
              </a:spcBef>
              <a:buNone/>
            </a:pPr>
            <a:r>
              <a:rPr lang="en" sz="1200">
                <a:solidFill>
                  <a:schemeClr val="dk1"/>
                </a:solidFill>
              </a:rPr>
              <a:t>(Audience engagement). Think-pair-share: </a:t>
            </a:r>
          </a:p>
          <a:p>
            <a:pPr rtl="0">
              <a:spcBef>
                <a:spcPts val="0"/>
              </a:spcBef>
              <a:buNone/>
            </a:pPr>
            <a:r>
              <a:rPr lang="en" sz="1200">
                <a:solidFill>
                  <a:schemeClr val="dk1"/>
                </a:solidFill>
              </a:rPr>
              <a:t>Think of a research or evaluation example. </a:t>
            </a:r>
          </a:p>
          <a:p>
            <a:pPr rtl="0">
              <a:spcBef>
                <a:spcPts val="0"/>
              </a:spcBef>
              <a:buNone/>
            </a:pPr>
            <a:r>
              <a:rPr lang="en" sz="1200">
                <a:solidFill>
                  <a:schemeClr val="dk1"/>
                </a:solidFill>
              </a:rPr>
              <a:t>Write your example on an index card on your handout. </a:t>
            </a:r>
          </a:p>
          <a:p>
            <a:pPr rtl="0">
              <a:spcBef>
                <a:spcPts val="0"/>
              </a:spcBef>
              <a:buNone/>
            </a:pPr>
            <a:r>
              <a:rPr lang="en" sz="1200">
                <a:solidFill>
                  <a:schemeClr val="dk1"/>
                </a:solidFill>
              </a:rPr>
              <a:t>Turn to your neighbor and share with your neighbor.</a:t>
            </a:r>
          </a:p>
          <a:p>
            <a:pPr rtl="0">
              <a:spcBef>
                <a:spcPts val="0"/>
              </a:spcBef>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Would you bring a gender lens? A feminist lens? To these examples..Does making the distinction matter to you? </a:t>
            </a:r>
          </a:p>
          <a:p>
            <a:pPr lvl="0" rtl="0">
              <a:lnSpc>
                <a:spcPct val="115000"/>
              </a:lnSpc>
              <a:spcBef>
                <a:spcPts val="0"/>
              </a:spcBef>
              <a:buClr>
                <a:schemeClr val="dk1"/>
              </a:buClr>
              <a:buFont typeface="Arial"/>
              <a:buNone/>
            </a:pPr>
            <a:endParaRPr sz="1200">
              <a:solidFill>
                <a:schemeClr val="dk1"/>
              </a:solidFill>
            </a:endParaRPr>
          </a:p>
          <a:p>
            <a:pPr lvl="0">
              <a:lnSpc>
                <a:spcPct val="115000"/>
              </a:lnSpc>
              <a:spcBef>
                <a:spcPts val="0"/>
              </a:spcBef>
              <a:buClr>
                <a:schemeClr val="dk1"/>
              </a:buClr>
              <a:buSzPct val="91666"/>
              <a:buFont typeface="Arial"/>
              <a:buNone/>
            </a:pPr>
            <a:r>
              <a:rPr lang="en" sz="1200">
                <a:solidFill>
                  <a:schemeClr val="dk1"/>
                </a:solidFill>
              </a:rPr>
              <a:t>Use their cards </a:t>
            </a:r>
          </a:p>
        </p:txBody>
      </p:sp>
    </p:spTree>
    <p:extLst>
      <p:ext uri="{BB962C8B-B14F-4D97-AF65-F5344CB8AC3E}">
        <p14:creationId xmlns:p14="http://schemas.microsoft.com/office/powerpoint/2010/main" val="3353424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r>
              <a:rPr lang="en" sz="1200">
                <a:solidFill>
                  <a:schemeClr val="dk1"/>
                </a:solidFill>
              </a:rPr>
              <a:t>So, can you conduct a good evaluation WITHOUT using a feminist or gender lens? </a:t>
            </a:r>
          </a:p>
          <a:p>
            <a:pPr lvl="0" rtl="0">
              <a:lnSpc>
                <a:spcPct val="115000"/>
              </a:lnSpc>
              <a:spcBef>
                <a:spcPts val="0"/>
              </a:spcBef>
              <a:buNone/>
            </a:pPr>
            <a:endParaRPr sz="1200">
              <a:solidFill>
                <a:schemeClr val="dk1"/>
              </a:solidFill>
            </a:endParaRPr>
          </a:p>
          <a:p>
            <a:pPr lvl="0" rtl="0">
              <a:lnSpc>
                <a:spcPct val="115000"/>
              </a:lnSpc>
              <a:spcBef>
                <a:spcPts val="0"/>
              </a:spcBef>
              <a:buNone/>
            </a:pPr>
            <a:r>
              <a:rPr lang="en" sz="1200">
                <a:solidFill>
                  <a:schemeClr val="dk1"/>
                </a:solidFill>
              </a:rPr>
              <a:t>As Donna Podems says, often a negative reaction only indicates that the person is unaware of what feminist evaluation means. In addition, rather than starting with a potentially off-putting term - feminist evaluation - you can start with describing the approach itself rather than leading with the term. In addition, adaptation of feminist evaluation to integrate with other evaluation approaches will work - and well. </a:t>
            </a:r>
          </a:p>
          <a:p>
            <a:pPr lvl="0" rtl="0">
              <a:lnSpc>
                <a:spcPct val="115000"/>
              </a:lnSpc>
              <a:spcBef>
                <a:spcPts val="0"/>
              </a:spcBef>
              <a:buClr>
                <a:schemeClr val="dk1"/>
              </a:buClr>
              <a:buFont typeface="Arial"/>
              <a:buNone/>
            </a:pPr>
            <a:endParaRPr sz="1200">
              <a:solidFill>
                <a:schemeClr val="dk1"/>
              </a:solidFill>
            </a:endParaRPr>
          </a:p>
          <a:p>
            <a:pPr>
              <a:spcBef>
                <a:spcPts val="0"/>
              </a:spcBef>
              <a:buNone/>
            </a:pPr>
            <a:endParaRPr/>
          </a:p>
        </p:txBody>
      </p:sp>
    </p:spTree>
    <p:extLst>
      <p:ext uri="{BB962C8B-B14F-4D97-AF65-F5344CB8AC3E}">
        <p14:creationId xmlns:p14="http://schemas.microsoft.com/office/powerpoint/2010/main" val="1327626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41808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a:solidFill>
                  <a:schemeClr val="dk1"/>
                </a:solidFill>
              </a:rPr>
              <a:t>Bottom Line: </a:t>
            </a:r>
          </a:p>
          <a:p>
            <a:pPr lvl="0" rtl="0">
              <a:spcBef>
                <a:spcPts val="0"/>
              </a:spcBef>
              <a:buNone/>
            </a:pPr>
            <a:r>
              <a:rPr lang="en">
                <a:solidFill>
                  <a:schemeClr val="dk1"/>
                </a:solidFill>
              </a:rPr>
              <a:t>We need to think about how we look at things. At what we are seeing. The lenses we use make a difference. </a:t>
            </a:r>
          </a:p>
          <a:p>
            <a:pPr lvl="0" rtl="0">
              <a:spcBef>
                <a:spcPts val="0"/>
              </a:spcBef>
              <a:buNone/>
            </a:pPr>
            <a:r>
              <a:rPr lang="en">
                <a:solidFill>
                  <a:schemeClr val="dk1"/>
                </a:solidFill>
              </a:rPr>
              <a:t>It may not always be clear how to do this. We want to explore that through our examples and yours. </a:t>
            </a:r>
          </a:p>
          <a:p>
            <a:pPr lvl="0" rtl="0">
              <a:spcBef>
                <a:spcPts val="0"/>
              </a:spcBef>
              <a:buNone/>
            </a:pPr>
            <a:r>
              <a:rPr lang="en">
                <a:solidFill>
                  <a:schemeClr val="dk1"/>
                </a:solidFill>
              </a:rPr>
              <a:t>“You can’t see it all if you don’t have the right set of lenses” </a:t>
            </a:r>
          </a:p>
          <a:p>
            <a:pPr lvl="0" rtl="0">
              <a:spcBef>
                <a:spcPts val="0"/>
              </a:spcBef>
              <a:buNone/>
            </a:pPr>
            <a:r>
              <a:rPr lang="en">
                <a:solidFill>
                  <a:schemeClr val="dk1"/>
                </a:solidFill>
              </a:rPr>
              <a:t>We use gender analysis and feminist thought in approaching our work, but we may not check that against how others are using these. (?)</a:t>
            </a:r>
          </a:p>
          <a:p>
            <a:pPr lvl="0">
              <a:spcBef>
                <a:spcPts val="0"/>
              </a:spcBef>
              <a:buClr>
                <a:schemeClr val="dk1"/>
              </a:buClr>
              <a:buFont typeface="Arial"/>
              <a:buNone/>
            </a:pPr>
            <a:endParaRPr>
              <a:solidFill>
                <a:schemeClr val="dk1"/>
              </a:solidFill>
            </a:endParaRPr>
          </a:p>
        </p:txBody>
      </p:sp>
    </p:spTree>
    <p:extLst>
      <p:ext uri="{BB962C8B-B14F-4D97-AF65-F5344CB8AC3E}">
        <p14:creationId xmlns:p14="http://schemas.microsoft.com/office/powerpoint/2010/main" val="17957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What difference does it make that the daddy lion is asleep to the left in the photo? </a:t>
            </a:r>
          </a:p>
        </p:txBody>
      </p:sp>
    </p:spTree>
    <p:extLst>
      <p:ext uri="{BB962C8B-B14F-4D97-AF65-F5344CB8AC3E}">
        <p14:creationId xmlns:p14="http://schemas.microsoft.com/office/powerpoint/2010/main" val="1744929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a:solidFill>
                  <a:schemeClr val="dk1"/>
                </a:solidFill>
              </a:rPr>
              <a:t>As Emma Watson implored us in her U.N. speech, we need to be aware of what feminism is and is not - and so we also need to be aware of what feminist evaluation is and is not. </a:t>
            </a:r>
          </a:p>
          <a:p>
            <a:pPr lvl="0" rtl="0">
              <a:lnSpc>
                <a:spcPct val="115000"/>
              </a:lnSpc>
              <a:spcBef>
                <a:spcPts val="0"/>
              </a:spcBef>
              <a:buClr>
                <a:schemeClr val="dk1"/>
              </a:buClr>
              <a:buSzPct val="91666"/>
              <a:buFont typeface="Arial"/>
              <a:buNone/>
            </a:pPr>
            <a:r>
              <a:rPr lang="en" sz="1200">
                <a:solidFill>
                  <a:schemeClr val="dk1"/>
                </a:solidFill>
              </a:rPr>
              <a:t>(audience engagement) Does anyone remember what she said the definition of feminism was?</a:t>
            </a:r>
          </a:p>
          <a:p>
            <a:pPr lvl="0" rtl="0">
              <a:lnSpc>
                <a:spcPct val="115000"/>
              </a:lnSpc>
              <a:spcBef>
                <a:spcPts val="0"/>
              </a:spcBef>
              <a:buClr>
                <a:schemeClr val="dk1"/>
              </a:buClr>
              <a:buSzPct val="78571"/>
              <a:buFont typeface="Arial"/>
              <a:buNone/>
            </a:pPr>
            <a:r>
              <a:rPr lang="en" sz="1400">
                <a:solidFill>
                  <a:srgbClr val="333333"/>
                </a:solidFill>
                <a:latin typeface="Georgia"/>
                <a:ea typeface="Georgia"/>
                <a:cs typeface="Georgia"/>
                <a:sym typeface="Georgia"/>
              </a:rPr>
              <a:t> “For the record, feminism, by definition, is the belief that men and women should have equal rights and opportunities. It is the theory of the political, economic and social equality of the sexes.” Emma Watson</a:t>
            </a:r>
          </a:p>
          <a:p>
            <a:pPr lvl="0" rtl="0">
              <a:lnSpc>
                <a:spcPct val="115000"/>
              </a:lnSpc>
              <a:spcBef>
                <a:spcPts val="0"/>
              </a:spcBef>
              <a:buClr>
                <a:schemeClr val="dk1"/>
              </a:buClr>
              <a:buSzPct val="78571"/>
              <a:buFont typeface="Arial"/>
              <a:buNone/>
            </a:pPr>
            <a:r>
              <a:rPr lang="en" sz="1400">
                <a:solidFill>
                  <a:srgbClr val="333333"/>
                </a:solidFill>
                <a:latin typeface="Georgia"/>
                <a:ea typeface="Georgia"/>
                <a:cs typeface="Georgia"/>
                <a:sym typeface="Georgia"/>
              </a:rPr>
              <a:t>(her points - it is NOT man-hating and also patriarchy is detrimental to men as well as women)</a:t>
            </a:r>
          </a:p>
          <a:p>
            <a:pPr>
              <a:spcBef>
                <a:spcPts val="0"/>
              </a:spcBef>
              <a:buNone/>
            </a:pPr>
            <a:endParaRPr/>
          </a:p>
        </p:txBody>
      </p:sp>
    </p:spTree>
    <p:extLst>
      <p:ext uri="{BB962C8B-B14F-4D97-AF65-F5344CB8AC3E}">
        <p14:creationId xmlns:p14="http://schemas.microsoft.com/office/powerpoint/2010/main" val="2982542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a:solidFill>
                  <a:schemeClr val="dk1"/>
                </a:solidFill>
              </a:rPr>
              <a:t>For gender analysis, USAID is a key resource and donor who drives a gender lens as essential to program effectiveness. The Rainbow Framework Better Evaluation resources for the theme of gender analysis point you to USAID resources. </a:t>
            </a:r>
          </a:p>
          <a:p>
            <a:pPr lvl="0" rtl="0">
              <a:lnSpc>
                <a:spcPct val="115000"/>
              </a:lnSpc>
              <a:spcBef>
                <a:spcPts val="0"/>
              </a:spcBef>
              <a:buNone/>
            </a:pPr>
            <a:r>
              <a:rPr lang="en" sz="1200" u="sng">
                <a:solidFill>
                  <a:srgbClr val="1155CC"/>
                </a:solidFill>
                <a:hlinkClick r:id="rId3"/>
              </a:rPr>
              <a:t>http://betterevaluation.org/themes/gender_analysis</a:t>
            </a:r>
          </a:p>
          <a:p>
            <a:pPr lvl="0">
              <a:lnSpc>
                <a:spcPct val="115000"/>
              </a:lnSpc>
              <a:spcBef>
                <a:spcPts val="0"/>
              </a:spcBef>
              <a:buClr>
                <a:schemeClr val="dk1"/>
              </a:buClr>
              <a:buSzPct val="91666"/>
              <a:buFont typeface="Arial"/>
              <a:buNone/>
            </a:pPr>
            <a:r>
              <a:rPr lang="en" sz="1200">
                <a:solidFill>
                  <a:schemeClr val="dk1"/>
                </a:solidFill>
                <a:latin typeface="Verdana"/>
                <a:ea typeface="Verdana"/>
                <a:cs typeface="Verdana"/>
                <a:sym typeface="Verdana"/>
              </a:rPr>
              <a:t>What is considered is how the different roles and status of women and men within “the community, political sphere, workplace, and household (for example, roles in decision-making and different access to and control over resources and services)” (USAID, 2012) influence how a program or project is designed. Also considered, is how the intended outcomes of program and project activities affect women and men differently (USAID, 2012).</a:t>
            </a:r>
          </a:p>
        </p:txBody>
      </p:sp>
    </p:spTree>
    <p:extLst>
      <p:ext uri="{BB962C8B-B14F-4D97-AF65-F5344CB8AC3E}">
        <p14:creationId xmlns:p14="http://schemas.microsoft.com/office/powerpoint/2010/main" val="157384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200">
                <a:solidFill>
                  <a:schemeClr val="dk1"/>
                </a:solidFill>
              </a:rPr>
              <a:t>Ask the audience to take a look and tell which is which.. (left side if feminist lens, right side is gender).</a:t>
            </a:r>
          </a:p>
          <a:p>
            <a:pPr rtl="0">
              <a:spcBef>
                <a:spcPts val="0"/>
              </a:spcBef>
              <a:buNone/>
            </a:pPr>
            <a:endParaRPr sz="1200">
              <a:solidFill>
                <a:schemeClr val="dk1"/>
              </a:solidFill>
            </a:endParaRPr>
          </a:p>
          <a:p>
            <a:pPr rtl="0">
              <a:spcBef>
                <a:spcPts val="0"/>
              </a:spcBef>
              <a:buNone/>
            </a:pPr>
            <a:r>
              <a:rPr lang="en" sz="1200">
                <a:solidFill>
                  <a:schemeClr val="dk1"/>
                </a:solidFill>
              </a:rPr>
              <a:t>(Audience engagement) Rhetorical question: How do you see the distinction between feminist evaluation and gender approaches? Do you agree or disagree with these distinctions?</a:t>
            </a:r>
          </a:p>
          <a:p>
            <a:pPr rtl="0">
              <a:spcBef>
                <a:spcPts val="0"/>
              </a:spcBef>
              <a:buNone/>
            </a:pPr>
            <a:endParaRPr sz="1200">
              <a:solidFill>
                <a:schemeClr val="dk1"/>
              </a:solidFill>
            </a:endParaRPr>
          </a:p>
          <a:p>
            <a:pPr rtl="0">
              <a:spcBef>
                <a:spcPts val="0"/>
              </a:spcBef>
              <a:buNone/>
            </a:pPr>
            <a:r>
              <a:rPr lang="en" sz="1200">
                <a:solidFill>
                  <a:schemeClr val="dk1"/>
                </a:solidFill>
              </a:rPr>
              <a:t>Donna Podems has provided a useful set of distinctions between feminist evaluation and gender approaches. Podems says that we can choose what elements of each approach are appropriate for a given evaluation design. </a:t>
            </a:r>
          </a:p>
          <a:p>
            <a:pPr rtl="0">
              <a:spcBef>
                <a:spcPts val="0"/>
              </a:spcBef>
              <a:buNone/>
            </a:pPr>
            <a:endParaRPr sz="1200">
              <a:solidFill>
                <a:schemeClr val="dk1"/>
              </a:solidFill>
            </a:endParaRPr>
          </a:p>
          <a:p>
            <a:pPr lvl="0" rtl="0">
              <a:lnSpc>
                <a:spcPct val="115000"/>
              </a:lnSpc>
              <a:spcBef>
                <a:spcPts val="0"/>
              </a:spcBef>
              <a:buClr>
                <a:schemeClr val="dk1"/>
              </a:buClr>
              <a:buSzPct val="91666"/>
              <a:buFont typeface="Arial"/>
              <a:buNone/>
            </a:pPr>
            <a:r>
              <a:rPr lang="en" sz="1200">
                <a:solidFill>
                  <a:schemeClr val="dk1"/>
                </a:solidFill>
              </a:rPr>
              <a:t>The four key distinctions are:</a:t>
            </a:r>
          </a:p>
          <a:p>
            <a:pPr marL="457200" lvl="0" indent="-304800" rtl="0">
              <a:lnSpc>
                <a:spcPct val="115000"/>
              </a:lnSpc>
              <a:spcBef>
                <a:spcPts val="0"/>
              </a:spcBef>
              <a:buClr>
                <a:schemeClr val="dk1"/>
              </a:buClr>
              <a:buSzPct val="100000"/>
              <a:buFont typeface="Arial"/>
              <a:buAutoNum type="arabicPeriod"/>
            </a:pPr>
            <a:r>
              <a:rPr lang="en" sz="1200">
                <a:solidFill>
                  <a:schemeClr val="dk1"/>
                </a:solidFill>
              </a:rPr>
              <a:t>Feminist evaluation and gender approaches have different historical roots and bring their own strengths and weaknesses to an evaluation.</a:t>
            </a:r>
          </a:p>
          <a:p>
            <a:pPr marL="457200" lvl="0" indent="-304800" rtl="0">
              <a:lnSpc>
                <a:spcPct val="115000"/>
              </a:lnSpc>
              <a:spcBef>
                <a:spcPts val="0"/>
              </a:spcBef>
              <a:buClr>
                <a:schemeClr val="dk1"/>
              </a:buClr>
              <a:buSzPct val="100000"/>
              <a:buFont typeface="Arial"/>
              <a:buAutoNum type="arabicPeriod"/>
            </a:pPr>
            <a:r>
              <a:rPr lang="en" sz="1200">
                <a:solidFill>
                  <a:schemeClr val="dk1"/>
                </a:solidFill>
              </a:rPr>
              <a:t>Gender approaches aim to document and map the lives of women, while feminist evaluation aims to change them. </a:t>
            </a:r>
          </a:p>
          <a:p>
            <a:pPr marL="457200" lvl="0" indent="-304800" rtl="0">
              <a:lnSpc>
                <a:spcPct val="115000"/>
              </a:lnSpc>
              <a:spcBef>
                <a:spcPts val="0"/>
              </a:spcBef>
              <a:buClr>
                <a:schemeClr val="dk1"/>
              </a:buClr>
              <a:buSzPct val="100000"/>
              <a:buFont typeface="Arial"/>
              <a:buAutoNum type="arabicPeriod"/>
            </a:pPr>
            <a:r>
              <a:rPr lang="en" sz="1200">
                <a:solidFill>
                  <a:schemeClr val="dk1"/>
                </a:solidFill>
              </a:rPr>
              <a:t>Feminist evaluation would be used to guide the evaluation methodology if the evaluation questions seek to understand why differences exist between men and women and to bring about social change</a:t>
            </a:r>
          </a:p>
          <a:p>
            <a:pPr marL="457200" lvl="0" indent="-304800" rtl="0">
              <a:lnSpc>
                <a:spcPct val="115000"/>
              </a:lnSpc>
              <a:spcBef>
                <a:spcPts val="0"/>
              </a:spcBef>
              <a:buClr>
                <a:schemeClr val="dk1"/>
              </a:buClr>
              <a:buSzPct val="100000"/>
              <a:buFont typeface="Arial"/>
              <a:buAutoNum type="arabicPeriod"/>
            </a:pPr>
            <a:r>
              <a:rPr lang="en" sz="1200">
                <a:solidFill>
                  <a:schemeClr val="dk1"/>
                </a:solidFill>
              </a:rPr>
              <a:t>Feminist evaluation offers broad guidance that encourages an evaluator how to think about an evaluation, and how to use that reflection to inform the evaluation’s design, data collection, and communication of findings. Gender approaches often provide more concrete guidelines and prescriptive methods for data collection and analysis. </a:t>
            </a:r>
          </a:p>
          <a:p>
            <a:pPr>
              <a:spcBef>
                <a:spcPts val="0"/>
              </a:spcBef>
              <a:buNone/>
            </a:pPr>
            <a:endParaRPr sz="1200">
              <a:solidFill>
                <a:schemeClr val="dk1"/>
              </a:solidFill>
            </a:endParaRPr>
          </a:p>
        </p:txBody>
      </p:sp>
    </p:spTree>
    <p:extLst>
      <p:ext uri="{BB962C8B-B14F-4D97-AF65-F5344CB8AC3E}">
        <p14:creationId xmlns:p14="http://schemas.microsoft.com/office/powerpoint/2010/main" val="3983390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sz="1200" b="1" i="1" kern="1200" dirty="0" smtClean="0">
                <a:solidFill>
                  <a:schemeClr val="tx1"/>
                </a:solidFill>
                <a:effectLst/>
                <a:latin typeface="+mn-lt"/>
                <a:ea typeface="+mn-ea"/>
                <a:cs typeface="+mn-cs"/>
              </a:rPr>
              <a:t>Inclusion</a:t>
            </a:r>
            <a:r>
              <a:rPr lang="en-US" sz="1200" kern="1200" dirty="0" smtClean="0">
                <a:solidFill>
                  <a:schemeClr val="tx1"/>
                </a:solidFill>
                <a:effectLst/>
                <a:latin typeface="+mn-lt"/>
                <a:ea typeface="+mn-ea"/>
                <a:cs typeface="+mn-cs"/>
              </a:rPr>
              <a:t>. Evaluating HR &amp; GE requires assessing which groups benefit and which groups contribute to the intervention under review. Groups need to be disaggregated by relevant criteria: disadvantaged and advantaged groups depending on their gender or status;</a:t>
            </a:r>
          </a:p>
          <a:p>
            <a:r>
              <a:rPr lang="en-US" sz="1200"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pPr lvl="1"/>
            <a:r>
              <a:rPr lang="en-US" sz="1200" b="1" i="1" kern="1200" dirty="0" smtClean="0">
                <a:solidFill>
                  <a:schemeClr val="tx1"/>
                </a:solidFill>
                <a:effectLst/>
                <a:latin typeface="+mn-lt"/>
                <a:ea typeface="+mn-ea"/>
                <a:cs typeface="+mn-cs"/>
              </a:rPr>
              <a:t>Participation. </a:t>
            </a:r>
            <a:r>
              <a:rPr lang="en-US" sz="1200" kern="1200" dirty="0" smtClean="0">
                <a:solidFill>
                  <a:schemeClr val="tx1"/>
                </a:solidFill>
                <a:effectLst/>
                <a:latin typeface="+mn-lt"/>
                <a:ea typeface="+mn-ea"/>
                <a:cs typeface="+mn-cs"/>
              </a:rPr>
              <a:t>Evaluating HR &amp; GE must be participatory. Stakeholders of the intervention have a right to be consulted and participate in decisions about what will be evaluated and how the evaluation will be conducted. In addition, the evaluation will assess whether the stakeholders have been able to participate in the design, implementation and monitoring of the intervention. It is important to measure stakeholder group participation in the entire programming process as well as how they benefit from results.</a:t>
            </a:r>
          </a:p>
          <a:p>
            <a:r>
              <a:rPr lang="en-US" sz="1200" kern="1200" dirty="0" smtClean="0">
                <a:solidFill>
                  <a:schemeClr val="tx1"/>
                </a:solidFill>
                <a:effectLst/>
                <a:latin typeface="+mn-lt"/>
                <a:ea typeface="+mn-ea"/>
                <a:cs typeface="+mn-cs"/>
              </a:rPr>
              <a:t> </a:t>
            </a:r>
            <a:endParaRPr lang="en-US" sz="1800" kern="1200" dirty="0" smtClean="0">
              <a:solidFill>
                <a:schemeClr val="tx1"/>
              </a:solidFill>
              <a:effectLst/>
              <a:latin typeface="+mn-lt"/>
              <a:ea typeface="+mn-ea"/>
              <a:cs typeface="+mn-cs"/>
            </a:endParaRPr>
          </a:p>
          <a:p>
            <a:pPr lvl="1"/>
            <a:r>
              <a:rPr lang="en-US" sz="1200" b="1" i="1" kern="1200" dirty="0" smtClean="0">
                <a:solidFill>
                  <a:schemeClr val="tx1"/>
                </a:solidFill>
                <a:effectLst/>
                <a:latin typeface="+mn-lt"/>
                <a:ea typeface="+mn-ea"/>
                <a:cs typeface="+mn-cs"/>
              </a:rPr>
              <a:t>Fair power relations. </a:t>
            </a:r>
            <a:r>
              <a:rPr lang="en-US" sz="1200" kern="1200" dirty="0" smtClean="0">
                <a:solidFill>
                  <a:schemeClr val="tx1"/>
                </a:solidFill>
                <a:effectLst/>
                <a:latin typeface="+mn-lt"/>
                <a:ea typeface="+mn-ea"/>
                <a:cs typeface="+mn-cs"/>
              </a:rPr>
              <a:t>Evaluating HR &amp; GE must address power relations. Both HR &amp; GE seek, inter alia, to balance power relations between or within duty bearers and right-hold- </a:t>
            </a:r>
            <a:r>
              <a:rPr lang="en-US" sz="1200" kern="1200" dirty="0" err="1" smtClean="0">
                <a:solidFill>
                  <a:schemeClr val="tx1"/>
                </a:solidFill>
                <a:effectLst/>
                <a:latin typeface="+mn-lt"/>
                <a:ea typeface="+mn-ea"/>
                <a:cs typeface="+mn-cs"/>
              </a:rPr>
              <a:t>ers</a:t>
            </a:r>
            <a:r>
              <a:rPr lang="en-US" sz="1200" kern="1200" dirty="0" smtClean="0">
                <a:solidFill>
                  <a:schemeClr val="tx1"/>
                </a:solidFill>
                <a:effectLst/>
                <a:latin typeface="+mn-lt"/>
                <a:ea typeface="+mn-ea"/>
                <a:cs typeface="+mn-cs"/>
              </a:rPr>
              <a:t>. The nature of the relationship between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implementers and stakeholders can support or undermine this change. When evaluators assess the degree to which power </a:t>
            </a:r>
            <a:r>
              <a:rPr lang="en-US" sz="1200" kern="1200" dirty="0" err="1" smtClean="0">
                <a:solidFill>
                  <a:schemeClr val="tx1"/>
                </a:solidFill>
                <a:effectLst/>
                <a:latin typeface="+mn-lt"/>
                <a:ea typeface="+mn-ea"/>
                <a:cs typeface="+mn-cs"/>
              </a:rPr>
              <a:t>rela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tions</a:t>
            </a:r>
            <a:r>
              <a:rPr lang="en-US" sz="1200" kern="1200" dirty="0" smtClean="0">
                <a:solidFill>
                  <a:schemeClr val="tx1"/>
                </a:solidFill>
                <a:effectLst/>
                <a:latin typeface="+mn-lt"/>
                <a:ea typeface="+mn-ea"/>
                <a:cs typeface="+mn-cs"/>
              </a:rPr>
              <a:t> have changed as a result of an intervention, they must have a full understanding of the context in which the change took place. Further, they must conduct the evaluation in a way that is sensitive to the empowerment of disadvantaged groups, e.g. women’s empowerment where women are the disadvantaged gender within a given context. In addition, evaluators should be aware of their own position of power based on status, which can influence the responses to queries through their interactions with stakeholders who may occupy lower status positions. Therefore, evaluators need to be sensitive to these dynamics.</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a:xfrm>
            <a:off x="3936173" y="8707544"/>
            <a:ext cx="3012329" cy="458704"/>
          </a:xfrm>
          <a:prstGeom prst="rect">
            <a:avLst/>
          </a:prstGeom>
        </p:spPr>
        <p:txBody>
          <a:bodyPr/>
          <a:lstStyle/>
          <a:p>
            <a:fld id="{C3998DFC-AE36-402C-AD51-F50853B207EC}" type="slidenum">
              <a:rPr lang="en-US" smtClean="0"/>
              <a:t>6</a:t>
            </a:fld>
            <a:endParaRPr lang="en-US"/>
          </a:p>
        </p:txBody>
      </p:sp>
    </p:spTree>
    <p:extLst>
      <p:ext uri="{BB962C8B-B14F-4D97-AF65-F5344CB8AC3E}">
        <p14:creationId xmlns:p14="http://schemas.microsoft.com/office/powerpoint/2010/main" val="3501243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01579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USAID did not clearly address gender in the reading intervention. Teachers trained, children tested. Parents not engaged. My own external evaluation for my independent research. Then, using more insight from literature to build a feminist lens into a cultural model for literacy. </a:t>
            </a:r>
          </a:p>
          <a:p>
            <a:pPr>
              <a:spcBef>
                <a:spcPts val="0"/>
              </a:spcBef>
              <a:buNone/>
            </a:pPr>
            <a:r>
              <a:rPr lang="en"/>
              <a:t>Use two examples to elucidate the use of feminist lens</a:t>
            </a:r>
          </a:p>
        </p:txBody>
      </p:sp>
    </p:spTree>
    <p:extLst>
      <p:ext uri="{BB962C8B-B14F-4D97-AF65-F5344CB8AC3E}">
        <p14:creationId xmlns:p14="http://schemas.microsoft.com/office/powerpoint/2010/main" val="1183489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rot="16200000">
            <a:off x="7856152" y="1188720"/>
            <a:ext cx="1828799" cy="365760"/>
          </a:xfrm>
          <a:prstGeom prst="rect">
            <a:avLst/>
          </a:prstGeom>
        </p:spPr>
        <p:txBody>
          <a:bodyPr/>
          <a:lstStyle/>
          <a:p>
            <a:fld id="{1CEF607B-A47E-422C-9BEF-122CCDB7C526}" type="datetime1">
              <a:rPr lang="en-US" smtClean="0"/>
              <a:pPr/>
              <a:t>10/17/14</a:t>
            </a:fld>
            <a:endParaRPr lang="en-US"/>
          </a:p>
        </p:txBody>
      </p:sp>
      <p:sp>
        <p:nvSpPr>
          <p:cNvPr id="5" name="Footer Placeholder 4"/>
          <p:cNvSpPr>
            <a:spLocks noGrp="1"/>
          </p:cNvSpPr>
          <p:nvPr>
            <p:ph type="ftr" sz="quarter" idx="11"/>
          </p:nvPr>
        </p:nvSpPr>
        <p:spPr>
          <a:xfrm rot="16200000">
            <a:off x="7882821" y="2990850"/>
            <a:ext cx="1775461"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8531788" y="4236720"/>
            <a:ext cx="548640" cy="297180"/>
          </a:xfrm>
          <a:prstGeom prst="bracketPair">
            <a:avLst>
              <a:gd name="adj" fmla="val 17949"/>
            </a:avLst>
          </a:prstGeom>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5139369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faith@edintersect.com"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7.xml"/><Relationship Id="rId2"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688275"/>
            <a:ext cx="7772400" cy="1004400"/>
          </a:xfrm>
          <a:prstGeom prst="rect">
            <a:avLst/>
          </a:prstGeom>
          <a:ln w="9525" cap="flat">
            <a:solidFill>
              <a:srgbClr val="000000"/>
            </a:solidFill>
            <a:prstDash val="solid"/>
            <a:round/>
            <a:headEnd type="none" w="med" len="med"/>
            <a:tailEnd type="none" w="med" len="med"/>
          </a:ln>
        </p:spPr>
        <p:txBody>
          <a:bodyPr lIns="91425" tIns="91425" rIns="91425" bIns="91425" anchor="b" anchorCtr="0">
            <a:noAutofit/>
          </a:bodyPr>
          <a:lstStyle/>
          <a:p>
            <a:pPr>
              <a:spcBef>
                <a:spcPts val="0"/>
              </a:spcBef>
              <a:buNone/>
            </a:pPr>
            <a:r>
              <a:rPr lang="en" sz="2400"/>
              <a:t>APPLYING GENDER and FEMINIST LENS(ES) in EVALUATION</a:t>
            </a:r>
          </a:p>
        </p:txBody>
      </p:sp>
      <p:sp>
        <p:nvSpPr>
          <p:cNvPr id="24" name="Shape 24"/>
          <p:cNvSpPr txBox="1">
            <a:spLocks noGrp="1"/>
          </p:cNvSpPr>
          <p:nvPr>
            <p:ph type="subTitle" idx="1"/>
          </p:nvPr>
        </p:nvSpPr>
        <p:spPr>
          <a:xfrm>
            <a:off x="685800" y="2085224"/>
            <a:ext cx="7815299" cy="2464800"/>
          </a:xfrm>
          <a:prstGeom prst="rect">
            <a:avLst/>
          </a:prstGeom>
        </p:spPr>
        <p:txBody>
          <a:bodyPr lIns="91425" tIns="91425" rIns="91425" bIns="91425" anchor="t" anchorCtr="0">
            <a:noAutofit/>
          </a:bodyPr>
          <a:lstStyle/>
          <a:p>
            <a:pPr rtl="0">
              <a:spcBef>
                <a:spcPts val="0"/>
              </a:spcBef>
              <a:buNone/>
            </a:pPr>
            <a:endParaRPr sz="1800"/>
          </a:p>
          <a:p>
            <a:pPr rtl="0">
              <a:spcBef>
                <a:spcPts val="0"/>
              </a:spcBef>
              <a:buNone/>
            </a:pPr>
            <a:endParaRPr sz="1800"/>
          </a:p>
          <a:p>
            <a:pPr rtl="0">
              <a:spcBef>
                <a:spcPts val="0"/>
              </a:spcBef>
              <a:buNone/>
            </a:pPr>
            <a:r>
              <a:rPr lang="en" sz="1800"/>
              <a:t>Mary Faith Mount-Cors, Ph.D.</a:t>
            </a:r>
          </a:p>
          <a:p>
            <a:pPr rtl="0">
              <a:spcBef>
                <a:spcPts val="0"/>
              </a:spcBef>
              <a:buNone/>
            </a:pPr>
            <a:r>
              <a:rPr lang="en" sz="1800"/>
              <a:t>EdIntersect, LLC/Iris Group</a:t>
            </a:r>
          </a:p>
          <a:p>
            <a:pPr rtl="0">
              <a:spcBef>
                <a:spcPts val="0"/>
              </a:spcBef>
              <a:buNone/>
            </a:pPr>
            <a:r>
              <a:rPr lang="en" sz="1800"/>
              <a:t>@edintersect and @faface</a:t>
            </a:r>
          </a:p>
          <a:p>
            <a:pPr rtl="0">
              <a:spcBef>
                <a:spcPts val="0"/>
              </a:spcBef>
              <a:buNone/>
            </a:pPr>
            <a:r>
              <a:rPr lang="en" sz="1800" u="sng">
                <a:solidFill>
                  <a:schemeClr val="hlink"/>
                </a:solidFill>
                <a:hlinkClick r:id="rId3"/>
              </a:rPr>
              <a:t>maryfaith@edintersect.com</a:t>
            </a:r>
          </a:p>
          <a:p>
            <a:pPr marL="2286000" indent="457200" algn="l" rtl="0">
              <a:spcBef>
                <a:spcPts val="0"/>
              </a:spcBef>
              <a:buNone/>
            </a:pPr>
            <a:endParaRPr sz="1800"/>
          </a:p>
          <a:p>
            <a:pPr marL="2286000" indent="457200" algn="l" rtl="0">
              <a:spcBef>
                <a:spcPts val="0"/>
              </a:spcBef>
              <a:buNone/>
            </a:pPr>
            <a:r>
              <a:rPr lang="en" sz="1800"/>
              <a:t>Svetlana Negroustoueva</a:t>
            </a:r>
          </a:p>
          <a:p>
            <a:pPr rtl="0">
              <a:spcBef>
                <a:spcPts val="0"/>
              </a:spcBef>
              <a:buNone/>
            </a:pPr>
            <a:r>
              <a:rPr lang="en" sz="1800"/>
              <a:t>dTS/Iris Group</a:t>
            </a:r>
          </a:p>
          <a:p>
            <a:pPr>
              <a:spcBef>
                <a:spcPts val="0"/>
              </a:spcBef>
              <a:buNone/>
            </a:pPr>
            <a:r>
              <a:rPr lang="en" sz="1800"/>
              <a:t>svetlana@irisgroupinternational.com</a:t>
            </a:r>
          </a:p>
        </p:txBody>
      </p:sp>
      <p:pic>
        <p:nvPicPr>
          <p:cNvPr id="25" name="Shape 25"/>
          <p:cNvPicPr preferRelativeResize="0"/>
          <p:nvPr/>
        </p:nvPicPr>
        <p:blipFill>
          <a:blip r:embed="rId4">
            <a:alphaModFix/>
          </a:blip>
          <a:stretch>
            <a:fillRect/>
          </a:stretch>
        </p:blipFill>
        <p:spPr>
          <a:xfrm>
            <a:off x="812775" y="2318625"/>
            <a:ext cx="1757699" cy="1004399"/>
          </a:xfrm>
          <a:prstGeom prst="rect">
            <a:avLst/>
          </a:prstGeom>
          <a:noFill/>
          <a:ln>
            <a:noFill/>
          </a:ln>
        </p:spPr>
      </p:pic>
      <p:pic>
        <p:nvPicPr>
          <p:cNvPr id="26" name="Shape 26"/>
          <p:cNvPicPr preferRelativeResize="0"/>
          <p:nvPr/>
        </p:nvPicPr>
        <p:blipFill>
          <a:blip r:embed="rId5">
            <a:alphaModFix/>
          </a:blip>
          <a:stretch>
            <a:fillRect/>
          </a:stretch>
        </p:blipFill>
        <p:spPr>
          <a:xfrm>
            <a:off x="3444350" y="1692676"/>
            <a:ext cx="2264075" cy="962749"/>
          </a:xfrm>
          <a:prstGeom prst="rect">
            <a:avLst/>
          </a:prstGeom>
          <a:noFill/>
          <a:ln>
            <a:noFill/>
          </a:ln>
        </p:spPr>
      </p:pic>
      <p:pic>
        <p:nvPicPr>
          <p:cNvPr id="27" name="Shape 27"/>
          <p:cNvPicPr preferRelativeResize="0"/>
          <p:nvPr/>
        </p:nvPicPr>
        <p:blipFill>
          <a:blip r:embed="rId6">
            <a:alphaModFix/>
          </a:blip>
          <a:stretch>
            <a:fillRect/>
          </a:stretch>
        </p:blipFill>
        <p:spPr>
          <a:xfrm>
            <a:off x="7180525" y="2414950"/>
            <a:ext cx="1438650" cy="825900"/>
          </a:xfrm>
          <a:prstGeom prst="rect">
            <a:avLst/>
          </a:prstGeom>
          <a:noFill/>
          <a:ln>
            <a:noFill/>
          </a:ln>
        </p:spPr>
      </p:pic>
    </p:spTree>
  </p:cSld>
  <p:clrMapOvr>
    <a:masterClrMapping/>
  </p:clrMapOvr>
  <p:transition xmlns:p14="http://schemas.microsoft.com/office/powerpoint/2010/mai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548775" y="223225"/>
            <a:ext cx="8137799" cy="840299"/>
          </a:xfrm>
          <a:prstGeom prst="rect">
            <a:avLst/>
          </a:prstGeom>
        </p:spPr>
        <p:txBody>
          <a:bodyPr lIns="91425" tIns="91425" rIns="91425" bIns="91425" anchor="b" anchorCtr="0">
            <a:noAutofit/>
          </a:bodyPr>
          <a:lstStyle/>
          <a:p>
            <a:pPr>
              <a:spcBef>
                <a:spcPts val="0"/>
              </a:spcBef>
              <a:buNone/>
            </a:pPr>
            <a:r>
              <a:rPr lang="en" sz="2400"/>
              <a:t>Focus group discussions with mothers</a:t>
            </a:r>
          </a:p>
        </p:txBody>
      </p:sp>
      <p:sp>
        <p:nvSpPr>
          <p:cNvPr id="82" name="Shape 82"/>
          <p:cNvSpPr txBox="1">
            <a:spLocks noGrp="1"/>
          </p:cNvSpPr>
          <p:nvPr>
            <p:ph type="body" idx="1"/>
          </p:nvPr>
        </p:nvSpPr>
        <p:spPr>
          <a:xfrm>
            <a:off x="6678175" y="1199850"/>
            <a:ext cx="2008499" cy="37259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a:t>African feminist literature</a:t>
            </a:r>
          </a:p>
          <a:p>
            <a:pPr lvl="0" rtl="0">
              <a:spcBef>
                <a:spcPts val="0"/>
              </a:spcBef>
              <a:buNone/>
            </a:pPr>
            <a:endParaRPr sz="1800"/>
          </a:p>
          <a:p>
            <a:pPr marL="457200" lvl="0" indent="-342900" rtl="0">
              <a:spcBef>
                <a:spcPts val="0"/>
              </a:spcBef>
              <a:buClr>
                <a:schemeClr val="dk1"/>
              </a:buClr>
              <a:buSzPct val="100000"/>
              <a:buFont typeface="Arial"/>
              <a:buChar char="●"/>
            </a:pPr>
            <a:r>
              <a:rPr lang="en" sz="1800"/>
              <a:t>Role of mother</a:t>
            </a:r>
          </a:p>
          <a:p>
            <a:pPr lvl="0" rtl="0">
              <a:spcBef>
                <a:spcPts val="0"/>
              </a:spcBef>
              <a:buNone/>
            </a:pPr>
            <a:endParaRPr sz="1800"/>
          </a:p>
          <a:p>
            <a:pPr marL="457200" lvl="0" indent="-342900" rtl="0">
              <a:spcBef>
                <a:spcPts val="0"/>
              </a:spcBef>
              <a:buClr>
                <a:schemeClr val="dk1"/>
              </a:buClr>
              <a:buSzPct val="100000"/>
              <a:buFont typeface="Arial"/>
              <a:buChar char="●"/>
            </a:pPr>
            <a:r>
              <a:rPr lang="en" sz="1800"/>
              <a:t>Differences with Western feminist thought</a:t>
            </a:r>
          </a:p>
        </p:txBody>
      </p:sp>
      <p:pic>
        <p:nvPicPr>
          <p:cNvPr id="83" name="Shape 83"/>
          <p:cNvPicPr preferRelativeResize="0"/>
          <p:nvPr/>
        </p:nvPicPr>
        <p:blipFill>
          <a:blip r:embed="rId3">
            <a:alphaModFix/>
          </a:blip>
          <a:stretch>
            <a:fillRect/>
          </a:stretch>
        </p:blipFill>
        <p:spPr>
          <a:xfrm>
            <a:off x="186025" y="1125425"/>
            <a:ext cx="6371251" cy="4018074"/>
          </a:xfrm>
          <a:prstGeom prst="rect">
            <a:avLst/>
          </a:prstGeom>
          <a:noFill/>
          <a:ln>
            <a:noFill/>
          </a:ln>
        </p:spPr>
      </p:pic>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4" y="492581"/>
            <a:ext cx="8761614" cy="469586"/>
          </a:xfrm>
        </p:spPr>
        <p:txBody>
          <a:bodyPr/>
          <a:lstStyle/>
          <a:p>
            <a:r>
              <a:rPr lang="en-US" sz="2475" dirty="0"/>
              <a:t>1. Broadly understanding gender dimensions of the project : </a:t>
            </a:r>
            <a:r>
              <a:rPr lang="en-US" sz="2475" dirty="0" err="1"/>
              <a:t>SilvaCarbon</a:t>
            </a:r>
            <a:endParaRPr lang="en-US" sz="2475" dirty="0"/>
          </a:p>
        </p:txBody>
      </p:sp>
      <p:sp>
        <p:nvSpPr>
          <p:cNvPr id="5" name="TextBox 4"/>
          <p:cNvSpPr txBox="1"/>
          <p:nvPr/>
        </p:nvSpPr>
        <p:spPr>
          <a:xfrm>
            <a:off x="1143000" y="4993459"/>
            <a:ext cx="1724488" cy="300082"/>
          </a:xfrm>
          <a:prstGeom prst="rect">
            <a:avLst/>
          </a:prstGeom>
          <a:noFill/>
        </p:spPr>
        <p:txBody>
          <a:bodyPr wrap="square" rtlCol="0">
            <a:spAutoFit/>
          </a:bodyPr>
          <a:lstStyle/>
          <a:p>
            <a:r>
              <a:rPr lang="en-US" sz="675" dirty="0"/>
              <a:t>©2014 Iris Group, Inc. All rights reserved. </a:t>
            </a:r>
          </a:p>
        </p:txBody>
      </p:sp>
      <p:sp>
        <p:nvSpPr>
          <p:cNvPr id="6" name="Content Placeholder 5"/>
          <p:cNvSpPr>
            <a:spLocks noGrp="1"/>
          </p:cNvSpPr>
          <p:nvPr>
            <p:ph idx="1"/>
          </p:nvPr>
        </p:nvSpPr>
        <p:spPr>
          <a:xfrm>
            <a:off x="1485900" y="962167"/>
            <a:ext cx="5715000" cy="3838433"/>
          </a:xfrm>
        </p:spPr>
        <p:txBody>
          <a:bodyPr/>
          <a:lstStyle/>
          <a:p>
            <a:pPr marL="428625" indent="-342900">
              <a:buFont typeface="+mj-lt"/>
              <a:buAutoNum type="arabicPeriod"/>
            </a:pPr>
            <a:endParaRPr lang="en-US" dirty="0" smtClean="0"/>
          </a:p>
          <a:p>
            <a:pPr marL="428625" indent="-342900">
              <a:buFont typeface="+mj-lt"/>
              <a:buAutoNum type="arabicPeriod"/>
            </a:pPr>
            <a:endParaRPr lang="en-US" dirty="0" smtClean="0"/>
          </a:p>
          <a:p>
            <a:pPr marL="428625" indent="-342900">
              <a:buFont typeface="+mj-lt"/>
              <a:buAutoNum type="arabicPeriod"/>
            </a:pPr>
            <a:endParaRPr lang="en-US" dirty="0"/>
          </a:p>
        </p:txBody>
      </p:sp>
      <p:graphicFrame>
        <p:nvGraphicFramePr>
          <p:cNvPr id="4" name="Diagram 3"/>
          <p:cNvGraphicFramePr/>
          <p:nvPr>
            <p:extLst>
              <p:ext uri="{D42A27DB-BD31-4B8C-83A1-F6EECF244321}">
                <p14:modId xmlns:p14="http://schemas.microsoft.com/office/powerpoint/2010/main" val="1684811671"/>
              </p:ext>
            </p:extLst>
          </p:nvPr>
        </p:nvGraphicFramePr>
        <p:xfrm>
          <a:off x="133004" y="962167"/>
          <a:ext cx="8828116" cy="3910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87049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123653"/>
            <a:ext cx="8645237" cy="798394"/>
          </a:xfrm>
        </p:spPr>
        <p:txBody>
          <a:bodyPr/>
          <a:lstStyle/>
          <a:p>
            <a:r>
              <a:rPr lang="en-US" sz="2475" dirty="0"/>
              <a:t>1. Broadly understanding gender dimensions of the project: </a:t>
            </a:r>
            <a:r>
              <a:rPr lang="en-US" sz="2475" dirty="0" err="1"/>
              <a:t>SilvaCarbon</a:t>
            </a:r>
            <a:endParaRPr lang="en-US" sz="2475" dirty="0"/>
          </a:p>
        </p:txBody>
      </p:sp>
      <p:sp>
        <p:nvSpPr>
          <p:cNvPr id="6" name="Content Placeholder 5"/>
          <p:cNvSpPr>
            <a:spLocks noGrp="1"/>
          </p:cNvSpPr>
          <p:nvPr>
            <p:ph idx="1"/>
          </p:nvPr>
        </p:nvSpPr>
        <p:spPr/>
        <p:txBody>
          <a:bodyPr>
            <a:normAutofit/>
          </a:bodyPr>
          <a:lstStyle/>
          <a:p>
            <a:pPr marL="428625" indent="-342900">
              <a:buFont typeface="+mj-lt"/>
              <a:buAutoNum type="arabicPeriod"/>
            </a:pPr>
            <a:endParaRPr lang="en-US" dirty="0" smtClean="0"/>
          </a:p>
          <a:p>
            <a:pPr marL="428625" indent="-342900">
              <a:buFont typeface="+mj-lt"/>
              <a:buAutoNum type="arabicPeriod"/>
            </a:pPr>
            <a:endParaRPr lang="en-US" dirty="0" smtClean="0"/>
          </a:p>
          <a:p>
            <a:pPr marL="428625" indent="-342900">
              <a:buFont typeface="+mj-lt"/>
              <a:buAutoNum type="arabicPeriod"/>
            </a:pPr>
            <a:endParaRPr lang="en-US" dirty="0"/>
          </a:p>
        </p:txBody>
      </p:sp>
      <p:graphicFrame>
        <p:nvGraphicFramePr>
          <p:cNvPr id="3" name="Diagram 2"/>
          <p:cNvGraphicFramePr/>
          <p:nvPr>
            <p:extLst>
              <p:ext uri="{D42A27DB-BD31-4B8C-83A1-F6EECF244321}">
                <p14:modId xmlns:p14="http://schemas.microsoft.com/office/powerpoint/2010/main" val="4290995243"/>
              </p:ext>
            </p:extLst>
          </p:nvPr>
        </p:nvGraphicFramePr>
        <p:xfrm>
          <a:off x="249381" y="843360"/>
          <a:ext cx="8728364" cy="4082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68440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1" y="325838"/>
            <a:ext cx="8678487" cy="631658"/>
          </a:xfrm>
        </p:spPr>
        <p:txBody>
          <a:bodyPr/>
          <a:lstStyle/>
          <a:p>
            <a:pPr lvl="0"/>
            <a:r>
              <a:rPr lang="en-US" sz="2475" dirty="0"/>
              <a:t>2. </a:t>
            </a:r>
            <a:r>
              <a:rPr lang="en-US" sz="2700" dirty="0"/>
              <a:t>Adopt gender sensitive evaluation questions: SilvaCarbon</a:t>
            </a:r>
            <a:endParaRPr lang="en-US" sz="2475" dirty="0"/>
          </a:p>
        </p:txBody>
      </p:sp>
      <p:sp>
        <p:nvSpPr>
          <p:cNvPr id="6" name="Content Placeholder 5"/>
          <p:cNvSpPr>
            <a:spLocks noGrp="1"/>
          </p:cNvSpPr>
          <p:nvPr>
            <p:ph idx="1"/>
          </p:nvPr>
        </p:nvSpPr>
        <p:spPr>
          <a:xfrm>
            <a:off x="307571" y="875297"/>
            <a:ext cx="7741502" cy="4118162"/>
          </a:xfrm>
        </p:spPr>
        <p:txBody>
          <a:bodyPr>
            <a:normAutofit fontScale="77500" lnSpcReduction="20000"/>
          </a:bodyPr>
          <a:lstStyle/>
          <a:p>
            <a:pPr marL="85725"/>
            <a:r>
              <a:rPr lang="en-US" sz="1800" i="1" dirty="0" smtClean="0"/>
              <a:t>1. </a:t>
            </a:r>
            <a:r>
              <a:rPr lang="en-US" sz="2200" dirty="0" smtClean="0"/>
              <a:t>Are </a:t>
            </a:r>
            <a:r>
              <a:rPr lang="en-US" sz="2200" dirty="0"/>
              <a:t>the stated SilvaCarbon objectives being met?     </a:t>
            </a:r>
          </a:p>
          <a:p>
            <a:pPr lvl="1"/>
            <a:r>
              <a:rPr lang="en-US" sz="2200" dirty="0" smtClean="0"/>
              <a:t>Has </a:t>
            </a:r>
            <a:r>
              <a:rPr lang="en-US" sz="2200" dirty="0"/>
              <a:t>SilvaCarbon built the capacity key stakeholders, </a:t>
            </a:r>
            <a:r>
              <a:rPr lang="en-US" sz="2200" u="sng" dirty="0"/>
              <a:t>including males and females</a:t>
            </a:r>
            <a:r>
              <a:rPr lang="en-US" sz="2200" dirty="0"/>
              <a:t> in participating developing countries to use forest and terrestrial carbon monitoring and management methodologies and technologies?</a:t>
            </a:r>
          </a:p>
          <a:p>
            <a:pPr lvl="1"/>
            <a:r>
              <a:rPr lang="en-US" sz="2200" dirty="0" smtClean="0"/>
              <a:t>2. Has </a:t>
            </a:r>
            <a:r>
              <a:rPr lang="en-US" sz="2200" dirty="0"/>
              <a:t>the community of forest and terrestrial carbon technical experts been strengthened? </a:t>
            </a:r>
            <a:r>
              <a:rPr lang="en-US" sz="2200" u="sng" dirty="0"/>
              <a:t>Are men and women equally represented in this </a:t>
            </a:r>
            <a:r>
              <a:rPr lang="en-US" sz="2200" u="sng" dirty="0" smtClean="0"/>
              <a:t>community?</a:t>
            </a:r>
            <a:endParaRPr lang="en-US" sz="2200" u="sng" dirty="0"/>
          </a:p>
          <a:p>
            <a:pPr marL="308610" lvl="1"/>
            <a:r>
              <a:rPr lang="en-US" sz="2200" dirty="0"/>
              <a:t>What factors have facilitated or impeded meeting SilvaCarbon objectives and why? </a:t>
            </a:r>
          </a:p>
          <a:p>
            <a:pPr lvl="1"/>
            <a:r>
              <a:rPr lang="en-US" sz="2200" dirty="0" smtClean="0"/>
              <a:t>3. In </a:t>
            </a:r>
            <a:r>
              <a:rPr lang="en-US" sz="2200" dirty="0"/>
              <a:t>what ways can SilvaCarbon improve its approach?</a:t>
            </a:r>
          </a:p>
          <a:p>
            <a:pPr lvl="1"/>
            <a:r>
              <a:rPr lang="en-US" sz="2200" u="sng" dirty="0"/>
              <a:t>What program design elements and interventions should be changed to ensure that men and women benefit more equally from </a:t>
            </a:r>
            <a:r>
              <a:rPr lang="en-US" sz="2200" u="sng" dirty="0" err="1"/>
              <a:t>SilverCarbon’s</a:t>
            </a:r>
            <a:r>
              <a:rPr lang="en-US" sz="2200" u="sng" dirty="0"/>
              <a:t> benefits</a:t>
            </a:r>
            <a:r>
              <a:rPr lang="en-US" sz="2200" u="sng" dirty="0" smtClean="0"/>
              <a:t>? </a:t>
            </a:r>
            <a:endParaRPr lang="en-US" sz="2200" u="sng" dirty="0"/>
          </a:p>
          <a:p>
            <a:pPr marL="285750" lvl="3" indent="-285750">
              <a:buFont typeface="Arial" panose="020B0604020202020204" pitchFamily="34" charset="0"/>
              <a:buChar char="•"/>
            </a:pPr>
            <a:r>
              <a:rPr lang="en-US" sz="1600" dirty="0" smtClean="0"/>
              <a:t>How </a:t>
            </a:r>
            <a:r>
              <a:rPr lang="en-US" sz="1600" dirty="0"/>
              <a:t>can the existing interagency structure and coordination be improved to</a:t>
            </a:r>
            <a:r>
              <a:rPr lang="en-US" sz="1600" dirty="0" smtClean="0"/>
              <a:t>: Enhance </a:t>
            </a:r>
            <a:r>
              <a:rPr lang="en-US" sz="1600" dirty="0"/>
              <a:t>meeting SilvaCarbon objectives? </a:t>
            </a:r>
          </a:p>
          <a:p>
            <a:pPr marL="285750" lvl="3" indent="-285750">
              <a:buFont typeface="Arial" panose="020B0604020202020204" pitchFamily="34" charset="0"/>
              <a:buChar char="•"/>
            </a:pPr>
            <a:r>
              <a:rPr lang="en-US" sz="1600" b="1" dirty="0" smtClean="0"/>
              <a:t>Achieve </a:t>
            </a:r>
            <a:r>
              <a:rPr lang="en-US" sz="1600" b="1" dirty="0"/>
              <a:t>Gender Equality and Women’s Empowerment?</a:t>
            </a:r>
          </a:p>
          <a:p>
            <a:pPr marL="428625" indent="-342900">
              <a:buFont typeface="+mj-lt"/>
              <a:buAutoNum type="arabicPeriod"/>
            </a:pPr>
            <a:endParaRPr lang="en-US" dirty="0" smtClean="0"/>
          </a:p>
          <a:p>
            <a:pPr marL="428625" indent="-342900">
              <a:buFont typeface="+mj-lt"/>
              <a:buAutoNum type="arabicPeriod"/>
            </a:pPr>
            <a:endParaRPr lang="en-US" dirty="0"/>
          </a:p>
        </p:txBody>
      </p:sp>
    </p:spTree>
    <p:extLst>
      <p:ext uri="{BB962C8B-B14F-4D97-AF65-F5344CB8AC3E}">
        <p14:creationId xmlns:p14="http://schemas.microsoft.com/office/powerpoint/2010/main" val="7444645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428625" indent="-342900">
              <a:buFont typeface="+mj-lt"/>
              <a:buAutoNum type="arabicPeriod"/>
            </a:pPr>
            <a:endParaRPr lang="en-US" dirty="0" smtClean="0"/>
          </a:p>
          <a:p>
            <a:pPr marL="428625" indent="-342900">
              <a:buFont typeface="+mj-lt"/>
              <a:buAutoNum type="arabicPeriod"/>
            </a:pPr>
            <a:endParaRPr lang="en-US" dirty="0" smtClean="0"/>
          </a:p>
          <a:p>
            <a:pPr marL="428625" indent="-342900">
              <a:buFont typeface="+mj-lt"/>
              <a:buAutoNum type="arabicPeriod"/>
            </a:pPr>
            <a:endParaRPr lang="en-US" dirty="0"/>
          </a:p>
        </p:txBody>
      </p:sp>
      <p:graphicFrame>
        <p:nvGraphicFramePr>
          <p:cNvPr id="3" name="Diagram 2"/>
          <p:cNvGraphicFramePr/>
          <p:nvPr>
            <p:extLst>
              <p:ext uri="{D42A27DB-BD31-4B8C-83A1-F6EECF244321}">
                <p14:modId xmlns:p14="http://schemas.microsoft.com/office/powerpoint/2010/main" val="3080165562"/>
              </p:ext>
            </p:extLst>
          </p:nvPr>
        </p:nvGraphicFramePr>
        <p:xfrm>
          <a:off x="263836" y="112846"/>
          <a:ext cx="8514404" cy="4812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99210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82085240"/>
              </p:ext>
            </p:extLst>
          </p:nvPr>
        </p:nvGraphicFramePr>
        <p:xfrm>
          <a:off x="631767" y="207818"/>
          <a:ext cx="7863840" cy="4680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64988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33" y="282632"/>
            <a:ext cx="8761613" cy="399011"/>
          </a:xfrm>
        </p:spPr>
        <p:txBody>
          <a:bodyPr/>
          <a:lstStyle/>
          <a:p>
            <a:r>
              <a:rPr lang="en-US" sz="3000" dirty="0"/>
              <a:t>Gender Analysis and Integration Matrix </a:t>
            </a:r>
            <a:r>
              <a:rPr lang="en-US" sz="3000" dirty="0" smtClean="0"/>
              <a:t>(GAIM) </a:t>
            </a:r>
            <a:endParaRPr lang="en-US" sz="3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35017704"/>
              </p:ext>
            </p:extLst>
          </p:nvPr>
        </p:nvGraphicFramePr>
        <p:xfrm>
          <a:off x="282634" y="798394"/>
          <a:ext cx="8545481" cy="4114800"/>
        </p:xfrm>
        <a:graphic>
          <a:graphicData uri="http://schemas.openxmlformats.org/drawingml/2006/table">
            <a:tbl>
              <a:tblPr firstRow="1" firstCol="1" bandRow="1">
                <a:tableStyleId>{5C22544A-7EE6-4342-B048-85BDC9FD1C3A}</a:tableStyleId>
              </a:tblPr>
              <a:tblGrid>
                <a:gridCol w="1451903"/>
                <a:gridCol w="1241928"/>
                <a:gridCol w="1608397"/>
                <a:gridCol w="1496421"/>
                <a:gridCol w="1364085"/>
                <a:gridCol w="1382747"/>
              </a:tblGrid>
              <a:tr h="4114800">
                <a:tc>
                  <a:txBody>
                    <a:bodyPr/>
                    <a:lstStyle/>
                    <a:p>
                      <a:pPr marL="0" marR="0" algn="ctr">
                        <a:lnSpc>
                          <a:spcPct val="115000"/>
                        </a:lnSpc>
                        <a:spcBef>
                          <a:spcPts val="0"/>
                        </a:spcBef>
                        <a:spcAft>
                          <a:spcPts val="0"/>
                        </a:spcAft>
                      </a:pPr>
                      <a:r>
                        <a:rPr lang="en-US" sz="1200" dirty="0">
                          <a:solidFill>
                            <a:schemeClr val="tx1"/>
                          </a:solidFill>
                          <a:effectLst/>
                        </a:rPr>
                        <a:t>GENDER </a:t>
                      </a:r>
                      <a:r>
                        <a:rPr lang="en-US" sz="1200" dirty="0" smtClean="0">
                          <a:solidFill>
                            <a:schemeClr val="tx1"/>
                          </a:solidFill>
                          <a:effectLst/>
                        </a:rPr>
                        <a:t>ANALYSIS/</a:t>
                      </a:r>
                    </a:p>
                    <a:p>
                      <a:pPr marL="0" marR="0" algn="ctr">
                        <a:lnSpc>
                          <a:spcPct val="115000"/>
                        </a:lnSpc>
                        <a:spcBef>
                          <a:spcPts val="0"/>
                        </a:spcBef>
                        <a:spcAft>
                          <a:spcPts val="0"/>
                        </a:spcAft>
                      </a:pPr>
                      <a:r>
                        <a:rPr lang="en-US" sz="1200" dirty="0" smtClean="0">
                          <a:solidFill>
                            <a:schemeClr val="tx1"/>
                          </a:solidFill>
                          <a:effectLst/>
                        </a:rPr>
                        <a:t>ASSESSMENT/AUDIT QUESTIONS</a:t>
                      </a:r>
                    </a:p>
                    <a:p>
                      <a:pPr marL="0" marR="0" algn="ctr">
                        <a:lnSpc>
                          <a:spcPct val="115000"/>
                        </a:lnSpc>
                        <a:spcBef>
                          <a:spcPts val="0"/>
                        </a:spcBef>
                        <a:spcAft>
                          <a:spcPts val="0"/>
                        </a:spcAft>
                      </a:pPr>
                      <a:endParaRPr lang="en-US" sz="1200" dirty="0">
                        <a:effectLst/>
                      </a:endParaRPr>
                    </a:p>
                    <a:p>
                      <a:pPr marL="0" marR="0" algn="ctr">
                        <a:lnSpc>
                          <a:spcPct val="115000"/>
                        </a:lnSpc>
                        <a:spcBef>
                          <a:spcPts val="0"/>
                        </a:spcBef>
                        <a:spcAft>
                          <a:spcPts val="0"/>
                        </a:spcAft>
                      </a:pPr>
                      <a:r>
                        <a:rPr lang="en-US" sz="1200" dirty="0">
                          <a:effectLst/>
                        </a:rPr>
                        <a:t> </a:t>
                      </a:r>
                      <a:r>
                        <a:rPr lang="en-US" sz="1200" b="0" dirty="0">
                          <a:effectLst/>
                        </a:rPr>
                        <a:t>What do we need to know</a:t>
                      </a:r>
                      <a:r>
                        <a:rPr lang="en-US" sz="1200" b="0" dirty="0" smtClean="0">
                          <a:effectLst/>
                        </a:rPr>
                        <a:t>?</a:t>
                      </a:r>
                    </a:p>
                    <a:p>
                      <a:pPr marL="0" marR="0" algn="ctr">
                        <a:lnSpc>
                          <a:spcPct val="115000"/>
                        </a:lnSpc>
                        <a:spcBef>
                          <a:spcPts val="0"/>
                        </a:spcBef>
                        <a:spcAft>
                          <a:spcPts val="0"/>
                        </a:spcAft>
                      </a:pPr>
                      <a:endParaRPr lang="en-US" sz="1200" b="0" dirty="0" smtClean="0">
                        <a:effectLst/>
                      </a:endParaRPr>
                    </a:p>
                    <a:p>
                      <a:pPr marL="0" marR="0" algn="ctr">
                        <a:lnSpc>
                          <a:spcPct val="115000"/>
                        </a:lnSpc>
                        <a:spcBef>
                          <a:spcPts val="0"/>
                        </a:spcBef>
                        <a:spcAft>
                          <a:spcPts val="0"/>
                        </a:spcAft>
                      </a:pPr>
                      <a:r>
                        <a:rPr lang="en-US" sz="1200" b="0" dirty="0" smtClean="0">
                          <a:effectLst/>
                        </a:rPr>
                        <a:t>What </a:t>
                      </a:r>
                      <a:r>
                        <a:rPr lang="en-US" sz="1200" b="0" dirty="0">
                          <a:effectLst/>
                        </a:rPr>
                        <a:t>are possible gender gaps?</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737" marR="43737" marT="0" marB="0"/>
                </a:tc>
                <a:tc>
                  <a:txBody>
                    <a:bodyPr/>
                    <a:lstStyle/>
                    <a:p>
                      <a:pPr marL="0" marR="0" algn="ctr">
                        <a:lnSpc>
                          <a:spcPct val="115000"/>
                        </a:lnSpc>
                        <a:spcBef>
                          <a:spcPts val="0"/>
                        </a:spcBef>
                        <a:spcAft>
                          <a:spcPts val="0"/>
                        </a:spcAft>
                      </a:pPr>
                      <a:r>
                        <a:rPr lang="en-US" sz="1200" dirty="0" smtClean="0">
                          <a:solidFill>
                            <a:schemeClr val="tx1"/>
                          </a:solidFill>
                          <a:effectLst/>
                        </a:rPr>
                        <a:t>ANSWERS</a:t>
                      </a:r>
                    </a:p>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endParaRPr lang="en-US" sz="1200" dirty="0">
                        <a:effectLst/>
                      </a:endParaRPr>
                    </a:p>
                    <a:p>
                      <a:pPr marL="0" marR="0" algn="ctr">
                        <a:lnSpc>
                          <a:spcPct val="115000"/>
                        </a:lnSpc>
                        <a:spcBef>
                          <a:spcPts val="0"/>
                        </a:spcBef>
                        <a:spcAft>
                          <a:spcPts val="0"/>
                        </a:spcAft>
                      </a:pPr>
                      <a:r>
                        <a:rPr lang="en-US" sz="1200" b="0" dirty="0">
                          <a:effectLst/>
                        </a:rPr>
                        <a:t>What are the answers to our gender analysis questions (and why do they present a barrier or opportunity for the project)?</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737" marR="43737" marT="0" marB="0"/>
                </a:tc>
                <a:tc>
                  <a:txBody>
                    <a:bodyPr/>
                    <a:lstStyle/>
                    <a:p>
                      <a:pPr marL="0" marR="0" algn="ctr">
                        <a:lnSpc>
                          <a:spcPct val="115000"/>
                        </a:lnSpc>
                        <a:spcBef>
                          <a:spcPts val="0"/>
                        </a:spcBef>
                        <a:spcAft>
                          <a:spcPts val="0"/>
                        </a:spcAft>
                      </a:pPr>
                      <a:r>
                        <a:rPr lang="en-US" sz="1200" dirty="0" smtClean="0">
                          <a:solidFill>
                            <a:schemeClr val="tx1"/>
                          </a:solidFill>
                          <a:effectLst/>
                        </a:rPr>
                        <a:t>RELEVANCE</a:t>
                      </a:r>
                    </a:p>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endParaRPr lang="en-US" sz="1200" dirty="0">
                        <a:effectLst/>
                      </a:endParaRPr>
                    </a:p>
                    <a:p>
                      <a:pPr marL="0" marR="0" algn="ctr">
                        <a:lnSpc>
                          <a:spcPct val="115000"/>
                        </a:lnSpc>
                        <a:spcBef>
                          <a:spcPts val="0"/>
                        </a:spcBef>
                        <a:spcAft>
                          <a:spcPts val="0"/>
                        </a:spcAft>
                      </a:pPr>
                      <a:r>
                        <a:rPr lang="en-US" sz="1200" b="0" dirty="0">
                          <a:effectLst/>
                        </a:rPr>
                        <a:t>Is there a gender gap?  Is it within the manageable interest of the project to address it? </a:t>
                      </a:r>
                    </a:p>
                    <a:p>
                      <a:pPr marL="0" marR="0" algn="ctr">
                        <a:lnSpc>
                          <a:spcPct val="115000"/>
                        </a:lnSpc>
                        <a:spcBef>
                          <a:spcPts val="0"/>
                        </a:spcBef>
                        <a:spcAft>
                          <a:spcPts val="0"/>
                        </a:spcAft>
                      </a:pPr>
                      <a:r>
                        <a:rPr lang="en-US" sz="1200" b="0" dirty="0">
                          <a:effectLst/>
                        </a:rPr>
                        <a:t>(yes/no/partially)</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737" marR="43737" marT="0" marB="0"/>
                </a:tc>
                <a:tc>
                  <a:txBody>
                    <a:bodyPr/>
                    <a:lstStyle/>
                    <a:p>
                      <a:pPr marL="0" marR="0" algn="ctr">
                        <a:lnSpc>
                          <a:spcPct val="115000"/>
                        </a:lnSpc>
                        <a:spcBef>
                          <a:spcPts val="0"/>
                        </a:spcBef>
                        <a:spcAft>
                          <a:spcPts val="0"/>
                        </a:spcAft>
                      </a:pPr>
                      <a:r>
                        <a:rPr lang="en-US" sz="1200" dirty="0">
                          <a:solidFill>
                            <a:schemeClr val="tx1"/>
                          </a:solidFill>
                          <a:effectLst/>
                        </a:rPr>
                        <a:t>PROJECT </a:t>
                      </a:r>
                      <a:r>
                        <a:rPr lang="en-US" sz="1200" dirty="0" smtClean="0">
                          <a:solidFill>
                            <a:schemeClr val="tx1"/>
                          </a:solidFill>
                          <a:effectLst/>
                        </a:rPr>
                        <a:t>RESPONSE</a:t>
                      </a:r>
                    </a:p>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endParaRPr lang="en-US" sz="1200" dirty="0">
                        <a:effectLst/>
                      </a:endParaRPr>
                    </a:p>
                    <a:p>
                      <a:pPr marL="0" marR="0" algn="ctr">
                        <a:lnSpc>
                          <a:spcPct val="115000"/>
                        </a:lnSpc>
                        <a:spcBef>
                          <a:spcPts val="0"/>
                        </a:spcBef>
                        <a:spcAft>
                          <a:spcPts val="0"/>
                        </a:spcAft>
                      </a:pPr>
                      <a:r>
                        <a:rPr lang="en-US" sz="1200" b="0" dirty="0">
                          <a:effectLst/>
                        </a:rPr>
                        <a:t>Describe how the gender gap  is or should be addressed in the project.  Link to results framework and/or specific activities when applicable.</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737" marR="43737" marT="0" marB="0"/>
                </a:tc>
                <a:tc>
                  <a:txBody>
                    <a:bodyPr/>
                    <a:lstStyle/>
                    <a:p>
                      <a:pPr marL="0" marR="0" algn="ctr">
                        <a:lnSpc>
                          <a:spcPct val="115000"/>
                        </a:lnSpc>
                        <a:spcBef>
                          <a:spcPts val="0"/>
                        </a:spcBef>
                        <a:spcAft>
                          <a:spcPts val="0"/>
                        </a:spcAft>
                      </a:pPr>
                      <a:r>
                        <a:rPr lang="en-US" sz="1200" u="sng" dirty="0" smtClean="0">
                          <a:solidFill>
                            <a:schemeClr val="tx1"/>
                          </a:solidFill>
                          <a:effectLst/>
                        </a:rPr>
                        <a:t>INDICATORS</a:t>
                      </a:r>
                    </a:p>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endParaRPr lang="en-US" sz="1200" dirty="0" smtClean="0">
                        <a:effectLst/>
                      </a:endParaRPr>
                    </a:p>
                    <a:p>
                      <a:pPr marL="0" marR="0" algn="ctr">
                        <a:lnSpc>
                          <a:spcPct val="115000"/>
                        </a:lnSpc>
                        <a:spcBef>
                          <a:spcPts val="0"/>
                        </a:spcBef>
                        <a:spcAft>
                          <a:spcPts val="0"/>
                        </a:spcAft>
                      </a:pPr>
                      <a:endParaRPr lang="en-US" sz="1200" dirty="0">
                        <a:effectLst/>
                      </a:endParaRPr>
                    </a:p>
                    <a:p>
                      <a:pPr marL="0" marR="0" algn="ctr">
                        <a:lnSpc>
                          <a:spcPct val="115000"/>
                        </a:lnSpc>
                        <a:spcBef>
                          <a:spcPts val="0"/>
                        </a:spcBef>
                        <a:spcAft>
                          <a:spcPts val="0"/>
                        </a:spcAft>
                      </a:pPr>
                      <a:r>
                        <a:rPr lang="en-US" sz="1200" b="0" dirty="0">
                          <a:effectLst/>
                        </a:rPr>
                        <a:t>How will we measure this? When possible, use existing indicators in the PMP.</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3737" marR="43737" marT="0" marB="0"/>
                </a:tc>
                <a:tc>
                  <a:txBody>
                    <a:bodyPr/>
                    <a:lstStyle/>
                    <a:p>
                      <a:pPr marL="0" marR="0" algn="ctr">
                        <a:lnSpc>
                          <a:spcPct val="115000"/>
                        </a:lnSpc>
                        <a:spcBef>
                          <a:spcPts val="0"/>
                        </a:spcBef>
                        <a:spcAft>
                          <a:spcPts val="0"/>
                        </a:spcAft>
                      </a:pPr>
                      <a:r>
                        <a:rPr lang="en-US" sz="120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EVALUATION</a:t>
                      </a:r>
                    </a:p>
                    <a:p>
                      <a:pPr marL="0" marR="0" algn="ctr">
                        <a:lnSpc>
                          <a:spcPct val="115000"/>
                        </a:lnSpc>
                        <a:spcBef>
                          <a:spcPts val="0"/>
                        </a:spcBef>
                        <a:spcAft>
                          <a:spcPts val="0"/>
                        </a:spcAft>
                      </a:pPr>
                      <a:endParaRPr lang="en-US" sz="120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20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20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0" dirty="0" smtClean="0">
                          <a:effectLst/>
                        </a:rPr>
                        <a:t>Do </a:t>
                      </a:r>
                      <a:r>
                        <a:rPr lang="en-US" sz="1200" b="0" baseline="0" dirty="0" smtClean="0">
                          <a:effectLst/>
                        </a:rPr>
                        <a:t>evaluation questions address results of gender analysis and effectiveness of project response?</a:t>
                      </a:r>
                    </a:p>
                    <a:p>
                      <a:pPr marL="0" marR="0" algn="ctr">
                        <a:lnSpc>
                          <a:spcPct val="115000"/>
                        </a:lnSpc>
                        <a:spcBef>
                          <a:spcPts val="0"/>
                        </a:spcBef>
                        <a:spcAft>
                          <a:spcPts val="0"/>
                        </a:spcAft>
                      </a:pPr>
                      <a:endParaRPr lang="en-US" sz="1200" b="0" baseline="0" dirty="0" smtClean="0">
                        <a:effectLst/>
                      </a:endParaRPr>
                    </a:p>
                    <a:p>
                      <a:pPr marL="0" marR="0" algn="ctr">
                        <a:lnSpc>
                          <a:spcPct val="115000"/>
                        </a:lnSpc>
                        <a:spcBef>
                          <a:spcPts val="0"/>
                        </a:spcBef>
                        <a:spcAft>
                          <a:spcPts val="0"/>
                        </a:spcAft>
                      </a:pPr>
                      <a:r>
                        <a:rPr lang="en-US" sz="1200" b="0" baseline="0" dirty="0" smtClean="0">
                          <a:effectLst/>
                        </a:rPr>
                        <a:t>Are gender evaluation findings covered throughout and </a:t>
                      </a:r>
                      <a:r>
                        <a:rPr lang="en-US" sz="1200" b="0" baseline="0" smtClean="0">
                          <a:effectLst/>
                        </a:rPr>
                        <a:t>recommendations provided? </a:t>
                      </a:r>
                      <a:endParaRPr lang="en-US" sz="1200" b="0" baseline="0" dirty="0" smtClean="0">
                        <a:effectLst/>
                      </a:endParaRPr>
                    </a:p>
                  </a:txBody>
                  <a:tcPr marL="43737" marR="43737" marT="0" marB="0"/>
                </a:tc>
              </a:tr>
            </a:tbl>
          </a:graphicData>
        </a:graphic>
      </p:graphicFrame>
    </p:spTree>
    <p:extLst>
      <p:ext uri="{BB962C8B-B14F-4D97-AF65-F5344CB8AC3E}">
        <p14:creationId xmlns:p14="http://schemas.microsoft.com/office/powerpoint/2010/main" val="11557572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Your example</a:t>
            </a:r>
          </a:p>
        </p:txBody>
      </p:sp>
      <p:pic>
        <p:nvPicPr>
          <p:cNvPr id="102" name="Shape 102"/>
          <p:cNvPicPr preferRelativeResize="0"/>
          <p:nvPr/>
        </p:nvPicPr>
        <p:blipFill>
          <a:blip r:embed="rId3">
            <a:alphaModFix/>
          </a:blip>
          <a:stretch>
            <a:fillRect/>
          </a:stretch>
        </p:blipFill>
        <p:spPr>
          <a:xfrm>
            <a:off x="3780925" y="0"/>
            <a:ext cx="5363076" cy="4022301"/>
          </a:xfrm>
          <a:prstGeom prst="rect">
            <a:avLst/>
          </a:prstGeom>
          <a:noFill/>
          <a:ln>
            <a:noFill/>
          </a:ln>
        </p:spPr>
      </p:pic>
      <p:pic>
        <p:nvPicPr>
          <p:cNvPr id="103" name="Shape 103"/>
          <p:cNvPicPr preferRelativeResize="0"/>
          <p:nvPr/>
        </p:nvPicPr>
        <p:blipFill>
          <a:blip r:embed="rId4">
            <a:alphaModFix/>
          </a:blip>
          <a:stretch>
            <a:fillRect/>
          </a:stretch>
        </p:blipFill>
        <p:spPr>
          <a:xfrm>
            <a:off x="344150" y="1513625"/>
            <a:ext cx="4533075" cy="3293526"/>
          </a:xfrm>
          <a:prstGeom prst="rect">
            <a:avLst/>
          </a:prstGeom>
          <a:noFill/>
          <a:ln>
            <a:noFill/>
          </a:ln>
        </p:spPr>
      </p:pic>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From AEA on evaluation:</a:t>
            </a:r>
          </a:p>
        </p:txBody>
      </p:sp>
      <p:sp>
        <p:nvSpPr>
          <p:cNvPr id="109" name="Shape 10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900"/>
              </a:spcBef>
              <a:spcAft>
                <a:spcPts val="900"/>
              </a:spcAft>
              <a:buClr>
                <a:schemeClr val="dk1"/>
              </a:buClr>
              <a:buFont typeface="Arial"/>
              <a:buNone/>
            </a:pPr>
            <a:endParaRPr sz="2400">
              <a:solidFill>
                <a:srgbClr val="333333"/>
              </a:solidFill>
            </a:endParaRPr>
          </a:p>
          <a:p>
            <a:pPr marL="546100" lvl="0" indent="-419100" rtl="0">
              <a:lnSpc>
                <a:spcPct val="115000"/>
              </a:lnSpc>
              <a:spcBef>
                <a:spcPts val="900"/>
              </a:spcBef>
              <a:spcAft>
                <a:spcPts val="900"/>
              </a:spcAft>
              <a:buClr>
                <a:srgbClr val="333333"/>
              </a:buClr>
              <a:buSzPct val="100000"/>
              <a:buFont typeface="Arial"/>
              <a:buChar char="●"/>
            </a:pPr>
            <a:r>
              <a:rPr lang="en">
                <a:solidFill>
                  <a:srgbClr val="333333"/>
                </a:solidFill>
              </a:rPr>
              <a:t>What is the quality of program or policy implementation?</a:t>
            </a:r>
          </a:p>
          <a:p>
            <a:pPr marL="546100" lvl="0" indent="-419100" rtl="0">
              <a:lnSpc>
                <a:spcPct val="115000"/>
              </a:lnSpc>
              <a:spcBef>
                <a:spcPts val="900"/>
              </a:spcBef>
              <a:spcAft>
                <a:spcPts val="900"/>
              </a:spcAft>
              <a:buClr>
                <a:srgbClr val="333333"/>
              </a:buClr>
              <a:buSzPct val="100000"/>
              <a:buFont typeface="Arial"/>
              <a:buChar char="●"/>
            </a:pPr>
            <a:r>
              <a:rPr lang="en">
                <a:solidFill>
                  <a:srgbClr val="333333"/>
                </a:solidFill>
              </a:rPr>
              <a:t>What outcomes are being achieved?</a:t>
            </a:r>
          </a:p>
          <a:p>
            <a:pPr marL="546100" lvl="0" indent="-419100">
              <a:lnSpc>
                <a:spcPct val="115000"/>
              </a:lnSpc>
              <a:spcBef>
                <a:spcPts val="900"/>
              </a:spcBef>
              <a:spcAft>
                <a:spcPts val="900"/>
              </a:spcAft>
              <a:buClr>
                <a:srgbClr val="333333"/>
              </a:buClr>
              <a:buSzPct val="100000"/>
              <a:buFont typeface="Arial"/>
              <a:buChar char="●"/>
            </a:pPr>
            <a:r>
              <a:rPr lang="en" b="1">
                <a:solidFill>
                  <a:srgbClr val="333333"/>
                </a:solidFill>
              </a:rPr>
              <a:t>Are the real needs of people being met?</a:t>
            </a: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Call to Action</a:t>
            </a:r>
          </a:p>
        </p:txBody>
      </p:sp>
      <p:sp>
        <p:nvSpPr>
          <p:cNvPr id="115" name="Shape 115"/>
          <p:cNvSpPr txBox="1">
            <a:spLocks noGrp="1"/>
          </p:cNvSpPr>
          <p:nvPr>
            <p:ph type="body" idx="1"/>
          </p:nvPr>
        </p:nvSpPr>
        <p:spPr>
          <a:xfrm>
            <a:off x="457200" y="1063375"/>
            <a:ext cx="8229600" cy="38625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Know the gender and feminist lens/approach and how it fits with other approaches you will use in an evaluation. </a:t>
            </a:r>
          </a:p>
          <a:p>
            <a:pPr marL="457200" lvl="0" indent="-419100" rtl="0">
              <a:spcBef>
                <a:spcPts val="0"/>
              </a:spcBef>
              <a:buClr>
                <a:schemeClr val="dk1"/>
              </a:buClr>
              <a:buSzPct val="100000"/>
              <a:buFont typeface="Arial"/>
              <a:buChar char="●"/>
            </a:pPr>
            <a:r>
              <a:rPr lang="en"/>
              <a:t>Inform others by describing the approach and giving examples rather than naming it first. </a:t>
            </a:r>
          </a:p>
          <a:p>
            <a:pPr marL="457200" lvl="0" indent="-419100">
              <a:spcBef>
                <a:spcPts val="0"/>
              </a:spcBef>
              <a:buClr>
                <a:schemeClr val="dk1"/>
              </a:buClr>
              <a:buSzPct val="100000"/>
              <a:buFont typeface="Arial"/>
              <a:buChar char="●"/>
            </a:pPr>
            <a:r>
              <a:rPr lang="en"/>
              <a:t>Ensure you do not miss the sleeping lion in the corner</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5245825" y="227875"/>
            <a:ext cx="3440999" cy="835200"/>
          </a:xfrm>
          <a:prstGeom prst="rect">
            <a:avLst/>
          </a:prstGeom>
        </p:spPr>
        <p:txBody>
          <a:bodyPr lIns="91425" tIns="91425" rIns="91425" bIns="91425" anchor="b" anchorCtr="0">
            <a:noAutofit/>
          </a:bodyPr>
          <a:lstStyle/>
          <a:p>
            <a:pPr>
              <a:spcBef>
                <a:spcPts val="0"/>
              </a:spcBef>
              <a:buNone/>
            </a:pPr>
            <a:r>
              <a:rPr lang="en" sz="2400"/>
              <a:t>Constructing the lens</a:t>
            </a:r>
          </a:p>
        </p:txBody>
      </p:sp>
      <p:sp>
        <p:nvSpPr>
          <p:cNvPr id="33" name="Shape 33"/>
          <p:cNvSpPr txBox="1">
            <a:spLocks noGrp="1"/>
          </p:cNvSpPr>
          <p:nvPr>
            <p:ph type="body" idx="1"/>
          </p:nvPr>
        </p:nvSpPr>
        <p:spPr>
          <a:xfrm>
            <a:off x="5245800" y="1171925"/>
            <a:ext cx="3440999" cy="3753899"/>
          </a:xfrm>
          <a:prstGeom prst="rect">
            <a:avLst/>
          </a:prstGeom>
        </p:spPr>
        <p:txBody>
          <a:bodyPr lIns="91425" tIns="91425" rIns="91425" bIns="91425" anchor="t" anchorCtr="0">
            <a:noAutofit/>
          </a:bodyPr>
          <a:lstStyle/>
          <a:p>
            <a:pPr rtl="0">
              <a:spcBef>
                <a:spcPts val="0"/>
              </a:spcBef>
              <a:buNone/>
            </a:pPr>
            <a:r>
              <a:rPr lang="en"/>
              <a:t>What do you see here?</a:t>
            </a:r>
          </a:p>
          <a:p>
            <a:pPr>
              <a:spcBef>
                <a:spcPts val="0"/>
              </a:spcBef>
              <a:buNone/>
            </a:pPr>
            <a:r>
              <a:rPr lang="en"/>
              <a:t>What is going on here?</a:t>
            </a:r>
          </a:p>
        </p:txBody>
      </p:sp>
      <p:pic>
        <p:nvPicPr>
          <p:cNvPr id="34" name="Shape 34"/>
          <p:cNvPicPr preferRelativeResize="0"/>
          <p:nvPr/>
        </p:nvPicPr>
        <p:blipFill>
          <a:blip r:embed="rId3">
            <a:alphaModFix/>
          </a:blip>
          <a:stretch>
            <a:fillRect/>
          </a:stretch>
        </p:blipFill>
        <p:spPr>
          <a:xfrm>
            <a:off x="632450" y="227875"/>
            <a:ext cx="4204127" cy="4687748"/>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158124"/>
            <a:ext cx="3877200" cy="905400"/>
          </a:xfrm>
          <a:prstGeom prst="rect">
            <a:avLst/>
          </a:prstGeom>
        </p:spPr>
        <p:txBody>
          <a:bodyPr lIns="91425" tIns="91425" rIns="91425" bIns="91425" anchor="b" anchorCtr="0">
            <a:noAutofit/>
          </a:bodyPr>
          <a:lstStyle/>
          <a:p>
            <a:pPr>
              <a:spcBef>
                <a:spcPts val="0"/>
              </a:spcBef>
              <a:buNone/>
            </a:pPr>
            <a:endParaRPr/>
          </a:p>
        </p:txBody>
      </p:sp>
      <p:sp>
        <p:nvSpPr>
          <p:cNvPr id="40" name="Shape 40"/>
          <p:cNvSpPr txBox="1">
            <a:spLocks noGrp="1"/>
          </p:cNvSpPr>
          <p:nvPr>
            <p:ph type="body" idx="1"/>
          </p:nvPr>
        </p:nvSpPr>
        <p:spPr>
          <a:xfrm>
            <a:off x="457200" y="1171925"/>
            <a:ext cx="3877200" cy="3753899"/>
          </a:xfrm>
          <a:prstGeom prst="rect">
            <a:avLst/>
          </a:prstGeom>
        </p:spPr>
        <p:txBody>
          <a:bodyPr lIns="91425" tIns="91425" rIns="91425" bIns="91425" anchor="t" anchorCtr="0">
            <a:noAutofit/>
          </a:bodyPr>
          <a:lstStyle/>
          <a:p>
            <a:pPr>
              <a:spcBef>
                <a:spcPts val="0"/>
              </a:spcBef>
              <a:buNone/>
            </a:pPr>
            <a:endParaRPr/>
          </a:p>
        </p:txBody>
      </p:sp>
      <p:pic>
        <p:nvPicPr>
          <p:cNvPr id="41" name="Shape 41"/>
          <p:cNvPicPr preferRelativeResize="0"/>
          <p:nvPr/>
        </p:nvPicPr>
        <p:blipFill>
          <a:blip r:embed="rId3">
            <a:alphaModFix/>
          </a:blip>
          <a:stretch>
            <a:fillRect/>
          </a:stretch>
        </p:blipFill>
        <p:spPr>
          <a:xfrm>
            <a:off x="344150" y="0"/>
            <a:ext cx="6064299" cy="5065976"/>
          </a:xfrm>
          <a:prstGeom prst="rect">
            <a:avLst/>
          </a:prstGeom>
          <a:noFill/>
          <a:ln>
            <a:noFill/>
          </a:ln>
        </p:spPr>
      </p:pic>
      <p:sp>
        <p:nvSpPr>
          <p:cNvPr id="42" name="Shape 42"/>
          <p:cNvSpPr txBox="1">
            <a:spLocks noGrp="1"/>
          </p:cNvSpPr>
          <p:nvPr>
            <p:ph type="body" idx="2"/>
          </p:nvPr>
        </p:nvSpPr>
        <p:spPr>
          <a:xfrm>
            <a:off x="6547975" y="1209150"/>
            <a:ext cx="2138699" cy="3716699"/>
          </a:xfrm>
          <a:prstGeom prst="rect">
            <a:avLst/>
          </a:prstGeom>
        </p:spPr>
        <p:txBody>
          <a:bodyPr lIns="91425" tIns="91425" rIns="91425" bIns="91425" anchor="t" anchorCtr="0">
            <a:noAutofit/>
          </a:bodyPr>
          <a:lstStyle/>
          <a:p>
            <a:pPr lvl="0" rtl="0">
              <a:spcBef>
                <a:spcPts val="0"/>
              </a:spcBef>
              <a:buNone/>
            </a:pPr>
            <a:r>
              <a:rPr lang="en"/>
              <a:t>What do you see here?</a:t>
            </a:r>
          </a:p>
          <a:p>
            <a:pPr lvl="0" rtl="0">
              <a:spcBef>
                <a:spcPts val="0"/>
              </a:spcBef>
              <a:buNone/>
            </a:pPr>
            <a:r>
              <a:rPr lang="en"/>
              <a:t>What is going on here?</a:t>
            </a:r>
          </a:p>
        </p:txBody>
      </p:sp>
      <p:sp>
        <p:nvSpPr>
          <p:cNvPr id="43" name="Shape 43"/>
          <p:cNvSpPr txBox="1">
            <a:spLocks noGrp="1"/>
          </p:cNvSpPr>
          <p:nvPr>
            <p:ph type="title" idx="3"/>
          </p:nvPr>
        </p:nvSpPr>
        <p:spPr>
          <a:xfrm>
            <a:off x="6408450" y="193225"/>
            <a:ext cx="2650499" cy="1015800"/>
          </a:xfrm>
          <a:prstGeom prst="rect">
            <a:avLst/>
          </a:prstGeom>
        </p:spPr>
        <p:txBody>
          <a:bodyPr lIns="91425" tIns="91425" rIns="91425" bIns="91425" anchor="b" anchorCtr="0">
            <a:noAutofit/>
          </a:bodyPr>
          <a:lstStyle/>
          <a:p>
            <a:pPr lvl="0" rtl="0">
              <a:spcBef>
                <a:spcPts val="0"/>
              </a:spcBef>
              <a:buNone/>
            </a:pPr>
            <a:r>
              <a:rPr lang="en" sz="2400"/>
              <a:t>(De)constructing the lens..</a:t>
            </a: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What is a feminist lens?</a:t>
            </a:r>
          </a:p>
        </p:txBody>
      </p:sp>
      <p:sp>
        <p:nvSpPr>
          <p:cNvPr id="49" name="Shape 4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50" name="Shape 50"/>
          <p:cNvPicPr preferRelativeResize="0"/>
          <p:nvPr/>
        </p:nvPicPr>
        <p:blipFill rotWithShape="1">
          <a:blip r:embed="rId3">
            <a:alphaModFix/>
          </a:blip>
          <a:srcRect t="16324"/>
          <a:stretch/>
        </p:blipFill>
        <p:spPr>
          <a:xfrm>
            <a:off x="310525" y="920800"/>
            <a:ext cx="8097249" cy="3949250"/>
          </a:xfrm>
          <a:prstGeom prst="rect">
            <a:avLst/>
          </a:prstGeom>
          <a:noFill/>
          <a:ln>
            <a:noFill/>
          </a:ln>
        </p:spPr>
      </p:pic>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What is a gender lens?</a:t>
            </a:r>
          </a:p>
        </p:txBody>
      </p:sp>
      <p:sp>
        <p:nvSpPr>
          <p:cNvPr id="56" name="Shape 5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r>
              <a:rPr lang="en" sz="1200">
                <a:latin typeface="Verdana"/>
                <a:ea typeface="Verdana"/>
                <a:cs typeface="Verdana"/>
                <a:sym typeface="Verdana"/>
              </a:rPr>
              <a:t>Example: USAID is a donor with a clear policy and requirements for implementing partners to address design and evaluation with gender analysis. </a:t>
            </a:r>
          </a:p>
          <a:p>
            <a:pPr rtl="0">
              <a:spcBef>
                <a:spcPts val="0"/>
              </a:spcBef>
              <a:buNone/>
            </a:pPr>
            <a:endParaRPr sz="1200">
              <a:latin typeface="Verdana"/>
              <a:ea typeface="Verdana"/>
              <a:cs typeface="Verdana"/>
              <a:sym typeface="Verdana"/>
            </a:endParaRPr>
          </a:p>
          <a:p>
            <a:pPr rtl="0">
              <a:spcBef>
                <a:spcPts val="0"/>
              </a:spcBef>
              <a:buNone/>
            </a:pPr>
            <a:endParaRPr sz="1200">
              <a:latin typeface="Verdana"/>
              <a:ea typeface="Verdana"/>
              <a:cs typeface="Verdana"/>
              <a:sym typeface="Verdana"/>
            </a:endParaRPr>
          </a:p>
          <a:p>
            <a:pPr rtl="0">
              <a:spcBef>
                <a:spcPts val="0"/>
              </a:spcBef>
              <a:buNone/>
            </a:pPr>
            <a:endParaRPr sz="1200">
              <a:latin typeface="Verdana"/>
              <a:ea typeface="Verdana"/>
              <a:cs typeface="Verdana"/>
              <a:sym typeface="Verdana"/>
            </a:endParaRPr>
          </a:p>
          <a:p>
            <a:pPr>
              <a:spcBef>
                <a:spcPts val="0"/>
              </a:spcBef>
              <a:buNone/>
            </a:pPr>
            <a:endParaRPr sz="1200">
              <a:latin typeface="Verdana"/>
              <a:ea typeface="Verdana"/>
              <a:cs typeface="Verdana"/>
              <a:sym typeface="Verdana"/>
            </a:endParaRPr>
          </a:p>
        </p:txBody>
      </p:sp>
      <p:pic>
        <p:nvPicPr>
          <p:cNvPr id="57" name="Shape 57"/>
          <p:cNvPicPr preferRelativeResize="0"/>
          <p:nvPr/>
        </p:nvPicPr>
        <p:blipFill>
          <a:blip r:embed="rId3">
            <a:alphaModFix/>
          </a:blip>
          <a:stretch>
            <a:fillRect/>
          </a:stretch>
        </p:blipFill>
        <p:spPr>
          <a:xfrm>
            <a:off x="524450" y="1943925"/>
            <a:ext cx="7400925" cy="2910750"/>
          </a:xfrm>
          <a:prstGeom prst="rect">
            <a:avLst/>
          </a:prstGeom>
          <a:noFill/>
          <a:ln w="9525" cap="flat">
            <a:solidFill>
              <a:srgbClr val="000000"/>
            </a:solidFill>
            <a:prstDash val="lgDashDot"/>
            <a:round/>
            <a:headEnd type="none" w="med" len="med"/>
            <a:tailEnd type="none" w="med" len="med"/>
          </a:ln>
        </p:spPr>
      </p:pic>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What’s the difference?</a:t>
            </a:r>
          </a:p>
        </p:txBody>
      </p:sp>
      <p:sp>
        <p:nvSpPr>
          <p:cNvPr id="63" name="Shape 63"/>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aims to </a:t>
            </a:r>
            <a:r>
              <a:rPr lang="en" sz="2400" b="1"/>
              <a:t>change</a:t>
            </a:r>
            <a:r>
              <a:rPr lang="en" sz="2400"/>
              <a:t> the lives of women</a:t>
            </a:r>
          </a:p>
          <a:p>
            <a:pPr marL="457200" lvl="0" indent="-381000" rtl="0">
              <a:spcBef>
                <a:spcPts val="0"/>
              </a:spcBef>
              <a:buClr>
                <a:schemeClr val="dk1"/>
              </a:buClr>
              <a:buSzPct val="100000"/>
              <a:buFont typeface="Arial"/>
              <a:buChar char="●"/>
            </a:pPr>
            <a:r>
              <a:rPr lang="en" sz="2400" b="1"/>
              <a:t>how to think about </a:t>
            </a:r>
            <a:r>
              <a:rPr lang="en" sz="2400"/>
              <a:t>an evaluation to inform design, data collection, communication of findings</a:t>
            </a:r>
          </a:p>
          <a:p>
            <a:pPr marL="457200" lvl="0" indent="-381000">
              <a:spcBef>
                <a:spcPts val="0"/>
              </a:spcBef>
              <a:buClr>
                <a:schemeClr val="dk1"/>
              </a:buClr>
              <a:buSzPct val="100000"/>
              <a:buFont typeface="Arial"/>
              <a:buChar char="●"/>
            </a:pPr>
            <a:r>
              <a:rPr lang="en" sz="2400"/>
              <a:t>historical roots</a:t>
            </a:r>
          </a:p>
        </p:txBody>
      </p:sp>
      <p:sp>
        <p:nvSpPr>
          <p:cNvPr id="64" name="Shape 64"/>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aims to </a:t>
            </a:r>
            <a:r>
              <a:rPr lang="en" sz="2400" b="1"/>
              <a:t>document and map </a:t>
            </a:r>
            <a:r>
              <a:rPr lang="en" sz="2400"/>
              <a:t>the lives of women</a:t>
            </a:r>
          </a:p>
          <a:p>
            <a:pPr marL="457200" lvl="0" indent="-381000" rtl="0">
              <a:spcBef>
                <a:spcPts val="0"/>
              </a:spcBef>
              <a:buClr>
                <a:schemeClr val="dk1"/>
              </a:buClr>
              <a:buSzPct val="100000"/>
              <a:buFont typeface="Arial"/>
              <a:buChar char="●"/>
            </a:pPr>
            <a:r>
              <a:rPr lang="en" sz="2400"/>
              <a:t>concrete guidelines and </a:t>
            </a:r>
            <a:r>
              <a:rPr lang="en" sz="2400" b="1"/>
              <a:t>prescriptive </a:t>
            </a:r>
            <a:r>
              <a:rPr lang="en" sz="2400"/>
              <a:t>methods for data collection and analysis</a:t>
            </a:r>
          </a:p>
          <a:p>
            <a:pPr marL="457200" lvl="0" indent="-381000">
              <a:spcBef>
                <a:spcPts val="0"/>
              </a:spcBef>
              <a:buClr>
                <a:schemeClr val="dk1"/>
              </a:buClr>
              <a:buSzPct val="100000"/>
              <a:buFont typeface="Arial"/>
              <a:buChar char="●"/>
            </a:pPr>
            <a:r>
              <a:rPr lang="en" sz="2400"/>
              <a:t>historical roots</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947" y="-1"/>
            <a:ext cx="8545485" cy="656705"/>
          </a:xfrm>
        </p:spPr>
        <p:txBody>
          <a:bodyPr/>
          <a:lstStyle/>
          <a:p>
            <a:r>
              <a:rPr lang="en-US" sz="3400" dirty="0" smtClean="0"/>
              <a:t>What’s </a:t>
            </a:r>
            <a:r>
              <a:rPr lang="en-US" sz="3400" dirty="0" smtClean="0"/>
              <a:t>the difference?</a:t>
            </a:r>
            <a:endParaRPr lang="en-US" sz="3400" i="1" u="sng" dirty="0"/>
          </a:p>
        </p:txBody>
      </p:sp>
      <p:sp>
        <p:nvSpPr>
          <p:cNvPr id="5" name="TextBox 4"/>
          <p:cNvSpPr txBox="1"/>
          <p:nvPr/>
        </p:nvSpPr>
        <p:spPr>
          <a:xfrm>
            <a:off x="1143000" y="4993459"/>
            <a:ext cx="1724488" cy="300082"/>
          </a:xfrm>
          <a:prstGeom prst="rect">
            <a:avLst/>
          </a:prstGeom>
          <a:noFill/>
        </p:spPr>
        <p:txBody>
          <a:bodyPr wrap="square" rtlCol="0">
            <a:spAutoFit/>
          </a:bodyPr>
          <a:lstStyle/>
          <a:p>
            <a:r>
              <a:rPr lang="en-US" sz="675" dirty="0"/>
              <a:t>©2014 Iris Group, Inc. All rights reserved. </a:t>
            </a:r>
          </a:p>
        </p:txBody>
      </p:sp>
      <p:sp>
        <p:nvSpPr>
          <p:cNvPr id="6" name="Content Placeholder 5"/>
          <p:cNvSpPr>
            <a:spLocks noGrp="1"/>
          </p:cNvSpPr>
          <p:nvPr>
            <p:ph idx="1"/>
          </p:nvPr>
        </p:nvSpPr>
        <p:spPr>
          <a:xfrm>
            <a:off x="1485900" y="962167"/>
            <a:ext cx="5715000" cy="3838433"/>
          </a:xfrm>
        </p:spPr>
        <p:txBody>
          <a:bodyPr/>
          <a:lstStyle/>
          <a:p>
            <a:pPr marL="428625" indent="-342900">
              <a:buFont typeface="+mj-lt"/>
              <a:buAutoNum type="arabicPeriod"/>
            </a:pPr>
            <a:endParaRPr lang="en-US" dirty="0" smtClean="0"/>
          </a:p>
          <a:p>
            <a:pPr marL="428625" indent="-342900">
              <a:buFont typeface="+mj-lt"/>
              <a:buAutoNum type="arabicPeriod"/>
            </a:pPr>
            <a:endParaRPr lang="en-US" dirty="0" smtClean="0"/>
          </a:p>
          <a:p>
            <a:pPr marL="428625" indent="-342900">
              <a:buFont typeface="+mj-lt"/>
              <a:buAutoNum type="arabicPeriod"/>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70340602"/>
              </p:ext>
            </p:extLst>
          </p:nvPr>
        </p:nvGraphicFramePr>
        <p:xfrm>
          <a:off x="423948" y="719881"/>
          <a:ext cx="8354292" cy="4156659"/>
        </p:xfrm>
        <a:graphic>
          <a:graphicData uri="http://schemas.openxmlformats.org/drawingml/2006/table">
            <a:tbl>
              <a:tblPr firstRow="1" bandRow="1">
                <a:tableStyleId>{5C22544A-7EE6-4342-B048-85BDC9FD1C3A}</a:tableStyleId>
              </a:tblPr>
              <a:tblGrid>
                <a:gridCol w="4177146"/>
                <a:gridCol w="4177146"/>
              </a:tblGrid>
              <a:tr h="269545">
                <a:tc>
                  <a:txBody>
                    <a:bodyPr/>
                    <a:lstStyle/>
                    <a:p>
                      <a:r>
                        <a:rPr lang="en-US" sz="1400" kern="1200" dirty="0" smtClean="0">
                          <a:solidFill>
                            <a:schemeClr val="bg1"/>
                          </a:solidFill>
                          <a:effectLst/>
                          <a:latin typeface="+mn-lt"/>
                          <a:ea typeface="+mn-ea"/>
                          <a:cs typeface="+mn-cs"/>
                        </a:rPr>
                        <a:t>Gender Approaches</a:t>
                      </a:r>
                      <a:endParaRPr lang="en-US" sz="1100" dirty="0">
                        <a:solidFill>
                          <a:schemeClr val="bg1"/>
                        </a:solidFill>
                      </a:endParaRPr>
                    </a:p>
                  </a:txBody>
                  <a:tcPr marL="68580" marR="68580" marT="34290" marB="34290"/>
                </a:tc>
                <a:tc>
                  <a:txBody>
                    <a:bodyPr/>
                    <a:lstStyle/>
                    <a:p>
                      <a:r>
                        <a:rPr lang="en-US" sz="1100" dirty="0" smtClean="0"/>
                        <a:t>Feminist Approaches </a:t>
                      </a:r>
                      <a:endParaRPr lang="en-US" sz="1100" dirty="0"/>
                    </a:p>
                  </a:txBody>
                  <a:tcPr marL="68580" marR="68580" marT="34290" marB="34290"/>
                </a:tc>
              </a:tr>
              <a:tr h="9103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Would identify the differences between women</a:t>
                      </a:r>
                      <a:r>
                        <a:rPr lang="en-US" sz="1100" baseline="0" dirty="0" smtClean="0"/>
                        <a:t> and men in different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Do not challenge women’s position in</a:t>
                      </a:r>
                      <a:r>
                        <a:rPr lang="en-US" sz="1100" baseline="0" dirty="0" smtClean="0"/>
                        <a:t> society, but rather document/record it; t</a:t>
                      </a:r>
                      <a:r>
                        <a:rPr lang="en-US" sz="1100" dirty="0" smtClean="0"/>
                        <a:t>end to map women’s position</a:t>
                      </a:r>
                      <a:endParaRPr lang="en-US" sz="11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Would explore why differences between women and men exist.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Challenges women’s subordinate position; attempts to strategically affect women’s lives,</a:t>
                      </a:r>
                      <a:r>
                        <a:rPr lang="en-US" sz="1100" baseline="0" dirty="0" smtClean="0"/>
                        <a:t> as well as the lives of marginalized persons</a:t>
                      </a:r>
                      <a:r>
                        <a:rPr lang="en-US" sz="1100" dirty="0" smtClean="0"/>
                        <a:t> </a:t>
                      </a:r>
                      <a:endParaRPr lang="en-US" sz="1100" dirty="0"/>
                    </a:p>
                  </a:txBody>
                  <a:tcPr marL="68580" marR="68580" marT="34290" marB="34290"/>
                </a:tc>
              </a:tr>
              <a:tr h="6271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See the word as “men” and “women”. Evaluates women as a homogenous class, without distinguishing within: race, culture.</a:t>
                      </a:r>
                    </a:p>
                    <a:p>
                      <a:endParaRPr lang="en-US" sz="1100" dirty="0"/>
                    </a:p>
                  </a:txBody>
                  <a:tcPr marL="68580" marR="68580" marT="34290" marB="34290"/>
                </a:tc>
                <a:tc>
                  <a:txBody>
                    <a:bodyPr/>
                    <a:lstStyle/>
                    <a:p>
                      <a:r>
                        <a:rPr lang="en-US" sz="1100" dirty="0" smtClean="0"/>
                        <a:t>Would acknowledge</a:t>
                      </a:r>
                      <a:r>
                        <a:rPr lang="en-US" sz="1100" baseline="0" dirty="0" smtClean="0"/>
                        <a:t> and value differences, not considering women as a homogenous category. </a:t>
                      </a:r>
                      <a:endParaRPr lang="en-US" sz="1100" dirty="0"/>
                    </a:p>
                  </a:txBody>
                  <a:tcPr marL="68580" marR="68580" marT="34290" marB="34290"/>
                </a:tc>
              </a:tr>
              <a:tr h="706644">
                <a:tc>
                  <a:txBody>
                    <a:bodyPr/>
                    <a:lstStyle/>
                    <a:p>
                      <a:r>
                        <a:rPr lang="en-US" sz="1100" dirty="0" smtClean="0"/>
                        <a:t>Assume that equality of women and men is the end goal, and approach evaluation as such; </a:t>
                      </a:r>
                      <a:endParaRPr lang="en-US" sz="11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Would acknowledge that</a:t>
                      </a:r>
                      <a:r>
                        <a:rPr lang="en-US" sz="1100" baseline="0" dirty="0" smtClean="0"/>
                        <a:t> women may not want the same</a:t>
                      </a:r>
                      <a:r>
                        <a:rPr lang="en-US" sz="1100" dirty="0" smtClean="0"/>
                        <a:t>; that would affect criteria, conclusions, </a:t>
                      </a:r>
                      <a:r>
                        <a:rPr lang="en-US" sz="1100" dirty="0" err="1" smtClean="0"/>
                        <a:t>judgements</a:t>
                      </a:r>
                      <a:r>
                        <a:rPr lang="en-US" sz="1100" dirty="0" smtClean="0"/>
                        <a:t> and recommendations.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L="68580" marR="68580" marT="34290" marB="34290"/>
                </a:tc>
              </a:tr>
              <a:tr h="768723">
                <a:tc>
                  <a:txBody>
                    <a:bodyPr/>
                    <a:lstStyle/>
                    <a:p>
                      <a:r>
                        <a:rPr lang="en-US" sz="1100" dirty="0" smtClean="0"/>
                        <a:t>Focus on collecting specific gender data, do not include advocacy </a:t>
                      </a:r>
                      <a:endParaRPr lang="en-US" sz="11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Guides evaluators</a:t>
                      </a:r>
                      <a:r>
                        <a:rPr lang="en-US" sz="1100" baseline="0" dirty="0" smtClean="0"/>
                        <a:t> to be reflexive: evaluation are not value free, consider different ways of knowing, stress </a:t>
                      </a:r>
                      <a:r>
                        <a:rPr lang="en-US" sz="1100" baseline="0" dirty="0" err="1" smtClean="0"/>
                        <a:t>diferent</a:t>
                      </a:r>
                      <a:r>
                        <a:rPr lang="en-US" sz="1100" baseline="0" dirty="0" smtClean="0"/>
                        <a:t> voices and give voice to </a:t>
                      </a:r>
                      <a:r>
                        <a:rPr lang="en-US" sz="1100" baseline="0" dirty="0" err="1" smtClean="0"/>
                        <a:t>wome</a:t>
                      </a:r>
                      <a:r>
                        <a:rPr lang="en-US" sz="1100" baseline="0" dirty="0" smtClean="0"/>
                        <a:t> within different contexts and advocate for marginalized groups</a:t>
                      </a:r>
                      <a:endParaRPr lang="en-US" sz="1100" dirty="0"/>
                    </a:p>
                  </a:txBody>
                  <a:tcPr marL="68580" marR="68580" marT="34290" marB="34290"/>
                </a:tc>
              </a:tr>
              <a:tr h="829411">
                <a:tc>
                  <a:txBody>
                    <a:bodyPr/>
                    <a:lstStyle/>
                    <a:p>
                      <a:endParaRPr lang="en-US" sz="11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Suggests</a:t>
                      </a:r>
                      <a:r>
                        <a:rPr lang="en-US" sz="1100" baseline="0" dirty="0" smtClean="0"/>
                        <a:t> biased approach; should be considered within the context pf its intended use and social, </a:t>
                      </a:r>
                      <a:r>
                        <a:rPr lang="en-US" sz="1100" baseline="0" dirty="0" err="1" smtClean="0"/>
                        <a:t>policical</a:t>
                      </a:r>
                      <a:r>
                        <a:rPr lang="en-US" sz="1100" baseline="0" dirty="0" smtClean="0"/>
                        <a:t> and cultural appropriateness.</a:t>
                      </a:r>
                      <a:endParaRPr lang="en-US" sz="1100" dirty="0"/>
                    </a:p>
                  </a:txBody>
                  <a:tcPr marL="68580" marR="68580" marT="34290" marB="34290"/>
                </a:tc>
              </a:tr>
            </a:tbl>
          </a:graphicData>
        </a:graphic>
      </p:graphicFrame>
    </p:spTree>
    <p:extLst>
      <p:ext uri="{BB962C8B-B14F-4D97-AF65-F5344CB8AC3E}">
        <p14:creationId xmlns:p14="http://schemas.microsoft.com/office/powerpoint/2010/main" val="29609715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600357"/>
          </a:xfrm>
          <a:prstGeom prst="rect">
            <a:avLst/>
          </a:prstGeom>
        </p:spPr>
        <p:txBody>
          <a:bodyPr lIns="91425" tIns="91425" rIns="91425" bIns="91425" anchor="b" anchorCtr="0">
            <a:noAutofit/>
          </a:bodyPr>
          <a:lstStyle/>
          <a:p>
            <a:pPr>
              <a:spcBef>
                <a:spcPts val="0"/>
              </a:spcBef>
              <a:buNone/>
            </a:pPr>
            <a:r>
              <a:rPr lang="en" dirty="0"/>
              <a:t>What’s the same?</a:t>
            </a:r>
          </a:p>
        </p:txBody>
      </p:sp>
      <p:sp>
        <p:nvSpPr>
          <p:cNvPr id="70" name="Shape 70"/>
          <p:cNvSpPr txBox="1">
            <a:spLocks noGrp="1"/>
          </p:cNvSpPr>
          <p:nvPr>
            <p:ph type="body" idx="1"/>
          </p:nvPr>
        </p:nvSpPr>
        <p:spPr>
          <a:xfrm>
            <a:off x="457200" y="806336"/>
            <a:ext cx="7713599" cy="4119514"/>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dirty="0">
                <a:latin typeface="Verdana"/>
                <a:ea typeface="Verdana"/>
                <a:cs typeface="Verdana"/>
                <a:sym typeface="Verdana"/>
              </a:rPr>
              <a:t>looking at </a:t>
            </a:r>
            <a:r>
              <a:rPr lang="en" sz="1800" b="1" dirty="0">
                <a:latin typeface="Verdana"/>
                <a:ea typeface="Verdana"/>
                <a:cs typeface="Verdana"/>
                <a:sym typeface="Verdana"/>
              </a:rPr>
              <a:t>relations</a:t>
            </a:r>
            <a:r>
              <a:rPr lang="en" sz="1800" dirty="0">
                <a:latin typeface="Verdana"/>
                <a:ea typeface="Verdana"/>
                <a:cs typeface="Verdana"/>
                <a:sym typeface="Verdana"/>
              </a:rPr>
              <a:t> between women and men</a:t>
            </a:r>
          </a:p>
          <a:p>
            <a:pPr marL="457200" lvl="0" indent="-342900" rtl="0">
              <a:spcBef>
                <a:spcPts val="0"/>
              </a:spcBef>
              <a:buClr>
                <a:schemeClr val="dk1"/>
              </a:buClr>
              <a:buSzPct val="100000"/>
              <a:buFont typeface="Arial"/>
              <a:buChar char="●"/>
            </a:pPr>
            <a:r>
              <a:rPr lang="en" sz="1800" dirty="0">
                <a:latin typeface="Verdana"/>
                <a:ea typeface="Verdana"/>
                <a:cs typeface="Verdana"/>
                <a:sym typeface="Verdana"/>
              </a:rPr>
              <a:t>how the different </a:t>
            </a:r>
            <a:r>
              <a:rPr lang="en" sz="1800" b="1" dirty="0">
                <a:latin typeface="Verdana"/>
                <a:ea typeface="Verdana"/>
                <a:cs typeface="Verdana"/>
                <a:sym typeface="Verdana"/>
              </a:rPr>
              <a:t>roles </a:t>
            </a:r>
            <a:r>
              <a:rPr lang="en" sz="1800" dirty="0">
                <a:latin typeface="Verdana"/>
                <a:ea typeface="Verdana"/>
                <a:cs typeface="Verdana"/>
                <a:sym typeface="Verdana"/>
              </a:rPr>
              <a:t>and </a:t>
            </a:r>
            <a:r>
              <a:rPr lang="en" sz="1800" b="1" dirty="0">
                <a:latin typeface="Verdana"/>
                <a:ea typeface="Verdana"/>
                <a:cs typeface="Verdana"/>
                <a:sym typeface="Verdana"/>
              </a:rPr>
              <a:t>status</a:t>
            </a:r>
            <a:r>
              <a:rPr lang="en" sz="1800" dirty="0">
                <a:latin typeface="Verdana"/>
                <a:ea typeface="Verdana"/>
                <a:cs typeface="Verdana"/>
                <a:sym typeface="Verdana"/>
              </a:rPr>
              <a:t> of women and men influence how a program or project is designed</a:t>
            </a:r>
          </a:p>
          <a:p>
            <a:pPr marL="457200" lvl="0" indent="-342900" rtl="0">
              <a:spcBef>
                <a:spcPts val="0"/>
              </a:spcBef>
              <a:buClr>
                <a:schemeClr val="dk1"/>
              </a:buClr>
              <a:buSzPct val="100000"/>
              <a:buFont typeface="Arial"/>
              <a:buChar char="●"/>
            </a:pPr>
            <a:r>
              <a:rPr lang="en" sz="1800" dirty="0">
                <a:latin typeface="Verdana"/>
                <a:ea typeface="Verdana"/>
                <a:cs typeface="Verdana"/>
                <a:sym typeface="Verdana"/>
              </a:rPr>
              <a:t>how the </a:t>
            </a:r>
            <a:r>
              <a:rPr lang="en" sz="1800" b="1" dirty="0">
                <a:latin typeface="Verdana"/>
                <a:ea typeface="Verdana"/>
                <a:cs typeface="Verdana"/>
                <a:sym typeface="Verdana"/>
              </a:rPr>
              <a:t>intended outcomes</a:t>
            </a:r>
            <a:r>
              <a:rPr lang="en" sz="1800" dirty="0">
                <a:latin typeface="Verdana"/>
                <a:ea typeface="Verdana"/>
                <a:cs typeface="Verdana"/>
                <a:sym typeface="Verdana"/>
              </a:rPr>
              <a:t> of program and project activities </a:t>
            </a:r>
            <a:r>
              <a:rPr lang="en" sz="1800" b="1" dirty="0">
                <a:latin typeface="Verdana"/>
                <a:ea typeface="Verdana"/>
                <a:cs typeface="Verdana"/>
                <a:sym typeface="Verdana"/>
              </a:rPr>
              <a:t>affect women and men differently</a:t>
            </a:r>
          </a:p>
          <a:p>
            <a:pPr marL="457200" lvl="0" indent="-342900" rtl="0">
              <a:spcBef>
                <a:spcPts val="0"/>
              </a:spcBef>
              <a:buClr>
                <a:schemeClr val="dk1"/>
              </a:buClr>
              <a:buSzPct val="100000"/>
              <a:buFont typeface="Arial"/>
              <a:buChar char="●"/>
            </a:pPr>
            <a:r>
              <a:rPr lang="en" sz="1800" dirty="0">
                <a:latin typeface="Verdana"/>
                <a:ea typeface="Verdana"/>
                <a:cs typeface="Verdana"/>
                <a:sym typeface="Verdana"/>
              </a:rPr>
              <a:t>gender indicators are based on </a:t>
            </a:r>
            <a:r>
              <a:rPr lang="en" sz="1800" b="1" dirty="0">
                <a:latin typeface="Verdana"/>
                <a:ea typeface="Verdana"/>
                <a:cs typeface="Verdana"/>
                <a:sym typeface="Verdana"/>
              </a:rPr>
              <a:t>gender analytical models</a:t>
            </a:r>
            <a:r>
              <a:rPr lang="en" sz="1800" dirty="0">
                <a:latin typeface="Verdana"/>
                <a:ea typeface="Verdana"/>
                <a:cs typeface="Verdana"/>
                <a:sym typeface="Verdana"/>
              </a:rPr>
              <a:t> that have emanated from a </a:t>
            </a:r>
            <a:r>
              <a:rPr lang="en" sz="1800" b="1" dirty="0">
                <a:latin typeface="Verdana"/>
                <a:ea typeface="Verdana"/>
                <a:cs typeface="Verdana"/>
                <a:sym typeface="Verdana"/>
              </a:rPr>
              <a:t>feminist analysis</a:t>
            </a:r>
            <a:r>
              <a:rPr lang="en" sz="1800" dirty="0">
                <a:latin typeface="Verdana"/>
                <a:ea typeface="Verdana"/>
                <a:cs typeface="Verdana"/>
                <a:sym typeface="Verdana"/>
              </a:rPr>
              <a:t> of societies, relationships and development. </a:t>
            </a:r>
          </a:p>
          <a:p>
            <a:pPr marL="457200" lvl="0" indent="-342900" rtl="0">
              <a:lnSpc>
                <a:spcPct val="115000"/>
              </a:lnSpc>
              <a:spcBef>
                <a:spcPts val="0"/>
              </a:spcBef>
              <a:buClr>
                <a:schemeClr val="dk1"/>
              </a:buClr>
              <a:buSzPct val="100000"/>
              <a:buFont typeface="Arial"/>
              <a:buChar char="●"/>
            </a:pPr>
            <a:r>
              <a:rPr lang="en" sz="1800" dirty="0">
                <a:latin typeface="Verdana"/>
                <a:ea typeface="Verdana"/>
                <a:cs typeface="Verdana"/>
                <a:sym typeface="Verdana"/>
              </a:rPr>
              <a:t>indicators by themselves are insufficient to reflect and express </a:t>
            </a:r>
            <a:r>
              <a:rPr lang="en" sz="1800" b="1" dirty="0">
                <a:latin typeface="Verdana"/>
                <a:ea typeface="Verdana"/>
                <a:cs typeface="Verdana"/>
                <a:sym typeface="Verdana"/>
              </a:rPr>
              <a:t>women’s experiences</a:t>
            </a:r>
            <a:r>
              <a:rPr lang="en" sz="1800" dirty="0">
                <a:latin typeface="Verdana"/>
                <a:ea typeface="Verdana"/>
                <a:cs typeface="Verdana"/>
                <a:sym typeface="Verdana"/>
              </a:rPr>
              <a:t> especially in areas such as women’s empowerment or participation. Pay more attention to women’s experiences.</a:t>
            </a:r>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Child literacy example</a:t>
            </a:r>
          </a:p>
        </p:txBody>
      </p:sp>
      <p:sp>
        <p:nvSpPr>
          <p:cNvPr id="76" name="Shape 76"/>
          <p:cNvSpPr txBox="1">
            <a:spLocks noGrp="1"/>
          </p:cNvSpPr>
          <p:nvPr>
            <p:ph type="body" idx="1"/>
          </p:nvPr>
        </p:nvSpPr>
        <p:spPr>
          <a:xfrm>
            <a:off x="457200" y="1200150"/>
            <a:ext cx="8360100" cy="3725699"/>
          </a:xfrm>
          <a:prstGeom prst="rect">
            <a:avLst/>
          </a:prstGeom>
        </p:spPr>
        <p:txBody>
          <a:bodyPr lIns="91425" tIns="91425" rIns="91425" bIns="91425" anchor="t" anchorCtr="0">
            <a:noAutofit/>
          </a:bodyPr>
          <a:lstStyle/>
          <a:p>
            <a:pPr>
              <a:spcBef>
                <a:spcPts val="0"/>
              </a:spcBef>
              <a:buNone/>
            </a:pPr>
            <a:r>
              <a:rPr lang="en"/>
              <a:t>You want to know if a child literacy program was effective. You look at child reading data collected before and after a teacher training intervention. Sample matching shows that homework help at home was one of three covariates with reading growth. What does this lead you to look at next?</a:t>
            </a:r>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2657</Words>
  <Application>Microsoft Macintosh PowerPoint</Application>
  <PresentationFormat>On-screen Show (16:9)</PresentationFormat>
  <Paragraphs>263</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simple-light</vt:lpstr>
      <vt:lpstr>APPLYING GENDER and FEMINIST LENS(ES) in EVALUATION</vt:lpstr>
      <vt:lpstr>Constructing the lens</vt:lpstr>
      <vt:lpstr>PowerPoint Presentation</vt:lpstr>
      <vt:lpstr>What is a feminist lens?</vt:lpstr>
      <vt:lpstr>What is a gender lens?</vt:lpstr>
      <vt:lpstr>What’s the difference?</vt:lpstr>
      <vt:lpstr>What’s the difference?</vt:lpstr>
      <vt:lpstr>What’s the same?</vt:lpstr>
      <vt:lpstr>Child literacy example</vt:lpstr>
      <vt:lpstr>Focus group discussions with mothers</vt:lpstr>
      <vt:lpstr>1. Broadly understanding gender dimensions of the project : SilvaCarbon</vt:lpstr>
      <vt:lpstr>1. Broadly understanding gender dimensions of the project: SilvaCarbon</vt:lpstr>
      <vt:lpstr>2. Adopt gender sensitive evaluation questions: SilvaCarbon</vt:lpstr>
      <vt:lpstr>PowerPoint Presentation</vt:lpstr>
      <vt:lpstr>PowerPoint Presentation</vt:lpstr>
      <vt:lpstr>Gender Analysis and Integration Matrix (GAIM) </vt:lpstr>
      <vt:lpstr>Your example</vt:lpstr>
      <vt:lpstr>From AEA on evaluation:</vt:lpstr>
      <vt:lpstr>Call to Action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GENDER and FEMINIST LENS(ES) in EVALUATION</dc:title>
  <dc:creator>Svetlana Negroustoueva</dc:creator>
  <cp:lastModifiedBy>MaryFaith Mount-Cors</cp:lastModifiedBy>
  <cp:revision>15</cp:revision>
  <dcterms:modified xsi:type="dcterms:W3CDTF">2014-10-17T13:29:35Z</dcterms:modified>
</cp:coreProperties>
</file>