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70" r:id="rId10"/>
    <p:sldId id="271" r:id="rId11"/>
    <p:sldId id="272" r:id="rId12"/>
    <p:sldId id="266" r:id="rId13"/>
    <p:sldId id="267" r:id="rId14"/>
    <p:sldId id="268" r:id="rId15"/>
    <p:sldId id="273" r:id="rId16"/>
    <p:sldId id="269" r:id="rId17"/>
    <p:sldId id="277" r:id="rId18"/>
    <p:sldId id="274" r:id="rId19"/>
    <p:sldId id="275" r:id="rId20"/>
    <p:sldId id="276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5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0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6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8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6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3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9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1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B96D47-9164-4E97-A57B-1E7C2B6E39E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DC87247-206E-4086-881C-D748C9E653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20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919A-7C1F-4BE6-A77C-A17CC7EE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473" y="0"/>
            <a:ext cx="9144000" cy="307450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Defining and Mainstreaming “Made in Africa Evaluation.”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#Eval2018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ABBC8-2309-47BC-81A3-3BDAC1264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6894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7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OLADAYO OMOSA (Doctoral Candidate)</a:t>
            </a:r>
          </a:p>
          <a:p>
            <a:pPr algn="ctr"/>
            <a:r>
              <a:rPr lang="en-US" sz="7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&amp;</a:t>
            </a:r>
          </a:p>
          <a:p>
            <a:pPr algn="ctr"/>
            <a:r>
              <a:rPr lang="en-US" sz="7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THOMAS ARCHIBALD (Assistant Professor)</a:t>
            </a:r>
          </a:p>
          <a:p>
            <a:pPr algn="ctr"/>
            <a:endParaRPr lang="en-US" sz="7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7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Agricultural, Leadership, &amp; Community Education</a:t>
            </a:r>
          </a:p>
          <a:p>
            <a:pPr algn="ctr"/>
            <a:r>
              <a:rPr lang="en-US" sz="7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Virginia tech</a:t>
            </a:r>
          </a:p>
          <a:p>
            <a:pPr algn="ctr"/>
            <a:r>
              <a:rPr lang="en-US" sz="7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November 3, 2018</a:t>
            </a:r>
          </a:p>
          <a:p>
            <a:pPr algn="ctr"/>
            <a:r>
              <a:rPr lang="en-US" sz="7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AEA2018, Cleveland, Ohio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4A75B8-865A-4BAC-865D-3FCD8F8FA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475" y="5605669"/>
            <a:ext cx="2053673" cy="76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46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F4C87-7028-463F-B0D3-9419472D3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15617"/>
            <a:ext cx="11029616" cy="1331643"/>
          </a:xfrm>
          <a:prstGeom prst="ellipse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2800" b="1" u="sng" dirty="0"/>
              <a:t>Table 2: Source/Description of Literature for the Conceptual Analysis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3E303-7B83-48BD-A623-CE72F9EF1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739523"/>
              </p:ext>
            </p:extLst>
          </p:nvPr>
        </p:nvGraphicFramePr>
        <p:xfrm>
          <a:off x="838198" y="1922770"/>
          <a:ext cx="10515603" cy="4471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676">
                  <a:extLst>
                    <a:ext uri="{9D8B030D-6E8A-4147-A177-3AD203B41FA5}">
                      <a16:colId xmlns:a16="http://schemas.microsoft.com/office/drawing/2014/main" val="3439276139"/>
                    </a:ext>
                  </a:extLst>
                </a:gridCol>
                <a:gridCol w="3316582">
                  <a:extLst>
                    <a:ext uri="{9D8B030D-6E8A-4147-A177-3AD203B41FA5}">
                      <a16:colId xmlns:a16="http://schemas.microsoft.com/office/drawing/2014/main" val="600771924"/>
                    </a:ext>
                  </a:extLst>
                </a:gridCol>
                <a:gridCol w="2068445">
                  <a:extLst>
                    <a:ext uri="{9D8B030D-6E8A-4147-A177-3AD203B41FA5}">
                      <a16:colId xmlns:a16="http://schemas.microsoft.com/office/drawing/2014/main" val="3188857330"/>
                    </a:ext>
                  </a:extLst>
                </a:gridCol>
                <a:gridCol w="2990457">
                  <a:extLst>
                    <a:ext uri="{9D8B030D-6E8A-4147-A177-3AD203B41FA5}">
                      <a16:colId xmlns:a16="http://schemas.microsoft.com/office/drawing/2014/main" val="2556410244"/>
                    </a:ext>
                  </a:extLst>
                </a:gridCol>
                <a:gridCol w="1253443">
                  <a:extLst>
                    <a:ext uri="{9D8B030D-6E8A-4147-A177-3AD203B41FA5}">
                      <a16:colId xmlns:a16="http://schemas.microsoft.com/office/drawing/2014/main" val="1472184509"/>
                    </a:ext>
                  </a:extLst>
                </a:gridCol>
              </a:tblGrid>
              <a:tr h="3474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S/N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Title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Author(s)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Source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extLst>
                  <a:ext uri="{0D108BD9-81ED-4DB2-BD59-A6C34878D82A}">
                    <a16:rowId xmlns:a16="http://schemas.microsoft.com/office/drawing/2014/main" val="1487896992"/>
                  </a:ext>
                </a:extLst>
              </a:tr>
              <a:tr h="750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Developing an African-rooted program evaluation approach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Fanie Cloete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African Journal of Public Affairs, 9(4), 55-77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extLst>
                  <a:ext uri="{0D108BD9-81ED-4DB2-BD59-A6C34878D82A}">
                    <a16:rowId xmlns:a16="http://schemas.microsoft.com/office/drawing/2014/main" val="2881427969"/>
                  </a:ext>
                </a:extLst>
              </a:tr>
              <a:tr h="11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 synthesis paper on the made in Africa evaluation concept. African Evaluation Association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Bagele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Chilisa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>
                          <a:effectLst/>
                        </a:rPr>
                        <a:t>AfrEA Website (www.afrea.org)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extLst>
                  <a:ext uri="{0D108BD9-81ED-4DB2-BD59-A6C34878D82A}">
                    <a16:rowId xmlns:a16="http://schemas.microsoft.com/office/drawing/2014/main" val="390206823"/>
                  </a:ext>
                </a:extLst>
              </a:tr>
              <a:tr h="11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Historical development &amp; practice of evaluation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Mouton, C., Rabie, B., Cloete, F., &amp; De Coning, 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Evaluation management in South Africa and Africa (pp. 28-78). Stellenbosch:African Sun Media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extLst>
                  <a:ext uri="{0D108BD9-81ED-4DB2-BD59-A6C34878D82A}">
                    <a16:rowId xmlns:a16="http://schemas.microsoft.com/office/drawing/2014/main" val="4163756979"/>
                  </a:ext>
                </a:extLst>
              </a:tr>
              <a:tr h="11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Made in Africa Evaluation: Uncovering African Roots in Evaluation Theory and Practice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Chilisa, B., &amp; Malunga, 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Paper Presented at the Bellagio Conference.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967" marR="85967" marT="0" marB="0"/>
                </a:tc>
                <a:extLst>
                  <a:ext uri="{0D108BD9-81ED-4DB2-BD59-A6C34878D82A}">
                    <a16:rowId xmlns:a16="http://schemas.microsoft.com/office/drawing/2014/main" val="146099361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E63236C-A6F9-4D27-A432-F369B4EE5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42383"/>
            <a:ext cx="2091109" cy="71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2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2ABA-7943-4BBB-AC3F-295888E4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715" y="543244"/>
            <a:ext cx="9541565" cy="881783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/>
              <a:t>Table 3: Adapted/Excerpted statements to be Rated (with their Sources</a:t>
            </a:r>
            <a:r>
              <a:rPr lang="en-US" sz="2400" b="1" dirty="0"/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78B504-D716-4DBB-9926-1BFF7149C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376031"/>
              </p:ext>
            </p:extLst>
          </p:nvPr>
        </p:nvGraphicFramePr>
        <p:xfrm>
          <a:off x="1654715" y="1640738"/>
          <a:ext cx="8742220" cy="5217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2371">
                  <a:extLst>
                    <a:ext uri="{9D8B030D-6E8A-4147-A177-3AD203B41FA5}">
                      <a16:colId xmlns:a16="http://schemas.microsoft.com/office/drawing/2014/main" val="3096019580"/>
                    </a:ext>
                  </a:extLst>
                </a:gridCol>
                <a:gridCol w="4637585">
                  <a:extLst>
                    <a:ext uri="{9D8B030D-6E8A-4147-A177-3AD203B41FA5}">
                      <a16:colId xmlns:a16="http://schemas.microsoft.com/office/drawing/2014/main" val="3938260346"/>
                    </a:ext>
                  </a:extLst>
                </a:gridCol>
                <a:gridCol w="2772264">
                  <a:extLst>
                    <a:ext uri="{9D8B030D-6E8A-4147-A177-3AD203B41FA5}">
                      <a16:colId xmlns:a16="http://schemas.microsoft.com/office/drawing/2014/main" val="2521534919"/>
                    </a:ext>
                  </a:extLst>
                </a:gridCol>
              </a:tblGrid>
              <a:tr h="261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 dirty="0">
                          <a:effectLst/>
                        </a:rPr>
                        <a:t>Statements #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 dirty="0">
                          <a:effectLst/>
                        </a:rPr>
                        <a:t>Statement Descriptions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200">
                          <a:effectLst/>
                        </a:rPr>
                        <a:t>Source(s)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25973642"/>
                  </a:ext>
                </a:extLst>
              </a:tr>
              <a:tr h="421074">
                <a:tc>
                  <a:txBody>
                    <a:bodyPr/>
                    <a:lstStyle/>
                    <a:p>
                      <a:pPr marL="1371600" marR="0" indent="-13716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Questioning evaluations that show successes of projects while the reality is completely different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Chilisa (2015), Cloete (2016), Mouton et al., (2014).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2555876808"/>
                  </a:ext>
                </a:extLst>
              </a:tr>
              <a:tr h="421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Conducting evaluation with an eye towards addressing the macro-micro disconnect and power relations in the community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Chilisa (2015), Mouton et al., (2014)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3118223476"/>
                  </a:ext>
                </a:extLst>
              </a:tr>
              <a:tr h="421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Conducting evaluation that promotes partnerships of knowledge systems and of evaluation actors and stakeholders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Chilisa (2015) and Cloete (2016)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488664567"/>
                  </a:ext>
                </a:extLst>
              </a:tr>
              <a:tr h="63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Conducting evaluation with an eye towards challenging Euro-western worldviews and hidden, subtle racist theories embedded in current methodologies.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Chilisa (2015), Chilisa &amp; Malunga (2012), and Mouton et al., (2014).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1884561895"/>
                  </a:ext>
                </a:extLst>
              </a:tr>
              <a:tr h="421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Conducting evaluation in African settings using localized knowledge, tools and data collection methods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Chilisa</a:t>
                      </a:r>
                      <a:r>
                        <a:rPr lang="fr-FR" sz="1400" dirty="0">
                          <a:effectLst/>
                        </a:rPr>
                        <a:t> (2015), </a:t>
                      </a:r>
                      <a:r>
                        <a:rPr lang="fr-FR" sz="1400" dirty="0" err="1">
                          <a:effectLst/>
                        </a:rPr>
                        <a:t>Chilisa</a:t>
                      </a:r>
                      <a:r>
                        <a:rPr lang="fr-FR" sz="1400" dirty="0">
                          <a:effectLst/>
                        </a:rPr>
                        <a:t> &amp; </a:t>
                      </a:r>
                      <a:r>
                        <a:rPr lang="fr-FR" sz="1400" dirty="0" err="1">
                          <a:effectLst/>
                        </a:rPr>
                        <a:t>Malunga</a:t>
                      </a:r>
                      <a:r>
                        <a:rPr lang="fr-FR" sz="1400" dirty="0">
                          <a:effectLst/>
                        </a:rPr>
                        <a:t> (2012), and Mouton et al., (2014).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1838375434"/>
                  </a:ext>
                </a:extLst>
              </a:tr>
              <a:tr h="421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Considering Africa lead and Africa-centric evaluation to mean evaluation done by African professionals only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400">
                          <a:effectLst/>
                        </a:rPr>
                        <a:t>Chilisa (2015)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842030422"/>
                  </a:ext>
                </a:extLst>
              </a:tr>
              <a:tr h="421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Conducting evaluation with an eye towards promoting African values and worldviews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Chilisa (2015), Chilisa &amp; Malunga (2012), and Mouton et al., (2014).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3788354069"/>
                  </a:ext>
                </a:extLst>
              </a:tr>
              <a:tr h="63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Considering the adaptability of my evaluation work to the lifestyle and needs of the African community where evaluand is situated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Chilisa (2015)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417694312"/>
                  </a:ext>
                </a:extLst>
              </a:tr>
              <a:tr h="421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Considering participatory methodologies as congruent with African worldviews and value system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Chilisa</a:t>
                      </a:r>
                      <a:r>
                        <a:rPr lang="fr-FR" sz="1400" dirty="0">
                          <a:effectLst/>
                        </a:rPr>
                        <a:t> (2015), </a:t>
                      </a:r>
                      <a:r>
                        <a:rPr lang="fr-FR" sz="1400" dirty="0" err="1">
                          <a:effectLst/>
                        </a:rPr>
                        <a:t>Cloete</a:t>
                      </a:r>
                      <a:r>
                        <a:rPr lang="fr-FR" sz="1400" dirty="0">
                          <a:effectLst/>
                        </a:rPr>
                        <a:t> (2016), and Mouton et al., (2014).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1283147216"/>
                  </a:ext>
                </a:extLst>
              </a:tr>
              <a:tr h="636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en-US" sz="1100" baseline="-250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Conducting evaluation with an eye on building the capacity of participants as co-evaluators and promoting evaluation as a way of life for all Africans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Chilisa</a:t>
                      </a:r>
                      <a:r>
                        <a:rPr lang="en-US" sz="1400" dirty="0">
                          <a:effectLst/>
                        </a:rPr>
                        <a:t> (2015) and Cloete (2016)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69" marR="45569" marT="0" marB="0"/>
                </a:tc>
                <a:extLst>
                  <a:ext uri="{0D108BD9-81ED-4DB2-BD59-A6C34878D82A}">
                    <a16:rowId xmlns:a16="http://schemas.microsoft.com/office/drawing/2014/main" val="14379398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0663CA2-FFEF-4560-838E-7C27393EC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88764"/>
            <a:ext cx="2091109" cy="66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4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0B03-57B9-4584-AF8C-260978FF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4642"/>
            <a:ext cx="10515600" cy="1099932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100" b="1" u="sng" kern="1200" dirty="0">
                <a:latin typeface="+mj-lt"/>
                <a:ea typeface="+mj-ea"/>
                <a:cs typeface="+mj-cs"/>
              </a:rPr>
              <a:t>Table 4: Rating Form For Round One Questionnaire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0685EFB-D047-40B2-8D1B-83647857D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75227"/>
              </p:ext>
            </p:extLst>
          </p:nvPr>
        </p:nvGraphicFramePr>
        <p:xfrm>
          <a:off x="2020957" y="2332383"/>
          <a:ext cx="8150086" cy="3366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057">
                  <a:extLst>
                    <a:ext uri="{9D8B030D-6E8A-4147-A177-3AD203B41FA5}">
                      <a16:colId xmlns:a16="http://schemas.microsoft.com/office/drawing/2014/main" val="291089894"/>
                    </a:ext>
                  </a:extLst>
                </a:gridCol>
                <a:gridCol w="1358057">
                  <a:extLst>
                    <a:ext uri="{9D8B030D-6E8A-4147-A177-3AD203B41FA5}">
                      <a16:colId xmlns:a16="http://schemas.microsoft.com/office/drawing/2014/main" val="3648085345"/>
                    </a:ext>
                  </a:extLst>
                </a:gridCol>
                <a:gridCol w="1358057">
                  <a:extLst>
                    <a:ext uri="{9D8B030D-6E8A-4147-A177-3AD203B41FA5}">
                      <a16:colId xmlns:a16="http://schemas.microsoft.com/office/drawing/2014/main" val="4233361870"/>
                    </a:ext>
                  </a:extLst>
                </a:gridCol>
                <a:gridCol w="1358057">
                  <a:extLst>
                    <a:ext uri="{9D8B030D-6E8A-4147-A177-3AD203B41FA5}">
                      <a16:colId xmlns:a16="http://schemas.microsoft.com/office/drawing/2014/main" val="225018959"/>
                    </a:ext>
                  </a:extLst>
                </a:gridCol>
                <a:gridCol w="1358929">
                  <a:extLst>
                    <a:ext uri="{9D8B030D-6E8A-4147-A177-3AD203B41FA5}">
                      <a16:colId xmlns:a16="http://schemas.microsoft.com/office/drawing/2014/main" val="3790769128"/>
                    </a:ext>
                  </a:extLst>
                </a:gridCol>
                <a:gridCol w="1358929">
                  <a:extLst>
                    <a:ext uri="{9D8B030D-6E8A-4147-A177-3AD203B41FA5}">
                      <a16:colId xmlns:a16="http://schemas.microsoft.com/office/drawing/2014/main" val="472271245"/>
                    </a:ext>
                  </a:extLst>
                </a:gridCol>
              </a:tblGrid>
              <a:tr h="1448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Least Important (1)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Minimally Important (2)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Moderately Important (3)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Important (4)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Very Important (5)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Highly Important (6)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054193"/>
                  </a:ext>
                </a:extLst>
              </a:tr>
              <a:tr h="957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557387"/>
                  </a:ext>
                </a:extLst>
              </a:tr>
              <a:tr h="9598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br>
                        <a:rPr lang="en-US" sz="1600">
                          <a:effectLst/>
                        </a:rPr>
                      </a:b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#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#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703153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4FE57B6-9890-4A30-872B-881378D55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88765"/>
            <a:ext cx="2091109" cy="66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29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94E07-C15D-4404-8E18-056C61BE0F82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100" b="1" u="sng" kern="1200" dirty="0">
                <a:latin typeface="+mj-lt"/>
                <a:ea typeface="+mj-ea"/>
                <a:cs typeface="+mj-cs"/>
              </a:rPr>
              <a:t>Table 5: Suggested Definition of MAE by Participants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EFF8216-7C23-4BDF-A688-1B05D8EBC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52643"/>
              </p:ext>
            </p:extLst>
          </p:nvPr>
        </p:nvGraphicFramePr>
        <p:xfrm>
          <a:off x="2040835" y="2464904"/>
          <a:ext cx="7858539" cy="3432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58539">
                  <a:extLst>
                    <a:ext uri="{9D8B030D-6E8A-4147-A177-3AD203B41FA5}">
                      <a16:colId xmlns:a16="http://schemas.microsoft.com/office/drawing/2014/main" val="3387839190"/>
                    </a:ext>
                  </a:extLst>
                </a:gridCol>
              </a:tblGrid>
              <a:tr h="6864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595573"/>
                  </a:ext>
                </a:extLst>
              </a:tr>
              <a:tr h="6864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53497"/>
                  </a:ext>
                </a:extLst>
              </a:tr>
              <a:tr h="6864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255894"/>
                  </a:ext>
                </a:extLst>
              </a:tr>
              <a:tr h="6864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59458"/>
                  </a:ext>
                </a:extLst>
              </a:tr>
              <a:tr h="6864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00894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1D09048-12BD-4149-8E32-1928B7CE6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8571" y="6255026"/>
            <a:ext cx="2093429" cy="6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15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A126-3F23-4393-AD14-90B073E4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Analysis Plan for Round One Delphi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AA852-65BA-41E1-91DC-448E958FC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19" y="2299765"/>
            <a:ext cx="11029615" cy="36783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Statements with higher mean than the averaged mean of all the statements is considered more important than statements whose mean ratings are less than the averaged mean.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These categories of statements fall into the quadrants I and III in figure 2 below.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Typically, these are statements with high means. 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For this study, consensus is defined as the extent to which agreement had been reached about an item level of importance on an individual survey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FBCACD-E4DF-4834-92B0-A2CF7B9D1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5844"/>
            <a:ext cx="2091109" cy="7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2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B533-A247-4FD1-9380-C5C23EC0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Analysis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492C7-13A5-4B6B-86CD-28BA3BC88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253"/>
            <a:ext cx="10515600" cy="4988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Also, using excel, the variance of the rating for each statement is calculated and also the average variance will be calculated.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For this study, the averaged variance forms the guiding post or criteria to form a consensus on an item.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Consensus is reached if a statement’s variance is less than the averaged variance of all the statements rated in that round.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Conversely, a </a:t>
            </a:r>
            <a:r>
              <a:rPr lang="en-US" sz="2400" dirty="0" err="1"/>
              <a:t>dissensus</a:t>
            </a:r>
            <a:r>
              <a:rPr lang="en-US" sz="2400" dirty="0"/>
              <a:t> remains if a statement’s variance is greater than the averaged variance of all the statements rated.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Typically, statements with a very low variance show that there is a consensus. This is because there is a very little deviation from the mean.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6BC071-3600-40DA-882F-57723BBFC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5844"/>
            <a:ext cx="2091109" cy="66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25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F0D64647-60FB-467C-8760-625F762E3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3612" y="2028078"/>
            <a:ext cx="5832001" cy="435133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2B7A9C5-E4CB-4EDC-AE0E-81AEC83657DB}"/>
              </a:ext>
            </a:extLst>
          </p:cNvPr>
          <p:cNvSpPr/>
          <p:nvPr/>
        </p:nvSpPr>
        <p:spPr>
          <a:xfrm>
            <a:off x="3233612" y="6273225"/>
            <a:ext cx="6214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Figure 2: Possible Categories of Statements with Respect to Averaged Mean and Variability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EA50A2-5B24-48C8-BFF9-8EB107877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891" y="6162261"/>
            <a:ext cx="2091109" cy="69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32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B5689-0E76-4618-88B4-81EC07C9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27" y="2122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Table 6: Summary Statistics of all the Statements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59FCBD-F22B-4A6C-80FE-B7F5A5043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25166"/>
              </p:ext>
            </p:extLst>
          </p:nvPr>
        </p:nvGraphicFramePr>
        <p:xfrm>
          <a:off x="2646218" y="2122154"/>
          <a:ext cx="6761018" cy="4696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7107">
                  <a:extLst>
                    <a:ext uri="{9D8B030D-6E8A-4147-A177-3AD203B41FA5}">
                      <a16:colId xmlns:a16="http://schemas.microsoft.com/office/drawing/2014/main" val="452987245"/>
                    </a:ext>
                  </a:extLst>
                </a:gridCol>
                <a:gridCol w="2148249">
                  <a:extLst>
                    <a:ext uri="{9D8B030D-6E8A-4147-A177-3AD203B41FA5}">
                      <a16:colId xmlns:a16="http://schemas.microsoft.com/office/drawing/2014/main" val="3922316129"/>
                    </a:ext>
                  </a:extLst>
                </a:gridCol>
                <a:gridCol w="2255662">
                  <a:extLst>
                    <a:ext uri="{9D8B030D-6E8A-4147-A177-3AD203B41FA5}">
                      <a16:colId xmlns:a16="http://schemas.microsoft.com/office/drawing/2014/main" val="4036541818"/>
                    </a:ext>
                  </a:extLst>
                </a:gridCol>
              </a:tblGrid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Statements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Variance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03402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3.71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116750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3.14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5.48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2605416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4.14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5.14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3697777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3.86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4.81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773588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3.43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3.62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402817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2.43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2.95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2191571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2.43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2.29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274362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1.71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1.24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9198344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4.29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0.90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1457"/>
                  </a:ext>
                </a:extLst>
              </a:tr>
              <a:tr h="426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5.14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0.48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98076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767DEA1-4EFD-49A7-B00D-15D79C855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88765"/>
            <a:ext cx="2091109" cy="66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0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422A-6854-4DC6-A1DA-F57E7745D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8407"/>
            <a:ext cx="10515600" cy="151014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700" b="1" dirty="0"/>
            </a:br>
            <a:r>
              <a:rPr lang="en-US" sz="2700" b="1" u="sng" dirty="0"/>
              <a:t>Table 7:Summary Statistics of five Statements on Which Consensus Has Been Reached in Round One</a:t>
            </a:r>
            <a:br>
              <a:rPr lang="en-US" u="sng" dirty="0"/>
            </a:br>
            <a:endParaRPr lang="en-US" u="sng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D65478F-BAB1-45AF-88DB-3DA76481FB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383011"/>
              </p:ext>
            </p:extLst>
          </p:nvPr>
        </p:nvGraphicFramePr>
        <p:xfrm>
          <a:off x="1713446" y="2008553"/>
          <a:ext cx="8765107" cy="4561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682">
                  <a:extLst>
                    <a:ext uri="{9D8B030D-6E8A-4147-A177-3AD203B41FA5}">
                      <a16:colId xmlns:a16="http://schemas.microsoft.com/office/drawing/2014/main" val="4139905067"/>
                    </a:ext>
                  </a:extLst>
                </a:gridCol>
                <a:gridCol w="4980492">
                  <a:extLst>
                    <a:ext uri="{9D8B030D-6E8A-4147-A177-3AD203B41FA5}">
                      <a16:colId xmlns:a16="http://schemas.microsoft.com/office/drawing/2014/main" val="1631619168"/>
                    </a:ext>
                  </a:extLst>
                </a:gridCol>
                <a:gridCol w="1096810">
                  <a:extLst>
                    <a:ext uri="{9D8B030D-6E8A-4147-A177-3AD203B41FA5}">
                      <a16:colId xmlns:a16="http://schemas.microsoft.com/office/drawing/2014/main" val="1060138449"/>
                    </a:ext>
                  </a:extLst>
                </a:gridCol>
                <a:gridCol w="1092123">
                  <a:extLst>
                    <a:ext uri="{9D8B030D-6E8A-4147-A177-3AD203B41FA5}">
                      <a16:colId xmlns:a16="http://schemas.microsoft.com/office/drawing/2014/main" val="998693981"/>
                    </a:ext>
                  </a:extLst>
                </a:gridCol>
              </a:tblGrid>
              <a:tr h="2576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Statements 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Statements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Mean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Variance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795115"/>
                  </a:ext>
                </a:extLst>
              </a:tr>
              <a:tr h="6801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Questioning evaluations that show successes of projects while the reality is completely different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2.95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6906129"/>
                  </a:ext>
                </a:extLst>
              </a:tr>
              <a:tr h="1027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Conducting evaluation with an eye towards addressing the macro-micro disconnect and power relations in the community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624"/>
                  </a:ext>
                </a:extLst>
              </a:tr>
              <a:tr h="1027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Conducting evaluation in African settings using localized knowledge, tools and data collection methods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5.14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0.48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0333476"/>
                  </a:ext>
                </a:extLst>
              </a:tr>
              <a:tr h="6801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en-US" sz="1800">
                          <a:effectLst/>
                        </a:rPr>
                        <a:t>Considering Africa led and Africa-centric evaluation to mean evaluation done by African professionals only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231333"/>
                  </a:ext>
                </a:extLst>
              </a:tr>
              <a:tr h="6801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Conducting evaluation with an eye towards promoting African values and worldviews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4.29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0.90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80888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117B48A-8253-423C-8D15-E88FCC809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255026"/>
            <a:ext cx="2091109" cy="6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00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2833-B0AA-4404-A4ED-9556E592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966" y="596348"/>
            <a:ext cx="10515600" cy="1431235"/>
          </a:xfrm>
        </p:spPr>
        <p:txBody>
          <a:bodyPr>
            <a:noAutofit/>
          </a:bodyPr>
          <a:lstStyle/>
          <a:p>
            <a:pPr algn="ctr"/>
            <a:r>
              <a:rPr lang="en-US" b="1" u="sng" dirty="0"/>
              <a:t>Table 8: Overview of statements to be Rated in Round Two</a:t>
            </a:r>
            <a:br>
              <a:rPr lang="en-US" sz="3200" u="sng" dirty="0"/>
            </a:br>
            <a:endParaRPr lang="en-US" sz="3200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28FB05-91C7-41DB-83CB-C3FD913453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97985"/>
              </p:ext>
            </p:extLst>
          </p:nvPr>
        </p:nvGraphicFramePr>
        <p:xfrm>
          <a:off x="1478971" y="1878886"/>
          <a:ext cx="9016750" cy="497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473">
                  <a:extLst>
                    <a:ext uri="{9D8B030D-6E8A-4147-A177-3AD203B41FA5}">
                      <a16:colId xmlns:a16="http://schemas.microsoft.com/office/drawing/2014/main" val="3451358666"/>
                    </a:ext>
                  </a:extLst>
                </a:gridCol>
                <a:gridCol w="7395277">
                  <a:extLst>
                    <a:ext uri="{9D8B030D-6E8A-4147-A177-3AD203B41FA5}">
                      <a16:colId xmlns:a16="http://schemas.microsoft.com/office/drawing/2014/main" val="1241094744"/>
                    </a:ext>
                  </a:extLst>
                </a:gridCol>
              </a:tblGrid>
              <a:tr h="630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Statements #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Statements Description (Remaining Statements from Round One)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725897"/>
                  </a:ext>
                </a:extLst>
              </a:tr>
              <a:tr h="906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Conducting evaluation that promotes partnerships of knowledge systems and of evaluation actors and stakeholders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954073"/>
                  </a:ext>
                </a:extLst>
              </a:tr>
              <a:tr h="952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Conducting evaluation with an eye towards challenging Euro-western worldviews and hidden, subtle racist theories embedded in current methodologies.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2951624"/>
                  </a:ext>
                </a:extLst>
              </a:tr>
              <a:tr h="9062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Considering the adaptability of my evaluation work to the lifestyle and needs of the African community where evaluand is situated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2200788"/>
                  </a:ext>
                </a:extLst>
              </a:tr>
              <a:tr h="630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Considering participatory methodologies as congruent with African worldviews and value system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0741523"/>
                  </a:ext>
                </a:extLst>
              </a:tr>
              <a:tr h="952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S10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Conducting evaluation with an eye on building the capacity of participants as co-evaluators and promoting evaluation as a way of life for all Africans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68806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2A27D67-E689-4FFD-BBCF-A30B9176E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261651"/>
            <a:ext cx="2091109" cy="59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8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305B-8DB6-4ABE-80DC-5325A4B04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Background/Problem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E15D4-A227-4F27-AE1D-DFDF33897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/>
          <a:lstStyle/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800" i="1" dirty="0"/>
              <a:t>Before we start talking, let us decide what we are talking about.</a:t>
            </a:r>
          </a:p>
          <a:p>
            <a:pPr marL="0" indent="0" algn="ctr">
              <a:buNone/>
            </a:pPr>
            <a:endParaRPr lang="en-US" sz="2800" i="1" dirty="0"/>
          </a:p>
          <a:p>
            <a:pPr marL="0" indent="0" algn="ctr">
              <a:buNone/>
            </a:pPr>
            <a:r>
              <a:rPr lang="en-US" sz="2800" i="1" dirty="0"/>
              <a:t>−Socrates, in Plato’s Phaedrus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DF7075-9BC2-4465-BBD9-851088FD0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5844"/>
            <a:ext cx="2091109" cy="7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24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20D8-C7A4-4B50-BDBD-17A17FCE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886"/>
            <a:ext cx="10515600" cy="751761"/>
          </a:xfrm>
        </p:spPr>
        <p:txBody>
          <a:bodyPr>
            <a:noAutofit/>
          </a:bodyPr>
          <a:lstStyle/>
          <a:p>
            <a:pPr algn="ctr"/>
            <a:r>
              <a:rPr lang="en-US" b="1" u="sng" dirty="0"/>
              <a:t>Table 9: Overview of Statements to be Rated in Round Two Contd.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5DF3F30-B5D8-430C-A9BA-7E009B4FF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839818"/>
              </p:ext>
            </p:extLst>
          </p:nvPr>
        </p:nvGraphicFramePr>
        <p:xfrm>
          <a:off x="1655317" y="1865179"/>
          <a:ext cx="8881366" cy="4992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4461">
                  <a:extLst>
                    <a:ext uri="{9D8B030D-6E8A-4147-A177-3AD203B41FA5}">
                      <a16:colId xmlns:a16="http://schemas.microsoft.com/office/drawing/2014/main" val="1242655825"/>
                    </a:ext>
                  </a:extLst>
                </a:gridCol>
                <a:gridCol w="7036905">
                  <a:extLst>
                    <a:ext uri="{9D8B030D-6E8A-4147-A177-3AD203B41FA5}">
                      <a16:colId xmlns:a16="http://schemas.microsoft.com/office/drawing/2014/main" val="2923764261"/>
                    </a:ext>
                  </a:extLst>
                </a:gridCol>
              </a:tblGrid>
              <a:tr h="6149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Statements #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Statements Description (Panelists Suggested Statements)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568663"/>
                  </a:ext>
                </a:extLst>
              </a:tr>
              <a:tr h="9293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B1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Conducting evaluation with sensitivity, understanding, and with the intention of making visible evaluative African knowledge, values, and worldviews.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789609"/>
                  </a:ext>
                </a:extLst>
              </a:tr>
              <a:tr h="3735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B2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Conducting evaluation in a culturally sensitive and responsive manner,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3188643"/>
                  </a:ext>
                </a:extLst>
              </a:tr>
              <a:tr h="15461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B3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Conducting evaluation studies that are consistent with evaluation standards developed and used by African Evaluation Association (VOPE) and aligned with the professionalization views of a given African country (since Africa is a continent and not a country)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458850"/>
                  </a:ext>
                </a:extLst>
              </a:tr>
              <a:tr h="7644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B4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Focusing evaluation on the empowerment of individuals to pursue their own life choices optimally in a given context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36542"/>
                  </a:ext>
                </a:extLst>
              </a:tr>
              <a:tr h="7644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>
                          <a:effectLst/>
                        </a:rPr>
                        <a:t>B5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en-US" sz="1800" dirty="0">
                          <a:effectLst/>
                        </a:rPr>
                        <a:t>Capturing the degree of complexity inherent in the evaluation as accurately as possible.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246640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FB52C4D-897B-421F-8895-C943FCAFD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255026"/>
            <a:ext cx="2091109" cy="6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08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62F7-D751-4C0B-B841-8FD7E1F0E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THANK YOU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QUESTIONS, COMMENTS,  SUGGESTIONS, &amp; FINAL THOUGHTS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36AF88-4EE5-49BF-8A6E-AE56FAFB7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76964"/>
            <a:ext cx="2091109" cy="68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0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930C-087E-4741-9795-DF7D9F7C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Background/Problem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88F2-8420-4AC4-955A-9464DEC6C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282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Two-Pronged: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 Instrumental Grounds: Imported Western evaluation methods may in fact lack validity and lead to bad development outcomes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     Symbolic Grounds: May reify subjugation and cultural hegemony, in the vein of neo-imperialism and the ‘colonization of the minds.’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    Problem addressed in recent years through the development of the “Made in Africa Evaluation” (MAE)  concept.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D2A4DF-B7CC-4B5C-A2F3-4694F69C6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5844"/>
            <a:ext cx="2091109" cy="70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75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A007-DCEA-42F1-ABC8-E88049BB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MAE/CRE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15F1A-B86E-4E14-934E-BAA657CBB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61" y="2199862"/>
            <a:ext cx="11029615" cy="427403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MAE is described as the promotion and adaptation of an African-rooted evaluation framework by identifying and developing a uniquely African approach to evaluation.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MAE has conceptual and practical Overlap with Cultural Responsive Evaluation (CRE)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Chilisa’s (2015) synthesis paper moved the field towards conceptualizing MAE to prevent it from becoming an empty buzzword.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However, her efforts fell short of offering a concise definition around which some consensus may arise.  As such, there is a need to more clearly define MAE.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09C26C-14E6-4B43-B2C9-B0A7E75A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5844"/>
            <a:ext cx="2091109" cy="69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60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9AF1D-F4EC-4831-B2F5-5679ED53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Purpose of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03769-15A4-4450-8BD1-34EE2C02C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Building on Chilisa’s foundational work, the purpose of this study is twofold: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To develop a consensus on the definition of MAE.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9A145A-AA09-40AA-BFB4-4E01D7414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5844"/>
            <a:ext cx="2091109" cy="7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3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B5E0-F154-4CFB-A966-35D357C5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6152-8A35-495D-94FC-A0C7EE7CE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Overall, the study aims to address the following research questions: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 How do thought leaders in African evaluation define Made in Africa Evaluation?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6C02E0-CAFD-414A-96E4-592CE610A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5844"/>
            <a:ext cx="2091109" cy="70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5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D45A-F197-47A0-9361-9BD6D27A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African Evaluation Tree Metaphor</a:t>
            </a:r>
          </a:p>
        </p:txBody>
      </p:sp>
      <p:pic>
        <p:nvPicPr>
          <p:cNvPr id="4" name="Content Placeholder 3" descr="A picture containing map, text&#10;&#10;Description generated with very high confidence">
            <a:extLst>
              <a:ext uri="{FF2B5EF4-FFF2-40B4-BE49-F238E27FC236}">
                <a16:creationId xmlns:a16="http://schemas.microsoft.com/office/drawing/2014/main" id="{AFC8EE1C-11B4-47FE-97CB-4B106950FB6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855" y="617255"/>
            <a:ext cx="7019203" cy="49309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E0C722-5557-48BF-96CB-B47F62F21DEE}"/>
              </a:ext>
            </a:extLst>
          </p:cNvPr>
          <p:cNvSpPr/>
          <p:nvPr/>
        </p:nvSpPr>
        <p:spPr>
          <a:xfrm>
            <a:off x="4386469" y="5674214"/>
            <a:ext cx="6109251" cy="113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The African Evaluation Tree Metaphor Adapt</a:t>
            </a:r>
          </a:p>
          <a:p>
            <a:pPr algn="ctr"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Chilisa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2015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9C77A5-5B21-4318-87A0-3B730865F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891" y="6190020"/>
            <a:ext cx="2091109" cy="61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3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E08D-2BC1-4204-B887-C1B563C7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/>
          <a:lstStyle/>
          <a:p>
            <a:pPr algn="ctr"/>
            <a:r>
              <a:rPr lang="en-US" b="1" u="sng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726D0-8117-48ED-8068-77B5AF025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825"/>
            <a:ext cx="10515600" cy="477078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Multiple Methods  Approach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Common evaluation concepts/ideas related to CRE are identified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MAE journal articles/literature are identified and selected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The identified ideas was used as evaluative lens (Conceptual/Concept Analysis).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Delphi Technique will be used to build consensus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17 Participants purposively selected (subject to their willingness to participate)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7 Participants responded and participated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Participants email was obtained from publicly available databases.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Stages of the Delphi Technique: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Round One Questionnaire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Round One Follow-Up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 Round Two Questionnaire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398A63-05BC-4634-97D4-3747AD583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6158256"/>
            <a:ext cx="2091109" cy="66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3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0C854-8B9A-4086-9701-90FC8F00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5" y="365125"/>
            <a:ext cx="11720945" cy="1325563"/>
          </a:xfrm>
          <a:prstGeom prst="ellipse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2800" b="1" u="sng" dirty="0"/>
              <a:t>Table 1: Common Concepts/ideas Associated with CRE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435A74-AA19-4159-930F-86C7846BAB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956090"/>
              </p:ext>
            </p:extLst>
          </p:nvPr>
        </p:nvGraphicFramePr>
        <p:xfrm>
          <a:off x="1472814" y="2141530"/>
          <a:ext cx="9246371" cy="4351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827">
                  <a:extLst>
                    <a:ext uri="{9D8B030D-6E8A-4147-A177-3AD203B41FA5}">
                      <a16:colId xmlns:a16="http://schemas.microsoft.com/office/drawing/2014/main" val="4126687329"/>
                    </a:ext>
                  </a:extLst>
                </a:gridCol>
                <a:gridCol w="7830544">
                  <a:extLst>
                    <a:ext uri="{9D8B030D-6E8A-4147-A177-3AD203B41FA5}">
                      <a16:colId xmlns:a16="http://schemas.microsoft.com/office/drawing/2014/main" val="663232077"/>
                    </a:ext>
                  </a:extLst>
                </a:gridCol>
              </a:tblGrid>
              <a:tr h="8499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S/N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Identified Evaluation Concepts/Ideas/Descriptions Related to CRE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3969638049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1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Power relations 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4123855831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2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Evaluation as way of life 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198388945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3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Participatory evaluation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3018930587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4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Adapting evaluation to lifestyle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2332051823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5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Africa led or Afro-centric evaluation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4222747103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6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Indigenous evaluation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855852534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7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Localized knowledge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2598465982"/>
                  </a:ext>
                </a:extLst>
              </a:tr>
              <a:tr h="4376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8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Challenging western worldviews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277" marR="138277" marT="0" marB="0"/>
                </a:tc>
                <a:extLst>
                  <a:ext uri="{0D108BD9-81ED-4DB2-BD59-A6C34878D82A}">
                    <a16:rowId xmlns:a16="http://schemas.microsoft.com/office/drawing/2014/main" val="317890396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7D91F20-ACA5-4B4A-926E-F21503C62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505" y="6162261"/>
            <a:ext cx="2091109" cy="69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217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8532</TotalTime>
  <Words>1598</Words>
  <Application>Microsoft Office PowerPoint</Application>
  <PresentationFormat>Widescreen</PresentationFormat>
  <Paragraphs>269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Gill Sans MT</vt:lpstr>
      <vt:lpstr>Times New Roman</vt:lpstr>
      <vt:lpstr>Wingdings</vt:lpstr>
      <vt:lpstr>Wingdings 2</vt:lpstr>
      <vt:lpstr>Dividend</vt:lpstr>
      <vt:lpstr>Towards Defining and Mainstreaming “Made in Africa Evaluation.”  #Eval2018</vt:lpstr>
      <vt:lpstr>Background/Problem</vt:lpstr>
      <vt:lpstr>Background/Problem</vt:lpstr>
      <vt:lpstr>MAE/CRE Concept</vt:lpstr>
      <vt:lpstr>Purpose of Study</vt:lpstr>
      <vt:lpstr>Research Questions</vt:lpstr>
      <vt:lpstr>The African Evaluation Tree Metaphor</vt:lpstr>
      <vt:lpstr>Methods</vt:lpstr>
      <vt:lpstr>Table 1: Common Concepts/ideas Associated with CRE</vt:lpstr>
      <vt:lpstr>Table 2: Source/Description of Literature for the Conceptual Analysis</vt:lpstr>
      <vt:lpstr>Table 3: Adapted/Excerpted statements to be Rated (with their Sources)</vt:lpstr>
      <vt:lpstr>Table 4: Rating Form For Round One Questionnaire</vt:lpstr>
      <vt:lpstr>Table 5: Suggested Definition of MAE by Participants</vt:lpstr>
      <vt:lpstr>Analysis Plan for Round One Delphi</vt:lpstr>
      <vt:lpstr>Analysis Cont’d</vt:lpstr>
      <vt:lpstr>PowerPoint Presentation</vt:lpstr>
      <vt:lpstr>Table 6: Summary Statistics of all the Statements</vt:lpstr>
      <vt:lpstr> Table 7:Summary Statistics of five Statements on Which Consensus Has Been Reached in Round One </vt:lpstr>
      <vt:lpstr>Table 8: Overview of statements to be Rated in Round Two </vt:lpstr>
      <vt:lpstr>Table 9: Overview of Statements to be Rated in Round Two Contd.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Defining and Mainstreaming “Made in Africa Evaluation.”</dc:title>
  <dc:creator>oladayo omosa</dc:creator>
  <cp:lastModifiedBy>oladayo omosa</cp:lastModifiedBy>
  <cp:revision>68</cp:revision>
  <dcterms:created xsi:type="dcterms:W3CDTF">2018-10-26T18:21:28Z</dcterms:created>
  <dcterms:modified xsi:type="dcterms:W3CDTF">2018-11-03T06:42:09Z</dcterms:modified>
</cp:coreProperties>
</file>