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72" r:id="rId2"/>
    <p:sldId id="274" r:id="rId3"/>
    <p:sldId id="320" r:id="rId4"/>
    <p:sldId id="321" r:id="rId5"/>
    <p:sldId id="322" r:id="rId6"/>
    <p:sldId id="337" r:id="rId7"/>
    <p:sldId id="338" r:id="rId8"/>
    <p:sldId id="335" r:id="rId9"/>
    <p:sldId id="328" r:id="rId10"/>
    <p:sldId id="329" r:id="rId11"/>
    <p:sldId id="324" r:id="rId12"/>
    <p:sldId id="325" r:id="rId13"/>
    <p:sldId id="339" r:id="rId14"/>
    <p:sldId id="343" r:id="rId15"/>
    <p:sldId id="340" r:id="rId16"/>
    <p:sldId id="360" r:id="rId17"/>
    <p:sldId id="359" r:id="rId18"/>
    <p:sldId id="327" r:id="rId19"/>
    <p:sldId id="326" r:id="rId20"/>
    <p:sldId id="275" r:id="rId21"/>
    <p:sldId id="331" r:id="rId22"/>
    <p:sldId id="332" r:id="rId23"/>
    <p:sldId id="333" r:id="rId24"/>
    <p:sldId id="361" r:id="rId25"/>
    <p:sldId id="344" r:id="rId26"/>
    <p:sldId id="345" r:id="rId27"/>
    <p:sldId id="353" r:id="rId28"/>
    <p:sldId id="347" r:id="rId29"/>
    <p:sldId id="346" r:id="rId30"/>
    <p:sldId id="349" r:id="rId31"/>
    <p:sldId id="348" r:id="rId32"/>
    <p:sldId id="354" r:id="rId33"/>
    <p:sldId id="355" r:id="rId34"/>
    <p:sldId id="356" r:id="rId35"/>
    <p:sldId id="35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95" autoAdjust="0"/>
  </p:normalViewPr>
  <p:slideViewPr>
    <p:cSldViewPr>
      <p:cViewPr>
        <p:scale>
          <a:sx n="54" d="100"/>
          <a:sy n="54" d="100"/>
        </p:scale>
        <p:origin x="-183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72"/>
    </p:cViewPr>
  </p:sorterViewPr>
  <p:notesViewPr>
    <p:cSldViewPr>
      <p:cViewPr varScale="1">
        <p:scale>
          <a:sx n="52" d="100"/>
          <a:sy n="52" d="100"/>
        </p:scale>
        <p:origin x="-2664" y="-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971B20-6C36-8E42-9409-86E10F4FE8DD}" type="doc">
      <dgm:prSet loTypeId="urn:microsoft.com/office/officeart/2005/8/layout/cycle1" loCatId="" qsTypeId="urn:microsoft.com/office/officeart/2005/8/quickstyle/simple4" qsCatId="simple" csTypeId="urn:microsoft.com/office/officeart/2005/8/colors/accent2_3" csCatId="accent2" phldr="1"/>
      <dgm:spPr/>
      <dgm:t>
        <a:bodyPr/>
        <a:lstStyle/>
        <a:p>
          <a:endParaRPr lang="en-US"/>
        </a:p>
      </dgm:t>
    </dgm:pt>
    <dgm:pt modelId="{05653C98-57C4-8E43-B707-F37DF5D84BF2}">
      <dgm:prSet phldrT="[Text]"/>
      <dgm:spPr/>
      <dgm:t>
        <a:bodyPr/>
        <a:lstStyle/>
        <a:p>
          <a:r>
            <a:rPr lang="en-US" dirty="0" smtClean="0"/>
            <a:t>Self Managing</a:t>
          </a:r>
          <a:endParaRPr lang="en-US" dirty="0"/>
        </a:p>
      </dgm:t>
    </dgm:pt>
    <dgm:pt modelId="{8A6F9BE3-AB98-C547-8422-A4D2B484C327}" type="parTrans" cxnId="{9D6C4781-4DDA-2E48-9943-9641E38C849B}">
      <dgm:prSet/>
      <dgm:spPr/>
      <dgm:t>
        <a:bodyPr/>
        <a:lstStyle/>
        <a:p>
          <a:endParaRPr lang="en-US"/>
        </a:p>
      </dgm:t>
    </dgm:pt>
    <dgm:pt modelId="{E1FC9643-A182-4244-8E7F-A81B4B156781}" type="sibTrans" cxnId="{9D6C4781-4DDA-2E48-9943-9641E38C849B}">
      <dgm:prSet/>
      <dgm:spPr/>
      <dgm:t>
        <a:bodyPr/>
        <a:lstStyle/>
        <a:p>
          <a:endParaRPr lang="en-US"/>
        </a:p>
      </dgm:t>
    </dgm:pt>
    <dgm:pt modelId="{4A83983D-19C2-4743-9B9A-657B1BBCF612}">
      <dgm:prSet phldrT="[Text]"/>
      <dgm:spPr/>
      <dgm:t>
        <a:bodyPr/>
        <a:lstStyle/>
        <a:p>
          <a:r>
            <a:rPr lang="en-US" dirty="0" smtClean="0"/>
            <a:t>Living Healthy Lifestyles</a:t>
          </a:r>
          <a:endParaRPr lang="en-US" dirty="0"/>
        </a:p>
      </dgm:t>
    </dgm:pt>
    <dgm:pt modelId="{0AA23F2B-46B8-884D-B8ED-07EC70D811E1}" type="parTrans" cxnId="{5998E857-0308-F647-94A2-ED58091478E2}">
      <dgm:prSet/>
      <dgm:spPr/>
      <dgm:t>
        <a:bodyPr/>
        <a:lstStyle/>
        <a:p>
          <a:endParaRPr lang="en-US"/>
        </a:p>
      </dgm:t>
    </dgm:pt>
    <dgm:pt modelId="{617E485B-7A92-A74B-AD0B-14C8E9228532}" type="sibTrans" cxnId="{5998E857-0308-F647-94A2-ED58091478E2}">
      <dgm:prSet/>
      <dgm:spPr/>
      <dgm:t>
        <a:bodyPr/>
        <a:lstStyle/>
        <a:p>
          <a:endParaRPr lang="en-US"/>
        </a:p>
      </dgm:t>
    </dgm:pt>
    <dgm:pt modelId="{E102FEA5-B5D6-9D47-A835-D5B289996E5A}">
      <dgm:prSet phldrT="[Text]"/>
      <dgm:spPr/>
      <dgm:t>
        <a:bodyPr/>
        <a:lstStyle/>
        <a:p>
          <a:r>
            <a:rPr lang="en-US" dirty="0" smtClean="0"/>
            <a:t>Participating Fully in Society</a:t>
          </a:r>
          <a:endParaRPr lang="en-US" dirty="0"/>
        </a:p>
      </dgm:t>
    </dgm:pt>
    <dgm:pt modelId="{3E84AFB5-B7EA-924B-9A03-0C298AA3565C}" type="parTrans" cxnId="{15EC6BF0-62B4-CC4D-BEBD-697AC5B710EE}">
      <dgm:prSet/>
      <dgm:spPr/>
      <dgm:t>
        <a:bodyPr/>
        <a:lstStyle/>
        <a:p>
          <a:endParaRPr lang="en-US"/>
        </a:p>
      </dgm:t>
    </dgm:pt>
    <dgm:pt modelId="{F1A01E5C-FEEC-8E43-AABD-03EF7488EDA4}" type="sibTrans" cxnId="{15EC6BF0-62B4-CC4D-BEBD-697AC5B710EE}">
      <dgm:prSet/>
      <dgm:spPr/>
      <dgm:t>
        <a:bodyPr/>
        <a:lstStyle/>
        <a:p>
          <a:endParaRPr lang="en-US"/>
        </a:p>
      </dgm:t>
    </dgm:pt>
    <dgm:pt modelId="{C2D09A25-AAA8-E347-B2A5-93E4F2ACC215}">
      <dgm:prSet phldrT="[Text]"/>
      <dgm:spPr/>
      <dgm:t>
        <a:bodyPr/>
        <a:lstStyle/>
        <a:p>
          <a:r>
            <a:rPr lang="en-US" dirty="0" smtClean="0"/>
            <a:t>Economically Secure</a:t>
          </a:r>
          <a:endParaRPr lang="en-US" dirty="0"/>
        </a:p>
      </dgm:t>
    </dgm:pt>
    <dgm:pt modelId="{656CBA12-4B7F-1A41-AC9A-9DF7A821874F}" type="parTrans" cxnId="{E55748C6-18A2-1A4C-AA5D-C9D8BD41DB2F}">
      <dgm:prSet/>
      <dgm:spPr/>
      <dgm:t>
        <a:bodyPr/>
        <a:lstStyle/>
        <a:p>
          <a:endParaRPr lang="en-US"/>
        </a:p>
      </dgm:t>
    </dgm:pt>
    <dgm:pt modelId="{DD11BFF0-13C0-4841-BCC7-C350EBD1824F}" type="sibTrans" cxnId="{E55748C6-18A2-1A4C-AA5D-C9D8BD41DB2F}">
      <dgm:prSet/>
      <dgm:spPr/>
      <dgm:t>
        <a:bodyPr/>
        <a:lstStyle/>
        <a:p>
          <a:endParaRPr lang="en-US"/>
        </a:p>
      </dgm:t>
    </dgm:pt>
    <dgm:pt modelId="{3406EA2D-552E-4244-ABBD-8DB4CC570006}">
      <dgm:prSet phldrT="[Text]"/>
      <dgm:spPr/>
      <dgm:t>
        <a:bodyPr/>
        <a:lstStyle/>
        <a:p>
          <a:r>
            <a:rPr lang="en-US" dirty="0" smtClean="0"/>
            <a:t>Confidently Participating in </a:t>
          </a:r>
          <a:r>
            <a:rPr lang="en-US" dirty="0" err="1" smtClean="0"/>
            <a:t>Te</a:t>
          </a:r>
          <a:r>
            <a:rPr lang="en-US" dirty="0" smtClean="0"/>
            <a:t> </a:t>
          </a:r>
          <a:r>
            <a:rPr lang="en-US" dirty="0" err="1" smtClean="0"/>
            <a:t>Ao</a:t>
          </a:r>
          <a:r>
            <a:rPr lang="en-US" dirty="0" smtClean="0"/>
            <a:t> Maori </a:t>
          </a:r>
          <a:endParaRPr lang="en-US" dirty="0"/>
        </a:p>
      </dgm:t>
    </dgm:pt>
    <dgm:pt modelId="{768113C6-FF59-3E4D-8ED6-9A706815695F}" type="parTrans" cxnId="{A265411D-DCB1-AB42-A1DB-B1FCA39A1007}">
      <dgm:prSet/>
      <dgm:spPr/>
      <dgm:t>
        <a:bodyPr/>
        <a:lstStyle/>
        <a:p>
          <a:endParaRPr lang="en-US"/>
        </a:p>
      </dgm:t>
    </dgm:pt>
    <dgm:pt modelId="{A3507436-B368-5C4F-A921-47701D2C5B21}" type="sibTrans" cxnId="{A265411D-DCB1-AB42-A1DB-B1FCA39A1007}">
      <dgm:prSet/>
      <dgm:spPr/>
      <dgm:t>
        <a:bodyPr/>
        <a:lstStyle/>
        <a:p>
          <a:endParaRPr lang="en-US"/>
        </a:p>
      </dgm:t>
    </dgm:pt>
    <dgm:pt modelId="{84E8F59F-1484-2C40-A9CC-52F829513F7F}">
      <dgm:prSet phldrT="[Text]"/>
      <dgm:spPr/>
      <dgm:t>
        <a:bodyPr/>
        <a:lstStyle/>
        <a:p>
          <a:r>
            <a:rPr lang="en-US" dirty="0" smtClean="0"/>
            <a:t>Cohesive,  Resilient and Nurturing</a:t>
          </a:r>
          <a:endParaRPr lang="en-US" dirty="0"/>
        </a:p>
      </dgm:t>
    </dgm:pt>
    <dgm:pt modelId="{F2F99FB8-AB01-334E-ADE2-87044FE4836F}" type="parTrans" cxnId="{E7C2241D-6EBA-5D48-9D1C-C4F5F35C2031}">
      <dgm:prSet/>
      <dgm:spPr/>
      <dgm:t>
        <a:bodyPr/>
        <a:lstStyle/>
        <a:p>
          <a:endParaRPr lang="en-US"/>
        </a:p>
      </dgm:t>
    </dgm:pt>
    <dgm:pt modelId="{92BEFD1E-EAEB-4A42-A81C-4A131298B398}" type="sibTrans" cxnId="{E7C2241D-6EBA-5D48-9D1C-C4F5F35C2031}">
      <dgm:prSet/>
      <dgm:spPr/>
      <dgm:t>
        <a:bodyPr/>
        <a:lstStyle/>
        <a:p>
          <a:endParaRPr lang="en-US"/>
        </a:p>
      </dgm:t>
    </dgm:pt>
    <dgm:pt modelId="{DC99924E-008D-724A-92D1-AB2B3C99D901}" type="pres">
      <dgm:prSet presAssocID="{07971B20-6C36-8E42-9409-86E10F4FE8DD}" presName="cycle" presStyleCnt="0">
        <dgm:presLayoutVars>
          <dgm:dir/>
          <dgm:resizeHandles val="exact"/>
        </dgm:presLayoutVars>
      </dgm:prSet>
      <dgm:spPr/>
      <dgm:t>
        <a:bodyPr/>
        <a:lstStyle/>
        <a:p>
          <a:endParaRPr lang="en-US"/>
        </a:p>
      </dgm:t>
    </dgm:pt>
    <dgm:pt modelId="{34FD8F41-5893-A549-A5A1-638DE5F68844}" type="pres">
      <dgm:prSet presAssocID="{05653C98-57C4-8E43-B707-F37DF5D84BF2}" presName="dummy" presStyleCnt="0"/>
      <dgm:spPr/>
    </dgm:pt>
    <dgm:pt modelId="{75047BB8-1D1F-F24C-B642-56BDA821FA7F}" type="pres">
      <dgm:prSet presAssocID="{05653C98-57C4-8E43-B707-F37DF5D84BF2}" presName="node" presStyleLbl="revTx" presStyleIdx="0" presStyleCnt="6" custRadScaleRad="104284" custRadScaleInc="16207">
        <dgm:presLayoutVars>
          <dgm:bulletEnabled val="1"/>
        </dgm:presLayoutVars>
      </dgm:prSet>
      <dgm:spPr/>
      <dgm:t>
        <a:bodyPr/>
        <a:lstStyle/>
        <a:p>
          <a:endParaRPr lang="en-US"/>
        </a:p>
      </dgm:t>
    </dgm:pt>
    <dgm:pt modelId="{31F383E1-3EE8-A042-9E1D-2CBAD038DDA7}" type="pres">
      <dgm:prSet presAssocID="{E1FC9643-A182-4244-8E7F-A81B4B156781}" presName="sibTrans" presStyleLbl="node1" presStyleIdx="0" presStyleCnt="6" custScaleX="120966" custScaleY="104600"/>
      <dgm:spPr/>
      <dgm:t>
        <a:bodyPr/>
        <a:lstStyle/>
        <a:p>
          <a:endParaRPr lang="en-US"/>
        </a:p>
      </dgm:t>
    </dgm:pt>
    <dgm:pt modelId="{406CA25F-B636-C047-9899-CF251152F04F}" type="pres">
      <dgm:prSet presAssocID="{84E8F59F-1484-2C40-A9CC-52F829513F7F}" presName="dummy" presStyleCnt="0"/>
      <dgm:spPr/>
    </dgm:pt>
    <dgm:pt modelId="{17995E2A-375E-2840-895A-7EC9AA714F72}" type="pres">
      <dgm:prSet presAssocID="{84E8F59F-1484-2C40-A9CC-52F829513F7F}" presName="node" presStyleLbl="revTx" presStyleIdx="1" presStyleCnt="6">
        <dgm:presLayoutVars>
          <dgm:bulletEnabled val="1"/>
        </dgm:presLayoutVars>
      </dgm:prSet>
      <dgm:spPr/>
      <dgm:t>
        <a:bodyPr/>
        <a:lstStyle/>
        <a:p>
          <a:endParaRPr lang="en-US"/>
        </a:p>
      </dgm:t>
    </dgm:pt>
    <dgm:pt modelId="{8C5E784C-78A9-FF40-8A1A-16C901860FFD}" type="pres">
      <dgm:prSet presAssocID="{92BEFD1E-EAEB-4A42-A81C-4A131298B398}" presName="sibTrans" presStyleLbl="node1" presStyleIdx="1" presStyleCnt="6" custScaleX="123182" custScaleY="116356"/>
      <dgm:spPr/>
      <dgm:t>
        <a:bodyPr/>
        <a:lstStyle/>
        <a:p>
          <a:endParaRPr lang="en-US"/>
        </a:p>
      </dgm:t>
    </dgm:pt>
    <dgm:pt modelId="{D235424F-2901-A842-A035-BD44CCB863B9}" type="pres">
      <dgm:prSet presAssocID="{4A83983D-19C2-4743-9B9A-657B1BBCF612}" presName="dummy" presStyleCnt="0"/>
      <dgm:spPr/>
    </dgm:pt>
    <dgm:pt modelId="{C9950B00-761A-2C43-9EEB-F7EDD3C7E357}" type="pres">
      <dgm:prSet presAssocID="{4A83983D-19C2-4743-9B9A-657B1BBCF612}" presName="node" presStyleLbl="revTx" presStyleIdx="2" presStyleCnt="6">
        <dgm:presLayoutVars>
          <dgm:bulletEnabled val="1"/>
        </dgm:presLayoutVars>
      </dgm:prSet>
      <dgm:spPr/>
      <dgm:t>
        <a:bodyPr/>
        <a:lstStyle/>
        <a:p>
          <a:endParaRPr lang="en-US"/>
        </a:p>
      </dgm:t>
    </dgm:pt>
    <dgm:pt modelId="{7F6200FC-ECA7-1549-87E4-CC6BBBE4630B}" type="pres">
      <dgm:prSet presAssocID="{617E485B-7A92-A74B-AD0B-14C8E9228532}" presName="sibTrans" presStyleLbl="node1" presStyleIdx="2" presStyleCnt="6" custScaleX="135006"/>
      <dgm:spPr/>
      <dgm:t>
        <a:bodyPr/>
        <a:lstStyle/>
        <a:p>
          <a:endParaRPr lang="en-US"/>
        </a:p>
      </dgm:t>
    </dgm:pt>
    <dgm:pt modelId="{3002368B-A1B2-CD4B-AFCD-53D37AF14AC2}" type="pres">
      <dgm:prSet presAssocID="{E102FEA5-B5D6-9D47-A835-D5B289996E5A}" presName="dummy" presStyleCnt="0"/>
      <dgm:spPr/>
    </dgm:pt>
    <dgm:pt modelId="{D24C557B-BF54-5B41-8028-6EFF3CB0BB2C}" type="pres">
      <dgm:prSet presAssocID="{E102FEA5-B5D6-9D47-A835-D5B289996E5A}" presName="node" presStyleLbl="revTx" presStyleIdx="3" presStyleCnt="6" custRadScaleRad="104697" custRadScaleInc="15940">
        <dgm:presLayoutVars>
          <dgm:bulletEnabled val="1"/>
        </dgm:presLayoutVars>
      </dgm:prSet>
      <dgm:spPr/>
      <dgm:t>
        <a:bodyPr/>
        <a:lstStyle/>
        <a:p>
          <a:endParaRPr lang="en-US"/>
        </a:p>
      </dgm:t>
    </dgm:pt>
    <dgm:pt modelId="{05CF4032-52BE-4B45-BB29-59443B8CC4C4}" type="pres">
      <dgm:prSet presAssocID="{F1A01E5C-FEEC-8E43-AABD-03EF7488EDA4}" presName="sibTrans" presStyleLbl="node1" presStyleIdx="3" presStyleCnt="6" custScaleX="119797"/>
      <dgm:spPr/>
      <dgm:t>
        <a:bodyPr/>
        <a:lstStyle/>
        <a:p>
          <a:endParaRPr lang="en-US"/>
        </a:p>
      </dgm:t>
    </dgm:pt>
    <dgm:pt modelId="{9ED6672E-CD90-7B43-A938-AC9C477B9AE8}" type="pres">
      <dgm:prSet presAssocID="{C2D09A25-AAA8-E347-B2A5-93E4F2ACC215}" presName="dummy" presStyleCnt="0"/>
      <dgm:spPr/>
    </dgm:pt>
    <dgm:pt modelId="{154DE491-60B3-2C44-B555-73DB3C4B4F22}" type="pres">
      <dgm:prSet presAssocID="{C2D09A25-AAA8-E347-B2A5-93E4F2ACC215}" presName="node" presStyleLbl="revTx" presStyleIdx="4" presStyleCnt="6" custRadScaleRad="110271" custRadScaleInc="-5134">
        <dgm:presLayoutVars>
          <dgm:bulletEnabled val="1"/>
        </dgm:presLayoutVars>
      </dgm:prSet>
      <dgm:spPr/>
      <dgm:t>
        <a:bodyPr/>
        <a:lstStyle/>
        <a:p>
          <a:endParaRPr lang="en-US"/>
        </a:p>
      </dgm:t>
    </dgm:pt>
    <dgm:pt modelId="{08A7F40B-80DB-AD4E-9AAA-1C739182FC2E}" type="pres">
      <dgm:prSet presAssocID="{DD11BFF0-13C0-4841-BCC7-C350EBD1824F}" presName="sibTrans" presStyleLbl="node1" presStyleIdx="4" presStyleCnt="6" custScaleX="126422" custScaleY="105885"/>
      <dgm:spPr/>
      <dgm:t>
        <a:bodyPr/>
        <a:lstStyle/>
        <a:p>
          <a:endParaRPr lang="en-US"/>
        </a:p>
      </dgm:t>
    </dgm:pt>
    <dgm:pt modelId="{23583D98-4FA3-204C-9401-984E9F7B3B5A}" type="pres">
      <dgm:prSet presAssocID="{3406EA2D-552E-4244-ABBD-8DB4CC570006}" presName="dummy" presStyleCnt="0"/>
      <dgm:spPr/>
    </dgm:pt>
    <dgm:pt modelId="{D752F1BB-28EB-FD4E-8A12-07D7CF216A07}" type="pres">
      <dgm:prSet presAssocID="{3406EA2D-552E-4244-ABBD-8DB4CC570006}" presName="node" presStyleLbl="revTx" presStyleIdx="5" presStyleCnt="6" custRadScaleRad="104364" custRadScaleInc="-16539">
        <dgm:presLayoutVars>
          <dgm:bulletEnabled val="1"/>
        </dgm:presLayoutVars>
      </dgm:prSet>
      <dgm:spPr/>
      <dgm:t>
        <a:bodyPr/>
        <a:lstStyle/>
        <a:p>
          <a:endParaRPr lang="en-US"/>
        </a:p>
      </dgm:t>
    </dgm:pt>
    <dgm:pt modelId="{9C2E23C2-E961-3141-BEB9-47644FEFFE43}" type="pres">
      <dgm:prSet presAssocID="{A3507436-B368-5C4F-A921-47701D2C5B21}" presName="sibTrans" presStyleLbl="node1" presStyleIdx="5" presStyleCnt="6" custScaleY="106758"/>
      <dgm:spPr/>
      <dgm:t>
        <a:bodyPr/>
        <a:lstStyle/>
        <a:p>
          <a:endParaRPr lang="en-US"/>
        </a:p>
      </dgm:t>
    </dgm:pt>
  </dgm:ptLst>
  <dgm:cxnLst>
    <dgm:cxn modelId="{E7C2241D-6EBA-5D48-9D1C-C4F5F35C2031}" srcId="{07971B20-6C36-8E42-9409-86E10F4FE8DD}" destId="{84E8F59F-1484-2C40-A9CC-52F829513F7F}" srcOrd="1" destOrd="0" parTransId="{F2F99FB8-AB01-334E-ADE2-87044FE4836F}" sibTransId="{92BEFD1E-EAEB-4A42-A81C-4A131298B398}"/>
    <dgm:cxn modelId="{0C0A6F17-0DAA-0F49-98A3-05883CEA5799}" type="presOf" srcId="{84E8F59F-1484-2C40-A9CC-52F829513F7F}" destId="{17995E2A-375E-2840-895A-7EC9AA714F72}" srcOrd="0" destOrd="0" presId="urn:microsoft.com/office/officeart/2005/8/layout/cycle1"/>
    <dgm:cxn modelId="{2CA6FC9F-84BA-E441-B5D3-3CCD33F27FC6}" type="presOf" srcId="{E102FEA5-B5D6-9D47-A835-D5B289996E5A}" destId="{D24C557B-BF54-5B41-8028-6EFF3CB0BB2C}" srcOrd="0" destOrd="0" presId="urn:microsoft.com/office/officeart/2005/8/layout/cycle1"/>
    <dgm:cxn modelId="{6893C0D6-50BC-8D43-A86D-26E3D79068D8}" type="presOf" srcId="{4A83983D-19C2-4743-9B9A-657B1BBCF612}" destId="{C9950B00-761A-2C43-9EEB-F7EDD3C7E357}" srcOrd="0" destOrd="0" presId="urn:microsoft.com/office/officeart/2005/8/layout/cycle1"/>
    <dgm:cxn modelId="{6521CF77-A9DF-A447-B3A6-4D7DC0044788}" type="presOf" srcId="{617E485B-7A92-A74B-AD0B-14C8E9228532}" destId="{7F6200FC-ECA7-1549-87E4-CC6BBBE4630B}" srcOrd="0" destOrd="0" presId="urn:microsoft.com/office/officeart/2005/8/layout/cycle1"/>
    <dgm:cxn modelId="{7DAF6F9A-953C-DB4A-947F-6BE25E10E980}" type="presOf" srcId="{05653C98-57C4-8E43-B707-F37DF5D84BF2}" destId="{75047BB8-1D1F-F24C-B642-56BDA821FA7F}" srcOrd="0" destOrd="0" presId="urn:microsoft.com/office/officeart/2005/8/layout/cycle1"/>
    <dgm:cxn modelId="{1E35588A-91F9-9B48-86F1-BE1C7C03A3D0}" type="presOf" srcId="{A3507436-B368-5C4F-A921-47701D2C5B21}" destId="{9C2E23C2-E961-3141-BEB9-47644FEFFE43}" srcOrd="0" destOrd="0" presId="urn:microsoft.com/office/officeart/2005/8/layout/cycle1"/>
    <dgm:cxn modelId="{FEA6BD2F-7DFE-8A43-95C3-6F2DA91533EB}" type="presOf" srcId="{3406EA2D-552E-4244-ABBD-8DB4CC570006}" destId="{D752F1BB-28EB-FD4E-8A12-07D7CF216A07}" srcOrd="0" destOrd="0" presId="urn:microsoft.com/office/officeart/2005/8/layout/cycle1"/>
    <dgm:cxn modelId="{9D6C4781-4DDA-2E48-9943-9641E38C849B}" srcId="{07971B20-6C36-8E42-9409-86E10F4FE8DD}" destId="{05653C98-57C4-8E43-B707-F37DF5D84BF2}" srcOrd="0" destOrd="0" parTransId="{8A6F9BE3-AB98-C547-8422-A4D2B484C327}" sibTransId="{E1FC9643-A182-4244-8E7F-A81B4B156781}"/>
    <dgm:cxn modelId="{15EC6BF0-62B4-CC4D-BEBD-697AC5B710EE}" srcId="{07971B20-6C36-8E42-9409-86E10F4FE8DD}" destId="{E102FEA5-B5D6-9D47-A835-D5B289996E5A}" srcOrd="3" destOrd="0" parTransId="{3E84AFB5-B7EA-924B-9A03-0C298AA3565C}" sibTransId="{F1A01E5C-FEEC-8E43-AABD-03EF7488EDA4}"/>
    <dgm:cxn modelId="{E55748C6-18A2-1A4C-AA5D-C9D8BD41DB2F}" srcId="{07971B20-6C36-8E42-9409-86E10F4FE8DD}" destId="{C2D09A25-AAA8-E347-B2A5-93E4F2ACC215}" srcOrd="4" destOrd="0" parTransId="{656CBA12-4B7F-1A41-AC9A-9DF7A821874F}" sibTransId="{DD11BFF0-13C0-4841-BCC7-C350EBD1824F}"/>
    <dgm:cxn modelId="{EFDF4723-31AD-B846-8378-C62937A0C495}" type="presOf" srcId="{E1FC9643-A182-4244-8E7F-A81B4B156781}" destId="{31F383E1-3EE8-A042-9E1D-2CBAD038DDA7}" srcOrd="0" destOrd="0" presId="urn:microsoft.com/office/officeart/2005/8/layout/cycle1"/>
    <dgm:cxn modelId="{31D86CFC-1D57-3C45-9E56-72623DD3F63D}" type="presOf" srcId="{F1A01E5C-FEEC-8E43-AABD-03EF7488EDA4}" destId="{05CF4032-52BE-4B45-BB29-59443B8CC4C4}" srcOrd="0" destOrd="0" presId="urn:microsoft.com/office/officeart/2005/8/layout/cycle1"/>
    <dgm:cxn modelId="{5998E857-0308-F647-94A2-ED58091478E2}" srcId="{07971B20-6C36-8E42-9409-86E10F4FE8DD}" destId="{4A83983D-19C2-4743-9B9A-657B1BBCF612}" srcOrd="2" destOrd="0" parTransId="{0AA23F2B-46B8-884D-B8ED-07EC70D811E1}" sibTransId="{617E485B-7A92-A74B-AD0B-14C8E9228532}"/>
    <dgm:cxn modelId="{BB0BA86B-DBC5-7243-960B-82D8113BD990}" type="presOf" srcId="{C2D09A25-AAA8-E347-B2A5-93E4F2ACC215}" destId="{154DE491-60B3-2C44-B555-73DB3C4B4F22}" srcOrd="0" destOrd="0" presId="urn:microsoft.com/office/officeart/2005/8/layout/cycle1"/>
    <dgm:cxn modelId="{A265411D-DCB1-AB42-A1DB-B1FCA39A1007}" srcId="{07971B20-6C36-8E42-9409-86E10F4FE8DD}" destId="{3406EA2D-552E-4244-ABBD-8DB4CC570006}" srcOrd="5" destOrd="0" parTransId="{768113C6-FF59-3E4D-8ED6-9A706815695F}" sibTransId="{A3507436-B368-5C4F-A921-47701D2C5B21}"/>
    <dgm:cxn modelId="{608B9C05-29E4-5A4B-A9DE-0BBC6394878A}" type="presOf" srcId="{92BEFD1E-EAEB-4A42-A81C-4A131298B398}" destId="{8C5E784C-78A9-FF40-8A1A-16C901860FFD}" srcOrd="0" destOrd="0" presId="urn:microsoft.com/office/officeart/2005/8/layout/cycle1"/>
    <dgm:cxn modelId="{F5F83B89-C6DE-8F41-9269-1860D6146FC9}" type="presOf" srcId="{DD11BFF0-13C0-4841-BCC7-C350EBD1824F}" destId="{08A7F40B-80DB-AD4E-9AAA-1C739182FC2E}" srcOrd="0" destOrd="0" presId="urn:microsoft.com/office/officeart/2005/8/layout/cycle1"/>
    <dgm:cxn modelId="{965DB2C2-85EA-A34B-9870-0AA983E38F83}" type="presOf" srcId="{07971B20-6C36-8E42-9409-86E10F4FE8DD}" destId="{DC99924E-008D-724A-92D1-AB2B3C99D901}" srcOrd="0" destOrd="0" presId="urn:microsoft.com/office/officeart/2005/8/layout/cycle1"/>
    <dgm:cxn modelId="{3230AE30-3881-B04A-AD0E-088769B2BB7B}" type="presParOf" srcId="{DC99924E-008D-724A-92D1-AB2B3C99D901}" destId="{34FD8F41-5893-A549-A5A1-638DE5F68844}" srcOrd="0" destOrd="0" presId="urn:microsoft.com/office/officeart/2005/8/layout/cycle1"/>
    <dgm:cxn modelId="{7EFF6763-B937-334C-92EC-DCBF3AE10ED9}" type="presParOf" srcId="{DC99924E-008D-724A-92D1-AB2B3C99D901}" destId="{75047BB8-1D1F-F24C-B642-56BDA821FA7F}" srcOrd="1" destOrd="0" presId="urn:microsoft.com/office/officeart/2005/8/layout/cycle1"/>
    <dgm:cxn modelId="{926212BD-B0DB-704B-84A1-B9C6085F70DD}" type="presParOf" srcId="{DC99924E-008D-724A-92D1-AB2B3C99D901}" destId="{31F383E1-3EE8-A042-9E1D-2CBAD038DDA7}" srcOrd="2" destOrd="0" presId="urn:microsoft.com/office/officeart/2005/8/layout/cycle1"/>
    <dgm:cxn modelId="{ECABEB54-3950-CB4F-B721-8CA544B9E42F}" type="presParOf" srcId="{DC99924E-008D-724A-92D1-AB2B3C99D901}" destId="{406CA25F-B636-C047-9899-CF251152F04F}" srcOrd="3" destOrd="0" presId="urn:microsoft.com/office/officeart/2005/8/layout/cycle1"/>
    <dgm:cxn modelId="{478891B1-1447-3041-8746-8F43B1B0DDEC}" type="presParOf" srcId="{DC99924E-008D-724A-92D1-AB2B3C99D901}" destId="{17995E2A-375E-2840-895A-7EC9AA714F72}" srcOrd="4" destOrd="0" presId="urn:microsoft.com/office/officeart/2005/8/layout/cycle1"/>
    <dgm:cxn modelId="{4EE01EBF-2500-7547-AA43-7704948FB5F1}" type="presParOf" srcId="{DC99924E-008D-724A-92D1-AB2B3C99D901}" destId="{8C5E784C-78A9-FF40-8A1A-16C901860FFD}" srcOrd="5" destOrd="0" presId="urn:microsoft.com/office/officeart/2005/8/layout/cycle1"/>
    <dgm:cxn modelId="{494733CF-A5A4-D147-A148-DE5BAD346BB0}" type="presParOf" srcId="{DC99924E-008D-724A-92D1-AB2B3C99D901}" destId="{D235424F-2901-A842-A035-BD44CCB863B9}" srcOrd="6" destOrd="0" presId="urn:microsoft.com/office/officeart/2005/8/layout/cycle1"/>
    <dgm:cxn modelId="{86DE9B89-BE07-454D-9B84-B24B207E7005}" type="presParOf" srcId="{DC99924E-008D-724A-92D1-AB2B3C99D901}" destId="{C9950B00-761A-2C43-9EEB-F7EDD3C7E357}" srcOrd="7" destOrd="0" presId="urn:microsoft.com/office/officeart/2005/8/layout/cycle1"/>
    <dgm:cxn modelId="{D7A34EBE-301A-4649-917A-A6BD16F69208}" type="presParOf" srcId="{DC99924E-008D-724A-92D1-AB2B3C99D901}" destId="{7F6200FC-ECA7-1549-87E4-CC6BBBE4630B}" srcOrd="8" destOrd="0" presId="urn:microsoft.com/office/officeart/2005/8/layout/cycle1"/>
    <dgm:cxn modelId="{7A3BB634-F2CD-A544-8FE1-B7623E41B4E1}" type="presParOf" srcId="{DC99924E-008D-724A-92D1-AB2B3C99D901}" destId="{3002368B-A1B2-CD4B-AFCD-53D37AF14AC2}" srcOrd="9" destOrd="0" presId="urn:microsoft.com/office/officeart/2005/8/layout/cycle1"/>
    <dgm:cxn modelId="{8A1B7C2D-EB83-2B46-A270-AF98D2D8578E}" type="presParOf" srcId="{DC99924E-008D-724A-92D1-AB2B3C99D901}" destId="{D24C557B-BF54-5B41-8028-6EFF3CB0BB2C}" srcOrd="10" destOrd="0" presId="urn:microsoft.com/office/officeart/2005/8/layout/cycle1"/>
    <dgm:cxn modelId="{8E266C61-BCCE-3749-A627-C95EE8EDF590}" type="presParOf" srcId="{DC99924E-008D-724A-92D1-AB2B3C99D901}" destId="{05CF4032-52BE-4B45-BB29-59443B8CC4C4}" srcOrd="11" destOrd="0" presId="urn:microsoft.com/office/officeart/2005/8/layout/cycle1"/>
    <dgm:cxn modelId="{EC3A74B0-67D2-2F47-BEA0-2CC20DD691CC}" type="presParOf" srcId="{DC99924E-008D-724A-92D1-AB2B3C99D901}" destId="{9ED6672E-CD90-7B43-A938-AC9C477B9AE8}" srcOrd="12" destOrd="0" presId="urn:microsoft.com/office/officeart/2005/8/layout/cycle1"/>
    <dgm:cxn modelId="{8B76B74F-2B69-B54C-A516-113344987D21}" type="presParOf" srcId="{DC99924E-008D-724A-92D1-AB2B3C99D901}" destId="{154DE491-60B3-2C44-B555-73DB3C4B4F22}" srcOrd="13" destOrd="0" presId="urn:microsoft.com/office/officeart/2005/8/layout/cycle1"/>
    <dgm:cxn modelId="{5A4CF219-16CB-354F-8FC4-4E0252380852}" type="presParOf" srcId="{DC99924E-008D-724A-92D1-AB2B3C99D901}" destId="{08A7F40B-80DB-AD4E-9AAA-1C739182FC2E}" srcOrd="14" destOrd="0" presId="urn:microsoft.com/office/officeart/2005/8/layout/cycle1"/>
    <dgm:cxn modelId="{B0C5FEF6-3A1E-A34D-8CCF-CCFACF9D167A}" type="presParOf" srcId="{DC99924E-008D-724A-92D1-AB2B3C99D901}" destId="{23583D98-4FA3-204C-9401-984E9F7B3B5A}" srcOrd="15" destOrd="0" presId="urn:microsoft.com/office/officeart/2005/8/layout/cycle1"/>
    <dgm:cxn modelId="{752736DF-F294-7240-B3C6-02619118942E}" type="presParOf" srcId="{DC99924E-008D-724A-92D1-AB2B3C99D901}" destId="{D752F1BB-28EB-FD4E-8A12-07D7CF216A07}" srcOrd="16" destOrd="0" presId="urn:microsoft.com/office/officeart/2005/8/layout/cycle1"/>
    <dgm:cxn modelId="{83432FBE-6CE8-0F49-A6AE-106E693A35D0}" type="presParOf" srcId="{DC99924E-008D-724A-92D1-AB2B3C99D901}" destId="{9C2E23C2-E961-3141-BEB9-47644FEFFE43}"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47BB8-1D1F-F24C-B642-56BDA821FA7F}">
      <dsp:nvSpPr>
        <dsp:cNvPr id="0" name=""/>
        <dsp:cNvSpPr/>
      </dsp:nvSpPr>
      <dsp:spPr>
        <a:xfrm>
          <a:off x="5083001" y="0"/>
          <a:ext cx="1112116" cy="111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Self Managing</a:t>
          </a:r>
          <a:endParaRPr lang="en-US" sz="1500" kern="1200" dirty="0"/>
        </a:p>
      </dsp:txBody>
      <dsp:txXfrm>
        <a:off x="5083001" y="0"/>
        <a:ext cx="1112116" cy="1112116"/>
      </dsp:txXfrm>
    </dsp:sp>
    <dsp:sp modelId="{31F383E1-3EE8-A042-9E1D-2CBAD038DDA7}">
      <dsp:nvSpPr>
        <dsp:cNvPr id="0" name=""/>
        <dsp:cNvSpPr/>
      </dsp:nvSpPr>
      <dsp:spPr>
        <a:xfrm>
          <a:off x="885894" y="-345128"/>
          <a:ext cx="6583365" cy="5692674"/>
        </a:xfrm>
        <a:prstGeom prst="circularArrow">
          <a:avLst>
            <a:gd name="adj1" fmla="val 3985"/>
            <a:gd name="adj2" fmla="val 249938"/>
            <a:gd name="adj3" fmla="val 20884613"/>
            <a:gd name="adj4" fmla="val 19454485"/>
            <a:gd name="adj5" fmla="val 4649"/>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7995E2A-375E-2840-895A-7EC9AA714F72}">
      <dsp:nvSpPr>
        <dsp:cNvPr id="0" name=""/>
        <dsp:cNvSpPr/>
      </dsp:nvSpPr>
      <dsp:spPr>
        <a:xfrm>
          <a:off x="6147974" y="2165615"/>
          <a:ext cx="1112116" cy="111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Cohesive,  Resilient and Nurturing</a:t>
          </a:r>
          <a:endParaRPr lang="en-US" sz="1500" kern="1200" dirty="0"/>
        </a:p>
      </dsp:txBody>
      <dsp:txXfrm>
        <a:off x="6147974" y="2165615"/>
        <a:ext cx="1112116" cy="1112116"/>
      </dsp:txXfrm>
    </dsp:sp>
    <dsp:sp modelId="{8C5E784C-78A9-FF40-8A1A-16C901860FFD}">
      <dsp:nvSpPr>
        <dsp:cNvPr id="0" name=""/>
        <dsp:cNvSpPr/>
      </dsp:nvSpPr>
      <dsp:spPr>
        <a:xfrm>
          <a:off x="865820" y="-444563"/>
          <a:ext cx="6703967" cy="6332474"/>
        </a:xfrm>
        <a:prstGeom prst="circularArrow">
          <a:avLst>
            <a:gd name="adj1" fmla="val 3985"/>
            <a:gd name="adj2" fmla="val 249938"/>
            <a:gd name="adj3" fmla="val 2368637"/>
            <a:gd name="adj4" fmla="val 775429"/>
            <a:gd name="adj5" fmla="val 4649"/>
          </a:avLst>
        </a:prstGeom>
        <a:gradFill rotWithShape="0">
          <a:gsLst>
            <a:gs pos="0">
              <a:schemeClr val="accent2">
                <a:shade val="80000"/>
                <a:hueOff val="-7174"/>
                <a:satOff val="-805"/>
                <a:lumOff val="5136"/>
                <a:alphaOff val="0"/>
                <a:shade val="51000"/>
                <a:satMod val="130000"/>
              </a:schemeClr>
            </a:gs>
            <a:gs pos="80000">
              <a:schemeClr val="accent2">
                <a:shade val="80000"/>
                <a:hueOff val="-7174"/>
                <a:satOff val="-805"/>
                <a:lumOff val="5136"/>
                <a:alphaOff val="0"/>
                <a:shade val="93000"/>
                <a:satMod val="130000"/>
              </a:schemeClr>
            </a:gs>
            <a:gs pos="100000">
              <a:schemeClr val="accent2">
                <a:shade val="80000"/>
                <a:hueOff val="-7174"/>
                <a:satOff val="-805"/>
                <a:lumOff val="513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9950B00-761A-2C43-9EEB-F7EDD3C7E357}">
      <dsp:nvSpPr>
        <dsp:cNvPr id="0" name=""/>
        <dsp:cNvSpPr/>
      </dsp:nvSpPr>
      <dsp:spPr>
        <a:xfrm>
          <a:off x="4904860" y="4318753"/>
          <a:ext cx="1112116" cy="111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Living Healthy Lifestyles</a:t>
          </a:r>
          <a:endParaRPr lang="en-US" sz="1500" kern="1200" dirty="0"/>
        </a:p>
      </dsp:txBody>
      <dsp:txXfrm>
        <a:off x="4904860" y="4318753"/>
        <a:ext cx="1112116" cy="1112116"/>
      </dsp:txXfrm>
    </dsp:sp>
    <dsp:sp modelId="{7F6200FC-ECA7-1549-87E4-CC6BBBE4630B}">
      <dsp:nvSpPr>
        <dsp:cNvPr id="0" name=""/>
        <dsp:cNvSpPr/>
      </dsp:nvSpPr>
      <dsp:spPr>
        <a:xfrm>
          <a:off x="372835" y="56540"/>
          <a:ext cx="7347468" cy="5442327"/>
        </a:xfrm>
        <a:prstGeom prst="circularArrow">
          <a:avLst>
            <a:gd name="adj1" fmla="val 3985"/>
            <a:gd name="adj2" fmla="val 249938"/>
            <a:gd name="adj3" fmla="val 6127717"/>
            <a:gd name="adj4" fmla="val 4188294"/>
            <a:gd name="adj5" fmla="val 4649"/>
          </a:avLst>
        </a:prstGeom>
        <a:gradFill rotWithShape="0">
          <a:gsLst>
            <a:gs pos="0">
              <a:schemeClr val="accent2">
                <a:shade val="80000"/>
                <a:hueOff val="-14349"/>
                <a:satOff val="-1610"/>
                <a:lumOff val="10272"/>
                <a:alphaOff val="0"/>
                <a:shade val="51000"/>
                <a:satMod val="130000"/>
              </a:schemeClr>
            </a:gs>
            <a:gs pos="80000">
              <a:schemeClr val="accent2">
                <a:shade val="80000"/>
                <a:hueOff val="-14349"/>
                <a:satOff val="-1610"/>
                <a:lumOff val="10272"/>
                <a:alphaOff val="0"/>
                <a:shade val="93000"/>
                <a:satMod val="130000"/>
              </a:schemeClr>
            </a:gs>
            <a:gs pos="100000">
              <a:schemeClr val="accent2">
                <a:shade val="80000"/>
                <a:hueOff val="-14349"/>
                <a:satOff val="-1610"/>
                <a:lumOff val="1027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4C557B-BF54-5B41-8028-6EFF3CB0BB2C}">
      <dsp:nvSpPr>
        <dsp:cNvPr id="0" name=""/>
        <dsp:cNvSpPr/>
      </dsp:nvSpPr>
      <dsp:spPr>
        <a:xfrm>
          <a:off x="2236891" y="4331231"/>
          <a:ext cx="1112116" cy="111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Participating Fully in Society</a:t>
          </a:r>
          <a:endParaRPr lang="en-US" sz="1500" kern="1200" dirty="0"/>
        </a:p>
      </dsp:txBody>
      <dsp:txXfrm>
        <a:off x="2236891" y="4331231"/>
        <a:ext cx="1112116" cy="1112116"/>
      </dsp:txXfrm>
    </dsp:sp>
    <dsp:sp modelId="{05CF4032-52BE-4B45-BB29-59443B8CC4C4}">
      <dsp:nvSpPr>
        <dsp:cNvPr id="0" name=""/>
        <dsp:cNvSpPr/>
      </dsp:nvSpPr>
      <dsp:spPr>
        <a:xfrm>
          <a:off x="646080" y="-170046"/>
          <a:ext cx="6519744" cy="5442327"/>
        </a:xfrm>
        <a:prstGeom prst="circularArrow">
          <a:avLst>
            <a:gd name="adj1" fmla="val 3985"/>
            <a:gd name="adj2" fmla="val 249938"/>
            <a:gd name="adj3" fmla="val 9459215"/>
            <a:gd name="adj4" fmla="val 7930153"/>
            <a:gd name="adj5" fmla="val 4649"/>
          </a:avLst>
        </a:prstGeom>
        <a:gradFill rotWithShape="0">
          <a:gsLst>
            <a:gs pos="0">
              <a:schemeClr val="accent2">
                <a:shade val="80000"/>
                <a:hueOff val="-21523"/>
                <a:satOff val="-2414"/>
                <a:lumOff val="15408"/>
                <a:alphaOff val="0"/>
                <a:shade val="51000"/>
                <a:satMod val="130000"/>
              </a:schemeClr>
            </a:gs>
            <a:gs pos="80000">
              <a:schemeClr val="accent2">
                <a:shade val="80000"/>
                <a:hueOff val="-21523"/>
                <a:satOff val="-2414"/>
                <a:lumOff val="15408"/>
                <a:alphaOff val="0"/>
                <a:shade val="93000"/>
                <a:satMod val="130000"/>
              </a:schemeClr>
            </a:gs>
            <a:gs pos="100000">
              <a:schemeClr val="accent2">
                <a:shade val="80000"/>
                <a:hueOff val="-21523"/>
                <a:satOff val="-2414"/>
                <a:lumOff val="1540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54DE491-60B3-2C44-B555-73DB3C4B4F22}">
      <dsp:nvSpPr>
        <dsp:cNvPr id="0" name=""/>
        <dsp:cNvSpPr/>
      </dsp:nvSpPr>
      <dsp:spPr>
        <a:xfrm>
          <a:off x="920596" y="2214745"/>
          <a:ext cx="1112116" cy="111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Economically Secure</a:t>
          </a:r>
          <a:endParaRPr lang="en-US" sz="1500" kern="1200" dirty="0"/>
        </a:p>
      </dsp:txBody>
      <dsp:txXfrm>
        <a:off x="920596" y="2214745"/>
        <a:ext cx="1112116" cy="1112116"/>
      </dsp:txXfrm>
    </dsp:sp>
    <dsp:sp modelId="{08A7F40B-80DB-AD4E-9AAA-1C739182FC2E}">
      <dsp:nvSpPr>
        <dsp:cNvPr id="0" name=""/>
        <dsp:cNvSpPr/>
      </dsp:nvSpPr>
      <dsp:spPr>
        <a:xfrm>
          <a:off x="478812" y="-944"/>
          <a:ext cx="6880298" cy="5762608"/>
        </a:xfrm>
        <a:prstGeom prst="circularArrow">
          <a:avLst>
            <a:gd name="adj1" fmla="val 3985"/>
            <a:gd name="adj2" fmla="val 249938"/>
            <a:gd name="adj3" fmla="val 13395551"/>
            <a:gd name="adj4" fmla="val 11731720"/>
            <a:gd name="adj5" fmla="val 4649"/>
          </a:avLst>
        </a:prstGeom>
        <a:gradFill rotWithShape="0">
          <a:gsLst>
            <a:gs pos="0">
              <a:schemeClr val="accent2">
                <a:shade val="80000"/>
                <a:hueOff val="-28698"/>
                <a:satOff val="-3219"/>
                <a:lumOff val="20544"/>
                <a:alphaOff val="0"/>
                <a:shade val="51000"/>
                <a:satMod val="130000"/>
              </a:schemeClr>
            </a:gs>
            <a:gs pos="80000">
              <a:schemeClr val="accent2">
                <a:shade val="80000"/>
                <a:hueOff val="-28698"/>
                <a:satOff val="-3219"/>
                <a:lumOff val="20544"/>
                <a:alphaOff val="0"/>
                <a:shade val="93000"/>
                <a:satMod val="130000"/>
              </a:schemeClr>
            </a:gs>
            <a:gs pos="100000">
              <a:schemeClr val="accent2">
                <a:shade val="80000"/>
                <a:hueOff val="-28698"/>
                <a:satOff val="-3219"/>
                <a:lumOff val="205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52F1BB-28EB-FD4E-8A12-07D7CF216A07}">
      <dsp:nvSpPr>
        <dsp:cNvPr id="0" name=""/>
        <dsp:cNvSpPr/>
      </dsp:nvSpPr>
      <dsp:spPr>
        <a:xfrm>
          <a:off x="2236885" y="0"/>
          <a:ext cx="1112116" cy="111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Confidently Participating in </a:t>
          </a:r>
          <a:r>
            <a:rPr lang="en-US" sz="1500" kern="1200" dirty="0" err="1" smtClean="0"/>
            <a:t>Te</a:t>
          </a:r>
          <a:r>
            <a:rPr lang="en-US" sz="1500" kern="1200" dirty="0" smtClean="0"/>
            <a:t> </a:t>
          </a:r>
          <a:r>
            <a:rPr lang="en-US" sz="1500" kern="1200" dirty="0" err="1" smtClean="0"/>
            <a:t>Ao</a:t>
          </a:r>
          <a:r>
            <a:rPr lang="en-US" sz="1500" kern="1200" dirty="0" smtClean="0"/>
            <a:t> Maori </a:t>
          </a:r>
          <a:endParaRPr lang="en-US" sz="1500" kern="1200" dirty="0"/>
        </a:p>
      </dsp:txBody>
      <dsp:txXfrm>
        <a:off x="2236885" y="0"/>
        <a:ext cx="1112116" cy="1112116"/>
      </dsp:txXfrm>
    </dsp:sp>
    <dsp:sp modelId="{9C2E23C2-E961-3141-BEB9-47644FEFFE43}">
      <dsp:nvSpPr>
        <dsp:cNvPr id="0" name=""/>
        <dsp:cNvSpPr/>
      </dsp:nvSpPr>
      <dsp:spPr>
        <a:xfrm>
          <a:off x="1493735" y="-295212"/>
          <a:ext cx="5442327" cy="5810119"/>
        </a:xfrm>
        <a:prstGeom prst="circularArrow">
          <a:avLst>
            <a:gd name="adj1" fmla="val 3985"/>
            <a:gd name="adj2" fmla="val 249938"/>
            <a:gd name="adj3" fmla="val 17176235"/>
            <a:gd name="adj4" fmla="val 14977081"/>
            <a:gd name="adj5" fmla="val 4649"/>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F8439C-2B2A-E44A-9D80-9192F6FBB820}" type="datetimeFigureOut">
              <a:rPr lang="en-US" smtClean="0"/>
              <a:pPr/>
              <a:t>27/11/13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816C9D-767D-D64B-A8AD-76FC429C5AC2}" type="slidenum">
              <a:rPr lang="en-US" smtClean="0"/>
              <a:pPr/>
              <a:t>‹#›</a:t>
            </a:fld>
            <a:endParaRPr lang="en-US"/>
          </a:p>
        </p:txBody>
      </p:sp>
    </p:spTree>
    <p:extLst>
      <p:ext uri="{BB962C8B-B14F-4D97-AF65-F5344CB8AC3E}">
        <p14:creationId xmlns:p14="http://schemas.microsoft.com/office/powerpoint/2010/main" val="34637198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1" Type="http://schemas.openxmlformats.org/officeDocument/2006/relationships/hyperlink" Target="http://en.wikipedia.org/wiki/Giuseppe_Mercalli" TargetMode="External"/><Relationship Id="rId12" Type="http://schemas.openxmlformats.org/officeDocument/2006/relationships/hyperlink" Target="http://en.wikipedia.org/wiki/Charles_Richter" TargetMode="External"/><Relationship Id="rId13" Type="http://schemas.openxmlformats.org/officeDocument/2006/relationships/hyperlink" Target="http://en.wikipedia.org/wiki/Richter_magnitude_scale" TargetMode="External"/><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en.wikipedia.org/wiki/Seismic_scale" TargetMode="External"/><Relationship Id="rId4" Type="http://schemas.openxmlformats.org/officeDocument/2006/relationships/hyperlink" Target="http://en.wikipedia.org/wiki/Earthquake" TargetMode="External"/><Relationship Id="rId5" Type="http://schemas.openxmlformats.org/officeDocument/2006/relationships/hyperlink" Target="http://en.wikipedia.org/wiki/Moment_magnitude" TargetMode="External"/><Relationship Id="rId6" Type="http://schemas.openxmlformats.org/officeDocument/2006/relationships/hyperlink" Target="http://en.wikipedia.org/wiki/Richter_magnitude" TargetMode="External"/><Relationship Id="rId7" Type="http://schemas.openxmlformats.org/officeDocument/2006/relationships/hyperlink" Target="http://en.wikipedia.org/wiki/Mercalli_intensity_scale%23cite_note-comparison-1" TargetMode="External"/><Relationship Id="rId8" Type="http://schemas.openxmlformats.org/officeDocument/2006/relationships/hyperlink" Target="http://en.wikipedia.org/wiki/Mercalli_intensity_scale%23cite_note-abag-2" TargetMode="External"/><Relationship Id="rId9" Type="http://schemas.openxmlformats.org/officeDocument/2006/relationships/hyperlink" Target="http://en.wikipedia.org/wiki/Epicenter" TargetMode="External"/><Relationship Id="rId10" Type="http://schemas.openxmlformats.org/officeDocument/2006/relationships/hyperlink" Target="http://en.wikipedia.org/wiki/Rossi-Forel_scal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1FC7DB6E-8D15-413A-8BA7-0DEB54745502}" type="slidenum">
              <a:rPr lang="en-NZ" smtClean="0"/>
              <a:pPr/>
              <a:t>1</a:t>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Data collection –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data collection process used a mix of methods including:</a:t>
            </a:r>
            <a:endParaRPr lang="en-AU"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 review of relevant literature.</a:t>
            </a:r>
            <a:endParaRPr lang="en-AU" sz="1200" kern="1200" dirty="0" smtClean="0">
              <a:solidFill>
                <a:schemeClr val="tx1"/>
              </a:solidFill>
              <a:effectLst/>
              <a:latin typeface="+mn-lt"/>
              <a:ea typeface="+mn-ea"/>
              <a:cs typeface="+mn-cs"/>
            </a:endParaRPr>
          </a:p>
          <a:p>
            <a:pPr lvl="1"/>
            <a:r>
              <a:rPr lang="en-US" sz="1200" kern="1200" dirty="0" err="1" smtClean="0">
                <a:solidFill>
                  <a:schemeClr val="tx1"/>
                </a:solidFill>
                <a:effectLst/>
                <a:latin typeface="+mn-lt"/>
                <a:ea typeface="+mn-ea"/>
                <a:cs typeface="+mn-cs"/>
              </a:rPr>
              <a:t>Sistema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Aotearoa</a:t>
            </a:r>
            <a:r>
              <a:rPr lang="en-US" sz="1200" kern="1200" dirty="0" smtClean="0">
                <a:solidFill>
                  <a:schemeClr val="tx1"/>
                </a:solidFill>
                <a:effectLst/>
                <a:latin typeface="+mn-lt"/>
                <a:ea typeface="+mn-ea"/>
                <a:cs typeface="+mn-cs"/>
              </a:rPr>
              <a:t> project documentation review and analysis of programme data.</a:t>
            </a:r>
            <a:endParaRPr lang="en-AU"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Visits to </a:t>
            </a:r>
            <a:r>
              <a:rPr lang="en-US" sz="1200" kern="1200" dirty="0" err="1" smtClean="0">
                <a:solidFill>
                  <a:schemeClr val="tx1"/>
                </a:solidFill>
                <a:effectLst/>
                <a:latin typeface="+mn-lt"/>
                <a:ea typeface="+mn-ea"/>
                <a:cs typeface="+mn-cs"/>
              </a:rPr>
              <a:t>Sistema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Aotearoa</a:t>
            </a:r>
            <a:r>
              <a:rPr lang="en-US" sz="1200" kern="1200" dirty="0" smtClean="0">
                <a:solidFill>
                  <a:schemeClr val="tx1"/>
                </a:solidFill>
                <a:effectLst/>
                <a:latin typeface="+mn-lt"/>
                <a:ea typeface="+mn-ea"/>
                <a:cs typeface="+mn-cs"/>
              </a:rPr>
              <a:t> based at the </a:t>
            </a:r>
            <a:r>
              <a:rPr lang="en-US" sz="1200" kern="1200" dirty="0" err="1" smtClean="0">
                <a:solidFill>
                  <a:schemeClr val="tx1"/>
                </a:solidFill>
                <a:effectLst/>
                <a:latin typeface="+mn-lt"/>
                <a:ea typeface="+mn-ea"/>
                <a:cs typeface="+mn-cs"/>
              </a:rPr>
              <a:t>Otara</a:t>
            </a:r>
            <a:r>
              <a:rPr lang="en-US" sz="1200" kern="1200" dirty="0" smtClean="0">
                <a:solidFill>
                  <a:schemeClr val="tx1"/>
                </a:solidFill>
                <a:effectLst/>
                <a:latin typeface="+mn-lt"/>
                <a:ea typeface="+mn-ea"/>
                <a:cs typeface="+mn-cs"/>
              </a:rPr>
              <a:t> Music Arts Centre (OMAC), and observation of the July 2012 holiday programme.</a:t>
            </a:r>
          </a:p>
          <a:p>
            <a:pPr lvl="1"/>
            <a:r>
              <a:rPr lang="en-US" sz="1200" kern="1200" dirty="0" smtClean="0">
                <a:solidFill>
                  <a:schemeClr val="tx1"/>
                </a:solidFill>
                <a:effectLst/>
                <a:latin typeface="+mn-lt"/>
                <a:ea typeface="+mn-ea"/>
                <a:cs typeface="+mn-cs"/>
              </a:rPr>
              <a:t>Focus</a:t>
            </a:r>
            <a:r>
              <a:rPr lang="en-US" sz="1200" kern="1200" baseline="0" dirty="0" smtClean="0">
                <a:solidFill>
                  <a:schemeClr val="tx1"/>
                </a:solidFill>
                <a:effectLst/>
                <a:latin typeface="+mn-lt"/>
                <a:ea typeface="+mn-ea"/>
                <a:cs typeface="+mn-cs"/>
              </a:rPr>
              <a:t> group / workshops with children – included photographs and illustrations</a:t>
            </a:r>
            <a:endParaRPr lang="en-AU"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Interviews and focus groups with key stakeholders, including staff, students, and families of </a:t>
            </a:r>
            <a:r>
              <a:rPr lang="en-US" sz="1200" kern="1200" dirty="0" err="1" smtClean="0">
                <a:solidFill>
                  <a:schemeClr val="tx1"/>
                </a:solidFill>
                <a:effectLst/>
                <a:latin typeface="+mn-lt"/>
                <a:ea typeface="+mn-ea"/>
                <a:cs typeface="+mn-cs"/>
              </a:rPr>
              <a:t>Sistema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Aotearoa</a:t>
            </a:r>
            <a:r>
              <a:rPr lang="en-US" sz="1200" kern="1200" dirty="0" smtClean="0">
                <a:solidFill>
                  <a:schemeClr val="tx1"/>
                </a:solidFill>
                <a:effectLst/>
                <a:latin typeface="+mn-lt"/>
                <a:ea typeface="+mn-ea"/>
                <a:cs typeface="+mn-cs"/>
              </a:rPr>
              <a:t>, funding agencies, community members, Steering Group members, and principals and teachers of contributing schools.</a:t>
            </a:r>
            <a:endParaRPr lang="en-AU"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We used video as part of our data collection process also – of our visits to the programme.</a:t>
            </a:r>
            <a:r>
              <a:rPr lang="en-US" sz="1200" kern="1200" baseline="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816C9D-767D-D64B-A8AD-76FC429C5AC2}" type="slidenum">
              <a:rPr lang="en-US" smtClean="0"/>
              <a:pPr/>
              <a:t>13</a:t>
            </a:fld>
            <a:endParaRPr lang="en-US"/>
          </a:p>
        </p:txBody>
      </p:sp>
    </p:spTree>
    <p:extLst>
      <p:ext uri="{BB962C8B-B14F-4D97-AF65-F5344CB8AC3E}">
        <p14:creationId xmlns:p14="http://schemas.microsoft.com/office/powerpoint/2010/main" val="3213070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used video as part of our data collection process also – of our visits to the programme.</a:t>
            </a:r>
            <a:endParaRPr lang="en-US" dirty="0"/>
          </a:p>
        </p:txBody>
      </p:sp>
      <p:sp>
        <p:nvSpPr>
          <p:cNvPr id="4" name="Slide Number Placeholder 3"/>
          <p:cNvSpPr>
            <a:spLocks noGrp="1"/>
          </p:cNvSpPr>
          <p:nvPr>
            <p:ph type="sldNum" sz="quarter" idx="10"/>
          </p:nvPr>
        </p:nvSpPr>
        <p:spPr/>
        <p:txBody>
          <a:bodyPr/>
          <a:lstStyle/>
          <a:p>
            <a:fld id="{50816C9D-767D-D64B-A8AD-76FC429C5AC2}" type="slidenum">
              <a:rPr lang="en-US" smtClean="0"/>
              <a:pPr/>
              <a:t>14</a:t>
            </a:fld>
            <a:endParaRPr lang="en-US"/>
          </a:p>
        </p:txBody>
      </p:sp>
    </p:spTree>
    <p:extLst>
      <p:ext uri="{BB962C8B-B14F-4D97-AF65-F5344CB8AC3E}">
        <p14:creationId xmlns:p14="http://schemas.microsoft.com/office/powerpoint/2010/main" val="1570564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Once we had collected our data, we then mapped this against each of the evaluative criteria. Each criterion had more than one source of data mapped against it, and many criteria had several sources of data mapped against them.</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for each criterion, data sources were </a:t>
            </a:r>
            <a:r>
              <a:rPr lang="en-NZ" sz="1200" kern="1200" dirty="0" smtClean="0">
                <a:solidFill>
                  <a:schemeClr val="tx1"/>
                </a:solidFill>
                <a:effectLst/>
                <a:latin typeface="+mn-lt"/>
                <a:ea typeface="+mn-ea"/>
                <a:cs typeface="+mn-cs"/>
              </a:rPr>
              <a:t>analysed</a:t>
            </a:r>
            <a:r>
              <a:rPr lang="en-US" sz="1200" kern="1200" dirty="0" smtClean="0">
                <a:solidFill>
                  <a:schemeClr val="tx1"/>
                </a:solidFill>
                <a:effectLst/>
                <a:latin typeface="+mn-lt"/>
                <a:ea typeface="+mn-ea"/>
                <a:cs typeface="+mn-cs"/>
              </a:rPr>
              <a:t> for common themes and/or convergence in order to make an initial judgment on how well the programme appeared to be performing against each criterion. Outlying patterns, themes or differences across the range of data sources were also identified. At times, we also had to make calls about the significance of outlying data and the robustness of evidence to determine if there was sufficient reason for us to raise or lower ratings.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816C9D-767D-D64B-A8AD-76FC429C5AC2}" type="slidenum">
              <a:rPr lang="en-US" smtClean="0"/>
              <a:pPr/>
              <a:t>15</a:t>
            </a:fld>
            <a:endParaRPr lang="en-US"/>
          </a:p>
        </p:txBody>
      </p:sp>
    </p:spTree>
    <p:extLst>
      <p:ext uri="{BB962C8B-B14F-4D97-AF65-F5344CB8AC3E}">
        <p14:creationId xmlns:p14="http://schemas.microsoft.com/office/powerpoint/2010/main" val="3289359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Then using the generic rubric, our next step was to reflect on whether there was sufficient evidence to reach a judgment, and whether important findings had been given appropriate weight. In addition, any differences in interpretation among the evaluation team were discussed and reviewed.</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816C9D-767D-D64B-A8AD-76FC429C5AC2}" type="slidenum">
              <a:rPr lang="en-US" smtClean="0"/>
              <a:pPr/>
              <a:t>16</a:t>
            </a:fld>
            <a:endParaRPr lang="en-US"/>
          </a:p>
        </p:txBody>
      </p:sp>
    </p:spTree>
    <p:extLst>
      <p:ext uri="{BB962C8B-B14F-4D97-AF65-F5344CB8AC3E}">
        <p14:creationId xmlns:p14="http://schemas.microsoft.com/office/powerpoint/2010/main" val="45773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‘sense-making’ workshop was held with a group of key </a:t>
            </a:r>
            <a:r>
              <a:rPr lang="en-US" sz="1200" kern="1200" dirty="0" err="1" smtClean="0">
                <a:solidFill>
                  <a:schemeClr val="tx1"/>
                </a:solidFill>
                <a:effectLst/>
                <a:latin typeface="+mn-lt"/>
                <a:ea typeface="+mn-ea"/>
                <a:cs typeface="+mn-cs"/>
              </a:rPr>
              <a:t>Sistema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Aotearoa</a:t>
            </a:r>
            <a:r>
              <a:rPr lang="en-US" sz="1200" kern="1200" dirty="0" smtClean="0">
                <a:solidFill>
                  <a:schemeClr val="tx1"/>
                </a:solidFill>
                <a:effectLst/>
                <a:latin typeface="+mn-lt"/>
                <a:ea typeface="+mn-ea"/>
                <a:cs typeface="+mn-cs"/>
              </a:rPr>
              <a:t> stakeholders during this synthesis process. At this workshop a range of data sources already mapped against some of the evaluative criteria was presented to the group. The group discussed the ratings they would give to each criterion based on the data presented. This workshop served to illustrate part of the synthesis process to key stakeholders, and also served as a moderation exercise for us as we grappled with our synthesis and judgment making process.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816C9D-767D-D64B-A8AD-76FC429C5AC2}" type="slidenum">
              <a:rPr lang="en-US" smtClean="0"/>
              <a:pPr/>
              <a:t>17</a:t>
            </a:fld>
            <a:endParaRPr lang="en-US"/>
          </a:p>
        </p:txBody>
      </p:sp>
    </p:spTree>
    <p:extLst>
      <p:ext uri="{BB962C8B-B14F-4D97-AF65-F5344CB8AC3E}">
        <p14:creationId xmlns:p14="http://schemas.microsoft.com/office/powerpoint/2010/main" val="2652455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process: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implementation of </a:t>
            </a:r>
            <a:r>
              <a:rPr lang="en-US" sz="1200" kern="1200" dirty="0" err="1" smtClean="0">
                <a:solidFill>
                  <a:schemeClr val="tx1"/>
                </a:solidFill>
                <a:effectLst/>
                <a:latin typeface="+mn-lt"/>
                <a:ea typeface="+mn-ea"/>
                <a:cs typeface="+mn-cs"/>
              </a:rPr>
              <a:t>Sistema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Aotearoa</a:t>
            </a:r>
            <a:r>
              <a:rPr lang="en-US" sz="1200" kern="1200" dirty="0" smtClean="0">
                <a:solidFill>
                  <a:schemeClr val="tx1"/>
                </a:solidFill>
                <a:effectLst/>
                <a:latin typeface="+mn-lt"/>
                <a:ea typeface="+mn-ea"/>
                <a:cs typeface="+mn-cs"/>
              </a:rPr>
              <a:t> has been strong, and much better than often occurs at this stage of programme development (</a:t>
            </a:r>
            <a:r>
              <a:rPr lang="en-US" sz="1200" kern="1200" dirty="0" err="1" smtClean="0">
                <a:solidFill>
                  <a:schemeClr val="tx1"/>
                </a:solidFill>
                <a:effectLst/>
                <a:latin typeface="+mn-lt"/>
                <a:ea typeface="+mn-ea"/>
                <a:cs typeface="+mn-cs"/>
              </a:rPr>
              <a:t>Wandersman</a:t>
            </a:r>
            <a:r>
              <a:rPr lang="en-US" sz="1200" kern="1200" dirty="0" smtClean="0">
                <a:solidFill>
                  <a:schemeClr val="tx1"/>
                </a:solidFill>
                <a:effectLst/>
                <a:latin typeface="+mn-lt"/>
                <a:ea typeface="+mn-ea"/>
                <a:cs typeface="+mn-cs"/>
              </a:rPr>
              <a:t>, 2009).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Strong governance, committed leadership and capable and expert management have combined to ensure that </a:t>
            </a:r>
            <a:r>
              <a:rPr lang="en-US" sz="1200" kern="1200" dirty="0" err="1" smtClean="0">
                <a:solidFill>
                  <a:schemeClr val="tx1"/>
                </a:solidFill>
                <a:effectLst/>
                <a:latin typeface="+mn-lt"/>
                <a:ea typeface="+mn-ea"/>
                <a:cs typeface="+mn-cs"/>
              </a:rPr>
              <a:t>Sistema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Aotearoa</a:t>
            </a:r>
            <a:r>
              <a:rPr lang="en-US" sz="1200" kern="1200" dirty="0" smtClean="0">
                <a:solidFill>
                  <a:schemeClr val="tx1"/>
                </a:solidFill>
                <a:effectLst/>
                <a:latin typeface="+mn-lt"/>
                <a:ea typeface="+mn-ea"/>
                <a:cs typeface="+mn-cs"/>
              </a:rPr>
              <a:t> captures the key principles of the global </a:t>
            </a:r>
            <a:r>
              <a:rPr lang="en-US" sz="1200" kern="1200" dirty="0" err="1" smtClean="0">
                <a:solidFill>
                  <a:schemeClr val="tx1"/>
                </a:solidFill>
                <a:effectLst/>
                <a:latin typeface="+mn-lt"/>
                <a:ea typeface="+mn-ea"/>
                <a:cs typeface="+mn-cs"/>
              </a:rPr>
              <a:t>Sistema</a:t>
            </a:r>
            <a:r>
              <a:rPr lang="en-US" sz="1200" kern="1200" dirty="0" smtClean="0">
                <a:solidFill>
                  <a:schemeClr val="tx1"/>
                </a:solidFill>
                <a:effectLst/>
                <a:latin typeface="+mn-lt"/>
                <a:ea typeface="+mn-ea"/>
                <a:cs typeface="+mn-cs"/>
              </a:rPr>
              <a:t> approach, at the same time, skillfully adapting the programme to suit the cultural needs of the local context. As a trial programme, in its second year of implementation, it would be expected that there are areas where the programme is doing really well, and several areas in need of improvement. In </a:t>
            </a:r>
            <a:r>
              <a:rPr lang="en-US" sz="1200" kern="1200" dirty="0" err="1" smtClean="0">
                <a:solidFill>
                  <a:schemeClr val="tx1"/>
                </a:solidFill>
                <a:effectLst/>
                <a:latin typeface="+mn-lt"/>
                <a:ea typeface="+mn-ea"/>
                <a:cs typeface="+mn-cs"/>
              </a:rPr>
              <a:t>Sistema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Aotearoa’s</a:t>
            </a:r>
            <a:r>
              <a:rPr lang="en-US" sz="1200" kern="1200" dirty="0" smtClean="0">
                <a:solidFill>
                  <a:schemeClr val="tx1"/>
                </a:solidFill>
                <a:effectLst/>
                <a:latin typeface="+mn-lt"/>
                <a:ea typeface="+mn-ea"/>
                <a:cs typeface="+mn-cs"/>
              </a:rPr>
              <a:t> case, the design and content of the programme is high quality, and the systems and processes appear to be well structured and embedded, all of which has occurred much faster than would normally be expected.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there are a few areas where improvements could be made, these have been identified by </a:t>
            </a:r>
            <a:r>
              <a:rPr lang="en-US" sz="1200" kern="1200" dirty="0" err="1" smtClean="0">
                <a:solidFill>
                  <a:schemeClr val="tx1"/>
                </a:solidFill>
                <a:effectLst/>
                <a:latin typeface="+mn-lt"/>
                <a:ea typeface="+mn-ea"/>
                <a:cs typeface="+mn-cs"/>
              </a:rPr>
              <a:t>Sistema</a:t>
            </a:r>
            <a:r>
              <a:rPr lang="en-US" sz="1200" kern="1200" dirty="0" smtClean="0">
                <a:solidFill>
                  <a:schemeClr val="tx1"/>
                </a:solidFill>
                <a:effectLst/>
                <a:latin typeface="+mn-lt"/>
                <a:ea typeface="+mn-ea"/>
                <a:cs typeface="+mn-cs"/>
              </a:rPr>
              <a:t> governance and management and are being systematically addressed. We also noted a willingness on the part of </a:t>
            </a:r>
            <a:r>
              <a:rPr lang="en-US" sz="1200" kern="1200" dirty="0" err="1" smtClean="0">
                <a:solidFill>
                  <a:schemeClr val="tx1"/>
                </a:solidFill>
                <a:effectLst/>
                <a:latin typeface="+mn-lt"/>
                <a:ea typeface="+mn-ea"/>
                <a:cs typeface="+mn-cs"/>
              </a:rPr>
              <a:t>Sistema</a:t>
            </a:r>
            <a:r>
              <a:rPr lang="en-US" sz="1200" kern="1200" dirty="0" smtClean="0">
                <a:solidFill>
                  <a:schemeClr val="tx1"/>
                </a:solidFill>
                <a:effectLst/>
                <a:latin typeface="+mn-lt"/>
                <a:ea typeface="+mn-ea"/>
                <a:cs typeface="+mn-cs"/>
              </a:rPr>
              <a:t> governance, staff and management to engage in the evaluation process in an open and transparent way in order to reflect on their practice and to improve. This bodes well for the future. </a:t>
            </a:r>
            <a:endParaRPr lang="en-US" dirty="0"/>
          </a:p>
        </p:txBody>
      </p:sp>
      <p:sp>
        <p:nvSpPr>
          <p:cNvPr id="4" name="Slide Number Placeholder 3"/>
          <p:cNvSpPr>
            <a:spLocks noGrp="1"/>
          </p:cNvSpPr>
          <p:nvPr>
            <p:ph type="sldNum" sz="quarter" idx="10"/>
          </p:nvPr>
        </p:nvSpPr>
        <p:spPr/>
        <p:txBody>
          <a:bodyPr/>
          <a:lstStyle/>
          <a:p>
            <a:fld id="{50816C9D-767D-D64B-A8AD-76FC429C5AC2}" type="slidenum">
              <a:rPr lang="en-US" smtClean="0"/>
              <a:pPr/>
              <a:t>18</a:t>
            </a:fld>
            <a:endParaRPr lang="en-US"/>
          </a:p>
        </p:txBody>
      </p:sp>
    </p:spTree>
    <p:extLst>
      <p:ext uri="{BB962C8B-B14F-4D97-AF65-F5344CB8AC3E}">
        <p14:creationId xmlns:p14="http://schemas.microsoft.com/office/powerpoint/2010/main" val="3967437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1FC7DB6E-8D15-413A-8BA7-0DEB54745502}" type="slidenum">
              <a:rPr lang="en-NZ" smtClean="0"/>
              <a:pPr/>
              <a:t>20</a:t>
            </a:fld>
            <a:endParaRPr lang="en-N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16C9D-767D-D64B-A8AD-76FC429C5AC2}" type="slidenum">
              <a:rPr lang="en-US" smtClean="0"/>
              <a:pPr/>
              <a:t>21</a:t>
            </a:fld>
            <a:endParaRPr lang="en-US"/>
          </a:p>
        </p:txBody>
      </p:sp>
    </p:spTree>
    <p:extLst>
      <p:ext uri="{BB962C8B-B14F-4D97-AF65-F5344CB8AC3E}">
        <p14:creationId xmlns:p14="http://schemas.microsoft.com/office/powerpoint/2010/main" val="4220016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describes what we have learned from a programme that set out to make</a:t>
            </a:r>
            <a:r>
              <a:rPr lang="en-US" baseline="0" dirty="0" smtClean="0"/>
              <a:t> a difference in the lives of whānau who were at risk of CVD and Diabetes.</a:t>
            </a:r>
          </a:p>
          <a:p>
            <a:r>
              <a:rPr lang="en-US" baseline="0" dirty="0" smtClean="0"/>
              <a:t>The programme developed an approach whereby the 6 High level Whānau Ora outcomes provided a korowai of support for these individuals and their whānau.</a:t>
            </a:r>
          </a:p>
          <a:p>
            <a:r>
              <a:rPr lang="en-US" baseline="0" dirty="0" smtClean="0"/>
              <a:t>We have seen some significant results in all these outcome areas…</a:t>
            </a:r>
            <a:endParaRPr lang="en-US" dirty="0"/>
          </a:p>
        </p:txBody>
      </p:sp>
      <p:sp>
        <p:nvSpPr>
          <p:cNvPr id="4" name="Slide Number Placeholder 3"/>
          <p:cNvSpPr>
            <a:spLocks noGrp="1"/>
          </p:cNvSpPr>
          <p:nvPr>
            <p:ph type="sldNum" sz="quarter" idx="10"/>
          </p:nvPr>
        </p:nvSpPr>
        <p:spPr/>
        <p:txBody>
          <a:bodyPr/>
          <a:lstStyle/>
          <a:p>
            <a:fld id="{50816C9D-767D-D64B-A8AD-76FC429C5AC2}" type="slidenum">
              <a:rPr lang="en-US" smtClean="0"/>
              <a:pPr/>
              <a:t>27</a:t>
            </a:fld>
            <a:endParaRPr lang="en-US"/>
          </a:p>
        </p:txBody>
      </p:sp>
    </p:spTree>
    <p:extLst>
      <p:ext uri="{BB962C8B-B14F-4D97-AF65-F5344CB8AC3E}">
        <p14:creationId xmlns:p14="http://schemas.microsoft.com/office/powerpoint/2010/main" val="3019094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clinical data demonstrates maintenance or positive changes in diabetes and cardiovascular disease risk and management.  Only one participant out of twenty-one participants in the </a:t>
            </a:r>
            <a:r>
              <a:rPr lang="en-AU" sz="1200" kern="1200" dirty="0" err="1" smtClean="0">
                <a:solidFill>
                  <a:schemeClr val="tx1"/>
                </a:solidFill>
                <a:effectLst/>
                <a:latin typeface="+mn-lt"/>
                <a:ea typeface="+mn-ea"/>
                <a:cs typeface="+mn-cs"/>
              </a:rPr>
              <a:t>tahi</a:t>
            </a:r>
            <a:r>
              <a:rPr lang="en-AU" sz="1200" kern="1200" dirty="0" smtClean="0">
                <a:solidFill>
                  <a:schemeClr val="tx1"/>
                </a:solidFill>
                <a:effectLst/>
                <a:latin typeface="+mn-lt"/>
                <a:ea typeface="+mn-ea"/>
                <a:cs typeface="+mn-cs"/>
              </a:rPr>
              <a:t> and </a:t>
            </a:r>
            <a:r>
              <a:rPr lang="en-AU" sz="1200" kern="1200" dirty="0" err="1" smtClean="0">
                <a:solidFill>
                  <a:schemeClr val="tx1"/>
                </a:solidFill>
                <a:effectLst/>
                <a:latin typeface="+mn-lt"/>
                <a:ea typeface="+mn-ea"/>
                <a:cs typeface="+mn-cs"/>
              </a:rPr>
              <a:t>toru</a:t>
            </a:r>
            <a:r>
              <a:rPr lang="en-AU" sz="1200" kern="1200" dirty="0" smtClean="0">
                <a:solidFill>
                  <a:schemeClr val="tx1"/>
                </a:solidFill>
                <a:effectLst/>
                <a:latin typeface="+mn-lt"/>
                <a:ea typeface="+mn-ea"/>
                <a:cs typeface="+mn-cs"/>
              </a:rPr>
              <a:t> cohort increased their cardiovascular risk while on the KRKO programme.</a:t>
            </a:r>
            <a:r>
              <a:rPr lang="en-AU" dirty="0" smtClean="0">
                <a:effectLst/>
              </a:rPr>
              <a:t> </a:t>
            </a:r>
            <a:endParaRPr lang="en-US" dirty="0"/>
          </a:p>
        </p:txBody>
      </p:sp>
      <p:sp>
        <p:nvSpPr>
          <p:cNvPr id="4" name="Slide Number Placeholder 3"/>
          <p:cNvSpPr>
            <a:spLocks noGrp="1"/>
          </p:cNvSpPr>
          <p:nvPr>
            <p:ph type="sldNum" sz="quarter" idx="10"/>
          </p:nvPr>
        </p:nvSpPr>
        <p:spPr/>
        <p:txBody>
          <a:bodyPr/>
          <a:lstStyle/>
          <a:p>
            <a:fld id="{50816C9D-767D-D64B-A8AD-76FC429C5AC2}" type="slidenum">
              <a:rPr lang="en-US" smtClean="0"/>
              <a:pPr/>
              <a:t>31</a:t>
            </a:fld>
            <a:endParaRPr lang="en-US"/>
          </a:p>
        </p:txBody>
      </p:sp>
    </p:spTree>
    <p:extLst>
      <p:ext uri="{BB962C8B-B14F-4D97-AF65-F5344CB8AC3E}">
        <p14:creationId xmlns:p14="http://schemas.microsoft.com/office/powerpoint/2010/main" val="801845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Judy</a:t>
            </a:r>
            <a:endParaRPr lang="en-US" dirty="0"/>
          </a:p>
        </p:txBody>
      </p:sp>
      <p:sp>
        <p:nvSpPr>
          <p:cNvPr id="4" name="Slide Number Placeholder 3"/>
          <p:cNvSpPr>
            <a:spLocks noGrp="1"/>
          </p:cNvSpPr>
          <p:nvPr>
            <p:ph type="sldNum" sz="quarter" idx="10"/>
          </p:nvPr>
        </p:nvSpPr>
        <p:spPr/>
        <p:txBody>
          <a:bodyPr/>
          <a:lstStyle/>
          <a:p>
            <a:fld id="{1FC7DB6E-8D15-413A-8BA7-0DEB54745502}" type="slidenum">
              <a:rPr lang="en-NZ" smtClean="0"/>
              <a:pPr/>
              <a:t>2</a:t>
            </a:fld>
            <a:endParaRPr lang="en-N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the last 12 months we have seen and heard stories of whānau coming together and living their dreams…</a:t>
            </a:r>
            <a:endParaRPr lang="en-US" dirty="0"/>
          </a:p>
        </p:txBody>
      </p:sp>
      <p:sp>
        <p:nvSpPr>
          <p:cNvPr id="4" name="Slide Number Placeholder 3"/>
          <p:cNvSpPr>
            <a:spLocks noGrp="1"/>
          </p:cNvSpPr>
          <p:nvPr>
            <p:ph type="sldNum" sz="quarter" idx="10"/>
          </p:nvPr>
        </p:nvSpPr>
        <p:spPr/>
        <p:txBody>
          <a:bodyPr/>
          <a:lstStyle/>
          <a:p>
            <a:fld id="{50816C9D-767D-D64B-A8AD-76FC429C5AC2}" type="slidenum">
              <a:rPr lang="en-US" smtClean="0"/>
              <a:pPr/>
              <a:t>32</a:t>
            </a:fld>
            <a:endParaRPr lang="en-US"/>
          </a:p>
        </p:txBody>
      </p:sp>
    </p:spTree>
    <p:extLst>
      <p:ext uri="{BB962C8B-B14F-4D97-AF65-F5344CB8AC3E}">
        <p14:creationId xmlns:p14="http://schemas.microsoft.com/office/powerpoint/2010/main" val="2528742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felt the joy of independence that comes from being prepared to take challenging steps and make lifestyle changes…</a:t>
            </a:r>
            <a:endParaRPr lang="en-US" dirty="0"/>
          </a:p>
        </p:txBody>
      </p:sp>
      <p:sp>
        <p:nvSpPr>
          <p:cNvPr id="4" name="Slide Number Placeholder 3"/>
          <p:cNvSpPr>
            <a:spLocks noGrp="1"/>
          </p:cNvSpPr>
          <p:nvPr>
            <p:ph type="sldNum" sz="quarter" idx="10"/>
          </p:nvPr>
        </p:nvSpPr>
        <p:spPr/>
        <p:txBody>
          <a:bodyPr/>
          <a:lstStyle/>
          <a:p>
            <a:fld id="{50816C9D-767D-D64B-A8AD-76FC429C5AC2}" type="slidenum">
              <a:rPr lang="en-US" smtClean="0"/>
              <a:pPr/>
              <a:t>33</a:t>
            </a:fld>
            <a:endParaRPr lang="en-US"/>
          </a:p>
        </p:txBody>
      </p:sp>
    </p:spTree>
    <p:extLst>
      <p:ext uri="{BB962C8B-B14F-4D97-AF65-F5344CB8AC3E}">
        <p14:creationId xmlns:p14="http://schemas.microsoft.com/office/powerpoint/2010/main" val="854181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been reminded that it’s all about the next generation…..whanau finding</a:t>
            </a:r>
            <a:r>
              <a:rPr lang="en-US" baseline="0" dirty="0" smtClean="0"/>
              <a:t> ways to realise the importance of taking responsibility for self and others, together, as whānau….</a:t>
            </a:r>
            <a:endParaRPr lang="en-US" dirty="0"/>
          </a:p>
        </p:txBody>
      </p:sp>
      <p:sp>
        <p:nvSpPr>
          <p:cNvPr id="4" name="Slide Number Placeholder 3"/>
          <p:cNvSpPr>
            <a:spLocks noGrp="1"/>
          </p:cNvSpPr>
          <p:nvPr>
            <p:ph type="sldNum" sz="quarter" idx="10"/>
          </p:nvPr>
        </p:nvSpPr>
        <p:spPr/>
        <p:txBody>
          <a:bodyPr/>
          <a:lstStyle/>
          <a:p>
            <a:fld id="{50816C9D-767D-D64B-A8AD-76FC429C5AC2}" type="slidenum">
              <a:rPr lang="en-US" smtClean="0"/>
              <a:pPr/>
              <a:t>34</a:t>
            </a:fld>
            <a:endParaRPr lang="en-US"/>
          </a:p>
        </p:txBody>
      </p:sp>
    </p:spTree>
    <p:extLst>
      <p:ext uri="{BB962C8B-B14F-4D97-AF65-F5344CB8AC3E}">
        <p14:creationId xmlns:p14="http://schemas.microsoft.com/office/powerpoint/2010/main" val="319601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Rubrics are becoming more common in reviews and evaluations, particularly in complex and diverse organisations where different facets and stakeholder voices need to be brought to the </a:t>
            </a:r>
            <a:r>
              <a:rPr lang="en-US" baseline="0" dirty="0" smtClean="0"/>
              <a:t>evaluation </a:t>
            </a:r>
            <a:r>
              <a:rPr lang="en-US" baseline="0" dirty="0" smtClean="0"/>
              <a:t>results. </a:t>
            </a:r>
            <a:endParaRPr lang="en-US" dirty="0"/>
          </a:p>
        </p:txBody>
      </p:sp>
      <p:sp>
        <p:nvSpPr>
          <p:cNvPr id="4" name="Slide Number Placeholder 3"/>
          <p:cNvSpPr>
            <a:spLocks noGrp="1"/>
          </p:cNvSpPr>
          <p:nvPr>
            <p:ph type="sldNum" sz="quarter" idx="10"/>
          </p:nvPr>
        </p:nvSpPr>
        <p:spPr/>
        <p:txBody>
          <a:bodyPr/>
          <a:lstStyle/>
          <a:p>
            <a:fld id="{2E8FC7AA-30DF-5342-B820-0B2B382A3926}" type="slidenum">
              <a:rPr lang="en-US" smtClean="0"/>
              <a:t>3</a:t>
            </a:fld>
            <a:endParaRPr lang="en-US"/>
          </a:p>
        </p:txBody>
      </p:sp>
    </p:spTree>
    <p:extLst>
      <p:ext uri="{BB962C8B-B14F-4D97-AF65-F5344CB8AC3E}">
        <p14:creationId xmlns:p14="http://schemas.microsoft.com/office/powerpoint/2010/main" val="192575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FC7AA-30DF-5342-B820-0B2B382A3926}" type="slidenum">
              <a:rPr lang="en-US" smtClean="0"/>
              <a:t>4</a:t>
            </a:fld>
            <a:endParaRPr lang="en-US"/>
          </a:p>
        </p:txBody>
      </p:sp>
    </p:spTree>
    <p:extLst>
      <p:ext uri="{BB962C8B-B14F-4D97-AF65-F5344CB8AC3E}">
        <p14:creationId xmlns:p14="http://schemas.microsoft.com/office/powerpoint/2010/main" val="225964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generic rubric –</a:t>
            </a:r>
            <a:r>
              <a:rPr lang="en-US" baseline="0" dirty="0" smtClean="0"/>
              <a:t> there are no specific criteria aligned with this rubric.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Rubrics have been used for some time in the education field and in that context are generally thought of as a “scoring guide used to evaluate the quality of a student’s work” (</a:t>
            </a:r>
            <a:r>
              <a:rPr lang="en-US" sz="1200" kern="1200" dirty="0" err="1" smtClean="0">
                <a:solidFill>
                  <a:schemeClr val="tx1"/>
                </a:solidFill>
                <a:effectLst/>
                <a:latin typeface="+mn-lt"/>
                <a:ea typeface="+mn-ea"/>
                <a:cs typeface="+mn-cs"/>
              </a:rPr>
              <a:t>Popham</a:t>
            </a:r>
            <a:r>
              <a:rPr lang="en-US" sz="1200" kern="1200" dirty="0" smtClean="0">
                <a:solidFill>
                  <a:schemeClr val="tx1"/>
                </a:solidFill>
                <a:effectLst/>
                <a:latin typeface="+mn-lt"/>
                <a:ea typeface="+mn-ea"/>
                <a:cs typeface="+mn-cs"/>
              </a:rPr>
              <a:t>, 2012, p. 5). </a:t>
            </a:r>
            <a:endParaRPr lang="en-US" dirty="0" smtClean="0"/>
          </a:p>
          <a:p>
            <a:endParaRPr lang="en-US" dirty="0"/>
          </a:p>
        </p:txBody>
      </p:sp>
      <p:sp>
        <p:nvSpPr>
          <p:cNvPr id="4" name="Slide Number Placeholder 3"/>
          <p:cNvSpPr>
            <a:spLocks noGrp="1"/>
          </p:cNvSpPr>
          <p:nvPr>
            <p:ph type="sldNum" sz="quarter" idx="10"/>
          </p:nvPr>
        </p:nvSpPr>
        <p:spPr/>
        <p:txBody>
          <a:bodyPr/>
          <a:lstStyle/>
          <a:p>
            <a:fld id="{2E8FC7AA-30DF-5342-B820-0B2B382A3926}" type="slidenum">
              <a:rPr lang="en-US" smtClean="0"/>
              <a:t>5</a:t>
            </a:fld>
            <a:endParaRPr lang="en-US"/>
          </a:p>
        </p:txBody>
      </p:sp>
    </p:spTree>
    <p:extLst>
      <p:ext uri="{BB962C8B-B14F-4D97-AF65-F5344CB8AC3E}">
        <p14:creationId xmlns:p14="http://schemas.microsoft.com/office/powerpoint/2010/main" val="1960627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b="1" kern="1200" dirty="0" err="1" smtClean="0">
                <a:solidFill>
                  <a:schemeClr val="tx1"/>
                </a:solidFill>
                <a:effectLst/>
                <a:latin typeface="+mn-lt"/>
                <a:ea typeface="+mn-ea"/>
                <a:cs typeface="+mn-cs"/>
              </a:rPr>
              <a:t>Mercalli</a:t>
            </a:r>
            <a:r>
              <a:rPr lang="en-US" sz="1200" b="1" kern="1200" dirty="0" smtClean="0">
                <a:solidFill>
                  <a:schemeClr val="tx1"/>
                </a:solidFill>
                <a:effectLst/>
                <a:latin typeface="+mn-lt"/>
                <a:ea typeface="+mn-ea"/>
                <a:cs typeface="+mn-cs"/>
              </a:rPr>
              <a:t> intensity scale</a:t>
            </a:r>
            <a:r>
              <a:rPr lang="en-US" sz="1200" kern="1200" dirty="0" smtClean="0">
                <a:solidFill>
                  <a:schemeClr val="tx1"/>
                </a:solidFill>
                <a:effectLst/>
                <a:latin typeface="+mn-lt"/>
                <a:ea typeface="+mn-ea"/>
                <a:cs typeface="+mn-cs"/>
              </a:rPr>
              <a:t> is a </a:t>
            </a:r>
            <a:r>
              <a:rPr lang="en-US" sz="1200" kern="1200" dirty="0" smtClean="0">
                <a:solidFill>
                  <a:schemeClr val="tx1"/>
                </a:solidFill>
                <a:effectLst/>
                <a:latin typeface="+mn-lt"/>
                <a:ea typeface="+mn-ea"/>
                <a:cs typeface="+mn-cs"/>
                <a:hlinkClick r:id="rId3" tooltip="Seismic scale"/>
              </a:rPr>
              <a:t>seismic scale</a:t>
            </a:r>
            <a:r>
              <a:rPr lang="en-US" sz="1200" kern="1200" dirty="0" smtClean="0">
                <a:solidFill>
                  <a:schemeClr val="tx1"/>
                </a:solidFill>
                <a:effectLst/>
                <a:latin typeface="+mn-lt"/>
                <a:ea typeface="+mn-ea"/>
                <a:cs typeface="+mn-cs"/>
              </a:rPr>
              <a:t> used for measuring the intensity of an </a:t>
            </a:r>
            <a:r>
              <a:rPr lang="en-US" sz="1200" kern="1200" dirty="0" smtClean="0">
                <a:solidFill>
                  <a:schemeClr val="tx1"/>
                </a:solidFill>
                <a:effectLst/>
                <a:latin typeface="+mn-lt"/>
                <a:ea typeface="+mn-ea"/>
                <a:cs typeface="+mn-cs"/>
                <a:hlinkClick r:id="rId4" tooltip="Earthquake"/>
              </a:rPr>
              <a:t>earthquake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It measures the </a:t>
            </a:r>
            <a:r>
              <a:rPr lang="en-US" sz="1200" b="1" i="1" kern="1200" dirty="0" smtClean="0">
                <a:solidFill>
                  <a:schemeClr val="tx1"/>
                </a:solidFill>
                <a:effectLst/>
                <a:latin typeface="+mn-lt"/>
                <a:ea typeface="+mn-ea"/>
                <a:cs typeface="+mn-cs"/>
              </a:rPr>
              <a:t>effects</a:t>
            </a:r>
            <a:r>
              <a:rPr lang="en-US" sz="1200" b="1" kern="1200" dirty="0" smtClean="0">
                <a:solidFill>
                  <a:schemeClr val="tx1"/>
                </a:solidFill>
                <a:effectLst/>
                <a:latin typeface="+mn-lt"/>
                <a:ea typeface="+mn-ea"/>
                <a:cs typeface="+mn-cs"/>
              </a:rPr>
              <a:t> of an earthquake</a:t>
            </a:r>
            <a:r>
              <a:rPr lang="en-US" sz="1200" kern="1200" dirty="0" smtClean="0">
                <a:solidFill>
                  <a:schemeClr val="tx1"/>
                </a:solidFill>
                <a:effectLst/>
                <a:latin typeface="+mn-lt"/>
                <a:ea typeface="+mn-ea"/>
                <a:cs typeface="+mn-cs"/>
              </a:rPr>
              <a:t>, and is distinct from the </a:t>
            </a:r>
            <a:r>
              <a:rPr lang="en-US" sz="1200" kern="1200" dirty="0" smtClean="0">
                <a:solidFill>
                  <a:schemeClr val="tx1"/>
                </a:solidFill>
                <a:effectLst/>
                <a:latin typeface="+mn-lt"/>
                <a:ea typeface="+mn-ea"/>
                <a:cs typeface="+mn-cs"/>
                <a:hlinkClick r:id="rId5" tooltip="Moment magnitude"/>
              </a:rPr>
              <a:t>moment magnitude</a:t>
            </a:r>
            <a:r>
              <a:rPr lang="en-US" sz="1200" kern="1200" dirty="0" smtClean="0">
                <a:solidFill>
                  <a:schemeClr val="tx1"/>
                </a:solidFill>
                <a:effectLst/>
                <a:latin typeface="+mn-lt"/>
                <a:ea typeface="+mn-ea"/>
                <a:cs typeface="+mn-cs"/>
              </a:rPr>
              <a:t>   usually reported for an earthquake (sometimes described as the obsolete </a:t>
            </a:r>
            <a:r>
              <a:rPr lang="en-US" sz="1200" kern="1200" dirty="0" smtClean="0">
                <a:solidFill>
                  <a:schemeClr val="tx1"/>
                </a:solidFill>
                <a:effectLst/>
                <a:latin typeface="+mn-lt"/>
                <a:ea typeface="+mn-ea"/>
                <a:cs typeface="+mn-cs"/>
                <a:hlinkClick r:id="rId6" tooltip="Richter magnitude"/>
              </a:rPr>
              <a:t>Richter magnitude</a:t>
            </a:r>
            <a:r>
              <a:rPr lang="en-US" sz="1200" kern="1200" dirty="0" smtClean="0">
                <a:solidFill>
                  <a:schemeClr val="tx1"/>
                </a:solidFill>
                <a:effectLst/>
                <a:latin typeface="+mn-lt"/>
                <a:ea typeface="+mn-ea"/>
                <a:cs typeface="+mn-cs"/>
              </a:rPr>
              <a:t>), which is a measure of the </a:t>
            </a:r>
            <a:r>
              <a:rPr lang="en-US" sz="1200" i="1" kern="1200" dirty="0" smtClean="0">
                <a:solidFill>
                  <a:schemeClr val="tx1"/>
                </a:solidFill>
                <a:effectLst/>
                <a:latin typeface="+mn-lt"/>
                <a:ea typeface="+mn-ea"/>
                <a:cs typeface="+mn-cs"/>
              </a:rPr>
              <a:t>energy</a:t>
            </a:r>
            <a:r>
              <a:rPr lang="en-US" sz="1200" kern="1200" dirty="0" smtClean="0">
                <a:solidFill>
                  <a:schemeClr val="tx1"/>
                </a:solidFill>
                <a:effectLst/>
                <a:latin typeface="+mn-lt"/>
                <a:ea typeface="+mn-ea"/>
                <a:cs typeface="+mn-cs"/>
              </a:rPr>
              <a:t> released. The intensity of an earthquake is not totally determined by its magnitude.</a:t>
            </a:r>
          </a:p>
          <a:p>
            <a:r>
              <a:rPr lang="en-US" sz="1200" b="1" kern="1200" dirty="0" smtClean="0">
                <a:solidFill>
                  <a:schemeClr val="tx1"/>
                </a:solidFill>
                <a:effectLst/>
                <a:latin typeface="+mn-lt"/>
                <a:ea typeface="+mn-ea"/>
                <a:cs typeface="+mn-cs"/>
              </a:rPr>
              <a:t>The scale quantifies the effects of an earthquake on the Earth's surface, humans, objects of nature, and man-made structures </a:t>
            </a:r>
            <a:r>
              <a:rPr lang="en-US" sz="1200" kern="1200" dirty="0" smtClean="0">
                <a:solidFill>
                  <a:schemeClr val="tx1"/>
                </a:solidFill>
                <a:effectLst/>
                <a:latin typeface="+mn-lt"/>
                <a:ea typeface="+mn-ea"/>
                <a:cs typeface="+mn-cs"/>
              </a:rPr>
              <a:t>on a scale from I (not felt) to XII (total destruction).</a:t>
            </a:r>
            <a:r>
              <a:rPr lang="en-US" sz="1200" kern="1200" baseline="30000" dirty="0" smtClean="0">
                <a:solidFill>
                  <a:schemeClr val="tx1"/>
                </a:solidFill>
                <a:effectLst/>
                <a:latin typeface="+mn-lt"/>
                <a:ea typeface="+mn-ea"/>
                <a:cs typeface="+mn-cs"/>
                <a:hlinkClick r:id="rId7"/>
              </a:rPr>
              <a:t>[1]</a:t>
            </a:r>
            <a:r>
              <a:rPr lang="en-US" sz="1200" kern="1200" baseline="30000" dirty="0" smtClean="0">
                <a:solidFill>
                  <a:schemeClr val="tx1"/>
                </a:solidFill>
                <a:effectLst/>
                <a:latin typeface="+mn-lt"/>
                <a:ea typeface="+mn-ea"/>
                <a:cs typeface="+mn-cs"/>
                <a:hlinkClick r:id="rId8"/>
              </a:rPr>
              <a:t>[2]</a:t>
            </a:r>
            <a:r>
              <a:rPr lang="en-US" sz="1200" kern="1200" dirty="0" smtClean="0">
                <a:solidFill>
                  <a:schemeClr val="tx1"/>
                </a:solidFill>
                <a:effectLst/>
                <a:latin typeface="+mn-lt"/>
                <a:ea typeface="+mn-ea"/>
                <a:cs typeface="+mn-cs"/>
              </a:rPr>
              <a:t> Values depend upon the distance to the earthquake, with the highest intensities being around the </a:t>
            </a:r>
            <a:r>
              <a:rPr lang="en-US" sz="1200" kern="1200" dirty="0" smtClean="0">
                <a:solidFill>
                  <a:schemeClr val="tx1"/>
                </a:solidFill>
                <a:effectLst/>
                <a:latin typeface="+mn-lt"/>
                <a:ea typeface="+mn-ea"/>
                <a:cs typeface="+mn-cs"/>
                <a:hlinkClick r:id="rId9" tooltip="Epicenter"/>
              </a:rPr>
              <a:t>epicentral</a:t>
            </a:r>
            <a:r>
              <a:rPr lang="en-US" sz="1200" kern="1200" dirty="0" smtClean="0">
                <a:solidFill>
                  <a:schemeClr val="tx1"/>
                </a:solidFill>
                <a:effectLst/>
                <a:latin typeface="+mn-lt"/>
                <a:ea typeface="+mn-ea"/>
                <a:cs typeface="+mn-cs"/>
              </a:rPr>
              <a:t> area. Data gathered from people who have experienced the quake are used to determine an intensity value for their location. The </a:t>
            </a:r>
            <a:r>
              <a:rPr lang="en-US" sz="1200" kern="1200" dirty="0" err="1" smtClean="0">
                <a:solidFill>
                  <a:schemeClr val="tx1"/>
                </a:solidFill>
                <a:effectLst/>
                <a:latin typeface="+mn-lt"/>
                <a:ea typeface="+mn-ea"/>
                <a:cs typeface="+mn-cs"/>
              </a:rPr>
              <a:t>Mercalli</a:t>
            </a:r>
            <a:r>
              <a:rPr lang="en-US" sz="1200" kern="1200" dirty="0" smtClean="0">
                <a:solidFill>
                  <a:schemeClr val="tx1"/>
                </a:solidFill>
                <a:effectLst/>
                <a:latin typeface="+mn-lt"/>
                <a:ea typeface="+mn-ea"/>
                <a:cs typeface="+mn-cs"/>
              </a:rPr>
              <a:t> (Intensity) scale originated with the widely-used simple ten-degree </a:t>
            </a:r>
            <a:r>
              <a:rPr lang="en-US" sz="1200" kern="1200" dirty="0" smtClean="0">
                <a:solidFill>
                  <a:schemeClr val="tx1"/>
                </a:solidFill>
                <a:effectLst/>
                <a:latin typeface="+mn-lt"/>
                <a:ea typeface="+mn-ea"/>
                <a:cs typeface="+mn-cs"/>
                <a:hlinkClick r:id="rId10" tooltip="Rossi-Forel scale"/>
              </a:rPr>
              <a:t>Rossi-Forel scale</a:t>
            </a:r>
            <a:r>
              <a:rPr lang="en-US" sz="1200" kern="1200" dirty="0" smtClean="0">
                <a:solidFill>
                  <a:schemeClr val="tx1"/>
                </a:solidFill>
                <a:effectLst/>
                <a:latin typeface="+mn-lt"/>
                <a:ea typeface="+mn-ea"/>
                <a:cs typeface="+mn-cs"/>
              </a:rPr>
              <a:t> which was revised by Italian </a:t>
            </a:r>
            <a:r>
              <a:rPr lang="en-US" sz="1200" kern="1200" dirty="0" err="1" smtClean="0">
                <a:solidFill>
                  <a:schemeClr val="tx1"/>
                </a:solidFill>
                <a:effectLst/>
                <a:latin typeface="+mn-lt"/>
                <a:ea typeface="+mn-ea"/>
                <a:cs typeface="+mn-cs"/>
              </a:rPr>
              <a:t>vulcanologist</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hlinkClick r:id="rId11" tooltip="Giuseppe Mercalli"/>
              </a:rPr>
              <a:t>Giuseppe Mercalli</a:t>
            </a:r>
            <a:r>
              <a:rPr lang="en-US" sz="1200" kern="1200" dirty="0" smtClean="0">
                <a:solidFill>
                  <a:schemeClr val="tx1"/>
                </a:solidFill>
                <a:effectLst/>
                <a:latin typeface="+mn-lt"/>
                <a:ea typeface="+mn-ea"/>
                <a:cs typeface="+mn-cs"/>
              </a:rPr>
              <a:t> in 1884 and 1906.</a:t>
            </a:r>
          </a:p>
          <a:p>
            <a:r>
              <a:rPr lang="en-US" sz="1200" kern="1200" dirty="0" smtClean="0">
                <a:solidFill>
                  <a:schemeClr val="tx1"/>
                </a:solidFill>
                <a:effectLst/>
                <a:latin typeface="+mn-lt"/>
                <a:ea typeface="+mn-ea"/>
                <a:cs typeface="+mn-cs"/>
              </a:rPr>
              <a:t>In 1902 the ten-degree </a:t>
            </a:r>
            <a:r>
              <a:rPr lang="en-US" sz="1200" kern="1200" dirty="0" err="1" smtClean="0">
                <a:solidFill>
                  <a:schemeClr val="tx1"/>
                </a:solidFill>
                <a:effectLst/>
                <a:latin typeface="+mn-lt"/>
                <a:ea typeface="+mn-ea"/>
                <a:cs typeface="+mn-cs"/>
              </a:rPr>
              <a:t>Mercalli</a:t>
            </a:r>
            <a:r>
              <a:rPr lang="en-US" sz="1200" kern="1200" dirty="0" smtClean="0">
                <a:solidFill>
                  <a:schemeClr val="tx1"/>
                </a:solidFill>
                <a:effectLst/>
                <a:latin typeface="+mn-lt"/>
                <a:ea typeface="+mn-ea"/>
                <a:cs typeface="+mn-cs"/>
              </a:rPr>
              <a:t> scale was expanded to twelve degrees by Italian physicist Adolfo </a:t>
            </a:r>
            <a:r>
              <a:rPr lang="en-US" sz="1200" kern="1200" dirty="0" err="1" smtClean="0">
                <a:solidFill>
                  <a:schemeClr val="tx1"/>
                </a:solidFill>
                <a:effectLst/>
                <a:latin typeface="+mn-lt"/>
                <a:ea typeface="+mn-ea"/>
                <a:cs typeface="+mn-cs"/>
              </a:rPr>
              <a:t>Cancani</a:t>
            </a:r>
            <a:r>
              <a:rPr lang="en-US" sz="1200" kern="1200" dirty="0" smtClean="0">
                <a:solidFill>
                  <a:schemeClr val="tx1"/>
                </a:solidFill>
                <a:effectLst/>
                <a:latin typeface="+mn-lt"/>
                <a:ea typeface="+mn-ea"/>
                <a:cs typeface="+mn-cs"/>
              </a:rPr>
              <a:t>. It was later completely re-written by the German geophysicist August Heinrich </a:t>
            </a:r>
            <a:r>
              <a:rPr lang="en-US" sz="1200" kern="1200" dirty="0" err="1" smtClean="0">
                <a:solidFill>
                  <a:schemeClr val="tx1"/>
                </a:solidFill>
                <a:effectLst/>
                <a:latin typeface="+mn-lt"/>
                <a:ea typeface="+mn-ea"/>
                <a:cs typeface="+mn-cs"/>
              </a:rPr>
              <a:t>Sieberg</a:t>
            </a:r>
            <a:r>
              <a:rPr lang="en-US" sz="1200" kern="1200" dirty="0" smtClean="0">
                <a:solidFill>
                  <a:schemeClr val="tx1"/>
                </a:solidFill>
                <a:effectLst/>
                <a:latin typeface="+mn-lt"/>
                <a:ea typeface="+mn-ea"/>
                <a:cs typeface="+mn-cs"/>
              </a:rPr>
              <a:t> and became known as the </a:t>
            </a:r>
            <a:r>
              <a:rPr lang="en-US" sz="1200" b="1" kern="1200" dirty="0" err="1" smtClean="0">
                <a:solidFill>
                  <a:schemeClr val="tx1"/>
                </a:solidFill>
                <a:effectLst/>
                <a:latin typeface="+mn-lt"/>
                <a:ea typeface="+mn-ea"/>
                <a:cs typeface="+mn-cs"/>
              </a:rPr>
              <a:t>Mercalli-Cancani-Sieberg</a:t>
            </a:r>
            <a:r>
              <a:rPr lang="en-US" sz="1200" kern="1200" dirty="0" smtClean="0">
                <a:solidFill>
                  <a:schemeClr val="tx1"/>
                </a:solidFill>
                <a:effectLst/>
                <a:latin typeface="+mn-lt"/>
                <a:ea typeface="+mn-ea"/>
                <a:cs typeface="+mn-cs"/>
              </a:rPr>
              <a:t> (MCS) scale.</a:t>
            </a:r>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Mercalli-Cancani-Sieberg</a:t>
            </a:r>
            <a:r>
              <a:rPr lang="en-US" sz="1200" kern="1200" dirty="0" smtClean="0">
                <a:solidFill>
                  <a:schemeClr val="tx1"/>
                </a:solidFill>
                <a:effectLst/>
                <a:latin typeface="+mn-lt"/>
                <a:ea typeface="+mn-ea"/>
                <a:cs typeface="+mn-cs"/>
              </a:rPr>
              <a:t> scale was later modified and published in English by Harry O. Wood and Frank Neumann in 1931 as the </a:t>
            </a:r>
            <a:r>
              <a:rPr lang="en-US" sz="1200" b="1" kern="1200" dirty="0" err="1" smtClean="0">
                <a:solidFill>
                  <a:schemeClr val="tx1"/>
                </a:solidFill>
                <a:effectLst/>
                <a:latin typeface="+mn-lt"/>
                <a:ea typeface="+mn-ea"/>
                <a:cs typeface="+mn-cs"/>
              </a:rPr>
              <a:t>Mercalli</a:t>
            </a:r>
            <a:r>
              <a:rPr lang="en-US" sz="1200" b="1" kern="1200" dirty="0" smtClean="0">
                <a:solidFill>
                  <a:schemeClr val="tx1"/>
                </a:solidFill>
                <a:effectLst/>
                <a:latin typeface="+mn-lt"/>
                <a:ea typeface="+mn-ea"/>
                <a:cs typeface="+mn-cs"/>
              </a:rPr>
              <a:t>-Wood-Neumann</a:t>
            </a:r>
            <a:r>
              <a:rPr lang="en-US" sz="1200" kern="1200" dirty="0" smtClean="0">
                <a:solidFill>
                  <a:schemeClr val="tx1"/>
                </a:solidFill>
                <a:effectLst/>
                <a:latin typeface="+mn-lt"/>
                <a:ea typeface="+mn-ea"/>
                <a:cs typeface="+mn-cs"/>
              </a:rPr>
              <a:t> (MWN) scale. It was later improved by </a:t>
            </a:r>
            <a:r>
              <a:rPr lang="en-US" sz="1200" kern="1200" dirty="0" smtClean="0">
                <a:solidFill>
                  <a:schemeClr val="tx1"/>
                </a:solidFill>
                <a:effectLst/>
                <a:latin typeface="+mn-lt"/>
                <a:ea typeface="+mn-ea"/>
                <a:cs typeface="+mn-cs"/>
                <a:hlinkClick r:id="rId12" tooltip="Charles Richter"/>
              </a:rPr>
              <a:t>Charles Richter</a:t>
            </a:r>
            <a:r>
              <a:rPr lang="en-US" sz="1200" kern="1200" dirty="0" smtClean="0">
                <a:solidFill>
                  <a:schemeClr val="tx1"/>
                </a:solidFill>
                <a:effectLst/>
                <a:latin typeface="+mn-lt"/>
                <a:ea typeface="+mn-ea"/>
                <a:cs typeface="+mn-cs"/>
              </a:rPr>
              <a:t>, the father of the </a:t>
            </a:r>
            <a:r>
              <a:rPr lang="en-US" sz="1200" kern="1200" dirty="0" smtClean="0">
                <a:solidFill>
                  <a:schemeClr val="tx1"/>
                </a:solidFill>
                <a:effectLst/>
                <a:latin typeface="+mn-lt"/>
                <a:ea typeface="+mn-ea"/>
                <a:cs typeface="+mn-cs"/>
                <a:hlinkClick r:id="rId13" tooltip="Richter magnitude scale"/>
              </a:rPr>
              <a:t>Richter magnitude scale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scale is known today as the </a:t>
            </a:r>
            <a:r>
              <a:rPr lang="en-US" sz="1200" b="1" kern="1200" dirty="0" smtClean="0">
                <a:solidFill>
                  <a:schemeClr val="tx1"/>
                </a:solidFill>
                <a:effectLst/>
                <a:latin typeface="+mn-lt"/>
                <a:ea typeface="+mn-ea"/>
                <a:cs typeface="+mn-cs"/>
              </a:rPr>
              <a:t>Modified </a:t>
            </a:r>
            <a:r>
              <a:rPr lang="en-US" sz="1200" b="1" kern="1200" dirty="0" err="1" smtClean="0">
                <a:solidFill>
                  <a:schemeClr val="tx1"/>
                </a:solidFill>
                <a:effectLst/>
                <a:latin typeface="+mn-lt"/>
                <a:ea typeface="+mn-ea"/>
                <a:cs typeface="+mn-cs"/>
              </a:rPr>
              <a:t>Mercalli</a:t>
            </a:r>
            <a:r>
              <a:rPr lang="en-US" sz="1200" b="1" kern="1200" dirty="0" smtClean="0">
                <a:solidFill>
                  <a:schemeClr val="tx1"/>
                </a:solidFill>
                <a:effectLst/>
                <a:latin typeface="+mn-lt"/>
                <a:ea typeface="+mn-ea"/>
                <a:cs typeface="+mn-cs"/>
              </a:rPr>
              <a:t> scale</a:t>
            </a:r>
            <a:r>
              <a:rPr lang="en-US" sz="1200" kern="1200" dirty="0" smtClean="0">
                <a:solidFill>
                  <a:schemeClr val="tx1"/>
                </a:solidFill>
                <a:effectLst/>
                <a:latin typeface="+mn-lt"/>
                <a:ea typeface="+mn-ea"/>
                <a:cs typeface="+mn-cs"/>
              </a:rPr>
              <a:t> (MM) or </a:t>
            </a:r>
            <a:r>
              <a:rPr lang="en-US" sz="1200" b="1" kern="1200" dirty="0" smtClean="0">
                <a:solidFill>
                  <a:schemeClr val="tx1"/>
                </a:solidFill>
                <a:effectLst/>
                <a:latin typeface="+mn-lt"/>
                <a:ea typeface="+mn-ea"/>
                <a:cs typeface="+mn-cs"/>
              </a:rPr>
              <a:t>Modified </a:t>
            </a:r>
            <a:r>
              <a:rPr lang="en-US" sz="1200" b="1" kern="1200" dirty="0" err="1" smtClean="0">
                <a:solidFill>
                  <a:schemeClr val="tx1"/>
                </a:solidFill>
                <a:effectLst/>
                <a:latin typeface="+mn-lt"/>
                <a:ea typeface="+mn-ea"/>
                <a:cs typeface="+mn-cs"/>
              </a:rPr>
              <a:t>Mercalli</a:t>
            </a:r>
            <a:r>
              <a:rPr lang="en-US" sz="1200" b="1" kern="1200" dirty="0" smtClean="0">
                <a:solidFill>
                  <a:schemeClr val="tx1"/>
                </a:solidFill>
                <a:effectLst/>
                <a:latin typeface="+mn-lt"/>
                <a:ea typeface="+mn-ea"/>
                <a:cs typeface="+mn-cs"/>
              </a:rPr>
              <a:t> Intensity scale</a:t>
            </a:r>
            <a:r>
              <a:rPr lang="en-US" sz="1200" kern="1200" dirty="0" smtClean="0">
                <a:solidFill>
                  <a:schemeClr val="tx1"/>
                </a:solidFill>
                <a:effectLst/>
                <a:latin typeface="+mn-lt"/>
                <a:ea typeface="+mn-ea"/>
                <a:cs typeface="+mn-cs"/>
              </a:rPr>
              <a:t> (MMI).</a:t>
            </a:r>
          </a:p>
          <a:p>
            <a:endParaRPr lang="en-US" sz="1200" kern="1200" dirty="0" smtClean="0">
              <a:solidFill>
                <a:schemeClr val="tx1"/>
              </a:solidFill>
              <a:effectLst/>
              <a:latin typeface="+mn-lt"/>
              <a:ea typeface="+mn-ea"/>
              <a:cs typeface="+mn-cs"/>
            </a:endParaRPr>
          </a:p>
          <a:p>
            <a:r>
              <a:rPr lang="en-US" dirty="0" smtClean="0"/>
              <a:t>http://</a:t>
            </a:r>
            <a:r>
              <a:rPr lang="en-US" dirty="0" err="1" smtClean="0"/>
              <a:t>en.wikipedia.org</a:t>
            </a:r>
            <a:r>
              <a:rPr lang="en-US" dirty="0" smtClean="0"/>
              <a:t>/wiki/</a:t>
            </a:r>
            <a:r>
              <a:rPr lang="en-US" dirty="0" err="1" smtClean="0"/>
              <a:t>Mercalli_intensity_scale</a:t>
            </a:r>
            <a:endParaRPr lang="en-US" dirty="0"/>
          </a:p>
        </p:txBody>
      </p:sp>
      <p:sp>
        <p:nvSpPr>
          <p:cNvPr id="4" name="Slide Number Placeholder 3"/>
          <p:cNvSpPr>
            <a:spLocks noGrp="1"/>
          </p:cNvSpPr>
          <p:nvPr>
            <p:ph type="sldNum" sz="quarter" idx="10"/>
          </p:nvPr>
        </p:nvSpPr>
        <p:spPr/>
        <p:txBody>
          <a:bodyPr/>
          <a:lstStyle/>
          <a:p>
            <a:fld id="{CA9DA9FF-B3E4-2948-B888-4724A69F00D6}" type="slidenum">
              <a:rPr lang="en-US" smtClean="0"/>
              <a:t>6</a:t>
            </a:fld>
            <a:endParaRPr lang="en-US"/>
          </a:p>
        </p:txBody>
      </p:sp>
    </p:spTree>
    <p:extLst>
      <p:ext uri="{BB962C8B-B14F-4D97-AF65-F5344CB8AC3E}">
        <p14:creationId xmlns:p14="http://schemas.microsoft.com/office/powerpoint/2010/main" val="72250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Saffir</a:t>
            </a:r>
            <a:r>
              <a:rPr lang="en-US" sz="1200" kern="1200" dirty="0" smtClean="0">
                <a:solidFill>
                  <a:schemeClr val="tx1"/>
                </a:solidFill>
                <a:effectLst/>
                <a:latin typeface="+mn-lt"/>
                <a:ea typeface="+mn-ea"/>
                <a:cs typeface="+mn-cs"/>
              </a:rPr>
              <a:t>-Simpson Scale was developed in 1971 by engineer Herbert </a:t>
            </a:r>
            <a:r>
              <a:rPr lang="en-US" sz="1200" kern="1200" dirty="0" err="1" smtClean="0">
                <a:solidFill>
                  <a:schemeClr val="tx1"/>
                </a:solidFill>
                <a:effectLst/>
                <a:latin typeface="+mn-lt"/>
                <a:ea typeface="+mn-ea"/>
                <a:cs typeface="+mn-cs"/>
              </a:rPr>
              <a:t>Saffir</a:t>
            </a:r>
            <a:r>
              <a:rPr lang="en-US" sz="1200" kern="1200" dirty="0" smtClean="0">
                <a:solidFill>
                  <a:schemeClr val="tx1"/>
                </a:solidFill>
                <a:effectLst/>
                <a:latin typeface="+mn-lt"/>
                <a:ea typeface="+mn-ea"/>
                <a:cs typeface="+mn-cs"/>
              </a:rPr>
              <a:t> and meteorologist Bob Simpson. The scale actually became more widespread when Bob Simpson was replaced a head of the National Hurricane Center. The scale runs from 1-5 and officially looks at a hurricanes wind speed, pressure and storm surge. However, in 2009 the NHC tried to remove the later two variables and now wind speed is the main variable that determines a hurricanes intensity. For a tropical depression to become a tropical storm, winds must exceed 38mph (62km/</a:t>
            </a:r>
            <a:r>
              <a:rPr lang="en-US" sz="1200" kern="1200" dirty="0" err="1" smtClean="0">
                <a:solidFill>
                  <a:schemeClr val="tx1"/>
                </a:solidFill>
                <a:effectLst/>
                <a:latin typeface="+mn-lt"/>
                <a:ea typeface="+mn-ea"/>
                <a:cs typeface="+mn-cs"/>
              </a:rPr>
              <a:t>hr</a:t>
            </a:r>
            <a:r>
              <a:rPr lang="en-US" sz="1200" kern="1200" dirty="0" smtClean="0">
                <a:solidFill>
                  <a:schemeClr val="tx1"/>
                </a:solidFill>
                <a:effectLst/>
                <a:latin typeface="+mn-lt"/>
                <a:ea typeface="+mn-ea"/>
                <a:cs typeface="+mn-cs"/>
              </a:rPr>
              <a:t>). For a tropical storm to become a hurricane, winds must exceed 74mph (119km/</a:t>
            </a:r>
            <a:r>
              <a:rPr lang="en-US" sz="1200" kern="1200" dirty="0" err="1" smtClean="0">
                <a:solidFill>
                  <a:schemeClr val="tx1"/>
                </a:solidFill>
                <a:effectLst/>
                <a:latin typeface="+mn-lt"/>
                <a:ea typeface="+mn-ea"/>
                <a:cs typeface="+mn-cs"/>
              </a:rPr>
              <a:t>hr</a:t>
            </a:r>
            <a:r>
              <a:rPr lang="en-US" sz="1200" kern="1200" dirty="0" smtClean="0">
                <a:solidFill>
                  <a:schemeClr val="tx1"/>
                </a:solidFill>
                <a:effectLst/>
                <a:latin typeface="+mn-lt"/>
                <a:ea typeface="+mn-ea"/>
                <a:cs typeface="+mn-cs"/>
              </a:rPr>
              <a:t>). A category 5 hurricane must have wind speeds greater than 156 mph (250km/</a:t>
            </a:r>
            <a:r>
              <a:rPr lang="en-US" sz="1200" kern="1200" dirty="0" err="1" smtClean="0">
                <a:solidFill>
                  <a:schemeClr val="tx1"/>
                </a:solidFill>
                <a:effectLst/>
                <a:latin typeface="+mn-lt"/>
                <a:ea typeface="+mn-ea"/>
                <a:cs typeface="+mn-cs"/>
              </a:rPr>
              <a:t>hr</a:t>
            </a:r>
            <a:r>
              <a:rPr lang="en-US" sz="1200" kern="1200" dirty="0" smtClean="0">
                <a:solidFill>
                  <a:schemeClr val="tx1"/>
                </a:solidFill>
                <a:effectLst/>
                <a:latin typeface="+mn-lt"/>
                <a:ea typeface="+mn-ea"/>
                <a:cs typeface="+mn-cs"/>
              </a:rPr>
              <a:t>). However, some scientists have suggest that a category 6 should be introduced for hurricanes with wind speeds of over 180mph (287km/</a:t>
            </a:r>
            <a:r>
              <a:rPr lang="en-US" sz="1200" kern="1200" dirty="0" err="1" smtClean="0">
                <a:solidFill>
                  <a:schemeClr val="tx1"/>
                </a:solidFill>
                <a:effectLst/>
                <a:latin typeface="+mn-lt"/>
                <a:ea typeface="+mn-ea"/>
                <a:cs typeface="+mn-cs"/>
              </a:rPr>
              <a:t>hr</a:t>
            </a:r>
            <a:r>
              <a:rPr lang="en-US" sz="1200" kern="1200" dirty="0" smtClean="0">
                <a:solidFill>
                  <a:schemeClr val="tx1"/>
                </a:solidFill>
                <a:effectLst/>
                <a:latin typeface="+mn-lt"/>
                <a:ea typeface="+mn-ea"/>
                <a:cs typeface="+mn-cs"/>
              </a:rPr>
              <a:t>). With the magnitude and frequency of hurricanes likely to increase in the future, this might soon be needed. The 2005 Hurricane Katrina was a category 5 hurricane</a:t>
            </a:r>
          </a:p>
          <a:p>
            <a:endParaRPr lang="en-US" dirty="0"/>
          </a:p>
        </p:txBody>
      </p:sp>
      <p:sp>
        <p:nvSpPr>
          <p:cNvPr id="4" name="Slide Number Placeholder 3"/>
          <p:cNvSpPr>
            <a:spLocks noGrp="1"/>
          </p:cNvSpPr>
          <p:nvPr>
            <p:ph type="sldNum" sz="quarter" idx="10"/>
          </p:nvPr>
        </p:nvSpPr>
        <p:spPr/>
        <p:txBody>
          <a:bodyPr/>
          <a:lstStyle/>
          <a:p>
            <a:fld id="{CA9DA9FF-B3E4-2948-B888-4724A69F00D6}" type="slidenum">
              <a:rPr lang="en-US" smtClean="0"/>
              <a:t>7</a:t>
            </a:fld>
            <a:endParaRPr lang="en-US"/>
          </a:p>
        </p:txBody>
      </p:sp>
    </p:spTree>
    <p:extLst>
      <p:ext uri="{BB962C8B-B14F-4D97-AF65-F5344CB8AC3E}">
        <p14:creationId xmlns:p14="http://schemas.microsoft.com/office/powerpoint/2010/main" val="1755309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NZ" sz="1200" i="1" kern="1200" dirty="0" smtClean="0">
                <a:solidFill>
                  <a:schemeClr val="tx1"/>
                </a:solidFill>
                <a:effectLst/>
                <a:latin typeface="+mn-lt"/>
                <a:ea typeface="+mn-ea"/>
                <a:cs typeface="+mn-cs"/>
              </a:rPr>
              <a:t>Sistema Aotearoa</a:t>
            </a:r>
            <a:r>
              <a:rPr lang="en-NZ" sz="1200" kern="1200" dirty="0" smtClean="0">
                <a:solidFill>
                  <a:schemeClr val="tx1"/>
                </a:solidFill>
                <a:effectLst/>
                <a:latin typeface="+mn-lt"/>
                <a:ea typeface="+mn-ea"/>
                <a:cs typeface="+mn-cs"/>
              </a:rPr>
              <a:t> is based on the El Sistema model, initiated in Venezuela in 1975 and now one of the world’s most successful youth development and social transformation movements. El Sistema is a graduated system of music instruction for classical orchestral music. </a:t>
            </a:r>
            <a:endParaRPr lang="en-NZ" dirty="0" smtClean="0"/>
          </a:p>
          <a:p>
            <a:pPr>
              <a:spcAft>
                <a:spcPts val="1200"/>
              </a:spcAft>
            </a:pPr>
            <a:r>
              <a:rPr lang="en-NZ" dirty="0" smtClean="0"/>
              <a:t>Auckland Philharmonic Orchestra and Ministry for Culture and Heritage partnership</a:t>
            </a:r>
          </a:p>
          <a:p>
            <a:pPr>
              <a:spcAft>
                <a:spcPts val="1200"/>
              </a:spcAft>
            </a:pPr>
            <a:r>
              <a:rPr lang="en-NZ" dirty="0" smtClean="0"/>
              <a:t>Two year trial commenced in April 2011</a:t>
            </a:r>
          </a:p>
          <a:p>
            <a:pPr>
              <a:spcAft>
                <a:spcPts val="1200"/>
              </a:spcAft>
            </a:pPr>
            <a:r>
              <a:rPr lang="en-NZ" dirty="0" smtClean="0"/>
              <a:t>Based in Otara, Auckland, New Zealand</a:t>
            </a:r>
          </a:p>
          <a:p>
            <a:r>
              <a:rPr lang="en-NZ" dirty="0" smtClean="0"/>
              <a:t>Uses orchestral music-making as a means of social development.</a:t>
            </a:r>
          </a:p>
          <a:p>
            <a:pPr lvl="0"/>
            <a:r>
              <a:rPr lang="en-NZ" sz="1200" kern="1200" dirty="0" smtClean="0">
                <a:solidFill>
                  <a:schemeClr val="tx1"/>
                </a:solidFill>
                <a:effectLst/>
                <a:latin typeface="+mn-lt"/>
                <a:ea typeface="+mn-ea"/>
                <a:cs typeface="+mn-cs"/>
              </a:rPr>
              <a:t>The stated aims are to:</a:t>
            </a:r>
            <a:endParaRPr lang="en-AU" sz="1200" kern="1200" dirty="0" smtClean="0">
              <a:solidFill>
                <a:schemeClr val="tx1"/>
              </a:solidFill>
              <a:effectLst/>
              <a:latin typeface="+mn-lt"/>
              <a:ea typeface="+mn-ea"/>
              <a:cs typeface="+mn-cs"/>
            </a:endParaRPr>
          </a:p>
          <a:p>
            <a:pPr lvl="1"/>
            <a:r>
              <a:rPr lang="en-NZ" sz="1200" kern="1200" dirty="0" smtClean="0">
                <a:solidFill>
                  <a:schemeClr val="tx1"/>
                </a:solidFill>
                <a:effectLst/>
                <a:latin typeface="+mn-lt"/>
                <a:ea typeface="+mn-ea"/>
                <a:cs typeface="+mn-cs"/>
              </a:rPr>
              <a:t>address social outcomes of deprivation </a:t>
            </a:r>
            <a:endParaRPr lang="en-AU" sz="1200" kern="1200" dirty="0" smtClean="0">
              <a:solidFill>
                <a:schemeClr val="tx1"/>
              </a:solidFill>
              <a:effectLst/>
              <a:latin typeface="+mn-lt"/>
              <a:ea typeface="+mn-ea"/>
              <a:cs typeface="+mn-cs"/>
            </a:endParaRPr>
          </a:p>
          <a:p>
            <a:pPr lvl="1"/>
            <a:r>
              <a:rPr lang="en-NZ" sz="1200" kern="1200" dirty="0" smtClean="0">
                <a:solidFill>
                  <a:schemeClr val="tx1"/>
                </a:solidFill>
                <a:effectLst/>
                <a:latin typeface="+mn-lt"/>
                <a:ea typeface="+mn-ea"/>
                <a:cs typeface="+mn-cs"/>
              </a:rPr>
              <a:t>transform the lives of children, families and communities through sustained involvement in a music development programme</a:t>
            </a:r>
            <a:endParaRPr lang="en-AU" sz="1200" kern="1200" dirty="0" smtClean="0">
              <a:solidFill>
                <a:schemeClr val="tx1"/>
              </a:solidFill>
              <a:effectLst/>
              <a:latin typeface="+mn-lt"/>
              <a:ea typeface="+mn-ea"/>
              <a:cs typeface="+mn-cs"/>
            </a:endParaRPr>
          </a:p>
          <a:p>
            <a:pPr lvl="1"/>
            <a:r>
              <a:rPr lang="en-NZ" sz="1200" kern="1200" dirty="0" smtClean="0">
                <a:solidFill>
                  <a:schemeClr val="tx1"/>
                </a:solidFill>
                <a:effectLst/>
                <a:latin typeface="+mn-lt"/>
                <a:ea typeface="+mn-ea"/>
                <a:cs typeface="+mn-cs"/>
              </a:rPr>
              <a:t>create a core of competent young citizens to be role models and leaders in low socio-economic areas where there is growth potential in social cohesion and employment   </a:t>
            </a:r>
            <a:endParaRPr lang="en-AU" sz="1200" kern="1200" dirty="0" smtClean="0">
              <a:solidFill>
                <a:schemeClr val="tx1"/>
              </a:solidFill>
              <a:effectLst/>
              <a:latin typeface="+mn-lt"/>
              <a:ea typeface="+mn-ea"/>
              <a:cs typeface="+mn-cs"/>
            </a:endParaRPr>
          </a:p>
          <a:p>
            <a:pPr lvl="1"/>
            <a:r>
              <a:rPr lang="en-NZ" sz="1200" kern="1200" dirty="0" smtClean="0">
                <a:solidFill>
                  <a:schemeClr val="tx1"/>
                </a:solidFill>
                <a:effectLst/>
                <a:latin typeface="+mn-lt"/>
                <a:ea typeface="+mn-ea"/>
                <a:cs typeface="+mn-cs"/>
              </a:rPr>
              <a:t>identify and leverage resources in the Arts to benefit children, families and communities with inequitable access to those resources</a:t>
            </a:r>
            <a:endParaRPr lang="en-AU" sz="1200" kern="1200" dirty="0" smtClean="0">
              <a:solidFill>
                <a:schemeClr val="tx1"/>
              </a:solidFill>
              <a:effectLst/>
              <a:latin typeface="+mn-lt"/>
              <a:ea typeface="+mn-ea"/>
              <a:cs typeface="+mn-cs"/>
            </a:endParaRPr>
          </a:p>
          <a:p>
            <a:endParaRPr lang="en-NZ" dirty="0" smtClean="0"/>
          </a:p>
          <a:p>
            <a:endParaRPr lang="en-US" dirty="0"/>
          </a:p>
        </p:txBody>
      </p:sp>
      <p:sp>
        <p:nvSpPr>
          <p:cNvPr id="4" name="Slide Number Placeholder 3"/>
          <p:cNvSpPr>
            <a:spLocks noGrp="1"/>
          </p:cNvSpPr>
          <p:nvPr>
            <p:ph type="sldNum" sz="quarter" idx="10"/>
          </p:nvPr>
        </p:nvSpPr>
        <p:spPr/>
        <p:txBody>
          <a:bodyPr/>
          <a:lstStyle/>
          <a:p>
            <a:fld id="{50816C9D-767D-D64B-A8AD-76FC429C5AC2}" type="slidenum">
              <a:rPr lang="en-US" smtClean="0"/>
              <a:pPr/>
              <a:t>10</a:t>
            </a:fld>
            <a:endParaRPr lang="en-US"/>
          </a:p>
        </p:txBody>
      </p:sp>
    </p:spTree>
    <p:extLst>
      <p:ext uri="{BB962C8B-B14F-4D97-AF65-F5344CB8AC3E}">
        <p14:creationId xmlns:p14="http://schemas.microsoft.com/office/powerpoint/2010/main" val="3068471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Sistema</a:t>
            </a:r>
            <a:r>
              <a:rPr lang="en-US" sz="1200" kern="1200" dirty="0" smtClean="0">
                <a:solidFill>
                  <a:schemeClr val="tx1"/>
                </a:solidFill>
                <a:effectLst/>
                <a:latin typeface="+mn-lt"/>
                <a:ea typeface="+mn-ea"/>
                <a:cs typeface="+mn-cs"/>
              </a:rPr>
              <a:t> evaluation was like many others, in that it was a high stakes evaluation i.e., there was a lot riding on the evaluation – people’s reputations, the credibility of the programme to many stakeholders and future funding decisions.  Like many evaluation situations there were also multiple stakeholders and competing values at stake – not least of which were the very diverse range of cultural values that needed to be considered and taken account of.   At one end of the </a:t>
            </a:r>
            <a:r>
              <a:rPr lang="en-US" sz="1200" kern="1200" dirty="0" err="1" smtClean="0">
                <a:solidFill>
                  <a:schemeClr val="tx1"/>
                </a:solidFill>
                <a:effectLst/>
                <a:latin typeface="+mn-lt"/>
                <a:ea typeface="+mn-ea"/>
                <a:cs typeface="+mn-cs"/>
              </a:rPr>
              <a:t>continnum</a:t>
            </a:r>
            <a:r>
              <a:rPr lang="en-US" sz="1200" kern="1200" dirty="0" smtClean="0">
                <a:solidFill>
                  <a:schemeClr val="tx1"/>
                </a:solidFill>
                <a:effectLst/>
                <a:latin typeface="+mn-lt"/>
                <a:ea typeface="+mn-ea"/>
                <a:cs typeface="+mn-cs"/>
              </a:rPr>
              <a:t>, we had Government funders, wealthy benefactors and investors – all white / </a:t>
            </a:r>
            <a:r>
              <a:rPr lang="en-US" sz="1200" kern="1200" dirty="0" err="1" smtClean="0">
                <a:solidFill>
                  <a:schemeClr val="tx1"/>
                </a:solidFill>
                <a:effectLst/>
                <a:latin typeface="+mn-lt"/>
                <a:ea typeface="+mn-ea"/>
                <a:cs typeface="+mn-cs"/>
              </a:rPr>
              <a:t>Pakeha</a:t>
            </a:r>
            <a:r>
              <a:rPr lang="en-US" sz="1200" kern="1200" dirty="0" smtClean="0">
                <a:solidFill>
                  <a:schemeClr val="tx1"/>
                </a:solidFill>
                <a:effectLst/>
                <a:latin typeface="+mn-lt"/>
                <a:ea typeface="+mn-ea"/>
                <a:cs typeface="+mn-cs"/>
              </a:rPr>
              <a:t> New Zealanders as well as the many Pacific Island and Māori families of the </a:t>
            </a:r>
            <a:r>
              <a:rPr lang="en-US" sz="1200" kern="1200" dirty="0" err="1" smtClean="0">
                <a:solidFill>
                  <a:schemeClr val="tx1"/>
                </a:solidFill>
                <a:effectLst/>
                <a:latin typeface="+mn-lt"/>
                <a:ea typeface="+mn-ea"/>
                <a:cs typeface="+mn-cs"/>
              </a:rPr>
              <a:t>Otara</a:t>
            </a:r>
            <a:r>
              <a:rPr lang="en-US" sz="1200" kern="1200" dirty="0" smtClean="0">
                <a:solidFill>
                  <a:schemeClr val="tx1"/>
                </a:solidFill>
                <a:effectLst/>
                <a:latin typeface="+mn-lt"/>
                <a:ea typeface="+mn-ea"/>
                <a:cs typeface="+mn-cs"/>
              </a:rPr>
              <a:t> community in which the programme is located.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task in any good evaluation is to surface the important and relevant values about a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quality and worth, and then apply these in a transparent and systematic way so that our evaluative judgments may themselves be judged valid and credible.</a:t>
            </a:r>
          </a:p>
          <a:p>
            <a:r>
              <a:rPr lang="en-US" sz="1200" kern="1200" dirty="0" smtClean="0">
                <a:solidFill>
                  <a:schemeClr val="tx1"/>
                </a:solidFill>
                <a:effectLst/>
                <a:latin typeface="+mn-lt"/>
                <a:ea typeface="+mn-ea"/>
                <a:cs typeface="+mn-cs"/>
              </a:rPr>
              <a:t>In addition, because </a:t>
            </a:r>
            <a:r>
              <a:rPr lang="en-US" sz="1200" kern="1200" dirty="0" err="1" smtClean="0">
                <a:solidFill>
                  <a:schemeClr val="tx1"/>
                </a:solidFill>
                <a:effectLst/>
                <a:latin typeface="+mn-lt"/>
                <a:ea typeface="+mn-ea"/>
                <a:cs typeface="+mn-cs"/>
              </a:rPr>
              <a:t>Sistema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Aotearoa</a:t>
            </a:r>
            <a:r>
              <a:rPr lang="en-US" sz="1200" kern="1200" dirty="0" smtClean="0">
                <a:solidFill>
                  <a:schemeClr val="tx1"/>
                </a:solidFill>
                <a:effectLst/>
                <a:latin typeface="+mn-lt"/>
                <a:ea typeface="+mn-ea"/>
                <a:cs typeface="+mn-cs"/>
              </a:rPr>
              <a:t> is values based music programme, grounded in principles – such as accessibility, inclusion,  </a:t>
            </a:r>
            <a:r>
              <a:rPr lang="en-NZ" sz="1200" kern="1200" dirty="0" smtClean="0">
                <a:solidFill>
                  <a:schemeClr val="tx1"/>
                </a:solidFill>
                <a:effectLst/>
                <a:latin typeface="+mn-lt"/>
                <a:ea typeface="+mn-ea"/>
                <a:cs typeface="+mn-cs"/>
              </a:rPr>
              <a:t>respect, responsibility, co-operation etc, and is intentional about influencing individual, family, and community </a:t>
            </a:r>
            <a:r>
              <a:rPr lang="en-US" sz="1200" kern="1200" dirty="0" smtClean="0">
                <a:solidFill>
                  <a:schemeClr val="tx1"/>
                </a:solidFill>
                <a:effectLst/>
                <a:latin typeface="+mn-lt"/>
                <a:ea typeface="+mn-ea"/>
                <a:cs typeface="+mn-cs"/>
              </a:rPr>
              <a:t>transformation,  we needed to use an approach that embodied these values and principles.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from the outset, our methods were deliberately highly participatory  and inclusive.  For example, we ran workshops, with a wide group of stakeholders, who were bought together to articulate what for them were / are the things that matter about the programme, the things or dimensions that for them determine the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quality and worth.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816C9D-767D-D64B-A8AD-76FC429C5AC2}" type="slidenum">
              <a:rPr lang="en-US" smtClean="0"/>
              <a:pPr/>
              <a:t>11</a:t>
            </a:fld>
            <a:endParaRPr lang="en-US"/>
          </a:p>
        </p:txBody>
      </p:sp>
    </p:spTree>
    <p:extLst>
      <p:ext uri="{BB962C8B-B14F-4D97-AF65-F5344CB8AC3E}">
        <p14:creationId xmlns:p14="http://schemas.microsoft.com/office/powerpoint/2010/main" val="164535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4E97A403-F53D-4A86-9ED2-954B02A3DE53}" type="datetime1">
              <a:rPr lang="en-NZ" smtClean="0"/>
              <a:t>27/11/13</a:t>
            </a:fld>
            <a:endParaRPr lang="en-NZ"/>
          </a:p>
        </p:txBody>
      </p:sp>
      <p:sp>
        <p:nvSpPr>
          <p:cNvPr id="5" name="Footer Placeholder 4"/>
          <p:cNvSpPr>
            <a:spLocks noGrp="1"/>
          </p:cNvSpPr>
          <p:nvPr>
            <p:ph type="ftr" sz="quarter" idx="11"/>
          </p:nvPr>
        </p:nvSpPr>
        <p:spPr/>
        <p:txBody>
          <a:bodyPr/>
          <a:lstStyle/>
          <a:p>
            <a:r>
              <a:rPr lang="en-NZ" smtClean="0"/>
              <a:t>WMA Sense making Session 2 February 2011 Confidential - not for wider distribution</a:t>
            </a:r>
            <a:endParaRPr lang="en-NZ"/>
          </a:p>
        </p:txBody>
      </p:sp>
      <p:sp>
        <p:nvSpPr>
          <p:cNvPr id="6" name="Slide Number Placeholder 5"/>
          <p:cNvSpPr>
            <a:spLocks noGrp="1"/>
          </p:cNvSpPr>
          <p:nvPr>
            <p:ph type="sldNum" sz="quarter" idx="12"/>
          </p:nvPr>
        </p:nvSpPr>
        <p:spPr/>
        <p:txBody>
          <a:bodyPr/>
          <a:lstStyle/>
          <a:p>
            <a:fld id="{D2E15BEE-862B-4185-9761-42B7CE77D6C3}" type="slidenum">
              <a:rPr lang="en-NZ" smtClean="0"/>
              <a:pPr/>
              <a:t>‹#›</a:t>
            </a:fld>
            <a:endParaRPr lang="en-NZ"/>
          </a:p>
        </p:txBody>
      </p:sp>
      <p:pic>
        <p:nvPicPr>
          <p:cNvPr id="2050" name="Picture 2" descr="C:\Users\Judy\Pictures\Header page.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60338"/>
            <a:ext cx="9144000" cy="7018338"/>
          </a:xfrm>
          <a:prstGeom prst="rect">
            <a:avLst/>
          </a:prstGeom>
          <a:noFill/>
        </p:spPr>
      </p:pic>
      <p:sp>
        <p:nvSpPr>
          <p:cNvPr id="9" name="Rectangle 8"/>
          <p:cNvSpPr/>
          <p:nvPr userDrawn="1"/>
        </p:nvSpPr>
        <p:spPr>
          <a:xfrm>
            <a:off x="179512" y="908720"/>
            <a:ext cx="8496944" cy="1144929"/>
          </a:xfrm>
          <a:prstGeom prst="rect">
            <a:avLst/>
          </a:prstGeom>
        </p:spPr>
        <p:txBody>
          <a:bodyPr wrap="square">
            <a:spAutoFit/>
          </a:bodyPr>
          <a:lstStyle/>
          <a:p>
            <a:pPr marL="0" indent="0" algn="ctr" eaLnBrk="1" hangingPunct="1">
              <a:lnSpc>
                <a:spcPct val="90000"/>
              </a:lnSpc>
              <a:buFontTx/>
              <a:buNone/>
            </a:pPr>
            <a:endParaRPr lang="pt-BR" sz="1800" dirty="0" smtClean="0">
              <a:solidFill>
                <a:schemeClr val="bg1"/>
              </a:solidFill>
              <a:latin typeface="Verdana" pitchFamily="34" charset="0"/>
            </a:endParaRPr>
          </a:p>
          <a:p>
            <a:pPr marL="0" marR="0" indent="0" algn="ctr" defTabSz="914400" rtl="0" eaLnBrk="1" fontAlgn="auto" latinLnBrk="0" hangingPunct="1">
              <a:lnSpc>
                <a:spcPct val="90000"/>
              </a:lnSpc>
              <a:spcBef>
                <a:spcPts val="0"/>
              </a:spcBef>
              <a:spcAft>
                <a:spcPts val="0"/>
              </a:spcAft>
              <a:buClrTx/>
              <a:buSzTx/>
              <a:buFontTx/>
              <a:buNone/>
              <a:tabLst/>
              <a:defRPr/>
            </a:pPr>
            <a:r>
              <a:rPr lang="en-NZ" sz="4000" baseline="0" dirty="0" smtClean="0">
                <a:solidFill>
                  <a:schemeClr val="bg1"/>
                </a:solidFill>
                <a:latin typeface="Verdana" pitchFamily="34" charset="0"/>
              </a:rPr>
              <a:t>  </a:t>
            </a:r>
          </a:p>
          <a:p>
            <a:pPr marL="0" indent="0" algn="ctr" eaLnBrk="1" hangingPunct="1">
              <a:lnSpc>
                <a:spcPct val="90000"/>
              </a:lnSpc>
              <a:buFontTx/>
              <a:buNone/>
            </a:pPr>
            <a:endParaRPr lang="pt-BR" sz="1800" dirty="0" smtClean="0">
              <a:solidFill>
                <a:schemeClr val="bg1"/>
              </a:solidFill>
              <a:latin typeface="Verdana" pitchFamily="34" charset="0"/>
            </a:endParaRPr>
          </a:p>
        </p:txBody>
      </p:sp>
      <p:pic>
        <p:nvPicPr>
          <p:cNvPr id="10" name="Picture 2"/>
          <p:cNvPicPr>
            <a:picLocks noChangeAspect="1" noChangeArrowheads="1"/>
          </p:cNvPicPr>
          <p:nvPr userDrawn="1"/>
        </p:nvPicPr>
        <p:blipFill>
          <a:blip r:embed="rId3" cstate="print"/>
          <a:srcRect/>
          <a:stretch>
            <a:fillRect/>
          </a:stretch>
        </p:blipFill>
        <p:spPr bwMode="auto">
          <a:xfrm>
            <a:off x="2193457" y="4293096"/>
            <a:ext cx="4754807" cy="2522959"/>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F0182-9783-4466-AACA-8AC6E79DC1FA}" type="datetime1">
              <a:rPr lang="en-NZ" smtClean="0"/>
              <a:t>27/11/13</a:t>
            </a:fld>
            <a:endParaRPr lang="en-NZ"/>
          </a:p>
        </p:txBody>
      </p:sp>
      <p:sp>
        <p:nvSpPr>
          <p:cNvPr id="6" name="Footer Placeholder 5"/>
          <p:cNvSpPr>
            <a:spLocks noGrp="1"/>
          </p:cNvSpPr>
          <p:nvPr>
            <p:ph type="ftr" sz="quarter" idx="11"/>
          </p:nvPr>
        </p:nvSpPr>
        <p:spPr/>
        <p:txBody>
          <a:bodyPr/>
          <a:lstStyle>
            <a:lvl1pPr>
              <a:defRPr/>
            </a:lvl1pPr>
          </a:lstStyle>
          <a:p>
            <a:r>
              <a:rPr lang="en-NZ" dirty="0" smtClean="0"/>
              <a:t>Blank </a:t>
            </a:r>
            <a:endParaRPr lang="en-NZ" dirty="0"/>
          </a:p>
        </p:txBody>
      </p:sp>
      <p:sp>
        <p:nvSpPr>
          <p:cNvPr id="7" name="Slide Number Placeholder 6"/>
          <p:cNvSpPr>
            <a:spLocks noGrp="1"/>
          </p:cNvSpPr>
          <p:nvPr>
            <p:ph type="sldNum" sz="quarter" idx="12"/>
          </p:nvPr>
        </p:nvSpPr>
        <p:spPr/>
        <p:txBody>
          <a:bodyPr/>
          <a:lstStyle/>
          <a:p>
            <a:fld id="{D2E15BEE-862B-4185-9761-42B7CE77D6C3}"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E53CEEF-572D-40F2-B9C4-6CCF8B77DF30}" type="datetime1">
              <a:rPr lang="en-NZ" smtClean="0"/>
              <a:t>27/11/13</a:t>
            </a:fld>
            <a:endParaRPr lang="en-NZ"/>
          </a:p>
        </p:txBody>
      </p:sp>
      <p:sp>
        <p:nvSpPr>
          <p:cNvPr id="5" name="Footer Placeholder 4"/>
          <p:cNvSpPr>
            <a:spLocks noGrp="1"/>
          </p:cNvSpPr>
          <p:nvPr>
            <p:ph type="ftr" sz="quarter" idx="11"/>
          </p:nvPr>
        </p:nvSpPr>
        <p:spPr/>
        <p:txBody>
          <a:bodyPr/>
          <a:lstStyle>
            <a:lvl1pPr>
              <a:defRPr/>
            </a:lvl1pPr>
          </a:lstStyle>
          <a:p>
            <a:r>
              <a:rPr lang="en-NZ" dirty="0" smtClean="0"/>
              <a:t>Blank </a:t>
            </a:r>
            <a:endParaRPr lang="en-NZ" dirty="0"/>
          </a:p>
        </p:txBody>
      </p:sp>
      <p:sp>
        <p:nvSpPr>
          <p:cNvPr id="6" name="Slide Number Placeholder 5"/>
          <p:cNvSpPr>
            <a:spLocks noGrp="1"/>
          </p:cNvSpPr>
          <p:nvPr>
            <p:ph type="sldNum" sz="quarter" idx="12"/>
          </p:nvPr>
        </p:nvSpPr>
        <p:spPr/>
        <p:txBody>
          <a:bodyPr/>
          <a:lstStyle/>
          <a:p>
            <a:fld id="{D2E15BEE-862B-4185-9761-42B7CE77D6C3}" type="slidenum">
              <a:rPr lang="en-NZ" smtClean="0"/>
              <a:pPr/>
              <a:t>‹#›</a:t>
            </a:fld>
            <a:endParaRPr lang="en-N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D768B-2D4F-43A6-914C-FF533F56713E}" type="datetimeFigureOut">
              <a:rPr lang="en-US" smtClean="0"/>
              <a:pPr/>
              <a:t>27/11/13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F63BEFD3-C411-464E-B0E7-3E19DEC0400F}" type="slidenum">
              <a:rPr lang="en-NZ" smtClean="0"/>
              <a:pPr/>
              <a:t>‹#›</a:t>
            </a:fld>
            <a:endParaRPr lang="en-NZ"/>
          </a:p>
        </p:txBody>
      </p:sp>
    </p:spTree>
    <p:extLst>
      <p:ext uri="{BB962C8B-B14F-4D97-AF65-F5344CB8AC3E}">
        <p14:creationId xmlns:p14="http://schemas.microsoft.com/office/powerpoint/2010/main" val="29154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099" name="Picture 3" descr="C:\Users\Judy\Pictures\Picture1.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234"/>
            <a:ext cx="9144000" cy="6845531"/>
          </a:xfrm>
          <a:prstGeom prst="rect">
            <a:avLst/>
          </a:prstGeom>
          <a:noFill/>
        </p:spPr>
      </p:pic>
      <p:sp>
        <p:nvSpPr>
          <p:cNvPr id="8" name="Rectangle 7"/>
          <p:cNvSpPr/>
          <p:nvPr userDrawn="1"/>
        </p:nvSpPr>
        <p:spPr>
          <a:xfrm>
            <a:off x="0" y="6234"/>
            <a:ext cx="9144000" cy="8304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457200" y="836712"/>
            <a:ext cx="8229600" cy="720080"/>
          </a:xfrm>
        </p:spPr>
        <p:txBody>
          <a:bodyPr/>
          <a:lstStyle/>
          <a:p>
            <a:r>
              <a:rPr lang="en-US" dirty="0" smtClean="0"/>
              <a:t>Click to edit Master title style</a:t>
            </a:r>
            <a:endParaRPr lang="en-NZ"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10"/>
          </p:nvPr>
        </p:nvSpPr>
        <p:spPr/>
        <p:txBody>
          <a:bodyPr/>
          <a:lstStyle/>
          <a:p>
            <a:fld id="{2C55FE8A-7FDA-49D5-957E-C9D06B079642}" type="datetime1">
              <a:rPr lang="en-NZ" smtClean="0"/>
              <a:t>27/11/13</a:t>
            </a:fld>
            <a:endParaRPr lang="en-NZ"/>
          </a:p>
        </p:txBody>
      </p:sp>
      <p:sp>
        <p:nvSpPr>
          <p:cNvPr id="5" name="Footer Placeholder 4"/>
          <p:cNvSpPr>
            <a:spLocks noGrp="1"/>
          </p:cNvSpPr>
          <p:nvPr>
            <p:ph type="ftr" sz="quarter" idx="11"/>
          </p:nvPr>
        </p:nvSpPr>
        <p:spPr>
          <a:xfrm>
            <a:off x="3124200" y="6356350"/>
            <a:ext cx="3464024" cy="365125"/>
          </a:xfrm>
        </p:spPr>
        <p:txBody>
          <a:bodyPr/>
          <a:lstStyle>
            <a:lvl1pPr>
              <a:defRPr/>
            </a:lvl1pPr>
          </a:lstStyle>
          <a:p>
            <a:r>
              <a:rPr lang="en-NZ" dirty="0" smtClean="0"/>
              <a:t>Blank</a:t>
            </a:r>
            <a:endParaRPr lang="en-NZ" dirty="0"/>
          </a:p>
        </p:txBody>
      </p:sp>
      <p:sp>
        <p:nvSpPr>
          <p:cNvPr id="6" name="Slide Number Placeholder 5"/>
          <p:cNvSpPr>
            <a:spLocks noGrp="1"/>
          </p:cNvSpPr>
          <p:nvPr>
            <p:ph type="sldNum" sz="quarter" idx="12"/>
          </p:nvPr>
        </p:nvSpPr>
        <p:spPr>
          <a:xfrm>
            <a:off x="8773616" y="6517853"/>
            <a:ext cx="370384" cy="340147"/>
          </a:xfrm>
        </p:spPr>
        <p:txBody>
          <a:bodyPr/>
          <a:lstStyle/>
          <a:p>
            <a:fld id="{D2E15BEE-862B-4185-9761-42B7CE77D6C3}" type="slidenum">
              <a:rPr lang="en-NZ" smtClean="0"/>
              <a:pPr/>
              <a:t>‹#›</a:t>
            </a:fld>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9698" name="Picture 2" descr="C:\Users\Judy\Pictures\Picture kinnect 1.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3999" cy="6858000"/>
          </a:xfrm>
          <a:prstGeom prst="rect">
            <a:avLst/>
          </a:prstGeom>
          <a:noFill/>
        </p:spPr>
      </p:pic>
      <p:sp>
        <p:nvSpPr>
          <p:cNvPr id="3" name="Text Placeholder 2"/>
          <p:cNvSpPr>
            <a:spLocks noGrp="1"/>
          </p:cNvSpPr>
          <p:nvPr>
            <p:ph type="body" idx="1"/>
          </p:nvPr>
        </p:nvSpPr>
        <p:spPr>
          <a:xfrm>
            <a:off x="755576" y="1916832"/>
            <a:ext cx="7772400" cy="1500187"/>
          </a:xfrm>
        </p:spPr>
        <p:txBody>
          <a:bodyPr anchor="b"/>
          <a:lstStyle>
            <a:lvl1pPr marL="0" indent="0">
              <a:buNone/>
              <a:defRPr lang="en-US" sz="3000" kern="1200" smtClean="0">
                <a:solidFill>
                  <a:schemeClr val="bg1"/>
                </a:solidFill>
                <a:latin typeface="Verdana" pitchFamily="34" charset="0"/>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C7D3C74-0ADC-41B8-8AEB-A65AFC73B886}" type="datetime1">
              <a:rPr lang="en-NZ" smtClean="0"/>
              <a:t>27/11/13</a:t>
            </a:fld>
            <a:endParaRPr lang="en-NZ"/>
          </a:p>
        </p:txBody>
      </p:sp>
      <p:sp>
        <p:nvSpPr>
          <p:cNvPr id="5" name="Footer Placeholder 4"/>
          <p:cNvSpPr>
            <a:spLocks noGrp="1"/>
          </p:cNvSpPr>
          <p:nvPr>
            <p:ph type="ftr" sz="quarter" idx="11"/>
          </p:nvPr>
        </p:nvSpPr>
        <p:spPr>
          <a:xfrm>
            <a:off x="3124200" y="6356350"/>
            <a:ext cx="3536032" cy="365125"/>
          </a:xfrm>
        </p:spPr>
        <p:txBody>
          <a:bodyPr/>
          <a:lstStyle>
            <a:lvl1pPr>
              <a:defRPr/>
            </a:lvl1pPr>
          </a:lstStyle>
          <a:p>
            <a:r>
              <a:rPr lang="en-NZ" dirty="0" smtClean="0"/>
              <a:t>Blank</a:t>
            </a:r>
            <a:endParaRPr lang="en-NZ" dirty="0"/>
          </a:p>
        </p:txBody>
      </p:sp>
      <p:sp>
        <p:nvSpPr>
          <p:cNvPr id="6" name="Slide Number Placeholder 5"/>
          <p:cNvSpPr>
            <a:spLocks noGrp="1"/>
          </p:cNvSpPr>
          <p:nvPr>
            <p:ph type="sldNum" sz="quarter" idx="12"/>
          </p:nvPr>
        </p:nvSpPr>
        <p:spPr>
          <a:xfrm>
            <a:off x="8892480" y="6492875"/>
            <a:ext cx="226368" cy="365125"/>
          </a:xfrm>
        </p:spPr>
        <p:txBody>
          <a:bodyPr/>
          <a:lstStyle/>
          <a:p>
            <a:fld id="{D2E15BEE-862B-4185-9761-42B7CE77D6C3}" type="slidenum">
              <a:rPr lang="en-NZ" smtClean="0"/>
              <a:pPr/>
              <a:t>‹#›</a:t>
            </a:fld>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3" descr="C:\Users\Judy\Pictures\Picture1.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096" y="12469"/>
            <a:ext cx="9144000" cy="6845531"/>
          </a:xfrm>
          <a:prstGeom prst="rect">
            <a:avLst/>
          </a:prstGeom>
          <a:noFill/>
        </p:spPr>
      </p:pic>
      <p:sp>
        <p:nvSpPr>
          <p:cNvPr id="3" name="Text Placeholder 2"/>
          <p:cNvSpPr>
            <a:spLocks noGrp="1"/>
          </p:cNvSpPr>
          <p:nvPr>
            <p:ph type="body" idx="1"/>
          </p:nvPr>
        </p:nvSpPr>
        <p:spPr>
          <a:xfrm>
            <a:off x="722313" y="2906713"/>
            <a:ext cx="7772400" cy="1500187"/>
          </a:xfrm>
        </p:spPr>
        <p:txBody>
          <a:bodyPr anchor="b"/>
          <a:lstStyle>
            <a:lvl1pPr marL="0" indent="0">
              <a:buNone/>
              <a:defRPr lang="en-US" sz="3000" kern="1200" smtClean="0">
                <a:solidFill>
                  <a:schemeClr val="bg1"/>
                </a:solidFill>
                <a:latin typeface="Verdana" pitchFamily="34" charset="0"/>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00F59FD-EB6C-4570-8283-407FCE5D0C34}" type="datetime1">
              <a:rPr lang="en-NZ" smtClean="0"/>
              <a:t>27/11/13</a:t>
            </a:fld>
            <a:endParaRPr lang="en-NZ"/>
          </a:p>
        </p:txBody>
      </p:sp>
      <p:sp>
        <p:nvSpPr>
          <p:cNvPr id="5" name="Footer Placeholder 4"/>
          <p:cNvSpPr>
            <a:spLocks noGrp="1"/>
          </p:cNvSpPr>
          <p:nvPr>
            <p:ph type="ftr" sz="quarter" idx="11"/>
          </p:nvPr>
        </p:nvSpPr>
        <p:spPr/>
        <p:txBody>
          <a:bodyPr/>
          <a:lstStyle>
            <a:lvl1pPr>
              <a:defRPr/>
            </a:lvl1pPr>
          </a:lstStyle>
          <a:p>
            <a:r>
              <a:rPr lang="en-NZ" dirty="0" smtClean="0"/>
              <a:t>Blank</a:t>
            </a:r>
            <a:endParaRPr lang="en-NZ" dirty="0"/>
          </a:p>
        </p:txBody>
      </p:sp>
      <p:sp>
        <p:nvSpPr>
          <p:cNvPr id="6" name="Slide Number Placeholder 5"/>
          <p:cNvSpPr>
            <a:spLocks noGrp="1"/>
          </p:cNvSpPr>
          <p:nvPr>
            <p:ph type="sldNum" sz="quarter" idx="12"/>
          </p:nvPr>
        </p:nvSpPr>
        <p:spPr/>
        <p:txBody>
          <a:bodyPr/>
          <a:lstStyle/>
          <a:p>
            <a:fld id="{D2E15BEE-862B-4185-9761-42B7CE77D6C3}" type="slidenum">
              <a:rPr lang="en-NZ" smtClean="0"/>
              <a:pPr/>
              <a:t>‹#›</a:t>
            </a:fld>
            <a:endParaRPr lang="en-NZ"/>
          </a:p>
        </p:txBody>
      </p:sp>
      <p:sp>
        <p:nvSpPr>
          <p:cNvPr id="2" name="Rectangle 1"/>
          <p:cNvSpPr/>
          <p:nvPr userDrawn="1"/>
        </p:nvSpPr>
        <p:spPr>
          <a:xfrm>
            <a:off x="0" y="6234"/>
            <a:ext cx="9144000" cy="8304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146" name="Picture 2" descr="C:\Users\Judy\Pictures\continuation.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512" y="0"/>
            <a:ext cx="9180512" cy="6858000"/>
          </a:xfrm>
          <a:prstGeom prst="rect">
            <a:avLst/>
          </a:prstGeom>
          <a:noFill/>
        </p:spPr>
      </p:pic>
      <p:sp>
        <p:nvSpPr>
          <p:cNvPr id="8" name="Rectangle 7"/>
          <p:cNvSpPr/>
          <p:nvPr userDrawn="1"/>
        </p:nvSpPr>
        <p:spPr>
          <a:xfrm rot="16200000">
            <a:off x="-3227173" y="3163280"/>
            <a:ext cx="6885386" cy="504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US" dirty="0" smtClean="0"/>
              <a:t>Click to edit Master title style</a:t>
            </a:r>
            <a:endParaRPr lang="en-NZ" dirty="0"/>
          </a:p>
        </p:txBody>
      </p:sp>
      <p:sp>
        <p:nvSpPr>
          <p:cNvPr id="4" name="Date Placeholder 3"/>
          <p:cNvSpPr>
            <a:spLocks noGrp="1"/>
          </p:cNvSpPr>
          <p:nvPr>
            <p:ph type="dt" sz="half" idx="10"/>
          </p:nvPr>
        </p:nvSpPr>
        <p:spPr/>
        <p:txBody>
          <a:bodyPr/>
          <a:lstStyle/>
          <a:p>
            <a:fld id="{649AD581-C856-468E-8EAD-C108FFE01328}" type="datetime1">
              <a:rPr lang="en-NZ" smtClean="0"/>
              <a:t>27/11/13</a:t>
            </a:fld>
            <a:endParaRPr lang="en-NZ"/>
          </a:p>
        </p:txBody>
      </p:sp>
      <p:sp>
        <p:nvSpPr>
          <p:cNvPr id="5" name="Footer Placeholder 4"/>
          <p:cNvSpPr>
            <a:spLocks noGrp="1"/>
          </p:cNvSpPr>
          <p:nvPr>
            <p:ph type="ftr" sz="quarter" idx="11"/>
          </p:nvPr>
        </p:nvSpPr>
        <p:spPr/>
        <p:txBody>
          <a:bodyPr/>
          <a:lstStyle>
            <a:lvl1pPr>
              <a:defRPr/>
            </a:lvl1pPr>
          </a:lstStyle>
          <a:p>
            <a:r>
              <a:rPr lang="en-NZ" dirty="0" smtClean="0"/>
              <a:t>Blank</a:t>
            </a:r>
            <a:endParaRPr lang="en-NZ" dirty="0"/>
          </a:p>
        </p:txBody>
      </p:sp>
      <p:sp>
        <p:nvSpPr>
          <p:cNvPr id="6" name="Slide Number Placeholder 5"/>
          <p:cNvSpPr>
            <a:spLocks noGrp="1"/>
          </p:cNvSpPr>
          <p:nvPr>
            <p:ph type="sldNum" sz="quarter" idx="12"/>
          </p:nvPr>
        </p:nvSpPr>
        <p:spPr/>
        <p:txBody>
          <a:bodyPr/>
          <a:lstStyle/>
          <a:p>
            <a:fld id="{D2E15BEE-862B-4185-9761-42B7CE77D6C3}" type="slidenum">
              <a:rPr lang="en-NZ" smtClean="0"/>
              <a:pPr/>
              <a:t>‹#›</a:t>
            </a:fld>
            <a:endParaRPr lang="en-NZ"/>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122" name="Picture 2" descr="C:\Users\Judy\Pictures\continuation.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512" y="0"/>
            <a:ext cx="9180512" cy="6858000"/>
          </a:xfrm>
          <a:prstGeom prst="rect">
            <a:avLst/>
          </a:prstGeom>
          <a:noFill/>
        </p:spPr>
      </p:pic>
      <p:sp>
        <p:nvSpPr>
          <p:cNvPr id="8" name="Rectangle 7"/>
          <p:cNvSpPr/>
          <p:nvPr userDrawn="1"/>
        </p:nvSpPr>
        <p:spPr>
          <a:xfrm rot="16200000">
            <a:off x="-3227173" y="3163280"/>
            <a:ext cx="6885386" cy="504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US" dirty="0" smtClean="0"/>
              <a:t>Click to edit Master title style</a:t>
            </a:r>
            <a:endParaRPr lang="en-NZ"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10"/>
          </p:nvPr>
        </p:nvSpPr>
        <p:spPr/>
        <p:txBody>
          <a:bodyPr/>
          <a:lstStyle/>
          <a:p>
            <a:fld id="{92B54CFE-122D-4610-A184-225181610688}" type="datetime1">
              <a:rPr lang="en-NZ" smtClean="0"/>
              <a:t>27/11/13</a:t>
            </a:fld>
            <a:endParaRPr lang="en-NZ"/>
          </a:p>
        </p:txBody>
      </p:sp>
      <p:sp>
        <p:nvSpPr>
          <p:cNvPr id="5" name="Footer Placeholder 4"/>
          <p:cNvSpPr>
            <a:spLocks noGrp="1"/>
          </p:cNvSpPr>
          <p:nvPr>
            <p:ph type="ftr" sz="quarter" idx="11"/>
          </p:nvPr>
        </p:nvSpPr>
        <p:spPr/>
        <p:txBody>
          <a:bodyPr/>
          <a:lstStyle>
            <a:lvl1pPr>
              <a:defRPr/>
            </a:lvl1pPr>
          </a:lstStyle>
          <a:p>
            <a:r>
              <a:rPr lang="en-NZ" dirty="0" smtClean="0"/>
              <a:t>Blank</a:t>
            </a:r>
            <a:endParaRPr lang="en-NZ" dirty="0"/>
          </a:p>
        </p:txBody>
      </p:sp>
      <p:sp>
        <p:nvSpPr>
          <p:cNvPr id="6" name="Slide Number Placeholder 5"/>
          <p:cNvSpPr>
            <a:spLocks noGrp="1"/>
          </p:cNvSpPr>
          <p:nvPr>
            <p:ph type="sldNum" sz="quarter" idx="12"/>
          </p:nvPr>
        </p:nvSpPr>
        <p:spPr>
          <a:xfrm>
            <a:off x="6553200" y="6356350"/>
            <a:ext cx="899120" cy="365125"/>
          </a:xfrm>
        </p:spPr>
        <p:txBody>
          <a:bodyPr/>
          <a:lstStyle/>
          <a:p>
            <a:fld id="{D2E15BEE-862B-4185-9761-42B7CE77D6C3}" type="slidenum">
              <a:rPr lang="en-NZ" smtClean="0"/>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7938"/>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userDrawn="1"/>
        </p:nvSpPr>
        <p:spPr>
          <a:xfrm>
            <a:off x="0" y="0"/>
            <a:ext cx="9144000"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ln>
            <a:solidFill>
              <a:schemeClr val="bg1"/>
            </a:solidFill>
          </a:ln>
        </p:spPr>
        <p:txBody>
          <a:bodyPr/>
          <a:lstStyle/>
          <a:p>
            <a:r>
              <a:rPr lang="en-US" dirty="0" smtClean="0"/>
              <a:t>Click to edit Master title style</a:t>
            </a:r>
            <a:endParaRPr lang="en-NZ"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27115570-0030-47DC-AC62-356C522A33F1}" type="datetime1">
              <a:rPr lang="en-NZ" smtClean="0"/>
              <a:t>27/11/13</a:t>
            </a:fld>
            <a:endParaRPr lang="en-NZ"/>
          </a:p>
        </p:txBody>
      </p:sp>
      <p:sp>
        <p:nvSpPr>
          <p:cNvPr id="6" name="Footer Placeholder 5"/>
          <p:cNvSpPr>
            <a:spLocks noGrp="1"/>
          </p:cNvSpPr>
          <p:nvPr>
            <p:ph type="ftr" sz="quarter" idx="11"/>
          </p:nvPr>
        </p:nvSpPr>
        <p:spPr/>
        <p:txBody>
          <a:bodyPr/>
          <a:lstStyle>
            <a:lvl1pPr>
              <a:defRPr/>
            </a:lvl1pPr>
          </a:lstStyle>
          <a:p>
            <a:r>
              <a:rPr lang="en-NZ" dirty="0" smtClean="0"/>
              <a:t>Blank</a:t>
            </a:r>
            <a:endParaRPr lang="en-NZ" dirty="0"/>
          </a:p>
        </p:txBody>
      </p:sp>
      <p:sp>
        <p:nvSpPr>
          <p:cNvPr id="7" name="Slide Number Placeholder 6"/>
          <p:cNvSpPr>
            <a:spLocks noGrp="1"/>
          </p:cNvSpPr>
          <p:nvPr>
            <p:ph type="sldNum" sz="quarter" idx="12"/>
          </p:nvPr>
        </p:nvSpPr>
        <p:spPr/>
        <p:txBody>
          <a:bodyPr/>
          <a:lstStyle/>
          <a:p>
            <a:fld id="{D2E15BEE-862B-4185-9761-42B7CE77D6C3}"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3" descr="C:\Users\Judy\Pictures\Picture1.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234"/>
            <a:ext cx="9144000" cy="6845531"/>
          </a:xfrm>
          <a:prstGeom prst="rect">
            <a:avLst/>
          </a:prstGeom>
          <a:noFill/>
        </p:spPr>
      </p:pic>
      <p:sp>
        <p:nvSpPr>
          <p:cNvPr id="3" name="Date Placeholder 2"/>
          <p:cNvSpPr>
            <a:spLocks noGrp="1"/>
          </p:cNvSpPr>
          <p:nvPr>
            <p:ph type="dt" sz="half" idx="10"/>
          </p:nvPr>
        </p:nvSpPr>
        <p:spPr/>
        <p:txBody>
          <a:bodyPr/>
          <a:lstStyle/>
          <a:p>
            <a:fld id="{4687822D-BFA4-4FA1-B8AC-C1DB1183C947}" type="datetime1">
              <a:rPr lang="en-NZ" smtClean="0"/>
              <a:t>27/11/13</a:t>
            </a:fld>
            <a:endParaRPr lang="en-NZ"/>
          </a:p>
        </p:txBody>
      </p:sp>
      <p:sp>
        <p:nvSpPr>
          <p:cNvPr id="4" name="Footer Placeholder 3"/>
          <p:cNvSpPr>
            <a:spLocks noGrp="1"/>
          </p:cNvSpPr>
          <p:nvPr>
            <p:ph type="ftr" sz="quarter" idx="11"/>
          </p:nvPr>
        </p:nvSpPr>
        <p:spPr/>
        <p:txBody>
          <a:bodyPr/>
          <a:lstStyle>
            <a:lvl1pPr>
              <a:defRPr/>
            </a:lvl1pPr>
          </a:lstStyle>
          <a:p>
            <a:r>
              <a:rPr lang="en-NZ" dirty="0" smtClean="0"/>
              <a:t>Blank</a:t>
            </a:r>
            <a:endParaRPr lang="en-NZ" dirty="0"/>
          </a:p>
        </p:txBody>
      </p:sp>
      <p:sp>
        <p:nvSpPr>
          <p:cNvPr id="5" name="Slide Number Placeholder 4"/>
          <p:cNvSpPr>
            <a:spLocks noGrp="1"/>
          </p:cNvSpPr>
          <p:nvPr>
            <p:ph type="sldNum" sz="quarter" idx="12"/>
          </p:nvPr>
        </p:nvSpPr>
        <p:spPr/>
        <p:txBody>
          <a:bodyPr/>
          <a:lstStyle/>
          <a:p>
            <a:fld id="{D2E15BEE-862B-4185-9761-42B7CE77D6C3}" type="slidenum">
              <a:rPr lang="en-NZ" smtClean="0"/>
              <a:pPr/>
              <a:t>‹#›</a:t>
            </a:fld>
            <a:endParaRPr lang="en-NZ"/>
          </a:p>
        </p:txBody>
      </p:sp>
      <p:sp>
        <p:nvSpPr>
          <p:cNvPr id="7" name="Rectangle 6"/>
          <p:cNvSpPr/>
          <p:nvPr userDrawn="1"/>
        </p:nvSpPr>
        <p:spPr>
          <a:xfrm>
            <a:off x="0" y="6234"/>
            <a:ext cx="9144000" cy="8304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US" dirty="0" smtClean="0"/>
              <a:t>Click to edit Master title style</a:t>
            </a:r>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7938"/>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userDrawn="1"/>
        </p:nvSpPr>
        <p:spPr>
          <a:xfrm>
            <a:off x="0" y="7938"/>
            <a:ext cx="9144000" cy="828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C2C54-A038-4BDC-970A-8FD7ECAEA6C3}" type="datetime1">
              <a:rPr lang="en-NZ" smtClean="0"/>
              <a:t>27/11/13</a:t>
            </a:fld>
            <a:endParaRPr lang="en-NZ"/>
          </a:p>
        </p:txBody>
      </p:sp>
      <p:sp>
        <p:nvSpPr>
          <p:cNvPr id="6" name="Footer Placeholder 5"/>
          <p:cNvSpPr>
            <a:spLocks noGrp="1"/>
          </p:cNvSpPr>
          <p:nvPr>
            <p:ph type="ftr" sz="quarter" idx="11"/>
          </p:nvPr>
        </p:nvSpPr>
        <p:spPr/>
        <p:txBody>
          <a:bodyPr/>
          <a:lstStyle>
            <a:lvl1pPr>
              <a:defRPr/>
            </a:lvl1pPr>
          </a:lstStyle>
          <a:p>
            <a:r>
              <a:rPr lang="en-NZ" dirty="0" smtClean="0"/>
              <a:t>Blank</a:t>
            </a:r>
            <a:endParaRPr lang="en-NZ" dirty="0"/>
          </a:p>
        </p:txBody>
      </p:sp>
      <p:sp>
        <p:nvSpPr>
          <p:cNvPr id="7" name="Slide Number Placeholder 6"/>
          <p:cNvSpPr>
            <a:spLocks noGrp="1"/>
          </p:cNvSpPr>
          <p:nvPr>
            <p:ph type="sldNum" sz="quarter" idx="12"/>
          </p:nvPr>
        </p:nvSpPr>
        <p:spPr/>
        <p:txBody>
          <a:bodyPr/>
          <a:lstStyle/>
          <a:p>
            <a:fld id="{D2E15BEE-862B-4185-9761-42B7CE77D6C3}"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81982-639D-4F51-AE2A-0EF73A724C8A}" type="datetime1">
              <a:rPr lang="en-NZ" smtClean="0"/>
              <a:t>27/11/13</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NZ" dirty="0" smtClean="0"/>
              <a:t>Blank</a:t>
            </a:r>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15BEE-862B-4185-9761-42B7CE77D6C3}"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60" r:id="rId5"/>
    <p:sldLayoutId id="2147483661" r:id="rId6"/>
    <p:sldLayoutId id="2147483652" r:id="rId7"/>
    <p:sldLayoutId id="2147483654" r:id="rId8"/>
    <p:sldLayoutId id="2147483656" r:id="rId9"/>
    <p:sldLayoutId id="2147483657" r:id="rId10"/>
    <p:sldLayoutId id="2147483658" r:id="rId11"/>
    <p:sldLayoutId id="2147483663" r:id="rId12"/>
  </p:sldLayoutIdLst>
  <p:hf hdr="0" ftr="0" dt="0"/>
  <p:txStyles>
    <p:titleStyle>
      <a:lvl1pPr algn="ctr" defTabSz="9144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file:///\\localhost\Users\kmckegg\Dropbox\AEA%202013\Document2!OLE_LINK1" TargetMode="External"/><Relationship Id="rId5" Type="http://schemas.openxmlformats.org/officeDocument/2006/relationships/image" Target="../media/image23.emf"/><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6" Type="http://schemas.openxmlformats.org/officeDocument/2006/relationships/image" Target="../media/image27.emf"/><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1" Type="http://schemas.openxmlformats.org/officeDocument/2006/relationships/slideLayout" Target="../slideLayouts/slideLayout8.xml"/><Relationship Id="rId2" Type="http://schemas.openxmlformats.org/officeDocument/2006/relationships/image" Target="../media/image3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3" Type="http://schemas.openxmlformats.org/officeDocument/2006/relationships/oleObject" Target="file:///\\localhost\Users\kmckegg\Dropbox\AEA%202013\Macintosh%20HD:Users:kmckegg:Dropbox:Whaiora:Final%20report:130920%20Kia%20Rite%20Kia%20Ora%20FINAL%20report%20vxxx.docx!OLE_LINK1" TargetMode="External"/><Relationship Id="rId4" Type="http://schemas.openxmlformats.org/officeDocument/2006/relationships/image" Target="../media/image36.emf"/><Relationship Id="rId5" Type="http://schemas.openxmlformats.org/officeDocument/2006/relationships/image" Target="../media/image3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kate@kinnect.co.nz" TargetMode="External"/><Relationship Id="rId3" Type="http://schemas.openxmlformats.org/officeDocument/2006/relationships/hyperlink" Target="http://www.knowledgeinstitute.co.nz"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1470025"/>
          </a:xfrm>
        </p:spPr>
        <p:txBody>
          <a:bodyPr>
            <a:normAutofit fontScale="90000"/>
          </a:bodyPr>
          <a:lstStyle/>
          <a:p>
            <a:r>
              <a:rPr lang="en-US" dirty="0">
                <a:solidFill>
                  <a:schemeClr val="bg1"/>
                </a:solidFill>
              </a:rPr>
              <a:t>Focusing the Evaluative Dance – The Value of Rubrics in Messy Non-Profit Evaluation Contexts </a:t>
            </a:r>
            <a:endParaRPr lang="en-AU" dirty="0">
              <a:solidFill>
                <a:schemeClr val="bg1"/>
              </a:solidFill>
            </a:endParaRPr>
          </a:p>
        </p:txBody>
      </p:sp>
      <p:sp>
        <p:nvSpPr>
          <p:cNvPr id="3" name="Subtitle 2"/>
          <p:cNvSpPr>
            <a:spLocks noGrp="1"/>
          </p:cNvSpPr>
          <p:nvPr>
            <p:ph type="subTitle" idx="1"/>
          </p:nvPr>
        </p:nvSpPr>
        <p:spPr>
          <a:xfrm>
            <a:off x="1371600" y="2276872"/>
            <a:ext cx="6400800" cy="1752600"/>
          </a:xfrm>
        </p:spPr>
        <p:txBody>
          <a:bodyPr>
            <a:normAutofit fontScale="85000" lnSpcReduction="20000"/>
          </a:bodyPr>
          <a:lstStyle/>
          <a:p>
            <a:endParaRPr lang="en-NZ" dirty="0" smtClean="0">
              <a:solidFill>
                <a:schemeClr val="bg1"/>
              </a:solidFill>
            </a:endParaRPr>
          </a:p>
          <a:p>
            <a:r>
              <a:rPr lang="en-NZ" dirty="0" smtClean="0">
                <a:solidFill>
                  <a:schemeClr val="bg1"/>
                </a:solidFill>
              </a:rPr>
              <a:t>Kate McKegg</a:t>
            </a:r>
          </a:p>
          <a:p>
            <a:r>
              <a:rPr lang="en-NZ" dirty="0" smtClean="0">
                <a:solidFill>
                  <a:schemeClr val="bg1"/>
                </a:solidFill>
              </a:rPr>
              <a:t>American Evaluation Association Conference </a:t>
            </a:r>
          </a:p>
          <a:p>
            <a:r>
              <a:rPr lang="en-NZ" dirty="0" smtClean="0">
                <a:solidFill>
                  <a:schemeClr val="bg1"/>
                </a:solidFill>
              </a:rPr>
              <a:t>Washington DC, 2013</a:t>
            </a:r>
            <a:endParaRPr lang="en-NZ" dirty="0">
              <a:solidFill>
                <a:schemeClr val="bg1"/>
              </a:solidFill>
            </a:endParaRPr>
          </a:p>
        </p:txBody>
      </p:sp>
    </p:spTree>
    <p:extLst>
      <p:ext uri="{BB962C8B-B14F-4D97-AF65-F5344CB8AC3E}">
        <p14:creationId xmlns:p14="http://schemas.microsoft.com/office/powerpoint/2010/main" val="27361530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E15BEE-862B-4185-9761-42B7CE77D6C3}" type="slidenum">
              <a:rPr lang="en-NZ" smtClean="0"/>
              <a:pPr/>
              <a:t>10</a:t>
            </a:fld>
            <a:endParaRPr lang="en-NZ" dirty="0"/>
          </a:p>
        </p:txBody>
      </p:sp>
      <p:pic>
        <p:nvPicPr>
          <p:cNvPr id="4" name="Picture 1" descr="APO Sistema July2011 -37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624" y="1268760"/>
            <a:ext cx="6785552" cy="4525963"/>
          </a:xfrm>
          <a:prstGeom prst="rect">
            <a:avLst/>
          </a:prstGeom>
          <a:noFill/>
          <a:ln w="9525">
            <a:noFill/>
            <a:miter lim="800000"/>
            <a:headEnd/>
            <a:tailEnd/>
          </a:ln>
        </p:spPr>
      </p:pic>
    </p:spTree>
    <p:extLst>
      <p:ext uri="{BB962C8B-B14F-4D97-AF65-F5344CB8AC3E}">
        <p14:creationId xmlns:p14="http://schemas.microsoft.com/office/powerpoint/2010/main" val="169082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394" y="78943"/>
            <a:ext cx="1440160" cy="1080120"/>
          </a:xfrm>
          <a:prstGeom prst="round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Ministry of Culture and Heritage &amp; Minister</a:t>
            </a:r>
          </a:p>
        </p:txBody>
      </p:sp>
      <p:sp>
        <p:nvSpPr>
          <p:cNvPr id="5" name="Rounded Rectangle 4"/>
          <p:cNvSpPr/>
          <p:nvPr/>
        </p:nvSpPr>
        <p:spPr>
          <a:xfrm>
            <a:off x="34394" y="4646523"/>
            <a:ext cx="1440160" cy="1080120"/>
          </a:xfrm>
          <a:prstGeom prst="round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Contributing Schools</a:t>
            </a:r>
          </a:p>
        </p:txBody>
      </p:sp>
      <p:sp>
        <p:nvSpPr>
          <p:cNvPr id="6" name="Rounded Rectangle 5"/>
          <p:cNvSpPr/>
          <p:nvPr/>
        </p:nvSpPr>
        <p:spPr>
          <a:xfrm>
            <a:off x="34394" y="1203687"/>
            <a:ext cx="1440160" cy="1080120"/>
          </a:xfrm>
          <a:prstGeom prst="round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Auckland Philharmonic Orchestra </a:t>
            </a:r>
          </a:p>
        </p:txBody>
      </p:sp>
      <p:sp>
        <p:nvSpPr>
          <p:cNvPr id="7" name="Rounded Rectangle 6"/>
          <p:cNvSpPr/>
          <p:nvPr/>
        </p:nvSpPr>
        <p:spPr>
          <a:xfrm>
            <a:off x="34394" y="2355815"/>
            <a:ext cx="1440160" cy="1080120"/>
          </a:xfrm>
          <a:prstGeom prst="round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Programme Director, </a:t>
            </a:r>
            <a:r>
              <a:rPr lang="en-US" sz="1600" dirty="0" err="1" smtClean="0">
                <a:solidFill>
                  <a:schemeClr val="tx1"/>
                </a:solidFill>
              </a:rPr>
              <a:t>mgmt</a:t>
            </a:r>
            <a:r>
              <a:rPr lang="en-US" sz="1600" dirty="0" smtClean="0">
                <a:solidFill>
                  <a:schemeClr val="tx1"/>
                </a:solidFill>
              </a:rPr>
              <a:t>, staff &amp; volunteers</a:t>
            </a:r>
            <a:endParaRPr lang="en-US" sz="1600" dirty="0">
              <a:solidFill>
                <a:schemeClr val="tx1"/>
              </a:solidFill>
            </a:endParaRPr>
          </a:p>
        </p:txBody>
      </p:sp>
      <p:sp>
        <p:nvSpPr>
          <p:cNvPr id="8" name="Rounded Rectangle 7"/>
          <p:cNvSpPr/>
          <p:nvPr/>
        </p:nvSpPr>
        <p:spPr>
          <a:xfrm>
            <a:off x="34394" y="3494395"/>
            <a:ext cx="1440160" cy="1080120"/>
          </a:xfrm>
          <a:prstGeom prst="round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Community Supporters and </a:t>
            </a:r>
            <a:r>
              <a:rPr lang="en-US" sz="1600" dirty="0" err="1">
                <a:solidFill>
                  <a:schemeClr val="tx1"/>
                </a:solidFill>
              </a:rPr>
              <a:t>Organisations</a:t>
            </a:r>
            <a:r>
              <a:rPr lang="en-US" sz="1600" dirty="0">
                <a:solidFill>
                  <a:schemeClr val="tx1"/>
                </a:solidFill>
              </a:rPr>
              <a:t> </a:t>
            </a:r>
          </a:p>
        </p:txBody>
      </p:sp>
      <p:sp>
        <p:nvSpPr>
          <p:cNvPr id="9" name="Rounded Rectangle 8"/>
          <p:cNvSpPr/>
          <p:nvPr/>
        </p:nvSpPr>
        <p:spPr>
          <a:xfrm>
            <a:off x="34394" y="5726643"/>
            <a:ext cx="1440160" cy="1080120"/>
          </a:xfrm>
          <a:prstGeom prst="round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err="1">
                <a:solidFill>
                  <a:schemeClr val="tx1"/>
                </a:solidFill>
              </a:rPr>
              <a:t>Sistema</a:t>
            </a:r>
            <a:r>
              <a:rPr lang="en-US" sz="1600" dirty="0">
                <a:solidFill>
                  <a:schemeClr val="tx1"/>
                </a:solidFill>
              </a:rPr>
              <a:t> Families </a:t>
            </a:r>
          </a:p>
        </p:txBody>
      </p:sp>
      <p:graphicFrame>
        <p:nvGraphicFramePr>
          <p:cNvPr id="10" name="Content Placeholder 3"/>
          <p:cNvGraphicFramePr>
            <a:graphicFrameLocks/>
          </p:cNvGraphicFramePr>
          <p:nvPr>
            <p:extLst>
              <p:ext uri="{D42A27DB-BD31-4B8C-83A1-F6EECF244321}">
                <p14:modId xmlns:p14="http://schemas.microsoft.com/office/powerpoint/2010/main" val="1248123002"/>
              </p:ext>
            </p:extLst>
          </p:nvPr>
        </p:nvGraphicFramePr>
        <p:xfrm>
          <a:off x="1546562" y="0"/>
          <a:ext cx="6300192" cy="6814601"/>
        </p:xfrm>
        <a:graphic>
          <a:graphicData uri="http://schemas.openxmlformats.org/drawingml/2006/table">
            <a:tbl>
              <a:tblPr firstRow="1" bandRow="1">
                <a:tableStyleId>{8A107856-5554-42FB-B03E-39F5DBC370BA}</a:tableStyleId>
              </a:tblPr>
              <a:tblGrid>
                <a:gridCol w="6300192"/>
              </a:tblGrid>
              <a:tr h="1043588">
                <a:tc>
                  <a:txBody>
                    <a:bodyPr/>
                    <a:lstStyle/>
                    <a:p>
                      <a:endParaRPr lang="en-US" dirty="0" smtClean="0"/>
                    </a:p>
                    <a:p>
                      <a:r>
                        <a:rPr lang="en-US" b="0" dirty="0" smtClean="0"/>
                        <a:t>Is this programme worth</a:t>
                      </a:r>
                      <a:r>
                        <a:rPr lang="en-US" b="0" baseline="0" dirty="0" smtClean="0"/>
                        <a:t> continuing to fund?</a:t>
                      </a:r>
                    </a:p>
                    <a:p>
                      <a:endParaRPr lang="en-US" b="0" baseline="0" dirty="0" smtClean="0"/>
                    </a:p>
                  </a:txBody>
                  <a:tcPr/>
                </a:tc>
              </a:tr>
              <a:tr h="1331455">
                <a:tc>
                  <a:txBody>
                    <a:bodyPr/>
                    <a:lstStyle/>
                    <a:p>
                      <a:r>
                        <a:rPr lang="en-US" dirty="0" smtClean="0"/>
                        <a:t>How valuable is</a:t>
                      </a:r>
                      <a:r>
                        <a:rPr lang="en-US" baseline="0" dirty="0" smtClean="0"/>
                        <a:t> the programme to the community, to schools, to the children and their families?</a:t>
                      </a:r>
                    </a:p>
                    <a:p>
                      <a:r>
                        <a:rPr lang="en-US" baseline="0" dirty="0" smtClean="0"/>
                        <a:t>What can we learn that we can share with others and apply in other settings?</a:t>
                      </a:r>
                    </a:p>
                    <a:p>
                      <a:endParaRPr lang="en-US" sz="800" dirty="0"/>
                    </a:p>
                  </a:txBody>
                  <a:tcPr/>
                </a:tc>
              </a:tr>
              <a:tr h="1108331">
                <a:tc>
                  <a:txBody>
                    <a:bodyPr/>
                    <a:lstStyle/>
                    <a:p>
                      <a:endParaRPr lang="en-US" sz="800" dirty="0" smtClean="0"/>
                    </a:p>
                    <a:p>
                      <a:r>
                        <a:rPr lang="en-US" dirty="0" smtClean="0"/>
                        <a:t>How effectively have we implemented the programme </a:t>
                      </a:r>
                    </a:p>
                    <a:p>
                      <a:r>
                        <a:rPr lang="en-US" dirty="0" smtClean="0"/>
                        <a:t>How well are we delivering the programme?</a:t>
                      </a:r>
                    </a:p>
                    <a:p>
                      <a:r>
                        <a:rPr lang="en-US" dirty="0" smtClean="0"/>
                        <a:t>Are</a:t>
                      </a:r>
                      <a:r>
                        <a:rPr lang="en-US" baseline="0" dirty="0" smtClean="0"/>
                        <a:t> there things we can improve and do better?</a:t>
                      </a:r>
                    </a:p>
                  </a:txBody>
                  <a:tcPr/>
                </a:tc>
              </a:tr>
              <a:tr h="1228380">
                <a:tc>
                  <a:txBody>
                    <a:bodyPr/>
                    <a:lstStyle/>
                    <a:p>
                      <a:r>
                        <a:rPr lang="en-US" dirty="0" smtClean="0"/>
                        <a:t>How effective is the programme</a:t>
                      </a:r>
                      <a:r>
                        <a:rPr lang="en-US" baseline="0" dirty="0" smtClean="0"/>
                        <a:t> in supporting the aspirations and success of our local children?</a:t>
                      </a:r>
                    </a:p>
                    <a:p>
                      <a:r>
                        <a:rPr lang="en-US" baseline="0" dirty="0" smtClean="0"/>
                        <a:t>How effectively is the programme contributing to our community?</a:t>
                      </a:r>
                      <a:endParaRPr lang="en-US" dirty="0"/>
                    </a:p>
                  </a:txBody>
                  <a:tcPr/>
                </a:tc>
              </a:tr>
              <a:tr h="1207599">
                <a:tc>
                  <a:txBody>
                    <a:bodyPr/>
                    <a:lstStyle/>
                    <a:p>
                      <a:r>
                        <a:rPr lang="en-US" dirty="0" smtClean="0"/>
                        <a:t>How well does the programme</a:t>
                      </a:r>
                      <a:r>
                        <a:rPr lang="en-US" baseline="0" dirty="0" smtClean="0"/>
                        <a:t> influence children’s learning, </a:t>
                      </a:r>
                      <a:r>
                        <a:rPr lang="en-US" baseline="0" dirty="0" err="1" smtClean="0"/>
                        <a:t>behaviour</a:t>
                      </a:r>
                      <a:r>
                        <a:rPr lang="en-US" baseline="0" dirty="0" smtClean="0"/>
                        <a:t> and engagement in education?</a:t>
                      </a:r>
                    </a:p>
                    <a:p>
                      <a:r>
                        <a:rPr lang="en-US" baseline="0" dirty="0" smtClean="0"/>
                        <a:t>Is it worth us continuing to support children’s involvement?</a:t>
                      </a:r>
                    </a:p>
                    <a:p>
                      <a:endParaRPr lang="en-US" baseline="0" dirty="0" smtClean="0"/>
                    </a:p>
                  </a:txBody>
                  <a:tcPr/>
                </a:tc>
              </a:tr>
              <a:tr h="895248">
                <a:tc>
                  <a:txBody>
                    <a:bodyPr/>
                    <a:lstStyle/>
                    <a:p>
                      <a:r>
                        <a:rPr lang="en-US" dirty="0" smtClean="0"/>
                        <a:t>How well does the programme support my child’s aspirations</a:t>
                      </a:r>
                      <a:r>
                        <a:rPr lang="en-US" baseline="0" dirty="0" smtClean="0"/>
                        <a:t> and wellbeing?</a:t>
                      </a:r>
                    </a:p>
                  </a:txBody>
                  <a:tcPr/>
                </a:tc>
              </a:tr>
            </a:tbl>
          </a:graphicData>
        </a:graphic>
      </p:graphicFrame>
      <p:pic>
        <p:nvPicPr>
          <p:cNvPr id="11" name="Picture 10" descr="E:\Photos for AUT\APO Sistema July2011 -4441.jpg"/>
          <p:cNvPicPr/>
          <p:nvPr/>
        </p:nvPicPr>
        <p:blipFill rotWithShape="1">
          <a:blip r:embed="rId3" cstate="email">
            <a:extLst>
              <a:ext uri="{28A0092B-C50C-407E-A947-70E740481C1C}">
                <a14:useLocalDpi xmlns:a14="http://schemas.microsoft.com/office/drawing/2010/main"/>
              </a:ext>
            </a:extLst>
          </a:blip>
          <a:srcRect b="-229"/>
          <a:stretch/>
        </p:blipFill>
        <p:spPr bwMode="auto">
          <a:xfrm>
            <a:off x="7811387" y="0"/>
            <a:ext cx="1332613"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63875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99110778"/>
              </p:ext>
            </p:extLst>
          </p:nvPr>
        </p:nvGraphicFramePr>
        <p:xfrm>
          <a:off x="-13817" y="0"/>
          <a:ext cx="9157817" cy="6978495"/>
        </p:xfrm>
        <a:graphic>
          <a:graphicData uri="http://schemas.openxmlformats.org/drawingml/2006/table">
            <a:tbl>
              <a:tblPr firstRow="1" bandRow="1">
                <a:tableStyleId>{9DCAF9ED-07DC-4A11-8D7F-57B35C25682E}</a:tableStyleId>
              </a:tblPr>
              <a:tblGrid>
                <a:gridCol w="1701898"/>
                <a:gridCol w="7455919"/>
              </a:tblGrid>
              <a:tr h="733329">
                <a:tc>
                  <a:txBody>
                    <a:bodyPr/>
                    <a:lstStyle/>
                    <a:p>
                      <a:r>
                        <a:rPr lang="en-US" sz="2000" dirty="0" smtClean="0"/>
                        <a:t>Programme Dimension</a:t>
                      </a:r>
                      <a:endParaRPr lang="en-US" sz="2000" dirty="0"/>
                    </a:p>
                  </a:txBody>
                  <a:tcPr/>
                </a:tc>
                <a:tc>
                  <a:txBody>
                    <a:bodyPr/>
                    <a:lstStyle/>
                    <a:p>
                      <a:r>
                        <a:rPr lang="en-US" sz="2000" dirty="0" smtClean="0"/>
                        <a:t>Evaluation Criteria</a:t>
                      </a:r>
                      <a:endParaRPr lang="en-US" sz="2000" dirty="0"/>
                    </a:p>
                  </a:txBody>
                  <a:tcPr/>
                </a:tc>
              </a:tr>
              <a:tr h="1848807">
                <a:tc>
                  <a:txBody>
                    <a:bodyPr/>
                    <a:lstStyle/>
                    <a:p>
                      <a:r>
                        <a:rPr lang="en-NZ" sz="1800" kern="1200" dirty="0" smtClean="0">
                          <a:effectLst/>
                        </a:rPr>
                        <a:t>Content and design </a:t>
                      </a:r>
                      <a:endParaRPr lang="en-US" sz="1800" b="0" dirty="0"/>
                    </a:p>
                  </a:txBody>
                  <a:tcPr/>
                </a:tc>
                <a:tc>
                  <a:txBody>
                    <a:bodyPr/>
                    <a:lstStyle/>
                    <a:p>
                      <a:pPr marL="285750" indent="-285750">
                        <a:buFont typeface="Arial"/>
                        <a:buChar char="•"/>
                      </a:pPr>
                      <a:r>
                        <a:rPr lang="en-US" sz="1800" dirty="0" smtClean="0"/>
                        <a:t>Group-based learning </a:t>
                      </a:r>
                    </a:p>
                    <a:p>
                      <a:pPr marL="285750" indent="-285750">
                        <a:buFont typeface="Arial"/>
                        <a:buChar char="•"/>
                      </a:pPr>
                      <a:r>
                        <a:rPr lang="en-US" sz="1800" dirty="0" smtClean="0"/>
                        <a:t>incorporates child development theory and practice </a:t>
                      </a:r>
                    </a:p>
                    <a:p>
                      <a:pPr marL="285750" indent="-285750">
                        <a:buFont typeface="Arial"/>
                        <a:buChar char="•"/>
                      </a:pPr>
                      <a:r>
                        <a:rPr lang="en-US" sz="1800" dirty="0" smtClean="0"/>
                        <a:t>Reflects the community and its cultural diversity</a:t>
                      </a:r>
                    </a:p>
                    <a:p>
                      <a:pPr marL="285750" indent="-285750">
                        <a:buFont typeface="Arial"/>
                        <a:buChar char="•"/>
                      </a:pPr>
                      <a:r>
                        <a:rPr lang="en-US" sz="1800" dirty="0" err="1" smtClean="0"/>
                        <a:t>Standardised</a:t>
                      </a:r>
                      <a:r>
                        <a:rPr lang="en-US" sz="1800" dirty="0" smtClean="0"/>
                        <a:t> principles and use of language and processes</a:t>
                      </a:r>
                    </a:p>
                    <a:p>
                      <a:pPr marL="285750" indent="-285750">
                        <a:buFont typeface="Arial"/>
                        <a:buChar char="•"/>
                      </a:pPr>
                      <a:r>
                        <a:rPr lang="en-US" sz="1800" dirty="0" smtClean="0"/>
                        <a:t>Clear progression pathway</a:t>
                      </a:r>
                    </a:p>
                    <a:p>
                      <a:pPr marL="285750" indent="-285750">
                        <a:buFont typeface="Arial"/>
                        <a:buChar char="•"/>
                      </a:pPr>
                      <a:r>
                        <a:rPr lang="en-US" sz="1800" dirty="0" err="1" smtClean="0"/>
                        <a:t>etc</a:t>
                      </a:r>
                      <a:endParaRPr lang="en-US" sz="1800" dirty="0"/>
                    </a:p>
                  </a:txBody>
                  <a:tcPr/>
                </a:tc>
              </a:tr>
              <a:tr h="1342543">
                <a:tc>
                  <a:txBody>
                    <a:bodyPr/>
                    <a:lstStyle/>
                    <a:p>
                      <a:r>
                        <a:rPr lang="en-US" sz="1800" dirty="0" smtClean="0"/>
                        <a:t>Programme Delivery</a:t>
                      </a:r>
                      <a:endParaRPr lang="en-US" sz="1800" dirty="0"/>
                    </a:p>
                  </a:txBody>
                  <a:tcPr/>
                </a:tc>
                <a:tc>
                  <a:txBody>
                    <a:bodyPr/>
                    <a:lstStyle/>
                    <a:p>
                      <a:pPr marL="285750" indent="-285750">
                        <a:buFont typeface="Arial"/>
                        <a:buChar char="•"/>
                      </a:pPr>
                      <a:r>
                        <a:rPr lang="en-US" sz="1800" dirty="0" smtClean="0"/>
                        <a:t>Systems and approaches</a:t>
                      </a:r>
                    </a:p>
                    <a:p>
                      <a:pPr marL="285750" indent="-285750">
                        <a:buFont typeface="Arial"/>
                        <a:buChar char="•"/>
                      </a:pPr>
                      <a:r>
                        <a:rPr lang="en-US" sz="1800" dirty="0" smtClean="0"/>
                        <a:t>Human</a:t>
                      </a:r>
                      <a:r>
                        <a:rPr lang="en-US" sz="1800" baseline="0" dirty="0" smtClean="0"/>
                        <a:t> resources</a:t>
                      </a:r>
                    </a:p>
                    <a:p>
                      <a:pPr marL="285750" indent="-285750">
                        <a:buFont typeface="Arial"/>
                        <a:buChar char="•"/>
                      </a:pPr>
                      <a:r>
                        <a:rPr lang="en-US" sz="1800" baseline="0" dirty="0" smtClean="0"/>
                        <a:t>Finances and sustainability</a:t>
                      </a:r>
                    </a:p>
                    <a:p>
                      <a:pPr marL="285750" indent="-285750">
                        <a:buFont typeface="Arial"/>
                        <a:buChar char="•"/>
                      </a:pPr>
                      <a:r>
                        <a:rPr lang="en-US" sz="1800" baseline="0" dirty="0" smtClean="0"/>
                        <a:t>Relationships</a:t>
                      </a:r>
                    </a:p>
                    <a:p>
                      <a:pPr marL="285750" indent="-285750">
                        <a:buFont typeface="Arial"/>
                        <a:buChar char="•"/>
                      </a:pPr>
                      <a:r>
                        <a:rPr lang="en-US" sz="1800" baseline="0" dirty="0" err="1" smtClean="0"/>
                        <a:t>etc</a:t>
                      </a:r>
                      <a:endParaRPr lang="en-US" sz="1800" baseline="0" dirty="0" smtClean="0"/>
                    </a:p>
                  </a:txBody>
                  <a:tcPr/>
                </a:tc>
              </a:tr>
              <a:tr h="2933320">
                <a:tc>
                  <a:txBody>
                    <a:bodyPr/>
                    <a:lstStyle/>
                    <a:p>
                      <a:r>
                        <a:rPr lang="en-US" sz="1800" dirty="0" smtClean="0"/>
                        <a:t>Outcomes</a:t>
                      </a:r>
                      <a:r>
                        <a:rPr lang="en-US" sz="1800" baseline="0" dirty="0" smtClean="0"/>
                        <a:t> of Value</a:t>
                      </a:r>
                    </a:p>
                    <a:p>
                      <a:pPr marL="285750" indent="-285750">
                        <a:buFont typeface="Arial"/>
                        <a:buChar char="•"/>
                      </a:pPr>
                      <a:r>
                        <a:rPr lang="en-US" sz="1800" baseline="0" dirty="0" smtClean="0"/>
                        <a:t>Children</a:t>
                      </a:r>
                    </a:p>
                    <a:p>
                      <a:pPr marL="285750" indent="-285750">
                        <a:buFont typeface="Arial"/>
                        <a:buChar char="•"/>
                      </a:pPr>
                      <a:r>
                        <a:rPr lang="en-US" sz="1800" baseline="0" dirty="0" smtClean="0"/>
                        <a:t>Families</a:t>
                      </a:r>
                    </a:p>
                    <a:p>
                      <a:pPr marL="285750" indent="-285750">
                        <a:buFont typeface="Arial"/>
                        <a:buChar char="•"/>
                      </a:pPr>
                      <a:r>
                        <a:rPr lang="en-US" sz="1800" baseline="0" dirty="0" smtClean="0"/>
                        <a:t>Schools</a:t>
                      </a:r>
                    </a:p>
                    <a:p>
                      <a:pPr marL="285750" indent="-285750">
                        <a:buFont typeface="Arial"/>
                        <a:buChar char="•"/>
                      </a:pPr>
                      <a:r>
                        <a:rPr lang="en-US" sz="1800" baseline="0" dirty="0" smtClean="0"/>
                        <a:t>Community</a:t>
                      </a:r>
                      <a:endParaRPr lang="en-US" sz="1800" dirty="0"/>
                    </a:p>
                  </a:txBody>
                  <a:tcPr/>
                </a:tc>
                <a:tc>
                  <a:txBody>
                    <a:bodyPr/>
                    <a:lstStyle/>
                    <a:p>
                      <a:pPr marL="285750" indent="-285750">
                        <a:buFont typeface="Arial"/>
                        <a:buChar char="•"/>
                      </a:pPr>
                      <a:r>
                        <a:rPr lang="en-US" sz="1800" dirty="0" smtClean="0"/>
                        <a:t>Children experience a sense of accomplishment and success</a:t>
                      </a:r>
                    </a:p>
                    <a:p>
                      <a:pPr marL="285750" indent="-285750">
                        <a:buFont typeface="Arial"/>
                        <a:buChar char="•"/>
                      </a:pPr>
                      <a:r>
                        <a:rPr lang="en-US" sz="1800" dirty="0" smtClean="0"/>
                        <a:t>Children experience an increase in their self-esteem, confidence and motivation  </a:t>
                      </a:r>
                    </a:p>
                    <a:p>
                      <a:pPr marL="285750" indent="-285750">
                        <a:buFont typeface="Arial"/>
                        <a:buChar char="•"/>
                      </a:pPr>
                      <a:r>
                        <a:rPr lang="en-US" sz="1800" dirty="0" smtClean="0"/>
                        <a:t>Families are proud</a:t>
                      </a:r>
                      <a:r>
                        <a:rPr lang="en-US" sz="1800" baseline="0" dirty="0" smtClean="0"/>
                        <a:t> of their children</a:t>
                      </a:r>
                    </a:p>
                    <a:p>
                      <a:pPr marL="285750" indent="-285750">
                        <a:buFont typeface="Arial"/>
                        <a:buChar char="•"/>
                      </a:pPr>
                      <a:r>
                        <a:rPr lang="en-US" sz="1800" baseline="0" dirty="0" smtClean="0"/>
                        <a:t>Families </a:t>
                      </a:r>
                      <a:r>
                        <a:rPr lang="en-US" sz="1800" dirty="0" smtClean="0"/>
                        <a:t>and children expand their horizons and their sense of opportunity</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NZ" sz="1800" kern="1200" dirty="0" smtClean="0">
                          <a:effectLst/>
                        </a:rPr>
                        <a:t>Children’s behaviour at home, and with their families is more positive</a:t>
                      </a:r>
                      <a:endParaRPr lang="en-US" sz="1800" dirty="0" smtClean="0"/>
                    </a:p>
                    <a:p>
                      <a:pPr marL="285750" indent="-285750">
                        <a:buFont typeface="Arial"/>
                        <a:buChar char="•"/>
                      </a:pPr>
                      <a:r>
                        <a:rPr lang="en-US" sz="1800" dirty="0" smtClean="0"/>
                        <a:t>The programme makes a contribution to the development of a wide range of new skills, </a:t>
                      </a:r>
                      <a:r>
                        <a:rPr lang="en-US" sz="1800" dirty="0" err="1" smtClean="0"/>
                        <a:t>behaviours</a:t>
                      </a:r>
                      <a:r>
                        <a:rPr lang="en-US" sz="1800" baseline="0" dirty="0" smtClean="0"/>
                        <a:t> and </a:t>
                      </a:r>
                      <a:r>
                        <a:rPr lang="en-US" sz="1800" dirty="0" smtClean="0"/>
                        <a:t>competencies</a:t>
                      </a:r>
                    </a:p>
                    <a:p>
                      <a:pPr marL="285750" indent="-285750">
                        <a:buFont typeface="Arial"/>
                        <a:buChar char="•"/>
                      </a:pPr>
                      <a:r>
                        <a:rPr lang="en-US" sz="1800" dirty="0" smtClean="0"/>
                        <a:t>The community has a sense of pride and ownership in the programme</a:t>
                      </a:r>
                    </a:p>
                    <a:p>
                      <a:pPr marL="285750" indent="-285750">
                        <a:buFont typeface="Arial"/>
                        <a:buChar char="•"/>
                      </a:pPr>
                      <a:r>
                        <a:rPr lang="en-US" sz="1800" dirty="0" smtClean="0"/>
                        <a:t>Communities are positively transformed</a:t>
                      </a:r>
                    </a:p>
                  </a:txBody>
                  <a:tcPr/>
                </a:tc>
              </a:tr>
            </a:tbl>
          </a:graphicData>
        </a:graphic>
      </p:graphicFrame>
    </p:spTree>
    <p:extLst>
      <p:ext uri="{BB962C8B-B14F-4D97-AF65-F5344CB8AC3E}">
        <p14:creationId xmlns:p14="http://schemas.microsoft.com/office/powerpoint/2010/main" val="29966643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84976" cy="720080"/>
          </a:xfrm>
        </p:spPr>
        <p:txBody>
          <a:bodyPr>
            <a:normAutofit fontScale="90000"/>
          </a:bodyPr>
          <a:lstStyle/>
          <a:p>
            <a:r>
              <a:rPr lang="en-US" dirty="0" smtClean="0"/>
              <a:t>Evaluative Criteria guided data collection</a:t>
            </a:r>
            <a:endParaRPr lang="en-US" dirty="0"/>
          </a:p>
        </p:txBody>
      </p:sp>
      <p:sp>
        <p:nvSpPr>
          <p:cNvPr id="4" name="Slide Number Placeholder 3"/>
          <p:cNvSpPr>
            <a:spLocks noGrp="1"/>
          </p:cNvSpPr>
          <p:nvPr>
            <p:ph type="sldNum" sz="quarter" idx="12"/>
          </p:nvPr>
        </p:nvSpPr>
        <p:spPr/>
        <p:txBody>
          <a:bodyPr/>
          <a:lstStyle/>
          <a:p>
            <a:fld id="{D2E15BEE-862B-4185-9761-42B7CE77D6C3}" type="slidenum">
              <a:rPr lang="en-NZ" smtClean="0"/>
              <a:pPr/>
              <a:t>13</a:t>
            </a:fld>
            <a:endParaRPr lang="en-NZ" dirty="0"/>
          </a:p>
        </p:txBody>
      </p:sp>
      <p:sp>
        <p:nvSpPr>
          <p:cNvPr id="6" name="TextBox 5"/>
          <p:cNvSpPr txBox="1"/>
          <p:nvPr/>
        </p:nvSpPr>
        <p:spPr>
          <a:xfrm>
            <a:off x="1331640" y="1268760"/>
            <a:ext cx="6696744" cy="369332"/>
          </a:xfrm>
          <a:prstGeom prst="rect">
            <a:avLst/>
          </a:prstGeom>
          <a:noFill/>
        </p:spPr>
        <p:txBody>
          <a:bodyPr wrap="square" rtlCol="0">
            <a:spAutoFit/>
          </a:bodyPr>
          <a:lstStyle/>
          <a:p>
            <a:r>
              <a:rPr lang="en-US" dirty="0" smtClean="0"/>
              <a:t>Data Matrix for determining data collection requirements</a:t>
            </a:r>
            <a:endParaRPr lang="en-US" dirty="0"/>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rcRect t="-21720" b="-21720"/>
          <a:stretch>
            <a:fillRect/>
          </a:stretch>
        </p:blipFill>
        <p:spPr>
          <a:xfrm>
            <a:off x="179512" y="980728"/>
            <a:ext cx="8640960" cy="5616624"/>
          </a:xfrm>
        </p:spPr>
      </p:pic>
    </p:spTree>
    <p:extLst>
      <p:ext uri="{BB962C8B-B14F-4D97-AF65-F5344CB8AC3E}">
        <p14:creationId xmlns:p14="http://schemas.microsoft.com/office/powerpoint/2010/main" val="29100341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3BEFD3-C411-464E-B0E7-3E19DEC0400F}" type="slidenum">
              <a:rPr lang="en-NZ" smtClean="0"/>
              <a:pPr/>
              <a:t>14</a:t>
            </a:fld>
            <a:endParaRPr lang="en-NZ"/>
          </a:p>
        </p:txBody>
      </p:sp>
      <p:pic>
        <p:nvPicPr>
          <p:cNvPr id="3" name="Picture 2" descr="P101063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6287"/>
            <a:ext cx="3693716" cy="3573016"/>
          </a:xfrm>
          <a:prstGeom prst="rect">
            <a:avLst/>
          </a:prstGeom>
        </p:spPr>
      </p:pic>
      <p:pic>
        <p:nvPicPr>
          <p:cNvPr id="4" name="Picture 3" descr="P101063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9544" y="2780928"/>
            <a:ext cx="4104456" cy="4077072"/>
          </a:xfrm>
          <a:prstGeom prst="rect">
            <a:avLst/>
          </a:prstGeom>
        </p:spPr>
      </p:pic>
      <p:pic>
        <p:nvPicPr>
          <p:cNvPr id="5" name="Picture 4" descr="P1010618.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140968"/>
            <a:ext cx="5076056" cy="3717032"/>
          </a:xfrm>
          <a:prstGeom prst="rect">
            <a:avLst/>
          </a:prstGeom>
        </p:spPr>
      </p:pic>
      <p:pic>
        <p:nvPicPr>
          <p:cNvPr id="6" name="Picture 5" descr="P1010617.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35896" y="0"/>
            <a:ext cx="5508104" cy="3068960"/>
          </a:xfrm>
          <a:prstGeom prst="rect">
            <a:avLst/>
          </a:prstGeom>
        </p:spPr>
      </p:pic>
    </p:spTree>
    <p:extLst>
      <p:ext uri="{BB962C8B-B14F-4D97-AF65-F5344CB8AC3E}">
        <p14:creationId xmlns:p14="http://schemas.microsoft.com/office/powerpoint/2010/main" val="17618051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20080"/>
          </a:xfrm>
        </p:spPr>
        <p:txBody>
          <a:bodyPr>
            <a:normAutofit fontScale="90000"/>
          </a:bodyPr>
          <a:lstStyle/>
          <a:p>
            <a:r>
              <a:rPr lang="en-US" dirty="0" smtClean="0"/>
              <a:t>Data analysis and synthesis using evaluative criteria</a:t>
            </a:r>
            <a:endParaRPr lang="en-US"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rcRect t="-19957" b="-19957"/>
          <a:stretch>
            <a:fillRect/>
          </a:stretch>
        </p:blipFill>
        <p:spPr>
          <a:xfrm>
            <a:off x="352128" y="1052736"/>
            <a:ext cx="8784976" cy="5616624"/>
          </a:xfrm>
        </p:spPr>
      </p:pic>
      <p:sp>
        <p:nvSpPr>
          <p:cNvPr id="4" name="Slide Number Placeholder 3"/>
          <p:cNvSpPr>
            <a:spLocks noGrp="1"/>
          </p:cNvSpPr>
          <p:nvPr>
            <p:ph type="sldNum" sz="quarter" idx="12"/>
          </p:nvPr>
        </p:nvSpPr>
        <p:spPr/>
        <p:txBody>
          <a:bodyPr/>
          <a:lstStyle/>
          <a:p>
            <a:fld id="{D2E15BEE-862B-4185-9761-42B7CE77D6C3}" type="slidenum">
              <a:rPr lang="en-NZ" smtClean="0"/>
              <a:pPr/>
              <a:t>15</a:t>
            </a:fld>
            <a:endParaRPr lang="en-NZ" dirty="0"/>
          </a:p>
        </p:txBody>
      </p:sp>
      <p:sp>
        <p:nvSpPr>
          <p:cNvPr id="3" name="Curved Up Arrow 2"/>
          <p:cNvSpPr/>
          <p:nvPr/>
        </p:nvSpPr>
        <p:spPr>
          <a:xfrm rot="10800000">
            <a:off x="6516216" y="3356992"/>
            <a:ext cx="1368152" cy="648072"/>
          </a:xfrm>
          <a:prstGeom prst="curvedUp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Curved Up Arrow 5"/>
          <p:cNvSpPr/>
          <p:nvPr/>
        </p:nvSpPr>
        <p:spPr>
          <a:xfrm rot="10800000">
            <a:off x="3635896" y="3356992"/>
            <a:ext cx="1368152" cy="648072"/>
          </a:xfrm>
          <a:prstGeom prst="curvedUp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Curved Up Arrow 6"/>
          <p:cNvSpPr/>
          <p:nvPr/>
        </p:nvSpPr>
        <p:spPr>
          <a:xfrm rot="10800000">
            <a:off x="1475656" y="3284984"/>
            <a:ext cx="1368152" cy="648072"/>
          </a:xfrm>
          <a:prstGeom prst="curvedUp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287701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720080"/>
          </a:xfrm>
        </p:spPr>
        <p:txBody>
          <a:bodyPr>
            <a:normAutofit fontScale="90000"/>
          </a:bodyPr>
          <a:lstStyle/>
          <a:p>
            <a:r>
              <a:rPr lang="en-US" dirty="0" smtClean="0"/>
              <a:t>Generic rubric used for </a:t>
            </a:r>
            <a:r>
              <a:rPr lang="en-US" dirty="0" err="1" smtClean="0"/>
              <a:t>Sistema</a:t>
            </a:r>
            <a:endParaRPr lang="en-US"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rcRect t="-687" b="-687"/>
          <a:stretch>
            <a:fillRect/>
          </a:stretch>
        </p:blipFill>
        <p:spPr>
          <a:xfrm>
            <a:off x="457200" y="1600200"/>
            <a:ext cx="9011344" cy="4997152"/>
          </a:xfrm>
        </p:spPr>
      </p:pic>
      <p:sp>
        <p:nvSpPr>
          <p:cNvPr id="4" name="Slide Number Placeholder 3"/>
          <p:cNvSpPr>
            <a:spLocks noGrp="1"/>
          </p:cNvSpPr>
          <p:nvPr>
            <p:ph type="sldNum" sz="quarter" idx="12"/>
          </p:nvPr>
        </p:nvSpPr>
        <p:spPr/>
        <p:txBody>
          <a:bodyPr/>
          <a:lstStyle/>
          <a:p>
            <a:fld id="{D2E15BEE-862B-4185-9761-42B7CE77D6C3}" type="slidenum">
              <a:rPr lang="en-NZ" smtClean="0"/>
              <a:pPr/>
              <a:t>16</a:t>
            </a:fld>
            <a:endParaRPr lang="en-NZ" dirty="0"/>
          </a:p>
        </p:txBody>
      </p:sp>
    </p:spTree>
    <p:extLst>
      <p:ext uri="{BB962C8B-B14F-4D97-AF65-F5344CB8AC3E}">
        <p14:creationId xmlns:p14="http://schemas.microsoft.com/office/powerpoint/2010/main" val="7733063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720080"/>
          </a:xfrm>
        </p:spPr>
        <p:txBody>
          <a:bodyPr>
            <a:normAutofit fontScale="90000"/>
          </a:bodyPr>
          <a:lstStyle/>
          <a:p>
            <a:r>
              <a:rPr lang="en-US" dirty="0" smtClean="0"/>
              <a:t>Participative data synthesis – example data pack info</a:t>
            </a:r>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rcRect t="-8454" b="-8454"/>
          <a:stretch>
            <a:fillRect/>
          </a:stretch>
        </p:blipFill>
        <p:spPr>
          <a:xfrm>
            <a:off x="251520" y="1613293"/>
            <a:ext cx="9560306" cy="5257800"/>
          </a:xfrm>
        </p:spPr>
      </p:pic>
      <p:sp>
        <p:nvSpPr>
          <p:cNvPr id="4" name="Slide Number Placeholder 3"/>
          <p:cNvSpPr>
            <a:spLocks noGrp="1"/>
          </p:cNvSpPr>
          <p:nvPr>
            <p:ph type="sldNum" sz="quarter" idx="12"/>
          </p:nvPr>
        </p:nvSpPr>
        <p:spPr/>
        <p:txBody>
          <a:bodyPr/>
          <a:lstStyle/>
          <a:p>
            <a:fld id="{D2E15BEE-862B-4185-9761-42B7CE77D6C3}" type="slidenum">
              <a:rPr lang="en-NZ" smtClean="0"/>
              <a:pPr/>
              <a:t>17</a:t>
            </a:fld>
            <a:endParaRPr lang="en-NZ"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3284984"/>
            <a:ext cx="3168352" cy="2780928"/>
          </a:xfrm>
          <a:prstGeom prst="rect">
            <a:avLst/>
          </a:prstGeom>
        </p:spPr>
      </p:pic>
    </p:spTree>
    <p:extLst>
      <p:ext uri="{BB962C8B-B14F-4D97-AF65-F5344CB8AC3E}">
        <p14:creationId xmlns:p14="http://schemas.microsoft.com/office/powerpoint/2010/main" val="5694678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8424936" cy="1143000"/>
          </a:xfrm>
        </p:spPr>
        <p:txBody>
          <a:bodyPr>
            <a:noAutofit/>
          </a:bodyPr>
          <a:lstStyle/>
          <a:p>
            <a:r>
              <a:rPr lang="en-US" sz="3600" dirty="0" smtClean="0"/>
              <a:t>Reporting on the </a:t>
            </a:r>
            <a:r>
              <a:rPr lang="en-US" sz="3600" dirty="0" err="1" smtClean="0"/>
              <a:t>programme’s</a:t>
            </a:r>
            <a:r>
              <a:rPr lang="en-US" sz="3600" dirty="0"/>
              <a:t> </a:t>
            </a:r>
            <a:r>
              <a:rPr lang="en-US" sz="3600" dirty="0" smtClean="0"/>
              <a:t>performance e.g., design</a:t>
            </a:r>
            <a:r>
              <a:rPr lang="en-US" sz="3600" dirty="0"/>
              <a:t>, content and delivery </a:t>
            </a:r>
          </a:p>
        </p:txBody>
      </p:sp>
      <p:sp>
        <p:nvSpPr>
          <p:cNvPr id="5" name="TextBox 4"/>
          <p:cNvSpPr txBox="1"/>
          <p:nvPr/>
        </p:nvSpPr>
        <p:spPr>
          <a:xfrm>
            <a:off x="2051720" y="1844824"/>
            <a:ext cx="5688632" cy="369332"/>
          </a:xfrm>
          <a:prstGeom prst="rect">
            <a:avLst/>
          </a:prstGeom>
          <a:noFill/>
        </p:spPr>
        <p:txBody>
          <a:bodyPr wrap="square" rtlCol="0">
            <a:spAutoFit/>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698553520"/>
              </p:ext>
            </p:extLst>
          </p:nvPr>
        </p:nvGraphicFramePr>
        <p:xfrm>
          <a:off x="251520" y="2276872"/>
          <a:ext cx="9073008" cy="4248472"/>
        </p:xfrm>
        <a:graphic>
          <a:graphicData uri="http://schemas.openxmlformats.org/presentationml/2006/ole">
            <mc:AlternateContent xmlns:mc="http://schemas.openxmlformats.org/markup-compatibility/2006">
              <mc:Choice xmlns:v="urn:schemas-microsoft-com:vml" Requires="v">
                <p:oleObj spid="_x0000_s1053" name="Document" r:id="rId4" imgW="5626100" imgH="3009900" progId="Word.Document.12">
                  <p:link updateAutomatic="1"/>
                </p:oleObj>
              </mc:Choice>
              <mc:Fallback>
                <p:oleObj name="Document" r:id="rId4" imgW="5626100" imgH="3009900" progId="Word.Document.12">
                  <p:link updateAutomatic="1"/>
                  <p:pic>
                    <p:nvPicPr>
                      <p:cNvPr id="0" name=""/>
                      <p:cNvPicPr/>
                      <p:nvPr/>
                    </p:nvPicPr>
                    <p:blipFill>
                      <a:blip r:embed="rId5"/>
                      <a:stretch>
                        <a:fillRect/>
                      </a:stretch>
                    </p:blipFill>
                    <p:spPr>
                      <a:xfrm>
                        <a:off x="251520" y="2276872"/>
                        <a:ext cx="9073008" cy="4248472"/>
                      </a:xfrm>
                      <a:prstGeom prst="rect">
                        <a:avLst/>
                      </a:prstGeom>
                    </p:spPr>
                  </p:pic>
                </p:oleObj>
              </mc:Fallback>
            </mc:AlternateContent>
          </a:graphicData>
        </a:graphic>
      </p:graphicFrame>
    </p:spTree>
    <p:extLst>
      <p:ext uri="{BB962C8B-B14F-4D97-AF65-F5344CB8AC3E}">
        <p14:creationId xmlns:p14="http://schemas.microsoft.com/office/powerpoint/2010/main" val="37806104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445624" cy="720080"/>
          </a:xfrm>
        </p:spPr>
        <p:txBody>
          <a:bodyPr>
            <a:normAutofit fontScale="90000"/>
          </a:bodyPr>
          <a:lstStyle/>
          <a:p>
            <a:r>
              <a:rPr lang="en-US" dirty="0" smtClean="0"/>
              <a:t>So what happened as a result of using rubrics in this case?</a:t>
            </a:r>
            <a:endParaRPr lang="en-US" dirty="0"/>
          </a:p>
        </p:txBody>
      </p:sp>
      <p:sp>
        <p:nvSpPr>
          <p:cNvPr id="3" name="Content Placeholder 2"/>
          <p:cNvSpPr>
            <a:spLocks noGrp="1"/>
          </p:cNvSpPr>
          <p:nvPr>
            <p:ph idx="1"/>
          </p:nvPr>
        </p:nvSpPr>
        <p:spPr>
          <a:xfrm>
            <a:off x="251520" y="1916832"/>
            <a:ext cx="8435280" cy="4941168"/>
          </a:xfrm>
        </p:spPr>
        <p:txBody>
          <a:bodyPr>
            <a:normAutofit fontScale="85000" lnSpcReduction="20000"/>
          </a:bodyPr>
          <a:lstStyle/>
          <a:p>
            <a:r>
              <a:rPr lang="en-US" dirty="0" smtClean="0"/>
              <a:t>Clear direction about where improvements could be made</a:t>
            </a:r>
          </a:p>
          <a:p>
            <a:pPr marL="0" indent="0">
              <a:buNone/>
            </a:pPr>
            <a:endParaRPr lang="en-US" sz="1200" dirty="0" smtClean="0"/>
          </a:p>
          <a:p>
            <a:pPr marL="400050" lvl="1" indent="0">
              <a:buNone/>
            </a:pPr>
            <a:r>
              <a:rPr lang="en-US" i="1" dirty="0"/>
              <a:t>T</a:t>
            </a:r>
            <a:r>
              <a:rPr lang="en-US" i="1" dirty="0" smtClean="0"/>
              <a:t>hank </a:t>
            </a:r>
            <a:r>
              <a:rPr lang="en-US" i="1" dirty="0"/>
              <a:t>you Kate for this report</a:t>
            </a:r>
            <a:r>
              <a:rPr lang="en-US" i="1" dirty="0" smtClean="0"/>
              <a:t>! It </a:t>
            </a:r>
            <a:r>
              <a:rPr lang="en-US" i="1" dirty="0"/>
              <a:t>has been great to work with you on this, and I'm looking forward to the next </a:t>
            </a:r>
            <a:r>
              <a:rPr lang="en-US" i="1" dirty="0" smtClean="0"/>
              <a:t>stage (email from Joe </a:t>
            </a:r>
            <a:r>
              <a:rPr lang="en-US" i="1" dirty="0" err="1" smtClean="0"/>
              <a:t>Harrop</a:t>
            </a:r>
            <a:r>
              <a:rPr lang="en-US" i="1" dirty="0" smtClean="0"/>
              <a:t>, Programme Director)</a:t>
            </a:r>
          </a:p>
          <a:p>
            <a:pPr marL="0" indent="0">
              <a:buNone/>
            </a:pPr>
            <a:endParaRPr lang="en-US" sz="1300" dirty="0" smtClean="0"/>
          </a:p>
          <a:p>
            <a:r>
              <a:rPr lang="en-US" dirty="0"/>
              <a:t>Clear evaluative </a:t>
            </a:r>
            <a:r>
              <a:rPr lang="en-US" dirty="0" smtClean="0"/>
              <a:t>judgments </a:t>
            </a:r>
            <a:r>
              <a:rPr lang="en-US" dirty="0"/>
              <a:t>that could be reported in a way that even </a:t>
            </a:r>
            <a:r>
              <a:rPr lang="en-US" dirty="0" smtClean="0"/>
              <a:t>Senior Government </a:t>
            </a:r>
            <a:r>
              <a:rPr lang="en-US" dirty="0"/>
              <a:t>Managers and Ministers could understand</a:t>
            </a:r>
            <a:r>
              <a:rPr lang="en-US" dirty="0" smtClean="0"/>
              <a:t>! And this lead to further funding for the initiative by the Ministry of Culture and Heritage</a:t>
            </a:r>
            <a:endParaRPr lang="en-US" dirty="0"/>
          </a:p>
          <a:p>
            <a:pPr marL="0" indent="0">
              <a:buNone/>
            </a:pPr>
            <a:endParaRPr lang="en-US" sz="1000" i="1" dirty="0" smtClean="0"/>
          </a:p>
          <a:p>
            <a:pPr marL="400050" lvl="1" indent="0">
              <a:buNone/>
            </a:pPr>
            <a:r>
              <a:rPr lang="en-US" i="1" dirty="0"/>
              <a:t>Our </a:t>
            </a:r>
            <a:r>
              <a:rPr lang="en-US" i="1" dirty="0" smtClean="0"/>
              <a:t>thanks… for a thorough </a:t>
            </a:r>
            <a:r>
              <a:rPr lang="en-US" i="1" dirty="0"/>
              <a:t>report, which confirms the value of this </a:t>
            </a:r>
            <a:r>
              <a:rPr lang="en-US" i="1" dirty="0" smtClean="0"/>
              <a:t>programme</a:t>
            </a:r>
            <a:r>
              <a:rPr lang="en-US" dirty="0"/>
              <a:t> </a:t>
            </a:r>
            <a:r>
              <a:rPr lang="en-US" dirty="0" smtClean="0"/>
              <a:t>(email from Barbara Glaser, </a:t>
            </a:r>
            <a:r>
              <a:rPr lang="en-US" dirty="0"/>
              <a:t>Chief Executive, Auckland </a:t>
            </a:r>
            <a:r>
              <a:rPr lang="en-US" dirty="0" err="1"/>
              <a:t>Philharmonia</a:t>
            </a:r>
            <a:r>
              <a:rPr lang="en-US" dirty="0"/>
              <a:t> </a:t>
            </a:r>
            <a:r>
              <a:rPr lang="en-US" dirty="0" smtClean="0"/>
              <a:t>Orchestra). </a:t>
            </a:r>
            <a:endParaRPr lang="en-US" i="1" dirty="0"/>
          </a:p>
        </p:txBody>
      </p:sp>
      <p:sp>
        <p:nvSpPr>
          <p:cNvPr id="4" name="Slide Number Placeholder 3"/>
          <p:cNvSpPr>
            <a:spLocks noGrp="1"/>
          </p:cNvSpPr>
          <p:nvPr>
            <p:ph type="sldNum" sz="quarter" idx="12"/>
          </p:nvPr>
        </p:nvSpPr>
        <p:spPr/>
        <p:txBody>
          <a:bodyPr/>
          <a:lstStyle/>
          <a:p>
            <a:fld id="{D2E15BEE-862B-4185-9761-42B7CE77D6C3}" type="slidenum">
              <a:rPr lang="en-NZ" smtClean="0"/>
              <a:pPr/>
              <a:t>19</a:t>
            </a:fld>
            <a:endParaRPr lang="en-NZ" dirty="0"/>
          </a:p>
        </p:txBody>
      </p:sp>
      <p:sp>
        <p:nvSpPr>
          <p:cNvPr id="5" name="Rectangle 4"/>
          <p:cNvSpPr/>
          <p:nvPr/>
        </p:nvSpPr>
        <p:spPr>
          <a:xfrm>
            <a:off x="611560" y="1124744"/>
            <a:ext cx="7776864" cy="646331"/>
          </a:xfrm>
          <a:prstGeom prst="rect">
            <a:avLst/>
          </a:prstGeom>
        </p:spPr>
        <p:txBody>
          <a:bodyPr wrap="square">
            <a:spAutoFit/>
          </a:bodyPr>
          <a:lstStyle/>
          <a:p>
            <a:pPr algn="ctr"/>
            <a:r>
              <a:rPr lang="en-NZ" dirty="0"/>
              <a:t>“</a:t>
            </a:r>
            <a:r>
              <a:rPr lang="en-NZ" i="1" dirty="0"/>
              <a:t>The value we’re getting from Sistema is huge. We would never consider pulling away from the programme.”</a:t>
            </a:r>
            <a:r>
              <a:rPr lang="en-AU" dirty="0"/>
              <a:t> </a:t>
            </a:r>
            <a:r>
              <a:rPr lang="en-AU" dirty="0" smtClean="0"/>
              <a:t> Minister of Culture &amp; Heritage</a:t>
            </a:r>
            <a:endParaRPr lang="en-US" dirty="0"/>
          </a:p>
        </p:txBody>
      </p:sp>
    </p:spTree>
    <p:extLst>
      <p:ext uri="{BB962C8B-B14F-4D97-AF65-F5344CB8AC3E}">
        <p14:creationId xmlns:p14="http://schemas.microsoft.com/office/powerpoint/2010/main" val="26993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lstStyle/>
          <a:p>
            <a:r>
              <a:rPr lang="en-NZ" dirty="0" smtClean="0">
                <a:solidFill>
                  <a:srgbClr val="FF0000"/>
                </a:solidFill>
              </a:rPr>
              <a:t>Aim of this session</a:t>
            </a:r>
            <a:endParaRPr lang="en-NZ"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NZ" dirty="0" smtClean="0"/>
              <a:t>Develop an understanding of how the use of rubrics in the non-profit sector can contribute to:</a:t>
            </a:r>
          </a:p>
          <a:p>
            <a:r>
              <a:rPr lang="en-NZ" dirty="0" smtClean="0"/>
              <a:t>Organizational learning</a:t>
            </a:r>
          </a:p>
          <a:p>
            <a:r>
              <a:rPr lang="en-NZ" dirty="0" smtClean="0"/>
              <a:t>Internal evaluation capacity</a:t>
            </a:r>
          </a:p>
          <a:p>
            <a:r>
              <a:rPr lang="en-NZ" dirty="0" smtClean="0"/>
              <a:t>Improved client outcomes</a:t>
            </a:r>
          </a:p>
        </p:txBody>
      </p:sp>
      <p:sp>
        <p:nvSpPr>
          <p:cNvPr id="4" name="Rectangle 3"/>
          <p:cNvSpPr/>
          <p:nvPr/>
        </p:nvSpPr>
        <p:spPr>
          <a:xfrm>
            <a:off x="0" y="0"/>
            <a:ext cx="9144000"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Slide Number Placeholder 4"/>
          <p:cNvSpPr>
            <a:spLocks noGrp="1"/>
          </p:cNvSpPr>
          <p:nvPr>
            <p:ph type="sldNum" sz="quarter" idx="12"/>
          </p:nvPr>
        </p:nvSpPr>
        <p:spPr/>
        <p:txBody>
          <a:bodyPr/>
          <a:lstStyle/>
          <a:p>
            <a:fld id="{D2E15BEE-862B-4185-9761-42B7CE77D6C3}" type="slidenum">
              <a:rPr lang="en-NZ" smtClean="0"/>
              <a:pPr/>
              <a:t>2</a:t>
            </a:fld>
            <a:endParaRPr lang="en-NZ" dirty="0"/>
          </a:p>
        </p:txBody>
      </p:sp>
    </p:spTree>
    <p:extLst>
      <p:ext uri="{BB962C8B-B14F-4D97-AF65-F5344CB8AC3E}">
        <p14:creationId xmlns:p14="http://schemas.microsoft.com/office/powerpoint/2010/main" val="28703025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1560" y="1124744"/>
            <a:ext cx="7772400" cy="3286125"/>
          </a:xfrm>
        </p:spPr>
        <p:txBody>
          <a:bodyPr/>
          <a:lstStyle/>
          <a:p>
            <a:pPr algn="ctr"/>
            <a:r>
              <a:rPr lang="en-NZ" dirty="0" smtClean="0">
                <a:solidFill>
                  <a:schemeClr val="bg1"/>
                </a:solidFill>
              </a:rPr>
              <a:t>Rubrics as a mechanism for building organisational and evaluation capacity &amp; improving outcomes</a:t>
            </a:r>
            <a:endParaRPr lang="en-NZ" dirty="0">
              <a:solidFill>
                <a:schemeClr val="bg1"/>
              </a:solidFill>
            </a:endParaRPr>
          </a:p>
        </p:txBody>
      </p:sp>
      <p:sp>
        <p:nvSpPr>
          <p:cNvPr id="3" name="Slide Number Placeholder 2"/>
          <p:cNvSpPr>
            <a:spLocks noGrp="1"/>
          </p:cNvSpPr>
          <p:nvPr>
            <p:ph type="sldNum" sz="quarter" idx="12"/>
          </p:nvPr>
        </p:nvSpPr>
        <p:spPr/>
        <p:txBody>
          <a:bodyPr/>
          <a:lstStyle/>
          <a:p>
            <a:fld id="{D2E15BEE-862B-4185-9761-42B7CE77D6C3}" type="slidenum">
              <a:rPr lang="en-NZ" smtClean="0"/>
              <a:pPr/>
              <a:t>20</a:t>
            </a:fld>
            <a:endParaRPr lang="en-NZ" dirty="0"/>
          </a:p>
        </p:txBody>
      </p:sp>
    </p:spTree>
    <p:extLst>
      <p:ext uri="{BB962C8B-B14F-4D97-AF65-F5344CB8AC3E}">
        <p14:creationId xmlns:p14="http://schemas.microsoft.com/office/powerpoint/2010/main" val="35700080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E15BEE-862B-4185-9761-42B7CE77D6C3}" type="slidenum">
              <a:rPr lang="en-NZ" smtClean="0"/>
              <a:pPr/>
              <a:t>21</a:t>
            </a:fld>
            <a:endParaRPr lang="en-NZ" dirty="0"/>
          </a:p>
        </p:txBody>
      </p:sp>
      <p:sp>
        <p:nvSpPr>
          <p:cNvPr id="4" name="Title 3"/>
          <p:cNvSpPr>
            <a:spLocks noGrp="1"/>
          </p:cNvSpPr>
          <p:nvPr>
            <p:ph type="title"/>
          </p:nvPr>
        </p:nvSpPr>
        <p:spPr>
          <a:xfrm>
            <a:off x="457200" y="274638"/>
            <a:ext cx="8229600" cy="634082"/>
          </a:xfrm>
        </p:spPr>
        <p:txBody>
          <a:bodyPr>
            <a:normAutofit fontScale="90000"/>
          </a:bodyPr>
          <a:lstStyle/>
          <a:p>
            <a:r>
              <a:rPr lang="en-US" dirty="0" smtClean="0"/>
              <a:t>Evaluation criteria &amp; rubrics driving capacity – org + evaluation</a:t>
            </a:r>
            <a:endParaRPr lang="en-US" dirty="0"/>
          </a:p>
        </p:txBody>
      </p:sp>
      <p:pic>
        <p:nvPicPr>
          <p:cNvPr id="10" name="Picture 9"/>
          <p:cNvPicPr>
            <a:picLocks noChangeAspect="1"/>
          </p:cNvPicPr>
          <p:nvPr/>
        </p:nvPicPr>
        <p:blipFill>
          <a:blip r:embed="rId3"/>
          <a:stretch>
            <a:fillRect/>
          </a:stretch>
        </p:blipFill>
        <p:spPr>
          <a:xfrm>
            <a:off x="395536" y="1268760"/>
            <a:ext cx="1760220" cy="5301208"/>
          </a:xfrm>
          <a:prstGeom prst="rect">
            <a:avLst/>
          </a:prstGeom>
        </p:spPr>
      </p:pic>
      <p:sp>
        <p:nvSpPr>
          <p:cNvPr id="11" name="Right Arrow 10"/>
          <p:cNvSpPr/>
          <p:nvPr/>
        </p:nvSpPr>
        <p:spPr>
          <a:xfrm>
            <a:off x="2195736" y="3284984"/>
            <a:ext cx="864096" cy="648072"/>
          </a:xfrm>
          <a:prstGeom prst="righ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3203848" y="1268760"/>
            <a:ext cx="1880601" cy="5400600"/>
          </a:xfrm>
          <a:prstGeom prst="rect">
            <a:avLst/>
          </a:prstGeom>
        </p:spPr>
      </p:pic>
      <p:sp>
        <p:nvSpPr>
          <p:cNvPr id="13" name="Right Arrow 12"/>
          <p:cNvSpPr/>
          <p:nvPr/>
        </p:nvSpPr>
        <p:spPr>
          <a:xfrm>
            <a:off x="5436096" y="3284984"/>
            <a:ext cx="864096" cy="648072"/>
          </a:xfrm>
          <a:prstGeom prst="righ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stretch>
            <a:fillRect/>
          </a:stretch>
        </p:blipFill>
        <p:spPr>
          <a:xfrm>
            <a:off x="6444208" y="1412776"/>
            <a:ext cx="1816100" cy="3437260"/>
          </a:xfrm>
          <a:prstGeom prst="rect">
            <a:avLst/>
          </a:prstGeom>
        </p:spPr>
      </p:pic>
      <p:pic>
        <p:nvPicPr>
          <p:cNvPr id="15" name="Picture 14"/>
          <p:cNvPicPr>
            <a:picLocks noChangeAspect="1"/>
          </p:cNvPicPr>
          <p:nvPr/>
        </p:nvPicPr>
        <p:blipFill>
          <a:blip r:embed="rId6"/>
          <a:stretch>
            <a:fillRect/>
          </a:stretch>
        </p:blipFill>
        <p:spPr>
          <a:xfrm>
            <a:off x="5652120" y="4725144"/>
            <a:ext cx="3024336" cy="1989584"/>
          </a:xfrm>
          <a:prstGeom prst="rect">
            <a:avLst/>
          </a:prstGeom>
        </p:spPr>
      </p:pic>
    </p:spTree>
    <p:extLst>
      <p:ext uri="{BB962C8B-B14F-4D97-AF65-F5344CB8AC3E}">
        <p14:creationId xmlns:p14="http://schemas.microsoft.com/office/powerpoint/2010/main" val="2409786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15BEE-862B-4185-9761-42B7CE77D6C3}" type="slidenum">
              <a:rPr lang="en-NZ" smtClean="0"/>
              <a:pPr/>
              <a:t>22</a:t>
            </a:fld>
            <a:endParaRPr lang="en-NZ"/>
          </a:p>
        </p:txBody>
      </p:sp>
      <p:sp>
        <p:nvSpPr>
          <p:cNvPr id="3" name="Title 2"/>
          <p:cNvSpPr>
            <a:spLocks noGrp="1"/>
          </p:cNvSpPr>
          <p:nvPr>
            <p:ph type="title"/>
          </p:nvPr>
        </p:nvSpPr>
        <p:spPr>
          <a:xfrm>
            <a:off x="5508104" y="1772816"/>
            <a:ext cx="3240360" cy="3514402"/>
          </a:xfrm>
        </p:spPr>
        <p:txBody>
          <a:bodyPr>
            <a:normAutofit/>
          </a:bodyPr>
          <a:lstStyle/>
          <a:p>
            <a:r>
              <a:rPr lang="en-US" dirty="0" smtClean="0"/>
              <a:t>Evaluative questions – driving  data collection</a:t>
            </a:r>
            <a:endParaRPr lang="en-US" dirty="0"/>
          </a:p>
        </p:txBody>
      </p:sp>
      <p:pic>
        <p:nvPicPr>
          <p:cNvPr id="4" name="Picture 3"/>
          <p:cNvPicPr>
            <a:picLocks noChangeAspect="1"/>
          </p:cNvPicPr>
          <p:nvPr/>
        </p:nvPicPr>
        <p:blipFill>
          <a:blip r:embed="rId2"/>
          <a:stretch>
            <a:fillRect/>
          </a:stretch>
        </p:blipFill>
        <p:spPr>
          <a:xfrm>
            <a:off x="0" y="980728"/>
            <a:ext cx="5580112" cy="5373216"/>
          </a:xfrm>
          <a:prstGeom prst="rect">
            <a:avLst/>
          </a:prstGeom>
        </p:spPr>
      </p:pic>
    </p:spTree>
    <p:extLst>
      <p:ext uri="{BB962C8B-B14F-4D97-AF65-F5344CB8AC3E}">
        <p14:creationId xmlns:p14="http://schemas.microsoft.com/office/powerpoint/2010/main" val="17542830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15BEE-862B-4185-9761-42B7CE77D6C3}" type="slidenum">
              <a:rPr lang="en-NZ" smtClean="0"/>
              <a:pPr/>
              <a:t>23</a:t>
            </a:fld>
            <a:endParaRPr lang="en-NZ"/>
          </a:p>
        </p:txBody>
      </p:sp>
      <p:sp>
        <p:nvSpPr>
          <p:cNvPr id="3" name="Title 2"/>
          <p:cNvSpPr>
            <a:spLocks noGrp="1"/>
          </p:cNvSpPr>
          <p:nvPr>
            <p:ph type="title"/>
          </p:nvPr>
        </p:nvSpPr>
        <p:spPr>
          <a:xfrm>
            <a:off x="251520" y="25483"/>
            <a:ext cx="8435280" cy="1143000"/>
          </a:xfrm>
        </p:spPr>
        <p:txBody>
          <a:bodyPr>
            <a:normAutofit fontScale="90000"/>
          </a:bodyPr>
          <a:lstStyle/>
          <a:p>
            <a:r>
              <a:rPr lang="en-US" dirty="0" smtClean="0"/>
              <a:t>Rubrics provide the </a:t>
            </a:r>
            <a:r>
              <a:rPr lang="en-US" dirty="0" err="1" smtClean="0"/>
              <a:t>organisation</a:t>
            </a:r>
            <a:r>
              <a:rPr lang="en-US" dirty="0" smtClean="0"/>
              <a:t> with a performance pathway </a:t>
            </a:r>
            <a:endParaRPr lang="en-US" dirty="0"/>
          </a:p>
        </p:txBody>
      </p:sp>
      <p:pic>
        <p:nvPicPr>
          <p:cNvPr id="5" name="Picture 4"/>
          <p:cNvPicPr/>
          <p:nvPr/>
        </p:nvPicPr>
        <p:blipFill>
          <a:blip r:embed="rId2">
            <a:extLst>
              <a:ext uri="{28A0092B-C50C-407E-A947-70E740481C1C}">
                <a14:useLocalDpi xmlns:a14="http://schemas.microsoft.com/office/drawing/2010/main"/>
              </a:ext>
            </a:extLst>
          </a:blip>
          <a:srcRect/>
          <a:stretch>
            <a:fillRect/>
          </a:stretch>
        </p:blipFill>
        <p:spPr bwMode="auto">
          <a:xfrm>
            <a:off x="539552" y="1340768"/>
            <a:ext cx="7056784" cy="5283701"/>
          </a:xfrm>
          <a:prstGeom prst="rect">
            <a:avLst/>
          </a:prstGeom>
          <a:noFill/>
          <a:ln>
            <a:noFill/>
          </a:ln>
        </p:spPr>
      </p:pic>
      <p:sp>
        <p:nvSpPr>
          <p:cNvPr id="6" name="Oval 5"/>
          <p:cNvSpPr/>
          <p:nvPr/>
        </p:nvSpPr>
        <p:spPr>
          <a:xfrm>
            <a:off x="2339752" y="3501008"/>
            <a:ext cx="1584176" cy="7200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995936" y="4221088"/>
            <a:ext cx="1584176" cy="7200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724128" y="1628800"/>
            <a:ext cx="1584176" cy="7200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2800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15BEE-862B-4185-9761-42B7CE77D6C3}" type="slidenum">
              <a:rPr lang="en-NZ" smtClean="0"/>
              <a:pPr/>
              <a:t>24</a:t>
            </a:fld>
            <a:endParaRPr lang="en-NZ"/>
          </a:p>
        </p:txBody>
      </p:sp>
      <p:sp>
        <p:nvSpPr>
          <p:cNvPr id="3" name="Title 2"/>
          <p:cNvSpPr>
            <a:spLocks noGrp="1"/>
          </p:cNvSpPr>
          <p:nvPr>
            <p:ph type="title"/>
          </p:nvPr>
        </p:nvSpPr>
        <p:spPr/>
        <p:txBody>
          <a:bodyPr/>
          <a:lstStyle/>
          <a:p>
            <a:r>
              <a:rPr lang="en-US" dirty="0" smtClean="0"/>
              <a:t>Changes in student outcomes</a:t>
            </a:r>
            <a:endParaRPr lang="en-US" dirty="0"/>
          </a:p>
        </p:txBody>
      </p:sp>
      <p:pic>
        <p:nvPicPr>
          <p:cNvPr id="4" name="Picture 3"/>
          <p:cNvPicPr>
            <a:picLocks noChangeAspect="1"/>
          </p:cNvPicPr>
          <p:nvPr/>
        </p:nvPicPr>
        <p:blipFill>
          <a:blip r:embed="rId2"/>
          <a:stretch>
            <a:fillRect/>
          </a:stretch>
        </p:blipFill>
        <p:spPr>
          <a:xfrm>
            <a:off x="611560" y="1196752"/>
            <a:ext cx="7620000" cy="5410200"/>
          </a:xfrm>
          <a:prstGeom prst="rect">
            <a:avLst/>
          </a:prstGeom>
        </p:spPr>
      </p:pic>
    </p:spTree>
    <p:extLst>
      <p:ext uri="{BB962C8B-B14F-4D97-AF65-F5344CB8AC3E}">
        <p14:creationId xmlns:p14="http://schemas.microsoft.com/office/powerpoint/2010/main" val="8873056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15BEE-862B-4185-9761-42B7CE77D6C3}" type="slidenum">
              <a:rPr lang="en-NZ" smtClean="0"/>
              <a:pPr/>
              <a:t>25</a:t>
            </a:fld>
            <a:endParaRPr lang="en-NZ"/>
          </a:p>
        </p:txBody>
      </p:sp>
      <p:pic>
        <p:nvPicPr>
          <p:cNvPr id="5" name="Picture 4"/>
          <p:cNvPicPr>
            <a:picLocks noChangeAspect="1"/>
          </p:cNvPicPr>
          <p:nvPr/>
        </p:nvPicPr>
        <p:blipFill>
          <a:blip r:embed="rId2"/>
          <a:stretch>
            <a:fillRect/>
          </a:stretch>
        </p:blipFill>
        <p:spPr>
          <a:xfrm>
            <a:off x="251520" y="4953000"/>
            <a:ext cx="4584700" cy="1905000"/>
          </a:xfrm>
          <a:prstGeom prst="rect">
            <a:avLst/>
          </a:prstGeom>
        </p:spPr>
      </p:pic>
      <p:pic>
        <p:nvPicPr>
          <p:cNvPr id="6" name="Picture 5"/>
          <p:cNvPicPr>
            <a:picLocks noChangeAspect="1"/>
          </p:cNvPicPr>
          <p:nvPr/>
        </p:nvPicPr>
        <p:blipFill>
          <a:blip r:embed="rId3"/>
          <a:stretch>
            <a:fillRect/>
          </a:stretch>
        </p:blipFill>
        <p:spPr>
          <a:xfrm>
            <a:off x="3059832" y="548680"/>
            <a:ext cx="1676400" cy="4470400"/>
          </a:xfrm>
          <a:prstGeom prst="rect">
            <a:avLst/>
          </a:prstGeom>
        </p:spPr>
      </p:pic>
      <p:pic>
        <p:nvPicPr>
          <p:cNvPr id="7" name="Picture 6"/>
          <p:cNvPicPr>
            <a:picLocks noChangeAspect="1"/>
          </p:cNvPicPr>
          <p:nvPr/>
        </p:nvPicPr>
        <p:blipFill>
          <a:blip r:embed="rId4"/>
          <a:stretch>
            <a:fillRect/>
          </a:stretch>
        </p:blipFill>
        <p:spPr>
          <a:xfrm>
            <a:off x="395536" y="3284984"/>
            <a:ext cx="1536700" cy="1507232"/>
          </a:xfrm>
          <a:prstGeom prst="rect">
            <a:avLst/>
          </a:prstGeom>
        </p:spPr>
      </p:pic>
      <p:pic>
        <p:nvPicPr>
          <p:cNvPr id="8" name="Picture 7"/>
          <p:cNvPicPr>
            <a:picLocks noChangeAspect="1"/>
          </p:cNvPicPr>
          <p:nvPr/>
        </p:nvPicPr>
        <p:blipFill>
          <a:blip r:embed="rId5"/>
          <a:stretch>
            <a:fillRect/>
          </a:stretch>
        </p:blipFill>
        <p:spPr>
          <a:xfrm>
            <a:off x="1979712" y="2492896"/>
            <a:ext cx="1155700" cy="2552700"/>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88024" y="1916832"/>
            <a:ext cx="4355976" cy="3600400"/>
          </a:xfrm>
          <a:prstGeom prst="rect">
            <a:avLst/>
          </a:prstGeom>
        </p:spPr>
      </p:pic>
      <p:sp>
        <p:nvSpPr>
          <p:cNvPr id="11" name="TextBox 10"/>
          <p:cNvSpPr txBox="1"/>
          <p:nvPr/>
        </p:nvSpPr>
        <p:spPr>
          <a:xfrm>
            <a:off x="179512" y="1412776"/>
            <a:ext cx="2736304" cy="830997"/>
          </a:xfrm>
          <a:prstGeom prst="rect">
            <a:avLst/>
          </a:prstGeom>
          <a:noFill/>
        </p:spPr>
        <p:txBody>
          <a:bodyPr wrap="square" rtlCol="0">
            <a:spAutoFit/>
          </a:bodyPr>
          <a:lstStyle/>
          <a:p>
            <a:r>
              <a:rPr lang="en-US" sz="2400" dirty="0" smtClean="0"/>
              <a:t>Organizational and Evaluation Capacity</a:t>
            </a:r>
            <a:endParaRPr lang="en-US" sz="2400" dirty="0"/>
          </a:p>
        </p:txBody>
      </p:sp>
    </p:spTree>
    <p:extLst>
      <p:ext uri="{BB962C8B-B14F-4D97-AF65-F5344CB8AC3E}">
        <p14:creationId xmlns:p14="http://schemas.microsoft.com/office/powerpoint/2010/main" val="188195349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Rubric driving client outcomes</a:t>
            </a:r>
            <a:endParaRPr lang="en-US" dirty="0"/>
          </a:p>
        </p:txBody>
      </p:sp>
      <p:sp>
        <p:nvSpPr>
          <p:cNvPr id="3" name="Slide Number Placeholder 2"/>
          <p:cNvSpPr>
            <a:spLocks noGrp="1"/>
          </p:cNvSpPr>
          <p:nvPr>
            <p:ph type="sldNum" sz="quarter" idx="12"/>
          </p:nvPr>
        </p:nvSpPr>
        <p:spPr/>
        <p:txBody>
          <a:bodyPr/>
          <a:lstStyle/>
          <a:p>
            <a:fld id="{D2E15BEE-862B-4185-9761-42B7CE77D6C3}" type="slidenum">
              <a:rPr lang="en-NZ" smtClean="0"/>
              <a:pPr/>
              <a:t>26</a:t>
            </a:fld>
            <a:endParaRPr lang="en-NZ" dirty="0"/>
          </a:p>
        </p:txBody>
      </p:sp>
    </p:spTree>
    <p:extLst>
      <p:ext uri="{BB962C8B-B14F-4D97-AF65-F5344CB8AC3E}">
        <p14:creationId xmlns:p14="http://schemas.microsoft.com/office/powerpoint/2010/main" val="8566449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384849382"/>
              </p:ext>
            </p:extLst>
          </p:nvPr>
        </p:nvGraphicFramePr>
        <p:xfrm>
          <a:off x="240849" y="1226012"/>
          <a:ext cx="8435608" cy="5443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156682" y="2345704"/>
            <a:ext cx="4389996" cy="3635455"/>
          </a:xfrm>
          <a:prstGeom prst="ellipse">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a:p>
        </p:txBody>
      </p:sp>
      <p:sp>
        <p:nvSpPr>
          <p:cNvPr id="8" name="TextBox 7"/>
          <p:cNvSpPr txBox="1"/>
          <p:nvPr/>
        </p:nvSpPr>
        <p:spPr>
          <a:xfrm>
            <a:off x="3571662" y="2532924"/>
            <a:ext cx="1707828" cy="369332"/>
          </a:xfrm>
          <a:prstGeom prst="rect">
            <a:avLst/>
          </a:prstGeom>
          <a:noFill/>
        </p:spPr>
        <p:txBody>
          <a:bodyPr wrap="square" rtlCol="0">
            <a:spAutoFit/>
          </a:bodyPr>
          <a:lstStyle/>
          <a:p>
            <a:r>
              <a:rPr lang="en-US" dirty="0" smtClean="0"/>
              <a:t>Blood Pressure</a:t>
            </a:r>
            <a:endParaRPr lang="en-US" dirty="0"/>
          </a:p>
        </p:txBody>
      </p:sp>
      <p:sp>
        <p:nvSpPr>
          <p:cNvPr id="9" name="TextBox 8"/>
          <p:cNvSpPr txBox="1"/>
          <p:nvPr/>
        </p:nvSpPr>
        <p:spPr>
          <a:xfrm>
            <a:off x="5279490" y="3074550"/>
            <a:ext cx="941496" cy="369332"/>
          </a:xfrm>
          <a:prstGeom prst="rect">
            <a:avLst/>
          </a:prstGeom>
          <a:noFill/>
        </p:spPr>
        <p:txBody>
          <a:bodyPr wrap="square" rtlCol="0">
            <a:spAutoFit/>
          </a:bodyPr>
          <a:lstStyle/>
          <a:p>
            <a:r>
              <a:rPr lang="en-US" dirty="0" smtClean="0"/>
              <a:t>Weight</a:t>
            </a:r>
            <a:endParaRPr lang="en-US" dirty="0"/>
          </a:p>
        </p:txBody>
      </p:sp>
      <p:sp>
        <p:nvSpPr>
          <p:cNvPr id="10" name="TextBox 9"/>
          <p:cNvSpPr txBox="1"/>
          <p:nvPr/>
        </p:nvSpPr>
        <p:spPr>
          <a:xfrm>
            <a:off x="3358183" y="5184595"/>
            <a:ext cx="2159418" cy="369332"/>
          </a:xfrm>
          <a:prstGeom prst="rect">
            <a:avLst/>
          </a:prstGeom>
          <a:noFill/>
        </p:spPr>
        <p:txBody>
          <a:bodyPr wrap="square" rtlCol="0">
            <a:spAutoFit/>
          </a:bodyPr>
          <a:lstStyle/>
          <a:p>
            <a:r>
              <a:rPr lang="en-US" dirty="0" smtClean="0"/>
              <a:t>Waist measurement</a:t>
            </a:r>
            <a:endParaRPr lang="en-US" dirty="0"/>
          </a:p>
        </p:txBody>
      </p:sp>
      <p:sp>
        <p:nvSpPr>
          <p:cNvPr id="11" name="TextBox 10"/>
          <p:cNvSpPr txBox="1"/>
          <p:nvPr/>
        </p:nvSpPr>
        <p:spPr>
          <a:xfrm>
            <a:off x="2550796" y="3108963"/>
            <a:ext cx="853914" cy="369332"/>
          </a:xfrm>
          <a:prstGeom prst="rect">
            <a:avLst/>
          </a:prstGeom>
          <a:noFill/>
        </p:spPr>
        <p:txBody>
          <a:bodyPr wrap="square" rtlCol="0">
            <a:spAutoFit/>
          </a:bodyPr>
          <a:lstStyle/>
          <a:p>
            <a:r>
              <a:rPr lang="en-US" dirty="0" smtClean="0"/>
              <a:t>HBa1c</a:t>
            </a:r>
            <a:endParaRPr lang="en-US" dirty="0"/>
          </a:p>
        </p:txBody>
      </p:sp>
      <p:sp>
        <p:nvSpPr>
          <p:cNvPr id="12" name="TextBox 11"/>
          <p:cNvSpPr txBox="1"/>
          <p:nvPr/>
        </p:nvSpPr>
        <p:spPr>
          <a:xfrm>
            <a:off x="2156682" y="4340822"/>
            <a:ext cx="1248028" cy="375329"/>
          </a:xfrm>
          <a:prstGeom prst="rect">
            <a:avLst/>
          </a:prstGeom>
          <a:noFill/>
        </p:spPr>
        <p:txBody>
          <a:bodyPr wrap="square" rtlCol="0">
            <a:spAutoFit/>
          </a:bodyPr>
          <a:lstStyle/>
          <a:p>
            <a:r>
              <a:rPr lang="en-US" dirty="0" smtClean="0"/>
              <a:t>Cholesterol</a:t>
            </a:r>
            <a:endParaRPr lang="en-US" dirty="0"/>
          </a:p>
        </p:txBody>
      </p:sp>
      <p:sp>
        <p:nvSpPr>
          <p:cNvPr id="13" name="TextBox 12"/>
          <p:cNvSpPr txBox="1"/>
          <p:nvPr/>
        </p:nvSpPr>
        <p:spPr>
          <a:xfrm>
            <a:off x="5473810" y="4328302"/>
            <a:ext cx="853915" cy="369332"/>
          </a:xfrm>
          <a:prstGeom prst="rect">
            <a:avLst/>
          </a:prstGeom>
          <a:noFill/>
        </p:spPr>
        <p:txBody>
          <a:bodyPr wrap="square" rtlCol="0">
            <a:spAutoFit/>
          </a:bodyPr>
          <a:lstStyle/>
          <a:p>
            <a:r>
              <a:rPr lang="en-US" dirty="0" smtClean="0"/>
              <a:t>CV risk</a:t>
            </a:r>
            <a:endParaRPr lang="en-US" dirty="0"/>
          </a:p>
        </p:txBody>
      </p:sp>
      <p:sp>
        <p:nvSpPr>
          <p:cNvPr id="16" name="Oval 15"/>
          <p:cNvSpPr/>
          <p:nvPr/>
        </p:nvSpPr>
        <p:spPr>
          <a:xfrm>
            <a:off x="3218602" y="3108963"/>
            <a:ext cx="2378371" cy="199256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t>Clinically Secure</a:t>
            </a:r>
            <a:endParaRPr lang="en-US" b="1" dirty="0"/>
          </a:p>
        </p:txBody>
      </p:sp>
      <p:sp>
        <p:nvSpPr>
          <p:cNvPr id="2" name="TextBox 1"/>
          <p:cNvSpPr txBox="1"/>
          <p:nvPr/>
        </p:nvSpPr>
        <p:spPr>
          <a:xfrm>
            <a:off x="827584" y="260648"/>
            <a:ext cx="7776864" cy="461665"/>
          </a:xfrm>
          <a:prstGeom prst="rect">
            <a:avLst/>
          </a:prstGeom>
          <a:noFill/>
        </p:spPr>
        <p:txBody>
          <a:bodyPr wrap="square" rtlCol="0">
            <a:spAutoFit/>
          </a:bodyPr>
          <a:lstStyle/>
          <a:p>
            <a:r>
              <a:rPr lang="en-US" sz="2400" dirty="0" smtClean="0"/>
              <a:t>Kia Rite Kia </a:t>
            </a:r>
            <a:r>
              <a:rPr lang="en-US" sz="2400" dirty="0" err="1" smtClean="0"/>
              <a:t>Ora</a:t>
            </a:r>
            <a:r>
              <a:rPr lang="en-US" sz="2400" dirty="0" smtClean="0"/>
              <a:t> – Diabetes Prevention Programme </a:t>
            </a:r>
            <a:endParaRPr lang="en-US" sz="2400" dirty="0"/>
          </a:p>
        </p:txBody>
      </p:sp>
    </p:spTree>
    <p:extLst>
      <p:ext uri="{BB962C8B-B14F-4D97-AF65-F5344CB8AC3E}">
        <p14:creationId xmlns:p14="http://schemas.microsoft.com/office/powerpoint/2010/main" val="4239398512"/>
      </p:ext>
    </p:extLst>
  </p:cSld>
  <p:clrMapOvr>
    <a:masterClrMapping/>
  </p:clrMapOvr>
  <mc:AlternateContent xmlns:mc="http://schemas.openxmlformats.org/markup-compatibility/2006" xmlns:p14="http://schemas.microsoft.com/office/powerpoint/2010/main">
    <mc:Choice Requires="p14">
      <p:transition spd="slow" p14:dur="2000" advTm="27684"/>
    </mc:Choice>
    <mc:Fallback xmlns="">
      <p:transition xmlns:p14="http://schemas.microsoft.com/office/powerpoint/2010/main" spd="slow" advTm="27684"/>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E15BEE-862B-4185-9761-42B7CE77D6C3}" type="slidenum">
              <a:rPr lang="en-NZ" smtClean="0"/>
              <a:pPr/>
              <a:t>28</a:t>
            </a:fld>
            <a:endParaRPr lang="en-NZ" dirty="0"/>
          </a:p>
        </p:txBody>
      </p:sp>
      <p:graphicFrame>
        <p:nvGraphicFramePr>
          <p:cNvPr id="5" name="Object 4"/>
          <p:cNvGraphicFramePr>
            <a:graphicFrameLocks noChangeAspect="1"/>
          </p:cNvGraphicFramePr>
          <p:nvPr>
            <p:extLst>
              <p:ext uri="{D42A27DB-BD31-4B8C-83A1-F6EECF244321}">
                <p14:modId xmlns:p14="http://schemas.microsoft.com/office/powerpoint/2010/main" val="3213933741"/>
              </p:ext>
            </p:extLst>
          </p:nvPr>
        </p:nvGraphicFramePr>
        <p:xfrm>
          <a:off x="251520" y="260648"/>
          <a:ext cx="4680520" cy="6280472"/>
        </p:xfrm>
        <a:graphic>
          <a:graphicData uri="http://schemas.openxmlformats.org/presentationml/2006/ole">
            <mc:AlternateContent xmlns:mc="http://schemas.openxmlformats.org/markup-compatibility/2006">
              <mc:Choice xmlns:v="urn:schemas-microsoft-com:vml" Requires="v">
                <p:oleObj spid="_x0000_s3085" name="Document" r:id="rId3" imgW="5626100" imgH="8229600" progId="Word.Document.12">
                  <p:link updateAutomatic="1"/>
                </p:oleObj>
              </mc:Choice>
              <mc:Fallback>
                <p:oleObj name="Document" r:id="rId3" imgW="5626100" imgH="8229600" progId="Word.Document.12">
                  <p:link updateAutomatic="1"/>
                  <p:pic>
                    <p:nvPicPr>
                      <p:cNvPr id="0" name=""/>
                      <p:cNvPicPr/>
                      <p:nvPr/>
                    </p:nvPicPr>
                    <p:blipFill>
                      <a:blip r:embed="rId4"/>
                      <a:stretch>
                        <a:fillRect/>
                      </a:stretch>
                    </p:blipFill>
                    <p:spPr>
                      <a:xfrm>
                        <a:off x="251520" y="260648"/>
                        <a:ext cx="4680520" cy="6280472"/>
                      </a:xfrm>
                      <a:prstGeom prst="rect">
                        <a:avLst/>
                      </a:prstGeom>
                    </p:spPr>
                  </p:pic>
                </p:oleObj>
              </mc:Fallback>
            </mc:AlternateContent>
          </a:graphicData>
        </a:graphic>
      </p:graphicFrame>
      <p:pic>
        <p:nvPicPr>
          <p:cNvPr id="6" name="Content Placeholder 4"/>
          <p:cNvPicPr>
            <a:picLocks/>
          </p:cNvPicPr>
          <p:nvPr/>
        </p:nvPicPr>
        <p:blipFill>
          <a:blip r:embed="rId5" cstate="email">
            <a:extLst>
              <a:ext uri="{28A0092B-C50C-407E-A947-70E740481C1C}">
                <a14:useLocalDpi xmlns:a14="http://schemas.microsoft.com/office/drawing/2010/main"/>
              </a:ext>
            </a:extLst>
          </a:blip>
          <a:srcRect l="-6582" r="-6582"/>
          <a:stretch>
            <a:fillRect/>
          </a:stretch>
        </p:blipFill>
        <p:spPr bwMode="auto">
          <a:xfrm>
            <a:off x="4355976" y="980728"/>
            <a:ext cx="5976664" cy="5877272"/>
          </a:xfrm>
          <a:prstGeom prst="rect">
            <a:avLst/>
          </a:prstGeom>
          <a:noFill/>
          <a:ln>
            <a:noFill/>
          </a:ln>
        </p:spPr>
      </p:pic>
      <p:sp>
        <p:nvSpPr>
          <p:cNvPr id="7" name="TextBox 6"/>
          <p:cNvSpPr txBox="1"/>
          <p:nvPr/>
        </p:nvSpPr>
        <p:spPr>
          <a:xfrm>
            <a:off x="4499992" y="260648"/>
            <a:ext cx="4320480" cy="646331"/>
          </a:xfrm>
          <a:prstGeom prst="rect">
            <a:avLst/>
          </a:prstGeom>
          <a:noFill/>
        </p:spPr>
        <p:txBody>
          <a:bodyPr wrap="square" rtlCol="0">
            <a:spAutoFit/>
          </a:bodyPr>
          <a:lstStyle/>
          <a:p>
            <a:r>
              <a:rPr lang="en-AU" dirty="0"/>
              <a:t>L</a:t>
            </a:r>
            <a:r>
              <a:rPr lang="en-AU" dirty="0" smtClean="0"/>
              <a:t>adder </a:t>
            </a:r>
            <a:r>
              <a:rPr lang="en-AU" dirty="0"/>
              <a:t>of whānau change for the outcome Self Managing </a:t>
            </a:r>
            <a:endParaRPr lang="en-US" dirty="0"/>
          </a:p>
        </p:txBody>
      </p:sp>
    </p:spTree>
    <p:extLst>
      <p:ext uri="{BB962C8B-B14F-4D97-AF65-F5344CB8AC3E}">
        <p14:creationId xmlns:p14="http://schemas.microsoft.com/office/powerpoint/2010/main" val="8015237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rcRect t="14579" b="14579"/>
          <a:stretch>
            <a:fillRect/>
          </a:stretch>
        </p:blipFill>
        <p:spPr/>
      </p:pic>
      <p:sp>
        <p:nvSpPr>
          <p:cNvPr id="4" name="Slide Number Placeholder 3"/>
          <p:cNvSpPr>
            <a:spLocks noGrp="1"/>
          </p:cNvSpPr>
          <p:nvPr>
            <p:ph type="sldNum" sz="quarter" idx="12"/>
          </p:nvPr>
        </p:nvSpPr>
        <p:spPr/>
        <p:txBody>
          <a:bodyPr/>
          <a:lstStyle/>
          <a:p>
            <a:fld id="{D2E15BEE-862B-4185-9761-42B7CE77D6C3}" type="slidenum">
              <a:rPr lang="en-NZ" smtClean="0"/>
              <a:pPr/>
              <a:t>29</a:t>
            </a:fld>
            <a:endParaRPr lang="en-NZ" dirty="0"/>
          </a:p>
        </p:txBody>
      </p:sp>
    </p:spTree>
    <p:extLst>
      <p:ext uri="{BB962C8B-B14F-4D97-AF65-F5344CB8AC3E}">
        <p14:creationId xmlns:p14="http://schemas.microsoft.com/office/powerpoint/2010/main" val="28083092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NZ" dirty="0" smtClean="0"/>
              <a:t>What are e</a:t>
            </a:r>
            <a:r>
              <a:rPr lang="en-NZ" dirty="0" smtClean="0">
                <a:ea typeface="+mj-ea"/>
              </a:rPr>
              <a:t>valuative rubrics?</a:t>
            </a:r>
            <a:endParaRPr lang="en-NZ" dirty="0">
              <a:ea typeface="+mj-ea"/>
            </a:endParaRPr>
          </a:p>
        </p:txBody>
      </p:sp>
      <p:sp>
        <p:nvSpPr>
          <p:cNvPr id="5" name="Content Placeholder 4"/>
          <p:cNvSpPr>
            <a:spLocks noGrp="1"/>
          </p:cNvSpPr>
          <p:nvPr>
            <p:ph idx="1"/>
          </p:nvPr>
        </p:nvSpPr>
        <p:spPr/>
        <p:txBody>
          <a:bodyPr>
            <a:normAutofit/>
          </a:bodyPr>
          <a:lstStyle/>
          <a:p>
            <a:r>
              <a:rPr lang="en-NZ" dirty="0">
                <a:latin typeface="Calibri" charset="0"/>
              </a:rPr>
              <a:t>An explicit way of </a:t>
            </a:r>
            <a:r>
              <a:rPr lang="en-NZ" dirty="0">
                <a:solidFill>
                  <a:srgbClr val="000000"/>
                </a:solidFill>
                <a:latin typeface="Calibri" charset="0"/>
              </a:rPr>
              <a:t>defining </a:t>
            </a:r>
            <a:r>
              <a:rPr lang="en-NZ" dirty="0" smtClean="0">
                <a:solidFill>
                  <a:srgbClr val="000000"/>
                </a:solidFill>
                <a:latin typeface="Calibri" charset="0"/>
              </a:rPr>
              <a:t>‘quality’ </a:t>
            </a:r>
            <a:r>
              <a:rPr lang="en-NZ" dirty="0">
                <a:solidFill>
                  <a:srgbClr val="000000"/>
                </a:solidFill>
                <a:latin typeface="Calibri" charset="0"/>
              </a:rPr>
              <a:t>and </a:t>
            </a:r>
            <a:r>
              <a:rPr lang="en-NZ" dirty="0" smtClean="0">
                <a:solidFill>
                  <a:srgbClr val="000000"/>
                </a:solidFill>
                <a:latin typeface="Calibri" charset="0"/>
              </a:rPr>
              <a:t>‘value’ </a:t>
            </a:r>
            <a:r>
              <a:rPr lang="en-NZ" dirty="0" smtClean="0">
                <a:latin typeface="Calibri" charset="0"/>
              </a:rPr>
              <a:t>for </a:t>
            </a:r>
            <a:r>
              <a:rPr lang="en-NZ" dirty="0">
                <a:latin typeface="Calibri" charset="0"/>
              </a:rPr>
              <a:t>ourselves and for others</a:t>
            </a:r>
            <a:r>
              <a:rPr lang="en-NZ" dirty="0" smtClean="0">
                <a:latin typeface="Calibri" charset="0"/>
              </a:rPr>
              <a:t>:</a:t>
            </a:r>
            <a:endParaRPr lang="en-NZ" dirty="0">
              <a:latin typeface="Calibri" charset="0"/>
            </a:endParaRPr>
          </a:p>
          <a:p>
            <a:pPr lvl="1"/>
            <a:r>
              <a:rPr lang="en-NZ" dirty="0" smtClean="0">
                <a:latin typeface="Calibri" charset="0"/>
              </a:rPr>
              <a:t>Identifies and clarifies what aspects are important</a:t>
            </a:r>
          </a:p>
          <a:p>
            <a:pPr lvl="1"/>
            <a:r>
              <a:rPr lang="en-NZ" dirty="0" smtClean="0">
                <a:latin typeface="Calibri" charset="0"/>
              </a:rPr>
              <a:t>Identifies criteria to assess how good is ‘good’</a:t>
            </a:r>
          </a:p>
          <a:p>
            <a:pPr lvl="1"/>
            <a:r>
              <a:rPr lang="en-NZ" dirty="0" smtClean="0">
                <a:latin typeface="Calibri" charset="0"/>
              </a:rPr>
              <a:t>Allows us to make a </a:t>
            </a:r>
            <a:r>
              <a:rPr lang="en-US" dirty="0" smtClean="0">
                <a:latin typeface="Calibri" charset="0"/>
              </a:rPr>
              <a:t>judgment</a:t>
            </a:r>
            <a:r>
              <a:rPr lang="en-US" dirty="0">
                <a:latin typeface="Calibri" charset="0"/>
              </a:rPr>
              <a:t>, using these criteria, about how good, or excellent (or poor) something </a:t>
            </a:r>
            <a:r>
              <a:rPr lang="en-US" dirty="0" smtClean="0">
                <a:latin typeface="Calibri" charset="0"/>
              </a:rPr>
              <a:t>is.</a:t>
            </a:r>
          </a:p>
        </p:txBody>
      </p:sp>
    </p:spTree>
    <p:extLst>
      <p:ext uri="{BB962C8B-B14F-4D97-AF65-F5344CB8AC3E}">
        <p14:creationId xmlns:p14="http://schemas.microsoft.com/office/powerpoint/2010/main" val="1939117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rcRect t="-15683" b="-15683"/>
          <a:stretch>
            <a:fillRect/>
          </a:stretch>
        </p:blipFill>
        <p:spPr>
          <a:xfrm>
            <a:off x="179512" y="476672"/>
            <a:ext cx="8640960" cy="5472608"/>
          </a:xfrm>
        </p:spPr>
      </p:pic>
      <p:sp>
        <p:nvSpPr>
          <p:cNvPr id="4" name="Slide Number Placeholder 3"/>
          <p:cNvSpPr>
            <a:spLocks noGrp="1"/>
          </p:cNvSpPr>
          <p:nvPr>
            <p:ph type="sldNum" sz="quarter" idx="12"/>
          </p:nvPr>
        </p:nvSpPr>
        <p:spPr/>
        <p:txBody>
          <a:bodyPr/>
          <a:lstStyle/>
          <a:p>
            <a:fld id="{D2E15BEE-862B-4185-9761-42B7CE77D6C3}" type="slidenum">
              <a:rPr lang="en-NZ" smtClean="0"/>
              <a:pPr/>
              <a:t>30</a:t>
            </a:fld>
            <a:endParaRPr lang="en-NZ" dirty="0"/>
          </a:p>
        </p:txBody>
      </p:sp>
    </p:spTree>
    <p:extLst>
      <p:ext uri="{BB962C8B-B14F-4D97-AF65-F5344CB8AC3E}">
        <p14:creationId xmlns:p14="http://schemas.microsoft.com/office/powerpoint/2010/main" val="2911684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E15BEE-862B-4185-9761-42B7CE77D6C3}" type="slidenum">
              <a:rPr lang="en-NZ" smtClean="0"/>
              <a:pPr/>
              <a:t>31</a:t>
            </a:fld>
            <a:endParaRPr lang="en-NZ" dirty="0"/>
          </a:p>
        </p:txBody>
      </p:sp>
      <p:pic>
        <p:nvPicPr>
          <p:cNvPr id="8" name="Picture 7"/>
          <p:cNvPicPr/>
          <p:nvPr/>
        </p:nvPicPr>
        <p:blipFill>
          <a:blip r:embed="rId3">
            <a:extLst>
              <a:ext uri="{28A0092B-C50C-407E-A947-70E740481C1C}">
                <a14:useLocalDpi xmlns:a14="http://schemas.microsoft.com/office/drawing/2010/main"/>
              </a:ext>
            </a:extLst>
          </a:blip>
          <a:srcRect/>
          <a:stretch>
            <a:fillRect/>
          </a:stretch>
        </p:blipFill>
        <p:spPr bwMode="auto">
          <a:xfrm>
            <a:off x="1115616" y="1268760"/>
            <a:ext cx="7344816" cy="4680520"/>
          </a:xfrm>
          <a:prstGeom prst="rect">
            <a:avLst/>
          </a:prstGeom>
          <a:noFill/>
          <a:ln>
            <a:noFill/>
          </a:ln>
        </p:spPr>
      </p:pic>
    </p:spTree>
    <p:extLst>
      <p:ext uri="{BB962C8B-B14F-4D97-AF65-F5344CB8AC3E}">
        <p14:creationId xmlns:p14="http://schemas.microsoft.com/office/powerpoint/2010/main" val="226298249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67544" y="476672"/>
            <a:ext cx="8229600" cy="720080"/>
          </a:xfrm>
        </p:spPr>
        <p:txBody>
          <a:bodyPr>
            <a:normAutofit fontScale="90000"/>
          </a:bodyPr>
          <a:lstStyle/>
          <a:p>
            <a:r>
              <a:rPr lang="en-US" dirty="0" smtClean="0"/>
              <a:t>Whānau living the dream…</a:t>
            </a:r>
            <a:endParaRPr lang="en-US" dirty="0"/>
          </a:p>
        </p:txBody>
      </p:sp>
      <p:sp>
        <p:nvSpPr>
          <p:cNvPr id="7" name="Content Placeholder 6"/>
          <p:cNvSpPr>
            <a:spLocks noGrp="1"/>
          </p:cNvSpPr>
          <p:nvPr>
            <p:ph idx="1"/>
          </p:nvPr>
        </p:nvSpPr>
        <p:spPr>
          <a:xfrm>
            <a:off x="457200" y="1600200"/>
            <a:ext cx="5194920" cy="4525963"/>
          </a:xfrm>
        </p:spPr>
        <p:txBody>
          <a:bodyPr>
            <a:normAutofit lnSpcReduction="10000"/>
          </a:bodyPr>
          <a:lstStyle/>
          <a:p>
            <a:pPr marL="0" indent="0" algn="ctr">
              <a:buNone/>
            </a:pPr>
            <a:endParaRPr lang="en-NZ" i="1" dirty="0" smtClean="0"/>
          </a:p>
          <a:p>
            <a:pPr marL="0" indent="0" algn="ctr">
              <a:buNone/>
            </a:pPr>
            <a:r>
              <a:rPr lang="en-NZ" i="1" dirty="0" smtClean="0"/>
              <a:t>We've </a:t>
            </a:r>
            <a:r>
              <a:rPr lang="en-NZ" i="1" dirty="0"/>
              <a:t>come almost to the conclusion of our 12 months and </a:t>
            </a:r>
            <a:r>
              <a:rPr lang="en-NZ" i="1" dirty="0">
                <a:solidFill>
                  <a:srgbClr val="008000"/>
                </a:solidFill>
              </a:rPr>
              <a:t>we are starting to live the dream</a:t>
            </a:r>
            <a:r>
              <a:rPr lang="en-NZ" i="1" dirty="0"/>
              <a:t>. </a:t>
            </a:r>
            <a:endParaRPr lang="en-NZ" i="1" dirty="0" smtClean="0"/>
          </a:p>
          <a:p>
            <a:pPr marL="0" indent="0" algn="ctr">
              <a:buNone/>
            </a:pPr>
            <a:r>
              <a:rPr lang="en-NZ" i="1" dirty="0" smtClean="0"/>
              <a:t> </a:t>
            </a:r>
            <a:r>
              <a:rPr lang="en-NZ" i="1" dirty="0"/>
              <a:t>W</a:t>
            </a:r>
            <a:r>
              <a:rPr lang="en-NZ" i="1" dirty="0" smtClean="0"/>
              <a:t>e </a:t>
            </a:r>
            <a:r>
              <a:rPr lang="en-NZ" i="1" dirty="0"/>
              <a:t>will continue because this programme has been so awesome, </a:t>
            </a:r>
            <a:r>
              <a:rPr lang="en-NZ" i="1" dirty="0">
                <a:solidFill>
                  <a:srgbClr val="008000"/>
                </a:solidFill>
              </a:rPr>
              <a:t>it's made us draw closer to our </a:t>
            </a:r>
            <a:r>
              <a:rPr lang="en-NZ" i="1" dirty="0" smtClean="0">
                <a:solidFill>
                  <a:srgbClr val="008000"/>
                </a:solidFill>
              </a:rPr>
              <a:t>whānau (family). </a:t>
            </a:r>
            <a:endParaRPr lang="en-US" i="1" dirty="0">
              <a:solidFill>
                <a:srgbClr val="008000"/>
              </a:solidFill>
            </a:endParaRPr>
          </a:p>
          <a:p>
            <a:pPr marL="0" indent="0">
              <a:buNone/>
            </a:pPr>
            <a:endParaRPr lang="en-US" dirty="0"/>
          </a:p>
        </p:txBody>
      </p:sp>
      <p:pic>
        <p:nvPicPr>
          <p:cNvPr id="4" name="Picture 3" descr="Fern imag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0152" y="1484784"/>
            <a:ext cx="2857500" cy="4392488"/>
          </a:xfrm>
          <a:prstGeom prst="rect">
            <a:avLst/>
          </a:prstGeom>
        </p:spPr>
      </p:pic>
    </p:spTree>
    <p:extLst>
      <p:ext uri="{BB962C8B-B14F-4D97-AF65-F5344CB8AC3E}">
        <p14:creationId xmlns:p14="http://schemas.microsoft.com/office/powerpoint/2010/main" val="3244321106"/>
      </p:ext>
    </p:extLst>
  </p:cSld>
  <p:clrMapOvr>
    <a:masterClrMapping/>
  </p:clrMapOvr>
  <mc:AlternateContent xmlns:mc="http://schemas.openxmlformats.org/markup-compatibility/2006" xmlns:p14="http://schemas.microsoft.com/office/powerpoint/2010/main">
    <mc:Choice Requires="p14">
      <p:transition spd="slow" p14:dur="2000" advTm="9149"/>
    </mc:Choice>
    <mc:Fallback xmlns="">
      <p:transition xmlns:p14="http://schemas.microsoft.com/office/powerpoint/2010/main" spd="slow" advTm="9149"/>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76672"/>
            <a:ext cx="6203032" cy="1080120"/>
          </a:xfrm>
        </p:spPr>
        <p:txBody>
          <a:bodyPr>
            <a:normAutofit fontScale="90000"/>
          </a:bodyPr>
          <a:lstStyle/>
          <a:p>
            <a:r>
              <a:rPr lang="en-US" dirty="0" smtClean="0"/>
              <a:t>Whānau being independent…</a:t>
            </a:r>
            <a:endParaRPr lang="en-US" dirty="0"/>
          </a:p>
        </p:txBody>
      </p:sp>
      <p:sp>
        <p:nvSpPr>
          <p:cNvPr id="5" name="Content Placeholder 4"/>
          <p:cNvSpPr>
            <a:spLocks noGrp="1"/>
          </p:cNvSpPr>
          <p:nvPr>
            <p:ph idx="1"/>
          </p:nvPr>
        </p:nvSpPr>
        <p:spPr>
          <a:xfrm>
            <a:off x="457200" y="1600200"/>
            <a:ext cx="6059016" cy="4525963"/>
          </a:xfrm>
        </p:spPr>
        <p:txBody>
          <a:bodyPr>
            <a:normAutofit fontScale="92500"/>
          </a:bodyPr>
          <a:lstStyle/>
          <a:p>
            <a:pPr marL="0" indent="0" algn="ctr">
              <a:buNone/>
            </a:pPr>
            <a:endParaRPr lang="en-NZ" i="1" dirty="0" smtClean="0"/>
          </a:p>
          <a:p>
            <a:pPr marL="0" indent="0" algn="ctr">
              <a:buNone/>
            </a:pPr>
            <a:r>
              <a:rPr lang="en-NZ" i="1" dirty="0" smtClean="0"/>
              <a:t>Kia </a:t>
            </a:r>
            <a:r>
              <a:rPr lang="en-NZ" i="1" dirty="0"/>
              <a:t>Rite Kia Ora </a:t>
            </a:r>
            <a:r>
              <a:rPr lang="en-NZ" i="1" dirty="0" smtClean="0">
                <a:solidFill>
                  <a:srgbClr val="0000FF"/>
                </a:solidFill>
              </a:rPr>
              <a:t>is </a:t>
            </a:r>
            <a:r>
              <a:rPr lang="en-NZ" i="1" dirty="0">
                <a:solidFill>
                  <a:srgbClr val="0000FF"/>
                </a:solidFill>
              </a:rPr>
              <a:t>about </a:t>
            </a:r>
            <a:r>
              <a:rPr lang="en-NZ" i="1" dirty="0"/>
              <a:t>evaluation, independence, reliability, </a:t>
            </a:r>
            <a:r>
              <a:rPr lang="en-NZ" i="1" dirty="0">
                <a:solidFill>
                  <a:srgbClr val="0000FF"/>
                </a:solidFill>
              </a:rPr>
              <a:t>being honest within yourself. </a:t>
            </a:r>
            <a:r>
              <a:rPr lang="en-NZ" i="1" dirty="0"/>
              <a:t>And this is where they actually help us to </a:t>
            </a:r>
            <a:r>
              <a:rPr lang="en-NZ" i="1" dirty="0">
                <a:solidFill>
                  <a:srgbClr val="000000"/>
                </a:solidFill>
              </a:rPr>
              <a:t>grow and strengthen within ourselves </a:t>
            </a:r>
            <a:r>
              <a:rPr lang="en-NZ" i="1" dirty="0">
                <a:solidFill>
                  <a:srgbClr val="0000FF"/>
                </a:solidFill>
              </a:rPr>
              <a:t>to get out there and be independent</a:t>
            </a:r>
            <a:r>
              <a:rPr lang="en-NZ" i="1" dirty="0"/>
              <a:t>, and that’s what this programme is all about. </a:t>
            </a:r>
            <a:endParaRPr lang="en-US" i="1" dirty="0"/>
          </a:p>
          <a:p>
            <a:endParaRPr lang="en-US" dirty="0"/>
          </a:p>
        </p:txBody>
      </p:sp>
      <p:sp>
        <p:nvSpPr>
          <p:cNvPr id="4" name="Slide Number Placeholder 3"/>
          <p:cNvSpPr>
            <a:spLocks noGrp="1"/>
          </p:cNvSpPr>
          <p:nvPr>
            <p:ph type="sldNum" sz="quarter" idx="12"/>
          </p:nvPr>
        </p:nvSpPr>
        <p:spPr/>
        <p:txBody>
          <a:bodyPr/>
          <a:lstStyle/>
          <a:p>
            <a:fld id="{D2E15BEE-862B-4185-9761-42B7CE77D6C3}" type="slidenum">
              <a:rPr lang="en-NZ" smtClean="0"/>
              <a:pPr/>
              <a:t>33</a:t>
            </a:fld>
            <a:endParaRPr lang="en-NZ"/>
          </a:p>
        </p:txBody>
      </p:sp>
      <p:pic>
        <p:nvPicPr>
          <p:cNvPr id="7" name="Picture 6" descr="TT splash.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44856" y="0"/>
            <a:ext cx="2399144" cy="6858000"/>
          </a:xfrm>
          <a:prstGeom prst="rect">
            <a:avLst/>
          </a:prstGeom>
        </p:spPr>
      </p:pic>
    </p:spTree>
    <p:extLst>
      <p:ext uri="{BB962C8B-B14F-4D97-AF65-F5344CB8AC3E}">
        <p14:creationId xmlns:p14="http://schemas.microsoft.com/office/powerpoint/2010/main" val="1704426493"/>
      </p:ext>
    </p:extLst>
  </p:cSld>
  <p:clrMapOvr>
    <a:masterClrMapping/>
  </p:clrMapOvr>
  <mc:AlternateContent xmlns:mc="http://schemas.openxmlformats.org/markup-compatibility/2006" xmlns:p14="http://schemas.microsoft.com/office/powerpoint/2010/main">
    <mc:Choice Requires="p14">
      <p:transition spd="slow" p14:dur="2000" advTm="10288"/>
    </mc:Choice>
    <mc:Fallback xmlns="">
      <p:transition xmlns:p14="http://schemas.microsoft.com/office/powerpoint/2010/main" spd="slow" advTm="10288"/>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88640"/>
            <a:ext cx="8229600" cy="720080"/>
          </a:xfrm>
        </p:spPr>
        <p:txBody>
          <a:bodyPr>
            <a:normAutofit fontScale="90000"/>
          </a:bodyPr>
          <a:lstStyle/>
          <a:p>
            <a:r>
              <a:rPr lang="en-US" dirty="0" smtClean="0"/>
              <a:t>Whānau being whānau…</a:t>
            </a:r>
            <a:endParaRPr lang="en-US" dirty="0"/>
          </a:p>
        </p:txBody>
      </p:sp>
      <p:sp>
        <p:nvSpPr>
          <p:cNvPr id="5" name="Content Placeholder 4"/>
          <p:cNvSpPr>
            <a:spLocks noGrp="1"/>
          </p:cNvSpPr>
          <p:nvPr>
            <p:ph idx="1"/>
          </p:nvPr>
        </p:nvSpPr>
        <p:spPr>
          <a:xfrm>
            <a:off x="3059832" y="1052736"/>
            <a:ext cx="5698976" cy="5030019"/>
          </a:xfrm>
        </p:spPr>
        <p:txBody>
          <a:bodyPr>
            <a:normAutofit/>
          </a:bodyPr>
          <a:lstStyle/>
          <a:p>
            <a:pPr marL="0" indent="0" algn="ctr">
              <a:buNone/>
            </a:pPr>
            <a:endParaRPr lang="en-NZ" i="1" dirty="0" smtClean="0">
              <a:solidFill>
                <a:srgbClr val="FF6600"/>
              </a:solidFill>
            </a:endParaRPr>
          </a:p>
          <a:p>
            <a:pPr marL="0" indent="0" algn="ctr">
              <a:buNone/>
            </a:pPr>
            <a:r>
              <a:rPr lang="en-NZ" dirty="0" smtClean="0">
                <a:solidFill>
                  <a:schemeClr val="accent6"/>
                </a:solidFill>
              </a:rPr>
              <a:t>It's </a:t>
            </a:r>
            <a:r>
              <a:rPr lang="en-NZ" dirty="0">
                <a:solidFill>
                  <a:schemeClr val="accent6"/>
                </a:solidFill>
              </a:rPr>
              <a:t>not just about us anymore </a:t>
            </a:r>
            <a:r>
              <a:rPr lang="en-NZ" dirty="0"/>
              <a:t>it's about the new addition to the </a:t>
            </a:r>
            <a:r>
              <a:rPr lang="en-NZ" dirty="0" smtClean="0"/>
              <a:t>whānau (family) </a:t>
            </a:r>
            <a:r>
              <a:rPr lang="en-NZ" dirty="0"/>
              <a:t>&amp; our </a:t>
            </a:r>
            <a:r>
              <a:rPr lang="en-NZ" dirty="0" smtClean="0"/>
              <a:t>moko (grandchildren).</a:t>
            </a:r>
            <a:r>
              <a:rPr lang="en-NZ" dirty="0" smtClean="0">
                <a:solidFill>
                  <a:srgbClr val="F79646"/>
                </a:solidFill>
              </a:rPr>
              <a:t> It’s </a:t>
            </a:r>
            <a:r>
              <a:rPr lang="en-NZ" dirty="0"/>
              <a:t>given us even more meaning to make all these </a:t>
            </a:r>
            <a:r>
              <a:rPr lang="en-NZ" dirty="0" smtClean="0"/>
              <a:t>changes </a:t>
            </a:r>
            <a:r>
              <a:rPr lang="en-NZ" dirty="0" smtClean="0">
                <a:solidFill>
                  <a:srgbClr val="F79646"/>
                </a:solidFill>
              </a:rPr>
              <a:t>f</a:t>
            </a:r>
            <a:r>
              <a:rPr lang="en-NZ" dirty="0" smtClean="0">
                <a:solidFill>
                  <a:schemeClr val="accent6"/>
                </a:solidFill>
              </a:rPr>
              <a:t>or </a:t>
            </a:r>
            <a:r>
              <a:rPr lang="en-NZ" dirty="0">
                <a:solidFill>
                  <a:schemeClr val="accent6"/>
                </a:solidFill>
              </a:rPr>
              <a:t>all of us as a whanau so we can be around as long as possible. </a:t>
            </a:r>
            <a:endParaRPr lang="en-US" dirty="0">
              <a:solidFill>
                <a:schemeClr val="accent6"/>
              </a:solidFill>
            </a:endParaRPr>
          </a:p>
        </p:txBody>
      </p:sp>
      <p:sp>
        <p:nvSpPr>
          <p:cNvPr id="4" name="Slide Number Placeholder 3"/>
          <p:cNvSpPr>
            <a:spLocks noGrp="1"/>
          </p:cNvSpPr>
          <p:nvPr>
            <p:ph type="sldNum" sz="quarter" idx="12"/>
          </p:nvPr>
        </p:nvSpPr>
        <p:spPr/>
        <p:txBody>
          <a:bodyPr/>
          <a:lstStyle/>
          <a:p>
            <a:fld id="{D2E15BEE-862B-4185-9761-42B7CE77D6C3}" type="slidenum">
              <a:rPr lang="en-NZ" smtClean="0"/>
              <a:pPr/>
              <a:t>34</a:t>
            </a:fld>
            <a:endParaRPr lang="en-NZ"/>
          </a:p>
        </p:txBody>
      </p:sp>
      <p:pic>
        <p:nvPicPr>
          <p:cNvPr id="7" name="Picture 6" descr="Frame 2.JPG"/>
          <p:cNvPicPr>
            <a:picLocks noChangeAspect="1"/>
          </p:cNvPicPr>
          <p:nvPr/>
        </p:nvPicPr>
        <p:blipFill rotWithShape="1">
          <a:blip r:embed="rId3" cstate="email">
            <a:extLst>
              <a:ext uri="{28A0092B-C50C-407E-A947-70E740481C1C}">
                <a14:useLocalDpi xmlns:a14="http://schemas.microsoft.com/office/drawing/2010/main"/>
              </a:ext>
            </a:extLst>
          </a:blip>
          <a:srcRect l="-3" b="-3014"/>
          <a:stretch/>
        </p:blipFill>
        <p:spPr>
          <a:xfrm>
            <a:off x="0" y="836712"/>
            <a:ext cx="3060000" cy="6202800"/>
          </a:xfrm>
          <a:prstGeom prst="rect">
            <a:avLst/>
          </a:prstGeom>
        </p:spPr>
      </p:pic>
    </p:spTree>
    <p:extLst>
      <p:ext uri="{BB962C8B-B14F-4D97-AF65-F5344CB8AC3E}">
        <p14:creationId xmlns:p14="http://schemas.microsoft.com/office/powerpoint/2010/main" val="1441063257"/>
      </p:ext>
    </p:extLst>
  </p:cSld>
  <p:clrMapOvr>
    <a:masterClrMapping/>
  </p:clrMapOvr>
  <mc:AlternateContent xmlns:mc="http://schemas.openxmlformats.org/markup-compatibility/2006" xmlns:p14="http://schemas.microsoft.com/office/powerpoint/2010/main">
    <mc:Choice Requires="p14">
      <p:transition spd="slow" p14:dur="2000" advTm="14326"/>
    </mc:Choice>
    <mc:Fallback xmlns="">
      <p:transition xmlns:p14="http://schemas.microsoft.com/office/powerpoint/2010/main" spd="slow" advTm="14326"/>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67544" y="1916832"/>
            <a:ext cx="8060432" cy="2016224"/>
          </a:xfrm>
        </p:spPr>
        <p:txBody>
          <a:bodyPr>
            <a:normAutofit lnSpcReduction="10000"/>
          </a:bodyPr>
          <a:lstStyle/>
          <a:p>
            <a:r>
              <a:rPr lang="en-US" dirty="0" smtClean="0"/>
              <a:t>THANK YOU</a:t>
            </a:r>
          </a:p>
          <a:p>
            <a:r>
              <a:rPr lang="en-US" sz="2800" dirty="0" smtClean="0"/>
              <a:t>Contact Kate McKegg:</a:t>
            </a:r>
          </a:p>
          <a:p>
            <a:r>
              <a:rPr lang="en-US" sz="2800" dirty="0" smtClean="0"/>
              <a:t> </a:t>
            </a:r>
            <a:r>
              <a:rPr lang="en-US" sz="2800" dirty="0" smtClean="0">
                <a:hlinkClick r:id="rId2"/>
              </a:rPr>
              <a:t>kate@kinnect.co.nz</a:t>
            </a:r>
            <a:endParaRPr lang="en-US" sz="2800" dirty="0" smtClean="0"/>
          </a:p>
          <a:p>
            <a:r>
              <a:rPr lang="en-US" sz="2800" dirty="0" smtClean="0">
                <a:hlinkClick r:id="rId3"/>
              </a:rPr>
              <a:t>www.knowledgeinstitute.co.nz</a:t>
            </a:r>
            <a:r>
              <a:rPr lang="en-US" sz="2800" dirty="0" smtClean="0"/>
              <a:t> </a:t>
            </a:r>
            <a:endParaRPr lang="en-US" sz="2800" dirty="0"/>
          </a:p>
        </p:txBody>
      </p:sp>
      <p:sp>
        <p:nvSpPr>
          <p:cNvPr id="3" name="Slide Number Placeholder 2"/>
          <p:cNvSpPr>
            <a:spLocks noGrp="1"/>
          </p:cNvSpPr>
          <p:nvPr>
            <p:ph type="sldNum" sz="quarter" idx="12"/>
          </p:nvPr>
        </p:nvSpPr>
        <p:spPr/>
        <p:txBody>
          <a:bodyPr/>
          <a:lstStyle/>
          <a:p>
            <a:fld id="{D2E15BEE-862B-4185-9761-42B7CE77D6C3}" type="slidenum">
              <a:rPr lang="en-NZ" smtClean="0"/>
              <a:pPr/>
              <a:t>35</a:t>
            </a:fld>
            <a:endParaRPr lang="en-NZ" dirty="0"/>
          </a:p>
        </p:txBody>
      </p:sp>
    </p:spTree>
    <p:extLst>
      <p:ext uri="{BB962C8B-B14F-4D97-AF65-F5344CB8AC3E}">
        <p14:creationId xmlns:p14="http://schemas.microsoft.com/office/powerpoint/2010/main" val="4420870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Evaluative rubrics </a:t>
            </a:r>
            <a:r>
              <a:rPr lang="en-US" sz="4000" dirty="0" smtClean="0"/>
              <a:t> - a useful tool</a:t>
            </a:r>
            <a:endParaRPr lang="en-US" dirty="0"/>
          </a:p>
        </p:txBody>
      </p:sp>
      <p:sp>
        <p:nvSpPr>
          <p:cNvPr id="4" name="Content Placeholder 3"/>
          <p:cNvSpPr>
            <a:spLocks noGrp="1"/>
          </p:cNvSpPr>
          <p:nvPr>
            <p:ph sz="quarter" idx="4294967295"/>
          </p:nvPr>
        </p:nvSpPr>
        <p:spPr>
          <a:xfrm>
            <a:off x="683568" y="1268760"/>
            <a:ext cx="3419856" cy="4824536"/>
          </a:xfrm>
          <a:prstGeom prst="rect">
            <a:avLst/>
          </a:prstGeom>
        </p:spPr>
        <p:txBody>
          <a:bodyPr>
            <a:normAutofit fontScale="70000" lnSpcReduction="20000"/>
          </a:bodyPr>
          <a:lstStyle/>
          <a:p>
            <a:r>
              <a:rPr lang="en-US" dirty="0" smtClean="0"/>
              <a:t>Makes </a:t>
            </a:r>
            <a:r>
              <a:rPr lang="en-US" dirty="0"/>
              <a:t>the ‘values’ step transparent and explicit </a:t>
            </a:r>
            <a:endParaRPr lang="en-US" dirty="0" smtClean="0"/>
          </a:p>
          <a:p>
            <a:pPr>
              <a:spcAft>
                <a:spcPts val="600"/>
              </a:spcAft>
            </a:pPr>
            <a:r>
              <a:rPr lang="en-US" dirty="0" smtClean="0"/>
              <a:t>A </a:t>
            </a:r>
            <a:r>
              <a:rPr lang="en-US" dirty="0"/>
              <a:t>broad-brush way of transparently defining what </a:t>
            </a:r>
            <a:r>
              <a:rPr lang="en-US" dirty="0" smtClean="0"/>
              <a:t>excellent, good, </a:t>
            </a:r>
            <a:r>
              <a:rPr lang="en-US" dirty="0"/>
              <a:t>(</a:t>
            </a:r>
            <a:r>
              <a:rPr lang="en-US" dirty="0" err="1"/>
              <a:t>etc</a:t>
            </a:r>
            <a:r>
              <a:rPr lang="en-US" dirty="0"/>
              <a:t>) quality, value or performance would look like in </a:t>
            </a:r>
            <a:r>
              <a:rPr lang="en-US" dirty="0" smtClean="0"/>
              <a:t>practice</a:t>
            </a:r>
          </a:p>
          <a:p>
            <a:pPr>
              <a:spcAft>
                <a:spcPts val="600"/>
              </a:spcAft>
            </a:pPr>
            <a:r>
              <a:rPr lang="en-NZ" dirty="0" smtClean="0"/>
              <a:t>A </a:t>
            </a:r>
            <a:r>
              <a:rPr lang="en-NZ" dirty="0"/>
              <a:t>process and framework for </a:t>
            </a:r>
            <a:r>
              <a:rPr lang="en-NZ" dirty="0">
                <a:solidFill>
                  <a:srgbClr val="0070C0"/>
                </a:solidFill>
              </a:rPr>
              <a:t>being explicit </a:t>
            </a:r>
            <a:r>
              <a:rPr lang="en-NZ" dirty="0"/>
              <a:t>about:  </a:t>
            </a:r>
          </a:p>
          <a:p>
            <a:pPr lvl="1">
              <a:spcAft>
                <a:spcPts val="600"/>
              </a:spcAft>
            </a:pPr>
            <a:r>
              <a:rPr lang="en-NZ" dirty="0"/>
              <a:t>What </a:t>
            </a:r>
            <a:r>
              <a:rPr lang="en-NZ" dirty="0">
                <a:solidFill>
                  <a:srgbClr val="0070C0"/>
                </a:solidFill>
              </a:rPr>
              <a:t>criteria</a:t>
            </a:r>
            <a:r>
              <a:rPr lang="en-NZ" dirty="0"/>
              <a:t> are used to make evaluative judgements </a:t>
            </a:r>
          </a:p>
          <a:p>
            <a:pPr lvl="1">
              <a:spcAft>
                <a:spcPts val="600"/>
              </a:spcAft>
            </a:pPr>
            <a:r>
              <a:rPr lang="en-NZ" dirty="0"/>
              <a:t>The </a:t>
            </a:r>
            <a:r>
              <a:rPr lang="en-NZ" dirty="0">
                <a:solidFill>
                  <a:srgbClr val="0070C0"/>
                </a:solidFill>
              </a:rPr>
              <a:t>types of performance </a:t>
            </a:r>
            <a:r>
              <a:rPr lang="en-NZ" dirty="0"/>
              <a:t>we focus on </a:t>
            </a:r>
          </a:p>
          <a:p>
            <a:pPr lvl="1"/>
            <a:endParaRPr lang="en-US" dirty="0">
              <a:latin typeface="Calibri" charset="0"/>
            </a:endParaRPr>
          </a:p>
          <a:p>
            <a:endParaRPr lang="en-US" dirty="0"/>
          </a:p>
        </p:txBody>
      </p:sp>
      <p:pic>
        <p:nvPicPr>
          <p:cNvPr id="6" name="Content Placeholder 5"/>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4645152" y="2313431"/>
            <a:ext cx="3419856" cy="3493008"/>
          </a:xfrm>
          <a:prstGeom prst="rect">
            <a:avLst/>
          </a:prstGeom>
        </p:spPr>
      </p:pic>
    </p:spTree>
    <p:extLst>
      <p:ext uri="{BB962C8B-B14F-4D97-AF65-F5344CB8AC3E}">
        <p14:creationId xmlns:p14="http://schemas.microsoft.com/office/powerpoint/2010/main" val="30383120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1560" y="188640"/>
            <a:ext cx="7581900" cy="783432"/>
          </a:xfrm>
        </p:spPr>
        <p:txBody>
          <a:bodyPr>
            <a:normAutofit fontScale="90000"/>
          </a:bodyPr>
          <a:lstStyle/>
          <a:p>
            <a:r>
              <a:rPr lang="en-US" sz="3200" dirty="0" smtClean="0"/>
              <a:t>General guide for deciding performance</a:t>
            </a:r>
            <a:br>
              <a:rPr lang="en-US" sz="3200" dirty="0" smtClean="0"/>
            </a:br>
            <a:r>
              <a:rPr lang="en-US" sz="1800" i="1" dirty="0" smtClean="0"/>
              <a:t>(E.J. Davidson 2010</a:t>
            </a:r>
            <a:r>
              <a:rPr lang="en-US" sz="1800" dirty="0" smtClean="0"/>
              <a:t>)</a:t>
            </a:r>
            <a:endParaRPr lang="en-US" sz="1800" dirty="0">
              <a:solidFill>
                <a:schemeClr val="tx1"/>
              </a:solidFill>
              <a:latin typeface="Calibri" charset="0"/>
              <a:ea typeface="ＭＳ Ｐゴシック" charset="0"/>
              <a:cs typeface="ＭＳ Ｐゴシック" charset="0"/>
            </a:endParaRPr>
          </a:p>
        </p:txBody>
      </p:sp>
      <p:pic>
        <p:nvPicPr>
          <p:cNvPr id="7" name="Picture 6"/>
          <p:cNvPicPr>
            <a:picLocks noChangeAspect="1"/>
          </p:cNvPicPr>
          <p:nvPr/>
        </p:nvPicPr>
        <p:blipFill>
          <a:blip r:embed="rId3"/>
          <a:stretch>
            <a:fillRect/>
          </a:stretch>
        </p:blipFill>
        <p:spPr>
          <a:xfrm>
            <a:off x="539552" y="1124744"/>
            <a:ext cx="7992887" cy="4989362"/>
          </a:xfrm>
          <a:prstGeom prst="rect">
            <a:avLst/>
          </a:prstGeom>
        </p:spPr>
      </p:pic>
    </p:spTree>
    <p:extLst>
      <p:ext uri="{BB962C8B-B14F-4D97-AF65-F5344CB8AC3E}">
        <p14:creationId xmlns:p14="http://schemas.microsoft.com/office/powerpoint/2010/main" val="29682372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826"/>
            <a:ext cx="8229600" cy="734440"/>
          </a:xfrm>
        </p:spPr>
        <p:txBody>
          <a:bodyPr>
            <a:noAutofit/>
          </a:bodyPr>
          <a:lstStyle/>
          <a:p>
            <a:r>
              <a:rPr lang="en-US" sz="2800" dirty="0" err="1" smtClean="0"/>
              <a:t>Mercalli</a:t>
            </a:r>
            <a:r>
              <a:rPr lang="en-US" sz="2800" dirty="0" smtClean="0"/>
              <a:t> Intensity Scale (1906) for earthquake impacts</a:t>
            </a:r>
            <a:endParaRPr lang="en-US" sz="2800" dirty="0"/>
          </a:p>
        </p:txBody>
      </p:sp>
      <p:pic>
        <p:nvPicPr>
          <p:cNvPr id="4" name="Picture 3"/>
          <p:cNvPicPr>
            <a:picLocks noChangeAspect="1"/>
          </p:cNvPicPr>
          <p:nvPr/>
        </p:nvPicPr>
        <p:blipFill>
          <a:blip r:embed="rId3"/>
          <a:stretch>
            <a:fillRect/>
          </a:stretch>
        </p:blipFill>
        <p:spPr>
          <a:xfrm>
            <a:off x="317500" y="872265"/>
            <a:ext cx="8509000" cy="5842000"/>
          </a:xfrm>
          <a:prstGeom prst="rect">
            <a:avLst/>
          </a:prstGeom>
        </p:spPr>
      </p:pic>
    </p:spTree>
    <p:extLst>
      <p:ext uri="{BB962C8B-B14F-4D97-AF65-F5344CB8AC3E}">
        <p14:creationId xmlns:p14="http://schemas.microsoft.com/office/powerpoint/2010/main" val="32355962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0"/>
            <a:ext cx="8532504" cy="6858000"/>
          </a:xfrm>
          <a:prstGeom prst="rect">
            <a:avLst/>
          </a:prstGeom>
        </p:spPr>
      </p:pic>
    </p:spTree>
    <p:extLst>
      <p:ext uri="{BB962C8B-B14F-4D97-AF65-F5344CB8AC3E}">
        <p14:creationId xmlns:p14="http://schemas.microsoft.com/office/powerpoint/2010/main" val="29544052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424936" cy="720080"/>
          </a:xfrm>
        </p:spPr>
        <p:txBody>
          <a:bodyPr>
            <a:normAutofit fontScale="90000"/>
          </a:bodyPr>
          <a:lstStyle/>
          <a:p>
            <a:r>
              <a:rPr lang="en-US" dirty="0" smtClean="0"/>
              <a:t>Data + rubric &amp; evaluative </a:t>
            </a:r>
            <a:r>
              <a:rPr lang="en-US" dirty="0" err="1" smtClean="0"/>
              <a:t>sensemaking</a:t>
            </a:r>
            <a:r>
              <a:rPr lang="en-US" dirty="0" smtClean="0"/>
              <a:t> = reasoned evaluative judgment</a:t>
            </a:r>
            <a:endParaRPr lang="en-US" dirty="0"/>
          </a:p>
        </p:txBody>
      </p:sp>
      <p:sp>
        <p:nvSpPr>
          <p:cNvPr id="4" name="Slide Number Placeholder 3"/>
          <p:cNvSpPr>
            <a:spLocks noGrp="1"/>
          </p:cNvSpPr>
          <p:nvPr>
            <p:ph type="sldNum" sz="quarter" idx="12"/>
          </p:nvPr>
        </p:nvSpPr>
        <p:spPr/>
        <p:txBody>
          <a:bodyPr/>
          <a:lstStyle/>
          <a:p>
            <a:fld id="{D2E15BEE-862B-4185-9761-42B7CE77D6C3}" type="slidenum">
              <a:rPr lang="en-NZ" smtClean="0"/>
              <a:pPr/>
              <a:t>8</a:t>
            </a:fld>
            <a:endParaRPr lang="en-NZ" dirty="0"/>
          </a:p>
        </p:txBody>
      </p:sp>
      <p:pic>
        <p:nvPicPr>
          <p:cNvPr id="5" name="Content Placeholder 4"/>
          <p:cNvPicPr>
            <a:picLocks noGrp="1"/>
          </p:cNvPicPr>
          <p:nvPr>
            <p:ph idx="1"/>
          </p:nvPr>
        </p:nvPicPr>
        <p:blipFill>
          <a:blip r:embed="rId2" cstate="email">
            <a:extLst>
              <a:ext uri="{28A0092B-C50C-407E-A947-70E740481C1C}">
                <a14:useLocalDpi xmlns:a14="http://schemas.microsoft.com/office/drawing/2010/main"/>
              </a:ext>
            </a:extLst>
          </a:blip>
          <a:srcRect l="-16551" r="-16551"/>
          <a:stretch>
            <a:fillRect/>
          </a:stretch>
        </p:blipFill>
        <p:spPr bwMode="auto">
          <a:xfrm>
            <a:off x="251520" y="1412776"/>
            <a:ext cx="8640960" cy="5257800"/>
          </a:xfrm>
          <a:prstGeom prst="rect">
            <a:avLst/>
          </a:prstGeom>
          <a:noFill/>
          <a:ln>
            <a:solidFill>
              <a:schemeClr val="accent2">
                <a:lumMod val="50000"/>
              </a:schemeClr>
            </a:solidFill>
          </a:ln>
        </p:spPr>
      </p:pic>
    </p:spTree>
    <p:extLst>
      <p:ext uri="{BB962C8B-B14F-4D97-AF65-F5344CB8AC3E}">
        <p14:creationId xmlns:p14="http://schemas.microsoft.com/office/powerpoint/2010/main" val="355497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Rubrics and organizational learning</a:t>
            </a:r>
            <a:endParaRPr lang="en-US" dirty="0"/>
          </a:p>
        </p:txBody>
      </p:sp>
      <p:sp>
        <p:nvSpPr>
          <p:cNvPr id="4" name="Slide Number Placeholder 3"/>
          <p:cNvSpPr>
            <a:spLocks noGrp="1"/>
          </p:cNvSpPr>
          <p:nvPr>
            <p:ph type="sldNum" sz="quarter" idx="12"/>
          </p:nvPr>
        </p:nvSpPr>
        <p:spPr/>
        <p:txBody>
          <a:bodyPr/>
          <a:lstStyle/>
          <a:p>
            <a:fld id="{D2E15BEE-862B-4185-9761-42B7CE77D6C3}" type="slidenum">
              <a:rPr lang="en-NZ" smtClean="0"/>
              <a:pPr/>
              <a:t>9</a:t>
            </a:fld>
            <a:endParaRPr lang="en-NZ" dirty="0"/>
          </a:p>
        </p:txBody>
      </p:sp>
    </p:spTree>
    <p:extLst>
      <p:ext uri="{BB962C8B-B14F-4D97-AF65-F5344CB8AC3E}">
        <p14:creationId xmlns:p14="http://schemas.microsoft.com/office/powerpoint/2010/main" val="17351528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8122</TotalTime>
  <Words>2109</Words>
  <Application>Microsoft Macintosh PowerPoint</Application>
  <PresentationFormat>On-screen Show (4:3)</PresentationFormat>
  <Paragraphs>235</Paragraphs>
  <Slides>35</Slides>
  <Notes>22</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35</vt:i4>
      </vt:variant>
    </vt:vector>
  </HeadingPairs>
  <TitlesOfParts>
    <vt:vector size="38" baseType="lpstr">
      <vt:lpstr>Office Theme</vt:lpstr>
      <vt:lpstr>\\localhost\Users\kmckegg\Dropbox\AEA 2013\Document2!OLE_LINK1</vt:lpstr>
      <vt:lpstr>\\localhost\Users\kmckegg\Dropbox\AEA 2013\Macintosh HD:Users:kmckegg:Dropbox:Whaiora:Final report:130920 Kia Rite Kia Ora FINAL report vxxx.docx!OLE_LINK1</vt:lpstr>
      <vt:lpstr>Focusing the Evaluative Dance – The Value of Rubrics in Messy Non-Profit Evaluation Contexts </vt:lpstr>
      <vt:lpstr>Aim of this session</vt:lpstr>
      <vt:lpstr>What are evaluative rubrics?</vt:lpstr>
      <vt:lpstr>Evaluative rubrics  - a useful tool</vt:lpstr>
      <vt:lpstr>General guide for deciding performance (E.J. Davidson 2010)</vt:lpstr>
      <vt:lpstr>Mercalli Intensity Scale (1906) for earthquake impacts</vt:lpstr>
      <vt:lpstr>PowerPoint Presentation</vt:lpstr>
      <vt:lpstr>Data + rubric &amp; evaluative sensemaking = reasoned evaluative judgment</vt:lpstr>
      <vt:lpstr>PowerPoint Presentation</vt:lpstr>
      <vt:lpstr>PowerPoint Presentation</vt:lpstr>
      <vt:lpstr>PowerPoint Presentation</vt:lpstr>
      <vt:lpstr>PowerPoint Presentation</vt:lpstr>
      <vt:lpstr>Evaluative Criteria guided data collection</vt:lpstr>
      <vt:lpstr>PowerPoint Presentation</vt:lpstr>
      <vt:lpstr>Data analysis and synthesis using evaluative criteria</vt:lpstr>
      <vt:lpstr>Generic rubric used for Sistema</vt:lpstr>
      <vt:lpstr>Participative data synthesis – example data pack info</vt:lpstr>
      <vt:lpstr>Reporting on the programme’s performance e.g., design, content and delivery </vt:lpstr>
      <vt:lpstr>So what happened as a result of using rubrics in this case?</vt:lpstr>
      <vt:lpstr>Rubrics as a mechanism for building organisational and evaluation capacity &amp; improving outcomes</vt:lpstr>
      <vt:lpstr>Evaluation criteria &amp; rubrics driving capacity – org + evaluation</vt:lpstr>
      <vt:lpstr>Evaluative questions – driving  data collection</vt:lpstr>
      <vt:lpstr>Rubrics provide the organisation with a performance pathway </vt:lpstr>
      <vt:lpstr>Changes in student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Whānau living the dream…</vt:lpstr>
      <vt:lpstr>Whānau being independent…</vt:lpstr>
      <vt:lpstr>Whānau being whānau…</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Judy</dc:creator>
  <cp:lastModifiedBy>Kate McKegg</cp:lastModifiedBy>
  <cp:revision>281</cp:revision>
  <dcterms:created xsi:type="dcterms:W3CDTF">2010-10-14T21:56:30Z</dcterms:created>
  <dcterms:modified xsi:type="dcterms:W3CDTF">2013-11-27T10:32:11Z</dcterms:modified>
</cp:coreProperties>
</file>