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sldIdLst>
    <p:sldId id="256" r:id="rId2"/>
    <p:sldId id="257" r:id="rId3"/>
    <p:sldId id="278" r:id="rId4"/>
    <p:sldId id="258" r:id="rId5"/>
    <p:sldId id="264" r:id="rId6"/>
    <p:sldId id="265" r:id="rId7"/>
    <p:sldId id="266" r:id="rId8"/>
    <p:sldId id="267" r:id="rId9"/>
    <p:sldId id="268" r:id="rId10"/>
    <p:sldId id="269" r:id="rId11"/>
    <p:sldId id="277" r:id="rId12"/>
    <p:sldId id="262" r:id="rId13"/>
    <p:sldId id="270" r:id="rId14"/>
    <p:sldId id="272" r:id="rId15"/>
    <p:sldId id="271" r:id="rId16"/>
    <p:sldId id="26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3"/>
    <a:srgbClr val="F7F6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37" autoAdjust="0"/>
  </p:normalViewPr>
  <p:slideViewPr>
    <p:cSldViewPr snapToGrid="0" snapToObjects="1">
      <p:cViewPr varScale="1">
        <p:scale>
          <a:sx n="77" d="100"/>
          <a:sy n="77" d="100"/>
        </p:scale>
        <p:origin x="-120" y="-2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D0BAA-8D4D-B04D-ACC9-1FB62F8643AB}" type="datetimeFigureOut">
              <a:rPr lang="en-US" smtClean="0"/>
              <a:t>11/12/15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E74AAF-B08A-B04B-8097-A521B98B08D7}" type="slidenum">
              <a:rPr lang="en-US" smtClean="0"/>
              <a:t>‹#›</a:t>
            </a:fld>
            <a:endParaRPr lang="en-US"/>
          </a:p>
        </p:txBody>
      </p:sp>
    </p:spTree>
    <p:extLst>
      <p:ext uri="{BB962C8B-B14F-4D97-AF65-F5344CB8AC3E}">
        <p14:creationId xmlns:p14="http://schemas.microsoft.com/office/powerpoint/2010/main" val="1724855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AMY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smtClean="0"/>
              <a:t>Welcome and introductions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Overview:</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1" baseline="0" dirty="0" smtClean="0"/>
              <a:t>First we’ll look at what “social justice” means and the focus on SJ in evaluation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1" baseline="0" dirty="0" smtClean="0"/>
              <a:t>Then we’ll look at some well known evaluation approaches as they seek to advance SJ, and land on some remaining questions about how to realize SJ in evaluation relevant to our own work</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1" baseline="0" dirty="0" smtClean="0"/>
              <a:t>In small groups we’ll then discuss some case examples of pursuing SJ in evaluation to explore what this may look like in practice and how we may improve such efforts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1" baseline="0" dirty="0" smtClean="0"/>
              <a:t>Finally, we’ll come back as a group to reflect on what “evaluation for social justice” could/should be and how to do it</a:t>
            </a:r>
            <a:endParaRPr lang="en-US" b="1" dirty="0" smtClean="0"/>
          </a:p>
          <a:p>
            <a:endParaRPr lang="en-US" dirty="0"/>
          </a:p>
        </p:txBody>
      </p:sp>
      <p:sp>
        <p:nvSpPr>
          <p:cNvPr id="4" name="Slide Number Placeholder 3"/>
          <p:cNvSpPr>
            <a:spLocks noGrp="1"/>
          </p:cNvSpPr>
          <p:nvPr>
            <p:ph type="sldNum" sz="quarter" idx="10"/>
          </p:nvPr>
        </p:nvSpPr>
        <p:spPr/>
        <p:txBody>
          <a:bodyPr/>
          <a:lstStyle/>
          <a:p>
            <a:fld id="{14E74AAF-B08A-B04B-8097-A521B98B08D7}" type="slidenum">
              <a:rPr lang="en-US" smtClean="0"/>
              <a:t>1</a:t>
            </a:fld>
            <a:endParaRPr lang="en-US"/>
          </a:p>
        </p:txBody>
      </p:sp>
    </p:spTree>
    <p:extLst>
      <p:ext uri="{BB962C8B-B14F-4D97-AF65-F5344CB8AC3E}">
        <p14:creationId xmlns:p14="http://schemas.microsoft.com/office/powerpoint/2010/main" val="1671702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KATE</a:t>
            </a:r>
          </a:p>
          <a:p>
            <a:pPr marL="0" indent="0">
              <a:buNone/>
            </a:pPr>
            <a:endParaRPr lang="en-US" dirty="0" smtClean="0">
              <a:latin typeface="Arial Black" panose="020B0A04020102020204" pitchFamily="34" charset="0"/>
            </a:endParaRPr>
          </a:p>
          <a:p>
            <a:pPr marL="0" indent="0">
              <a:buNone/>
            </a:pPr>
            <a:endParaRPr lang="en-US" dirty="0" smtClean="0">
              <a:latin typeface="Arial Black" panose="020B0A04020102020204" pitchFamily="34" charset="0"/>
            </a:endParaRPr>
          </a:p>
          <a:p>
            <a:pPr marL="0" indent="0">
              <a:buNone/>
            </a:pPr>
            <a:r>
              <a:rPr lang="en-US" dirty="0" smtClean="0">
                <a:latin typeface="Arial Black" panose="020B0A04020102020204" pitchFamily="34" charset="0"/>
              </a:rPr>
              <a:t>Education Research</a:t>
            </a:r>
          </a:p>
          <a:p>
            <a:r>
              <a:rPr lang="en-US" dirty="0" smtClean="0">
                <a:latin typeface="Arial Black" panose="020B0A04020102020204" pitchFamily="34" charset="0"/>
              </a:rPr>
              <a:t>“Responsive Evaluation” Robert Stake – U Illinois – 1973 – focused on issues of importance to program practitioners rather than decision-makers</a:t>
            </a:r>
          </a:p>
          <a:p>
            <a:r>
              <a:rPr lang="en-US" dirty="0" smtClean="0">
                <a:latin typeface="Arial Black" panose="020B0A04020102020204" pitchFamily="34" charset="0"/>
              </a:rPr>
              <a:t>“Culturally Relevant Pedagogy” Gloria Ladson-Billings – mid 1990s – critical importance of teaching to and through cultural strengths of ethnically diverse students to improve academic achievement</a:t>
            </a:r>
          </a:p>
          <a:p>
            <a:r>
              <a:rPr lang="en-US" dirty="0" smtClean="0">
                <a:latin typeface="Arial Black" panose="020B0A04020102020204" pitchFamily="34" charset="0"/>
              </a:rPr>
              <a:t>Stafford Hood – late 1990s</a:t>
            </a:r>
          </a:p>
          <a:p>
            <a:r>
              <a:rPr lang="en-US" dirty="0" smtClean="0">
                <a:latin typeface="Arial Black" panose="020B0A04020102020204" pitchFamily="34" charset="0"/>
              </a:rPr>
              <a:t>Other</a:t>
            </a:r>
            <a:r>
              <a:rPr lang="en-US" baseline="0" dirty="0" smtClean="0">
                <a:latin typeface="Arial Black" panose="020B0A04020102020204" pitchFamily="34" charset="0"/>
              </a:rPr>
              <a:t> pics: Rodney Hopson &amp; Karen </a:t>
            </a:r>
            <a:r>
              <a:rPr lang="en-US" baseline="0" dirty="0" err="1" smtClean="0">
                <a:latin typeface="Arial Black" panose="020B0A04020102020204" pitchFamily="34" charset="0"/>
              </a:rPr>
              <a:t>Kirkhart</a:t>
            </a:r>
            <a:endParaRPr lang="en-US" dirty="0" smtClean="0">
              <a:latin typeface="Arial Black" panose="020B0A04020102020204" pitchFamily="34" charset="0"/>
            </a:endParaRPr>
          </a:p>
          <a:p>
            <a:r>
              <a:rPr lang="en-US" sz="1200" dirty="0" smtClean="0">
                <a:latin typeface="Arial Black" panose="020B0A04020102020204" pitchFamily="34" charset="0"/>
              </a:rPr>
              <a:t>http://aea365.org/blog/rodney-hopson-on-culturally-responsive-evaluation/</a:t>
            </a:r>
          </a:p>
          <a:p>
            <a:r>
              <a:rPr lang="en-US" sz="1200" dirty="0" smtClean="0">
                <a:latin typeface="Arial Black" panose="020B0A04020102020204" pitchFamily="34" charset="0"/>
              </a:rPr>
              <a:t>http://education.illinois.edu/CREA/crea-origins</a:t>
            </a:r>
          </a:p>
          <a:p>
            <a:endParaRPr lang="en-US" dirty="0"/>
          </a:p>
        </p:txBody>
      </p:sp>
      <p:sp>
        <p:nvSpPr>
          <p:cNvPr id="4" name="Slide Number Placeholder 3"/>
          <p:cNvSpPr>
            <a:spLocks noGrp="1"/>
          </p:cNvSpPr>
          <p:nvPr>
            <p:ph type="sldNum" sz="quarter" idx="10"/>
          </p:nvPr>
        </p:nvSpPr>
        <p:spPr/>
        <p:txBody>
          <a:bodyPr/>
          <a:lstStyle/>
          <a:p>
            <a:fld id="{3F7BA4C4-CECB-4C54-B44C-8B4092AE2401}" type="slidenum">
              <a:rPr lang="en-US" smtClean="0"/>
              <a:t>10</a:t>
            </a:fld>
            <a:endParaRPr lang="en-US"/>
          </a:p>
        </p:txBody>
      </p:sp>
    </p:spTree>
    <p:extLst>
      <p:ext uri="{BB962C8B-B14F-4D97-AF65-F5344CB8AC3E}">
        <p14:creationId xmlns:p14="http://schemas.microsoft.com/office/powerpoint/2010/main" val="27362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solidFill>
                <a:latin typeface="Arial Black" panose="020B0A04020102020204" pitchFamily="34" charset="0"/>
              </a:rPr>
              <a:t>VICTORIA</a:t>
            </a:r>
          </a:p>
          <a:p>
            <a:endParaRPr lang="en-US" b="1" dirty="0" smtClean="0">
              <a:solidFill>
                <a:schemeClr val="tx1"/>
              </a:solidFill>
              <a:latin typeface="Arial Black" panose="020B0A04020102020204" pitchFamily="34" charset="0"/>
            </a:endParaRPr>
          </a:p>
          <a:p>
            <a:r>
              <a:rPr lang="en-US" b="1" dirty="0" smtClean="0">
                <a:solidFill>
                  <a:schemeClr val="tx1"/>
                </a:solidFill>
                <a:latin typeface="Arial Black" panose="020B0A04020102020204" pitchFamily="34" charset="0"/>
              </a:rPr>
              <a:t>As we have looked at these evaluation approaches</a:t>
            </a:r>
            <a:r>
              <a:rPr lang="en-US" b="1" baseline="0" dirty="0" smtClean="0">
                <a:solidFill>
                  <a:schemeClr val="tx1"/>
                </a:solidFill>
                <a:latin typeface="Arial Black" panose="020B0A04020102020204" pitchFamily="34" charset="0"/>
              </a:rPr>
              <a:t> in their relation to SJ and tried to realize SJ in our own work, a number of questions arise. These kinds of questions force us to consider differently the roles of the evaluator, the planning process, the methods we use, the stakeholders, etc.</a:t>
            </a:r>
          </a:p>
          <a:p>
            <a:endParaRPr lang="en-US" b="1"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If this is the frame that we operate from, then what types of tensions and realities do we have to negotiate??</a:t>
            </a:r>
          </a:p>
        </p:txBody>
      </p:sp>
      <p:sp>
        <p:nvSpPr>
          <p:cNvPr id="4" name="Slide Number Placeholder 3"/>
          <p:cNvSpPr>
            <a:spLocks noGrp="1"/>
          </p:cNvSpPr>
          <p:nvPr>
            <p:ph type="sldNum" sz="quarter" idx="10"/>
          </p:nvPr>
        </p:nvSpPr>
        <p:spPr/>
        <p:txBody>
          <a:bodyPr/>
          <a:lstStyle/>
          <a:p>
            <a:fld id="{14E74AAF-B08A-B04B-8097-A521B98B08D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19935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cases, then s</a:t>
            </a:r>
            <a:r>
              <a:rPr lang="en-US" dirty="0" smtClean="0"/>
              <a:t>mall group discussions (15 </a:t>
            </a:r>
            <a:r>
              <a:rPr lang="en-US" dirty="0" err="1" smtClean="0"/>
              <a:t>mins</a:t>
            </a:r>
            <a:r>
              <a:rPr lang="en-US" dirty="0" smtClean="0"/>
              <a:t>.)</a:t>
            </a:r>
            <a:endParaRPr lang="en-US" dirty="0"/>
          </a:p>
        </p:txBody>
      </p:sp>
      <p:sp>
        <p:nvSpPr>
          <p:cNvPr id="4" name="Slide Number Placeholder 3"/>
          <p:cNvSpPr>
            <a:spLocks noGrp="1"/>
          </p:cNvSpPr>
          <p:nvPr>
            <p:ph type="sldNum" sz="quarter" idx="10"/>
          </p:nvPr>
        </p:nvSpPr>
        <p:spPr/>
        <p:txBody>
          <a:bodyPr/>
          <a:lstStyle/>
          <a:p>
            <a:fld id="{14E74AAF-B08A-B04B-8097-A521B98B08D7}" type="slidenum">
              <a:rPr lang="en-US" smtClean="0"/>
              <a:t>12</a:t>
            </a:fld>
            <a:endParaRPr lang="en-US"/>
          </a:p>
        </p:txBody>
      </p:sp>
    </p:spTree>
    <p:extLst>
      <p:ext uri="{BB962C8B-B14F-4D97-AF65-F5344CB8AC3E}">
        <p14:creationId xmlns:p14="http://schemas.microsoft.com/office/powerpoint/2010/main" val="1677536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Arial Black" panose="020B0A04020102020204" pitchFamily="34" charset="0"/>
              </a:rPr>
              <a:t>VICTORIA</a:t>
            </a:r>
          </a:p>
          <a:p>
            <a:endParaRPr lang="en-US" dirty="0"/>
          </a:p>
        </p:txBody>
      </p:sp>
      <p:sp>
        <p:nvSpPr>
          <p:cNvPr id="4" name="Slide Number Placeholder 3"/>
          <p:cNvSpPr>
            <a:spLocks noGrp="1"/>
          </p:cNvSpPr>
          <p:nvPr>
            <p:ph type="sldNum" sz="quarter" idx="10"/>
          </p:nvPr>
        </p:nvSpPr>
        <p:spPr/>
        <p:txBody>
          <a:bodyPr/>
          <a:lstStyle/>
          <a:p>
            <a:fld id="{14E74AAF-B08A-B04B-8097-A521B98B08D7}" type="slidenum">
              <a:rPr lang="en-US" smtClean="0"/>
              <a:t>13</a:t>
            </a:fld>
            <a:endParaRPr lang="en-US"/>
          </a:p>
        </p:txBody>
      </p:sp>
    </p:spTree>
    <p:extLst>
      <p:ext uri="{BB962C8B-B14F-4D97-AF65-F5344CB8AC3E}">
        <p14:creationId xmlns:p14="http://schemas.microsoft.com/office/powerpoint/2010/main" val="197532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KATE</a:t>
            </a:r>
            <a:endParaRPr lang="en-US" b="1" dirty="0"/>
          </a:p>
        </p:txBody>
      </p:sp>
      <p:sp>
        <p:nvSpPr>
          <p:cNvPr id="4" name="Slide Number Placeholder 3"/>
          <p:cNvSpPr>
            <a:spLocks noGrp="1"/>
          </p:cNvSpPr>
          <p:nvPr>
            <p:ph type="sldNum" sz="quarter" idx="10"/>
          </p:nvPr>
        </p:nvSpPr>
        <p:spPr/>
        <p:txBody>
          <a:bodyPr/>
          <a:lstStyle/>
          <a:p>
            <a:fld id="{14E74AAF-B08A-B04B-8097-A521B98B08D7}" type="slidenum">
              <a:rPr lang="en-US" smtClean="0"/>
              <a:t>14</a:t>
            </a:fld>
            <a:endParaRPr lang="en-US"/>
          </a:p>
        </p:txBody>
      </p:sp>
    </p:spTree>
    <p:extLst>
      <p:ext uri="{BB962C8B-B14F-4D97-AF65-F5344CB8AC3E}">
        <p14:creationId xmlns:p14="http://schemas.microsoft.com/office/powerpoint/2010/main" val="2663243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AMY</a:t>
            </a:r>
            <a:endParaRPr lang="en-US" b="1" dirty="0"/>
          </a:p>
        </p:txBody>
      </p:sp>
      <p:sp>
        <p:nvSpPr>
          <p:cNvPr id="4" name="Slide Number Placeholder 3"/>
          <p:cNvSpPr>
            <a:spLocks noGrp="1"/>
          </p:cNvSpPr>
          <p:nvPr>
            <p:ph type="sldNum" sz="quarter" idx="10"/>
          </p:nvPr>
        </p:nvSpPr>
        <p:spPr/>
        <p:txBody>
          <a:bodyPr/>
          <a:lstStyle/>
          <a:p>
            <a:fld id="{14E74AAF-B08A-B04B-8097-A521B98B08D7}" type="slidenum">
              <a:rPr lang="en-US" smtClean="0"/>
              <a:t>15</a:t>
            </a:fld>
            <a:endParaRPr lang="en-US"/>
          </a:p>
        </p:txBody>
      </p:sp>
    </p:spTree>
    <p:extLst>
      <p:ext uri="{BB962C8B-B14F-4D97-AF65-F5344CB8AC3E}">
        <p14:creationId xmlns:p14="http://schemas.microsoft.com/office/powerpoint/2010/main" val="3305472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AMY</a:t>
            </a:r>
            <a:endParaRPr lang="en-US" b="1" dirty="0" smtClean="0"/>
          </a:p>
          <a:p>
            <a:endParaRPr lang="en-US" dirty="0" smtClean="0"/>
          </a:p>
          <a:p>
            <a:r>
              <a:rPr lang="en-US" dirty="0" smtClean="0"/>
              <a:t>Type in key themes/key questions/what resonated/etc.?</a:t>
            </a:r>
          </a:p>
          <a:p>
            <a:endParaRPr lang="en-US" dirty="0" smtClean="0"/>
          </a:p>
          <a:p>
            <a:r>
              <a:rPr lang="en-US" dirty="0" smtClean="0"/>
              <a:t>Prompt?:</a:t>
            </a:r>
            <a:r>
              <a:rPr lang="en-US" baseline="0" dirty="0" smtClean="0"/>
              <a:t> What do evaluators need (orientations, skills, competencies, etc.) to do SJ evaluation?</a:t>
            </a:r>
            <a:endParaRPr lang="en-US" dirty="0" smtClean="0"/>
          </a:p>
        </p:txBody>
      </p:sp>
      <p:sp>
        <p:nvSpPr>
          <p:cNvPr id="4" name="Slide Number Placeholder 3"/>
          <p:cNvSpPr>
            <a:spLocks noGrp="1"/>
          </p:cNvSpPr>
          <p:nvPr>
            <p:ph type="sldNum" sz="quarter" idx="10"/>
          </p:nvPr>
        </p:nvSpPr>
        <p:spPr/>
        <p:txBody>
          <a:bodyPr/>
          <a:lstStyle/>
          <a:p>
            <a:fld id="{14E74AAF-B08A-B04B-8097-A521B98B08D7}" type="slidenum">
              <a:rPr lang="en-US" smtClean="0"/>
              <a:t>16</a:t>
            </a:fld>
            <a:endParaRPr lang="en-US"/>
          </a:p>
        </p:txBody>
      </p:sp>
    </p:spTree>
    <p:extLst>
      <p:ext uri="{BB962C8B-B14F-4D97-AF65-F5344CB8AC3E}">
        <p14:creationId xmlns:p14="http://schemas.microsoft.com/office/powerpoint/2010/main" val="293476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AMY</a:t>
            </a:r>
            <a:endParaRPr lang="en-US" sz="1200" i="0" dirty="0" smtClean="0">
              <a:solidFill>
                <a:schemeClr val="tx1"/>
              </a:solidFill>
              <a:latin typeface="Arial Black" panose="020B0A040201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dirty="0" smtClean="0">
              <a:solidFill>
                <a:schemeClr val="tx1"/>
              </a:solidFill>
              <a:latin typeface="Arial Black" panose="020B0A040201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Arial Black" panose="020B0A04020102020204" pitchFamily="34" charset="0"/>
              </a:rPr>
              <a:t>1</a:t>
            </a:r>
            <a:r>
              <a:rPr lang="en-US" sz="1200" i="0" baseline="30000" dirty="0" smtClean="0">
                <a:solidFill>
                  <a:schemeClr val="tx1"/>
                </a:solidFill>
                <a:latin typeface="Arial Black" panose="020B0A04020102020204" pitchFamily="34" charset="0"/>
              </a:rPr>
              <a:t>st</a:t>
            </a:r>
            <a:r>
              <a:rPr lang="en-US" sz="1200" i="0" baseline="0" dirty="0" smtClean="0">
                <a:solidFill>
                  <a:schemeClr val="tx1"/>
                </a:solidFill>
                <a:latin typeface="Arial Black" panose="020B0A04020102020204" pitchFamily="34" charset="0"/>
              </a:rPr>
              <a:t> </a:t>
            </a:r>
            <a:r>
              <a:rPr lang="en-US" sz="1200" i="1" dirty="0" smtClean="0">
                <a:solidFill>
                  <a:schemeClr val="tx1"/>
                </a:solidFill>
                <a:latin typeface="Arial Black" panose="020B0A04020102020204" pitchFamily="34" charset="0"/>
              </a:rPr>
              <a:t>– </a:t>
            </a:r>
            <a:r>
              <a:rPr lang="en-US" sz="1200" dirty="0" smtClean="0">
                <a:solidFill>
                  <a:schemeClr val="tx1"/>
                </a:solidFill>
                <a:latin typeface="Arial Black" panose="020B0A04020102020204" pitchFamily="34" charset="0"/>
              </a:rPr>
              <a:t>New Oxford American Dictionary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2nd– Social</a:t>
            </a:r>
            <a:r>
              <a:rPr lang="en-US" baseline="0" dirty="0" smtClean="0"/>
              <a:t> Justice Training Institute</a:t>
            </a:r>
          </a:p>
          <a:p>
            <a:r>
              <a:rPr lang="en-US" baseline="0" dirty="0" smtClean="0"/>
              <a:t>3</a:t>
            </a:r>
            <a:r>
              <a:rPr lang="en-US" baseline="30000" dirty="0" smtClean="0"/>
              <a:t>rd</a:t>
            </a:r>
            <a:r>
              <a:rPr lang="en-US" baseline="0" dirty="0" smtClean="0"/>
              <a:t> – National </a:t>
            </a:r>
            <a:r>
              <a:rPr lang="en-US" baseline="0" dirty="0" err="1" smtClean="0"/>
              <a:t>Assoc</a:t>
            </a:r>
            <a:r>
              <a:rPr lang="en-US" baseline="0" dirty="0" smtClean="0"/>
              <a:t> of Social Workers</a:t>
            </a:r>
            <a:endParaRPr lang="en-US" dirty="0" smtClean="0"/>
          </a:p>
          <a:p>
            <a:pPr marL="0" indent="0">
              <a:buFont typeface="Arial"/>
              <a:buNone/>
            </a:pPr>
            <a:r>
              <a:rPr lang="en-US" baseline="0" dirty="0" smtClean="0"/>
              <a:t>4</a:t>
            </a:r>
            <a:r>
              <a:rPr lang="en-US" baseline="30000" dirty="0" smtClean="0"/>
              <a:t>th</a:t>
            </a:r>
            <a:r>
              <a:rPr lang="en-US" baseline="0" dirty="0" smtClean="0"/>
              <a:t> - Center for Economic and Social Justice</a:t>
            </a:r>
          </a:p>
          <a:p>
            <a:pPr marL="0" indent="0">
              <a:buFont typeface="Arial"/>
              <a:buNone/>
            </a:pPr>
            <a:r>
              <a:rPr lang="en-US" b="1" baseline="0" dirty="0" smtClean="0">
                <a:sym typeface="Wingdings"/>
              </a:rPr>
              <a:t> Some also talk of the “social contract,” </a:t>
            </a:r>
            <a:r>
              <a:rPr lang="en-US" baseline="0" dirty="0" smtClean="0">
                <a:sym typeface="Wingdings"/>
              </a:rPr>
              <a:t>like the theorist John Rawls, in the sense of rights and duties and the distribution of “benefits” and “burdens”</a:t>
            </a:r>
            <a:endParaRPr lang="en-US" baseline="0" dirty="0" smtClean="0"/>
          </a:p>
          <a:p>
            <a:pPr marL="0" indent="0">
              <a:buFont typeface="Arial"/>
              <a:buNone/>
            </a:pPr>
            <a:endParaRPr lang="en-US" baseline="0" dirty="0" smtClean="0"/>
          </a:p>
          <a:p>
            <a:pPr marL="0" indent="0">
              <a:buFont typeface="Arial"/>
              <a:buNone/>
            </a:pPr>
            <a:r>
              <a:rPr lang="en-US" b="1" baseline="0" dirty="0" smtClean="0"/>
              <a:t>In considering groups, </a:t>
            </a:r>
            <a:r>
              <a:rPr lang="en-US" baseline="0" dirty="0" smtClean="0"/>
              <a:t>or how to determine just distribution/participation/etc., typically call for attention to class, race, ethnicity, gender, sexual identity, gender identity, nationality, immigrant status, and other historical lines of oppression.</a:t>
            </a:r>
          </a:p>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14E74AAF-B08A-B04B-8097-A521B98B08D7}" type="slidenum">
              <a:rPr lang="en-US" smtClean="0"/>
              <a:t>2</a:t>
            </a:fld>
            <a:endParaRPr lang="en-US"/>
          </a:p>
        </p:txBody>
      </p:sp>
    </p:spTree>
    <p:extLst>
      <p:ext uri="{BB962C8B-B14F-4D97-AF65-F5344CB8AC3E}">
        <p14:creationId xmlns:p14="http://schemas.microsoft.com/office/powerpoint/2010/main" val="285278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AMY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dirty="0" smtClean="0">
              <a:solidFill>
                <a:schemeClr val="tx1"/>
              </a:solidFill>
              <a:latin typeface="Arial Black" panose="020B0A040201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dirty="0" smtClean="0">
              <a:solidFill>
                <a:schemeClr val="tx1"/>
              </a:solidFill>
              <a:latin typeface="Arial Black" panose="020B0A040201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Arial Black" panose="020B0A04020102020204" pitchFamily="34" charset="0"/>
              </a:rPr>
              <a:t>Over the years, explicit discussion of “social justice evaluation” or “social justice-oriented evaluation” has come up, but never really gained traction.</a:t>
            </a:r>
            <a:r>
              <a:rPr lang="en-US" sz="1200" i="0" baseline="0" dirty="0" smtClean="0">
                <a:solidFill>
                  <a:schemeClr val="tx1"/>
                </a:solidFill>
                <a:latin typeface="Arial Black" panose="020B0A04020102020204" pitchFamily="34" charset="0"/>
              </a:rPr>
              <a:t> We see references to SJ in the AEA Mission, Vision, Values and Governing Principles as an “end goal.” References to related concepts in the Guiding Principles and the Cultural Competency statement, etc.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baseline="0" dirty="0" smtClean="0">
              <a:solidFill>
                <a:schemeClr val="tx1"/>
              </a:solidFill>
              <a:latin typeface="Arial Black" panose="020B0A040201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baseline="0" dirty="0" smtClean="0">
                <a:solidFill>
                  <a:schemeClr val="tx1"/>
                </a:solidFill>
                <a:latin typeface="Arial Black" panose="020B0A04020102020204" pitchFamily="34" charset="0"/>
              </a:rPr>
              <a:t>Several TIGs highlight SJ orientations or goals, including this one (CP).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Annual conferences</a:t>
            </a:r>
          </a:p>
          <a:p>
            <a:pPr>
              <a:buFont typeface="Wingdings" charset="2"/>
              <a:buChar char="§"/>
            </a:pPr>
            <a:r>
              <a:rPr lang="en-US" dirty="0" smtClean="0">
                <a:solidFill>
                  <a:schemeClr val="tx1"/>
                </a:solidFill>
                <a:latin typeface="Arial Black" panose="020B0A04020102020204" pitchFamily="34" charset="0"/>
              </a:rPr>
              <a:t>1994 Annual Conference: </a:t>
            </a:r>
            <a:r>
              <a:rPr lang="en-US" i="1" dirty="0" smtClean="0">
                <a:solidFill>
                  <a:schemeClr val="tx1"/>
                </a:solidFill>
                <a:latin typeface="Arial Black" panose="020B0A04020102020204" pitchFamily="34" charset="0"/>
              </a:rPr>
              <a:t>Evaluation and Social Justice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Evaluation journals</a:t>
            </a:r>
          </a:p>
          <a:p>
            <a:pPr>
              <a:buFont typeface="Wingdings" charset="2"/>
              <a:buChar char="§"/>
            </a:pPr>
            <a:r>
              <a:rPr lang="en-US" i="1" dirty="0" smtClean="0">
                <a:solidFill>
                  <a:schemeClr val="tx1"/>
                </a:solidFill>
                <a:latin typeface="Arial Black" panose="020B0A04020102020204" pitchFamily="34" charset="0"/>
              </a:rPr>
              <a:t> New Directions for Evaluation, </a:t>
            </a:r>
            <a:r>
              <a:rPr lang="en-US" dirty="0" smtClean="0">
                <a:solidFill>
                  <a:schemeClr val="tx1"/>
                </a:solidFill>
                <a:latin typeface="Arial Black" panose="020B0A04020102020204" pitchFamily="34" charset="0"/>
              </a:rPr>
              <a:t>1990: “Evaluation and Social Justice: Issues in Education”</a:t>
            </a:r>
            <a:r>
              <a:rPr lang="en-US" i="1" dirty="0" smtClean="0">
                <a:solidFill>
                  <a:schemeClr val="tx1"/>
                </a:solidFill>
                <a:latin typeface="Arial Black" panose="020B0A04020102020204" pitchFamily="34" charset="0"/>
              </a:rPr>
              <a:t> </a:t>
            </a:r>
          </a:p>
          <a:p>
            <a:pPr>
              <a:buFont typeface="Wingdings" charset="2"/>
              <a:buChar char="§"/>
            </a:pPr>
            <a:r>
              <a:rPr lang="en-US" i="1" dirty="0" smtClean="0">
                <a:solidFill>
                  <a:schemeClr val="tx1"/>
                </a:solidFill>
                <a:latin typeface="Arial Black" panose="020B0A04020102020204" pitchFamily="34" charset="0"/>
              </a:rPr>
              <a:t> New Directions for Evaluation, </a:t>
            </a:r>
            <a:r>
              <a:rPr lang="en-US" dirty="0" smtClean="0">
                <a:solidFill>
                  <a:schemeClr val="tx1"/>
                </a:solidFill>
                <a:latin typeface="Arial Black" panose="020B0A04020102020204" pitchFamily="34" charset="0"/>
              </a:rPr>
              <a:t>Summer 2015: “Evaluation and Social Justice in Complex Sociopolitical Contexts”</a:t>
            </a:r>
            <a:r>
              <a:rPr lang="en-US"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Regional conferences: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Both the Minnesota Evaluation Studies Institute (MESI) and </a:t>
            </a:r>
            <a:r>
              <a:rPr lang="en-US" baseline="0" dirty="0" err="1" smtClean="0"/>
              <a:t>MilwaukeeEvaluation</a:t>
            </a:r>
            <a:r>
              <a:rPr lang="en-US" baseline="0" dirty="0" smtClean="0"/>
              <a:t>! Held conferences in 2015 highlighting “social justice” as a central focus of evaluation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AEA365 search for SJ – returns 15-20 with explicit mentions, especially recently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It seems that SJ has been a longstanding focus in evaluation, and perhaps an increasing one. Some authors have talked explicitly of “SJ evaluation” or “SJ-oriented evaluation,” but SJ as an evaluation approach has never seemed to gain much traction.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calling for more attention to integrating SJ into the teaching of evaluation, Thomas and Madison (2010) provide many ideas of what a “SJ evaluation” may be. </a:t>
            </a:r>
          </a:p>
        </p:txBody>
      </p:sp>
      <p:sp>
        <p:nvSpPr>
          <p:cNvPr id="4" name="Slide Number Placeholder 3"/>
          <p:cNvSpPr>
            <a:spLocks noGrp="1"/>
          </p:cNvSpPr>
          <p:nvPr>
            <p:ph type="sldNum" sz="quarter" idx="10"/>
          </p:nvPr>
        </p:nvSpPr>
        <p:spPr/>
        <p:txBody>
          <a:bodyPr/>
          <a:lstStyle/>
          <a:p>
            <a:fld id="{14E74AAF-B08A-B04B-8097-A521B98B08D7}" type="slidenum">
              <a:rPr lang="en-US" smtClean="0"/>
              <a:t>3</a:t>
            </a:fld>
            <a:endParaRPr lang="en-US"/>
          </a:p>
        </p:txBody>
      </p:sp>
    </p:spTree>
    <p:extLst>
      <p:ext uri="{BB962C8B-B14F-4D97-AF65-F5344CB8AC3E}">
        <p14:creationId xmlns:p14="http://schemas.microsoft.com/office/powerpoint/2010/main" val="285278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AMY/KATE?</a:t>
            </a:r>
          </a:p>
          <a:p>
            <a:endParaRPr lang="en-US" b="1" dirty="0" smtClean="0">
              <a:solidFill>
                <a:schemeClr val="tx1"/>
              </a:solidFill>
              <a:latin typeface="Arial Black" panose="020B0A04020102020204" pitchFamily="34" charset="0"/>
            </a:endParaRPr>
          </a:p>
          <a:p>
            <a:endParaRPr lang="en-US" b="1" dirty="0" smtClean="0">
              <a:solidFill>
                <a:schemeClr val="tx1"/>
              </a:solidFill>
              <a:latin typeface="Arial Black" panose="020B0A04020102020204" pitchFamily="34" charset="0"/>
            </a:endParaRPr>
          </a:p>
          <a:p>
            <a:r>
              <a:rPr lang="en-US" b="1" dirty="0" smtClean="0">
                <a:solidFill>
                  <a:schemeClr val="tx1"/>
                </a:solidFill>
                <a:latin typeface="Arial Black" panose="020B0A04020102020204" pitchFamily="34" charset="0"/>
              </a:rPr>
              <a:t>Even</a:t>
            </a:r>
            <a:r>
              <a:rPr lang="en-US" b="1" baseline="0" dirty="0" smtClean="0">
                <a:solidFill>
                  <a:schemeClr val="tx1"/>
                </a:solidFill>
                <a:latin typeface="Arial Black" panose="020B0A04020102020204" pitchFamily="34" charset="0"/>
              </a:rPr>
              <a:t> among t</a:t>
            </a:r>
            <a:r>
              <a:rPr lang="en-US" b="1" dirty="0" smtClean="0">
                <a:solidFill>
                  <a:schemeClr val="tx1"/>
                </a:solidFill>
                <a:latin typeface="Arial Black" panose="020B0A04020102020204" pitchFamily="34" charset="0"/>
              </a:rPr>
              <a:t>hose</a:t>
            </a:r>
            <a:r>
              <a:rPr lang="en-US" b="1" baseline="0" dirty="0" smtClean="0">
                <a:solidFill>
                  <a:schemeClr val="tx1"/>
                </a:solidFill>
                <a:latin typeface="Arial Black" panose="020B0A04020102020204" pitchFamily="34" charset="0"/>
              </a:rPr>
              <a:t> who work explicitly for SJ, there is considerable variation in how one does so…</a:t>
            </a:r>
          </a:p>
          <a:p>
            <a:endParaRPr lang="en-US" b="1" dirty="0" smtClean="0">
              <a:solidFill>
                <a:schemeClr val="tx1"/>
              </a:solidFill>
              <a:latin typeface="Arial Black" panose="020B0A04020102020204" pitchFamily="34" charset="0"/>
            </a:endParaRPr>
          </a:p>
          <a:p>
            <a:pPr>
              <a:buFont typeface="Arial"/>
              <a:buChar char="•"/>
            </a:pPr>
            <a:r>
              <a:rPr lang="en-US" i="0" dirty="0" smtClean="0">
                <a:solidFill>
                  <a:schemeClr val="tx1"/>
                </a:solidFill>
                <a:latin typeface="Arial Black" panose="020B0A04020102020204" pitchFamily="34" charset="0"/>
              </a:rPr>
              <a:t> </a:t>
            </a:r>
            <a:r>
              <a:rPr lang="en-US" b="1" i="0" dirty="0" smtClean="0">
                <a:solidFill>
                  <a:schemeClr val="tx1"/>
                </a:solidFill>
                <a:latin typeface="Arial Black" panose="020B0A04020102020204" pitchFamily="34" charset="0"/>
              </a:rPr>
              <a:t>Social workers </a:t>
            </a:r>
            <a:r>
              <a:rPr lang="en-US" i="0" dirty="0" smtClean="0">
                <a:solidFill>
                  <a:schemeClr val="tx1"/>
                </a:solidFill>
                <a:latin typeface="Arial Black" panose="020B0A04020102020204" pitchFamily="34" charset="0"/>
              </a:rPr>
              <a:t>may</a:t>
            </a:r>
            <a:r>
              <a:rPr lang="en-US" i="0" baseline="0" dirty="0" smtClean="0">
                <a:solidFill>
                  <a:schemeClr val="tx1"/>
                </a:solidFill>
                <a:latin typeface="Arial Black" panose="020B0A04020102020204" pitchFamily="34" charset="0"/>
              </a:rPr>
              <a:t> seek to </a:t>
            </a:r>
            <a:r>
              <a:rPr lang="en-US" b="1" i="0" dirty="0" smtClean="0">
                <a:solidFill>
                  <a:schemeClr val="tx1"/>
                </a:solidFill>
                <a:latin typeface="Arial Black" panose="020B0A04020102020204" pitchFamily="34" charset="0"/>
              </a:rPr>
              <a:t>increase access and opportunity </a:t>
            </a:r>
            <a:r>
              <a:rPr lang="en-US" i="0" dirty="0" smtClean="0">
                <a:solidFill>
                  <a:schemeClr val="tx1"/>
                </a:solidFill>
                <a:latin typeface="Arial Black" panose="020B0A04020102020204" pitchFamily="34" charset="0"/>
              </a:rPr>
              <a:t>by providing individual services and </a:t>
            </a:r>
            <a:r>
              <a:rPr lang="en-US" b="1" i="0" dirty="0" smtClean="0">
                <a:solidFill>
                  <a:schemeClr val="tx1"/>
                </a:solidFill>
                <a:latin typeface="Arial Black" panose="020B0A04020102020204" pitchFamily="34" charset="0"/>
              </a:rPr>
              <a:t>advocating </a:t>
            </a:r>
            <a:r>
              <a:rPr lang="en-US" i="0" dirty="0" smtClean="0">
                <a:solidFill>
                  <a:schemeClr val="tx1"/>
                </a:solidFill>
                <a:latin typeface="Arial Black" panose="020B0A04020102020204" pitchFamily="34" charset="0"/>
              </a:rPr>
              <a:t>for policy and structural change</a:t>
            </a:r>
          </a:p>
          <a:p>
            <a:pPr>
              <a:buFont typeface="Arial"/>
              <a:buChar char="•"/>
            </a:pPr>
            <a:r>
              <a:rPr lang="en-US" sz="1200" i="0" dirty="0" smtClean="0">
                <a:solidFill>
                  <a:schemeClr val="tx1"/>
                </a:solidFill>
                <a:latin typeface="Arial Black" panose="020B0A04020102020204" pitchFamily="34" charset="0"/>
              </a:rPr>
              <a:t> </a:t>
            </a:r>
            <a:r>
              <a:rPr lang="en-US" sz="1200" b="1" i="0" dirty="0" smtClean="0">
                <a:solidFill>
                  <a:schemeClr val="tx1"/>
                </a:solidFill>
                <a:latin typeface="Arial Black" panose="020B0A04020102020204" pitchFamily="34" charset="0"/>
              </a:rPr>
              <a:t>SJ educators </a:t>
            </a:r>
            <a:r>
              <a:rPr lang="en-US" sz="1200" i="0" dirty="0" smtClean="0">
                <a:solidFill>
                  <a:schemeClr val="tx1"/>
                </a:solidFill>
                <a:latin typeface="Arial Black" panose="020B0A04020102020204" pitchFamily="34" charset="0"/>
              </a:rPr>
              <a:t>seek to “</a:t>
            </a:r>
            <a:r>
              <a:rPr lang="en-US" sz="1200" b="1" i="0" dirty="0" smtClean="0">
                <a:solidFill>
                  <a:schemeClr val="tx1"/>
                </a:solidFill>
                <a:latin typeface="Arial Black" panose="020B0A04020102020204" pitchFamily="34" charset="0"/>
              </a:rPr>
              <a:t>guide students in critical</a:t>
            </a:r>
            <a:r>
              <a:rPr lang="en-US" sz="1200" b="1" i="0" baseline="0" dirty="0" smtClean="0">
                <a:solidFill>
                  <a:schemeClr val="tx1"/>
                </a:solidFill>
                <a:latin typeface="Arial Black" panose="020B0A04020102020204" pitchFamily="34" charset="0"/>
              </a:rPr>
              <a:t> self-reflection </a:t>
            </a:r>
            <a:r>
              <a:rPr lang="en-US" sz="1200" i="0" baseline="0" dirty="0" smtClean="0">
                <a:solidFill>
                  <a:schemeClr val="tx1"/>
                </a:solidFill>
                <a:latin typeface="Arial Black" panose="020B0A04020102020204" pitchFamily="34" charset="0"/>
              </a:rPr>
              <a:t>of their socialization into [the] matrix of unequal relationships and its implications,” analyze mechanisms of oppression, and </a:t>
            </a:r>
            <a:r>
              <a:rPr lang="en-US" sz="1200" b="1" i="0" baseline="0" dirty="0" smtClean="0">
                <a:solidFill>
                  <a:schemeClr val="tx1"/>
                </a:solidFill>
                <a:latin typeface="Arial Black" panose="020B0A04020102020204" pitchFamily="34" charset="0"/>
              </a:rPr>
              <a:t>support students’ ability to challenge hierarchy </a:t>
            </a:r>
            <a:r>
              <a:rPr lang="en-US" sz="1200" i="0" baseline="0" dirty="0" smtClean="0">
                <a:solidFill>
                  <a:schemeClr val="tx1"/>
                </a:solidFill>
                <a:latin typeface="Arial Black" panose="020B0A04020102020204" pitchFamily="34" charset="0"/>
              </a:rPr>
              <a:t>– and address schools’ role in reproducing inequities</a:t>
            </a:r>
            <a:endParaRPr lang="en-US" sz="1200" i="0" dirty="0" smtClean="0">
              <a:solidFill>
                <a:schemeClr val="tx1"/>
              </a:solidFill>
              <a:latin typeface="Arial Black" panose="020B0A04020102020204" pitchFamily="34" charset="0"/>
            </a:endParaRPr>
          </a:p>
          <a:p>
            <a:pPr>
              <a:buFont typeface="Arial"/>
              <a:buChar char="•"/>
            </a:pPr>
            <a:r>
              <a:rPr lang="en-US" sz="1200" i="0" dirty="0" smtClean="0">
                <a:solidFill>
                  <a:schemeClr val="tx1"/>
                </a:solidFill>
                <a:latin typeface="Arial Black" panose="020B0A04020102020204" pitchFamily="34" charset="0"/>
              </a:rPr>
              <a:t> </a:t>
            </a:r>
            <a:r>
              <a:rPr lang="en-US" sz="1200" b="1" i="0" dirty="0" smtClean="0">
                <a:solidFill>
                  <a:schemeClr val="tx1"/>
                </a:solidFill>
                <a:latin typeface="Arial Black" panose="020B0A04020102020204" pitchFamily="34" charset="0"/>
              </a:rPr>
              <a:t>Community organizers </a:t>
            </a:r>
            <a:r>
              <a:rPr lang="en-US" sz="1200" i="0" dirty="0" smtClean="0">
                <a:solidFill>
                  <a:schemeClr val="tx1"/>
                </a:solidFill>
                <a:latin typeface="Arial Black" panose="020B0A04020102020204" pitchFamily="34" charset="0"/>
              </a:rPr>
              <a:t>focus on </a:t>
            </a:r>
            <a:r>
              <a:rPr lang="en-US" sz="1200" b="1" i="0" dirty="0" smtClean="0">
                <a:solidFill>
                  <a:schemeClr val="tx1"/>
                </a:solidFill>
                <a:latin typeface="Arial Black" panose="020B0A04020102020204" pitchFamily="34" charset="0"/>
              </a:rPr>
              <a:t>relationship-building and</a:t>
            </a:r>
            <a:r>
              <a:rPr lang="en-US" sz="1200" b="1" i="0" baseline="0" dirty="0" smtClean="0">
                <a:solidFill>
                  <a:schemeClr val="tx1"/>
                </a:solidFill>
                <a:latin typeface="Arial Black" panose="020B0A04020102020204" pitchFamily="34" charset="0"/>
              </a:rPr>
              <a:t> power-building </a:t>
            </a:r>
            <a:r>
              <a:rPr lang="en-US" sz="1200" b="1" i="0" dirty="0" smtClean="0">
                <a:solidFill>
                  <a:schemeClr val="tx1"/>
                </a:solidFill>
                <a:latin typeface="Arial Black" panose="020B0A04020102020204" pitchFamily="34" charset="0"/>
              </a:rPr>
              <a:t>among everyday community members</a:t>
            </a:r>
            <a:r>
              <a:rPr lang="en-US" sz="1200" i="0" dirty="0" smtClean="0">
                <a:solidFill>
                  <a:schemeClr val="tx1"/>
                </a:solidFill>
                <a:latin typeface="Arial Black" panose="020B0A04020102020204" pitchFamily="34" charset="0"/>
              </a:rPr>
              <a:t>,</a:t>
            </a:r>
            <a:r>
              <a:rPr lang="en-US" sz="1200" i="0" baseline="0" dirty="0" smtClean="0">
                <a:solidFill>
                  <a:schemeClr val="tx1"/>
                </a:solidFill>
                <a:latin typeface="Arial Black" panose="020B0A04020102020204" pitchFamily="34" charset="0"/>
              </a:rPr>
              <a:t> identification of shared concerns, and </a:t>
            </a:r>
            <a:r>
              <a:rPr lang="en-US" sz="1200" b="1" i="0" baseline="0" dirty="0" smtClean="0">
                <a:solidFill>
                  <a:schemeClr val="tx1"/>
                </a:solidFill>
                <a:latin typeface="Arial Black" panose="020B0A04020102020204" pitchFamily="34" charset="0"/>
              </a:rPr>
              <a:t>strategic research and action to target </a:t>
            </a:r>
            <a:r>
              <a:rPr lang="en-US" sz="1200" i="0" baseline="0" dirty="0" smtClean="0">
                <a:solidFill>
                  <a:schemeClr val="tx1"/>
                </a:solidFill>
                <a:latin typeface="Arial Black" panose="020B0A04020102020204" pitchFamily="34" charset="0"/>
              </a:rPr>
              <a:t>demands for their communities and tactics to influence the people who can make those changes happen</a:t>
            </a:r>
            <a:endParaRPr lang="en-US" sz="1200" dirty="0" smtClean="0">
              <a:solidFill>
                <a:schemeClr val="tx1"/>
              </a:solidFill>
              <a:latin typeface="Arial Black" panose="020B0A04020102020204" pitchFamily="34" charset="0"/>
            </a:endParaRPr>
          </a:p>
          <a:p>
            <a:pPr>
              <a:buFont typeface="Arial"/>
              <a:buChar char="•"/>
            </a:pPr>
            <a:r>
              <a:rPr lang="en-US" sz="1200" dirty="0" smtClean="0">
                <a:solidFill>
                  <a:schemeClr val="tx1"/>
                </a:solidFill>
                <a:latin typeface="Arial Black" panose="020B0A04020102020204" pitchFamily="34" charset="0"/>
              </a:rPr>
              <a:t> </a:t>
            </a:r>
            <a:r>
              <a:rPr lang="en-US" sz="1200" b="1" dirty="0" smtClean="0">
                <a:solidFill>
                  <a:schemeClr val="tx1"/>
                </a:solidFill>
                <a:latin typeface="Arial Black" panose="020B0A04020102020204" pitchFamily="34" charset="0"/>
              </a:rPr>
              <a:t>massive citizen protests</a:t>
            </a:r>
            <a:r>
              <a:rPr lang="en-US" sz="1200" dirty="0" smtClean="0">
                <a:solidFill>
                  <a:schemeClr val="tx1"/>
                </a:solidFill>
                <a:latin typeface="Arial Black" panose="020B0A04020102020204" pitchFamily="34" charset="0"/>
              </a:rPr>
              <a:t> and alternative summits</a:t>
            </a:r>
            <a:r>
              <a:rPr lang="en-US" sz="1200" baseline="0" dirty="0" smtClean="0">
                <a:solidFill>
                  <a:schemeClr val="tx1"/>
                </a:solidFill>
                <a:latin typeface="Arial Black" panose="020B0A04020102020204" pitchFamily="34" charset="0"/>
              </a:rPr>
              <a:t> to the G8, World Trade Org, etc. – </a:t>
            </a:r>
            <a:r>
              <a:rPr lang="en-US" sz="1200" b="1" baseline="0" dirty="0" smtClean="0">
                <a:solidFill>
                  <a:schemeClr val="tx1"/>
                </a:solidFill>
                <a:latin typeface="Arial Black" panose="020B0A04020102020204" pitchFamily="34" charset="0"/>
              </a:rPr>
              <a:t>Global Justice Movement</a:t>
            </a:r>
          </a:p>
          <a:p>
            <a:pPr>
              <a:buFont typeface="Arial"/>
              <a:buChar char="•"/>
            </a:pPr>
            <a:endParaRPr lang="en-US" sz="1200" baseline="0" dirty="0" smtClean="0">
              <a:solidFill>
                <a:schemeClr val="tx1"/>
              </a:solidFill>
              <a:latin typeface="Arial Black" panose="020B0A04020102020204" pitchFamily="34" charset="0"/>
            </a:endParaRPr>
          </a:p>
          <a:p>
            <a:pPr>
              <a:buFont typeface="Arial"/>
              <a:buNone/>
            </a:pPr>
            <a:r>
              <a:rPr lang="en-US" sz="1200" b="1" baseline="0" dirty="0" smtClean="0">
                <a:solidFill>
                  <a:schemeClr val="tx1"/>
                </a:solidFill>
                <a:latin typeface="Arial Black" panose="020B0A04020102020204" pitchFamily="34" charset="0"/>
              </a:rPr>
              <a:t>So, how do evaluators and evaluation work for social justice?</a:t>
            </a:r>
            <a:endParaRPr lang="en-US" sz="1200" b="1" dirty="0" smtClean="0">
              <a:solidFill>
                <a:schemeClr val="tx1"/>
              </a:solidFill>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smtClean="0"/>
              <a:t>Various well known evaluation approaches discuss SJ and indicate that use of these approaches can realize SJ goals in an evaluation. This list is not exhaustive.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Let’s look at a few well known evaluation approaches as they seek to realize social justice. </a:t>
            </a:r>
          </a:p>
          <a:p>
            <a:endParaRPr lang="en-US" dirty="0" smtClean="0"/>
          </a:p>
          <a:p>
            <a:pPr>
              <a:buFont typeface="Arial" panose="020B0604020202020204" pitchFamily="34" charset="0"/>
              <a:buChar char="•"/>
            </a:pPr>
            <a:r>
              <a:rPr lang="en-US" dirty="0" smtClean="0">
                <a:solidFill>
                  <a:schemeClr val="tx1">
                    <a:lumMod val="75000"/>
                  </a:schemeClr>
                </a:solidFill>
                <a:latin typeface="Arial Black" panose="020B0A04020102020204" pitchFamily="34" charset="0"/>
              </a:rPr>
              <a:t> Transformative Paradigm </a:t>
            </a:r>
            <a:r>
              <a:rPr lang="en-US" sz="1050" dirty="0" smtClean="0">
                <a:solidFill>
                  <a:schemeClr val="tx1">
                    <a:lumMod val="75000"/>
                  </a:schemeClr>
                </a:solidFill>
                <a:latin typeface="Arial Black" panose="020B0A04020102020204" pitchFamily="34" charset="0"/>
              </a:rPr>
              <a:t>(</a:t>
            </a:r>
            <a:r>
              <a:rPr lang="en-US" sz="1050" dirty="0" err="1" smtClean="0">
                <a:solidFill>
                  <a:schemeClr val="tx1">
                    <a:lumMod val="75000"/>
                  </a:schemeClr>
                </a:solidFill>
                <a:latin typeface="Arial Black" panose="020B0A04020102020204" pitchFamily="34" charset="0"/>
              </a:rPr>
              <a:t>Mertens</a:t>
            </a:r>
            <a:r>
              <a:rPr lang="en-US" sz="1050" dirty="0" smtClean="0">
                <a:solidFill>
                  <a:schemeClr val="tx1">
                    <a:lumMod val="75000"/>
                  </a:schemeClr>
                </a:solidFill>
                <a:latin typeface="Arial Black" panose="020B0A04020102020204" pitchFamily="34" charset="0"/>
              </a:rPr>
              <a:t>)</a:t>
            </a:r>
          </a:p>
          <a:p>
            <a:pPr>
              <a:buFont typeface="Arial" panose="020B0604020202020204" pitchFamily="34" charset="0"/>
              <a:buChar char="•"/>
            </a:pPr>
            <a:r>
              <a:rPr lang="en-US" dirty="0" smtClean="0">
                <a:solidFill>
                  <a:schemeClr val="tx1">
                    <a:lumMod val="75000"/>
                  </a:schemeClr>
                </a:solidFill>
                <a:latin typeface="Arial Black" panose="020B0A04020102020204" pitchFamily="34" charset="0"/>
              </a:rPr>
              <a:t> Culturally Responsive Evaluation</a:t>
            </a:r>
            <a:r>
              <a:rPr lang="en-US" sz="1050" dirty="0" smtClean="0">
                <a:solidFill>
                  <a:schemeClr val="tx1">
                    <a:lumMod val="75000"/>
                  </a:schemeClr>
                </a:solidFill>
                <a:latin typeface="Arial Black" panose="020B0A04020102020204" pitchFamily="34" charset="0"/>
              </a:rPr>
              <a:t> (Hood, Hopson, </a:t>
            </a:r>
            <a:r>
              <a:rPr lang="en-US" sz="1050" dirty="0" err="1" smtClean="0">
                <a:solidFill>
                  <a:schemeClr val="tx1">
                    <a:lumMod val="75000"/>
                  </a:schemeClr>
                </a:solidFill>
                <a:latin typeface="Arial Black" panose="020B0A04020102020204" pitchFamily="34" charset="0"/>
              </a:rPr>
              <a:t>Kirkhart</a:t>
            </a:r>
            <a:r>
              <a:rPr lang="en-US" sz="1050" dirty="0" smtClean="0">
                <a:solidFill>
                  <a:schemeClr val="tx1">
                    <a:lumMod val="75000"/>
                  </a:schemeClr>
                </a:solidFill>
                <a:latin typeface="Arial Black" panose="020B0A04020102020204" pitchFamily="34" charset="0"/>
              </a:rPr>
              <a:t>)</a:t>
            </a:r>
          </a:p>
          <a:p>
            <a:pPr>
              <a:buFont typeface="Arial" panose="020B0604020202020204" pitchFamily="34" charset="0"/>
              <a:buChar char="•"/>
            </a:pPr>
            <a:r>
              <a:rPr lang="en-US" dirty="0" smtClean="0">
                <a:solidFill>
                  <a:schemeClr val="tx1">
                    <a:lumMod val="75000"/>
                  </a:schemeClr>
                </a:solidFill>
                <a:latin typeface="Arial Black" panose="020B0A04020102020204" pitchFamily="34" charset="0"/>
              </a:rPr>
              <a:t> Equity-Focused Evaluation </a:t>
            </a:r>
            <a:r>
              <a:rPr lang="en-US" sz="1050" dirty="0" smtClean="0">
                <a:solidFill>
                  <a:schemeClr val="tx1">
                    <a:lumMod val="75000"/>
                  </a:schemeClr>
                </a:solidFill>
                <a:latin typeface="Arial Black" panose="020B0A04020102020204" pitchFamily="34" charset="0"/>
              </a:rPr>
              <a:t>(Bamberger &amp; </a:t>
            </a:r>
            <a:r>
              <a:rPr lang="en-US" sz="1050" dirty="0" err="1" smtClean="0">
                <a:solidFill>
                  <a:schemeClr val="tx1">
                    <a:lumMod val="75000"/>
                  </a:schemeClr>
                </a:solidFill>
                <a:latin typeface="Arial Black" panose="020B0A04020102020204" pitchFamily="34" charset="0"/>
              </a:rPr>
              <a:t>Segone</a:t>
            </a:r>
            <a:r>
              <a:rPr lang="en-US" sz="1050" dirty="0" smtClean="0">
                <a:solidFill>
                  <a:schemeClr val="tx1">
                    <a:lumMod val="75000"/>
                  </a:schemeClr>
                </a:solidFill>
                <a:latin typeface="Arial Black" panose="020B0A04020102020204" pitchFamily="34" charset="0"/>
              </a:rPr>
              <a:t>)</a:t>
            </a:r>
          </a:p>
          <a:p>
            <a:pPr>
              <a:buFont typeface="Arial" panose="020B0604020202020204" pitchFamily="34" charset="0"/>
              <a:buChar char="•"/>
            </a:pPr>
            <a:r>
              <a:rPr lang="en-US" dirty="0" smtClean="0">
                <a:solidFill>
                  <a:schemeClr val="tx1">
                    <a:lumMod val="75000"/>
                  </a:schemeClr>
                </a:solidFill>
                <a:latin typeface="Arial Black" panose="020B0A04020102020204" pitchFamily="34" charset="0"/>
              </a:rPr>
              <a:t> Empowerment Evaluation </a:t>
            </a:r>
            <a:r>
              <a:rPr lang="en-US" sz="1050" dirty="0" smtClean="0">
                <a:solidFill>
                  <a:schemeClr val="tx1">
                    <a:lumMod val="75000"/>
                  </a:schemeClr>
                </a:solidFill>
                <a:latin typeface="Arial Black" panose="020B0A04020102020204" pitchFamily="34" charset="0"/>
              </a:rPr>
              <a:t>(</a:t>
            </a:r>
            <a:r>
              <a:rPr lang="en-US" sz="1050" dirty="0" err="1" smtClean="0">
                <a:solidFill>
                  <a:schemeClr val="tx1">
                    <a:lumMod val="75000"/>
                  </a:schemeClr>
                </a:solidFill>
                <a:latin typeface="Arial Black" panose="020B0A04020102020204" pitchFamily="34" charset="0"/>
              </a:rPr>
              <a:t>Fetterman</a:t>
            </a:r>
            <a:r>
              <a:rPr lang="en-US" sz="1050" dirty="0" smtClean="0">
                <a:solidFill>
                  <a:schemeClr val="tx1">
                    <a:lumMod val="75000"/>
                  </a:schemeClr>
                </a:solidFill>
                <a:latin typeface="Arial Black" panose="020B0A04020102020204" pitchFamily="34" charset="0"/>
              </a:rPr>
              <a:t> &amp; </a:t>
            </a:r>
            <a:r>
              <a:rPr lang="en-US" sz="1050" dirty="0" err="1" smtClean="0">
                <a:solidFill>
                  <a:schemeClr val="tx1">
                    <a:lumMod val="75000"/>
                  </a:schemeClr>
                </a:solidFill>
                <a:latin typeface="Arial Black" panose="020B0A04020102020204" pitchFamily="34" charset="0"/>
              </a:rPr>
              <a:t>Wandersman</a:t>
            </a:r>
            <a:r>
              <a:rPr lang="en-US" sz="1050" dirty="0" smtClean="0">
                <a:solidFill>
                  <a:schemeClr val="tx1">
                    <a:lumMod val="75000"/>
                  </a:schemeClr>
                </a:solidFill>
                <a:latin typeface="Arial Black" panose="020B0A04020102020204" pitchFamily="34" charset="0"/>
              </a:rPr>
              <a:t>)</a:t>
            </a:r>
          </a:p>
          <a:p>
            <a:pPr>
              <a:buFont typeface="Arial"/>
              <a:buChar char="•"/>
            </a:pPr>
            <a:r>
              <a:rPr lang="en-US" dirty="0" smtClean="0">
                <a:solidFill>
                  <a:schemeClr val="tx1">
                    <a:lumMod val="75000"/>
                  </a:schemeClr>
                </a:solidFill>
                <a:latin typeface="Arial Black" panose="020B0A04020102020204" pitchFamily="34" charset="0"/>
              </a:rPr>
              <a:t> Collaborative Evaluation </a:t>
            </a:r>
            <a:r>
              <a:rPr lang="en-US" sz="1050" dirty="0" smtClean="0">
                <a:solidFill>
                  <a:schemeClr val="tx1">
                    <a:lumMod val="75000"/>
                  </a:schemeClr>
                </a:solidFill>
                <a:latin typeface="Arial Black" panose="020B0A04020102020204" pitchFamily="34" charset="0"/>
              </a:rPr>
              <a:t>(Rodriguez-Campos)</a:t>
            </a:r>
            <a:endParaRPr lang="en-US" dirty="0" smtClean="0">
              <a:solidFill>
                <a:schemeClr val="tx1">
                  <a:lumMod val="75000"/>
                </a:schemeClr>
              </a:solidFill>
              <a:latin typeface="Arial Black" panose="020B0A04020102020204" pitchFamily="34" charset="0"/>
            </a:endParaRPr>
          </a:p>
          <a:p>
            <a:pPr>
              <a:buFont typeface="Arial" panose="020B0604020202020204" pitchFamily="34" charset="0"/>
              <a:buChar char="•"/>
            </a:pPr>
            <a:r>
              <a:rPr lang="en-US" dirty="0" smtClean="0">
                <a:solidFill>
                  <a:schemeClr val="tx1">
                    <a:lumMod val="75000"/>
                  </a:schemeClr>
                </a:solidFill>
                <a:latin typeface="Arial Black" panose="020B0A04020102020204" pitchFamily="34" charset="0"/>
              </a:rPr>
              <a:t> Developmental Evaluation </a:t>
            </a:r>
            <a:r>
              <a:rPr lang="en-US" sz="1050" dirty="0" smtClean="0">
                <a:solidFill>
                  <a:schemeClr val="tx1">
                    <a:lumMod val="75000"/>
                  </a:schemeClr>
                </a:solidFill>
                <a:latin typeface="Arial Black" panose="020B0A04020102020204" pitchFamily="34" charset="0"/>
              </a:rPr>
              <a:t>(Patton)</a:t>
            </a:r>
            <a:endParaRPr lang="en-US" dirty="0" smtClean="0">
              <a:solidFill>
                <a:schemeClr val="tx1">
                  <a:lumMod val="75000"/>
                </a:schemeClr>
              </a:solidFill>
              <a:latin typeface="Arial Black" panose="020B0A04020102020204" pitchFamily="34" charset="0"/>
            </a:endParaRPr>
          </a:p>
          <a:p>
            <a:pPr>
              <a:buFont typeface="Arial" panose="020B0604020202020204" pitchFamily="34" charset="0"/>
              <a:buChar char="•"/>
            </a:pPr>
            <a:r>
              <a:rPr lang="en-US" dirty="0" smtClean="0">
                <a:solidFill>
                  <a:schemeClr val="tx1">
                    <a:lumMod val="75000"/>
                  </a:schemeClr>
                </a:solidFill>
                <a:latin typeface="Arial Black" panose="020B0A04020102020204" pitchFamily="34" charset="0"/>
              </a:rPr>
              <a:t> Utilization-Focused Evaluation </a:t>
            </a:r>
            <a:r>
              <a:rPr lang="en-US" sz="1050" dirty="0" smtClean="0">
                <a:solidFill>
                  <a:schemeClr val="tx1">
                    <a:lumMod val="75000"/>
                  </a:schemeClr>
                </a:solidFill>
                <a:latin typeface="Arial Black" panose="020B0A04020102020204" pitchFamily="34" charset="0"/>
              </a:rPr>
              <a:t>(Patton)</a:t>
            </a:r>
          </a:p>
          <a:p>
            <a:pPr>
              <a:buFont typeface="Arial" panose="020B0604020202020204" pitchFamily="34" charset="0"/>
              <a:buChar char="•"/>
            </a:pPr>
            <a:r>
              <a:rPr lang="en-US" sz="1400" dirty="0" smtClean="0">
                <a:solidFill>
                  <a:schemeClr val="tx1">
                    <a:lumMod val="75000"/>
                  </a:schemeClr>
                </a:solidFill>
                <a:latin typeface="Arial Black" panose="020B0A04020102020204" pitchFamily="34" charset="0"/>
              </a:rPr>
              <a:t> Democratic Evaluation</a:t>
            </a:r>
            <a:r>
              <a:rPr lang="en-US" sz="1050" dirty="0" smtClean="0">
                <a:solidFill>
                  <a:schemeClr val="tx1">
                    <a:lumMod val="75000"/>
                  </a:schemeClr>
                </a:solidFill>
                <a:latin typeface="Arial Black" panose="020B0A04020102020204" pitchFamily="34" charset="0"/>
              </a:rPr>
              <a:t> (</a:t>
            </a:r>
            <a:r>
              <a:rPr lang="en-US" sz="1050" dirty="0" err="1" smtClean="0">
                <a:solidFill>
                  <a:schemeClr val="tx1">
                    <a:lumMod val="75000"/>
                  </a:schemeClr>
                </a:solidFill>
                <a:latin typeface="Arial Black" panose="020B0A04020102020204" pitchFamily="34" charset="0"/>
              </a:rPr>
              <a:t>Hanberger</a:t>
            </a:r>
            <a:r>
              <a:rPr lang="en-US" sz="1050" dirty="0" smtClean="0">
                <a:solidFill>
                  <a:schemeClr val="tx1">
                    <a:lumMod val="75000"/>
                  </a:schemeClr>
                </a:solidFill>
                <a:latin typeface="Arial Black" panose="020B0A04020102020204" pitchFamily="34" charset="0"/>
              </a:rPr>
              <a:t>; </a:t>
            </a:r>
            <a:r>
              <a:rPr lang="en-US" sz="1050" dirty="0" err="1" smtClean="0">
                <a:solidFill>
                  <a:schemeClr val="tx1">
                    <a:lumMod val="75000"/>
                  </a:schemeClr>
                </a:solidFill>
                <a:latin typeface="Arial Black" panose="020B0A04020102020204" pitchFamily="34" charset="0"/>
              </a:rPr>
              <a:t>Picciotto</a:t>
            </a:r>
            <a:r>
              <a:rPr lang="en-US" sz="1050" dirty="0" smtClean="0">
                <a:solidFill>
                  <a:schemeClr val="tx1">
                    <a:lumMod val="75000"/>
                  </a:schemeClr>
                </a:solidFill>
                <a:latin typeface="Arial Black" panose="020B0A04020102020204" pitchFamily="34" charset="0"/>
              </a:rPr>
              <a:t>)</a:t>
            </a:r>
          </a:p>
          <a:p>
            <a:pPr>
              <a:buFont typeface="Arial" panose="020B0604020202020204" pitchFamily="34" charset="0"/>
              <a:buChar char="•"/>
            </a:pPr>
            <a:r>
              <a:rPr lang="en-US" sz="1400" dirty="0" smtClean="0">
                <a:solidFill>
                  <a:schemeClr val="tx1">
                    <a:lumMod val="75000"/>
                  </a:schemeClr>
                </a:solidFill>
                <a:latin typeface="Arial Black" panose="020B0A04020102020204" pitchFamily="34" charset="0"/>
              </a:rPr>
              <a:t> Participatory Evaluation (</a:t>
            </a:r>
            <a:r>
              <a:rPr lang="en-US" sz="1400" dirty="0" err="1" smtClean="0">
                <a:solidFill>
                  <a:schemeClr val="tx1">
                    <a:lumMod val="75000"/>
                  </a:schemeClr>
                </a:solidFill>
                <a:latin typeface="Arial Black" panose="020B0A04020102020204" pitchFamily="34" charset="0"/>
              </a:rPr>
              <a:t>Gujit</a:t>
            </a:r>
            <a:r>
              <a:rPr lang="en-US" sz="1400" dirty="0" smtClean="0">
                <a:solidFill>
                  <a:schemeClr val="tx1">
                    <a:lumMod val="75000"/>
                  </a:schemeClr>
                </a:solidFill>
                <a:latin typeface="Arial Black" panose="020B0A04020102020204" pitchFamily="34" charset="0"/>
              </a:rPr>
              <a:t>) </a:t>
            </a:r>
          </a:p>
          <a:p>
            <a:pPr>
              <a:buFont typeface="Arial" panose="020B0604020202020204" pitchFamily="34" charset="0"/>
              <a:buChar char="•"/>
            </a:pPr>
            <a:r>
              <a:rPr lang="en-US" sz="1400" dirty="0" smtClean="0">
                <a:solidFill>
                  <a:schemeClr val="tx1">
                    <a:lumMod val="75000"/>
                  </a:schemeClr>
                </a:solidFill>
                <a:latin typeface="Arial Black" panose="020B0A04020102020204" pitchFamily="34" charset="0"/>
              </a:rPr>
              <a:t> Feminist evaluation (</a:t>
            </a:r>
            <a:r>
              <a:rPr lang="en-US" sz="1400" dirty="0" err="1" smtClean="0">
                <a:solidFill>
                  <a:schemeClr val="tx1">
                    <a:lumMod val="75000"/>
                  </a:schemeClr>
                </a:solidFill>
                <a:latin typeface="Arial Black" panose="020B0A04020102020204" pitchFamily="34" charset="0"/>
              </a:rPr>
              <a:t>Podems</a:t>
            </a:r>
            <a:r>
              <a:rPr lang="en-US" sz="1400" dirty="0" smtClean="0">
                <a:solidFill>
                  <a:schemeClr val="tx1">
                    <a:lumMod val="75000"/>
                  </a:schemeClr>
                </a:solidFill>
                <a:latin typeface="Arial Black" panose="020B0A04020102020204" pitchFamily="34" charset="0"/>
              </a:rPr>
              <a:t>; </a:t>
            </a:r>
            <a:r>
              <a:rPr lang="en-US" sz="1400" dirty="0" err="1" smtClean="0">
                <a:solidFill>
                  <a:schemeClr val="tx1">
                    <a:lumMod val="75000"/>
                  </a:schemeClr>
                </a:solidFill>
                <a:latin typeface="Arial Black" panose="020B0A04020102020204" pitchFamily="34" charset="0"/>
              </a:rPr>
              <a:t>Seigart</a:t>
            </a:r>
            <a:r>
              <a:rPr lang="en-US" sz="1400" dirty="0" smtClean="0">
                <a:solidFill>
                  <a:schemeClr val="tx1">
                    <a:lumMod val="75000"/>
                  </a:schemeClr>
                </a:solidFill>
                <a:latin typeface="Arial Black" panose="020B0A04020102020204" pitchFamily="34" charset="0"/>
              </a:rPr>
              <a:t>)</a:t>
            </a:r>
          </a:p>
          <a:p>
            <a:pPr>
              <a:buFont typeface="Arial" panose="020B0604020202020204" pitchFamily="34" charset="0"/>
              <a:buChar char="•"/>
            </a:pPr>
            <a:r>
              <a:rPr lang="en-US" sz="1400" dirty="0" smtClean="0">
                <a:solidFill>
                  <a:schemeClr val="tx1">
                    <a:lumMod val="75000"/>
                  </a:schemeClr>
                </a:solidFill>
                <a:latin typeface="Arial Black" panose="020B0A04020102020204" pitchFamily="34" charset="0"/>
              </a:rPr>
              <a:t> Indigenous evaluation (LaFrance)</a:t>
            </a:r>
          </a:p>
          <a:p>
            <a:pPr>
              <a:buFont typeface="Arial" panose="020B0604020202020204" pitchFamily="34" charset="0"/>
              <a:buChar char="•"/>
            </a:pPr>
            <a:r>
              <a:rPr lang="en-US" sz="1400" dirty="0" smtClean="0">
                <a:solidFill>
                  <a:schemeClr val="tx1">
                    <a:lumMod val="75000"/>
                  </a:schemeClr>
                </a:solidFill>
                <a:latin typeface="Arial Black" panose="020B0A04020102020204" pitchFamily="34" charset="0"/>
              </a:rPr>
              <a:t> Critical social theory evaluation (Freeman, Mabry)</a:t>
            </a:r>
            <a:endParaRPr lang="en-US" sz="1600" dirty="0" smtClean="0">
              <a:solidFill>
                <a:schemeClr val="tx1">
                  <a:lumMod val="75000"/>
                </a:schemeClr>
              </a:solidFill>
              <a:latin typeface="Arial Black" panose="020B0A04020102020204" pitchFamily="34" charset="0"/>
            </a:endParaRPr>
          </a:p>
          <a:p>
            <a:endParaRPr lang="en-US" dirty="0"/>
          </a:p>
        </p:txBody>
      </p:sp>
      <p:sp>
        <p:nvSpPr>
          <p:cNvPr id="4" name="Slide Number Placeholder 3"/>
          <p:cNvSpPr>
            <a:spLocks noGrp="1"/>
          </p:cNvSpPr>
          <p:nvPr>
            <p:ph type="sldNum" sz="quarter" idx="10"/>
          </p:nvPr>
        </p:nvSpPr>
        <p:spPr/>
        <p:txBody>
          <a:bodyPr/>
          <a:lstStyle/>
          <a:p>
            <a:fld id="{14E74AAF-B08A-B04B-8097-A521B98B08D7}" type="slidenum">
              <a:rPr lang="en-US" smtClean="0"/>
              <a:t>4</a:t>
            </a:fld>
            <a:endParaRPr lang="en-US"/>
          </a:p>
        </p:txBody>
      </p:sp>
    </p:spTree>
    <p:extLst>
      <p:ext uri="{BB962C8B-B14F-4D97-AF65-F5344CB8AC3E}">
        <p14:creationId xmlns:p14="http://schemas.microsoft.com/office/powerpoint/2010/main" val="178305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KATE</a:t>
            </a:r>
            <a:endParaRPr lang="en-US" b="1" dirty="0"/>
          </a:p>
        </p:txBody>
      </p:sp>
      <p:sp>
        <p:nvSpPr>
          <p:cNvPr id="4" name="Slide Number Placeholder 3"/>
          <p:cNvSpPr>
            <a:spLocks noGrp="1"/>
          </p:cNvSpPr>
          <p:nvPr>
            <p:ph type="sldNum" sz="quarter" idx="10"/>
          </p:nvPr>
        </p:nvSpPr>
        <p:spPr/>
        <p:txBody>
          <a:bodyPr/>
          <a:lstStyle/>
          <a:p>
            <a:fld id="{14E74AAF-B08A-B04B-8097-A521B98B08D7}" type="slidenum">
              <a:rPr lang="en-US" smtClean="0"/>
              <a:t>5</a:t>
            </a:fld>
            <a:endParaRPr lang="en-US"/>
          </a:p>
        </p:txBody>
      </p:sp>
    </p:spTree>
    <p:extLst>
      <p:ext uri="{BB962C8B-B14F-4D97-AF65-F5344CB8AC3E}">
        <p14:creationId xmlns:p14="http://schemas.microsoft.com/office/powerpoint/2010/main" val="145101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KATE</a:t>
            </a:r>
          </a:p>
          <a:p>
            <a:endParaRPr lang="en-US" dirty="0"/>
          </a:p>
        </p:txBody>
      </p:sp>
      <p:sp>
        <p:nvSpPr>
          <p:cNvPr id="4" name="Slide Number Placeholder 3"/>
          <p:cNvSpPr>
            <a:spLocks noGrp="1"/>
          </p:cNvSpPr>
          <p:nvPr>
            <p:ph type="sldNum" sz="quarter" idx="10"/>
          </p:nvPr>
        </p:nvSpPr>
        <p:spPr/>
        <p:txBody>
          <a:bodyPr/>
          <a:lstStyle/>
          <a:p>
            <a:fld id="{14E74AAF-B08A-B04B-8097-A521B98B08D7}" type="slidenum">
              <a:rPr lang="en-US" smtClean="0"/>
              <a:t>6</a:t>
            </a:fld>
            <a:endParaRPr lang="en-US"/>
          </a:p>
        </p:txBody>
      </p:sp>
    </p:spTree>
    <p:extLst>
      <p:ext uri="{BB962C8B-B14F-4D97-AF65-F5344CB8AC3E}">
        <p14:creationId xmlns:p14="http://schemas.microsoft.com/office/powerpoint/2010/main" val="315192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KATE</a:t>
            </a:r>
          </a:p>
          <a:p>
            <a:endParaRPr lang="en-US" dirty="0" smtClean="0"/>
          </a:p>
          <a:p>
            <a:endParaRPr lang="en-US" dirty="0" smtClean="0"/>
          </a:p>
          <a:p>
            <a:r>
              <a:rPr lang="en-US" dirty="0" smtClean="0"/>
              <a:t>Controversial</a:t>
            </a:r>
            <a:r>
              <a:rPr lang="en-US" baseline="0" dirty="0" smtClean="0"/>
              <a:t> – evaluator not necessarily the expert, not making judgments about the program</a:t>
            </a:r>
            <a:endParaRPr lang="en-US" dirty="0" smtClean="0"/>
          </a:p>
          <a:p>
            <a:r>
              <a:rPr lang="en-US" dirty="0" smtClean="0"/>
              <a:t>Tends to be used in international</a:t>
            </a:r>
            <a:r>
              <a:rPr lang="en-US" baseline="0" dirty="0" smtClean="0"/>
              <a:t> approaches</a:t>
            </a:r>
            <a:endParaRPr lang="en-US" dirty="0"/>
          </a:p>
        </p:txBody>
      </p:sp>
      <p:sp>
        <p:nvSpPr>
          <p:cNvPr id="4" name="Slide Number Placeholder 3"/>
          <p:cNvSpPr>
            <a:spLocks noGrp="1"/>
          </p:cNvSpPr>
          <p:nvPr>
            <p:ph type="sldNum" sz="quarter" idx="10"/>
          </p:nvPr>
        </p:nvSpPr>
        <p:spPr/>
        <p:txBody>
          <a:bodyPr/>
          <a:lstStyle/>
          <a:p>
            <a:fld id="{3F7BA4C4-CECB-4C54-B44C-8B4092AE2401}" type="slidenum">
              <a:rPr lang="en-US" smtClean="0"/>
              <a:t>7</a:t>
            </a:fld>
            <a:endParaRPr lang="en-US"/>
          </a:p>
        </p:txBody>
      </p:sp>
    </p:spTree>
    <p:extLst>
      <p:ext uri="{BB962C8B-B14F-4D97-AF65-F5344CB8AC3E}">
        <p14:creationId xmlns:p14="http://schemas.microsoft.com/office/powerpoint/2010/main" val="2118320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KATE</a:t>
            </a:r>
          </a:p>
          <a:p>
            <a:endParaRPr lang="en-US" dirty="0" smtClean="0">
              <a:latin typeface="Arial Black" panose="020B0A04020102020204" pitchFamily="34" charset="0"/>
            </a:endParaRPr>
          </a:p>
          <a:p>
            <a:endParaRPr lang="en-US" dirty="0" smtClean="0">
              <a:latin typeface="Arial Black" panose="020B0A04020102020204" pitchFamily="34" charset="0"/>
            </a:endParaRPr>
          </a:p>
          <a:p>
            <a:r>
              <a:rPr lang="en-US" dirty="0" smtClean="0">
                <a:latin typeface="Arial Black" panose="020B0A04020102020204" pitchFamily="34" charset="0"/>
              </a:rPr>
              <a:t>3 Steps</a:t>
            </a:r>
          </a:p>
          <a:p>
            <a:pPr marL="914400" lvl="1" indent="-457200">
              <a:buFont typeface="+mj-lt"/>
              <a:buAutoNum type="arabicPeriod"/>
            </a:pPr>
            <a:r>
              <a:rPr lang="en-US" dirty="0" smtClean="0">
                <a:latin typeface="Arial Black" panose="020B0A04020102020204" pitchFamily="34" charset="0"/>
              </a:rPr>
              <a:t>Mission</a:t>
            </a:r>
          </a:p>
          <a:p>
            <a:pPr lvl="2"/>
            <a:r>
              <a:rPr lang="en-US" dirty="0" smtClean="0">
                <a:latin typeface="Arial Black" panose="020B0A04020102020204" pitchFamily="34" charset="0"/>
              </a:rPr>
              <a:t>Where do you want to go? What are you about? </a:t>
            </a:r>
          </a:p>
          <a:p>
            <a:pPr lvl="2"/>
            <a:r>
              <a:rPr lang="en-US" dirty="0" smtClean="0">
                <a:latin typeface="Arial Black" panose="020B0A04020102020204" pitchFamily="34" charset="0"/>
              </a:rPr>
              <a:t>Democratic, transparent, give voice</a:t>
            </a:r>
          </a:p>
          <a:p>
            <a:pPr marL="914400" lvl="1" indent="-457200">
              <a:buFont typeface="+mj-lt"/>
              <a:buAutoNum type="arabicPeriod"/>
            </a:pPr>
            <a:r>
              <a:rPr lang="en-US" dirty="0" smtClean="0">
                <a:latin typeface="Arial Black" panose="020B0A04020102020204" pitchFamily="34" charset="0"/>
              </a:rPr>
              <a:t>Taking stock</a:t>
            </a:r>
          </a:p>
          <a:p>
            <a:pPr lvl="2"/>
            <a:r>
              <a:rPr lang="en-US" dirty="0" smtClean="0">
                <a:latin typeface="Arial Black" panose="020B0A04020102020204" pitchFamily="34" charset="0"/>
              </a:rPr>
              <a:t>List activities – all key activities</a:t>
            </a:r>
          </a:p>
          <a:p>
            <a:pPr lvl="2"/>
            <a:r>
              <a:rPr lang="en-US" dirty="0" smtClean="0">
                <a:latin typeface="Arial Black" panose="020B0A04020102020204" pitchFamily="34" charset="0"/>
              </a:rPr>
              <a:t>Prioritize with dots – everyone gets 5 – most important activities to assess from now on</a:t>
            </a:r>
          </a:p>
          <a:p>
            <a:pPr lvl="2"/>
            <a:r>
              <a:rPr lang="en-US" dirty="0" smtClean="0">
                <a:latin typeface="Arial Black" panose="020B0A04020102020204" pitchFamily="34" charset="0"/>
              </a:rPr>
              <a:t>Rate those with the most dots (rate from 1 – low/poor to 10 – high/good)</a:t>
            </a:r>
          </a:p>
          <a:p>
            <a:pPr lvl="2"/>
            <a:r>
              <a:rPr lang="en-US" dirty="0" smtClean="0">
                <a:latin typeface="Arial Black" panose="020B0A04020102020204" pitchFamily="34" charset="0"/>
              </a:rPr>
              <a:t>Discuss amongst group – open dialogue</a:t>
            </a:r>
          </a:p>
          <a:p>
            <a:pPr lvl="2"/>
            <a:r>
              <a:rPr lang="en-US" dirty="0" smtClean="0">
                <a:latin typeface="Arial Black" panose="020B0A04020102020204" pitchFamily="34" charset="0"/>
              </a:rPr>
              <a:t>Average across so everyone’s voice counts equally, average the averages</a:t>
            </a:r>
          </a:p>
          <a:p>
            <a:pPr marL="914400" lvl="1" indent="-457200">
              <a:buFont typeface="+mj-lt"/>
              <a:buAutoNum type="arabicPeriod"/>
            </a:pPr>
            <a:r>
              <a:rPr lang="en-US" dirty="0" smtClean="0">
                <a:latin typeface="Arial Black" panose="020B0A04020102020204" pitchFamily="34" charset="0"/>
              </a:rPr>
              <a:t>Plan for the future</a:t>
            </a:r>
          </a:p>
          <a:p>
            <a:pPr lvl="2"/>
            <a:r>
              <a:rPr lang="en-US" dirty="0" smtClean="0">
                <a:latin typeface="Arial Black" panose="020B0A04020102020204" pitchFamily="34" charset="0"/>
              </a:rPr>
              <a:t>Goals – what their goals are – based on what was just assessed</a:t>
            </a:r>
          </a:p>
          <a:p>
            <a:pPr lvl="2"/>
            <a:r>
              <a:rPr lang="en-US" dirty="0" smtClean="0">
                <a:latin typeface="Arial Black" panose="020B0A04020102020204" pitchFamily="34" charset="0"/>
              </a:rPr>
              <a:t>Strategies come from the evidence just assessed</a:t>
            </a:r>
          </a:p>
          <a:p>
            <a:pPr lvl="2"/>
            <a:r>
              <a:rPr lang="en-US" dirty="0" smtClean="0">
                <a:latin typeface="Arial Black" panose="020B0A04020102020204" pitchFamily="34" charset="0"/>
              </a:rPr>
              <a:t>Using the Evidence</a:t>
            </a:r>
          </a:p>
          <a:p>
            <a:endParaRPr lang="en-US" dirty="0"/>
          </a:p>
        </p:txBody>
      </p:sp>
      <p:sp>
        <p:nvSpPr>
          <p:cNvPr id="4" name="Slide Number Placeholder 3"/>
          <p:cNvSpPr>
            <a:spLocks noGrp="1"/>
          </p:cNvSpPr>
          <p:nvPr>
            <p:ph type="sldNum" sz="quarter" idx="10"/>
          </p:nvPr>
        </p:nvSpPr>
        <p:spPr/>
        <p:txBody>
          <a:bodyPr/>
          <a:lstStyle/>
          <a:p>
            <a:fld id="{3F7BA4C4-CECB-4C54-B44C-8B4092AE2401}" type="slidenum">
              <a:rPr lang="en-US" smtClean="0"/>
              <a:t>8</a:t>
            </a:fld>
            <a:endParaRPr lang="en-US"/>
          </a:p>
        </p:txBody>
      </p:sp>
    </p:spTree>
    <p:extLst>
      <p:ext uri="{BB962C8B-B14F-4D97-AF65-F5344CB8AC3E}">
        <p14:creationId xmlns:p14="http://schemas.microsoft.com/office/powerpoint/2010/main" val="251087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KATE</a:t>
            </a:r>
          </a:p>
          <a:p>
            <a:pPr marL="0" indent="0">
              <a:buNone/>
            </a:pPr>
            <a:endParaRPr lang="en-US" dirty="0" smtClean="0">
              <a:latin typeface="Arial Black" panose="020B0A04020102020204" pitchFamily="34" charset="0"/>
            </a:endParaRPr>
          </a:p>
          <a:p>
            <a:pPr marL="0" indent="0">
              <a:buNone/>
            </a:pPr>
            <a:endParaRPr lang="en-US" dirty="0" smtClean="0">
              <a:latin typeface="Arial Black" panose="020B0A04020102020204" pitchFamily="34" charset="0"/>
            </a:endParaRPr>
          </a:p>
          <a:p>
            <a:pPr marL="0" indent="0">
              <a:buNone/>
            </a:pPr>
            <a:r>
              <a:rPr lang="en-US" dirty="0" smtClean="0">
                <a:latin typeface="Arial Black" panose="020B0A04020102020204" pitchFamily="34" charset="0"/>
              </a:rPr>
              <a:t>Education Research</a:t>
            </a:r>
          </a:p>
          <a:p>
            <a:r>
              <a:rPr lang="en-US" dirty="0" smtClean="0">
                <a:latin typeface="Arial Black" panose="020B0A04020102020204" pitchFamily="34" charset="0"/>
              </a:rPr>
              <a:t>“Responsive Evaluation” Robert Stake – U Illinois – 1973 – focused on issues of importance to program practitioners rather than decision-makers</a:t>
            </a:r>
          </a:p>
          <a:p>
            <a:r>
              <a:rPr lang="en-US" dirty="0" smtClean="0">
                <a:latin typeface="Arial Black" panose="020B0A04020102020204" pitchFamily="34" charset="0"/>
              </a:rPr>
              <a:t>“Culturally Relevant Pedagogy” Gloria Ladson-Billings – mid 1990s – critical importance of teaching to and through cultural strengths of ethnically diverse students to improve academic achievement</a:t>
            </a:r>
          </a:p>
          <a:p>
            <a:r>
              <a:rPr lang="en-US" dirty="0" smtClean="0">
                <a:latin typeface="Arial Black" panose="020B0A04020102020204" pitchFamily="34" charset="0"/>
              </a:rPr>
              <a:t>Stafford Hood – late 1990s</a:t>
            </a:r>
          </a:p>
          <a:p>
            <a:r>
              <a:rPr lang="en-US" dirty="0" smtClean="0">
                <a:latin typeface="Arial Black" panose="020B0A04020102020204" pitchFamily="34" charset="0"/>
              </a:rPr>
              <a:t>Other</a:t>
            </a:r>
            <a:r>
              <a:rPr lang="en-US" baseline="0" dirty="0" smtClean="0">
                <a:latin typeface="Arial Black" panose="020B0A04020102020204" pitchFamily="34" charset="0"/>
              </a:rPr>
              <a:t> pics: Rodney Hopson &amp; Karen </a:t>
            </a:r>
            <a:r>
              <a:rPr lang="en-US" baseline="0" dirty="0" err="1" smtClean="0">
                <a:latin typeface="Arial Black" panose="020B0A04020102020204" pitchFamily="34" charset="0"/>
              </a:rPr>
              <a:t>Kirkhart</a:t>
            </a:r>
            <a:endParaRPr lang="en-US" dirty="0" smtClean="0">
              <a:latin typeface="Arial Black" panose="020B0A04020102020204" pitchFamily="34" charset="0"/>
            </a:endParaRPr>
          </a:p>
          <a:p>
            <a:r>
              <a:rPr lang="en-US" sz="1200" dirty="0" smtClean="0">
                <a:latin typeface="Arial Black" panose="020B0A04020102020204" pitchFamily="34" charset="0"/>
              </a:rPr>
              <a:t>http://aea365.org/blog/rodney-hopson-on-culturally-responsive-evaluation/</a:t>
            </a:r>
          </a:p>
          <a:p>
            <a:r>
              <a:rPr lang="en-US" sz="1200" dirty="0" smtClean="0">
                <a:latin typeface="Arial Black" panose="020B0A04020102020204" pitchFamily="34" charset="0"/>
              </a:rPr>
              <a:t>http://education.illinois.edu/CREA/crea-origins</a:t>
            </a:r>
          </a:p>
          <a:p>
            <a:endParaRPr lang="en-US" dirty="0"/>
          </a:p>
        </p:txBody>
      </p:sp>
      <p:sp>
        <p:nvSpPr>
          <p:cNvPr id="4" name="Slide Number Placeholder 3"/>
          <p:cNvSpPr>
            <a:spLocks noGrp="1"/>
          </p:cNvSpPr>
          <p:nvPr>
            <p:ph type="sldNum" sz="quarter" idx="10"/>
          </p:nvPr>
        </p:nvSpPr>
        <p:spPr/>
        <p:txBody>
          <a:bodyPr/>
          <a:lstStyle/>
          <a:p>
            <a:fld id="{3F7BA4C4-CECB-4C54-B44C-8B4092AE2401}" type="slidenum">
              <a:rPr lang="en-US" smtClean="0"/>
              <a:t>9</a:t>
            </a:fld>
            <a:endParaRPr lang="en-US"/>
          </a:p>
        </p:txBody>
      </p:sp>
    </p:spTree>
    <p:extLst>
      <p:ext uri="{BB962C8B-B14F-4D97-AF65-F5344CB8AC3E}">
        <p14:creationId xmlns:p14="http://schemas.microsoft.com/office/powerpoint/2010/main" val="178885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294DA1-269E-3644-83A8-3F61A98A27AC}" type="datetimeFigureOut">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A6309-44C0-4E4E-BF44-DD32523E00E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07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294DA1-269E-3644-83A8-3F61A98A27AC}" type="datetimeFigureOut">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A6309-44C0-4E4E-BF44-DD32523E00E8}" type="slidenum">
              <a:rPr lang="en-US" smtClean="0"/>
              <a:t>‹#›</a:t>
            </a:fld>
            <a:endParaRPr lang="en-US"/>
          </a:p>
        </p:txBody>
      </p:sp>
    </p:spTree>
    <p:extLst>
      <p:ext uri="{BB962C8B-B14F-4D97-AF65-F5344CB8AC3E}">
        <p14:creationId xmlns:p14="http://schemas.microsoft.com/office/powerpoint/2010/main" val="143260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294DA1-269E-3644-83A8-3F61A98A27AC}" type="datetimeFigureOut">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A6309-44C0-4E4E-BF44-DD32523E00E8}" type="slidenum">
              <a:rPr lang="en-US" smtClean="0"/>
              <a:t>‹#›</a:t>
            </a:fld>
            <a:endParaRPr lang="en-US"/>
          </a:p>
        </p:txBody>
      </p:sp>
    </p:spTree>
    <p:extLst>
      <p:ext uri="{BB962C8B-B14F-4D97-AF65-F5344CB8AC3E}">
        <p14:creationId xmlns:p14="http://schemas.microsoft.com/office/powerpoint/2010/main" val="321635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294DA1-269E-3644-83A8-3F61A98A27AC}" type="datetimeFigureOut">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A6309-44C0-4E4E-BF44-DD32523E00E8}" type="slidenum">
              <a:rPr lang="en-US" smtClean="0"/>
              <a:t>‹#›</a:t>
            </a:fld>
            <a:endParaRPr lang="en-US"/>
          </a:p>
        </p:txBody>
      </p:sp>
    </p:spTree>
    <p:extLst>
      <p:ext uri="{BB962C8B-B14F-4D97-AF65-F5344CB8AC3E}">
        <p14:creationId xmlns:p14="http://schemas.microsoft.com/office/powerpoint/2010/main" val="72193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94DA1-269E-3644-83A8-3F61A98A27AC}" type="datetimeFigureOut">
              <a:rPr lang="en-US" smtClean="0"/>
              <a:t>11/12/15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A6309-44C0-4E4E-BF44-DD32523E00E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77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294DA1-269E-3644-83A8-3F61A98A27AC}" type="datetimeFigureOut">
              <a:rPr lang="en-US" smtClean="0"/>
              <a:t>11/12/15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A6309-44C0-4E4E-BF44-DD32523E00E8}" type="slidenum">
              <a:rPr lang="en-US" smtClean="0"/>
              <a:t>‹#›</a:t>
            </a:fld>
            <a:endParaRPr lang="en-US"/>
          </a:p>
        </p:txBody>
      </p:sp>
    </p:spTree>
    <p:extLst>
      <p:ext uri="{BB962C8B-B14F-4D97-AF65-F5344CB8AC3E}">
        <p14:creationId xmlns:p14="http://schemas.microsoft.com/office/powerpoint/2010/main" val="174504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294DA1-269E-3644-83A8-3F61A98A27AC}" type="datetimeFigureOut">
              <a:rPr lang="en-US" smtClean="0"/>
              <a:t>11/12/15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A6309-44C0-4E4E-BF44-DD32523E00E8}" type="slidenum">
              <a:rPr lang="en-US" smtClean="0"/>
              <a:t>‹#›</a:t>
            </a:fld>
            <a:endParaRPr lang="en-US"/>
          </a:p>
        </p:txBody>
      </p:sp>
    </p:spTree>
    <p:extLst>
      <p:ext uri="{BB962C8B-B14F-4D97-AF65-F5344CB8AC3E}">
        <p14:creationId xmlns:p14="http://schemas.microsoft.com/office/powerpoint/2010/main" val="47362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294DA1-269E-3644-83A8-3F61A98A27AC}" type="datetimeFigureOut">
              <a:rPr lang="en-US" smtClean="0"/>
              <a:t>11/12/15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A6309-44C0-4E4E-BF44-DD32523E00E8}" type="slidenum">
              <a:rPr lang="en-US" smtClean="0"/>
              <a:t>‹#›</a:t>
            </a:fld>
            <a:endParaRPr lang="en-US"/>
          </a:p>
        </p:txBody>
      </p:sp>
    </p:spTree>
    <p:extLst>
      <p:ext uri="{BB962C8B-B14F-4D97-AF65-F5344CB8AC3E}">
        <p14:creationId xmlns:p14="http://schemas.microsoft.com/office/powerpoint/2010/main" val="256482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7294DA1-269E-3644-83A8-3F61A98A27AC}" type="datetimeFigureOut">
              <a:rPr lang="en-US" smtClean="0"/>
              <a:t>11/12/15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3DA6309-44C0-4E4E-BF44-DD32523E00E8}" type="slidenum">
              <a:rPr lang="en-US" smtClean="0"/>
              <a:t>‹#›</a:t>
            </a:fld>
            <a:endParaRPr lang="en-US"/>
          </a:p>
        </p:txBody>
      </p:sp>
    </p:spTree>
    <p:extLst>
      <p:ext uri="{BB962C8B-B14F-4D97-AF65-F5344CB8AC3E}">
        <p14:creationId xmlns:p14="http://schemas.microsoft.com/office/powerpoint/2010/main" val="45279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7294DA1-269E-3644-83A8-3F61A98A27AC}" type="datetimeFigureOut">
              <a:rPr lang="en-US" smtClean="0"/>
              <a:t>11/12/15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DA6309-44C0-4E4E-BF44-DD32523E00E8}" type="slidenum">
              <a:rPr lang="en-US" smtClean="0"/>
              <a:t>‹#›</a:t>
            </a:fld>
            <a:endParaRPr lang="en-US"/>
          </a:p>
        </p:txBody>
      </p:sp>
    </p:spTree>
    <p:extLst>
      <p:ext uri="{BB962C8B-B14F-4D97-AF65-F5344CB8AC3E}">
        <p14:creationId xmlns:p14="http://schemas.microsoft.com/office/powerpoint/2010/main" val="9723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94DA1-269E-3644-83A8-3F61A98A27AC}" type="datetimeFigureOut">
              <a:rPr lang="en-US" smtClean="0"/>
              <a:t>11/12/15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A6309-44C0-4E4E-BF44-DD32523E00E8}" type="slidenum">
              <a:rPr lang="en-US" smtClean="0"/>
              <a:t>‹#›</a:t>
            </a:fld>
            <a:endParaRPr lang="en-US"/>
          </a:p>
        </p:txBody>
      </p:sp>
    </p:spTree>
    <p:extLst>
      <p:ext uri="{BB962C8B-B14F-4D97-AF65-F5344CB8AC3E}">
        <p14:creationId xmlns:p14="http://schemas.microsoft.com/office/powerpoint/2010/main" val="32787637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7294DA1-269E-3644-83A8-3F61A98A27AC}" type="datetimeFigureOut">
              <a:rPr lang="en-US" smtClean="0"/>
              <a:t>11/12/15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3DA6309-44C0-4E4E-BF44-DD32523E00E8}"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8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4" Type="http://schemas.openxmlformats.org/officeDocument/2006/relationships/image" Target="../media/image11.tmp"/><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7855" y="1202617"/>
            <a:ext cx="7460528" cy="2387600"/>
          </a:xfrm>
        </p:spPr>
        <p:txBody>
          <a:bodyPr>
            <a:noAutofit/>
          </a:bodyPr>
          <a:lstStyle/>
          <a:p>
            <a:pPr>
              <a:lnSpc>
                <a:spcPct val="100000"/>
              </a:lnSpc>
            </a:pPr>
            <a:r>
              <a:rPr lang="en-US" sz="3600" dirty="0" smtClean="0">
                <a:solidFill>
                  <a:schemeClr val="accent5">
                    <a:lumMod val="75000"/>
                  </a:schemeClr>
                </a:solidFill>
                <a:latin typeface="Arial Black" panose="020B0A04020102020204" pitchFamily="34" charset="0"/>
              </a:rPr>
              <a:t>Evaluation for Social Justice</a:t>
            </a:r>
            <a:r>
              <a:rPr lang="en-US" dirty="0" smtClean="0">
                <a:solidFill>
                  <a:schemeClr val="accent5">
                    <a:lumMod val="75000"/>
                  </a:schemeClr>
                </a:solidFill>
              </a:rPr>
              <a:t/>
            </a:r>
            <a:br>
              <a:rPr lang="en-US" dirty="0" smtClean="0">
                <a:solidFill>
                  <a:schemeClr val="accent5">
                    <a:lumMod val="75000"/>
                  </a:schemeClr>
                </a:solidFill>
              </a:rPr>
            </a:br>
            <a:r>
              <a:rPr lang="en-US" sz="4400" dirty="0" smtClean="0">
                <a:solidFill>
                  <a:schemeClr val="accent5">
                    <a:lumMod val="75000"/>
                  </a:schemeClr>
                </a:solidFill>
              </a:rPr>
              <a:t/>
            </a:r>
            <a:br>
              <a:rPr lang="en-US" sz="4400" dirty="0" smtClean="0">
                <a:solidFill>
                  <a:schemeClr val="accent5">
                    <a:lumMod val="75000"/>
                  </a:schemeClr>
                </a:solidFill>
              </a:rPr>
            </a:br>
            <a:r>
              <a:rPr lang="en-US" sz="2800" dirty="0" smtClean="0"/>
              <a:t/>
            </a:r>
            <a:br>
              <a:rPr lang="en-US" sz="2800" dirty="0" smtClean="0"/>
            </a:br>
            <a:endParaRPr lang="en-US" sz="2800" dirty="0"/>
          </a:p>
        </p:txBody>
      </p:sp>
      <p:sp>
        <p:nvSpPr>
          <p:cNvPr id="3" name="Subtitle 2"/>
          <p:cNvSpPr>
            <a:spLocks noGrp="1"/>
          </p:cNvSpPr>
          <p:nvPr>
            <p:ph type="subTitle" idx="1"/>
          </p:nvPr>
        </p:nvSpPr>
        <p:spPr>
          <a:xfrm>
            <a:off x="967855" y="2614716"/>
            <a:ext cx="7208289" cy="1752600"/>
          </a:xfrm>
        </p:spPr>
        <p:txBody>
          <a:bodyPr>
            <a:normAutofit fontScale="92500" lnSpcReduction="10000"/>
          </a:bodyPr>
          <a:lstStyle/>
          <a:p>
            <a:r>
              <a:rPr lang="en-US" dirty="0" smtClean="0">
                <a:solidFill>
                  <a:schemeClr val="tx1"/>
                </a:solidFill>
                <a:latin typeface="Arial Black" panose="020B0A04020102020204" pitchFamily="34" charset="0"/>
              </a:rPr>
              <a:t>Amy Hilgendorf, PhD</a:t>
            </a:r>
          </a:p>
          <a:p>
            <a:r>
              <a:rPr lang="en-US" dirty="0">
                <a:solidFill>
                  <a:schemeClr val="tx1"/>
                </a:solidFill>
                <a:latin typeface="Arial Black" panose="020B0A04020102020204" pitchFamily="34" charset="0"/>
              </a:rPr>
              <a:t>Kate </a:t>
            </a:r>
            <a:r>
              <a:rPr lang="en-US" dirty="0" err="1">
                <a:solidFill>
                  <a:schemeClr val="tx1"/>
                </a:solidFill>
                <a:latin typeface="Arial Black" panose="020B0A04020102020204" pitchFamily="34" charset="0"/>
              </a:rPr>
              <a:t>Westaby</a:t>
            </a:r>
            <a:r>
              <a:rPr lang="en-US">
                <a:solidFill>
                  <a:schemeClr val="tx1"/>
                </a:solidFill>
                <a:latin typeface="Arial Black" panose="020B0A04020102020204" pitchFamily="34" charset="0"/>
              </a:rPr>
              <a:t>, MS</a:t>
            </a:r>
          </a:p>
          <a:p>
            <a:r>
              <a:rPr lang="en-US" smtClean="0">
                <a:solidFill>
                  <a:schemeClr val="tx1"/>
                </a:solidFill>
                <a:latin typeface="Arial Black" panose="020B0A04020102020204" pitchFamily="34" charset="0"/>
              </a:rPr>
              <a:t>Victoria </a:t>
            </a:r>
            <a:r>
              <a:rPr lang="en-US" dirty="0" smtClean="0">
                <a:solidFill>
                  <a:schemeClr val="tx1"/>
                </a:solidFill>
                <a:latin typeface="Arial Black" panose="020B0A04020102020204" pitchFamily="34" charset="0"/>
              </a:rPr>
              <a:t>Faust, MPA</a:t>
            </a:r>
          </a:p>
          <a:p>
            <a:r>
              <a:rPr lang="en-US" sz="2400" dirty="0" smtClean="0">
                <a:solidFill>
                  <a:schemeClr val="tx1"/>
                </a:solidFill>
                <a:latin typeface="Arial Black" panose="020B0A04020102020204" pitchFamily="34" charset="0"/>
              </a:rPr>
              <a:t>University of Wisconsin-Madison</a:t>
            </a:r>
            <a:endParaRPr lang="en-US" sz="2400" dirty="0">
              <a:solidFill>
                <a:schemeClr val="tx1"/>
              </a:solidFill>
              <a:latin typeface="Arial Black" panose="020B0A04020102020204" pitchFamily="34" charset="0"/>
            </a:endParaRPr>
          </a:p>
        </p:txBody>
      </p:sp>
      <p:sp>
        <p:nvSpPr>
          <p:cNvPr id="4" name="Rectangle 3"/>
          <p:cNvSpPr/>
          <p:nvPr/>
        </p:nvSpPr>
        <p:spPr>
          <a:xfrm>
            <a:off x="1656522" y="4897812"/>
            <a:ext cx="6294782" cy="830997"/>
          </a:xfrm>
          <a:prstGeom prst="rect">
            <a:avLst/>
          </a:prstGeom>
        </p:spPr>
        <p:txBody>
          <a:bodyPr wrap="square">
            <a:spAutoFit/>
          </a:bodyPr>
          <a:lstStyle/>
          <a:p>
            <a:pPr algn="ctr"/>
            <a:r>
              <a:rPr lang="en-US" sz="2400" dirty="0">
                <a:solidFill>
                  <a:schemeClr val="accent4"/>
                </a:solidFill>
                <a:latin typeface="Arial Black" panose="020B0A04020102020204" pitchFamily="34" charset="0"/>
              </a:rPr>
              <a:t>American Evaluation Association </a:t>
            </a:r>
            <a:br>
              <a:rPr lang="en-US" sz="2400" dirty="0">
                <a:solidFill>
                  <a:schemeClr val="accent4"/>
                </a:solidFill>
                <a:latin typeface="Arial Black" panose="020B0A04020102020204" pitchFamily="34" charset="0"/>
              </a:rPr>
            </a:br>
            <a:r>
              <a:rPr lang="en-US" sz="2400" dirty="0">
                <a:solidFill>
                  <a:schemeClr val="accent4"/>
                </a:solidFill>
                <a:latin typeface="Arial Black" panose="020B0A04020102020204" pitchFamily="34" charset="0"/>
              </a:rPr>
              <a:t>2015</a:t>
            </a:r>
          </a:p>
        </p:txBody>
      </p:sp>
    </p:spTree>
    <p:extLst>
      <p:ext uri="{BB962C8B-B14F-4D97-AF65-F5344CB8AC3E}">
        <p14:creationId xmlns:p14="http://schemas.microsoft.com/office/powerpoint/2010/main" val="27211632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pic>
        <p:nvPicPr>
          <p:cNvPr id="1026" name="Picture 2" descr="http://aea365.org/blog/wp-content/uploads/2010/03/culturally-responsive-frame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73" y="1629128"/>
            <a:ext cx="3205298" cy="3301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00654" y="5086098"/>
            <a:ext cx="2196437" cy="323165"/>
          </a:xfrm>
          <a:prstGeom prst="rect">
            <a:avLst/>
          </a:prstGeom>
        </p:spPr>
        <p:txBody>
          <a:bodyPr wrap="square">
            <a:spAutoFit/>
          </a:bodyPr>
          <a:lstStyle/>
          <a:p>
            <a:r>
              <a:rPr lang="en-US" sz="750" dirty="0">
                <a:latin typeface="Arial Black" panose="020B0A04020102020204" pitchFamily="34" charset="0"/>
              </a:rPr>
              <a:t>http://aea365.org/blog/rodney-hopson-on-culturally-responsive-evaluation/</a:t>
            </a:r>
          </a:p>
        </p:txBody>
      </p:sp>
      <p:sp>
        <p:nvSpPr>
          <p:cNvPr id="6" name="Content Placeholder 5"/>
          <p:cNvSpPr>
            <a:spLocks noGrp="1"/>
          </p:cNvSpPr>
          <p:nvPr>
            <p:ph sz="half" idx="1"/>
          </p:nvPr>
        </p:nvSpPr>
        <p:spPr>
          <a:xfrm>
            <a:off x="3829878" y="1947180"/>
            <a:ext cx="4638262" cy="3462083"/>
          </a:xfrm>
        </p:spPr>
        <p:txBody>
          <a:bodyPr/>
          <a:lstStyle/>
          <a:p>
            <a:r>
              <a:rPr lang="en-US" dirty="0">
                <a:solidFill>
                  <a:schemeClr val="tx1"/>
                </a:solidFill>
                <a:latin typeface="Arial Black" panose="020B0A04020102020204" pitchFamily="34" charset="0"/>
              </a:rPr>
              <a:t>Will a cultural insider be required to guide the evaluators in their interactions and understandings?</a:t>
            </a:r>
          </a:p>
          <a:p>
            <a:r>
              <a:rPr lang="en-US" dirty="0" smtClean="0">
                <a:solidFill>
                  <a:schemeClr val="tx1"/>
                </a:solidFill>
                <a:latin typeface="Arial Black" panose="020B0A04020102020204" pitchFamily="34" charset="0"/>
              </a:rPr>
              <a:t>How is power held, exercised, and shared (or used oppressively) in this context?</a:t>
            </a:r>
          </a:p>
          <a:p>
            <a:r>
              <a:rPr lang="en-US" dirty="0" smtClean="0">
                <a:solidFill>
                  <a:schemeClr val="tx1"/>
                </a:solidFill>
                <a:latin typeface="Arial Black" panose="020B0A04020102020204" pitchFamily="34" charset="0"/>
              </a:rPr>
              <a:t>Whose values are marginalized and whose values are privileged?</a:t>
            </a:r>
          </a:p>
        </p:txBody>
      </p:sp>
    </p:spTree>
    <p:extLst>
      <p:ext uri="{BB962C8B-B14F-4D97-AF65-F5344CB8AC3E}">
        <p14:creationId xmlns:p14="http://schemas.microsoft.com/office/powerpoint/2010/main" val="4216506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515" y="286605"/>
            <a:ext cx="8023023" cy="1246862"/>
          </a:xfrm>
        </p:spPr>
        <p:txBody>
          <a:bodyPr>
            <a:noAutofit/>
          </a:bodyPr>
          <a:lstStyle/>
          <a:p>
            <a:pPr algn="ctr"/>
            <a:r>
              <a:rPr lang="en-US" sz="3200" dirty="0" smtClean="0">
                <a:solidFill>
                  <a:schemeClr val="accent6"/>
                </a:solidFill>
                <a:latin typeface="Arial Black" panose="020B0A04020102020204" pitchFamily="34" charset="0"/>
              </a:rPr>
              <a:t>Evaluation for Social Justice</a:t>
            </a:r>
            <a:endParaRPr lang="en-US" sz="3200" dirty="0">
              <a:solidFill>
                <a:schemeClr val="accent6"/>
              </a:solidFill>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dirty="0">
                <a:solidFill>
                  <a:schemeClr val="tx1"/>
                </a:solidFill>
                <a:latin typeface="Arial Black" panose="020B0A04020102020204" pitchFamily="34" charset="0"/>
              </a:rPr>
              <a:t>Does the object of evaluation reproduce unfair, unjust advantage or privilege?  Does it promote a fair, just distribution of social resources and social opportunities?</a:t>
            </a:r>
          </a:p>
          <a:p>
            <a:r>
              <a:rPr lang="en-US" dirty="0">
                <a:solidFill>
                  <a:schemeClr val="tx1"/>
                </a:solidFill>
                <a:latin typeface="Arial Black" panose="020B0A04020102020204" pitchFamily="34" charset="0"/>
              </a:rPr>
              <a:t>Are people connected to the object of evaluation and most impacted by inequities defining the need for an evaluation and the presence and role of an evaluator?</a:t>
            </a:r>
          </a:p>
          <a:p>
            <a:r>
              <a:rPr lang="en-US" dirty="0">
                <a:solidFill>
                  <a:schemeClr val="tx1"/>
                </a:solidFill>
                <a:latin typeface="Arial Black" panose="020B0A04020102020204" pitchFamily="34" charset="0"/>
              </a:rPr>
              <a:t>What type of knowledge is privileged in the context of the evaluation and in the evaluation itself?</a:t>
            </a:r>
          </a:p>
          <a:p>
            <a:r>
              <a:rPr lang="en-US" dirty="0">
                <a:solidFill>
                  <a:schemeClr val="tx1"/>
                </a:solidFill>
                <a:latin typeface="Arial Black" panose="020B0A04020102020204" pitchFamily="34" charset="0"/>
              </a:rPr>
              <a:t>Who defines how evaluative judgements are made?</a:t>
            </a:r>
          </a:p>
          <a:p>
            <a:r>
              <a:rPr lang="en-US" dirty="0">
                <a:solidFill>
                  <a:schemeClr val="tx1"/>
                </a:solidFill>
                <a:latin typeface="Arial Black" panose="020B0A04020102020204" pitchFamily="34" charset="0"/>
              </a:rPr>
              <a:t>What social power exists to leverage results of an evaluation and who has it?</a:t>
            </a:r>
          </a:p>
        </p:txBody>
      </p:sp>
    </p:spTree>
    <p:extLst>
      <p:ext uri="{BB962C8B-B14F-4D97-AF65-F5344CB8AC3E}">
        <p14:creationId xmlns:p14="http://schemas.microsoft.com/office/powerpoint/2010/main" val="39991617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6"/>
                </a:solidFill>
                <a:latin typeface="Arial Black" panose="020B0A04020102020204" pitchFamily="34" charset="0"/>
              </a:rPr>
              <a:t>Social Justice Evaluation: Case Examples</a:t>
            </a:r>
            <a:endParaRPr lang="en-US" sz="3600" dirty="0">
              <a:solidFill>
                <a:schemeClr val="accent6"/>
              </a:solidFill>
              <a:latin typeface="Arial Black" panose="020B0A04020102020204" pitchFamily="34" charset="0"/>
            </a:endParaRPr>
          </a:p>
        </p:txBody>
      </p:sp>
      <p:sp>
        <p:nvSpPr>
          <p:cNvPr id="3" name="Content Placeholder 2"/>
          <p:cNvSpPr>
            <a:spLocks noGrp="1"/>
          </p:cNvSpPr>
          <p:nvPr>
            <p:ph idx="1"/>
          </p:nvPr>
        </p:nvSpPr>
        <p:spPr/>
        <p:txBody>
          <a:bodyPr>
            <a:normAutofit fontScale="92500"/>
          </a:bodyPr>
          <a:lstStyle/>
          <a:p>
            <a:r>
              <a:rPr lang="en-US" sz="2800" dirty="0" smtClean="0">
                <a:solidFill>
                  <a:schemeClr val="tx1"/>
                </a:solidFill>
                <a:latin typeface="Arial Black" panose="020B0A04020102020204" pitchFamily="34" charset="0"/>
              </a:rPr>
              <a:t>Planning for and Building Social Justice throughout an Evaluation</a:t>
            </a:r>
          </a:p>
          <a:p>
            <a:pPr lvl="1"/>
            <a:r>
              <a:rPr lang="en-US" sz="2400" dirty="0" smtClean="0">
                <a:solidFill>
                  <a:schemeClr val="tx1"/>
                </a:solidFill>
                <a:latin typeface="Arial Black" panose="020B0A04020102020204" pitchFamily="34" charset="0"/>
              </a:rPr>
              <a:t>Victoria Faust</a:t>
            </a:r>
          </a:p>
          <a:p>
            <a:r>
              <a:rPr lang="en-US" sz="2800" dirty="0">
                <a:solidFill>
                  <a:schemeClr val="tx1"/>
                </a:solidFill>
                <a:latin typeface="Arial Black" panose="020B0A04020102020204" pitchFamily="34" charset="0"/>
              </a:rPr>
              <a:t>Course Corrections: Integrating a Social Justice Lens into an Ongoing Evaluation</a:t>
            </a:r>
          </a:p>
          <a:p>
            <a:pPr lvl="1"/>
            <a:r>
              <a:rPr lang="en-US" sz="2400" dirty="0">
                <a:solidFill>
                  <a:schemeClr val="tx1"/>
                </a:solidFill>
                <a:latin typeface="Arial Black" panose="020B0A04020102020204" pitchFamily="34" charset="0"/>
              </a:rPr>
              <a:t>Kate </a:t>
            </a:r>
            <a:r>
              <a:rPr lang="en-US" sz="2400" dirty="0" err="1">
                <a:solidFill>
                  <a:schemeClr val="tx1"/>
                </a:solidFill>
                <a:latin typeface="Arial Black" panose="020B0A04020102020204" pitchFamily="34" charset="0"/>
              </a:rPr>
              <a:t>Westaby</a:t>
            </a:r>
            <a:endParaRPr lang="en-US" sz="2400" dirty="0">
              <a:solidFill>
                <a:schemeClr val="tx1"/>
              </a:solidFill>
              <a:latin typeface="Arial Black" panose="020B0A04020102020204" pitchFamily="34" charset="0"/>
            </a:endParaRPr>
          </a:p>
          <a:p>
            <a:r>
              <a:rPr lang="en-US" sz="2800" dirty="0" smtClean="0">
                <a:solidFill>
                  <a:schemeClr val="tx1"/>
                </a:solidFill>
                <a:latin typeface="Arial Black" panose="020B0A04020102020204" pitchFamily="34" charset="0"/>
              </a:rPr>
              <a:t>What</a:t>
            </a:r>
            <a:r>
              <a:rPr lang="en-US" sz="2800" dirty="0">
                <a:solidFill>
                  <a:schemeClr val="tx1"/>
                </a:solidFill>
                <a:latin typeface="Arial Black" panose="020B0A04020102020204" pitchFamily="34" charset="0"/>
              </a:rPr>
              <a:t> </a:t>
            </a:r>
            <a:r>
              <a:rPr lang="en-US" sz="2800" dirty="0" smtClean="0">
                <a:solidFill>
                  <a:schemeClr val="tx1"/>
                </a:solidFill>
                <a:latin typeface="Arial Black" panose="020B0A04020102020204" pitchFamily="34" charset="0"/>
              </a:rPr>
              <a:t>Now? Promoting Action for Social Justice from Evaluation Findings</a:t>
            </a:r>
          </a:p>
          <a:p>
            <a:pPr lvl="1"/>
            <a:r>
              <a:rPr lang="en-US" sz="2400" dirty="0" smtClean="0">
                <a:solidFill>
                  <a:schemeClr val="tx1"/>
                </a:solidFill>
                <a:latin typeface="Arial Black" panose="020B0A04020102020204" pitchFamily="34" charset="0"/>
              </a:rPr>
              <a:t>Amy Hilgendorf</a:t>
            </a: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7202351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tx1"/>
                </a:solidFill>
                <a:latin typeface="Arial Black" panose="020B0A04020102020204" pitchFamily="34" charset="0"/>
              </a:rPr>
              <a:t>Planning for and Building Social Justice throughout an Evaluation</a:t>
            </a:r>
            <a:endParaRPr lang="en-US" sz="32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08843" y="2352229"/>
            <a:ext cx="3467584" cy="819264"/>
          </a:xfrm>
          <a:prstGeom prst="rect">
            <a:avLst/>
          </a:prstGeom>
        </p:spPr>
      </p:pic>
      <p:sp>
        <p:nvSpPr>
          <p:cNvPr id="5" name="TextBox 4"/>
          <p:cNvSpPr txBox="1"/>
          <p:nvPr/>
        </p:nvSpPr>
        <p:spPr>
          <a:xfrm>
            <a:off x="644745" y="3324062"/>
            <a:ext cx="2863565" cy="2308324"/>
          </a:xfrm>
          <a:prstGeom prst="rect">
            <a:avLst/>
          </a:prstGeom>
          <a:noFill/>
        </p:spPr>
        <p:txBody>
          <a:bodyPr wrap="square" rtlCol="0">
            <a:spAutoFit/>
          </a:bodyPr>
          <a:lstStyle/>
          <a:p>
            <a:pPr algn="ctr"/>
            <a:r>
              <a:rPr lang="en-US" sz="2400" b="1" dirty="0">
                <a:solidFill>
                  <a:schemeClr val="bg2">
                    <a:lumMod val="10000"/>
                  </a:schemeClr>
                </a:solidFill>
              </a:rPr>
              <a:t>Reimagining Criminal Justice to Improve the </a:t>
            </a:r>
            <a:br>
              <a:rPr lang="en-US" sz="2400" b="1" dirty="0">
                <a:solidFill>
                  <a:schemeClr val="bg2">
                    <a:lumMod val="10000"/>
                  </a:schemeClr>
                </a:solidFill>
              </a:rPr>
            </a:br>
            <a:r>
              <a:rPr lang="en-US" sz="2400" b="1" dirty="0">
                <a:solidFill>
                  <a:schemeClr val="bg2">
                    <a:lumMod val="10000"/>
                  </a:schemeClr>
                </a:solidFill>
              </a:rPr>
              <a:t>Health of Wisconsin’s Families and Communities</a:t>
            </a:r>
            <a:endParaRPr lang="en-US" sz="2400" dirty="0">
              <a:solidFill>
                <a:schemeClr val="bg2">
                  <a:lumMod val="10000"/>
                </a:schemeClr>
              </a:solidFill>
            </a:endParaRPr>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792" y="2352229"/>
            <a:ext cx="4731661" cy="3268457"/>
          </a:xfrm>
          <a:prstGeom prst="rect">
            <a:avLst/>
          </a:prstGeom>
        </p:spPr>
      </p:pic>
    </p:spTree>
    <p:extLst>
      <p:ext uri="{BB962C8B-B14F-4D97-AF65-F5344CB8AC3E}">
        <p14:creationId xmlns:p14="http://schemas.microsoft.com/office/powerpoint/2010/main" val="425722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1"/>
                </a:solidFill>
                <a:latin typeface="Arial Black" panose="020B0A04020102020204" pitchFamily="34" charset="0"/>
              </a:rPr>
              <a:t>Course Corrections: Integrating a Social Justice Lens into an Ongoing Evaluation</a:t>
            </a:r>
            <a:endParaRPr lang="en-US" sz="2400" dirty="0"/>
          </a:p>
        </p:txBody>
      </p:sp>
      <p:pic>
        <p:nvPicPr>
          <p:cNvPr id="7" name="Picture 6"/>
          <p:cNvPicPr>
            <a:picLocks noChangeAspect="1"/>
          </p:cNvPicPr>
          <p:nvPr/>
        </p:nvPicPr>
        <p:blipFill>
          <a:blip r:embed="rId3"/>
          <a:stretch>
            <a:fillRect/>
          </a:stretch>
        </p:blipFill>
        <p:spPr>
          <a:xfrm>
            <a:off x="558250" y="2362243"/>
            <a:ext cx="2819400" cy="2867025"/>
          </a:xfrm>
          <a:prstGeom prst="rect">
            <a:avLst/>
          </a:prstGeom>
        </p:spPr>
      </p:pic>
      <p:pic>
        <p:nvPicPr>
          <p:cNvPr id="3" name="Picture 2"/>
          <p:cNvPicPr>
            <a:picLocks noChangeAspect="1"/>
          </p:cNvPicPr>
          <p:nvPr/>
        </p:nvPicPr>
        <p:blipFill rotWithShape="1">
          <a:blip r:embed="rId4"/>
          <a:srcRect t="6133"/>
          <a:stretch/>
        </p:blipFill>
        <p:spPr>
          <a:xfrm>
            <a:off x="3806686" y="2035309"/>
            <a:ext cx="4131365" cy="3193959"/>
          </a:xfrm>
          <a:prstGeom prst="rect">
            <a:avLst/>
          </a:prstGeom>
        </p:spPr>
      </p:pic>
    </p:spTree>
    <p:extLst>
      <p:ext uri="{BB962C8B-B14F-4D97-AF65-F5344CB8AC3E}">
        <p14:creationId xmlns:p14="http://schemas.microsoft.com/office/powerpoint/2010/main" val="2766098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51" y="286605"/>
            <a:ext cx="7881555" cy="1218666"/>
          </a:xfrm>
        </p:spPr>
        <p:txBody>
          <a:bodyPr>
            <a:noAutofit/>
          </a:bodyPr>
          <a:lstStyle/>
          <a:p>
            <a:pPr algn="ctr"/>
            <a:r>
              <a:rPr lang="en-US" sz="2800" dirty="0" smtClean="0">
                <a:solidFill>
                  <a:schemeClr val="tx1"/>
                </a:solidFill>
                <a:latin typeface="Arial Black" panose="020B0A04020102020204" pitchFamily="34" charset="0"/>
              </a:rPr>
              <a:t>What Now? </a:t>
            </a:r>
            <a:r>
              <a:rPr lang="en-US" sz="2800" dirty="0">
                <a:solidFill>
                  <a:schemeClr val="tx1"/>
                </a:solidFill>
                <a:latin typeface="Arial Black" panose="020B0A04020102020204" pitchFamily="34" charset="0"/>
              </a:rPr>
              <a:t>Promoting Action for Social Justice from </a:t>
            </a:r>
            <a:r>
              <a:rPr lang="en-US" sz="2800" dirty="0" smtClean="0">
                <a:solidFill>
                  <a:schemeClr val="tx1"/>
                </a:solidFill>
                <a:latin typeface="Arial Black" panose="020B0A04020102020204" pitchFamily="34" charset="0"/>
              </a:rPr>
              <a:t>Evaluation Findings</a:t>
            </a:r>
            <a:endParaRPr lang="en-US" sz="2800" dirty="0"/>
          </a:p>
        </p:txBody>
      </p:sp>
      <p:pic>
        <p:nvPicPr>
          <p:cNvPr id="7" name="Content Placeholder 6"/>
          <p:cNvPicPr>
            <a:picLocks noGrp="1" noChangeAspect="1"/>
          </p:cNvPicPr>
          <p:nvPr>
            <p:ph idx="1"/>
          </p:nvPr>
        </p:nvPicPr>
        <p:blipFill rotWithShape="1">
          <a:blip r:embed="rId3"/>
          <a:srcRect t="14238" r="14767" b="425"/>
          <a:stretch/>
        </p:blipFill>
        <p:spPr>
          <a:xfrm>
            <a:off x="3531369" y="2107124"/>
            <a:ext cx="5049238" cy="3769694"/>
          </a:xfrm>
          <a:ln>
            <a:solidFill>
              <a:srgbClr val="4F81BD"/>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699052" y="2262020"/>
            <a:ext cx="2093458" cy="2092142"/>
          </a:xfrm>
          <a:prstGeom prst="rect">
            <a:avLst/>
          </a:prstGeom>
        </p:spPr>
      </p:pic>
      <p:sp>
        <p:nvSpPr>
          <p:cNvPr id="10" name="TextBox 9"/>
          <p:cNvSpPr txBox="1"/>
          <p:nvPr/>
        </p:nvSpPr>
        <p:spPr>
          <a:xfrm>
            <a:off x="699052" y="4676490"/>
            <a:ext cx="2383151" cy="1200328"/>
          </a:xfrm>
          <a:prstGeom prst="rect">
            <a:avLst/>
          </a:prstGeom>
          <a:noFill/>
        </p:spPr>
        <p:txBody>
          <a:bodyPr wrap="square" rtlCol="0">
            <a:spAutoFit/>
          </a:bodyPr>
          <a:lstStyle/>
          <a:p>
            <a:r>
              <a:rPr lang="en-US" sz="2400" dirty="0" smtClean="0"/>
              <a:t>Coalition Health Equity Capacity Feedback </a:t>
            </a:r>
            <a:endParaRPr lang="en-US" sz="2400" dirty="0"/>
          </a:p>
        </p:txBody>
      </p:sp>
    </p:spTree>
    <p:extLst>
      <p:ext uri="{BB962C8B-B14F-4D97-AF65-F5344CB8AC3E}">
        <p14:creationId xmlns:p14="http://schemas.microsoft.com/office/powerpoint/2010/main" val="22771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latin typeface="Arial Black" panose="020B0A04020102020204" pitchFamily="34" charset="0"/>
              </a:rPr>
              <a:t>Discussion</a:t>
            </a:r>
            <a:endParaRPr lang="en-US" dirty="0">
              <a:solidFill>
                <a:schemeClr val="accent6"/>
              </a:solidFill>
              <a:latin typeface="Arial Black" panose="020B0A04020102020204" pitchFamily="34" charset="0"/>
            </a:endParaRPr>
          </a:p>
        </p:txBody>
      </p:sp>
      <p:sp>
        <p:nvSpPr>
          <p:cNvPr id="3" name="Content Placeholder 2"/>
          <p:cNvSpPr>
            <a:spLocks noGrp="1"/>
          </p:cNvSpPr>
          <p:nvPr>
            <p:ph idx="1"/>
          </p:nvPr>
        </p:nvSpPr>
        <p:spPr/>
        <p:txBody>
          <a:bodyPr/>
          <a:lstStyle/>
          <a:p>
            <a:endParaRPr lang="en-US"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0689635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59" y="164208"/>
            <a:ext cx="7843963" cy="1450757"/>
          </a:xfrm>
        </p:spPr>
        <p:txBody>
          <a:bodyPr>
            <a:normAutofit/>
          </a:bodyPr>
          <a:lstStyle/>
          <a:p>
            <a:pPr algn="ctr"/>
            <a:r>
              <a:rPr lang="en-US" sz="4000" dirty="0" smtClean="0">
                <a:solidFill>
                  <a:schemeClr val="accent6"/>
                </a:solidFill>
                <a:latin typeface="Arial Black" panose="020B0A04020102020204" pitchFamily="34" charset="0"/>
              </a:rPr>
              <a:t>What is “Social Justice”?</a:t>
            </a:r>
            <a:endParaRPr lang="en-US" sz="4000" dirty="0">
              <a:solidFill>
                <a:schemeClr val="accent6"/>
              </a:solidFill>
              <a:latin typeface="Arial Black" panose="020B0A04020102020204" pitchFamily="34" charset="0"/>
            </a:endParaRPr>
          </a:p>
        </p:txBody>
      </p:sp>
      <p:sp>
        <p:nvSpPr>
          <p:cNvPr id="3" name="Content Placeholder 2"/>
          <p:cNvSpPr>
            <a:spLocks noGrp="1"/>
          </p:cNvSpPr>
          <p:nvPr>
            <p:ph idx="1"/>
          </p:nvPr>
        </p:nvSpPr>
        <p:spPr/>
        <p:txBody>
          <a:bodyPr/>
          <a:lstStyle/>
          <a:p>
            <a:pPr algn="ctr"/>
            <a:r>
              <a:rPr lang="en-US" sz="2400" i="1" dirty="0" smtClean="0">
                <a:solidFill>
                  <a:schemeClr val="tx1"/>
                </a:solidFill>
                <a:latin typeface="Arial Black" panose="020B0A04020102020204" pitchFamily="34" charset="0"/>
              </a:rPr>
              <a:t>“Justice in terms of the distribution of wealth, opportunities, and privileges within a society”</a:t>
            </a:r>
          </a:p>
          <a:p>
            <a:pPr algn="ctr"/>
            <a:r>
              <a:rPr lang="en-US" sz="2400" i="1" dirty="0">
                <a:solidFill>
                  <a:schemeClr val="tx1"/>
                </a:solidFill>
                <a:latin typeface="Arial Black" panose="020B0A04020102020204" pitchFamily="34" charset="0"/>
              </a:rPr>
              <a:t>“Full and equal participation of all groups in society”</a:t>
            </a:r>
          </a:p>
          <a:p>
            <a:pPr algn="ctr"/>
            <a:r>
              <a:rPr lang="en-US" sz="2400" i="1" dirty="0" smtClean="0">
                <a:solidFill>
                  <a:schemeClr val="tx1"/>
                </a:solidFill>
                <a:latin typeface="Arial Black" panose="020B0A04020102020204" pitchFamily="34" charset="0"/>
              </a:rPr>
              <a:t>“Everyone deserves equal economic, political and social rights and opportunities”</a:t>
            </a:r>
          </a:p>
          <a:p>
            <a:pPr algn="ctr"/>
            <a:r>
              <a:rPr lang="en-US" sz="2400" i="1" dirty="0" smtClean="0">
                <a:solidFill>
                  <a:schemeClr val="tx1"/>
                </a:solidFill>
                <a:latin typeface="Arial Black" panose="020B0A04020102020204" pitchFamily="34" charset="0"/>
              </a:rPr>
              <a:t>“Giving to each what [each] is due”</a:t>
            </a:r>
          </a:p>
          <a:p>
            <a:endParaRPr lang="en-US" sz="1600" dirty="0" smtClean="0">
              <a:solidFill>
                <a:schemeClr val="tx1"/>
              </a:solidFill>
              <a:latin typeface="Arial Black" panose="020B0A04020102020204" pitchFamily="34" charset="0"/>
            </a:endParaRPr>
          </a:p>
        </p:txBody>
      </p:sp>
    </p:spTree>
    <p:extLst>
      <p:ext uri="{BB962C8B-B14F-4D97-AF65-F5344CB8AC3E}">
        <p14:creationId xmlns:p14="http://schemas.microsoft.com/office/powerpoint/2010/main" val="16127633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164209"/>
            <a:ext cx="7843963" cy="1278344"/>
          </a:xfrm>
        </p:spPr>
        <p:txBody>
          <a:bodyPr>
            <a:normAutofit/>
          </a:bodyPr>
          <a:lstStyle/>
          <a:p>
            <a:pPr algn="ctr"/>
            <a:r>
              <a:rPr lang="en-US" sz="4000" dirty="0" smtClean="0">
                <a:solidFill>
                  <a:schemeClr val="accent6"/>
                </a:solidFill>
                <a:latin typeface="Arial Black" panose="020B0A04020102020204" pitchFamily="34" charset="0"/>
              </a:rPr>
              <a:t>“Social Justice Evaluation”</a:t>
            </a:r>
            <a:endParaRPr lang="en-US" sz="4000" dirty="0">
              <a:solidFill>
                <a:schemeClr val="accent6"/>
              </a:solidFill>
              <a:latin typeface="Arial Black" panose="020B0A04020102020204" pitchFamily="34" charset="0"/>
            </a:endParaRPr>
          </a:p>
        </p:txBody>
      </p:sp>
      <p:sp>
        <p:nvSpPr>
          <p:cNvPr id="3" name="Content Placeholder 2"/>
          <p:cNvSpPr>
            <a:spLocks noGrp="1"/>
          </p:cNvSpPr>
          <p:nvPr>
            <p:ph idx="1"/>
          </p:nvPr>
        </p:nvSpPr>
        <p:spPr>
          <a:xfrm>
            <a:off x="391942" y="1845734"/>
            <a:ext cx="8274980" cy="4316470"/>
          </a:xfrm>
        </p:spPr>
        <p:txBody>
          <a:bodyPr>
            <a:noAutofit/>
          </a:bodyPr>
          <a:lstStyle/>
          <a:p>
            <a:pPr marL="0" indent="0">
              <a:lnSpc>
                <a:spcPct val="100000"/>
              </a:lnSpc>
              <a:buNone/>
            </a:pPr>
            <a:r>
              <a:rPr lang="en-US" sz="1100" dirty="0" smtClean="0">
                <a:solidFill>
                  <a:schemeClr val="tx1"/>
                </a:solidFill>
                <a:latin typeface="Arial Black" panose="020B0A04020102020204" pitchFamily="34" charset="0"/>
              </a:rPr>
              <a:t>Social justice-oriented evaluation “seeks to increase understanding of the interdependency of individual, community, and society using a more judicious democratic process in generating knowledge about social problems and social interventions and using this knowledge to advance social progress.” (Thomas &amp; Madison, 2010) </a:t>
            </a:r>
          </a:p>
          <a:p>
            <a:pPr>
              <a:lnSpc>
                <a:spcPct val="70000"/>
              </a:lnSpc>
              <a:buFont typeface="Arial"/>
              <a:buChar char="•"/>
            </a:pPr>
            <a:r>
              <a:rPr lang="en-US" sz="1100" dirty="0">
                <a:solidFill>
                  <a:schemeClr val="tx1"/>
                </a:solidFill>
                <a:latin typeface="Arial Black" panose="020B0A04020102020204" pitchFamily="34" charset="0"/>
              </a:rPr>
              <a:t> Rejection of the possibility of value neutrality</a:t>
            </a:r>
          </a:p>
          <a:p>
            <a:pPr>
              <a:lnSpc>
                <a:spcPct val="70000"/>
              </a:lnSpc>
              <a:buFont typeface="Arial"/>
              <a:buChar char="•"/>
            </a:pPr>
            <a:r>
              <a:rPr lang="en-US" sz="1100" dirty="0" smtClean="0">
                <a:solidFill>
                  <a:schemeClr val="tx1"/>
                </a:solidFill>
                <a:latin typeface="Arial Black" panose="020B0A04020102020204" pitchFamily="34" charset="0"/>
              </a:rPr>
              <a:t> Critical understanding of sociopolitical forces and power dynamics influencing the definitions of social problems and their causes, as well as the evaluation context</a:t>
            </a:r>
          </a:p>
          <a:p>
            <a:pPr>
              <a:lnSpc>
                <a:spcPct val="70000"/>
              </a:lnSpc>
              <a:buFont typeface="Arial"/>
              <a:buChar char="•"/>
            </a:pPr>
            <a:r>
              <a:rPr lang="en-US" sz="1100" dirty="0" smtClean="0">
                <a:solidFill>
                  <a:schemeClr val="tx1"/>
                </a:solidFill>
                <a:latin typeface="Arial Black" panose="020B0A04020102020204" pitchFamily="34" charset="0"/>
              </a:rPr>
              <a:t> Analysis that illuminates inequities and the systemic and structural injustices behind them, and promotes action </a:t>
            </a:r>
          </a:p>
          <a:p>
            <a:pPr>
              <a:lnSpc>
                <a:spcPct val="70000"/>
              </a:lnSpc>
              <a:buFont typeface="Arial"/>
              <a:buChar char="•"/>
            </a:pPr>
            <a:r>
              <a:rPr lang="en-US" sz="1100" dirty="0" smtClean="0">
                <a:solidFill>
                  <a:schemeClr val="tx1"/>
                </a:solidFill>
                <a:latin typeface="Arial Black" panose="020B0A04020102020204" pitchFamily="34" charset="0"/>
              </a:rPr>
              <a:t> Facilitation of open discussion, deliberation, and engagement in public discourse</a:t>
            </a:r>
          </a:p>
          <a:p>
            <a:pPr>
              <a:lnSpc>
                <a:spcPct val="70000"/>
              </a:lnSpc>
              <a:buFont typeface="Arial"/>
              <a:buChar char="•"/>
            </a:pPr>
            <a:r>
              <a:rPr lang="en-US" sz="1100" dirty="0">
                <a:solidFill>
                  <a:schemeClr val="tx1"/>
                </a:solidFill>
                <a:latin typeface="Arial Black" panose="020B0A04020102020204" pitchFamily="34" charset="0"/>
              </a:rPr>
              <a:t> </a:t>
            </a:r>
            <a:r>
              <a:rPr lang="en-US" sz="1100" dirty="0" smtClean="0">
                <a:solidFill>
                  <a:schemeClr val="tx1"/>
                </a:solidFill>
                <a:latin typeface="Arial Black" panose="020B0A04020102020204" pitchFamily="34" charset="0"/>
              </a:rPr>
              <a:t>Attention to all stakeholders and diverse viewpoints, especially </a:t>
            </a:r>
            <a:r>
              <a:rPr lang="en-US" sz="1100" dirty="0">
                <a:solidFill>
                  <a:schemeClr val="tx1"/>
                </a:solidFill>
                <a:latin typeface="Arial Black" panose="020B0A04020102020204" pitchFamily="34" charset="0"/>
              </a:rPr>
              <a:t>giving </a:t>
            </a:r>
            <a:r>
              <a:rPr lang="en-US" sz="1100" dirty="0" smtClean="0">
                <a:solidFill>
                  <a:schemeClr val="tx1"/>
                </a:solidFill>
                <a:latin typeface="Arial Black" panose="020B0A04020102020204" pitchFamily="34" charset="0"/>
              </a:rPr>
              <a:t>voice to those most affected</a:t>
            </a:r>
          </a:p>
          <a:p>
            <a:pPr>
              <a:lnSpc>
                <a:spcPct val="70000"/>
              </a:lnSpc>
              <a:buFont typeface="Arial"/>
              <a:buChar char="•"/>
            </a:pPr>
            <a:r>
              <a:rPr lang="en-US" sz="1100" dirty="0">
                <a:solidFill>
                  <a:schemeClr val="tx1"/>
                </a:solidFill>
                <a:latin typeface="Arial Black" panose="020B0A04020102020204" pitchFamily="34" charset="0"/>
              </a:rPr>
              <a:t> </a:t>
            </a:r>
            <a:r>
              <a:rPr lang="en-US" sz="1100" dirty="0" smtClean="0">
                <a:solidFill>
                  <a:schemeClr val="tx1"/>
                </a:solidFill>
                <a:latin typeface="Arial Black" panose="020B0A04020102020204" pitchFamily="34" charset="0"/>
              </a:rPr>
              <a:t>Inclusive approaches </a:t>
            </a:r>
          </a:p>
          <a:p>
            <a:pPr>
              <a:lnSpc>
                <a:spcPct val="70000"/>
              </a:lnSpc>
              <a:buFont typeface="Arial"/>
              <a:buChar char="•"/>
            </a:pPr>
            <a:r>
              <a:rPr lang="en-US" sz="1100" dirty="0">
                <a:solidFill>
                  <a:schemeClr val="tx1"/>
                </a:solidFill>
                <a:latin typeface="Arial Black" panose="020B0A04020102020204" pitchFamily="34" charset="0"/>
              </a:rPr>
              <a:t> </a:t>
            </a:r>
            <a:r>
              <a:rPr lang="en-US" sz="1100" dirty="0" smtClean="0">
                <a:solidFill>
                  <a:schemeClr val="tx1"/>
                </a:solidFill>
                <a:latin typeface="Arial Black" panose="020B0A04020102020204" pitchFamily="34" charset="0"/>
              </a:rPr>
              <a:t>Explicit attention to issues of diversity, cultural responsiveness, and multicultural validity</a:t>
            </a:r>
          </a:p>
          <a:p>
            <a:pPr>
              <a:lnSpc>
                <a:spcPct val="70000"/>
              </a:lnSpc>
              <a:buFont typeface="Arial"/>
              <a:buChar char="•"/>
            </a:pPr>
            <a:r>
              <a:rPr lang="en-US" sz="1100" dirty="0" smtClean="0">
                <a:solidFill>
                  <a:schemeClr val="tx1"/>
                </a:solidFill>
                <a:latin typeface="Arial Black" panose="020B0A04020102020204" pitchFamily="34" charset="0"/>
              </a:rPr>
              <a:t> Broad and accessible dissemination of evaluation findings</a:t>
            </a:r>
          </a:p>
          <a:p>
            <a:pPr>
              <a:lnSpc>
                <a:spcPct val="70000"/>
              </a:lnSpc>
              <a:buFont typeface="Arial"/>
              <a:buChar char="•"/>
            </a:pPr>
            <a:r>
              <a:rPr lang="en-US" sz="1100" dirty="0" smtClean="0">
                <a:solidFill>
                  <a:schemeClr val="tx1"/>
                </a:solidFill>
                <a:latin typeface="Arial Black" panose="020B0A04020102020204" pitchFamily="34" charset="0"/>
              </a:rPr>
              <a:t> Critical reflection of one’s own values, beliefs, and prejudices, and in relation to others</a:t>
            </a:r>
          </a:p>
          <a:p>
            <a:pPr>
              <a:lnSpc>
                <a:spcPct val="70000"/>
              </a:lnSpc>
              <a:buFont typeface="Arial"/>
              <a:buChar char="•"/>
            </a:pPr>
            <a:r>
              <a:rPr lang="en-US" sz="1100" dirty="0" smtClean="0">
                <a:solidFill>
                  <a:schemeClr val="tx1"/>
                </a:solidFill>
                <a:latin typeface="Arial Black" panose="020B0A04020102020204" pitchFamily="34" charset="0"/>
              </a:rPr>
              <a:t> Trust building and attention to “interpersonal validity” </a:t>
            </a:r>
          </a:p>
          <a:p>
            <a:pPr>
              <a:lnSpc>
                <a:spcPct val="70000"/>
              </a:lnSpc>
              <a:buFont typeface="Arial"/>
              <a:buChar char="•"/>
            </a:pPr>
            <a:r>
              <a:rPr lang="en-US" sz="1100" dirty="0" smtClean="0">
                <a:solidFill>
                  <a:schemeClr val="tx1"/>
                </a:solidFill>
                <a:latin typeface="Arial Black" panose="020B0A04020102020204" pitchFamily="34" charset="0"/>
              </a:rPr>
              <a:t>“Evaluator as agent of change”  </a:t>
            </a:r>
          </a:p>
        </p:txBody>
      </p:sp>
    </p:spTree>
    <p:extLst>
      <p:ext uri="{BB962C8B-B14F-4D97-AF65-F5344CB8AC3E}">
        <p14:creationId xmlns:p14="http://schemas.microsoft.com/office/powerpoint/2010/main" val="39150475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823553"/>
            <a:ext cx="7543800" cy="743448"/>
          </a:xfrm>
        </p:spPr>
        <p:txBody>
          <a:bodyPr>
            <a:normAutofit fontScale="90000"/>
          </a:bodyPr>
          <a:lstStyle/>
          <a:p>
            <a:pPr algn="ctr"/>
            <a:r>
              <a:rPr lang="en-US" sz="4400" dirty="0" smtClean="0">
                <a:solidFill>
                  <a:schemeClr val="accent2"/>
                </a:solidFill>
                <a:latin typeface="Arial Black" panose="020B0A04020102020204" pitchFamily="34" charset="0"/>
              </a:rPr>
              <a:t>How do Evaluators Work for Social Justice? </a:t>
            </a:r>
            <a:endParaRPr lang="en-US" sz="4400" dirty="0">
              <a:solidFill>
                <a:schemeClr val="accent2"/>
              </a:solidFill>
              <a:latin typeface="Arial Black" panose="020B0A04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47667085"/>
              </p:ext>
            </p:extLst>
          </p:nvPr>
        </p:nvGraphicFramePr>
        <p:xfrm>
          <a:off x="822960" y="2207168"/>
          <a:ext cx="8043362" cy="2225040"/>
        </p:xfrm>
        <a:graphic>
          <a:graphicData uri="http://schemas.openxmlformats.org/drawingml/2006/table">
            <a:tbl>
              <a:tblPr firstRow="1" bandRow="1">
                <a:tableStyleId>{5C22544A-7EE6-4342-B048-85BDC9FD1C3A}</a:tableStyleId>
              </a:tblPr>
              <a:tblGrid>
                <a:gridCol w="4066851"/>
                <a:gridCol w="3976511"/>
              </a:tblGrid>
              <a:tr h="370840">
                <a:tc>
                  <a:txBody>
                    <a:bodyPr/>
                    <a:lstStyle/>
                    <a:p>
                      <a:pPr marL="100584" marR="0" indent="-100584"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solidFill>
                            <a:schemeClr val="tx1"/>
                          </a:solidFill>
                          <a:latin typeface="Arial Black" panose="020B0A04020102020204" pitchFamily="34" charset="0"/>
                        </a:rPr>
                        <a:t>Culturally Responsive Evaluation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0584" marR="0" indent="-100584"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solidFill>
                            <a:schemeClr val="tx1"/>
                          </a:solidFill>
                          <a:latin typeface="Arial Black" panose="020B0A04020102020204" pitchFamily="34" charset="0"/>
                        </a:rPr>
                        <a:t>Democratic Evaluation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100584" marR="0" indent="-100584"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solidFill>
                            <a:schemeClr val="tx1"/>
                          </a:solidFill>
                          <a:latin typeface="Arial Black" panose="020B0A04020102020204" pitchFamily="34" charset="0"/>
                        </a:rPr>
                        <a:t>Empowerment Evaluation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0584" marR="0" indent="-100584"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solidFill>
                            <a:schemeClr val="tx1"/>
                          </a:solidFill>
                          <a:latin typeface="Arial Black" panose="020B0A04020102020204" pitchFamily="34" charset="0"/>
                        </a:rPr>
                        <a:t>Participatory Evaluation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100584" marR="0" indent="-100584"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solidFill>
                            <a:schemeClr val="tx1"/>
                          </a:solidFill>
                          <a:latin typeface="Arial Black" panose="020B0A04020102020204" pitchFamily="34" charset="0"/>
                        </a:rPr>
                        <a:t>Developmental Evaluation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0584" indent="-100584" algn="l">
                        <a:buFont typeface="Arial"/>
                        <a:buChar char="•"/>
                      </a:pPr>
                      <a:r>
                        <a:rPr lang="en-US" sz="1600" dirty="0" smtClean="0">
                          <a:solidFill>
                            <a:schemeClr val="tx1"/>
                          </a:solidFill>
                          <a:latin typeface="Arial Black" panose="020B0A04020102020204" pitchFamily="34" charset="0"/>
                        </a:rPr>
                        <a:t>Feminist Evaluation </a:t>
                      </a: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100584" marR="0" indent="-100584"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solidFill>
                            <a:schemeClr val="tx1"/>
                          </a:solidFill>
                          <a:latin typeface="Arial Black" panose="020B0A04020102020204" pitchFamily="34" charset="0"/>
                        </a:rPr>
                        <a:t>Equity-Focused Evaluation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0584" marR="0" indent="-100584"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solidFill>
                            <a:schemeClr val="tx1"/>
                          </a:solidFill>
                          <a:latin typeface="Arial Black" panose="020B0A04020102020204" pitchFamily="34" charset="0"/>
                        </a:rPr>
                        <a:t>Indigenous Evaluation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100584" marR="0" indent="-100584"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solidFill>
                            <a:schemeClr val="tx1"/>
                          </a:solidFill>
                          <a:latin typeface="Arial Black" panose="020B0A04020102020204" pitchFamily="34" charset="0"/>
                        </a:rPr>
                        <a:t>Collaborative Evaluation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0584" marR="0" indent="-100584"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solidFill>
                            <a:schemeClr val="tx1"/>
                          </a:solidFill>
                          <a:latin typeface="Arial Black" panose="020B0A04020102020204" pitchFamily="34" charset="0"/>
                        </a:rPr>
                        <a:t>Critical Social Theory Evaluation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100584" marR="0" indent="-100584"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solidFill>
                            <a:schemeClr val="tx1"/>
                          </a:solidFill>
                          <a:latin typeface="Arial Black" panose="020B0A04020102020204" pitchFamily="34" charset="0"/>
                        </a:rPr>
                        <a:t>Utilization-Focused Evaluation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0584" marR="0" indent="-100584"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solidFill>
                            <a:schemeClr val="tx1"/>
                          </a:solidFill>
                          <a:latin typeface="Arial Black" panose="020B0A04020102020204" pitchFamily="34" charset="0"/>
                        </a:rPr>
                        <a:t>Transformative Paradigm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881691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sp>
        <p:nvSpPr>
          <p:cNvPr id="2" name="Oval 1"/>
          <p:cNvSpPr/>
          <p:nvPr/>
        </p:nvSpPr>
        <p:spPr>
          <a:xfrm>
            <a:off x="2266122" y="1550504"/>
            <a:ext cx="755374" cy="477079"/>
          </a:xfrm>
          <a:prstGeom prst="ellipse">
            <a:avLst/>
          </a:prstGeom>
          <a:solidFill>
            <a:srgbClr val="FBF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625831" y="993778"/>
            <a:ext cx="5852247" cy="4375814"/>
          </a:xfrm>
          <a:solidFill>
            <a:srgbClr val="FBFBF3"/>
          </a:solidFill>
        </p:spPr>
        <p:txBody>
          <a:bodyPr>
            <a:normAutofit fontScale="92500" lnSpcReduction="10000"/>
          </a:bodyPr>
          <a:lstStyle/>
          <a:p>
            <a:r>
              <a:rPr lang="en-US" dirty="0" smtClean="0">
                <a:solidFill>
                  <a:schemeClr val="tx1"/>
                </a:solidFill>
                <a:latin typeface="Arial Black" panose="020B0A04020102020204" pitchFamily="34" charset="0"/>
              </a:rPr>
              <a:t>Questions program assumptions, values, policies, practices, and system dynamics that lead to a problem</a:t>
            </a:r>
          </a:p>
          <a:p>
            <a:r>
              <a:rPr lang="en-US" dirty="0" smtClean="0">
                <a:solidFill>
                  <a:schemeClr val="tx1"/>
                </a:solidFill>
                <a:latin typeface="Arial Black" panose="020B0A04020102020204" pitchFamily="34" charset="0"/>
              </a:rPr>
              <a:t>Focused on social innovation or complex environments. </a:t>
            </a:r>
            <a:r>
              <a:rPr lang="en-US" dirty="0">
                <a:solidFill>
                  <a:schemeClr val="tx1"/>
                </a:solidFill>
                <a:latin typeface="Arial Black" panose="020B0A04020102020204" pitchFamily="34" charset="0"/>
              </a:rPr>
              <a:t>Social justice is </a:t>
            </a:r>
            <a:r>
              <a:rPr lang="en-US" dirty="0" smtClean="0">
                <a:solidFill>
                  <a:schemeClr val="tx1"/>
                </a:solidFill>
                <a:latin typeface="Arial Black" panose="020B0A04020102020204" pitchFamily="34" charset="0"/>
              </a:rPr>
              <a:t>complex:</a:t>
            </a:r>
            <a:endParaRPr lang="en-US" dirty="0">
              <a:solidFill>
                <a:schemeClr val="tx1"/>
              </a:solidFill>
              <a:latin typeface="Arial Black" panose="020B0A04020102020204" pitchFamily="34" charset="0"/>
            </a:endParaRPr>
          </a:p>
          <a:p>
            <a:pPr lvl="1"/>
            <a:r>
              <a:rPr lang="en-US" dirty="0">
                <a:solidFill>
                  <a:schemeClr val="tx1"/>
                </a:solidFill>
                <a:latin typeface="Arial Black" panose="020B0A04020102020204" pitchFamily="34" charset="0"/>
              </a:rPr>
              <a:t>Difficult to define and has no obvious answers</a:t>
            </a:r>
          </a:p>
          <a:p>
            <a:pPr lvl="1"/>
            <a:r>
              <a:rPr lang="en-US" dirty="0">
                <a:solidFill>
                  <a:schemeClr val="tx1"/>
                </a:solidFill>
                <a:latin typeface="Arial Black" panose="020B0A04020102020204" pitchFamily="34" charset="0"/>
              </a:rPr>
              <a:t>Tangled up root causes</a:t>
            </a:r>
          </a:p>
          <a:p>
            <a:pPr lvl="1"/>
            <a:r>
              <a:rPr lang="en-US" dirty="0">
                <a:solidFill>
                  <a:schemeClr val="tx1"/>
                </a:solidFill>
                <a:latin typeface="Arial Black" panose="020B0A04020102020204" pitchFamily="34" charset="0"/>
              </a:rPr>
              <a:t>Involves stakeholders with diverse values, interests, and </a:t>
            </a:r>
            <a:r>
              <a:rPr lang="en-US" dirty="0" smtClean="0">
                <a:solidFill>
                  <a:schemeClr val="tx1"/>
                </a:solidFill>
                <a:latin typeface="Arial Black" panose="020B0A04020102020204" pitchFamily="34" charset="0"/>
              </a:rPr>
              <a:t>positions</a:t>
            </a:r>
          </a:p>
          <a:p>
            <a:r>
              <a:rPr lang="en-US" dirty="0" smtClean="0">
                <a:solidFill>
                  <a:schemeClr val="tx1"/>
                </a:solidFill>
                <a:latin typeface="Arial Black" panose="020B0A04020102020204" pitchFamily="34" charset="0"/>
              </a:rPr>
              <a:t>Recognizes </a:t>
            </a:r>
            <a:r>
              <a:rPr lang="en-US" dirty="0">
                <a:solidFill>
                  <a:schemeClr val="tx1"/>
                </a:solidFill>
                <a:latin typeface="Arial Black" panose="020B0A04020102020204" pitchFamily="34" charset="0"/>
              </a:rPr>
              <a:t>that people are highly emotional and social and live in systems, organizational and societal.</a:t>
            </a:r>
          </a:p>
          <a:p>
            <a:r>
              <a:rPr lang="en-US" dirty="0" smtClean="0">
                <a:solidFill>
                  <a:schemeClr val="tx1"/>
                </a:solidFill>
                <a:latin typeface="Arial Black" panose="020B0A04020102020204" pitchFamily="34" charset="0"/>
              </a:rPr>
              <a:t>Accountability is focused on innovators’ fundamental values and commitment to making a difference.</a:t>
            </a:r>
          </a:p>
        </p:txBody>
      </p:sp>
      <p:sp>
        <p:nvSpPr>
          <p:cNvPr id="4" name="TextBox 3"/>
          <p:cNvSpPr txBox="1"/>
          <p:nvPr/>
        </p:nvSpPr>
        <p:spPr>
          <a:xfrm>
            <a:off x="425295" y="4116420"/>
            <a:ext cx="2316424" cy="553998"/>
          </a:xfrm>
          <a:prstGeom prst="rect">
            <a:avLst/>
          </a:prstGeom>
          <a:noFill/>
        </p:spPr>
        <p:txBody>
          <a:bodyPr wrap="square" rtlCol="0">
            <a:spAutoFit/>
          </a:bodyPr>
          <a:lstStyle/>
          <a:p>
            <a:r>
              <a:rPr lang="en-US" sz="750" dirty="0">
                <a:latin typeface="Arial Black" panose="020B0A04020102020204" pitchFamily="34" charset="0"/>
              </a:rPr>
              <a:t>Patton, M. Q. (2011). Developmental Evaluation: Applying Complexity Concepts to Enhance Innovation and Use. New York, NY: The Guilford Press.</a:t>
            </a:r>
          </a:p>
        </p:txBody>
      </p:sp>
      <p:pic>
        <p:nvPicPr>
          <p:cNvPr id="6" name="Picture 5"/>
          <p:cNvPicPr>
            <a:picLocks noChangeAspect="1"/>
          </p:cNvPicPr>
          <p:nvPr/>
        </p:nvPicPr>
        <p:blipFill>
          <a:blip r:embed="rId3"/>
          <a:stretch>
            <a:fillRect/>
          </a:stretch>
        </p:blipFill>
        <p:spPr>
          <a:xfrm>
            <a:off x="425295" y="1046886"/>
            <a:ext cx="2000250" cy="2857500"/>
          </a:xfrm>
          <a:prstGeom prst="rect">
            <a:avLst/>
          </a:prstGeom>
        </p:spPr>
      </p:pic>
    </p:spTree>
    <p:extLst>
      <p:ext uri="{BB962C8B-B14F-4D97-AF65-F5344CB8AC3E}">
        <p14:creationId xmlns:p14="http://schemas.microsoft.com/office/powerpoint/2010/main" val="15647946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31001"/>
            <a:ext cx="7886700" cy="3926450"/>
          </a:xfrm>
        </p:spPr>
        <p:txBody>
          <a:bodyPr>
            <a:normAutofit fontScale="55000" lnSpcReduction="20000"/>
          </a:bodyPr>
          <a:lstStyle/>
          <a:p>
            <a:pPr marL="0" indent="0">
              <a:buNone/>
            </a:pPr>
            <a:r>
              <a:rPr lang="en-US" sz="3600" dirty="0">
                <a:solidFill>
                  <a:schemeClr val="accent4"/>
                </a:solidFill>
                <a:latin typeface="Arial Black" panose="020B0A04020102020204" pitchFamily="34" charset="0"/>
              </a:rPr>
              <a:t>Developmental evaluators ask:</a:t>
            </a:r>
          </a:p>
          <a:p>
            <a:r>
              <a:rPr lang="en-US" sz="2900" dirty="0">
                <a:solidFill>
                  <a:schemeClr val="tx1">
                    <a:lumMod val="75000"/>
                  </a:schemeClr>
                </a:solidFill>
                <a:latin typeface="Arial Black" panose="020B0A04020102020204" pitchFamily="34" charset="0"/>
              </a:rPr>
              <a:t>Are we being true to our vision?</a:t>
            </a:r>
          </a:p>
          <a:p>
            <a:r>
              <a:rPr lang="en-US" sz="2900" dirty="0">
                <a:solidFill>
                  <a:schemeClr val="tx1">
                    <a:lumMod val="75000"/>
                  </a:schemeClr>
                </a:solidFill>
                <a:latin typeface="Arial Black" panose="020B0A04020102020204" pitchFamily="34" charset="0"/>
              </a:rPr>
              <a:t>How have systems contributed to this problem</a:t>
            </a:r>
            <a:r>
              <a:rPr lang="en-US" sz="2900" dirty="0" smtClean="0">
                <a:solidFill>
                  <a:schemeClr val="tx1">
                    <a:lumMod val="75000"/>
                  </a:schemeClr>
                </a:solidFill>
                <a:latin typeface="Arial Black" panose="020B0A04020102020204" pitchFamily="34" charset="0"/>
              </a:rPr>
              <a:t>?</a:t>
            </a:r>
            <a:r>
              <a:rPr lang="en-US" sz="2900" dirty="0">
                <a:solidFill>
                  <a:schemeClr val="tx1">
                    <a:lumMod val="75000"/>
                  </a:schemeClr>
                </a:solidFill>
                <a:latin typeface="Arial Black" panose="020B0A04020102020204" pitchFamily="34" charset="0"/>
              </a:rPr>
              <a:t>	</a:t>
            </a:r>
          </a:p>
          <a:p>
            <a:r>
              <a:rPr lang="en-US" sz="2900" dirty="0" smtClean="0">
                <a:solidFill>
                  <a:schemeClr val="tx1">
                    <a:lumMod val="75000"/>
                  </a:schemeClr>
                </a:solidFill>
                <a:latin typeface="Arial Black" panose="020B0A04020102020204" pitchFamily="34" charset="0"/>
              </a:rPr>
              <a:t>What patterns are emerging?</a:t>
            </a:r>
          </a:p>
          <a:p>
            <a:r>
              <a:rPr lang="en-US" sz="2900" dirty="0">
                <a:solidFill>
                  <a:schemeClr val="tx1">
                    <a:lumMod val="75000"/>
                  </a:schemeClr>
                </a:solidFill>
                <a:latin typeface="Arial Black" panose="020B0A04020102020204" pitchFamily="34" charset="0"/>
              </a:rPr>
              <a:t>What’s being learned</a:t>
            </a:r>
            <a:r>
              <a:rPr lang="en-US" sz="2900" dirty="0" smtClean="0">
                <a:solidFill>
                  <a:schemeClr val="tx1">
                    <a:lumMod val="75000"/>
                  </a:schemeClr>
                </a:solidFill>
                <a:latin typeface="Arial Black" panose="020B0A04020102020204" pitchFamily="34" charset="0"/>
              </a:rPr>
              <a:t>?</a:t>
            </a:r>
          </a:p>
          <a:p>
            <a:r>
              <a:rPr lang="en-US" sz="2900" dirty="0" smtClean="0">
                <a:solidFill>
                  <a:schemeClr val="tx1">
                    <a:lumMod val="75000"/>
                  </a:schemeClr>
                </a:solidFill>
                <a:latin typeface="Arial Black" panose="020B0A04020102020204" pitchFamily="34" charset="0"/>
              </a:rPr>
              <a:t>Now what?</a:t>
            </a:r>
            <a:endParaRPr lang="en-US" sz="2900" dirty="0">
              <a:solidFill>
                <a:schemeClr val="tx1">
                  <a:lumMod val="75000"/>
                </a:schemeClr>
              </a:solidFill>
              <a:latin typeface="Arial Black" panose="020B0A04020102020204" pitchFamily="34" charset="0"/>
            </a:endParaRPr>
          </a:p>
          <a:p>
            <a:r>
              <a:rPr lang="en-US" sz="2900" dirty="0" smtClean="0">
                <a:solidFill>
                  <a:schemeClr val="tx1">
                    <a:lumMod val="75000"/>
                  </a:schemeClr>
                </a:solidFill>
                <a:latin typeface="Arial Black" panose="020B0A04020102020204" pitchFamily="34" charset="0"/>
              </a:rPr>
              <a:t>What does it mean?</a:t>
            </a:r>
          </a:p>
          <a:p>
            <a:r>
              <a:rPr lang="en-US" sz="2900" dirty="0" smtClean="0">
                <a:solidFill>
                  <a:schemeClr val="tx1">
                    <a:lumMod val="75000"/>
                  </a:schemeClr>
                </a:solidFill>
                <a:latin typeface="Arial Black" panose="020B0A04020102020204" pitchFamily="34" charset="0"/>
              </a:rPr>
              <a:t>What principles are being followed?</a:t>
            </a:r>
          </a:p>
          <a:p>
            <a:r>
              <a:rPr lang="en-US" sz="2900" dirty="0" smtClean="0">
                <a:solidFill>
                  <a:schemeClr val="tx1">
                    <a:lumMod val="75000"/>
                  </a:schemeClr>
                </a:solidFill>
                <a:latin typeface="Arial Black" panose="020B0A04020102020204" pitchFamily="34" charset="0"/>
              </a:rPr>
              <a:t>What developments occur over time?</a:t>
            </a:r>
          </a:p>
          <a:p>
            <a:r>
              <a:rPr lang="en-US" sz="2900" dirty="0">
                <a:solidFill>
                  <a:schemeClr val="tx1">
                    <a:lumMod val="75000"/>
                  </a:schemeClr>
                </a:solidFill>
                <a:latin typeface="Arial Black" panose="020B0A04020102020204" pitchFamily="34" charset="0"/>
              </a:rPr>
              <a:t>Who or what is being excluded, marginalized, or made a victim by the way in which this situation is </a:t>
            </a:r>
            <a:r>
              <a:rPr lang="en-US" sz="2900" dirty="0" smtClean="0">
                <a:solidFill>
                  <a:schemeClr val="tx1">
                    <a:lumMod val="75000"/>
                  </a:schemeClr>
                </a:solidFill>
                <a:latin typeface="Arial Black" panose="020B0A04020102020204" pitchFamily="34" charset="0"/>
              </a:rPr>
              <a:t>being </a:t>
            </a:r>
            <a:r>
              <a:rPr lang="en-US" sz="2900" dirty="0">
                <a:solidFill>
                  <a:schemeClr val="tx1">
                    <a:lumMod val="75000"/>
                  </a:schemeClr>
                </a:solidFill>
                <a:latin typeface="Arial Black" panose="020B0A04020102020204" pitchFamily="34" charset="0"/>
              </a:rPr>
              <a:t>viewed or is operating</a:t>
            </a:r>
            <a:r>
              <a:rPr lang="en-US" sz="2900" dirty="0" smtClean="0">
                <a:solidFill>
                  <a:schemeClr val="tx1">
                    <a:lumMod val="75000"/>
                  </a:schemeClr>
                </a:solidFill>
                <a:latin typeface="Arial Black" panose="020B0A04020102020204" pitchFamily="34" charset="0"/>
              </a:rPr>
              <a:t>?</a:t>
            </a:r>
            <a:endParaRPr lang="en-US" sz="2900" dirty="0">
              <a:solidFill>
                <a:schemeClr val="tx1">
                  <a:lumMod val="75000"/>
                </a:schemeClr>
              </a:solidFill>
              <a:latin typeface="Arial Black" panose="020B0A04020102020204" pitchFamily="34" charset="0"/>
            </a:endParaRPr>
          </a:p>
        </p:txBody>
      </p:sp>
      <p:sp>
        <p:nvSpPr>
          <p:cNvPr id="4" name="TextBox 3"/>
          <p:cNvSpPr txBox="1"/>
          <p:nvPr/>
        </p:nvSpPr>
        <p:spPr>
          <a:xfrm>
            <a:off x="542925" y="5613798"/>
            <a:ext cx="8220075" cy="207749"/>
          </a:xfrm>
          <a:prstGeom prst="rect">
            <a:avLst/>
          </a:prstGeom>
          <a:noFill/>
        </p:spPr>
        <p:txBody>
          <a:bodyPr wrap="square" rtlCol="0">
            <a:spAutoFit/>
          </a:bodyPr>
          <a:lstStyle/>
          <a:p>
            <a:r>
              <a:rPr lang="en-US" sz="750" dirty="0">
                <a:latin typeface="Arial Black" panose="020B0A04020102020204" pitchFamily="34" charset="0"/>
              </a:rPr>
              <a:t>Patton, M. Q. (2011). Developmental Evaluation: Applying Complexity Concepts to Enhance Innovation and Use. New York, NY: The Guilford Press.</a:t>
            </a:r>
          </a:p>
        </p:txBody>
      </p:sp>
      <p:pic>
        <p:nvPicPr>
          <p:cNvPr id="2" name="Picture 1"/>
          <p:cNvPicPr>
            <a:picLocks noChangeAspect="1"/>
          </p:cNvPicPr>
          <p:nvPr/>
        </p:nvPicPr>
        <p:blipFill>
          <a:blip r:embed="rId3"/>
          <a:stretch>
            <a:fillRect/>
          </a:stretch>
        </p:blipFill>
        <p:spPr>
          <a:xfrm>
            <a:off x="6858000" y="619719"/>
            <a:ext cx="1905000" cy="1905000"/>
          </a:xfrm>
          <a:prstGeom prst="rect">
            <a:avLst/>
          </a:prstGeom>
          <a:ln w="38100">
            <a:solidFill>
              <a:schemeClr val="accent5"/>
            </a:solidFill>
          </a:ln>
        </p:spPr>
      </p:pic>
    </p:spTree>
    <p:extLst>
      <p:ext uri="{BB962C8B-B14F-4D97-AF65-F5344CB8AC3E}">
        <p14:creationId xmlns:p14="http://schemas.microsoft.com/office/powerpoint/2010/main" val="11350697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322" y="1758003"/>
            <a:ext cx="6277377" cy="3756973"/>
          </a:xfrm>
        </p:spPr>
        <p:txBody>
          <a:bodyPr>
            <a:normAutofit/>
          </a:bodyPr>
          <a:lstStyle/>
          <a:p>
            <a:pPr marL="0" indent="0">
              <a:buNone/>
            </a:pPr>
            <a:r>
              <a:rPr lang="en-US" dirty="0" smtClean="0">
                <a:solidFill>
                  <a:schemeClr val="tx1">
                    <a:lumMod val="75000"/>
                  </a:schemeClr>
                </a:solidFill>
                <a:latin typeface="Arial Black" panose="020B0A04020102020204" pitchFamily="34" charset="0"/>
              </a:rPr>
              <a:t>David </a:t>
            </a:r>
            <a:r>
              <a:rPr lang="en-US" dirty="0" err="1" smtClean="0">
                <a:solidFill>
                  <a:schemeClr val="tx1">
                    <a:lumMod val="75000"/>
                  </a:schemeClr>
                </a:solidFill>
                <a:latin typeface="Arial Black" panose="020B0A04020102020204" pitchFamily="34" charset="0"/>
              </a:rPr>
              <a:t>Fetterman</a:t>
            </a:r>
            <a:r>
              <a:rPr lang="en-US" dirty="0" smtClean="0">
                <a:solidFill>
                  <a:schemeClr val="tx1">
                    <a:lumMod val="75000"/>
                  </a:schemeClr>
                </a:solidFill>
                <a:latin typeface="Arial Black" panose="020B0A04020102020204" pitchFamily="34" charset="0"/>
              </a:rPr>
              <a:t> – AEA presidential introduction in 1994 – was controversial</a:t>
            </a:r>
          </a:p>
          <a:p>
            <a:pPr marL="0" indent="0">
              <a:buNone/>
            </a:pPr>
            <a:endParaRPr lang="en-US" dirty="0" smtClean="0">
              <a:solidFill>
                <a:schemeClr val="tx1">
                  <a:lumMod val="75000"/>
                </a:schemeClr>
              </a:solidFill>
              <a:latin typeface="Arial Black" panose="020B0A04020102020204" pitchFamily="34" charset="0"/>
            </a:endParaRPr>
          </a:p>
          <a:p>
            <a:pPr marL="0" indent="0">
              <a:buNone/>
            </a:pPr>
            <a:r>
              <a:rPr lang="en-US" dirty="0">
                <a:solidFill>
                  <a:schemeClr val="tx1">
                    <a:lumMod val="75000"/>
                  </a:schemeClr>
                </a:solidFill>
                <a:latin typeface="Arial Black" panose="020B0A04020102020204" pitchFamily="34" charset="0"/>
              </a:rPr>
              <a:t>Aims to increase the probability of program success by </a:t>
            </a:r>
            <a:r>
              <a:rPr lang="en-US" dirty="0">
                <a:solidFill>
                  <a:schemeClr val="accent4">
                    <a:lumMod val="75000"/>
                    <a:lumOff val="25000"/>
                  </a:schemeClr>
                </a:solidFill>
                <a:latin typeface="Arial Black" panose="020B0A04020102020204" pitchFamily="34" charset="0"/>
              </a:rPr>
              <a:t>providing program stakeholders with tools</a:t>
            </a:r>
            <a:r>
              <a:rPr lang="en-US" dirty="0">
                <a:solidFill>
                  <a:schemeClr val="tx1">
                    <a:lumMod val="75000"/>
                  </a:schemeClr>
                </a:solidFill>
                <a:latin typeface="Arial Black" panose="020B0A04020102020204" pitchFamily="34" charset="0"/>
              </a:rPr>
              <a:t> for assessing the planning, implementation, and </a:t>
            </a:r>
            <a:r>
              <a:rPr lang="en-US" dirty="0">
                <a:solidFill>
                  <a:schemeClr val="accent4">
                    <a:lumMod val="75000"/>
                    <a:lumOff val="25000"/>
                  </a:schemeClr>
                </a:solidFill>
                <a:latin typeface="Arial Black" panose="020B0A04020102020204" pitchFamily="34" charset="0"/>
              </a:rPr>
              <a:t>self-evaluation</a:t>
            </a:r>
            <a:r>
              <a:rPr lang="en-US" dirty="0">
                <a:solidFill>
                  <a:schemeClr val="tx1">
                    <a:lumMod val="75000"/>
                  </a:schemeClr>
                </a:solidFill>
                <a:latin typeface="Arial Black" panose="020B0A04020102020204" pitchFamily="34" charset="0"/>
              </a:rPr>
              <a:t> of their program &amp; mainstream </a:t>
            </a:r>
            <a:r>
              <a:rPr lang="en-US" dirty="0">
                <a:solidFill>
                  <a:schemeClr val="accent4">
                    <a:lumMod val="75000"/>
                    <a:lumOff val="25000"/>
                  </a:schemeClr>
                </a:solidFill>
                <a:latin typeface="Arial Black" panose="020B0A04020102020204" pitchFamily="34" charset="0"/>
              </a:rPr>
              <a:t>evaluation as part of the planning and management </a:t>
            </a:r>
            <a:r>
              <a:rPr lang="en-US" dirty="0">
                <a:solidFill>
                  <a:schemeClr val="tx1">
                    <a:lumMod val="75000"/>
                  </a:schemeClr>
                </a:solidFill>
                <a:latin typeface="Arial Black" panose="020B0A04020102020204" pitchFamily="34" charset="0"/>
              </a:rPr>
              <a:t>of the program or </a:t>
            </a:r>
            <a:r>
              <a:rPr lang="en-US" dirty="0" smtClean="0">
                <a:solidFill>
                  <a:schemeClr val="tx1">
                    <a:lumMod val="75000"/>
                  </a:schemeClr>
                </a:solidFill>
                <a:latin typeface="Arial Black" panose="020B0A04020102020204" pitchFamily="34" charset="0"/>
              </a:rPr>
              <a:t>organization</a:t>
            </a:r>
            <a:endParaRPr lang="en-US" dirty="0" smtClean="0">
              <a:solidFill>
                <a:schemeClr val="tx1">
                  <a:lumMod val="75000"/>
                </a:schemeClr>
              </a:solidFill>
            </a:endParaRPr>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3"/>
          <a:stretch>
            <a:fillRect/>
          </a:stretch>
        </p:blipFill>
        <p:spPr>
          <a:xfrm>
            <a:off x="6714698" y="1862760"/>
            <a:ext cx="1857375" cy="2293144"/>
          </a:xfrm>
          <a:prstGeom prst="rect">
            <a:avLst/>
          </a:prstGeom>
        </p:spPr>
      </p:pic>
      <p:sp>
        <p:nvSpPr>
          <p:cNvPr id="6" name="TextBox 5"/>
          <p:cNvSpPr txBox="1"/>
          <p:nvPr/>
        </p:nvSpPr>
        <p:spPr>
          <a:xfrm>
            <a:off x="6714698" y="4255543"/>
            <a:ext cx="1857375" cy="553998"/>
          </a:xfrm>
          <a:prstGeom prst="rect">
            <a:avLst/>
          </a:prstGeom>
          <a:noFill/>
        </p:spPr>
        <p:txBody>
          <a:bodyPr wrap="square" rtlCol="0">
            <a:spAutoFit/>
          </a:bodyPr>
          <a:lstStyle/>
          <a:p>
            <a:r>
              <a:rPr lang="en-US" sz="750" dirty="0" err="1">
                <a:latin typeface="Arial Black" panose="020B0A04020102020204" pitchFamily="34" charset="0"/>
              </a:rPr>
              <a:t>Fetterman</a:t>
            </a:r>
            <a:r>
              <a:rPr lang="en-US" sz="750" dirty="0">
                <a:latin typeface="Arial Black" panose="020B0A04020102020204" pitchFamily="34" charset="0"/>
              </a:rPr>
              <a:t>, D. M., </a:t>
            </a:r>
            <a:r>
              <a:rPr lang="en-US" sz="750" dirty="0" err="1">
                <a:latin typeface="Arial Black" panose="020B0A04020102020204" pitchFamily="34" charset="0"/>
              </a:rPr>
              <a:t>Kaftarian</a:t>
            </a:r>
            <a:r>
              <a:rPr lang="en-US" sz="750" dirty="0">
                <a:latin typeface="Arial Black" panose="020B0A04020102020204" pitchFamily="34" charset="0"/>
              </a:rPr>
              <a:t>, S. J., &amp; </a:t>
            </a:r>
            <a:r>
              <a:rPr lang="en-US" sz="750" dirty="0" err="1">
                <a:latin typeface="Arial Black" panose="020B0A04020102020204" pitchFamily="34" charset="0"/>
              </a:rPr>
              <a:t>Wandersman</a:t>
            </a:r>
            <a:r>
              <a:rPr lang="en-US" sz="750" dirty="0">
                <a:latin typeface="Arial Black" panose="020B0A04020102020204" pitchFamily="34" charset="0"/>
              </a:rPr>
              <a:t>, A. (2014).  Empowerment Evaluation, 2</a:t>
            </a:r>
            <a:r>
              <a:rPr lang="en-US" sz="750" baseline="30000" dirty="0">
                <a:latin typeface="Arial Black" panose="020B0A04020102020204" pitchFamily="34" charset="0"/>
              </a:rPr>
              <a:t>nd</a:t>
            </a:r>
            <a:r>
              <a:rPr lang="en-US" sz="750" dirty="0">
                <a:latin typeface="Arial Black" panose="020B0A04020102020204" pitchFamily="34" charset="0"/>
              </a:rPr>
              <a:t> Ed. SAGE Publications</a:t>
            </a:r>
          </a:p>
        </p:txBody>
      </p:sp>
    </p:spTree>
    <p:extLst>
      <p:ext uri="{BB962C8B-B14F-4D97-AF65-F5344CB8AC3E}">
        <p14:creationId xmlns:p14="http://schemas.microsoft.com/office/powerpoint/2010/main" val="12003167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2452"/>
            <a:ext cx="7773228" cy="4374220"/>
          </a:xfrm>
        </p:spPr>
        <p:txBody>
          <a:bodyPr>
            <a:normAutofit fontScale="92500" lnSpcReduction="20000"/>
          </a:bodyPr>
          <a:lstStyle/>
          <a:p>
            <a:pPr marL="0" indent="0">
              <a:lnSpc>
                <a:spcPct val="120000"/>
              </a:lnSpc>
              <a:buNone/>
            </a:pPr>
            <a:r>
              <a:rPr lang="en-US" sz="2925" dirty="0">
                <a:solidFill>
                  <a:schemeClr val="accent6"/>
                </a:solidFill>
                <a:latin typeface="Arial Black" panose="020B0A04020102020204" pitchFamily="34" charset="0"/>
              </a:rPr>
              <a:t>Critical concepts:</a:t>
            </a:r>
          </a:p>
          <a:p>
            <a:pPr>
              <a:lnSpc>
                <a:spcPct val="120000"/>
              </a:lnSpc>
              <a:spcBef>
                <a:spcPts val="0"/>
              </a:spcBef>
              <a:spcAft>
                <a:spcPts val="0"/>
              </a:spcAft>
            </a:pPr>
            <a:r>
              <a:rPr lang="en-US" dirty="0" smtClean="0">
                <a:solidFill>
                  <a:schemeClr val="accent4">
                    <a:lumMod val="75000"/>
                    <a:lumOff val="25000"/>
                  </a:schemeClr>
                </a:solidFill>
                <a:latin typeface="Arial Black" panose="020B0A04020102020204" pitchFamily="34" charset="0"/>
              </a:rPr>
              <a:t>Self-determination</a:t>
            </a:r>
            <a:r>
              <a:rPr lang="en-US" dirty="0" smtClean="0">
                <a:solidFill>
                  <a:schemeClr val="tx1">
                    <a:lumMod val="75000"/>
                  </a:schemeClr>
                </a:solidFill>
                <a:latin typeface="Arial Black" panose="020B0A04020102020204" pitchFamily="34" charset="0"/>
              </a:rPr>
              <a:t> </a:t>
            </a:r>
            <a:r>
              <a:rPr lang="en-US" dirty="0">
                <a:solidFill>
                  <a:schemeClr val="tx1">
                    <a:lumMod val="75000"/>
                  </a:schemeClr>
                </a:solidFill>
                <a:latin typeface="Arial Black" panose="020B0A04020102020204" pitchFamily="34" charset="0"/>
              </a:rPr>
              <a:t>– make their own choices </a:t>
            </a:r>
            <a:endParaRPr lang="en-US" dirty="0" smtClean="0">
              <a:solidFill>
                <a:schemeClr val="tx1">
                  <a:lumMod val="75000"/>
                </a:schemeClr>
              </a:solidFill>
              <a:latin typeface="Arial Black" panose="020B0A04020102020204" pitchFamily="34" charset="0"/>
            </a:endParaRPr>
          </a:p>
          <a:p>
            <a:pPr>
              <a:lnSpc>
                <a:spcPct val="120000"/>
              </a:lnSpc>
              <a:spcBef>
                <a:spcPts val="0"/>
              </a:spcBef>
              <a:spcAft>
                <a:spcPts val="0"/>
              </a:spcAft>
            </a:pPr>
            <a:r>
              <a:rPr lang="en-US" dirty="0" smtClean="0">
                <a:solidFill>
                  <a:schemeClr val="tx1">
                    <a:lumMod val="75000"/>
                  </a:schemeClr>
                </a:solidFill>
                <a:latin typeface="Arial Black" panose="020B0A04020102020204" pitchFamily="34" charset="0"/>
              </a:rPr>
              <a:t>about </a:t>
            </a:r>
            <a:r>
              <a:rPr lang="en-US" dirty="0">
                <a:solidFill>
                  <a:schemeClr val="tx1">
                    <a:lumMod val="75000"/>
                  </a:schemeClr>
                </a:solidFill>
                <a:latin typeface="Arial Black" panose="020B0A04020102020204" pitchFamily="34" charset="0"/>
              </a:rPr>
              <a:t>program direction, build evaluation capacity</a:t>
            </a:r>
          </a:p>
          <a:p>
            <a:r>
              <a:rPr lang="en-US" dirty="0">
                <a:solidFill>
                  <a:schemeClr val="accent4">
                    <a:lumMod val="75000"/>
                    <a:lumOff val="25000"/>
                  </a:schemeClr>
                </a:solidFill>
                <a:latin typeface="Arial Black" panose="020B0A04020102020204" pitchFamily="34" charset="0"/>
              </a:rPr>
              <a:t>Democratic</a:t>
            </a:r>
            <a:r>
              <a:rPr lang="en-US" dirty="0">
                <a:solidFill>
                  <a:schemeClr val="tx1">
                    <a:lumMod val="75000"/>
                  </a:schemeClr>
                </a:solidFill>
                <a:latin typeface="Arial Black" panose="020B0A04020102020204" pitchFamily="34" charset="0"/>
              </a:rPr>
              <a:t> approach, never conducted by a single person</a:t>
            </a:r>
          </a:p>
          <a:p>
            <a:r>
              <a:rPr lang="en-US" dirty="0" smtClean="0">
                <a:solidFill>
                  <a:schemeClr val="tx1">
                    <a:lumMod val="75000"/>
                  </a:schemeClr>
                </a:solidFill>
                <a:latin typeface="Arial Black" panose="020B0A04020102020204" pitchFamily="34" charset="0"/>
              </a:rPr>
              <a:t>Gives </a:t>
            </a:r>
            <a:r>
              <a:rPr lang="en-US" dirty="0" smtClean="0">
                <a:solidFill>
                  <a:schemeClr val="accent4">
                    <a:lumMod val="75000"/>
                    <a:lumOff val="25000"/>
                  </a:schemeClr>
                </a:solidFill>
                <a:latin typeface="Arial Black" panose="020B0A04020102020204" pitchFamily="34" charset="0"/>
              </a:rPr>
              <a:t>voice</a:t>
            </a:r>
            <a:r>
              <a:rPr lang="en-US" dirty="0" smtClean="0">
                <a:solidFill>
                  <a:schemeClr val="tx1">
                    <a:lumMod val="75000"/>
                  </a:schemeClr>
                </a:solidFill>
                <a:latin typeface="Arial Black" panose="020B0A04020102020204" pitchFamily="34" charset="0"/>
              </a:rPr>
              <a:t> to those who often don’t have one</a:t>
            </a:r>
            <a:endParaRPr lang="en-US" dirty="0">
              <a:solidFill>
                <a:schemeClr val="tx1">
                  <a:lumMod val="75000"/>
                </a:schemeClr>
              </a:solidFill>
              <a:latin typeface="Arial Black" panose="020B0A04020102020204" pitchFamily="34" charset="0"/>
            </a:endParaRPr>
          </a:p>
          <a:p>
            <a:r>
              <a:rPr lang="en-US" dirty="0" smtClean="0">
                <a:solidFill>
                  <a:schemeClr val="tx1">
                    <a:lumMod val="75000"/>
                  </a:schemeClr>
                </a:solidFill>
                <a:latin typeface="Arial Black" panose="020B0A04020102020204" pitchFamily="34" charset="0"/>
              </a:rPr>
              <a:t>Build a </a:t>
            </a:r>
            <a:r>
              <a:rPr lang="en-US" dirty="0" smtClean="0">
                <a:solidFill>
                  <a:schemeClr val="accent4">
                    <a:lumMod val="75000"/>
                    <a:lumOff val="25000"/>
                  </a:schemeClr>
                </a:solidFill>
                <a:latin typeface="Arial Black" panose="020B0A04020102020204" pitchFamily="34" charset="0"/>
              </a:rPr>
              <a:t>community of learners</a:t>
            </a:r>
          </a:p>
          <a:p>
            <a:r>
              <a:rPr lang="en-US" dirty="0" smtClean="0">
                <a:solidFill>
                  <a:schemeClr val="tx1">
                    <a:lumMod val="75000"/>
                  </a:schemeClr>
                </a:solidFill>
                <a:latin typeface="Arial Black" panose="020B0A04020102020204" pitchFamily="34" charset="0"/>
              </a:rPr>
              <a:t>Evaluator as a </a:t>
            </a:r>
            <a:r>
              <a:rPr lang="en-US" dirty="0" smtClean="0">
                <a:solidFill>
                  <a:schemeClr val="accent4">
                    <a:lumMod val="75000"/>
                    <a:lumOff val="25000"/>
                  </a:schemeClr>
                </a:solidFill>
                <a:latin typeface="Arial Black" panose="020B0A04020102020204" pitchFamily="34" charset="0"/>
              </a:rPr>
              <a:t>coach/critical friend</a:t>
            </a:r>
          </a:p>
          <a:p>
            <a:pPr lvl="1"/>
            <a:r>
              <a:rPr lang="en-US" dirty="0" smtClean="0">
                <a:solidFill>
                  <a:schemeClr val="tx1">
                    <a:lumMod val="75000"/>
                  </a:schemeClr>
                </a:solidFill>
                <a:latin typeface="Arial Black" panose="020B0A04020102020204" pitchFamily="34" charset="0"/>
              </a:rPr>
              <a:t>someone who believes in the program, but still asks the critical questions</a:t>
            </a:r>
          </a:p>
          <a:p>
            <a:pPr lvl="1"/>
            <a:r>
              <a:rPr lang="en-US" dirty="0" smtClean="0">
                <a:solidFill>
                  <a:schemeClr val="tx1">
                    <a:lumMod val="75000"/>
                  </a:schemeClr>
                </a:solidFill>
                <a:latin typeface="Arial Black" panose="020B0A04020102020204" pitchFamily="34" charset="0"/>
              </a:rPr>
              <a:t>is a co-equal – not a superior, not a servant</a:t>
            </a:r>
          </a:p>
          <a:p>
            <a:r>
              <a:rPr lang="en-US" dirty="0">
                <a:solidFill>
                  <a:schemeClr val="tx1">
                    <a:lumMod val="75000"/>
                  </a:schemeClr>
                </a:solidFill>
                <a:latin typeface="Arial Black" panose="020B0A04020102020204" pitchFamily="34" charset="0"/>
              </a:rPr>
              <a:t>Guided by </a:t>
            </a:r>
            <a:r>
              <a:rPr lang="en-US" dirty="0" smtClean="0">
                <a:solidFill>
                  <a:schemeClr val="tx1">
                    <a:lumMod val="75000"/>
                  </a:schemeClr>
                </a:solidFill>
                <a:latin typeface="Arial Black" panose="020B0A04020102020204" pitchFamily="34" charset="0"/>
              </a:rPr>
              <a:t>principles of </a:t>
            </a:r>
            <a:r>
              <a:rPr lang="en-US" dirty="0" smtClean="0">
                <a:solidFill>
                  <a:schemeClr val="accent4">
                    <a:lumMod val="75000"/>
                    <a:lumOff val="25000"/>
                  </a:schemeClr>
                </a:solidFill>
                <a:latin typeface="Arial Black" panose="020B0A04020102020204" pitchFamily="34" charset="0"/>
              </a:rPr>
              <a:t>truth </a:t>
            </a:r>
            <a:r>
              <a:rPr lang="en-US" dirty="0">
                <a:solidFill>
                  <a:schemeClr val="accent4">
                    <a:lumMod val="75000"/>
                    <a:lumOff val="25000"/>
                  </a:schemeClr>
                </a:solidFill>
                <a:latin typeface="Arial Black" panose="020B0A04020102020204" pitchFamily="34" charset="0"/>
              </a:rPr>
              <a:t>and honesty </a:t>
            </a:r>
            <a:r>
              <a:rPr lang="en-US" dirty="0">
                <a:solidFill>
                  <a:schemeClr val="tx1">
                    <a:lumMod val="75000"/>
                  </a:schemeClr>
                </a:solidFill>
                <a:latin typeface="Arial Black" panose="020B0A04020102020204" pitchFamily="34" charset="0"/>
              </a:rPr>
              <a:t>– understand an event from multiple perspectives and worldviews – try to see it in </a:t>
            </a:r>
            <a:r>
              <a:rPr lang="en-US" dirty="0" smtClean="0">
                <a:solidFill>
                  <a:schemeClr val="tx1">
                    <a:lumMod val="75000"/>
                  </a:schemeClr>
                </a:solidFill>
                <a:latin typeface="Arial Black" panose="020B0A04020102020204" pitchFamily="34" charset="0"/>
              </a:rPr>
              <a:t>context</a:t>
            </a:r>
            <a:endParaRPr lang="en-US" dirty="0">
              <a:solidFill>
                <a:schemeClr val="tx1">
                  <a:lumMod val="75000"/>
                </a:schemeClr>
              </a:solidFill>
              <a:latin typeface="Arial Black" panose="020B0A04020102020204" pitchFamily="34" charset="0"/>
            </a:endParaRPr>
          </a:p>
          <a:p>
            <a:endParaRPr lang="en-US" dirty="0">
              <a:latin typeface="Arial Black" panose="020B0A04020102020204" pitchFamily="34" charset="0"/>
            </a:endParaRPr>
          </a:p>
        </p:txBody>
      </p:sp>
      <p:sp>
        <p:nvSpPr>
          <p:cNvPr id="4" name="Rectangle 3"/>
          <p:cNvSpPr/>
          <p:nvPr/>
        </p:nvSpPr>
        <p:spPr>
          <a:xfrm>
            <a:off x="731009" y="5606671"/>
            <a:ext cx="4305987" cy="323165"/>
          </a:xfrm>
          <a:prstGeom prst="rect">
            <a:avLst/>
          </a:prstGeom>
        </p:spPr>
        <p:txBody>
          <a:bodyPr wrap="none">
            <a:spAutoFit/>
          </a:bodyPr>
          <a:lstStyle/>
          <a:p>
            <a:r>
              <a:rPr lang="en-US" sz="750" dirty="0">
                <a:latin typeface="Arial Black" panose="020B0A04020102020204" pitchFamily="34" charset="0"/>
              </a:rPr>
              <a:t>https://www.youtube.com/watch?v=B8pZ3_ntX6E</a:t>
            </a:r>
          </a:p>
          <a:p>
            <a:r>
              <a:rPr lang="en-US" sz="750" dirty="0">
                <a:latin typeface="Arial Black" panose="020B0A04020102020204" pitchFamily="34" charset="0"/>
              </a:rPr>
              <a:t>http://people.ucsc.edu/~ktellez/266Readings/Empowerment%20Evaluation.PDF</a:t>
            </a:r>
          </a:p>
        </p:txBody>
      </p:sp>
      <p:pic>
        <p:nvPicPr>
          <p:cNvPr id="2" name="Picture 1"/>
          <p:cNvPicPr>
            <a:picLocks noChangeAspect="1"/>
          </p:cNvPicPr>
          <p:nvPr/>
        </p:nvPicPr>
        <p:blipFill rotWithShape="1">
          <a:blip r:embed="rId3"/>
          <a:srcRect l="3856" t="-725" r="2695" b="1014"/>
          <a:stretch/>
        </p:blipFill>
        <p:spPr>
          <a:xfrm>
            <a:off x="7275443" y="457199"/>
            <a:ext cx="1453148" cy="1550505"/>
          </a:xfrm>
          <a:prstGeom prst="rect">
            <a:avLst/>
          </a:prstGeom>
          <a:ln w="38100">
            <a:solidFill>
              <a:schemeClr val="accent5"/>
            </a:solidFill>
          </a:ln>
        </p:spPr>
      </p:pic>
    </p:spTree>
    <p:extLst>
      <p:ext uri="{BB962C8B-B14F-4D97-AF65-F5344CB8AC3E}">
        <p14:creationId xmlns:p14="http://schemas.microsoft.com/office/powerpoint/2010/main" val="31485860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3"/>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4085482" y="404026"/>
            <a:ext cx="4429868" cy="1305504"/>
          </a:xfrm>
        </p:spPr>
        <p:txBody>
          <a:bodyPr>
            <a:noAutofit/>
          </a:bodyPr>
          <a:lstStyle/>
          <a:p>
            <a:r>
              <a:rPr lang="en-US" sz="3200" dirty="0" smtClean="0">
                <a:solidFill>
                  <a:schemeClr val="accent6"/>
                </a:solidFill>
                <a:latin typeface="Arial Black" panose="020B0A04020102020204" pitchFamily="34" charset="0"/>
              </a:rPr>
              <a:t>Culturally Responsive Evaluation</a:t>
            </a:r>
            <a:endParaRPr lang="en-US" sz="3200" dirty="0">
              <a:solidFill>
                <a:schemeClr val="accent6"/>
              </a:solidFill>
              <a:latin typeface="Arial Black" panose="020B0A04020102020204" pitchFamily="34" charset="0"/>
            </a:endParaRPr>
          </a:p>
        </p:txBody>
      </p:sp>
      <p:sp>
        <p:nvSpPr>
          <p:cNvPr id="6" name="Content Placeholder 5"/>
          <p:cNvSpPr>
            <a:spLocks noGrp="1"/>
          </p:cNvSpPr>
          <p:nvPr>
            <p:ph idx="1"/>
          </p:nvPr>
        </p:nvSpPr>
        <p:spPr>
          <a:xfrm>
            <a:off x="491320" y="1998618"/>
            <a:ext cx="8024030" cy="2974520"/>
          </a:xfrm>
        </p:spPr>
        <p:txBody>
          <a:bodyPr>
            <a:normAutofit/>
          </a:bodyPr>
          <a:lstStyle/>
          <a:p>
            <a:r>
              <a:rPr lang="en-US" dirty="0" smtClean="0">
                <a:solidFill>
                  <a:schemeClr val="tx1"/>
                </a:solidFill>
                <a:latin typeface="Arial Black" panose="020B0A04020102020204" pitchFamily="34" charset="0"/>
              </a:rPr>
              <a:t>Emphasis on understanding a program as it functions in the </a:t>
            </a:r>
            <a:r>
              <a:rPr lang="en-US" dirty="0" smtClean="0">
                <a:solidFill>
                  <a:schemeClr val="accent4">
                    <a:lumMod val="75000"/>
                    <a:lumOff val="25000"/>
                  </a:schemeClr>
                </a:solidFill>
                <a:latin typeface="Arial Black" panose="020B0A04020102020204" pitchFamily="34" charset="0"/>
              </a:rPr>
              <a:t>context</a:t>
            </a:r>
            <a:r>
              <a:rPr lang="en-US" dirty="0" smtClean="0">
                <a:solidFill>
                  <a:schemeClr val="tx1"/>
                </a:solidFill>
                <a:latin typeface="Arial Black" panose="020B0A04020102020204" pitchFamily="34" charset="0"/>
              </a:rPr>
              <a:t> of culturally diverse groups</a:t>
            </a:r>
          </a:p>
          <a:p>
            <a:r>
              <a:rPr lang="en-US" dirty="0" smtClean="0">
                <a:solidFill>
                  <a:schemeClr val="tx1"/>
                </a:solidFill>
                <a:latin typeface="Arial Black" panose="020B0A04020102020204" pitchFamily="34" charset="0"/>
              </a:rPr>
              <a:t>Explicit attention to </a:t>
            </a:r>
            <a:r>
              <a:rPr lang="en-US" dirty="0" smtClean="0">
                <a:solidFill>
                  <a:schemeClr val="accent4">
                    <a:lumMod val="75000"/>
                    <a:lumOff val="25000"/>
                  </a:schemeClr>
                </a:solidFill>
                <a:latin typeface="Arial Black" panose="020B0A04020102020204" pitchFamily="34" charset="0"/>
              </a:rPr>
              <a:t>culture and race</a:t>
            </a:r>
          </a:p>
          <a:p>
            <a:r>
              <a:rPr lang="en-US" dirty="0" smtClean="0">
                <a:solidFill>
                  <a:schemeClr val="accent4">
                    <a:lumMod val="75000"/>
                    <a:lumOff val="25000"/>
                  </a:schemeClr>
                </a:solidFill>
                <a:latin typeface="Arial Black" panose="020B0A04020102020204" pitchFamily="34" charset="0"/>
              </a:rPr>
              <a:t>Social responsibility </a:t>
            </a:r>
            <a:r>
              <a:rPr lang="en-US" dirty="0" smtClean="0">
                <a:solidFill>
                  <a:schemeClr val="tx1"/>
                </a:solidFill>
                <a:latin typeface="Arial Black" panose="020B0A04020102020204" pitchFamily="34" charset="0"/>
              </a:rPr>
              <a:t>to address unequal opportunities and resources</a:t>
            </a:r>
          </a:p>
          <a:p>
            <a:r>
              <a:rPr lang="en-US" dirty="0" smtClean="0">
                <a:solidFill>
                  <a:schemeClr val="tx1"/>
                </a:solidFill>
                <a:latin typeface="Arial Black" panose="020B0A04020102020204" pitchFamily="34" charset="0"/>
              </a:rPr>
              <a:t>Attention to </a:t>
            </a:r>
            <a:r>
              <a:rPr lang="en-US" dirty="0" smtClean="0">
                <a:solidFill>
                  <a:schemeClr val="accent4">
                    <a:lumMod val="75000"/>
                    <a:lumOff val="25000"/>
                  </a:schemeClr>
                </a:solidFill>
                <a:latin typeface="Arial Black" panose="020B0A04020102020204" pitchFamily="34" charset="0"/>
              </a:rPr>
              <a:t>power differentials</a:t>
            </a:r>
          </a:p>
          <a:p>
            <a:r>
              <a:rPr lang="en-US" dirty="0" smtClean="0">
                <a:solidFill>
                  <a:schemeClr val="accent4">
                    <a:lumMod val="75000"/>
                    <a:lumOff val="25000"/>
                  </a:schemeClr>
                </a:solidFill>
                <a:latin typeface="Arial Black" panose="020B0A04020102020204" pitchFamily="34" charset="0"/>
              </a:rPr>
              <a:t>Evaluator understands own cultural values</a:t>
            </a:r>
          </a:p>
        </p:txBody>
      </p:sp>
      <p:grpSp>
        <p:nvGrpSpPr>
          <p:cNvPr id="10" name="Group 9"/>
          <p:cNvGrpSpPr/>
          <p:nvPr/>
        </p:nvGrpSpPr>
        <p:grpSpPr>
          <a:xfrm>
            <a:off x="813056" y="404026"/>
            <a:ext cx="3061897" cy="1185312"/>
            <a:chOff x="698309" y="805218"/>
            <a:chExt cx="4082529" cy="1580416"/>
          </a:xfrm>
        </p:grpSpPr>
        <p:pic>
          <p:nvPicPr>
            <p:cNvPr id="7" name="Picture 6"/>
            <p:cNvPicPr>
              <a:picLocks noChangeAspect="1"/>
            </p:cNvPicPr>
            <p:nvPr/>
          </p:nvPicPr>
          <p:blipFill rotWithShape="1">
            <a:blip r:embed="rId3"/>
            <a:srcRect l="15932" t="3133" r="20985" b="399"/>
            <a:stretch/>
          </p:blipFill>
          <p:spPr>
            <a:xfrm>
              <a:off x="698309" y="805218"/>
              <a:ext cx="1760561" cy="1580416"/>
            </a:xfrm>
            <a:prstGeom prst="rect">
              <a:avLst/>
            </a:prstGeom>
            <a:ln w="38100">
              <a:solidFill>
                <a:schemeClr val="accent6"/>
              </a:solidFill>
            </a:ln>
          </p:spPr>
        </p:pic>
        <p:pic>
          <p:nvPicPr>
            <p:cNvPr id="8" name="Picture 7"/>
            <p:cNvPicPr>
              <a:picLocks noChangeAspect="1"/>
            </p:cNvPicPr>
            <p:nvPr/>
          </p:nvPicPr>
          <p:blipFill>
            <a:blip r:embed="rId4"/>
            <a:stretch>
              <a:fillRect/>
            </a:stretch>
          </p:blipFill>
          <p:spPr>
            <a:xfrm>
              <a:off x="3723563" y="805218"/>
              <a:ext cx="1057275" cy="1580416"/>
            </a:xfrm>
            <a:prstGeom prst="rect">
              <a:avLst/>
            </a:prstGeom>
            <a:ln w="38100">
              <a:solidFill>
                <a:schemeClr val="accent6"/>
              </a:solidFill>
            </a:ln>
          </p:spPr>
        </p:pic>
        <p:pic>
          <p:nvPicPr>
            <p:cNvPr id="9" name="Picture 8"/>
            <p:cNvPicPr>
              <a:picLocks noChangeAspect="1"/>
            </p:cNvPicPr>
            <p:nvPr/>
          </p:nvPicPr>
          <p:blipFill>
            <a:blip r:embed="rId5"/>
            <a:stretch>
              <a:fillRect/>
            </a:stretch>
          </p:blipFill>
          <p:spPr>
            <a:xfrm>
              <a:off x="2524836" y="805218"/>
              <a:ext cx="1132761" cy="1580416"/>
            </a:xfrm>
            <a:prstGeom prst="rect">
              <a:avLst/>
            </a:prstGeom>
            <a:ln w="38100">
              <a:solidFill>
                <a:schemeClr val="accent6"/>
              </a:solidFill>
            </a:ln>
          </p:spPr>
        </p:pic>
      </p:grpSp>
      <p:sp>
        <p:nvSpPr>
          <p:cNvPr id="11" name="TextBox 10"/>
          <p:cNvSpPr txBox="1"/>
          <p:nvPr/>
        </p:nvSpPr>
        <p:spPr>
          <a:xfrm>
            <a:off x="319015" y="5567771"/>
            <a:ext cx="8401905" cy="323165"/>
          </a:xfrm>
          <a:prstGeom prst="rect">
            <a:avLst/>
          </a:prstGeom>
          <a:noFill/>
        </p:spPr>
        <p:txBody>
          <a:bodyPr wrap="square" rtlCol="0">
            <a:spAutoFit/>
          </a:bodyPr>
          <a:lstStyle/>
          <a:p>
            <a:r>
              <a:rPr lang="en-US" sz="750" dirty="0">
                <a:latin typeface="Arial Black" panose="020B0A04020102020204" pitchFamily="34" charset="0"/>
              </a:rPr>
              <a:t>Hopson, R. K., &amp; </a:t>
            </a:r>
            <a:r>
              <a:rPr lang="en-US" sz="750" dirty="0" err="1">
                <a:latin typeface="Arial Black" panose="020B0A04020102020204" pitchFamily="34" charset="0"/>
              </a:rPr>
              <a:t>Kirkhart</a:t>
            </a:r>
            <a:r>
              <a:rPr lang="en-US" sz="750" dirty="0">
                <a:latin typeface="Arial Black" panose="020B0A04020102020204" pitchFamily="34" charset="0"/>
              </a:rPr>
              <a:t>, K. E. (2015). Culturally Responsive Evaluation (CRE): Theory to Practice and Back Again. Presented at the 2015 American Evaluation Association Summer Institute.</a:t>
            </a:r>
          </a:p>
        </p:txBody>
      </p:sp>
    </p:spTree>
    <p:extLst>
      <p:ext uri="{BB962C8B-B14F-4D97-AF65-F5344CB8AC3E}">
        <p14:creationId xmlns:p14="http://schemas.microsoft.com/office/powerpoint/2010/main" val="42531704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iver">
      <a:dk1>
        <a:srgbClr val="046380"/>
      </a:dk1>
      <a:lt1>
        <a:sysClr val="window" lastClr="FFFFFF"/>
      </a:lt1>
      <a:dk2>
        <a:srgbClr val="EFECCA"/>
      </a:dk2>
      <a:lt2>
        <a:srgbClr val="CCDDEA"/>
      </a:lt2>
      <a:accent1>
        <a:srgbClr val="A7A37E"/>
      </a:accent1>
      <a:accent2>
        <a:srgbClr val="004A48"/>
      </a:accent2>
      <a:accent3>
        <a:srgbClr val="A7A37E"/>
      </a:accent3>
      <a:accent4>
        <a:srgbClr val="004A48"/>
      </a:accent4>
      <a:accent5>
        <a:srgbClr val="004A48"/>
      </a:accent5>
      <a:accent6>
        <a:srgbClr val="004A48"/>
      </a:accent6>
      <a:hlink>
        <a:srgbClr val="046380"/>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1863</TotalTime>
  <Words>2325</Words>
  <Application>Microsoft Macintosh PowerPoint</Application>
  <PresentationFormat>On-screen Show (4:3)</PresentationFormat>
  <Paragraphs>246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Retrospect</vt:lpstr>
      <vt:lpstr>Evaluation for Social Justice   </vt:lpstr>
      <vt:lpstr>What is “Social Justice”?</vt:lpstr>
      <vt:lpstr>“Social Justice Evaluation”</vt:lpstr>
      <vt:lpstr>How do Evaluators Work for Social Justice? </vt:lpstr>
      <vt:lpstr>PowerPoint Presentation</vt:lpstr>
      <vt:lpstr>PowerPoint Presentation</vt:lpstr>
      <vt:lpstr>PowerPoint Presentation</vt:lpstr>
      <vt:lpstr>PowerPoint Presentation</vt:lpstr>
      <vt:lpstr>Culturally Responsive Evaluation</vt:lpstr>
      <vt:lpstr>PowerPoint Presentation</vt:lpstr>
      <vt:lpstr>Evaluation for Social Justice</vt:lpstr>
      <vt:lpstr>Social Justice Evaluation: Case Examples</vt:lpstr>
      <vt:lpstr>Planning for and Building Social Justice throughout an Evaluation</vt:lpstr>
      <vt:lpstr>Course Corrections: Integrating a Social Justice Lens into an Ongoing Evaluation</vt:lpstr>
      <vt:lpstr>What Now? Promoting Action for Social Justice from Evaluation Findings</vt:lpstr>
      <vt:lpstr>Discussion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for Social Justice  American Evaluation Association 2015</dc:title>
  <dc:creator>Amy</dc:creator>
  <cp:lastModifiedBy>Amy</cp:lastModifiedBy>
  <cp:revision>75</cp:revision>
  <dcterms:created xsi:type="dcterms:W3CDTF">2015-11-03T17:35:51Z</dcterms:created>
  <dcterms:modified xsi:type="dcterms:W3CDTF">2015-11-13T04:34:24Z</dcterms:modified>
</cp:coreProperties>
</file>