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2" r:id="rId3"/>
    <p:sldMasterId id="2147483653" r:id="rId4"/>
    <p:sldMasterId id="2147483697" r:id="rId5"/>
    <p:sldMasterId id="2147483710" r:id="rId6"/>
  </p:sldMasterIdLst>
  <p:notesMasterIdLst>
    <p:notesMasterId r:id="rId48"/>
  </p:notesMasterIdLst>
  <p:handoutMasterIdLst>
    <p:handoutMasterId r:id="rId49"/>
  </p:handoutMasterIdLst>
  <p:sldIdLst>
    <p:sldId id="262" r:id="rId7"/>
    <p:sldId id="299" r:id="rId8"/>
    <p:sldId id="360" r:id="rId9"/>
    <p:sldId id="361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372" r:id="rId44"/>
    <p:sldId id="371" r:id="rId45"/>
    <p:sldId id="362" r:id="rId46"/>
    <p:sldId id="319" r:id="rId47"/>
  </p:sldIdLst>
  <p:sldSz cx="9144000" cy="6858000" type="screen4x3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0000"/>
    <a:srgbClr val="ABCFD9"/>
    <a:srgbClr val="0093BE"/>
    <a:srgbClr val="446690"/>
    <a:srgbClr val="5078AC"/>
    <a:srgbClr val="F7F1DF"/>
    <a:srgbClr val="8DA1C5"/>
    <a:srgbClr val="00346C"/>
    <a:srgbClr val="52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6" autoAdjust="0"/>
    <p:restoredTop sz="94269" autoAdjust="0"/>
  </p:normalViewPr>
  <p:slideViewPr>
    <p:cSldViewPr snapToGrid="0">
      <p:cViewPr>
        <p:scale>
          <a:sx n="104" d="100"/>
          <a:sy n="104" d="100"/>
        </p:scale>
        <p:origin x="-23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85012523-AA28-410B-9D2A-7CB035BA776E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D7302792-783C-486E-8BAA-616A445D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1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8" y="1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6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8" y="8819516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7F7C5-3F7D-45A5-A090-F9BC1F58A45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F7C5-3F7D-45A5-A090-F9BC1F58A4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76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64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76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F7C5-3F7D-45A5-A090-F9BC1F58A45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6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FF78-029F-4541-A5B9-ED2208042A7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0" y="0"/>
            <a:ext cx="9144000" cy="1352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3275" y="1452563"/>
            <a:ext cx="7643813" cy="24209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7563" y="4124325"/>
            <a:ext cx="7634287" cy="1727200"/>
          </a:xfrm>
        </p:spPr>
        <p:txBody>
          <a:bodyPr/>
          <a:lstStyle>
            <a:lvl1pPr marL="0" indent="0" algn="r">
              <a:buFont typeface="Times" pitchFamily="1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102475" y="6489700"/>
            <a:ext cx="1397000" cy="311150"/>
          </a:xfrm>
        </p:spPr>
        <p:txBody>
          <a:bodyPr anchor="t"/>
          <a:lstStyle>
            <a:lvl1pPr>
              <a:defRPr>
                <a:solidFill>
                  <a:srgbClr val="00346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88113"/>
            <a:ext cx="6092825" cy="306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1"/>
                </a:solidFill>
                <a:latin typeface="ITC Franklin Gothic Demi" pitchFamily="1" charset="0"/>
              </a:defRPr>
            </a:lvl1pPr>
          </a:lstStyle>
          <a:p>
            <a:endParaRPr lang="en-US" dirty="0"/>
          </a:p>
        </p:txBody>
      </p:sp>
      <p:pic>
        <p:nvPicPr>
          <p:cNvPr id="5159" name="Picture 39" descr="Westat_Standard_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417513"/>
            <a:ext cx="3419475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486F17-324C-406E-B3D1-68164AF2F5FC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9750" y="152400"/>
            <a:ext cx="202723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3275" y="152400"/>
            <a:ext cx="59340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B6D5D4-EE29-4C51-9ED2-E608B18AC8A2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2305A6-BB3B-4F79-B5F3-B89DF3077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90627-F9E8-4593-B863-595BB560EB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D58FE-3AEA-4810-8F84-A2D675FBAE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7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7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0F75C0-52B0-46A4-93E3-321361C2F9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7B3CF-9682-4D67-B9B8-F626BB6042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ED89B6-849B-4F34-AF6E-811078F8F8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FB8192-F84C-482C-BDFF-5F8DD23E96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9FA3C1-60EF-44B9-A8FF-D44413E631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E0AEC-F7E8-417E-8C4F-B4C17916D4DA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D6E32-9435-425A-85E8-1434E3E159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125002-89C5-4B4E-AF90-BFFC2320F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71438"/>
            <a:ext cx="2066925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71438"/>
            <a:ext cx="6049962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DD404-E7D8-4D2F-BD6F-4D9908E009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3ED9A7-72F1-4A00-936C-158415E149C2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FB6D74-CC6B-44DE-BE09-6B6807D78EB4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8B9130-8BD8-493E-A88C-D9604846C3C9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275" y="1676400"/>
            <a:ext cx="3913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76400"/>
            <a:ext cx="3914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6E9259-5E22-47D5-A467-47B465699B4D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ACA94-2C78-4E1D-B920-217939D256B1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020178-600C-42E3-917F-C81450A09FE7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1EDC3-B5CD-4F4D-A659-446FA4CE852B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4664F-6AD6-4BFA-A25C-043BA170C54E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AA468-AE6D-4EE0-8494-0D8DC1F5CCE7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63086-36FA-4D82-BA1A-555FDEC56197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C8D1FE-4768-4D04-9735-2559DFB8F090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2400"/>
            <a:ext cx="19954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152400"/>
            <a:ext cx="5834062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039835-4497-4A85-9B73-6D4154CDC632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3E384B-8D50-4C5D-95E0-27DDBDCB07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103378-CED1-451B-B483-FFBDC93D93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9945AE-C927-43E0-AC8B-1CCF3D1DE7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7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7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9F8DC2-3B49-43EA-B340-AC44F60F18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7F2E96-966F-41C2-B40D-5A1A8A7BD4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B6F4F-C20A-4829-8AB1-ECB9309B66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275" y="1676400"/>
            <a:ext cx="39798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676400"/>
            <a:ext cx="39814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786F8-FD84-4E91-B93A-14BD41CE9D9D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C2E5AF-E2E3-4304-BB3F-D9CEE951D4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CB87B-7A07-4258-BCDC-4F036D8F58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AD49BC-C297-42C9-A93A-321EFE36A1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DED839-98EA-47E2-8582-517208438E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71438"/>
            <a:ext cx="2066925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71438"/>
            <a:ext cx="6049962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ED07C-CD66-45DA-A0D9-2A850FA3CE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A1E1-7102-4FDA-9B72-870F4DFE29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2B5D8-1869-4059-93B4-37507FCC43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C268C-0FB0-4545-BA13-3C4D8FE76B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275" y="1676400"/>
            <a:ext cx="3913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76400"/>
            <a:ext cx="3914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CCDB-C0AC-4FA3-AAFE-F973DB10F1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F73E-1128-446F-B34E-0FF26B8035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740613-55AF-4627-8C75-58BC49602262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D2E8-8D85-4639-8935-D41F67BC76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EA94-CD8F-4EB7-92BB-7E146BB41B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D96E-7286-4FB6-8C51-F898DE1BCC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8E25-E259-4EE2-B49E-D7E1514F42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BD9C-7127-4CAC-9C54-8A0AF0446C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2400"/>
            <a:ext cx="19954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152400"/>
            <a:ext cx="5834062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F857E-FE01-43E9-9018-3294904A1C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78486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7317C3-96E5-4B03-B941-A5B553C17A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3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AA1E1-7102-4FDA-9B72-870F4DFE293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67673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2B5D8-1869-4059-93B4-37507FCC436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4784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C268C-0FB0-4545-BA13-3C4D8FE76B7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78205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99892-EB4C-4DA7-B8C4-872CD4A6B039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1CCDB-C0AC-4FA3-AAFE-F973DB10F11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7909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4F73E-1128-446F-B34E-0FF26B80352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7522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2D2E8-8D85-4639-8935-D41F67BC76E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7946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EA94-CD8F-4EB7-92BB-7E146BB41B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835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D96E-7286-4FB6-8C51-F898DE1BCC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1161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C8E25-E259-4EE2-B49E-D7E1514F424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1641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DBD9C-7127-4CAC-9C54-8A0AF0446C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644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F857E-FE01-43E9-9018-3294904A1C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5316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EE9CC3-CAA3-451A-859D-8559201C4BB9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979DB-7F97-4781-ABFD-BCBB40415EF8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4D4B4-D59B-444F-BAC7-98A07B72CB22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354138"/>
            <a:ext cx="9144000" cy="4983162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152400"/>
            <a:ext cx="8108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Trebuchet MS" pitchFamily="1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404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46C"/>
                </a:solidFill>
              </a:defRPr>
            </a:lvl1pPr>
          </a:lstStyle>
          <a:p>
            <a:fld id="{972079AE-C9FA-4B43-A11B-7A667DCC8B4E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1676400"/>
            <a:ext cx="81137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" name="Picture 39" descr="Westat_Standard_Tag"/>
          <p:cNvPicPr>
            <a:picLocks noChangeAspect="1" noChangeArrowheads="1"/>
          </p:cNvPicPr>
          <p:nvPr/>
        </p:nvPicPr>
        <p:blipFill rotWithShape="1">
          <a:blip r:embed="rId13" cstate="print"/>
          <a:srcRect r="50000"/>
          <a:stretch/>
        </p:blipFill>
        <p:spPr bwMode="auto">
          <a:xfrm>
            <a:off x="217383" y="6424599"/>
            <a:ext cx="1119712" cy="3680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20000"/>
        </a:spcAft>
        <a:buClr>
          <a:schemeClr val="bg1"/>
        </a:buClr>
        <a:buSzPct val="110000"/>
        <a:buFont typeface="Times" pitchFamily="1" charset="0"/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00346C"/>
        </a:buClr>
        <a:buSzPct val="110000"/>
        <a:buFont typeface="Wingdings" pitchFamily="1" charset="2"/>
        <a:buChar char="§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533400"/>
            <a:ext cx="9144000" cy="5803900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3" y="6361113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46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5038" y="6462713"/>
            <a:ext cx="484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46C"/>
                </a:solidFill>
              </a:defRPr>
            </a:lvl1pPr>
          </a:lstStyle>
          <a:p>
            <a:fld id="{59725C0F-FA10-4EB9-86D9-23A81BEBBB7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71438"/>
            <a:ext cx="82692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7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" name="Picture 39" descr="Westat_Standard_Tag"/>
          <p:cNvPicPr>
            <a:picLocks noChangeAspect="1" noChangeArrowheads="1"/>
          </p:cNvPicPr>
          <p:nvPr/>
        </p:nvPicPr>
        <p:blipFill rotWithShape="1">
          <a:blip r:embed="rId13" cstate="print"/>
          <a:srcRect r="50000"/>
          <a:stretch/>
        </p:blipFill>
        <p:spPr bwMode="auto">
          <a:xfrm>
            <a:off x="217383" y="6424599"/>
            <a:ext cx="1119712" cy="3680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000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DA1C5"/>
        </a:buClr>
        <a:buSzPct val="110000"/>
        <a:buFont typeface="Wingdings" pitchFamily="1" charset="2"/>
        <a:buChar char="§"/>
        <a:defRPr sz="2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6334125"/>
            <a:ext cx="9144000" cy="523875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013200" y="0"/>
            <a:ext cx="5130800" cy="13525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DA1C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52400"/>
            <a:ext cx="796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Trebuchet MS" pitchFamily="1" charset="0"/>
              </a:defRPr>
            </a:lvl1pPr>
          </a:lstStyle>
          <a:p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277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0F4BA9-EED2-4B89-B236-8ED41ACD9F33}" type="slidenum">
              <a:rPr lang="en-US"/>
              <a:pPr/>
              <a:t>‹#›</a:t>
            </a:fld>
            <a:endParaRPr lang="en-US" dirty="0">
              <a:latin typeface="Trebuchet MS" pitchFamily="1" charset="0"/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1676400"/>
            <a:ext cx="7980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1319213"/>
            <a:ext cx="9144000" cy="42862"/>
          </a:xfrm>
          <a:prstGeom prst="rect">
            <a:avLst/>
          </a:prstGeom>
          <a:solidFill>
            <a:srgbClr val="00346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697" tIns="44348" rIns="88697" bIns="44348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467F"/>
              </a:clrFrom>
              <a:clrTo>
                <a:srgbClr val="0046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4" y="6421936"/>
            <a:ext cx="1185158" cy="348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20000"/>
        </a:spcAft>
        <a:buClr>
          <a:srgbClr val="00346C"/>
        </a:buClr>
        <a:buSzPct val="110000"/>
        <a:buFont typeface="Times" pitchFamily="1" charset="0"/>
        <a:buChar char="•"/>
        <a:defRPr sz="2700">
          <a:solidFill>
            <a:srgbClr val="00346C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20000"/>
        </a:spcBef>
        <a:spcAft>
          <a:spcPct val="0"/>
        </a:spcAft>
        <a:buClr>
          <a:srgbClr val="8DA1C5"/>
        </a:buClr>
        <a:buSzPct val="110000"/>
        <a:buFont typeface="Wingdings" pitchFamily="1" charset="2"/>
        <a:buChar char="§"/>
        <a:defRPr sz="2200">
          <a:solidFill>
            <a:srgbClr val="00346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46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346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9050" y="0"/>
            <a:ext cx="9128125" cy="5429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DA1C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6337300"/>
            <a:ext cx="9144000" cy="520700"/>
          </a:xfrm>
          <a:prstGeom prst="rect">
            <a:avLst/>
          </a:prstGeom>
          <a:solidFill>
            <a:srgbClr val="8DA1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3" y="6361113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46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5038" y="6462713"/>
            <a:ext cx="484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46C"/>
                </a:solidFill>
              </a:defRPr>
            </a:lvl1pPr>
          </a:lstStyle>
          <a:p>
            <a:fld id="{0FD56989-7E6D-445B-AA82-8CA8A14E1DE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71438"/>
            <a:ext cx="82692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7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467F"/>
              </a:clrFrom>
              <a:clrTo>
                <a:srgbClr val="0046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4" y="6421936"/>
            <a:ext cx="1185158" cy="348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46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0000"/>
        </a:spcAft>
        <a:buChar char="•"/>
        <a:defRPr sz="2700">
          <a:solidFill>
            <a:srgbClr val="00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288B3"/>
        </a:buClr>
        <a:buSzPct val="110000"/>
        <a:buFont typeface="Wingdings" pitchFamily="1" charset="2"/>
        <a:buChar char="§"/>
        <a:defRPr sz="2200">
          <a:solidFill>
            <a:srgbClr val="00346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46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346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ChangeArrowheads="1"/>
          </p:cNvSpPr>
          <p:nvPr/>
        </p:nvSpPr>
        <p:spPr bwMode="auto">
          <a:xfrm>
            <a:off x="0" y="6334125"/>
            <a:ext cx="9144000" cy="523875"/>
          </a:xfrm>
          <a:prstGeom prst="rect">
            <a:avLst/>
          </a:prstGeom>
          <a:solidFill>
            <a:srgbClr val="003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013200" y="0"/>
            <a:ext cx="5130800" cy="13525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DA1C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52400"/>
            <a:ext cx="7966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364288"/>
            <a:ext cx="190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bg1"/>
                </a:solidFill>
                <a:latin typeface="Trebuchet M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9800" y="6427788"/>
            <a:ext cx="482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042203F-9808-43CF-93AF-A228BAC385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rebuchet MS" pitchFamily="1" charset="0"/>
            </a:endParaRPr>
          </a:p>
        </p:txBody>
      </p:sp>
      <p:sp>
        <p:nvSpPr>
          <p:cNvPr id="307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1676400"/>
            <a:ext cx="7980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28"/>
          <p:cNvSpPr>
            <a:spLocks noChangeArrowheads="1"/>
          </p:cNvSpPr>
          <p:nvPr/>
        </p:nvSpPr>
        <p:spPr bwMode="auto">
          <a:xfrm>
            <a:off x="0" y="1319213"/>
            <a:ext cx="9144000" cy="42862"/>
          </a:xfrm>
          <a:prstGeom prst="rect">
            <a:avLst/>
          </a:prstGeom>
          <a:solidFill>
            <a:srgbClr val="003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97" tIns="44348" rIns="88697" bIns="44348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081" name="Picture 32" descr="Westat_Wordmark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523038"/>
            <a:ext cx="67627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02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346C"/>
          </a:solidFill>
          <a:latin typeface="Arial" charset="0"/>
          <a:ea typeface="ＭＳ Ｐゴシック" pitchFamily="1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20000"/>
        </a:spcAft>
        <a:buClr>
          <a:srgbClr val="00346C"/>
        </a:buClr>
        <a:buSzPct val="110000"/>
        <a:buFont typeface="Times" pitchFamily="18" charset="0"/>
        <a:buChar char="•"/>
        <a:defRPr sz="2700">
          <a:solidFill>
            <a:srgbClr val="00346C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8DA1C5"/>
        </a:buClr>
        <a:buSzPct val="110000"/>
        <a:buFont typeface="Wingdings" pitchFamily="2" charset="2"/>
        <a:buChar char="§"/>
        <a:defRPr sz="2200">
          <a:solidFill>
            <a:srgbClr val="00346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46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46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4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79AE-C9FA-4B43-A11B-7A667DCC8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3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 advTm="10000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lru.net/images/1/12/Mike_pictur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25131"/>
            <a:ext cx="8458200" cy="145522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b="1" dirty="0"/>
              <a:t>Sustaining an Evaluator Community of Practice</a:t>
            </a:r>
            <a:endParaRPr lang="en-US" altLang="en-US" sz="4800" b="1" i="1" dirty="0" smtClean="0"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4256" y="3035808"/>
            <a:ext cx="8290560" cy="317296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David J. Bernstein, Westat, Chair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Hendricks, Evaluation Consultant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Kathryn Newcomer, The George Washington University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Mary Ann Scheirer, Scheirer Consulting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Valerie Jean Caracelli, U.S.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Accountability Office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Brian L. Yoder, American Society for Engineering Education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+++ Current/former Washington Evaluator (WE) Board +++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+++ Washington Evaluator Members +++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+++ AEA Members and Conference Attendees +++</a:t>
            </a:r>
          </a:p>
          <a:p>
            <a:pPr algn="l">
              <a:spcBef>
                <a:spcPct val="0"/>
              </a:spcBef>
              <a:spcAft>
                <a:spcPts val="0"/>
              </a:spcAft>
            </a:pPr>
            <a:r>
              <a:rPr lang="en-U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17, 2014, </a:t>
            </a:r>
            <a:r>
              <a:rPr lang="en-U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1:45-3:15; Room 710, Colorado Convention Ctr.</a:t>
            </a: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:\2014 AEA\w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51585"/>
            <a:ext cx="1764792" cy="11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328" y="494752"/>
            <a:ext cx="19110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17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77645" y="130756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10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00211"/>
            <a:ext cx="5715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460" y="6164827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President-elect David Bernstein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00145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11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460" y="5899363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Anniversary Guests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402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12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460" y="5899363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Anniversary Guests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1741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13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8" y="1081086"/>
            <a:ext cx="3657600" cy="4876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488" y="6115047"/>
            <a:ext cx="3643312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History</a:t>
            </a:r>
          </a:p>
        </p:txBody>
      </p:sp>
    </p:spTree>
    <p:extLst>
      <p:ext uri="{BB962C8B-B14F-4D97-AF65-F5344CB8AC3E}">
        <p14:creationId xmlns:p14="http://schemas.microsoft.com/office/powerpoint/2010/main" val="111470677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14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1247774"/>
            <a:ext cx="5700712" cy="380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0175" y="5129205"/>
            <a:ext cx="6357938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Former WE President Kathy Newcomer</a:t>
            </a:r>
          </a:p>
          <a:p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nd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WE President-elect David Bernstein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2571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15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171575"/>
            <a:ext cx="6886575" cy="4591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460" y="5899363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Secretary Ann Emery and Guests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22316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16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200150"/>
            <a:ext cx="7386639" cy="4924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796" y="6238568"/>
            <a:ext cx="5220929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Neesa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Dshoan</a:t>
            </a:r>
            <a:r>
              <a:rPr lang="en-US" dirty="0">
                <a:solidFill>
                  <a:prstClr val="black"/>
                </a:solidFill>
              </a:rPr>
              <a:t> Wilkerson</a:t>
            </a:r>
          </a:p>
        </p:txBody>
      </p:sp>
    </p:spTree>
    <p:extLst>
      <p:ext uri="{BB962C8B-B14F-4D97-AF65-F5344CB8AC3E}">
        <p14:creationId xmlns:p14="http://schemas.microsoft.com/office/powerpoint/2010/main" val="3173561803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17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204911"/>
            <a:ext cx="7108035" cy="473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4" y="6072185"/>
            <a:ext cx="3643312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President Brian Yoder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53299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18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71575"/>
            <a:ext cx="6715125" cy="4476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0" y="5772165"/>
            <a:ext cx="6500813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Mika Yamashita, WE Historian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Former AEA Treasurer Brian Yates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81736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19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414462"/>
            <a:ext cx="6729414" cy="4486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013" y="6046846"/>
            <a:ext cx="4630993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Guests Enjoying the Anniversary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0944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273134"/>
            <a:ext cx="457200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schemeClr val="tx1"/>
                </a:solidFill>
              </a:rPr>
              <a:pPr/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Session Outline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0744"/>
            <a:ext cx="8229600" cy="5093208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500" b="1" dirty="0" smtClean="0"/>
              <a:t>Facilitator Introductions</a:t>
            </a:r>
            <a:endParaRPr lang="en-US" sz="3500" b="1" dirty="0"/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500" b="1" dirty="0" smtClean="0"/>
              <a:t>Session Introduction</a:t>
            </a: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500" b="1" dirty="0" smtClean="0"/>
              <a:t>Reflections on an Evaluator Community of Practice: Washington Evaluators</a:t>
            </a: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500" b="1" dirty="0" smtClean="0"/>
              <a:t>Think Tank: Sustainable Practices for Maintaining Evaluation Communities</a:t>
            </a:r>
            <a:endParaRPr lang="en-US" sz="3500" b="1" dirty="0"/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500" b="1" dirty="0" smtClean="0"/>
              <a:t>Sharing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20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300162"/>
            <a:ext cx="7272337" cy="4848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233" y="6253318"/>
            <a:ext cx="4630993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Guests Enjoying the Anniversary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69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21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28738"/>
            <a:ext cx="73152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518" y="6338270"/>
            <a:ext cx="4778478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Secretary Ann Emery and Guest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06961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22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200150"/>
            <a:ext cx="73152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6038" y="6143653"/>
            <a:ext cx="4700587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Kathy Newcomer and Mika Yamashita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58326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23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9" y="1085849"/>
            <a:ext cx="3371848" cy="505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8907" y="6200774"/>
            <a:ext cx="3643312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Past-president Eric Abdullateef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7041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24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100138"/>
            <a:ext cx="3457575" cy="5186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186" y="6374988"/>
            <a:ext cx="308886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President Brian Yoder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387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25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181099"/>
            <a:ext cx="7215187" cy="4810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5208" y="6212444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Historian Mika Yamashita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45671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26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352549"/>
            <a:ext cx="6929437" cy="4619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460" y="6164827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President-elect David Bernstein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3749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27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62" y="1171575"/>
            <a:ext cx="4769720" cy="476972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403" y="6076339"/>
            <a:ext cx="7300447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Former WE President Kathy Newcomer and Program Chair Val Caracelli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4577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28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8" y="1352549"/>
            <a:ext cx="6972301" cy="4648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021" y="6164827"/>
            <a:ext cx="4896453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Former WE President Kathy Newcomer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501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29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3" y="1092995"/>
            <a:ext cx="3376612" cy="50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798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87710" y="6243638"/>
            <a:ext cx="599090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schemeClr val="tx1"/>
                </a:solidFill>
              </a:rPr>
              <a:pPr/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Session Introduction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1961"/>
            <a:ext cx="8229600" cy="4516503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What does it take to establish and maintain an evaluation community of practice?</a:t>
            </a:r>
          </a:p>
          <a:p>
            <a:pPr marL="685800" indent="-68580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AutoNum type="arabicPeriod"/>
            </a:pPr>
            <a:r>
              <a:rPr lang="en-US" sz="3200" dirty="0" smtClean="0"/>
              <a:t>A Historical Example: Celebrating 30 Years of the Washington Evaluators</a:t>
            </a:r>
          </a:p>
          <a:p>
            <a:pPr marL="685800" indent="-68580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AutoNum type="arabicPeriod"/>
            </a:pPr>
            <a:r>
              <a:rPr lang="en-US" sz="3200" dirty="0" smtClean="0"/>
              <a:t>Exploring together: Sustainable practices that can support evaluators and the evaluation field.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30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243012"/>
            <a:ext cx="7215188" cy="4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457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31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6" y="1223961"/>
            <a:ext cx="7129462" cy="475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460" y="6164827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President Brian Yoder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35626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32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82655"/>
            <a:ext cx="3509279" cy="4936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460" y="6164827"/>
            <a:ext cx="3893574" cy="353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President-elect David Bernstein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4691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33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3" y="1052515"/>
            <a:ext cx="6993732" cy="466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63" y="5843585"/>
            <a:ext cx="5029200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Brian Yoder and WE Program Chair Val Caracelli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5938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34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1428750"/>
            <a:ext cx="6657975" cy="3714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25" y="5272085"/>
            <a:ext cx="3643312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Time to Celebrate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Anniversary Happy Hour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at the Uptown Tap House</a:t>
            </a:r>
          </a:p>
        </p:txBody>
      </p:sp>
    </p:spTree>
    <p:extLst>
      <p:ext uri="{BB962C8B-B14F-4D97-AF65-F5344CB8AC3E}">
        <p14:creationId xmlns:p14="http://schemas.microsoft.com/office/powerpoint/2010/main" val="2670528915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73134"/>
            <a:ext cx="457200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35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3" name="Picture 3" descr="G:\2014 AEA\w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684348"/>
            <a:ext cx="3886200" cy="35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8344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36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063" y="1214424"/>
            <a:ext cx="627221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Photo Credits:</a:t>
            </a:r>
          </a:p>
          <a:p>
            <a:r>
              <a:rPr lang="en-US" sz="5400" dirty="0" smtClean="0">
                <a:solidFill>
                  <a:prstClr val="black"/>
                </a:solidFill>
              </a:rPr>
              <a:t>Valerie Caracelli</a:t>
            </a:r>
          </a:p>
          <a:p>
            <a:r>
              <a:rPr lang="en-US" sz="5400" dirty="0" smtClean="0">
                <a:solidFill>
                  <a:prstClr val="black"/>
                </a:solidFill>
              </a:rPr>
              <a:t>Ann Emery</a:t>
            </a:r>
          </a:p>
          <a:p>
            <a:r>
              <a:rPr lang="en-US" sz="5400" dirty="0" smtClean="0">
                <a:solidFill>
                  <a:prstClr val="black"/>
                </a:solidFill>
              </a:rPr>
              <a:t>David J. Bernstein</a:t>
            </a:r>
          </a:p>
        </p:txBody>
      </p:sp>
      <p:pic>
        <p:nvPicPr>
          <p:cNvPr id="6" name="Picture 3" descr="G:\2014 AEA\w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2" y="4843803"/>
            <a:ext cx="1585913" cy="14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20399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864" y="1236413"/>
            <a:ext cx="8229600" cy="5046399"/>
          </a:xfrm>
          <a:ln>
            <a:solidFill>
              <a:schemeClr val="tx1"/>
            </a:solidFill>
          </a:ln>
        </p:spPr>
        <p:txBody>
          <a:bodyPr/>
          <a:lstStyle/>
          <a:p>
            <a:pPr lvl="0">
              <a:buClr>
                <a:srgbClr val="86D1EC"/>
              </a:buClr>
              <a:buNone/>
              <a:defRPr/>
            </a:pPr>
            <a:r>
              <a:rPr lang="en-US" sz="4000" b="1" dirty="0" smtClean="0"/>
              <a:t>Washington Evaluators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4000" b="1" dirty="0" smtClean="0"/>
              <a:t>www.washingtonevaluators.com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4000" b="1" u="sng" dirty="0" smtClean="0"/>
              <a:t>Twitter</a:t>
            </a:r>
            <a:r>
              <a:rPr lang="en-US" sz="4000" b="1" dirty="0" smtClean="0"/>
              <a:t>: @washeval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4000" b="1" u="sng" dirty="0" smtClean="0"/>
              <a:t>LinkedIn</a:t>
            </a:r>
            <a:r>
              <a:rPr lang="en-US" sz="4000" b="1" dirty="0" smtClean="0"/>
              <a:t>: Search for Washington Evaluators on LinkedIn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5774F8-A6D9-4BDD-9509-B80AC0E798B4}" type="slidenum">
              <a:rPr lang="en-US" sz="180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" name="Picture 3" descr="G:\2014 AEA\w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17" y="4825354"/>
            <a:ext cx="2217601" cy="12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3266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50" y="173736"/>
            <a:ext cx="7920102" cy="114604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WE Member Input on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Communities of Practice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51" y="1447800"/>
            <a:ext cx="8578469" cy="479755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Networking and Social Activities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Activities that foster personal connections.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“Speed-dating” format to share ideas on topical subjects.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Evaluation-related Resources and Guidance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Website with standardized definitions and resources.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Guidance for evaluators, such as affiliate-area resources.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Case clinics to provide in-depth focus on evaluation issues.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Searchable member directory with interests, tools, etc. (WE has one, but members don’t always complete provide information).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Mentoring and Peer Support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 smtClean="0"/>
              <a:t>Buddy system to pair evaluators by their interests.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dirty="0"/>
              <a:t>Ways of integrating those new to the evaluation community (see mentoring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31200" y="6321616"/>
            <a:ext cx="482600" cy="317500"/>
          </a:xfrm>
        </p:spPr>
        <p:txBody>
          <a:bodyPr/>
          <a:lstStyle/>
          <a:p>
            <a:fld id="{C7CE0AEC-F7E8-417E-8C4F-B4C17916D4DA}" type="slidenum">
              <a:rPr lang="en-US" smtClean="0"/>
              <a:pPr/>
              <a:t>38</a:t>
            </a:fld>
            <a:endParaRPr lang="en-US" dirty="0">
              <a:latin typeface="Trebuchet M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67" y="24384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Think Tank Format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511808"/>
            <a:ext cx="7900416" cy="45689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Per AEA, a </a:t>
            </a:r>
            <a:r>
              <a:rPr lang="en-US" sz="3200" dirty="0">
                <a:solidFill>
                  <a:srgbClr val="FFFF00"/>
                </a:solidFill>
              </a:rPr>
              <a:t>think tank is a </a:t>
            </a:r>
            <a:r>
              <a:rPr lang="en-US" sz="3200" dirty="0" smtClean="0">
                <a:solidFill>
                  <a:srgbClr val="FFFF00"/>
                </a:solidFill>
              </a:rPr>
              <a:t>90-minute </a:t>
            </a:r>
            <a:r>
              <a:rPr lang="en-US" sz="3200" dirty="0">
                <a:solidFill>
                  <a:srgbClr val="FFFF00"/>
                </a:solidFill>
              </a:rPr>
              <a:t>session focusing on 1</a:t>
            </a:r>
            <a:r>
              <a:rPr lang="en-US" sz="3200" dirty="0" smtClean="0">
                <a:solidFill>
                  <a:srgbClr val="FFFF00"/>
                </a:solidFill>
              </a:rPr>
              <a:t> issue/question.</a:t>
            </a: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200" dirty="0" smtClean="0"/>
              <a:t>Small Group Discussion: 20 Minutes.</a:t>
            </a: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US" sz="3200" dirty="0" smtClean="0"/>
              <a:t>Reconvene </a:t>
            </a:r>
            <a:r>
              <a:rPr lang="en-US" sz="3200" dirty="0"/>
              <a:t>to share </a:t>
            </a:r>
            <a:r>
              <a:rPr lang="en-US" sz="3200" dirty="0" smtClean="0"/>
              <a:t>enhanced </a:t>
            </a:r>
            <a:r>
              <a:rPr lang="en-US" sz="3200" dirty="0"/>
              <a:t>understanding through </a:t>
            </a:r>
            <a:r>
              <a:rPr lang="en-US" sz="3200" dirty="0" smtClean="0"/>
              <a:t>discussion </a:t>
            </a:r>
            <a:r>
              <a:rPr lang="en-US" sz="3200" dirty="0"/>
              <a:t>facilitated by </a:t>
            </a:r>
            <a:r>
              <a:rPr lang="en-US" sz="3200" dirty="0" smtClean="0"/>
              <a:t>Chairperson: 20 Minutes.</a:t>
            </a: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None/>
            </a:pPr>
            <a:r>
              <a:rPr lang="en-US" sz="3200" dirty="0"/>
              <a:t>	</a:t>
            </a:r>
            <a:r>
              <a:rPr lang="en-US" sz="3200" dirty="0" smtClean="0"/>
              <a:t>(Concise, Specific, Operational Ideas)</a:t>
            </a: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3"/>
            </a:pPr>
            <a:r>
              <a:rPr lang="en-US" sz="3200" dirty="0" smtClean="0"/>
              <a:t>Wrapping Up/Next Steps: 5 Minutes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31200" y="6321616"/>
            <a:ext cx="482600" cy="317500"/>
          </a:xfrm>
        </p:spPr>
        <p:txBody>
          <a:bodyPr/>
          <a:lstStyle/>
          <a:p>
            <a:fld id="{C7CE0AEC-F7E8-417E-8C4F-B4C17916D4DA}" type="slidenum">
              <a:rPr lang="en-US" smtClean="0"/>
              <a:pPr/>
              <a:t>39</a:t>
            </a:fld>
            <a:endParaRPr lang="en-US" dirty="0">
              <a:latin typeface="Trebuchet M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schemeClr val="tx1"/>
                </a:solidFill>
              </a:rPr>
              <a:pPr/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pic>
        <p:nvPicPr>
          <p:cNvPr id="2050" name="Picture 2" descr="\\Rkw5\vol501$\MFGRP\Bernstein_D\Admin\Pictures\WE zeropoin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2" y="2471166"/>
            <a:ext cx="26090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8680" y="1499616"/>
            <a:ext cx="734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Enjoy the Washington Evaluators 30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Anniversary slide show.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Think Tank Questions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7" y="1353312"/>
            <a:ext cx="7755509" cy="2286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How can evaluation communities of practice take advantage of opportunities and address challenges to sustain evaluators and the evaluation profession</a:t>
            </a:r>
            <a:r>
              <a:rPr lang="en-US" sz="2200" dirty="0" smtClean="0"/>
              <a:t>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What are the opportunities?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What are the challenges?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What practices sustain evaluators?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What practices sustain the evaluation profession?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E0AEC-F7E8-417E-8C4F-B4C17916D4DA}" type="slidenum">
              <a:rPr lang="en-US" smtClean="0"/>
              <a:pPr/>
              <a:t>40</a:t>
            </a:fld>
            <a:endParaRPr lang="en-US" dirty="0">
              <a:latin typeface="Trebuchet MS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3639312"/>
            <a:ext cx="8787384" cy="2689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7952" y="3658945"/>
            <a:ext cx="475488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sz="1500" b="1" dirty="0" smtClean="0">
                <a:solidFill>
                  <a:srgbClr val="00B050"/>
                </a:solidFill>
              </a:rPr>
              <a:t>Sustainable progress.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b="1" dirty="0" smtClean="0">
                <a:solidFill>
                  <a:srgbClr val="00B050"/>
                </a:solidFill>
              </a:rPr>
              <a:t>Operational ideas for AEA affiliates.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b="1" dirty="0" smtClean="0">
                <a:solidFill>
                  <a:srgbClr val="00B050"/>
                </a:solidFill>
              </a:rPr>
              <a:t>Support for evaluators and the profession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5774F8-A6D9-4BDD-9509-B80AC0E798B4}" type="slidenum">
              <a:rPr lang="en-US" sz="180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864" y="1560870"/>
            <a:ext cx="8229600" cy="4602186"/>
          </a:xfrm>
        </p:spPr>
        <p:txBody>
          <a:bodyPr/>
          <a:lstStyle/>
          <a:p>
            <a:pPr lvl="0">
              <a:buClr>
                <a:srgbClr val="86D1EC"/>
              </a:buClr>
              <a:buNone/>
              <a:defRPr/>
            </a:pPr>
            <a:r>
              <a:rPr lang="en-US" sz="3200" dirty="0" smtClean="0"/>
              <a:t>Washington Evaluators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3200" dirty="0" smtClean="0"/>
              <a:t>www.washingtonevaluators.org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3200" u="sng" dirty="0" smtClean="0"/>
              <a:t>Twitter</a:t>
            </a:r>
            <a:r>
              <a:rPr lang="en-US" sz="3200" dirty="0" smtClean="0"/>
              <a:t>: @washeval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3200" u="sng" dirty="0" smtClean="0"/>
              <a:t>LinkedIn</a:t>
            </a:r>
            <a:r>
              <a:rPr lang="en-US" sz="3200" dirty="0" smtClean="0"/>
              <a:t>: Search for Washington Evaluators on LinkedIn</a:t>
            </a:r>
          </a:p>
          <a:p>
            <a:pPr lvl="0">
              <a:buClr>
                <a:srgbClr val="86D1EC"/>
              </a:buClr>
              <a:buNone/>
              <a:defRPr/>
            </a:pPr>
            <a:r>
              <a:rPr lang="en-US" sz="3200" u="sng" dirty="0" smtClean="0"/>
              <a:t>AEA’s Local Affiliates Collaborative</a:t>
            </a:r>
            <a:r>
              <a:rPr lang="en-US" sz="3200" dirty="0"/>
              <a:t>: http://www.lacaea.org/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" y="6373368"/>
            <a:ext cx="3511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Washington Evaluators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2974" y="1645920"/>
            <a:ext cx="7917561" cy="198424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 Evaluators 30</a:t>
            </a:r>
            <a:r>
              <a:rPr lang="en-US" altLang="en-US" sz="3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Anniversary Celebration</a:t>
            </a:r>
            <a:b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1, 2014</a:t>
            </a:r>
            <a:b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Cleveland Park Library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3904488"/>
            <a:ext cx="7486650" cy="235915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 Board:</a:t>
            </a:r>
          </a:p>
          <a:p>
            <a:pPr algn="l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L. Yoder,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endParaRPr lang="en-US" alt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J. Bernstein, President-elect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Abdullateef, Past-president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Hart, Treasurer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Emery, Secretary and Communications Committee Chair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Valerie Caracelli, Program Committee Chair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Kelley, Membership Committee Chair</a:t>
            </a:r>
          </a:p>
          <a:p>
            <a:pPr algn="l">
              <a:spcBef>
                <a:spcPct val="0"/>
              </a:spcBef>
              <a:spcAft>
                <a:spcPts val="0"/>
              </a:spcAft>
            </a:pPr>
            <a:endParaRPr lang="en-US" alt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ts val="0"/>
              </a:spcAft>
            </a:pP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G:\2014 AEA\w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2" y="243025"/>
            <a:ext cx="2112264" cy="11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5363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6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" name="Content Placeholder 4" descr="File:Mike picture.JPG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385888"/>
            <a:ext cx="3757613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7497" y="6000753"/>
            <a:ext cx="3643312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Founding Chair Mike Hendricks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8285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7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92" y="1593748"/>
            <a:ext cx="4653578" cy="3037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14625" y="5272085"/>
            <a:ext cx="3643312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Location for the WE Organizing Meeting September 1984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and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Anniversary Celebration 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8843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8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73" y="1104902"/>
            <a:ext cx="3958365" cy="5038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72892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5" y="152400"/>
            <a:ext cx="8108950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Celebrating 30 Years of WE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5833"/>
            <a:ext cx="8229600" cy="4871545"/>
          </a:xfrm>
        </p:spPr>
        <p:txBody>
          <a:bodyPr/>
          <a:lstStyle/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  <a:p>
            <a:pPr marL="0" indent="0">
              <a:spcBef>
                <a:spcPct val="35000"/>
              </a:spcBef>
              <a:spcAft>
                <a:spcPct val="30000"/>
              </a:spcAft>
              <a:buClr>
                <a:srgbClr val="FFFF00"/>
              </a:buClr>
              <a:buNone/>
            </a:pP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30" y="6297553"/>
            <a:ext cx="472965" cy="457200"/>
          </a:xfrm>
          <a:prstGeom prst="rect">
            <a:avLst/>
          </a:prstGeom>
        </p:spPr>
        <p:txBody>
          <a:bodyPr/>
          <a:lstStyle/>
          <a:p>
            <a:fld id="{40D68A71-3769-425F-96CD-D07FBAC6D387}" type="slidenum">
              <a:rPr lang="en-US" sz="1800">
                <a:solidFill>
                  <a:prstClr val="black"/>
                </a:solidFill>
              </a:rPr>
              <a:pPr/>
              <a:t>9</a:t>
            </a:fld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2" descr="G:\2014 AEA\Best Pics\WE C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3" y="1285874"/>
            <a:ext cx="6356605" cy="47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4753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at_basic">
  <a:themeElements>
    <a:clrScheme name="Westat_basic_12_4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t_basic_12_4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Westat_basic_12_4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asic_12_4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asic_12_4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asic_12_4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asic_12_4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t_basic_12_4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asic_12_4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asic_12_4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asic_12_4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asic_12_4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asic_12_4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t_basic_12_4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8697" tIns="44348" rIns="88697" bIns="4434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Westat_basic</Template>
  <TotalTime>3318</TotalTime>
  <Words>861</Words>
  <Application>Microsoft Office PowerPoint</Application>
  <PresentationFormat>On-screen Show (4:3)</PresentationFormat>
  <Paragraphs>252</Paragraphs>
  <Slides>41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Westat_basic</vt:lpstr>
      <vt:lpstr>Blank Presentation</vt:lpstr>
      <vt:lpstr>Blank Presentation</vt:lpstr>
      <vt:lpstr>Blank Presentation</vt:lpstr>
      <vt:lpstr>1_Blank Presentation</vt:lpstr>
      <vt:lpstr>Office Theme</vt:lpstr>
      <vt:lpstr>Sustaining an Evaluator Community of Practice</vt:lpstr>
      <vt:lpstr>Session Outline</vt:lpstr>
      <vt:lpstr>Session Introduction</vt:lpstr>
      <vt:lpstr>Celebrating 30 Years</vt:lpstr>
      <vt:lpstr>Washington Evaluators 30th Anniversary Celebration October 1, 2014 Cleveland Park Library</vt:lpstr>
      <vt:lpstr>Celebrating 30 Years of WE </vt:lpstr>
      <vt:lpstr>Celebrating 30 Years of WE </vt:lpstr>
      <vt:lpstr>Celebrating 30 Years of WE 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</vt:lpstr>
      <vt:lpstr>Celebrating 30 Years of WE </vt:lpstr>
      <vt:lpstr>Celebrating 30 Years of WE</vt:lpstr>
      <vt:lpstr>Celebrating 30 Years of WE</vt:lpstr>
      <vt:lpstr>Celebrating 30 Years of WE </vt:lpstr>
      <vt:lpstr>Celebrating 30 Years of WE </vt:lpstr>
      <vt:lpstr>Celebrating 30 Years of WE </vt:lpstr>
      <vt:lpstr>Celebrating 30 Years of WE</vt:lpstr>
      <vt:lpstr>Celebrating 30 Years of WE </vt:lpstr>
      <vt:lpstr>Contact Information</vt:lpstr>
      <vt:lpstr>WE Member Input on  Communities of Practice</vt:lpstr>
      <vt:lpstr>Think Tank Format</vt:lpstr>
      <vt:lpstr>Think Tank Questions</vt:lpstr>
      <vt:lpstr>Contact Information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U.S. Federal Government Evaluation Initiatives</dc:title>
  <dc:creator>David Bernstein</dc:creator>
  <cp:lastModifiedBy>David Bernstein</cp:lastModifiedBy>
  <cp:revision>229</cp:revision>
  <cp:lastPrinted>2014-10-06T19:52:37Z</cp:lastPrinted>
  <dcterms:created xsi:type="dcterms:W3CDTF">2013-10-02T15:58:04Z</dcterms:created>
  <dcterms:modified xsi:type="dcterms:W3CDTF">2014-10-22T19:49:19Z</dcterms:modified>
</cp:coreProperties>
</file>