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2.xml" ContentType="application/vnd.openxmlformats-officedocument.drawingml.chartshape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3.xml" ContentType="application/vnd.openxmlformats-officedocument.drawingml.chartshapes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handoutMasterIdLst>
    <p:handoutMasterId r:id="rId22"/>
  </p:handoutMasterIdLst>
  <p:sldIdLst>
    <p:sldId id="256" r:id="rId2"/>
    <p:sldId id="288" r:id="rId3"/>
    <p:sldId id="264" r:id="rId4"/>
    <p:sldId id="282" r:id="rId5"/>
    <p:sldId id="290" r:id="rId6"/>
    <p:sldId id="301" r:id="rId7"/>
    <p:sldId id="260" r:id="rId8"/>
    <p:sldId id="257" r:id="rId9"/>
    <p:sldId id="258" r:id="rId10"/>
    <p:sldId id="259" r:id="rId11"/>
    <p:sldId id="261" r:id="rId12"/>
    <p:sldId id="267" r:id="rId13"/>
    <p:sldId id="268" r:id="rId14"/>
    <p:sldId id="308" r:id="rId15"/>
    <p:sldId id="299" r:id="rId16"/>
    <p:sldId id="297" r:id="rId17"/>
    <p:sldId id="281" r:id="rId18"/>
    <p:sldId id="280" r:id="rId19"/>
    <p:sldId id="305" r:id="rId20"/>
    <p:sldId id="30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B10E7B7-E5CE-ED49-BF9E-5DAF86794FFA}">
          <p14:sldIdLst>
            <p14:sldId id="256"/>
            <p14:sldId id="288"/>
            <p14:sldId id="264"/>
            <p14:sldId id="282"/>
            <p14:sldId id="290"/>
            <p14:sldId id="301"/>
            <p14:sldId id="260"/>
            <p14:sldId id="257"/>
            <p14:sldId id="258"/>
            <p14:sldId id="259"/>
            <p14:sldId id="261"/>
            <p14:sldId id="267"/>
            <p14:sldId id="268"/>
            <p14:sldId id="308"/>
            <p14:sldId id="299"/>
            <p14:sldId id="297"/>
            <p14:sldId id="281"/>
            <p14:sldId id="280"/>
            <p14:sldId id="305"/>
            <p14:sldId id="30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1D13"/>
    <a:srgbClr val="7E2B1C"/>
    <a:srgbClr val="7528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9" d="100"/>
          <a:sy n="99" d="100"/>
        </p:scale>
        <p:origin x="-960" y="23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wiagusstepantoro:Documents:InDEC:Survey%20Knowledge%20Transfer-KOmpilasi%20Dat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Workbook2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wiagusstepantoro:Documents:InDEC:Survey%20Knowledge%20Transfer-KOmpilasi%20Data.xlsx" TargetMode="External"/><Relationship Id="rId2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wiagusstepantoro:Documents:InDEC:Survey%20Knowledge%20Transfer-KOmpilasi%20Dat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wiagusstepantoro:Documents:InDEC:Survey%20Knowledge%20Transfer-KOmpilasi%20Data.xlsx" TargetMode="External"/><Relationship Id="rId2" Type="http://schemas.openxmlformats.org/officeDocument/2006/relationships/chartUserShapes" Target="../drawings/drawing2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wiagusstepantoro:Documents:InDEC:Survey%20Knowledge%20Transfer-KOmpilasi%20Data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wiagusstepantoro:Documents:InDEC:Survey%20Knowledge%20Transfer-KOmpilasi%20Data.xlsx" TargetMode="External"/><Relationship Id="rId2" Type="http://schemas.openxmlformats.org/officeDocument/2006/relationships/chartUserShapes" Target="../drawings/drawing3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wiagusstepantoro:Documents:InDEC:Survey%20Knowledge%20Transfer-KOmpilasi%20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afiliasi!$A$2</c:f>
              <c:strCache>
                <c:ptCount val="1"/>
                <c:pt idx="0">
                  <c:v>Internasional - Multilateral/Bilateral Agency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0"/>
                  <c:y val="0.0052083333333333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afiliasi!$B$2</c:f>
              <c:numCache>
                <c:formatCode>0.0%</c:formatCode>
                <c:ptCount val="1"/>
                <c:pt idx="0">
                  <c:v>0.256756756756757</c:v>
                </c:pt>
              </c:numCache>
            </c:numRef>
          </c:val>
        </c:ser>
        <c:ser>
          <c:idx val="1"/>
          <c:order val="1"/>
          <c:tx>
            <c:strRef>
              <c:f>afiliasi!$A$3</c:f>
              <c:strCache>
                <c:ptCount val="1"/>
                <c:pt idx="0">
                  <c:v>Internasional - INGOs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afiliasi!$B$3</c:f>
              <c:numCache>
                <c:formatCode>0.0%</c:formatCode>
                <c:ptCount val="1"/>
                <c:pt idx="0">
                  <c:v>0.256756756756757</c:v>
                </c:pt>
              </c:numCache>
            </c:numRef>
          </c:val>
        </c:ser>
        <c:ser>
          <c:idx val="2"/>
          <c:order val="2"/>
          <c:tx>
            <c:strRef>
              <c:f>afiliasi!$A$4</c:f>
              <c:strCache>
                <c:ptCount val="1"/>
                <c:pt idx="0">
                  <c:v>Company/Contractors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afiliasi!$B$4</c:f>
              <c:numCache>
                <c:formatCode>0.0%</c:formatCode>
                <c:ptCount val="1"/>
                <c:pt idx="0">
                  <c:v>0.162162162162162</c:v>
                </c:pt>
              </c:numCache>
            </c:numRef>
          </c:val>
        </c:ser>
        <c:ser>
          <c:idx val="3"/>
          <c:order val="3"/>
          <c:tx>
            <c:strRef>
              <c:f>afiliasi!$A$5</c:f>
              <c:strCache>
                <c:ptCount val="1"/>
                <c:pt idx="0">
                  <c:v> Individual / Independent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afiliasi!$B$5</c:f>
              <c:numCache>
                <c:formatCode>0.0%</c:formatCode>
                <c:ptCount val="1"/>
                <c:pt idx="0">
                  <c:v>0.108108108108108</c:v>
                </c:pt>
              </c:numCache>
            </c:numRef>
          </c:val>
        </c:ser>
        <c:ser>
          <c:idx val="4"/>
          <c:order val="4"/>
          <c:tx>
            <c:strRef>
              <c:f>afiliasi!$A$6</c:f>
              <c:strCache>
                <c:ptCount val="1"/>
                <c:pt idx="0">
                  <c:v>Academia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afiliasi!$B$6</c:f>
              <c:numCache>
                <c:formatCode>0.0%</c:formatCode>
                <c:ptCount val="1"/>
                <c:pt idx="0">
                  <c:v>0.0810810810810811</c:v>
                </c:pt>
              </c:numCache>
            </c:numRef>
          </c:val>
        </c:ser>
        <c:ser>
          <c:idx val="5"/>
          <c:order val="5"/>
          <c:tx>
            <c:strRef>
              <c:f>afiliasi!$A$7</c:f>
              <c:strCache>
                <c:ptCount val="1"/>
                <c:pt idx="0">
                  <c:v>Local NGOs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00925925925925926"/>
                  <c:y val="0.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afiliasi!$B$7</c:f>
              <c:numCache>
                <c:formatCode>0.0%</c:formatCode>
                <c:ptCount val="1"/>
                <c:pt idx="0">
                  <c:v>0.0675675675675676</c:v>
                </c:pt>
              </c:numCache>
            </c:numRef>
          </c:val>
        </c:ser>
        <c:ser>
          <c:idx val="6"/>
          <c:order val="6"/>
          <c:tx>
            <c:strRef>
              <c:f>afiliasi!$A$8</c:f>
              <c:strCache>
                <c:ptCount val="1"/>
                <c:pt idx="0">
                  <c:v>Government Institution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049382594536794"/>
                  <c:y val="-0.005207923228346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afiliasi!$B$8</c:f>
              <c:numCache>
                <c:formatCode>0.0%</c:formatCode>
                <c:ptCount val="1"/>
                <c:pt idx="0">
                  <c:v>0.054054054054054</c:v>
                </c:pt>
              </c:numCache>
            </c:numRef>
          </c:val>
        </c:ser>
        <c:ser>
          <c:idx val="7"/>
          <c:order val="7"/>
          <c:tx>
            <c:strRef>
              <c:f>afiliasi!$A$9</c:f>
              <c:strCache>
                <c:ptCount val="1"/>
                <c:pt idx="0">
                  <c:v>Others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172839384660251"/>
                  <c:y val="4.10104986781155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afiliasi!$B$9</c:f>
              <c:numCache>
                <c:formatCode>0.0%</c:formatCode>
                <c:ptCount val="1"/>
                <c:pt idx="0">
                  <c:v>0.0135135135135135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21523112"/>
        <c:axId val="-2103255176"/>
      </c:barChart>
      <c:catAx>
        <c:axId val="-2121523112"/>
        <c:scaling>
          <c:orientation val="maxMin"/>
        </c:scaling>
        <c:delete val="1"/>
        <c:axPos val="l"/>
        <c:majorTickMark val="out"/>
        <c:minorTickMark val="none"/>
        <c:tickLblPos val="none"/>
        <c:crossAx val="-2103255176"/>
        <c:crosses val="autoZero"/>
        <c:auto val="1"/>
        <c:lblAlgn val="ctr"/>
        <c:lblOffset val="100"/>
        <c:noMultiLvlLbl val="0"/>
      </c:catAx>
      <c:valAx>
        <c:axId val="-2103255176"/>
        <c:scaling>
          <c:orientation val="minMax"/>
        </c:scaling>
        <c:delete val="1"/>
        <c:axPos val="t"/>
        <c:numFmt formatCode="0.0%" sourceLinked="1"/>
        <c:majorTickMark val="out"/>
        <c:minorTickMark val="none"/>
        <c:tickLblPos val="none"/>
        <c:crossAx val="-2121523112"/>
        <c:crossesAt val="8.0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'length of experience'!$A$3</c:f>
              <c:strCache>
                <c:ptCount val="1"/>
                <c:pt idx="0">
                  <c:v>&lt; 2 years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0.140727131330806"/>
                  <c:y val="-0.005755823490813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>
                    <a:solidFill>
                      <a:schemeClr val="bg1">
                        <a:lumMod val="85000"/>
                      </a:schemeClr>
                    </a:solidFill>
                    <a:latin typeface="Arial Black"/>
                    <a:cs typeface="Arial Black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'length of experience'!$C$3</c:f>
              <c:numCache>
                <c:formatCode>0.0%</c:formatCode>
                <c:ptCount val="1"/>
                <c:pt idx="0">
                  <c:v>0.148648648648649</c:v>
                </c:pt>
              </c:numCache>
            </c:numRef>
          </c:val>
        </c:ser>
        <c:ser>
          <c:idx val="1"/>
          <c:order val="1"/>
          <c:tx>
            <c:strRef>
              <c:f>'length of experience'!$A$4</c:f>
              <c:strCache>
                <c:ptCount val="1"/>
                <c:pt idx="0">
                  <c:v>≥ 2 years, &lt;5 years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0.126760563380282"/>
                  <c:y val="-0.0028776978417266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>
                    <a:solidFill>
                      <a:schemeClr val="bg1">
                        <a:lumMod val="85000"/>
                      </a:schemeClr>
                    </a:solidFill>
                    <a:latin typeface="Arial Black"/>
                    <a:cs typeface="Arial Black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'length of experience'!$C$4</c:f>
              <c:numCache>
                <c:formatCode>0.0%</c:formatCode>
                <c:ptCount val="1"/>
                <c:pt idx="0">
                  <c:v>0.297297297297297</c:v>
                </c:pt>
              </c:numCache>
            </c:numRef>
          </c:val>
        </c:ser>
        <c:ser>
          <c:idx val="2"/>
          <c:order val="2"/>
          <c:tx>
            <c:strRef>
              <c:f>'length of experience'!$A$5</c:f>
              <c:strCache>
                <c:ptCount val="1"/>
                <c:pt idx="0">
                  <c:v>≥ 5 years, &lt;8 years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0.124866457665014"/>
                  <c:y val="0.00602895341207349"/>
                </c:manualLayout>
              </c:layout>
              <c:spPr/>
              <c:txPr>
                <a:bodyPr/>
                <a:lstStyle/>
                <a:p>
                  <a:pPr>
                    <a:defRPr sz="2000">
                      <a:solidFill>
                        <a:schemeClr val="bg1">
                          <a:lumMod val="85000"/>
                        </a:schemeClr>
                      </a:solidFill>
                      <a:latin typeface="Arial Black"/>
                      <a:cs typeface="Arial Black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>
                    <a:solidFill>
                      <a:schemeClr val="bg1">
                        <a:lumMod val="85000"/>
                      </a:schemeClr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'length of experience'!$C$5</c:f>
              <c:numCache>
                <c:formatCode>0.0%</c:formatCode>
                <c:ptCount val="1"/>
                <c:pt idx="0">
                  <c:v>0.27027027027027</c:v>
                </c:pt>
              </c:numCache>
            </c:numRef>
          </c:val>
        </c:ser>
        <c:ser>
          <c:idx val="3"/>
          <c:order val="3"/>
          <c:tx>
            <c:strRef>
              <c:f>'length of experience'!$A$6</c:f>
              <c:strCache>
                <c:ptCount val="1"/>
                <c:pt idx="0">
                  <c:v>≥ 8 years, &lt;10 years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0.131172839506173"/>
                  <c:y val="0.0"/>
                </c:manualLayout>
              </c:layout>
              <c:spPr/>
              <c:txPr>
                <a:bodyPr/>
                <a:lstStyle/>
                <a:p>
                  <a:pPr>
                    <a:defRPr sz="2000">
                      <a:solidFill>
                        <a:schemeClr val="bg1">
                          <a:lumMod val="85000"/>
                        </a:schemeClr>
                      </a:solidFill>
                      <a:latin typeface="Arial Black"/>
                      <a:cs typeface="Arial Black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bg1">
                        <a:lumMod val="85000"/>
                      </a:schemeClr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'length of experience'!$C$6</c:f>
              <c:numCache>
                <c:formatCode>0.0%</c:formatCode>
                <c:ptCount val="1"/>
                <c:pt idx="0">
                  <c:v>0.189189189189189</c:v>
                </c:pt>
              </c:numCache>
            </c:numRef>
          </c:val>
        </c:ser>
        <c:ser>
          <c:idx val="4"/>
          <c:order val="4"/>
          <c:tx>
            <c:strRef>
              <c:f>'length of experience'!$A$7</c:f>
              <c:strCache>
                <c:ptCount val="1"/>
                <c:pt idx="0">
                  <c:v>≥10 years, &lt;15 years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0123456790123457"/>
                  <c:y val="0.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>
                    <a:solidFill>
                      <a:srgbClr val="BFBFBF"/>
                    </a:solidFill>
                    <a:latin typeface="Arial Black"/>
                    <a:cs typeface="Arial Black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'length of experience'!$C$7</c:f>
              <c:numCache>
                <c:formatCode>0.0%</c:formatCode>
                <c:ptCount val="1"/>
                <c:pt idx="0">
                  <c:v>0.054054054054054</c:v>
                </c:pt>
              </c:numCache>
            </c:numRef>
          </c:val>
        </c:ser>
        <c:ser>
          <c:idx val="5"/>
          <c:order val="5"/>
          <c:tx>
            <c:strRef>
              <c:f>'length of experience'!$A$8</c:f>
              <c:strCache>
                <c:ptCount val="1"/>
                <c:pt idx="0">
                  <c:v>&gt; 15 years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0601851851851852"/>
                  <c:y val="-0.0052083333333333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>
                    <a:solidFill>
                      <a:srgbClr val="BFBFBF"/>
                    </a:solidFill>
                    <a:latin typeface="Arial Black"/>
                    <a:cs typeface="Arial Black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'length of experience'!$C$8</c:f>
              <c:numCache>
                <c:formatCode>0.0%</c:formatCode>
                <c:ptCount val="1"/>
                <c:pt idx="0">
                  <c:v>0.027027027027027</c:v>
                </c:pt>
              </c:numCache>
            </c:numRef>
          </c:val>
        </c:ser>
        <c:ser>
          <c:idx val="6"/>
          <c:order val="6"/>
          <c:tx>
            <c:strRef>
              <c:f>'length of experience'!$A$9</c:f>
              <c:strCache>
                <c:ptCount val="1"/>
                <c:pt idx="0">
                  <c:v>Not sure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0833333333333333"/>
                  <c:y val="-0.00260416666666667"/>
                </c:manualLayout>
              </c:layout>
              <c:spPr/>
              <c:txPr>
                <a:bodyPr/>
                <a:lstStyle/>
                <a:p>
                  <a:pPr>
                    <a:defRPr sz="2000">
                      <a:solidFill>
                        <a:schemeClr val="bg1">
                          <a:lumMod val="75000"/>
                        </a:schemeClr>
                      </a:solidFill>
                      <a:latin typeface="Arial Black"/>
                      <a:cs typeface="Arial Black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bg1">
                        <a:lumMod val="75000"/>
                      </a:schemeClr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'length of experience'!$C$9</c:f>
              <c:numCache>
                <c:formatCode>0.0%</c:formatCode>
                <c:ptCount val="1"/>
                <c:pt idx="0">
                  <c:v>0.0135135135135135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83165096"/>
        <c:axId val="-2082886728"/>
      </c:barChart>
      <c:valAx>
        <c:axId val="-2082886728"/>
        <c:scaling>
          <c:orientation val="minMax"/>
        </c:scaling>
        <c:delete val="1"/>
        <c:axPos val="b"/>
        <c:numFmt formatCode="0.0%" sourceLinked="1"/>
        <c:majorTickMark val="out"/>
        <c:minorTickMark val="none"/>
        <c:tickLblPos val="none"/>
        <c:crossAx val="-2083165096"/>
        <c:crosses val="autoZero"/>
        <c:crossBetween val="between"/>
      </c:valAx>
      <c:catAx>
        <c:axId val="-2083165096"/>
        <c:scaling>
          <c:orientation val="minMax"/>
        </c:scaling>
        <c:delete val="1"/>
        <c:axPos val="l"/>
        <c:majorTickMark val="out"/>
        <c:minorTickMark val="none"/>
        <c:tickLblPos val="none"/>
        <c:crossAx val="-2082886728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518640760182755"/>
          <c:y val="0.0885173058403671"/>
          <c:w val="0.473310853504423"/>
          <c:h val="0.795914802016654"/>
        </c:manualLayout>
      </c:layout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'Work Nature'!$B$2</c:f>
              <c:strCache>
                <c:ptCount val="1"/>
                <c:pt idx="0">
                  <c:v>Responses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Pt>
            <c:idx val="5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Pt>
            <c:idx val="6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</c:dPt>
          <c:dPt>
            <c:idx val="7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Pt>
            <c:idx val="8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10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-3.30517758411663E-18"/>
                  <c:y val="0.0769230769230769"/>
                </c:manualLayout>
              </c:layout>
              <c:spPr/>
              <c:txPr>
                <a:bodyPr/>
                <a:lstStyle/>
                <a:p>
                  <a:pPr>
                    <a:defRPr sz="1800" b="1">
                      <a:solidFill>
                        <a:srgbClr val="FFFFFF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00144227597053532"/>
                  <c:y val="0.0846153846153846"/>
                </c:manualLayout>
              </c:layout>
              <c:spPr/>
              <c:txPr>
                <a:bodyPr/>
                <a:lstStyle/>
                <a:p>
                  <a:pPr>
                    <a:defRPr sz="1800">
                      <a:solidFill>
                        <a:srgbClr val="FFFFFF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00432671434656889"/>
                  <c:y val="0.0770833838077932"/>
                </c:manualLayout>
              </c:layout>
              <c:spPr/>
              <c:txPr>
                <a:bodyPr/>
                <a:lstStyle/>
                <a:p>
                  <a:pPr>
                    <a:defRPr sz="18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00144227597053532"/>
                  <c:y val="0.0768029477084596"/>
                </c:manualLayout>
              </c:layout>
              <c:spPr/>
              <c:txPr>
                <a:bodyPr/>
                <a:lstStyle/>
                <a:p>
                  <a:pPr>
                    <a:defRPr sz="1800" b="1">
                      <a:solidFill>
                        <a:srgbClr val="FFFFFF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00432682791160597"/>
                  <c:y val="0.0794871794871795"/>
                </c:manualLayout>
              </c:layout>
              <c:spPr/>
              <c:txPr>
                <a:bodyPr/>
                <a:lstStyle/>
                <a:p>
                  <a:pPr>
                    <a:defRPr sz="1800">
                      <a:solidFill>
                        <a:srgbClr val="FFFFFF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0"/>
                  <c:y val="0.0871794871794872"/>
                </c:manualLayout>
              </c:layout>
              <c:spPr/>
              <c:txPr>
                <a:bodyPr/>
                <a:lstStyle/>
                <a:p>
                  <a:pPr>
                    <a:defRPr sz="1800">
                      <a:solidFill>
                        <a:srgbClr val="FFFFFF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00432682791160587"/>
                  <c:y val="0.0769230769230769"/>
                </c:manualLayout>
              </c:layout>
              <c:spPr/>
              <c:txPr>
                <a:bodyPr/>
                <a:lstStyle/>
                <a:p>
                  <a:pPr>
                    <a:defRPr sz="1800">
                      <a:solidFill>
                        <a:srgbClr val="FFFFFF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.00144227597053532"/>
                  <c:y val="0.0769230769230769"/>
                </c:manualLayout>
              </c:layout>
              <c:spPr/>
              <c:txPr>
                <a:bodyPr/>
                <a:lstStyle/>
                <a:p>
                  <a:pPr>
                    <a:defRPr sz="1800">
                      <a:solidFill>
                        <a:srgbClr val="FFFFFF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.00144227597053532"/>
                  <c:y val="0.0743589743589744"/>
                </c:manualLayout>
              </c:layout>
              <c:spPr/>
              <c:txPr>
                <a:bodyPr/>
                <a:lstStyle/>
                <a:p>
                  <a:pPr>
                    <a:defRPr sz="1800" b="1">
                      <a:solidFill>
                        <a:srgbClr val="FFFFFF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.00144227597053522"/>
                  <c:y val="0.0666666666666667"/>
                </c:manualLayout>
              </c:layout>
              <c:spPr/>
              <c:txPr>
                <a:bodyPr/>
                <a:lstStyle/>
                <a:p>
                  <a:pPr>
                    <a:defRPr sz="1800">
                      <a:solidFill>
                        <a:srgbClr val="FFFFFF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0.00432682791160608"/>
                  <c:y val="0.0820510801534423"/>
                </c:manualLayout>
              </c:layout>
              <c:spPr/>
              <c:txPr>
                <a:bodyPr/>
                <a:lstStyle/>
                <a:p>
                  <a:pPr>
                    <a:defRPr sz="1800" b="1">
                      <a:solidFill>
                        <a:srgbClr val="FFFFFF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>
                    <a:solidFill>
                      <a:schemeClr val="bg1">
                        <a:lumMod val="65000"/>
                      </a:schemeClr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'Work Nature'!$A$3:$A$13</c:f>
              <c:strCache>
                <c:ptCount val="11"/>
                <c:pt idx="0">
                  <c:v>PROGRAM PLANNING/ DESIGN</c:v>
                </c:pt>
                <c:pt idx="1">
                  <c:v>PROGRAM MANAGEMENT/ ADMINISTRATION</c:v>
                </c:pt>
                <c:pt idx="2">
                  <c:v>M&amp;E SYSTEM DESIGN</c:v>
                </c:pt>
                <c:pt idx="3">
                  <c:v>IMPLEMENTATION OF M&amp;E SYSEM</c:v>
                </c:pt>
                <c:pt idx="4">
                  <c:v>TECHNICAL ADVISORY ON M&amp;E</c:v>
                </c:pt>
                <c:pt idx="5">
                  <c:v>DATABASE/ INFORMATION SYSTEM </c:v>
                </c:pt>
                <c:pt idx="6">
                  <c:v>CAPACITY BUILDING on M&amp;E/ EVALUATION</c:v>
                </c:pt>
                <c:pt idx="7">
                  <c:v>RESEARCH/STUDY</c:v>
                </c:pt>
                <c:pt idx="8">
                  <c:v>EVALUATION</c:v>
                </c:pt>
                <c:pt idx="9">
                  <c:v>MANAGING EVALUATION</c:v>
                </c:pt>
                <c:pt idx="10">
                  <c:v>EVALUATION USE (REPORTING/ PUBLICATION/ ADVOCACY)</c:v>
                </c:pt>
              </c:strCache>
            </c:strRef>
          </c:cat>
          <c:val>
            <c:numRef>
              <c:f>'Work Nature'!$B$3:$B$13</c:f>
              <c:numCache>
                <c:formatCode>0.0%</c:formatCode>
                <c:ptCount val="11"/>
                <c:pt idx="0">
                  <c:v>0.666666666666667</c:v>
                </c:pt>
                <c:pt idx="1">
                  <c:v>0.444444444444444</c:v>
                </c:pt>
                <c:pt idx="2">
                  <c:v>0.555555555555556</c:v>
                </c:pt>
                <c:pt idx="3">
                  <c:v>0.541666666666667</c:v>
                </c:pt>
                <c:pt idx="4">
                  <c:v>0.444444444444444</c:v>
                </c:pt>
                <c:pt idx="5">
                  <c:v>0.375</c:v>
                </c:pt>
                <c:pt idx="6">
                  <c:v>0.486111111111111</c:v>
                </c:pt>
                <c:pt idx="7">
                  <c:v>0.444444444444444</c:v>
                </c:pt>
                <c:pt idx="8">
                  <c:v>0.625</c:v>
                </c:pt>
                <c:pt idx="9">
                  <c:v>0.388888888888889</c:v>
                </c:pt>
                <c:pt idx="10">
                  <c:v>0.583333333333333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"/>
        <c:axId val="-2084387576"/>
        <c:axId val="-2083752968"/>
      </c:barChart>
      <c:catAx>
        <c:axId val="-2084387576"/>
        <c:scaling>
          <c:orientation val="minMax"/>
        </c:scaling>
        <c:delete val="1"/>
        <c:axPos val="b"/>
        <c:majorTickMark val="out"/>
        <c:minorTickMark val="none"/>
        <c:tickLblPos val="none"/>
        <c:crossAx val="-2083752968"/>
        <c:crosses val="autoZero"/>
        <c:auto val="1"/>
        <c:lblAlgn val="ctr"/>
        <c:lblOffset val="100"/>
        <c:noMultiLvlLbl val="0"/>
      </c:catAx>
      <c:valAx>
        <c:axId val="-2083752968"/>
        <c:scaling>
          <c:orientation val="minMax"/>
        </c:scaling>
        <c:delete val="1"/>
        <c:axPos val="l"/>
        <c:numFmt formatCode="0.0%" sourceLinked="1"/>
        <c:majorTickMark val="out"/>
        <c:minorTickMark val="none"/>
        <c:tickLblPos val="none"/>
        <c:crossAx val="-208438757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"/>
          <c:y val="0.0338541666666667"/>
          <c:w val="1.0"/>
          <c:h val="0.966145833333334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0.0892056114513463"/>
                  <c:y val="0.1015625"/>
                </c:manualLayout>
              </c:layout>
              <c:spPr/>
              <c:txPr>
                <a:bodyPr/>
                <a:lstStyle/>
                <a:p>
                  <a:pPr>
                    <a:defRPr sz="2400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effectLst>
                        <a:glow rad="228600">
                          <a:schemeClr val="accent6">
                            <a:satMod val="175000"/>
                            <a:alpha val="40000"/>
                          </a:schemeClr>
                        </a:glow>
                        <a:outerShdw blurRad="50800" dist="38100" algn="l" rotWithShape="0">
                          <a:prstClr val="black">
                            <a:alpha val="40000"/>
                          </a:prstClr>
                        </a:outerShdw>
                      </a:effectLst>
                      <a:latin typeface="Arial Black"/>
                      <a:cs typeface="Arial Black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/>
              <c:txPr>
                <a:bodyPr/>
                <a:lstStyle/>
                <a:p>
                  <a:pPr>
                    <a:defRPr sz="2400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effectLst>
                        <a:glow rad="228600">
                          <a:schemeClr val="accent2">
                            <a:satMod val="175000"/>
                            <a:alpha val="40000"/>
                          </a:schemeClr>
                        </a:glow>
                        <a:outerShdw blurRad="50800" dist="38100" algn="l" rotWithShape="0">
                          <a:prstClr val="black">
                            <a:alpha val="40000"/>
                          </a:prstClr>
                        </a:outerShdw>
                      </a:effectLst>
                      <a:latin typeface="Arial Black"/>
                      <a:cs typeface="Arial Black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spPr/>
              <c:txPr>
                <a:bodyPr/>
                <a:lstStyle/>
                <a:p>
                  <a:pPr>
                    <a:defRPr sz="2400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effectLst>
                        <a:glow rad="228600">
                          <a:schemeClr val="accent6">
                            <a:satMod val="175000"/>
                            <a:alpha val="40000"/>
                          </a:schemeClr>
                        </a:glow>
                        <a:outerShdw blurRad="50800" dist="38100" algn="l" rotWithShape="0">
                          <a:prstClr val="black">
                            <a:alpha val="40000"/>
                          </a:prstClr>
                        </a:outerShdw>
                      </a:effectLst>
                      <a:latin typeface="Arial Black"/>
                      <a:cs typeface="Arial Black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0746386215611937"/>
                  <c:y val="0.0494791666666667"/>
                </c:manualLayout>
              </c:layout>
              <c:spPr/>
              <c:txPr>
                <a:bodyPr/>
                <a:lstStyle/>
                <a:p>
                  <a:pPr>
                    <a:defRPr sz="2400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effectLst>
                        <a:glow rad="228600">
                          <a:schemeClr val="accent4">
                            <a:satMod val="175000"/>
                            <a:alpha val="40000"/>
                          </a:schemeClr>
                        </a:glow>
                        <a:outerShdw blurRad="50800" dist="38100" algn="l" rotWithShape="0">
                          <a:prstClr val="black">
                            <a:alpha val="40000"/>
                          </a:prstClr>
                        </a:outerShdw>
                      </a:effectLst>
                      <a:latin typeface="Arial Black"/>
                      <a:cs typeface="Arial Black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>
                    <a:solidFill>
                      <a:schemeClr val="tx2">
                        <a:lumMod val="20000"/>
                        <a:lumOff val="80000"/>
                      </a:schemeClr>
                    </a:solidFill>
                    <a:effectLst>
                      <a:glow rad="101600">
                        <a:schemeClr val="accent1">
                          <a:satMod val="175000"/>
                          <a:alpha val="40000"/>
                        </a:schemeClr>
                      </a:glow>
                      <a:outerShdw blurRad="50800" dist="38100" algn="l" rotWithShape="0">
                        <a:prstClr val="black">
                          <a:alpha val="40000"/>
                        </a:prstClr>
                      </a:outerShdw>
                    </a:effectLst>
                    <a:latin typeface="Arial Black"/>
                    <a:cs typeface="Arial Black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Exp.Collaboration!$A$2:$A$5</c:f>
              <c:strCache>
                <c:ptCount val="4"/>
                <c:pt idx="0">
                  <c:v>NEVER</c:v>
                </c:pt>
                <c:pt idx="1">
                  <c:v>Once or Twice</c:v>
                </c:pt>
                <c:pt idx="2">
                  <c:v>&gt; 2 times</c:v>
                </c:pt>
                <c:pt idx="3">
                  <c:v>N/A</c:v>
                </c:pt>
              </c:strCache>
            </c:strRef>
          </c:cat>
          <c:val>
            <c:numRef>
              <c:f>Exp.Collaboration!$B$2:$B$5</c:f>
              <c:numCache>
                <c:formatCode>0.0%</c:formatCode>
                <c:ptCount val="4"/>
                <c:pt idx="0">
                  <c:v>0.135135135135135</c:v>
                </c:pt>
                <c:pt idx="1">
                  <c:v>0.283783783783784</c:v>
                </c:pt>
                <c:pt idx="2">
                  <c:v>0.486486486486486</c:v>
                </c:pt>
                <c:pt idx="3">
                  <c:v>0.0945945945945946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1"/>
    </mc:Choice>
    <mc:Fallback>
      <c:style val="21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200617283950617"/>
          <c:y val="0.0703125"/>
          <c:w val="0.959876543209877"/>
          <c:h val="0.882725967847769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</c:dPt>
          <c:dLbls>
            <c:dLbl>
              <c:idx val="0"/>
              <c:layout>
                <c:manualLayout>
                  <c:x val="-7.07296356001121E-18"/>
                  <c:y val="0.1119791666666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0"/>
                  <c:y val="0.1093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6583708480089E-17"/>
                  <c:y val="0.1093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0"/>
                  <c:y val="0.1093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0"/>
                  <c:y val="0.1093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>
                    <a:solidFill>
                      <a:srgbClr val="DED2C2"/>
                    </a:solidFill>
                    <a:latin typeface="Arial Rounded MT Bold"/>
                    <a:cs typeface="Arial Rounded MT Bold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Sheet6!$A$3:$A$7</c:f>
              <c:strCache>
                <c:ptCount val="5"/>
                <c:pt idx="0">
                  <c:v>N/A - Never</c:v>
                </c:pt>
                <c:pt idx="1">
                  <c:v>M&amp;E Design</c:v>
                </c:pt>
                <c:pt idx="2">
                  <c:v>M&amp;E Implementation</c:v>
                </c:pt>
                <c:pt idx="3">
                  <c:v>EVALUATION</c:v>
                </c:pt>
                <c:pt idx="4">
                  <c:v>ECB</c:v>
                </c:pt>
              </c:strCache>
            </c:strRef>
          </c:cat>
          <c:val>
            <c:numRef>
              <c:f>Sheet6!$B$3:$B$7</c:f>
              <c:numCache>
                <c:formatCode>0.0%</c:formatCode>
                <c:ptCount val="5"/>
                <c:pt idx="0">
                  <c:v>0.22972972972973</c:v>
                </c:pt>
                <c:pt idx="1">
                  <c:v>0.351351351351351</c:v>
                </c:pt>
                <c:pt idx="2">
                  <c:v>0.418918918918919</c:v>
                </c:pt>
                <c:pt idx="3">
                  <c:v>0.567567567567568</c:v>
                </c:pt>
                <c:pt idx="4">
                  <c:v>0.297297297297297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-2082875848"/>
        <c:axId val="-2081453976"/>
      </c:barChart>
      <c:catAx>
        <c:axId val="-2082875848"/>
        <c:scaling>
          <c:orientation val="minMax"/>
        </c:scaling>
        <c:delete val="1"/>
        <c:axPos val="b"/>
        <c:majorTickMark val="out"/>
        <c:minorTickMark val="none"/>
        <c:tickLblPos val="none"/>
        <c:crossAx val="-2081453976"/>
        <c:crosses val="autoZero"/>
        <c:auto val="1"/>
        <c:lblAlgn val="ctr"/>
        <c:lblOffset val="100"/>
        <c:noMultiLvlLbl val="0"/>
      </c:catAx>
      <c:valAx>
        <c:axId val="-2081453976"/>
        <c:scaling>
          <c:orientation val="minMax"/>
        </c:scaling>
        <c:delete val="1"/>
        <c:axPos val="l"/>
        <c:numFmt formatCode="0.0%" sourceLinked="1"/>
        <c:majorTickMark val="out"/>
        <c:minorTickMark val="none"/>
        <c:tickLblPos val="none"/>
        <c:crossAx val="-20828758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200617283950617"/>
          <c:y val="0.0302083333333333"/>
          <c:w val="0.743597866238942"/>
          <c:h val="0.809270833333333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Sheet7!$A$2</c:f>
              <c:strCache>
                <c:ptCount val="1"/>
                <c:pt idx="0">
                  <c:v>NEVER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 w="47625">
              <a:noFill/>
            </a:ln>
          </c:spPr>
          <c:invertIfNegative val="0"/>
          <c:dLbls>
            <c:dLbl>
              <c:idx val="0"/>
              <c:spPr/>
              <c:txPr>
                <a:bodyPr/>
                <a:lstStyle/>
                <a:p>
                  <a:pPr>
                    <a:defRPr sz="2800" b="1">
                      <a:solidFill>
                        <a:srgbClr val="6E2619"/>
                      </a:solidFill>
                      <a:effectLst>
                        <a:glow rad="228600">
                          <a:schemeClr val="accent5">
                            <a:satMod val="175000"/>
                            <a:alpha val="40000"/>
                          </a:schemeClr>
                        </a:glow>
                      </a:effectLst>
                      <a:latin typeface="Arial Black"/>
                      <a:cs typeface="Arial Black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/>
              <c:txPr>
                <a:bodyPr/>
                <a:lstStyle/>
                <a:p>
                  <a:pPr>
                    <a:defRPr sz="2800" b="1">
                      <a:solidFill>
                        <a:srgbClr val="6E2619"/>
                      </a:solidFill>
                      <a:effectLst>
                        <a:glow rad="228600">
                          <a:schemeClr val="accent5">
                            <a:satMod val="175000"/>
                            <a:alpha val="40000"/>
                          </a:schemeClr>
                        </a:glow>
                      </a:effectLst>
                      <a:latin typeface="Arial Rounded MT Bold"/>
                      <a:cs typeface="Arial Rounded MT Bold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/>
              <c:txPr>
                <a:bodyPr/>
                <a:lstStyle/>
                <a:p>
                  <a:pPr>
                    <a:defRPr sz="2800" b="1">
                      <a:solidFill>
                        <a:srgbClr val="6E2619"/>
                      </a:solidFill>
                      <a:effectLst>
                        <a:glow rad="228600">
                          <a:schemeClr val="accent5">
                            <a:satMod val="175000"/>
                            <a:alpha val="40000"/>
                          </a:schemeClr>
                        </a:glow>
                      </a:effectLst>
                      <a:latin typeface="Arial Black"/>
                      <a:cs typeface="Arial Black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>
                    <a:solidFill>
                      <a:srgbClr val="6E2619"/>
                    </a:solidFill>
                    <a:latin typeface="Arial Rounded MT Bold"/>
                    <a:cs typeface="Arial Rounded MT Bold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Sheet7!$B$1:$E$1</c:f>
              <c:strCache>
                <c:ptCount val="4"/>
                <c:pt idx="0">
                  <c:v>LEADING</c:v>
                </c:pt>
                <c:pt idx="1">
                  <c:v>LARGE CONTRIBUTION</c:v>
                </c:pt>
                <c:pt idx="2">
                  <c:v>SMALL CONTRIBUTION</c:v>
                </c:pt>
                <c:pt idx="3">
                  <c:v>OBSERVER ONLY</c:v>
                </c:pt>
              </c:strCache>
            </c:strRef>
          </c:cat>
          <c:val>
            <c:numRef>
              <c:f>Sheet7!$B$2:$E$2</c:f>
              <c:numCache>
                <c:formatCode>0.0%</c:formatCode>
                <c:ptCount val="4"/>
                <c:pt idx="0">
                  <c:v>0.5224</c:v>
                </c:pt>
                <c:pt idx="1">
                  <c:v>0.2239</c:v>
                </c:pt>
                <c:pt idx="2">
                  <c:v>0.3433</c:v>
                </c:pt>
                <c:pt idx="3">
                  <c:v>0.6269</c:v>
                </c:pt>
              </c:numCache>
            </c:numRef>
          </c:val>
        </c:ser>
        <c:ser>
          <c:idx val="1"/>
          <c:order val="1"/>
          <c:tx>
            <c:strRef>
              <c:f>Sheet7!$A$3</c:f>
              <c:strCache>
                <c:ptCount val="1"/>
                <c:pt idx="0">
                  <c:v>Once or Twice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47625">
              <a:noFill/>
            </a:ln>
          </c:spPr>
          <c:invertIfNegative val="0"/>
          <c:dLbls>
            <c:dLbl>
              <c:idx val="2"/>
              <c:spPr/>
              <c:txPr>
                <a:bodyPr/>
                <a:lstStyle/>
                <a:p>
                  <a:pPr>
                    <a:defRPr sz="2800">
                      <a:solidFill>
                        <a:schemeClr val="tx2">
                          <a:lumMod val="50000"/>
                        </a:schemeClr>
                      </a:solidFill>
                      <a:effectLst>
                        <a:glow rad="228600">
                          <a:schemeClr val="accent2">
                            <a:satMod val="175000"/>
                            <a:alpha val="40000"/>
                          </a:schemeClr>
                        </a:glow>
                      </a:effectLst>
                      <a:latin typeface="Arial Rounded MT Bold"/>
                      <a:cs typeface="Arial Rounded MT Bold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>
                    <a:solidFill>
                      <a:schemeClr val="tx2">
                        <a:lumMod val="50000"/>
                      </a:schemeClr>
                    </a:solidFill>
                    <a:latin typeface="Arial Rounded MT Bold"/>
                    <a:cs typeface="Arial Rounded MT Bold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Sheet7!$B$1:$E$1</c:f>
              <c:strCache>
                <c:ptCount val="4"/>
                <c:pt idx="0">
                  <c:v>LEADING</c:v>
                </c:pt>
                <c:pt idx="1">
                  <c:v>LARGE CONTRIBUTION</c:v>
                </c:pt>
                <c:pt idx="2">
                  <c:v>SMALL CONTRIBUTION</c:v>
                </c:pt>
                <c:pt idx="3">
                  <c:v>OBSERVER ONLY</c:v>
                </c:pt>
              </c:strCache>
            </c:strRef>
          </c:cat>
          <c:val>
            <c:numRef>
              <c:f>Sheet7!$B$3:$E$3</c:f>
              <c:numCache>
                <c:formatCode>0.0%</c:formatCode>
                <c:ptCount val="4"/>
                <c:pt idx="0">
                  <c:v>0.2388</c:v>
                </c:pt>
                <c:pt idx="1">
                  <c:v>0.2836</c:v>
                </c:pt>
                <c:pt idx="2">
                  <c:v>0.3134</c:v>
                </c:pt>
                <c:pt idx="3">
                  <c:v>0.194</c:v>
                </c:pt>
              </c:numCache>
            </c:numRef>
          </c:val>
        </c:ser>
        <c:ser>
          <c:idx val="2"/>
          <c:order val="2"/>
          <c:tx>
            <c:strRef>
              <c:f>Sheet7!$A$4</c:f>
              <c:strCache>
                <c:ptCount val="1"/>
                <c:pt idx="0">
                  <c:v>Often (&gt;2 times)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 w="47625">
              <a:noFill/>
            </a:ln>
          </c:spPr>
          <c:invertIfNegative val="0"/>
          <c:dLbls>
            <c:dLbl>
              <c:idx val="0"/>
              <c:spPr/>
              <c:txPr>
                <a:bodyPr/>
                <a:lstStyle/>
                <a:p>
                  <a:pPr>
                    <a:defRPr sz="2000" b="1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latin typeface="Arial Rounded MT Bold"/>
                      <a:cs typeface="Arial Rounded MT Bold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/>
              <c:txPr>
                <a:bodyPr/>
                <a:lstStyle/>
                <a:p>
                  <a:pPr>
                    <a:defRPr sz="2800" b="1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effectLst>
                        <a:glow rad="228600">
                          <a:schemeClr val="accent6">
                            <a:satMod val="175000"/>
                            <a:alpha val="40000"/>
                          </a:schemeClr>
                        </a:glow>
                      </a:effectLst>
                      <a:latin typeface="Arial Black"/>
                      <a:cs typeface="Arial Black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/>
              <c:txPr>
                <a:bodyPr/>
                <a:lstStyle/>
                <a:p>
                  <a:pPr>
                    <a:defRPr sz="1800" b="1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latin typeface="Arial Rounded MT Bold"/>
                      <a:cs typeface="Arial Rounded MT Bold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/>
              <c:txPr>
                <a:bodyPr/>
                <a:lstStyle/>
                <a:p>
                  <a:pPr>
                    <a:defRPr sz="1600" b="1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latin typeface="Arial Rounded MT Bold"/>
                      <a:cs typeface="Arial Rounded MT Bold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>
                    <a:solidFill>
                      <a:schemeClr val="tx2">
                        <a:lumMod val="20000"/>
                        <a:lumOff val="80000"/>
                      </a:schemeClr>
                    </a:solidFill>
                    <a:latin typeface="Arial Rounded MT Bold"/>
                    <a:cs typeface="Arial Rounded MT Bold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Sheet7!$B$1:$E$1</c:f>
              <c:strCache>
                <c:ptCount val="4"/>
                <c:pt idx="0">
                  <c:v>LEADING</c:v>
                </c:pt>
                <c:pt idx="1">
                  <c:v>LARGE CONTRIBUTION</c:v>
                </c:pt>
                <c:pt idx="2">
                  <c:v>SMALL CONTRIBUTION</c:v>
                </c:pt>
                <c:pt idx="3">
                  <c:v>OBSERVER ONLY</c:v>
                </c:pt>
              </c:strCache>
            </c:strRef>
          </c:cat>
          <c:val>
            <c:numRef>
              <c:f>Sheet7!$B$4:$E$4</c:f>
              <c:numCache>
                <c:formatCode>0.0%</c:formatCode>
                <c:ptCount val="4"/>
                <c:pt idx="0">
                  <c:v>0.209</c:v>
                </c:pt>
                <c:pt idx="1">
                  <c:v>0.403</c:v>
                </c:pt>
                <c:pt idx="2">
                  <c:v>0.2687</c:v>
                </c:pt>
                <c:pt idx="3">
                  <c:v>0.1343</c:v>
                </c:pt>
              </c:numCache>
            </c:numRef>
          </c:val>
        </c:ser>
        <c:ser>
          <c:idx val="3"/>
          <c:order val="3"/>
          <c:tx>
            <c:strRef>
              <c:f>Sheet7!$A$5</c:f>
              <c:strCache>
                <c:ptCount val="1"/>
                <c:pt idx="0">
                  <c:v>Very Often/Always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  <a:ln w="47625">
              <a:noFill/>
            </a:ln>
          </c:spPr>
          <c:invertIfNegative val="0"/>
          <c:dLbls>
            <c:txPr>
              <a:bodyPr/>
              <a:lstStyle/>
              <a:p>
                <a:pPr>
                  <a:defRPr sz="1100" b="1">
                    <a:solidFill>
                      <a:srgbClr val="F6DDD8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Sheet7!$B$1:$E$1</c:f>
              <c:strCache>
                <c:ptCount val="4"/>
                <c:pt idx="0">
                  <c:v>LEADING</c:v>
                </c:pt>
                <c:pt idx="1">
                  <c:v>LARGE CONTRIBUTION</c:v>
                </c:pt>
                <c:pt idx="2">
                  <c:v>SMALL CONTRIBUTION</c:v>
                </c:pt>
                <c:pt idx="3">
                  <c:v>OBSERVER ONLY</c:v>
                </c:pt>
              </c:strCache>
            </c:strRef>
          </c:cat>
          <c:val>
            <c:numRef>
              <c:f>Sheet7!$B$5:$E$5</c:f>
              <c:numCache>
                <c:formatCode>0.0%</c:formatCode>
                <c:ptCount val="4"/>
                <c:pt idx="0">
                  <c:v>0.0299</c:v>
                </c:pt>
                <c:pt idx="1">
                  <c:v>0.0896</c:v>
                </c:pt>
                <c:pt idx="2">
                  <c:v>0.0746</c:v>
                </c:pt>
                <c:pt idx="3">
                  <c:v>0.0448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-2084422328"/>
        <c:axId val="2127709240"/>
      </c:barChart>
      <c:catAx>
        <c:axId val="-208442232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>
                <a:solidFill>
                  <a:schemeClr val="accent6"/>
                </a:solidFill>
                <a:latin typeface="Abadi MT Condensed Extra Bold"/>
                <a:cs typeface="Abadi MT Condensed Extra Bold"/>
              </a:defRPr>
            </a:pPr>
            <a:endParaRPr lang="en-US"/>
          </a:p>
        </c:txPr>
        <c:crossAx val="2127709240"/>
        <c:crosses val="autoZero"/>
        <c:auto val="1"/>
        <c:lblAlgn val="ctr"/>
        <c:lblOffset val="100"/>
        <c:noMultiLvlLbl val="0"/>
      </c:catAx>
      <c:valAx>
        <c:axId val="212770924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one"/>
        <c:crossAx val="-20844223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7281277340332"/>
          <c:y val="0.00238927165354331"/>
          <c:w val="0.220373043647322"/>
          <c:h val="0.879596456692913"/>
        </c:manualLayout>
      </c:layout>
      <c:overlay val="0"/>
      <c:txPr>
        <a:bodyPr/>
        <a:lstStyle/>
        <a:p>
          <a:pPr>
            <a:defRPr sz="2400">
              <a:solidFill>
                <a:schemeClr val="tx1"/>
              </a:solidFill>
              <a:latin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423043805878017"/>
          <c:y val="0.0874382321303336"/>
          <c:w val="0.940437188260865"/>
          <c:h val="0.90705314763530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Sheet8!$A$11</c:f>
              <c:strCache>
                <c:ptCount val="1"/>
                <c:pt idx="0">
                  <c:v>Average Rating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571D13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5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</c:dPt>
          <c:dPt>
            <c:idx val="6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</c:dPt>
          <c:dLbls>
            <c:dLbl>
              <c:idx val="0"/>
              <c:layout>
                <c:manualLayout>
                  <c:x val="-0.0913396198540995"/>
                  <c:y val="-0.002272524323741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0883449961227528"/>
                  <c:y val="1.78953013917713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0928369906713798"/>
                  <c:y val="-0.002272524323741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0883448782195388"/>
                  <c:y val="-0.002272524323741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09433436148866"/>
                  <c:y val="1.78953013917713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0.0767328155667813"/>
                  <c:y val="-0.004545048647482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0.0898422490368192"/>
                  <c:y val="1.78953013917713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>
                    <a:solidFill>
                      <a:schemeClr val="bg1"/>
                    </a:solidFill>
                    <a:effectLst>
                      <a:outerShdw blurRad="50800" dist="38100" dir="27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Abadi MT Condensed Extra Bold"/>
                    <a:cs typeface="Abadi MT Condensed Extra Bold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Sheet8!$B$10:$H$10</c:f>
              <c:strCache>
                <c:ptCount val="7"/>
                <c:pt idx="0">
                  <c:v>Theoretical/Conceptual Knowledge</c:v>
                </c:pt>
                <c:pt idx="1">
                  <c:v>How to design &amp; implement M&amp;E System</c:v>
                </c:pt>
                <c:pt idx="2">
                  <c:v>How to design &amp; conduct evaluation</c:v>
                </c:pt>
                <c:pt idx="3">
                  <c:v>How to commision &amp; manage evaluation</c:v>
                </c:pt>
                <c:pt idx="4">
                  <c:v>How to design &amp; implement ECB</c:v>
                </c:pt>
                <c:pt idx="5">
                  <c:v>How to promote the use of evaluation</c:v>
                </c:pt>
                <c:pt idx="6">
                  <c:v>Knowledge on cultural, ethical &amp; standards aspect in evaluation</c:v>
                </c:pt>
              </c:strCache>
            </c:strRef>
          </c:cat>
          <c:val>
            <c:numRef>
              <c:f>Sheet8!$B$11:$H$11</c:f>
              <c:numCache>
                <c:formatCode>General</c:formatCode>
                <c:ptCount val="7"/>
                <c:pt idx="0">
                  <c:v>4.35</c:v>
                </c:pt>
                <c:pt idx="1">
                  <c:v>4.149999999999999</c:v>
                </c:pt>
                <c:pt idx="2">
                  <c:v>4.04</c:v>
                </c:pt>
                <c:pt idx="3">
                  <c:v>3.82</c:v>
                </c:pt>
                <c:pt idx="4">
                  <c:v>3.84</c:v>
                </c:pt>
                <c:pt idx="5">
                  <c:v>3.55</c:v>
                </c:pt>
                <c:pt idx="6">
                  <c:v>3.65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-2122667896"/>
        <c:axId val="-2083935288"/>
      </c:barChart>
      <c:catAx>
        <c:axId val="-2122667896"/>
        <c:scaling>
          <c:orientation val="maxMin"/>
        </c:scaling>
        <c:delete val="1"/>
        <c:axPos val="l"/>
        <c:majorTickMark val="out"/>
        <c:minorTickMark val="none"/>
        <c:tickLblPos val="none"/>
        <c:crossAx val="-2083935288"/>
        <c:crosses val="autoZero"/>
        <c:auto val="1"/>
        <c:lblAlgn val="ctr"/>
        <c:lblOffset val="100"/>
        <c:noMultiLvlLbl val="0"/>
      </c:catAx>
      <c:valAx>
        <c:axId val="-2083935288"/>
        <c:scaling>
          <c:orientation val="minMax"/>
          <c:min val="0.0"/>
        </c:scaling>
        <c:delete val="0"/>
        <c:axPos val="t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-2122667896"/>
        <c:crosses val="autoZero"/>
        <c:crossBetween val="between"/>
        <c:majorUnit val="1.0"/>
      </c:valAx>
    </c:plotArea>
    <c:plotVisOnly val="1"/>
    <c:dispBlanksAs val="gap"/>
    <c:showDLblsOverMax val="0"/>
  </c:chart>
  <c:txPr>
    <a:bodyPr/>
    <a:lstStyle/>
    <a:p>
      <a:pPr>
        <a:defRPr sz="2000">
          <a:latin typeface="Arial Narrow"/>
          <a:cs typeface="Arial Narrow"/>
        </a:defRPr>
      </a:pPr>
      <a:endParaRPr lang="en-US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Sheet9!$I$1</c:f>
              <c:strCache>
                <c:ptCount val="1"/>
                <c:pt idx="0">
                  <c:v>Average Rating</c:v>
                </c:pt>
              </c:strCache>
            </c:strRef>
          </c:tx>
          <c:invertIfNegative val="0"/>
          <c:dPt>
            <c:idx val="3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5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6"/>
            <c:invertIfNegative val="0"/>
            <c:bubble3D val="0"/>
            <c:spPr>
              <a:solidFill>
                <a:schemeClr val="accent6"/>
              </a:solidFill>
            </c:spPr>
          </c:dPt>
          <c:dPt>
            <c:idx val="7"/>
            <c:invertIfNegative val="0"/>
            <c:bubble3D val="0"/>
            <c:spPr>
              <a:solidFill>
                <a:schemeClr val="accent6"/>
              </a:solidFill>
            </c:spPr>
          </c:dPt>
          <c:dPt>
            <c:idx val="8"/>
            <c:invertIfNegative val="0"/>
            <c:bubble3D val="0"/>
            <c:spPr>
              <a:solidFill>
                <a:schemeClr val="accent6"/>
              </a:solidFill>
            </c:spPr>
          </c:dPt>
          <c:dPt>
            <c:idx val="9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10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11"/>
            <c:invertIfNegative val="0"/>
            <c:bubble3D val="0"/>
            <c:spPr>
              <a:solidFill>
                <a:schemeClr val="accent3"/>
              </a:solidFill>
            </c:spPr>
          </c:dPt>
          <c:dLbls>
            <c:dLbl>
              <c:idx val="0"/>
              <c:layout>
                <c:manualLayout>
                  <c:x val="-0.0695896907373682"/>
                  <c:y val="-0.00260416666666667"/>
                </c:manualLayout>
              </c:layout>
              <c:spPr/>
              <c:txPr>
                <a:bodyPr/>
                <a:lstStyle/>
                <a:p>
                  <a:pPr>
                    <a:defRPr sz="2000" b="1">
                      <a:solidFill>
                        <a:srgbClr val="3C231F"/>
                      </a:solidFill>
                      <a:latin typeface="Calibri"/>
                      <a:cs typeface="Calibri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0695895716179374"/>
                  <c:y val="-9.54850080601506E-17"/>
                </c:manualLayout>
              </c:layout>
              <c:spPr/>
              <c:txPr>
                <a:bodyPr/>
                <a:lstStyle/>
                <a:p>
                  <a:pPr>
                    <a:defRPr sz="2000" b="1">
                      <a:solidFill>
                        <a:srgbClr val="3C231F"/>
                      </a:solidFill>
                      <a:latin typeface="Calibri"/>
                      <a:cs typeface="Calibri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0695895716179374"/>
                  <c:y val="9.54850080601506E-17"/>
                </c:manualLayout>
              </c:layout>
              <c:spPr/>
              <c:txPr>
                <a:bodyPr/>
                <a:lstStyle/>
                <a:p>
                  <a:pPr>
                    <a:defRPr sz="2000" b="1">
                      <a:solidFill>
                        <a:schemeClr val="accent6">
                          <a:lumMod val="50000"/>
                        </a:schemeClr>
                      </a:solidFill>
                      <a:latin typeface="Calibri"/>
                      <a:cs typeface="Calibri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0695895716179373"/>
                  <c:y val="-0.0078125"/>
                </c:manualLayout>
              </c:layout>
              <c:spPr/>
              <c:txPr>
                <a:bodyPr/>
                <a:lstStyle/>
                <a:p>
                  <a:pPr>
                    <a:defRPr sz="2000" b="1">
                      <a:solidFill>
                        <a:srgbClr val="A53926"/>
                      </a:solidFill>
                      <a:latin typeface="Calibri"/>
                      <a:cs typeface="Calibri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0680767548436343"/>
                  <c:y val="-0.00260416666666667"/>
                </c:manualLayout>
              </c:layout>
              <c:spPr/>
              <c:txPr>
                <a:bodyPr/>
                <a:lstStyle/>
                <a:p>
                  <a:pPr>
                    <a:defRPr sz="2000" b="1">
                      <a:solidFill>
                        <a:srgbClr val="A53926"/>
                      </a:solidFill>
                      <a:latin typeface="Calibri"/>
                      <a:cs typeface="Calibri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0.0711023883922403"/>
                  <c:y val="-0.00520833333333333"/>
                </c:manualLayout>
              </c:layout>
              <c:spPr/>
              <c:txPr>
                <a:bodyPr/>
                <a:lstStyle/>
                <a:p>
                  <a:pPr>
                    <a:defRPr sz="2000" b="1">
                      <a:solidFill>
                        <a:srgbClr val="A53926"/>
                      </a:solidFill>
                      <a:latin typeface="Calibri"/>
                      <a:cs typeface="Calibri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0.0650511212950283"/>
                  <c:y val="-4.77425040300751E-17"/>
                </c:manualLayout>
              </c:layout>
              <c:spPr/>
              <c:txPr>
                <a:bodyPr/>
                <a:lstStyle/>
                <a:p>
                  <a:pPr>
                    <a:defRPr sz="2000" b="1">
                      <a:solidFill>
                        <a:srgbClr val="D9DEE4"/>
                      </a:solidFill>
                      <a:latin typeface="Calibri"/>
                      <a:cs typeface="Calibri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0.0726152051665432"/>
                  <c:y val="-0.00260437171916015"/>
                </c:manualLayout>
              </c:layout>
              <c:spPr/>
              <c:txPr>
                <a:bodyPr/>
                <a:lstStyle/>
                <a:p>
                  <a:pPr>
                    <a:defRPr sz="2000" b="1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latin typeface="Calibri"/>
                      <a:cs typeface="Calibri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0.0695895716179373"/>
                  <c:y val="-0.00260416666666667"/>
                </c:manualLayout>
              </c:layout>
              <c:spPr/>
              <c:txPr>
                <a:bodyPr/>
                <a:lstStyle/>
                <a:p>
                  <a:pPr>
                    <a:defRPr sz="2000" b="1">
                      <a:solidFill>
                        <a:srgbClr val="D9DEE4"/>
                      </a:solidFill>
                      <a:latin typeface="Calibri"/>
                      <a:cs typeface="Calibri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0.0665639380693313"/>
                  <c:y val="-0.00520853838582679"/>
                </c:manualLayout>
              </c:layout>
              <c:spPr/>
              <c:txPr>
                <a:bodyPr/>
                <a:lstStyle/>
                <a:p>
                  <a:pPr>
                    <a:defRPr sz="2000" b="1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latin typeface="Calibri"/>
                      <a:cs typeface="Calibri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0.0665639380693314"/>
                  <c:y val="-1.19356260075187E-17"/>
                </c:manualLayout>
              </c:layout>
              <c:spPr/>
              <c:txPr>
                <a:bodyPr/>
                <a:lstStyle/>
                <a:p>
                  <a:pPr>
                    <a:defRPr sz="2000" b="1">
                      <a:solidFill>
                        <a:srgbClr val="F6DDD8"/>
                      </a:solidFill>
                      <a:latin typeface="Calibri"/>
                      <a:cs typeface="Calibri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0.0711023883922403"/>
                  <c:y val="-0.0078125"/>
                </c:manualLayout>
              </c:layout>
              <c:spPr/>
              <c:txPr>
                <a:bodyPr/>
                <a:lstStyle/>
                <a:p>
                  <a:pPr>
                    <a:defRPr sz="2000" b="1">
                      <a:solidFill>
                        <a:srgbClr val="F6DDD8"/>
                      </a:solidFill>
                      <a:latin typeface="Calibri"/>
                      <a:cs typeface="Calibri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>
                    <a:solidFill>
                      <a:schemeClr val="bg1">
                        <a:lumMod val="65000"/>
                      </a:schemeClr>
                    </a:solidFill>
                    <a:latin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Sheet9!$H$2:$H$13</c:f>
              <c:strCache>
                <c:ptCount val="12"/>
                <c:pt idx="0">
                  <c:v>MOTIVATION (Local)</c:v>
                </c:pt>
                <c:pt idx="1">
                  <c:v>LEARNING SKILL  (Local)</c:v>
                </c:pt>
                <c:pt idx="2">
                  <c:v>CONFIDENCE  (Local)</c:v>
                </c:pt>
                <c:pt idx="3">
                  <c:v>CREDIBILITY (Expat)</c:v>
                </c:pt>
                <c:pt idx="4">
                  <c:v>SKILL TO TRANSFER (Expat)</c:v>
                </c:pt>
                <c:pt idx="5">
                  <c:v>WILLINGNESS TO TRANSFER (Expat)</c:v>
                </c:pt>
                <c:pt idx="6">
                  <c:v>AGREEMENT/ PLAN</c:v>
                </c:pt>
                <c:pt idx="7">
                  <c:v>FEEDBACK MECHANISM</c:v>
                </c:pt>
                <c:pt idx="8">
                  <c:v>TIME FOR INTERACTION</c:v>
                </c:pt>
                <c:pt idx="9">
                  <c:v>CULTURE (and LANGUAGE)</c:v>
                </c:pt>
                <c:pt idx="10">
                  <c:v>AGE/EXPERIENCE GAP</c:v>
                </c:pt>
                <c:pt idx="11">
                  <c:v>EDUCATION GAP</c:v>
                </c:pt>
              </c:strCache>
            </c:strRef>
          </c:cat>
          <c:val>
            <c:numRef>
              <c:f>Sheet9!$I$2:$I$13</c:f>
              <c:numCache>
                <c:formatCode>General</c:formatCode>
                <c:ptCount val="12"/>
                <c:pt idx="0">
                  <c:v>4.25</c:v>
                </c:pt>
                <c:pt idx="1">
                  <c:v>4.33</c:v>
                </c:pt>
                <c:pt idx="2">
                  <c:v>4.24</c:v>
                </c:pt>
                <c:pt idx="3">
                  <c:v>4.35</c:v>
                </c:pt>
                <c:pt idx="4">
                  <c:v>4.45</c:v>
                </c:pt>
                <c:pt idx="5">
                  <c:v>4.34</c:v>
                </c:pt>
                <c:pt idx="6">
                  <c:v>3.73</c:v>
                </c:pt>
                <c:pt idx="7">
                  <c:v>4.29</c:v>
                </c:pt>
                <c:pt idx="8">
                  <c:v>4.14</c:v>
                </c:pt>
                <c:pt idx="9">
                  <c:v>3.86</c:v>
                </c:pt>
                <c:pt idx="10">
                  <c:v>3.32</c:v>
                </c:pt>
                <c:pt idx="11">
                  <c:v>3.24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axId val="-2102796520"/>
        <c:axId val="-2103224456"/>
      </c:barChart>
      <c:catAx>
        <c:axId val="-210279652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2000" b="1">
                <a:latin typeface="Arial Narrow"/>
                <a:cs typeface="Arial Narrow"/>
              </a:defRPr>
            </a:pPr>
            <a:endParaRPr lang="en-US"/>
          </a:p>
        </c:txPr>
        <c:crossAx val="-2103224456"/>
        <c:crosses val="autoZero"/>
        <c:auto val="1"/>
        <c:lblAlgn val="ctr"/>
        <c:lblOffset val="100"/>
        <c:noMultiLvlLbl val="0"/>
      </c:catAx>
      <c:valAx>
        <c:axId val="-2103224456"/>
        <c:scaling>
          <c:orientation val="minMax"/>
          <c:max val="5.0"/>
          <c:min val="1.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-2102796520"/>
        <c:crosses val="autoZero"/>
        <c:crossBetween val="between"/>
        <c:majorUnit val="1.0"/>
        <c:minorUnit val="0.5"/>
      </c:valAx>
    </c:plotArea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745EC2-FE8F-4D4E-8B23-F53F51F4A2AE}" type="doc">
      <dgm:prSet loTypeId="urn:microsoft.com/office/officeart/2005/8/layout/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F2A9B03-CD80-B549-A8E3-EB2896E11184}">
      <dgm:prSet/>
      <dgm:spPr/>
      <dgm:t>
        <a:bodyPr/>
        <a:lstStyle/>
        <a:p>
          <a:pPr rtl="0"/>
          <a:r>
            <a:rPr lang="en-US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TRAINING</a:t>
          </a:r>
          <a:endParaRPr lang="en-US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968B8A99-31EA-6A46-97B7-223BAD29F1AD}" type="parTrans" cxnId="{06B87A71-641E-354C-939B-1D5CC80D47B9}">
      <dgm:prSet/>
      <dgm:spPr/>
      <dgm:t>
        <a:bodyPr/>
        <a:lstStyle/>
        <a:p>
          <a:endParaRPr lang="en-US"/>
        </a:p>
      </dgm:t>
    </dgm:pt>
    <dgm:pt modelId="{6668BDE1-5A51-2E4D-A566-C47D0BB57646}" type="sibTrans" cxnId="{06B87A71-641E-354C-939B-1D5CC80D47B9}">
      <dgm:prSet/>
      <dgm:spPr/>
      <dgm:t>
        <a:bodyPr/>
        <a:lstStyle/>
        <a:p>
          <a:endParaRPr lang="en-US"/>
        </a:p>
      </dgm:t>
    </dgm:pt>
    <dgm:pt modelId="{3665433F-4E29-5747-BA6F-F572FB14B154}">
      <dgm:prSet/>
      <dgm:spPr/>
      <dgm:t>
        <a:bodyPr/>
        <a:lstStyle/>
        <a:p>
          <a:pPr rtl="0"/>
          <a:r>
            <a:rPr lang="en-US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Reading Materials</a:t>
          </a:r>
          <a:endParaRPr lang="en-US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1675B3B7-1302-4F40-BABE-1E91291946BB}" type="parTrans" cxnId="{C271E426-2A84-2345-A9FE-BFC0DEC398DA}">
      <dgm:prSet/>
      <dgm:spPr/>
      <dgm:t>
        <a:bodyPr/>
        <a:lstStyle/>
        <a:p>
          <a:endParaRPr lang="en-US"/>
        </a:p>
      </dgm:t>
    </dgm:pt>
    <dgm:pt modelId="{5FA74FE0-42E7-5942-981C-97D99BE7C8AB}" type="sibTrans" cxnId="{C271E426-2A84-2345-A9FE-BFC0DEC398DA}">
      <dgm:prSet/>
      <dgm:spPr/>
      <dgm:t>
        <a:bodyPr/>
        <a:lstStyle/>
        <a:p>
          <a:endParaRPr lang="en-US"/>
        </a:p>
      </dgm:t>
    </dgm:pt>
    <dgm:pt modelId="{F7205B9E-CA11-8C41-8E93-4508FACF914F}">
      <dgm:prSet/>
      <dgm:spPr/>
      <dgm:t>
        <a:bodyPr/>
        <a:lstStyle/>
        <a:p>
          <a:pPr rtl="0"/>
          <a:r>
            <a:rPr lang="en-US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Learning by Doing</a:t>
          </a:r>
          <a:endParaRPr lang="en-US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C6D38D44-3190-B742-B7AA-0683795D898A}" type="parTrans" cxnId="{634F8559-FD41-0548-939F-FBD711040E7C}">
      <dgm:prSet/>
      <dgm:spPr/>
      <dgm:t>
        <a:bodyPr/>
        <a:lstStyle/>
        <a:p>
          <a:endParaRPr lang="en-US"/>
        </a:p>
      </dgm:t>
    </dgm:pt>
    <dgm:pt modelId="{912A8E90-FC34-8F49-B9E2-21C206F960F2}" type="sibTrans" cxnId="{634F8559-FD41-0548-939F-FBD711040E7C}">
      <dgm:prSet/>
      <dgm:spPr/>
      <dgm:t>
        <a:bodyPr/>
        <a:lstStyle/>
        <a:p>
          <a:endParaRPr lang="en-US"/>
        </a:p>
      </dgm:t>
    </dgm:pt>
    <dgm:pt modelId="{C9228C1C-84CA-6640-B873-F3E5A0508185}" type="pres">
      <dgm:prSet presAssocID="{37745EC2-FE8F-4D4E-8B23-F53F51F4A2A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E80D5DA-5CD2-6A43-987F-749693A0BDBD}" type="pres">
      <dgm:prSet presAssocID="{6F2A9B03-CD80-B549-A8E3-EB2896E11184}" presName="parentLin" presStyleCnt="0"/>
      <dgm:spPr/>
    </dgm:pt>
    <dgm:pt modelId="{94C1B74F-EA38-5340-B696-6F12053BF5D3}" type="pres">
      <dgm:prSet presAssocID="{6F2A9B03-CD80-B549-A8E3-EB2896E11184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DACFFBD8-D8F3-2F41-811C-5F418DE1B4B0}" type="pres">
      <dgm:prSet presAssocID="{6F2A9B03-CD80-B549-A8E3-EB2896E1118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FE194D-9B6F-F744-BD57-94BFB60FC075}" type="pres">
      <dgm:prSet presAssocID="{6F2A9B03-CD80-B549-A8E3-EB2896E11184}" presName="negativeSpace" presStyleCnt="0"/>
      <dgm:spPr/>
    </dgm:pt>
    <dgm:pt modelId="{55706182-4F2C-2745-B5BE-3C30F0BD4D2A}" type="pres">
      <dgm:prSet presAssocID="{6F2A9B03-CD80-B549-A8E3-EB2896E11184}" presName="childText" presStyleLbl="conFgAcc1" presStyleIdx="0" presStyleCnt="3">
        <dgm:presLayoutVars>
          <dgm:bulletEnabled val="1"/>
        </dgm:presLayoutVars>
      </dgm:prSet>
      <dgm:spPr/>
    </dgm:pt>
    <dgm:pt modelId="{B80E0F9F-2E72-3C47-A14F-4643D3BF064F}" type="pres">
      <dgm:prSet presAssocID="{6668BDE1-5A51-2E4D-A566-C47D0BB57646}" presName="spaceBetweenRectangles" presStyleCnt="0"/>
      <dgm:spPr/>
    </dgm:pt>
    <dgm:pt modelId="{A18D643F-2B5B-6947-B8E4-DB5EDAE84D61}" type="pres">
      <dgm:prSet presAssocID="{3665433F-4E29-5747-BA6F-F572FB14B154}" presName="parentLin" presStyleCnt="0"/>
      <dgm:spPr/>
    </dgm:pt>
    <dgm:pt modelId="{D9F0BA9D-917B-B04A-99C5-53F3F1959196}" type="pres">
      <dgm:prSet presAssocID="{3665433F-4E29-5747-BA6F-F572FB14B154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45527640-80EC-4B48-826C-3CE10CE470A3}" type="pres">
      <dgm:prSet presAssocID="{3665433F-4E29-5747-BA6F-F572FB14B15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2FCDED-B757-1045-AB02-7CE36B873ABA}" type="pres">
      <dgm:prSet presAssocID="{3665433F-4E29-5747-BA6F-F572FB14B154}" presName="negativeSpace" presStyleCnt="0"/>
      <dgm:spPr/>
    </dgm:pt>
    <dgm:pt modelId="{360723B2-1584-BB43-A202-EFC09BC5D991}" type="pres">
      <dgm:prSet presAssocID="{3665433F-4E29-5747-BA6F-F572FB14B154}" presName="childText" presStyleLbl="conFgAcc1" presStyleIdx="1" presStyleCnt="3">
        <dgm:presLayoutVars>
          <dgm:bulletEnabled val="1"/>
        </dgm:presLayoutVars>
      </dgm:prSet>
      <dgm:spPr/>
    </dgm:pt>
    <dgm:pt modelId="{ACDEC853-36E4-3C4D-B287-ACC63CAC240B}" type="pres">
      <dgm:prSet presAssocID="{5FA74FE0-42E7-5942-981C-97D99BE7C8AB}" presName="spaceBetweenRectangles" presStyleCnt="0"/>
      <dgm:spPr/>
    </dgm:pt>
    <dgm:pt modelId="{049489FE-644E-9E4F-BE78-5BC05F961430}" type="pres">
      <dgm:prSet presAssocID="{F7205B9E-CA11-8C41-8E93-4508FACF914F}" presName="parentLin" presStyleCnt="0"/>
      <dgm:spPr/>
    </dgm:pt>
    <dgm:pt modelId="{661D64C6-2828-6B4B-B2FA-E4873A07B22F}" type="pres">
      <dgm:prSet presAssocID="{F7205B9E-CA11-8C41-8E93-4508FACF914F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3F5099C2-93EA-634E-8010-E0AC6C70E0D4}" type="pres">
      <dgm:prSet presAssocID="{F7205B9E-CA11-8C41-8E93-4508FACF914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CA615B-CDAF-ED41-B4F5-1B70B5F3D89A}" type="pres">
      <dgm:prSet presAssocID="{F7205B9E-CA11-8C41-8E93-4508FACF914F}" presName="negativeSpace" presStyleCnt="0"/>
      <dgm:spPr/>
    </dgm:pt>
    <dgm:pt modelId="{A5B447F0-3009-B548-9DC1-FEEAA2BE049E}" type="pres">
      <dgm:prSet presAssocID="{F7205B9E-CA11-8C41-8E93-4508FACF914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21F5018D-3B84-5446-9399-6A16821BA426}" type="presOf" srcId="{3665433F-4E29-5747-BA6F-F572FB14B154}" destId="{D9F0BA9D-917B-B04A-99C5-53F3F1959196}" srcOrd="0" destOrd="0" presId="urn:microsoft.com/office/officeart/2005/8/layout/list1"/>
    <dgm:cxn modelId="{649A0852-A4D9-0A4A-B963-58DCD5FC8C22}" type="presOf" srcId="{6F2A9B03-CD80-B549-A8E3-EB2896E11184}" destId="{94C1B74F-EA38-5340-B696-6F12053BF5D3}" srcOrd="0" destOrd="0" presId="urn:microsoft.com/office/officeart/2005/8/layout/list1"/>
    <dgm:cxn modelId="{06B87A71-641E-354C-939B-1D5CC80D47B9}" srcId="{37745EC2-FE8F-4D4E-8B23-F53F51F4A2AE}" destId="{6F2A9B03-CD80-B549-A8E3-EB2896E11184}" srcOrd="0" destOrd="0" parTransId="{968B8A99-31EA-6A46-97B7-223BAD29F1AD}" sibTransId="{6668BDE1-5A51-2E4D-A566-C47D0BB57646}"/>
    <dgm:cxn modelId="{634F8559-FD41-0548-939F-FBD711040E7C}" srcId="{37745EC2-FE8F-4D4E-8B23-F53F51F4A2AE}" destId="{F7205B9E-CA11-8C41-8E93-4508FACF914F}" srcOrd="2" destOrd="0" parTransId="{C6D38D44-3190-B742-B7AA-0683795D898A}" sibTransId="{912A8E90-FC34-8F49-B9E2-21C206F960F2}"/>
    <dgm:cxn modelId="{C271E426-2A84-2345-A9FE-BFC0DEC398DA}" srcId="{37745EC2-FE8F-4D4E-8B23-F53F51F4A2AE}" destId="{3665433F-4E29-5747-BA6F-F572FB14B154}" srcOrd="1" destOrd="0" parTransId="{1675B3B7-1302-4F40-BABE-1E91291946BB}" sibTransId="{5FA74FE0-42E7-5942-981C-97D99BE7C8AB}"/>
    <dgm:cxn modelId="{91ECAF62-C9F0-E64C-91A8-15017F4738DD}" type="presOf" srcId="{3665433F-4E29-5747-BA6F-F572FB14B154}" destId="{45527640-80EC-4B48-826C-3CE10CE470A3}" srcOrd="1" destOrd="0" presId="urn:microsoft.com/office/officeart/2005/8/layout/list1"/>
    <dgm:cxn modelId="{70B54DFA-AC89-1443-9B7D-7C07C4A4037C}" type="presOf" srcId="{F7205B9E-CA11-8C41-8E93-4508FACF914F}" destId="{661D64C6-2828-6B4B-B2FA-E4873A07B22F}" srcOrd="0" destOrd="0" presId="urn:microsoft.com/office/officeart/2005/8/layout/list1"/>
    <dgm:cxn modelId="{03B591A1-2AE7-1A43-933F-55C1E308D302}" type="presOf" srcId="{6F2A9B03-CD80-B549-A8E3-EB2896E11184}" destId="{DACFFBD8-D8F3-2F41-811C-5F418DE1B4B0}" srcOrd="1" destOrd="0" presId="urn:microsoft.com/office/officeart/2005/8/layout/list1"/>
    <dgm:cxn modelId="{E28BE0D2-8A2A-EB47-9864-D20EA6F839FA}" type="presOf" srcId="{37745EC2-FE8F-4D4E-8B23-F53F51F4A2AE}" destId="{C9228C1C-84CA-6640-B873-F3E5A0508185}" srcOrd="0" destOrd="0" presId="urn:microsoft.com/office/officeart/2005/8/layout/list1"/>
    <dgm:cxn modelId="{261214B4-7CDD-F547-89A6-3C85001A9E86}" type="presOf" srcId="{F7205B9E-CA11-8C41-8E93-4508FACF914F}" destId="{3F5099C2-93EA-634E-8010-E0AC6C70E0D4}" srcOrd="1" destOrd="0" presId="urn:microsoft.com/office/officeart/2005/8/layout/list1"/>
    <dgm:cxn modelId="{DAFBCDB7-CD4A-9044-9C2E-0F910DB2544F}" type="presParOf" srcId="{C9228C1C-84CA-6640-B873-F3E5A0508185}" destId="{4E80D5DA-5CD2-6A43-987F-749693A0BDBD}" srcOrd="0" destOrd="0" presId="urn:microsoft.com/office/officeart/2005/8/layout/list1"/>
    <dgm:cxn modelId="{64CBC342-BBB3-294E-A2EB-CEA9491F3166}" type="presParOf" srcId="{4E80D5DA-5CD2-6A43-987F-749693A0BDBD}" destId="{94C1B74F-EA38-5340-B696-6F12053BF5D3}" srcOrd="0" destOrd="0" presId="urn:microsoft.com/office/officeart/2005/8/layout/list1"/>
    <dgm:cxn modelId="{2FE767BD-7B20-8B4D-8D59-CDFBFF75C2D2}" type="presParOf" srcId="{4E80D5DA-5CD2-6A43-987F-749693A0BDBD}" destId="{DACFFBD8-D8F3-2F41-811C-5F418DE1B4B0}" srcOrd="1" destOrd="0" presId="urn:microsoft.com/office/officeart/2005/8/layout/list1"/>
    <dgm:cxn modelId="{F27DADE1-06B7-B248-B2FE-09ECC1284955}" type="presParOf" srcId="{C9228C1C-84CA-6640-B873-F3E5A0508185}" destId="{5BFE194D-9B6F-F744-BD57-94BFB60FC075}" srcOrd="1" destOrd="0" presId="urn:microsoft.com/office/officeart/2005/8/layout/list1"/>
    <dgm:cxn modelId="{CE607ADF-D1EF-7445-ADA5-56AFBBE54785}" type="presParOf" srcId="{C9228C1C-84CA-6640-B873-F3E5A0508185}" destId="{55706182-4F2C-2745-B5BE-3C30F0BD4D2A}" srcOrd="2" destOrd="0" presId="urn:microsoft.com/office/officeart/2005/8/layout/list1"/>
    <dgm:cxn modelId="{E6934D28-8516-1D41-8978-BA8FB1196CEA}" type="presParOf" srcId="{C9228C1C-84CA-6640-B873-F3E5A0508185}" destId="{B80E0F9F-2E72-3C47-A14F-4643D3BF064F}" srcOrd="3" destOrd="0" presId="urn:microsoft.com/office/officeart/2005/8/layout/list1"/>
    <dgm:cxn modelId="{A87E9D87-DF5D-3349-94C6-964F953788FF}" type="presParOf" srcId="{C9228C1C-84CA-6640-B873-F3E5A0508185}" destId="{A18D643F-2B5B-6947-B8E4-DB5EDAE84D61}" srcOrd="4" destOrd="0" presId="urn:microsoft.com/office/officeart/2005/8/layout/list1"/>
    <dgm:cxn modelId="{55779636-E849-1943-BABB-C6B28241A1E4}" type="presParOf" srcId="{A18D643F-2B5B-6947-B8E4-DB5EDAE84D61}" destId="{D9F0BA9D-917B-B04A-99C5-53F3F1959196}" srcOrd="0" destOrd="0" presId="urn:microsoft.com/office/officeart/2005/8/layout/list1"/>
    <dgm:cxn modelId="{2F9B81E8-FBBD-2C45-9CB4-CAE0C090856E}" type="presParOf" srcId="{A18D643F-2B5B-6947-B8E4-DB5EDAE84D61}" destId="{45527640-80EC-4B48-826C-3CE10CE470A3}" srcOrd="1" destOrd="0" presId="urn:microsoft.com/office/officeart/2005/8/layout/list1"/>
    <dgm:cxn modelId="{9A06F47E-2E11-944D-B47B-3926FED409E8}" type="presParOf" srcId="{C9228C1C-84CA-6640-B873-F3E5A0508185}" destId="{562FCDED-B757-1045-AB02-7CE36B873ABA}" srcOrd="5" destOrd="0" presId="urn:microsoft.com/office/officeart/2005/8/layout/list1"/>
    <dgm:cxn modelId="{FEA8CBD5-E1BC-3E42-954D-231338F2B4EF}" type="presParOf" srcId="{C9228C1C-84CA-6640-B873-F3E5A0508185}" destId="{360723B2-1584-BB43-A202-EFC09BC5D991}" srcOrd="6" destOrd="0" presId="urn:microsoft.com/office/officeart/2005/8/layout/list1"/>
    <dgm:cxn modelId="{119FFB15-C751-E14B-80D5-F709F196943E}" type="presParOf" srcId="{C9228C1C-84CA-6640-B873-F3E5A0508185}" destId="{ACDEC853-36E4-3C4D-B287-ACC63CAC240B}" srcOrd="7" destOrd="0" presId="urn:microsoft.com/office/officeart/2005/8/layout/list1"/>
    <dgm:cxn modelId="{C67EB6CF-2C66-B047-B8EA-C4B3388045DF}" type="presParOf" srcId="{C9228C1C-84CA-6640-B873-F3E5A0508185}" destId="{049489FE-644E-9E4F-BE78-5BC05F961430}" srcOrd="8" destOrd="0" presId="urn:microsoft.com/office/officeart/2005/8/layout/list1"/>
    <dgm:cxn modelId="{5E1059BE-58FA-5A43-B47C-7FAEE0C995B3}" type="presParOf" srcId="{049489FE-644E-9E4F-BE78-5BC05F961430}" destId="{661D64C6-2828-6B4B-B2FA-E4873A07B22F}" srcOrd="0" destOrd="0" presId="urn:microsoft.com/office/officeart/2005/8/layout/list1"/>
    <dgm:cxn modelId="{2E1FE22E-13A7-8544-AD1A-A4E9AABA834A}" type="presParOf" srcId="{049489FE-644E-9E4F-BE78-5BC05F961430}" destId="{3F5099C2-93EA-634E-8010-E0AC6C70E0D4}" srcOrd="1" destOrd="0" presId="urn:microsoft.com/office/officeart/2005/8/layout/list1"/>
    <dgm:cxn modelId="{6B90969D-3331-604F-A350-15E8CAC18A52}" type="presParOf" srcId="{C9228C1C-84CA-6640-B873-F3E5A0508185}" destId="{23CA615B-CDAF-ED41-B4F5-1B70B5F3D89A}" srcOrd="9" destOrd="0" presId="urn:microsoft.com/office/officeart/2005/8/layout/list1"/>
    <dgm:cxn modelId="{0C4AC07A-5504-C24B-A8AB-FD6EA8A3674E}" type="presParOf" srcId="{C9228C1C-84CA-6640-B873-F3E5A0508185}" destId="{A5B447F0-3009-B548-9DC1-FEEAA2BE049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706182-4F2C-2745-B5BE-3C30F0BD4D2A}">
      <dsp:nvSpPr>
        <dsp:cNvPr id="0" name=""/>
        <dsp:cNvSpPr/>
      </dsp:nvSpPr>
      <dsp:spPr>
        <a:xfrm>
          <a:off x="0" y="552241"/>
          <a:ext cx="8305132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CFFBD8-D8F3-2F41-811C-5F418DE1B4B0}">
      <dsp:nvSpPr>
        <dsp:cNvPr id="0" name=""/>
        <dsp:cNvSpPr/>
      </dsp:nvSpPr>
      <dsp:spPr>
        <a:xfrm>
          <a:off x="415256" y="20881"/>
          <a:ext cx="5813592" cy="10627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9740" tIns="0" rIns="219740" bIns="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TRAINING</a:t>
          </a:r>
          <a:endParaRPr lang="en-US" sz="3600" b="1" kern="1200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sp:txBody>
      <dsp:txXfrm>
        <a:off x="467134" y="72759"/>
        <a:ext cx="5709836" cy="958964"/>
      </dsp:txXfrm>
    </dsp:sp>
    <dsp:sp modelId="{360723B2-1584-BB43-A202-EFC09BC5D991}">
      <dsp:nvSpPr>
        <dsp:cNvPr id="0" name=""/>
        <dsp:cNvSpPr/>
      </dsp:nvSpPr>
      <dsp:spPr>
        <a:xfrm>
          <a:off x="0" y="2185201"/>
          <a:ext cx="8305132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527640-80EC-4B48-826C-3CE10CE470A3}">
      <dsp:nvSpPr>
        <dsp:cNvPr id="0" name=""/>
        <dsp:cNvSpPr/>
      </dsp:nvSpPr>
      <dsp:spPr>
        <a:xfrm>
          <a:off x="415256" y="1653841"/>
          <a:ext cx="5813592" cy="10627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9740" tIns="0" rIns="219740" bIns="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Reading Materials</a:t>
          </a:r>
          <a:endParaRPr lang="en-US" sz="3600" b="1" kern="1200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sp:txBody>
      <dsp:txXfrm>
        <a:off x="467134" y="1705719"/>
        <a:ext cx="5709836" cy="958964"/>
      </dsp:txXfrm>
    </dsp:sp>
    <dsp:sp modelId="{A5B447F0-3009-B548-9DC1-FEEAA2BE049E}">
      <dsp:nvSpPr>
        <dsp:cNvPr id="0" name=""/>
        <dsp:cNvSpPr/>
      </dsp:nvSpPr>
      <dsp:spPr>
        <a:xfrm>
          <a:off x="0" y="3818161"/>
          <a:ext cx="8305132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5099C2-93EA-634E-8010-E0AC6C70E0D4}">
      <dsp:nvSpPr>
        <dsp:cNvPr id="0" name=""/>
        <dsp:cNvSpPr/>
      </dsp:nvSpPr>
      <dsp:spPr>
        <a:xfrm>
          <a:off x="415256" y="3286801"/>
          <a:ext cx="5813592" cy="10627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9740" tIns="0" rIns="219740" bIns="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Learning by Doing</a:t>
          </a:r>
          <a:endParaRPr lang="en-US" sz="3600" b="1" kern="1200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sp:txBody>
      <dsp:txXfrm>
        <a:off x="467134" y="3338679"/>
        <a:ext cx="5709836" cy="9589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0.34458</cdr:x>
      <cdr:y>0.09283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0"/>
          <a:ext cx="3034209" cy="4597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400" b="1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Planning/Design</a:t>
          </a:r>
          <a:endParaRPr lang="en-US" sz="2400" b="1" dirty="0"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0.61638</cdr:x>
      <cdr:y>0.03179</cdr:y>
    </cdr:from>
    <cdr:to>
      <cdr:x>0.80453</cdr:x>
      <cdr:y>0.10614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427584" y="157444"/>
          <a:ext cx="1656720" cy="3682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400" b="1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Evaluation</a:t>
          </a:r>
          <a:endParaRPr lang="en-US" sz="2400" b="1" dirty="0"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0.19377</cdr:x>
      <cdr:y>0.14104</cdr:y>
    </cdr:from>
    <cdr:to>
      <cdr:x>0.37348</cdr:x>
      <cdr:y>0.21539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706218" y="698588"/>
          <a:ext cx="1582442" cy="3682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400" b="1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M&amp;E System</a:t>
          </a:r>
          <a:endParaRPr lang="en-US" sz="2400" b="1" dirty="0"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0.54177</cdr:x>
      <cdr:y>0.23735</cdr:y>
    </cdr:from>
    <cdr:to>
      <cdr:x>0.6289</cdr:x>
      <cdr:y>0.31171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770587" y="1175588"/>
          <a:ext cx="767233" cy="3683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400" b="1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E.C.B.</a:t>
          </a:r>
          <a:endParaRPr lang="en-US" sz="2400" b="1" dirty="0"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0.85542</cdr:x>
      <cdr:y>0.05722</cdr:y>
    </cdr:from>
    <cdr:to>
      <cdr:x>1</cdr:x>
      <cdr:y>0.17712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7532424" y="283399"/>
          <a:ext cx="1273103" cy="5938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000" b="1" i="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Evaluation</a:t>
          </a:r>
        </a:p>
        <a:p xmlns:a="http://schemas.openxmlformats.org/drawingml/2006/main">
          <a:pPr algn="ctr"/>
          <a:r>
            <a:rPr lang="en-US" sz="2000" b="1" i="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Use</a:t>
          </a:r>
          <a:endParaRPr lang="en-US" sz="2000" b="1" i="0" dirty="0"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0.7903</cdr:x>
      <cdr:y>0.31958</cdr:y>
    </cdr:from>
    <cdr:to>
      <cdr:x>0.917</cdr:x>
      <cdr:y>0.44378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6958995" y="1582886"/>
          <a:ext cx="1115660" cy="6151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000" b="1" dirty="0" smtClean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Narrow"/>
              <a:cs typeface="Arial Narrow"/>
            </a:rPr>
            <a:t>Managing</a:t>
          </a:r>
        </a:p>
        <a:p xmlns:a="http://schemas.openxmlformats.org/drawingml/2006/main">
          <a:pPr algn="ctr"/>
          <a:r>
            <a:rPr lang="en-US" sz="2000" b="1" dirty="0" smtClean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Narrow"/>
              <a:cs typeface="Arial Narrow"/>
            </a:rPr>
            <a:t>Evaluation</a:t>
          </a:r>
          <a:endParaRPr lang="en-US" sz="2000" b="1" dirty="0"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latin typeface="Arial Narrow"/>
            <a:cs typeface="Arial Narrow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0.0605</cdr:x>
      <cdr:y>0.44885</cdr:y>
    </cdr:from>
    <cdr:to>
      <cdr:x>0.17161</cdr:x>
      <cdr:y>0.63635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97869" y="218895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2400" dirty="0" smtClean="0">
              <a:solidFill>
                <a:schemeClr val="accent6">
                  <a:lumMod val="40000"/>
                  <a:lumOff val="60000"/>
                </a:schemeClr>
              </a:solidFill>
              <a:latin typeface="Arial Black"/>
              <a:cs typeface="Arial Black"/>
            </a:rPr>
            <a:t>N/A</a:t>
          </a:r>
        </a:p>
        <a:p xmlns:a="http://schemas.openxmlformats.org/drawingml/2006/main">
          <a:pPr algn="ctr"/>
          <a:r>
            <a:rPr lang="en-US" sz="2400" dirty="0" smtClean="0">
              <a:solidFill>
                <a:schemeClr val="accent6">
                  <a:lumMod val="40000"/>
                  <a:lumOff val="60000"/>
                </a:schemeClr>
              </a:solidFill>
              <a:latin typeface="Arial Black"/>
              <a:cs typeface="Arial Black"/>
            </a:rPr>
            <a:t>Never</a:t>
          </a:r>
          <a:endParaRPr lang="en-US" sz="2400" dirty="0">
            <a:solidFill>
              <a:schemeClr val="accent6">
                <a:lumMod val="40000"/>
                <a:lumOff val="60000"/>
              </a:schemeClr>
            </a:solidFill>
            <a:latin typeface="Arial Black"/>
            <a:cs typeface="Arial Black"/>
          </a:endParaRPr>
        </a:p>
      </cdr:txBody>
    </cdr:sp>
  </cdr:relSizeAnchor>
  <cdr:relSizeAnchor xmlns:cdr="http://schemas.openxmlformats.org/drawingml/2006/chartDrawing">
    <cdr:from>
      <cdr:x>0.25414</cdr:x>
      <cdr:y>0.26375</cdr:y>
    </cdr:from>
    <cdr:to>
      <cdr:x>0.36525</cdr:x>
      <cdr:y>0.42939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091473" y="1286274"/>
          <a:ext cx="914400" cy="8077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400" dirty="0" smtClean="0">
              <a:solidFill>
                <a:schemeClr val="accent6">
                  <a:lumMod val="60000"/>
                  <a:lumOff val="40000"/>
                </a:schemeClr>
              </a:solidFill>
              <a:latin typeface="Arial Black"/>
              <a:cs typeface="Arial Black"/>
            </a:rPr>
            <a:t>M&amp;E </a:t>
          </a:r>
        </a:p>
        <a:p xmlns:a="http://schemas.openxmlformats.org/drawingml/2006/main">
          <a:pPr algn="ctr"/>
          <a:r>
            <a:rPr lang="en-US" sz="2400" dirty="0" smtClean="0">
              <a:solidFill>
                <a:schemeClr val="accent6">
                  <a:lumMod val="60000"/>
                  <a:lumOff val="40000"/>
                </a:schemeClr>
              </a:solidFill>
              <a:latin typeface="Arial Black"/>
              <a:cs typeface="Arial Black"/>
            </a:rPr>
            <a:t>Design</a:t>
          </a:r>
        </a:p>
      </cdr:txBody>
    </cdr:sp>
  </cdr:relSizeAnchor>
  <cdr:relSizeAnchor xmlns:cdr="http://schemas.openxmlformats.org/drawingml/2006/chartDrawing">
    <cdr:from>
      <cdr:x>0.45033</cdr:x>
      <cdr:y>0.15829</cdr:y>
    </cdr:from>
    <cdr:to>
      <cdr:x>0.56144</cdr:x>
      <cdr:y>0.33004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706067" y="771957"/>
          <a:ext cx="914400" cy="8375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400" dirty="0" smtClean="0">
              <a:solidFill>
                <a:srgbClr val="BD867C"/>
              </a:solidFill>
              <a:latin typeface="Arial Black"/>
              <a:cs typeface="Arial Black"/>
            </a:rPr>
            <a:t>M&amp;E </a:t>
          </a:r>
        </a:p>
        <a:p xmlns:a="http://schemas.openxmlformats.org/drawingml/2006/main">
          <a:pPr algn="ctr"/>
          <a:r>
            <a:rPr lang="en-US" sz="2400" dirty="0" smtClean="0">
              <a:solidFill>
                <a:srgbClr val="BD867C"/>
              </a:solidFill>
              <a:latin typeface="Arial Black"/>
              <a:cs typeface="Arial Black"/>
            </a:rPr>
            <a:t>Implement.</a:t>
          </a:r>
        </a:p>
      </cdr:txBody>
    </cdr:sp>
  </cdr:relSizeAnchor>
  <cdr:relSizeAnchor xmlns:cdr="http://schemas.openxmlformats.org/drawingml/2006/chartDrawing">
    <cdr:from>
      <cdr:x>0.63632</cdr:x>
      <cdr:y>0</cdr:y>
    </cdr:from>
    <cdr:to>
      <cdr:x>0.74744</cdr:x>
      <cdr:y>0.17174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236699" y="0"/>
          <a:ext cx="914400" cy="8375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400" dirty="0" smtClean="0">
              <a:solidFill>
                <a:schemeClr val="accent6">
                  <a:lumMod val="75000"/>
                </a:schemeClr>
              </a:solidFill>
              <a:latin typeface="Arial Black"/>
              <a:cs typeface="Arial Black"/>
            </a:rPr>
            <a:t>Evaluation</a:t>
          </a:r>
        </a:p>
      </cdr:txBody>
    </cdr:sp>
  </cdr:relSizeAnchor>
  <cdr:relSizeAnchor xmlns:cdr="http://schemas.openxmlformats.org/drawingml/2006/chartDrawing">
    <cdr:from>
      <cdr:x>0.83185</cdr:x>
      <cdr:y>0.41226</cdr:y>
    </cdr:from>
    <cdr:to>
      <cdr:x>0.94297</cdr:x>
      <cdr:y>0.53485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6845828" y="2010517"/>
          <a:ext cx="914400" cy="5978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400" dirty="0" smtClean="0">
              <a:solidFill>
                <a:schemeClr val="accent6">
                  <a:lumMod val="40000"/>
                  <a:lumOff val="60000"/>
                </a:schemeClr>
              </a:solidFill>
              <a:latin typeface="Arial Black"/>
              <a:cs typeface="Arial Black"/>
            </a:rPr>
            <a:t>ECB</a:t>
          </a:r>
          <a:endParaRPr lang="en-US" sz="2400" dirty="0">
            <a:solidFill>
              <a:schemeClr val="accent6">
                <a:lumMod val="40000"/>
                <a:lumOff val="60000"/>
              </a:schemeClr>
            </a:solidFill>
            <a:latin typeface="Arial Black"/>
            <a:cs typeface="Arial Black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0.04141</cdr:x>
      <cdr:y>0.11208</cdr:y>
    </cdr:from>
    <cdr:to>
      <cdr:x>0.66806</cdr:x>
      <cdr:y>0.19469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362308" y="626283"/>
          <a:ext cx="5482901" cy="46166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l"/>
          <a:r>
            <a:rPr lang="en-US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Theoretical/Conceptual Knowledge</a:t>
          </a:r>
          <a:endParaRPr lang="en-US" sz="2400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C7BE8C-3F57-BF40-BCFF-21E0EF57C655}" type="datetimeFigureOut">
              <a:rPr lang="en-US" smtClean="0"/>
              <a:pPr/>
              <a:t>10/16/13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EBA179-0F8C-F443-B938-5B02969A52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7868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pPr/>
              <a:t>Wednesday, October 16, 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xmlns:p14="http://schemas.microsoft.com/office/powerpoint/2010/main" advTm="1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pPr/>
              <a:t>Wednesday, October 16, 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advTm="1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pPr/>
              <a:t>Wednesday, October 16, 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advTm="1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pPr/>
              <a:t>Wednesday, October 16, 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advTm="1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pPr/>
              <a:t>Wednesday, October 16, 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 advTm="1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pPr/>
              <a:t>Wednesday, October 16, 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advTm="1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pPr/>
              <a:t>Wednesday, October 16, 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xmlns:p14="http://schemas.microsoft.com/office/powerpoint/2010/main" advTm="1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pPr/>
              <a:t>Wednesday, October 16, 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advTm="1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pPr/>
              <a:t>Wednesday, October 16, 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advTm="1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pPr/>
              <a:t>Wednesday, October 16, 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xmlns:p14="http://schemas.microsoft.com/office/powerpoint/2010/main" advTm="1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pPr/>
              <a:t>Wednesday, October 16, 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advTm="1500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pPr/>
              <a:t>Wednesday, October 16, 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ransition xmlns:p14="http://schemas.microsoft.com/office/powerpoint/2010/main" advTm="15000"/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mailto:bdwiagus@gmail.com" TargetMode="External"/><Relationship Id="rId3" Type="http://schemas.openxmlformats.org/officeDocument/2006/relationships/hyperlink" Target="mailto:info.indec@gmail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Do </a:t>
            </a:r>
            <a:r>
              <a:rPr lang="en-US" b="1" dirty="0" smtClean="0"/>
              <a:t>Evaluation Knowledge </a:t>
            </a:r>
            <a:r>
              <a:rPr lang="en-US" b="1" dirty="0"/>
              <a:t>and Skill </a:t>
            </a:r>
            <a:r>
              <a:rPr lang="en-US" b="1" dirty="0" smtClean="0"/>
              <a:t>Transfer? 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Building Local Expertise Through Exposure/Collaborative </a:t>
            </a:r>
            <a:r>
              <a:rPr lang="en-US" b="1" dirty="0"/>
              <a:t>Evaluation Practice With International/External Evaluation Practitioners </a:t>
            </a:r>
            <a:r>
              <a:rPr lang="en-US" b="1" dirty="0" smtClean="0"/>
              <a:t>(in Indonesia)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95070" y="6004374"/>
            <a:ext cx="3156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ACA73B"/>
                </a:solidFill>
                <a:latin typeface="Abadi MT Condensed Light"/>
                <a:cs typeface="Abadi MT Condensed Light"/>
              </a:rPr>
              <a:t>2013 AEA Conference, Washington D.C</a:t>
            </a:r>
            <a:endParaRPr lang="en-US" dirty="0">
              <a:solidFill>
                <a:srgbClr val="ACA73B"/>
              </a:solidFill>
              <a:latin typeface="Abadi MT Condensed Light"/>
              <a:cs typeface="Abadi MT Condensed Ligh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6003865"/>
            <a:ext cx="4543970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ACA73B"/>
                </a:solidFill>
                <a:latin typeface="Abadi MT Condensed Extra Bold"/>
                <a:cs typeface="Abadi MT Condensed Extra Bold"/>
              </a:rPr>
              <a:t>B. Dwiagus Stepantoro </a:t>
            </a:r>
          </a:p>
          <a:p>
            <a:r>
              <a:rPr lang="en-US" i="1" dirty="0" err="1" smtClean="0">
                <a:solidFill>
                  <a:srgbClr val="ACA73B"/>
                </a:solidFill>
                <a:latin typeface="Abadi MT Condensed Light"/>
                <a:cs typeface="Abadi MT Condensed Light"/>
              </a:rPr>
              <a:t>InDEC</a:t>
            </a:r>
            <a:r>
              <a:rPr lang="en-US" i="1" dirty="0" smtClean="0">
                <a:solidFill>
                  <a:srgbClr val="ACA73B"/>
                </a:solidFill>
                <a:latin typeface="Abadi MT Condensed Light"/>
                <a:cs typeface="Abadi MT Condensed Light"/>
              </a:rPr>
              <a:t> (Indonesian Development Evaluation Community)</a:t>
            </a:r>
            <a:endParaRPr lang="en-US" i="1" dirty="0">
              <a:solidFill>
                <a:srgbClr val="ACA73B"/>
              </a:solidFill>
              <a:latin typeface="Abadi MT Condensed Light"/>
              <a:cs typeface="Abadi MT Condensed Light"/>
            </a:endParaRPr>
          </a:p>
        </p:txBody>
      </p:sp>
    </p:spTree>
    <p:extLst>
      <p:ext uri="{BB962C8B-B14F-4D97-AF65-F5344CB8AC3E}">
        <p14:creationId xmlns:p14="http://schemas.microsoft.com/office/powerpoint/2010/main" val="3830812235"/>
      </p:ext>
    </p:extLst>
  </p:cSld>
  <p:clrMapOvr>
    <a:masterClrMapping/>
  </p:clrMapOvr>
  <p:transition xmlns:p14="http://schemas.microsoft.com/office/powerpoint/2010/main" advTm="1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Respondents Profile – Job </a:t>
            </a:r>
            <a:r>
              <a:rPr lang="en-US" dirty="0" err="1" smtClean="0"/>
              <a:t>Desc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0234749"/>
              </p:ext>
            </p:extLst>
          </p:nvPr>
        </p:nvGraphicFramePr>
        <p:xfrm>
          <a:off x="178419" y="1524000"/>
          <a:ext cx="8805527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82756447"/>
      </p:ext>
    </p:extLst>
  </p:cSld>
  <p:clrMapOvr>
    <a:masterClrMapping/>
  </p:clrMapOvr>
  <p:transition xmlns:p14="http://schemas.microsoft.com/office/powerpoint/2010/main" advTm="1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Experience of Collaboration/Participation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8142167"/>
              </p:ext>
            </p:extLst>
          </p:nvPr>
        </p:nvGraphicFramePr>
        <p:xfrm>
          <a:off x="457200" y="185211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72946018"/>
      </p:ext>
    </p:extLst>
  </p:cSld>
  <p:clrMapOvr>
    <a:masterClrMapping/>
  </p:clrMapOvr>
  <p:transition xmlns:p14="http://schemas.microsoft.com/office/powerpoint/2010/main" advTm="1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of collaboration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7845550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5260728"/>
      </p:ext>
    </p:extLst>
  </p:cSld>
  <p:clrMapOvr>
    <a:masterClrMapping/>
  </p:clrMapOvr>
  <p:transition xmlns:p14="http://schemas.microsoft.com/office/powerpoint/2010/main" advTm="1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 and Contribution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1865423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56408" y="5736203"/>
            <a:ext cx="10116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Abadi MT Condensed Light"/>
                <a:cs typeface="Abadi MT Condensed Light"/>
              </a:rPr>
              <a:t>n</a:t>
            </a:r>
            <a:r>
              <a:rPr lang="en-US" sz="2400" dirty="0" smtClean="0">
                <a:latin typeface="Abadi MT Condensed Light"/>
                <a:cs typeface="Abadi MT Condensed Light"/>
              </a:rPr>
              <a:t> = 67</a:t>
            </a:r>
          </a:p>
          <a:p>
            <a:pPr algn="ctr"/>
            <a:r>
              <a:rPr lang="en-US" sz="2400" dirty="0" smtClean="0">
                <a:latin typeface="Abadi MT Condensed Light"/>
                <a:cs typeface="Abadi MT Condensed Light"/>
              </a:rPr>
              <a:t>n/a = 7</a:t>
            </a:r>
            <a:endParaRPr lang="en-US" sz="2400" dirty="0">
              <a:latin typeface="Abadi MT Condensed Light"/>
              <a:cs typeface="Abadi MT Condensed Light"/>
            </a:endParaRPr>
          </a:p>
        </p:txBody>
      </p:sp>
    </p:spTree>
    <p:extLst>
      <p:ext uri="{BB962C8B-B14F-4D97-AF65-F5344CB8AC3E}">
        <p14:creationId xmlns:p14="http://schemas.microsoft.com/office/powerpoint/2010/main" val="1598213182"/>
      </p:ext>
    </p:extLst>
  </p:cSld>
  <p:clrMapOvr>
    <a:masterClrMapping/>
  </p:clrMapOvr>
  <p:transition xmlns:p14="http://schemas.microsoft.com/office/powerpoint/2010/main" advTm="1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17950"/>
            <a:ext cx="8229600" cy="64674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Gain More knowledge/skill?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2416500"/>
              </p:ext>
            </p:extLst>
          </p:nvPr>
        </p:nvGraphicFramePr>
        <p:xfrm>
          <a:off x="205267" y="1269941"/>
          <a:ext cx="8749503" cy="55880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/>
          <p:cNvSpPr/>
          <p:nvPr/>
        </p:nvSpPr>
        <p:spPr>
          <a:xfrm>
            <a:off x="567575" y="2608094"/>
            <a:ext cx="581075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How to design &amp; implement M&amp;E Syst.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3602" y="3350568"/>
            <a:ext cx="551966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How to design &amp; conduct Evaluation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0581" y="4044105"/>
            <a:ext cx="473353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How to commission Evaluation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20581" y="4773751"/>
            <a:ext cx="531452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How to design &amp; implement ECB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67575" y="5554707"/>
            <a:ext cx="531452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How to promote evaluation use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67575" y="6258697"/>
            <a:ext cx="5314526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Knowledge: culture, politic, ethic, etc.</a:t>
            </a:r>
            <a:endParaRPr lang="en-US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8292" y="1044251"/>
            <a:ext cx="1000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 Narrow"/>
                <a:cs typeface="Arial Narrow"/>
              </a:rPr>
              <a:t>Not at all</a:t>
            </a:r>
            <a:endParaRPr lang="en-US" dirty="0">
              <a:latin typeface="Arial Narrow"/>
              <a:cs typeface="Arial Narrow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51459" y="741531"/>
            <a:ext cx="1346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 Narrow"/>
                <a:cs typeface="Arial Narrow"/>
              </a:rPr>
              <a:t>Extremely </a:t>
            </a:r>
          </a:p>
          <a:p>
            <a:pPr algn="r"/>
            <a:r>
              <a:rPr lang="en-US" dirty="0">
                <a:latin typeface="Arial Narrow"/>
                <a:cs typeface="Arial Narrow"/>
              </a:rPr>
              <a:t>L</a:t>
            </a:r>
            <a:r>
              <a:rPr lang="en-US" dirty="0" smtClean="0">
                <a:latin typeface="Arial Narrow"/>
                <a:cs typeface="Arial Narrow"/>
              </a:rPr>
              <a:t>arge </a:t>
            </a:r>
            <a:r>
              <a:rPr lang="en-US" dirty="0">
                <a:latin typeface="Arial Narrow"/>
                <a:cs typeface="Arial Narrow"/>
              </a:rPr>
              <a:t>A</a:t>
            </a:r>
            <a:r>
              <a:rPr lang="en-US" dirty="0" smtClean="0">
                <a:latin typeface="Arial Narrow"/>
                <a:cs typeface="Arial Narrow"/>
              </a:rPr>
              <a:t>mount</a:t>
            </a:r>
            <a:endParaRPr lang="en-US" dirty="0">
              <a:latin typeface="Arial Narrow"/>
              <a:cs typeface="Arial Narrow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74820" y="1059619"/>
            <a:ext cx="1297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 Narrow"/>
                <a:cs typeface="Arial Narrow"/>
              </a:rPr>
              <a:t>Fairly Little</a:t>
            </a:r>
            <a:endParaRPr lang="en-US" dirty="0">
              <a:latin typeface="Arial Narrow"/>
              <a:cs typeface="Arial Narrow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64452" y="1045258"/>
            <a:ext cx="1297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 Narrow"/>
                <a:cs typeface="Arial Narrow"/>
              </a:rPr>
              <a:t>Fairly Large</a:t>
            </a:r>
            <a:endParaRPr lang="en-US" dirty="0"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2473162963"/>
      </p:ext>
    </p:extLst>
  </p:cSld>
  <p:clrMapOvr>
    <a:masterClrMapping/>
  </p:clrMapOvr>
  <p:transition xmlns:p14="http://schemas.microsoft.com/office/powerpoint/2010/main" advTm="1500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FACTORS – average rating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2653341"/>
              </p:ext>
            </p:extLst>
          </p:nvPr>
        </p:nvGraphicFramePr>
        <p:xfrm>
          <a:off x="457200" y="1394957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84609" y="6271757"/>
            <a:ext cx="13855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 Narrow"/>
                <a:cs typeface="Arial Narrow"/>
              </a:rPr>
              <a:t>NOT AT ALL INFLUENTIAL</a:t>
            </a:r>
            <a:endParaRPr lang="en-US" dirty="0">
              <a:latin typeface="Arial Narrow"/>
              <a:cs typeface="Arial Narrow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58449" y="6234812"/>
            <a:ext cx="13855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 Narrow"/>
                <a:cs typeface="Arial Narrow"/>
              </a:rPr>
              <a:t>EXTREMELY INFLUENTIAL </a:t>
            </a:r>
            <a:endParaRPr lang="en-US" dirty="0">
              <a:latin typeface="Arial Narrow"/>
              <a:cs typeface="Arial Narrow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71582" y="6271757"/>
            <a:ext cx="13855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 Narrow"/>
                <a:cs typeface="Arial Narrow"/>
              </a:rPr>
              <a:t>SOMEWHAT INFLUENTIAL</a:t>
            </a:r>
            <a:endParaRPr lang="en-US" dirty="0"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4192807765"/>
      </p:ext>
    </p:extLst>
  </p:cSld>
  <p:clrMapOvr>
    <a:masterClrMapping/>
  </p:clrMapOvr>
  <p:transition xmlns:p14="http://schemas.microsoft.com/office/powerpoint/2010/main" advTm="1500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K</a:t>
            </a:r>
            <a:r>
              <a:rPr lang="en-US" sz="4000" b="1" dirty="0" smtClean="0"/>
              <a:t>nowledge transfer does happen between local &amp; expat</a:t>
            </a:r>
          </a:p>
          <a:p>
            <a:r>
              <a:rPr lang="en-US" sz="4000" u="sng" dirty="0" smtClean="0"/>
              <a:t>Only when there are:</a:t>
            </a:r>
            <a:endParaRPr lang="en-US" sz="4000" u="sng" dirty="0"/>
          </a:p>
          <a:p>
            <a:pPr lvl="1"/>
            <a:r>
              <a:rPr lang="en-US" sz="3600" dirty="0" smtClean="0"/>
              <a:t>a </a:t>
            </a:r>
            <a:r>
              <a:rPr lang="en-US" sz="3600" dirty="0"/>
              <a:t>highly motivated and confident </a:t>
            </a:r>
            <a:r>
              <a:rPr lang="en-US" sz="3600" dirty="0" smtClean="0"/>
              <a:t>local practitioners for learning </a:t>
            </a:r>
          </a:p>
          <a:p>
            <a:pPr lvl="1"/>
            <a:r>
              <a:rPr lang="en-US" sz="3600" dirty="0" smtClean="0"/>
              <a:t>a </a:t>
            </a:r>
            <a:r>
              <a:rPr lang="en-US" sz="3600" dirty="0"/>
              <a:t>keen, trusted, and skilled expat/</a:t>
            </a:r>
            <a:r>
              <a:rPr lang="en-US" sz="3600" dirty="0" smtClean="0"/>
              <a:t>int’l </a:t>
            </a:r>
            <a:r>
              <a:rPr lang="en-US" sz="3600" dirty="0"/>
              <a:t>practitioners for knowledge sharing</a:t>
            </a:r>
          </a:p>
          <a:p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2558245196"/>
      </p:ext>
    </p:extLst>
  </p:cSld>
  <p:clrMapOvr>
    <a:masterClrMapping/>
  </p:clrMapOvr>
  <p:transition xmlns:p14="http://schemas.microsoft.com/office/powerpoint/2010/main" advTm="1500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33400"/>
            <a:ext cx="8471911" cy="990600"/>
          </a:xfrm>
        </p:spPr>
        <p:txBody>
          <a:bodyPr>
            <a:normAutofit/>
          </a:bodyPr>
          <a:lstStyle/>
          <a:p>
            <a:pPr marL="0" indent="0"/>
            <a:r>
              <a:rPr lang="en-US" dirty="0" smtClean="0"/>
              <a:t>for LOCAL </a:t>
            </a:r>
            <a:r>
              <a:rPr lang="en-US" dirty="0"/>
              <a:t>(individual</a:t>
            </a:r>
            <a:r>
              <a:rPr lang="en-US" dirty="0" smtClean="0"/>
              <a:t>) Practitioners?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74545" cy="48768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Build self-motivation – </a:t>
            </a:r>
            <a:r>
              <a:rPr lang="en-US" sz="3600" dirty="0" smtClean="0"/>
              <a:t>purpose-driven</a:t>
            </a:r>
            <a:endParaRPr lang="en-US" sz="3600" dirty="0"/>
          </a:p>
          <a:p>
            <a:r>
              <a:rPr lang="en-US" sz="3600" b="1" dirty="0" smtClean="0"/>
              <a:t>Build self-confidence </a:t>
            </a:r>
            <a:r>
              <a:rPr lang="en-US" sz="3600" dirty="0" smtClean="0"/>
              <a:t>– equal partner</a:t>
            </a:r>
          </a:p>
          <a:p>
            <a:r>
              <a:rPr lang="en-US" sz="3600" dirty="0" smtClean="0"/>
              <a:t>Be </a:t>
            </a:r>
            <a:r>
              <a:rPr lang="en-US" sz="3600" b="1" dirty="0" smtClean="0"/>
              <a:t>pro-active as an active learner </a:t>
            </a:r>
          </a:p>
          <a:p>
            <a:r>
              <a:rPr lang="en-US" sz="3600" b="1" dirty="0" smtClean="0"/>
              <a:t>Be open and respectful </a:t>
            </a:r>
            <a:r>
              <a:rPr lang="en-US" sz="3600" dirty="0" smtClean="0"/>
              <a:t>to the partner</a:t>
            </a:r>
          </a:p>
          <a:p>
            <a:r>
              <a:rPr lang="en-US" sz="3600" dirty="0" smtClean="0"/>
              <a:t>Be opportunistic – use any opportunity for interaction</a:t>
            </a:r>
            <a:r>
              <a:rPr lang="en-US" sz="3600" dirty="0"/>
              <a:t> </a:t>
            </a:r>
            <a:r>
              <a:rPr lang="en-US" sz="3600" dirty="0" smtClean="0">
                <a:sym typeface="Wingdings"/>
              </a:rPr>
              <a:t> </a:t>
            </a:r>
            <a:r>
              <a:rPr lang="en-US" sz="3600" b="1" dirty="0" smtClean="0"/>
              <a:t>Make a plan!</a:t>
            </a:r>
          </a:p>
          <a:p>
            <a:r>
              <a:rPr lang="en-US" sz="3600" b="1" dirty="0" smtClean="0"/>
              <a:t>Gain support </a:t>
            </a:r>
            <a:r>
              <a:rPr lang="en-US" sz="3600" dirty="0" smtClean="0"/>
              <a:t>from supervisor &amp; peers</a:t>
            </a:r>
          </a:p>
          <a:p>
            <a:endParaRPr lang="en-US" sz="3600" dirty="0" smtClean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61918781"/>
      </p:ext>
    </p:extLst>
  </p:cSld>
  <p:clrMapOvr>
    <a:masterClrMapping/>
  </p:clrMapOvr>
  <p:transition xmlns:p14="http://schemas.microsoft.com/office/powerpoint/2010/main" advTm="1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EXPAT/INT’L Practitioners?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454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Equip yourself with knowledge/skills on how to impart knowledge and skills</a:t>
            </a:r>
          </a:p>
          <a:p>
            <a:r>
              <a:rPr lang="en-US" sz="3600" dirty="0"/>
              <a:t>Allocate </a:t>
            </a:r>
            <a:r>
              <a:rPr lang="en-US" sz="3600" dirty="0" smtClean="0"/>
              <a:t>time/space and Create </a:t>
            </a:r>
            <a:r>
              <a:rPr lang="en-US" sz="3600" dirty="0"/>
              <a:t>mechanism for interaction </a:t>
            </a:r>
            <a:r>
              <a:rPr lang="en-US" sz="3600" dirty="0" smtClean="0">
                <a:sym typeface="Wingdings"/>
              </a:rPr>
              <a:t></a:t>
            </a:r>
          </a:p>
          <a:p>
            <a:r>
              <a:rPr lang="en-US" sz="3600" dirty="0" smtClean="0"/>
              <a:t>Be </a:t>
            </a:r>
            <a:r>
              <a:rPr lang="en-US" sz="3600" dirty="0"/>
              <a:t>respectful to Local Practitioners</a:t>
            </a:r>
          </a:p>
          <a:p>
            <a:pPr marL="0" lvl="1" indent="0">
              <a:buNone/>
            </a:pPr>
            <a:r>
              <a:rPr lang="en-US" sz="3200" dirty="0">
                <a:sym typeface="Wingdings"/>
              </a:rPr>
              <a:t>It’s a</a:t>
            </a:r>
            <a:r>
              <a:rPr lang="en-US" sz="3200" dirty="0"/>
              <a:t> </a:t>
            </a:r>
            <a:r>
              <a:rPr lang="en-US" sz="3200" i="1" dirty="0"/>
              <a:t>give and take</a:t>
            </a:r>
            <a:r>
              <a:rPr lang="en-US" sz="3200" dirty="0"/>
              <a:t> situation</a:t>
            </a:r>
            <a:endParaRPr lang="en-US" sz="3200" i="1" dirty="0"/>
          </a:p>
          <a:p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730427" y="5288340"/>
            <a:ext cx="819632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halkduster"/>
                <a:cs typeface="Chalkduster"/>
              </a:rPr>
              <a:t>NO EXCUSE!!!</a:t>
            </a:r>
            <a:endParaRPr lang="en-US" sz="8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halkduster"/>
              <a:cs typeface="Chalkduster"/>
            </a:endParaRPr>
          </a:p>
        </p:txBody>
      </p:sp>
    </p:spTree>
    <p:extLst>
      <p:ext uri="{BB962C8B-B14F-4D97-AF65-F5344CB8AC3E}">
        <p14:creationId xmlns:p14="http://schemas.microsoft.com/office/powerpoint/2010/main" val="129831541"/>
      </p:ext>
    </p:extLst>
  </p:cSld>
  <p:clrMapOvr>
    <a:masterClrMapping/>
  </p:clrMapOvr>
  <p:transition xmlns:p14="http://schemas.microsoft.com/office/powerpoint/2010/main" advTm="1500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For </a:t>
            </a:r>
            <a:r>
              <a:rPr lang="en-US" b="1" dirty="0" err="1" smtClean="0"/>
              <a:t>InDEC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sz="3100" dirty="0" smtClean="0"/>
              <a:t>(</a:t>
            </a:r>
            <a:r>
              <a:rPr lang="en-US" sz="3100" dirty="0"/>
              <a:t>I</a:t>
            </a:r>
            <a:r>
              <a:rPr lang="en-US" sz="3100" dirty="0" smtClean="0"/>
              <a:t>ndonesian Development Evaluation Community) 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847186"/>
            <a:ext cx="8686801" cy="4823208"/>
          </a:xfrm>
        </p:spPr>
        <p:txBody>
          <a:bodyPr>
            <a:noAutofit/>
          </a:bodyPr>
          <a:lstStyle/>
          <a:p>
            <a:r>
              <a:rPr lang="en-US" sz="3600" dirty="0" smtClean="0"/>
              <a:t>Continuous reminder for Local Practitioners for self-capacity building</a:t>
            </a:r>
          </a:p>
          <a:p>
            <a:r>
              <a:rPr lang="en-US" sz="3600" dirty="0" smtClean="0"/>
              <a:t>Provide peer support or tips/guidance</a:t>
            </a:r>
          </a:p>
          <a:p>
            <a:r>
              <a:rPr lang="en-US" sz="3600" dirty="0" smtClean="0"/>
              <a:t>Advocacy to the ‘commissioning’ institutions to </a:t>
            </a:r>
            <a:r>
              <a:rPr lang="en-US" sz="3600" b="1" u="sng" dirty="0" smtClean="0"/>
              <a:t>provide space and opportunity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90787465"/>
      </p:ext>
    </p:extLst>
  </p:cSld>
  <p:clrMapOvr>
    <a:masterClrMapping/>
  </p:clrMapOvr>
  <p:transition xmlns:p14="http://schemas.microsoft.com/office/powerpoint/2010/main" advTm="1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CONTEXTS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en-AU" sz="3200" dirty="0" smtClean="0"/>
              <a:t>Post-Reform in Indonesia </a:t>
            </a:r>
            <a:r>
              <a:rPr lang="en-AU" sz="3200" dirty="0" smtClean="0">
                <a:sym typeface="Wingdings" pitchFamily="2" charset="2"/>
              </a:rPr>
              <a:t> </a:t>
            </a:r>
            <a:r>
              <a:rPr lang="en-AU" sz="3200" b="1" dirty="0" smtClean="0">
                <a:sym typeface="Wingdings" pitchFamily="2" charset="2"/>
              </a:rPr>
              <a:t>public demand development results</a:t>
            </a:r>
            <a:r>
              <a:rPr lang="en-AU" sz="3200" dirty="0">
                <a:sym typeface="Wingdings" pitchFamily="2" charset="2"/>
              </a:rPr>
              <a:t> </a:t>
            </a:r>
            <a:endParaRPr lang="en-AU" sz="3200" dirty="0" smtClean="0">
              <a:sym typeface="Wingdings" pitchFamily="2" charset="2"/>
            </a:endParaRPr>
          </a:p>
          <a:p>
            <a:pPr>
              <a:spcAft>
                <a:spcPts val="1200"/>
              </a:spcAft>
            </a:pPr>
            <a:r>
              <a:rPr lang="en-AU" sz="3200" dirty="0" smtClean="0"/>
              <a:t>Paris Declaration </a:t>
            </a:r>
            <a:r>
              <a:rPr lang="en-AU" sz="3200" dirty="0" smtClean="0">
                <a:sym typeface="Wingdings" pitchFamily="2" charset="2"/>
              </a:rPr>
              <a:t> </a:t>
            </a:r>
            <a:r>
              <a:rPr lang="en-AU" sz="3200" b="1" i="1" dirty="0" smtClean="0">
                <a:sym typeface="Wingdings" pitchFamily="2" charset="2"/>
              </a:rPr>
              <a:t>Jakarta Commitment </a:t>
            </a:r>
            <a:r>
              <a:rPr lang="en-AU" sz="3200" dirty="0" smtClean="0">
                <a:sym typeface="Wingdings" pitchFamily="2" charset="2"/>
              </a:rPr>
              <a:t> </a:t>
            </a:r>
            <a:r>
              <a:rPr lang="en-AU" sz="3200" b="1" dirty="0" smtClean="0">
                <a:sym typeface="Wingdings" pitchFamily="2" charset="2"/>
              </a:rPr>
              <a:t>public demand for Aid Effectiveness</a:t>
            </a:r>
          </a:p>
          <a:p>
            <a:pPr>
              <a:spcAft>
                <a:spcPts val="1200"/>
              </a:spcAft>
            </a:pPr>
            <a:r>
              <a:rPr lang="en-US" sz="3200" dirty="0"/>
              <a:t>Growing number of </a:t>
            </a:r>
            <a:r>
              <a:rPr lang="en-US" sz="3200" b="1" dirty="0"/>
              <a:t>evaluation and/or M&amp;E related works </a:t>
            </a:r>
            <a:r>
              <a:rPr lang="en-US" sz="3200" dirty="0"/>
              <a:t>in Indonesia</a:t>
            </a:r>
          </a:p>
          <a:p>
            <a:pPr>
              <a:spcAft>
                <a:spcPts val="1200"/>
              </a:spcAft>
            </a:pPr>
            <a:r>
              <a:rPr lang="en-US" sz="3200" dirty="0"/>
              <a:t>Growing numbers of  </a:t>
            </a:r>
            <a:r>
              <a:rPr lang="en-US" sz="3200" b="1" dirty="0"/>
              <a:t>Local</a:t>
            </a:r>
            <a:r>
              <a:rPr lang="en-US" sz="3200" dirty="0"/>
              <a:t> </a:t>
            </a:r>
            <a:r>
              <a:rPr lang="en-US" sz="3200" b="1" dirty="0"/>
              <a:t>Indonesian </a:t>
            </a:r>
            <a:r>
              <a:rPr lang="en-US" sz="3200" b="1" dirty="0" smtClean="0"/>
              <a:t>professionals working </a:t>
            </a:r>
            <a:r>
              <a:rPr lang="en-US" sz="3200" b="1" dirty="0"/>
              <a:t>in Evaluation/M&amp;</a:t>
            </a:r>
            <a:r>
              <a:rPr lang="en-US" sz="3200" b="1" dirty="0" smtClean="0"/>
              <a:t>E</a:t>
            </a:r>
            <a:endParaRPr lang="en-US" sz="3200" b="1" dirty="0"/>
          </a:p>
          <a:p>
            <a:pPr>
              <a:spcAft>
                <a:spcPts val="1200"/>
              </a:spcAft>
            </a:pPr>
            <a:endParaRPr lang="en-AU" sz="32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849114"/>
      </p:ext>
    </p:extLst>
  </p:cSld>
  <p:clrMapOvr>
    <a:masterClrMapping/>
  </p:clrMapOvr>
  <p:transition xmlns:p14="http://schemas.microsoft.com/office/powerpoint/2010/main" advTm="1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TERIMA KASIH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8206798" cy="1500187"/>
          </a:xfrm>
        </p:spPr>
        <p:txBody>
          <a:bodyPr/>
          <a:lstStyle/>
          <a:p>
            <a:r>
              <a:rPr lang="en-US" dirty="0" smtClean="0"/>
              <a:t>B. Dwiagus Stepantoro </a:t>
            </a:r>
          </a:p>
          <a:p>
            <a:r>
              <a:rPr lang="en-US" dirty="0" err="1" smtClean="0"/>
              <a:t>InDEC</a:t>
            </a:r>
            <a:r>
              <a:rPr lang="en-US" dirty="0" smtClean="0"/>
              <a:t> (Indonesian Development Evaluation Community)</a:t>
            </a:r>
          </a:p>
          <a:p>
            <a:r>
              <a:rPr lang="en-US" dirty="0" smtClean="0"/>
              <a:t>Email: </a:t>
            </a:r>
            <a:r>
              <a:rPr lang="en-US" dirty="0" smtClean="0">
                <a:hlinkClick r:id="rId2"/>
              </a:rPr>
              <a:t>bdwiagus@gmail.com</a:t>
            </a:r>
            <a:r>
              <a:rPr lang="en-US" dirty="0" smtClean="0"/>
              <a:t>  or   </a:t>
            </a:r>
            <a:r>
              <a:rPr lang="en-US" dirty="0" smtClean="0">
                <a:hlinkClick r:id="rId3"/>
              </a:rPr>
              <a:t>info.indec@gmail.com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147581"/>
      </p:ext>
    </p:extLst>
  </p:cSld>
  <p:clrMapOvr>
    <a:masterClrMapping/>
  </p:clrMapOvr>
  <p:transition xmlns:p14="http://schemas.microsoft.com/office/powerpoint/2010/main" advTm="15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199" y="533400"/>
            <a:ext cx="8686801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do local evaluation practitioners build their professional self-capacity?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1921660"/>
              </p:ext>
            </p:extLst>
          </p:nvPr>
        </p:nvGraphicFramePr>
        <p:xfrm>
          <a:off x="495687" y="1885668"/>
          <a:ext cx="8305132" cy="47462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68192306"/>
      </p:ext>
    </p:extLst>
  </p:cSld>
  <p:clrMapOvr>
    <a:masterClrMapping/>
  </p:clrMapOvr>
  <p:transition xmlns:p14="http://schemas.microsoft.com/office/powerpoint/2010/main" advTm="1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about, exposure to /participation in Evaluation and/or M&amp;E Exercise?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311" b="31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43975547"/>
      </p:ext>
    </p:extLst>
  </p:cSld>
  <p:clrMapOvr>
    <a:masterClrMapping/>
  </p:clrMapOvr>
  <p:transition xmlns:p14="http://schemas.microsoft.com/office/powerpoint/2010/main" advTm="1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issues: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rtl="0"/>
            <a:r>
              <a:rPr lang="en-US" sz="3600" dirty="0" smtClean="0"/>
              <a:t>Growing number of International/Expat Evaluation/M&amp;E Practitioners working in Indonesia</a:t>
            </a:r>
            <a:endParaRPr lang="en-US" sz="3600" dirty="0"/>
          </a:p>
          <a:p>
            <a:pPr lvl="0"/>
            <a:r>
              <a:rPr lang="en-US" sz="3600" dirty="0"/>
              <a:t>Indonesia has become a ‘training ground’ for international/expat</a:t>
            </a:r>
          </a:p>
          <a:p>
            <a:pPr lvl="0"/>
            <a:r>
              <a:rPr lang="en-US" sz="3600" dirty="0"/>
              <a:t>… but what did the local/national get from it? </a:t>
            </a:r>
            <a:endParaRPr lang="en-US" sz="3600" dirty="0" smtClean="0"/>
          </a:p>
          <a:p>
            <a:pPr lvl="1" rtl="0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08479756"/>
      </p:ext>
    </p:extLst>
  </p:cSld>
  <p:clrMapOvr>
    <a:masterClrMapping/>
  </p:clrMapOvr>
  <p:transition xmlns:p14="http://schemas.microsoft.com/office/powerpoint/2010/main" advTm="15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Questions:</a:t>
            </a:r>
          </a:p>
        </p:txBody>
      </p:sp>
      <p:pic>
        <p:nvPicPr>
          <p:cNvPr id="9" name="Picture 8" descr="knowledge_transfer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187"/>
          <a:stretch/>
        </p:blipFill>
        <p:spPr>
          <a:xfrm>
            <a:off x="230924" y="4178654"/>
            <a:ext cx="1624700" cy="2265688"/>
          </a:xfrm>
          <a:prstGeom prst="rect">
            <a:avLst/>
          </a:prstGeom>
        </p:spPr>
      </p:pic>
      <p:pic>
        <p:nvPicPr>
          <p:cNvPr id="8" name="Picture 7" descr="Suspension_bridge_pattern_german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7670" y="3436976"/>
            <a:ext cx="4952065" cy="1874522"/>
          </a:xfrm>
          <a:prstGeom prst="rect">
            <a:avLst/>
          </a:prstGeom>
        </p:spPr>
      </p:pic>
      <p:pic>
        <p:nvPicPr>
          <p:cNvPr id="11" name="Picture 10" descr="knowledge_transfer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09" r="-136"/>
          <a:stretch/>
        </p:blipFill>
        <p:spPr>
          <a:xfrm>
            <a:off x="6651248" y="4179493"/>
            <a:ext cx="1526672" cy="2265688"/>
          </a:xfrm>
          <a:prstGeom prst="rect">
            <a:avLst/>
          </a:prstGeom>
        </p:spPr>
      </p:pic>
      <p:sp>
        <p:nvSpPr>
          <p:cNvPr id="7" name="Action Button: Help 6"/>
          <p:cNvSpPr/>
          <p:nvPr/>
        </p:nvSpPr>
        <p:spPr>
          <a:xfrm>
            <a:off x="3539909" y="2269657"/>
            <a:ext cx="1450644" cy="1450522"/>
          </a:xfrm>
          <a:prstGeom prst="actionButtonHelp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256947"/>
      </p:ext>
    </p:extLst>
  </p:cSld>
  <p:clrMapOvr>
    <a:masterClrMapping/>
  </p:clrMapOvr>
  <p:transition xmlns:p14="http://schemas.microsoft.com/office/powerpoint/2010/main" advTm="15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Respondents:</a:t>
            </a:r>
          </a:p>
          <a:p>
            <a:pPr lvl="1"/>
            <a:r>
              <a:rPr lang="en-US" sz="3600" b="1" dirty="0"/>
              <a:t>74</a:t>
            </a:r>
            <a:r>
              <a:rPr lang="en-US" sz="3600" dirty="0"/>
              <a:t> </a:t>
            </a:r>
            <a:r>
              <a:rPr lang="en-US" sz="3200" dirty="0"/>
              <a:t>participants</a:t>
            </a:r>
          </a:p>
          <a:p>
            <a:pPr lvl="2"/>
            <a:r>
              <a:rPr lang="en-US" sz="2800" dirty="0" smtClean="0"/>
              <a:t>Indo-MONEV –Listserv (</a:t>
            </a:r>
            <a:r>
              <a:rPr lang="en-US" sz="2800" b="1" dirty="0" smtClean="0"/>
              <a:t>555</a:t>
            </a:r>
            <a:r>
              <a:rPr lang="en-US" sz="2800" dirty="0" smtClean="0"/>
              <a:t> </a:t>
            </a:r>
            <a:r>
              <a:rPr lang="en-US" sz="2000" dirty="0" smtClean="0"/>
              <a:t>subscribed members</a:t>
            </a:r>
            <a:r>
              <a:rPr lang="en-US" sz="2800" dirty="0" smtClean="0"/>
              <a:t>)</a:t>
            </a:r>
          </a:p>
          <a:p>
            <a:pPr lvl="2"/>
            <a:r>
              <a:rPr lang="en-US" sz="2800" dirty="0" err="1" smtClean="0"/>
              <a:t>InDEC</a:t>
            </a:r>
            <a:r>
              <a:rPr lang="en-US" sz="2800" dirty="0" smtClean="0"/>
              <a:t> – LinkedIn Group</a:t>
            </a:r>
          </a:p>
          <a:p>
            <a:pPr lvl="2"/>
            <a:r>
              <a:rPr lang="en-US" sz="2800" dirty="0" err="1" smtClean="0"/>
              <a:t>InDEC</a:t>
            </a:r>
            <a:r>
              <a:rPr lang="en-US" sz="2800" dirty="0" smtClean="0"/>
              <a:t> and Indo-MONEV – Facebook Group</a:t>
            </a:r>
          </a:p>
          <a:p>
            <a:r>
              <a:rPr lang="en-US" sz="3600" dirty="0" smtClean="0"/>
              <a:t>Questioner – self-perception</a:t>
            </a:r>
            <a:r>
              <a:rPr lang="en-US" sz="3600" dirty="0"/>
              <a:t> </a:t>
            </a:r>
            <a:r>
              <a:rPr lang="en-US" sz="3600" dirty="0" smtClean="0"/>
              <a:t>and assessment (subjective)</a:t>
            </a:r>
          </a:p>
          <a:p>
            <a:r>
              <a:rPr lang="en-US" sz="3600" dirty="0"/>
              <a:t>Online </a:t>
            </a:r>
            <a:r>
              <a:rPr lang="en-US" sz="3600" dirty="0" smtClean="0"/>
              <a:t>Survey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22059387"/>
      </p:ext>
    </p:extLst>
  </p:cSld>
  <p:clrMapOvr>
    <a:masterClrMapping/>
  </p:clrMapOvr>
  <p:transition xmlns:p14="http://schemas.microsoft.com/office/powerpoint/2010/main" advTm="1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Content Placeholder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6553145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Respondents Profile  - Affiliation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51725" y="4085016"/>
            <a:ext cx="5289614" cy="36737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solidFill>
                  <a:srgbClr val="CCFF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/>
                <a:cs typeface="Arial Rounded MT Bold"/>
              </a:rPr>
              <a:t>Government</a:t>
            </a:r>
            <a:endParaRPr lang="en-US" sz="1800" b="1" dirty="0">
              <a:solidFill>
                <a:srgbClr val="CCFFCC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Rounded MT Bold"/>
              <a:cs typeface="Arial Rounded MT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1725" y="4604786"/>
            <a:ext cx="5289614" cy="36737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solidFill>
                  <a:srgbClr val="CCFF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/>
                <a:cs typeface="Arial Rounded MT Bold"/>
              </a:rPr>
              <a:t>Academia</a:t>
            </a:r>
            <a:endParaRPr lang="en-US" sz="1800" b="1" dirty="0">
              <a:solidFill>
                <a:srgbClr val="CCFFCC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Rounded MT Bold"/>
              <a:cs typeface="Arial Rounded MT Bold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1725" y="5058213"/>
            <a:ext cx="5289614" cy="36737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solidFill>
                  <a:srgbClr val="CCFF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/>
                <a:cs typeface="Arial Rounded MT Bold"/>
              </a:rPr>
              <a:t>Local NGO</a:t>
            </a:r>
            <a:endParaRPr lang="en-US" sz="1800" b="1" dirty="0">
              <a:solidFill>
                <a:srgbClr val="CCFFCC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Rounded MT Bold"/>
              <a:cs typeface="Arial Rounded MT Bold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1725" y="5483806"/>
            <a:ext cx="5289614" cy="36737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solidFill>
                  <a:srgbClr val="CCFF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/>
                <a:cs typeface="Arial Rounded MT Bold"/>
              </a:rPr>
              <a:t>Other</a:t>
            </a:r>
            <a:endParaRPr lang="en-US" sz="1800" b="1" dirty="0">
              <a:solidFill>
                <a:srgbClr val="CCFFCC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Rounded MT Bold"/>
              <a:cs typeface="Arial Rounded MT Bold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1725" y="3586651"/>
            <a:ext cx="5289614" cy="36737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solidFill>
                  <a:srgbClr val="CCFF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/>
                <a:cs typeface="Arial Rounded MT Bold"/>
              </a:rPr>
              <a:t>Individual/Independent</a:t>
            </a:r>
            <a:endParaRPr lang="en-US" sz="1800" b="1" dirty="0">
              <a:solidFill>
                <a:srgbClr val="CCFFCC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Rounded MT Bold"/>
              <a:cs typeface="Arial Rounded MT Bold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51725" y="3119771"/>
            <a:ext cx="5289614" cy="36737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solidFill>
                  <a:srgbClr val="CCFF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/>
                <a:cs typeface="Arial Rounded MT Bold"/>
              </a:rPr>
              <a:t>Company/Contractor</a:t>
            </a:r>
            <a:endParaRPr lang="en-US" sz="1800" b="1" dirty="0">
              <a:solidFill>
                <a:srgbClr val="CCFFCC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Rounded MT Bold"/>
              <a:cs typeface="Arial Rounded MT Bold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78185" y="2673899"/>
            <a:ext cx="5289614" cy="36737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solidFill>
                  <a:srgbClr val="CCFF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/>
                <a:cs typeface="Arial Rounded MT Bold"/>
              </a:rPr>
              <a:t>International – NGO </a:t>
            </a:r>
            <a:endParaRPr lang="en-US" sz="1800" b="1" dirty="0">
              <a:solidFill>
                <a:srgbClr val="CCFFCC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Rounded MT Bold"/>
              <a:cs typeface="Arial Rounded MT Bold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78185" y="2175530"/>
            <a:ext cx="5289614" cy="36737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solidFill>
                  <a:srgbClr val="CCFF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/>
                <a:cs typeface="Arial Rounded MT Bold"/>
              </a:rPr>
              <a:t>International – Donor/Bilateral/Multilateral</a:t>
            </a:r>
            <a:endParaRPr lang="en-US" sz="1800" b="1" dirty="0">
              <a:solidFill>
                <a:srgbClr val="CCFFCC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Rounded MT Bold"/>
              <a:cs typeface="Arial Rounded MT Bold"/>
            </a:endParaRPr>
          </a:p>
        </p:txBody>
      </p:sp>
    </p:spTree>
    <p:extLst>
      <p:ext uri="{BB962C8B-B14F-4D97-AF65-F5344CB8AC3E}">
        <p14:creationId xmlns:p14="http://schemas.microsoft.com/office/powerpoint/2010/main" val="1160283243"/>
      </p:ext>
    </p:extLst>
  </p:cSld>
  <p:clrMapOvr>
    <a:masterClrMapping/>
  </p:clrMapOvr>
  <p:transition xmlns:p14="http://schemas.microsoft.com/office/powerpoint/2010/main" advTm="1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Respondents Profile - Experience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0298001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40249717"/>
      </p:ext>
    </p:extLst>
  </p:cSld>
  <p:clrMapOvr>
    <a:masterClrMapping/>
  </p:clrMapOvr>
  <p:transition xmlns:p14="http://schemas.microsoft.com/office/powerpoint/2010/main" advTm="15000"/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25135</TotalTime>
  <Words>642</Words>
  <Application>Microsoft Macintosh PowerPoint</Application>
  <PresentationFormat>On-screen Show (4:3)</PresentationFormat>
  <Paragraphs>152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Clarity</vt:lpstr>
      <vt:lpstr>Do Evaluation Knowledge and Skill Transfer? :</vt:lpstr>
      <vt:lpstr>CONTEXTS</vt:lpstr>
      <vt:lpstr>How do local evaluation practitioners build their professional self-capacity?</vt:lpstr>
      <vt:lpstr>How about, exposure to /participation in Evaluation and/or M&amp;E Exercise?</vt:lpstr>
      <vt:lpstr>Key issues:</vt:lpstr>
      <vt:lpstr>Key Questions:</vt:lpstr>
      <vt:lpstr>Method</vt:lpstr>
      <vt:lpstr>Respondents Profile  - Affiliation</vt:lpstr>
      <vt:lpstr>Respondents Profile - Experience</vt:lpstr>
      <vt:lpstr>Respondents Profile – Job Desc</vt:lpstr>
      <vt:lpstr>Experience of Collaboration/Participation</vt:lpstr>
      <vt:lpstr>Type of collaboration</vt:lpstr>
      <vt:lpstr>Roles and Contribution</vt:lpstr>
      <vt:lpstr>Gain More knowledge/skill?</vt:lpstr>
      <vt:lpstr>FACTORS – average rating</vt:lpstr>
      <vt:lpstr>CONCLUSION</vt:lpstr>
      <vt:lpstr>for LOCAL (individual) Practitioners?</vt:lpstr>
      <vt:lpstr>For EXPAT/INT’L Practitioners?</vt:lpstr>
      <vt:lpstr>For InDEC  (Indonesian Development Evaluation Community) </vt:lpstr>
      <vt:lpstr>TERIMA KASIH</vt:lpstr>
    </vt:vector>
  </TitlesOfParts>
  <Company>bdwiagus@gmail.com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Dwiagus Stepantoro</dc:creator>
  <cp:lastModifiedBy>Dwiagus Stepantoro</cp:lastModifiedBy>
  <cp:revision>108</cp:revision>
  <dcterms:created xsi:type="dcterms:W3CDTF">2013-08-24T02:23:35Z</dcterms:created>
  <dcterms:modified xsi:type="dcterms:W3CDTF">2013-10-16T18:11:28Z</dcterms:modified>
</cp:coreProperties>
</file>