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14"/>
  </p:notesMasterIdLst>
  <p:handoutMasterIdLst>
    <p:handoutMasterId r:id="rId15"/>
  </p:handoutMasterIdLst>
  <p:sldIdLst>
    <p:sldId id="359" r:id="rId3"/>
    <p:sldId id="362" r:id="rId4"/>
    <p:sldId id="357" r:id="rId5"/>
    <p:sldId id="348" r:id="rId6"/>
    <p:sldId id="350" r:id="rId7"/>
    <p:sldId id="354" r:id="rId8"/>
    <p:sldId id="352" r:id="rId9"/>
    <p:sldId id="356" r:id="rId10"/>
    <p:sldId id="364" r:id="rId11"/>
    <p:sldId id="367" r:id="rId12"/>
    <p:sldId id="368" r:id="rId13"/>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esnick" initials=""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BE2F6"/>
    <a:srgbClr val="F1EBF9"/>
    <a:srgbClr val="DECFF1"/>
    <a:srgbClr val="E6FB21"/>
    <a:srgbClr val="CCFF99"/>
    <a:srgbClr val="B3151F"/>
    <a:srgbClr val="003366"/>
    <a:srgbClr val="49237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28" autoAdjust="0"/>
    <p:restoredTop sz="93115" autoAdjust="0"/>
  </p:normalViewPr>
  <p:slideViewPr>
    <p:cSldViewPr>
      <p:cViewPr>
        <p:scale>
          <a:sx n="75" d="100"/>
          <a:sy n="75" d="100"/>
        </p:scale>
        <p:origin x="-1038" y="-5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7A355A-3B33-474E-BD21-1C1F1E0AB8E4}" type="doc">
      <dgm:prSet loTypeId="urn:microsoft.com/office/officeart/2005/8/layout/cycle3" loCatId="cycle" qsTypeId="urn:microsoft.com/office/officeart/2005/8/quickstyle/simple1#1" qsCatId="simple" csTypeId="urn:microsoft.com/office/officeart/2005/8/colors/accent1_2#1" csCatId="accent1" phldr="1"/>
      <dgm:spPr/>
      <dgm:t>
        <a:bodyPr/>
        <a:lstStyle/>
        <a:p>
          <a:endParaRPr lang="en-US"/>
        </a:p>
      </dgm:t>
    </dgm:pt>
    <dgm:pt modelId="{EEB694FA-17EC-4AC0-8ED6-420A2564D29C}">
      <dgm:prSet phldrT="[Text]" custT="1"/>
      <dgm:spPr/>
      <dgm:t>
        <a:bodyPr/>
        <a:lstStyle/>
        <a:p>
          <a:r>
            <a:rPr lang="en-US" sz="2000" dirty="0" smtClean="0"/>
            <a:t>Outcome/Impact</a:t>
          </a:r>
          <a:endParaRPr lang="en-US" sz="700" dirty="0"/>
        </a:p>
      </dgm:t>
    </dgm:pt>
    <dgm:pt modelId="{E5B6FBF6-AB7B-44D7-A8DC-FE046F3853A0}" type="parTrans" cxnId="{182AFE24-F5CA-42C6-B534-E7D91CDD9EC9}">
      <dgm:prSet/>
      <dgm:spPr/>
      <dgm:t>
        <a:bodyPr/>
        <a:lstStyle/>
        <a:p>
          <a:endParaRPr lang="en-US"/>
        </a:p>
      </dgm:t>
    </dgm:pt>
    <dgm:pt modelId="{C5B36B19-2188-444C-A64B-2452C3C2A00A}" type="sibTrans" cxnId="{182AFE24-F5CA-42C6-B534-E7D91CDD9EC9}">
      <dgm:prSet/>
      <dgm:spPr/>
      <dgm:t>
        <a:bodyPr/>
        <a:lstStyle/>
        <a:p>
          <a:endParaRPr lang="en-US"/>
        </a:p>
      </dgm:t>
    </dgm:pt>
    <dgm:pt modelId="{9DC8A119-86C2-4968-A001-CD8189E46722}">
      <dgm:prSet phldrT="[Text]" custT="1"/>
      <dgm:spPr/>
      <dgm:t>
        <a:bodyPr/>
        <a:lstStyle/>
        <a:p>
          <a:r>
            <a:rPr lang="en-US" sz="2000" dirty="0" smtClean="0"/>
            <a:t>Commission</a:t>
          </a:r>
          <a:endParaRPr lang="en-US" sz="2000" dirty="0"/>
        </a:p>
      </dgm:t>
    </dgm:pt>
    <dgm:pt modelId="{24AE5B7A-D91A-4454-98ED-BD6B97921F42}" type="parTrans" cxnId="{DFAD4AFC-52B3-4B92-B3F2-8C2401C933B8}">
      <dgm:prSet/>
      <dgm:spPr/>
      <dgm:t>
        <a:bodyPr/>
        <a:lstStyle/>
        <a:p>
          <a:endParaRPr lang="en-US"/>
        </a:p>
      </dgm:t>
    </dgm:pt>
    <dgm:pt modelId="{86EF16D9-352D-499B-AAFD-4D4AEDFA7155}" type="sibTrans" cxnId="{DFAD4AFC-52B3-4B92-B3F2-8C2401C933B8}">
      <dgm:prSet/>
      <dgm:spPr/>
      <dgm:t>
        <a:bodyPr/>
        <a:lstStyle/>
        <a:p>
          <a:endParaRPr lang="en-US"/>
        </a:p>
      </dgm:t>
    </dgm:pt>
    <dgm:pt modelId="{6B04AFAF-ED87-46C8-B563-54E69D523E68}">
      <dgm:prSet phldrT="[Text]" custT="1"/>
      <dgm:spPr/>
      <dgm:t>
        <a:bodyPr/>
        <a:lstStyle/>
        <a:p>
          <a:r>
            <a:rPr lang="en-US" sz="2000" dirty="0" smtClean="0"/>
            <a:t>Service Providers</a:t>
          </a:r>
          <a:endParaRPr lang="en-US" sz="2000" dirty="0"/>
        </a:p>
      </dgm:t>
    </dgm:pt>
    <dgm:pt modelId="{CB53A53A-BBC7-42D7-8552-DCC2C4BF081D}" type="parTrans" cxnId="{51CDD76E-D329-4FC4-954C-6E3C6228DFB2}">
      <dgm:prSet/>
      <dgm:spPr/>
      <dgm:t>
        <a:bodyPr/>
        <a:lstStyle/>
        <a:p>
          <a:endParaRPr lang="en-US"/>
        </a:p>
      </dgm:t>
    </dgm:pt>
    <dgm:pt modelId="{9008034E-DCD2-49E8-A7D0-7FF65CB810ED}" type="sibTrans" cxnId="{51CDD76E-D329-4FC4-954C-6E3C6228DFB2}">
      <dgm:prSet/>
      <dgm:spPr/>
      <dgm:t>
        <a:bodyPr/>
        <a:lstStyle/>
        <a:p>
          <a:endParaRPr lang="en-US"/>
        </a:p>
      </dgm:t>
    </dgm:pt>
    <dgm:pt modelId="{D74D84E5-6E38-489B-AE13-0ED00378A84C}">
      <dgm:prSet phldrT="[Text]" custT="1"/>
      <dgm:spPr/>
      <dgm:t>
        <a:bodyPr/>
        <a:lstStyle/>
        <a:p>
          <a:r>
            <a:rPr lang="en-US" sz="2000" dirty="0" smtClean="0"/>
            <a:t>Continue to provide regular opportunities </a:t>
          </a:r>
          <a:endParaRPr lang="en-US" sz="2000" dirty="0"/>
        </a:p>
      </dgm:t>
    </dgm:pt>
    <dgm:pt modelId="{3ADF7DE7-741D-4432-95AF-ADB0CDA40082}" type="parTrans" cxnId="{FC170B3B-D685-44E0-81B7-7C52A7461F1B}">
      <dgm:prSet/>
      <dgm:spPr/>
      <dgm:t>
        <a:bodyPr/>
        <a:lstStyle/>
        <a:p>
          <a:endParaRPr lang="en-US"/>
        </a:p>
      </dgm:t>
    </dgm:pt>
    <dgm:pt modelId="{26805CBC-8946-40AA-AE6A-BDB21209F11E}" type="sibTrans" cxnId="{FC170B3B-D685-44E0-81B7-7C52A7461F1B}">
      <dgm:prSet/>
      <dgm:spPr/>
      <dgm:t>
        <a:bodyPr/>
        <a:lstStyle/>
        <a:p>
          <a:endParaRPr lang="en-US"/>
        </a:p>
      </dgm:t>
    </dgm:pt>
    <dgm:pt modelId="{945FE941-D027-45BA-9C2E-59B2A1C9C81B}">
      <dgm:prSet phldrT="[Text]" custT="1"/>
      <dgm:spPr/>
      <dgm:t>
        <a:bodyPr/>
        <a:lstStyle/>
        <a:p>
          <a:r>
            <a:rPr lang="en-US" sz="2000" dirty="0" smtClean="0"/>
            <a:t>Providers act as “conveners</a:t>
          </a:r>
          <a:r>
            <a:rPr lang="en-US" sz="2400" dirty="0" smtClean="0"/>
            <a:t>”</a:t>
          </a:r>
          <a:endParaRPr lang="en-US" sz="2400" dirty="0"/>
        </a:p>
      </dgm:t>
    </dgm:pt>
    <dgm:pt modelId="{A06EA9EC-31F3-4190-ACB9-283379F95968}" type="parTrans" cxnId="{C460280F-FA2C-47C3-9947-5CCD4923827B}">
      <dgm:prSet/>
      <dgm:spPr/>
      <dgm:t>
        <a:bodyPr/>
        <a:lstStyle/>
        <a:p>
          <a:endParaRPr lang="en-US"/>
        </a:p>
      </dgm:t>
    </dgm:pt>
    <dgm:pt modelId="{AFE3F33E-6BE6-47BF-A78D-56CA76B448E0}" type="sibTrans" cxnId="{C460280F-FA2C-47C3-9947-5CCD4923827B}">
      <dgm:prSet/>
      <dgm:spPr/>
      <dgm:t>
        <a:bodyPr/>
        <a:lstStyle/>
        <a:p>
          <a:endParaRPr lang="en-US"/>
        </a:p>
      </dgm:t>
    </dgm:pt>
    <dgm:pt modelId="{D8377FDF-897B-47FE-9849-AE484C87B22A}">
      <dgm:prSet phldrT="[Text]" custT="1"/>
      <dgm:spPr/>
      <dgm:t>
        <a:bodyPr/>
        <a:lstStyle/>
        <a:p>
          <a:r>
            <a:rPr lang="en-US" sz="1800" dirty="0" smtClean="0"/>
            <a:t>Program  Review Committee </a:t>
          </a:r>
          <a:endParaRPr lang="en-US" sz="1800" dirty="0"/>
        </a:p>
      </dgm:t>
    </dgm:pt>
    <dgm:pt modelId="{4F12C7D5-434D-48A1-8D77-F3CCA444EE8C}" type="parTrans" cxnId="{26C01EE5-12CA-4296-B125-972C2D1D0EBC}">
      <dgm:prSet/>
      <dgm:spPr/>
      <dgm:t>
        <a:bodyPr/>
        <a:lstStyle/>
        <a:p>
          <a:endParaRPr lang="en-US"/>
        </a:p>
      </dgm:t>
    </dgm:pt>
    <dgm:pt modelId="{4BE04AA8-2761-4833-BF90-6F097D48E4A1}" type="sibTrans" cxnId="{26C01EE5-12CA-4296-B125-972C2D1D0EBC}">
      <dgm:prSet/>
      <dgm:spPr/>
      <dgm:t>
        <a:bodyPr/>
        <a:lstStyle/>
        <a:p>
          <a:endParaRPr lang="en-US"/>
        </a:p>
      </dgm:t>
    </dgm:pt>
    <dgm:pt modelId="{89B774DB-8AAA-436F-B14D-4E84517BD1FA}">
      <dgm:prSet phldrT="[Text]" custT="1"/>
      <dgm:spPr/>
      <dgm:t>
        <a:bodyPr/>
        <a:lstStyle/>
        <a:p>
          <a:r>
            <a:rPr lang="en-US" sz="1800" dirty="0" smtClean="0"/>
            <a:t>Evaluation meetings with staff and the Commissioners</a:t>
          </a:r>
          <a:endParaRPr lang="en-US" sz="1800" dirty="0"/>
        </a:p>
      </dgm:t>
    </dgm:pt>
    <dgm:pt modelId="{7D0926CB-FDA4-4B8C-82CE-BF4BC7561A91}" type="parTrans" cxnId="{1AC9D21C-6FD2-4B54-84B6-8416164AB9F8}">
      <dgm:prSet/>
      <dgm:spPr/>
      <dgm:t>
        <a:bodyPr/>
        <a:lstStyle/>
        <a:p>
          <a:endParaRPr lang="en-US"/>
        </a:p>
      </dgm:t>
    </dgm:pt>
    <dgm:pt modelId="{3CCF03F3-5E0B-4E36-8976-E4F32BB15738}" type="sibTrans" cxnId="{1AC9D21C-6FD2-4B54-84B6-8416164AB9F8}">
      <dgm:prSet/>
      <dgm:spPr/>
      <dgm:t>
        <a:bodyPr/>
        <a:lstStyle/>
        <a:p>
          <a:endParaRPr lang="en-US"/>
        </a:p>
      </dgm:t>
    </dgm:pt>
    <dgm:pt modelId="{56949BD4-3B49-468C-A7ED-CF32BDEA2633}">
      <dgm:prSet phldrT="[Text]" custT="1"/>
      <dgm:spPr/>
      <dgm:t>
        <a:bodyPr/>
        <a:lstStyle/>
        <a:p>
          <a:r>
            <a:rPr lang="en-US" sz="1800" dirty="0" smtClean="0"/>
            <a:t>Quarterly cluster meetings</a:t>
          </a:r>
          <a:endParaRPr lang="en-US" sz="1800" dirty="0"/>
        </a:p>
      </dgm:t>
    </dgm:pt>
    <dgm:pt modelId="{643191D0-0369-4CF5-8D9D-E0567D6F9B04}" type="parTrans" cxnId="{F63EC4D8-E23F-44B5-AFAD-47715811F8A6}">
      <dgm:prSet/>
      <dgm:spPr/>
      <dgm:t>
        <a:bodyPr/>
        <a:lstStyle/>
        <a:p>
          <a:endParaRPr lang="en-US"/>
        </a:p>
      </dgm:t>
    </dgm:pt>
    <dgm:pt modelId="{19F8CB2E-F63D-4FE5-94CB-4DFB07B4D2EF}" type="sibTrans" cxnId="{F63EC4D8-E23F-44B5-AFAD-47715811F8A6}">
      <dgm:prSet/>
      <dgm:spPr/>
      <dgm:t>
        <a:bodyPr/>
        <a:lstStyle/>
        <a:p>
          <a:endParaRPr lang="en-US"/>
        </a:p>
      </dgm:t>
    </dgm:pt>
    <dgm:pt modelId="{FA3A4CED-A8CD-488F-A299-5CEDDDC49EBA}">
      <dgm:prSet phldrT="[Text]" custT="1"/>
      <dgm:spPr/>
      <dgm:t>
        <a:bodyPr/>
        <a:lstStyle/>
        <a:p>
          <a:r>
            <a:rPr lang="en-US" sz="1800" dirty="0" smtClean="0"/>
            <a:t>SOW &amp; budget development meetings</a:t>
          </a:r>
          <a:endParaRPr lang="en-US" sz="1800" dirty="0"/>
        </a:p>
      </dgm:t>
    </dgm:pt>
    <dgm:pt modelId="{55561EEF-EF56-4F5A-8491-F2CC2AC7F53D}" type="parTrans" cxnId="{D72CD12D-FC64-480A-84F2-81C138375ECA}">
      <dgm:prSet/>
      <dgm:spPr/>
      <dgm:t>
        <a:bodyPr/>
        <a:lstStyle/>
        <a:p>
          <a:endParaRPr lang="en-US"/>
        </a:p>
      </dgm:t>
    </dgm:pt>
    <dgm:pt modelId="{D75D9B21-3B9D-47B9-9E23-449FC6D8BA3C}" type="sibTrans" cxnId="{D72CD12D-FC64-480A-84F2-81C138375ECA}">
      <dgm:prSet/>
      <dgm:spPr/>
      <dgm:t>
        <a:bodyPr/>
        <a:lstStyle/>
        <a:p>
          <a:endParaRPr lang="en-US"/>
        </a:p>
      </dgm:t>
    </dgm:pt>
    <dgm:pt modelId="{1DA13A9D-E361-4264-A659-C3182FBF50DE}">
      <dgm:prSet phldrT="[Text]" custT="1"/>
      <dgm:spPr/>
      <dgm:t>
        <a:bodyPr/>
        <a:lstStyle/>
        <a:p>
          <a:r>
            <a:rPr lang="en-US" sz="1800" dirty="0" smtClean="0"/>
            <a:t>Initiative meetings</a:t>
          </a:r>
          <a:endParaRPr lang="en-US" sz="1800" dirty="0"/>
        </a:p>
      </dgm:t>
    </dgm:pt>
    <dgm:pt modelId="{0448D12C-F6A3-46AC-A498-03DD18586706}" type="parTrans" cxnId="{92F87B2B-364C-46AD-A0E2-BBCAD9DCD88B}">
      <dgm:prSet/>
      <dgm:spPr/>
      <dgm:t>
        <a:bodyPr/>
        <a:lstStyle/>
        <a:p>
          <a:endParaRPr lang="en-US"/>
        </a:p>
      </dgm:t>
    </dgm:pt>
    <dgm:pt modelId="{6321B7D1-F19D-4971-95B6-FE8EC23AB048}" type="sibTrans" cxnId="{92F87B2B-364C-46AD-A0E2-BBCAD9DCD88B}">
      <dgm:prSet/>
      <dgm:spPr/>
      <dgm:t>
        <a:bodyPr/>
        <a:lstStyle/>
        <a:p>
          <a:endParaRPr lang="en-US"/>
        </a:p>
      </dgm:t>
    </dgm:pt>
    <dgm:pt modelId="{31AC8989-F3F1-4FEE-BEE7-BBB9DDDD975B}">
      <dgm:prSet phldrT="[Text]" custT="1"/>
      <dgm:spPr/>
      <dgm:t>
        <a:bodyPr/>
        <a:lstStyle/>
        <a:p>
          <a:r>
            <a:rPr lang="en-US" sz="1800" dirty="0" smtClean="0"/>
            <a:t>Identify next steps</a:t>
          </a:r>
          <a:endParaRPr lang="en-US" sz="1800" dirty="0"/>
        </a:p>
      </dgm:t>
    </dgm:pt>
    <dgm:pt modelId="{13F02E98-D916-4DD8-9F8C-9F1AC3C076C7}" type="parTrans" cxnId="{7CBB7597-6D13-4F09-9CEC-5E3E44AF3CD7}">
      <dgm:prSet/>
      <dgm:spPr/>
      <dgm:t>
        <a:bodyPr/>
        <a:lstStyle/>
        <a:p>
          <a:endParaRPr lang="en-US"/>
        </a:p>
      </dgm:t>
    </dgm:pt>
    <dgm:pt modelId="{F9D086ED-A317-41D4-B13B-4849BBF4B237}" type="sibTrans" cxnId="{7CBB7597-6D13-4F09-9CEC-5E3E44AF3CD7}">
      <dgm:prSet/>
      <dgm:spPr/>
      <dgm:t>
        <a:bodyPr/>
        <a:lstStyle/>
        <a:p>
          <a:endParaRPr lang="en-US"/>
        </a:p>
      </dgm:t>
    </dgm:pt>
    <dgm:pt modelId="{49EE866F-0F3A-4C46-A105-161CD24299C6}">
      <dgm:prSet phldrT="[Text]" custT="1"/>
      <dgm:spPr/>
      <dgm:t>
        <a:bodyPr/>
        <a:lstStyle/>
        <a:p>
          <a:r>
            <a:rPr lang="en-US" sz="1800" dirty="0" smtClean="0"/>
            <a:t>Review of referrals &amp; collaboration  </a:t>
          </a:r>
          <a:endParaRPr lang="en-US" sz="1800" dirty="0"/>
        </a:p>
      </dgm:t>
    </dgm:pt>
    <dgm:pt modelId="{706394DA-FCE7-40D7-BBB0-5979C9D08443}" type="parTrans" cxnId="{1CFDC46C-4B20-45BA-AB4D-6D95834D12E5}">
      <dgm:prSet/>
      <dgm:spPr/>
      <dgm:t>
        <a:bodyPr/>
        <a:lstStyle/>
        <a:p>
          <a:endParaRPr lang="en-US"/>
        </a:p>
      </dgm:t>
    </dgm:pt>
    <dgm:pt modelId="{3BDB0C8A-EF3A-45BD-A55E-062E2FC006D8}" type="sibTrans" cxnId="{1CFDC46C-4B20-45BA-AB4D-6D95834D12E5}">
      <dgm:prSet/>
      <dgm:spPr/>
      <dgm:t>
        <a:bodyPr/>
        <a:lstStyle/>
        <a:p>
          <a:endParaRPr lang="en-US"/>
        </a:p>
      </dgm:t>
    </dgm:pt>
    <dgm:pt modelId="{35E92280-7C54-4413-8EDF-4F7EA0618CFB}">
      <dgm:prSet phldrT="[Text]" custT="1"/>
      <dgm:spPr/>
      <dgm:t>
        <a:bodyPr/>
        <a:lstStyle/>
        <a:p>
          <a:r>
            <a:rPr lang="en-US" sz="1800" dirty="0" smtClean="0"/>
            <a:t>Sustainability</a:t>
          </a:r>
          <a:endParaRPr lang="en-US" sz="1800" dirty="0"/>
        </a:p>
      </dgm:t>
    </dgm:pt>
    <dgm:pt modelId="{0DE24E30-6A93-4771-8E76-999E73A84CD5}" type="parTrans" cxnId="{EF8E2C4A-A5EE-4A8A-9C75-F31605248D99}">
      <dgm:prSet/>
      <dgm:spPr/>
      <dgm:t>
        <a:bodyPr/>
        <a:lstStyle/>
        <a:p>
          <a:endParaRPr lang="en-US"/>
        </a:p>
      </dgm:t>
    </dgm:pt>
    <dgm:pt modelId="{90DB4EC2-525E-4D30-88D7-126DCC25BAD8}" type="sibTrans" cxnId="{EF8E2C4A-A5EE-4A8A-9C75-F31605248D99}">
      <dgm:prSet/>
      <dgm:spPr/>
      <dgm:t>
        <a:bodyPr/>
        <a:lstStyle/>
        <a:p>
          <a:endParaRPr lang="en-US"/>
        </a:p>
      </dgm:t>
    </dgm:pt>
    <dgm:pt modelId="{92ADE4BE-6911-4DE1-9129-400FCF74D9D8}">
      <dgm:prSet phldrT="[Text]" custT="1"/>
      <dgm:spPr/>
      <dgm:t>
        <a:bodyPr/>
        <a:lstStyle/>
        <a:p>
          <a:r>
            <a:rPr lang="en-US" sz="1800" dirty="0" smtClean="0"/>
            <a:t>On-going TA </a:t>
          </a:r>
          <a:endParaRPr lang="en-US" sz="1800" dirty="0"/>
        </a:p>
      </dgm:t>
    </dgm:pt>
    <dgm:pt modelId="{9CF5F105-E14B-4927-8EFC-63B2B9B474D3}" type="parTrans" cxnId="{032313AE-C94E-4082-B120-92CC0449BD6E}">
      <dgm:prSet/>
      <dgm:spPr/>
      <dgm:t>
        <a:bodyPr/>
        <a:lstStyle/>
        <a:p>
          <a:endParaRPr lang="en-US"/>
        </a:p>
      </dgm:t>
    </dgm:pt>
    <dgm:pt modelId="{25AE75A9-D90E-48A3-B4CD-DAB35DF55464}" type="sibTrans" cxnId="{032313AE-C94E-4082-B120-92CC0449BD6E}">
      <dgm:prSet/>
      <dgm:spPr/>
      <dgm:t>
        <a:bodyPr/>
        <a:lstStyle/>
        <a:p>
          <a:endParaRPr lang="en-US"/>
        </a:p>
      </dgm:t>
    </dgm:pt>
    <dgm:pt modelId="{16D68BEE-0577-4601-BA39-A473AC9A6831}" type="pres">
      <dgm:prSet presAssocID="{6B7A355A-3B33-474E-BD21-1C1F1E0AB8E4}" presName="Name0" presStyleCnt="0">
        <dgm:presLayoutVars>
          <dgm:dir/>
          <dgm:resizeHandles val="exact"/>
        </dgm:presLayoutVars>
      </dgm:prSet>
      <dgm:spPr/>
      <dgm:t>
        <a:bodyPr/>
        <a:lstStyle/>
        <a:p>
          <a:endParaRPr lang="en-US"/>
        </a:p>
      </dgm:t>
    </dgm:pt>
    <dgm:pt modelId="{E613E49F-CC14-4C30-AE19-4F34EE6DCDCE}" type="pres">
      <dgm:prSet presAssocID="{6B7A355A-3B33-474E-BD21-1C1F1E0AB8E4}" presName="cycle" presStyleCnt="0"/>
      <dgm:spPr/>
    </dgm:pt>
    <dgm:pt modelId="{E6B037B5-DB39-4361-AC0C-BA177F3AF04D}" type="pres">
      <dgm:prSet presAssocID="{EEB694FA-17EC-4AC0-8ED6-420A2564D29C}" presName="nodeFirstNode" presStyleLbl="node1" presStyleIdx="0" presStyleCnt="5" custScaleX="53254" custScaleY="82169" custRadScaleRad="84135" custRadScaleInc="17796">
        <dgm:presLayoutVars>
          <dgm:bulletEnabled val="1"/>
        </dgm:presLayoutVars>
      </dgm:prSet>
      <dgm:spPr/>
      <dgm:t>
        <a:bodyPr/>
        <a:lstStyle/>
        <a:p>
          <a:endParaRPr lang="en-US"/>
        </a:p>
      </dgm:t>
    </dgm:pt>
    <dgm:pt modelId="{39BA9211-7586-47C8-B399-33A29952959F}" type="pres">
      <dgm:prSet presAssocID="{C5B36B19-2188-444C-A64B-2452C3C2A00A}" presName="sibTransFirstNode" presStyleLbl="bgShp" presStyleIdx="0" presStyleCnt="1" custLinFactNeighborY="-4920" custRadScaleRad="61103" custRadScaleInc="-2147483648"/>
      <dgm:spPr/>
      <dgm:t>
        <a:bodyPr/>
        <a:lstStyle/>
        <a:p>
          <a:endParaRPr lang="en-US"/>
        </a:p>
      </dgm:t>
    </dgm:pt>
    <dgm:pt modelId="{03D3E0A7-77BE-4348-8989-8ABC04BCCAEA}" type="pres">
      <dgm:prSet presAssocID="{9DC8A119-86C2-4968-A001-CD8189E46722}" presName="nodeFollowingNodes" presStyleLbl="node1" presStyleIdx="1" presStyleCnt="5" custScaleX="140836" custScaleY="134659" custRadScaleRad="138134" custRadScaleInc="5990">
        <dgm:presLayoutVars>
          <dgm:bulletEnabled val="1"/>
        </dgm:presLayoutVars>
      </dgm:prSet>
      <dgm:spPr/>
      <dgm:t>
        <a:bodyPr/>
        <a:lstStyle/>
        <a:p>
          <a:endParaRPr lang="en-US"/>
        </a:p>
      </dgm:t>
    </dgm:pt>
    <dgm:pt modelId="{EF817809-67DD-401B-BB6A-EAB01D891197}" type="pres">
      <dgm:prSet presAssocID="{6B04AFAF-ED87-46C8-B563-54E69D523E68}" presName="nodeFollowingNodes" presStyleLbl="node1" presStyleIdx="2" presStyleCnt="5" custScaleX="168125" custScaleY="162097" custRadScaleRad="128151" custRadScaleInc="-43592">
        <dgm:presLayoutVars>
          <dgm:bulletEnabled val="1"/>
        </dgm:presLayoutVars>
      </dgm:prSet>
      <dgm:spPr/>
      <dgm:t>
        <a:bodyPr/>
        <a:lstStyle/>
        <a:p>
          <a:endParaRPr lang="en-US"/>
        </a:p>
      </dgm:t>
    </dgm:pt>
    <dgm:pt modelId="{D94A3B46-53F8-4383-AEC6-65759FEECC9A}" type="pres">
      <dgm:prSet presAssocID="{D74D84E5-6E38-489B-AE13-0ED00378A84C}" presName="nodeFollowingNodes" presStyleLbl="node1" presStyleIdx="3" presStyleCnt="5" custScaleX="116308" custScaleY="113717" custRadScaleRad="115090" custRadScaleInc="39992">
        <dgm:presLayoutVars>
          <dgm:bulletEnabled val="1"/>
        </dgm:presLayoutVars>
      </dgm:prSet>
      <dgm:spPr/>
      <dgm:t>
        <a:bodyPr/>
        <a:lstStyle/>
        <a:p>
          <a:endParaRPr lang="en-US"/>
        </a:p>
      </dgm:t>
    </dgm:pt>
    <dgm:pt modelId="{8E1DA511-24E8-461D-AF07-8816FB8C20F2}" type="pres">
      <dgm:prSet presAssocID="{945FE941-D027-45BA-9C2E-59B2A1C9C81B}" presName="nodeFollowingNodes" presStyleLbl="node1" presStyleIdx="4" presStyleCnt="5" custScaleX="88355" custScaleY="76437">
        <dgm:presLayoutVars>
          <dgm:bulletEnabled val="1"/>
        </dgm:presLayoutVars>
      </dgm:prSet>
      <dgm:spPr/>
      <dgm:t>
        <a:bodyPr/>
        <a:lstStyle/>
        <a:p>
          <a:endParaRPr lang="en-US"/>
        </a:p>
      </dgm:t>
    </dgm:pt>
  </dgm:ptLst>
  <dgm:cxnLst>
    <dgm:cxn modelId="{AFCC7B81-4BE1-44D0-B50A-9657F2B99AB0}" type="presOf" srcId="{6B7A355A-3B33-474E-BD21-1C1F1E0AB8E4}" destId="{16D68BEE-0577-4601-BA39-A473AC9A6831}" srcOrd="0" destOrd="0" presId="urn:microsoft.com/office/officeart/2005/8/layout/cycle3"/>
    <dgm:cxn modelId="{26C01EE5-12CA-4296-B125-972C2D1D0EBC}" srcId="{9DC8A119-86C2-4968-A001-CD8189E46722}" destId="{D8377FDF-897B-47FE-9849-AE484C87B22A}" srcOrd="0" destOrd="0" parTransId="{4F12C7D5-434D-48A1-8D77-F3CCA444EE8C}" sibTransId="{4BE04AA8-2761-4833-BF90-6F097D48E4A1}"/>
    <dgm:cxn modelId="{8FF52F5E-129A-4689-9459-AC19FB8E8C1E}" type="presOf" srcId="{89B774DB-8AAA-436F-B14D-4E84517BD1FA}" destId="{03D3E0A7-77BE-4348-8989-8ABC04BCCAEA}" srcOrd="0" destOrd="2" presId="urn:microsoft.com/office/officeart/2005/8/layout/cycle3"/>
    <dgm:cxn modelId="{EF8E2C4A-A5EE-4A8A-9C75-F31605248D99}" srcId="{6B04AFAF-ED87-46C8-B563-54E69D523E68}" destId="{35E92280-7C54-4413-8EDF-4F7EA0618CFB}" srcOrd="3" destOrd="0" parTransId="{0DE24E30-6A93-4771-8E76-999E73A84CD5}" sibTransId="{90DB4EC2-525E-4D30-88D7-126DCC25BAD8}"/>
    <dgm:cxn modelId="{DB541478-BA31-4354-8A72-5546E3878C4A}" type="presOf" srcId="{D74D84E5-6E38-489B-AE13-0ED00378A84C}" destId="{D94A3B46-53F8-4383-AEC6-65759FEECC9A}" srcOrd="0" destOrd="0" presId="urn:microsoft.com/office/officeart/2005/8/layout/cycle3"/>
    <dgm:cxn modelId="{7410F0B1-2D32-4172-91FF-5D0C3801AEB4}" type="presOf" srcId="{49EE866F-0F3A-4C46-A105-161CD24299C6}" destId="{EF817809-67DD-401B-BB6A-EAB01D891197}" srcOrd="0" destOrd="3" presId="urn:microsoft.com/office/officeart/2005/8/layout/cycle3"/>
    <dgm:cxn modelId="{DFAD4AFC-52B3-4B92-B3F2-8C2401C933B8}" srcId="{6B7A355A-3B33-474E-BD21-1C1F1E0AB8E4}" destId="{9DC8A119-86C2-4968-A001-CD8189E46722}" srcOrd="1" destOrd="0" parTransId="{24AE5B7A-D91A-4454-98ED-BD6B97921F42}" sibTransId="{86EF16D9-352D-499B-AAFD-4D4AEDFA7155}"/>
    <dgm:cxn modelId="{933A155D-61D7-47DF-A9C8-6085BB0A8D68}" type="presOf" srcId="{56949BD4-3B49-468C-A7ED-CF32BDEA2633}" destId="{EF817809-67DD-401B-BB6A-EAB01D891197}" srcOrd="0" destOrd="1" presId="urn:microsoft.com/office/officeart/2005/8/layout/cycle3"/>
    <dgm:cxn modelId="{F63EC4D8-E23F-44B5-AFAD-47715811F8A6}" srcId="{6B04AFAF-ED87-46C8-B563-54E69D523E68}" destId="{56949BD4-3B49-468C-A7ED-CF32BDEA2633}" srcOrd="0" destOrd="0" parTransId="{643191D0-0369-4CF5-8D9D-E0567D6F9B04}" sibTransId="{19F8CB2E-F63D-4FE5-94CB-4DFB07B4D2EF}"/>
    <dgm:cxn modelId="{D72CD12D-FC64-480A-84F2-81C138375ECA}" srcId="{6B04AFAF-ED87-46C8-B563-54E69D523E68}" destId="{FA3A4CED-A8CD-488F-A299-5CEDDDC49EBA}" srcOrd="1" destOrd="0" parTransId="{55561EEF-EF56-4F5A-8491-F2CC2AC7F53D}" sibTransId="{D75D9B21-3B9D-47B9-9E23-449FC6D8BA3C}"/>
    <dgm:cxn modelId="{9A797D93-30E8-4625-93E3-883943D41B76}" type="presOf" srcId="{92ADE4BE-6911-4DE1-9129-400FCF74D9D8}" destId="{D94A3B46-53F8-4383-AEC6-65759FEECC9A}" srcOrd="0" destOrd="2" presId="urn:microsoft.com/office/officeart/2005/8/layout/cycle3"/>
    <dgm:cxn modelId="{1AC9D21C-6FD2-4B54-84B6-8416164AB9F8}" srcId="{9DC8A119-86C2-4968-A001-CD8189E46722}" destId="{89B774DB-8AAA-436F-B14D-4E84517BD1FA}" srcOrd="1" destOrd="0" parTransId="{7D0926CB-FDA4-4B8C-82CE-BF4BC7561A91}" sibTransId="{3CCF03F3-5E0B-4E36-8976-E4F32BB15738}"/>
    <dgm:cxn modelId="{1454E7AF-CD1E-4502-B8F0-D039A75EDCCD}" type="presOf" srcId="{945FE941-D027-45BA-9C2E-59B2A1C9C81B}" destId="{8E1DA511-24E8-461D-AF07-8816FB8C20F2}" srcOrd="0" destOrd="0" presId="urn:microsoft.com/office/officeart/2005/8/layout/cycle3"/>
    <dgm:cxn modelId="{532395AD-685F-43BB-B81F-618EF60DCA6A}" type="presOf" srcId="{1DA13A9D-E361-4264-A659-C3182FBF50DE}" destId="{D94A3B46-53F8-4383-AEC6-65759FEECC9A}" srcOrd="0" destOrd="1" presId="urn:microsoft.com/office/officeart/2005/8/layout/cycle3"/>
    <dgm:cxn modelId="{032313AE-C94E-4082-B120-92CC0449BD6E}" srcId="{D74D84E5-6E38-489B-AE13-0ED00378A84C}" destId="{92ADE4BE-6911-4DE1-9129-400FCF74D9D8}" srcOrd="1" destOrd="0" parTransId="{9CF5F105-E14B-4927-8EFC-63B2B9B474D3}" sibTransId="{25AE75A9-D90E-48A3-B4CD-DAB35DF55464}"/>
    <dgm:cxn modelId="{1CFDC46C-4B20-45BA-AB4D-6D95834D12E5}" srcId="{6B04AFAF-ED87-46C8-B563-54E69D523E68}" destId="{49EE866F-0F3A-4C46-A105-161CD24299C6}" srcOrd="2" destOrd="0" parTransId="{706394DA-FCE7-40D7-BBB0-5979C9D08443}" sibTransId="{3BDB0C8A-EF3A-45BD-A55E-062E2FC006D8}"/>
    <dgm:cxn modelId="{FC170B3B-D685-44E0-81B7-7C52A7461F1B}" srcId="{6B7A355A-3B33-474E-BD21-1C1F1E0AB8E4}" destId="{D74D84E5-6E38-489B-AE13-0ED00378A84C}" srcOrd="3" destOrd="0" parTransId="{3ADF7DE7-741D-4432-95AF-ADB0CDA40082}" sibTransId="{26805CBC-8946-40AA-AE6A-BDB21209F11E}"/>
    <dgm:cxn modelId="{B98CA732-9A2E-49CD-9139-5EDCD138AD31}" type="presOf" srcId="{C5B36B19-2188-444C-A64B-2452C3C2A00A}" destId="{39BA9211-7586-47C8-B399-33A29952959F}" srcOrd="0" destOrd="0" presId="urn:microsoft.com/office/officeart/2005/8/layout/cycle3"/>
    <dgm:cxn modelId="{182AFE24-F5CA-42C6-B534-E7D91CDD9EC9}" srcId="{6B7A355A-3B33-474E-BD21-1C1F1E0AB8E4}" destId="{EEB694FA-17EC-4AC0-8ED6-420A2564D29C}" srcOrd="0" destOrd="0" parTransId="{E5B6FBF6-AB7B-44D7-A8DC-FE046F3853A0}" sibTransId="{C5B36B19-2188-444C-A64B-2452C3C2A00A}"/>
    <dgm:cxn modelId="{236806C9-F0A2-42CA-A9C1-5D224F140B4F}" type="presOf" srcId="{9DC8A119-86C2-4968-A001-CD8189E46722}" destId="{03D3E0A7-77BE-4348-8989-8ABC04BCCAEA}" srcOrd="0" destOrd="0" presId="urn:microsoft.com/office/officeart/2005/8/layout/cycle3"/>
    <dgm:cxn modelId="{7CBB7597-6D13-4F09-9CEC-5E3E44AF3CD7}" srcId="{9DC8A119-86C2-4968-A001-CD8189E46722}" destId="{31AC8989-F3F1-4FEE-BEE7-BBB9DDDD975B}" srcOrd="2" destOrd="0" parTransId="{13F02E98-D916-4DD8-9F8C-9F1AC3C076C7}" sibTransId="{F9D086ED-A317-41D4-B13B-4849BBF4B237}"/>
    <dgm:cxn modelId="{51CDD76E-D329-4FC4-954C-6E3C6228DFB2}" srcId="{6B7A355A-3B33-474E-BD21-1C1F1E0AB8E4}" destId="{6B04AFAF-ED87-46C8-B563-54E69D523E68}" srcOrd="2" destOrd="0" parTransId="{CB53A53A-BBC7-42D7-8552-DCC2C4BF081D}" sibTransId="{9008034E-DCD2-49E8-A7D0-7FF65CB810ED}"/>
    <dgm:cxn modelId="{C460280F-FA2C-47C3-9947-5CCD4923827B}" srcId="{6B7A355A-3B33-474E-BD21-1C1F1E0AB8E4}" destId="{945FE941-D027-45BA-9C2E-59B2A1C9C81B}" srcOrd="4" destOrd="0" parTransId="{A06EA9EC-31F3-4190-ACB9-283379F95968}" sibTransId="{AFE3F33E-6BE6-47BF-A78D-56CA76B448E0}"/>
    <dgm:cxn modelId="{30240152-B373-464D-8463-C3001B3692F5}" type="presOf" srcId="{FA3A4CED-A8CD-488F-A299-5CEDDDC49EBA}" destId="{EF817809-67DD-401B-BB6A-EAB01D891197}" srcOrd="0" destOrd="2" presId="urn:microsoft.com/office/officeart/2005/8/layout/cycle3"/>
    <dgm:cxn modelId="{31995386-3559-4074-9D2B-2D7757C41A7E}" type="presOf" srcId="{D8377FDF-897B-47FE-9849-AE484C87B22A}" destId="{03D3E0A7-77BE-4348-8989-8ABC04BCCAEA}" srcOrd="0" destOrd="1" presId="urn:microsoft.com/office/officeart/2005/8/layout/cycle3"/>
    <dgm:cxn modelId="{45412B23-99FB-43AC-B60B-A7A1BD5CAC62}" type="presOf" srcId="{EEB694FA-17EC-4AC0-8ED6-420A2564D29C}" destId="{E6B037B5-DB39-4361-AC0C-BA177F3AF04D}" srcOrd="0" destOrd="0" presId="urn:microsoft.com/office/officeart/2005/8/layout/cycle3"/>
    <dgm:cxn modelId="{D2E1B85B-9E4F-4457-BACF-122BF64D3F9B}" type="presOf" srcId="{35E92280-7C54-4413-8EDF-4F7EA0618CFB}" destId="{EF817809-67DD-401B-BB6A-EAB01D891197}" srcOrd="0" destOrd="4" presId="urn:microsoft.com/office/officeart/2005/8/layout/cycle3"/>
    <dgm:cxn modelId="{92F87B2B-364C-46AD-A0E2-BBCAD9DCD88B}" srcId="{D74D84E5-6E38-489B-AE13-0ED00378A84C}" destId="{1DA13A9D-E361-4264-A659-C3182FBF50DE}" srcOrd="0" destOrd="0" parTransId="{0448D12C-F6A3-46AC-A498-03DD18586706}" sibTransId="{6321B7D1-F19D-4971-95B6-FE8EC23AB048}"/>
    <dgm:cxn modelId="{A49961FB-3BBE-4349-82D6-733C9B000A30}" type="presOf" srcId="{6B04AFAF-ED87-46C8-B563-54E69D523E68}" destId="{EF817809-67DD-401B-BB6A-EAB01D891197}" srcOrd="0" destOrd="0" presId="urn:microsoft.com/office/officeart/2005/8/layout/cycle3"/>
    <dgm:cxn modelId="{0DA388D4-EC3F-433E-8CAC-207F607C6CA5}" type="presOf" srcId="{31AC8989-F3F1-4FEE-BEE7-BBB9DDDD975B}" destId="{03D3E0A7-77BE-4348-8989-8ABC04BCCAEA}" srcOrd="0" destOrd="3" presId="urn:microsoft.com/office/officeart/2005/8/layout/cycle3"/>
    <dgm:cxn modelId="{0659936A-7CD9-4D6F-8FA9-B947EF697265}" type="presParOf" srcId="{16D68BEE-0577-4601-BA39-A473AC9A6831}" destId="{E613E49F-CC14-4C30-AE19-4F34EE6DCDCE}" srcOrd="0" destOrd="0" presId="urn:microsoft.com/office/officeart/2005/8/layout/cycle3"/>
    <dgm:cxn modelId="{327C9004-D689-4EE2-A7F1-2C8E119D33F5}" type="presParOf" srcId="{E613E49F-CC14-4C30-AE19-4F34EE6DCDCE}" destId="{E6B037B5-DB39-4361-AC0C-BA177F3AF04D}" srcOrd="0" destOrd="0" presId="urn:microsoft.com/office/officeart/2005/8/layout/cycle3"/>
    <dgm:cxn modelId="{329702E5-AB78-43FB-BF8F-64F3DBFC9CBF}" type="presParOf" srcId="{E613E49F-CC14-4C30-AE19-4F34EE6DCDCE}" destId="{39BA9211-7586-47C8-B399-33A29952959F}" srcOrd="1" destOrd="0" presId="urn:microsoft.com/office/officeart/2005/8/layout/cycle3"/>
    <dgm:cxn modelId="{A53A022F-5D46-49D7-BF3B-5D77DC1928F9}" type="presParOf" srcId="{E613E49F-CC14-4C30-AE19-4F34EE6DCDCE}" destId="{03D3E0A7-77BE-4348-8989-8ABC04BCCAEA}" srcOrd="2" destOrd="0" presId="urn:microsoft.com/office/officeart/2005/8/layout/cycle3"/>
    <dgm:cxn modelId="{C23C47FF-AD0D-4F97-B9A3-18B20E20E0D9}" type="presParOf" srcId="{E613E49F-CC14-4C30-AE19-4F34EE6DCDCE}" destId="{EF817809-67DD-401B-BB6A-EAB01D891197}" srcOrd="3" destOrd="0" presId="urn:microsoft.com/office/officeart/2005/8/layout/cycle3"/>
    <dgm:cxn modelId="{8B67B596-B201-4673-9E92-AFAA3CA65FAD}" type="presParOf" srcId="{E613E49F-CC14-4C30-AE19-4F34EE6DCDCE}" destId="{D94A3B46-53F8-4383-AEC6-65759FEECC9A}" srcOrd="4" destOrd="0" presId="urn:microsoft.com/office/officeart/2005/8/layout/cycle3"/>
    <dgm:cxn modelId="{CD3C220C-5ECA-4D99-9D19-961BB258BA9F}" type="presParOf" srcId="{E613E49F-CC14-4C30-AE19-4F34EE6DCDCE}" destId="{8E1DA511-24E8-461D-AF07-8816FB8C20F2}" srcOrd="5" destOrd="0" presId="urn:microsoft.com/office/officeart/2005/8/layout/cycle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9BA9211-7586-47C8-B399-33A29952959F}">
      <dsp:nvSpPr>
        <dsp:cNvPr id="0" name=""/>
        <dsp:cNvSpPr/>
      </dsp:nvSpPr>
      <dsp:spPr>
        <a:xfrm>
          <a:off x="1750343" y="107182"/>
          <a:ext cx="5158005" cy="5158005"/>
        </a:xfrm>
        <a:prstGeom prst="circularArrow">
          <a:avLst>
            <a:gd name="adj1" fmla="val 5544"/>
            <a:gd name="adj2" fmla="val 330680"/>
            <a:gd name="adj3" fmla="val 14786197"/>
            <a:gd name="adj4" fmla="val 16796912"/>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B037B5-DB39-4361-AC0C-BA177F3AF04D}">
      <dsp:nvSpPr>
        <dsp:cNvPr id="0" name=""/>
        <dsp:cNvSpPr/>
      </dsp:nvSpPr>
      <dsp:spPr>
        <a:xfrm>
          <a:off x="3682272" y="246620"/>
          <a:ext cx="1294146" cy="9984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Outcome/Impact</a:t>
          </a:r>
          <a:endParaRPr lang="en-US" sz="700" kern="1200" dirty="0"/>
        </a:p>
      </dsp:txBody>
      <dsp:txXfrm>
        <a:off x="3682272" y="246620"/>
        <a:ext cx="1294146" cy="998411"/>
      </dsp:txXfrm>
    </dsp:sp>
    <dsp:sp modelId="{03D3E0A7-77BE-4348-8989-8ABC04BCCAEA}">
      <dsp:nvSpPr>
        <dsp:cNvPr id="0" name=""/>
        <dsp:cNvSpPr/>
      </dsp:nvSpPr>
      <dsp:spPr>
        <a:xfrm>
          <a:off x="5188088" y="990377"/>
          <a:ext cx="3422512" cy="16362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t>Commission</a:t>
          </a:r>
          <a:endParaRPr lang="en-US" sz="2000" kern="1200" dirty="0"/>
        </a:p>
        <a:p>
          <a:pPr marL="171450" lvl="1" indent="-171450" algn="l" defTabSz="800100">
            <a:lnSpc>
              <a:spcPct val="90000"/>
            </a:lnSpc>
            <a:spcBef>
              <a:spcPct val="0"/>
            </a:spcBef>
            <a:spcAft>
              <a:spcPct val="15000"/>
            </a:spcAft>
            <a:buChar char="••"/>
          </a:pPr>
          <a:r>
            <a:rPr lang="en-US" sz="1800" kern="1200" dirty="0" smtClean="0"/>
            <a:t>Program  Review Committee </a:t>
          </a:r>
          <a:endParaRPr lang="en-US" sz="1800" kern="1200" dirty="0"/>
        </a:p>
        <a:p>
          <a:pPr marL="171450" lvl="1" indent="-171450" algn="l" defTabSz="800100">
            <a:lnSpc>
              <a:spcPct val="90000"/>
            </a:lnSpc>
            <a:spcBef>
              <a:spcPct val="0"/>
            </a:spcBef>
            <a:spcAft>
              <a:spcPct val="15000"/>
            </a:spcAft>
            <a:buChar char="••"/>
          </a:pPr>
          <a:r>
            <a:rPr lang="en-US" sz="1800" kern="1200" dirty="0" smtClean="0"/>
            <a:t>Evaluation meetings with staff and the Commissioners</a:t>
          </a:r>
          <a:endParaRPr lang="en-US" sz="1800" kern="1200" dirty="0"/>
        </a:p>
        <a:p>
          <a:pPr marL="171450" lvl="1" indent="-171450" algn="l" defTabSz="800100">
            <a:lnSpc>
              <a:spcPct val="90000"/>
            </a:lnSpc>
            <a:spcBef>
              <a:spcPct val="0"/>
            </a:spcBef>
            <a:spcAft>
              <a:spcPct val="15000"/>
            </a:spcAft>
            <a:buChar char="••"/>
          </a:pPr>
          <a:r>
            <a:rPr lang="en-US" sz="1800" kern="1200" dirty="0" smtClean="0"/>
            <a:t>Identify next steps</a:t>
          </a:r>
          <a:endParaRPr lang="en-US" sz="1800" kern="1200" dirty="0"/>
        </a:p>
      </dsp:txBody>
      <dsp:txXfrm>
        <a:off x="5188088" y="990377"/>
        <a:ext cx="3422512" cy="1636201"/>
      </dsp:txXfrm>
    </dsp:sp>
    <dsp:sp modelId="{EF817809-67DD-401B-BB6A-EAB01D891197}">
      <dsp:nvSpPr>
        <dsp:cNvPr id="0" name=""/>
        <dsp:cNvSpPr/>
      </dsp:nvSpPr>
      <dsp:spPr>
        <a:xfrm>
          <a:off x="4436032" y="2896189"/>
          <a:ext cx="4085673" cy="19695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t>Service Providers</a:t>
          </a:r>
          <a:endParaRPr lang="en-US" sz="2000" kern="1200" dirty="0"/>
        </a:p>
        <a:p>
          <a:pPr marL="171450" lvl="1" indent="-171450" algn="l" defTabSz="800100">
            <a:lnSpc>
              <a:spcPct val="90000"/>
            </a:lnSpc>
            <a:spcBef>
              <a:spcPct val="0"/>
            </a:spcBef>
            <a:spcAft>
              <a:spcPct val="15000"/>
            </a:spcAft>
            <a:buChar char="••"/>
          </a:pPr>
          <a:r>
            <a:rPr lang="en-US" sz="1800" kern="1200" dirty="0" smtClean="0"/>
            <a:t>Quarterly cluster meetings</a:t>
          </a:r>
          <a:endParaRPr lang="en-US" sz="1800" kern="1200" dirty="0"/>
        </a:p>
        <a:p>
          <a:pPr marL="171450" lvl="1" indent="-171450" algn="l" defTabSz="800100">
            <a:lnSpc>
              <a:spcPct val="90000"/>
            </a:lnSpc>
            <a:spcBef>
              <a:spcPct val="0"/>
            </a:spcBef>
            <a:spcAft>
              <a:spcPct val="15000"/>
            </a:spcAft>
            <a:buChar char="••"/>
          </a:pPr>
          <a:r>
            <a:rPr lang="en-US" sz="1800" kern="1200" dirty="0" smtClean="0"/>
            <a:t>SOW &amp; budget development meetings</a:t>
          </a:r>
          <a:endParaRPr lang="en-US" sz="1800" kern="1200" dirty="0"/>
        </a:p>
        <a:p>
          <a:pPr marL="171450" lvl="1" indent="-171450" algn="l" defTabSz="800100">
            <a:lnSpc>
              <a:spcPct val="90000"/>
            </a:lnSpc>
            <a:spcBef>
              <a:spcPct val="0"/>
            </a:spcBef>
            <a:spcAft>
              <a:spcPct val="15000"/>
            </a:spcAft>
            <a:buChar char="••"/>
          </a:pPr>
          <a:r>
            <a:rPr lang="en-US" sz="1800" kern="1200" dirty="0" smtClean="0"/>
            <a:t>Review of referrals &amp; collaboration  </a:t>
          </a:r>
          <a:endParaRPr lang="en-US" sz="1800" kern="1200" dirty="0"/>
        </a:p>
        <a:p>
          <a:pPr marL="171450" lvl="1" indent="-171450" algn="l" defTabSz="800100">
            <a:lnSpc>
              <a:spcPct val="90000"/>
            </a:lnSpc>
            <a:spcBef>
              <a:spcPct val="0"/>
            </a:spcBef>
            <a:spcAft>
              <a:spcPct val="15000"/>
            </a:spcAft>
            <a:buChar char="••"/>
          </a:pPr>
          <a:r>
            <a:rPr lang="en-US" sz="1800" kern="1200" dirty="0" smtClean="0"/>
            <a:t>Sustainability</a:t>
          </a:r>
          <a:endParaRPr lang="en-US" sz="1800" kern="1200" dirty="0"/>
        </a:p>
      </dsp:txBody>
      <dsp:txXfrm>
        <a:off x="4436032" y="2896189"/>
        <a:ext cx="4085673" cy="1969592"/>
      </dsp:txXfrm>
    </dsp:sp>
    <dsp:sp modelId="{D94A3B46-53F8-4383-AEC6-65759FEECC9A}">
      <dsp:nvSpPr>
        <dsp:cNvPr id="0" name=""/>
        <dsp:cNvSpPr/>
      </dsp:nvSpPr>
      <dsp:spPr>
        <a:xfrm>
          <a:off x="381005" y="3139455"/>
          <a:ext cx="2826447" cy="13817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t>Continue to provide regular opportunities </a:t>
          </a:r>
          <a:endParaRPr lang="en-US" sz="2000" kern="1200" dirty="0"/>
        </a:p>
        <a:p>
          <a:pPr marL="171450" lvl="1" indent="-171450" algn="l" defTabSz="800100">
            <a:lnSpc>
              <a:spcPct val="90000"/>
            </a:lnSpc>
            <a:spcBef>
              <a:spcPct val="0"/>
            </a:spcBef>
            <a:spcAft>
              <a:spcPct val="15000"/>
            </a:spcAft>
            <a:buChar char="••"/>
          </a:pPr>
          <a:r>
            <a:rPr lang="en-US" sz="1800" kern="1200" dirty="0" smtClean="0"/>
            <a:t>Initiative meetings</a:t>
          </a:r>
          <a:endParaRPr lang="en-US" sz="1800" kern="1200" dirty="0"/>
        </a:p>
        <a:p>
          <a:pPr marL="171450" lvl="1" indent="-171450" algn="l" defTabSz="800100">
            <a:lnSpc>
              <a:spcPct val="90000"/>
            </a:lnSpc>
            <a:spcBef>
              <a:spcPct val="0"/>
            </a:spcBef>
            <a:spcAft>
              <a:spcPct val="15000"/>
            </a:spcAft>
            <a:buChar char="••"/>
          </a:pPr>
          <a:r>
            <a:rPr lang="en-US" sz="1800" kern="1200" dirty="0" smtClean="0"/>
            <a:t>On-going TA </a:t>
          </a:r>
          <a:endParaRPr lang="en-US" sz="1800" kern="1200" dirty="0"/>
        </a:p>
      </dsp:txBody>
      <dsp:txXfrm>
        <a:off x="381005" y="3139455"/>
        <a:ext cx="2826447" cy="1381741"/>
      </dsp:txXfrm>
    </dsp:sp>
    <dsp:sp modelId="{8E1DA511-24E8-461D-AF07-8816FB8C20F2}">
      <dsp:nvSpPr>
        <dsp:cNvPr id="0" name=""/>
        <dsp:cNvSpPr/>
      </dsp:nvSpPr>
      <dsp:spPr>
        <a:xfrm>
          <a:off x="820963" y="1420308"/>
          <a:ext cx="2147150" cy="9287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Providers act as “conveners</a:t>
          </a:r>
          <a:r>
            <a:rPr lang="en-US" sz="2400" kern="1200" dirty="0" smtClean="0"/>
            <a:t>”</a:t>
          </a:r>
          <a:endParaRPr lang="en-US" sz="2400" kern="1200" dirty="0"/>
        </a:p>
      </dsp:txBody>
      <dsp:txXfrm>
        <a:off x="820963" y="1420308"/>
        <a:ext cx="2147150" cy="92876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defTabSz="966788">
              <a:defRPr sz="1200"/>
            </a:lvl1pPr>
          </a:lstStyle>
          <a:p>
            <a:endParaRPr lang="en-US"/>
          </a:p>
        </p:txBody>
      </p:sp>
      <p:sp>
        <p:nvSpPr>
          <p:cNvPr id="137219" name="Rectangle 3"/>
          <p:cNvSpPr>
            <a:spLocks noGrp="1" noChangeArrowheads="1"/>
          </p:cNvSpPr>
          <p:nvPr>
            <p:ph type="dt" sz="quarter" idx="1"/>
          </p:nvPr>
        </p:nvSpPr>
        <p:spPr bwMode="auto">
          <a:xfrm>
            <a:off x="4143375" y="0"/>
            <a:ext cx="3170238" cy="4810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lgn="r" defTabSz="966788">
              <a:defRPr sz="1200"/>
            </a:lvl1pPr>
          </a:lstStyle>
          <a:p>
            <a:endParaRPr lang="en-US"/>
          </a:p>
        </p:txBody>
      </p:sp>
      <p:sp>
        <p:nvSpPr>
          <p:cNvPr id="137220" name="Rectangle 4"/>
          <p:cNvSpPr>
            <a:spLocks noGrp="1" noChangeArrowheads="1"/>
          </p:cNvSpPr>
          <p:nvPr>
            <p:ph type="ftr" sz="quarter" idx="2"/>
          </p:nvPr>
        </p:nvSpPr>
        <p:spPr bwMode="auto">
          <a:xfrm>
            <a:off x="0" y="9118600"/>
            <a:ext cx="3170238" cy="481013"/>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defTabSz="966788">
              <a:defRPr sz="1200"/>
            </a:lvl1pPr>
          </a:lstStyle>
          <a:p>
            <a:endParaRPr lang="en-US"/>
          </a:p>
        </p:txBody>
      </p:sp>
      <p:sp>
        <p:nvSpPr>
          <p:cNvPr id="137221" name="Rectangle 5"/>
          <p:cNvSpPr>
            <a:spLocks noGrp="1" noChangeArrowheads="1"/>
          </p:cNvSpPr>
          <p:nvPr>
            <p:ph type="sldNum" sz="quarter" idx="3"/>
          </p:nvPr>
        </p:nvSpPr>
        <p:spPr bwMode="auto">
          <a:xfrm>
            <a:off x="4143375" y="9118600"/>
            <a:ext cx="3170238" cy="481013"/>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r" defTabSz="966788">
              <a:defRPr sz="1200"/>
            </a:lvl1pPr>
          </a:lstStyle>
          <a:p>
            <a:fld id="{5FDB0DE8-A25F-4EA5-B559-85E8D71C8B5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defTabSz="966788">
              <a:defRPr sz="1200"/>
            </a:lvl1pPr>
          </a:lstStyle>
          <a:p>
            <a:endParaRPr lang="en-US"/>
          </a:p>
        </p:txBody>
      </p:sp>
      <p:sp>
        <p:nvSpPr>
          <p:cNvPr id="9219" name="Rectangle 3"/>
          <p:cNvSpPr>
            <a:spLocks noGrp="1" noChangeArrowheads="1"/>
          </p:cNvSpPr>
          <p:nvPr>
            <p:ph type="dt" idx="1"/>
          </p:nvPr>
        </p:nvSpPr>
        <p:spPr bwMode="auto">
          <a:xfrm>
            <a:off x="4143375" y="0"/>
            <a:ext cx="3170238" cy="4810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lgn="r" defTabSz="966788">
              <a:defRPr sz="1200"/>
            </a:lvl1pPr>
          </a:lstStyle>
          <a:p>
            <a:endParaRPr lang="en-US"/>
          </a:p>
        </p:txBody>
      </p:sp>
      <p:sp>
        <p:nvSpPr>
          <p:cNvPr id="9220"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731838" y="4560888"/>
            <a:ext cx="5851525" cy="4321175"/>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defTabSz="966788">
              <a:defRPr sz="1200"/>
            </a:lvl1pPr>
          </a:lstStyle>
          <a:p>
            <a:endParaRPr lang="en-US"/>
          </a:p>
        </p:txBody>
      </p:sp>
      <p:sp>
        <p:nvSpPr>
          <p:cNvPr id="9223"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r" defTabSz="966788">
              <a:defRPr sz="1200"/>
            </a:lvl1pPr>
          </a:lstStyle>
          <a:p>
            <a:fld id="{B8049B38-7B6F-43A3-9909-1A9E532ECB6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DD56A1-5A4E-4C48-AE5C-DCEFC0D8C57E}" type="slidenum">
              <a:rPr lang="en-US"/>
              <a:pPr/>
              <a:t>2</a:t>
            </a:fld>
            <a:endParaRPr lang="en-US"/>
          </a:p>
        </p:txBody>
      </p:sp>
      <p:sp>
        <p:nvSpPr>
          <p:cNvPr id="334850" name="Rectangle 2"/>
          <p:cNvSpPr>
            <a:spLocks noGrp="1" noRot="1" noChangeAspect="1" noChangeArrowheads="1" noTextEdit="1"/>
          </p:cNvSpPr>
          <p:nvPr>
            <p:ph type="sldImg"/>
          </p:nvPr>
        </p:nvSpPr>
        <p:spPr>
          <a:ln/>
        </p:spPr>
      </p:sp>
      <p:sp>
        <p:nvSpPr>
          <p:cNvPr id="334851" name="Rectangle 3"/>
          <p:cNvSpPr>
            <a:spLocks noGrp="1" noChangeArrowheads="1"/>
          </p:cNvSpPr>
          <p:nvPr>
            <p:ph type="body" idx="1"/>
          </p:nvPr>
        </p:nvSpPr>
        <p:spPr/>
        <p:txBody>
          <a:bodyPr/>
          <a:lstStyle/>
          <a:p>
            <a:r>
              <a:rPr lang="en-US" dirty="0"/>
              <a:t>FY 2009-2010  F5FC disbursed approximately $16 million to funded agencies</a:t>
            </a:r>
          </a:p>
          <a:p>
            <a:r>
              <a:rPr lang="en-US" dirty="0" smtClean="0"/>
              <a:t>Parents</a:t>
            </a:r>
            <a:r>
              <a:rPr lang="en-US" dirty="0"/>
              <a:t>: 2571 - 29.97%</a:t>
            </a:r>
          </a:p>
          <a:p>
            <a:r>
              <a:rPr lang="en-US" dirty="0"/>
              <a:t>Prenatal: 122 – 1.42%</a:t>
            </a:r>
          </a:p>
          <a:p>
            <a:r>
              <a:rPr lang="en-US" dirty="0"/>
              <a:t>0-3:  2162 – 25.20%</a:t>
            </a:r>
          </a:p>
          <a:p>
            <a:r>
              <a:rPr lang="en-US" dirty="0"/>
              <a:t>3-5:  2296 – 26.76%</a:t>
            </a:r>
          </a:p>
          <a:p>
            <a:endParaRPr lang="en-US" dirty="0"/>
          </a:p>
          <a:p>
            <a:r>
              <a:rPr lang="en-US" dirty="0"/>
              <a:t>Providers:  1370 – 15.97%</a:t>
            </a:r>
          </a:p>
          <a:p>
            <a:r>
              <a:rPr lang="en-US" dirty="0"/>
              <a:t>Other:  58 - .68%</a:t>
            </a:r>
          </a:p>
          <a:p>
            <a:endParaRPr lang="en-US" dirty="0"/>
          </a:p>
          <a:p>
            <a:r>
              <a:rPr lang="en-US" dirty="0"/>
              <a:t>99,549 </a:t>
            </a:r>
          </a:p>
          <a:p>
            <a:r>
              <a:rPr lang="en-US" dirty="0"/>
              <a:t>Fresno County Population- State of California Dept of Finance, Race/</a:t>
            </a:r>
            <a:r>
              <a:rPr lang="en-US" dirty="0" err="1"/>
              <a:t>Ethinicty</a:t>
            </a:r>
            <a:r>
              <a:rPr lang="en-US" dirty="0"/>
              <a:t> Population and Sex Detail </a:t>
            </a:r>
            <a:endParaRPr lang="en-US" dirty="0" smtClean="0"/>
          </a:p>
          <a:p>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dirty="0" smtClean="0">
                <a:solidFill>
                  <a:schemeClr val="bg2"/>
                </a:solidFill>
              </a:rPr>
              <a:t>FY 2010/2011 Contract Breakdown</a:t>
            </a:r>
            <a:r>
              <a:rPr lang="en-US" sz="1600" b="1" dirty="0" smtClean="0"/>
              <a:t>  </a:t>
            </a:r>
            <a:endParaRPr lang="en-US" sz="1400" b="1" dirty="0" smtClean="0"/>
          </a:p>
          <a:p>
            <a:pPr rtl="0" eaLnBrk="1" fontAlgn="base" latinLnBrk="0" hangingPunct="1"/>
            <a:r>
              <a:rPr lang="en-US" sz="1200" b="1" i="0" u="none" strike="noStrike" kern="1200" baseline="0" dirty="0" smtClean="0">
                <a:solidFill>
                  <a:schemeClr val="tx1"/>
                </a:solidFill>
                <a:latin typeface="Arial" charset="0"/>
                <a:ea typeface="+mn-ea"/>
                <a:cs typeface="+mn-cs"/>
              </a:rPr>
              <a:t>FOCUS AREA # AMOUNT</a:t>
            </a:r>
            <a:endParaRPr lang="en-US" sz="1200" b="0" i="0" u="none" strike="noStrike" kern="1200" dirty="0" smtClean="0">
              <a:solidFill>
                <a:schemeClr val="tx1"/>
              </a:solidFill>
              <a:latin typeface="Arial" charset="0"/>
              <a:ea typeface="+mn-ea"/>
              <a:cs typeface="+mn-cs"/>
            </a:endParaRPr>
          </a:p>
          <a:p>
            <a:pPr rtl="0" eaLnBrk="1" fontAlgn="base" latinLnBrk="0" hangingPunct="1"/>
            <a:r>
              <a:rPr lang="en-US" sz="1200" b="1" i="0" u="none" strike="noStrike" kern="1200" baseline="0" dirty="0" smtClean="0">
                <a:solidFill>
                  <a:schemeClr val="tx1"/>
                </a:solidFill>
                <a:latin typeface="Arial" charset="0"/>
                <a:ea typeface="+mn-ea"/>
                <a:cs typeface="+mn-cs"/>
              </a:rPr>
              <a:t>Family Strengthening #=32 $5.5 million</a:t>
            </a:r>
            <a:endParaRPr lang="en-US" sz="1200" b="0" i="0" u="none" strike="noStrike" kern="1200" dirty="0" smtClean="0">
              <a:solidFill>
                <a:schemeClr val="tx1"/>
              </a:solidFill>
              <a:latin typeface="Arial" charset="0"/>
              <a:ea typeface="+mn-ea"/>
              <a:cs typeface="+mn-cs"/>
            </a:endParaRPr>
          </a:p>
          <a:p>
            <a:pPr rtl="0" eaLnBrk="1" fontAlgn="base" latinLnBrk="0" hangingPunct="1"/>
            <a:r>
              <a:rPr lang="en-US" sz="1200" b="1" i="0" u="none" strike="noStrike" kern="1200" baseline="0" dirty="0" smtClean="0">
                <a:solidFill>
                  <a:schemeClr val="tx1"/>
                </a:solidFill>
                <a:latin typeface="Arial" charset="0"/>
                <a:ea typeface="+mn-ea"/>
                <a:cs typeface="+mn-cs"/>
              </a:rPr>
              <a:t>Early Care &amp; Education #=32 $2.9 million</a:t>
            </a:r>
            <a:endParaRPr lang="en-US" sz="1200" b="0" i="0" u="none" strike="noStrike" kern="1200" dirty="0" smtClean="0">
              <a:solidFill>
                <a:schemeClr val="tx1"/>
              </a:solidFill>
              <a:latin typeface="Arial" charset="0"/>
              <a:ea typeface="+mn-ea"/>
              <a:cs typeface="+mn-cs"/>
            </a:endParaRPr>
          </a:p>
          <a:p>
            <a:pPr rtl="0" eaLnBrk="1" fontAlgn="base" latinLnBrk="0" hangingPunct="1"/>
            <a:r>
              <a:rPr lang="en-US" sz="1200" b="1" i="0" u="none" strike="noStrike" kern="1200" baseline="0" dirty="0" smtClean="0">
                <a:solidFill>
                  <a:schemeClr val="tx1"/>
                </a:solidFill>
                <a:latin typeface="Arial" charset="0"/>
                <a:ea typeface="+mn-ea"/>
                <a:cs typeface="+mn-cs"/>
              </a:rPr>
              <a:t>Health #=12 $2.9 million</a:t>
            </a:r>
            <a:endParaRPr lang="en-US" sz="1200" b="0" i="0" u="none" strike="noStrike" kern="1200" dirty="0" smtClean="0">
              <a:solidFill>
                <a:schemeClr val="tx1"/>
              </a:solidFill>
              <a:latin typeface="Arial" charset="0"/>
              <a:ea typeface="+mn-ea"/>
              <a:cs typeface="+mn-cs"/>
            </a:endParaRPr>
          </a:p>
          <a:p>
            <a:pPr rtl="0" eaLnBrk="1" fontAlgn="base" latinLnBrk="0" hangingPunct="1"/>
            <a:r>
              <a:rPr lang="en-US" sz="1200" b="1" i="0" u="none" strike="noStrike" kern="1200" baseline="0" dirty="0" smtClean="0">
                <a:solidFill>
                  <a:schemeClr val="tx1"/>
                </a:solidFill>
                <a:latin typeface="Arial" charset="0"/>
                <a:ea typeface="+mn-ea"/>
                <a:cs typeface="+mn-cs"/>
              </a:rPr>
              <a:t>System Improvement #=34 $4.3 million</a:t>
            </a:r>
            <a:endParaRPr lang="en-US" sz="1200" b="0" i="0" u="none" strike="noStrike" kern="1200" dirty="0" smtClean="0">
              <a:solidFill>
                <a:schemeClr val="tx1"/>
              </a:solidFill>
              <a:latin typeface="Arial" charset="0"/>
              <a:ea typeface="+mn-ea"/>
              <a:cs typeface="+mn-cs"/>
            </a:endParaRPr>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6B40ED-DF7F-44CF-89B2-76FC7835EFED}" type="slidenum">
              <a:rPr lang="en-US"/>
              <a:pPr/>
              <a:t>3</a:t>
            </a:fld>
            <a:endParaRPr lang="en-US"/>
          </a:p>
        </p:txBody>
      </p:sp>
      <p:sp>
        <p:nvSpPr>
          <p:cNvPr id="321538" name="Rectangle 2"/>
          <p:cNvSpPr>
            <a:spLocks noGrp="1" noRot="1" noChangeAspect="1" noChangeArrowheads="1" noTextEdit="1"/>
          </p:cNvSpPr>
          <p:nvPr>
            <p:ph type="sldImg"/>
          </p:nvPr>
        </p:nvSpPr>
        <p:spPr>
          <a:ln/>
        </p:spPr>
      </p:sp>
      <p:sp>
        <p:nvSpPr>
          <p:cNvPr id="321539" name="Rectangle 3"/>
          <p:cNvSpPr>
            <a:spLocks noGrp="1" noChangeArrowheads="1"/>
          </p:cNvSpPr>
          <p:nvPr>
            <p:ph type="body" idx="1"/>
          </p:nvPr>
        </p:nvSpPr>
        <p:spPr/>
        <p:txBody>
          <a:bodyPr/>
          <a:lstStyle/>
          <a:p>
            <a:r>
              <a:rPr lang="en-US"/>
              <a:t>Goals of Service Integration:</a:t>
            </a:r>
          </a:p>
          <a:p>
            <a:pPr lvl="1">
              <a:spcAft>
                <a:spcPct val="20000"/>
              </a:spcAft>
            </a:pPr>
            <a:r>
              <a:rPr lang="en-US" sz="1000"/>
              <a:t>To provide a seamless system of care for children and families</a:t>
            </a:r>
          </a:p>
          <a:p>
            <a:pPr lvl="1">
              <a:spcAft>
                <a:spcPct val="20000"/>
              </a:spcAft>
            </a:pPr>
            <a:r>
              <a:rPr lang="en-US" sz="1000"/>
              <a:t>Traditional service delivery systems are fragmented, duplicative, and tied to categorical funding</a:t>
            </a:r>
          </a:p>
          <a:p>
            <a:endParaRPr lang="en-US"/>
          </a:p>
          <a:p>
            <a:r>
              <a:rPr lang="en-US"/>
              <a:t>Benefits of Coordination and Collaboration:</a:t>
            </a:r>
          </a:p>
          <a:p>
            <a:pPr lvl="1">
              <a:spcBef>
                <a:spcPct val="10000"/>
              </a:spcBef>
              <a:spcAft>
                <a:spcPct val="10000"/>
              </a:spcAft>
            </a:pPr>
            <a:r>
              <a:rPr lang="en-US" sz="1000"/>
              <a:t>Streamline eligibility systems to allow easier and quicker access to services</a:t>
            </a:r>
          </a:p>
          <a:p>
            <a:pPr lvl="1">
              <a:spcBef>
                <a:spcPct val="10000"/>
              </a:spcBef>
              <a:spcAft>
                <a:spcPct val="10000"/>
              </a:spcAft>
            </a:pPr>
            <a:r>
              <a:rPr lang="en-US" sz="1000"/>
              <a:t>reduce administrative costs</a:t>
            </a:r>
          </a:p>
          <a:p>
            <a:pPr lvl="1">
              <a:spcBef>
                <a:spcPct val="10000"/>
              </a:spcBef>
              <a:spcAft>
                <a:spcPct val="10000"/>
              </a:spcAft>
            </a:pPr>
            <a:r>
              <a:rPr lang="en-US" sz="1000"/>
              <a:t>focus on primary prevention and early intervention to reduce long-term costs </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Data Collection:</a:t>
            </a:r>
          </a:p>
          <a:p>
            <a:pPr>
              <a:lnSpc>
                <a:spcPct val="80000"/>
              </a:lnSpc>
            </a:pPr>
            <a:r>
              <a:rPr lang="en-US" sz="1600" dirty="0" smtClean="0"/>
              <a:t>Web-Based Survey to Service Providers</a:t>
            </a:r>
          </a:p>
          <a:p>
            <a:pPr>
              <a:lnSpc>
                <a:spcPct val="80000"/>
              </a:lnSpc>
            </a:pPr>
            <a:r>
              <a:rPr lang="en-US" sz="1600" dirty="0" smtClean="0"/>
              <a:t>Year One: 29 funded agencies </a:t>
            </a:r>
          </a:p>
          <a:p>
            <a:pPr lvl="1">
              <a:lnSpc>
                <a:spcPct val="80000"/>
              </a:lnSpc>
            </a:pPr>
            <a:r>
              <a:rPr lang="en-US" sz="1600" dirty="0" smtClean="0"/>
              <a:t>Average 1.96 staff per agency</a:t>
            </a:r>
          </a:p>
          <a:p>
            <a:pPr lvl="1">
              <a:lnSpc>
                <a:spcPct val="80000"/>
              </a:lnSpc>
            </a:pPr>
            <a:r>
              <a:rPr lang="en-US" sz="1600" dirty="0" smtClean="0"/>
              <a:t>57 respondents </a:t>
            </a:r>
          </a:p>
          <a:p>
            <a:pPr lvl="2">
              <a:lnSpc>
                <a:spcPct val="80000"/>
              </a:lnSpc>
            </a:pPr>
            <a:r>
              <a:rPr lang="en-US" sz="1600" dirty="0" smtClean="0"/>
              <a:t>4 executive directors (7%)</a:t>
            </a:r>
          </a:p>
          <a:p>
            <a:pPr lvl="2">
              <a:lnSpc>
                <a:spcPct val="80000"/>
              </a:lnSpc>
            </a:pPr>
            <a:r>
              <a:rPr lang="en-US" sz="1600" dirty="0" smtClean="0"/>
              <a:t>22 program coordinators (39%) </a:t>
            </a:r>
          </a:p>
          <a:p>
            <a:pPr lvl="2">
              <a:lnSpc>
                <a:spcPct val="80000"/>
              </a:lnSpc>
            </a:pPr>
            <a:r>
              <a:rPr lang="en-US" sz="1600" dirty="0" smtClean="0"/>
              <a:t>20 line staff (35%)</a:t>
            </a:r>
          </a:p>
          <a:p>
            <a:pPr>
              <a:lnSpc>
                <a:spcPct val="80000"/>
              </a:lnSpc>
            </a:pPr>
            <a:r>
              <a:rPr lang="en-US" sz="1600" dirty="0" smtClean="0"/>
              <a:t>Year Two: 46 funded agencies plus 27 non-funded agencies</a:t>
            </a:r>
          </a:p>
          <a:p>
            <a:pPr lvl="1">
              <a:lnSpc>
                <a:spcPct val="80000"/>
              </a:lnSpc>
            </a:pPr>
            <a:r>
              <a:rPr lang="en-US" sz="1600" dirty="0" smtClean="0"/>
              <a:t>Average 2.08 staff per agency</a:t>
            </a:r>
          </a:p>
          <a:p>
            <a:pPr lvl="1">
              <a:lnSpc>
                <a:spcPct val="80000"/>
              </a:lnSpc>
            </a:pPr>
            <a:r>
              <a:rPr lang="en-US" sz="1600" dirty="0" smtClean="0"/>
              <a:t>96 respondents (funded agencies)</a:t>
            </a:r>
          </a:p>
          <a:p>
            <a:pPr lvl="2">
              <a:lnSpc>
                <a:spcPct val="80000"/>
              </a:lnSpc>
            </a:pPr>
            <a:r>
              <a:rPr lang="en-US" sz="1600" dirty="0" smtClean="0"/>
              <a:t>9 executive directors (9%)</a:t>
            </a:r>
          </a:p>
          <a:p>
            <a:pPr lvl="2">
              <a:lnSpc>
                <a:spcPct val="80000"/>
              </a:lnSpc>
            </a:pPr>
            <a:r>
              <a:rPr lang="en-US" sz="1600" dirty="0" smtClean="0"/>
              <a:t>48 program coordinators/managers (46%)</a:t>
            </a:r>
          </a:p>
          <a:p>
            <a:pPr lvl="2">
              <a:lnSpc>
                <a:spcPct val="80000"/>
              </a:lnSpc>
            </a:pPr>
            <a:r>
              <a:rPr lang="en-US" sz="1600" dirty="0" smtClean="0"/>
              <a:t>39 line staff (37%)</a:t>
            </a:r>
          </a:p>
          <a:p>
            <a:pPr lvl="1">
              <a:lnSpc>
                <a:spcPct val="80000"/>
              </a:lnSpc>
            </a:pPr>
            <a:r>
              <a:rPr lang="en-US" sz="1600" dirty="0" smtClean="0"/>
              <a:t>27 funded agencies same as Year One (93% of original group)</a:t>
            </a:r>
          </a:p>
          <a:p>
            <a:pPr>
              <a:lnSpc>
                <a:spcPct val="80000"/>
              </a:lnSpc>
            </a:pPr>
            <a:r>
              <a:rPr lang="en-US" sz="1600" dirty="0" smtClean="0"/>
              <a:t>Response Rates: 100 percent, Year One, Year Two</a:t>
            </a:r>
          </a:p>
          <a:p>
            <a:endParaRPr lang="en-US" dirty="0"/>
          </a:p>
        </p:txBody>
      </p:sp>
      <p:sp>
        <p:nvSpPr>
          <p:cNvPr id="4" name="Slide Number Placeholder 3"/>
          <p:cNvSpPr>
            <a:spLocks noGrp="1"/>
          </p:cNvSpPr>
          <p:nvPr>
            <p:ph type="sldNum" sz="quarter" idx="10"/>
          </p:nvPr>
        </p:nvSpPr>
        <p:spPr/>
        <p:txBody>
          <a:bodyPr/>
          <a:lstStyle/>
          <a:p>
            <a:fld id="{B8049B38-7B6F-43A3-9909-1A9E532ECB6F}"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0431AD-726B-441A-A906-63D09FEA416B}" type="slidenum">
              <a:rPr lang="en-US"/>
              <a:pPr/>
              <a:t>5</a:t>
            </a:fld>
            <a:endParaRPr 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r>
              <a:rPr lang="en-US" b="1" dirty="0" smtClean="0">
                <a:solidFill>
                  <a:srgbClr val="49237A"/>
                </a:solidFill>
              </a:rPr>
              <a:t>Findings:</a:t>
            </a:r>
          </a:p>
          <a:p>
            <a:r>
              <a:rPr lang="en-US" dirty="0" smtClean="0"/>
              <a:t>Service providers are highly connected to each other, but mainly at the level of Networking, suggesting room for change towards greater levels of coordination and collaboration among service providers in the future.</a:t>
            </a:r>
          </a:p>
          <a:p>
            <a:r>
              <a:rPr lang="en-US" dirty="0" smtClean="0"/>
              <a:t>A core group of service providers described as “key players” appear to be strategically placed at the network center based on the number and strength of their interactions with other agencies.  These key players are at the heart of the network because they have more direct interactions with many other agencies.  </a:t>
            </a:r>
          </a:p>
          <a:p>
            <a:r>
              <a:rPr lang="en-US" dirty="0" smtClean="0"/>
              <a:t>At the Coordination and Collaboration levels, there are an almost similar number of interactions between agencies, with other agencies being more relatively isolated. This pattern suggests that a few agencies have long-standing relationships with other agencies at the higher levels of the Collaboration Scale, but that other agencies are not part of these relationships.</a:t>
            </a:r>
          </a:p>
          <a:p>
            <a:r>
              <a:rPr lang="en-US" dirty="0" smtClean="0"/>
              <a:t>The establishment of already-existing collaboration relationships between agencies appears related to these agencies having received funding from First 5 in prior years, thus suggesting the role of First 5 Fresno in enhancing collaboration between agencies. The challenge is to bring in more of the other agencies who are not already part of established collaborative relationships and to encourage them to become more highly integrated into the system of care in Fresno County.</a:t>
            </a:r>
            <a:endParaRPr lang="en-US" b="1" dirty="0" smtClean="0">
              <a:solidFill>
                <a:srgbClr val="49237A"/>
              </a:solidFill>
            </a:endParaRPr>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1" dirty="0" smtClean="0">
                <a:solidFill>
                  <a:srgbClr val="49237A"/>
                </a:solidFill>
              </a:rPr>
              <a:t>Findings:</a:t>
            </a:r>
          </a:p>
          <a:p>
            <a:pPr>
              <a:buFont typeface="Arial" pitchFamily="34" charset="0"/>
              <a:buChar char="•"/>
            </a:pPr>
            <a:r>
              <a:rPr lang="en-US" sz="2000" dirty="0" smtClean="0"/>
              <a:t>Reduced Density of Funded Service Provider Network</a:t>
            </a:r>
          </a:p>
          <a:p>
            <a:pPr>
              <a:buFont typeface="Arial" pitchFamily="34" charset="0"/>
              <a:buChar char="•"/>
            </a:pPr>
            <a:r>
              <a:rPr lang="en-US" sz="2000" dirty="0" smtClean="0"/>
              <a:t>No change in Networking </a:t>
            </a:r>
          </a:p>
          <a:p>
            <a:pPr>
              <a:buFont typeface="Arial" pitchFamily="34" charset="0"/>
              <a:buChar char="•"/>
            </a:pPr>
            <a:r>
              <a:rPr lang="en-US" sz="2000" dirty="0" smtClean="0"/>
              <a:t>Increase in Coordination</a:t>
            </a:r>
          </a:p>
          <a:p>
            <a:pPr>
              <a:buFont typeface="Arial" pitchFamily="34" charset="0"/>
              <a:buChar char="•"/>
            </a:pPr>
            <a:r>
              <a:rPr lang="en-US" sz="2000" dirty="0" smtClean="0"/>
              <a:t>Decrease in Collaboration</a:t>
            </a:r>
          </a:p>
          <a:p>
            <a:pPr>
              <a:buFont typeface="Arial" pitchFamily="34" charset="0"/>
              <a:buChar char="•"/>
            </a:pPr>
            <a:r>
              <a:rPr lang="en-US" sz="2000" dirty="0" smtClean="0"/>
              <a:t>Shift from Collaboration to Coordination</a:t>
            </a:r>
          </a:p>
          <a:p>
            <a:pPr>
              <a:buFont typeface="Arial" pitchFamily="34" charset="0"/>
              <a:buChar char="•"/>
            </a:pPr>
            <a:r>
              <a:rPr lang="en-US" sz="2000" dirty="0" smtClean="0"/>
              <a:t>Tentative Hypothesis: </a:t>
            </a:r>
          </a:p>
          <a:p>
            <a:pPr lvl="1">
              <a:buFont typeface="Arial" pitchFamily="34" charset="0"/>
              <a:buChar char="•"/>
            </a:pPr>
            <a:r>
              <a:rPr lang="en-US" sz="1600" dirty="0" smtClean="0"/>
              <a:t>Agencies experienced across-the-board reductions in year two budgets</a:t>
            </a:r>
          </a:p>
          <a:p>
            <a:pPr lvl="1">
              <a:buFont typeface="Arial" pitchFamily="34" charset="0"/>
              <a:buChar char="•"/>
            </a:pPr>
            <a:r>
              <a:rPr lang="en-US" sz="1600" dirty="0" smtClean="0"/>
              <a:t>Reduced budgets meant decrease in collaborative activities, e.g. MOU’s</a:t>
            </a:r>
          </a:p>
          <a:p>
            <a:pPr lvl="1">
              <a:buFont typeface="Arial" pitchFamily="34" charset="0"/>
              <a:buChar char="•"/>
            </a:pPr>
            <a:r>
              <a:rPr lang="en-US" sz="1600" dirty="0" smtClean="0"/>
              <a:t>Less costly to do more coordination than collaboration</a:t>
            </a:r>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solidFill>
                  <a:srgbClr val="49237A"/>
                </a:solidFill>
              </a:rPr>
              <a:t>F5FC provides its service providers with both formal (e.g., program meetings, Learning Circles, Outcome Cluster meetings) and informal opportunities to interact with each other </a:t>
            </a:r>
          </a:p>
          <a:p>
            <a:endParaRPr lang="en-US" dirty="0"/>
          </a:p>
        </p:txBody>
      </p:sp>
      <p:sp>
        <p:nvSpPr>
          <p:cNvPr id="4" name="Slide Number Placeholder 3"/>
          <p:cNvSpPr>
            <a:spLocks noGrp="1"/>
          </p:cNvSpPr>
          <p:nvPr>
            <p:ph type="sldNum" sz="quarter" idx="10"/>
          </p:nvPr>
        </p:nvSpPr>
        <p:spPr/>
        <p:txBody>
          <a:bodyPr/>
          <a:lstStyle/>
          <a:p>
            <a:fld id="{B8049B38-7B6F-43A3-9909-1A9E532ECB6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CFEF5F-8DDE-4551-8A59-225AACB1F60A}" type="slidenum">
              <a:rPr lang="en-US"/>
              <a:pPr/>
              <a:t>7</a:t>
            </a:fld>
            <a:endParaRPr 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r>
              <a:rPr lang="en-US" b="1" dirty="0" smtClean="0">
                <a:solidFill>
                  <a:srgbClr val="49237A"/>
                </a:solidFill>
              </a:rPr>
              <a:t>The </a:t>
            </a:r>
            <a:r>
              <a:rPr lang="en-US" b="1" dirty="0">
                <a:solidFill>
                  <a:srgbClr val="49237A"/>
                </a:solidFill>
              </a:rPr>
              <a:t>star pattern shows a well-established set of interactions among a few subgroups of service providers</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342900" indent="-342900">
              <a:spcBef>
                <a:spcPct val="80000"/>
              </a:spcBef>
              <a:buClr>
                <a:srgbClr val="BACC04"/>
              </a:buClr>
              <a:buSzPct val="70000"/>
              <a:buFont typeface="Wingdings 2" pitchFamily="18" charset="2"/>
              <a:buChar char="Ë"/>
            </a:pPr>
            <a:r>
              <a:rPr lang="en-US" sz="3200" b="1" dirty="0" smtClean="0">
                <a:solidFill>
                  <a:srgbClr val="49237A"/>
                </a:solidFill>
              </a:rPr>
              <a:t>Coordinate services:</a:t>
            </a:r>
          </a:p>
          <a:p>
            <a:pPr marL="1085850" lvl="2" indent="-228600">
              <a:spcBef>
                <a:spcPct val="20000"/>
              </a:spcBef>
              <a:buClr>
                <a:schemeClr val="accent1"/>
              </a:buClr>
              <a:buSzPct val="70000"/>
              <a:buFont typeface="Wingdings" pitchFamily="2" charset="2"/>
              <a:buChar char="l"/>
            </a:pPr>
            <a:r>
              <a:rPr lang="en-US" dirty="0" smtClean="0">
                <a:solidFill>
                  <a:srgbClr val="49237A"/>
                </a:solidFill>
              </a:rPr>
              <a:t>Decrease duplication</a:t>
            </a:r>
          </a:p>
          <a:p>
            <a:pPr marL="1085850" lvl="2" indent="-228600">
              <a:spcBef>
                <a:spcPct val="20000"/>
              </a:spcBef>
              <a:buClr>
                <a:schemeClr val="accent1"/>
              </a:buClr>
              <a:buSzPct val="70000"/>
              <a:buFont typeface="Wingdings" pitchFamily="2" charset="2"/>
              <a:buChar char="l"/>
            </a:pPr>
            <a:r>
              <a:rPr lang="en-US" dirty="0" smtClean="0">
                <a:solidFill>
                  <a:srgbClr val="49237A"/>
                </a:solidFill>
              </a:rPr>
              <a:t>Save resources</a:t>
            </a:r>
          </a:p>
          <a:p>
            <a:pPr marL="342900" indent="-342900">
              <a:lnSpc>
                <a:spcPct val="150000"/>
              </a:lnSpc>
              <a:spcBef>
                <a:spcPct val="80000"/>
              </a:spcBef>
              <a:buClr>
                <a:srgbClr val="BACC04"/>
              </a:buClr>
              <a:buSzPct val="70000"/>
              <a:buFont typeface="Wingdings 2" pitchFamily="18" charset="2"/>
              <a:buChar char="Ì"/>
            </a:pPr>
            <a:r>
              <a:rPr lang="en-US" dirty="0" smtClean="0">
                <a:solidFill>
                  <a:srgbClr val="49237A"/>
                </a:solidFill>
              </a:rPr>
              <a:t> </a:t>
            </a:r>
            <a:r>
              <a:rPr lang="en-US" sz="3200" b="1" dirty="0" smtClean="0">
                <a:solidFill>
                  <a:srgbClr val="49237A"/>
                </a:solidFill>
              </a:rPr>
              <a:t>Determine referral sources:</a:t>
            </a:r>
          </a:p>
          <a:p>
            <a:pPr marL="1085850" lvl="2" indent="-228600">
              <a:spcBef>
                <a:spcPct val="20000"/>
              </a:spcBef>
              <a:buClr>
                <a:schemeClr val="accent1"/>
              </a:buClr>
              <a:buSzPct val="70000"/>
              <a:buFont typeface="Wingdings" pitchFamily="2" charset="2"/>
              <a:buChar char="l"/>
            </a:pPr>
            <a:r>
              <a:rPr lang="en-US" dirty="0" smtClean="0">
                <a:solidFill>
                  <a:srgbClr val="49237A"/>
                </a:solidFill>
              </a:rPr>
              <a:t>Establish relationship or interagency agreement</a:t>
            </a:r>
          </a:p>
          <a:p>
            <a:pPr marL="1085850" lvl="2" indent="-228600">
              <a:lnSpc>
                <a:spcPct val="120000"/>
              </a:lnSpc>
              <a:spcBef>
                <a:spcPct val="20000"/>
              </a:spcBef>
              <a:buClr>
                <a:schemeClr val="accent1"/>
              </a:buClr>
              <a:buSzPct val="70000"/>
              <a:buFont typeface="Wingdings" pitchFamily="2" charset="2"/>
              <a:buChar char="l"/>
            </a:pPr>
            <a:r>
              <a:rPr lang="en-US" dirty="0" smtClean="0">
                <a:solidFill>
                  <a:srgbClr val="49237A"/>
                </a:solidFill>
              </a:rPr>
              <a:t>Refine referral and feedback procedures</a:t>
            </a:r>
            <a:endParaRPr lang="en-US" sz="2500" dirty="0" smtClean="0">
              <a:solidFill>
                <a:srgbClr val="49237A"/>
              </a:solidFill>
            </a:endParaRPr>
          </a:p>
          <a:p>
            <a:pPr marL="273050" indent="-273050">
              <a:spcBef>
                <a:spcPct val="40000"/>
              </a:spcBef>
              <a:spcAft>
                <a:spcPct val="20000"/>
              </a:spcAft>
              <a:buClr>
                <a:srgbClr val="BACC04"/>
              </a:buClr>
              <a:buSzPct val="70000"/>
              <a:buFont typeface="Wingdings 2" pitchFamily="18" charset="2"/>
              <a:buChar char="Ì"/>
            </a:pPr>
            <a:r>
              <a:rPr lang="en-US" sz="1200" b="1" dirty="0" smtClean="0">
                <a:solidFill>
                  <a:srgbClr val="49237A"/>
                </a:solidFill>
              </a:rPr>
              <a:t>Bridge communication with Service Providers</a:t>
            </a:r>
          </a:p>
          <a:p>
            <a:pPr marL="273050" indent="-273050">
              <a:spcBef>
                <a:spcPct val="40000"/>
              </a:spcBef>
              <a:spcAft>
                <a:spcPct val="20000"/>
              </a:spcAft>
              <a:buClr>
                <a:srgbClr val="BACC04"/>
              </a:buClr>
              <a:buSzPct val="70000"/>
              <a:buFont typeface="Wingdings 2" pitchFamily="18" charset="2"/>
              <a:buChar char="Ì"/>
            </a:pPr>
            <a:r>
              <a:rPr lang="en-US" sz="1200" b="1" dirty="0" smtClean="0">
                <a:solidFill>
                  <a:srgbClr val="49237A"/>
                </a:solidFill>
              </a:rPr>
              <a:t>Assist in making referrals to community agencies</a:t>
            </a:r>
          </a:p>
          <a:p>
            <a:pPr marL="273050" indent="-273050">
              <a:spcBef>
                <a:spcPct val="40000"/>
              </a:spcBef>
              <a:spcAft>
                <a:spcPct val="20000"/>
              </a:spcAft>
              <a:buClr>
                <a:srgbClr val="BACC04"/>
              </a:buClr>
              <a:buSzPct val="70000"/>
              <a:buFont typeface="Wingdings 2" pitchFamily="18" charset="2"/>
              <a:buChar char="Ì"/>
            </a:pPr>
            <a:r>
              <a:rPr lang="en-US" sz="1200" b="1" dirty="0" smtClean="0">
                <a:solidFill>
                  <a:srgbClr val="49237A"/>
                </a:solidFill>
              </a:rPr>
              <a:t>Use available resources to make decisions about what steps to take after screening</a:t>
            </a:r>
          </a:p>
          <a:p>
            <a:endParaRPr lang="en-US" dirty="0"/>
          </a:p>
        </p:txBody>
      </p:sp>
      <p:sp>
        <p:nvSpPr>
          <p:cNvPr id="4" name="Slide Number Placeholder 3"/>
          <p:cNvSpPr>
            <a:spLocks noGrp="1"/>
          </p:cNvSpPr>
          <p:nvPr>
            <p:ph type="sldNum" sz="quarter" idx="10"/>
          </p:nvPr>
        </p:nvSpPr>
        <p:spPr/>
        <p:txBody>
          <a:bodyPr/>
          <a:lstStyle/>
          <a:p>
            <a:fld id="{B8049B38-7B6F-43A3-9909-1A9E532ECB6F}"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25EEB6-330F-4F88-BCBD-EF77D66812BB}" type="slidenum">
              <a:rPr lang="en-US"/>
              <a:pPr/>
              <a:t>10</a:t>
            </a:fld>
            <a:endParaRPr lang="en-US"/>
          </a:p>
        </p:txBody>
      </p:sp>
      <p:sp>
        <p:nvSpPr>
          <p:cNvPr id="331778" name="Rectangle 2"/>
          <p:cNvSpPr>
            <a:spLocks noGrp="1" noRot="1" noChangeAspect="1" noChangeArrowheads="1" noTextEdit="1"/>
          </p:cNvSpPr>
          <p:nvPr>
            <p:ph type="sldImg"/>
          </p:nvPr>
        </p:nvSpPr>
        <p:spPr>
          <a:ln/>
        </p:spPr>
      </p:sp>
      <p:sp>
        <p:nvSpPr>
          <p:cNvPr id="331779" name="Rectangle 3"/>
          <p:cNvSpPr>
            <a:spLocks noGrp="1" noChangeArrowheads="1"/>
          </p:cNvSpPr>
          <p:nvPr>
            <p:ph type="body" idx="1"/>
          </p:nvPr>
        </p:nvSpPr>
        <p:spPr/>
        <p:txBody>
          <a:bodyPr/>
          <a:lstStyle/>
          <a:p>
            <a:r>
              <a:rPr lang="en-US"/>
              <a:t>WHO IS CASA?</a:t>
            </a:r>
          </a:p>
          <a:p>
            <a:r>
              <a:rPr lang="en-US"/>
              <a:t>CASA is an organization of neutral, court-appointed Advocates who are the voice for abused and neglected foster children in Fresno and Madera Counties.</a:t>
            </a:r>
          </a:p>
          <a:p>
            <a:r>
              <a:rPr lang="en-US"/>
              <a:t>WHY IS CASA NEEDED? </a:t>
            </a:r>
          </a:p>
          <a:p>
            <a:r>
              <a:rPr lang="en-US"/>
              <a:t>In Fresno and Madera counties, there are over 2,000 children in the foster care system, and studies show that children with a CASA volunteer are substantially less likely to spend time in long-term foster care. </a:t>
            </a:r>
          </a:p>
          <a:p>
            <a:endParaRPr lang="en-US"/>
          </a:p>
          <a:p>
            <a:r>
              <a:rPr lang="en-US"/>
              <a:t>THE RESULTS</a:t>
            </a:r>
          </a:p>
          <a:p>
            <a:r>
              <a:rPr lang="en-US"/>
              <a:t>When a child connects with a permanent family, their chances for a successful future and positive contributions to their community increase dramatically.</a:t>
            </a:r>
            <a:endParaRPr lang="en-US" sz="900">
              <a:latin typeface="Myriad Pro Light" pitchFamily="34" charset="0"/>
            </a:endParaRPr>
          </a:p>
          <a:p>
            <a:pPr>
              <a:buFontTx/>
              <a:buChar char="-"/>
            </a:pPr>
            <a:endParaRPr lang="en-US" sz="900">
              <a:latin typeface="Myriad Pro Light" pitchFamily="34" charset="0"/>
            </a:endParaRPr>
          </a:p>
          <a:p>
            <a:pPr>
              <a:buFontTx/>
              <a:buChar char="-"/>
            </a:pPr>
            <a:r>
              <a:rPr lang="en-US" sz="900">
                <a:latin typeface="Myriad Pro Light" pitchFamily="34" charset="0"/>
              </a:rPr>
              <a:t>Not Highly connected to each other</a:t>
            </a:r>
          </a:p>
          <a:p>
            <a:pPr>
              <a:buFontTx/>
              <a:buChar char="-"/>
            </a:pPr>
            <a:r>
              <a:rPr lang="en-US" sz="900">
                <a:latin typeface="Myriad Pro Light" pitchFamily="34" charset="0"/>
              </a:rPr>
              <a:t>Limited direct interactions </a:t>
            </a:r>
          </a:p>
          <a:p>
            <a:pPr>
              <a:buFontTx/>
              <a:buChar char="-"/>
            </a:pPr>
            <a:r>
              <a:rPr lang="en-US" sz="900">
                <a:latin typeface="Myriad Pro Light" pitchFamily="34" charset="0"/>
              </a:rPr>
              <a:t>No real long-standing relationships </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sz="900"/>
            </a:lvl1pPr>
          </a:lstStyle>
          <a:p>
            <a:fld id="{10029AF0-A0BA-457C-A870-BE2F44B5AC37}" type="slidenum">
              <a:rPr lang="en-US"/>
              <a:pPr/>
              <a:t>‹#›</a:t>
            </a:fld>
            <a:endParaRPr lang="en-US"/>
          </a:p>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sz="900"/>
            </a:lvl1pPr>
          </a:lstStyle>
          <a:p>
            <a:fld id="{0A532C60-5E07-4029-9868-BC6C5EE2C02C}" type="slidenum">
              <a:rPr lang="en-US"/>
              <a:pPr/>
              <a:t>‹#›</a:t>
            </a:fld>
            <a:endParaRPr lang="en-US"/>
          </a:p>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sz="900"/>
            </a:lvl1pPr>
          </a:lstStyle>
          <a:p>
            <a:fld id="{C295D7BF-BCE4-44E0-8EA3-6E9491D4A3B3}" type="slidenum">
              <a:rPr lang="en-US"/>
              <a:pPr/>
              <a:t>‹#›</a:t>
            </a:fld>
            <a:endParaRPr lang="en-US"/>
          </a:p>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a:lstStyle/>
          <a:p>
            <a:endParaRPr lang="en-US"/>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324600"/>
            <a:ext cx="2133600" cy="457200"/>
          </a:xfrm>
        </p:spPr>
        <p:txBody>
          <a:bodyPr/>
          <a:lstStyle>
            <a:lvl1pPr>
              <a:defRPr sz="900"/>
            </a:lvl1pPr>
          </a:lstStyle>
          <a:p>
            <a:fld id="{0ED32302-6A57-4073-B71F-E24DDE1D2B1B}" type="slidenum">
              <a:rPr lang="en-US"/>
              <a:pPr/>
              <a:t>‹#›</a:t>
            </a:fld>
            <a:endParaRPr lang="en-US"/>
          </a:p>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16418" name="Rectangle 2"/>
          <p:cNvSpPr>
            <a:spLocks noGrp="1" noChangeArrowheads="1"/>
          </p:cNvSpPr>
          <p:nvPr>
            <p:ph type="ctrTitle"/>
          </p:nvPr>
        </p:nvSpPr>
        <p:spPr>
          <a:xfrm>
            <a:off x="685800" y="1447800"/>
            <a:ext cx="7772400" cy="1470025"/>
          </a:xfrm>
        </p:spPr>
        <p:txBody>
          <a:bodyPr/>
          <a:lstStyle>
            <a:lvl1pPr>
              <a:defRPr/>
            </a:lvl1pPr>
          </a:lstStyle>
          <a:p>
            <a:r>
              <a:rPr lang="en-US"/>
              <a:t>Click to edit Master title style</a:t>
            </a:r>
          </a:p>
        </p:txBody>
      </p:sp>
      <p:sp>
        <p:nvSpPr>
          <p:cNvPr id="316419" name="Rectangle 3"/>
          <p:cNvSpPr>
            <a:spLocks noGrp="1" noChangeArrowheads="1"/>
          </p:cNvSpPr>
          <p:nvPr>
            <p:ph type="subTitle" idx="1"/>
          </p:nvPr>
        </p:nvSpPr>
        <p:spPr>
          <a:xfrm>
            <a:off x="1447800" y="3048000"/>
            <a:ext cx="6400800" cy="1752600"/>
          </a:xfrm>
        </p:spPr>
        <p:txBody>
          <a:bodyPr/>
          <a:lstStyle>
            <a:lvl1pPr marL="0" indent="0" algn="ctr">
              <a:buFontTx/>
              <a:buNone/>
              <a:defRPr/>
            </a:lvl1pPr>
          </a:lstStyle>
          <a:p>
            <a:r>
              <a:rPr lang="en-US"/>
              <a:t>Click to edit Master subtitle style</a:t>
            </a:r>
          </a:p>
        </p:txBody>
      </p:sp>
      <p:pic>
        <p:nvPicPr>
          <p:cNvPr id="316423" name="Picture 7" descr="harder+co_ONLY"/>
          <p:cNvPicPr>
            <a:picLocks noChangeAspect="1" noChangeArrowheads="1"/>
          </p:cNvPicPr>
          <p:nvPr/>
        </p:nvPicPr>
        <p:blipFill>
          <a:blip r:embed="rId2" cstate="print"/>
          <a:srcRect/>
          <a:stretch>
            <a:fillRect/>
          </a:stretch>
        </p:blipFill>
        <p:spPr bwMode="auto">
          <a:xfrm>
            <a:off x="5410200" y="6172200"/>
            <a:ext cx="2239963" cy="419100"/>
          </a:xfrm>
          <a:prstGeom prst="rect">
            <a:avLst/>
          </a:prstGeom>
          <a:noFill/>
        </p:spPr>
      </p:pic>
      <p:pic>
        <p:nvPicPr>
          <p:cNvPr id="316424" name="Picture 8" descr="First 5 Fresno County logo 2009 v2"/>
          <p:cNvPicPr>
            <a:picLocks noChangeAspect="1" noChangeArrowheads="1"/>
          </p:cNvPicPr>
          <p:nvPr userDrawn="1"/>
        </p:nvPicPr>
        <p:blipFill>
          <a:blip r:embed="rId3" cstate="print"/>
          <a:srcRect/>
          <a:stretch>
            <a:fillRect/>
          </a:stretch>
        </p:blipFill>
        <p:spPr bwMode="auto">
          <a:xfrm>
            <a:off x="1143000" y="6019800"/>
            <a:ext cx="1752600" cy="573088"/>
          </a:xfrm>
          <a:prstGeom prst="rect">
            <a:avLst/>
          </a:prstGeom>
          <a:noFill/>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70F2D1-2DF0-4F3A-A1F2-15D75D31121A}"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D5EA80-E501-457C-96DA-5EA283E13805}"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2893FB-7F13-4121-9E17-8E357022D9BF}"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CBCE6D5-E550-4F71-A08D-6FE673B79F84}"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B70E00F-6F6B-4FDD-A18E-E7E47CD94216}"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470BBBB-449C-4182-BAF0-9FF6ECBB179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sz="900"/>
            </a:lvl1pPr>
          </a:lstStyle>
          <a:p>
            <a:fld id="{EC7C3B3D-1D9B-463A-BCEF-54950CBC66B9}" type="slidenum">
              <a:rPr lang="en-US"/>
              <a:pPr/>
              <a:t>‹#›</a:t>
            </a:fld>
            <a:endParaRPr lang="en-US"/>
          </a:p>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CFA21D0-9720-41CE-9914-3EB775163BCD}"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2253301-1FDF-4B5A-919E-2EA9447D4261}"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A4771FD-13FD-41F1-9215-184F0B6A2375}"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626560-8550-4773-B133-2B9DF13F2D7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sz="900"/>
            </a:lvl1pPr>
          </a:lstStyle>
          <a:p>
            <a:fld id="{BF0F0375-8AC2-4712-9DDA-8ADCC8E1B3C5}" type="slidenum">
              <a:rPr lang="en-US"/>
              <a:pPr/>
              <a:t>‹#›</a:t>
            </a:fld>
            <a:endParaRPr lang="en-US"/>
          </a:p>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sz="900"/>
            </a:lvl1pPr>
          </a:lstStyle>
          <a:p>
            <a:fld id="{41A9944B-91D8-41EC-8E04-61DD8601A8B8}" type="slidenum">
              <a:rPr lang="en-US"/>
              <a:pPr/>
              <a:t>‹#›</a:t>
            </a:fld>
            <a:endParaRPr lang="en-US"/>
          </a:p>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sz="900"/>
            </a:lvl1pPr>
          </a:lstStyle>
          <a:p>
            <a:fld id="{2F37F104-E3F2-4D3E-A901-6EC86D97131F}" type="slidenum">
              <a:rPr lang="en-US"/>
              <a:pPr/>
              <a:t>‹#›</a:t>
            </a:fld>
            <a:endParaRPr lang="en-US"/>
          </a:p>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sz="900"/>
            </a:lvl1pPr>
          </a:lstStyle>
          <a:p>
            <a:fld id="{44DA773A-8F97-448C-AAC8-D3722B50119B}" type="slidenum">
              <a:rPr lang="en-US"/>
              <a:pPr/>
              <a:t>‹#›</a:t>
            </a:fld>
            <a:endParaRPr lang="en-US"/>
          </a:p>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sz="900"/>
            </a:lvl1pPr>
          </a:lstStyle>
          <a:p>
            <a:fld id="{C71219F8-6D0C-46B7-834D-F6BE09ED6A1E}" type="slidenum">
              <a:rPr lang="en-US"/>
              <a:pPr/>
              <a:t>‹#›</a:t>
            </a:fld>
            <a:endParaRPr lang="en-US"/>
          </a:p>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sz="900"/>
            </a:lvl1pPr>
          </a:lstStyle>
          <a:p>
            <a:fld id="{B8440D7D-DFF6-4BAC-864E-656B80EE78F1}" type="slidenum">
              <a:rPr lang="en-US"/>
              <a:pPr/>
              <a:t>‹#›</a:t>
            </a:fld>
            <a:endParaRPr lang="en-US"/>
          </a:p>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sz="900"/>
            </a:lvl1pPr>
          </a:lstStyle>
          <a:p>
            <a:fld id="{12954219-49D0-4993-B6DC-86F6B93579E6}" type="slidenum">
              <a:rPr lang="en-US"/>
              <a:pPr/>
              <a:t>‹#›</a:t>
            </a:fld>
            <a:endParaRPr lang="en-US"/>
          </a:p>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0"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3" name="Rectangle 7"/>
          <p:cNvSpPr>
            <a:spLocks noGrp="1" noChangeArrowheads="1"/>
          </p:cNvSpPr>
          <p:nvPr>
            <p:ph type="sldNum" sz="quarter" idx="4"/>
          </p:nvPr>
        </p:nvSpPr>
        <p:spPr bwMode="auto">
          <a:xfrm>
            <a:off x="6553200" y="63246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yriad Pro Light" pitchFamily="34" charset="0"/>
              </a:defRPr>
            </a:lvl1pPr>
          </a:lstStyle>
          <a:p>
            <a:fld id="{3DB52582-A9CB-470E-BCDC-AC8A0FCAA08B}" type="slidenum">
              <a:rPr lang="en-US" sz="900"/>
              <a:pPr/>
              <a:t>‹#›</a:t>
            </a:fld>
            <a:endParaRPr lang="en-US" sz="900"/>
          </a:p>
          <a:p>
            <a:endParaRPr lang="en-US"/>
          </a:p>
        </p:txBody>
      </p:sp>
      <p:pic>
        <p:nvPicPr>
          <p:cNvPr id="4136" name="Picture 40" descr="harder+co_ONLY"/>
          <p:cNvPicPr>
            <a:picLocks noChangeAspect="1" noChangeArrowheads="1"/>
          </p:cNvPicPr>
          <p:nvPr/>
        </p:nvPicPr>
        <p:blipFill>
          <a:blip r:embed="rId14" cstate="print"/>
          <a:srcRect/>
          <a:stretch>
            <a:fillRect/>
          </a:stretch>
        </p:blipFill>
        <p:spPr bwMode="auto">
          <a:xfrm>
            <a:off x="5867400" y="6096000"/>
            <a:ext cx="2239963" cy="419100"/>
          </a:xfrm>
          <a:prstGeom prst="rect">
            <a:avLst/>
          </a:prstGeom>
          <a:noFill/>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74" r:id="rId12"/>
  </p:sldLayoutIdLst>
  <p:timing>
    <p:tnLst>
      <p:par>
        <p:cTn id="1" dur="indefinite" restart="never" nodeType="tmRoot"/>
      </p:par>
    </p:tnLst>
  </p:timing>
  <p:hf hdr="0" ftr="0" dt="0"/>
  <p:txStyles>
    <p:titleStyle>
      <a:lvl1pPr algn="l" rtl="0" fontAlgn="base">
        <a:spcBef>
          <a:spcPct val="0"/>
        </a:spcBef>
        <a:spcAft>
          <a:spcPct val="0"/>
        </a:spcAft>
        <a:defRPr sz="3600" b="1">
          <a:solidFill>
            <a:schemeClr val="tx1"/>
          </a:solidFill>
          <a:latin typeface="+mj-lt"/>
          <a:ea typeface="+mj-ea"/>
          <a:cs typeface="+mj-cs"/>
        </a:defRPr>
      </a:lvl1pPr>
      <a:lvl2pPr algn="l" rtl="0" fontAlgn="base">
        <a:spcBef>
          <a:spcPct val="0"/>
        </a:spcBef>
        <a:spcAft>
          <a:spcPct val="0"/>
        </a:spcAft>
        <a:defRPr sz="3600" b="1">
          <a:solidFill>
            <a:schemeClr val="tx1"/>
          </a:solidFill>
          <a:latin typeface="Arial" charset="0"/>
        </a:defRPr>
      </a:lvl2pPr>
      <a:lvl3pPr algn="l" rtl="0" fontAlgn="base">
        <a:spcBef>
          <a:spcPct val="0"/>
        </a:spcBef>
        <a:spcAft>
          <a:spcPct val="0"/>
        </a:spcAft>
        <a:defRPr sz="3600" b="1">
          <a:solidFill>
            <a:schemeClr val="tx1"/>
          </a:solidFill>
          <a:latin typeface="Arial" charset="0"/>
        </a:defRPr>
      </a:lvl3pPr>
      <a:lvl4pPr algn="l" rtl="0" fontAlgn="base">
        <a:spcBef>
          <a:spcPct val="0"/>
        </a:spcBef>
        <a:spcAft>
          <a:spcPct val="0"/>
        </a:spcAft>
        <a:defRPr sz="3600" b="1">
          <a:solidFill>
            <a:schemeClr val="tx1"/>
          </a:solidFill>
          <a:latin typeface="Arial" charset="0"/>
        </a:defRPr>
      </a:lvl4pPr>
      <a:lvl5pPr algn="l" rtl="0" fontAlgn="base">
        <a:spcBef>
          <a:spcPct val="0"/>
        </a:spcBef>
        <a:spcAft>
          <a:spcPct val="0"/>
        </a:spcAft>
        <a:defRPr sz="3600" b="1">
          <a:solidFill>
            <a:schemeClr val="tx1"/>
          </a:solidFill>
          <a:latin typeface="Arial" charset="0"/>
        </a:defRPr>
      </a:lvl5pPr>
      <a:lvl6pPr marL="457200" algn="l" rtl="0" fontAlgn="base">
        <a:spcBef>
          <a:spcPct val="0"/>
        </a:spcBef>
        <a:spcAft>
          <a:spcPct val="0"/>
        </a:spcAft>
        <a:defRPr sz="3600" b="1">
          <a:solidFill>
            <a:schemeClr val="tx1"/>
          </a:solidFill>
          <a:latin typeface="Arial" charset="0"/>
        </a:defRPr>
      </a:lvl6pPr>
      <a:lvl7pPr marL="914400" algn="l" rtl="0" fontAlgn="base">
        <a:spcBef>
          <a:spcPct val="0"/>
        </a:spcBef>
        <a:spcAft>
          <a:spcPct val="0"/>
        </a:spcAft>
        <a:defRPr sz="3600" b="1">
          <a:solidFill>
            <a:schemeClr val="tx1"/>
          </a:solidFill>
          <a:latin typeface="Arial" charset="0"/>
        </a:defRPr>
      </a:lvl7pPr>
      <a:lvl8pPr marL="1371600" algn="l" rtl="0" fontAlgn="base">
        <a:spcBef>
          <a:spcPct val="0"/>
        </a:spcBef>
        <a:spcAft>
          <a:spcPct val="0"/>
        </a:spcAft>
        <a:defRPr sz="3600" b="1">
          <a:solidFill>
            <a:schemeClr val="tx1"/>
          </a:solidFill>
          <a:latin typeface="Arial" charset="0"/>
        </a:defRPr>
      </a:lvl8pPr>
      <a:lvl9pPr marL="1828800" algn="l" rtl="0" fontAlgn="base">
        <a:spcBef>
          <a:spcPct val="0"/>
        </a:spcBef>
        <a:spcAft>
          <a:spcPct val="0"/>
        </a:spcAft>
        <a:defRPr sz="3600" b="1">
          <a:solidFill>
            <a:schemeClr val="tx1"/>
          </a:solidFill>
          <a:latin typeface="Arial" charset="0"/>
        </a:defRPr>
      </a:lvl9pPr>
    </p:titleStyle>
    <p:bodyStyle>
      <a:lvl1pPr marL="342900" indent="-342900" algn="l" rtl="0" fontAlgn="base">
        <a:spcBef>
          <a:spcPct val="80000"/>
        </a:spcBef>
        <a:spcAft>
          <a:spcPct val="0"/>
        </a:spcAft>
        <a:buClr>
          <a:srgbClr val="BACC04"/>
        </a:buClr>
        <a:buSzPct val="70000"/>
        <a:buFont typeface="Wingdings 2" pitchFamily="18" charset="2"/>
        <a:buChar char="Ì"/>
        <a:defRPr sz="2400" b="1">
          <a:solidFill>
            <a:srgbClr val="49237A"/>
          </a:solidFill>
          <a:latin typeface="+mn-lt"/>
          <a:ea typeface="+mn-ea"/>
          <a:cs typeface="+mn-cs"/>
        </a:defRPr>
      </a:lvl1pPr>
      <a:lvl2pPr marL="1023938" indent="-347663" algn="l" rtl="0" fontAlgn="base">
        <a:spcBef>
          <a:spcPct val="40000"/>
        </a:spcBef>
        <a:spcAft>
          <a:spcPct val="0"/>
        </a:spcAft>
        <a:buClr>
          <a:srgbClr val="BACC04"/>
        </a:buClr>
        <a:buSzPct val="70000"/>
        <a:buFont typeface="Wingdings 2" pitchFamily="18" charset="2"/>
        <a:buChar char="¡"/>
        <a:defRPr sz="2400" b="1">
          <a:solidFill>
            <a:srgbClr val="49237A"/>
          </a:solidFill>
          <a:latin typeface="+mn-lt"/>
        </a:defRPr>
      </a:lvl2pPr>
      <a:lvl3pPr marL="1554163" indent="-293688" algn="l" rtl="0" fontAlgn="base">
        <a:spcBef>
          <a:spcPct val="20000"/>
        </a:spcBef>
        <a:spcAft>
          <a:spcPct val="0"/>
        </a:spcAft>
        <a:buClr>
          <a:schemeClr val="accent1"/>
        </a:buClr>
        <a:buSzPct val="70000"/>
        <a:buFont typeface="Wingdings" pitchFamily="2" charset="2"/>
        <a:buChar char="l"/>
        <a:defRPr sz="2300">
          <a:solidFill>
            <a:srgbClr val="49237A"/>
          </a:solidFill>
          <a:latin typeface="+mn-lt"/>
        </a:defRPr>
      </a:lvl3pPr>
      <a:lvl4pPr marL="1960563" indent="-292100" algn="l" rtl="0" fontAlgn="base">
        <a:spcBef>
          <a:spcPct val="20000"/>
        </a:spcBef>
        <a:spcAft>
          <a:spcPct val="0"/>
        </a:spcAft>
        <a:buClr>
          <a:schemeClr val="tx2"/>
        </a:buClr>
        <a:buSzPct val="75000"/>
        <a:buFont typeface="Wingdings" pitchFamily="2" charset="2"/>
        <a:buChar char="§"/>
        <a:defRPr sz="2000">
          <a:solidFill>
            <a:srgbClr val="49237A"/>
          </a:solidFill>
          <a:latin typeface="+mn-lt"/>
        </a:defRPr>
      </a:lvl4pPr>
      <a:lvl5pPr marL="2390775" indent="-315913" algn="l" rtl="0" fontAlgn="base">
        <a:spcBef>
          <a:spcPct val="20000"/>
        </a:spcBef>
        <a:spcAft>
          <a:spcPct val="0"/>
        </a:spcAft>
        <a:buClr>
          <a:schemeClr val="folHlink"/>
        </a:buClr>
        <a:buSzPct val="80000"/>
        <a:buFont typeface="Wingdings" pitchFamily="2" charset="2"/>
        <a:buChar char="§"/>
        <a:defRPr sz="2000">
          <a:solidFill>
            <a:srgbClr val="49237A"/>
          </a:solidFill>
          <a:latin typeface="+mn-lt"/>
        </a:defRPr>
      </a:lvl5pPr>
      <a:lvl6pPr marL="2847975" indent="-315913" algn="l" rtl="0" fontAlgn="base">
        <a:spcBef>
          <a:spcPct val="20000"/>
        </a:spcBef>
        <a:spcAft>
          <a:spcPct val="0"/>
        </a:spcAft>
        <a:buClr>
          <a:schemeClr val="folHlink"/>
        </a:buClr>
        <a:buSzPct val="80000"/>
        <a:buFont typeface="Wingdings" pitchFamily="2" charset="2"/>
        <a:buChar char="§"/>
        <a:defRPr sz="2000">
          <a:solidFill>
            <a:srgbClr val="49237A"/>
          </a:solidFill>
          <a:latin typeface="+mn-lt"/>
        </a:defRPr>
      </a:lvl6pPr>
      <a:lvl7pPr marL="3305175" indent="-315913" algn="l" rtl="0" fontAlgn="base">
        <a:spcBef>
          <a:spcPct val="20000"/>
        </a:spcBef>
        <a:spcAft>
          <a:spcPct val="0"/>
        </a:spcAft>
        <a:buClr>
          <a:schemeClr val="folHlink"/>
        </a:buClr>
        <a:buSzPct val="80000"/>
        <a:buFont typeface="Wingdings" pitchFamily="2" charset="2"/>
        <a:buChar char="§"/>
        <a:defRPr sz="2000">
          <a:solidFill>
            <a:srgbClr val="49237A"/>
          </a:solidFill>
          <a:latin typeface="+mn-lt"/>
        </a:defRPr>
      </a:lvl7pPr>
      <a:lvl8pPr marL="3762375" indent="-315913" algn="l" rtl="0" fontAlgn="base">
        <a:spcBef>
          <a:spcPct val="20000"/>
        </a:spcBef>
        <a:spcAft>
          <a:spcPct val="0"/>
        </a:spcAft>
        <a:buClr>
          <a:schemeClr val="folHlink"/>
        </a:buClr>
        <a:buSzPct val="80000"/>
        <a:buFont typeface="Wingdings" pitchFamily="2" charset="2"/>
        <a:buChar char="§"/>
        <a:defRPr sz="2000">
          <a:solidFill>
            <a:srgbClr val="49237A"/>
          </a:solidFill>
          <a:latin typeface="+mn-lt"/>
        </a:defRPr>
      </a:lvl8pPr>
      <a:lvl9pPr marL="4219575" indent="-315913" algn="l" rtl="0" fontAlgn="base">
        <a:spcBef>
          <a:spcPct val="20000"/>
        </a:spcBef>
        <a:spcAft>
          <a:spcPct val="0"/>
        </a:spcAft>
        <a:buClr>
          <a:schemeClr val="folHlink"/>
        </a:buClr>
        <a:buSzPct val="80000"/>
        <a:buFont typeface="Wingdings" pitchFamily="2" charset="2"/>
        <a:buChar char="§"/>
        <a:defRPr sz="2000">
          <a:solidFill>
            <a:srgbClr val="49237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614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614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9100CC0-39B3-40CD-9DB0-43BBE526DD94}" type="slidenum">
              <a:rPr lang="en-US"/>
              <a:pPr/>
              <a:t>‹#›</a:t>
            </a:fld>
            <a:endParaRPr lang="en-US"/>
          </a:p>
        </p:txBody>
      </p:sp>
      <p:pic>
        <p:nvPicPr>
          <p:cNvPr id="61447" name="Picture 7" descr="harder+co_ONLY"/>
          <p:cNvPicPr>
            <a:picLocks noChangeAspect="1" noChangeArrowheads="1"/>
          </p:cNvPicPr>
          <p:nvPr/>
        </p:nvPicPr>
        <p:blipFill>
          <a:blip r:embed="rId13" cstate="print"/>
          <a:srcRect/>
          <a:stretch>
            <a:fillRect/>
          </a:stretch>
        </p:blipFill>
        <p:spPr bwMode="auto">
          <a:xfrm>
            <a:off x="5486400" y="6096000"/>
            <a:ext cx="2239963" cy="419100"/>
          </a:xfrm>
          <a:prstGeom prst="rect">
            <a:avLst/>
          </a:prstGeom>
          <a:noFill/>
        </p:spPr>
      </p:pic>
      <p:pic>
        <p:nvPicPr>
          <p:cNvPr id="61448" name="Picture 8" descr="First 5 Fresno County logo 2009 v2"/>
          <p:cNvPicPr>
            <a:picLocks noChangeAspect="1" noChangeArrowheads="1"/>
          </p:cNvPicPr>
          <p:nvPr userDrawn="1"/>
        </p:nvPicPr>
        <p:blipFill>
          <a:blip r:embed="rId14" cstate="print"/>
          <a:srcRect/>
          <a:stretch>
            <a:fillRect/>
          </a:stretch>
        </p:blipFill>
        <p:spPr bwMode="auto">
          <a:xfrm>
            <a:off x="1143000" y="6019800"/>
            <a:ext cx="1752600" cy="573088"/>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7.emf"/><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60" name="Rectangle 12"/>
          <p:cNvSpPr>
            <a:spLocks noGrp="1" noChangeArrowheads="1"/>
          </p:cNvSpPr>
          <p:nvPr>
            <p:ph type="ctrTitle"/>
          </p:nvPr>
        </p:nvSpPr>
        <p:spPr>
          <a:xfrm>
            <a:off x="685800" y="762000"/>
            <a:ext cx="7924800" cy="2362200"/>
          </a:xfrm>
        </p:spPr>
        <p:txBody>
          <a:bodyPr/>
          <a:lstStyle/>
          <a:p>
            <a:r>
              <a:rPr lang="en-US" sz="2800" b="1">
                <a:solidFill>
                  <a:srgbClr val="49237A"/>
                </a:solidFill>
              </a:rPr>
              <a:t>Measuring Inter-Agency Collaboration and Coordination in First 5 Fresno County: Experiences of Evaluators and Stakeholders in Understanding Systems Change Over Time</a:t>
            </a:r>
          </a:p>
        </p:txBody>
      </p:sp>
      <p:sp>
        <p:nvSpPr>
          <p:cNvPr id="309261" name="Rectangle 13"/>
          <p:cNvSpPr>
            <a:spLocks noGrp="1" noChangeArrowheads="1"/>
          </p:cNvSpPr>
          <p:nvPr>
            <p:ph type="subTitle" idx="1"/>
          </p:nvPr>
        </p:nvSpPr>
        <p:spPr>
          <a:xfrm>
            <a:off x="914400" y="3429000"/>
            <a:ext cx="7391400" cy="1981200"/>
          </a:xfrm>
        </p:spPr>
        <p:txBody>
          <a:bodyPr/>
          <a:lstStyle/>
          <a:p>
            <a:pPr>
              <a:spcBef>
                <a:spcPct val="30000"/>
              </a:spcBef>
              <a:spcAft>
                <a:spcPct val="30000"/>
              </a:spcAft>
            </a:pPr>
            <a:r>
              <a:rPr lang="en-US" sz="2000"/>
              <a:t>Gary Resnick, Evaluation Director, Harder+Company</a:t>
            </a:r>
          </a:p>
          <a:p>
            <a:pPr>
              <a:spcBef>
                <a:spcPct val="30000"/>
              </a:spcBef>
              <a:spcAft>
                <a:spcPct val="30000"/>
              </a:spcAft>
            </a:pPr>
            <a:r>
              <a:rPr lang="en-US" sz="2000"/>
              <a:t>Olivia Arnold, Evaluation Officer, First 5 Fresno</a:t>
            </a:r>
          </a:p>
          <a:p>
            <a:pPr>
              <a:spcBef>
                <a:spcPct val="30000"/>
              </a:spcBef>
              <a:spcAft>
                <a:spcPct val="30000"/>
              </a:spcAft>
            </a:pPr>
            <a:r>
              <a:rPr lang="en-US" sz="2000"/>
              <a:t>American Evaluation Association Conference</a:t>
            </a:r>
          </a:p>
          <a:p>
            <a:pPr>
              <a:spcBef>
                <a:spcPct val="30000"/>
              </a:spcBef>
              <a:spcAft>
                <a:spcPct val="30000"/>
              </a:spcAft>
            </a:pPr>
            <a:r>
              <a:rPr lang="en-US" sz="2000"/>
              <a:t>November 5, 2011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2"/>
          <p:cNvSpPr>
            <a:spLocks noGrp="1"/>
          </p:cNvSpPr>
          <p:nvPr>
            <p:ph type="sldNum" sz="quarter" idx="11"/>
          </p:nvPr>
        </p:nvSpPr>
        <p:spPr/>
        <p:txBody>
          <a:bodyPr/>
          <a:lstStyle/>
          <a:p>
            <a:fld id="{02243D30-AFD0-4B5A-AC43-6557B35ADFF4}" type="slidenum">
              <a:rPr lang="en-US"/>
              <a:pPr/>
              <a:t>10</a:t>
            </a:fld>
            <a:endParaRPr lang="en-US"/>
          </a:p>
          <a:p>
            <a:endParaRPr lang="en-US" sz="1000"/>
          </a:p>
        </p:txBody>
      </p:sp>
      <p:pic>
        <p:nvPicPr>
          <p:cNvPr id="8" name="Picture 41" descr="First 5 Fresno County logo 2009 v2"/>
          <p:cNvPicPr>
            <a:picLocks noGrp="1" noChangeAspect="1" noChangeArrowheads="1"/>
          </p:cNvPicPr>
          <p:nvPr/>
        </p:nvPicPr>
        <p:blipFill>
          <a:blip r:embed="rId3" cstate="print"/>
          <a:srcRect/>
          <a:stretch>
            <a:fillRect/>
          </a:stretch>
        </p:blipFill>
        <p:spPr bwMode="auto">
          <a:xfrm>
            <a:off x="914400" y="6042025"/>
            <a:ext cx="1676400" cy="584200"/>
          </a:xfrm>
          <a:prstGeom prst="rect">
            <a:avLst/>
          </a:prstGeom>
          <a:noFill/>
          <a:ln w="9525">
            <a:noFill/>
            <a:miter lim="800000"/>
            <a:headEnd/>
            <a:tailEnd/>
          </a:ln>
          <a:effectLst/>
        </p:spPr>
      </p:pic>
      <p:sp>
        <p:nvSpPr>
          <p:cNvPr id="329732" name="Rectangle 2" descr="Large confetti"/>
          <p:cNvSpPr>
            <a:spLocks noChangeArrowheads="1"/>
          </p:cNvSpPr>
          <p:nvPr/>
        </p:nvSpPr>
        <p:spPr bwMode="auto">
          <a:xfrm>
            <a:off x="163513" y="139700"/>
            <a:ext cx="8816975" cy="1131888"/>
          </a:xfrm>
          <a:prstGeom prst="rect">
            <a:avLst/>
          </a:prstGeom>
          <a:noFill/>
          <a:ln w="9525">
            <a:noFill/>
            <a:miter lim="800000"/>
            <a:headEnd/>
            <a:tailEnd/>
          </a:ln>
        </p:spPr>
        <p:txBody>
          <a:bodyPr anchor="ctr"/>
          <a:lstStyle/>
          <a:p>
            <a:r>
              <a:rPr lang="en-US" sz="4300" b="1">
                <a:solidFill>
                  <a:schemeClr val="bg2"/>
                </a:solidFill>
              </a:rPr>
              <a:t>CASA - Case Study</a:t>
            </a:r>
            <a:endParaRPr lang="en-US" sz="3600" b="1">
              <a:solidFill>
                <a:schemeClr val="bg2"/>
              </a:solidFill>
            </a:endParaRPr>
          </a:p>
        </p:txBody>
      </p:sp>
      <p:sp>
        <p:nvSpPr>
          <p:cNvPr id="329733" name="Rectangle 3"/>
          <p:cNvSpPr>
            <a:spLocks noChangeArrowheads="1"/>
          </p:cNvSpPr>
          <p:nvPr/>
        </p:nvSpPr>
        <p:spPr bwMode="auto">
          <a:xfrm>
            <a:off x="647700" y="1841500"/>
            <a:ext cx="7874000" cy="4483100"/>
          </a:xfrm>
          <a:prstGeom prst="rect">
            <a:avLst/>
          </a:prstGeom>
          <a:noFill/>
          <a:ln w="9525">
            <a:noFill/>
            <a:miter lim="800000"/>
            <a:headEnd/>
            <a:tailEnd/>
          </a:ln>
        </p:spPr>
        <p:txBody>
          <a:bodyPr/>
          <a:lstStyle/>
          <a:p>
            <a:pPr marL="273050" indent="-273050">
              <a:lnSpc>
                <a:spcPct val="80000"/>
              </a:lnSpc>
              <a:spcBef>
                <a:spcPct val="80000"/>
              </a:spcBef>
              <a:buClr>
                <a:srgbClr val="BACC04"/>
              </a:buClr>
              <a:buSzPct val="70000"/>
              <a:buFont typeface="Wingdings 2" pitchFamily="18" charset="2"/>
              <a:buChar char="Ì"/>
            </a:pPr>
            <a:endParaRPr lang="en-US" sz="2200" b="1">
              <a:solidFill>
                <a:srgbClr val="49237A"/>
              </a:solidFill>
            </a:endParaRPr>
          </a:p>
          <a:p>
            <a:pPr marL="273050" indent="-273050">
              <a:lnSpc>
                <a:spcPct val="90000"/>
              </a:lnSpc>
              <a:spcBef>
                <a:spcPct val="80000"/>
              </a:spcBef>
              <a:buClr>
                <a:srgbClr val="BACC04"/>
              </a:buClr>
              <a:buSzPct val="70000"/>
              <a:buFont typeface="Wingdings 2" pitchFamily="18" charset="2"/>
              <a:buChar char="Ì"/>
            </a:pPr>
            <a:endParaRPr lang="en-US" b="1">
              <a:solidFill>
                <a:srgbClr val="49237A"/>
              </a:solidFill>
            </a:endParaRPr>
          </a:p>
          <a:p>
            <a:pPr marL="273050" indent="-273050">
              <a:lnSpc>
                <a:spcPct val="90000"/>
              </a:lnSpc>
              <a:spcBef>
                <a:spcPct val="80000"/>
              </a:spcBef>
              <a:buClr>
                <a:srgbClr val="BACC04"/>
              </a:buClr>
              <a:buSzPct val="70000"/>
              <a:buFont typeface="Wingdings 2" pitchFamily="18" charset="2"/>
              <a:buChar char="Ì"/>
            </a:pPr>
            <a:endParaRPr lang="en-US" b="1">
              <a:solidFill>
                <a:srgbClr val="49237A"/>
              </a:solidFill>
            </a:endParaRPr>
          </a:p>
        </p:txBody>
      </p:sp>
      <p:pic>
        <p:nvPicPr>
          <p:cNvPr id="17411" name="Picture 3"/>
          <p:cNvPicPr>
            <a:picLocks noChangeAspect="1" noChangeArrowheads="1"/>
          </p:cNvPicPr>
          <p:nvPr/>
        </p:nvPicPr>
        <p:blipFill>
          <a:blip r:embed="rId4" cstate="print"/>
          <a:srcRect/>
          <a:stretch>
            <a:fillRect/>
          </a:stretch>
        </p:blipFill>
        <p:spPr bwMode="auto">
          <a:xfrm>
            <a:off x="457200" y="1371600"/>
            <a:ext cx="3929063" cy="21224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extLst>
        </p:spPr>
      </p:pic>
      <p:pic>
        <p:nvPicPr>
          <p:cNvPr id="17412" name="Picture 4"/>
          <p:cNvPicPr>
            <a:picLocks noChangeAspect="1" noChangeArrowheads="1"/>
          </p:cNvPicPr>
          <p:nvPr/>
        </p:nvPicPr>
        <p:blipFill>
          <a:blip r:embed="rId5" cstate="print"/>
          <a:srcRect/>
          <a:stretch>
            <a:fillRect/>
          </a:stretch>
        </p:blipFill>
        <p:spPr bwMode="auto">
          <a:xfrm>
            <a:off x="4800600" y="3505200"/>
            <a:ext cx="3927475" cy="21209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extLst>
        </p:spPr>
      </p:pic>
      <p:sp>
        <p:nvSpPr>
          <p:cNvPr id="3" name="TextBox 2"/>
          <p:cNvSpPr txBox="1"/>
          <p:nvPr/>
        </p:nvSpPr>
        <p:spPr>
          <a:xfrm>
            <a:off x="990600" y="4495800"/>
            <a:ext cx="3448050" cy="579438"/>
          </a:xfrm>
          <a:prstGeom prst="rect">
            <a:avLst/>
          </a:prstGeom>
          <a:noFill/>
        </p:spPr>
        <p:txBody>
          <a:bodyPr>
            <a:spAutoFit/>
          </a:bodyPr>
          <a:lstStyle/>
          <a:p>
            <a:pPr algn="ctr">
              <a:defRPr/>
            </a:pPr>
            <a:r>
              <a:rPr lang="en-US" sz="3200" b="1" i="1" dirty="0">
                <a:latin typeface="+mj-lt"/>
                <a:cs typeface="Arial" pitchFamily="34" charset="0"/>
              </a:rPr>
              <a:t>Coordination</a:t>
            </a:r>
          </a:p>
        </p:txBody>
      </p:sp>
      <p:sp>
        <p:nvSpPr>
          <p:cNvPr id="11" name="TextBox 10"/>
          <p:cNvSpPr txBox="1"/>
          <p:nvPr/>
        </p:nvSpPr>
        <p:spPr>
          <a:xfrm>
            <a:off x="4724400" y="2057400"/>
            <a:ext cx="3579813" cy="579438"/>
          </a:xfrm>
          <a:prstGeom prst="rect">
            <a:avLst/>
          </a:prstGeom>
          <a:noFill/>
        </p:spPr>
        <p:txBody>
          <a:bodyPr>
            <a:spAutoFit/>
          </a:bodyPr>
          <a:lstStyle/>
          <a:p>
            <a:pPr algn="ctr">
              <a:defRPr/>
            </a:pPr>
            <a:r>
              <a:rPr lang="en-US" sz="3200" b="1" i="1" dirty="0">
                <a:latin typeface="+mj-lt"/>
                <a:cs typeface="Arial" pitchFamily="34" charset="0"/>
              </a:rPr>
              <a:t>Collaboration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2"/>
          <p:cNvSpPr>
            <a:spLocks noGrp="1"/>
          </p:cNvSpPr>
          <p:nvPr>
            <p:ph type="sldNum" sz="quarter" idx="11"/>
          </p:nvPr>
        </p:nvSpPr>
        <p:spPr/>
        <p:txBody>
          <a:bodyPr/>
          <a:lstStyle/>
          <a:p>
            <a:fld id="{748BE29D-E12D-4079-BB5D-345369A386B1}" type="slidenum">
              <a:rPr lang="en-US"/>
              <a:pPr/>
              <a:t>11</a:t>
            </a:fld>
            <a:endParaRPr lang="en-US"/>
          </a:p>
          <a:p>
            <a:endParaRPr lang="en-US" sz="1000"/>
          </a:p>
        </p:txBody>
      </p:sp>
      <p:pic>
        <p:nvPicPr>
          <p:cNvPr id="8" name="Picture 41" descr="First 5 Fresno County logo 2009 v2"/>
          <p:cNvPicPr>
            <a:picLocks noGrp="1" noChangeAspect="1" noChangeArrowheads="1"/>
          </p:cNvPicPr>
          <p:nvPr/>
        </p:nvPicPr>
        <p:blipFill>
          <a:blip r:embed="rId2" cstate="print"/>
          <a:srcRect/>
          <a:stretch>
            <a:fillRect/>
          </a:stretch>
        </p:blipFill>
        <p:spPr bwMode="auto">
          <a:xfrm>
            <a:off x="914400" y="6042025"/>
            <a:ext cx="1676400" cy="584200"/>
          </a:xfrm>
          <a:prstGeom prst="rect">
            <a:avLst/>
          </a:prstGeom>
          <a:noFill/>
          <a:ln w="9525">
            <a:noFill/>
            <a:miter lim="800000"/>
            <a:headEnd/>
            <a:tailEnd/>
          </a:ln>
          <a:effectLst/>
        </p:spPr>
      </p:pic>
      <p:sp>
        <p:nvSpPr>
          <p:cNvPr id="330756" name="Rectangle 2" descr="Large confetti"/>
          <p:cNvSpPr>
            <a:spLocks noChangeArrowheads="1"/>
          </p:cNvSpPr>
          <p:nvPr/>
        </p:nvSpPr>
        <p:spPr bwMode="auto">
          <a:xfrm>
            <a:off x="152400" y="177800"/>
            <a:ext cx="8839200" cy="1117600"/>
          </a:xfrm>
          <a:prstGeom prst="rect">
            <a:avLst/>
          </a:prstGeom>
          <a:noFill/>
          <a:ln w="9525">
            <a:noFill/>
            <a:miter lim="800000"/>
            <a:headEnd/>
            <a:tailEnd/>
          </a:ln>
        </p:spPr>
        <p:txBody>
          <a:bodyPr anchor="ctr"/>
          <a:lstStyle/>
          <a:p>
            <a:r>
              <a:rPr lang="en-US" sz="3600" b="1">
                <a:solidFill>
                  <a:schemeClr val="bg2"/>
                </a:solidFill>
              </a:rPr>
              <a:t>CASA - Case Study (Cont’d)</a:t>
            </a:r>
          </a:p>
        </p:txBody>
      </p:sp>
      <p:sp>
        <p:nvSpPr>
          <p:cNvPr id="16387" name="Rectangle 3"/>
          <p:cNvSpPr>
            <a:spLocks noChangeArrowheads="1"/>
          </p:cNvSpPr>
          <p:nvPr/>
        </p:nvSpPr>
        <p:spPr bwMode="auto">
          <a:xfrm>
            <a:off x="301625" y="1409700"/>
            <a:ext cx="4344988" cy="2857500"/>
          </a:xfrm>
          <a:prstGeom prst="rect">
            <a:avLst/>
          </a:prstGeom>
          <a:noFill/>
          <a:ln w="9525">
            <a:noFill/>
            <a:miter lim="800000"/>
            <a:headEnd/>
            <a:tailEnd/>
          </a:ln>
        </p:spPr>
        <p:txBody>
          <a:bodyPr/>
          <a:lstStyle/>
          <a:p>
            <a:pPr marL="273050" indent="-273050">
              <a:spcBef>
                <a:spcPct val="80000"/>
              </a:spcBef>
              <a:buClr>
                <a:srgbClr val="BACC04"/>
              </a:buClr>
              <a:buSzPct val="70000"/>
              <a:buFont typeface="Wingdings 2" pitchFamily="18" charset="2"/>
              <a:buChar char="Ì"/>
            </a:pPr>
            <a:r>
              <a:rPr lang="en-US" sz="1800" b="1">
                <a:solidFill>
                  <a:srgbClr val="49237A"/>
                </a:solidFill>
              </a:rPr>
              <a:t>Evaluated past interactions</a:t>
            </a:r>
          </a:p>
          <a:p>
            <a:pPr marL="273050" indent="-273050">
              <a:spcBef>
                <a:spcPct val="80000"/>
              </a:spcBef>
              <a:buClr>
                <a:srgbClr val="BACC04"/>
              </a:buClr>
              <a:buSzPct val="70000"/>
              <a:buFont typeface="Wingdings 2" pitchFamily="18" charset="2"/>
              <a:buChar char="Ì"/>
            </a:pPr>
            <a:r>
              <a:rPr lang="en-US" sz="1800" b="1">
                <a:solidFill>
                  <a:srgbClr val="49237A"/>
                </a:solidFill>
              </a:rPr>
              <a:t>Reviewed program leadership</a:t>
            </a:r>
          </a:p>
          <a:p>
            <a:pPr marL="273050" indent="-273050">
              <a:spcBef>
                <a:spcPct val="80000"/>
              </a:spcBef>
              <a:buClr>
                <a:srgbClr val="BACC04"/>
              </a:buClr>
              <a:buSzPct val="70000"/>
              <a:buFont typeface="Wingdings 2" pitchFamily="18" charset="2"/>
              <a:buChar char="Ì"/>
            </a:pPr>
            <a:r>
              <a:rPr lang="en-US" sz="1800" b="1">
                <a:solidFill>
                  <a:srgbClr val="49237A"/>
                </a:solidFill>
              </a:rPr>
              <a:t>Identified beneficial relationships</a:t>
            </a:r>
          </a:p>
          <a:p>
            <a:pPr marL="273050" indent="-273050">
              <a:spcBef>
                <a:spcPct val="80000"/>
              </a:spcBef>
              <a:buClr>
                <a:srgbClr val="BACC04"/>
              </a:buClr>
              <a:buSzPct val="70000"/>
              <a:buFont typeface="Wingdings 2" pitchFamily="18" charset="2"/>
              <a:buChar char="Ì"/>
            </a:pPr>
            <a:r>
              <a:rPr lang="en-US" sz="1800" b="1">
                <a:solidFill>
                  <a:srgbClr val="49237A"/>
                </a:solidFill>
              </a:rPr>
              <a:t>Improved training for Advocates &amp; Supervisors </a:t>
            </a:r>
          </a:p>
          <a:p>
            <a:pPr marL="273050" indent="-273050">
              <a:spcBef>
                <a:spcPct val="80000"/>
              </a:spcBef>
              <a:buClr>
                <a:srgbClr val="BACC04"/>
              </a:buClr>
              <a:buSzPct val="70000"/>
              <a:buFont typeface="Wingdings 2" pitchFamily="18" charset="2"/>
              <a:buChar char="Ì"/>
            </a:pPr>
            <a:r>
              <a:rPr lang="en-US" sz="1800" b="1">
                <a:solidFill>
                  <a:srgbClr val="49237A"/>
                </a:solidFill>
              </a:rPr>
              <a:t>Re-vamping of training curriculum </a:t>
            </a:r>
          </a:p>
          <a:p>
            <a:pPr marL="273050" indent="-273050">
              <a:lnSpc>
                <a:spcPct val="80000"/>
              </a:lnSpc>
              <a:spcBef>
                <a:spcPct val="80000"/>
              </a:spcBef>
              <a:buClr>
                <a:srgbClr val="BACC04"/>
              </a:buClr>
              <a:buSzPct val="70000"/>
              <a:buFont typeface="Wingdings 2" pitchFamily="18" charset="2"/>
              <a:buNone/>
            </a:pPr>
            <a:endParaRPr lang="en-US" sz="1800" b="1">
              <a:solidFill>
                <a:srgbClr val="49237A"/>
              </a:solidFill>
            </a:endParaRPr>
          </a:p>
          <a:p>
            <a:pPr marL="273050" indent="-273050">
              <a:lnSpc>
                <a:spcPct val="80000"/>
              </a:lnSpc>
              <a:spcBef>
                <a:spcPct val="80000"/>
              </a:spcBef>
              <a:buClr>
                <a:srgbClr val="BACC04"/>
              </a:buClr>
              <a:buSzPct val="70000"/>
              <a:buFont typeface="Wingdings 2" pitchFamily="18" charset="2"/>
              <a:buNone/>
            </a:pPr>
            <a:endParaRPr lang="en-US" sz="1800" b="1">
              <a:solidFill>
                <a:srgbClr val="49237A"/>
              </a:solidFill>
            </a:endParaRPr>
          </a:p>
          <a:p>
            <a:pPr marL="273050" indent="-273050">
              <a:lnSpc>
                <a:spcPct val="80000"/>
              </a:lnSpc>
              <a:spcBef>
                <a:spcPct val="80000"/>
              </a:spcBef>
              <a:buClr>
                <a:srgbClr val="BACC04"/>
              </a:buClr>
              <a:buSzPct val="70000"/>
              <a:buFont typeface="Wingdings 2" pitchFamily="18" charset="2"/>
              <a:buChar char="Ì"/>
            </a:pPr>
            <a:endParaRPr lang="en-US" sz="1800" b="1">
              <a:solidFill>
                <a:srgbClr val="49237A"/>
              </a:solidFill>
            </a:endParaRPr>
          </a:p>
          <a:p>
            <a:pPr marL="273050" indent="-273050">
              <a:lnSpc>
                <a:spcPct val="80000"/>
              </a:lnSpc>
              <a:spcBef>
                <a:spcPct val="80000"/>
              </a:spcBef>
              <a:buClr>
                <a:srgbClr val="BACC04"/>
              </a:buClr>
              <a:buSzPct val="70000"/>
              <a:buFont typeface="Wingdings 2" pitchFamily="18" charset="2"/>
              <a:buNone/>
            </a:pPr>
            <a:endParaRPr lang="en-US" sz="1800" b="1">
              <a:solidFill>
                <a:srgbClr val="49237A"/>
              </a:solidFill>
            </a:endParaRPr>
          </a:p>
          <a:p>
            <a:pPr marL="273050" indent="-273050">
              <a:lnSpc>
                <a:spcPct val="90000"/>
              </a:lnSpc>
              <a:spcBef>
                <a:spcPct val="80000"/>
              </a:spcBef>
              <a:buClr>
                <a:srgbClr val="BACC04"/>
              </a:buClr>
              <a:buSzPct val="70000"/>
              <a:buFont typeface="Wingdings 2" pitchFamily="18" charset="2"/>
              <a:buChar char="Ì"/>
            </a:pPr>
            <a:endParaRPr lang="en-US" sz="1800" b="1">
              <a:solidFill>
                <a:srgbClr val="49237A"/>
              </a:solidFill>
            </a:endParaRPr>
          </a:p>
          <a:p>
            <a:pPr marL="273050" indent="-273050">
              <a:lnSpc>
                <a:spcPct val="90000"/>
              </a:lnSpc>
              <a:spcBef>
                <a:spcPct val="80000"/>
              </a:spcBef>
              <a:buClr>
                <a:srgbClr val="BACC04"/>
              </a:buClr>
              <a:buSzPct val="70000"/>
              <a:buFont typeface="Wingdings 2" pitchFamily="18" charset="2"/>
              <a:buChar char="Ì"/>
            </a:pPr>
            <a:endParaRPr lang="en-US" sz="1800" b="1">
              <a:solidFill>
                <a:srgbClr val="49237A"/>
              </a:solidFill>
            </a:endParaRPr>
          </a:p>
        </p:txBody>
      </p:sp>
      <p:sp>
        <p:nvSpPr>
          <p:cNvPr id="330758" name="Content Placeholder 1"/>
          <p:cNvSpPr>
            <a:spLocks/>
          </p:cNvSpPr>
          <p:nvPr/>
        </p:nvSpPr>
        <p:spPr bwMode="auto">
          <a:xfrm>
            <a:off x="4821238" y="1390650"/>
            <a:ext cx="4038600" cy="3028950"/>
          </a:xfrm>
          <a:prstGeom prst="rect">
            <a:avLst/>
          </a:prstGeom>
          <a:noFill/>
          <a:ln w="9525">
            <a:noFill/>
            <a:miter lim="800000"/>
            <a:headEnd/>
            <a:tailEnd/>
          </a:ln>
        </p:spPr>
        <p:txBody>
          <a:bodyPr/>
          <a:lstStyle/>
          <a:p>
            <a:pPr marL="273050" indent="-273050">
              <a:spcBef>
                <a:spcPct val="80000"/>
              </a:spcBef>
              <a:buClr>
                <a:srgbClr val="BACC04"/>
              </a:buClr>
              <a:buSzPct val="70000"/>
              <a:buFont typeface="Wingdings 2" pitchFamily="18" charset="2"/>
              <a:buChar char="Ì"/>
            </a:pPr>
            <a:r>
              <a:rPr lang="en-US" sz="1800" b="1">
                <a:solidFill>
                  <a:srgbClr val="49237A"/>
                </a:solidFill>
              </a:rPr>
              <a:t>Increased connection to DSS</a:t>
            </a:r>
          </a:p>
          <a:p>
            <a:pPr marL="273050" indent="-273050">
              <a:spcBef>
                <a:spcPct val="80000"/>
              </a:spcBef>
              <a:buClr>
                <a:srgbClr val="BACC04"/>
              </a:buClr>
              <a:buSzPct val="70000"/>
              <a:buFont typeface="Wingdings 2" pitchFamily="18" charset="2"/>
              <a:buChar char="Ì"/>
            </a:pPr>
            <a:r>
              <a:rPr lang="en-US" sz="1800" b="1">
                <a:solidFill>
                  <a:srgbClr val="49237A"/>
                </a:solidFill>
              </a:rPr>
              <a:t>Increased effectiveness because of greater access</a:t>
            </a:r>
          </a:p>
          <a:p>
            <a:pPr marL="273050" indent="-273050">
              <a:spcBef>
                <a:spcPct val="80000"/>
              </a:spcBef>
              <a:buClr>
                <a:srgbClr val="BACC04"/>
              </a:buClr>
              <a:buSzPct val="70000"/>
              <a:buFont typeface="Wingdings 2" pitchFamily="18" charset="2"/>
              <a:buChar char="Ì"/>
            </a:pPr>
            <a:r>
              <a:rPr lang="en-US" sz="1800" b="1">
                <a:solidFill>
                  <a:srgbClr val="49237A"/>
                </a:solidFill>
              </a:rPr>
              <a:t>Increased cooperative spirit</a:t>
            </a:r>
          </a:p>
          <a:p>
            <a:pPr marL="273050" indent="-273050">
              <a:spcBef>
                <a:spcPct val="80000"/>
              </a:spcBef>
              <a:buClr>
                <a:srgbClr val="BACC04"/>
              </a:buClr>
              <a:buSzPct val="70000"/>
              <a:buFont typeface="Wingdings 2" pitchFamily="18" charset="2"/>
              <a:buChar char="Ì"/>
            </a:pPr>
            <a:r>
              <a:rPr lang="en-US" sz="1800" b="1">
                <a:solidFill>
                  <a:srgbClr val="49237A"/>
                </a:solidFill>
              </a:rPr>
              <a:t> Stronger partnerships /strengthened relationships  </a:t>
            </a:r>
          </a:p>
          <a:p>
            <a:pPr marL="273050" indent="-273050">
              <a:spcBef>
                <a:spcPct val="80000"/>
              </a:spcBef>
              <a:buClr>
                <a:srgbClr val="BACC04"/>
              </a:buClr>
              <a:buSzPct val="70000"/>
              <a:buFont typeface="Wingdings 2" pitchFamily="18" charset="2"/>
              <a:buChar char="Ì"/>
            </a:pPr>
            <a:r>
              <a:rPr lang="en-US" sz="1800" b="1">
                <a:solidFill>
                  <a:srgbClr val="49237A"/>
                </a:solidFill>
              </a:rPr>
              <a:t>Maximizing resources </a:t>
            </a:r>
          </a:p>
        </p:txBody>
      </p:sp>
      <p:grpSp>
        <p:nvGrpSpPr>
          <p:cNvPr id="330761" name="Group 9"/>
          <p:cNvGrpSpPr>
            <a:grpSpLocks/>
          </p:cNvGrpSpPr>
          <p:nvPr/>
        </p:nvGrpSpPr>
        <p:grpSpPr bwMode="auto">
          <a:xfrm>
            <a:off x="1447800" y="4572000"/>
            <a:ext cx="6315075" cy="900113"/>
            <a:chOff x="960" y="2784"/>
            <a:chExt cx="3978" cy="567"/>
          </a:xfrm>
        </p:grpSpPr>
        <p:sp>
          <p:nvSpPr>
            <p:cNvPr id="3" name="Oval 2"/>
            <p:cNvSpPr>
              <a:spLocks noChangeArrowheads="1"/>
            </p:cNvSpPr>
            <p:nvPr/>
          </p:nvSpPr>
          <p:spPr bwMode="auto">
            <a:xfrm>
              <a:off x="960" y="2784"/>
              <a:ext cx="3978" cy="567"/>
            </a:xfrm>
            <a:prstGeom prst="ellipse">
              <a:avLst/>
            </a:prstGeom>
            <a:solidFill>
              <a:srgbClr val="CCFF99"/>
            </a:solidFill>
            <a:ln w="11429" algn="ctr">
              <a:solidFill>
                <a:srgbClr val="994733"/>
              </a:solidFill>
              <a:prstDash val="sysDash"/>
              <a:round/>
              <a:headEnd/>
              <a:tailEnd/>
            </a:ln>
          </p:spPr>
          <p:txBody>
            <a:bodyPr anchor="ctr"/>
            <a:lstStyle/>
            <a:p>
              <a:pPr algn="ctr"/>
              <a:endParaRPr lang="en-US" sz="1800" b="1">
                <a:solidFill>
                  <a:srgbClr val="FFFFFF"/>
                </a:solidFill>
                <a:latin typeface="Georgia" pitchFamily="18" charset="0"/>
                <a:cs typeface="Arial" charset="0"/>
              </a:endParaRPr>
            </a:p>
          </p:txBody>
        </p:sp>
        <p:sp>
          <p:nvSpPr>
            <p:cNvPr id="4" name="TextBox 3"/>
            <p:cNvSpPr txBox="1"/>
            <p:nvPr/>
          </p:nvSpPr>
          <p:spPr>
            <a:xfrm>
              <a:off x="1200" y="2880"/>
              <a:ext cx="3557" cy="404"/>
            </a:xfrm>
            <a:prstGeom prst="rect">
              <a:avLst/>
            </a:prstGeom>
            <a:noFill/>
          </p:spPr>
          <p:txBody>
            <a:bodyPr>
              <a:spAutoFit/>
            </a:bodyPr>
            <a:lstStyle/>
            <a:p>
              <a:pPr algn="ctr"/>
              <a:r>
                <a:rPr lang="en-US" sz="1800" b="1">
                  <a:latin typeface="Georgia" pitchFamily="18" charset="0"/>
                  <a:cs typeface="Arial" charset="0"/>
                </a:rPr>
                <a:t>Complete revamp of how </a:t>
              </a:r>
            </a:p>
            <a:p>
              <a:pPr algn="ctr"/>
              <a:r>
                <a:rPr lang="en-US" sz="1800" b="1">
                  <a:latin typeface="Georgia" pitchFamily="18" charset="0"/>
                  <a:cs typeface="Arial" charset="0"/>
                </a:rPr>
                <a:t>CASA is working </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1"/>
          </p:nvPr>
        </p:nvSpPr>
        <p:spPr/>
        <p:txBody>
          <a:bodyPr/>
          <a:lstStyle/>
          <a:p>
            <a:fld id="{565BDCEF-8F32-4B52-9200-DF3650C5BA36}" type="slidenum">
              <a:rPr lang="en-US"/>
              <a:pPr/>
              <a:t>2</a:t>
            </a:fld>
            <a:endParaRPr lang="en-US"/>
          </a:p>
          <a:p>
            <a:endParaRPr lang="en-US" sz="1000"/>
          </a:p>
        </p:txBody>
      </p:sp>
      <p:pic>
        <p:nvPicPr>
          <p:cNvPr id="4" name="Picture 41" descr="First 5 Fresno County logo 2009 v2"/>
          <p:cNvPicPr>
            <a:picLocks noGrp="1" noChangeAspect="1" noChangeArrowheads="1"/>
          </p:cNvPicPr>
          <p:nvPr/>
        </p:nvPicPr>
        <p:blipFill>
          <a:blip r:embed="rId3" cstate="print"/>
          <a:srcRect/>
          <a:stretch>
            <a:fillRect/>
          </a:stretch>
        </p:blipFill>
        <p:spPr bwMode="auto">
          <a:xfrm>
            <a:off x="914400" y="6042025"/>
            <a:ext cx="1676400" cy="584200"/>
          </a:xfrm>
          <a:prstGeom prst="rect">
            <a:avLst/>
          </a:prstGeom>
          <a:noFill/>
          <a:ln w="9525">
            <a:noFill/>
            <a:miter lim="800000"/>
            <a:headEnd/>
            <a:tailEnd/>
          </a:ln>
          <a:effectLst/>
        </p:spPr>
      </p:pic>
      <p:sp>
        <p:nvSpPr>
          <p:cNvPr id="324612" name="Rectangle 2" descr="Large confetti"/>
          <p:cNvSpPr>
            <a:spLocks noChangeArrowheads="1"/>
          </p:cNvSpPr>
          <p:nvPr/>
        </p:nvSpPr>
        <p:spPr bwMode="auto">
          <a:xfrm>
            <a:off x="330200" y="381000"/>
            <a:ext cx="8813800" cy="725488"/>
          </a:xfrm>
          <a:prstGeom prst="rect">
            <a:avLst/>
          </a:prstGeom>
          <a:noFill/>
          <a:ln w="9525">
            <a:noFill/>
            <a:miter lim="800000"/>
            <a:headEnd/>
            <a:tailEnd/>
          </a:ln>
        </p:spPr>
        <p:txBody>
          <a:bodyPr anchor="b"/>
          <a:lstStyle/>
          <a:p>
            <a:r>
              <a:rPr lang="en-US" sz="3600" b="1">
                <a:solidFill>
                  <a:schemeClr val="bg2"/>
                </a:solidFill>
              </a:rPr>
              <a:t>First 5 Fresno County (F5FC)</a:t>
            </a:r>
          </a:p>
        </p:txBody>
      </p:sp>
      <p:sp>
        <p:nvSpPr>
          <p:cNvPr id="14339" name="Rectangle 3"/>
          <p:cNvSpPr>
            <a:spLocks noChangeArrowheads="1"/>
          </p:cNvSpPr>
          <p:nvPr/>
        </p:nvSpPr>
        <p:spPr bwMode="auto">
          <a:xfrm>
            <a:off x="304800" y="1371600"/>
            <a:ext cx="8039100" cy="4572000"/>
          </a:xfrm>
          <a:prstGeom prst="rect">
            <a:avLst/>
          </a:prstGeom>
          <a:noFill/>
          <a:ln w="9525">
            <a:noFill/>
            <a:miter lim="800000"/>
            <a:headEnd/>
            <a:tailEnd/>
          </a:ln>
        </p:spPr>
        <p:txBody>
          <a:bodyPr/>
          <a:lstStyle/>
          <a:p>
            <a:pPr marL="273050" indent="-273050">
              <a:lnSpc>
                <a:spcPct val="80000"/>
              </a:lnSpc>
              <a:spcBef>
                <a:spcPct val="80000"/>
              </a:spcBef>
              <a:buClr>
                <a:srgbClr val="BACC04"/>
              </a:buClr>
              <a:buSzPct val="70000"/>
              <a:buFont typeface="Wingdings 2" pitchFamily="18" charset="2"/>
              <a:buChar char="Ì"/>
            </a:pPr>
            <a:r>
              <a:rPr lang="en-US" sz="3200" b="1">
                <a:solidFill>
                  <a:srgbClr val="49237A"/>
                </a:solidFill>
              </a:rPr>
              <a:t>FY 2010/2011</a:t>
            </a:r>
          </a:p>
          <a:p>
            <a:pPr marL="547688" lvl="1" indent="-273050">
              <a:spcBef>
                <a:spcPct val="20000"/>
              </a:spcBef>
              <a:spcAft>
                <a:spcPct val="20000"/>
              </a:spcAft>
              <a:buClr>
                <a:srgbClr val="BACC04"/>
              </a:buClr>
              <a:buSzPct val="70000"/>
              <a:buFont typeface="Wingdings 2" pitchFamily="18" charset="2"/>
              <a:buChar char="¡"/>
            </a:pPr>
            <a:r>
              <a:rPr lang="en-US" sz="2800" b="1"/>
              <a:t>Disbursed approximately $15 million to funded agencies (around 110 contracts)</a:t>
            </a:r>
          </a:p>
          <a:p>
            <a:pPr marL="547688" lvl="1" indent="-273050">
              <a:spcBef>
                <a:spcPct val="20000"/>
              </a:spcBef>
              <a:spcAft>
                <a:spcPct val="20000"/>
              </a:spcAft>
              <a:buClr>
                <a:srgbClr val="BACC04"/>
              </a:buClr>
              <a:buSzPct val="70000"/>
              <a:buFont typeface="Wingdings 2" pitchFamily="18" charset="2"/>
              <a:buChar char="¡"/>
            </a:pPr>
            <a:r>
              <a:rPr lang="en-US" sz="2800" b="1"/>
              <a:t>Funded services reached close to 8,600 clients:</a:t>
            </a:r>
          </a:p>
          <a:p>
            <a:pPr marL="1096963" lvl="3" indent="-228600">
              <a:spcBef>
                <a:spcPct val="10000"/>
              </a:spcBef>
              <a:spcAft>
                <a:spcPct val="10000"/>
              </a:spcAft>
              <a:buClr>
                <a:schemeClr val="tx2"/>
              </a:buClr>
              <a:buSzPct val="75000"/>
              <a:buFont typeface="Wingdings" pitchFamily="2" charset="2"/>
              <a:buChar char="§"/>
            </a:pPr>
            <a:r>
              <a:rPr lang="en-US" sz="2500"/>
              <a:t>4,458 children (51%)</a:t>
            </a:r>
          </a:p>
          <a:p>
            <a:pPr marL="1096963" lvl="3" indent="-228600">
              <a:spcBef>
                <a:spcPct val="10000"/>
              </a:spcBef>
              <a:spcAft>
                <a:spcPct val="10000"/>
              </a:spcAft>
              <a:buClr>
                <a:schemeClr val="tx2"/>
              </a:buClr>
              <a:buSzPct val="75000"/>
              <a:buFont typeface="Wingdings" pitchFamily="2" charset="2"/>
              <a:buChar char="§"/>
            </a:pPr>
            <a:r>
              <a:rPr lang="en-US" sz="2500"/>
              <a:t>2,693 parents (32%)</a:t>
            </a:r>
          </a:p>
          <a:p>
            <a:pPr marL="1096963" lvl="3" indent="-228600">
              <a:spcBef>
                <a:spcPct val="10000"/>
              </a:spcBef>
              <a:spcAft>
                <a:spcPct val="10000"/>
              </a:spcAft>
              <a:buClr>
                <a:schemeClr val="tx2"/>
              </a:buClr>
              <a:buSzPct val="75000"/>
              <a:buFont typeface="Wingdings" pitchFamily="2" charset="2"/>
              <a:buChar char="§"/>
            </a:pPr>
            <a:r>
              <a:rPr lang="en-US" sz="2500"/>
              <a:t>1,370 professionals in the community (16%)</a:t>
            </a:r>
          </a:p>
          <a:p>
            <a:pPr marL="1096963" lvl="3" indent="-228600">
              <a:spcBef>
                <a:spcPct val="10000"/>
              </a:spcBef>
              <a:spcAft>
                <a:spcPct val="10000"/>
              </a:spcAft>
              <a:buClr>
                <a:schemeClr val="tx2"/>
              </a:buClr>
              <a:buSzPct val="75000"/>
              <a:buFont typeface="Wingdings" pitchFamily="2" charset="2"/>
              <a:buChar char="§"/>
            </a:pPr>
            <a:r>
              <a:rPr lang="en-US" sz="2500"/>
              <a:t>34 selected other (1%)</a:t>
            </a:r>
            <a:endParaRPr lang="en-US" sz="1400">
              <a:solidFill>
                <a:srgbClr val="49237A"/>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540F1C6-4791-446E-971F-3B9084274552}" type="slidenum">
              <a:rPr lang="en-US"/>
              <a:pPr/>
              <a:t>3</a:t>
            </a:fld>
            <a:endParaRPr lang="en-US"/>
          </a:p>
        </p:txBody>
      </p:sp>
      <p:sp>
        <p:nvSpPr>
          <p:cNvPr id="303106" name="Rectangle 2"/>
          <p:cNvSpPr>
            <a:spLocks noGrp="1" noChangeArrowheads="1"/>
          </p:cNvSpPr>
          <p:nvPr>
            <p:ph type="title"/>
          </p:nvPr>
        </p:nvSpPr>
        <p:spPr>
          <a:xfrm>
            <a:off x="228600" y="0"/>
            <a:ext cx="8763000" cy="1524000"/>
          </a:xfrm>
        </p:spPr>
        <p:txBody>
          <a:bodyPr/>
          <a:lstStyle/>
          <a:p>
            <a:r>
              <a:rPr lang="en-US" sz="2400" b="1">
                <a:solidFill>
                  <a:srgbClr val="B3151F"/>
                </a:solidFill>
              </a:rPr>
              <a:t>To what extent has First 5 Fresno acted as a catalyst and convener for change in systems of care in Fresno County?</a:t>
            </a:r>
          </a:p>
        </p:txBody>
      </p:sp>
      <p:sp>
        <p:nvSpPr>
          <p:cNvPr id="303107" name="Rectangle 3"/>
          <p:cNvSpPr>
            <a:spLocks noGrp="1" noChangeArrowheads="1"/>
          </p:cNvSpPr>
          <p:nvPr>
            <p:ph type="body" idx="1"/>
          </p:nvPr>
        </p:nvSpPr>
        <p:spPr>
          <a:xfrm>
            <a:off x="457200" y="1371600"/>
            <a:ext cx="8382000" cy="4343400"/>
          </a:xfrm>
        </p:spPr>
        <p:txBody>
          <a:bodyPr/>
          <a:lstStyle/>
          <a:p>
            <a:pPr>
              <a:spcAft>
                <a:spcPct val="20000"/>
              </a:spcAft>
            </a:pPr>
            <a:r>
              <a:rPr lang="en-US" sz="2800"/>
              <a:t>Service Integration: Methods for local health, education, social, and other service providers to increase collaboration and coordinate services </a:t>
            </a:r>
          </a:p>
          <a:p>
            <a:pPr>
              <a:spcAft>
                <a:spcPct val="20000"/>
              </a:spcAft>
            </a:pPr>
            <a:r>
              <a:rPr lang="en-US" sz="2800"/>
              <a:t>When resources are limited and agency budgets are under pressure, agencies must do more with less</a:t>
            </a:r>
          </a:p>
          <a:p>
            <a:pPr>
              <a:spcBef>
                <a:spcPct val="30000"/>
              </a:spcBef>
              <a:spcAft>
                <a:spcPct val="20000"/>
              </a:spcAft>
            </a:pPr>
            <a:r>
              <a:rPr lang="en-US" sz="2800"/>
              <a:t>To make service integration work, collaboration needs to occur among agency administrators as well as front-line service providers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4"/>
          <p:cNvSpPr>
            <a:spLocks noGrp="1"/>
          </p:cNvSpPr>
          <p:nvPr>
            <p:ph type="sldNum" sz="quarter" idx="11"/>
          </p:nvPr>
        </p:nvSpPr>
        <p:spPr/>
        <p:txBody>
          <a:bodyPr/>
          <a:lstStyle/>
          <a:p>
            <a:fld id="{621EC797-00B9-4B4F-8D13-D157547BA66B}" type="slidenum">
              <a:rPr lang="en-US"/>
              <a:pPr/>
              <a:t>4</a:t>
            </a:fld>
            <a:endParaRPr lang="en-US"/>
          </a:p>
          <a:p>
            <a:endParaRPr lang="en-US" sz="1000"/>
          </a:p>
        </p:txBody>
      </p:sp>
      <p:pic>
        <p:nvPicPr>
          <p:cNvPr id="23" name="Picture 41" descr="First 5 Fresno County logo 2009 v2"/>
          <p:cNvPicPr>
            <a:picLocks noGrp="1" noChangeAspect="1" noChangeArrowheads="1"/>
          </p:cNvPicPr>
          <p:nvPr/>
        </p:nvPicPr>
        <p:blipFill>
          <a:blip r:embed="rId3" cstate="print"/>
          <a:srcRect/>
          <a:stretch>
            <a:fillRect/>
          </a:stretch>
        </p:blipFill>
        <p:spPr bwMode="auto">
          <a:xfrm>
            <a:off x="914400" y="6042025"/>
            <a:ext cx="1676400" cy="584200"/>
          </a:xfrm>
          <a:prstGeom prst="rect">
            <a:avLst/>
          </a:prstGeom>
          <a:noFill/>
          <a:ln w="9525">
            <a:noFill/>
            <a:miter lim="800000"/>
            <a:headEnd/>
            <a:tailEnd/>
          </a:ln>
          <a:effectLst/>
        </p:spPr>
      </p:pic>
      <p:sp>
        <p:nvSpPr>
          <p:cNvPr id="283650" name="Rectangle 2"/>
          <p:cNvSpPr>
            <a:spLocks noGrp="1" noChangeArrowheads="1"/>
          </p:cNvSpPr>
          <p:nvPr>
            <p:ph type="title"/>
          </p:nvPr>
        </p:nvSpPr>
        <p:spPr>
          <a:xfrm>
            <a:off x="457200" y="122238"/>
            <a:ext cx="8077200" cy="1295400"/>
          </a:xfrm>
        </p:spPr>
        <p:txBody>
          <a:bodyPr/>
          <a:lstStyle/>
          <a:p>
            <a:r>
              <a:rPr lang="en-US" sz="3200">
                <a:solidFill>
                  <a:schemeClr val="bg2"/>
                </a:solidFill>
                <a:latin typeface="Myriad Pro Light" pitchFamily="34" charset="0"/>
              </a:rPr>
              <a:t>Measuring Coordination and Collaboration – The Levels of Collaboration Scale</a:t>
            </a:r>
            <a:r>
              <a:rPr lang="en-US" sz="3200" baseline="30000">
                <a:solidFill>
                  <a:schemeClr val="bg2"/>
                </a:solidFill>
                <a:latin typeface="Myriad Pro Light" pitchFamily="34" charset="0"/>
              </a:rPr>
              <a:t>1</a:t>
            </a:r>
          </a:p>
        </p:txBody>
      </p:sp>
      <p:graphicFrame>
        <p:nvGraphicFramePr>
          <p:cNvPr id="283651" name="Group 3"/>
          <p:cNvGraphicFramePr>
            <a:graphicFrameLocks noGrp="1"/>
          </p:cNvGraphicFramePr>
          <p:nvPr>
            <p:ph idx="1"/>
          </p:nvPr>
        </p:nvGraphicFramePr>
        <p:xfrm>
          <a:off x="457200" y="2133600"/>
          <a:ext cx="8229600" cy="2949893"/>
        </p:xfrm>
        <a:graphic>
          <a:graphicData uri="http://schemas.openxmlformats.org/drawingml/2006/table">
            <a:tbl>
              <a:tblPr/>
              <a:tblGrid>
                <a:gridCol w="2058988"/>
                <a:gridCol w="2055812"/>
                <a:gridCol w="2058988"/>
                <a:gridCol w="2055812"/>
              </a:tblGrid>
              <a:tr h="808038">
                <a:tc>
                  <a:txBody>
                    <a:bodyPr/>
                    <a:lstStyle/>
                    <a:p>
                      <a:pPr marL="0" marR="0" lvl="0" indent="0" algn="ctr" defTabSz="914400" rtl="0" eaLnBrk="1" fontAlgn="base" latinLnBrk="0" hangingPunct="1">
                        <a:lnSpc>
                          <a:spcPct val="100000"/>
                        </a:lnSpc>
                        <a:spcBef>
                          <a:spcPct val="80000"/>
                        </a:spcBef>
                        <a:spcAft>
                          <a:spcPct val="0"/>
                        </a:spcAft>
                        <a:buClr>
                          <a:srgbClr val="BACC04"/>
                        </a:buClr>
                        <a:buSzPct val="70000"/>
                        <a:buFont typeface="Wingdings 2" pitchFamily="18" charset="2"/>
                        <a:buNone/>
                        <a:tabLst/>
                      </a:pPr>
                      <a:r>
                        <a:rPr kumimoji="0" lang="en-US" sz="2000" b="1" i="0" u="none" strike="noStrike" cap="none" normalizeH="0" baseline="0" smtClean="0">
                          <a:ln>
                            <a:noFill/>
                          </a:ln>
                          <a:solidFill>
                            <a:srgbClr val="49237A"/>
                          </a:solidFill>
                          <a:effectLst/>
                          <a:latin typeface="Arial" charset="0"/>
                        </a:rPr>
                        <a:t>No interaction</a:t>
                      </a:r>
                    </a:p>
                    <a:p>
                      <a:pPr marL="0" marR="0" lvl="0" indent="0" algn="ctr" defTabSz="914400" rtl="0" eaLnBrk="1" fontAlgn="base" latinLnBrk="0" hangingPunct="1">
                        <a:lnSpc>
                          <a:spcPct val="100000"/>
                        </a:lnSpc>
                        <a:spcBef>
                          <a:spcPct val="80000"/>
                        </a:spcBef>
                        <a:spcAft>
                          <a:spcPct val="0"/>
                        </a:spcAft>
                        <a:buClr>
                          <a:srgbClr val="BACC04"/>
                        </a:buClr>
                        <a:buSzPct val="70000"/>
                        <a:buFont typeface="Wingdings 2" pitchFamily="18" charset="2"/>
                        <a:buNone/>
                        <a:tabLst/>
                      </a:pPr>
                      <a:r>
                        <a:rPr kumimoji="0" lang="en-US" sz="2000" b="1" i="0" u="none" strike="noStrike" cap="none" normalizeH="0" baseline="0" smtClean="0">
                          <a:ln>
                            <a:noFill/>
                          </a:ln>
                          <a:solidFill>
                            <a:srgbClr val="49237A"/>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EB9C"/>
                    </a:solidFill>
                  </a:tcPr>
                </a:tc>
                <a:tc>
                  <a:txBody>
                    <a:bodyPr/>
                    <a:lstStyle/>
                    <a:p>
                      <a:pPr marL="0" marR="0" lvl="0" indent="0" algn="ctr" defTabSz="914400" rtl="0" eaLnBrk="1" fontAlgn="base" latinLnBrk="0" hangingPunct="1">
                        <a:lnSpc>
                          <a:spcPct val="100000"/>
                        </a:lnSpc>
                        <a:spcBef>
                          <a:spcPct val="80000"/>
                        </a:spcBef>
                        <a:spcAft>
                          <a:spcPct val="0"/>
                        </a:spcAft>
                        <a:buClr>
                          <a:srgbClr val="BACC04"/>
                        </a:buClr>
                        <a:buSzPct val="70000"/>
                        <a:buFont typeface="Wingdings 2" pitchFamily="18" charset="2"/>
                        <a:buNone/>
                        <a:tabLst/>
                      </a:pPr>
                      <a:r>
                        <a:rPr kumimoji="0" lang="en-US" sz="2000" b="1" i="0" u="none" strike="noStrike" cap="none" normalizeH="0" baseline="0" smtClean="0">
                          <a:ln>
                            <a:noFill/>
                          </a:ln>
                          <a:solidFill>
                            <a:srgbClr val="49237A"/>
                          </a:solidFill>
                          <a:effectLst/>
                          <a:latin typeface="Arial" charset="0"/>
                        </a:rPr>
                        <a:t>Networking</a:t>
                      </a:r>
                    </a:p>
                    <a:p>
                      <a:pPr marL="0" marR="0" lvl="0" indent="0" algn="ctr" defTabSz="914400" rtl="0" eaLnBrk="1" fontAlgn="base" latinLnBrk="0" hangingPunct="1">
                        <a:lnSpc>
                          <a:spcPct val="100000"/>
                        </a:lnSpc>
                        <a:spcBef>
                          <a:spcPct val="80000"/>
                        </a:spcBef>
                        <a:spcAft>
                          <a:spcPct val="0"/>
                        </a:spcAft>
                        <a:buClr>
                          <a:srgbClr val="BACC04"/>
                        </a:buClr>
                        <a:buSzPct val="70000"/>
                        <a:buFont typeface="Wingdings 2" pitchFamily="18" charset="2"/>
                        <a:buNone/>
                        <a:tabLst/>
                      </a:pPr>
                      <a:r>
                        <a:rPr kumimoji="0" lang="en-US" sz="2000" b="1" i="0" u="none" strike="noStrike" cap="none" normalizeH="0" baseline="0" smtClean="0">
                          <a:ln>
                            <a:noFill/>
                          </a:ln>
                          <a:solidFill>
                            <a:srgbClr val="49237A"/>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EB9C"/>
                    </a:solidFill>
                  </a:tcPr>
                </a:tc>
                <a:tc>
                  <a:txBody>
                    <a:bodyPr/>
                    <a:lstStyle/>
                    <a:p>
                      <a:pPr marL="0" marR="0" lvl="0" indent="0" algn="ctr" defTabSz="914400" rtl="0" eaLnBrk="1" fontAlgn="base" latinLnBrk="0" hangingPunct="1">
                        <a:lnSpc>
                          <a:spcPct val="100000"/>
                        </a:lnSpc>
                        <a:spcBef>
                          <a:spcPct val="80000"/>
                        </a:spcBef>
                        <a:spcAft>
                          <a:spcPct val="0"/>
                        </a:spcAft>
                        <a:buClr>
                          <a:srgbClr val="BACC04"/>
                        </a:buClr>
                        <a:buSzPct val="70000"/>
                        <a:buFont typeface="Wingdings 2" pitchFamily="18" charset="2"/>
                        <a:buNone/>
                        <a:tabLst/>
                      </a:pPr>
                      <a:r>
                        <a:rPr kumimoji="0" lang="en-US" sz="2000" b="1" i="0" u="none" strike="noStrike" cap="none" normalizeH="0" baseline="0" smtClean="0">
                          <a:ln>
                            <a:noFill/>
                          </a:ln>
                          <a:solidFill>
                            <a:srgbClr val="49237A"/>
                          </a:solidFill>
                          <a:effectLst/>
                          <a:latin typeface="Arial" charset="0"/>
                        </a:rPr>
                        <a:t>Coordination</a:t>
                      </a:r>
                    </a:p>
                    <a:p>
                      <a:pPr marL="0" marR="0" lvl="0" indent="0" algn="ctr" defTabSz="914400" rtl="0" eaLnBrk="1" fontAlgn="base" latinLnBrk="0" hangingPunct="1">
                        <a:lnSpc>
                          <a:spcPct val="100000"/>
                        </a:lnSpc>
                        <a:spcBef>
                          <a:spcPct val="80000"/>
                        </a:spcBef>
                        <a:spcAft>
                          <a:spcPct val="0"/>
                        </a:spcAft>
                        <a:buClr>
                          <a:srgbClr val="BACC04"/>
                        </a:buClr>
                        <a:buSzPct val="70000"/>
                        <a:buFont typeface="Wingdings 2" pitchFamily="18" charset="2"/>
                        <a:buNone/>
                        <a:tabLst/>
                      </a:pPr>
                      <a:r>
                        <a:rPr kumimoji="0" lang="en-US" sz="2000" b="1" i="0" u="none" strike="noStrike" cap="none" normalizeH="0" baseline="0" smtClean="0">
                          <a:ln>
                            <a:noFill/>
                          </a:ln>
                          <a:solidFill>
                            <a:srgbClr val="49237A"/>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EB9C"/>
                    </a:solidFill>
                  </a:tcPr>
                </a:tc>
                <a:tc>
                  <a:txBody>
                    <a:bodyPr/>
                    <a:lstStyle/>
                    <a:p>
                      <a:pPr marL="0" marR="0" lvl="0" indent="0" algn="ctr" defTabSz="914400" rtl="0" eaLnBrk="1" fontAlgn="base" latinLnBrk="0" hangingPunct="1">
                        <a:lnSpc>
                          <a:spcPct val="100000"/>
                        </a:lnSpc>
                        <a:spcBef>
                          <a:spcPct val="80000"/>
                        </a:spcBef>
                        <a:spcAft>
                          <a:spcPct val="0"/>
                        </a:spcAft>
                        <a:buClr>
                          <a:srgbClr val="BACC04"/>
                        </a:buClr>
                        <a:buSzPct val="70000"/>
                        <a:buFont typeface="Wingdings 2" pitchFamily="18" charset="2"/>
                        <a:buNone/>
                        <a:tabLst/>
                      </a:pPr>
                      <a:r>
                        <a:rPr kumimoji="0" lang="en-US" sz="2000" b="1" i="0" u="none" strike="noStrike" cap="none" normalizeH="0" baseline="0" smtClean="0">
                          <a:ln>
                            <a:noFill/>
                          </a:ln>
                          <a:solidFill>
                            <a:srgbClr val="49237A"/>
                          </a:solidFill>
                          <a:effectLst/>
                          <a:latin typeface="Arial" charset="0"/>
                        </a:rPr>
                        <a:t>Collaboration</a:t>
                      </a:r>
                    </a:p>
                    <a:p>
                      <a:pPr marL="0" marR="0" lvl="0" indent="0" algn="ctr" defTabSz="914400" rtl="0" eaLnBrk="1" fontAlgn="base" latinLnBrk="0" hangingPunct="1">
                        <a:lnSpc>
                          <a:spcPct val="100000"/>
                        </a:lnSpc>
                        <a:spcBef>
                          <a:spcPct val="80000"/>
                        </a:spcBef>
                        <a:spcAft>
                          <a:spcPct val="0"/>
                        </a:spcAft>
                        <a:buClr>
                          <a:srgbClr val="BACC04"/>
                        </a:buClr>
                        <a:buSzPct val="70000"/>
                        <a:buFont typeface="Wingdings 2" pitchFamily="18" charset="2"/>
                        <a:buNone/>
                        <a:tabLst/>
                      </a:pPr>
                      <a:r>
                        <a:rPr kumimoji="0" lang="en-US" sz="2000" b="1" i="0" u="none" strike="noStrike" cap="none" normalizeH="0" baseline="0" smtClean="0">
                          <a:ln>
                            <a:noFill/>
                          </a:ln>
                          <a:solidFill>
                            <a:srgbClr val="49237A"/>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EB9C"/>
                    </a:solidFill>
                  </a:tcPr>
                </a:tc>
              </a:tr>
              <a:tr h="2005013">
                <a:tc>
                  <a:txBody>
                    <a:bodyPr/>
                    <a:lstStyle/>
                    <a:p>
                      <a:pPr marL="0" marR="0" lvl="0" indent="0" algn="l" defTabSz="914400" rtl="0" eaLnBrk="1" fontAlgn="base" latinLnBrk="0" hangingPunct="1">
                        <a:lnSpc>
                          <a:spcPct val="100000"/>
                        </a:lnSpc>
                        <a:spcBef>
                          <a:spcPct val="80000"/>
                        </a:spcBef>
                        <a:spcAft>
                          <a:spcPct val="0"/>
                        </a:spcAft>
                        <a:buClr>
                          <a:srgbClr val="BACC04"/>
                        </a:buClr>
                        <a:buSzPct val="70000"/>
                        <a:buFont typeface="Wingdings 2" pitchFamily="18" charset="2"/>
                        <a:buNone/>
                        <a:tabLst/>
                      </a:pPr>
                      <a:endParaRPr kumimoji="0" lang="en-US" sz="1400" b="1" i="0" u="none" strike="noStrike" cap="none" normalizeH="0" baseline="0" smtClean="0">
                        <a:ln>
                          <a:noFill/>
                        </a:ln>
                        <a:solidFill>
                          <a:srgbClr val="49237A"/>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80000"/>
                        </a:spcBef>
                        <a:spcAft>
                          <a:spcPct val="0"/>
                        </a:spcAft>
                        <a:buClr>
                          <a:srgbClr val="BACC04"/>
                        </a:buClr>
                        <a:buSzPct val="70000"/>
                        <a:buFont typeface="Wingdings 2" pitchFamily="18" charset="2"/>
                        <a:buNone/>
                        <a:tabLst/>
                      </a:pPr>
                      <a:r>
                        <a:rPr kumimoji="0" lang="en-US" sz="1400" b="1" i="0" u="none" strike="noStrike" cap="none" normalizeH="0" baseline="0" smtClean="0">
                          <a:ln>
                            <a:noFill/>
                          </a:ln>
                          <a:solidFill>
                            <a:srgbClr val="49237A"/>
                          </a:solidFill>
                          <a:effectLst/>
                          <a:latin typeface="Arial" charset="0"/>
                        </a:rPr>
                        <a:t>Aware of organization; loosely defined roles; little communication; all decisions are made independently.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80000"/>
                        </a:spcBef>
                        <a:spcAft>
                          <a:spcPct val="0"/>
                        </a:spcAft>
                        <a:buClr>
                          <a:srgbClr val="BACC04"/>
                        </a:buClr>
                        <a:buSzPct val="70000"/>
                        <a:buFont typeface="Wingdings 2" pitchFamily="18" charset="2"/>
                        <a:buNone/>
                        <a:tabLst/>
                      </a:pPr>
                      <a:r>
                        <a:rPr kumimoji="0" lang="en-US" sz="1400" b="1" i="0" u="none" strike="noStrike" cap="none" normalizeH="0" baseline="0" smtClean="0">
                          <a:ln>
                            <a:noFill/>
                          </a:ln>
                          <a:solidFill>
                            <a:srgbClr val="49237A"/>
                          </a:solidFill>
                          <a:effectLst/>
                          <a:latin typeface="Arial" charset="0"/>
                        </a:rPr>
                        <a:t>Share information; some defined roles; frequent communication; some shared decision making.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80000"/>
                        </a:spcBef>
                        <a:spcAft>
                          <a:spcPct val="0"/>
                        </a:spcAft>
                        <a:buClr>
                          <a:srgbClr val="BACC04"/>
                        </a:buClr>
                        <a:buSzPct val="70000"/>
                        <a:buFont typeface="Wingdings 2" pitchFamily="18" charset="2"/>
                        <a:buNone/>
                        <a:tabLst/>
                      </a:pPr>
                      <a:r>
                        <a:rPr kumimoji="0" lang="en-US" sz="1400" b="1" i="0" u="none" strike="noStrike" cap="none" normalizeH="0" baseline="0" smtClean="0">
                          <a:ln>
                            <a:noFill/>
                          </a:ln>
                          <a:solidFill>
                            <a:srgbClr val="49237A"/>
                          </a:solidFill>
                          <a:effectLst/>
                          <a:latin typeface="Arial" charset="0"/>
                        </a:rPr>
                        <a:t>Share ideas and resources; frequent communication is characterized by mutual trust; decision making is done jointly.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3668" name="Text Box 20"/>
          <p:cNvSpPr txBox="1">
            <a:spLocks noChangeArrowheads="1"/>
          </p:cNvSpPr>
          <p:nvPr/>
        </p:nvSpPr>
        <p:spPr bwMode="auto">
          <a:xfrm>
            <a:off x="685800" y="1828800"/>
            <a:ext cx="6248400" cy="366713"/>
          </a:xfrm>
          <a:prstGeom prst="rect">
            <a:avLst/>
          </a:prstGeom>
          <a:noFill/>
          <a:ln w="9525">
            <a:noFill/>
            <a:miter lim="800000"/>
            <a:headEnd/>
            <a:tailEnd/>
          </a:ln>
          <a:effectLst/>
        </p:spPr>
        <p:txBody>
          <a:bodyPr>
            <a:spAutoFit/>
          </a:bodyPr>
          <a:lstStyle/>
          <a:p>
            <a:pPr>
              <a:spcBef>
                <a:spcPct val="50000"/>
              </a:spcBef>
            </a:pPr>
            <a:endParaRPr lang="en-US" sz="1800"/>
          </a:p>
        </p:txBody>
      </p:sp>
      <p:sp>
        <p:nvSpPr>
          <p:cNvPr id="283669" name="Text Box 21"/>
          <p:cNvSpPr txBox="1">
            <a:spLocks noChangeArrowheads="1"/>
          </p:cNvSpPr>
          <p:nvPr/>
        </p:nvSpPr>
        <p:spPr bwMode="auto">
          <a:xfrm>
            <a:off x="533400" y="1600200"/>
            <a:ext cx="7924800" cy="396875"/>
          </a:xfrm>
          <a:prstGeom prst="rect">
            <a:avLst/>
          </a:prstGeom>
          <a:noFill/>
          <a:ln w="9525">
            <a:noFill/>
            <a:miter lim="800000"/>
            <a:headEnd/>
            <a:tailEnd/>
          </a:ln>
          <a:effectLst/>
        </p:spPr>
        <p:txBody>
          <a:bodyPr>
            <a:spAutoFit/>
          </a:bodyPr>
          <a:lstStyle/>
          <a:p>
            <a:pPr>
              <a:spcBef>
                <a:spcPct val="50000"/>
              </a:spcBef>
            </a:pPr>
            <a:r>
              <a:rPr lang="en-US" sz="2000" b="1">
                <a:solidFill>
                  <a:srgbClr val="49237A"/>
                </a:solidFill>
                <a:latin typeface="Myriad Pro Light" pitchFamily="34" charset="0"/>
              </a:rPr>
              <a:t>What are the levels of collaboration that were measured?</a:t>
            </a:r>
          </a:p>
        </p:txBody>
      </p:sp>
      <p:sp>
        <p:nvSpPr>
          <p:cNvPr id="283670" name="Text Box 22"/>
          <p:cNvSpPr txBox="1">
            <a:spLocks noChangeArrowheads="1"/>
          </p:cNvSpPr>
          <p:nvPr/>
        </p:nvSpPr>
        <p:spPr bwMode="auto">
          <a:xfrm>
            <a:off x="457200" y="5334000"/>
            <a:ext cx="8153400" cy="457200"/>
          </a:xfrm>
          <a:prstGeom prst="rect">
            <a:avLst/>
          </a:prstGeom>
          <a:noFill/>
          <a:ln w="9525">
            <a:noFill/>
            <a:miter lim="800000"/>
            <a:headEnd/>
            <a:tailEnd/>
          </a:ln>
          <a:effectLst/>
        </p:spPr>
        <p:txBody>
          <a:bodyPr>
            <a:spAutoFit/>
          </a:bodyPr>
          <a:lstStyle/>
          <a:p>
            <a:pPr>
              <a:spcBef>
                <a:spcPct val="50000"/>
              </a:spcBef>
            </a:pPr>
            <a:r>
              <a:rPr lang="en-US" sz="1200"/>
              <a:t>1. Frey BB, Lohmeier JH, Lee SW, Tollefson N, and Johanning  ML. (2004). Measuring change in collaboration among school safety partners. </a:t>
            </a:r>
            <a:r>
              <a:rPr lang="en-US" sz="1200" u="sng"/>
              <a:t>American Journal of Evaluation</a:t>
            </a:r>
            <a:r>
              <a:rPr lang="en-US" sz="1200"/>
              <a:t> 2006; 27; 383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2"/>
          <p:cNvSpPr>
            <a:spLocks noGrp="1"/>
          </p:cNvSpPr>
          <p:nvPr>
            <p:ph type="sldNum" sz="quarter" idx="11"/>
          </p:nvPr>
        </p:nvSpPr>
        <p:spPr/>
        <p:txBody>
          <a:bodyPr/>
          <a:lstStyle/>
          <a:p>
            <a:fld id="{FC107F4D-2138-4C70-B54C-94C8753E7F54}" type="slidenum">
              <a:rPr lang="en-US"/>
              <a:pPr/>
              <a:t>5</a:t>
            </a:fld>
            <a:endParaRPr lang="en-US"/>
          </a:p>
          <a:p>
            <a:endParaRPr lang="en-US" sz="1000"/>
          </a:p>
        </p:txBody>
      </p:sp>
      <p:pic>
        <p:nvPicPr>
          <p:cNvPr id="33" name="Picture 41" descr="First 5 Fresno County logo 2009 v2"/>
          <p:cNvPicPr>
            <a:picLocks noGrp="1" noChangeAspect="1" noChangeArrowheads="1"/>
          </p:cNvPicPr>
          <p:nvPr/>
        </p:nvPicPr>
        <p:blipFill>
          <a:blip r:embed="rId3" cstate="print"/>
          <a:srcRect/>
          <a:stretch>
            <a:fillRect/>
          </a:stretch>
        </p:blipFill>
        <p:spPr bwMode="auto">
          <a:xfrm>
            <a:off x="914400" y="6042025"/>
            <a:ext cx="1676400" cy="584200"/>
          </a:xfrm>
          <a:prstGeom prst="rect">
            <a:avLst/>
          </a:prstGeom>
          <a:noFill/>
          <a:ln w="9525">
            <a:noFill/>
            <a:miter lim="800000"/>
            <a:headEnd/>
            <a:tailEnd/>
          </a:ln>
          <a:effectLst/>
        </p:spPr>
      </p:pic>
      <p:sp>
        <p:nvSpPr>
          <p:cNvPr id="285698" name="Text Box 2"/>
          <p:cNvSpPr txBox="1">
            <a:spLocks noChangeArrowheads="1"/>
          </p:cNvSpPr>
          <p:nvPr/>
        </p:nvSpPr>
        <p:spPr bwMode="auto">
          <a:xfrm>
            <a:off x="228600" y="5257800"/>
            <a:ext cx="3048000" cy="639763"/>
          </a:xfrm>
          <a:prstGeom prst="rect">
            <a:avLst/>
          </a:prstGeom>
          <a:solidFill>
            <a:srgbClr val="FFFFCC"/>
          </a:solidFill>
          <a:ln w="9525">
            <a:noFill/>
            <a:miter lim="800000"/>
            <a:headEnd/>
            <a:tailEnd/>
          </a:ln>
          <a:effectLst/>
        </p:spPr>
        <p:txBody>
          <a:bodyPr>
            <a:spAutoFit/>
          </a:bodyPr>
          <a:lstStyle/>
          <a:p>
            <a:pPr marL="228600" indent="-228600" defTabSz="1174750">
              <a:spcBef>
                <a:spcPct val="20000"/>
              </a:spcBef>
              <a:spcAft>
                <a:spcPct val="20000"/>
              </a:spcAft>
              <a:buClr>
                <a:schemeClr val="tx2"/>
              </a:buClr>
              <a:buFont typeface="Wingdings" pitchFamily="2" charset="2"/>
              <a:buChar char="v"/>
            </a:pPr>
            <a:r>
              <a:rPr lang="en-US" sz="1200" b="1">
                <a:solidFill>
                  <a:srgbClr val="49237A"/>
                </a:solidFill>
              </a:rPr>
              <a:t>62% of all interactions between funded agency partners were rated </a:t>
            </a:r>
            <a:r>
              <a:rPr lang="en-US" sz="1200" b="1" i="1">
                <a:solidFill>
                  <a:srgbClr val="49237A"/>
                </a:solidFill>
              </a:rPr>
              <a:t>Networking</a:t>
            </a:r>
          </a:p>
        </p:txBody>
      </p:sp>
      <p:sp>
        <p:nvSpPr>
          <p:cNvPr id="285699" name="Rectangle 3"/>
          <p:cNvSpPr>
            <a:spLocks noChangeArrowheads="1"/>
          </p:cNvSpPr>
          <p:nvPr/>
        </p:nvSpPr>
        <p:spPr bwMode="auto">
          <a:xfrm>
            <a:off x="381000" y="457200"/>
            <a:ext cx="8458200" cy="533400"/>
          </a:xfrm>
          <a:prstGeom prst="rect">
            <a:avLst/>
          </a:prstGeom>
          <a:noFill/>
          <a:ln w="9525">
            <a:noFill/>
            <a:miter lim="800000"/>
            <a:headEnd/>
            <a:tailEnd/>
          </a:ln>
          <a:effectLst/>
        </p:spPr>
        <p:txBody>
          <a:bodyPr anchor="b"/>
          <a:lstStyle/>
          <a:p>
            <a:r>
              <a:rPr lang="en-US" sz="3200" b="1">
                <a:solidFill>
                  <a:schemeClr val="bg2"/>
                </a:solidFill>
                <a:latin typeface="Myriad Pro Light" pitchFamily="34" charset="0"/>
              </a:rPr>
              <a:t>First Year Results – Funded Service Network</a:t>
            </a:r>
          </a:p>
        </p:txBody>
      </p:sp>
      <p:pic>
        <p:nvPicPr>
          <p:cNvPr id="285700" name="Picture 4" descr="F5FC Networking Only Recip Ties NoLabels"/>
          <p:cNvPicPr>
            <a:picLocks noChangeAspect="1" noChangeArrowheads="1"/>
          </p:cNvPicPr>
          <p:nvPr/>
        </p:nvPicPr>
        <p:blipFill>
          <a:blip r:embed="rId4" cstate="print"/>
          <a:srcRect/>
          <a:stretch>
            <a:fillRect/>
          </a:stretch>
        </p:blipFill>
        <p:spPr bwMode="auto">
          <a:xfrm>
            <a:off x="228600" y="3200400"/>
            <a:ext cx="3276600" cy="1862138"/>
          </a:xfrm>
          <a:prstGeom prst="rect">
            <a:avLst/>
          </a:prstGeom>
          <a:noFill/>
        </p:spPr>
      </p:pic>
      <p:pic>
        <p:nvPicPr>
          <p:cNvPr id="285701" name="Picture 5" descr="F5FC Coordination Only Recip Ties NoLabels"/>
          <p:cNvPicPr>
            <a:picLocks noChangeAspect="1" noChangeArrowheads="1"/>
          </p:cNvPicPr>
          <p:nvPr/>
        </p:nvPicPr>
        <p:blipFill>
          <a:blip r:embed="rId5" cstate="print"/>
          <a:srcRect/>
          <a:stretch>
            <a:fillRect/>
          </a:stretch>
        </p:blipFill>
        <p:spPr bwMode="auto">
          <a:xfrm>
            <a:off x="3048000" y="3257550"/>
            <a:ext cx="2971800" cy="1847850"/>
          </a:xfrm>
          <a:prstGeom prst="rect">
            <a:avLst/>
          </a:prstGeom>
          <a:noFill/>
        </p:spPr>
      </p:pic>
      <p:sp>
        <p:nvSpPr>
          <p:cNvPr id="285702" name="Text Box 6"/>
          <p:cNvSpPr txBox="1">
            <a:spLocks noChangeArrowheads="1"/>
          </p:cNvSpPr>
          <p:nvPr/>
        </p:nvSpPr>
        <p:spPr bwMode="auto">
          <a:xfrm>
            <a:off x="3429000" y="5257800"/>
            <a:ext cx="2895600" cy="639763"/>
          </a:xfrm>
          <a:prstGeom prst="rect">
            <a:avLst/>
          </a:prstGeom>
          <a:solidFill>
            <a:srgbClr val="FFFFCC"/>
          </a:solidFill>
          <a:ln w="9525">
            <a:noFill/>
            <a:miter lim="800000"/>
            <a:headEnd/>
            <a:tailEnd/>
          </a:ln>
          <a:effectLst/>
        </p:spPr>
        <p:txBody>
          <a:bodyPr>
            <a:spAutoFit/>
          </a:bodyPr>
          <a:lstStyle/>
          <a:p>
            <a:pPr marL="228600" indent="-228600" defTabSz="1174750">
              <a:spcBef>
                <a:spcPct val="20000"/>
              </a:spcBef>
              <a:spcAft>
                <a:spcPct val="20000"/>
              </a:spcAft>
              <a:buClr>
                <a:schemeClr val="tx2"/>
              </a:buClr>
              <a:buFont typeface="Wingdings" pitchFamily="2" charset="2"/>
              <a:buChar char="v"/>
            </a:pPr>
            <a:r>
              <a:rPr lang="en-US" sz="1200" b="1">
                <a:solidFill>
                  <a:srgbClr val="49237A"/>
                </a:solidFill>
              </a:rPr>
              <a:t>19% of all interactions between funded agency partners were rated </a:t>
            </a:r>
            <a:r>
              <a:rPr lang="en-US" sz="1200" b="1" i="1">
                <a:solidFill>
                  <a:srgbClr val="49237A"/>
                </a:solidFill>
              </a:rPr>
              <a:t>Coordination</a:t>
            </a:r>
          </a:p>
        </p:txBody>
      </p:sp>
      <p:pic>
        <p:nvPicPr>
          <p:cNvPr id="285703" name="Picture 7" descr="F5FC Collaboration Only Recip Ties NoLabels"/>
          <p:cNvPicPr>
            <a:picLocks noChangeAspect="1" noChangeArrowheads="1"/>
          </p:cNvPicPr>
          <p:nvPr/>
        </p:nvPicPr>
        <p:blipFill>
          <a:blip r:embed="rId6" cstate="print"/>
          <a:srcRect/>
          <a:stretch>
            <a:fillRect/>
          </a:stretch>
        </p:blipFill>
        <p:spPr bwMode="auto">
          <a:xfrm>
            <a:off x="6096000" y="3200400"/>
            <a:ext cx="2743200" cy="1847850"/>
          </a:xfrm>
          <a:prstGeom prst="rect">
            <a:avLst/>
          </a:prstGeom>
          <a:noFill/>
        </p:spPr>
      </p:pic>
      <p:sp>
        <p:nvSpPr>
          <p:cNvPr id="285704" name="Text Box 8"/>
          <p:cNvSpPr txBox="1">
            <a:spLocks noChangeArrowheads="1"/>
          </p:cNvSpPr>
          <p:nvPr/>
        </p:nvSpPr>
        <p:spPr bwMode="auto">
          <a:xfrm>
            <a:off x="6400800" y="5181600"/>
            <a:ext cx="2743200" cy="639763"/>
          </a:xfrm>
          <a:prstGeom prst="rect">
            <a:avLst/>
          </a:prstGeom>
          <a:solidFill>
            <a:srgbClr val="FFFFCC"/>
          </a:solidFill>
          <a:ln w="9525">
            <a:noFill/>
            <a:miter lim="800000"/>
            <a:headEnd/>
            <a:tailEnd/>
          </a:ln>
          <a:effectLst/>
        </p:spPr>
        <p:txBody>
          <a:bodyPr>
            <a:spAutoFit/>
          </a:bodyPr>
          <a:lstStyle/>
          <a:p>
            <a:pPr marL="228600" indent="-228600" defTabSz="1174750">
              <a:spcBef>
                <a:spcPct val="20000"/>
              </a:spcBef>
              <a:spcAft>
                <a:spcPct val="20000"/>
              </a:spcAft>
              <a:buClr>
                <a:schemeClr val="tx2"/>
              </a:buClr>
              <a:buFont typeface="Wingdings" pitchFamily="2" charset="2"/>
              <a:buChar char="v"/>
            </a:pPr>
            <a:r>
              <a:rPr lang="en-US" sz="1200" b="1">
                <a:solidFill>
                  <a:srgbClr val="49237A"/>
                </a:solidFill>
              </a:rPr>
              <a:t>19% of all interactions between funded agency partners were rated</a:t>
            </a:r>
            <a:r>
              <a:rPr lang="en-US" sz="1200"/>
              <a:t> </a:t>
            </a:r>
            <a:r>
              <a:rPr lang="en-US" sz="1200" b="1" i="1">
                <a:solidFill>
                  <a:srgbClr val="49237A"/>
                </a:solidFill>
              </a:rPr>
              <a:t>Collaboration</a:t>
            </a:r>
            <a:r>
              <a:rPr lang="en-US" sz="1200"/>
              <a:t> </a:t>
            </a:r>
          </a:p>
        </p:txBody>
      </p:sp>
      <p:graphicFrame>
        <p:nvGraphicFramePr>
          <p:cNvPr id="285738" name="Group 42"/>
          <p:cNvGraphicFramePr>
            <a:graphicFrameLocks noGrp="1"/>
          </p:cNvGraphicFramePr>
          <p:nvPr/>
        </p:nvGraphicFramePr>
        <p:xfrm>
          <a:off x="533400" y="1295400"/>
          <a:ext cx="2105025" cy="1609344"/>
        </p:xfrm>
        <a:graphic>
          <a:graphicData uri="http://schemas.openxmlformats.org/drawingml/2006/table">
            <a:tbl>
              <a:tblPr/>
              <a:tblGrid>
                <a:gridCol w="2105025"/>
              </a:tblGrid>
              <a:tr h="398463">
                <a:tc>
                  <a:txBody>
                    <a:bodyPr/>
                    <a:lstStyle/>
                    <a:p>
                      <a:pPr marL="0" marR="0" lvl="0" indent="0" algn="ctr" defTabSz="914400" rtl="0" eaLnBrk="1" fontAlgn="base" latinLnBrk="0" hangingPunct="1">
                        <a:lnSpc>
                          <a:spcPct val="100000"/>
                        </a:lnSpc>
                        <a:spcBef>
                          <a:spcPct val="80000"/>
                        </a:spcBef>
                        <a:spcAft>
                          <a:spcPct val="0"/>
                        </a:spcAft>
                        <a:buClr>
                          <a:srgbClr val="BACC04"/>
                        </a:buClr>
                        <a:buSzPct val="70000"/>
                        <a:buFont typeface="Wingdings 2" pitchFamily="18" charset="2"/>
                        <a:buNone/>
                        <a:tabLst/>
                      </a:pPr>
                      <a:r>
                        <a:rPr kumimoji="0" lang="en-US" sz="1200" b="1" i="0" u="none" strike="noStrike" cap="none" normalizeH="0" baseline="0" smtClean="0">
                          <a:ln>
                            <a:noFill/>
                          </a:ln>
                          <a:solidFill>
                            <a:srgbClr val="49237A"/>
                          </a:solidFill>
                          <a:effectLst/>
                          <a:latin typeface="Arial" charset="0"/>
                        </a:rPr>
                        <a:t>Networking</a:t>
                      </a:r>
                    </a:p>
                    <a:p>
                      <a:pPr marL="0" marR="0" lvl="0" indent="0" algn="ctr" defTabSz="914400" rtl="0" eaLnBrk="1" fontAlgn="base" latinLnBrk="0" hangingPunct="1">
                        <a:lnSpc>
                          <a:spcPct val="100000"/>
                        </a:lnSpc>
                        <a:spcBef>
                          <a:spcPct val="80000"/>
                        </a:spcBef>
                        <a:spcAft>
                          <a:spcPct val="0"/>
                        </a:spcAft>
                        <a:buClr>
                          <a:srgbClr val="BACC04"/>
                        </a:buClr>
                        <a:buSzPct val="70000"/>
                        <a:buFont typeface="Wingdings 2" pitchFamily="18" charset="2"/>
                        <a:buNone/>
                        <a:tabLst/>
                      </a:pPr>
                      <a:r>
                        <a:rPr kumimoji="0" lang="en-US" sz="1200" b="1" i="0" u="none" strike="noStrike" cap="none" normalizeH="0" baseline="0" smtClean="0">
                          <a:ln>
                            <a:noFill/>
                          </a:ln>
                          <a:solidFill>
                            <a:srgbClr val="49237A"/>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EB9C"/>
                    </a:solidFill>
                  </a:tcPr>
                </a:tc>
              </a:tr>
              <a:tr h="895350">
                <a:tc>
                  <a:txBody>
                    <a:bodyPr/>
                    <a:lstStyle/>
                    <a:p>
                      <a:pPr marL="0" marR="0" lvl="0" indent="0" algn="l" defTabSz="914400" rtl="0" eaLnBrk="1" fontAlgn="base" latinLnBrk="0" hangingPunct="1">
                        <a:lnSpc>
                          <a:spcPct val="100000"/>
                        </a:lnSpc>
                        <a:spcBef>
                          <a:spcPct val="80000"/>
                        </a:spcBef>
                        <a:spcAft>
                          <a:spcPct val="0"/>
                        </a:spcAft>
                        <a:buClr>
                          <a:srgbClr val="BACC04"/>
                        </a:buClr>
                        <a:buSzPct val="70000"/>
                        <a:buFont typeface="Wingdings 2" pitchFamily="18" charset="2"/>
                        <a:buNone/>
                        <a:tabLst/>
                      </a:pPr>
                      <a:r>
                        <a:rPr kumimoji="0" lang="en-US" sz="1200" b="1" i="0" u="none" strike="noStrike" cap="none" normalizeH="0" baseline="0" smtClean="0">
                          <a:ln>
                            <a:noFill/>
                          </a:ln>
                          <a:solidFill>
                            <a:srgbClr val="49237A"/>
                          </a:solidFill>
                          <a:effectLst/>
                          <a:latin typeface="Arial" charset="0"/>
                        </a:rPr>
                        <a:t>Aware of organization; loosely defined roles; little communication; all decisions are made independently.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85767" name="Group 71"/>
          <p:cNvGraphicFramePr>
            <a:graphicFrameLocks noGrp="1"/>
          </p:cNvGraphicFramePr>
          <p:nvPr/>
        </p:nvGraphicFramePr>
        <p:xfrm>
          <a:off x="3581400" y="1295400"/>
          <a:ext cx="2286000" cy="1551242"/>
        </p:xfrm>
        <a:graphic>
          <a:graphicData uri="http://schemas.openxmlformats.org/drawingml/2006/table">
            <a:tbl>
              <a:tblPr/>
              <a:tblGrid>
                <a:gridCol w="2286000"/>
              </a:tblGrid>
              <a:tr h="422275">
                <a:tc>
                  <a:txBody>
                    <a:bodyPr/>
                    <a:lstStyle/>
                    <a:p>
                      <a:pPr marL="0" marR="0" lvl="0" indent="0" algn="ctr" defTabSz="914400" rtl="0" eaLnBrk="1" fontAlgn="base" latinLnBrk="0" hangingPunct="1">
                        <a:lnSpc>
                          <a:spcPct val="100000"/>
                        </a:lnSpc>
                        <a:spcBef>
                          <a:spcPct val="80000"/>
                        </a:spcBef>
                        <a:spcAft>
                          <a:spcPct val="0"/>
                        </a:spcAft>
                        <a:buClr>
                          <a:srgbClr val="BACC04"/>
                        </a:buClr>
                        <a:buSzPct val="70000"/>
                        <a:buFont typeface="Wingdings 2" pitchFamily="18" charset="2"/>
                        <a:buNone/>
                        <a:tabLst/>
                      </a:pPr>
                      <a:r>
                        <a:rPr kumimoji="0" lang="en-US" sz="1200" b="1" i="0" u="none" strike="noStrike" cap="none" normalizeH="0" baseline="0" smtClean="0">
                          <a:ln>
                            <a:noFill/>
                          </a:ln>
                          <a:solidFill>
                            <a:srgbClr val="49237A"/>
                          </a:solidFill>
                          <a:effectLst/>
                          <a:latin typeface="Arial" charset="0"/>
                        </a:rPr>
                        <a:t>Coordination</a:t>
                      </a:r>
                    </a:p>
                    <a:p>
                      <a:pPr marL="0" marR="0" lvl="0" indent="0" algn="ctr" defTabSz="914400" rtl="0" eaLnBrk="1" fontAlgn="base" latinLnBrk="0" hangingPunct="1">
                        <a:lnSpc>
                          <a:spcPct val="100000"/>
                        </a:lnSpc>
                        <a:spcBef>
                          <a:spcPct val="80000"/>
                        </a:spcBef>
                        <a:spcAft>
                          <a:spcPct val="0"/>
                        </a:spcAft>
                        <a:buClr>
                          <a:srgbClr val="BACC04"/>
                        </a:buClr>
                        <a:buSzPct val="70000"/>
                        <a:buFont typeface="Wingdings 2" pitchFamily="18" charset="2"/>
                        <a:buNone/>
                        <a:tabLst/>
                      </a:pPr>
                      <a:r>
                        <a:rPr kumimoji="0" lang="en-US" sz="1200" b="1" i="0" u="none" strike="noStrike" cap="none" normalizeH="0" baseline="0" smtClean="0">
                          <a:ln>
                            <a:noFill/>
                          </a:ln>
                          <a:solidFill>
                            <a:srgbClr val="49237A"/>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EB9C"/>
                    </a:solidFill>
                  </a:tcPr>
                </a:tc>
              </a:tr>
              <a:tr h="947738">
                <a:tc>
                  <a:txBody>
                    <a:bodyPr/>
                    <a:lstStyle/>
                    <a:p>
                      <a:pPr marL="0" marR="0" lvl="0" indent="0" algn="l" defTabSz="914400" rtl="0" eaLnBrk="1" fontAlgn="base" latinLnBrk="0" hangingPunct="1">
                        <a:lnSpc>
                          <a:spcPct val="100000"/>
                        </a:lnSpc>
                        <a:spcBef>
                          <a:spcPct val="80000"/>
                        </a:spcBef>
                        <a:spcAft>
                          <a:spcPct val="0"/>
                        </a:spcAft>
                        <a:buClr>
                          <a:srgbClr val="BACC04"/>
                        </a:buClr>
                        <a:buSzPct val="70000"/>
                        <a:buFont typeface="Wingdings 2" pitchFamily="18" charset="2"/>
                        <a:buNone/>
                        <a:tabLst/>
                      </a:pPr>
                      <a:r>
                        <a:rPr kumimoji="0" lang="en-US" sz="1200" b="1" i="0" u="none" strike="noStrike" cap="none" normalizeH="0" baseline="0" smtClean="0">
                          <a:ln>
                            <a:noFill/>
                          </a:ln>
                          <a:solidFill>
                            <a:srgbClr val="49237A"/>
                          </a:solidFill>
                          <a:effectLst/>
                          <a:latin typeface="Arial" charset="0"/>
                        </a:rPr>
                        <a:t>Share information; some defined roles; frequent communication; some shared decision making.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85768" name="Group 72"/>
          <p:cNvGraphicFramePr>
            <a:graphicFrameLocks noGrp="1"/>
          </p:cNvGraphicFramePr>
          <p:nvPr/>
        </p:nvGraphicFramePr>
        <p:xfrm>
          <a:off x="6477000" y="1295400"/>
          <a:ext cx="2332038" cy="1656017"/>
        </p:xfrm>
        <a:graphic>
          <a:graphicData uri="http://schemas.openxmlformats.org/drawingml/2006/table">
            <a:tbl>
              <a:tblPr/>
              <a:tblGrid>
                <a:gridCol w="2332038"/>
              </a:tblGrid>
              <a:tr h="469900">
                <a:tc>
                  <a:txBody>
                    <a:bodyPr/>
                    <a:lstStyle/>
                    <a:p>
                      <a:pPr marL="0" marR="0" lvl="0" indent="0" algn="ctr" defTabSz="914400" rtl="0" eaLnBrk="1" fontAlgn="base" latinLnBrk="0" hangingPunct="1">
                        <a:lnSpc>
                          <a:spcPct val="100000"/>
                        </a:lnSpc>
                        <a:spcBef>
                          <a:spcPct val="80000"/>
                        </a:spcBef>
                        <a:spcAft>
                          <a:spcPct val="0"/>
                        </a:spcAft>
                        <a:buClr>
                          <a:srgbClr val="BACC04"/>
                        </a:buClr>
                        <a:buSzPct val="70000"/>
                        <a:buFont typeface="Wingdings 2" pitchFamily="18" charset="2"/>
                        <a:buNone/>
                        <a:tabLst/>
                      </a:pPr>
                      <a:r>
                        <a:rPr kumimoji="0" lang="en-US" sz="1200" b="1" i="0" u="none" strike="noStrike" cap="none" normalizeH="0" baseline="0" smtClean="0">
                          <a:ln>
                            <a:noFill/>
                          </a:ln>
                          <a:solidFill>
                            <a:srgbClr val="49237A"/>
                          </a:solidFill>
                          <a:effectLst/>
                          <a:latin typeface="Arial" charset="0"/>
                        </a:rPr>
                        <a:t>Collaboration</a:t>
                      </a:r>
                    </a:p>
                    <a:p>
                      <a:pPr marL="0" marR="0" lvl="0" indent="0" algn="ctr" defTabSz="914400" rtl="0" eaLnBrk="1" fontAlgn="base" latinLnBrk="0" hangingPunct="1">
                        <a:lnSpc>
                          <a:spcPct val="100000"/>
                        </a:lnSpc>
                        <a:spcBef>
                          <a:spcPct val="80000"/>
                        </a:spcBef>
                        <a:spcAft>
                          <a:spcPct val="0"/>
                        </a:spcAft>
                        <a:buClr>
                          <a:srgbClr val="BACC04"/>
                        </a:buClr>
                        <a:buSzPct val="70000"/>
                        <a:buFont typeface="Wingdings 2" pitchFamily="18" charset="2"/>
                        <a:buNone/>
                        <a:tabLst/>
                      </a:pPr>
                      <a:r>
                        <a:rPr kumimoji="0" lang="en-US" sz="1200" b="1" i="0" u="none" strike="noStrike" cap="none" normalizeH="0" baseline="0" smtClean="0">
                          <a:ln>
                            <a:noFill/>
                          </a:ln>
                          <a:solidFill>
                            <a:srgbClr val="49237A"/>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EB9C"/>
                    </a:solidFill>
                  </a:tcPr>
                </a:tc>
              </a:tr>
              <a:tr h="1052513">
                <a:tc>
                  <a:txBody>
                    <a:bodyPr/>
                    <a:lstStyle/>
                    <a:p>
                      <a:pPr marL="0" marR="0" lvl="0" indent="0" algn="l" defTabSz="914400" rtl="0" eaLnBrk="1" fontAlgn="base" latinLnBrk="0" hangingPunct="1">
                        <a:lnSpc>
                          <a:spcPct val="100000"/>
                        </a:lnSpc>
                        <a:spcBef>
                          <a:spcPct val="80000"/>
                        </a:spcBef>
                        <a:spcAft>
                          <a:spcPct val="0"/>
                        </a:spcAft>
                        <a:buClr>
                          <a:srgbClr val="BACC04"/>
                        </a:buClr>
                        <a:buSzPct val="70000"/>
                        <a:buFont typeface="Wingdings 2" pitchFamily="18" charset="2"/>
                        <a:buNone/>
                        <a:tabLst/>
                      </a:pPr>
                      <a:r>
                        <a:rPr kumimoji="0" lang="en-US" sz="1200" b="1" i="0" u="none" strike="noStrike" cap="none" normalizeH="0" baseline="0" smtClean="0">
                          <a:ln>
                            <a:noFill/>
                          </a:ln>
                          <a:solidFill>
                            <a:srgbClr val="49237A"/>
                          </a:solidFill>
                          <a:effectLst/>
                          <a:latin typeface="Arial" charset="0"/>
                        </a:rPr>
                        <a:t>Share ideas and resources; frequent communication is characterized by mutual trust; decision making is done jointly.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
          <p:cNvSpPr>
            <a:spLocks noGrp="1"/>
          </p:cNvSpPr>
          <p:nvPr>
            <p:ph type="sldNum" sz="quarter" idx="11"/>
          </p:nvPr>
        </p:nvSpPr>
        <p:spPr/>
        <p:txBody>
          <a:bodyPr/>
          <a:lstStyle/>
          <a:p>
            <a:fld id="{2591B608-615B-4078-8D9B-10466C9EE16D}" type="slidenum">
              <a:rPr lang="en-US" smtClean="0"/>
              <a:pPr/>
              <a:t>6</a:t>
            </a:fld>
            <a:endParaRPr lang="en-US" smtClean="0"/>
          </a:p>
          <a:p>
            <a:endParaRPr lang="en-US" sz="1000"/>
          </a:p>
        </p:txBody>
      </p:sp>
      <p:pic>
        <p:nvPicPr>
          <p:cNvPr id="45" name="Picture 41" descr="First 5 Fresno County logo 2009 v2"/>
          <p:cNvPicPr>
            <a:picLocks noGrp="1" noChangeAspect="1" noChangeArrowheads="1"/>
          </p:cNvPicPr>
          <p:nvPr/>
        </p:nvPicPr>
        <p:blipFill>
          <a:blip r:embed="rId3" cstate="print"/>
          <a:srcRect/>
          <a:stretch>
            <a:fillRect/>
          </a:stretch>
        </p:blipFill>
        <p:spPr bwMode="auto">
          <a:xfrm>
            <a:off x="914400" y="6042025"/>
            <a:ext cx="1676400" cy="584200"/>
          </a:xfrm>
          <a:prstGeom prst="rect">
            <a:avLst/>
          </a:prstGeom>
          <a:noFill/>
          <a:ln w="9525">
            <a:noFill/>
            <a:miter lim="800000"/>
            <a:headEnd/>
            <a:tailEnd/>
          </a:ln>
          <a:effectLst/>
        </p:spPr>
      </p:pic>
      <p:sp>
        <p:nvSpPr>
          <p:cNvPr id="300034" name="Rectangle 2"/>
          <p:cNvSpPr>
            <a:spLocks noGrp="1" noChangeArrowheads="1"/>
          </p:cNvSpPr>
          <p:nvPr>
            <p:ph type="title"/>
          </p:nvPr>
        </p:nvSpPr>
        <p:spPr/>
        <p:txBody>
          <a:bodyPr/>
          <a:lstStyle/>
          <a:p>
            <a:r>
              <a:rPr lang="en-US" sz="3200" smtClean="0">
                <a:solidFill>
                  <a:schemeClr val="bg2"/>
                </a:solidFill>
                <a:latin typeface="Myriad Pro Light" pitchFamily="34" charset="0"/>
              </a:rPr>
              <a:t>Change in Funded Agency Network Across Two Years</a:t>
            </a:r>
            <a:endParaRPr lang="en-US" sz="3200">
              <a:solidFill>
                <a:schemeClr val="bg2"/>
              </a:solidFill>
              <a:latin typeface="Myriad Pro Light" pitchFamily="34" charset="0"/>
            </a:endParaRPr>
          </a:p>
        </p:txBody>
      </p:sp>
      <p:graphicFrame>
        <p:nvGraphicFramePr>
          <p:cNvPr id="300134" name="Group 102"/>
          <p:cNvGraphicFramePr>
            <a:graphicFrameLocks noGrp="1"/>
          </p:cNvGraphicFramePr>
          <p:nvPr>
            <p:ph idx="1"/>
          </p:nvPr>
        </p:nvGraphicFramePr>
        <p:xfrm>
          <a:off x="457200" y="1676400"/>
          <a:ext cx="8229600" cy="3886518"/>
        </p:xfrm>
        <a:graphic>
          <a:graphicData uri="http://schemas.openxmlformats.org/drawingml/2006/table">
            <a:tbl>
              <a:tblPr/>
              <a:tblGrid>
                <a:gridCol w="2844800"/>
                <a:gridCol w="1371600"/>
                <a:gridCol w="1295400"/>
                <a:gridCol w="1346200"/>
                <a:gridCol w="1371600"/>
              </a:tblGrid>
              <a:tr h="6159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 </a:t>
                      </a:r>
                      <a:endParaRPr kumimoji="0" lang="en-US" sz="1800" b="1" i="0" u="none" strike="noStrike" cap="none" normalizeH="0" baseline="0" dirty="0" smtClean="0">
                        <a:ln>
                          <a:noFill/>
                        </a:ln>
                        <a:solidFill>
                          <a:schemeClr val="tx1"/>
                        </a:solidFill>
                        <a:effectLst/>
                        <a:latin typeface="Arial" charset="0"/>
                      </a:endParaRPr>
                    </a:p>
                  </a:txBody>
                  <a:tcPr anchor="b"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DECFF1"/>
                    </a:solidFill>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Year One, n=27</a:t>
                      </a:r>
                      <a:endParaRPr kumimoji="0" lang="en-US" sz="1800" b="1" i="0" u="none" strike="noStrike" cap="none" normalizeH="0" baseline="0" smtClean="0">
                        <a:ln>
                          <a:noFill/>
                        </a:ln>
                        <a:solidFill>
                          <a:schemeClr val="tx1"/>
                        </a:solidFill>
                        <a:effectLst/>
                        <a:latin typeface="Arial" charset="0"/>
                      </a:endParaRPr>
                    </a:p>
                  </a:txBody>
                  <a:tcPr anchor="ct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DECFF1"/>
                    </a:solidFill>
                  </a:tcPr>
                </a:tc>
                <a:tc hMerge="1">
                  <a:txBody>
                    <a:bodyPr/>
                    <a:lstStyle/>
                    <a:p>
                      <a:endParaRPr lang="en-US"/>
                    </a:p>
                  </a:txBody>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Year Two, n=27</a:t>
                      </a:r>
                      <a:endParaRPr kumimoji="0" lang="en-US" sz="1800" b="1" i="0" u="none" strike="noStrike" cap="none" normalizeH="0" baseline="0" smtClean="0">
                        <a:ln>
                          <a:noFill/>
                        </a:ln>
                        <a:solidFill>
                          <a:schemeClr val="tx1"/>
                        </a:solidFill>
                        <a:effectLst/>
                        <a:latin typeface="Arial" charset="0"/>
                      </a:endParaRPr>
                    </a:p>
                  </a:txBody>
                  <a:tcPr anchor="ct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DECFF1"/>
                    </a:solidFill>
                  </a:tcPr>
                </a:tc>
                <a:tc hMerge="1">
                  <a:txBody>
                    <a:bodyPr/>
                    <a:lstStyle/>
                    <a:p>
                      <a:endParaRPr lang="en-US"/>
                    </a:p>
                  </a:txBody>
                  <a:tcPr/>
                </a:tc>
              </a:tr>
              <a:tr h="374650">
                <a:tc>
                  <a:txBody>
                    <a:bodyPr/>
                    <a:lstStyle/>
                    <a:p>
                      <a:pPr marL="0" marR="0" lvl="0" indent="0" algn="l" defTabSz="914400" rtl="0" eaLnBrk="1" fontAlgn="base" latinLnBrk="0" hangingPunct="1">
                        <a:lnSpc>
                          <a:spcPct val="100000"/>
                        </a:lnSpc>
                        <a:spcBef>
                          <a:spcPct val="80000"/>
                        </a:spcBef>
                        <a:spcAft>
                          <a:spcPct val="0"/>
                        </a:spcAft>
                        <a:buClr>
                          <a:srgbClr val="BACC04"/>
                        </a:buClr>
                        <a:buSzPct val="70000"/>
                        <a:buFont typeface="Wingdings 2" pitchFamily="18" charset="2"/>
                        <a:buNone/>
                        <a:tabLst/>
                      </a:pPr>
                      <a:endParaRPr kumimoji="0" lang="en-US" sz="1800" b="1" i="0" u="none" strike="noStrike" cap="none" normalizeH="0" baseline="0" smtClean="0">
                        <a:ln>
                          <a:noFill/>
                        </a:ln>
                        <a:solidFill>
                          <a:srgbClr val="49237A"/>
                        </a:solidFill>
                        <a:effectLst/>
                        <a:latin typeface="Arial"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DECFF1"/>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49237A"/>
                          </a:solidFill>
                          <a:effectLst/>
                          <a:latin typeface="Arial" charset="0"/>
                          <a:cs typeface="Arial" charset="0"/>
                        </a:rPr>
                        <a:t>n</a:t>
                      </a:r>
                      <a:endParaRPr kumimoji="0" lang="en-US" sz="1800" b="1" i="0" u="none" strike="noStrike" cap="none" normalizeH="0" baseline="0" smtClean="0">
                        <a:ln>
                          <a:noFill/>
                        </a:ln>
                        <a:solidFill>
                          <a:srgbClr val="49237A"/>
                        </a:solidFill>
                        <a:effectLst/>
                        <a:latin typeface="Arial" charset="0"/>
                      </a:endParaRPr>
                    </a:p>
                  </a:txBody>
                  <a:tcPr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DECFF1"/>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49237A"/>
                          </a:solidFill>
                          <a:effectLst/>
                          <a:latin typeface="Arial" charset="0"/>
                          <a:cs typeface="Arial" charset="0"/>
                        </a:rPr>
                        <a:t>%</a:t>
                      </a:r>
                      <a:endParaRPr kumimoji="0" lang="en-US" sz="1800" b="1" i="0" u="none" strike="noStrike" cap="none" normalizeH="0" baseline="0" smtClean="0">
                        <a:ln>
                          <a:noFill/>
                        </a:ln>
                        <a:solidFill>
                          <a:srgbClr val="49237A"/>
                        </a:solidFill>
                        <a:effectLst/>
                        <a:latin typeface="Arial" charset="0"/>
                      </a:endParaRPr>
                    </a:p>
                  </a:txBody>
                  <a:tcPr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DECFF1"/>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49237A"/>
                          </a:solidFill>
                          <a:effectLst/>
                          <a:latin typeface="Arial" charset="0"/>
                          <a:cs typeface="Arial" charset="0"/>
                        </a:rPr>
                        <a:t>n</a:t>
                      </a:r>
                      <a:endParaRPr kumimoji="0" lang="en-US" sz="1800" b="1" i="0" u="none" strike="noStrike" cap="none" normalizeH="0" baseline="0" smtClean="0">
                        <a:ln>
                          <a:noFill/>
                        </a:ln>
                        <a:solidFill>
                          <a:srgbClr val="49237A"/>
                        </a:solidFill>
                        <a:effectLst/>
                        <a:latin typeface="Arial" charset="0"/>
                      </a:endParaRPr>
                    </a:p>
                  </a:txBody>
                  <a:tcPr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DECFF1"/>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49237A"/>
                          </a:solidFill>
                          <a:effectLst/>
                          <a:latin typeface="Arial" charset="0"/>
                          <a:cs typeface="Arial" charset="0"/>
                        </a:rPr>
                        <a:t>%</a:t>
                      </a:r>
                      <a:endParaRPr kumimoji="0" lang="en-US" sz="1800" b="1" i="0" u="none" strike="noStrike" cap="none" normalizeH="0" baseline="0" smtClean="0">
                        <a:ln>
                          <a:noFill/>
                        </a:ln>
                        <a:solidFill>
                          <a:srgbClr val="49237A"/>
                        </a:solidFill>
                        <a:effectLst/>
                        <a:latin typeface="Arial" charset="0"/>
                      </a:endParaRPr>
                    </a:p>
                  </a:txBody>
                  <a:tcPr anchor="ctr"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solidFill>
                      <a:srgbClr val="DECFF1"/>
                    </a:solidFill>
                  </a:tcPr>
                </a:tc>
              </a:tr>
              <a:tr h="500063">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Density (total interactions from possible)</a:t>
                      </a:r>
                      <a:endParaRPr kumimoji="0" lang="en-US" sz="1800" b="0" i="0" u="none" strike="noStrike" cap="none" normalizeH="0" baseline="0" smtClean="0">
                        <a:ln>
                          <a:noFill/>
                        </a:ln>
                        <a:solidFill>
                          <a:srgbClr val="003366"/>
                        </a:solidFill>
                        <a:effectLst/>
                        <a:latin typeface="Arial" charset="0"/>
                      </a:endParaRPr>
                    </a:p>
                  </a:txBody>
                  <a:tcPr anchor="ctr" horzOverflow="overflow">
                    <a:lnL cap="flat">
                      <a:noFill/>
                    </a:lnL>
                    <a:lnR>
                      <a:noFill/>
                    </a:lnR>
                    <a:lnT>
                      <a:noFill/>
                    </a:lnT>
                    <a:lnB>
                      <a:noFill/>
                    </a:lnB>
                    <a:lnTlToBr>
                      <a:noFill/>
                    </a:lnTlToBr>
                    <a:lnBlToTr>
                      <a:noFill/>
                    </a:lnBlToTr>
                    <a:solidFill>
                      <a:srgbClr val="FFFFCC"/>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415</a:t>
                      </a:r>
                      <a:endParaRPr kumimoji="0" lang="en-US" sz="1800" b="0" i="0" u="none" strike="noStrike" cap="none" normalizeH="0" baseline="0" smtClean="0">
                        <a:ln>
                          <a:noFill/>
                        </a:ln>
                        <a:solidFill>
                          <a:srgbClr val="003366"/>
                        </a:solidFill>
                        <a:effectLst/>
                        <a:latin typeface="Arial" charset="0"/>
                      </a:endParaRPr>
                    </a:p>
                  </a:txBody>
                  <a:tcPr anchor="ctr" horzOverflow="overflow">
                    <a:lnL>
                      <a:noFill/>
                    </a:lnL>
                    <a:lnR>
                      <a:noFill/>
                    </a:lnR>
                    <a:lnT>
                      <a:noFill/>
                    </a:lnT>
                    <a:lnB>
                      <a:noFill/>
                    </a:lnB>
                    <a:lnTlToBr>
                      <a:noFill/>
                    </a:lnTlToBr>
                    <a:lnBlToTr>
                      <a:noFill/>
                    </a:lnBlToTr>
                    <a:solidFill>
                      <a:srgbClr val="FFFFCC"/>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59.1%</a:t>
                      </a:r>
                      <a:endParaRPr kumimoji="0" lang="en-US" sz="1800" b="0" i="0" u="none" strike="noStrike" cap="none" normalizeH="0" baseline="0" smtClean="0">
                        <a:ln>
                          <a:noFill/>
                        </a:ln>
                        <a:solidFill>
                          <a:srgbClr val="003366"/>
                        </a:solidFill>
                        <a:effectLst/>
                        <a:latin typeface="Arial" charset="0"/>
                      </a:endParaRPr>
                    </a:p>
                  </a:txBody>
                  <a:tcPr anchor="ctr" horzOverflow="overflow">
                    <a:lnL>
                      <a:noFill/>
                    </a:lnL>
                    <a:lnR>
                      <a:noFill/>
                    </a:lnR>
                    <a:lnT>
                      <a:noFill/>
                    </a:lnT>
                    <a:lnB>
                      <a:noFill/>
                    </a:lnB>
                    <a:lnTlToBr>
                      <a:noFill/>
                    </a:lnTlToBr>
                    <a:lnBlToTr>
                      <a:noFill/>
                    </a:lnBlToTr>
                    <a:solidFill>
                      <a:srgbClr val="FFFFCC"/>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365</a:t>
                      </a:r>
                      <a:endParaRPr kumimoji="0" lang="en-US" sz="1800" b="0" i="0" u="none" strike="noStrike" cap="none" normalizeH="0" baseline="0" smtClean="0">
                        <a:ln>
                          <a:noFill/>
                        </a:ln>
                        <a:solidFill>
                          <a:srgbClr val="003366"/>
                        </a:solidFill>
                        <a:effectLst/>
                        <a:latin typeface="Arial" charset="0"/>
                      </a:endParaRPr>
                    </a:p>
                  </a:txBody>
                  <a:tcPr anchor="ctr" horzOverflow="overflow">
                    <a:lnL>
                      <a:noFill/>
                    </a:lnL>
                    <a:lnR>
                      <a:noFill/>
                    </a:lnR>
                    <a:lnT>
                      <a:noFill/>
                    </a:lnT>
                    <a:lnB>
                      <a:noFill/>
                    </a:lnB>
                    <a:lnTlToBr>
                      <a:noFill/>
                    </a:lnTlToBr>
                    <a:lnBlToTr>
                      <a:noFill/>
                    </a:lnBlToTr>
                    <a:solidFill>
                      <a:srgbClr val="FFFFCC"/>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52.0%</a:t>
                      </a:r>
                      <a:endParaRPr kumimoji="0" lang="en-US" sz="1800" b="0" i="0" u="none" strike="noStrike" cap="none" normalizeH="0" baseline="0" smtClean="0">
                        <a:ln>
                          <a:noFill/>
                        </a:ln>
                        <a:solidFill>
                          <a:srgbClr val="003366"/>
                        </a:solidFill>
                        <a:effectLst/>
                        <a:latin typeface="Arial" charset="0"/>
                      </a:endParaRPr>
                    </a:p>
                  </a:txBody>
                  <a:tcPr anchor="ctr" horzOverflow="overflow">
                    <a:lnL>
                      <a:noFill/>
                    </a:lnL>
                    <a:lnR cap="flat">
                      <a:noFill/>
                    </a:lnR>
                    <a:lnT>
                      <a:noFill/>
                    </a:lnT>
                    <a:lnB>
                      <a:noFill/>
                    </a:lnB>
                    <a:lnTlToBr>
                      <a:noFill/>
                    </a:lnTlToBr>
                    <a:lnBlToTr>
                      <a:noFill/>
                    </a:lnBlToTr>
                    <a:solidFill>
                      <a:srgbClr val="FFFFCC"/>
                    </a:solidFill>
                  </a:tcPr>
                </a:tc>
              </a:tr>
              <a:tr h="45720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Networking Only</a:t>
                      </a:r>
                      <a:endParaRPr kumimoji="0" lang="en-US" sz="1800" b="0" i="0" u="none" strike="noStrike" cap="none" normalizeH="0" baseline="0" smtClean="0">
                        <a:ln>
                          <a:noFill/>
                        </a:ln>
                        <a:solidFill>
                          <a:srgbClr val="003366"/>
                        </a:solidFill>
                        <a:effectLst/>
                        <a:latin typeface="Arial" charset="0"/>
                      </a:endParaRPr>
                    </a:p>
                  </a:txBody>
                  <a:tcPr anchor="ctr" horzOverflow="overflow">
                    <a:lnL cap="flat">
                      <a:noFill/>
                    </a:lnL>
                    <a:lnR>
                      <a:noFill/>
                    </a:lnR>
                    <a:lnT>
                      <a:noFill/>
                    </a:lnT>
                    <a:lnB>
                      <a:noFill/>
                    </a:lnB>
                    <a:lnTlToBr>
                      <a:noFill/>
                    </a:lnTlToBr>
                    <a:lnBlToTr>
                      <a:noFill/>
                    </a:lnBlToTr>
                    <a:solidFill>
                      <a:srgbClr val="FFFFCC"/>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261</a:t>
                      </a:r>
                      <a:endParaRPr kumimoji="0" lang="en-US" sz="1800" b="0" i="0" u="none" strike="noStrike" cap="none" normalizeH="0" baseline="0" smtClean="0">
                        <a:ln>
                          <a:noFill/>
                        </a:ln>
                        <a:solidFill>
                          <a:srgbClr val="003366"/>
                        </a:solidFill>
                        <a:effectLst/>
                        <a:latin typeface="Arial" charset="0"/>
                      </a:endParaRPr>
                    </a:p>
                  </a:txBody>
                  <a:tcPr anchor="ctr" horzOverflow="overflow">
                    <a:lnL>
                      <a:noFill/>
                    </a:lnL>
                    <a:lnR>
                      <a:noFill/>
                    </a:lnR>
                    <a:lnT>
                      <a:noFill/>
                    </a:lnT>
                    <a:lnB>
                      <a:noFill/>
                    </a:lnB>
                    <a:lnTlToBr>
                      <a:noFill/>
                    </a:lnTlToBr>
                    <a:lnBlToTr>
                      <a:noFill/>
                    </a:lnBlToTr>
                    <a:solidFill>
                      <a:srgbClr val="FFFFCC"/>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62.9%</a:t>
                      </a:r>
                      <a:endParaRPr kumimoji="0" lang="en-US" sz="1800" b="0" i="0" u="none" strike="noStrike" cap="none" normalizeH="0" baseline="0" smtClean="0">
                        <a:ln>
                          <a:noFill/>
                        </a:ln>
                        <a:solidFill>
                          <a:srgbClr val="003366"/>
                        </a:solidFill>
                        <a:effectLst/>
                        <a:latin typeface="Arial" charset="0"/>
                      </a:endParaRPr>
                    </a:p>
                  </a:txBody>
                  <a:tcPr anchor="ctr" horzOverflow="overflow">
                    <a:lnL>
                      <a:noFill/>
                    </a:lnL>
                    <a:lnR>
                      <a:noFill/>
                    </a:lnR>
                    <a:lnT>
                      <a:noFill/>
                    </a:lnT>
                    <a:lnB>
                      <a:noFill/>
                    </a:lnB>
                    <a:lnTlToBr>
                      <a:noFill/>
                    </a:lnTlToBr>
                    <a:lnBlToTr>
                      <a:noFill/>
                    </a:lnBlToTr>
                    <a:solidFill>
                      <a:srgbClr val="FFFFCC"/>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235</a:t>
                      </a:r>
                      <a:endParaRPr kumimoji="0" lang="en-US" sz="1800" b="0" i="0" u="none" strike="noStrike" cap="none" normalizeH="0" baseline="0" smtClean="0">
                        <a:ln>
                          <a:noFill/>
                        </a:ln>
                        <a:solidFill>
                          <a:srgbClr val="003366"/>
                        </a:solidFill>
                        <a:effectLst/>
                        <a:latin typeface="Arial" charset="0"/>
                      </a:endParaRPr>
                    </a:p>
                  </a:txBody>
                  <a:tcPr anchor="ctr" horzOverflow="overflow">
                    <a:lnL>
                      <a:noFill/>
                    </a:lnL>
                    <a:lnR>
                      <a:noFill/>
                    </a:lnR>
                    <a:lnT>
                      <a:noFill/>
                    </a:lnT>
                    <a:lnB>
                      <a:noFill/>
                    </a:lnB>
                    <a:lnTlToBr>
                      <a:noFill/>
                    </a:lnTlToBr>
                    <a:lnBlToTr>
                      <a:noFill/>
                    </a:lnBlToTr>
                    <a:solidFill>
                      <a:srgbClr val="FFFFCC"/>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64.4%</a:t>
                      </a:r>
                      <a:endParaRPr kumimoji="0" lang="en-US" sz="1800" b="0" i="0" u="none" strike="noStrike" cap="none" normalizeH="0" baseline="0" smtClean="0">
                        <a:ln>
                          <a:noFill/>
                        </a:ln>
                        <a:solidFill>
                          <a:srgbClr val="003366"/>
                        </a:solidFill>
                        <a:effectLst/>
                        <a:latin typeface="Arial" charset="0"/>
                      </a:endParaRPr>
                    </a:p>
                  </a:txBody>
                  <a:tcPr anchor="ctr" horzOverflow="overflow">
                    <a:lnL>
                      <a:noFill/>
                    </a:lnL>
                    <a:lnR cap="flat">
                      <a:noFill/>
                    </a:lnR>
                    <a:lnT>
                      <a:noFill/>
                    </a:lnT>
                    <a:lnB>
                      <a:noFill/>
                    </a:lnB>
                    <a:lnTlToBr>
                      <a:noFill/>
                    </a:lnTlToBr>
                    <a:lnBlToTr>
                      <a:noFill/>
                    </a:lnBlToTr>
                    <a:solidFill>
                      <a:srgbClr val="FFFFCC"/>
                    </a:solidFill>
                  </a:tcPr>
                </a:tc>
              </a:tr>
              <a:tr h="474663">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Coordination Only</a:t>
                      </a:r>
                      <a:endParaRPr kumimoji="0" lang="en-US" sz="1800" b="0" i="0" u="none" strike="noStrike" cap="none" normalizeH="0" baseline="0" smtClean="0">
                        <a:ln>
                          <a:noFill/>
                        </a:ln>
                        <a:solidFill>
                          <a:srgbClr val="003366"/>
                        </a:solidFill>
                        <a:effectLst/>
                        <a:latin typeface="Arial" charset="0"/>
                      </a:endParaRPr>
                    </a:p>
                  </a:txBody>
                  <a:tcPr anchor="ctr" horzOverflow="overflow">
                    <a:lnL cap="flat">
                      <a:noFill/>
                    </a:lnL>
                    <a:lnR>
                      <a:noFill/>
                    </a:lnR>
                    <a:lnT>
                      <a:noFill/>
                    </a:lnT>
                    <a:lnB>
                      <a:noFill/>
                    </a:lnB>
                    <a:lnTlToBr>
                      <a:noFill/>
                    </a:lnTlToBr>
                    <a:lnBlToTr>
                      <a:noFill/>
                    </a:lnBlToTr>
                    <a:solidFill>
                      <a:srgbClr val="FFFFCC"/>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69</a:t>
                      </a:r>
                      <a:endParaRPr kumimoji="0" lang="en-US" sz="1800" b="0" i="0" u="none" strike="noStrike" cap="none" normalizeH="0" baseline="0" smtClean="0">
                        <a:ln>
                          <a:noFill/>
                        </a:ln>
                        <a:solidFill>
                          <a:srgbClr val="003366"/>
                        </a:solidFill>
                        <a:effectLst/>
                        <a:latin typeface="Arial" charset="0"/>
                      </a:endParaRPr>
                    </a:p>
                  </a:txBody>
                  <a:tcPr anchor="ctr" horzOverflow="overflow">
                    <a:lnL>
                      <a:noFill/>
                    </a:lnL>
                    <a:lnR>
                      <a:noFill/>
                    </a:lnR>
                    <a:lnT>
                      <a:noFill/>
                    </a:lnT>
                    <a:lnB>
                      <a:noFill/>
                    </a:lnB>
                    <a:lnTlToBr>
                      <a:noFill/>
                    </a:lnTlToBr>
                    <a:lnBlToTr>
                      <a:noFill/>
                    </a:lnBlToTr>
                    <a:solidFill>
                      <a:srgbClr val="FFFFCC"/>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16.6%</a:t>
                      </a:r>
                      <a:endParaRPr kumimoji="0" lang="en-US" sz="1800" b="0" i="0" u="none" strike="noStrike" cap="none" normalizeH="0" baseline="0" smtClean="0">
                        <a:ln>
                          <a:noFill/>
                        </a:ln>
                        <a:solidFill>
                          <a:srgbClr val="003366"/>
                        </a:solidFill>
                        <a:effectLst/>
                        <a:latin typeface="Arial" charset="0"/>
                      </a:endParaRPr>
                    </a:p>
                  </a:txBody>
                  <a:tcPr anchor="ctr" horzOverflow="overflow">
                    <a:lnL>
                      <a:noFill/>
                    </a:lnL>
                    <a:lnR>
                      <a:noFill/>
                    </a:lnR>
                    <a:lnT>
                      <a:noFill/>
                    </a:lnT>
                    <a:lnB>
                      <a:noFill/>
                    </a:lnB>
                    <a:lnTlToBr>
                      <a:noFill/>
                    </a:lnTlToBr>
                    <a:lnBlToTr>
                      <a:noFill/>
                    </a:lnBlToTr>
                    <a:solidFill>
                      <a:srgbClr val="FFFFCC"/>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75</a:t>
                      </a:r>
                      <a:endParaRPr kumimoji="0" lang="en-US" sz="1800" b="0" i="0" u="none" strike="noStrike" cap="none" normalizeH="0" baseline="0" smtClean="0">
                        <a:ln>
                          <a:noFill/>
                        </a:ln>
                        <a:solidFill>
                          <a:srgbClr val="003366"/>
                        </a:solidFill>
                        <a:effectLst/>
                        <a:latin typeface="Arial" charset="0"/>
                      </a:endParaRPr>
                    </a:p>
                  </a:txBody>
                  <a:tcPr anchor="ctr" horzOverflow="overflow">
                    <a:lnL>
                      <a:noFill/>
                    </a:lnL>
                    <a:lnR>
                      <a:noFill/>
                    </a:lnR>
                    <a:lnT>
                      <a:noFill/>
                    </a:lnT>
                    <a:lnB>
                      <a:noFill/>
                    </a:lnB>
                    <a:lnTlToBr>
                      <a:noFill/>
                    </a:lnTlToBr>
                    <a:lnBlToTr>
                      <a:noFill/>
                    </a:lnBlToTr>
                    <a:solidFill>
                      <a:srgbClr val="FFFFCC"/>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20.5%</a:t>
                      </a:r>
                      <a:endParaRPr kumimoji="0" lang="en-US" sz="1800" b="0" i="0" u="none" strike="noStrike" cap="none" normalizeH="0" baseline="0" smtClean="0">
                        <a:ln>
                          <a:noFill/>
                        </a:ln>
                        <a:solidFill>
                          <a:srgbClr val="003366"/>
                        </a:solidFill>
                        <a:effectLst/>
                        <a:latin typeface="Arial" charset="0"/>
                      </a:endParaRPr>
                    </a:p>
                  </a:txBody>
                  <a:tcPr anchor="ctr" horzOverflow="overflow">
                    <a:lnL>
                      <a:noFill/>
                    </a:lnL>
                    <a:lnR cap="flat">
                      <a:noFill/>
                    </a:lnR>
                    <a:lnT>
                      <a:noFill/>
                    </a:lnT>
                    <a:lnB>
                      <a:noFill/>
                    </a:lnB>
                    <a:lnTlToBr>
                      <a:noFill/>
                    </a:lnTlToBr>
                    <a:lnBlToTr>
                      <a:noFill/>
                    </a:lnBlToTr>
                    <a:solidFill>
                      <a:srgbClr val="FFFFCC"/>
                    </a:solidFill>
                  </a:tcPr>
                </a:tc>
              </a:tr>
              <a:tr h="460375">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3366"/>
                          </a:solidFill>
                          <a:effectLst/>
                          <a:latin typeface="Arial" charset="0"/>
                          <a:cs typeface="Arial" charset="0"/>
                        </a:rPr>
                        <a:t>Collaboration </a:t>
                      </a:r>
                      <a:r>
                        <a:rPr kumimoji="0" lang="en-US" sz="1800" b="0" i="0" u="none" strike="noStrike" cap="none" normalizeH="0" baseline="0" dirty="0" smtClean="0">
                          <a:ln>
                            <a:noFill/>
                          </a:ln>
                          <a:solidFill>
                            <a:srgbClr val="003366"/>
                          </a:solidFill>
                          <a:effectLst/>
                          <a:latin typeface="Arial" charset="0"/>
                          <a:cs typeface="Arial" charset="0"/>
                        </a:rPr>
                        <a:t>Only</a:t>
                      </a:r>
                      <a:endParaRPr kumimoji="0" lang="en-US" sz="1800" b="0" i="0" u="none" strike="noStrike" cap="none" normalizeH="0" baseline="0" dirty="0" smtClean="0">
                        <a:ln>
                          <a:noFill/>
                        </a:ln>
                        <a:solidFill>
                          <a:srgbClr val="003366"/>
                        </a:solidFill>
                        <a:effectLst/>
                        <a:latin typeface="Arial" charset="0"/>
                      </a:endParaRPr>
                    </a:p>
                  </a:txBody>
                  <a:tcPr anchor="ctr" horzOverflow="overflow">
                    <a:lnL cap="flat">
                      <a:noFill/>
                    </a:lnL>
                    <a:lnR>
                      <a:noFill/>
                    </a:lnR>
                    <a:lnT>
                      <a:noFill/>
                    </a:lnT>
                    <a:lnB>
                      <a:noFill/>
                    </a:lnB>
                    <a:lnTlToBr>
                      <a:noFill/>
                    </a:lnTlToBr>
                    <a:lnBlToTr>
                      <a:noFill/>
                    </a:lnBlToTr>
                    <a:solidFill>
                      <a:srgbClr val="FFFFCC"/>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85</a:t>
                      </a:r>
                      <a:endParaRPr kumimoji="0" lang="en-US" sz="1800" b="0" i="0" u="none" strike="noStrike" cap="none" normalizeH="0" baseline="0" smtClean="0">
                        <a:ln>
                          <a:noFill/>
                        </a:ln>
                        <a:solidFill>
                          <a:srgbClr val="003366"/>
                        </a:solidFill>
                        <a:effectLst/>
                        <a:latin typeface="Arial" charset="0"/>
                      </a:endParaRPr>
                    </a:p>
                  </a:txBody>
                  <a:tcPr anchor="ctr" horzOverflow="overflow">
                    <a:lnL>
                      <a:noFill/>
                    </a:lnL>
                    <a:lnR>
                      <a:noFill/>
                    </a:lnR>
                    <a:lnT>
                      <a:noFill/>
                    </a:lnT>
                    <a:lnB>
                      <a:noFill/>
                    </a:lnB>
                    <a:lnTlToBr>
                      <a:noFill/>
                    </a:lnTlToBr>
                    <a:lnBlToTr>
                      <a:noFill/>
                    </a:lnBlToTr>
                    <a:solidFill>
                      <a:srgbClr val="FFFFCC"/>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20.5%</a:t>
                      </a:r>
                      <a:endParaRPr kumimoji="0" lang="en-US" sz="1800" b="0" i="0" u="none" strike="noStrike" cap="none" normalizeH="0" baseline="0" smtClean="0">
                        <a:ln>
                          <a:noFill/>
                        </a:ln>
                        <a:solidFill>
                          <a:srgbClr val="003366"/>
                        </a:solidFill>
                        <a:effectLst/>
                        <a:latin typeface="Arial" charset="0"/>
                      </a:endParaRPr>
                    </a:p>
                  </a:txBody>
                  <a:tcPr anchor="ctr" horzOverflow="overflow">
                    <a:lnL>
                      <a:noFill/>
                    </a:lnL>
                    <a:lnR>
                      <a:noFill/>
                    </a:lnR>
                    <a:lnT>
                      <a:noFill/>
                    </a:lnT>
                    <a:lnB>
                      <a:noFill/>
                    </a:lnB>
                    <a:lnTlToBr>
                      <a:noFill/>
                    </a:lnTlToBr>
                    <a:lnBlToTr>
                      <a:noFill/>
                    </a:lnBlToTr>
                    <a:solidFill>
                      <a:srgbClr val="FFFFCC"/>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55</a:t>
                      </a:r>
                      <a:endParaRPr kumimoji="0" lang="en-US" sz="1800" b="0" i="0" u="none" strike="noStrike" cap="none" normalizeH="0" baseline="0" smtClean="0">
                        <a:ln>
                          <a:noFill/>
                        </a:ln>
                        <a:solidFill>
                          <a:srgbClr val="003366"/>
                        </a:solidFill>
                        <a:effectLst/>
                        <a:latin typeface="Arial" charset="0"/>
                      </a:endParaRPr>
                    </a:p>
                  </a:txBody>
                  <a:tcPr anchor="ctr" horzOverflow="overflow">
                    <a:lnL>
                      <a:noFill/>
                    </a:lnL>
                    <a:lnR>
                      <a:noFill/>
                    </a:lnR>
                    <a:lnT>
                      <a:noFill/>
                    </a:lnT>
                    <a:lnB>
                      <a:noFill/>
                    </a:lnB>
                    <a:lnTlToBr>
                      <a:noFill/>
                    </a:lnTlToBr>
                    <a:lnBlToTr>
                      <a:noFill/>
                    </a:lnBlToTr>
                    <a:solidFill>
                      <a:srgbClr val="FFFFCC"/>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15.1%</a:t>
                      </a:r>
                      <a:endParaRPr kumimoji="0" lang="en-US" sz="1800" b="0" i="0" u="none" strike="noStrike" cap="none" normalizeH="0" baseline="0" smtClean="0">
                        <a:ln>
                          <a:noFill/>
                        </a:ln>
                        <a:solidFill>
                          <a:srgbClr val="003366"/>
                        </a:solidFill>
                        <a:effectLst/>
                        <a:latin typeface="Arial" charset="0"/>
                      </a:endParaRPr>
                    </a:p>
                  </a:txBody>
                  <a:tcPr anchor="ctr" horzOverflow="overflow">
                    <a:lnL>
                      <a:noFill/>
                    </a:lnL>
                    <a:lnR cap="flat">
                      <a:noFill/>
                    </a:lnR>
                    <a:lnT>
                      <a:noFill/>
                    </a:lnT>
                    <a:lnB>
                      <a:noFill/>
                    </a:lnB>
                    <a:lnTlToBr>
                      <a:noFill/>
                    </a:lnTlToBr>
                    <a:lnBlToTr>
                      <a:noFill/>
                    </a:lnBlToTr>
                    <a:solidFill>
                      <a:srgbClr val="FFFFCC"/>
                    </a:solidFill>
                  </a:tcPr>
                </a:tc>
              </a:tr>
              <a:tr h="86360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Coordination and Collaboration</a:t>
                      </a:r>
                      <a:endParaRPr kumimoji="0" lang="en-US" sz="1800" b="0" i="0" u="none" strike="noStrike" cap="none" normalizeH="0" baseline="0" smtClean="0">
                        <a:ln>
                          <a:noFill/>
                        </a:ln>
                        <a:solidFill>
                          <a:srgbClr val="003366"/>
                        </a:solidFill>
                        <a:effectLst/>
                        <a:latin typeface="Arial" charset="0"/>
                      </a:endParaRPr>
                    </a:p>
                  </a:txBody>
                  <a:tcPr anchor="ctr"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154</a:t>
                      </a:r>
                      <a:endParaRPr kumimoji="0" lang="en-US" sz="1800" b="0" i="0" u="none" strike="noStrike" cap="none" normalizeH="0" baseline="0" smtClean="0">
                        <a:ln>
                          <a:noFill/>
                        </a:ln>
                        <a:solidFill>
                          <a:srgbClr val="003366"/>
                        </a:solidFill>
                        <a:effectLst/>
                        <a:latin typeface="Arial"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37.1%</a:t>
                      </a:r>
                      <a:endParaRPr kumimoji="0" lang="en-US" sz="1800" b="0" i="0" u="none" strike="noStrike" cap="none" normalizeH="0" baseline="0" smtClean="0">
                        <a:ln>
                          <a:noFill/>
                        </a:ln>
                        <a:solidFill>
                          <a:srgbClr val="003366"/>
                        </a:solidFill>
                        <a:effectLst/>
                        <a:latin typeface="Arial"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130</a:t>
                      </a:r>
                      <a:endParaRPr kumimoji="0" lang="en-US" sz="1800" b="0" i="0" u="none" strike="noStrike" cap="none" normalizeH="0" baseline="0" smtClean="0">
                        <a:ln>
                          <a:noFill/>
                        </a:ln>
                        <a:solidFill>
                          <a:srgbClr val="003366"/>
                        </a:solidFill>
                        <a:effectLst/>
                        <a:latin typeface="Arial"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Arial" charset="0"/>
                        </a:rPr>
                        <a:t>35.6%</a:t>
                      </a:r>
                      <a:endParaRPr kumimoji="0" lang="en-US" sz="1800" b="0" i="0" u="none" strike="noStrike" cap="none" normalizeH="0" baseline="0" smtClean="0">
                        <a:ln>
                          <a:noFill/>
                        </a:ln>
                        <a:solidFill>
                          <a:srgbClr val="003366"/>
                        </a:solidFill>
                        <a:effectLst/>
                        <a:latin typeface="Arial" charset="0"/>
                      </a:endParaRPr>
                    </a:p>
                  </a:txBody>
                  <a:tcPr anchor="ctr"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sp>
        <p:nvSpPr>
          <p:cNvPr id="300135" name="Oval 103"/>
          <p:cNvSpPr>
            <a:spLocks noChangeArrowheads="1"/>
          </p:cNvSpPr>
          <p:nvPr/>
        </p:nvSpPr>
        <p:spPr bwMode="auto">
          <a:xfrm>
            <a:off x="4876800" y="3810000"/>
            <a:ext cx="838200" cy="381000"/>
          </a:xfrm>
          <a:prstGeom prst="ellipse">
            <a:avLst/>
          </a:prstGeom>
          <a:noFill/>
          <a:ln w="28575">
            <a:solidFill>
              <a:srgbClr val="B3151F"/>
            </a:solidFill>
            <a:round/>
            <a:headEnd/>
            <a:tailEnd/>
          </a:ln>
          <a:effectLst/>
        </p:spPr>
        <p:txBody>
          <a:bodyPr wrap="none" anchor="ctr"/>
          <a:lstStyle/>
          <a:p>
            <a:endParaRPr lang="en-US"/>
          </a:p>
        </p:txBody>
      </p:sp>
      <p:sp>
        <p:nvSpPr>
          <p:cNvPr id="300136" name="Oval 104"/>
          <p:cNvSpPr>
            <a:spLocks noChangeArrowheads="1"/>
          </p:cNvSpPr>
          <p:nvPr/>
        </p:nvSpPr>
        <p:spPr bwMode="auto">
          <a:xfrm>
            <a:off x="7543800" y="4267200"/>
            <a:ext cx="838200" cy="381000"/>
          </a:xfrm>
          <a:prstGeom prst="ellipse">
            <a:avLst/>
          </a:prstGeom>
          <a:noFill/>
          <a:ln w="28575">
            <a:solidFill>
              <a:srgbClr val="B3151F"/>
            </a:solidFill>
            <a:round/>
            <a:headEnd/>
            <a:tailEnd/>
          </a:ln>
          <a:effectLst/>
        </p:spPr>
        <p:txBody>
          <a:bodyPr wrap="none" anchor="ctr"/>
          <a:lstStyle/>
          <a:p>
            <a:endParaRPr lang="en-US"/>
          </a:p>
        </p:txBody>
      </p:sp>
      <p:sp>
        <p:nvSpPr>
          <p:cNvPr id="300137" name="Oval 105"/>
          <p:cNvSpPr>
            <a:spLocks noChangeArrowheads="1"/>
          </p:cNvSpPr>
          <p:nvPr/>
        </p:nvSpPr>
        <p:spPr bwMode="auto">
          <a:xfrm>
            <a:off x="7543800" y="2819400"/>
            <a:ext cx="838200" cy="381000"/>
          </a:xfrm>
          <a:prstGeom prst="ellipse">
            <a:avLst/>
          </a:prstGeom>
          <a:noFill/>
          <a:ln w="28575">
            <a:solidFill>
              <a:srgbClr val="B3151F"/>
            </a:solidFill>
            <a:round/>
            <a:headEnd/>
            <a:tailEnd/>
          </a:ln>
          <a:effectLst/>
        </p:spPr>
        <p:txBody>
          <a:bodyPr wrap="none" anchor="ct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1"/>
          </p:nvPr>
        </p:nvSpPr>
        <p:spPr/>
        <p:txBody>
          <a:bodyPr/>
          <a:lstStyle/>
          <a:p>
            <a:fld id="{8DC03228-CE15-4B9D-AAB3-49B8E8A11ADE}" type="slidenum">
              <a:rPr lang="en-US"/>
              <a:pPr/>
              <a:t>7</a:t>
            </a:fld>
            <a:endParaRPr lang="en-US"/>
          </a:p>
          <a:p>
            <a:endParaRPr lang="en-US" sz="1000"/>
          </a:p>
        </p:txBody>
      </p:sp>
      <p:pic>
        <p:nvPicPr>
          <p:cNvPr id="7" name="Picture 41" descr="First 5 Fresno County logo 2009 v2"/>
          <p:cNvPicPr>
            <a:picLocks noGrp="1" noChangeAspect="1" noChangeArrowheads="1"/>
          </p:cNvPicPr>
          <p:nvPr/>
        </p:nvPicPr>
        <p:blipFill>
          <a:blip r:embed="rId3" cstate="print"/>
          <a:srcRect/>
          <a:stretch>
            <a:fillRect/>
          </a:stretch>
        </p:blipFill>
        <p:spPr bwMode="auto">
          <a:xfrm>
            <a:off x="914400" y="6042025"/>
            <a:ext cx="1676400" cy="584200"/>
          </a:xfrm>
          <a:prstGeom prst="rect">
            <a:avLst/>
          </a:prstGeom>
          <a:noFill/>
          <a:ln w="9525">
            <a:noFill/>
            <a:miter lim="800000"/>
            <a:headEnd/>
            <a:tailEnd/>
          </a:ln>
          <a:effectLst/>
        </p:spPr>
      </p:pic>
      <p:sp>
        <p:nvSpPr>
          <p:cNvPr id="289794" name="Rectangle 2"/>
          <p:cNvSpPr>
            <a:spLocks noChangeArrowheads="1"/>
          </p:cNvSpPr>
          <p:nvPr/>
        </p:nvSpPr>
        <p:spPr bwMode="auto">
          <a:xfrm>
            <a:off x="381000" y="381000"/>
            <a:ext cx="8428038" cy="579438"/>
          </a:xfrm>
          <a:prstGeom prst="rect">
            <a:avLst/>
          </a:prstGeom>
          <a:noFill/>
          <a:ln w="9525">
            <a:noFill/>
            <a:miter lim="800000"/>
            <a:headEnd/>
            <a:tailEnd/>
          </a:ln>
          <a:effectLst/>
        </p:spPr>
        <p:txBody>
          <a:bodyPr>
            <a:spAutoFit/>
          </a:bodyPr>
          <a:lstStyle/>
          <a:p>
            <a:pPr defTabSz="1174750"/>
            <a:r>
              <a:rPr lang="en-US" sz="3200" b="1">
                <a:solidFill>
                  <a:schemeClr val="bg2"/>
                </a:solidFill>
                <a:latin typeface="Myriad Pro Light" pitchFamily="34" charset="0"/>
              </a:rPr>
              <a:t>Two-Year Change in Collaboration, n=27</a:t>
            </a:r>
          </a:p>
        </p:txBody>
      </p:sp>
      <p:pic>
        <p:nvPicPr>
          <p:cNvPr id="289797" name="Picture 5" descr="F5FC_0910_FUNDED_COMP_collaboration with recip"/>
          <p:cNvPicPr>
            <a:picLocks noChangeAspect="1" noChangeArrowheads="1"/>
          </p:cNvPicPr>
          <p:nvPr/>
        </p:nvPicPr>
        <p:blipFill>
          <a:blip r:embed="rId4" cstate="print"/>
          <a:srcRect/>
          <a:stretch>
            <a:fillRect/>
          </a:stretch>
        </p:blipFill>
        <p:spPr bwMode="auto">
          <a:xfrm>
            <a:off x="533400" y="2819400"/>
            <a:ext cx="3733800" cy="2630488"/>
          </a:xfrm>
          <a:prstGeom prst="rect">
            <a:avLst/>
          </a:prstGeom>
          <a:noFill/>
        </p:spPr>
      </p:pic>
      <p:sp>
        <p:nvSpPr>
          <p:cNvPr id="289798" name="Text Box 6"/>
          <p:cNvSpPr txBox="1">
            <a:spLocks noChangeArrowheads="1"/>
          </p:cNvSpPr>
          <p:nvPr/>
        </p:nvSpPr>
        <p:spPr bwMode="auto">
          <a:xfrm>
            <a:off x="609600" y="1676400"/>
            <a:ext cx="3581400" cy="830997"/>
          </a:xfrm>
          <a:prstGeom prst="rect">
            <a:avLst/>
          </a:prstGeom>
          <a:solidFill>
            <a:srgbClr val="FFFFCC"/>
          </a:solidFill>
          <a:ln w="9525">
            <a:noFill/>
            <a:miter lim="800000"/>
            <a:headEnd/>
            <a:tailEnd/>
          </a:ln>
          <a:effectLst/>
        </p:spPr>
        <p:txBody>
          <a:bodyPr wrap="square">
            <a:spAutoFit/>
          </a:bodyPr>
          <a:lstStyle/>
          <a:p>
            <a:pPr marL="228600" indent="-228600" defTabSz="1174750">
              <a:spcBef>
                <a:spcPct val="20000"/>
              </a:spcBef>
              <a:spcAft>
                <a:spcPct val="20000"/>
              </a:spcAft>
              <a:buClr>
                <a:schemeClr val="tx2"/>
              </a:buClr>
              <a:buFont typeface="Wingdings" pitchFamily="2" charset="2"/>
              <a:buChar char="v"/>
            </a:pPr>
            <a:r>
              <a:rPr lang="en-US" sz="1600" b="1" dirty="0">
                <a:solidFill>
                  <a:srgbClr val="49237A"/>
                </a:solidFill>
              </a:rPr>
              <a:t>21% of all interactions between funded agency partners were rated</a:t>
            </a:r>
            <a:r>
              <a:rPr lang="en-US" sz="1600" dirty="0"/>
              <a:t> </a:t>
            </a:r>
            <a:r>
              <a:rPr lang="en-US" sz="1600" b="1" i="1" dirty="0">
                <a:solidFill>
                  <a:srgbClr val="49237A"/>
                </a:solidFill>
              </a:rPr>
              <a:t>Collaboration</a:t>
            </a:r>
            <a:r>
              <a:rPr lang="en-US" sz="1600" dirty="0"/>
              <a:t> </a:t>
            </a:r>
          </a:p>
        </p:txBody>
      </p:sp>
      <p:pic>
        <p:nvPicPr>
          <p:cNvPr id="289801" name="Picture 9" descr="F5FC_1011_FUNDED_COMP_collaboration with recip"/>
          <p:cNvPicPr>
            <a:picLocks noChangeAspect="1" noChangeArrowheads="1"/>
          </p:cNvPicPr>
          <p:nvPr/>
        </p:nvPicPr>
        <p:blipFill>
          <a:blip r:embed="rId5" cstate="print"/>
          <a:srcRect/>
          <a:stretch>
            <a:fillRect/>
          </a:stretch>
        </p:blipFill>
        <p:spPr bwMode="auto">
          <a:xfrm>
            <a:off x="4724400" y="2590800"/>
            <a:ext cx="3695700" cy="2971800"/>
          </a:xfrm>
          <a:prstGeom prst="rect">
            <a:avLst/>
          </a:prstGeom>
          <a:noFill/>
        </p:spPr>
      </p:pic>
      <p:sp>
        <p:nvSpPr>
          <p:cNvPr id="289802" name="Text Box 10"/>
          <p:cNvSpPr txBox="1">
            <a:spLocks noChangeArrowheads="1"/>
          </p:cNvSpPr>
          <p:nvPr/>
        </p:nvSpPr>
        <p:spPr bwMode="auto">
          <a:xfrm>
            <a:off x="4648200" y="1676400"/>
            <a:ext cx="3505200" cy="830997"/>
          </a:xfrm>
          <a:prstGeom prst="rect">
            <a:avLst/>
          </a:prstGeom>
          <a:solidFill>
            <a:srgbClr val="FFFFCC"/>
          </a:solidFill>
          <a:ln w="9525">
            <a:noFill/>
            <a:miter lim="800000"/>
            <a:headEnd/>
            <a:tailEnd/>
          </a:ln>
          <a:effectLst/>
        </p:spPr>
        <p:txBody>
          <a:bodyPr wrap="square">
            <a:spAutoFit/>
          </a:bodyPr>
          <a:lstStyle/>
          <a:p>
            <a:pPr marL="228600" indent="-228600" defTabSz="1174750">
              <a:spcBef>
                <a:spcPct val="20000"/>
              </a:spcBef>
              <a:spcAft>
                <a:spcPct val="20000"/>
              </a:spcAft>
              <a:buClr>
                <a:schemeClr val="tx2"/>
              </a:buClr>
              <a:buFont typeface="Wingdings" pitchFamily="2" charset="2"/>
              <a:buChar char="v"/>
            </a:pPr>
            <a:r>
              <a:rPr lang="en-US" sz="1600" b="1" dirty="0">
                <a:solidFill>
                  <a:srgbClr val="49237A"/>
                </a:solidFill>
              </a:rPr>
              <a:t>15% of all interactions between funded agency partners were rated</a:t>
            </a:r>
            <a:r>
              <a:rPr lang="en-US" sz="1600" dirty="0"/>
              <a:t> </a:t>
            </a:r>
            <a:r>
              <a:rPr lang="en-US" sz="1600" b="1" i="1" dirty="0">
                <a:solidFill>
                  <a:srgbClr val="49237A"/>
                </a:solidFill>
              </a:rPr>
              <a:t>Collaboration</a:t>
            </a:r>
            <a:r>
              <a:rPr lang="en-US" sz="1600" dirty="0"/>
              <a:t> </a:t>
            </a:r>
          </a:p>
        </p:txBody>
      </p:sp>
      <p:sp>
        <p:nvSpPr>
          <p:cNvPr id="10" name="TextBox 9"/>
          <p:cNvSpPr txBox="1"/>
          <p:nvPr/>
        </p:nvSpPr>
        <p:spPr>
          <a:xfrm>
            <a:off x="914400" y="1143000"/>
            <a:ext cx="2514600" cy="461665"/>
          </a:xfrm>
          <a:prstGeom prst="rect">
            <a:avLst/>
          </a:prstGeom>
          <a:noFill/>
        </p:spPr>
        <p:txBody>
          <a:bodyPr wrap="square" rtlCol="0">
            <a:spAutoFit/>
          </a:bodyPr>
          <a:lstStyle/>
          <a:p>
            <a:r>
              <a:rPr lang="en-US" dirty="0" smtClean="0"/>
              <a:t>Year One</a:t>
            </a:r>
            <a:endParaRPr lang="en-US" dirty="0"/>
          </a:p>
        </p:txBody>
      </p:sp>
      <p:sp>
        <p:nvSpPr>
          <p:cNvPr id="11" name="TextBox 10"/>
          <p:cNvSpPr txBox="1"/>
          <p:nvPr/>
        </p:nvSpPr>
        <p:spPr>
          <a:xfrm>
            <a:off x="5029200" y="1143000"/>
            <a:ext cx="2514600" cy="461665"/>
          </a:xfrm>
          <a:prstGeom prst="rect">
            <a:avLst/>
          </a:prstGeom>
          <a:noFill/>
        </p:spPr>
        <p:txBody>
          <a:bodyPr wrap="square" rtlCol="0">
            <a:spAutoFit/>
          </a:bodyPr>
          <a:lstStyle/>
          <a:p>
            <a:r>
              <a:rPr lang="en-US" dirty="0" smtClean="0"/>
              <a:t>Year Two</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BBE0D0B3-5FAD-4C56-8E1F-8C702FE94DE1}" type="slidenum">
              <a:rPr lang="en-US"/>
              <a:pPr/>
              <a:t>8</a:t>
            </a:fld>
            <a:endParaRPr lang="en-US"/>
          </a:p>
          <a:p>
            <a:endParaRPr lang="en-US" sz="1000"/>
          </a:p>
        </p:txBody>
      </p:sp>
      <p:pic>
        <p:nvPicPr>
          <p:cNvPr id="4" name="Picture 41" descr="First 5 Fresno County logo 2009 v2"/>
          <p:cNvPicPr>
            <a:picLocks noGrp="1" noChangeAspect="1" noChangeArrowheads="1"/>
          </p:cNvPicPr>
          <p:nvPr/>
        </p:nvPicPr>
        <p:blipFill>
          <a:blip r:embed="rId2" cstate="print"/>
          <a:srcRect/>
          <a:stretch>
            <a:fillRect/>
          </a:stretch>
        </p:blipFill>
        <p:spPr bwMode="auto">
          <a:xfrm>
            <a:off x="914400" y="6042025"/>
            <a:ext cx="1676400" cy="584200"/>
          </a:xfrm>
          <a:prstGeom prst="rect">
            <a:avLst/>
          </a:prstGeom>
          <a:noFill/>
          <a:ln w="9525">
            <a:noFill/>
            <a:miter lim="800000"/>
            <a:headEnd/>
            <a:tailEnd/>
          </a:ln>
          <a:effectLst/>
        </p:spPr>
      </p:pic>
      <p:sp>
        <p:nvSpPr>
          <p:cNvPr id="302082" name="Rectangle 2"/>
          <p:cNvSpPr>
            <a:spLocks noGrp="1" noChangeArrowheads="1"/>
          </p:cNvSpPr>
          <p:nvPr>
            <p:ph type="title"/>
          </p:nvPr>
        </p:nvSpPr>
        <p:spPr>
          <a:xfrm>
            <a:off x="457200" y="122238"/>
            <a:ext cx="8077200" cy="1295400"/>
          </a:xfrm>
        </p:spPr>
        <p:txBody>
          <a:bodyPr/>
          <a:lstStyle/>
          <a:p>
            <a:r>
              <a:rPr lang="en-US">
                <a:solidFill>
                  <a:srgbClr val="B3151F"/>
                </a:solidFill>
              </a:rPr>
              <a:t>Implications: Evaluator’s Perspective</a:t>
            </a:r>
          </a:p>
        </p:txBody>
      </p:sp>
      <p:sp>
        <p:nvSpPr>
          <p:cNvPr id="302083" name="Rectangle 3"/>
          <p:cNvSpPr>
            <a:spLocks noGrp="1" noChangeArrowheads="1"/>
          </p:cNvSpPr>
          <p:nvPr>
            <p:ph type="body" idx="1"/>
          </p:nvPr>
        </p:nvSpPr>
        <p:spPr/>
        <p:txBody>
          <a:bodyPr/>
          <a:lstStyle/>
          <a:p>
            <a:pPr>
              <a:lnSpc>
                <a:spcPct val="80000"/>
              </a:lnSpc>
            </a:pPr>
            <a:r>
              <a:rPr lang="en-US" sz="2000"/>
              <a:t>Define network and its members </a:t>
            </a:r>
          </a:p>
          <a:p>
            <a:pPr>
              <a:lnSpc>
                <a:spcPct val="80000"/>
              </a:lnSpc>
            </a:pPr>
            <a:r>
              <a:rPr lang="en-US" sz="2000"/>
              <a:t>Need 100% response rate or close to it</a:t>
            </a:r>
          </a:p>
          <a:p>
            <a:pPr>
              <a:lnSpc>
                <a:spcPct val="80000"/>
              </a:lnSpc>
            </a:pPr>
            <a:r>
              <a:rPr lang="en-US" sz="2000"/>
              <a:t>Identify possible interventions to improve service integration</a:t>
            </a:r>
          </a:p>
          <a:p>
            <a:pPr>
              <a:lnSpc>
                <a:spcPct val="80000"/>
              </a:lnSpc>
            </a:pPr>
            <a:r>
              <a:rPr lang="en-US" sz="2000"/>
              <a:t>Explain network analysis to stakeholders</a:t>
            </a:r>
          </a:p>
          <a:p>
            <a:pPr lvl="1">
              <a:lnSpc>
                <a:spcPct val="80000"/>
              </a:lnSpc>
            </a:pPr>
            <a:r>
              <a:rPr lang="en-US" sz="2000"/>
              <a:t>Utility for policymakers, agency staff, funders</a:t>
            </a:r>
          </a:p>
          <a:p>
            <a:pPr lvl="1">
              <a:lnSpc>
                <a:spcPct val="80000"/>
              </a:lnSpc>
            </a:pPr>
            <a:r>
              <a:rPr lang="en-US" sz="2000"/>
              <a:t>How to stimulate greater collaboration</a:t>
            </a:r>
          </a:p>
          <a:p>
            <a:pPr>
              <a:lnSpc>
                <a:spcPct val="80000"/>
              </a:lnSpc>
            </a:pPr>
            <a:r>
              <a:rPr lang="en-US" sz="2000"/>
              <a:t>Understand Limits</a:t>
            </a:r>
          </a:p>
          <a:p>
            <a:pPr lvl="1">
              <a:lnSpc>
                <a:spcPct val="80000"/>
              </a:lnSpc>
            </a:pPr>
            <a:r>
              <a:rPr lang="en-US" sz="2000"/>
              <a:t>Statistical significance</a:t>
            </a:r>
          </a:p>
          <a:p>
            <a:pPr lvl="1">
              <a:lnSpc>
                <a:spcPct val="80000"/>
              </a:lnSpc>
            </a:pPr>
            <a:r>
              <a:rPr lang="en-US" sz="2000"/>
              <a:t>Strength of ties but not content of ties</a:t>
            </a:r>
          </a:p>
          <a:p>
            <a:pPr lvl="1">
              <a:lnSpc>
                <a:spcPct val="80000"/>
              </a:lnSpc>
            </a:pPr>
            <a:r>
              <a:rPr lang="en-US" sz="2000"/>
              <a:t>Expected timing of network-related change</a:t>
            </a:r>
          </a:p>
          <a:p>
            <a:pPr lvl="1">
              <a:lnSpc>
                <a:spcPct val="80000"/>
              </a:lnSpc>
            </a:pPr>
            <a:endParaRPr 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1"/>
          </p:nvPr>
        </p:nvSpPr>
        <p:spPr/>
        <p:txBody>
          <a:bodyPr/>
          <a:lstStyle/>
          <a:p>
            <a:fld id="{8F10D5D3-2329-4627-A0AA-818E32C62A1D}" type="slidenum">
              <a:rPr lang="en-US"/>
              <a:pPr/>
              <a:t>9</a:t>
            </a:fld>
            <a:endParaRPr lang="en-US"/>
          </a:p>
          <a:p>
            <a:endParaRPr lang="en-US" sz="1000"/>
          </a:p>
        </p:txBody>
      </p:sp>
      <p:pic>
        <p:nvPicPr>
          <p:cNvPr id="4" name="Picture 41" descr="First 5 Fresno County logo 2009 v2"/>
          <p:cNvPicPr>
            <a:picLocks noGrp="1" noChangeAspect="1" noChangeArrowheads="1"/>
          </p:cNvPicPr>
          <p:nvPr/>
        </p:nvPicPr>
        <p:blipFill>
          <a:blip r:embed="rId3" cstate="print"/>
          <a:srcRect/>
          <a:stretch>
            <a:fillRect/>
          </a:stretch>
        </p:blipFill>
        <p:spPr bwMode="auto">
          <a:xfrm>
            <a:off x="914400" y="6042025"/>
            <a:ext cx="1676400" cy="584200"/>
          </a:xfrm>
          <a:prstGeom prst="rect">
            <a:avLst/>
          </a:prstGeom>
          <a:noFill/>
          <a:ln w="9525">
            <a:noFill/>
            <a:miter lim="800000"/>
            <a:headEnd/>
            <a:tailEnd/>
          </a:ln>
          <a:effectLst/>
        </p:spPr>
      </p:pic>
      <p:graphicFrame>
        <p:nvGraphicFramePr>
          <p:cNvPr id="3" name="Diagram 2"/>
          <p:cNvGraphicFramePr/>
          <p:nvPr/>
        </p:nvGraphicFramePr>
        <p:xfrm>
          <a:off x="157162" y="922337"/>
          <a:ext cx="8610601" cy="51943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26661" name="Rectangle 2" descr="Large confetti"/>
          <p:cNvSpPr>
            <a:spLocks noChangeArrowheads="1"/>
          </p:cNvSpPr>
          <p:nvPr/>
        </p:nvSpPr>
        <p:spPr bwMode="auto">
          <a:xfrm>
            <a:off x="165100" y="173038"/>
            <a:ext cx="8813800" cy="1109662"/>
          </a:xfrm>
          <a:prstGeom prst="rect">
            <a:avLst/>
          </a:prstGeom>
          <a:noFill/>
          <a:ln w="9525">
            <a:noFill/>
            <a:miter lim="800000"/>
            <a:headEnd/>
            <a:tailEnd/>
          </a:ln>
        </p:spPr>
        <p:txBody>
          <a:bodyPr anchor="ctr"/>
          <a:lstStyle/>
          <a:p>
            <a:r>
              <a:rPr lang="en-US" sz="4300" b="1">
                <a:solidFill>
                  <a:schemeClr val="bg2"/>
                </a:solidFill>
              </a:rPr>
              <a:t>Communicating Results</a:t>
            </a:r>
          </a:p>
        </p:txBody>
      </p:sp>
    </p:spTree>
  </p:cSld>
  <p:clrMapOvr>
    <a:masterClrMapping/>
  </p:clrMapOvr>
</p:sld>
</file>

<file path=ppt/theme/theme1.xml><?xml version="1.0" encoding="utf-8"?>
<a:theme xmlns:a="http://schemas.openxmlformats.org/drawingml/2006/main" name="PPT Template - Reference">
  <a:themeElements>
    <a:clrScheme name="PPT Template - Reference 12">
      <a:dk1>
        <a:srgbClr val="49237A"/>
      </a:dk1>
      <a:lt1>
        <a:srgbClr val="FFFFFF"/>
      </a:lt1>
      <a:dk2>
        <a:srgbClr val="BACC04"/>
      </a:dk2>
      <a:lt2>
        <a:srgbClr val="B3151F"/>
      </a:lt2>
      <a:accent1>
        <a:srgbClr val="857363"/>
      </a:accent1>
      <a:accent2>
        <a:srgbClr val="5E6167"/>
      </a:accent2>
      <a:accent3>
        <a:srgbClr val="FFFFFF"/>
      </a:accent3>
      <a:accent4>
        <a:srgbClr val="3D1C67"/>
      </a:accent4>
      <a:accent5>
        <a:srgbClr val="C2BCB7"/>
      </a:accent5>
      <a:accent6>
        <a:srgbClr val="54575D"/>
      </a:accent6>
      <a:hlink>
        <a:srgbClr val="49237A"/>
      </a:hlink>
      <a:folHlink>
        <a:srgbClr val="BACC04"/>
      </a:folHlink>
    </a:clrScheme>
    <a:fontScheme name="PPT Template - Referen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 Template - Referenc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PPT Template - Referenc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PPT Template - Referenc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PPT Template - Referenc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PPT Template - Referenc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PPT Template - Referenc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PPT Template - Referenc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PPT Template - Referenc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PPT Template - Referenc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PPT Template - Referenc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PPT Template - Reference 11">
        <a:dk1>
          <a:srgbClr val="49237A"/>
        </a:dk1>
        <a:lt1>
          <a:srgbClr val="FFFFFF"/>
        </a:lt1>
        <a:dk2>
          <a:srgbClr val="BACC04"/>
        </a:dk2>
        <a:lt2>
          <a:srgbClr val="5E6167"/>
        </a:lt2>
        <a:accent1>
          <a:srgbClr val="857363"/>
        </a:accent1>
        <a:accent2>
          <a:srgbClr val="49237A"/>
        </a:accent2>
        <a:accent3>
          <a:srgbClr val="FFFFFF"/>
        </a:accent3>
        <a:accent4>
          <a:srgbClr val="3D1C67"/>
        </a:accent4>
        <a:accent5>
          <a:srgbClr val="C2BCB7"/>
        </a:accent5>
        <a:accent6>
          <a:srgbClr val="411F6E"/>
        </a:accent6>
        <a:hlink>
          <a:srgbClr val="BACC04"/>
        </a:hlink>
        <a:folHlink>
          <a:srgbClr val="B3151F"/>
        </a:folHlink>
      </a:clrScheme>
      <a:clrMap bg1="lt1" tx1="dk1" bg2="lt2" tx2="dk2" accent1="accent1" accent2="accent2" accent3="accent3" accent4="accent4" accent5="accent5" accent6="accent6" hlink="hlink" folHlink="folHlink"/>
    </a:extraClrScheme>
    <a:extraClrScheme>
      <a:clrScheme name="PPT Template - Reference 12">
        <a:dk1>
          <a:srgbClr val="49237A"/>
        </a:dk1>
        <a:lt1>
          <a:srgbClr val="FFFFFF"/>
        </a:lt1>
        <a:dk2>
          <a:srgbClr val="BACC04"/>
        </a:dk2>
        <a:lt2>
          <a:srgbClr val="B3151F"/>
        </a:lt2>
        <a:accent1>
          <a:srgbClr val="857363"/>
        </a:accent1>
        <a:accent2>
          <a:srgbClr val="5E6167"/>
        </a:accent2>
        <a:accent3>
          <a:srgbClr val="FFFFFF"/>
        </a:accent3>
        <a:accent4>
          <a:srgbClr val="3D1C67"/>
        </a:accent4>
        <a:accent5>
          <a:srgbClr val="C2BCB7"/>
        </a:accent5>
        <a:accent6>
          <a:srgbClr val="54575D"/>
        </a:accent6>
        <a:hlink>
          <a:srgbClr val="49237A"/>
        </a:hlink>
        <a:folHlink>
          <a:srgbClr val="BACC0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H+Co Intro Slide">
  <a:themeElements>
    <a:clrScheme name="H+Co Intro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o Intro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Co Intro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o Intro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o Intro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o Intro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o Intro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o Intro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o Intro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o Intro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o Intro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o Intro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o Intro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o Intro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Template - Reference</Template>
  <TotalTime>2226</TotalTime>
  <Words>1434</Words>
  <Application>Microsoft Office PowerPoint</Application>
  <PresentationFormat>On-screen Show (4:3)</PresentationFormat>
  <Paragraphs>226</Paragraphs>
  <Slides>11</Slides>
  <Notes>8</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PPT Template - Reference</vt:lpstr>
      <vt:lpstr>H+Co Intro Slide</vt:lpstr>
      <vt:lpstr>Measuring Inter-Agency Collaboration and Coordination in First 5 Fresno County: Experiences of Evaluators and Stakeholders in Understanding Systems Change Over Time</vt:lpstr>
      <vt:lpstr>Slide 2</vt:lpstr>
      <vt:lpstr>To what extent has First 5 Fresno acted as a catalyst and convener for change in systems of care in Fresno County?</vt:lpstr>
      <vt:lpstr>Measuring Coordination and Collaboration – The Levels of Collaboration Scale1</vt:lpstr>
      <vt:lpstr>Slide 5</vt:lpstr>
      <vt:lpstr>Change in Funded Agency Network Across Two Years</vt:lpstr>
      <vt:lpstr>Slide 7</vt:lpstr>
      <vt:lpstr>Implications: Evaluator’s Perspective</vt:lpstr>
      <vt:lpstr>Slide 9</vt:lpstr>
      <vt:lpstr>Slide 10</vt:lpstr>
      <vt:lpstr>Slide 11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aportillo</dc:creator>
  <cp:lastModifiedBy>Gary Resnick</cp:lastModifiedBy>
  <cp:revision>54</cp:revision>
  <dcterms:created xsi:type="dcterms:W3CDTF">2010-10-05T22:57:05Z</dcterms:created>
  <dcterms:modified xsi:type="dcterms:W3CDTF">2011-11-01T00:04:23Z</dcterms:modified>
</cp:coreProperties>
</file>