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62" r:id="rId3"/>
    <p:sldId id="263" r:id="rId4"/>
    <p:sldId id="289" r:id="rId5"/>
    <p:sldId id="291" r:id="rId6"/>
    <p:sldId id="292" r:id="rId7"/>
    <p:sldId id="293" r:id="rId8"/>
    <p:sldId id="290" r:id="rId9"/>
    <p:sldId id="294" r:id="rId10"/>
    <p:sldId id="257" r:id="rId11"/>
    <p:sldId id="281" r:id="rId12"/>
    <p:sldId id="282" r:id="rId13"/>
    <p:sldId id="266" r:id="rId14"/>
    <p:sldId id="286" r:id="rId15"/>
    <p:sldId id="270" r:id="rId16"/>
    <p:sldId id="279" r:id="rId17"/>
    <p:sldId id="280" r:id="rId18"/>
    <p:sldId id="268" r:id="rId19"/>
    <p:sldId id="287" r:id="rId20"/>
    <p:sldId id="258" r:id="rId21"/>
    <p:sldId id="267" r:id="rId22"/>
    <p:sldId id="259" r:id="rId23"/>
    <p:sldId id="288" r:id="rId24"/>
    <p:sldId id="271" r:id="rId25"/>
    <p:sldId id="277" r:id="rId26"/>
    <p:sldId id="273" r:id="rId27"/>
    <p:sldId id="274" r:id="rId28"/>
    <p:sldId id="275" r:id="rId29"/>
    <p:sldId id="276" r:id="rId30"/>
    <p:sldId id="261" r:id="rId31"/>
    <p:sldId id="278" r:id="rId32"/>
    <p:sldId id="284" r:id="rId33"/>
    <p:sldId id="264" r:id="rId34"/>
    <p:sldId id="27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F4F"/>
    <a:srgbClr val="A9AC2A"/>
    <a:srgbClr val="AE6E28"/>
    <a:srgbClr val="0000FF"/>
    <a:srgbClr val="F375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ff\Documents\Conferences\AEA%20Coffee%20Break%20Webinar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ff\Documents\Conferences\AEA%20Coffee%20Break%20Webinar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perspective val="30"/>
    </c:view3D>
    <c:plotArea>
      <c:layout>
        <c:manualLayout>
          <c:layoutTarget val="inner"/>
          <c:xMode val="edge"/>
          <c:yMode val="edge"/>
          <c:x val="3.0555555555555627E-2"/>
          <c:y val="3.5087719298245612E-2"/>
          <c:w val="0.93888888888889044"/>
          <c:h val="0.78309409888357484"/>
        </c:manualLayout>
      </c:layout>
      <c:area3DChart>
        <c:grouping val="standard"/>
        <c:ser>
          <c:idx val="0"/>
          <c:order val="0"/>
          <c:spPr>
            <a:solidFill>
              <a:srgbClr val="F3750D"/>
            </a:solidFill>
            <a:ln w="25400">
              <a:noFill/>
            </a:ln>
          </c:spPr>
          <c:val>
            <c:numRef>
              <c:f>Sheet1!$B$20:$B$34</c:f>
              <c:numCache>
                <c:formatCode>General</c:formatCode>
                <c:ptCount val="15"/>
                <c:pt idx="0">
                  <c:v>9.1068793979735774E-2</c:v>
                </c:pt>
                <c:pt idx="1">
                  <c:v>0.16893431102272163</c:v>
                </c:pt>
                <c:pt idx="2">
                  <c:v>0.28131153680516108</c:v>
                </c:pt>
                <c:pt idx="3">
                  <c:v>0.42851693506467298</c:v>
                </c:pt>
                <c:pt idx="4">
                  <c:v>0.60648204507331049</c:v>
                </c:pt>
                <c:pt idx="5">
                  <c:v>0.80782158736457899</c:v>
                </c:pt>
                <c:pt idx="6">
                  <c:v>1.0234440414581079</c:v>
                </c:pt>
                <c:pt idx="7">
                  <c:v>1.2441228488445732</c:v>
                </c:pt>
                <c:pt idx="8">
                  <c:v>1.4616675279834936</c:v>
                </c:pt>
                <c:pt idx="9">
                  <c:v>1.6695828488742901</c:v>
                </c:pt>
                <c:pt idx="10">
                  <c:v>1.8632759751992567</c:v>
                </c:pt>
                <c:pt idx="11">
                  <c:v>2.0399471231087936</c:v>
                </c:pt>
                <c:pt idx="12">
                  <c:v>2.1983047944677012</c:v>
                </c:pt>
                <c:pt idx="13">
                  <c:v>2.3382168890851367</c:v>
                </c:pt>
                <c:pt idx="14">
                  <c:v>2.4603701377261182</c:v>
                </c:pt>
              </c:numCache>
            </c:numRef>
          </c:val>
        </c:ser>
        <c:ser>
          <c:idx val="1"/>
          <c:order val="1"/>
          <c:spPr>
            <a:solidFill>
              <a:srgbClr val="0000FF"/>
            </a:solidFill>
            <a:ln w="25400">
              <a:noFill/>
            </a:ln>
          </c:spPr>
          <c:val>
            <c:numRef>
              <c:f>Sheet1!$C$20:$C$34</c:f>
              <c:numCache>
                <c:formatCode>General</c:formatCode>
                <c:ptCount val="15"/>
                <c:pt idx="0">
                  <c:v>0.13080522747225393</c:v>
                </c:pt>
                <c:pt idx="1">
                  <c:v>0.2978514183807715</c:v>
                </c:pt>
                <c:pt idx="2">
                  <c:v>0.54796051761987352</c:v>
                </c:pt>
                <c:pt idx="3">
                  <c:v>0.86075705483624954</c:v>
                </c:pt>
                <c:pt idx="4">
                  <c:v>1.2027579858058681</c:v>
                </c:pt>
                <c:pt idx="5">
                  <c:v>1.5410523842847641</c:v>
                </c:pt>
                <c:pt idx="6">
                  <c:v>1.8516480718693624</c:v>
                </c:pt>
                <c:pt idx="7">
                  <c:v>2.1214464159913877</c:v>
                </c:pt>
                <c:pt idx="8">
                  <c:v>2.346361264566609</c:v>
                </c:pt>
                <c:pt idx="9">
                  <c:v>2.5282217903775246</c:v>
                </c:pt>
                <c:pt idx="10">
                  <c:v>2.6719769755055607</c:v>
                </c:pt>
                <c:pt idx="11">
                  <c:v>2.7837186799236546</c:v>
                </c:pt>
                <c:pt idx="12">
                  <c:v>2.8695014591408921</c:v>
                </c:pt>
                <c:pt idx="13">
                  <c:v>2.9347509612514182</c:v>
                </c:pt>
                <c:pt idx="14">
                  <c:v>2.9840438311467938</c:v>
                </c:pt>
              </c:numCache>
            </c:numRef>
          </c:val>
        </c:ser>
        <c:axId val="54866304"/>
        <c:axId val="54868992"/>
        <c:axId val="54565952"/>
      </c:area3DChart>
      <c:catAx>
        <c:axId val="54866304"/>
        <c:scaling>
          <c:orientation val="minMax"/>
        </c:scaling>
        <c:axPos val="b"/>
        <c:majorTickMark val="none"/>
        <c:tickLblPos val="none"/>
        <c:crossAx val="54868992"/>
        <c:crosses val="autoZero"/>
        <c:auto val="1"/>
        <c:lblAlgn val="ctr"/>
        <c:lblOffset val="100"/>
      </c:catAx>
      <c:valAx>
        <c:axId val="54868992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none"/>
        <c:tickLblPos val="none"/>
        <c:crossAx val="54866304"/>
        <c:crosses val="autoZero"/>
        <c:crossBetween val="midCat"/>
      </c:valAx>
      <c:serAx>
        <c:axId val="54565952"/>
        <c:scaling>
          <c:orientation val="minMax"/>
        </c:scaling>
        <c:delete val="1"/>
        <c:axPos val="b"/>
        <c:tickLblPos val="none"/>
        <c:crossAx val="54868992"/>
        <c:crosses val="autoZero"/>
      </c:serAx>
      <c:spPr>
        <a:noFill/>
        <a:ln w="25400">
          <a:noFill/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5.2296369203849523E-2"/>
          <c:y val="8.7160615339749198E-2"/>
          <c:w val="0.93888888888889022"/>
          <c:h val="0.89814814814814814"/>
        </c:manualLayout>
      </c:layout>
      <c:area3DChart>
        <c:grouping val="standard"/>
        <c:ser>
          <c:idx val="0"/>
          <c:order val="0"/>
          <c:spPr>
            <a:solidFill>
              <a:srgbClr val="F3750D"/>
            </a:solidFill>
            <a:ln w="25400">
              <a:noFill/>
            </a:ln>
          </c:spPr>
          <c:val>
            <c:numRef>
              <c:f>Sheet1!$B$4:$P$4</c:f>
              <c:numCache>
                <c:formatCode>General</c:formatCode>
                <c:ptCount val="15"/>
                <c:pt idx="0">
                  <c:v>0.33287108369808077</c:v>
                </c:pt>
                <c:pt idx="1">
                  <c:v>0.30119421191220308</c:v>
                </c:pt>
                <c:pt idx="2">
                  <c:v>0.27253179303401281</c:v>
                </c:pt>
                <c:pt idx="3">
                  <c:v>0.24659696394160649</c:v>
                </c:pt>
                <c:pt idx="4">
                  <c:v>0.2231301601484299</c:v>
                </c:pt>
                <c:pt idx="5">
                  <c:v>0.20189651799465502</c:v>
                </c:pt>
                <c:pt idx="6">
                  <c:v>0.18268352405273464</c:v>
                </c:pt>
                <c:pt idx="7">
                  <c:v>0.16529888822158653</c:v>
                </c:pt>
                <c:pt idx="8">
                  <c:v>0.14956861922263506</c:v>
                </c:pt>
                <c:pt idx="9">
                  <c:v>0.1353352832366127</c:v>
                </c:pt>
                <c:pt idx="10">
                  <c:v>0.12245642825298209</c:v>
                </c:pt>
                <c:pt idx="11">
                  <c:v>0.11080315836233387</c:v>
                </c:pt>
                <c:pt idx="12">
                  <c:v>0.10025884372280375</c:v>
                </c:pt>
                <c:pt idx="13">
                  <c:v>9.0717953289412567E-2</c:v>
                </c:pt>
                <c:pt idx="14">
                  <c:v>8.2084998623898828E-2</c:v>
                </c:pt>
              </c:numCache>
            </c:numRef>
          </c:val>
        </c:ser>
        <c:ser>
          <c:idx val="1"/>
          <c:order val="1"/>
          <c:spPr>
            <a:solidFill>
              <a:srgbClr val="0000FF"/>
            </a:solidFill>
            <a:ln w="25400">
              <a:noFill/>
            </a:ln>
          </c:spPr>
          <c:val>
            <c:numRef>
              <c:f>Sheet1!$B$5:$P$5</c:f>
              <c:numCache>
                <c:formatCode>General</c:formatCode>
                <c:ptCount val="15"/>
                <c:pt idx="0">
                  <c:v>0.3715766910220476</c:v>
                </c:pt>
                <c:pt idx="1">
                  <c:v>0.33959552564493978</c:v>
                </c:pt>
                <c:pt idx="2">
                  <c:v>0.31036694126548658</c:v>
                </c:pt>
                <c:pt idx="3">
                  <c:v>0.28365402649977034</c:v>
                </c:pt>
                <c:pt idx="4">
                  <c:v>0.25924026064589151</c:v>
                </c:pt>
                <c:pt idx="5">
                  <c:v>0.23692775868212218</c:v>
                </c:pt>
                <c:pt idx="6">
                  <c:v>0.21653566731600704</c:v>
                </c:pt>
                <c:pt idx="7">
                  <c:v>0.19789869908361465</c:v>
                </c:pt>
                <c:pt idx="8">
                  <c:v>0.18086579261712263</c:v>
                </c:pt>
                <c:pt idx="9">
                  <c:v>0.16529888822158653</c:v>
                </c:pt>
                <c:pt idx="10">
                  <c:v>0.15107180883637114</c:v>
                </c:pt>
                <c:pt idx="11">
                  <c:v>0.13806923731089332</c:v>
                </c:pt>
                <c:pt idx="12">
                  <c:v>0.12618578170503877</c:v>
                </c:pt>
                <c:pt idx="13">
                  <c:v>0.11532512103806268</c:v>
                </c:pt>
                <c:pt idx="14">
                  <c:v>0.10539922456186451</c:v>
                </c:pt>
              </c:numCache>
            </c:numRef>
          </c:val>
        </c:ser>
        <c:axId val="55513856"/>
        <c:axId val="55515392"/>
        <c:axId val="52069696"/>
      </c:area3DChart>
      <c:catAx>
        <c:axId val="55513856"/>
        <c:scaling>
          <c:orientation val="minMax"/>
        </c:scaling>
        <c:axPos val="b"/>
        <c:majorTickMark val="none"/>
        <c:tickLblPos val="none"/>
        <c:crossAx val="55515392"/>
        <c:crosses val="autoZero"/>
        <c:auto val="1"/>
        <c:lblAlgn val="ctr"/>
        <c:lblOffset val="100"/>
      </c:catAx>
      <c:valAx>
        <c:axId val="55515392"/>
        <c:scaling>
          <c:orientation val="minMax"/>
        </c:scaling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General" sourceLinked="1"/>
        <c:majorTickMark val="none"/>
        <c:tickLblPos val="none"/>
        <c:crossAx val="55513856"/>
        <c:crosses val="autoZero"/>
        <c:crossBetween val="midCat"/>
      </c:valAx>
      <c:serAx>
        <c:axId val="52069696"/>
        <c:scaling>
          <c:orientation val="minMax"/>
        </c:scaling>
        <c:delete val="1"/>
        <c:axPos val="b"/>
        <c:tickLblPos val="none"/>
        <c:crossAx val="55515392"/>
        <c:crosses val="autoZero"/>
      </c:ser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1.8181818181818205E-2"/>
          <c:y val="6.0606060606060622E-2"/>
          <c:w val="0.95454545454545559"/>
          <c:h val="0.89393939393939392"/>
        </c:manualLayout>
      </c:layout>
      <c:area3DChart>
        <c:grouping val="standard"/>
        <c:ser>
          <c:idx val="1"/>
          <c:order val="0"/>
          <c:spPr>
            <a:solidFill>
              <a:srgbClr val="F3750D"/>
            </a:solidFill>
            <a:ln w="25400">
              <a:noFill/>
            </a:ln>
          </c:spPr>
          <c:val>
            <c:numRef>
              <c:f>Sheet1!$D$20:$D$34</c:f>
              <c:numCache>
                <c:formatCode>General</c:formatCode>
                <c:ptCount val="15"/>
                <c:pt idx="0">
                  <c:v>2.6554755637427587</c:v>
                </c:pt>
                <c:pt idx="1">
                  <c:v>2.5370960202205848</c:v>
                </c:pt>
                <c:pt idx="2">
                  <c:v>2.3934981503825647</c:v>
                </c:pt>
                <c:pt idx="3">
                  <c:v>2.2217971840107862</c:v>
                </c:pt>
                <c:pt idx="4">
                  <c:v>2.0202289766391988</c:v>
                </c:pt>
                <c:pt idx="5">
                  <c:v>1.7890808222505901</c:v>
                </c:pt>
                <c:pt idx="6">
                  <c:v>1.5318247125665363</c:v>
                </c:pt>
                <c:pt idx="7">
                  <c:v>1.2562344736391478</c:v>
                </c:pt>
                <c:pt idx="8">
                  <c:v>0.97503116395737566</c:v>
                </c:pt>
                <c:pt idx="9">
                  <c:v>0.70536425463955965</c:v>
                </c:pt>
                <c:pt idx="10">
                  <c:v>0.46641599929352623</c:v>
                </c:pt>
                <c:pt idx="11">
                  <c:v>0.27495494615956073</c:v>
                </c:pt>
                <c:pt idx="12">
                  <c:v>0.13996912184945157</c:v>
                </c:pt>
                <c:pt idx="13">
                  <c:v>5.9073980623189581E-2</c:v>
                </c:pt>
                <c:pt idx="14">
                  <c:v>1.9622452920353462E-2</c:v>
                </c:pt>
              </c:numCache>
            </c:numRef>
          </c:val>
        </c:ser>
        <c:ser>
          <c:idx val="0"/>
          <c:order val="1"/>
          <c:spPr>
            <a:solidFill>
              <a:srgbClr val="0000FF"/>
            </a:solidFill>
            <a:ln w="25400">
              <a:noFill/>
            </a:ln>
          </c:spPr>
          <c:val>
            <c:numRef>
              <c:f>Sheet1!$C$20:$C$34</c:f>
              <c:numCache>
                <c:formatCode>General</c:formatCode>
                <c:ptCount val="15"/>
                <c:pt idx="0">
                  <c:v>0.13080522747225393</c:v>
                </c:pt>
                <c:pt idx="1">
                  <c:v>0.29785141838077117</c:v>
                </c:pt>
                <c:pt idx="2">
                  <c:v>0.54796051761987252</c:v>
                </c:pt>
                <c:pt idx="3">
                  <c:v>0.86075705483624954</c:v>
                </c:pt>
                <c:pt idx="4">
                  <c:v>1.2027579858058681</c:v>
                </c:pt>
                <c:pt idx="5">
                  <c:v>1.5410523842847641</c:v>
                </c:pt>
                <c:pt idx="6">
                  <c:v>1.8516480718693624</c:v>
                </c:pt>
                <c:pt idx="7">
                  <c:v>2.1214464159913877</c:v>
                </c:pt>
                <c:pt idx="8">
                  <c:v>2.346361264566609</c:v>
                </c:pt>
                <c:pt idx="9">
                  <c:v>2.5282217903775215</c:v>
                </c:pt>
                <c:pt idx="10">
                  <c:v>2.6719769755055607</c:v>
                </c:pt>
                <c:pt idx="11">
                  <c:v>2.7837186799236546</c:v>
                </c:pt>
                <c:pt idx="12">
                  <c:v>2.8695014591408921</c:v>
                </c:pt>
                <c:pt idx="13">
                  <c:v>2.9347509612514182</c:v>
                </c:pt>
                <c:pt idx="14">
                  <c:v>2.9840438311467938</c:v>
                </c:pt>
              </c:numCache>
            </c:numRef>
          </c:val>
        </c:ser>
        <c:axId val="55145600"/>
        <c:axId val="55147136"/>
        <c:axId val="52071040"/>
      </c:area3DChart>
      <c:catAx>
        <c:axId val="55145600"/>
        <c:scaling>
          <c:orientation val="minMax"/>
        </c:scaling>
        <c:axPos val="b"/>
        <c:majorTickMark val="none"/>
        <c:tickLblPos val="none"/>
        <c:crossAx val="55147136"/>
        <c:crosses val="autoZero"/>
        <c:auto val="1"/>
        <c:lblAlgn val="ctr"/>
        <c:lblOffset val="100"/>
      </c:catAx>
      <c:valAx>
        <c:axId val="55147136"/>
        <c:scaling>
          <c:orientation val="minMax"/>
        </c:scaling>
        <c:axPos val="l"/>
        <c:numFmt formatCode="General" sourceLinked="1"/>
        <c:majorTickMark val="none"/>
        <c:tickLblPos val="none"/>
        <c:crossAx val="55145600"/>
        <c:crosses val="autoZero"/>
        <c:crossBetween val="midCat"/>
      </c:valAx>
      <c:serAx>
        <c:axId val="52071040"/>
        <c:scaling>
          <c:orientation val="minMax"/>
        </c:scaling>
        <c:delete val="1"/>
        <c:axPos val="b"/>
        <c:tickLblPos val="none"/>
        <c:crossAx val="55147136"/>
        <c:crosses val="autoZero"/>
      </c:ser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perspective val="30"/>
    </c:view3D>
    <c:floor>
      <c:spPr>
        <a:noFill/>
        <a:ln w="9525">
          <a:noFill/>
        </a:ln>
      </c:spPr>
    </c:floor>
    <c:plotArea>
      <c:layout/>
      <c:area3DChart>
        <c:grouping val="standard"/>
        <c:ser>
          <c:idx val="0"/>
          <c:order val="0"/>
          <c:spPr>
            <a:solidFill>
              <a:srgbClr val="F3750D"/>
            </a:solidFill>
            <a:ln w="25400">
              <a:noFill/>
            </a:ln>
          </c:spPr>
          <c:val>
            <c:numRef>
              <c:f>Sheet1!$C$20:$C$34</c:f>
              <c:numCache>
                <c:formatCode>General</c:formatCode>
                <c:ptCount val="15"/>
                <c:pt idx="0">
                  <c:v>0.13080522747225393</c:v>
                </c:pt>
                <c:pt idx="1">
                  <c:v>0.29785141838077117</c:v>
                </c:pt>
                <c:pt idx="2">
                  <c:v>0.54796051761987252</c:v>
                </c:pt>
                <c:pt idx="3">
                  <c:v>0.86075705483624954</c:v>
                </c:pt>
                <c:pt idx="4">
                  <c:v>1.2027579858058681</c:v>
                </c:pt>
                <c:pt idx="5">
                  <c:v>1.5410523842847641</c:v>
                </c:pt>
                <c:pt idx="6">
                  <c:v>1.8516480718693624</c:v>
                </c:pt>
                <c:pt idx="7">
                  <c:v>2.1214464159913877</c:v>
                </c:pt>
                <c:pt idx="8">
                  <c:v>2.346361264566609</c:v>
                </c:pt>
                <c:pt idx="9">
                  <c:v>2.5282217903775215</c:v>
                </c:pt>
                <c:pt idx="10">
                  <c:v>2.6719769755055607</c:v>
                </c:pt>
                <c:pt idx="11">
                  <c:v>2.7837186799236546</c:v>
                </c:pt>
                <c:pt idx="12">
                  <c:v>2.8695014591408921</c:v>
                </c:pt>
                <c:pt idx="13">
                  <c:v>2.9347509612514182</c:v>
                </c:pt>
                <c:pt idx="14">
                  <c:v>2.9840438311467938</c:v>
                </c:pt>
              </c:numCache>
            </c:numRef>
          </c:val>
        </c:ser>
        <c:ser>
          <c:idx val="1"/>
          <c:order val="1"/>
          <c:spPr>
            <a:solidFill>
              <a:srgbClr val="0000FF"/>
            </a:solidFill>
            <a:ln w="25400">
              <a:noFill/>
            </a:ln>
          </c:spPr>
          <c:val>
            <c:numRef>
              <c:f>Sheet1!$D$20:$D$34</c:f>
              <c:numCache>
                <c:formatCode>General</c:formatCode>
                <c:ptCount val="15"/>
                <c:pt idx="0">
                  <c:v>2.6554755637427587</c:v>
                </c:pt>
                <c:pt idx="1">
                  <c:v>2.5370960202205848</c:v>
                </c:pt>
                <c:pt idx="2">
                  <c:v>2.3934981503825647</c:v>
                </c:pt>
                <c:pt idx="3">
                  <c:v>2.2217971840107862</c:v>
                </c:pt>
                <c:pt idx="4">
                  <c:v>2.0202289766391988</c:v>
                </c:pt>
                <c:pt idx="5">
                  <c:v>1.7890808222505901</c:v>
                </c:pt>
                <c:pt idx="6">
                  <c:v>1.5318247125665363</c:v>
                </c:pt>
                <c:pt idx="7">
                  <c:v>1.2562344736391478</c:v>
                </c:pt>
                <c:pt idx="8">
                  <c:v>0.97503116395737566</c:v>
                </c:pt>
                <c:pt idx="9">
                  <c:v>0.70536425463955965</c:v>
                </c:pt>
                <c:pt idx="10">
                  <c:v>0.46641599929352623</c:v>
                </c:pt>
                <c:pt idx="11">
                  <c:v>0.27495494615956073</c:v>
                </c:pt>
                <c:pt idx="12">
                  <c:v>0.13996912184945157</c:v>
                </c:pt>
                <c:pt idx="13">
                  <c:v>5.9073980623189581E-2</c:v>
                </c:pt>
                <c:pt idx="14">
                  <c:v>1.9622452920353462E-2</c:v>
                </c:pt>
              </c:numCache>
            </c:numRef>
          </c:val>
        </c:ser>
        <c:axId val="55164928"/>
        <c:axId val="55166464"/>
        <c:axId val="55153536"/>
      </c:area3DChart>
      <c:catAx>
        <c:axId val="55164928"/>
        <c:scaling>
          <c:orientation val="minMax"/>
        </c:scaling>
        <c:axPos val="b"/>
        <c:majorTickMark val="none"/>
        <c:tickLblPos val="none"/>
        <c:crossAx val="55166464"/>
        <c:crosses val="autoZero"/>
        <c:auto val="1"/>
        <c:lblAlgn val="ctr"/>
        <c:lblOffset val="100"/>
      </c:catAx>
      <c:valAx>
        <c:axId val="55166464"/>
        <c:scaling>
          <c:orientation val="minMax"/>
        </c:scaling>
        <c:axPos val="l"/>
        <c:numFmt formatCode="General" sourceLinked="1"/>
        <c:majorTickMark val="none"/>
        <c:tickLblPos val="none"/>
        <c:crossAx val="55164928"/>
        <c:crosses val="autoZero"/>
        <c:crossBetween val="midCat"/>
      </c:valAx>
      <c:serAx>
        <c:axId val="55153536"/>
        <c:scaling>
          <c:orientation val="minMax"/>
        </c:scaling>
        <c:delete val="1"/>
        <c:axPos val="b"/>
        <c:tickLblPos val="none"/>
        <c:crossAx val="55166464"/>
        <c:crosses val="autoZero"/>
      </c:ser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D62D8-CA1D-4403-87E7-D1E167752B4E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9F54C-7D3E-4D93-A11A-DEBEAC46A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Order Positive Loops cause exponential growth or decay. By engaging</a:t>
            </a:r>
            <a:r>
              <a:rPr lang="en-US" baseline="0" dirty="0" smtClean="0"/>
              <a:t> the positive, first order Public Engagement Loop, we might be able to cause the current state of the system (litter) to be lower than it would have been otherwise.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9F54C-7D3E-4D93-A11A-DEBEAC46A3A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9F54C-7D3E-4D93-A11A-DEBEAC46A3A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ABCA36-89ED-4BCB-8E9D-7F9B60422703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B1739B-B5E6-4BB9-81FE-97CA62681D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Relationship Id="rId9" Type="http://schemas.openxmlformats.org/officeDocument/2006/relationships/image" Target="../media/image2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Causal Loop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Design and Applications</a:t>
            </a:r>
          </a:p>
          <a:p>
            <a:endParaRPr lang="en-US" dirty="0" smtClean="0"/>
          </a:p>
          <a:p>
            <a:r>
              <a:rPr lang="en-US" dirty="0" smtClean="0"/>
              <a:t>Jeff </a:t>
            </a:r>
            <a:r>
              <a:rPr lang="en-US" dirty="0" err="1" smtClean="0"/>
              <a:t>Wasbes</a:t>
            </a:r>
            <a:endParaRPr lang="en-US" dirty="0" smtClean="0"/>
          </a:p>
          <a:p>
            <a:r>
              <a:rPr lang="en-US" dirty="0" smtClean="0"/>
              <a:t>Research Works, Inc.</a:t>
            </a:r>
          </a:p>
          <a:p>
            <a:r>
              <a:rPr lang="en-US" smtClean="0"/>
              <a:t>AEA Annual </a:t>
            </a:r>
            <a:r>
              <a:rPr lang="en-US" dirty="0" smtClean="0"/>
              <a:t>Conference, 2011</a:t>
            </a:r>
            <a:br>
              <a:rPr lang="en-US" dirty="0" smtClean="0"/>
            </a:br>
            <a:r>
              <a:rPr lang="en-US" dirty="0" smtClean="0"/>
              <a:t>Anaheim, CA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0"/>
            <a:ext cx="35814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Causal Loop Perspective…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16764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objects (variables) are nouns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971800"/>
            <a:ext cx="3495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410200"/>
            <a:ext cx="358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Constructing a Simple Diagram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16764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objects (variables) are nouns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33528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links show causality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4648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links have Polarity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34956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410200"/>
            <a:ext cx="358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Constructing a Simple Diagram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16764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objects (variables) are nouns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33528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links show causality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4648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links have Polarity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34956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3000" y="1295400"/>
          <a:ext cx="4038600" cy="3017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876800" y="3505200"/>
          <a:ext cx="4038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8288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increase in the amount of </a:t>
            </a:r>
            <a:r>
              <a:rPr lang="en-US" dirty="0" smtClean="0">
                <a:solidFill>
                  <a:srgbClr val="F3750D"/>
                </a:solidFill>
              </a:rPr>
              <a:t>Litter</a:t>
            </a:r>
            <a:r>
              <a:rPr lang="en-US" dirty="0" smtClean="0"/>
              <a:t> causes </a:t>
            </a:r>
            <a:r>
              <a:rPr lang="en-US" dirty="0" smtClean="0">
                <a:solidFill>
                  <a:srgbClr val="0000FF"/>
                </a:solidFill>
              </a:rPr>
              <a:t>Park Maintenance </a:t>
            </a:r>
            <a:r>
              <a:rPr lang="en-US" dirty="0" smtClean="0"/>
              <a:t>to change to a level of effort that is more than it would have otherwise been…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4958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decrease in the amount of </a:t>
            </a:r>
            <a:r>
              <a:rPr lang="en-US" dirty="0" smtClean="0">
                <a:solidFill>
                  <a:srgbClr val="F3750D"/>
                </a:solidFill>
              </a:rPr>
              <a:t>Litter</a:t>
            </a:r>
            <a:r>
              <a:rPr lang="en-US" dirty="0" smtClean="0"/>
              <a:t> causes </a:t>
            </a:r>
            <a:r>
              <a:rPr lang="en-US" dirty="0" smtClean="0">
                <a:solidFill>
                  <a:srgbClr val="0000FF"/>
                </a:solidFill>
              </a:rPr>
              <a:t>Park Maintenance </a:t>
            </a:r>
            <a:r>
              <a:rPr lang="en-US" dirty="0" smtClean="0"/>
              <a:t>to change to a level of effort that is less than it would have otherwise been…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3200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0" y="563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8382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Positive Link Polarity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3429000"/>
            <a:ext cx="838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OR</a:t>
            </a:r>
            <a:endParaRPr lang="en-US" sz="3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5562600" y="914400"/>
            <a:ext cx="2971800" cy="833296"/>
            <a:chOff x="990600" y="2667000"/>
            <a:chExt cx="4572000" cy="1433458"/>
          </a:xfrm>
        </p:grpSpPr>
        <p:sp>
          <p:nvSpPr>
            <p:cNvPr id="16" name="TextBox 15"/>
            <p:cNvSpPr txBox="1"/>
            <p:nvPr/>
          </p:nvSpPr>
          <p:spPr>
            <a:xfrm>
              <a:off x="990600" y="3352801"/>
              <a:ext cx="1295400" cy="529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Litter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69677" y="3200401"/>
              <a:ext cx="1992923" cy="900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Park Maintenance</a:t>
              </a:r>
            </a:p>
          </p:txBody>
        </p:sp>
        <p:cxnSp>
          <p:nvCxnSpPr>
            <p:cNvPr id="18" name="Curved Connector 17"/>
            <p:cNvCxnSpPr>
              <a:stCxn id="16" idx="0"/>
              <a:endCxn id="17" idx="0"/>
            </p:cNvCxnSpPr>
            <p:nvPr/>
          </p:nvCxnSpPr>
          <p:spPr>
            <a:xfrm rot="5400000" flipH="1" flipV="1">
              <a:off x="3026019" y="1812684"/>
              <a:ext cx="152400" cy="2927838"/>
            </a:xfrm>
            <a:prstGeom prst="curvedConnector3">
              <a:avLst>
                <a:gd name="adj1" fmla="val 648776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648200" y="2667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  <p:bldGraphic spid="5" grpId="0">
        <p:bldAsOne/>
      </p:bldGraphic>
      <p:bldP spid="6" grpId="0"/>
      <p:bldP spid="8" grpId="0"/>
      <p:bldP spid="13" grpId="0"/>
      <p:bldP spid="15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410200"/>
            <a:ext cx="358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Constructing a Simple Diagram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16764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objects (variables) are nouns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33528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links show causality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4648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links have Polarity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34956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6764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increase in the level of effort in </a:t>
            </a:r>
            <a:r>
              <a:rPr lang="en-US" dirty="0" smtClean="0">
                <a:solidFill>
                  <a:srgbClr val="0000FF"/>
                </a:solidFill>
              </a:rPr>
              <a:t>Park Maintenance</a:t>
            </a:r>
            <a:r>
              <a:rPr lang="en-US" dirty="0" smtClean="0"/>
              <a:t> causes the amount of </a:t>
            </a:r>
            <a:r>
              <a:rPr lang="en-US" dirty="0" smtClean="0">
                <a:solidFill>
                  <a:srgbClr val="F3750D"/>
                </a:solidFill>
              </a:rPr>
              <a:t>Litter</a:t>
            </a:r>
            <a:r>
              <a:rPr lang="en-US" dirty="0" smtClean="0"/>
              <a:t> to change to an amount less than it would have otherwise been…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4958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decrease in the level of effort in </a:t>
            </a:r>
            <a:r>
              <a:rPr lang="en-US" dirty="0" smtClean="0">
                <a:solidFill>
                  <a:srgbClr val="0000FF"/>
                </a:solidFill>
              </a:rPr>
              <a:t>Park Maintenance</a:t>
            </a:r>
            <a:r>
              <a:rPr lang="en-US" dirty="0" smtClean="0"/>
              <a:t> causes the amount of </a:t>
            </a:r>
            <a:r>
              <a:rPr lang="en-US" dirty="0" smtClean="0">
                <a:solidFill>
                  <a:srgbClr val="F3750D"/>
                </a:solidFill>
              </a:rPr>
              <a:t>Litter</a:t>
            </a:r>
            <a:r>
              <a:rPr lang="en-US" dirty="0" smtClean="0"/>
              <a:t> to change to an amount greater than it would have otherwise been…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3200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0" y="563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8382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Negative Link Polarity</a:t>
            </a:r>
            <a:endParaRPr lang="en-US" sz="3200" dirty="0"/>
          </a:p>
        </p:txBody>
      </p:sp>
      <p:graphicFrame>
        <p:nvGraphicFramePr>
          <p:cNvPr id="16" name="Chart 15"/>
          <p:cNvGraphicFramePr/>
          <p:nvPr/>
        </p:nvGraphicFramePr>
        <p:xfrm>
          <a:off x="4724400" y="1143000"/>
          <a:ext cx="4191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572000" y="3505200"/>
          <a:ext cx="4267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81200" y="3429000"/>
            <a:ext cx="838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OR</a:t>
            </a:r>
            <a:endParaRPr lang="en-US" sz="3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5638800" y="685800"/>
            <a:ext cx="2971800" cy="690265"/>
            <a:chOff x="990600" y="3200400"/>
            <a:chExt cx="4572000" cy="995065"/>
          </a:xfrm>
        </p:grpSpPr>
        <p:sp>
          <p:nvSpPr>
            <p:cNvPr id="19" name="TextBox 18"/>
            <p:cNvSpPr txBox="1"/>
            <p:nvPr/>
          </p:nvSpPr>
          <p:spPr>
            <a:xfrm>
              <a:off x="990600" y="3352800"/>
              <a:ext cx="1295400" cy="443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Litter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96916" y="3200400"/>
              <a:ext cx="2165684" cy="754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Park Maintenance</a:t>
              </a:r>
            </a:p>
          </p:txBody>
        </p:sp>
        <p:cxnSp>
          <p:nvCxnSpPr>
            <p:cNvPr id="21" name="Curved Connector 20"/>
            <p:cNvCxnSpPr>
              <a:stCxn id="20" idx="2"/>
              <a:endCxn id="19" idx="2"/>
            </p:cNvCxnSpPr>
            <p:nvPr/>
          </p:nvCxnSpPr>
          <p:spPr>
            <a:xfrm rot="5400000" flipH="1">
              <a:off x="2979940" y="2454841"/>
              <a:ext cx="158176" cy="2841458"/>
            </a:xfrm>
            <a:prstGeom prst="curvedConnector3">
              <a:avLst>
                <a:gd name="adj1" fmla="val -396140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371600" y="3733800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5" grpId="0"/>
      <p:bldGraphic spid="16" grpId="0">
        <p:bldAsOne/>
      </p:bldGraphic>
      <p:bldGraphic spid="17" grpId="0">
        <p:bldAsOne/>
      </p:bldGraphic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410200"/>
            <a:ext cx="358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Constructing a Simple Diagram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1600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All objects (variables) are nouns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2514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All links show causality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3429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All links have Polarity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4343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All loops have polarity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34956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/>
          </a:bodyPr>
          <a:lstStyle/>
          <a:p>
            <a:r>
              <a:rPr lang="en-US" dirty="0" smtClean="0"/>
              <a:t>Balancing/Negative Loops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286000"/>
            <a:ext cx="2819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Balancing 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Order Loops generate Goal-Seeking Behavior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00200"/>
            <a:ext cx="6096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dirty="0" smtClean="0"/>
              <a:t>Reinforcing/Positive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2895600" cy="23317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Reinforcing 1</a:t>
            </a:r>
            <a:r>
              <a:rPr lang="en-US" baseline="30000" dirty="0" smtClean="0"/>
              <a:t>st</a:t>
            </a:r>
            <a:r>
              <a:rPr lang="en-US" dirty="0" smtClean="0"/>
              <a:t> order loops generate exponential growth or decay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828800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410200"/>
            <a:ext cx="358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Constructing a Simple Diagram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1600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All objects (variables) are nouns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2514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All links show causality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3429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All links have Polarity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4343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All loops have polarity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5334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…and the important ones should have names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34956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362200"/>
            <a:ext cx="34956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The what and the why…</a:t>
            </a:r>
          </a:p>
          <a:p>
            <a:r>
              <a:rPr lang="en-US" dirty="0" smtClean="0"/>
              <a:t>Mechanics</a:t>
            </a:r>
          </a:p>
          <a:p>
            <a:pPr lvl="1"/>
            <a:r>
              <a:rPr lang="en-US" dirty="0" smtClean="0"/>
              <a:t>The how…</a:t>
            </a:r>
          </a:p>
          <a:p>
            <a:r>
              <a:rPr lang="en-US" dirty="0" smtClean="0"/>
              <a:t>Structure and Behavior</a:t>
            </a:r>
          </a:p>
          <a:p>
            <a:r>
              <a:rPr lang="en-US" dirty="0" smtClean="0"/>
              <a:t>Some tips</a:t>
            </a:r>
          </a:p>
          <a:p>
            <a:pPr lvl="1"/>
            <a:r>
              <a:rPr lang="en-US" dirty="0" smtClean="0"/>
              <a:t>On good diagramming practice</a:t>
            </a:r>
          </a:p>
          <a:p>
            <a:r>
              <a:rPr lang="en-US" dirty="0" smtClean="0"/>
              <a:t>Cautions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791200" y="2514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What story does this diagram tell?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91200" y="1524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Show important delays in the system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34956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62200"/>
            <a:ext cx="36576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362200"/>
            <a:ext cx="365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362200"/>
            <a:ext cx="36766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2362200"/>
            <a:ext cx="36766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391400" cy="838200"/>
          </a:xfrm>
        </p:spPr>
        <p:txBody>
          <a:bodyPr/>
          <a:lstStyle/>
          <a:p>
            <a:r>
              <a:rPr lang="en-US" dirty="0" smtClean="0"/>
              <a:t>Fixes that Fail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828800"/>
            <a:ext cx="5499474" cy="365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905000"/>
            <a:ext cx="312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Map the structure leading the problem symptoms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Map the structure leading to the unintended consequences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Identify the fundamental causes to the problem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52578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Find connections between both sets of loops…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Find high-leverage interventions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Are there new unintended consequences?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/>
          <p:cNvSpPr>
            <a:spLocks noGrp="1"/>
          </p:cNvSpPr>
          <p:nvPr>
            <p:ph type="title"/>
          </p:nvPr>
        </p:nvSpPr>
        <p:spPr>
          <a:xfrm>
            <a:off x="6019800" y="5638800"/>
            <a:ext cx="3124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Fundamental Cause…?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90600"/>
            <a:ext cx="56197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90600"/>
            <a:ext cx="56197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990600"/>
            <a:ext cx="56197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990600"/>
            <a:ext cx="56197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990600"/>
            <a:ext cx="56197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990600"/>
            <a:ext cx="56197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990600"/>
            <a:ext cx="56197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Archetypes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aide to understanding structure and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Limits to Growth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1408113"/>
            <a:ext cx="847725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Limits to Growth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6" y="1408114"/>
            <a:ext cx="4231972" cy="2020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429000"/>
            <a:ext cx="55386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Shifting the Burden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3962399" cy="3888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2284" y="1828800"/>
            <a:ext cx="482171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Eroding Goals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838200"/>
            <a:ext cx="47625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469556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Escalation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48316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9625" y="1209675"/>
            <a:ext cx="4524375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Success to the Successful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2475" y="1447800"/>
            <a:ext cx="458152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38400"/>
            <a:ext cx="460224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Causal Loop Diagrams?</a:t>
            </a:r>
          </a:p>
          <a:p>
            <a:pPr lvl="1"/>
            <a:r>
              <a:rPr lang="en-US" dirty="0" smtClean="0"/>
              <a:t>An important tool for representing the feedback structure of systems</a:t>
            </a:r>
          </a:p>
          <a:p>
            <a:r>
              <a:rPr lang="en-US" dirty="0" smtClean="0"/>
              <a:t>They are useful for</a:t>
            </a:r>
          </a:p>
          <a:p>
            <a:pPr lvl="1"/>
            <a:r>
              <a:rPr lang="en-US" dirty="0" smtClean="0"/>
              <a:t>Quickly capturing hypotheses about the causes of dynamics</a:t>
            </a:r>
          </a:p>
          <a:p>
            <a:pPr lvl="1"/>
            <a:r>
              <a:rPr lang="en-US" dirty="0" smtClean="0"/>
              <a:t>Eliciting and capturing the mental models of individuals or teams</a:t>
            </a:r>
          </a:p>
          <a:p>
            <a:pPr lvl="1"/>
            <a:r>
              <a:rPr lang="en-US" dirty="0" smtClean="0"/>
              <a:t>Communicating important feedbacks you think might be responsible for a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6705600" y="10668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Choose the Appropriate Level of  Aggregation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705600" y="3733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Make the goals of negative loops explicit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05600" y="48006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Distinguish between actual and perceived conditions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05600" y="22098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Your diagram should communicate a story – don’t overcomplicate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56197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6705600" y="7620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Minimize Clutter</a:t>
            </a: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56197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6705600" y="7620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Minimize Clutter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79842" y="3168203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Model the System to Solve the Problem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05600" y="4395787"/>
            <a:ext cx="2438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00FF"/>
                </a:solidFill>
              </a:rPr>
              <a:t>Vensim</a:t>
            </a:r>
            <a:r>
              <a:rPr lang="en-US" sz="2200" dirty="0" smtClean="0">
                <a:solidFill>
                  <a:srgbClr val="0000FF"/>
                </a:solidFill>
              </a:rPr>
              <a:t> PLE:</a:t>
            </a:r>
          </a:p>
          <a:p>
            <a:r>
              <a:rPr lang="en-US" sz="2200" dirty="0" smtClean="0">
                <a:solidFill>
                  <a:srgbClr val="0000FF"/>
                </a:solidFill>
              </a:rPr>
              <a:t>www.vensim.com</a:t>
            </a:r>
          </a:p>
          <a:p>
            <a:endParaRPr lang="en-US" sz="2200" dirty="0" smtClean="0">
              <a:solidFill>
                <a:srgbClr val="0000FF"/>
              </a:solidFill>
            </a:endParaRPr>
          </a:p>
          <a:p>
            <a:r>
              <a:rPr lang="en-US" sz="2200" dirty="0" smtClean="0">
                <a:solidFill>
                  <a:srgbClr val="0000FF"/>
                </a:solidFill>
              </a:rPr>
              <a:t>A free software package for formulating SD models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05600" y="1676400"/>
            <a:ext cx="198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Organize your diagram to minimize crossed lines</a:t>
            </a:r>
            <a:endParaRPr lang="en-US" sz="2200" dirty="0">
              <a:solidFill>
                <a:srgbClr val="0000FF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90600"/>
            <a:ext cx="56197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Argyris</a:t>
            </a:r>
            <a:r>
              <a:rPr lang="en-US" dirty="0" smtClean="0"/>
              <a:t>, C. and </a:t>
            </a:r>
            <a:r>
              <a:rPr lang="en-US" dirty="0" err="1" smtClean="0"/>
              <a:t>Schön</a:t>
            </a:r>
            <a:r>
              <a:rPr lang="en-US" dirty="0" smtClean="0"/>
              <a:t>, D. (1974) </a:t>
            </a:r>
            <a:r>
              <a:rPr lang="en-US" i="1" dirty="0" smtClean="0"/>
              <a:t>Theory in practice: Increasing professional effectiveness</a:t>
            </a:r>
            <a:r>
              <a:rPr lang="en-US" dirty="0" smtClean="0"/>
              <a:t>, San Francisco: </a:t>
            </a:r>
            <a:r>
              <a:rPr lang="en-US" dirty="0" err="1" smtClean="0"/>
              <a:t>Jossey</a:t>
            </a:r>
            <a:r>
              <a:rPr lang="en-US" dirty="0" smtClean="0"/>
              <a:t>-Bass.</a:t>
            </a:r>
          </a:p>
          <a:p>
            <a:r>
              <a:rPr lang="en-US" dirty="0" smtClean="0"/>
              <a:t>Braun, William. 2002. </a:t>
            </a:r>
            <a:r>
              <a:rPr lang="en-US" i="1" dirty="0" smtClean="0"/>
              <a:t>The System Archetypes. </a:t>
            </a:r>
          </a:p>
          <a:p>
            <a:r>
              <a:rPr lang="en-US" dirty="0" smtClean="0"/>
              <a:t>Richardson, GP. 1986. </a:t>
            </a:r>
            <a:r>
              <a:rPr lang="en-US" i="1" dirty="0" smtClean="0"/>
              <a:t>Problems with Causal Loop Diagrams</a:t>
            </a:r>
            <a:r>
              <a:rPr lang="en-US" dirty="0" smtClean="0"/>
              <a:t>. System Dynamics Review 2(2):158-170.</a:t>
            </a:r>
            <a:endParaRPr lang="en-US" smtClean="0"/>
          </a:p>
          <a:p>
            <a:r>
              <a:rPr lang="en-US" smtClean="0"/>
              <a:t>Sterman</a:t>
            </a:r>
            <a:r>
              <a:rPr lang="en-US" dirty="0" smtClean="0"/>
              <a:t>, JD. 2000. </a:t>
            </a:r>
            <a:r>
              <a:rPr lang="en-US" i="1" dirty="0" smtClean="0"/>
              <a:t>Business Dynamics: Systems Thinking and Modeling for a Complex World.</a:t>
            </a:r>
            <a:r>
              <a:rPr lang="en-US" dirty="0" smtClean="0"/>
              <a:t> Irwin McGraw-Hill: Boston.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838200"/>
            <a:ext cx="8229600" cy="78028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follow-up or questions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82296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Jeff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Wasbes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jwasbes@researchworks.org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jwasbes@gmail.com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endogenous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Discovering and representing feedback processes that encourage “Policy Resistance”</a:t>
            </a:r>
          </a:p>
          <a:p>
            <a:r>
              <a:rPr lang="en-US" dirty="0" smtClean="0"/>
              <a:t>Identifying Confounding Variables and Sources of Ambiguity</a:t>
            </a:r>
          </a:p>
          <a:p>
            <a:r>
              <a:rPr lang="en-US" dirty="0" smtClean="0"/>
              <a:t>Cognitive Maps and “Fundamental Attribution Error”</a:t>
            </a:r>
          </a:p>
          <a:p>
            <a:pPr lvl="1"/>
            <a:r>
              <a:rPr lang="en-US" dirty="0" smtClean="0"/>
              <a:t>How might the behavior change if the structure of the system is altered?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64886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Sterman</a:t>
            </a:r>
            <a:r>
              <a:rPr lang="en-US" dirty="0" smtClean="0"/>
              <a:t>, 2000.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93520"/>
          </a:xfrm>
        </p:spPr>
        <p:txBody>
          <a:bodyPr/>
          <a:lstStyle/>
          <a:p>
            <a:r>
              <a:rPr lang="en-US" dirty="0" smtClean="0"/>
              <a:t>Early and Often</a:t>
            </a:r>
          </a:p>
          <a:p>
            <a:r>
              <a:rPr lang="en-US" dirty="0" smtClean="0"/>
              <a:t>An iterative process as we learn more about the system and its behavior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505200"/>
            <a:ext cx="8229600" cy="8382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Why…?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343400"/>
            <a:ext cx="8229600" cy="1493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Bounded Rationality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/>
              <a:t>7 ± 2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01000" cy="1162050"/>
          </a:xfrm>
        </p:spPr>
        <p:txBody>
          <a:bodyPr/>
          <a:lstStyle/>
          <a:p>
            <a:r>
              <a:rPr lang="en-US" sz="4800" dirty="0" err="1" smtClean="0"/>
              <a:t>Argyris</a:t>
            </a:r>
            <a:r>
              <a:rPr lang="en-US" sz="4800" dirty="0" smtClean="0"/>
              <a:t>: Double Loop Learning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91000" cy="4572000"/>
          </a:xfrm>
        </p:spPr>
        <p:txBody>
          <a:bodyPr/>
          <a:lstStyle/>
          <a:p>
            <a:r>
              <a:rPr lang="en-US" dirty="0" smtClean="0"/>
              <a:t>Action causes consequence</a:t>
            </a:r>
          </a:p>
          <a:p>
            <a:r>
              <a:rPr lang="en-US" dirty="0" smtClean="0"/>
              <a:t>Consequence affects action (more or less of the same)</a:t>
            </a:r>
          </a:p>
          <a:p>
            <a:r>
              <a:rPr lang="en-US" dirty="0" smtClean="0"/>
              <a:t>Single Loop Learning</a:t>
            </a:r>
          </a:p>
          <a:p>
            <a:r>
              <a:rPr lang="en-US" dirty="0" smtClean="0"/>
              <a:t>Works within the same Governing Rule Boundaries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35623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01000" cy="1162050"/>
          </a:xfrm>
        </p:spPr>
        <p:txBody>
          <a:bodyPr/>
          <a:lstStyle/>
          <a:p>
            <a:r>
              <a:rPr lang="en-US" sz="4800" dirty="0" err="1" smtClean="0"/>
              <a:t>Argyris</a:t>
            </a:r>
            <a:r>
              <a:rPr lang="en-US" sz="4800" dirty="0" smtClean="0"/>
              <a:t>: Double Loop Learning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91000" cy="4572000"/>
          </a:xfrm>
        </p:spPr>
        <p:txBody>
          <a:bodyPr/>
          <a:lstStyle/>
          <a:p>
            <a:r>
              <a:rPr lang="en-US" dirty="0" smtClean="0"/>
              <a:t>Action causes consequence</a:t>
            </a:r>
          </a:p>
          <a:p>
            <a:r>
              <a:rPr lang="en-US" dirty="0" smtClean="0"/>
              <a:t>Consequence causes reconsideration of Rule Boundaries</a:t>
            </a:r>
          </a:p>
          <a:p>
            <a:r>
              <a:rPr lang="en-US" dirty="0" smtClean="0"/>
              <a:t>Double Loop Learning</a:t>
            </a:r>
          </a:p>
          <a:p>
            <a:r>
              <a:rPr lang="en-US" dirty="0" smtClean="0"/>
              <a:t>Realigns the system through valid information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5623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CLDs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655320"/>
          </a:xfrm>
        </p:spPr>
        <p:txBody>
          <a:bodyPr/>
          <a:lstStyle/>
          <a:p>
            <a:r>
              <a:rPr lang="en-US" dirty="0" smtClean="0"/>
              <a:t>Litter in a Public Park (a simple example)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3429000"/>
            <a:ext cx="16002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DGS Personnel and Resources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9400" y="3429000"/>
            <a:ext cx="1905000" cy="1219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0" y="3429000"/>
            <a:ext cx="1371600" cy="1219200"/>
          </a:xfrm>
          <a:prstGeom prst="rect">
            <a:avLst/>
          </a:prstGeom>
          <a:solidFill>
            <a:srgbClr val="AE6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Clean Park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15200" y="3429000"/>
            <a:ext cx="1524000" cy="1219200"/>
          </a:xfrm>
          <a:prstGeom prst="rect">
            <a:avLst/>
          </a:prstGeom>
          <a:solidFill>
            <a:srgbClr val="E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Increased Use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>
          <a:xfrm>
            <a:off x="2133600" y="4038600"/>
            <a:ext cx="685800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  <a:endCxn id="9" idx="1"/>
          </p:cNvCxnSpPr>
          <p:nvPr/>
        </p:nvCxnSpPr>
        <p:spPr>
          <a:xfrm>
            <a:off x="6705600" y="4038600"/>
            <a:ext cx="609600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>
          <a:xfrm>
            <a:off x="4724400" y="4038600"/>
            <a:ext cx="609600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2"/>
            <a:endCxn id="7" idx="2"/>
          </p:cNvCxnSpPr>
          <p:nvPr/>
        </p:nvCxnSpPr>
        <p:spPr>
          <a:xfrm rot="5400000">
            <a:off x="4895850" y="3524250"/>
            <a:ext cx="12700" cy="2247900"/>
          </a:xfrm>
          <a:prstGeom prst="bentConnector3">
            <a:avLst>
              <a:gd name="adj1" fmla="val 7276057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1686</TotalTime>
  <Words>728</Words>
  <Application>Microsoft Office PowerPoint</Application>
  <PresentationFormat>On-screen Show (4:3)</PresentationFormat>
  <Paragraphs>144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Causal Loop Diagrams</vt:lpstr>
      <vt:lpstr>Presentation Outline</vt:lpstr>
      <vt:lpstr>Introduction</vt:lpstr>
      <vt:lpstr>An endogenous point of view</vt:lpstr>
      <vt:lpstr>When…?</vt:lpstr>
      <vt:lpstr>Argyris: Double Loop Learning</vt:lpstr>
      <vt:lpstr>Argyris: Double Loop Learning</vt:lpstr>
      <vt:lpstr>Mechanics of CLDs</vt:lpstr>
      <vt:lpstr>The problem…</vt:lpstr>
      <vt:lpstr>A Causal Loop Perspective…</vt:lpstr>
      <vt:lpstr>Constructing a Simple Diagram</vt:lpstr>
      <vt:lpstr>Constructing a Simple Diagram</vt:lpstr>
      <vt:lpstr>Slide 13</vt:lpstr>
      <vt:lpstr>Constructing a Simple Diagram</vt:lpstr>
      <vt:lpstr>Slide 15</vt:lpstr>
      <vt:lpstr>Constructing a Simple Diagram</vt:lpstr>
      <vt:lpstr>Balancing/Negative Loops</vt:lpstr>
      <vt:lpstr>Reinforcing/Positive Loops</vt:lpstr>
      <vt:lpstr>Constructing a Simple Diagram</vt:lpstr>
      <vt:lpstr>Slide 20</vt:lpstr>
      <vt:lpstr>Fixes that Fail</vt:lpstr>
      <vt:lpstr>Fundamental Cause…?</vt:lpstr>
      <vt:lpstr>Systems Archetypes</vt:lpstr>
      <vt:lpstr>Limits to Growth</vt:lpstr>
      <vt:lpstr>Limits to Growth</vt:lpstr>
      <vt:lpstr>Shifting the Burden</vt:lpstr>
      <vt:lpstr>Eroding Goals</vt:lpstr>
      <vt:lpstr>Escalation</vt:lpstr>
      <vt:lpstr>Success to the Successful</vt:lpstr>
      <vt:lpstr>Slide 30</vt:lpstr>
      <vt:lpstr>Slide 31</vt:lpstr>
      <vt:lpstr>Slide 32</vt:lpstr>
      <vt:lpstr>References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Jeff</cp:lastModifiedBy>
  <cp:revision>131</cp:revision>
  <dcterms:created xsi:type="dcterms:W3CDTF">2011-08-05T20:25:15Z</dcterms:created>
  <dcterms:modified xsi:type="dcterms:W3CDTF">2011-11-07T21:50:12Z</dcterms:modified>
</cp:coreProperties>
</file>