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78" r:id="rId4"/>
    <p:sldId id="269" r:id="rId5"/>
    <p:sldId id="279" r:id="rId6"/>
    <p:sldId id="280" r:id="rId7"/>
    <p:sldId id="282" r:id="rId8"/>
    <p:sldId id="276" r:id="rId9"/>
    <p:sldId id="271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63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ula\Documents\Pipes%20Research%20Services\Presentations\AEA%202012%20NEAT%20Chart%20OD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92429337023898"/>
          <c:y val="0.16103881878480009"/>
          <c:w val="0.7428639670040118"/>
          <c:h val="0.820763607144466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'[NEAT Analysis by Development Phase 2011-2012.xlsx]Data'!$O$1</c:f>
              <c:strCache>
                <c:ptCount val="1"/>
                <c:pt idx="0">
                  <c:v>Average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9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2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3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6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7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0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4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5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'[NEAT Analysis by Development Phase 2011-2012.xlsx]Data'!$A$2:$A$37</c:f>
              <c:strCache>
                <c:ptCount val="36"/>
                <c:pt idx="0">
                  <c:v>BOARD LEADERSHIP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HUMAN RESOURCES: OVERALL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FINANCIAL MANAGEMENT</c:v>
                </c:pt>
                <c:pt idx="9">
                  <c:v> </c:v>
                </c:pt>
                <c:pt idx="10">
                  <c:v> </c:v>
                </c:pt>
                <c:pt idx="11">
                  <c:v> </c:v>
                </c:pt>
                <c:pt idx="12">
                  <c:v>FUND DEVELOPMENT</c:v>
                </c:pt>
                <c:pt idx="13">
                  <c:v> </c:v>
                </c:pt>
                <c:pt idx="14">
                  <c:v> </c:v>
                </c:pt>
                <c:pt idx="15">
                  <c:v> </c:v>
                </c:pt>
                <c:pt idx="16">
                  <c:v>PROGRAM STRATEGIES &amp; OUTCOMES</c:v>
                </c:pt>
                <c:pt idx="17">
                  <c:v> </c:v>
                </c:pt>
                <c:pt idx="18">
                  <c:v> </c:v>
                </c:pt>
                <c:pt idx="19">
                  <c:v> </c:v>
                </c:pt>
                <c:pt idx="20">
                  <c:v>COMMUNITY RELATIONSHIPS</c:v>
                </c:pt>
                <c:pt idx="21">
                  <c:v> </c:v>
                </c:pt>
                <c:pt idx="22">
                  <c:v> </c:v>
                </c:pt>
                <c:pt idx="23">
                  <c:v> </c:v>
                </c:pt>
                <c:pt idx="24">
                  <c:v>TECHNOLOGY</c:v>
                </c:pt>
                <c:pt idx="25">
                  <c:v> </c:v>
                </c:pt>
                <c:pt idx="26">
                  <c:v> </c:v>
                </c:pt>
                <c:pt idx="27">
                  <c:v> </c:v>
                </c:pt>
                <c:pt idx="28">
                  <c:v>FACILITIES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2">
                  <c:v>OVERALL</c:v>
                </c:pt>
                <c:pt idx="33">
                  <c:v> </c:v>
                </c:pt>
                <c:pt idx="34">
                  <c:v> </c:v>
                </c:pt>
                <c:pt idx="35">
                  <c:v> </c:v>
                </c:pt>
              </c:strCache>
            </c:strRef>
          </c:cat>
          <c:val>
            <c:numRef>
              <c:f>'[NEAT Analysis by Development Phase 2011-2012.xlsx]Data'!$O$2:$O$37</c:f>
              <c:numCache>
                <c:formatCode>0.000</c:formatCode>
                <c:ptCount val="36"/>
                <c:pt idx="1">
                  <c:v>0.95833333333333348</c:v>
                </c:pt>
                <c:pt idx="2">
                  <c:v>0.84166666666666679</c:v>
                </c:pt>
                <c:pt idx="3">
                  <c:v>0.6333333333333333</c:v>
                </c:pt>
                <c:pt idx="5">
                  <c:v>0.93500000000000005</c:v>
                </c:pt>
                <c:pt idx="6">
                  <c:v>0.76100000000000001</c:v>
                </c:pt>
                <c:pt idx="7">
                  <c:v>0.66691666666666671</c:v>
                </c:pt>
                <c:pt idx="9">
                  <c:v>0.9554999999999999</c:v>
                </c:pt>
                <c:pt idx="10">
                  <c:v>0.79466666666666663</c:v>
                </c:pt>
                <c:pt idx="11">
                  <c:v>0.57441666666666669</c:v>
                </c:pt>
                <c:pt idx="13">
                  <c:v>1</c:v>
                </c:pt>
                <c:pt idx="14">
                  <c:v>0.9345</c:v>
                </c:pt>
                <c:pt idx="15">
                  <c:v>0.79166666666666663</c:v>
                </c:pt>
                <c:pt idx="17">
                  <c:v>0.98333333333333339</c:v>
                </c:pt>
                <c:pt idx="18">
                  <c:v>0.92849999999999999</c:v>
                </c:pt>
                <c:pt idx="19">
                  <c:v>0.63875000000000004</c:v>
                </c:pt>
                <c:pt idx="21">
                  <c:v>1</c:v>
                </c:pt>
                <c:pt idx="22">
                  <c:v>0.81666666666666654</c:v>
                </c:pt>
                <c:pt idx="23">
                  <c:v>0.44400000000000012</c:v>
                </c:pt>
                <c:pt idx="25">
                  <c:v>0.95008333333333328</c:v>
                </c:pt>
                <c:pt idx="26">
                  <c:v>0.78549999999999998</c:v>
                </c:pt>
                <c:pt idx="27">
                  <c:v>0.63891666666666669</c:v>
                </c:pt>
                <c:pt idx="29">
                  <c:v>0.78566666666666662</c:v>
                </c:pt>
                <c:pt idx="30">
                  <c:v>0.83325000000000005</c:v>
                </c:pt>
                <c:pt idx="31">
                  <c:v>0.41250000000000003</c:v>
                </c:pt>
                <c:pt idx="33">
                  <c:v>0.94491666666666685</c:v>
                </c:pt>
                <c:pt idx="34">
                  <c:v>0.82433333333333325</c:v>
                </c:pt>
                <c:pt idx="35">
                  <c:v>0.61699999999999988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141145984"/>
        <c:axId val="141147520"/>
      </c:barChart>
      <c:catAx>
        <c:axId val="1411459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41147520"/>
        <c:crosses val="autoZero"/>
        <c:auto val="1"/>
        <c:lblAlgn val="ctr"/>
        <c:lblOffset val="100"/>
        <c:noMultiLvlLbl val="0"/>
      </c:catAx>
      <c:valAx>
        <c:axId val="141147520"/>
        <c:scaling>
          <c:orientation val="minMax"/>
          <c:max val="1"/>
        </c:scaling>
        <c:delete val="0"/>
        <c:axPos val="t"/>
        <c:majorGridlines>
          <c:spPr>
            <a:ln w="38100">
              <a:solidFill>
                <a:schemeClr val="tx1"/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141145984"/>
        <c:crosses val="autoZero"/>
        <c:crossBetween val="between"/>
        <c:majorUnit val="0.25"/>
      </c:valAx>
      <c:spPr>
        <a:solidFill>
          <a:schemeClr val="bg1">
            <a:lumMod val="95000"/>
          </a:schemeClr>
        </a:solidFill>
      </c:spPr>
    </c:plotArea>
    <c:legend>
      <c:legendPos val="t"/>
      <c:legendEntry>
        <c:idx val="0"/>
        <c:delete val="1"/>
      </c:legendEntry>
      <c:legendEntry>
        <c:idx val="1"/>
        <c:txPr>
          <a:bodyPr/>
          <a:lstStyle/>
          <a:p>
            <a:pPr rtl="0">
              <a:defRPr sz="2400"/>
            </a:pPr>
            <a:endParaRPr lang="en-US"/>
          </a:p>
        </c:txPr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ayout>
        <c:manualLayout>
          <c:xMode val="edge"/>
          <c:yMode val="edge"/>
          <c:x val="7.5233595800524938E-2"/>
          <c:y val="6.2299504228638088E-4"/>
          <c:w val="0.86444319460067487"/>
          <c:h val="8.2827354913969073E-2"/>
        </c:manualLayout>
      </c:layout>
      <c:overlay val="0"/>
      <c:txPr>
        <a:bodyPr/>
        <a:lstStyle/>
        <a:p>
          <a:pPr rtl="0"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0.29524</cdr:x>
      <cdr:y>0.02778</cdr:y>
    </cdr:from>
    <cdr:to>
      <cdr:x>0.40086</cdr:x>
      <cdr:y>0.10272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152400"/>
          <a:ext cx="845066" cy="411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Infrastructure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0.53333</cdr:x>
      <cdr:y>0.02987</cdr:y>
    </cdr:from>
    <cdr:to>
      <cdr:x>0.63895</cdr:x>
      <cdr:y>0.08333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67200" y="163878"/>
          <a:ext cx="845066" cy="293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Growth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0.74286</cdr:x>
      <cdr:y>0.02693</cdr:y>
    </cdr:from>
    <cdr:to>
      <cdr:x>0.85702</cdr:x>
      <cdr:y>0.08333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3600" y="147775"/>
          <a:ext cx="913394" cy="309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Sustainability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DF266-49F8-4C10-BACD-39988C201C1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8E20-A803-4B3A-8AA4-D80C40BDF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6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1AAD-58E9-4C42-A92A-3D298466C8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CEB53-BBED-4C76-97D2-17C2C4F09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54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8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r>
              <a:rPr lang="en-US" baseline="0" dirty="0" smtClean="0"/>
              <a:t> and acronyms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9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0" dirty="0" smtClean="0"/>
              <a:t> program areas.  NEAT supports Capacity Building services.  ACAM in an Intermediary Organization role influences priorities and goals for NEAT.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86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Wide range in membership.  6-member committee represents the membership; oversight of project and develop recommended system for board approval.  NEAT</a:t>
            </a:r>
            <a:r>
              <a:rPr lang="en-US" baseline="0" dirty="0" smtClean="0"/>
              <a:t> requirements: flexible and relevant for all members; help members develop capacity building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07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Role: research and measures.  My</a:t>
            </a:r>
            <a:r>
              <a:rPr lang="en-US" baseline="0" dirty="0" smtClean="0"/>
              <a:t> goals=clients’ goals.  Goal consensus but stakeholders had different perspectives that benefitted the project.  In IO role, ACAM concerned with members’ and funders’ needs.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Dimensions:</a:t>
            </a:r>
            <a:r>
              <a:rPr lang="en-US" baseline="0" dirty="0" smtClean="0"/>
              <a:t> Elements are multi-dimensional; not a stair-step process to capacity; promotes flexibility. ODP: meets need to identify levels of capacity; Indicators meet need for evidence-based.  Human Resource example shows examples of dimensions and indicators.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02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Features of Final Reports meet </a:t>
            </a:r>
            <a:r>
              <a:rPr lang="en-US" dirty="0" err="1" smtClean="0"/>
              <a:t>CAMs’</a:t>
            </a:r>
            <a:r>
              <a:rPr lang="en-US" dirty="0" smtClean="0"/>
              <a:t> organizational needs and enable</a:t>
            </a:r>
            <a:r>
              <a:rPr lang="en-US" baseline="0" dirty="0" smtClean="0"/>
              <a:t> ACAM to report on individual organizations as well as the entire alliance.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5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Shared</a:t>
            </a:r>
            <a:r>
              <a:rPr lang="en-US" baseline="0" dirty="0" smtClean="0"/>
              <a:t> leadership provided needed input from all stakeholders.  Helpful that consultant was familiar with ACAM, its programs, and relationships.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EB53-BBED-4C76-97D2-17C2C4F098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1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EE8-B2B5-4A27-8C80-459878BC5F33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8A0E-8024-491E-8F3A-C1893E01C521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8D18-DCEB-4A0B-9B5F-111C2289F584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0EE5-1D34-41EF-8E14-C640BBCE0007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C062-FEAE-46A0-939A-39CF823A6B7E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56AB-7266-46EC-92F5-86538BA9A74E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FACC-C4D6-4EF4-BA34-C7379445E2E9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6579-8B00-46D9-865F-41FBA856E866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B79-3BDB-40B8-9CC9-71B41B8E5230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CE49-208C-4A74-A99F-1FEAFE29007B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671-CC5B-4879-B8F5-76927A0E633B}" type="datetime1">
              <a:rPr lang="en-US" smtClean="0"/>
              <a:t>10/23/2012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07F825-020A-4EF7-99D8-7CC1183DF2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E72465-AE4F-4F7C-8473-09CEFB16B402}" type="datetime1">
              <a:rPr lang="en-US" smtClean="0"/>
              <a:t>10/23/2012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198" y="609600"/>
            <a:ext cx="80010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Collaborative Capacity Building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784" y="2057400"/>
            <a:ext cx="64008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b="1" cap="none" dirty="0" smtClean="0">
                <a:solidFill>
                  <a:srgbClr val="FF0000"/>
                </a:solidFill>
              </a:rPr>
              <a:t>Developing a Model Relevant </a:t>
            </a:r>
          </a:p>
          <a:p>
            <a:pPr algn="ctr"/>
            <a:r>
              <a:rPr lang="en-US" sz="2400" b="1" cap="none" dirty="0" smtClean="0">
                <a:solidFill>
                  <a:srgbClr val="FF0000"/>
                </a:solidFill>
              </a:rPr>
              <a:t>for All Stakeholders in a Nonprofit Alliance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6522" y="4419600"/>
            <a:ext cx="6400800" cy="2133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spc="0" dirty="0" smtClean="0"/>
              <a:t>Paula F. Pipes</a:t>
            </a:r>
          </a:p>
          <a:p>
            <a:r>
              <a:rPr lang="en-US" sz="2400" cap="none" spc="0" dirty="0" smtClean="0"/>
              <a:t>Pipes Research Services</a:t>
            </a:r>
          </a:p>
          <a:p>
            <a:endParaRPr lang="en-US" sz="2400" cap="none" spc="0" dirty="0" smtClean="0"/>
          </a:p>
          <a:p>
            <a:r>
              <a:rPr lang="en-US" sz="2400" cap="none" spc="0" dirty="0" smtClean="0"/>
              <a:t>paula@pipesresearch.com</a:t>
            </a:r>
            <a:endParaRPr lang="en-US" sz="2400" cap="none" spc="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80216" y="4536440"/>
            <a:ext cx="969645" cy="1711960"/>
            <a:chOff x="1881" y="1839"/>
            <a:chExt cx="1786" cy="320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881" y="2164"/>
              <a:ext cx="1786" cy="1440"/>
              <a:chOff x="1881" y="935"/>
              <a:chExt cx="1786" cy="1440"/>
            </a:xfrm>
          </p:grpSpPr>
          <p:sp>
            <p:nvSpPr>
              <p:cNvPr id="8" name="AutoShape 21"/>
              <p:cNvSpPr>
                <a:spLocks noChangeArrowheads="1"/>
              </p:cNvSpPr>
              <p:nvPr/>
            </p:nvSpPr>
            <p:spPr bwMode="auto">
              <a:xfrm rot="13508447">
                <a:off x="2227" y="935"/>
                <a:ext cx="1440" cy="1440"/>
              </a:xfrm>
              <a:prstGeom prst="rtTriangle">
                <a:avLst/>
              </a:prstGeom>
              <a:solidFill>
                <a:srgbClr val="0000FF"/>
              </a:solidFill>
              <a:ln w="1460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AutoShape 22"/>
              <p:cNvSpPr>
                <a:spLocks noChangeArrowheads="1"/>
              </p:cNvSpPr>
              <p:nvPr/>
            </p:nvSpPr>
            <p:spPr bwMode="auto">
              <a:xfrm rot="8091553" flipH="1">
                <a:off x="1881" y="935"/>
                <a:ext cx="1440" cy="1440"/>
              </a:xfrm>
              <a:prstGeom prst="rtTriangle">
                <a:avLst/>
              </a:prstGeom>
              <a:solidFill>
                <a:srgbClr val="0000FF"/>
              </a:solidFill>
              <a:ln w="1460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2418" y="1839"/>
              <a:ext cx="701" cy="3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83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effectLst/>
                  <a:latin typeface="Calibri"/>
                </a:rPr>
                <a:t>P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45720" marR="0">
                <a:spcBef>
                  <a:spcPts val="1600"/>
                </a:spcBef>
                <a:spcAft>
                  <a:spcPts val="0"/>
                </a:spcAft>
              </a:pPr>
              <a:r>
                <a:rPr lang="en-US" sz="1200" b="1" kern="0" spc="-350" dirty="0" smtClean="0">
                  <a:solidFill>
                    <a:srgbClr val="000000"/>
                  </a:solidFill>
                  <a:effectLst/>
                  <a:latin typeface="Calibri"/>
                </a:rPr>
                <a:t>  R 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45720" marR="0">
                <a:spcBef>
                  <a:spcPts val="1600"/>
                </a:spcBef>
                <a:spcAft>
                  <a:spcPts val="0"/>
                </a:spcAft>
              </a:pPr>
              <a:r>
                <a:rPr lang="en-US" sz="1200" b="1" kern="0" dirty="0">
                  <a:solidFill>
                    <a:srgbClr val="000000"/>
                  </a:solidFill>
                  <a:effectLst/>
                  <a:latin typeface="Calibri"/>
                </a:rPr>
                <a:t>S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198" y="609600"/>
            <a:ext cx="80010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Collaborative Capacity Building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784" y="2057400"/>
            <a:ext cx="64008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b="1" cap="none" dirty="0" smtClean="0">
                <a:solidFill>
                  <a:srgbClr val="FF0000"/>
                </a:solidFill>
              </a:rPr>
              <a:t>Developing a Model Relevant </a:t>
            </a:r>
          </a:p>
          <a:p>
            <a:pPr algn="ctr"/>
            <a:r>
              <a:rPr lang="en-US" sz="2400" b="1" cap="none" dirty="0" smtClean="0">
                <a:solidFill>
                  <a:srgbClr val="FF0000"/>
                </a:solidFill>
              </a:rPr>
              <a:t>for All Stakeholders in a Nonprofit Alliance</a:t>
            </a:r>
            <a:endParaRPr lang="en-US" sz="2400" b="1" cap="none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6522" y="4419600"/>
            <a:ext cx="6400800" cy="2133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spc="0" dirty="0" smtClean="0"/>
              <a:t>Paula F. Pipes</a:t>
            </a:r>
          </a:p>
          <a:p>
            <a:r>
              <a:rPr lang="en-US" sz="2400" cap="none" spc="0" dirty="0" smtClean="0"/>
              <a:t>Pipes Research Services</a:t>
            </a:r>
          </a:p>
          <a:p>
            <a:endParaRPr lang="en-US" sz="2400" cap="none" spc="0" dirty="0" smtClean="0"/>
          </a:p>
          <a:p>
            <a:r>
              <a:rPr lang="en-US" sz="2400" cap="none" spc="0" dirty="0" smtClean="0"/>
              <a:t>paula@pipesresearch.com</a:t>
            </a:r>
            <a:endParaRPr lang="en-US" sz="2400" cap="none" spc="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80216" y="4536440"/>
            <a:ext cx="969645" cy="1711960"/>
            <a:chOff x="1881" y="1839"/>
            <a:chExt cx="1786" cy="320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881" y="2164"/>
              <a:ext cx="1786" cy="1440"/>
              <a:chOff x="1881" y="935"/>
              <a:chExt cx="1786" cy="1440"/>
            </a:xfrm>
          </p:grpSpPr>
          <p:sp>
            <p:nvSpPr>
              <p:cNvPr id="8" name="AutoShape 21"/>
              <p:cNvSpPr>
                <a:spLocks noChangeArrowheads="1"/>
              </p:cNvSpPr>
              <p:nvPr/>
            </p:nvSpPr>
            <p:spPr bwMode="auto">
              <a:xfrm rot="13508447">
                <a:off x="2227" y="935"/>
                <a:ext cx="1440" cy="1440"/>
              </a:xfrm>
              <a:prstGeom prst="rtTriangle">
                <a:avLst/>
              </a:prstGeom>
              <a:solidFill>
                <a:srgbClr val="0000FF"/>
              </a:solidFill>
              <a:ln w="1460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AutoShape 22"/>
              <p:cNvSpPr>
                <a:spLocks noChangeArrowheads="1"/>
              </p:cNvSpPr>
              <p:nvPr/>
            </p:nvSpPr>
            <p:spPr bwMode="auto">
              <a:xfrm rot="8091553" flipH="1">
                <a:off x="1881" y="935"/>
                <a:ext cx="1440" cy="1440"/>
              </a:xfrm>
              <a:prstGeom prst="rtTriangle">
                <a:avLst/>
              </a:prstGeom>
              <a:solidFill>
                <a:srgbClr val="0000FF"/>
              </a:solidFill>
              <a:ln w="1460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2418" y="1839"/>
              <a:ext cx="701" cy="3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83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b="1" kern="0" dirty="0" smtClean="0">
                  <a:solidFill>
                    <a:srgbClr val="000000"/>
                  </a:solidFill>
                  <a:effectLst/>
                  <a:latin typeface="Calibri"/>
                </a:rPr>
                <a:t>P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45720" marR="0">
                <a:spcBef>
                  <a:spcPts val="1600"/>
                </a:spcBef>
                <a:spcAft>
                  <a:spcPts val="0"/>
                </a:spcAft>
              </a:pPr>
              <a:r>
                <a:rPr lang="en-US" sz="1200" b="1" kern="0" spc="-350" dirty="0" smtClean="0">
                  <a:solidFill>
                    <a:srgbClr val="000000"/>
                  </a:solidFill>
                  <a:effectLst/>
                  <a:latin typeface="Calibri"/>
                </a:rPr>
                <a:t>  R 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45720" marR="0">
                <a:spcBef>
                  <a:spcPts val="1600"/>
                </a:spcBef>
                <a:spcAft>
                  <a:spcPts val="0"/>
                </a:spcAft>
              </a:pPr>
              <a:r>
                <a:rPr lang="en-US" sz="1200" b="1" kern="0" dirty="0">
                  <a:solidFill>
                    <a:srgbClr val="000000"/>
                  </a:solidFill>
                  <a:effectLst/>
                  <a:latin typeface="Calibri"/>
                </a:rPr>
                <a:t>S</a:t>
              </a:r>
              <a:endParaRPr lang="en-US" sz="2800" b="1" kern="0" dirty="0">
                <a:solidFill>
                  <a:srgbClr val="000000"/>
                </a:solidFill>
                <a:effectLst/>
                <a:latin typeface="Verdana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8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38200"/>
          </a:xfrm>
        </p:spPr>
        <p:txBody>
          <a:bodyPr/>
          <a:lstStyle/>
          <a:p>
            <a:pPr algn="ctr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001000" cy="594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 smtClean="0"/>
              <a:t>Project 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Develop a system to assess </a:t>
            </a:r>
            <a:r>
              <a:rPr lang="en-US" sz="2600" dirty="0"/>
              <a:t>organizational </a:t>
            </a:r>
            <a:r>
              <a:rPr lang="en-US" sz="2600" dirty="0" smtClean="0"/>
              <a:t>capacity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Capacity </a:t>
            </a:r>
            <a:r>
              <a:rPr lang="en-US" sz="2600" dirty="0" smtClean="0"/>
              <a:t>Building</a:t>
            </a:r>
          </a:p>
          <a:p>
            <a:pPr marL="411480" lvl="1" indent="0" algn="ctr">
              <a:buNone/>
            </a:pPr>
            <a:r>
              <a:rPr lang="en-US" sz="2400" b="1" i="1" dirty="0" smtClean="0"/>
              <a:t>Increasing </a:t>
            </a:r>
            <a:r>
              <a:rPr lang="en-US" sz="2400" b="1" i="1" dirty="0"/>
              <a:t>the ability of an </a:t>
            </a:r>
            <a:r>
              <a:rPr lang="en-US" sz="2400" b="1" i="1" dirty="0" smtClean="0"/>
              <a:t>organization</a:t>
            </a:r>
          </a:p>
          <a:p>
            <a:pPr marL="411480" lvl="1" indent="0" algn="ctr">
              <a:buNone/>
            </a:pPr>
            <a:r>
              <a:rPr lang="en-US" sz="2400" b="1" i="1" dirty="0" smtClean="0"/>
              <a:t> </a:t>
            </a:r>
            <a:r>
              <a:rPr lang="en-US" sz="2400" b="1" i="1" dirty="0"/>
              <a:t>to fulfill its </a:t>
            </a:r>
            <a:r>
              <a:rPr lang="en-US" sz="2400" b="1" i="1" dirty="0" smtClean="0"/>
              <a:t>mission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Alliance of Community Assistance Ministries, Inc. (ACAM)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NEAT</a:t>
            </a:r>
            <a:r>
              <a:rPr lang="en-US" dirty="0" smtClean="0"/>
              <a:t>©</a:t>
            </a:r>
            <a:r>
              <a:rPr lang="en-US" sz="2600" dirty="0" smtClean="0"/>
              <a:t> (Nine Elements Assessment Tool)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n-US" sz="3000" b="1" dirty="0" smtClean="0"/>
              <a:t>Outline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Stakeholders’ Goals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NEAT</a:t>
            </a:r>
            <a:r>
              <a:rPr lang="en-US" dirty="0" smtClean="0"/>
              <a:t>©</a:t>
            </a:r>
            <a:r>
              <a:rPr lang="en-US" sz="2600" dirty="0" smtClean="0"/>
              <a:t> Features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Stakeholder Relationships</a:t>
            </a:r>
          </a:p>
          <a:p>
            <a:pPr marL="777240" lvl="2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44"/>
            <a:ext cx="7620000" cy="884238"/>
          </a:xfrm>
        </p:spPr>
        <p:txBody>
          <a:bodyPr/>
          <a:lstStyle/>
          <a:p>
            <a:pPr algn="ctr"/>
            <a:r>
              <a:rPr lang="en-US" b="1" dirty="0" smtClean="0"/>
              <a:t>Stakeholders: ACAM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58400" y="4419600"/>
            <a:ext cx="3990901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Intermediary Organization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838200"/>
            <a:ext cx="8229600" cy="1335750"/>
          </a:xfrm>
          <a:prstGeom prst="rect">
            <a:avLst/>
          </a:prstGeom>
          <a:solidFill>
            <a:srgbClr val="FF0000"/>
          </a:solidFill>
          <a:ln cap="rnd">
            <a:solidFill>
              <a:schemeClr val="tx1"/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4F81BD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ACAM Mission</a:t>
            </a:r>
            <a:endParaRPr lang="en-US" sz="2400" b="1" dirty="0" smtClean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marL="114300" lvl="0" algn="ctr">
              <a:spcBef>
                <a:spcPct val="20000"/>
              </a:spcBef>
              <a:buClr>
                <a:srgbClr val="4F81BD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To </a:t>
            </a:r>
            <a:r>
              <a:rPr lang="en-US" sz="2400" b="1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provide social purpose </a:t>
            </a:r>
            <a:r>
              <a:rPr lang="en-US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ministries </a:t>
            </a:r>
            <a:r>
              <a:rPr lang="en-US" sz="2400" b="1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with a professional forum to strengthen their capacity to fulfill their </a:t>
            </a:r>
            <a:r>
              <a:rPr lang="en-US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mission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2400" y="2590800"/>
            <a:ext cx="5181600" cy="15240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Organizational assessments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Capacity building goals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Fund projects</a:t>
            </a:r>
          </a:p>
        </p:txBody>
      </p:sp>
      <p:sp>
        <p:nvSpPr>
          <p:cNvPr id="9" name="Oval 8"/>
          <p:cNvSpPr/>
          <p:nvPr/>
        </p:nvSpPr>
        <p:spPr>
          <a:xfrm>
            <a:off x="304800" y="2667000"/>
            <a:ext cx="3429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Capacity Building Services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endCxn id="17" idx="0"/>
          </p:cNvCxnSpPr>
          <p:nvPr/>
        </p:nvCxnSpPr>
        <p:spPr>
          <a:xfrm>
            <a:off x="19812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900339"/>
            <a:ext cx="44196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0" lvl="1" indent="-228600">
              <a:spcBef>
                <a:spcPct val="20000"/>
              </a:spcBef>
              <a:buClr>
                <a:srgbClr val="C0504D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Evidence-based</a:t>
            </a:r>
            <a:endParaRPr lang="en-US" sz="2400" dirty="0">
              <a:solidFill>
                <a:prstClr val="black"/>
              </a:solidFill>
            </a:endParaRPr>
          </a:p>
          <a:p>
            <a:pPr marL="640080" lvl="1" indent="-228600">
              <a:spcBef>
                <a:spcPct val="20000"/>
              </a:spcBef>
              <a:buClr>
                <a:srgbClr val="C0504D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Identify levels of capacity</a:t>
            </a:r>
          </a:p>
          <a:p>
            <a:pPr marL="640080" lvl="1" indent="-228600">
              <a:spcBef>
                <a:spcPct val="20000"/>
              </a:spcBef>
              <a:buClr>
                <a:srgbClr val="C0504D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Outcome reporting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81000" y="4953000"/>
            <a:ext cx="3200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NEAT</a:t>
            </a:r>
            <a:r>
              <a:rPr lang="en-US" sz="2400" b="1" dirty="0" smtClean="0">
                <a:solidFill>
                  <a:prstClr val="black"/>
                </a:solidFill>
              </a:rPr>
              <a:t>©</a:t>
            </a:r>
            <a:r>
              <a:rPr lang="en-US" sz="2400" b="1" dirty="0" smtClean="0">
                <a:solidFill>
                  <a:schemeClr val="tx1"/>
                </a:solidFill>
              </a:rPr>
              <a:t> Requirements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9" idx="6"/>
          </p:cNvCxnSpPr>
          <p:nvPr/>
        </p:nvCxnSpPr>
        <p:spPr>
          <a:xfrm>
            <a:off x="3733800" y="32385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86200" y="32385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5524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90600"/>
          </a:xfrm>
        </p:spPr>
        <p:txBody>
          <a:bodyPr/>
          <a:lstStyle/>
          <a:p>
            <a:pPr algn="ctr"/>
            <a:r>
              <a:rPr lang="en-US" b="1" dirty="0" smtClean="0"/>
              <a:t>Stakeholders: </a:t>
            </a:r>
            <a:r>
              <a:rPr lang="en-US" b="1" dirty="0"/>
              <a:t> </a:t>
            </a:r>
            <a:r>
              <a:rPr lang="en-US" b="1" dirty="0" smtClean="0"/>
              <a:t>ACAM 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962400"/>
            <a:ext cx="4724400" cy="12954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Varied scope and lifecycle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6-member committee </a:t>
            </a:r>
          </a:p>
          <a:p>
            <a:pPr marL="411480" lvl="1" indent="0">
              <a:buNone/>
            </a:pPr>
            <a:endParaRPr lang="en-US" sz="2600" b="1" dirty="0" smtClean="0"/>
          </a:p>
          <a:p>
            <a:pPr marL="11430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35809"/>
              </p:ext>
            </p:extLst>
          </p:nvPr>
        </p:nvGraphicFramePr>
        <p:xfrm>
          <a:off x="152400" y="1066800"/>
          <a:ext cx="8153401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600"/>
                <a:gridCol w="1676400"/>
                <a:gridCol w="1934249"/>
                <a:gridCol w="1647152"/>
              </a:tblGrid>
              <a:tr h="5797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Minimum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Maximum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4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Budget (Rounded)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$180,000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$30,600,000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$4,000,000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Age of Organization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28600" y="3810000"/>
            <a:ext cx="3429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ACAM Members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5257800"/>
            <a:ext cx="3200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NEAT</a:t>
            </a:r>
            <a:r>
              <a:rPr lang="en-US" sz="2400" b="1" dirty="0" smtClean="0">
                <a:solidFill>
                  <a:prstClr val="black"/>
                </a:solidFill>
              </a:rPr>
              <a:t>©</a:t>
            </a:r>
            <a:r>
              <a:rPr lang="en-US" sz="2400" b="1" dirty="0" smtClean="0">
                <a:solidFill>
                  <a:schemeClr val="tx1"/>
                </a:solidFill>
              </a:rPr>
              <a:t> Requirements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47293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N=12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62400" y="54102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Flexible, relevant for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Identify needs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11480" lvl="1" indent="0">
              <a:buFont typeface="Arial" pitchFamily="34" charset="0"/>
              <a:buNone/>
            </a:pPr>
            <a:endParaRPr lang="en-US" sz="2600" b="1" dirty="0" smtClean="0"/>
          </a:p>
          <a:p>
            <a:pPr marL="114300" indent="0">
              <a:buFont typeface="Arial" pitchFamily="34" charset="0"/>
              <a:buNone/>
            </a:pP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43815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58293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4"/>
          </p:cNvCxnSpPr>
          <p:nvPr/>
        </p:nvCxnSpPr>
        <p:spPr>
          <a:xfrm>
            <a:off x="1943100" y="495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External Evaluator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3810000" cy="15252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&amp; Measures</a:t>
            </a:r>
          </a:p>
          <a:p>
            <a:r>
              <a:rPr lang="en-US" sz="2800" dirty="0" smtClean="0"/>
              <a:t>Project Management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231210" y="2944369"/>
            <a:ext cx="7767180" cy="3767497"/>
            <a:chOff x="383610" y="3097172"/>
            <a:chExt cx="7767180" cy="3468202"/>
          </a:xfrm>
        </p:grpSpPr>
        <p:sp>
          <p:nvSpPr>
            <p:cNvPr id="5" name="TextBox 4"/>
            <p:cNvSpPr txBox="1"/>
            <p:nvPr/>
          </p:nvSpPr>
          <p:spPr>
            <a:xfrm>
              <a:off x="2895600" y="4887682"/>
              <a:ext cx="276225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Intermediary Organization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3610" y="3097173"/>
              <a:ext cx="3426390" cy="1287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ACAM Members:</a:t>
              </a:r>
            </a:p>
            <a:p>
              <a:r>
                <a:rPr lang="en-US" sz="2400" b="1" dirty="0" smtClean="0"/>
                <a:t>Organizational Focus</a:t>
              </a:r>
              <a:endParaRPr lang="en-US" sz="20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05125" y="5720911"/>
              <a:ext cx="2743200" cy="84446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ACAM</a:t>
              </a:r>
              <a:endParaRPr lang="en-US" sz="2800" b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200400" y="4275695"/>
              <a:ext cx="228600" cy="611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953000" y="4275695"/>
              <a:ext cx="273274" cy="611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724400" y="3097172"/>
              <a:ext cx="3426390" cy="1287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ACAM Funders:</a:t>
              </a:r>
            </a:p>
            <a:p>
              <a:pPr algn="ctr"/>
              <a:r>
                <a:rPr lang="en-US" sz="2400" b="1" dirty="0" smtClean="0"/>
                <a:t>Alliance-Wide Focus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638800" y="6005986"/>
            <a:ext cx="2744504" cy="69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Fig 1. Client Goals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28" name="Straight Connector 27"/>
          <p:cNvCxnSpPr>
            <a:stCxn id="9" idx="3"/>
            <a:endCxn id="21" idx="1"/>
          </p:cNvCxnSpPr>
          <p:nvPr/>
        </p:nvCxnSpPr>
        <p:spPr>
          <a:xfrm flipV="1">
            <a:off x="3657600" y="3643885"/>
            <a:ext cx="914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305800" cy="1143000"/>
          </a:xfrm>
        </p:spPr>
        <p:txBody>
          <a:bodyPr/>
          <a:lstStyle/>
          <a:p>
            <a:r>
              <a:rPr lang="en-US" b="1" dirty="0" smtClean="0"/>
              <a:t>NEAT</a:t>
            </a:r>
            <a:r>
              <a:rPr lang="en-US" sz="3600" b="1" dirty="0" smtClean="0"/>
              <a:t>©</a:t>
            </a:r>
            <a:r>
              <a:rPr lang="en-US" b="1" dirty="0" smtClean="0"/>
              <a:t> Model: </a:t>
            </a:r>
            <a:br>
              <a:rPr lang="en-US" b="1" dirty="0" smtClean="0"/>
            </a:br>
            <a:r>
              <a:rPr lang="en-US" sz="3200" b="1" dirty="0" smtClean="0"/>
              <a:t>Dimensions, Development Phases, Indicators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5194"/>
              </p:ext>
            </p:extLst>
          </p:nvPr>
        </p:nvGraphicFramePr>
        <p:xfrm>
          <a:off x="2819400" y="1981200"/>
          <a:ext cx="5562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  <a:gridCol w="2184400"/>
                <a:gridCol w="1524000"/>
              </a:tblGrid>
              <a:tr h="914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Dimensions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Policies &amp; Procedures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HR</a:t>
                      </a:r>
                    </a:p>
                    <a:p>
                      <a:pPr algn="ctr"/>
                      <a:r>
                        <a:rPr lang="en-US" sz="2400" b="1" dirty="0" smtClean="0"/>
                        <a:t>Management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HR</a:t>
                      </a:r>
                    </a:p>
                    <a:p>
                      <a:pPr algn="ctr"/>
                      <a:r>
                        <a:rPr lang="en-US" sz="2400" b="1" baseline="0" dirty="0" smtClean="0"/>
                        <a:t>Planning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69342"/>
              </p:ext>
            </p:extLst>
          </p:nvPr>
        </p:nvGraphicFramePr>
        <p:xfrm>
          <a:off x="152400" y="1981200"/>
          <a:ext cx="2590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Organizational Development Phases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Infrastructure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Growth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Sustainability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76243"/>
              </p:ext>
            </p:extLst>
          </p:nvPr>
        </p:nvGraphicFramePr>
        <p:xfrm>
          <a:off x="2819400" y="3733801"/>
          <a:ext cx="5562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09800"/>
                <a:gridCol w="1524000"/>
              </a:tblGrid>
              <a:tr h="864394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Orientation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394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Performance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Retention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Indicators</a:t>
                      </a:r>
                      <a:endParaRPr lang="en-US" sz="2000" b="0" i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573768"/>
            <a:ext cx="3970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Human Resources Element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6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315200" cy="838200"/>
          </a:xfrm>
        </p:spPr>
        <p:txBody>
          <a:bodyPr/>
          <a:lstStyle/>
          <a:p>
            <a:pPr algn="ctr"/>
            <a:r>
              <a:rPr lang="en-US" b="1" dirty="0" smtClean="0"/>
              <a:t>NEAT</a:t>
            </a:r>
            <a:r>
              <a:rPr lang="en-US" sz="3600" b="1" dirty="0" smtClean="0"/>
              <a:t>©</a:t>
            </a:r>
            <a:r>
              <a:rPr lang="en-US" b="1" dirty="0" smtClean="0"/>
              <a:t>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ACAM Members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Narrative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Strengths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Development goals</a:t>
            </a:r>
          </a:p>
          <a:p>
            <a:pPr lvl="1"/>
            <a:endParaRPr lang="en-US" sz="2400" dirty="0"/>
          </a:p>
          <a:p>
            <a:r>
              <a:rPr lang="en-US" sz="2600" dirty="0" smtClean="0"/>
              <a:t>ACAM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Percentages for: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Elements, Dimensions, Development Phases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Individual organizations and aggregate</a:t>
            </a:r>
          </a:p>
          <a:p>
            <a:pPr marL="1051560" lvl="3" indent="0">
              <a:buNone/>
            </a:pPr>
            <a:endParaRPr lang="en-US" sz="2000" dirty="0" smtClean="0"/>
          </a:p>
          <a:p>
            <a:pPr marL="411480" lvl="1" indent="0">
              <a:buNone/>
            </a:pPr>
            <a:endParaRPr lang="en-US" sz="2800" dirty="0" smtClean="0"/>
          </a:p>
          <a:p>
            <a:pPr marL="411480" lvl="1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715962"/>
          </a:xfrm>
        </p:spPr>
        <p:txBody>
          <a:bodyPr/>
          <a:lstStyle/>
          <a:p>
            <a:pPr algn="ctr"/>
            <a:r>
              <a:rPr lang="en-US" sz="4000" b="1" dirty="0" smtClean="0"/>
              <a:t>NEAT</a:t>
            </a:r>
            <a:r>
              <a:rPr lang="en-US" sz="2800" b="1" dirty="0" smtClean="0"/>
              <a:t>©</a:t>
            </a:r>
            <a:r>
              <a:rPr lang="en-US" sz="4000" b="1" dirty="0" smtClean="0"/>
              <a:t> Sample Report</a:t>
            </a:r>
            <a:endParaRPr lang="en-US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5924"/>
              </p:ext>
            </p:extLst>
          </p:nvPr>
        </p:nvGraphicFramePr>
        <p:xfrm>
          <a:off x="228600" y="990600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371600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Elements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6412468"/>
            <a:ext cx="218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 Completed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ACAM member executive directors</a:t>
            </a:r>
          </a:p>
          <a:p>
            <a:pPr lvl="1"/>
            <a:r>
              <a:rPr lang="en-US" sz="2600" dirty="0" smtClean="0"/>
              <a:t>Trust</a:t>
            </a:r>
          </a:p>
          <a:p>
            <a:pPr marL="411480" lvl="1" indent="0">
              <a:buNone/>
            </a:pPr>
            <a:endParaRPr lang="en-US" sz="2600" dirty="0" smtClean="0"/>
          </a:p>
          <a:p>
            <a:r>
              <a:rPr lang="en-US" sz="2800" dirty="0" smtClean="0"/>
              <a:t>ACAM and member executive directors</a:t>
            </a:r>
          </a:p>
          <a:p>
            <a:pPr lvl="1"/>
            <a:r>
              <a:rPr lang="en-US" sz="2600" dirty="0" smtClean="0"/>
              <a:t>Shared leadership</a:t>
            </a:r>
          </a:p>
          <a:p>
            <a:pPr marL="411480" lvl="1" indent="0">
              <a:buNone/>
            </a:pPr>
            <a:endParaRPr lang="en-US" sz="2600" dirty="0" smtClean="0"/>
          </a:p>
          <a:p>
            <a:r>
              <a:rPr lang="en-US" sz="2800" dirty="0" smtClean="0"/>
              <a:t>Consultant and project team</a:t>
            </a:r>
          </a:p>
          <a:p>
            <a:pPr lvl="1"/>
            <a:r>
              <a:rPr lang="en-US" sz="2600" dirty="0" smtClean="0"/>
              <a:t>Project and stakeholder orientation</a:t>
            </a:r>
          </a:p>
          <a:p>
            <a:pPr marL="777240" lvl="2" indent="0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 marL="41148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F825-020A-4EF7-99D8-7CC1183DF2A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9144</TotalTime>
  <Words>505</Words>
  <Application>Microsoft Office PowerPoint</Application>
  <PresentationFormat>On-screen Show (4:3)</PresentationFormat>
  <Paragraphs>151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Collaborative Capacity Building</vt:lpstr>
      <vt:lpstr>Introduction</vt:lpstr>
      <vt:lpstr>Stakeholders: ACAM</vt:lpstr>
      <vt:lpstr>Stakeholders:  ACAM Members</vt:lpstr>
      <vt:lpstr>External Evaluator</vt:lpstr>
      <vt:lpstr>NEAT© Model:  Dimensions, Development Phases, Indicators</vt:lpstr>
      <vt:lpstr>NEAT© Reports</vt:lpstr>
      <vt:lpstr>NEAT© Sample Report</vt:lpstr>
      <vt:lpstr>Stakeholder Relationships</vt:lpstr>
      <vt:lpstr>Collaborative Capacity Building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Capacity Building</dc:title>
  <dc:creator>Paula</dc:creator>
  <cp:lastModifiedBy>Paula</cp:lastModifiedBy>
  <cp:revision>39</cp:revision>
  <cp:lastPrinted>2012-10-24T00:11:09Z</cp:lastPrinted>
  <dcterms:created xsi:type="dcterms:W3CDTF">2012-10-15T18:07:44Z</dcterms:created>
  <dcterms:modified xsi:type="dcterms:W3CDTF">2012-10-24T00:24:07Z</dcterms:modified>
</cp:coreProperties>
</file>