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trictFirstAndLastChars="0" saveSubsetFonts="1" autoCompressPictures="0">
  <p:sldMasterIdLst>
    <p:sldMasterId id="2147483654" r:id="rId1"/>
  </p:sldMasterIdLst>
  <p:notesMasterIdLst>
    <p:notesMasterId r:id="rId24"/>
  </p:notesMasterIdLst>
  <p:sldIdLst>
    <p:sldId id="256" r:id="rId2"/>
    <p:sldId id="289" r:id="rId3"/>
    <p:sldId id="259" r:id="rId4"/>
    <p:sldId id="260" r:id="rId5"/>
    <p:sldId id="290" r:id="rId6"/>
    <p:sldId id="291" r:id="rId7"/>
    <p:sldId id="274" r:id="rId8"/>
    <p:sldId id="275" r:id="rId9"/>
    <p:sldId id="276" r:id="rId10"/>
    <p:sldId id="277" r:id="rId11"/>
    <p:sldId id="278" r:id="rId12"/>
    <p:sldId id="279" r:id="rId13"/>
    <p:sldId id="280" r:id="rId14"/>
    <p:sldId id="281" r:id="rId15"/>
    <p:sldId id="282" r:id="rId16"/>
    <p:sldId id="283" r:id="rId17"/>
    <p:sldId id="292" r:id="rId18"/>
    <p:sldId id="284" r:id="rId19"/>
    <p:sldId id="285" r:id="rId20"/>
    <p:sldId id="294" r:id="rId21"/>
    <p:sldId id="295" r:id="rId22"/>
    <p:sldId id="293" r:id="rId23"/>
  </p:sldIdLst>
  <p:sldSz cx="9144000" cy="6858000" type="screen4x3"/>
  <p:notesSz cx="6858000" cy="9144000"/>
  <p:custDataLst>
    <p:tags r:id="rId25"/>
  </p:custDataLst>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933D5CD5-6F35-4DE3-A3C6-C9FFF5C79160}">
  <a:tblStyle styleId="{933D5CD5-6F35-4DE3-A3C6-C9FFF5C79160}" styleName="Table_0">
    <a:wholeTbl>
      <a:tcStyle>
        <a:tcBdr>
          <a:left>
            <a:ln w="9525" cap="flat">
              <a:solidFill>
                <a:srgbClr val="000000"/>
              </a:solidFill>
              <a:prstDash val="solid"/>
              <a:round/>
              <a:headEnd type="none" w="med" len="med"/>
              <a:tailEnd type="none" w="med" len="med"/>
            </a:ln>
          </a:left>
          <a:right>
            <a:ln w="9525" cap="flat">
              <a:solidFill>
                <a:srgbClr val="000000"/>
              </a:solidFill>
              <a:prstDash val="solid"/>
              <a:round/>
              <a:headEnd type="none" w="med" len="med"/>
              <a:tailEnd type="none" w="med" len="med"/>
            </a:ln>
          </a:right>
          <a:top>
            <a:ln w="9525" cap="flat">
              <a:solidFill>
                <a:srgbClr val="000000"/>
              </a:solidFill>
              <a:prstDash val="solid"/>
              <a:round/>
              <a:headEnd type="none" w="med" len="med"/>
              <a:tailEnd type="none" w="med" len="med"/>
            </a:ln>
          </a:top>
          <a:bottom>
            <a:ln w="9525" cap="flat">
              <a:solidFill>
                <a:srgbClr val="000000"/>
              </a:solidFill>
              <a:prstDash val="solid"/>
              <a:round/>
              <a:headEnd type="none" w="med" len="med"/>
              <a:tailEnd type="none" w="med" len="med"/>
            </a:ln>
          </a:bottom>
          <a:insideH>
            <a:ln w="9525" cap="flat">
              <a:solidFill>
                <a:srgbClr val="000000"/>
              </a:solidFill>
              <a:prstDash val="solid"/>
              <a:round/>
              <a:headEnd type="none" w="med" len="med"/>
              <a:tailEnd type="none" w="med" len="med"/>
            </a:ln>
          </a:insideH>
          <a:insideV>
            <a:ln w="9525" cap="flat">
              <a:solidFill>
                <a:srgbClr val="000000"/>
              </a:solidFill>
              <a:prstDash val="solid"/>
              <a:round/>
              <a:headEnd type="none" w="med" len="med"/>
              <a:tailEnd type="none" w="med" len="med"/>
            </a:ln>
          </a:insideV>
        </a:tcBdr>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4" d="100"/>
          <a:sy n="104" d="100"/>
        </p:scale>
        <p:origin x="-174"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gs" Target="tags/tag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1"/>
        <p:cNvGrpSpPr/>
        <p:nvPr/>
      </p:nvGrpSpPr>
      <p:grpSpPr>
        <a:xfrm>
          <a:off x="0" y="0"/>
          <a:ext cx="0" cy="0"/>
          <a:chOff x="0" y="0"/>
          <a:chExt cx="0" cy="0"/>
        </a:xfrm>
      </p:grpSpPr>
      <p:sp>
        <p:nvSpPr>
          <p:cNvPr id="2" name="Shape 2"/>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3" name="Shape 3"/>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lvl1pPr>
              <a:spcBef>
                <a:spcPts val="0"/>
              </a:spcBef>
              <a:defRPr sz="1100"/>
            </a:lvl1pPr>
            <a:lvl2pPr>
              <a:spcBef>
                <a:spcPts val="0"/>
              </a:spcBef>
              <a:defRPr sz="1100"/>
            </a:lvl2pPr>
            <a:lvl3pPr>
              <a:spcBef>
                <a:spcPts val="0"/>
              </a:spcBef>
              <a:defRPr sz="1100"/>
            </a:lvl3pPr>
            <a:lvl4pPr>
              <a:spcBef>
                <a:spcPts val="0"/>
              </a:spcBef>
              <a:defRPr sz="1100"/>
            </a:lvl4pPr>
            <a:lvl5pPr>
              <a:spcBef>
                <a:spcPts val="0"/>
              </a:spcBef>
              <a:defRPr sz="1100"/>
            </a:lvl5pPr>
            <a:lvl6pPr>
              <a:spcBef>
                <a:spcPts val="0"/>
              </a:spcBef>
              <a:defRPr sz="1100"/>
            </a:lvl6pPr>
            <a:lvl7pPr>
              <a:spcBef>
                <a:spcPts val="0"/>
              </a:spcBef>
              <a:defRPr sz="1100"/>
            </a:lvl7pPr>
            <a:lvl8pPr>
              <a:spcBef>
                <a:spcPts val="0"/>
              </a:spcBef>
              <a:defRPr sz="1100"/>
            </a:lvl8pPr>
            <a:lvl9pPr>
              <a:spcBef>
                <a:spcPts val="0"/>
              </a:spcBef>
              <a:defRPr sz="1100"/>
            </a:lvl9pPr>
          </a:lstStyle>
          <a:p>
            <a:endParaRPr/>
          </a:p>
        </p:txBody>
      </p:sp>
    </p:spTree>
    <p:extLst>
      <p:ext uri="{BB962C8B-B14F-4D97-AF65-F5344CB8AC3E}">
        <p14:creationId xmlns:p14="http://schemas.microsoft.com/office/powerpoint/2010/main" val="345673553"/>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
        <p:cNvGrpSpPr/>
        <p:nvPr/>
      </p:nvGrpSpPr>
      <p:grpSpPr>
        <a:xfrm>
          <a:off x="0" y="0"/>
          <a:ext cx="0" cy="0"/>
          <a:chOff x="0" y="0"/>
          <a:chExt cx="0" cy="0"/>
        </a:xfrm>
      </p:grpSpPr>
      <p:sp>
        <p:nvSpPr>
          <p:cNvPr id="34" name="Shape 3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35" name="Shape 35"/>
          <p:cNvSpPr txBox="1">
            <a:spLocks noGrp="1"/>
          </p:cNvSpPr>
          <p:nvPr>
            <p:ph type="body" idx="1"/>
          </p:nvPr>
        </p:nvSpPr>
        <p:spPr>
          <a:xfrm>
            <a:off x="685800" y="4343400"/>
            <a:ext cx="5486399" cy="4114800"/>
          </a:xfrm>
          <a:prstGeom prst="rect">
            <a:avLst/>
          </a:prstGeom>
        </p:spPr>
        <p:txBody>
          <a:bodyPr lIns="91425" tIns="91425" rIns="91425" bIns="91425" anchor="t" anchorCtr="0">
            <a:spAutoFit/>
          </a:bodyPr>
          <a:lstStyle/>
          <a:p>
            <a:pPr>
              <a:spcBef>
                <a:spcPts val="0"/>
              </a:spcBef>
              <a:buNone/>
            </a:pPr>
            <a:endParaRPr/>
          </a:p>
        </p:txBody>
      </p:sp>
    </p:spTree>
    <p:extLst>
      <p:ext uri="{BB962C8B-B14F-4D97-AF65-F5344CB8AC3E}">
        <p14:creationId xmlns:p14="http://schemas.microsoft.com/office/powerpoint/2010/main" val="25055763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3"/>
        <p:cNvGrpSpPr/>
        <p:nvPr/>
      </p:nvGrpSpPr>
      <p:grpSpPr>
        <a:xfrm>
          <a:off x="0" y="0"/>
          <a:ext cx="0" cy="0"/>
          <a:chOff x="0" y="0"/>
          <a:chExt cx="0" cy="0"/>
        </a:xfrm>
      </p:grpSpPr>
      <p:sp>
        <p:nvSpPr>
          <p:cNvPr id="234" name="Shape 23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235" name="Shape 235"/>
          <p:cNvSpPr txBox="1">
            <a:spLocks noGrp="1"/>
          </p:cNvSpPr>
          <p:nvPr>
            <p:ph type="body" idx="1"/>
          </p:nvPr>
        </p:nvSpPr>
        <p:spPr>
          <a:xfrm>
            <a:off x="685800" y="4343400"/>
            <a:ext cx="5486399" cy="4114800"/>
          </a:xfrm>
          <a:prstGeom prst="rect">
            <a:avLst/>
          </a:prstGeom>
        </p:spPr>
        <p:txBody>
          <a:bodyPr lIns="91425" tIns="91425" rIns="91425" bIns="91425" anchor="t" anchorCtr="0">
            <a:spAutoFit/>
          </a:bodyPr>
          <a:lstStyle/>
          <a:p>
            <a:pPr lvl="0" rtl="0">
              <a:spcBef>
                <a:spcPts val="0"/>
              </a:spcBef>
              <a:buNone/>
            </a:pPr>
            <a:r>
              <a:rPr lang="en" sz="1200">
                <a:solidFill>
                  <a:schemeClr val="dk1"/>
                </a:solidFill>
              </a:rPr>
              <a:t>Given the geographic and content diversity (e.g., ocean, coast, Great Lakes, atmosphere, weather) and the individual education mandates within specific NOAA Education programs, forging partnerships with a focus on local issues is a unique strength of NOAA. </a:t>
            </a:r>
          </a:p>
        </p:txBody>
      </p:sp>
    </p:spTree>
    <p:extLst>
      <p:ext uri="{BB962C8B-B14F-4D97-AF65-F5344CB8AC3E}">
        <p14:creationId xmlns:p14="http://schemas.microsoft.com/office/powerpoint/2010/main" val="234459372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5"/>
        <p:cNvGrpSpPr/>
        <p:nvPr/>
      </p:nvGrpSpPr>
      <p:grpSpPr>
        <a:xfrm>
          <a:off x="0" y="0"/>
          <a:ext cx="0" cy="0"/>
          <a:chOff x="0" y="0"/>
          <a:chExt cx="0" cy="0"/>
        </a:xfrm>
      </p:grpSpPr>
      <p:sp>
        <p:nvSpPr>
          <p:cNvPr id="246" name="Shape 24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247" name="Shape 247"/>
          <p:cNvSpPr txBox="1">
            <a:spLocks noGrp="1"/>
          </p:cNvSpPr>
          <p:nvPr>
            <p:ph type="body" idx="1"/>
          </p:nvPr>
        </p:nvSpPr>
        <p:spPr>
          <a:xfrm>
            <a:off x="685800" y="4343400"/>
            <a:ext cx="5486399" cy="4114800"/>
          </a:xfrm>
          <a:prstGeom prst="rect">
            <a:avLst/>
          </a:prstGeom>
        </p:spPr>
        <p:txBody>
          <a:bodyPr lIns="91425" tIns="91425" rIns="91425" bIns="91425" anchor="t" anchorCtr="0">
            <a:spAutoFit/>
          </a:bodyPr>
          <a:lstStyle/>
          <a:p>
            <a:pPr lvl="0" rtl="0">
              <a:spcBef>
                <a:spcPts val="0"/>
              </a:spcBef>
              <a:buNone/>
            </a:pPr>
            <a:endParaRPr/>
          </a:p>
        </p:txBody>
      </p:sp>
    </p:spTree>
    <p:extLst>
      <p:ext uri="{BB962C8B-B14F-4D97-AF65-F5344CB8AC3E}">
        <p14:creationId xmlns:p14="http://schemas.microsoft.com/office/powerpoint/2010/main" val="372285973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3"/>
        <p:cNvGrpSpPr/>
        <p:nvPr/>
      </p:nvGrpSpPr>
      <p:grpSpPr>
        <a:xfrm>
          <a:off x="0" y="0"/>
          <a:ext cx="0" cy="0"/>
          <a:chOff x="0" y="0"/>
          <a:chExt cx="0" cy="0"/>
        </a:xfrm>
      </p:grpSpPr>
      <p:sp>
        <p:nvSpPr>
          <p:cNvPr id="254" name="Shape 25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255" name="Shape 255"/>
          <p:cNvSpPr txBox="1">
            <a:spLocks noGrp="1"/>
          </p:cNvSpPr>
          <p:nvPr>
            <p:ph type="body" idx="1"/>
          </p:nvPr>
        </p:nvSpPr>
        <p:spPr>
          <a:xfrm>
            <a:off x="685800" y="4343400"/>
            <a:ext cx="5486399" cy="4114800"/>
          </a:xfrm>
          <a:prstGeom prst="rect">
            <a:avLst/>
          </a:prstGeom>
        </p:spPr>
        <p:txBody>
          <a:bodyPr lIns="91425" tIns="91425" rIns="91425" bIns="91425" anchor="t" anchorCtr="0">
            <a:spAutoFit/>
          </a:bodyPr>
          <a:lstStyle/>
          <a:p>
            <a:pPr lvl="0" rtl="0">
              <a:spcBef>
                <a:spcPts val="0"/>
              </a:spcBef>
              <a:buNone/>
            </a:pPr>
            <a:endParaRPr/>
          </a:p>
        </p:txBody>
      </p:sp>
    </p:spTree>
    <p:extLst>
      <p:ext uri="{BB962C8B-B14F-4D97-AF65-F5344CB8AC3E}">
        <p14:creationId xmlns:p14="http://schemas.microsoft.com/office/powerpoint/2010/main" val="78635556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5"/>
        <p:cNvGrpSpPr/>
        <p:nvPr/>
      </p:nvGrpSpPr>
      <p:grpSpPr>
        <a:xfrm>
          <a:off x="0" y="0"/>
          <a:ext cx="0" cy="0"/>
          <a:chOff x="0" y="0"/>
          <a:chExt cx="0" cy="0"/>
        </a:xfrm>
      </p:grpSpPr>
      <p:sp>
        <p:nvSpPr>
          <p:cNvPr id="266" name="Shape 26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267" name="Shape 267"/>
          <p:cNvSpPr txBox="1">
            <a:spLocks noGrp="1"/>
          </p:cNvSpPr>
          <p:nvPr>
            <p:ph type="body" idx="1"/>
          </p:nvPr>
        </p:nvSpPr>
        <p:spPr>
          <a:xfrm>
            <a:off x="685800" y="4343400"/>
            <a:ext cx="5486399" cy="4114800"/>
          </a:xfrm>
          <a:prstGeom prst="rect">
            <a:avLst/>
          </a:prstGeom>
        </p:spPr>
        <p:txBody>
          <a:bodyPr lIns="91425" tIns="91425" rIns="91425" bIns="91425" anchor="t" anchorCtr="0">
            <a:spAutoFit/>
          </a:bodyPr>
          <a:lstStyle/>
          <a:p>
            <a:pPr lvl="0" rtl="0">
              <a:spcBef>
                <a:spcPts val="0"/>
              </a:spcBef>
              <a:buNone/>
            </a:pPr>
            <a:endParaRPr/>
          </a:p>
        </p:txBody>
      </p:sp>
    </p:spTree>
    <p:extLst>
      <p:ext uri="{BB962C8B-B14F-4D97-AF65-F5344CB8AC3E}">
        <p14:creationId xmlns:p14="http://schemas.microsoft.com/office/powerpoint/2010/main" val="359632139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7"/>
        <p:cNvGrpSpPr/>
        <p:nvPr/>
      </p:nvGrpSpPr>
      <p:grpSpPr>
        <a:xfrm>
          <a:off x="0" y="0"/>
          <a:ext cx="0" cy="0"/>
          <a:chOff x="0" y="0"/>
          <a:chExt cx="0" cy="0"/>
        </a:xfrm>
      </p:grpSpPr>
      <p:sp>
        <p:nvSpPr>
          <p:cNvPr id="278" name="Shape 27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279" name="Shape 279"/>
          <p:cNvSpPr txBox="1">
            <a:spLocks noGrp="1"/>
          </p:cNvSpPr>
          <p:nvPr>
            <p:ph type="body" idx="1"/>
          </p:nvPr>
        </p:nvSpPr>
        <p:spPr>
          <a:xfrm>
            <a:off x="685800" y="4343400"/>
            <a:ext cx="5486399" cy="4114800"/>
          </a:xfrm>
          <a:prstGeom prst="rect">
            <a:avLst/>
          </a:prstGeom>
        </p:spPr>
        <p:txBody>
          <a:bodyPr lIns="91425" tIns="91425" rIns="91425" bIns="91425" anchor="t" anchorCtr="0">
            <a:spAutoFit/>
          </a:bodyPr>
          <a:lstStyle/>
          <a:p>
            <a:pPr lvl="0" rtl="0">
              <a:spcBef>
                <a:spcPts val="0"/>
              </a:spcBef>
              <a:buNone/>
            </a:pPr>
            <a:endParaRPr/>
          </a:p>
        </p:txBody>
      </p:sp>
    </p:spTree>
    <p:extLst>
      <p:ext uri="{BB962C8B-B14F-4D97-AF65-F5344CB8AC3E}">
        <p14:creationId xmlns:p14="http://schemas.microsoft.com/office/powerpoint/2010/main" val="365217978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9"/>
        <p:cNvGrpSpPr/>
        <p:nvPr/>
      </p:nvGrpSpPr>
      <p:grpSpPr>
        <a:xfrm>
          <a:off x="0" y="0"/>
          <a:ext cx="0" cy="0"/>
          <a:chOff x="0" y="0"/>
          <a:chExt cx="0" cy="0"/>
        </a:xfrm>
      </p:grpSpPr>
      <p:sp>
        <p:nvSpPr>
          <p:cNvPr id="290" name="Shape 29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291" name="Shape 291"/>
          <p:cNvSpPr txBox="1">
            <a:spLocks noGrp="1"/>
          </p:cNvSpPr>
          <p:nvPr>
            <p:ph type="body" idx="1"/>
          </p:nvPr>
        </p:nvSpPr>
        <p:spPr>
          <a:xfrm>
            <a:off x="685800" y="4343400"/>
            <a:ext cx="5486399" cy="4114800"/>
          </a:xfrm>
          <a:prstGeom prst="rect">
            <a:avLst/>
          </a:prstGeom>
        </p:spPr>
        <p:txBody>
          <a:bodyPr lIns="91425" tIns="91425" rIns="91425" bIns="91425" anchor="t" anchorCtr="0">
            <a:spAutoFit/>
          </a:bodyPr>
          <a:lstStyle/>
          <a:p>
            <a:pPr lvl="0" rtl="0">
              <a:spcBef>
                <a:spcPts val="0"/>
              </a:spcBef>
              <a:buNone/>
            </a:pPr>
            <a:endParaRPr/>
          </a:p>
        </p:txBody>
      </p:sp>
    </p:spTree>
    <p:extLst>
      <p:ext uri="{BB962C8B-B14F-4D97-AF65-F5344CB8AC3E}">
        <p14:creationId xmlns:p14="http://schemas.microsoft.com/office/powerpoint/2010/main" val="329250775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1"/>
        <p:cNvGrpSpPr/>
        <p:nvPr/>
      </p:nvGrpSpPr>
      <p:grpSpPr>
        <a:xfrm>
          <a:off x="0" y="0"/>
          <a:ext cx="0" cy="0"/>
          <a:chOff x="0" y="0"/>
          <a:chExt cx="0" cy="0"/>
        </a:xfrm>
      </p:grpSpPr>
      <p:sp>
        <p:nvSpPr>
          <p:cNvPr id="302" name="Shape 30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303" name="Shape 303"/>
          <p:cNvSpPr txBox="1">
            <a:spLocks noGrp="1"/>
          </p:cNvSpPr>
          <p:nvPr>
            <p:ph type="body" idx="1"/>
          </p:nvPr>
        </p:nvSpPr>
        <p:spPr>
          <a:xfrm>
            <a:off x="685800" y="4343400"/>
            <a:ext cx="5486399" cy="4114800"/>
          </a:xfrm>
          <a:prstGeom prst="rect">
            <a:avLst/>
          </a:prstGeom>
        </p:spPr>
        <p:txBody>
          <a:bodyPr lIns="91425" tIns="91425" rIns="91425" bIns="91425" anchor="t" anchorCtr="0">
            <a:spAutoFit/>
          </a:bodyPr>
          <a:lstStyle/>
          <a:p>
            <a:pPr lvl="0" rtl="0">
              <a:spcBef>
                <a:spcPts val="0"/>
              </a:spcBef>
              <a:buNone/>
            </a:pPr>
            <a:endParaRPr/>
          </a:p>
        </p:txBody>
      </p:sp>
    </p:spTree>
    <p:extLst>
      <p:ext uri="{BB962C8B-B14F-4D97-AF65-F5344CB8AC3E}">
        <p14:creationId xmlns:p14="http://schemas.microsoft.com/office/powerpoint/2010/main" val="227610470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1"/>
        <p:cNvGrpSpPr/>
        <p:nvPr/>
      </p:nvGrpSpPr>
      <p:grpSpPr>
        <a:xfrm>
          <a:off x="0" y="0"/>
          <a:ext cx="0" cy="0"/>
          <a:chOff x="0" y="0"/>
          <a:chExt cx="0" cy="0"/>
        </a:xfrm>
      </p:grpSpPr>
      <p:sp>
        <p:nvSpPr>
          <p:cNvPr id="302" name="Shape 30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303" name="Shape 303"/>
          <p:cNvSpPr txBox="1">
            <a:spLocks noGrp="1"/>
          </p:cNvSpPr>
          <p:nvPr>
            <p:ph type="body" idx="1"/>
          </p:nvPr>
        </p:nvSpPr>
        <p:spPr>
          <a:xfrm>
            <a:off x="685800" y="4343400"/>
            <a:ext cx="5486399" cy="4114800"/>
          </a:xfrm>
          <a:prstGeom prst="rect">
            <a:avLst/>
          </a:prstGeom>
        </p:spPr>
        <p:txBody>
          <a:bodyPr lIns="91425" tIns="91425" rIns="91425" bIns="91425" anchor="t" anchorCtr="0">
            <a:spAutoFit/>
          </a:bodyPr>
          <a:lstStyle/>
          <a:p>
            <a:pPr lvl="0" rtl="0">
              <a:spcBef>
                <a:spcPts val="0"/>
              </a:spcBef>
              <a:buNone/>
            </a:pPr>
            <a:endParaRPr/>
          </a:p>
        </p:txBody>
      </p:sp>
    </p:spTree>
    <p:extLst>
      <p:ext uri="{BB962C8B-B14F-4D97-AF65-F5344CB8AC3E}">
        <p14:creationId xmlns:p14="http://schemas.microsoft.com/office/powerpoint/2010/main" val="357579834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3"/>
        <p:cNvGrpSpPr/>
        <p:nvPr/>
      </p:nvGrpSpPr>
      <p:grpSpPr>
        <a:xfrm>
          <a:off x="0" y="0"/>
          <a:ext cx="0" cy="0"/>
          <a:chOff x="0" y="0"/>
          <a:chExt cx="0" cy="0"/>
        </a:xfrm>
      </p:grpSpPr>
      <p:sp>
        <p:nvSpPr>
          <p:cNvPr id="314" name="Shape 31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315" name="Shape 315"/>
          <p:cNvSpPr txBox="1">
            <a:spLocks noGrp="1"/>
          </p:cNvSpPr>
          <p:nvPr>
            <p:ph type="body" idx="1"/>
          </p:nvPr>
        </p:nvSpPr>
        <p:spPr>
          <a:xfrm>
            <a:off x="685800" y="4343400"/>
            <a:ext cx="5486399" cy="4114800"/>
          </a:xfrm>
          <a:prstGeom prst="rect">
            <a:avLst/>
          </a:prstGeom>
        </p:spPr>
        <p:txBody>
          <a:bodyPr lIns="91425" tIns="91425" rIns="91425" bIns="91425" anchor="t" anchorCtr="0">
            <a:spAutoFit/>
          </a:bodyPr>
          <a:lstStyle/>
          <a:p>
            <a:pPr lvl="0" rtl="0">
              <a:spcBef>
                <a:spcPts val="0"/>
              </a:spcBef>
              <a:buNone/>
            </a:pPr>
            <a:r>
              <a:rPr lang="en"/>
              <a:t>5. also includes Monetizing the contributions and outcomes of partnerships.</a:t>
            </a:r>
          </a:p>
          <a:p>
            <a:pPr lvl="0" rtl="0">
              <a:spcBef>
                <a:spcPts val="0"/>
              </a:spcBef>
              <a:buNone/>
            </a:pPr>
            <a:endParaRPr/>
          </a:p>
        </p:txBody>
      </p:sp>
    </p:spTree>
    <p:extLst>
      <p:ext uri="{BB962C8B-B14F-4D97-AF65-F5344CB8AC3E}">
        <p14:creationId xmlns:p14="http://schemas.microsoft.com/office/powerpoint/2010/main" val="276532456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5"/>
        <p:cNvGrpSpPr/>
        <p:nvPr/>
      </p:nvGrpSpPr>
      <p:grpSpPr>
        <a:xfrm>
          <a:off x="0" y="0"/>
          <a:ext cx="0" cy="0"/>
          <a:chOff x="0" y="0"/>
          <a:chExt cx="0" cy="0"/>
        </a:xfrm>
      </p:grpSpPr>
      <p:sp>
        <p:nvSpPr>
          <p:cNvPr id="326" name="Shape 32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327" name="Shape 327"/>
          <p:cNvSpPr txBox="1">
            <a:spLocks noGrp="1"/>
          </p:cNvSpPr>
          <p:nvPr>
            <p:ph type="body" idx="1"/>
          </p:nvPr>
        </p:nvSpPr>
        <p:spPr>
          <a:xfrm>
            <a:off x="685800" y="4343400"/>
            <a:ext cx="5486399" cy="4114800"/>
          </a:xfrm>
          <a:prstGeom prst="rect">
            <a:avLst/>
          </a:prstGeom>
        </p:spPr>
        <p:txBody>
          <a:bodyPr lIns="91425" tIns="91425" rIns="91425" bIns="91425" anchor="t" anchorCtr="0">
            <a:spAutoFit/>
          </a:bodyPr>
          <a:lstStyle/>
          <a:p>
            <a:pPr lvl="0" rtl="0">
              <a:spcBef>
                <a:spcPts val="0"/>
              </a:spcBef>
              <a:buNone/>
            </a:pPr>
            <a:endParaRPr/>
          </a:p>
        </p:txBody>
      </p:sp>
    </p:spTree>
    <p:extLst>
      <p:ext uri="{BB962C8B-B14F-4D97-AF65-F5344CB8AC3E}">
        <p14:creationId xmlns:p14="http://schemas.microsoft.com/office/powerpoint/2010/main" val="30341345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7"/>
        <p:cNvGrpSpPr/>
        <p:nvPr/>
      </p:nvGrpSpPr>
      <p:grpSpPr>
        <a:xfrm>
          <a:off x="0" y="0"/>
          <a:ext cx="0" cy="0"/>
          <a:chOff x="0" y="0"/>
          <a:chExt cx="0" cy="0"/>
        </a:xfrm>
      </p:grpSpPr>
      <p:sp>
        <p:nvSpPr>
          <p:cNvPr id="58" name="Shape 5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59" name="Shape 59"/>
          <p:cNvSpPr txBox="1">
            <a:spLocks noGrp="1"/>
          </p:cNvSpPr>
          <p:nvPr>
            <p:ph type="body" idx="1"/>
          </p:nvPr>
        </p:nvSpPr>
        <p:spPr>
          <a:xfrm>
            <a:off x="685800" y="4343400"/>
            <a:ext cx="5486399" cy="4114800"/>
          </a:xfrm>
          <a:prstGeom prst="rect">
            <a:avLst/>
          </a:prstGeom>
        </p:spPr>
        <p:txBody>
          <a:bodyPr lIns="91425" tIns="91425" rIns="91425" bIns="91425" anchor="t" anchorCtr="0">
            <a:spAutoFit/>
          </a:bodyPr>
          <a:lstStyle/>
          <a:p>
            <a:pPr lvl="0" rtl="0">
              <a:spcBef>
                <a:spcPts val="0"/>
              </a:spcBef>
              <a:buNone/>
            </a:pPr>
            <a:endParaRPr/>
          </a:p>
        </p:txBody>
      </p:sp>
    </p:spTree>
    <p:extLst>
      <p:ext uri="{BB962C8B-B14F-4D97-AF65-F5344CB8AC3E}">
        <p14:creationId xmlns:p14="http://schemas.microsoft.com/office/powerpoint/2010/main" val="353009756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5"/>
        <p:cNvGrpSpPr/>
        <p:nvPr/>
      </p:nvGrpSpPr>
      <p:grpSpPr>
        <a:xfrm>
          <a:off x="0" y="0"/>
          <a:ext cx="0" cy="0"/>
          <a:chOff x="0" y="0"/>
          <a:chExt cx="0" cy="0"/>
        </a:xfrm>
      </p:grpSpPr>
      <p:sp>
        <p:nvSpPr>
          <p:cNvPr id="326" name="Shape 32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327" name="Shape 327"/>
          <p:cNvSpPr txBox="1">
            <a:spLocks noGrp="1"/>
          </p:cNvSpPr>
          <p:nvPr>
            <p:ph type="body" idx="1"/>
          </p:nvPr>
        </p:nvSpPr>
        <p:spPr>
          <a:xfrm>
            <a:off x="685800" y="4343400"/>
            <a:ext cx="5486399" cy="4114800"/>
          </a:xfrm>
          <a:prstGeom prst="rect">
            <a:avLst/>
          </a:prstGeom>
        </p:spPr>
        <p:txBody>
          <a:bodyPr lIns="91425" tIns="91425" rIns="91425" bIns="91425" anchor="t" anchorCtr="0">
            <a:spAutoFit/>
          </a:bodyPr>
          <a:lstStyle/>
          <a:p>
            <a:pPr lvl="0" rtl="0">
              <a:spcBef>
                <a:spcPts val="0"/>
              </a:spcBef>
              <a:buNone/>
            </a:pPr>
            <a:endParaRPr/>
          </a:p>
        </p:txBody>
      </p:sp>
    </p:spTree>
    <p:extLst>
      <p:ext uri="{BB962C8B-B14F-4D97-AF65-F5344CB8AC3E}">
        <p14:creationId xmlns:p14="http://schemas.microsoft.com/office/powerpoint/2010/main" val="270678843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5"/>
        <p:cNvGrpSpPr/>
        <p:nvPr/>
      </p:nvGrpSpPr>
      <p:grpSpPr>
        <a:xfrm>
          <a:off x="0" y="0"/>
          <a:ext cx="0" cy="0"/>
          <a:chOff x="0" y="0"/>
          <a:chExt cx="0" cy="0"/>
        </a:xfrm>
      </p:grpSpPr>
      <p:sp>
        <p:nvSpPr>
          <p:cNvPr id="326" name="Shape 32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327" name="Shape 327"/>
          <p:cNvSpPr txBox="1">
            <a:spLocks noGrp="1"/>
          </p:cNvSpPr>
          <p:nvPr>
            <p:ph type="body" idx="1"/>
          </p:nvPr>
        </p:nvSpPr>
        <p:spPr>
          <a:xfrm>
            <a:off x="685800" y="4343400"/>
            <a:ext cx="5486399" cy="4114800"/>
          </a:xfrm>
          <a:prstGeom prst="rect">
            <a:avLst/>
          </a:prstGeom>
        </p:spPr>
        <p:txBody>
          <a:bodyPr lIns="91425" tIns="91425" rIns="91425" bIns="91425" anchor="t" anchorCtr="0">
            <a:spAutoFit/>
          </a:bodyPr>
          <a:lstStyle/>
          <a:p>
            <a:pPr lvl="0" rtl="0">
              <a:spcBef>
                <a:spcPts val="0"/>
              </a:spcBef>
              <a:buNone/>
            </a:pPr>
            <a:endParaRPr/>
          </a:p>
        </p:txBody>
      </p:sp>
    </p:spTree>
    <p:extLst>
      <p:ext uri="{BB962C8B-B14F-4D97-AF65-F5344CB8AC3E}">
        <p14:creationId xmlns:p14="http://schemas.microsoft.com/office/powerpoint/2010/main" val="47310961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5"/>
        <p:cNvGrpSpPr/>
        <p:nvPr/>
      </p:nvGrpSpPr>
      <p:grpSpPr>
        <a:xfrm>
          <a:off x="0" y="0"/>
          <a:ext cx="0" cy="0"/>
          <a:chOff x="0" y="0"/>
          <a:chExt cx="0" cy="0"/>
        </a:xfrm>
      </p:grpSpPr>
      <p:sp>
        <p:nvSpPr>
          <p:cNvPr id="326" name="Shape 32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327" name="Shape 327"/>
          <p:cNvSpPr txBox="1">
            <a:spLocks noGrp="1"/>
          </p:cNvSpPr>
          <p:nvPr>
            <p:ph type="body" idx="1"/>
          </p:nvPr>
        </p:nvSpPr>
        <p:spPr>
          <a:xfrm>
            <a:off x="685800" y="4343400"/>
            <a:ext cx="5486399" cy="4114800"/>
          </a:xfrm>
          <a:prstGeom prst="rect">
            <a:avLst/>
          </a:prstGeom>
        </p:spPr>
        <p:txBody>
          <a:bodyPr lIns="91425" tIns="91425" rIns="91425" bIns="91425" anchor="t" anchorCtr="0">
            <a:spAutoFit/>
          </a:bodyPr>
          <a:lstStyle/>
          <a:p>
            <a:pPr lvl="0" rtl="0">
              <a:spcBef>
                <a:spcPts val="0"/>
              </a:spcBef>
              <a:buNone/>
            </a:pPr>
            <a:endParaRPr/>
          </a:p>
        </p:txBody>
      </p:sp>
    </p:spTree>
    <p:extLst>
      <p:ext uri="{BB962C8B-B14F-4D97-AF65-F5344CB8AC3E}">
        <p14:creationId xmlns:p14="http://schemas.microsoft.com/office/powerpoint/2010/main" val="310244408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9"/>
        <p:cNvGrpSpPr/>
        <p:nvPr/>
      </p:nvGrpSpPr>
      <p:grpSpPr>
        <a:xfrm>
          <a:off x="0" y="0"/>
          <a:ext cx="0" cy="0"/>
          <a:chOff x="0" y="0"/>
          <a:chExt cx="0" cy="0"/>
        </a:xfrm>
      </p:grpSpPr>
      <p:sp>
        <p:nvSpPr>
          <p:cNvPr id="70" name="Shape 7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71" name="Shape 71"/>
          <p:cNvSpPr txBox="1">
            <a:spLocks noGrp="1"/>
          </p:cNvSpPr>
          <p:nvPr>
            <p:ph type="body" idx="1"/>
          </p:nvPr>
        </p:nvSpPr>
        <p:spPr>
          <a:xfrm>
            <a:off x="685800" y="4343400"/>
            <a:ext cx="5486399" cy="4114800"/>
          </a:xfrm>
          <a:prstGeom prst="rect">
            <a:avLst/>
          </a:prstGeom>
        </p:spPr>
        <p:txBody>
          <a:bodyPr lIns="91425" tIns="91425" rIns="91425" bIns="91425" anchor="t" anchorCtr="0">
            <a:spAutoFit/>
          </a:bodyPr>
          <a:lstStyle/>
          <a:p>
            <a:pPr lvl="0" rtl="0">
              <a:spcBef>
                <a:spcPts val="0"/>
              </a:spcBef>
              <a:buNone/>
            </a:pPr>
            <a:r>
              <a:rPr lang="en-US" sz="1100" kern="1200" dirty="0" smtClean="0">
                <a:solidFill>
                  <a:schemeClr val="tx1"/>
                </a:solidFill>
                <a:effectLst/>
                <a:latin typeface="+mn-lt"/>
                <a:ea typeface="+mn-ea"/>
                <a:cs typeface="+mn-cs"/>
              </a:rPr>
              <a:t>In addition to recommendations made by the NRC, the following questions were developed by the PWG leads and evaluation leads at an initial meeting in 2013 and reviewed by the PWG members</a:t>
            </a:r>
            <a:endParaRPr lang="en" sz="1000" dirty="0">
              <a:solidFill>
                <a:srgbClr val="222222"/>
              </a:solidFill>
            </a:endParaRPr>
          </a:p>
        </p:txBody>
      </p:sp>
    </p:spTree>
    <p:extLst>
      <p:ext uri="{BB962C8B-B14F-4D97-AF65-F5344CB8AC3E}">
        <p14:creationId xmlns:p14="http://schemas.microsoft.com/office/powerpoint/2010/main" val="287817630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1"/>
        <p:cNvGrpSpPr/>
        <p:nvPr/>
      </p:nvGrpSpPr>
      <p:grpSpPr>
        <a:xfrm>
          <a:off x="0" y="0"/>
          <a:ext cx="0" cy="0"/>
          <a:chOff x="0" y="0"/>
          <a:chExt cx="0" cy="0"/>
        </a:xfrm>
      </p:grpSpPr>
      <p:sp>
        <p:nvSpPr>
          <p:cNvPr id="82" name="Shape 8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83" name="Shape 83"/>
          <p:cNvSpPr txBox="1">
            <a:spLocks noGrp="1"/>
          </p:cNvSpPr>
          <p:nvPr>
            <p:ph type="body" idx="1"/>
          </p:nvPr>
        </p:nvSpPr>
        <p:spPr>
          <a:xfrm>
            <a:off x="685800" y="4343400"/>
            <a:ext cx="5486399" cy="4114800"/>
          </a:xfrm>
          <a:prstGeom prst="rect">
            <a:avLst/>
          </a:prstGeom>
        </p:spPr>
        <p:txBody>
          <a:bodyPr lIns="91425" tIns="91425" rIns="91425" bIns="91425" anchor="t" anchorCtr="0">
            <a:spAutoFit/>
          </a:bodyPr>
          <a:lstStyle/>
          <a:p>
            <a:pPr lvl="0" rtl="0">
              <a:spcBef>
                <a:spcPts val="0"/>
              </a:spcBef>
              <a:buNone/>
            </a:pPr>
            <a:endParaRPr/>
          </a:p>
        </p:txBody>
      </p:sp>
    </p:spTree>
    <p:extLst>
      <p:ext uri="{BB962C8B-B14F-4D97-AF65-F5344CB8AC3E}">
        <p14:creationId xmlns:p14="http://schemas.microsoft.com/office/powerpoint/2010/main" val="76722292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1"/>
        <p:cNvGrpSpPr/>
        <p:nvPr/>
      </p:nvGrpSpPr>
      <p:grpSpPr>
        <a:xfrm>
          <a:off x="0" y="0"/>
          <a:ext cx="0" cy="0"/>
          <a:chOff x="0" y="0"/>
          <a:chExt cx="0" cy="0"/>
        </a:xfrm>
      </p:grpSpPr>
      <p:sp>
        <p:nvSpPr>
          <p:cNvPr id="82" name="Shape 8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83" name="Shape 83"/>
          <p:cNvSpPr txBox="1">
            <a:spLocks noGrp="1"/>
          </p:cNvSpPr>
          <p:nvPr>
            <p:ph type="body" idx="1"/>
          </p:nvPr>
        </p:nvSpPr>
        <p:spPr>
          <a:xfrm>
            <a:off x="685800" y="4343400"/>
            <a:ext cx="5486399" cy="4114800"/>
          </a:xfrm>
          <a:prstGeom prst="rect">
            <a:avLst/>
          </a:prstGeom>
        </p:spPr>
        <p:txBody>
          <a:bodyPr lIns="91425" tIns="91425" rIns="91425" bIns="91425" anchor="t" anchorCtr="0">
            <a:spAutoFit/>
          </a:bodyPr>
          <a:lstStyle/>
          <a:p>
            <a:pPr lvl="0" rtl="0">
              <a:spcBef>
                <a:spcPts val="0"/>
              </a:spcBef>
              <a:buNone/>
            </a:pPr>
            <a:r>
              <a:rPr lang="en-US" sz="1100" kern="1200" dirty="0" smtClean="0">
                <a:solidFill>
                  <a:schemeClr val="tx1"/>
                </a:solidFill>
                <a:effectLst/>
                <a:latin typeface="+mn-lt"/>
                <a:ea typeface="+mn-ea"/>
                <a:cs typeface="+mn-cs"/>
              </a:rPr>
              <a:t>Based on the research questions, the PWG leads and evaluation leads outlined the following sequential, mixed-methods design to help answer the research questions. The results of the quantitative component (e.g., survey) would provide a broad view of the portfolio. The qualitative component (e.g., case studies) would examine partnerships by analyzing mechanisms and outcomes related to success.</a:t>
            </a:r>
            <a:endParaRPr dirty="0"/>
          </a:p>
        </p:txBody>
      </p:sp>
    </p:spTree>
    <p:extLst>
      <p:ext uri="{BB962C8B-B14F-4D97-AF65-F5344CB8AC3E}">
        <p14:creationId xmlns:p14="http://schemas.microsoft.com/office/powerpoint/2010/main" val="332146076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1"/>
        <p:cNvGrpSpPr/>
        <p:nvPr/>
      </p:nvGrpSpPr>
      <p:grpSpPr>
        <a:xfrm>
          <a:off x="0" y="0"/>
          <a:ext cx="0" cy="0"/>
          <a:chOff x="0" y="0"/>
          <a:chExt cx="0" cy="0"/>
        </a:xfrm>
      </p:grpSpPr>
      <p:sp>
        <p:nvSpPr>
          <p:cNvPr id="82" name="Shape 8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83" name="Shape 83"/>
          <p:cNvSpPr txBox="1">
            <a:spLocks noGrp="1"/>
          </p:cNvSpPr>
          <p:nvPr>
            <p:ph type="body" idx="1"/>
          </p:nvPr>
        </p:nvSpPr>
        <p:spPr>
          <a:xfrm>
            <a:off x="685800" y="4343400"/>
            <a:ext cx="5486399" cy="4114800"/>
          </a:xfrm>
          <a:prstGeom prst="rect">
            <a:avLst/>
          </a:prstGeom>
        </p:spPr>
        <p:txBody>
          <a:bodyPr lIns="91425" tIns="91425" rIns="91425" bIns="91425" anchor="t" anchorCtr="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kern="1200" dirty="0" smtClean="0">
                <a:solidFill>
                  <a:schemeClr val="tx1"/>
                </a:solidFill>
                <a:effectLst/>
                <a:latin typeface="+mn-lt"/>
                <a:ea typeface="+mn-ea"/>
                <a:cs typeface="+mn-cs"/>
              </a:rPr>
              <a:t>Fourteen analysis questions were developed by evaluation leads to help guide working group members in analyzing the survey data. The questions were developed based on the Partnership Survey items, survey responses and evaluation questions. The answers provided a broader understanding of who NOAA Education partners with, the strategies for partnering, and the resulting outcomes of the partnership. The 14 questions were:</a:t>
            </a:r>
          </a:p>
          <a:p>
            <a:pPr lvl="0" rtl="0">
              <a:spcBef>
                <a:spcPts val="0"/>
              </a:spcBef>
              <a:buNone/>
            </a:pPr>
            <a:endParaRPr dirty="0"/>
          </a:p>
        </p:txBody>
      </p:sp>
    </p:spTree>
    <p:extLst>
      <p:ext uri="{BB962C8B-B14F-4D97-AF65-F5344CB8AC3E}">
        <p14:creationId xmlns:p14="http://schemas.microsoft.com/office/powerpoint/2010/main" val="179512348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7"/>
        <p:cNvGrpSpPr/>
        <p:nvPr/>
      </p:nvGrpSpPr>
      <p:grpSpPr>
        <a:xfrm>
          <a:off x="0" y="0"/>
          <a:ext cx="0" cy="0"/>
          <a:chOff x="0" y="0"/>
          <a:chExt cx="0" cy="0"/>
        </a:xfrm>
      </p:grpSpPr>
      <p:sp>
        <p:nvSpPr>
          <p:cNvPr id="198" name="Shape 19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99" name="Shape 199"/>
          <p:cNvSpPr txBox="1">
            <a:spLocks noGrp="1"/>
          </p:cNvSpPr>
          <p:nvPr>
            <p:ph type="body" idx="1"/>
          </p:nvPr>
        </p:nvSpPr>
        <p:spPr>
          <a:xfrm>
            <a:off x="685800" y="4343400"/>
            <a:ext cx="5486399" cy="4114800"/>
          </a:xfrm>
          <a:prstGeom prst="rect">
            <a:avLst/>
          </a:prstGeom>
        </p:spPr>
        <p:txBody>
          <a:bodyPr lIns="91425" tIns="91425" rIns="91425" bIns="91425" anchor="t" anchorCtr="0">
            <a:spAutoFit/>
          </a:bodyPr>
          <a:lstStyle/>
          <a:p>
            <a:r>
              <a:rPr lang="en-US" sz="1100" b="0" i="0" u="none" strike="noStrike" kern="1200" baseline="0" dirty="0" smtClean="0">
                <a:solidFill>
                  <a:schemeClr val="tx1"/>
                </a:solidFill>
                <a:latin typeface="+mn-lt"/>
                <a:ea typeface="+mn-ea"/>
                <a:cs typeface="+mn-cs"/>
              </a:rPr>
              <a:t>The PWG identified case studies that represented broad categories of partners identified in</a:t>
            </a:r>
          </a:p>
          <a:p>
            <a:r>
              <a:rPr lang="en-US" sz="1100" b="0" i="0" u="none" strike="noStrike" kern="1200" baseline="0" dirty="0" smtClean="0">
                <a:solidFill>
                  <a:schemeClr val="tx1"/>
                </a:solidFill>
                <a:latin typeface="+mn-lt"/>
                <a:ea typeface="+mn-ea"/>
                <a:cs typeface="+mn-cs"/>
              </a:rPr>
              <a:t>the survey data and to which working group members could easily access data. The PWG</a:t>
            </a:r>
          </a:p>
          <a:p>
            <a:r>
              <a:rPr lang="en-US" sz="1100" b="0" i="0" u="none" strike="noStrike" kern="1200" baseline="0" dirty="0" smtClean="0">
                <a:solidFill>
                  <a:schemeClr val="tx1"/>
                </a:solidFill>
                <a:latin typeface="+mn-lt"/>
                <a:ea typeface="+mn-ea"/>
                <a:cs typeface="+mn-cs"/>
              </a:rPr>
              <a:t>had limited time and needed to rely on the working group to document partnership case</a:t>
            </a:r>
          </a:p>
          <a:p>
            <a:r>
              <a:rPr lang="en-US" sz="1100" b="0" i="0" u="none" strike="noStrike" kern="1200" baseline="0" dirty="0" smtClean="0">
                <a:solidFill>
                  <a:schemeClr val="tx1"/>
                </a:solidFill>
                <a:latin typeface="+mn-lt"/>
                <a:ea typeface="+mn-ea"/>
                <a:cs typeface="+mn-cs"/>
              </a:rPr>
              <a:t>studies (i.e., convenience sampling). With examples of case study partnerships selected,</a:t>
            </a:r>
          </a:p>
          <a:p>
            <a:r>
              <a:rPr lang="en-US" sz="1100" b="0" i="0" u="none" strike="noStrike" kern="1200" baseline="0" dirty="0" smtClean="0">
                <a:solidFill>
                  <a:schemeClr val="tx1"/>
                </a:solidFill>
                <a:latin typeface="+mn-lt"/>
                <a:ea typeface="+mn-ea"/>
                <a:cs typeface="+mn-cs"/>
              </a:rPr>
              <a:t>three broad categories were identified as core models based on the type of partner: 1)</a:t>
            </a:r>
          </a:p>
          <a:p>
            <a:r>
              <a:rPr lang="en-US" sz="1100" b="0" i="0" u="none" strike="noStrike" kern="1200" baseline="0" dirty="0" smtClean="0">
                <a:solidFill>
                  <a:schemeClr val="tx1"/>
                </a:solidFill>
                <a:latin typeface="+mn-lt"/>
                <a:ea typeface="+mn-ea"/>
                <a:cs typeface="+mn-cs"/>
              </a:rPr>
              <a:t>informal education institutions; 2) nonprofit organizations; and 3) partnerships with a local</a:t>
            </a:r>
          </a:p>
          <a:p>
            <a:r>
              <a:rPr lang="en-US" sz="1100" b="0" i="0" u="none" strike="noStrike" kern="1200" baseline="0" dirty="0" smtClean="0">
                <a:solidFill>
                  <a:schemeClr val="tx1"/>
                </a:solidFill>
                <a:latin typeface="+mn-lt"/>
                <a:ea typeface="+mn-ea"/>
                <a:cs typeface="+mn-cs"/>
              </a:rPr>
              <a:t>focus.</a:t>
            </a:r>
            <a:endParaRPr dirty="0"/>
          </a:p>
        </p:txBody>
      </p:sp>
    </p:spTree>
    <p:extLst>
      <p:ext uri="{BB962C8B-B14F-4D97-AF65-F5344CB8AC3E}">
        <p14:creationId xmlns:p14="http://schemas.microsoft.com/office/powerpoint/2010/main" val="328132540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9"/>
        <p:cNvGrpSpPr/>
        <p:nvPr/>
      </p:nvGrpSpPr>
      <p:grpSpPr>
        <a:xfrm>
          <a:off x="0" y="0"/>
          <a:ext cx="0" cy="0"/>
          <a:chOff x="0" y="0"/>
          <a:chExt cx="0" cy="0"/>
        </a:xfrm>
      </p:grpSpPr>
      <p:sp>
        <p:nvSpPr>
          <p:cNvPr id="210" name="Shape 21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211" name="Shape 211"/>
          <p:cNvSpPr txBox="1">
            <a:spLocks noGrp="1"/>
          </p:cNvSpPr>
          <p:nvPr>
            <p:ph type="body" idx="1"/>
          </p:nvPr>
        </p:nvSpPr>
        <p:spPr>
          <a:xfrm>
            <a:off x="685800" y="4343400"/>
            <a:ext cx="5486399" cy="4114800"/>
          </a:xfrm>
          <a:prstGeom prst="rect">
            <a:avLst/>
          </a:prstGeom>
        </p:spPr>
        <p:txBody>
          <a:bodyPr lIns="91425" tIns="91425" rIns="91425" bIns="91425" anchor="t" anchorCtr="0">
            <a:spAutoFit/>
          </a:bodyPr>
          <a:lstStyle/>
          <a:p>
            <a:pPr lvl="0" rtl="0">
              <a:spcBef>
                <a:spcPts val="600"/>
              </a:spcBef>
              <a:buClr>
                <a:schemeClr val="dk1"/>
              </a:buClr>
              <a:buSzPct val="91666"/>
              <a:buFont typeface="Arial"/>
              <a:buNone/>
            </a:pPr>
            <a:r>
              <a:rPr lang="en" sz="1200">
                <a:solidFill>
                  <a:schemeClr val="dk1"/>
                </a:solidFill>
              </a:rPr>
              <a:t>The contacts are committed to sustaining the partnership, and may or may not have been integral to the formation of the partnership. The mutual points of contact can also facilitate opportunistic collaborations to capitalize on the capabilities each partner brings to the relationship.</a:t>
            </a:r>
          </a:p>
          <a:p>
            <a:pPr lvl="0" rtl="0">
              <a:spcBef>
                <a:spcPts val="0"/>
              </a:spcBef>
              <a:buNone/>
            </a:pPr>
            <a:endParaRPr sz="1800">
              <a:solidFill>
                <a:schemeClr val="dk1"/>
              </a:solidFill>
            </a:endParaRPr>
          </a:p>
        </p:txBody>
      </p:sp>
    </p:spTree>
    <p:extLst>
      <p:ext uri="{BB962C8B-B14F-4D97-AF65-F5344CB8AC3E}">
        <p14:creationId xmlns:p14="http://schemas.microsoft.com/office/powerpoint/2010/main" val="217435745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1"/>
        <p:cNvGrpSpPr/>
        <p:nvPr/>
      </p:nvGrpSpPr>
      <p:grpSpPr>
        <a:xfrm>
          <a:off x="0" y="0"/>
          <a:ext cx="0" cy="0"/>
          <a:chOff x="0" y="0"/>
          <a:chExt cx="0" cy="0"/>
        </a:xfrm>
      </p:grpSpPr>
      <p:sp>
        <p:nvSpPr>
          <p:cNvPr id="222" name="Shape 22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223" name="Shape 223"/>
          <p:cNvSpPr txBox="1">
            <a:spLocks noGrp="1"/>
          </p:cNvSpPr>
          <p:nvPr>
            <p:ph type="body" idx="1"/>
          </p:nvPr>
        </p:nvSpPr>
        <p:spPr>
          <a:xfrm>
            <a:off x="685800" y="4343400"/>
            <a:ext cx="5486399" cy="4114800"/>
          </a:xfrm>
          <a:prstGeom prst="rect">
            <a:avLst/>
          </a:prstGeom>
        </p:spPr>
        <p:txBody>
          <a:bodyPr lIns="91425" tIns="91425" rIns="91425" bIns="91425" anchor="t" anchorCtr="0">
            <a:spAutoFit/>
          </a:bodyPr>
          <a:lstStyle/>
          <a:p>
            <a:pPr lvl="0" rtl="0">
              <a:spcBef>
                <a:spcPts val="0"/>
              </a:spcBef>
              <a:buNone/>
            </a:pPr>
            <a:r>
              <a:rPr lang="en" sz="1200">
                <a:solidFill>
                  <a:schemeClr val="dk1"/>
                </a:solidFill>
              </a:rPr>
              <a:t>They are generally more targeted in terms of audience (e.g., inservice teachers, children)  and/or content (e.g., surviving severe weather events) than partnerships with informal institutions. </a:t>
            </a:r>
          </a:p>
        </p:txBody>
      </p:sp>
    </p:spTree>
    <p:extLst>
      <p:ext uri="{BB962C8B-B14F-4D97-AF65-F5344CB8AC3E}">
        <p14:creationId xmlns:p14="http://schemas.microsoft.com/office/powerpoint/2010/main" val="33161551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7"/>
        <p:cNvGrpSpPr/>
        <p:nvPr/>
      </p:nvGrpSpPr>
      <p:grpSpPr>
        <a:xfrm>
          <a:off x="0" y="0"/>
          <a:ext cx="0" cy="0"/>
          <a:chOff x="0" y="0"/>
          <a:chExt cx="0" cy="0"/>
        </a:xfrm>
      </p:grpSpPr>
      <p:sp>
        <p:nvSpPr>
          <p:cNvPr id="8" name="Shape 8"/>
          <p:cNvSpPr txBox="1">
            <a:spLocks noGrp="1"/>
          </p:cNvSpPr>
          <p:nvPr>
            <p:ph type="ctrTitle"/>
          </p:nvPr>
        </p:nvSpPr>
        <p:spPr>
          <a:xfrm>
            <a:off x="685800" y="2111123"/>
            <a:ext cx="7772400" cy="1546474"/>
          </a:xfrm>
          <a:prstGeom prst="rect">
            <a:avLst/>
          </a:prstGeom>
          <a:noFill/>
          <a:ln>
            <a:noFill/>
          </a:ln>
        </p:spPr>
        <p:txBody>
          <a:bodyPr lIns="91425" tIns="91425" rIns="91425" bIns="91425" anchor="b" anchorCtr="0"/>
          <a:lstStyle>
            <a:lvl1pPr algn="ctr" rtl="0">
              <a:spcBef>
                <a:spcPts val="0"/>
              </a:spcBef>
              <a:buClr>
                <a:schemeClr val="dk1"/>
              </a:buClr>
              <a:buSzPct val="100000"/>
              <a:buFont typeface="Arial"/>
              <a:buNone/>
              <a:defRPr sz="4800" b="1" i="0" u="none" strike="noStrike" cap="none" baseline="0">
                <a:solidFill>
                  <a:schemeClr val="dk1"/>
                </a:solidFill>
                <a:latin typeface="Arial"/>
                <a:ea typeface="Arial"/>
                <a:cs typeface="Arial"/>
                <a:sym typeface="Arial"/>
              </a:defRPr>
            </a:lvl1pPr>
            <a:lvl2pPr algn="ctr" rtl="0">
              <a:spcBef>
                <a:spcPts val="0"/>
              </a:spcBef>
              <a:buClr>
                <a:schemeClr val="dk1"/>
              </a:buClr>
              <a:buSzPct val="100000"/>
              <a:buFont typeface="Arial"/>
              <a:buNone/>
              <a:defRPr sz="4800" b="1" i="0" u="none" strike="noStrike" cap="none" baseline="0">
                <a:solidFill>
                  <a:schemeClr val="dk1"/>
                </a:solidFill>
                <a:latin typeface="Arial"/>
                <a:ea typeface="Arial"/>
                <a:cs typeface="Arial"/>
                <a:sym typeface="Arial"/>
              </a:defRPr>
            </a:lvl2pPr>
            <a:lvl3pPr algn="ctr" rtl="0">
              <a:spcBef>
                <a:spcPts val="0"/>
              </a:spcBef>
              <a:buClr>
                <a:schemeClr val="dk1"/>
              </a:buClr>
              <a:buSzPct val="100000"/>
              <a:buFont typeface="Arial"/>
              <a:buNone/>
              <a:defRPr sz="4800" b="1" i="0" u="none" strike="noStrike" cap="none" baseline="0">
                <a:solidFill>
                  <a:schemeClr val="dk1"/>
                </a:solidFill>
                <a:latin typeface="Arial"/>
                <a:ea typeface="Arial"/>
                <a:cs typeface="Arial"/>
                <a:sym typeface="Arial"/>
              </a:defRPr>
            </a:lvl3pPr>
            <a:lvl4pPr algn="ctr" rtl="0">
              <a:spcBef>
                <a:spcPts val="0"/>
              </a:spcBef>
              <a:buClr>
                <a:schemeClr val="dk1"/>
              </a:buClr>
              <a:buSzPct val="100000"/>
              <a:buFont typeface="Arial"/>
              <a:buNone/>
              <a:defRPr sz="4800" b="1" i="0" u="none" strike="noStrike" cap="none" baseline="0">
                <a:solidFill>
                  <a:schemeClr val="dk1"/>
                </a:solidFill>
                <a:latin typeface="Arial"/>
                <a:ea typeface="Arial"/>
                <a:cs typeface="Arial"/>
                <a:sym typeface="Arial"/>
              </a:defRPr>
            </a:lvl4pPr>
            <a:lvl5pPr algn="ctr" rtl="0">
              <a:spcBef>
                <a:spcPts val="0"/>
              </a:spcBef>
              <a:buClr>
                <a:schemeClr val="dk1"/>
              </a:buClr>
              <a:buSzPct val="100000"/>
              <a:buFont typeface="Arial"/>
              <a:buNone/>
              <a:defRPr sz="4800" b="1" i="0" u="none" strike="noStrike" cap="none" baseline="0">
                <a:solidFill>
                  <a:schemeClr val="dk1"/>
                </a:solidFill>
                <a:latin typeface="Arial"/>
                <a:ea typeface="Arial"/>
                <a:cs typeface="Arial"/>
                <a:sym typeface="Arial"/>
              </a:defRPr>
            </a:lvl5pPr>
            <a:lvl6pPr algn="ctr" rtl="0">
              <a:spcBef>
                <a:spcPts val="0"/>
              </a:spcBef>
              <a:buClr>
                <a:schemeClr val="dk1"/>
              </a:buClr>
              <a:buSzPct val="100000"/>
              <a:buFont typeface="Arial"/>
              <a:buNone/>
              <a:defRPr sz="4800" b="1" i="0" u="none" strike="noStrike" cap="none" baseline="0">
                <a:solidFill>
                  <a:schemeClr val="dk1"/>
                </a:solidFill>
                <a:latin typeface="Arial"/>
                <a:ea typeface="Arial"/>
                <a:cs typeface="Arial"/>
                <a:sym typeface="Arial"/>
              </a:defRPr>
            </a:lvl6pPr>
            <a:lvl7pPr algn="ctr" rtl="0">
              <a:spcBef>
                <a:spcPts val="0"/>
              </a:spcBef>
              <a:buClr>
                <a:schemeClr val="dk1"/>
              </a:buClr>
              <a:buSzPct val="100000"/>
              <a:buFont typeface="Arial"/>
              <a:buNone/>
              <a:defRPr sz="4800" b="1" i="0" u="none" strike="noStrike" cap="none" baseline="0">
                <a:solidFill>
                  <a:schemeClr val="dk1"/>
                </a:solidFill>
                <a:latin typeface="Arial"/>
                <a:ea typeface="Arial"/>
                <a:cs typeface="Arial"/>
                <a:sym typeface="Arial"/>
              </a:defRPr>
            </a:lvl7pPr>
            <a:lvl8pPr algn="ctr" rtl="0">
              <a:spcBef>
                <a:spcPts val="0"/>
              </a:spcBef>
              <a:buClr>
                <a:schemeClr val="dk1"/>
              </a:buClr>
              <a:buSzPct val="100000"/>
              <a:buFont typeface="Arial"/>
              <a:buNone/>
              <a:defRPr sz="4800" b="1" i="0" u="none" strike="noStrike" cap="none" baseline="0">
                <a:solidFill>
                  <a:schemeClr val="dk1"/>
                </a:solidFill>
                <a:latin typeface="Arial"/>
                <a:ea typeface="Arial"/>
                <a:cs typeface="Arial"/>
                <a:sym typeface="Arial"/>
              </a:defRPr>
            </a:lvl8pPr>
            <a:lvl9pPr algn="ctr" rtl="0">
              <a:spcBef>
                <a:spcPts val="0"/>
              </a:spcBef>
              <a:buClr>
                <a:schemeClr val="dk1"/>
              </a:buClr>
              <a:buSzPct val="100000"/>
              <a:buFont typeface="Arial"/>
              <a:buNone/>
              <a:defRPr sz="4800" b="1" i="0" u="none" strike="noStrike" cap="none" baseline="0">
                <a:solidFill>
                  <a:schemeClr val="dk1"/>
                </a:solidFill>
                <a:latin typeface="Arial"/>
                <a:ea typeface="Arial"/>
                <a:cs typeface="Arial"/>
                <a:sym typeface="Arial"/>
              </a:defRPr>
            </a:lvl9pPr>
          </a:lstStyle>
          <a:p>
            <a:endParaRPr/>
          </a:p>
        </p:txBody>
      </p:sp>
      <p:sp>
        <p:nvSpPr>
          <p:cNvPr id="9" name="Shape 9"/>
          <p:cNvSpPr txBox="1">
            <a:spLocks noGrp="1"/>
          </p:cNvSpPr>
          <p:nvPr>
            <p:ph type="subTitle" idx="1"/>
          </p:nvPr>
        </p:nvSpPr>
        <p:spPr>
          <a:xfrm>
            <a:off x="685800" y="3786737"/>
            <a:ext cx="7772400" cy="1046317"/>
          </a:xfrm>
          <a:prstGeom prst="rect">
            <a:avLst/>
          </a:prstGeom>
          <a:noFill/>
          <a:ln>
            <a:noFill/>
          </a:ln>
        </p:spPr>
        <p:txBody>
          <a:bodyPr lIns="91425" tIns="91425" rIns="91425" bIns="91425" anchor="t" anchorCtr="0"/>
          <a:lstStyle>
            <a:lvl1pPr algn="ctr" rtl="0">
              <a:lnSpc>
                <a:spcPct val="100000"/>
              </a:lnSpc>
              <a:spcBef>
                <a:spcPts val="0"/>
              </a:spcBef>
              <a:spcAft>
                <a:spcPts val="0"/>
              </a:spcAft>
              <a:buClr>
                <a:schemeClr val="dk2"/>
              </a:buClr>
              <a:buSzPct val="100000"/>
              <a:buFont typeface="Arial"/>
              <a:buNone/>
              <a:defRPr sz="3000" b="0" i="0" u="none" strike="noStrike" cap="none" baseline="0">
                <a:solidFill>
                  <a:schemeClr val="dk2"/>
                </a:solidFill>
                <a:latin typeface="Arial"/>
                <a:ea typeface="Arial"/>
                <a:cs typeface="Arial"/>
                <a:sym typeface="Arial"/>
              </a:defRPr>
            </a:lvl1pPr>
            <a:lvl2pPr algn="ctr" rtl="0">
              <a:lnSpc>
                <a:spcPct val="100000"/>
              </a:lnSpc>
              <a:spcBef>
                <a:spcPts val="0"/>
              </a:spcBef>
              <a:spcAft>
                <a:spcPts val="0"/>
              </a:spcAft>
              <a:buClr>
                <a:schemeClr val="dk2"/>
              </a:buClr>
              <a:buSzPct val="100000"/>
              <a:buFont typeface="Arial"/>
              <a:buNone/>
              <a:defRPr sz="3000" b="0" i="0" u="none" strike="noStrike" cap="none" baseline="0">
                <a:solidFill>
                  <a:schemeClr val="dk2"/>
                </a:solidFill>
                <a:latin typeface="Arial"/>
                <a:ea typeface="Arial"/>
                <a:cs typeface="Arial"/>
                <a:sym typeface="Arial"/>
              </a:defRPr>
            </a:lvl2pPr>
            <a:lvl3pPr algn="ctr" rtl="0">
              <a:lnSpc>
                <a:spcPct val="100000"/>
              </a:lnSpc>
              <a:spcBef>
                <a:spcPts val="0"/>
              </a:spcBef>
              <a:spcAft>
                <a:spcPts val="0"/>
              </a:spcAft>
              <a:buClr>
                <a:schemeClr val="dk2"/>
              </a:buClr>
              <a:buSzPct val="100000"/>
              <a:buFont typeface="Arial"/>
              <a:buNone/>
              <a:defRPr sz="3000" b="0" i="0" u="none" strike="noStrike" cap="none" baseline="0">
                <a:solidFill>
                  <a:schemeClr val="dk2"/>
                </a:solidFill>
                <a:latin typeface="Arial"/>
                <a:ea typeface="Arial"/>
                <a:cs typeface="Arial"/>
                <a:sym typeface="Arial"/>
              </a:defRPr>
            </a:lvl3pPr>
            <a:lvl4pPr algn="ctr" rtl="0">
              <a:lnSpc>
                <a:spcPct val="100000"/>
              </a:lnSpc>
              <a:spcBef>
                <a:spcPts val="0"/>
              </a:spcBef>
              <a:spcAft>
                <a:spcPts val="0"/>
              </a:spcAft>
              <a:buClr>
                <a:schemeClr val="dk2"/>
              </a:buClr>
              <a:buSzPct val="100000"/>
              <a:buFont typeface="Arial"/>
              <a:buNone/>
              <a:defRPr sz="3000" b="0" i="0" u="none" strike="noStrike" cap="none" baseline="0">
                <a:solidFill>
                  <a:schemeClr val="dk2"/>
                </a:solidFill>
                <a:latin typeface="Arial"/>
                <a:ea typeface="Arial"/>
                <a:cs typeface="Arial"/>
                <a:sym typeface="Arial"/>
              </a:defRPr>
            </a:lvl4pPr>
            <a:lvl5pPr algn="ctr" rtl="0">
              <a:lnSpc>
                <a:spcPct val="100000"/>
              </a:lnSpc>
              <a:spcBef>
                <a:spcPts val="0"/>
              </a:spcBef>
              <a:spcAft>
                <a:spcPts val="0"/>
              </a:spcAft>
              <a:buClr>
                <a:schemeClr val="dk2"/>
              </a:buClr>
              <a:buSzPct val="100000"/>
              <a:buFont typeface="Arial"/>
              <a:buNone/>
              <a:defRPr sz="3000" b="0" i="0" u="none" strike="noStrike" cap="none" baseline="0">
                <a:solidFill>
                  <a:schemeClr val="dk2"/>
                </a:solidFill>
                <a:latin typeface="Arial"/>
                <a:ea typeface="Arial"/>
                <a:cs typeface="Arial"/>
                <a:sym typeface="Arial"/>
              </a:defRPr>
            </a:lvl5pPr>
            <a:lvl6pPr algn="ctr" rtl="0">
              <a:lnSpc>
                <a:spcPct val="100000"/>
              </a:lnSpc>
              <a:spcBef>
                <a:spcPts val="0"/>
              </a:spcBef>
              <a:spcAft>
                <a:spcPts val="0"/>
              </a:spcAft>
              <a:buClr>
                <a:schemeClr val="dk2"/>
              </a:buClr>
              <a:buSzPct val="100000"/>
              <a:buFont typeface="Arial"/>
              <a:buNone/>
              <a:defRPr sz="3000" b="0" i="0" u="none" strike="noStrike" cap="none" baseline="0">
                <a:solidFill>
                  <a:schemeClr val="dk2"/>
                </a:solidFill>
                <a:latin typeface="Arial"/>
                <a:ea typeface="Arial"/>
                <a:cs typeface="Arial"/>
                <a:sym typeface="Arial"/>
              </a:defRPr>
            </a:lvl6pPr>
            <a:lvl7pPr algn="ctr" rtl="0">
              <a:lnSpc>
                <a:spcPct val="100000"/>
              </a:lnSpc>
              <a:spcBef>
                <a:spcPts val="0"/>
              </a:spcBef>
              <a:spcAft>
                <a:spcPts val="0"/>
              </a:spcAft>
              <a:buClr>
                <a:schemeClr val="dk2"/>
              </a:buClr>
              <a:buSzPct val="100000"/>
              <a:buFont typeface="Arial"/>
              <a:buNone/>
              <a:defRPr sz="3000" b="0" i="0" u="none" strike="noStrike" cap="none" baseline="0">
                <a:solidFill>
                  <a:schemeClr val="dk2"/>
                </a:solidFill>
                <a:latin typeface="Arial"/>
                <a:ea typeface="Arial"/>
                <a:cs typeface="Arial"/>
                <a:sym typeface="Arial"/>
              </a:defRPr>
            </a:lvl7pPr>
            <a:lvl8pPr algn="ctr" rtl="0">
              <a:lnSpc>
                <a:spcPct val="100000"/>
              </a:lnSpc>
              <a:spcBef>
                <a:spcPts val="0"/>
              </a:spcBef>
              <a:spcAft>
                <a:spcPts val="0"/>
              </a:spcAft>
              <a:buClr>
                <a:schemeClr val="dk2"/>
              </a:buClr>
              <a:buSzPct val="100000"/>
              <a:buFont typeface="Arial"/>
              <a:buNone/>
              <a:defRPr sz="3000" b="0" i="0" u="none" strike="noStrike" cap="none" baseline="0">
                <a:solidFill>
                  <a:schemeClr val="dk2"/>
                </a:solidFill>
                <a:latin typeface="Arial"/>
                <a:ea typeface="Arial"/>
                <a:cs typeface="Arial"/>
                <a:sym typeface="Arial"/>
              </a:defRPr>
            </a:lvl8pPr>
            <a:lvl9pPr algn="ctr" rtl="0">
              <a:lnSpc>
                <a:spcPct val="100000"/>
              </a:lnSpc>
              <a:spcBef>
                <a:spcPts val="0"/>
              </a:spcBef>
              <a:spcAft>
                <a:spcPts val="0"/>
              </a:spcAft>
              <a:buClr>
                <a:schemeClr val="dk2"/>
              </a:buClr>
              <a:buSzPct val="100000"/>
              <a:buFont typeface="Arial"/>
              <a:buNone/>
              <a:defRPr sz="3000" b="0" i="0" u="none" strike="noStrike" cap="none" baseline="0">
                <a:solidFill>
                  <a:schemeClr val="dk2"/>
                </a:solidFill>
                <a:latin typeface="Arial"/>
                <a:ea typeface="Arial"/>
                <a:cs typeface="Arial"/>
                <a:sym typeface="Arial"/>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10"/>
        <p:cNvGrpSpPr/>
        <p:nvPr/>
      </p:nvGrpSpPr>
      <p:grpSpPr>
        <a:xfrm>
          <a:off x="0" y="0"/>
          <a:ext cx="0" cy="0"/>
          <a:chOff x="0" y="0"/>
          <a:chExt cx="0" cy="0"/>
        </a:xfrm>
      </p:grpSpPr>
      <p:sp>
        <p:nvSpPr>
          <p:cNvPr id="11" name="Shape 11"/>
          <p:cNvSpPr txBox="1">
            <a:spLocks noGrp="1"/>
          </p:cNvSpPr>
          <p:nvPr>
            <p:ph type="title"/>
          </p:nvPr>
        </p:nvSpPr>
        <p:spPr>
          <a:xfrm>
            <a:off x="457200" y="274637"/>
            <a:ext cx="8229600" cy="1143000"/>
          </a:xfrm>
          <a:prstGeom prst="rect">
            <a:avLst/>
          </a:prstGeom>
          <a:noFill/>
          <a:ln>
            <a:noFill/>
          </a:ln>
        </p:spPr>
        <p:txBody>
          <a:bodyPr lIns="91425" tIns="91425" rIns="91425" bIns="91425" anchor="b" anchorCtr="0"/>
          <a:lstStyle>
            <a:lvl1pPr algn="l" rtl="0">
              <a:spcBef>
                <a:spcPts val="0"/>
              </a:spcBef>
              <a:buSzPct val="100000"/>
              <a:buFont typeface="Arial"/>
              <a:buNone/>
              <a:defRPr sz="3600" b="1">
                <a:solidFill>
                  <a:schemeClr val="dk1"/>
                </a:solidFill>
                <a:latin typeface="Arial"/>
                <a:ea typeface="Arial"/>
                <a:cs typeface="Arial"/>
                <a:sym typeface="Arial"/>
              </a:defRPr>
            </a:lvl1pPr>
            <a:lvl2pPr algn="l" rtl="0">
              <a:spcBef>
                <a:spcPts val="0"/>
              </a:spcBef>
              <a:buSzPct val="100000"/>
              <a:buFont typeface="Arial"/>
              <a:buNone/>
              <a:defRPr sz="3600" b="1">
                <a:solidFill>
                  <a:schemeClr val="dk1"/>
                </a:solidFill>
                <a:latin typeface="Arial"/>
                <a:ea typeface="Arial"/>
                <a:cs typeface="Arial"/>
                <a:sym typeface="Arial"/>
              </a:defRPr>
            </a:lvl2pPr>
            <a:lvl3pPr algn="l" rtl="0">
              <a:spcBef>
                <a:spcPts val="0"/>
              </a:spcBef>
              <a:buSzPct val="100000"/>
              <a:buFont typeface="Arial"/>
              <a:buNone/>
              <a:defRPr sz="3600" b="1">
                <a:solidFill>
                  <a:schemeClr val="dk1"/>
                </a:solidFill>
                <a:latin typeface="Arial"/>
                <a:ea typeface="Arial"/>
                <a:cs typeface="Arial"/>
                <a:sym typeface="Arial"/>
              </a:defRPr>
            </a:lvl3pPr>
            <a:lvl4pPr algn="l" rtl="0">
              <a:spcBef>
                <a:spcPts val="0"/>
              </a:spcBef>
              <a:buSzPct val="100000"/>
              <a:buFont typeface="Arial"/>
              <a:buNone/>
              <a:defRPr sz="3600" b="1">
                <a:solidFill>
                  <a:schemeClr val="dk1"/>
                </a:solidFill>
                <a:latin typeface="Arial"/>
                <a:ea typeface="Arial"/>
                <a:cs typeface="Arial"/>
                <a:sym typeface="Arial"/>
              </a:defRPr>
            </a:lvl4pPr>
            <a:lvl5pPr algn="l" rtl="0">
              <a:spcBef>
                <a:spcPts val="0"/>
              </a:spcBef>
              <a:buSzPct val="100000"/>
              <a:buFont typeface="Arial"/>
              <a:buNone/>
              <a:defRPr sz="3600" b="1">
                <a:solidFill>
                  <a:schemeClr val="dk1"/>
                </a:solidFill>
                <a:latin typeface="Arial"/>
                <a:ea typeface="Arial"/>
                <a:cs typeface="Arial"/>
                <a:sym typeface="Arial"/>
              </a:defRPr>
            </a:lvl5pPr>
            <a:lvl6pPr algn="l" rtl="0">
              <a:spcBef>
                <a:spcPts val="0"/>
              </a:spcBef>
              <a:buSzPct val="100000"/>
              <a:buFont typeface="Arial"/>
              <a:buNone/>
              <a:defRPr sz="3600" b="1">
                <a:solidFill>
                  <a:schemeClr val="dk1"/>
                </a:solidFill>
                <a:latin typeface="Arial"/>
                <a:ea typeface="Arial"/>
                <a:cs typeface="Arial"/>
                <a:sym typeface="Arial"/>
              </a:defRPr>
            </a:lvl6pPr>
            <a:lvl7pPr algn="l" rtl="0">
              <a:spcBef>
                <a:spcPts val="0"/>
              </a:spcBef>
              <a:buSzPct val="100000"/>
              <a:buFont typeface="Arial"/>
              <a:buNone/>
              <a:defRPr sz="3600" b="1">
                <a:solidFill>
                  <a:schemeClr val="dk1"/>
                </a:solidFill>
                <a:latin typeface="Arial"/>
                <a:ea typeface="Arial"/>
                <a:cs typeface="Arial"/>
                <a:sym typeface="Arial"/>
              </a:defRPr>
            </a:lvl7pPr>
            <a:lvl8pPr algn="l" rtl="0">
              <a:spcBef>
                <a:spcPts val="0"/>
              </a:spcBef>
              <a:buSzPct val="100000"/>
              <a:buFont typeface="Arial"/>
              <a:buNone/>
              <a:defRPr sz="3600" b="1">
                <a:solidFill>
                  <a:schemeClr val="dk1"/>
                </a:solidFill>
                <a:latin typeface="Arial"/>
                <a:ea typeface="Arial"/>
                <a:cs typeface="Arial"/>
                <a:sym typeface="Arial"/>
              </a:defRPr>
            </a:lvl8pPr>
            <a:lvl9pPr algn="l" rtl="0">
              <a:spcBef>
                <a:spcPts val="0"/>
              </a:spcBef>
              <a:buSzPct val="100000"/>
              <a:buFont typeface="Arial"/>
              <a:buNone/>
              <a:defRPr sz="3600" b="1">
                <a:solidFill>
                  <a:schemeClr val="dk1"/>
                </a:solidFill>
                <a:latin typeface="Arial"/>
                <a:ea typeface="Arial"/>
                <a:cs typeface="Arial"/>
                <a:sym typeface="Arial"/>
              </a:defRPr>
            </a:lvl9pPr>
          </a:lstStyle>
          <a:p>
            <a:endParaRPr/>
          </a:p>
        </p:txBody>
      </p:sp>
      <p:sp>
        <p:nvSpPr>
          <p:cNvPr id="12" name="Shape 12"/>
          <p:cNvSpPr txBox="1">
            <a:spLocks noGrp="1"/>
          </p:cNvSpPr>
          <p:nvPr>
            <p:ph type="body" idx="1"/>
          </p:nvPr>
        </p:nvSpPr>
        <p:spPr>
          <a:xfrm>
            <a:off x="457200" y="1600200"/>
            <a:ext cx="8229600" cy="4967574"/>
          </a:xfrm>
          <a:prstGeom prst="rect">
            <a:avLst/>
          </a:prstGeom>
          <a:noFill/>
          <a:ln>
            <a:noFill/>
          </a:ln>
        </p:spPr>
        <p:txBody>
          <a:bodyPr lIns="91425" tIns="91425" rIns="91425" b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sz="1800"/>
            </a:lvl5pPr>
            <a:lvl6pPr rtl="0">
              <a:spcBef>
                <a:spcPts val="0"/>
              </a:spcBef>
              <a:defRPr sz="1800"/>
            </a:lvl6pPr>
            <a:lvl7pPr rtl="0">
              <a:spcBef>
                <a:spcPts val="0"/>
              </a:spcBef>
              <a:defRPr sz="1800"/>
            </a:lvl7pPr>
            <a:lvl8pPr rtl="0">
              <a:spcBef>
                <a:spcPts val="0"/>
              </a:spcBef>
              <a:defRPr sz="1800"/>
            </a:lvl8pPr>
            <a:lvl9pPr rtl="0">
              <a:spcBef>
                <a:spcPts val="0"/>
              </a:spcBef>
              <a:defRPr sz="1800"/>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17"/>
        <p:cNvGrpSpPr/>
        <p:nvPr/>
      </p:nvGrpSpPr>
      <p:grpSpPr>
        <a:xfrm>
          <a:off x="0" y="0"/>
          <a:ext cx="0" cy="0"/>
          <a:chOff x="0" y="0"/>
          <a:chExt cx="0" cy="0"/>
        </a:xfrm>
      </p:grpSpPr>
      <p:sp>
        <p:nvSpPr>
          <p:cNvPr id="18" name="Shape 18"/>
          <p:cNvSpPr txBox="1">
            <a:spLocks noGrp="1"/>
          </p:cNvSpPr>
          <p:nvPr>
            <p:ph type="title"/>
          </p:nvPr>
        </p:nvSpPr>
        <p:spPr>
          <a:xfrm>
            <a:off x="457200" y="274637"/>
            <a:ext cx="8229600" cy="1143000"/>
          </a:xfrm>
          <a:prstGeom prst="rect">
            <a:avLst/>
          </a:prstGeom>
          <a:noFill/>
          <a:ln>
            <a:noFill/>
          </a:ln>
        </p:spPr>
        <p:txBody>
          <a:bodyPr lIns="91425" tIns="91425" rIns="91425" bIns="91425" anchor="b" anchorCtr="0"/>
          <a:lstStyle>
            <a:lvl1pPr algn="l" rtl="0">
              <a:spcBef>
                <a:spcPts val="0"/>
              </a:spcBef>
              <a:buSzPct val="100000"/>
              <a:buFont typeface="Arial"/>
              <a:buNone/>
              <a:defRPr sz="3600" b="1">
                <a:solidFill>
                  <a:schemeClr val="dk1"/>
                </a:solidFill>
                <a:latin typeface="Arial"/>
                <a:ea typeface="Arial"/>
                <a:cs typeface="Arial"/>
                <a:sym typeface="Arial"/>
              </a:defRPr>
            </a:lvl1pPr>
            <a:lvl2pPr algn="l" rtl="0">
              <a:spcBef>
                <a:spcPts val="0"/>
              </a:spcBef>
              <a:buSzPct val="100000"/>
              <a:buFont typeface="Arial"/>
              <a:buNone/>
              <a:defRPr sz="3600" b="1">
                <a:solidFill>
                  <a:schemeClr val="dk1"/>
                </a:solidFill>
                <a:latin typeface="Arial"/>
                <a:ea typeface="Arial"/>
                <a:cs typeface="Arial"/>
                <a:sym typeface="Arial"/>
              </a:defRPr>
            </a:lvl2pPr>
            <a:lvl3pPr algn="l" rtl="0">
              <a:spcBef>
                <a:spcPts val="0"/>
              </a:spcBef>
              <a:buSzPct val="100000"/>
              <a:buFont typeface="Arial"/>
              <a:buNone/>
              <a:defRPr sz="3600" b="1">
                <a:solidFill>
                  <a:schemeClr val="dk1"/>
                </a:solidFill>
                <a:latin typeface="Arial"/>
                <a:ea typeface="Arial"/>
                <a:cs typeface="Arial"/>
                <a:sym typeface="Arial"/>
              </a:defRPr>
            </a:lvl3pPr>
            <a:lvl4pPr algn="l" rtl="0">
              <a:spcBef>
                <a:spcPts val="0"/>
              </a:spcBef>
              <a:buSzPct val="100000"/>
              <a:buFont typeface="Arial"/>
              <a:buNone/>
              <a:defRPr sz="3600" b="1">
                <a:solidFill>
                  <a:schemeClr val="dk1"/>
                </a:solidFill>
                <a:latin typeface="Arial"/>
                <a:ea typeface="Arial"/>
                <a:cs typeface="Arial"/>
                <a:sym typeface="Arial"/>
              </a:defRPr>
            </a:lvl4pPr>
            <a:lvl5pPr algn="l" rtl="0">
              <a:spcBef>
                <a:spcPts val="0"/>
              </a:spcBef>
              <a:buSzPct val="100000"/>
              <a:buFont typeface="Arial"/>
              <a:buNone/>
              <a:defRPr sz="3600" b="1">
                <a:solidFill>
                  <a:schemeClr val="dk1"/>
                </a:solidFill>
                <a:latin typeface="Arial"/>
                <a:ea typeface="Arial"/>
                <a:cs typeface="Arial"/>
                <a:sym typeface="Arial"/>
              </a:defRPr>
            </a:lvl5pPr>
            <a:lvl6pPr algn="l" rtl="0">
              <a:spcBef>
                <a:spcPts val="0"/>
              </a:spcBef>
              <a:buSzPct val="100000"/>
              <a:buFont typeface="Arial"/>
              <a:buNone/>
              <a:defRPr sz="3600" b="1">
                <a:solidFill>
                  <a:schemeClr val="dk1"/>
                </a:solidFill>
                <a:latin typeface="Arial"/>
                <a:ea typeface="Arial"/>
                <a:cs typeface="Arial"/>
                <a:sym typeface="Arial"/>
              </a:defRPr>
            </a:lvl6pPr>
            <a:lvl7pPr algn="l" rtl="0">
              <a:spcBef>
                <a:spcPts val="0"/>
              </a:spcBef>
              <a:buSzPct val="100000"/>
              <a:buFont typeface="Arial"/>
              <a:buNone/>
              <a:defRPr sz="3600" b="1">
                <a:solidFill>
                  <a:schemeClr val="dk1"/>
                </a:solidFill>
                <a:latin typeface="Arial"/>
                <a:ea typeface="Arial"/>
                <a:cs typeface="Arial"/>
                <a:sym typeface="Arial"/>
              </a:defRPr>
            </a:lvl7pPr>
            <a:lvl8pPr algn="l" rtl="0">
              <a:spcBef>
                <a:spcPts val="0"/>
              </a:spcBef>
              <a:buSzPct val="100000"/>
              <a:buFont typeface="Arial"/>
              <a:buNone/>
              <a:defRPr sz="3600" b="1">
                <a:solidFill>
                  <a:schemeClr val="dk1"/>
                </a:solidFill>
                <a:latin typeface="Arial"/>
                <a:ea typeface="Arial"/>
                <a:cs typeface="Arial"/>
                <a:sym typeface="Arial"/>
              </a:defRPr>
            </a:lvl8pPr>
            <a:lvl9pPr algn="l" rtl="0">
              <a:spcBef>
                <a:spcPts val="0"/>
              </a:spcBef>
              <a:buSzPct val="100000"/>
              <a:buFont typeface="Arial"/>
              <a:buNone/>
              <a:defRPr sz="3600" b="1">
                <a:solidFill>
                  <a:schemeClr val="dk1"/>
                </a:solidFill>
                <a:latin typeface="Arial"/>
                <a:ea typeface="Arial"/>
                <a:cs typeface="Arial"/>
                <a:sym typeface="Arial"/>
              </a:defRPr>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cSld name="Caption">
    <p:spTree>
      <p:nvGrpSpPr>
        <p:cNvPr id="1" name="Shape 19"/>
        <p:cNvGrpSpPr/>
        <p:nvPr/>
      </p:nvGrpSpPr>
      <p:grpSpPr>
        <a:xfrm>
          <a:off x="0" y="0"/>
          <a:ext cx="0" cy="0"/>
          <a:chOff x="0" y="0"/>
          <a:chExt cx="0" cy="0"/>
        </a:xfrm>
      </p:grpSpPr>
      <p:sp>
        <p:nvSpPr>
          <p:cNvPr id="20" name="Shape 20"/>
          <p:cNvSpPr txBox="1">
            <a:spLocks noGrp="1"/>
          </p:cNvSpPr>
          <p:nvPr>
            <p:ph type="body" idx="1"/>
          </p:nvPr>
        </p:nvSpPr>
        <p:spPr>
          <a:xfrm>
            <a:off x="457200" y="5875078"/>
            <a:ext cx="8229600" cy="692693"/>
          </a:xfrm>
          <a:prstGeom prst="rect">
            <a:avLst/>
          </a:prstGeom>
          <a:noFill/>
          <a:ln>
            <a:noFill/>
          </a:ln>
        </p:spPr>
        <p:txBody>
          <a:bodyPr lIns="91425" tIns="91425" rIns="91425" bIns="91425" anchor="t" anchorCtr="0"/>
          <a:lstStyle>
            <a:lvl1pPr algn="ctr" rtl="0">
              <a:lnSpc>
                <a:spcPct val="100000"/>
              </a:lnSpc>
              <a:spcBef>
                <a:spcPts val="360"/>
              </a:spcBef>
              <a:spcAft>
                <a:spcPts val="0"/>
              </a:spcAft>
              <a:buClr>
                <a:schemeClr val="dk1"/>
              </a:buClr>
              <a:buSzPct val="100000"/>
              <a:buFont typeface="Arial"/>
              <a:buChar char="●"/>
              <a:defRPr sz="1800">
                <a:solidFill>
                  <a:schemeClr val="dk1"/>
                </a:solidFill>
              </a:defRPr>
            </a:lvl1pPr>
            <a:lvl2pPr algn="ctr" rtl="0">
              <a:lnSpc>
                <a:spcPct val="100000"/>
              </a:lnSpc>
              <a:spcBef>
                <a:spcPts val="360"/>
              </a:spcBef>
              <a:spcAft>
                <a:spcPts val="0"/>
              </a:spcAft>
              <a:buClr>
                <a:schemeClr val="dk1"/>
              </a:buClr>
              <a:buSzPct val="100000"/>
              <a:buFont typeface="Courier New"/>
              <a:buChar char="o"/>
              <a:defRPr sz="1800">
                <a:solidFill>
                  <a:schemeClr val="dk1"/>
                </a:solidFill>
              </a:defRPr>
            </a:lvl2pPr>
            <a:lvl3pPr algn="ctr" rtl="0">
              <a:lnSpc>
                <a:spcPct val="100000"/>
              </a:lnSpc>
              <a:spcBef>
                <a:spcPts val="360"/>
              </a:spcBef>
              <a:spcAft>
                <a:spcPts val="0"/>
              </a:spcAft>
              <a:buClr>
                <a:schemeClr val="dk1"/>
              </a:buClr>
              <a:buSzPct val="100000"/>
              <a:buFont typeface="Wingdings"/>
              <a:buChar char="§"/>
              <a:defRPr sz="1800">
                <a:solidFill>
                  <a:schemeClr val="dk1"/>
                </a:solidFill>
              </a:defRPr>
            </a:lvl3pPr>
            <a:lvl4pPr algn="ctr" rtl="0">
              <a:lnSpc>
                <a:spcPct val="100000"/>
              </a:lnSpc>
              <a:spcBef>
                <a:spcPts val="360"/>
              </a:spcBef>
              <a:spcAft>
                <a:spcPts val="0"/>
              </a:spcAft>
              <a:buClr>
                <a:schemeClr val="dk1"/>
              </a:buClr>
              <a:buSzPct val="100000"/>
              <a:buFont typeface="Arial"/>
              <a:buChar char="●"/>
              <a:defRPr sz="1800">
                <a:solidFill>
                  <a:schemeClr val="dk1"/>
                </a:solidFill>
              </a:defRPr>
            </a:lvl4pPr>
            <a:lvl5pPr algn="ctr" rtl="0">
              <a:lnSpc>
                <a:spcPct val="100000"/>
              </a:lnSpc>
              <a:spcBef>
                <a:spcPts val="360"/>
              </a:spcBef>
              <a:spcAft>
                <a:spcPts val="0"/>
              </a:spcAft>
              <a:buClr>
                <a:schemeClr val="dk1"/>
              </a:buClr>
              <a:buSzPct val="100000"/>
              <a:buFont typeface="Courier New"/>
              <a:buChar char="o"/>
              <a:defRPr sz="1800">
                <a:solidFill>
                  <a:schemeClr val="dk1"/>
                </a:solidFill>
              </a:defRPr>
            </a:lvl5pPr>
            <a:lvl6pPr algn="ctr" rtl="0">
              <a:lnSpc>
                <a:spcPct val="100000"/>
              </a:lnSpc>
              <a:spcBef>
                <a:spcPts val="360"/>
              </a:spcBef>
              <a:spcAft>
                <a:spcPts val="0"/>
              </a:spcAft>
              <a:buClr>
                <a:schemeClr val="dk1"/>
              </a:buClr>
              <a:buSzPct val="100000"/>
              <a:buFont typeface="Wingdings"/>
              <a:buChar char="§"/>
              <a:defRPr sz="1800">
                <a:solidFill>
                  <a:schemeClr val="dk1"/>
                </a:solidFill>
              </a:defRPr>
            </a:lvl6pPr>
            <a:lvl7pPr algn="ctr" rtl="0">
              <a:lnSpc>
                <a:spcPct val="100000"/>
              </a:lnSpc>
              <a:spcBef>
                <a:spcPts val="360"/>
              </a:spcBef>
              <a:spcAft>
                <a:spcPts val="0"/>
              </a:spcAft>
              <a:buClr>
                <a:schemeClr val="dk1"/>
              </a:buClr>
              <a:buSzPct val="100000"/>
              <a:buFont typeface="Arial"/>
              <a:buChar char="●"/>
              <a:defRPr sz="1800">
                <a:solidFill>
                  <a:schemeClr val="dk1"/>
                </a:solidFill>
              </a:defRPr>
            </a:lvl7pPr>
            <a:lvl8pPr algn="ctr" rtl="0">
              <a:lnSpc>
                <a:spcPct val="100000"/>
              </a:lnSpc>
              <a:spcBef>
                <a:spcPts val="360"/>
              </a:spcBef>
              <a:spcAft>
                <a:spcPts val="0"/>
              </a:spcAft>
              <a:buClr>
                <a:schemeClr val="dk1"/>
              </a:buClr>
              <a:buSzPct val="100000"/>
              <a:buFont typeface="Courier New"/>
              <a:buChar char="o"/>
              <a:defRPr sz="1800">
                <a:solidFill>
                  <a:schemeClr val="dk1"/>
                </a:solidFill>
              </a:defRPr>
            </a:lvl8pPr>
            <a:lvl9pPr algn="ctr" rtl="0">
              <a:lnSpc>
                <a:spcPct val="100000"/>
              </a:lnSpc>
              <a:spcBef>
                <a:spcPts val="360"/>
              </a:spcBef>
              <a:spcAft>
                <a:spcPts val="0"/>
              </a:spcAft>
              <a:buClr>
                <a:schemeClr val="dk1"/>
              </a:buClr>
              <a:buSzPct val="100000"/>
              <a:buFont typeface="Wingdings"/>
              <a:buChar char="§"/>
              <a:defRPr sz="1800">
                <a:solidFill>
                  <a:schemeClr val="dk1"/>
                </a:solidFill>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21"/>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4"/>
        <p:cNvGrpSpPr/>
        <p:nvPr/>
      </p:nvGrpSpPr>
      <p:grpSpPr>
        <a:xfrm>
          <a:off x="0" y="0"/>
          <a:ext cx="0" cy="0"/>
          <a:chOff x="0" y="0"/>
          <a:chExt cx="0" cy="0"/>
        </a:xfrm>
      </p:grpSpPr>
      <p:sp>
        <p:nvSpPr>
          <p:cNvPr id="5" name="Shape 5"/>
          <p:cNvSpPr txBox="1">
            <a:spLocks noGrp="1"/>
          </p:cNvSpPr>
          <p:nvPr>
            <p:ph type="title"/>
          </p:nvPr>
        </p:nvSpPr>
        <p:spPr>
          <a:xfrm>
            <a:off x="457200" y="274637"/>
            <a:ext cx="8229600" cy="1143000"/>
          </a:xfrm>
          <a:prstGeom prst="rect">
            <a:avLst/>
          </a:prstGeom>
          <a:noFill/>
          <a:ln>
            <a:noFill/>
          </a:ln>
        </p:spPr>
        <p:txBody>
          <a:bodyPr lIns="91425" tIns="91425" rIns="91425" bIns="91425" anchor="b" anchorCtr="0"/>
          <a:lstStyle>
            <a:lvl1pPr algn="l" rtl="0">
              <a:spcBef>
                <a:spcPts val="0"/>
              </a:spcBef>
              <a:buClr>
                <a:schemeClr val="dk1"/>
              </a:buClr>
              <a:buSzPct val="100000"/>
              <a:buFont typeface="Arial"/>
              <a:buNone/>
              <a:defRPr sz="3600" b="1" i="0" u="none" strike="noStrike" cap="none" baseline="0">
                <a:solidFill>
                  <a:schemeClr val="dk1"/>
                </a:solidFill>
                <a:latin typeface="Arial"/>
                <a:ea typeface="Arial"/>
                <a:cs typeface="Arial"/>
                <a:sym typeface="Arial"/>
              </a:defRPr>
            </a:lvl1pPr>
            <a:lvl2pPr algn="l" rtl="0">
              <a:spcBef>
                <a:spcPts val="0"/>
              </a:spcBef>
              <a:buClr>
                <a:schemeClr val="dk1"/>
              </a:buClr>
              <a:buSzPct val="100000"/>
              <a:buFont typeface="Arial"/>
              <a:buNone/>
              <a:defRPr sz="3600" b="1" i="0" u="none" strike="noStrike" cap="none" baseline="0">
                <a:solidFill>
                  <a:schemeClr val="dk1"/>
                </a:solidFill>
                <a:latin typeface="Arial"/>
                <a:ea typeface="Arial"/>
                <a:cs typeface="Arial"/>
                <a:sym typeface="Arial"/>
              </a:defRPr>
            </a:lvl2pPr>
            <a:lvl3pPr algn="l" rtl="0">
              <a:spcBef>
                <a:spcPts val="0"/>
              </a:spcBef>
              <a:buClr>
                <a:schemeClr val="dk1"/>
              </a:buClr>
              <a:buSzPct val="100000"/>
              <a:buFont typeface="Arial"/>
              <a:buNone/>
              <a:defRPr sz="3600" b="1" i="0" u="none" strike="noStrike" cap="none" baseline="0">
                <a:solidFill>
                  <a:schemeClr val="dk1"/>
                </a:solidFill>
                <a:latin typeface="Arial"/>
                <a:ea typeface="Arial"/>
                <a:cs typeface="Arial"/>
                <a:sym typeface="Arial"/>
              </a:defRPr>
            </a:lvl3pPr>
            <a:lvl4pPr algn="l" rtl="0">
              <a:spcBef>
                <a:spcPts val="0"/>
              </a:spcBef>
              <a:buClr>
                <a:schemeClr val="dk1"/>
              </a:buClr>
              <a:buSzPct val="100000"/>
              <a:buFont typeface="Arial"/>
              <a:buNone/>
              <a:defRPr sz="3600" b="1" i="0" u="none" strike="noStrike" cap="none" baseline="0">
                <a:solidFill>
                  <a:schemeClr val="dk1"/>
                </a:solidFill>
                <a:latin typeface="Arial"/>
                <a:ea typeface="Arial"/>
                <a:cs typeface="Arial"/>
                <a:sym typeface="Arial"/>
              </a:defRPr>
            </a:lvl4pPr>
            <a:lvl5pPr algn="l" rtl="0">
              <a:spcBef>
                <a:spcPts val="0"/>
              </a:spcBef>
              <a:buClr>
                <a:schemeClr val="dk1"/>
              </a:buClr>
              <a:buSzPct val="100000"/>
              <a:buFont typeface="Arial"/>
              <a:buNone/>
              <a:defRPr sz="3600" b="1" i="0" u="none" strike="noStrike" cap="none" baseline="0">
                <a:solidFill>
                  <a:schemeClr val="dk1"/>
                </a:solidFill>
                <a:latin typeface="Arial"/>
                <a:ea typeface="Arial"/>
                <a:cs typeface="Arial"/>
                <a:sym typeface="Arial"/>
              </a:defRPr>
            </a:lvl5pPr>
            <a:lvl6pPr algn="l" rtl="0">
              <a:spcBef>
                <a:spcPts val="0"/>
              </a:spcBef>
              <a:buClr>
                <a:schemeClr val="dk1"/>
              </a:buClr>
              <a:buSzPct val="100000"/>
              <a:buFont typeface="Arial"/>
              <a:buNone/>
              <a:defRPr sz="3600" b="1" i="0" u="none" strike="noStrike" cap="none" baseline="0">
                <a:solidFill>
                  <a:schemeClr val="dk1"/>
                </a:solidFill>
                <a:latin typeface="Arial"/>
                <a:ea typeface="Arial"/>
                <a:cs typeface="Arial"/>
                <a:sym typeface="Arial"/>
              </a:defRPr>
            </a:lvl6pPr>
            <a:lvl7pPr algn="l" rtl="0">
              <a:spcBef>
                <a:spcPts val="0"/>
              </a:spcBef>
              <a:buClr>
                <a:schemeClr val="dk1"/>
              </a:buClr>
              <a:buSzPct val="100000"/>
              <a:buFont typeface="Arial"/>
              <a:buNone/>
              <a:defRPr sz="3600" b="1" i="0" u="none" strike="noStrike" cap="none" baseline="0">
                <a:solidFill>
                  <a:schemeClr val="dk1"/>
                </a:solidFill>
                <a:latin typeface="Arial"/>
                <a:ea typeface="Arial"/>
                <a:cs typeface="Arial"/>
                <a:sym typeface="Arial"/>
              </a:defRPr>
            </a:lvl7pPr>
            <a:lvl8pPr algn="l" rtl="0">
              <a:spcBef>
                <a:spcPts val="0"/>
              </a:spcBef>
              <a:buClr>
                <a:schemeClr val="dk1"/>
              </a:buClr>
              <a:buSzPct val="100000"/>
              <a:buFont typeface="Arial"/>
              <a:buNone/>
              <a:defRPr sz="3600" b="1" i="0" u="none" strike="noStrike" cap="none" baseline="0">
                <a:solidFill>
                  <a:schemeClr val="dk1"/>
                </a:solidFill>
                <a:latin typeface="Arial"/>
                <a:ea typeface="Arial"/>
                <a:cs typeface="Arial"/>
                <a:sym typeface="Arial"/>
              </a:defRPr>
            </a:lvl8pPr>
            <a:lvl9pPr algn="l" rtl="0">
              <a:spcBef>
                <a:spcPts val="0"/>
              </a:spcBef>
              <a:buClr>
                <a:schemeClr val="dk1"/>
              </a:buClr>
              <a:buSzPct val="100000"/>
              <a:buFont typeface="Arial"/>
              <a:buNone/>
              <a:defRPr sz="3600" b="1" i="0" u="none" strike="noStrike" cap="none" baseline="0">
                <a:solidFill>
                  <a:schemeClr val="dk1"/>
                </a:solidFill>
                <a:latin typeface="Arial"/>
                <a:ea typeface="Arial"/>
                <a:cs typeface="Arial"/>
                <a:sym typeface="Arial"/>
              </a:defRPr>
            </a:lvl9pPr>
          </a:lstStyle>
          <a:p>
            <a:endParaRPr/>
          </a:p>
        </p:txBody>
      </p:sp>
      <p:sp>
        <p:nvSpPr>
          <p:cNvPr id="6" name="Shape 6"/>
          <p:cNvSpPr txBox="1">
            <a:spLocks noGrp="1"/>
          </p:cNvSpPr>
          <p:nvPr>
            <p:ph type="body" idx="1"/>
          </p:nvPr>
        </p:nvSpPr>
        <p:spPr>
          <a:xfrm>
            <a:off x="457200" y="1600200"/>
            <a:ext cx="8229600" cy="4967574"/>
          </a:xfrm>
          <a:prstGeom prst="rect">
            <a:avLst/>
          </a:prstGeom>
          <a:noFill/>
          <a:ln>
            <a:noFill/>
          </a:ln>
        </p:spPr>
        <p:txBody>
          <a:bodyPr lIns="91425" tIns="91425" rIns="91425" bIns="91425" anchor="t" anchorCtr="0"/>
          <a:lstStyle>
            <a:lvl1pPr algn="l" rtl="0">
              <a:spcBef>
                <a:spcPts val="600"/>
              </a:spcBef>
              <a:buClr>
                <a:schemeClr val="dk1"/>
              </a:buClr>
              <a:buSzPct val="100000"/>
              <a:buFont typeface="Arial"/>
              <a:buChar char="●"/>
              <a:defRPr sz="3000" b="0" i="0" u="none" strike="noStrike" cap="none" baseline="0">
                <a:solidFill>
                  <a:schemeClr val="dk1"/>
                </a:solidFill>
                <a:latin typeface="Arial"/>
                <a:ea typeface="Arial"/>
                <a:cs typeface="Arial"/>
                <a:sym typeface="Arial"/>
              </a:defRPr>
            </a:lvl1pPr>
            <a:lvl2pPr algn="l" rtl="0">
              <a:spcBef>
                <a:spcPts val="480"/>
              </a:spcBef>
              <a:buClr>
                <a:schemeClr val="dk1"/>
              </a:buClr>
              <a:buSzPct val="100000"/>
              <a:buFont typeface="Courier New"/>
              <a:buChar char="o"/>
              <a:defRPr sz="2400" b="0" i="0" u="none" strike="noStrike" cap="none" baseline="0">
                <a:solidFill>
                  <a:schemeClr val="dk1"/>
                </a:solidFill>
                <a:latin typeface="Arial"/>
                <a:ea typeface="Arial"/>
                <a:cs typeface="Arial"/>
                <a:sym typeface="Arial"/>
              </a:defRPr>
            </a:lvl2pPr>
            <a:lvl3pPr algn="l" rtl="0">
              <a:spcBef>
                <a:spcPts val="480"/>
              </a:spcBef>
              <a:buClr>
                <a:schemeClr val="dk1"/>
              </a:buClr>
              <a:buSzPct val="100000"/>
              <a:buFont typeface="Wingdings"/>
              <a:buChar char="§"/>
              <a:defRPr sz="2400" b="0" i="0" u="none" strike="noStrike" cap="none" baseline="0">
                <a:solidFill>
                  <a:schemeClr val="dk1"/>
                </a:solidFill>
                <a:latin typeface="Arial"/>
                <a:ea typeface="Arial"/>
                <a:cs typeface="Arial"/>
                <a:sym typeface="Arial"/>
              </a:defRPr>
            </a:lvl3pPr>
            <a:lvl4pPr algn="l" rtl="0">
              <a:spcBef>
                <a:spcPts val="360"/>
              </a:spcBef>
              <a:buClr>
                <a:schemeClr val="dk1"/>
              </a:buClr>
              <a:buSzPct val="100000"/>
              <a:buFont typeface="Arial"/>
              <a:buChar char="●"/>
              <a:defRPr sz="1800" b="0" i="0" u="none" strike="noStrike" cap="none" baseline="0">
                <a:solidFill>
                  <a:schemeClr val="dk1"/>
                </a:solidFill>
                <a:latin typeface="Arial"/>
                <a:ea typeface="Arial"/>
                <a:cs typeface="Arial"/>
                <a:sym typeface="Arial"/>
              </a:defRPr>
            </a:lvl4pPr>
            <a:lvl5pPr algn="l" rtl="0">
              <a:spcBef>
                <a:spcPts val="360"/>
              </a:spcBef>
              <a:buClr>
                <a:schemeClr val="dk1"/>
              </a:buClr>
              <a:buSzPct val="100000"/>
              <a:buFont typeface="Courier New"/>
              <a:buChar char="o"/>
              <a:defRPr sz="1800" b="0" i="0" u="none" strike="noStrike" cap="none" baseline="0">
                <a:solidFill>
                  <a:schemeClr val="dk1"/>
                </a:solidFill>
                <a:latin typeface="Arial"/>
                <a:ea typeface="Arial"/>
                <a:cs typeface="Arial"/>
                <a:sym typeface="Arial"/>
              </a:defRPr>
            </a:lvl5pPr>
            <a:lvl6pPr algn="l" rtl="0">
              <a:spcBef>
                <a:spcPts val="360"/>
              </a:spcBef>
              <a:buClr>
                <a:schemeClr val="dk1"/>
              </a:buClr>
              <a:buSzPct val="100000"/>
              <a:buFont typeface="Wingdings"/>
              <a:buChar char="§"/>
              <a:defRPr sz="1800" b="0" i="0" u="none" strike="noStrike" cap="none" baseline="0">
                <a:solidFill>
                  <a:schemeClr val="dk1"/>
                </a:solidFill>
                <a:latin typeface="Arial"/>
                <a:ea typeface="Arial"/>
                <a:cs typeface="Arial"/>
                <a:sym typeface="Arial"/>
              </a:defRPr>
            </a:lvl6pPr>
            <a:lvl7pPr algn="l" rtl="0">
              <a:spcBef>
                <a:spcPts val="360"/>
              </a:spcBef>
              <a:buClr>
                <a:schemeClr val="dk1"/>
              </a:buClr>
              <a:buSzPct val="100000"/>
              <a:buFont typeface="Arial"/>
              <a:buChar char="●"/>
              <a:defRPr sz="1800" b="0" i="0" u="none" strike="noStrike" cap="none" baseline="0">
                <a:solidFill>
                  <a:schemeClr val="dk1"/>
                </a:solidFill>
                <a:latin typeface="Arial"/>
                <a:ea typeface="Arial"/>
                <a:cs typeface="Arial"/>
                <a:sym typeface="Arial"/>
              </a:defRPr>
            </a:lvl7pPr>
            <a:lvl8pPr algn="l" rtl="0">
              <a:spcBef>
                <a:spcPts val="360"/>
              </a:spcBef>
              <a:buClr>
                <a:schemeClr val="dk1"/>
              </a:buClr>
              <a:buSzPct val="100000"/>
              <a:buFont typeface="Courier New"/>
              <a:buChar char="o"/>
              <a:defRPr sz="1800" b="0" i="0" u="none" strike="noStrike" cap="none" baseline="0">
                <a:solidFill>
                  <a:schemeClr val="dk1"/>
                </a:solidFill>
                <a:latin typeface="Arial"/>
                <a:ea typeface="Arial"/>
                <a:cs typeface="Arial"/>
                <a:sym typeface="Arial"/>
              </a:defRPr>
            </a:lvl8pPr>
            <a:lvl9pPr algn="l" rtl="0">
              <a:spcBef>
                <a:spcPts val="360"/>
              </a:spcBef>
              <a:buClr>
                <a:schemeClr val="dk1"/>
              </a:buClr>
              <a:buSzPct val="100000"/>
              <a:buFont typeface="Wingdings"/>
              <a:buChar char="§"/>
              <a:defRPr sz="1800" b="0" i="0" u="none" strike="noStrike" cap="none" baseline="0">
                <a:solidFill>
                  <a:schemeClr val="dk1"/>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1" r:id="rId3"/>
    <p:sldLayoutId id="2147483652" r:id="rId4"/>
    <p:sldLayoutId id="2147483653" r:id="rId5"/>
  </p:sldLayoutIdLst>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jpg"/></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1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1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1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1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1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1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2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2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1.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22.xml.rels><?xml version="1.0" encoding="UTF-8" standalone="yes"?>
<Relationships xmlns="http://schemas.openxmlformats.org/package/2006/relationships"><Relationship Id="rId3" Type="http://schemas.openxmlformats.org/officeDocument/2006/relationships/hyperlink" Target="http://www.oesd.noaa.gov/leadership/edcouncil/partnerships_portfolio.html" TargetMode="External"/><Relationship Id="rId2" Type="http://schemas.openxmlformats.org/officeDocument/2006/relationships/notesSlide" Target="../notesSlides/notesSlide22.xml"/><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image" Target="../media/image6.png"/></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8.png"/><Relationship Id="rId4" Type="http://schemas.openxmlformats.org/officeDocument/2006/relationships/image" Target="../media/image7.png"/></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22"/>
        <p:cNvGrpSpPr/>
        <p:nvPr/>
      </p:nvGrpSpPr>
      <p:grpSpPr>
        <a:xfrm>
          <a:off x="0" y="0"/>
          <a:ext cx="0" cy="0"/>
          <a:chOff x="0" y="0"/>
          <a:chExt cx="0" cy="0"/>
        </a:xfrm>
      </p:grpSpPr>
      <p:sp>
        <p:nvSpPr>
          <p:cNvPr id="23" name="Shape 23"/>
          <p:cNvSpPr/>
          <p:nvPr/>
        </p:nvSpPr>
        <p:spPr>
          <a:xfrm>
            <a:off x="2817975" y="5708567"/>
            <a:ext cx="6339900" cy="1107965"/>
          </a:xfrm>
          <a:prstGeom prst="rect">
            <a:avLst/>
          </a:prstGeom>
          <a:solidFill>
            <a:srgbClr val="0B5394"/>
          </a:solidFill>
          <a:ln w="19050" cap="flat">
            <a:solidFill>
              <a:srgbClr val="0B5394"/>
            </a:solidFill>
            <a:prstDash val="solid"/>
            <a:round/>
            <a:headEnd type="none" w="med" len="med"/>
            <a:tailEnd type="none" w="med" len="med"/>
          </a:ln>
        </p:spPr>
        <p:txBody>
          <a:bodyPr lIns="91425" tIns="91425" rIns="91425" bIns="91425" anchor="ctr" anchorCtr="0">
            <a:spAutoFit/>
          </a:bodyPr>
          <a:lstStyle/>
          <a:p>
            <a:pPr>
              <a:spcBef>
                <a:spcPts val="0"/>
              </a:spcBef>
              <a:buNone/>
            </a:pPr>
            <a:r>
              <a:rPr lang="en" sz="2000" dirty="0" smtClean="0">
                <a:solidFill>
                  <a:srgbClr val="F1C232"/>
                </a:solidFill>
              </a:rPr>
              <a:t>American Evaluation Association conference</a:t>
            </a:r>
          </a:p>
          <a:p>
            <a:pPr>
              <a:spcBef>
                <a:spcPts val="0"/>
              </a:spcBef>
              <a:buNone/>
            </a:pPr>
            <a:r>
              <a:rPr lang="en" sz="2000" dirty="0" smtClean="0">
                <a:solidFill>
                  <a:srgbClr val="F1C232"/>
                </a:solidFill>
              </a:rPr>
              <a:t>Denver, Colorado</a:t>
            </a:r>
          </a:p>
          <a:p>
            <a:pPr>
              <a:spcBef>
                <a:spcPts val="0"/>
              </a:spcBef>
              <a:buNone/>
            </a:pPr>
            <a:r>
              <a:rPr lang="en" sz="2000" dirty="0" smtClean="0">
                <a:solidFill>
                  <a:srgbClr val="F1C232"/>
                </a:solidFill>
              </a:rPr>
              <a:t>October 16, 2014</a:t>
            </a:r>
            <a:endParaRPr lang="en" sz="2000" dirty="0">
              <a:solidFill>
                <a:srgbClr val="F1C232"/>
              </a:solidFill>
            </a:endParaRPr>
          </a:p>
        </p:txBody>
      </p:sp>
      <p:sp>
        <p:nvSpPr>
          <p:cNvPr id="24" name="Shape 24"/>
          <p:cNvSpPr/>
          <p:nvPr/>
        </p:nvSpPr>
        <p:spPr>
          <a:xfrm>
            <a:off x="0" y="5739200"/>
            <a:ext cx="2709599" cy="1046699"/>
          </a:xfrm>
          <a:prstGeom prst="rect">
            <a:avLst/>
          </a:prstGeom>
          <a:solidFill>
            <a:srgbClr val="00A3E3"/>
          </a:solidFill>
          <a:ln w="19050" cap="flat">
            <a:solidFill>
              <a:srgbClr val="00A3E3"/>
            </a:solidFill>
            <a:prstDash val="solid"/>
            <a:round/>
            <a:headEnd type="none" w="med" len="med"/>
            <a:tailEnd type="none" w="med" len="med"/>
          </a:ln>
        </p:spPr>
        <p:txBody>
          <a:bodyPr lIns="91425" tIns="91425" rIns="91425" bIns="91425" anchor="ctr" anchorCtr="0">
            <a:spAutoFit/>
          </a:bodyPr>
          <a:lstStyle/>
          <a:p>
            <a:pPr>
              <a:spcBef>
                <a:spcPts val="0"/>
              </a:spcBef>
              <a:buNone/>
            </a:pPr>
            <a:endParaRPr/>
          </a:p>
        </p:txBody>
      </p:sp>
      <p:sp>
        <p:nvSpPr>
          <p:cNvPr id="25" name="Shape 25"/>
          <p:cNvSpPr/>
          <p:nvPr/>
        </p:nvSpPr>
        <p:spPr>
          <a:xfrm>
            <a:off x="0" y="0"/>
            <a:ext cx="9157875" cy="5652899"/>
          </a:xfrm>
          <a:prstGeom prst="rect">
            <a:avLst/>
          </a:prstGeom>
          <a:solidFill>
            <a:srgbClr val="0B5394"/>
          </a:solidFill>
          <a:ln w="19050" cap="flat">
            <a:solidFill>
              <a:srgbClr val="0B5394"/>
            </a:solidFill>
            <a:prstDash val="solid"/>
            <a:round/>
            <a:headEnd type="none" w="med" len="med"/>
            <a:tailEnd type="none" w="med" len="med"/>
          </a:ln>
        </p:spPr>
        <p:txBody>
          <a:bodyPr wrap="square" lIns="91425" tIns="91425" rIns="91425" bIns="91425" anchor="ctr" anchorCtr="0">
            <a:spAutoFit/>
          </a:bodyPr>
          <a:lstStyle/>
          <a:p>
            <a:pPr>
              <a:spcBef>
                <a:spcPts val="0"/>
              </a:spcBef>
              <a:buNone/>
            </a:pPr>
            <a:endParaRPr/>
          </a:p>
        </p:txBody>
      </p:sp>
      <p:sp>
        <p:nvSpPr>
          <p:cNvPr id="26" name="Shape 26"/>
          <p:cNvSpPr txBox="1">
            <a:spLocks noGrp="1"/>
          </p:cNvSpPr>
          <p:nvPr>
            <p:ph type="ctrTitle"/>
          </p:nvPr>
        </p:nvSpPr>
        <p:spPr>
          <a:xfrm>
            <a:off x="990600" y="702806"/>
            <a:ext cx="7467600" cy="3139291"/>
          </a:xfrm>
          <a:prstGeom prst="rect">
            <a:avLst/>
          </a:prstGeom>
        </p:spPr>
        <p:txBody>
          <a:bodyPr wrap="square" lIns="91425" tIns="91425" rIns="91425" bIns="91425" anchor="t" anchorCtr="0">
            <a:spAutoFit/>
          </a:bodyPr>
          <a:lstStyle/>
          <a:p>
            <a:pPr lvl="0" rtl="0">
              <a:spcBef>
                <a:spcPts val="0"/>
              </a:spcBef>
              <a:buNone/>
            </a:pPr>
            <a:r>
              <a:rPr lang="en" sz="3600" dirty="0" smtClean="0">
                <a:solidFill>
                  <a:schemeClr val="lt1"/>
                </a:solidFill>
              </a:rPr>
              <a:t>An Evaluation of Partnerships in NOAA Education</a:t>
            </a:r>
            <a:endParaRPr sz="3600" dirty="0">
              <a:solidFill>
                <a:schemeClr val="lt1"/>
              </a:solidFill>
            </a:endParaRPr>
          </a:p>
          <a:p>
            <a:pPr lvl="0" rtl="0">
              <a:spcBef>
                <a:spcPts val="0"/>
              </a:spcBef>
              <a:buNone/>
            </a:pPr>
            <a:r>
              <a:rPr lang="en" sz="2400" dirty="0" smtClean="0">
                <a:solidFill>
                  <a:schemeClr val="lt1"/>
                </a:solidFill>
              </a:rPr>
              <a:t/>
            </a:r>
            <a:br>
              <a:rPr lang="en" sz="2400" dirty="0" smtClean="0">
                <a:solidFill>
                  <a:schemeClr val="lt1"/>
                </a:solidFill>
              </a:rPr>
            </a:br>
            <a:r>
              <a:rPr lang="en" sz="2400" dirty="0" smtClean="0">
                <a:solidFill>
                  <a:schemeClr val="lt1"/>
                </a:solidFill>
              </a:rPr>
              <a:t/>
            </a:r>
            <a:br>
              <a:rPr lang="en" sz="2400" dirty="0" smtClean="0">
                <a:solidFill>
                  <a:schemeClr val="lt1"/>
                </a:solidFill>
              </a:rPr>
            </a:br>
            <a:r>
              <a:rPr lang="en" sz="2400" dirty="0" smtClean="0">
                <a:solidFill>
                  <a:schemeClr val="lt1"/>
                </a:solidFill>
              </a:rPr>
              <a:t>Diana L. Payne, Ph.D.</a:t>
            </a:r>
            <a:br>
              <a:rPr lang="en" sz="2400" dirty="0" smtClean="0">
                <a:solidFill>
                  <a:schemeClr val="lt1"/>
                </a:solidFill>
              </a:rPr>
            </a:br>
            <a:r>
              <a:rPr lang="en" sz="2400" dirty="0" smtClean="0">
                <a:solidFill>
                  <a:schemeClr val="lt1"/>
                </a:solidFill>
              </a:rPr>
              <a:t>Connecticut Sea Grant / University of Connecticut</a:t>
            </a:r>
            <a:endParaRPr lang="en" sz="2400" dirty="0">
              <a:solidFill>
                <a:schemeClr val="lt1"/>
              </a:solidFill>
            </a:endParaRPr>
          </a:p>
          <a:p>
            <a:pPr lvl="0" algn="l" rtl="0">
              <a:spcBef>
                <a:spcPts val="0"/>
              </a:spcBef>
              <a:buNone/>
            </a:pPr>
            <a:endParaRPr sz="2400" dirty="0">
              <a:solidFill>
                <a:schemeClr val="lt1"/>
              </a:solidFill>
            </a:endParaRPr>
          </a:p>
        </p:txBody>
      </p:sp>
      <p:pic>
        <p:nvPicPr>
          <p:cNvPr id="30" name="Shape 30"/>
          <p:cNvPicPr preferRelativeResize="0"/>
          <p:nvPr/>
        </p:nvPicPr>
        <p:blipFill>
          <a:blip r:embed="rId3">
            <a:alphaModFix/>
          </a:blip>
          <a:stretch>
            <a:fillRect/>
          </a:stretch>
        </p:blipFill>
        <p:spPr>
          <a:xfrm>
            <a:off x="156585" y="5961492"/>
            <a:ext cx="612074" cy="602125"/>
          </a:xfrm>
          <a:prstGeom prst="rect">
            <a:avLst/>
          </a:prstGeom>
          <a:noFill/>
          <a:ln>
            <a:noFill/>
          </a:ln>
        </p:spPr>
      </p:pic>
      <p:pic>
        <p:nvPicPr>
          <p:cNvPr id="31" name="Shape 31"/>
          <p:cNvPicPr preferRelativeResize="0"/>
          <p:nvPr/>
        </p:nvPicPr>
        <p:blipFill>
          <a:blip r:embed="rId4">
            <a:alphaModFix/>
          </a:blip>
          <a:stretch>
            <a:fillRect/>
          </a:stretch>
        </p:blipFill>
        <p:spPr>
          <a:xfrm>
            <a:off x="1505862" y="5961487"/>
            <a:ext cx="1047172" cy="602125"/>
          </a:xfrm>
          <a:prstGeom prst="rect">
            <a:avLst/>
          </a:prstGeom>
          <a:noFill/>
          <a:ln>
            <a:noFill/>
          </a:ln>
        </p:spPr>
      </p:pic>
      <p:pic>
        <p:nvPicPr>
          <p:cNvPr id="32" name="Shape 32"/>
          <p:cNvPicPr preferRelativeResize="0"/>
          <p:nvPr/>
        </p:nvPicPr>
        <p:blipFill>
          <a:blip r:embed="rId5">
            <a:alphaModFix/>
          </a:blip>
          <a:stretch>
            <a:fillRect/>
          </a:stretch>
        </p:blipFill>
        <p:spPr>
          <a:xfrm>
            <a:off x="831225" y="5956512"/>
            <a:ext cx="612075" cy="612075"/>
          </a:xfrm>
          <a:prstGeom prst="rect">
            <a:avLst/>
          </a:prstGeom>
          <a:noFill/>
          <a:ln>
            <a:noFill/>
          </a:ln>
        </p:spPr>
      </p:pic>
      <p:pic>
        <p:nvPicPr>
          <p:cNvPr id="1026"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99362" y="4267200"/>
            <a:ext cx="1206500" cy="1206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752600" y="4267200"/>
            <a:ext cx="1165225" cy="1165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ransition spd="slow">
    <p:cu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224"/>
        <p:cNvGrpSpPr/>
        <p:nvPr/>
      </p:nvGrpSpPr>
      <p:grpSpPr>
        <a:xfrm>
          <a:off x="0" y="0"/>
          <a:ext cx="0" cy="0"/>
          <a:chOff x="0" y="0"/>
          <a:chExt cx="0" cy="0"/>
        </a:xfrm>
      </p:grpSpPr>
      <p:sp>
        <p:nvSpPr>
          <p:cNvPr id="225" name="Shape 225"/>
          <p:cNvSpPr txBox="1">
            <a:spLocks noGrp="1"/>
          </p:cNvSpPr>
          <p:nvPr>
            <p:ph type="title"/>
          </p:nvPr>
        </p:nvSpPr>
        <p:spPr>
          <a:xfrm>
            <a:off x="457200" y="274637"/>
            <a:ext cx="8229600" cy="1143000"/>
          </a:xfrm>
          <a:prstGeom prst="rect">
            <a:avLst/>
          </a:prstGeom>
        </p:spPr>
        <p:txBody>
          <a:bodyPr lIns="91425" tIns="91425" rIns="91425" bIns="91425" anchor="b" anchorCtr="0">
            <a:spAutoFit/>
          </a:bodyPr>
          <a:lstStyle/>
          <a:p>
            <a:pPr lvl="0" algn="ctr" rtl="0">
              <a:spcBef>
                <a:spcPts val="0"/>
              </a:spcBef>
              <a:buNone/>
            </a:pPr>
            <a:r>
              <a:rPr lang="en" sz="3000" dirty="0"/>
              <a:t>Core Model 3: </a:t>
            </a:r>
          </a:p>
          <a:p>
            <a:pPr lvl="0" algn="ctr" rtl="0">
              <a:spcBef>
                <a:spcPts val="0"/>
              </a:spcBef>
              <a:buNone/>
            </a:pPr>
            <a:r>
              <a:rPr lang="en" sz="3000" dirty="0"/>
              <a:t>Partnerships with a Focus on Local Issues</a:t>
            </a:r>
          </a:p>
        </p:txBody>
      </p:sp>
      <p:sp>
        <p:nvSpPr>
          <p:cNvPr id="226" name="Shape 226"/>
          <p:cNvSpPr txBox="1">
            <a:spLocks noGrp="1"/>
          </p:cNvSpPr>
          <p:nvPr>
            <p:ph type="body" idx="1"/>
          </p:nvPr>
        </p:nvSpPr>
        <p:spPr>
          <a:xfrm>
            <a:off x="457200" y="1600200"/>
            <a:ext cx="8229600" cy="5447615"/>
          </a:xfrm>
          <a:prstGeom prst="rect">
            <a:avLst/>
          </a:prstGeom>
        </p:spPr>
        <p:txBody>
          <a:bodyPr lIns="91425" tIns="91425" rIns="91425" bIns="91425" anchor="t" anchorCtr="0">
            <a:spAutoFit/>
          </a:bodyPr>
          <a:lstStyle/>
          <a:p>
            <a:pPr>
              <a:buNone/>
            </a:pPr>
            <a:r>
              <a:rPr lang="en" sz="1800" b="1" dirty="0" smtClean="0"/>
              <a:t>Survey results:</a:t>
            </a:r>
            <a:r>
              <a:rPr lang="en" sz="1800" dirty="0" smtClean="0"/>
              <a:t> </a:t>
            </a:r>
            <a:r>
              <a:rPr lang="en-US" sz="1800" dirty="0"/>
              <a:t>61% of the </a:t>
            </a:r>
            <a:r>
              <a:rPr lang="en-US" sz="1800" dirty="0" smtClean="0"/>
              <a:t>partnerships reported </a:t>
            </a:r>
            <a:r>
              <a:rPr lang="en-US" sz="1800" dirty="0"/>
              <a:t>take place at the local or state level (</a:t>
            </a:r>
            <a:r>
              <a:rPr lang="en-US" sz="1800" dirty="0" smtClean="0"/>
              <a:t>40% local</a:t>
            </a:r>
            <a:r>
              <a:rPr lang="en-US" sz="1800" dirty="0"/>
              <a:t>, 21% state</a:t>
            </a:r>
            <a:r>
              <a:rPr lang="en-US" sz="1800" dirty="0" smtClean="0"/>
              <a:t>).</a:t>
            </a:r>
          </a:p>
          <a:p>
            <a:pPr>
              <a:buNone/>
            </a:pPr>
            <a:endParaRPr lang="en" sz="1200" b="1" dirty="0" smtClean="0"/>
          </a:p>
          <a:p>
            <a:pPr lvl="0" rtl="0">
              <a:spcBef>
                <a:spcPts val="0"/>
              </a:spcBef>
              <a:buNone/>
            </a:pPr>
            <a:r>
              <a:rPr lang="en" sz="1800" b="1" dirty="0" smtClean="0"/>
              <a:t>Local </a:t>
            </a:r>
            <a:r>
              <a:rPr lang="en" sz="1800" b="1" dirty="0"/>
              <a:t>partnerships allow NOAA to: </a:t>
            </a:r>
          </a:p>
          <a:p>
            <a:pPr lvl="0" rtl="0">
              <a:spcBef>
                <a:spcPts val="0"/>
              </a:spcBef>
              <a:buNone/>
            </a:pPr>
            <a:r>
              <a:rPr lang="en" sz="1800" dirty="0"/>
              <a:t>1) capitalize on interest in local issues directly connected to mission and goals; </a:t>
            </a:r>
          </a:p>
          <a:p>
            <a:pPr lvl="0" rtl="0">
              <a:spcBef>
                <a:spcPts val="0"/>
              </a:spcBef>
              <a:buNone/>
            </a:pPr>
            <a:r>
              <a:rPr lang="en" sz="1800" dirty="0"/>
              <a:t>2) encourage local (and often sustainable) collaboration among scientists, </a:t>
            </a:r>
            <a:endParaRPr lang="en" sz="1800" dirty="0" smtClean="0"/>
          </a:p>
          <a:p>
            <a:pPr lvl="0" rtl="0">
              <a:spcBef>
                <a:spcPts val="0"/>
              </a:spcBef>
              <a:buNone/>
            </a:pPr>
            <a:r>
              <a:rPr lang="en" sz="1800" dirty="0"/>
              <a:t> </a:t>
            </a:r>
            <a:r>
              <a:rPr lang="en" sz="1800" dirty="0" smtClean="0"/>
              <a:t>   educators </a:t>
            </a:r>
            <a:r>
              <a:rPr lang="en" sz="1800" dirty="0"/>
              <a:t>and others on common community issues; and </a:t>
            </a:r>
          </a:p>
          <a:p>
            <a:pPr lvl="0" rtl="0">
              <a:spcBef>
                <a:spcPts val="0"/>
              </a:spcBef>
              <a:buNone/>
            </a:pPr>
            <a:r>
              <a:rPr lang="en" sz="1800" dirty="0"/>
              <a:t>3) leverage local and/or regional funding and resources. </a:t>
            </a:r>
            <a:endParaRPr lang="en" sz="1800" dirty="0" smtClean="0"/>
          </a:p>
          <a:p>
            <a:pPr lvl="0" rtl="0">
              <a:spcBef>
                <a:spcPts val="0"/>
              </a:spcBef>
              <a:buNone/>
            </a:pPr>
            <a:endParaRPr lang="en" sz="1200" b="1" dirty="0"/>
          </a:p>
          <a:p>
            <a:pPr lvl="0" rtl="0">
              <a:spcBef>
                <a:spcPts val="0"/>
              </a:spcBef>
              <a:buNone/>
            </a:pPr>
            <a:r>
              <a:rPr lang="en" sz="1800" b="1" dirty="0" smtClean="0"/>
              <a:t>Key </a:t>
            </a:r>
            <a:r>
              <a:rPr lang="en" sz="1800" b="1" dirty="0"/>
              <a:t>components for success include:</a:t>
            </a:r>
          </a:p>
          <a:p>
            <a:pPr marL="285750" lvl="0" indent="-285750" rtl="0">
              <a:spcBef>
                <a:spcPts val="0"/>
              </a:spcBef>
              <a:buFontTx/>
              <a:buChar char="-"/>
            </a:pPr>
            <a:r>
              <a:rPr lang="en" sz="1800" dirty="0" smtClean="0"/>
              <a:t>established </a:t>
            </a:r>
            <a:r>
              <a:rPr lang="en" sz="1800" dirty="0"/>
              <a:t>personal relationships among key people knowledgeable about </a:t>
            </a:r>
            <a:endParaRPr lang="en" sz="1800" dirty="0" smtClean="0"/>
          </a:p>
          <a:p>
            <a:pPr lvl="0" rtl="0">
              <a:spcBef>
                <a:spcPts val="0"/>
              </a:spcBef>
              <a:buNone/>
            </a:pPr>
            <a:r>
              <a:rPr lang="en" sz="1800" dirty="0" smtClean="0"/>
              <a:t>     the </a:t>
            </a:r>
            <a:r>
              <a:rPr lang="en" sz="1800" dirty="0"/>
              <a:t>local issue(s)</a:t>
            </a:r>
          </a:p>
          <a:p>
            <a:pPr marL="285750" lvl="0" indent="-285750" rtl="0">
              <a:spcBef>
                <a:spcPts val="0"/>
              </a:spcBef>
              <a:buFontTx/>
              <a:buChar char="-"/>
            </a:pPr>
            <a:r>
              <a:rPr lang="en" sz="1800" dirty="0" smtClean="0"/>
              <a:t>leveraged </a:t>
            </a:r>
            <a:r>
              <a:rPr lang="en" sz="1800" dirty="0"/>
              <a:t>in-kind resources (e.g., meeting space, ship/vessel time, technical </a:t>
            </a:r>
            <a:endParaRPr lang="en" sz="1800" dirty="0" smtClean="0"/>
          </a:p>
          <a:p>
            <a:pPr lvl="0" rtl="0">
              <a:spcBef>
                <a:spcPts val="0"/>
              </a:spcBef>
              <a:buNone/>
            </a:pPr>
            <a:r>
              <a:rPr lang="en" sz="1800" dirty="0"/>
              <a:t> </a:t>
            </a:r>
            <a:r>
              <a:rPr lang="en" sz="1800" dirty="0" smtClean="0"/>
              <a:t>    support</a:t>
            </a:r>
            <a:r>
              <a:rPr lang="en" sz="1800" dirty="0"/>
              <a:t>).</a:t>
            </a:r>
          </a:p>
          <a:p>
            <a:pPr marL="457200" lvl="0" indent="-342900" rtl="0">
              <a:spcBef>
                <a:spcPts val="0"/>
              </a:spcBef>
              <a:buClr>
                <a:schemeClr val="dk1"/>
              </a:buClr>
              <a:buSzPct val="100000"/>
              <a:buFont typeface="Arial"/>
              <a:buChar char="●"/>
            </a:pPr>
            <a:r>
              <a:rPr lang="en" sz="1800" dirty="0"/>
              <a:t>Example 3A: EPA Great Lakes National Program Office (EPA GLNPO) partnership with Center for Great Lakes Literacy (CGLL)</a:t>
            </a:r>
          </a:p>
          <a:p>
            <a:pPr marL="457200" lvl="0" indent="-342900" rtl="0">
              <a:spcBef>
                <a:spcPts val="0"/>
              </a:spcBef>
              <a:buClr>
                <a:schemeClr val="dk1"/>
              </a:buClr>
              <a:buSzPct val="100000"/>
              <a:buFont typeface="Arial"/>
              <a:buChar char="●"/>
            </a:pPr>
            <a:r>
              <a:rPr lang="en" sz="1800" dirty="0"/>
              <a:t>Example 3B: NOAA and Channel Islands Naturalist Corp Volunteer Program of Channel Islands National Marine Sanctuary (CINMS) and Channel Islands National Park (CINP)</a:t>
            </a:r>
          </a:p>
        </p:txBody>
      </p:sp>
      <p:cxnSp>
        <p:nvCxnSpPr>
          <p:cNvPr id="227" name="Shape 227"/>
          <p:cNvCxnSpPr/>
          <p:nvPr/>
        </p:nvCxnSpPr>
        <p:spPr>
          <a:xfrm>
            <a:off x="467550" y="1438575"/>
            <a:ext cx="8244900" cy="0"/>
          </a:xfrm>
          <a:prstGeom prst="straightConnector1">
            <a:avLst/>
          </a:prstGeom>
          <a:noFill/>
          <a:ln w="19050" cap="flat">
            <a:solidFill>
              <a:srgbClr val="9FC5E8"/>
            </a:solidFill>
            <a:prstDash val="solid"/>
            <a:round/>
            <a:headEnd type="none" w="lg" len="lg"/>
            <a:tailEnd type="none" w="lg" len="lg"/>
          </a:ln>
        </p:spPr>
      </p:cxnSp>
      <p:pic>
        <p:nvPicPr>
          <p:cNvPr id="229" name="Shape 229"/>
          <p:cNvPicPr preferRelativeResize="0"/>
          <p:nvPr/>
        </p:nvPicPr>
        <p:blipFill>
          <a:blip r:embed="rId3">
            <a:alphaModFix/>
          </a:blip>
          <a:stretch>
            <a:fillRect/>
          </a:stretch>
        </p:blipFill>
        <p:spPr>
          <a:xfrm>
            <a:off x="8480150" y="6218426"/>
            <a:ext cx="663900" cy="666511"/>
          </a:xfrm>
          <a:prstGeom prst="rect">
            <a:avLst/>
          </a:prstGeom>
          <a:noFill/>
          <a:ln>
            <a:noFill/>
          </a:ln>
        </p:spPr>
      </p:pic>
      <p:pic>
        <p:nvPicPr>
          <p:cNvPr id="230" name="Shape 230"/>
          <p:cNvPicPr preferRelativeResize="0"/>
          <p:nvPr/>
        </p:nvPicPr>
        <p:blipFill>
          <a:blip r:embed="rId4">
            <a:alphaModFix/>
          </a:blip>
          <a:stretch>
            <a:fillRect/>
          </a:stretch>
        </p:blipFill>
        <p:spPr>
          <a:xfrm>
            <a:off x="7816250" y="6223425"/>
            <a:ext cx="663899" cy="656524"/>
          </a:xfrm>
          <a:prstGeom prst="rect">
            <a:avLst/>
          </a:prstGeom>
          <a:noFill/>
          <a:ln>
            <a:noFill/>
          </a:ln>
        </p:spPr>
      </p:pic>
      <p:sp>
        <p:nvSpPr>
          <p:cNvPr id="231" name="Shape 231"/>
          <p:cNvSpPr/>
          <p:nvPr/>
        </p:nvSpPr>
        <p:spPr>
          <a:xfrm>
            <a:off x="1013450" y="1438575"/>
            <a:ext cx="8130600" cy="161699"/>
          </a:xfrm>
          <a:prstGeom prst="rect">
            <a:avLst/>
          </a:prstGeom>
          <a:solidFill>
            <a:srgbClr val="00A3E3"/>
          </a:solidFill>
          <a:ln w="19050" cap="flat">
            <a:solidFill>
              <a:srgbClr val="00A3E3"/>
            </a:solidFill>
            <a:prstDash val="solid"/>
            <a:round/>
            <a:headEnd type="none" w="med" len="med"/>
            <a:tailEnd type="none" w="med" len="med"/>
          </a:ln>
        </p:spPr>
        <p:txBody>
          <a:bodyPr lIns="91425" tIns="91425" rIns="91425" bIns="91425" anchor="ctr" anchorCtr="0">
            <a:spAutoFit/>
          </a:bodyPr>
          <a:lstStyle/>
          <a:p>
            <a:pPr>
              <a:spcBef>
                <a:spcPts val="0"/>
              </a:spcBef>
              <a:buNone/>
            </a:pPr>
            <a:endParaRPr/>
          </a:p>
        </p:txBody>
      </p:sp>
      <p:sp>
        <p:nvSpPr>
          <p:cNvPr id="232" name="Shape 232"/>
          <p:cNvSpPr/>
          <p:nvPr/>
        </p:nvSpPr>
        <p:spPr>
          <a:xfrm>
            <a:off x="0" y="1438575"/>
            <a:ext cx="942299" cy="161699"/>
          </a:xfrm>
          <a:prstGeom prst="rect">
            <a:avLst/>
          </a:prstGeom>
          <a:solidFill>
            <a:srgbClr val="0B5394"/>
          </a:solidFill>
          <a:ln w="19050" cap="flat">
            <a:solidFill>
              <a:srgbClr val="0B5394"/>
            </a:solidFill>
            <a:prstDash val="solid"/>
            <a:round/>
            <a:headEnd type="none" w="med" len="med"/>
            <a:tailEnd type="none" w="med" len="med"/>
          </a:ln>
        </p:spPr>
        <p:txBody>
          <a:bodyPr lIns="91425" tIns="91425" rIns="91425" bIns="91425" anchor="ctr" anchorCtr="0">
            <a:spAutoFit/>
          </a:bodyPr>
          <a:lstStyle/>
          <a:p>
            <a:pPr lvl="0" rtl="0">
              <a:spcBef>
                <a:spcPts val="0"/>
              </a:spcBef>
              <a:buNone/>
            </a:pPr>
            <a:endParaRPr/>
          </a:p>
        </p:txBody>
      </p:sp>
    </p:spTree>
  </p:cSld>
  <p:clrMapOvr>
    <a:masterClrMapping/>
  </p:clrMapOvr>
  <p:transition spd="slow">
    <p:cut/>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236"/>
        <p:cNvGrpSpPr/>
        <p:nvPr/>
      </p:nvGrpSpPr>
      <p:grpSpPr>
        <a:xfrm>
          <a:off x="0" y="0"/>
          <a:ext cx="0" cy="0"/>
          <a:chOff x="0" y="0"/>
          <a:chExt cx="0" cy="0"/>
        </a:xfrm>
      </p:grpSpPr>
      <p:sp>
        <p:nvSpPr>
          <p:cNvPr id="237" name="Shape 237"/>
          <p:cNvSpPr txBox="1">
            <a:spLocks noGrp="1"/>
          </p:cNvSpPr>
          <p:nvPr>
            <p:ph type="title"/>
          </p:nvPr>
        </p:nvSpPr>
        <p:spPr>
          <a:xfrm>
            <a:off x="457200" y="274637"/>
            <a:ext cx="8229600" cy="1143000"/>
          </a:xfrm>
          <a:prstGeom prst="rect">
            <a:avLst/>
          </a:prstGeom>
        </p:spPr>
        <p:txBody>
          <a:bodyPr lIns="91425" tIns="91425" rIns="91425" bIns="91425" anchor="b" anchorCtr="0">
            <a:spAutoFit/>
          </a:bodyPr>
          <a:lstStyle/>
          <a:p>
            <a:pPr lvl="0" algn="ctr" rtl="0">
              <a:spcBef>
                <a:spcPts val="0"/>
              </a:spcBef>
              <a:buNone/>
            </a:pPr>
            <a:r>
              <a:rPr lang="en" sz="3000" dirty="0" smtClean="0"/>
              <a:t>Research </a:t>
            </a:r>
            <a:r>
              <a:rPr lang="en" sz="3000" dirty="0"/>
              <a:t>Question 1: How can NOAA partners help complete our mission?</a:t>
            </a:r>
          </a:p>
        </p:txBody>
      </p:sp>
      <p:sp>
        <p:nvSpPr>
          <p:cNvPr id="238" name="Shape 238"/>
          <p:cNvSpPr txBox="1">
            <a:spLocks noGrp="1"/>
          </p:cNvSpPr>
          <p:nvPr>
            <p:ph type="body" idx="1"/>
          </p:nvPr>
        </p:nvSpPr>
        <p:spPr>
          <a:xfrm>
            <a:off x="457200" y="1600200"/>
            <a:ext cx="8420099" cy="4967700"/>
          </a:xfrm>
          <a:prstGeom prst="rect">
            <a:avLst/>
          </a:prstGeom>
          <a:ln>
            <a:noFill/>
          </a:ln>
        </p:spPr>
        <p:txBody>
          <a:bodyPr lIns="91425" tIns="91425" rIns="91425" bIns="91425" anchor="t" anchorCtr="0">
            <a:spAutoFit/>
          </a:bodyPr>
          <a:lstStyle/>
          <a:p>
            <a:pPr lvl="0" rtl="0">
              <a:spcBef>
                <a:spcPts val="0"/>
              </a:spcBef>
              <a:buClr>
                <a:srgbClr val="000000"/>
              </a:buClr>
              <a:buSzPct val="45833"/>
              <a:buFont typeface="Arial"/>
              <a:buNone/>
            </a:pPr>
            <a:r>
              <a:rPr lang="en" sz="2400" b="1" dirty="0"/>
              <a:t>Increase Program Reach</a:t>
            </a:r>
          </a:p>
          <a:p>
            <a:pPr marL="457200" lvl="0" indent="-381000" rtl="0">
              <a:spcBef>
                <a:spcPts val="0"/>
              </a:spcBef>
              <a:buClr>
                <a:schemeClr val="dk1"/>
              </a:buClr>
              <a:buSzPct val="100000"/>
              <a:buFont typeface="Arial"/>
              <a:buChar char="●"/>
            </a:pPr>
            <a:r>
              <a:rPr lang="en" sz="2400" dirty="0"/>
              <a:t>NOAA partners help programs reach audiences, in number and in type. (Q6: 97% reach new audiences; CS 1A: Exploratorium, CS 1C: Science on a Sphere)</a:t>
            </a:r>
          </a:p>
          <a:p>
            <a:pPr lvl="0" rtl="0">
              <a:spcBef>
                <a:spcPts val="0"/>
              </a:spcBef>
              <a:buNone/>
            </a:pPr>
            <a:r>
              <a:rPr lang="en" sz="2400" b="1" dirty="0"/>
              <a:t>Increase Program Efficiency</a:t>
            </a:r>
          </a:p>
          <a:p>
            <a:pPr marL="457200" lvl="0" indent="-381000" rtl="0">
              <a:spcBef>
                <a:spcPts val="0"/>
              </a:spcBef>
              <a:buClr>
                <a:schemeClr val="dk1"/>
              </a:buClr>
              <a:buSzPct val="100000"/>
              <a:buFont typeface="Arial"/>
              <a:buChar char="●"/>
            </a:pPr>
            <a:r>
              <a:rPr lang="en" sz="2400" dirty="0"/>
              <a:t>NOAA partners contribute resources to meeting shared goals. NOAA makes efficient use of investments and assets. (Q8: In 94% of partnerships, NOAA provides </a:t>
            </a:r>
            <a:r>
              <a:rPr lang="en" sz="2400" dirty="0" smtClean="0"/>
              <a:t>science </a:t>
            </a:r>
            <a:r>
              <a:rPr lang="en" sz="2400" dirty="0"/>
              <a:t>&amp; </a:t>
            </a:r>
            <a:r>
              <a:rPr lang="en" sz="2400" dirty="0" smtClean="0"/>
              <a:t>techology; </a:t>
            </a:r>
            <a:r>
              <a:rPr lang="en" sz="2400" dirty="0"/>
              <a:t>CS 3A: Great Lakes)</a:t>
            </a:r>
          </a:p>
          <a:p>
            <a:pPr lvl="0" rtl="0">
              <a:spcBef>
                <a:spcPts val="0"/>
              </a:spcBef>
              <a:buNone/>
            </a:pPr>
            <a:r>
              <a:rPr lang="en" sz="2400" b="1" dirty="0"/>
              <a:t>Increase Program Effectiveness</a:t>
            </a:r>
          </a:p>
          <a:p>
            <a:pPr marL="457200" lvl="0" indent="-381000" rtl="0">
              <a:spcBef>
                <a:spcPts val="0"/>
              </a:spcBef>
              <a:buClr>
                <a:schemeClr val="dk1"/>
              </a:buClr>
              <a:buSzPct val="100000"/>
              <a:buFont typeface="Arial"/>
              <a:buChar char="●"/>
            </a:pPr>
            <a:r>
              <a:rPr lang="en" sz="2400" dirty="0"/>
              <a:t>NOAA partners bring their expertise and unique capabilities to partnerships (Q7: 87%). NOAA programs are more effective by leveraging these strengths. </a:t>
            </a:r>
          </a:p>
        </p:txBody>
      </p:sp>
      <p:cxnSp>
        <p:nvCxnSpPr>
          <p:cNvPr id="239" name="Shape 239"/>
          <p:cNvCxnSpPr/>
          <p:nvPr/>
        </p:nvCxnSpPr>
        <p:spPr>
          <a:xfrm>
            <a:off x="467550" y="1438575"/>
            <a:ext cx="8244900" cy="0"/>
          </a:xfrm>
          <a:prstGeom prst="straightConnector1">
            <a:avLst/>
          </a:prstGeom>
          <a:noFill/>
          <a:ln w="19050" cap="flat">
            <a:solidFill>
              <a:srgbClr val="9FC5E8"/>
            </a:solidFill>
            <a:prstDash val="solid"/>
            <a:round/>
            <a:headEnd type="none" w="lg" len="lg"/>
            <a:tailEnd type="none" w="lg" len="lg"/>
          </a:ln>
        </p:spPr>
      </p:cxnSp>
      <p:pic>
        <p:nvPicPr>
          <p:cNvPr id="241" name="Shape 241"/>
          <p:cNvPicPr preferRelativeResize="0"/>
          <p:nvPr/>
        </p:nvPicPr>
        <p:blipFill>
          <a:blip r:embed="rId3">
            <a:alphaModFix/>
          </a:blip>
          <a:stretch>
            <a:fillRect/>
          </a:stretch>
        </p:blipFill>
        <p:spPr>
          <a:xfrm>
            <a:off x="8480150" y="6218426"/>
            <a:ext cx="663900" cy="666511"/>
          </a:xfrm>
          <a:prstGeom prst="rect">
            <a:avLst/>
          </a:prstGeom>
          <a:noFill/>
          <a:ln>
            <a:noFill/>
          </a:ln>
        </p:spPr>
      </p:pic>
      <p:pic>
        <p:nvPicPr>
          <p:cNvPr id="242" name="Shape 242"/>
          <p:cNvPicPr preferRelativeResize="0"/>
          <p:nvPr/>
        </p:nvPicPr>
        <p:blipFill>
          <a:blip r:embed="rId4">
            <a:alphaModFix/>
          </a:blip>
          <a:stretch>
            <a:fillRect/>
          </a:stretch>
        </p:blipFill>
        <p:spPr>
          <a:xfrm>
            <a:off x="7816250" y="6223425"/>
            <a:ext cx="663899" cy="656524"/>
          </a:xfrm>
          <a:prstGeom prst="rect">
            <a:avLst/>
          </a:prstGeom>
          <a:noFill/>
          <a:ln>
            <a:noFill/>
          </a:ln>
        </p:spPr>
      </p:pic>
      <p:sp>
        <p:nvSpPr>
          <p:cNvPr id="243" name="Shape 243"/>
          <p:cNvSpPr/>
          <p:nvPr/>
        </p:nvSpPr>
        <p:spPr>
          <a:xfrm>
            <a:off x="1013450" y="1438575"/>
            <a:ext cx="8130600" cy="161699"/>
          </a:xfrm>
          <a:prstGeom prst="rect">
            <a:avLst/>
          </a:prstGeom>
          <a:solidFill>
            <a:srgbClr val="00A3E3"/>
          </a:solidFill>
          <a:ln w="19050" cap="flat">
            <a:solidFill>
              <a:srgbClr val="00A3E3"/>
            </a:solidFill>
            <a:prstDash val="solid"/>
            <a:round/>
            <a:headEnd type="none" w="med" len="med"/>
            <a:tailEnd type="none" w="med" len="med"/>
          </a:ln>
        </p:spPr>
        <p:txBody>
          <a:bodyPr lIns="91425" tIns="91425" rIns="91425" bIns="91425" anchor="ctr" anchorCtr="0">
            <a:spAutoFit/>
          </a:bodyPr>
          <a:lstStyle/>
          <a:p>
            <a:pPr>
              <a:spcBef>
                <a:spcPts val="0"/>
              </a:spcBef>
              <a:buNone/>
            </a:pPr>
            <a:endParaRPr/>
          </a:p>
        </p:txBody>
      </p:sp>
      <p:sp>
        <p:nvSpPr>
          <p:cNvPr id="244" name="Shape 244"/>
          <p:cNvSpPr/>
          <p:nvPr/>
        </p:nvSpPr>
        <p:spPr>
          <a:xfrm>
            <a:off x="0" y="1438575"/>
            <a:ext cx="942299" cy="161699"/>
          </a:xfrm>
          <a:prstGeom prst="rect">
            <a:avLst/>
          </a:prstGeom>
          <a:solidFill>
            <a:srgbClr val="0B5394"/>
          </a:solidFill>
          <a:ln w="19050" cap="flat">
            <a:solidFill>
              <a:srgbClr val="0B5394"/>
            </a:solidFill>
            <a:prstDash val="solid"/>
            <a:round/>
            <a:headEnd type="none" w="med" len="med"/>
            <a:tailEnd type="none" w="med" len="med"/>
          </a:ln>
        </p:spPr>
        <p:txBody>
          <a:bodyPr lIns="91425" tIns="91425" rIns="91425" bIns="91425" anchor="ctr" anchorCtr="0">
            <a:spAutoFit/>
          </a:bodyPr>
          <a:lstStyle/>
          <a:p>
            <a:pPr lvl="0" rtl="0">
              <a:spcBef>
                <a:spcPts val="0"/>
              </a:spcBef>
              <a:buNone/>
            </a:pPr>
            <a:endParaRPr sz="2400">
              <a:solidFill>
                <a:srgbClr val="F1C232"/>
              </a:solidFill>
            </a:endParaRPr>
          </a:p>
        </p:txBody>
      </p:sp>
    </p:spTree>
  </p:cSld>
  <p:clrMapOvr>
    <a:masterClrMapping/>
  </p:clrMapOvr>
  <p:transition spd="slow">
    <p:cut/>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248"/>
        <p:cNvGrpSpPr/>
        <p:nvPr/>
      </p:nvGrpSpPr>
      <p:grpSpPr>
        <a:xfrm>
          <a:off x="0" y="0"/>
          <a:ext cx="0" cy="0"/>
          <a:chOff x="0" y="0"/>
          <a:chExt cx="0" cy="0"/>
        </a:xfrm>
      </p:grpSpPr>
      <p:sp>
        <p:nvSpPr>
          <p:cNvPr id="249" name="Shape 249"/>
          <p:cNvSpPr txBox="1">
            <a:spLocks noGrp="1"/>
          </p:cNvSpPr>
          <p:nvPr>
            <p:ph type="title"/>
          </p:nvPr>
        </p:nvSpPr>
        <p:spPr>
          <a:xfrm>
            <a:off x="0" y="5750034"/>
            <a:ext cx="9144000" cy="1107965"/>
          </a:xfrm>
          <a:prstGeom prst="rect">
            <a:avLst/>
          </a:prstGeom>
          <a:solidFill>
            <a:srgbClr val="F3F3F3"/>
          </a:solidFill>
        </p:spPr>
        <p:txBody>
          <a:bodyPr lIns="91425" tIns="91425" rIns="91425" bIns="91425" anchor="b" anchorCtr="0">
            <a:spAutoFit/>
          </a:bodyPr>
          <a:lstStyle/>
          <a:p>
            <a:pPr lvl="0" rtl="0">
              <a:spcBef>
                <a:spcPts val="0"/>
              </a:spcBef>
              <a:buNone/>
            </a:pPr>
            <a:r>
              <a:rPr lang="en" sz="3000" b="0" dirty="0" smtClean="0">
                <a:latin typeface="Droid Sans"/>
                <a:ea typeface="Droid Sans"/>
                <a:cs typeface="Droid Sans"/>
                <a:sym typeface="Droid Sans"/>
              </a:rPr>
              <a:t>Research </a:t>
            </a:r>
            <a:r>
              <a:rPr lang="en" sz="3000" b="0" dirty="0">
                <a:latin typeface="Droid Sans"/>
                <a:ea typeface="Droid Sans"/>
                <a:cs typeface="Droid Sans"/>
                <a:sym typeface="Droid Sans"/>
              </a:rPr>
              <a:t>Question 1: How can NOAA partners help complete our mission?</a:t>
            </a:r>
          </a:p>
        </p:txBody>
      </p:sp>
      <p:sp>
        <p:nvSpPr>
          <p:cNvPr id="250" name="Shape 250"/>
          <p:cNvSpPr/>
          <p:nvPr/>
        </p:nvSpPr>
        <p:spPr>
          <a:xfrm>
            <a:off x="1013425" y="0"/>
            <a:ext cx="8130600" cy="161699"/>
          </a:xfrm>
          <a:prstGeom prst="rect">
            <a:avLst/>
          </a:prstGeom>
          <a:solidFill>
            <a:srgbClr val="00A3E3"/>
          </a:solidFill>
          <a:ln w="19050" cap="flat">
            <a:solidFill>
              <a:srgbClr val="00A3E3"/>
            </a:solidFill>
            <a:prstDash val="solid"/>
            <a:round/>
            <a:headEnd type="none" w="med" len="med"/>
            <a:tailEnd type="none" w="med" len="med"/>
          </a:ln>
        </p:spPr>
        <p:txBody>
          <a:bodyPr lIns="91425" tIns="91425" rIns="91425" bIns="91425" anchor="ctr" anchorCtr="0">
            <a:spAutoFit/>
          </a:bodyPr>
          <a:lstStyle/>
          <a:p>
            <a:pPr>
              <a:spcBef>
                <a:spcPts val="0"/>
              </a:spcBef>
              <a:buNone/>
            </a:pPr>
            <a:endParaRPr/>
          </a:p>
        </p:txBody>
      </p:sp>
      <p:sp>
        <p:nvSpPr>
          <p:cNvPr id="251" name="Shape 251"/>
          <p:cNvSpPr/>
          <p:nvPr/>
        </p:nvSpPr>
        <p:spPr>
          <a:xfrm>
            <a:off x="-25" y="0"/>
            <a:ext cx="942299" cy="161699"/>
          </a:xfrm>
          <a:prstGeom prst="rect">
            <a:avLst/>
          </a:prstGeom>
          <a:solidFill>
            <a:srgbClr val="0B5394"/>
          </a:solidFill>
          <a:ln w="19050" cap="flat">
            <a:solidFill>
              <a:srgbClr val="0B5394"/>
            </a:solidFill>
            <a:prstDash val="solid"/>
            <a:round/>
            <a:headEnd type="none" w="med" len="med"/>
            <a:tailEnd type="none" w="med" len="med"/>
          </a:ln>
        </p:spPr>
        <p:txBody>
          <a:bodyPr lIns="91425" tIns="91425" rIns="91425" bIns="91425" anchor="ctr" anchorCtr="0">
            <a:spAutoFit/>
          </a:bodyPr>
          <a:lstStyle/>
          <a:p>
            <a:pPr lvl="0" rtl="0">
              <a:spcBef>
                <a:spcPts val="0"/>
              </a:spcBef>
              <a:buNone/>
            </a:pPr>
            <a:endParaRPr sz="2400">
              <a:solidFill>
                <a:srgbClr val="F1C232"/>
              </a:solidFill>
            </a:endParaRPr>
          </a:p>
        </p:txBody>
      </p:sp>
      <p:pic>
        <p:nvPicPr>
          <p:cNvPr id="252" name="Shape 252"/>
          <p:cNvPicPr preferRelativeResize="0"/>
          <p:nvPr/>
        </p:nvPicPr>
        <p:blipFill>
          <a:blip r:embed="rId3">
            <a:alphaModFix/>
          </a:blip>
          <a:stretch>
            <a:fillRect/>
          </a:stretch>
        </p:blipFill>
        <p:spPr>
          <a:xfrm>
            <a:off x="0" y="161700"/>
            <a:ext cx="9143999" cy="4840937"/>
          </a:xfrm>
          <a:prstGeom prst="rect">
            <a:avLst/>
          </a:prstGeom>
          <a:noFill/>
          <a:ln>
            <a:noFill/>
          </a:ln>
        </p:spPr>
      </p:pic>
    </p:spTree>
  </p:cSld>
  <p:clrMapOvr>
    <a:masterClrMapping/>
  </p:clrMapOvr>
  <p:transition spd="slow">
    <p:cut/>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256"/>
        <p:cNvGrpSpPr/>
        <p:nvPr/>
      </p:nvGrpSpPr>
      <p:grpSpPr>
        <a:xfrm>
          <a:off x="0" y="0"/>
          <a:ext cx="0" cy="0"/>
          <a:chOff x="0" y="0"/>
          <a:chExt cx="0" cy="0"/>
        </a:xfrm>
      </p:grpSpPr>
      <p:sp>
        <p:nvSpPr>
          <p:cNvPr id="257" name="Shape 257"/>
          <p:cNvSpPr txBox="1">
            <a:spLocks noGrp="1"/>
          </p:cNvSpPr>
          <p:nvPr>
            <p:ph type="title"/>
          </p:nvPr>
        </p:nvSpPr>
        <p:spPr>
          <a:xfrm>
            <a:off x="228600" y="309672"/>
            <a:ext cx="8458200" cy="1107965"/>
          </a:xfrm>
          <a:prstGeom prst="rect">
            <a:avLst/>
          </a:prstGeom>
        </p:spPr>
        <p:txBody>
          <a:bodyPr wrap="square" lIns="91425" tIns="91425" rIns="91425" bIns="91425" anchor="b" anchorCtr="0">
            <a:spAutoFit/>
          </a:bodyPr>
          <a:lstStyle/>
          <a:p>
            <a:pPr lvl="0" algn="ctr" rtl="0">
              <a:spcBef>
                <a:spcPts val="0"/>
              </a:spcBef>
              <a:buNone/>
            </a:pPr>
            <a:r>
              <a:rPr lang="en" sz="3000" dirty="0" smtClean="0"/>
              <a:t>Research </a:t>
            </a:r>
            <a:r>
              <a:rPr lang="en" sz="3000" dirty="0"/>
              <a:t>Question 2: In what ways does NOAA maximize </a:t>
            </a:r>
            <a:r>
              <a:rPr lang="en" sz="3000" dirty="0" smtClean="0"/>
              <a:t>its Education partnerships</a:t>
            </a:r>
            <a:r>
              <a:rPr lang="en" sz="3000" dirty="0"/>
              <a:t>?</a:t>
            </a:r>
          </a:p>
        </p:txBody>
      </p:sp>
      <p:sp>
        <p:nvSpPr>
          <p:cNvPr id="258" name="Shape 258"/>
          <p:cNvSpPr txBox="1">
            <a:spLocks noGrp="1"/>
          </p:cNvSpPr>
          <p:nvPr>
            <p:ph type="body" idx="1"/>
          </p:nvPr>
        </p:nvSpPr>
        <p:spPr>
          <a:xfrm>
            <a:off x="457200" y="1600200"/>
            <a:ext cx="8229600" cy="4967700"/>
          </a:xfrm>
          <a:prstGeom prst="rect">
            <a:avLst/>
          </a:prstGeom>
        </p:spPr>
        <p:txBody>
          <a:bodyPr lIns="91425" tIns="91425" rIns="91425" bIns="91425" anchor="t" anchorCtr="0">
            <a:spAutoFit/>
          </a:bodyPr>
          <a:lstStyle/>
          <a:p>
            <a:pPr lvl="0" rtl="0">
              <a:spcBef>
                <a:spcPts val="0"/>
              </a:spcBef>
              <a:buNone/>
            </a:pPr>
            <a:r>
              <a:rPr lang="en" sz="2400"/>
              <a:t>NOAA maximizes partnerships when: </a:t>
            </a:r>
          </a:p>
          <a:p>
            <a:pPr lvl="0" rtl="0">
              <a:spcBef>
                <a:spcPts val="0"/>
              </a:spcBef>
              <a:buNone/>
            </a:pPr>
            <a:endParaRPr sz="2400"/>
          </a:p>
          <a:p>
            <a:pPr marL="457200" lvl="0" indent="-381000" rtl="0">
              <a:spcBef>
                <a:spcPts val="0"/>
              </a:spcBef>
              <a:buClr>
                <a:schemeClr val="dk1"/>
              </a:buClr>
              <a:buSzPct val="100000"/>
              <a:buFont typeface="Arial"/>
              <a:buChar char="●"/>
            </a:pPr>
            <a:r>
              <a:rPr lang="en" sz="2400"/>
              <a:t>Partners leverage NOAA funding and support into additional investments from other funders (AMS, CINP)</a:t>
            </a:r>
          </a:p>
          <a:p>
            <a:pPr marL="457200" lvl="0" indent="-381000" rtl="0">
              <a:spcBef>
                <a:spcPts val="0"/>
              </a:spcBef>
              <a:buClr>
                <a:schemeClr val="dk1"/>
              </a:buClr>
              <a:buSzPct val="100000"/>
              <a:buFont typeface="Arial"/>
              <a:buChar char="●"/>
            </a:pPr>
            <a:r>
              <a:rPr lang="en" sz="2400"/>
              <a:t>Personal relationships are leveraged as well as dollars (Exploratorium, OMCA, SOS, Great Lakes)</a:t>
            </a:r>
          </a:p>
          <a:p>
            <a:pPr marL="457200" lvl="0" indent="-381000" rtl="0">
              <a:spcBef>
                <a:spcPts val="0"/>
              </a:spcBef>
              <a:buClr>
                <a:schemeClr val="dk1"/>
              </a:buClr>
              <a:buSzPct val="100000"/>
              <a:buFont typeface="Arial"/>
              <a:buChar char="●"/>
            </a:pPr>
            <a:r>
              <a:rPr lang="en" sz="2400"/>
              <a:t>Local resources and expertise are leveraged (GL, CINP)</a:t>
            </a:r>
          </a:p>
          <a:p>
            <a:pPr marL="457200" lvl="0" indent="-381000" rtl="0">
              <a:spcBef>
                <a:spcPts val="0"/>
              </a:spcBef>
              <a:buClr>
                <a:schemeClr val="dk1"/>
              </a:buClr>
              <a:buSzPct val="100000"/>
              <a:buFont typeface="Arial"/>
              <a:buChar char="●"/>
            </a:pPr>
            <a:r>
              <a:rPr lang="en" sz="2400"/>
              <a:t>NOAA offices are able to expand upon a partnership to involve broader participation (Exploratorium)</a:t>
            </a:r>
          </a:p>
          <a:p>
            <a:pPr marL="457200" lvl="0" indent="-381000" rtl="0">
              <a:spcBef>
                <a:spcPts val="0"/>
              </a:spcBef>
              <a:buClr>
                <a:schemeClr val="dk1"/>
              </a:buClr>
              <a:buSzPct val="100000"/>
              <a:buFont typeface="Arial"/>
              <a:buChar char="●"/>
            </a:pPr>
            <a:r>
              <a:rPr lang="en" sz="2400"/>
              <a:t>Partnerships reach a level of maturity where relatively modest in-kind contributions by NOAA are needed to sustain the partnership (Exploratorium, AMS)</a:t>
            </a:r>
          </a:p>
          <a:p>
            <a:pPr lvl="0" rtl="0">
              <a:spcBef>
                <a:spcPts val="0"/>
              </a:spcBef>
              <a:buNone/>
            </a:pPr>
            <a:endParaRPr sz="2400"/>
          </a:p>
        </p:txBody>
      </p:sp>
      <p:cxnSp>
        <p:nvCxnSpPr>
          <p:cNvPr id="259" name="Shape 259"/>
          <p:cNvCxnSpPr/>
          <p:nvPr/>
        </p:nvCxnSpPr>
        <p:spPr>
          <a:xfrm>
            <a:off x="467550" y="1438575"/>
            <a:ext cx="8244900" cy="0"/>
          </a:xfrm>
          <a:prstGeom prst="straightConnector1">
            <a:avLst/>
          </a:prstGeom>
          <a:noFill/>
          <a:ln w="19050" cap="flat">
            <a:solidFill>
              <a:srgbClr val="9FC5E8"/>
            </a:solidFill>
            <a:prstDash val="solid"/>
            <a:round/>
            <a:headEnd type="none" w="lg" len="lg"/>
            <a:tailEnd type="none" w="lg" len="lg"/>
          </a:ln>
        </p:spPr>
      </p:cxnSp>
      <p:pic>
        <p:nvPicPr>
          <p:cNvPr id="261" name="Shape 261"/>
          <p:cNvPicPr preferRelativeResize="0"/>
          <p:nvPr/>
        </p:nvPicPr>
        <p:blipFill>
          <a:blip r:embed="rId3">
            <a:alphaModFix/>
          </a:blip>
          <a:stretch>
            <a:fillRect/>
          </a:stretch>
        </p:blipFill>
        <p:spPr>
          <a:xfrm>
            <a:off x="8480150" y="6218426"/>
            <a:ext cx="663900" cy="666511"/>
          </a:xfrm>
          <a:prstGeom prst="rect">
            <a:avLst/>
          </a:prstGeom>
          <a:noFill/>
          <a:ln>
            <a:noFill/>
          </a:ln>
        </p:spPr>
      </p:pic>
      <p:pic>
        <p:nvPicPr>
          <p:cNvPr id="262" name="Shape 262"/>
          <p:cNvPicPr preferRelativeResize="0"/>
          <p:nvPr/>
        </p:nvPicPr>
        <p:blipFill>
          <a:blip r:embed="rId4">
            <a:alphaModFix/>
          </a:blip>
          <a:stretch>
            <a:fillRect/>
          </a:stretch>
        </p:blipFill>
        <p:spPr>
          <a:xfrm>
            <a:off x="7816250" y="6223425"/>
            <a:ext cx="663899" cy="656524"/>
          </a:xfrm>
          <a:prstGeom prst="rect">
            <a:avLst/>
          </a:prstGeom>
          <a:noFill/>
          <a:ln>
            <a:noFill/>
          </a:ln>
        </p:spPr>
      </p:pic>
      <p:sp>
        <p:nvSpPr>
          <p:cNvPr id="263" name="Shape 263"/>
          <p:cNvSpPr/>
          <p:nvPr/>
        </p:nvSpPr>
        <p:spPr>
          <a:xfrm>
            <a:off x="1013450" y="1438575"/>
            <a:ext cx="8130600" cy="161699"/>
          </a:xfrm>
          <a:prstGeom prst="rect">
            <a:avLst/>
          </a:prstGeom>
          <a:solidFill>
            <a:srgbClr val="00A3E3"/>
          </a:solidFill>
          <a:ln w="19050" cap="flat">
            <a:solidFill>
              <a:srgbClr val="00A3E3"/>
            </a:solidFill>
            <a:prstDash val="solid"/>
            <a:round/>
            <a:headEnd type="none" w="med" len="med"/>
            <a:tailEnd type="none" w="med" len="med"/>
          </a:ln>
        </p:spPr>
        <p:txBody>
          <a:bodyPr lIns="91425" tIns="91425" rIns="91425" bIns="91425" anchor="ctr" anchorCtr="0">
            <a:spAutoFit/>
          </a:bodyPr>
          <a:lstStyle/>
          <a:p>
            <a:pPr>
              <a:spcBef>
                <a:spcPts val="0"/>
              </a:spcBef>
              <a:buNone/>
            </a:pPr>
            <a:endParaRPr/>
          </a:p>
        </p:txBody>
      </p:sp>
      <p:sp>
        <p:nvSpPr>
          <p:cNvPr id="264" name="Shape 264"/>
          <p:cNvSpPr/>
          <p:nvPr/>
        </p:nvSpPr>
        <p:spPr>
          <a:xfrm>
            <a:off x="0" y="1438575"/>
            <a:ext cx="942299" cy="161699"/>
          </a:xfrm>
          <a:prstGeom prst="rect">
            <a:avLst/>
          </a:prstGeom>
          <a:solidFill>
            <a:srgbClr val="0B5394"/>
          </a:solidFill>
          <a:ln w="19050" cap="flat">
            <a:solidFill>
              <a:srgbClr val="0B5394"/>
            </a:solidFill>
            <a:prstDash val="solid"/>
            <a:round/>
            <a:headEnd type="none" w="med" len="med"/>
            <a:tailEnd type="none" w="med" len="med"/>
          </a:ln>
        </p:spPr>
        <p:txBody>
          <a:bodyPr lIns="91425" tIns="91425" rIns="91425" bIns="91425" anchor="ctr" anchorCtr="0">
            <a:spAutoFit/>
          </a:bodyPr>
          <a:lstStyle/>
          <a:p>
            <a:pPr lvl="0" rtl="0">
              <a:spcBef>
                <a:spcPts val="0"/>
              </a:spcBef>
              <a:buNone/>
            </a:pPr>
            <a:endParaRPr sz="2400">
              <a:solidFill>
                <a:srgbClr val="F1C232"/>
              </a:solidFill>
            </a:endParaRPr>
          </a:p>
        </p:txBody>
      </p:sp>
    </p:spTree>
  </p:cSld>
  <p:clrMapOvr>
    <a:masterClrMapping/>
  </p:clrMapOvr>
  <p:transition spd="slow">
    <p:cut/>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268"/>
        <p:cNvGrpSpPr/>
        <p:nvPr/>
      </p:nvGrpSpPr>
      <p:grpSpPr>
        <a:xfrm>
          <a:off x="0" y="0"/>
          <a:ext cx="0" cy="0"/>
          <a:chOff x="0" y="0"/>
          <a:chExt cx="0" cy="0"/>
        </a:xfrm>
      </p:grpSpPr>
      <p:sp>
        <p:nvSpPr>
          <p:cNvPr id="269" name="Shape 269"/>
          <p:cNvSpPr txBox="1">
            <a:spLocks noGrp="1"/>
          </p:cNvSpPr>
          <p:nvPr>
            <p:ph type="title"/>
          </p:nvPr>
        </p:nvSpPr>
        <p:spPr>
          <a:xfrm>
            <a:off x="457200" y="-151993"/>
            <a:ext cx="8229600" cy="1569630"/>
          </a:xfrm>
          <a:prstGeom prst="rect">
            <a:avLst/>
          </a:prstGeom>
        </p:spPr>
        <p:txBody>
          <a:bodyPr lIns="91425" tIns="91425" rIns="91425" bIns="91425" anchor="b" anchorCtr="0">
            <a:spAutoFit/>
          </a:bodyPr>
          <a:lstStyle/>
          <a:p>
            <a:pPr lvl="0" algn="ctr" rtl="0">
              <a:spcBef>
                <a:spcPts val="0"/>
              </a:spcBef>
              <a:buNone/>
            </a:pPr>
            <a:r>
              <a:rPr lang="en" sz="3000" dirty="0" smtClean="0"/>
              <a:t>Research </a:t>
            </a:r>
            <a:r>
              <a:rPr lang="en" sz="3000" dirty="0"/>
              <a:t>Question 3: What </a:t>
            </a:r>
            <a:r>
              <a:rPr lang="en" sz="3000" dirty="0" smtClean="0"/>
              <a:t>commonalities are shared by NOAA Education </a:t>
            </a:r>
            <a:r>
              <a:rPr lang="en" sz="3000" dirty="0"/>
              <a:t>high-return partnerships</a:t>
            </a:r>
            <a:r>
              <a:rPr lang="en" sz="3000" dirty="0" smtClean="0"/>
              <a:t>? (1 of 2)</a:t>
            </a:r>
            <a:endParaRPr lang="en" sz="3000" dirty="0"/>
          </a:p>
        </p:txBody>
      </p:sp>
      <p:sp>
        <p:nvSpPr>
          <p:cNvPr id="270" name="Shape 270"/>
          <p:cNvSpPr txBox="1">
            <a:spLocks noGrp="1"/>
          </p:cNvSpPr>
          <p:nvPr>
            <p:ph type="body" idx="1"/>
          </p:nvPr>
        </p:nvSpPr>
        <p:spPr>
          <a:xfrm>
            <a:off x="457200" y="1600200"/>
            <a:ext cx="8229600" cy="4708951"/>
          </a:xfrm>
          <a:prstGeom prst="rect">
            <a:avLst/>
          </a:prstGeom>
        </p:spPr>
        <p:txBody>
          <a:bodyPr lIns="91425" tIns="91425" rIns="91425" bIns="91425" anchor="t" anchorCtr="0">
            <a:spAutoFit/>
          </a:bodyPr>
          <a:lstStyle/>
          <a:p>
            <a:pPr lvl="0" rtl="0">
              <a:spcBef>
                <a:spcPts val="0"/>
              </a:spcBef>
              <a:buClr>
                <a:schemeClr val="dk1"/>
              </a:buClr>
              <a:buSzPct val="45833"/>
              <a:buFont typeface="Arial"/>
              <a:buNone/>
            </a:pPr>
            <a:r>
              <a:rPr lang="en" sz="2400" b="1" i="1" dirty="0"/>
              <a:t>Performance</a:t>
            </a:r>
            <a:r>
              <a:rPr lang="en" sz="2400" dirty="0"/>
              <a:t> aspects indicating a high-return partnership:</a:t>
            </a:r>
          </a:p>
          <a:p>
            <a:pPr lvl="0" rtl="0">
              <a:spcBef>
                <a:spcPts val="0"/>
              </a:spcBef>
              <a:buClr>
                <a:schemeClr val="dk1"/>
              </a:buClr>
              <a:buFont typeface="Arial"/>
              <a:buNone/>
            </a:pPr>
            <a:endParaRPr dirty="0"/>
          </a:p>
          <a:p>
            <a:pPr marL="457200" lvl="0" indent="-381000" rtl="0">
              <a:spcBef>
                <a:spcPts val="0"/>
              </a:spcBef>
              <a:buClr>
                <a:schemeClr val="dk1"/>
              </a:buClr>
              <a:buSzPct val="100000"/>
              <a:buFont typeface="Arial"/>
              <a:buChar char="●"/>
            </a:pPr>
            <a:r>
              <a:rPr lang="en" sz="2400" dirty="0"/>
              <a:t>Partners leverage NOAA dollars (SOS, Great Lakes)</a:t>
            </a:r>
          </a:p>
          <a:p>
            <a:pPr marL="457200" lvl="0" indent="-381000" rtl="0">
              <a:spcBef>
                <a:spcPts val="0"/>
              </a:spcBef>
              <a:buClr>
                <a:schemeClr val="dk1"/>
              </a:buClr>
              <a:buSzPct val="100000"/>
              <a:buFont typeface="Arial"/>
              <a:buChar char="●"/>
            </a:pPr>
            <a:r>
              <a:rPr lang="en" sz="2400" dirty="0" smtClean="0"/>
              <a:t>Staff </a:t>
            </a:r>
            <a:r>
              <a:rPr lang="en" sz="2400" dirty="0"/>
              <a:t>time is </a:t>
            </a:r>
            <a:r>
              <a:rPr lang="en" sz="2400" dirty="0" smtClean="0"/>
              <a:t>invested by partners is equal to or greater than NOAA </a:t>
            </a:r>
            <a:r>
              <a:rPr lang="en" sz="2400" dirty="0"/>
              <a:t>staff </a:t>
            </a:r>
            <a:r>
              <a:rPr lang="en" sz="2400" dirty="0" smtClean="0"/>
              <a:t>(</a:t>
            </a:r>
            <a:r>
              <a:rPr lang="en" sz="2400" dirty="0"/>
              <a:t>SOS)</a:t>
            </a:r>
          </a:p>
          <a:p>
            <a:pPr marL="457200" lvl="0" indent="-381000" rtl="0">
              <a:spcBef>
                <a:spcPts val="0"/>
              </a:spcBef>
              <a:buClr>
                <a:schemeClr val="dk1"/>
              </a:buClr>
              <a:buSzPct val="100000"/>
              <a:buFont typeface="Arial"/>
              <a:buChar char="●"/>
            </a:pPr>
            <a:r>
              <a:rPr lang="en" sz="2400" dirty="0"/>
              <a:t>Partners bring in multiple partners (SOS, Great Lakes)</a:t>
            </a:r>
          </a:p>
          <a:p>
            <a:pPr marL="457200" lvl="0" indent="-381000" rtl="0">
              <a:spcBef>
                <a:spcPts val="0"/>
              </a:spcBef>
              <a:buClr>
                <a:schemeClr val="dk1"/>
              </a:buClr>
              <a:buSzPct val="100000"/>
              <a:buFont typeface="Arial"/>
              <a:buChar char="●"/>
            </a:pPr>
            <a:r>
              <a:rPr lang="en" sz="2400" dirty="0"/>
              <a:t>Partnership opens the doors to new partners (SOS, AMS, P!N, Great Lakes, OCMA)</a:t>
            </a:r>
          </a:p>
          <a:p>
            <a:pPr marL="457200" lvl="0" indent="-381000" rtl="0">
              <a:spcBef>
                <a:spcPts val="0"/>
              </a:spcBef>
              <a:buClr>
                <a:schemeClr val="dk1"/>
              </a:buClr>
              <a:buSzPct val="100000"/>
              <a:buFont typeface="Arial"/>
              <a:buChar char="●"/>
            </a:pPr>
            <a:r>
              <a:rPr lang="en" sz="2400" dirty="0"/>
              <a:t>NOAA resources are used in new and different ways (Exploratorium, SOS, P!N)</a:t>
            </a:r>
          </a:p>
          <a:p>
            <a:pPr marL="457200" lvl="0" indent="-381000" rtl="0">
              <a:spcBef>
                <a:spcPts val="0"/>
              </a:spcBef>
              <a:buClr>
                <a:schemeClr val="dk1"/>
              </a:buClr>
              <a:buSzPct val="100000"/>
              <a:buFont typeface="Arial"/>
              <a:buChar char="●"/>
            </a:pPr>
            <a:r>
              <a:rPr lang="en" sz="2400" dirty="0"/>
              <a:t>Opportunities are capitalized on as they arise (P!N, Great Lakes, CINP)</a:t>
            </a:r>
          </a:p>
        </p:txBody>
      </p:sp>
      <p:cxnSp>
        <p:nvCxnSpPr>
          <p:cNvPr id="271" name="Shape 271"/>
          <p:cNvCxnSpPr/>
          <p:nvPr/>
        </p:nvCxnSpPr>
        <p:spPr>
          <a:xfrm>
            <a:off x="467550" y="1438575"/>
            <a:ext cx="8244900" cy="0"/>
          </a:xfrm>
          <a:prstGeom prst="straightConnector1">
            <a:avLst/>
          </a:prstGeom>
          <a:noFill/>
          <a:ln w="19050" cap="flat">
            <a:solidFill>
              <a:srgbClr val="9FC5E8"/>
            </a:solidFill>
            <a:prstDash val="solid"/>
            <a:round/>
            <a:headEnd type="none" w="lg" len="lg"/>
            <a:tailEnd type="none" w="lg" len="lg"/>
          </a:ln>
        </p:spPr>
      </p:cxnSp>
      <p:pic>
        <p:nvPicPr>
          <p:cNvPr id="273" name="Shape 273"/>
          <p:cNvPicPr preferRelativeResize="0"/>
          <p:nvPr/>
        </p:nvPicPr>
        <p:blipFill>
          <a:blip r:embed="rId3">
            <a:alphaModFix/>
          </a:blip>
          <a:stretch>
            <a:fillRect/>
          </a:stretch>
        </p:blipFill>
        <p:spPr>
          <a:xfrm>
            <a:off x="8480150" y="6218426"/>
            <a:ext cx="663900" cy="666511"/>
          </a:xfrm>
          <a:prstGeom prst="rect">
            <a:avLst/>
          </a:prstGeom>
          <a:noFill/>
          <a:ln>
            <a:noFill/>
          </a:ln>
        </p:spPr>
      </p:pic>
      <p:pic>
        <p:nvPicPr>
          <p:cNvPr id="274" name="Shape 274"/>
          <p:cNvPicPr preferRelativeResize="0"/>
          <p:nvPr/>
        </p:nvPicPr>
        <p:blipFill>
          <a:blip r:embed="rId4">
            <a:alphaModFix/>
          </a:blip>
          <a:stretch>
            <a:fillRect/>
          </a:stretch>
        </p:blipFill>
        <p:spPr>
          <a:xfrm>
            <a:off x="7816250" y="6223425"/>
            <a:ext cx="663899" cy="656524"/>
          </a:xfrm>
          <a:prstGeom prst="rect">
            <a:avLst/>
          </a:prstGeom>
          <a:noFill/>
          <a:ln>
            <a:noFill/>
          </a:ln>
        </p:spPr>
      </p:pic>
      <p:sp>
        <p:nvSpPr>
          <p:cNvPr id="275" name="Shape 275"/>
          <p:cNvSpPr/>
          <p:nvPr/>
        </p:nvSpPr>
        <p:spPr>
          <a:xfrm>
            <a:off x="1013450" y="1438575"/>
            <a:ext cx="8130600" cy="161699"/>
          </a:xfrm>
          <a:prstGeom prst="rect">
            <a:avLst/>
          </a:prstGeom>
          <a:solidFill>
            <a:srgbClr val="00A3E3"/>
          </a:solidFill>
          <a:ln w="19050" cap="flat">
            <a:solidFill>
              <a:srgbClr val="00A3E3"/>
            </a:solidFill>
            <a:prstDash val="solid"/>
            <a:round/>
            <a:headEnd type="none" w="med" len="med"/>
            <a:tailEnd type="none" w="med" len="med"/>
          </a:ln>
        </p:spPr>
        <p:txBody>
          <a:bodyPr lIns="91425" tIns="91425" rIns="91425" bIns="91425" anchor="ctr" anchorCtr="0">
            <a:spAutoFit/>
          </a:bodyPr>
          <a:lstStyle/>
          <a:p>
            <a:pPr>
              <a:spcBef>
                <a:spcPts val="0"/>
              </a:spcBef>
              <a:buNone/>
            </a:pPr>
            <a:endParaRPr/>
          </a:p>
        </p:txBody>
      </p:sp>
      <p:sp>
        <p:nvSpPr>
          <p:cNvPr id="276" name="Shape 276"/>
          <p:cNvSpPr/>
          <p:nvPr/>
        </p:nvSpPr>
        <p:spPr>
          <a:xfrm>
            <a:off x="0" y="1438575"/>
            <a:ext cx="942299" cy="161699"/>
          </a:xfrm>
          <a:prstGeom prst="rect">
            <a:avLst/>
          </a:prstGeom>
          <a:solidFill>
            <a:srgbClr val="0B5394"/>
          </a:solidFill>
          <a:ln w="19050" cap="flat">
            <a:solidFill>
              <a:srgbClr val="0B5394"/>
            </a:solidFill>
            <a:prstDash val="solid"/>
            <a:round/>
            <a:headEnd type="none" w="med" len="med"/>
            <a:tailEnd type="none" w="med" len="med"/>
          </a:ln>
        </p:spPr>
        <p:txBody>
          <a:bodyPr lIns="91425" tIns="91425" rIns="91425" bIns="91425" anchor="ctr" anchorCtr="0">
            <a:spAutoFit/>
          </a:bodyPr>
          <a:lstStyle/>
          <a:p>
            <a:pPr lvl="0" rtl="0">
              <a:spcBef>
                <a:spcPts val="0"/>
              </a:spcBef>
              <a:buNone/>
            </a:pPr>
            <a:endParaRPr sz="2400">
              <a:solidFill>
                <a:srgbClr val="F1C232"/>
              </a:solidFill>
            </a:endParaRPr>
          </a:p>
        </p:txBody>
      </p:sp>
    </p:spTree>
  </p:cSld>
  <p:clrMapOvr>
    <a:masterClrMapping/>
  </p:clrMapOvr>
  <p:transition spd="slow">
    <p:cut/>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280"/>
        <p:cNvGrpSpPr/>
        <p:nvPr/>
      </p:nvGrpSpPr>
      <p:grpSpPr>
        <a:xfrm>
          <a:off x="0" y="0"/>
          <a:ext cx="0" cy="0"/>
          <a:chOff x="0" y="0"/>
          <a:chExt cx="0" cy="0"/>
        </a:xfrm>
      </p:grpSpPr>
      <p:sp>
        <p:nvSpPr>
          <p:cNvPr id="281" name="Shape 281"/>
          <p:cNvSpPr txBox="1">
            <a:spLocks noGrp="1"/>
          </p:cNvSpPr>
          <p:nvPr>
            <p:ph type="title"/>
          </p:nvPr>
        </p:nvSpPr>
        <p:spPr>
          <a:xfrm>
            <a:off x="457200" y="-151993"/>
            <a:ext cx="8229600" cy="1569630"/>
          </a:xfrm>
          <a:prstGeom prst="rect">
            <a:avLst/>
          </a:prstGeom>
        </p:spPr>
        <p:txBody>
          <a:bodyPr lIns="91425" tIns="91425" rIns="91425" bIns="91425" anchor="b" anchorCtr="0">
            <a:spAutoFit/>
          </a:bodyPr>
          <a:lstStyle/>
          <a:p>
            <a:pPr lvl="0" algn="ctr" rtl="0">
              <a:spcBef>
                <a:spcPts val="0"/>
              </a:spcBef>
              <a:buNone/>
            </a:pPr>
            <a:r>
              <a:rPr lang="en" sz="3000" dirty="0" smtClean="0"/>
              <a:t>Research </a:t>
            </a:r>
            <a:r>
              <a:rPr lang="en" sz="3000" dirty="0"/>
              <a:t>Question 3: What </a:t>
            </a:r>
            <a:r>
              <a:rPr lang="en" sz="3000" dirty="0" smtClean="0"/>
              <a:t>commonalitiets are shared by NOAA Education </a:t>
            </a:r>
            <a:r>
              <a:rPr lang="en" sz="3000" dirty="0"/>
              <a:t>high-return partnerships</a:t>
            </a:r>
            <a:r>
              <a:rPr lang="en" sz="3000" dirty="0" smtClean="0"/>
              <a:t>? (2 of 2)</a:t>
            </a:r>
            <a:endParaRPr lang="en" sz="3000" dirty="0"/>
          </a:p>
        </p:txBody>
      </p:sp>
      <p:sp>
        <p:nvSpPr>
          <p:cNvPr id="282" name="Shape 282"/>
          <p:cNvSpPr txBox="1">
            <a:spLocks noGrp="1"/>
          </p:cNvSpPr>
          <p:nvPr>
            <p:ph type="body" idx="1"/>
          </p:nvPr>
        </p:nvSpPr>
        <p:spPr>
          <a:xfrm>
            <a:off x="457200" y="1600200"/>
            <a:ext cx="8229600" cy="4985950"/>
          </a:xfrm>
          <a:prstGeom prst="rect">
            <a:avLst/>
          </a:prstGeom>
        </p:spPr>
        <p:txBody>
          <a:bodyPr lIns="91425" tIns="91425" rIns="91425" bIns="91425" anchor="t" anchorCtr="0">
            <a:spAutoFit/>
          </a:bodyPr>
          <a:lstStyle/>
          <a:p>
            <a:pPr lvl="0" rtl="0">
              <a:spcBef>
                <a:spcPts val="0"/>
              </a:spcBef>
              <a:buClr>
                <a:schemeClr val="dk1"/>
              </a:buClr>
              <a:buSzPct val="45833"/>
              <a:buFont typeface="Arial"/>
              <a:buNone/>
            </a:pPr>
            <a:r>
              <a:rPr lang="en" sz="2400" b="1" i="1" dirty="0"/>
              <a:t>Organizational</a:t>
            </a:r>
            <a:r>
              <a:rPr lang="en" sz="2400" dirty="0"/>
              <a:t> aspects that indicate a high return partnership:</a:t>
            </a:r>
          </a:p>
          <a:p>
            <a:pPr lvl="0" rtl="0">
              <a:spcBef>
                <a:spcPts val="0"/>
              </a:spcBef>
              <a:buClr>
                <a:schemeClr val="dk1"/>
              </a:buClr>
              <a:buFont typeface="Arial"/>
              <a:buNone/>
            </a:pPr>
            <a:endParaRPr sz="2400" dirty="0"/>
          </a:p>
          <a:p>
            <a:pPr marL="457200" lvl="0" indent="-381000" rtl="0">
              <a:spcBef>
                <a:spcPts val="0"/>
              </a:spcBef>
              <a:buClr>
                <a:schemeClr val="dk1"/>
              </a:buClr>
              <a:buSzPct val="100000"/>
              <a:buFont typeface="Arial"/>
              <a:buChar char="●"/>
            </a:pPr>
            <a:r>
              <a:rPr lang="en" sz="2400" dirty="0"/>
              <a:t>Successfully forging </a:t>
            </a:r>
            <a:r>
              <a:rPr lang="en" sz="2400" dirty="0" smtClean="0"/>
              <a:t>gaps between </a:t>
            </a:r>
            <a:r>
              <a:rPr lang="en" sz="2400" smtClean="0"/>
              <a:t>different </a:t>
            </a:r>
            <a:r>
              <a:rPr lang="en" sz="2400" smtClean="0"/>
              <a:t>organizations </a:t>
            </a:r>
            <a:r>
              <a:rPr lang="en" sz="2400" dirty="0"/>
              <a:t>(Exploratorium)</a:t>
            </a:r>
          </a:p>
          <a:p>
            <a:pPr marL="457200" lvl="0" indent="-381000" rtl="0">
              <a:spcBef>
                <a:spcPts val="0"/>
              </a:spcBef>
              <a:buClr>
                <a:schemeClr val="dk1"/>
              </a:buClr>
              <a:buSzPct val="100000"/>
              <a:buFont typeface="Arial"/>
              <a:buChar char="●"/>
            </a:pPr>
            <a:r>
              <a:rPr lang="en" sz="2400" dirty="0"/>
              <a:t>Partner learns about NOAA and </a:t>
            </a:r>
            <a:r>
              <a:rPr lang="en" sz="2400" dirty="0" smtClean="0"/>
              <a:t>the capabilities of the agency (</a:t>
            </a:r>
            <a:r>
              <a:rPr lang="en" sz="2400" dirty="0"/>
              <a:t>Exploratorium, SOS, AMS)</a:t>
            </a:r>
          </a:p>
          <a:p>
            <a:pPr marL="457200" lvl="0" indent="-381000" rtl="0">
              <a:spcBef>
                <a:spcPts val="0"/>
              </a:spcBef>
              <a:buClr>
                <a:schemeClr val="dk1"/>
              </a:buClr>
              <a:buSzPct val="100000"/>
              <a:buFont typeface="Arial"/>
              <a:buChar char="●"/>
            </a:pPr>
            <a:r>
              <a:rPr lang="en" sz="2400" dirty="0"/>
              <a:t>Partner successfully navigates </a:t>
            </a:r>
            <a:r>
              <a:rPr lang="en" sz="2400" dirty="0" smtClean="0"/>
              <a:t>NOAA bureaucracy and </a:t>
            </a:r>
            <a:r>
              <a:rPr lang="en" sz="2400" dirty="0"/>
              <a:t>increases their connectivity to different parts of NOAA (Exploratorium, AMS)</a:t>
            </a:r>
          </a:p>
          <a:p>
            <a:pPr marL="457200" lvl="0" indent="-381000" rtl="0">
              <a:spcBef>
                <a:spcPts val="0"/>
              </a:spcBef>
              <a:buClr>
                <a:schemeClr val="dk1"/>
              </a:buClr>
              <a:buSzPct val="100000"/>
              <a:buFont typeface="Arial"/>
              <a:buChar char="●"/>
            </a:pPr>
            <a:r>
              <a:rPr lang="en" sz="2400" dirty="0"/>
              <a:t>Communication occurs through primary representatives from each partner (Exploratorium, OMCA, SOS, AMS)</a:t>
            </a:r>
          </a:p>
          <a:p>
            <a:pPr lvl="0" rtl="0">
              <a:spcBef>
                <a:spcPts val="0"/>
              </a:spcBef>
              <a:buNone/>
            </a:pPr>
            <a:endParaRPr sz="2400" dirty="0"/>
          </a:p>
        </p:txBody>
      </p:sp>
      <p:cxnSp>
        <p:nvCxnSpPr>
          <p:cNvPr id="283" name="Shape 283"/>
          <p:cNvCxnSpPr/>
          <p:nvPr/>
        </p:nvCxnSpPr>
        <p:spPr>
          <a:xfrm>
            <a:off x="467550" y="1438575"/>
            <a:ext cx="8244900" cy="0"/>
          </a:xfrm>
          <a:prstGeom prst="straightConnector1">
            <a:avLst/>
          </a:prstGeom>
          <a:noFill/>
          <a:ln w="19050" cap="flat">
            <a:solidFill>
              <a:srgbClr val="9FC5E8"/>
            </a:solidFill>
            <a:prstDash val="solid"/>
            <a:round/>
            <a:headEnd type="none" w="lg" len="lg"/>
            <a:tailEnd type="none" w="lg" len="lg"/>
          </a:ln>
        </p:spPr>
      </p:cxnSp>
      <p:pic>
        <p:nvPicPr>
          <p:cNvPr id="285" name="Shape 285"/>
          <p:cNvPicPr preferRelativeResize="0"/>
          <p:nvPr/>
        </p:nvPicPr>
        <p:blipFill>
          <a:blip r:embed="rId3">
            <a:alphaModFix/>
          </a:blip>
          <a:stretch>
            <a:fillRect/>
          </a:stretch>
        </p:blipFill>
        <p:spPr>
          <a:xfrm>
            <a:off x="8480150" y="6218426"/>
            <a:ext cx="663900" cy="666511"/>
          </a:xfrm>
          <a:prstGeom prst="rect">
            <a:avLst/>
          </a:prstGeom>
          <a:noFill/>
          <a:ln>
            <a:noFill/>
          </a:ln>
        </p:spPr>
      </p:pic>
      <p:pic>
        <p:nvPicPr>
          <p:cNvPr id="286" name="Shape 286"/>
          <p:cNvPicPr preferRelativeResize="0"/>
          <p:nvPr/>
        </p:nvPicPr>
        <p:blipFill>
          <a:blip r:embed="rId4">
            <a:alphaModFix/>
          </a:blip>
          <a:stretch>
            <a:fillRect/>
          </a:stretch>
        </p:blipFill>
        <p:spPr>
          <a:xfrm>
            <a:off x="7816250" y="6223425"/>
            <a:ext cx="663899" cy="656524"/>
          </a:xfrm>
          <a:prstGeom prst="rect">
            <a:avLst/>
          </a:prstGeom>
          <a:noFill/>
          <a:ln>
            <a:noFill/>
          </a:ln>
        </p:spPr>
      </p:pic>
      <p:sp>
        <p:nvSpPr>
          <p:cNvPr id="287" name="Shape 287"/>
          <p:cNvSpPr/>
          <p:nvPr/>
        </p:nvSpPr>
        <p:spPr>
          <a:xfrm>
            <a:off x="1013450" y="1438575"/>
            <a:ext cx="8130600" cy="161699"/>
          </a:xfrm>
          <a:prstGeom prst="rect">
            <a:avLst/>
          </a:prstGeom>
          <a:solidFill>
            <a:srgbClr val="00A3E3"/>
          </a:solidFill>
          <a:ln w="19050" cap="flat">
            <a:solidFill>
              <a:srgbClr val="00A3E3"/>
            </a:solidFill>
            <a:prstDash val="solid"/>
            <a:round/>
            <a:headEnd type="none" w="med" len="med"/>
            <a:tailEnd type="none" w="med" len="med"/>
          </a:ln>
        </p:spPr>
        <p:txBody>
          <a:bodyPr lIns="91425" tIns="91425" rIns="91425" bIns="91425" anchor="ctr" anchorCtr="0">
            <a:spAutoFit/>
          </a:bodyPr>
          <a:lstStyle/>
          <a:p>
            <a:pPr>
              <a:spcBef>
                <a:spcPts val="0"/>
              </a:spcBef>
              <a:buNone/>
            </a:pPr>
            <a:endParaRPr/>
          </a:p>
        </p:txBody>
      </p:sp>
      <p:sp>
        <p:nvSpPr>
          <p:cNvPr id="288" name="Shape 288"/>
          <p:cNvSpPr/>
          <p:nvPr/>
        </p:nvSpPr>
        <p:spPr>
          <a:xfrm>
            <a:off x="0" y="1438575"/>
            <a:ext cx="942299" cy="161699"/>
          </a:xfrm>
          <a:prstGeom prst="rect">
            <a:avLst/>
          </a:prstGeom>
          <a:solidFill>
            <a:srgbClr val="0B5394"/>
          </a:solidFill>
          <a:ln w="19050" cap="flat">
            <a:solidFill>
              <a:srgbClr val="0B5394"/>
            </a:solidFill>
            <a:prstDash val="solid"/>
            <a:round/>
            <a:headEnd type="none" w="med" len="med"/>
            <a:tailEnd type="none" w="med" len="med"/>
          </a:ln>
        </p:spPr>
        <p:txBody>
          <a:bodyPr lIns="91425" tIns="91425" rIns="91425" bIns="91425" anchor="ctr" anchorCtr="0">
            <a:spAutoFit/>
          </a:bodyPr>
          <a:lstStyle/>
          <a:p>
            <a:pPr lvl="0" rtl="0">
              <a:spcBef>
                <a:spcPts val="0"/>
              </a:spcBef>
              <a:buNone/>
            </a:pPr>
            <a:endParaRPr sz="2400">
              <a:solidFill>
                <a:srgbClr val="F1C232"/>
              </a:solidFill>
            </a:endParaRPr>
          </a:p>
        </p:txBody>
      </p:sp>
    </p:spTree>
  </p:cSld>
  <p:clrMapOvr>
    <a:masterClrMapping/>
  </p:clrMapOvr>
  <p:transition spd="slow">
    <p:cut/>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292"/>
        <p:cNvGrpSpPr/>
        <p:nvPr/>
      </p:nvGrpSpPr>
      <p:grpSpPr>
        <a:xfrm>
          <a:off x="0" y="0"/>
          <a:ext cx="0" cy="0"/>
          <a:chOff x="0" y="0"/>
          <a:chExt cx="0" cy="0"/>
        </a:xfrm>
      </p:grpSpPr>
      <p:sp>
        <p:nvSpPr>
          <p:cNvPr id="293" name="Shape 293"/>
          <p:cNvSpPr txBox="1">
            <a:spLocks noGrp="1"/>
          </p:cNvSpPr>
          <p:nvPr>
            <p:ph type="title"/>
          </p:nvPr>
        </p:nvSpPr>
        <p:spPr>
          <a:xfrm>
            <a:off x="457200" y="-151993"/>
            <a:ext cx="8229600" cy="1569630"/>
          </a:xfrm>
          <a:prstGeom prst="rect">
            <a:avLst/>
          </a:prstGeom>
        </p:spPr>
        <p:txBody>
          <a:bodyPr lIns="91425" tIns="91425" rIns="91425" bIns="91425" anchor="b" anchorCtr="0">
            <a:spAutoFit/>
          </a:bodyPr>
          <a:lstStyle/>
          <a:p>
            <a:pPr lvl="0" algn="ctr" rtl="0">
              <a:spcBef>
                <a:spcPts val="0"/>
              </a:spcBef>
              <a:buNone/>
            </a:pPr>
            <a:r>
              <a:rPr lang="en" sz="3000" dirty="0" smtClean="0"/>
              <a:t>Research </a:t>
            </a:r>
            <a:r>
              <a:rPr lang="en" sz="3000" dirty="0"/>
              <a:t>Question 4: What tools and strategies are needed </a:t>
            </a:r>
            <a:r>
              <a:rPr lang="en" sz="3000" dirty="0" smtClean="0"/>
              <a:t>to foster an </a:t>
            </a:r>
            <a:r>
              <a:rPr lang="en" sz="3000" dirty="0"/>
              <a:t>effective NOAA partnership portfolio</a:t>
            </a:r>
            <a:r>
              <a:rPr lang="en" sz="3000" dirty="0" smtClean="0"/>
              <a:t>? (1 of 2)</a:t>
            </a:r>
            <a:endParaRPr lang="en" sz="3000" dirty="0"/>
          </a:p>
        </p:txBody>
      </p:sp>
      <p:sp>
        <p:nvSpPr>
          <p:cNvPr id="294" name="Shape 294"/>
          <p:cNvSpPr txBox="1">
            <a:spLocks noGrp="1"/>
          </p:cNvSpPr>
          <p:nvPr>
            <p:ph type="body" idx="1"/>
          </p:nvPr>
        </p:nvSpPr>
        <p:spPr>
          <a:xfrm>
            <a:off x="457200" y="1600200"/>
            <a:ext cx="8229600" cy="5355282"/>
          </a:xfrm>
          <a:prstGeom prst="rect">
            <a:avLst/>
          </a:prstGeom>
        </p:spPr>
        <p:txBody>
          <a:bodyPr lIns="91425" tIns="91425" rIns="91425" bIns="91425" anchor="t" anchorCtr="0">
            <a:spAutoFit/>
          </a:bodyPr>
          <a:lstStyle/>
          <a:p>
            <a:pPr lvl="0" rtl="0">
              <a:spcBef>
                <a:spcPts val="0"/>
              </a:spcBef>
              <a:buNone/>
            </a:pPr>
            <a:r>
              <a:rPr lang="en" sz="2400" dirty="0"/>
              <a:t>NOAA partnerships are most effective when there is:</a:t>
            </a:r>
          </a:p>
          <a:p>
            <a:pPr marL="457200" lvl="0" indent="-381000" rtl="0">
              <a:spcBef>
                <a:spcPts val="0"/>
              </a:spcBef>
              <a:buClr>
                <a:schemeClr val="dk1"/>
              </a:buClr>
              <a:buSzPct val="100000"/>
              <a:buFont typeface="Arial"/>
              <a:buChar char="●"/>
            </a:pPr>
            <a:r>
              <a:rPr lang="en" sz="2400" dirty="0"/>
              <a:t>Regular, ongoing communication between NOAA and the partner(s);</a:t>
            </a:r>
          </a:p>
          <a:p>
            <a:pPr marL="457200" lvl="0" indent="-381000" rtl="0">
              <a:spcBef>
                <a:spcPts val="0"/>
              </a:spcBef>
              <a:buClr>
                <a:schemeClr val="dk1"/>
              </a:buClr>
              <a:buSzPct val="100000"/>
              <a:buFont typeface="Arial"/>
              <a:buChar char="●"/>
            </a:pPr>
            <a:r>
              <a:rPr lang="en" sz="2400" dirty="0"/>
              <a:t>An emphasis on meaningful evaluation;</a:t>
            </a:r>
          </a:p>
          <a:p>
            <a:pPr marL="457200" lvl="0" indent="-381000" rtl="0">
              <a:spcBef>
                <a:spcPts val="0"/>
              </a:spcBef>
              <a:buClr>
                <a:schemeClr val="dk1"/>
              </a:buClr>
              <a:buSzPct val="100000"/>
              <a:buFont typeface="Arial"/>
              <a:buChar char="●"/>
            </a:pPr>
            <a:r>
              <a:rPr lang="en" sz="2400" dirty="0"/>
              <a:t>Support from both NOAA and partner leadership; and</a:t>
            </a:r>
          </a:p>
          <a:p>
            <a:pPr marL="457200" lvl="0" indent="-381000" rtl="0">
              <a:spcBef>
                <a:spcPts val="0"/>
              </a:spcBef>
              <a:buClr>
                <a:schemeClr val="dk1"/>
              </a:buClr>
              <a:buSzPct val="100000"/>
              <a:buFont typeface="Arial"/>
              <a:buChar char="●"/>
            </a:pPr>
            <a:r>
              <a:rPr lang="en" sz="2400" dirty="0"/>
              <a:t>A cultivation of critical personal relationships.</a:t>
            </a:r>
          </a:p>
          <a:p>
            <a:pPr lvl="0" rtl="0">
              <a:spcBef>
                <a:spcPts val="0"/>
              </a:spcBef>
              <a:buNone/>
            </a:pPr>
            <a:endParaRPr sz="2400" dirty="0"/>
          </a:p>
          <a:p>
            <a:pPr lvl="0" rtl="0">
              <a:spcBef>
                <a:spcPts val="0"/>
              </a:spcBef>
              <a:buNone/>
            </a:pPr>
            <a:r>
              <a:rPr lang="en" sz="2400" dirty="0"/>
              <a:t>When forming a new partnership or transitioning an existing partnership, the following should be reviewed:</a:t>
            </a:r>
          </a:p>
          <a:p>
            <a:pPr marL="457200" lvl="0" indent="-381000" rtl="0">
              <a:spcBef>
                <a:spcPts val="0"/>
              </a:spcBef>
              <a:buClr>
                <a:schemeClr val="dk1"/>
              </a:buClr>
              <a:buSzPct val="100000"/>
              <a:buFont typeface="Arial"/>
              <a:buChar char="●"/>
            </a:pPr>
            <a:r>
              <a:rPr lang="en" sz="2400" dirty="0"/>
              <a:t>Partnership definition and </a:t>
            </a:r>
            <a:r>
              <a:rPr lang="en" sz="2400" dirty="0" smtClean="0"/>
              <a:t>criteria;</a:t>
            </a:r>
            <a:endParaRPr lang="en" sz="2400" dirty="0"/>
          </a:p>
          <a:p>
            <a:pPr marL="457200" lvl="0" indent="-381000" rtl="0">
              <a:spcBef>
                <a:spcPts val="0"/>
              </a:spcBef>
              <a:buClr>
                <a:schemeClr val="dk1"/>
              </a:buClr>
              <a:buSzPct val="100000"/>
              <a:buFont typeface="Arial"/>
              <a:buChar char="●"/>
            </a:pPr>
            <a:r>
              <a:rPr lang="en" sz="2400" dirty="0"/>
              <a:t>Partnership </a:t>
            </a:r>
            <a:r>
              <a:rPr lang="en" sz="2400" dirty="0" smtClean="0"/>
              <a:t>mechanisms for both formation and dissolution; and</a:t>
            </a:r>
            <a:endParaRPr lang="en" sz="2400" dirty="0"/>
          </a:p>
          <a:p>
            <a:pPr marL="457200" lvl="0" indent="-381000" rtl="0">
              <a:spcBef>
                <a:spcPts val="0"/>
              </a:spcBef>
              <a:buClr>
                <a:schemeClr val="dk1"/>
              </a:buClr>
              <a:buSzPct val="100000"/>
              <a:buFont typeface="Arial"/>
              <a:buChar char="●"/>
            </a:pPr>
            <a:r>
              <a:rPr lang="en" sz="2400" dirty="0"/>
              <a:t>Programming goals and </a:t>
            </a:r>
            <a:r>
              <a:rPr lang="en" sz="2400" dirty="0" smtClean="0"/>
              <a:t>resources.</a:t>
            </a:r>
            <a:endParaRPr lang="en" sz="2400" dirty="0"/>
          </a:p>
          <a:p>
            <a:pPr lvl="0" rtl="0">
              <a:spcBef>
                <a:spcPts val="0"/>
              </a:spcBef>
              <a:buNone/>
            </a:pPr>
            <a:endParaRPr sz="2400" dirty="0"/>
          </a:p>
        </p:txBody>
      </p:sp>
      <p:cxnSp>
        <p:nvCxnSpPr>
          <p:cNvPr id="295" name="Shape 295"/>
          <p:cNvCxnSpPr/>
          <p:nvPr/>
        </p:nvCxnSpPr>
        <p:spPr>
          <a:xfrm>
            <a:off x="467550" y="1438575"/>
            <a:ext cx="8244900" cy="0"/>
          </a:xfrm>
          <a:prstGeom prst="straightConnector1">
            <a:avLst/>
          </a:prstGeom>
          <a:noFill/>
          <a:ln w="19050" cap="flat">
            <a:solidFill>
              <a:srgbClr val="9FC5E8"/>
            </a:solidFill>
            <a:prstDash val="solid"/>
            <a:round/>
            <a:headEnd type="none" w="lg" len="lg"/>
            <a:tailEnd type="none" w="lg" len="lg"/>
          </a:ln>
        </p:spPr>
      </p:cxnSp>
      <p:pic>
        <p:nvPicPr>
          <p:cNvPr id="297" name="Shape 297"/>
          <p:cNvPicPr preferRelativeResize="0"/>
          <p:nvPr/>
        </p:nvPicPr>
        <p:blipFill>
          <a:blip r:embed="rId3">
            <a:alphaModFix/>
          </a:blip>
          <a:stretch>
            <a:fillRect/>
          </a:stretch>
        </p:blipFill>
        <p:spPr>
          <a:xfrm>
            <a:off x="8480150" y="6218426"/>
            <a:ext cx="663900" cy="666511"/>
          </a:xfrm>
          <a:prstGeom prst="rect">
            <a:avLst/>
          </a:prstGeom>
          <a:noFill/>
          <a:ln>
            <a:noFill/>
          </a:ln>
        </p:spPr>
      </p:pic>
      <p:pic>
        <p:nvPicPr>
          <p:cNvPr id="298" name="Shape 298"/>
          <p:cNvPicPr preferRelativeResize="0"/>
          <p:nvPr/>
        </p:nvPicPr>
        <p:blipFill>
          <a:blip r:embed="rId4">
            <a:alphaModFix/>
          </a:blip>
          <a:stretch>
            <a:fillRect/>
          </a:stretch>
        </p:blipFill>
        <p:spPr>
          <a:xfrm>
            <a:off x="7816250" y="6223425"/>
            <a:ext cx="663899" cy="656524"/>
          </a:xfrm>
          <a:prstGeom prst="rect">
            <a:avLst/>
          </a:prstGeom>
          <a:noFill/>
          <a:ln>
            <a:noFill/>
          </a:ln>
        </p:spPr>
      </p:pic>
      <p:sp>
        <p:nvSpPr>
          <p:cNvPr id="299" name="Shape 299"/>
          <p:cNvSpPr/>
          <p:nvPr/>
        </p:nvSpPr>
        <p:spPr>
          <a:xfrm>
            <a:off x="1013450" y="1438575"/>
            <a:ext cx="8130600" cy="161699"/>
          </a:xfrm>
          <a:prstGeom prst="rect">
            <a:avLst/>
          </a:prstGeom>
          <a:solidFill>
            <a:srgbClr val="00A3E3"/>
          </a:solidFill>
          <a:ln w="19050" cap="flat">
            <a:solidFill>
              <a:srgbClr val="00A3E3"/>
            </a:solidFill>
            <a:prstDash val="solid"/>
            <a:round/>
            <a:headEnd type="none" w="med" len="med"/>
            <a:tailEnd type="none" w="med" len="med"/>
          </a:ln>
        </p:spPr>
        <p:txBody>
          <a:bodyPr lIns="91425" tIns="91425" rIns="91425" bIns="91425" anchor="ctr" anchorCtr="0">
            <a:spAutoFit/>
          </a:bodyPr>
          <a:lstStyle/>
          <a:p>
            <a:pPr>
              <a:spcBef>
                <a:spcPts val="0"/>
              </a:spcBef>
              <a:buNone/>
            </a:pPr>
            <a:endParaRPr/>
          </a:p>
        </p:txBody>
      </p:sp>
      <p:sp>
        <p:nvSpPr>
          <p:cNvPr id="300" name="Shape 300"/>
          <p:cNvSpPr/>
          <p:nvPr/>
        </p:nvSpPr>
        <p:spPr>
          <a:xfrm>
            <a:off x="0" y="1438575"/>
            <a:ext cx="942299" cy="161699"/>
          </a:xfrm>
          <a:prstGeom prst="rect">
            <a:avLst/>
          </a:prstGeom>
          <a:solidFill>
            <a:srgbClr val="0B5394"/>
          </a:solidFill>
          <a:ln w="19050" cap="flat">
            <a:solidFill>
              <a:srgbClr val="0B5394"/>
            </a:solidFill>
            <a:prstDash val="solid"/>
            <a:round/>
            <a:headEnd type="none" w="med" len="med"/>
            <a:tailEnd type="none" w="med" len="med"/>
          </a:ln>
        </p:spPr>
        <p:txBody>
          <a:bodyPr lIns="91425" tIns="91425" rIns="91425" bIns="91425" anchor="ctr" anchorCtr="0">
            <a:spAutoFit/>
          </a:bodyPr>
          <a:lstStyle/>
          <a:p>
            <a:pPr lvl="0" rtl="0">
              <a:spcBef>
                <a:spcPts val="0"/>
              </a:spcBef>
              <a:buNone/>
            </a:pPr>
            <a:endParaRPr sz="2400">
              <a:solidFill>
                <a:srgbClr val="F1C232"/>
              </a:solidFill>
            </a:endParaRPr>
          </a:p>
        </p:txBody>
      </p:sp>
    </p:spTree>
  </p:cSld>
  <p:clrMapOvr>
    <a:masterClrMapping/>
  </p:clrMapOvr>
  <p:transition spd="slow">
    <p:cut/>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292"/>
        <p:cNvGrpSpPr/>
        <p:nvPr/>
      </p:nvGrpSpPr>
      <p:grpSpPr>
        <a:xfrm>
          <a:off x="0" y="0"/>
          <a:ext cx="0" cy="0"/>
          <a:chOff x="0" y="0"/>
          <a:chExt cx="0" cy="0"/>
        </a:xfrm>
      </p:grpSpPr>
      <p:sp>
        <p:nvSpPr>
          <p:cNvPr id="293" name="Shape 293"/>
          <p:cNvSpPr txBox="1">
            <a:spLocks noGrp="1"/>
          </p:cNvSpPr>
          <p:nvPr>
            <p:ph type="title"/>
          </p:nvPr>
        </p:nvSpPr>
        <p:spPr>
          <a:xfrm>
            <a:off x="457200" y="-151993"/>
            <a:ext cx="8229600" cy="1569630"/>
          </a:xfrm>
          <a:prstGeom prst="rect">
            <a:avLst/>
          </a:prstGeom>
        </p:spPr>
        <p:txBody>
          <a:bodyPr lIns="91425" tIns="91425" rIns="91425" bIns="91425" anchor="b" anchorCtr="0">
            <a:spAutoFit/>
          </a:bodyPr>
          <a:lstStyle/>
          <a:p>
            <a:pPr lvl="0" algn="ctr" rtl="0">
              <a:spcBef>
                <a:spcPts val="0"/>
              </a:spcBef>
              <a:buNone/>
            </a:pPr>
            <a:r>
              <a:rPr lang="en" sz="3000" dirty="0" smtClean="0"/>
              <a:t>Research </a:t>
            </a:r>
            <a:r>
              <a:rPr lang="en" sz="3000" dirty="0"/>
              <a:t>Question 4: What tools and strategies are needed </a:t>
            </a:r>
            <a:r>
              <a:rPr lang="en" sz="3000" dirty="0" smtClean="0"/>
              <a:t>to foster an </a:t>
            </a:r>
            <a:r>
              <a:rPr lang="en" sz="3000" dirty="0"/>
              <a:t>effective NOAA partnership portfolio</a:t>
            </a:r>
            <a:r>
              <a:rPr lang="en" sz="3000" dirty="0" smtClean="0"/>
              <a:t>? (2 of 2)</a:t>
            </a:r>
            <a:endParaRPr lang="en" sz="3000" dirty="0"/>
          </a:p>
        </p:txBody>
      </p:sp>
      <p:sp>
        <p:nvSpPr>
          <p:cNvPr id="294" name="Shape 294"/>
          <p:cNvSpPr txBox="1">
            <a:spLocks noGrp="1"/>
          </p:cNvSpPr>
          <p:nvPr>
            <p:ph type="body" idx="1"/>
          </p:nvPr>
        </p:nvSpPr>
        <p:spPr>
          <a:xfrm>
            <a:off x="457200" y="1600200"/>
            <a:ext cx="8229600" cy="4616618"/>
          </a:xfrm>
          <a:prstGeom prst="rect">
            <a:avLst/>
          </a:prstGeom>
        </p:spPr>
        <p:txBody>
          <a:bodyPr lIns="91425" tIns="91425" rIns="91425" bIns="91425" anchor="t" anchorCtr="0">
            <a:spAutoFit/>
          </a:bodyPr>
          <a:lstStyle/>
          <a:p>
            <a:pPr>
              <a:buNone/>
            </a:pPr>
            <a:r>
              <a:rPr lang="en-US" sz="2400" dirty="0" smtClean="0"/>
              <a:t>The </a:t>
            </a:r>
            <a:r>
              <a:rPr lang="en-US" sz="2400" dirty="0"/>
              <a:t>following are essential for an effective NOAA Education partnership portfolio</a:t>
            </a:r>
            <a:r>
              <a:rPr lang="en-US" sz="2400" dirty="0" smtClean="0"/>
              <a:t>:</a:t>
            </a:r>
          </a:p>
          <a:p>
            <a:pPr>
              <a:buNone/>
            </a:pPr>
            <a:endParaRPr lang="en-US" sz="2400" dirty="0"/>
          </a:p>
          <a:p>
            <a:pPr>
              <a:buNone/>
            </a:pPr>
            <a:r>
              <a:rPr lang="en-US" sz="2400" dirty="0" smtClean="0"/>
              <a:t>● Involving </a:t>
            </a:r>
            <a:r>
              <a:rPr lang="en-US" sz="2400" dirty="0"/>
              <a:t>NOAA General Counsel when providing </a:t>
            </a:r>
            <a:endParaRPr lang="en-US" sz="2400" dirty="0" smtClean="0"/>
          </a:p>
          <a:p>
            <a:pPr>
              <a:buNone/>
            </a:pPr>
            <a:r>
              <a:rPr lang="en-US" sz="2400" dirty="0"/>
              <a:t> </a:t>
            </a:r>
            <a:r>
              <a:rPr lang="en-US" sz="2400" dirty="0" smtClean="0"/>
              <a:t>   resources </a:t>
            </a:r>
            <a:r>
              <a:rPr lang="en-US" sz="2400" dirty="0"/>
              <a:t>or support </a:t>
            </a:r>
            <a:r>
              <a:rPr lang="en-US" sz="2400" dirty="0" smtClean="0"/>
              <a:t>beyond normal </a:t>
            </a:r>
            <a:r>
              <a:rPr lang="en-US" sz="2400" dirty="0"/>
              <a:t>duties;</a:t>
            </a:r>
          </a:p>
          <a:p>
            <a:r>
              <a:rPr lang="en-US" sz="2400" dirty="0" smtClean="0"/>
              <a:t> Determining </a:t>
            </a:r>
            <a:r>
              <a:rPr lang="en-US" sz="2400" dirty="0"/>
              <a:t>whether a MOU or MOA is the best to use </a:t>
            </a:r>
            <a:endParaRPr lang="en-US" sz="2400" dirty="0" smtClean="0"/>
          </a:p>
          <a:p>
            <a:pPr>
              <a:buNone/>
            </a:pPr>
            <a:r>
              <a:rPr lang="en-US" sz="2400" dirty="0"/>
              <a:t> </a:t>
            </a:r>
            <a:r>
              <a:rPr lang="en-US" sz="2400" dirty="0" smtClean="0"/>
              <a:t>  and </a:t>
            </a:r>
            <a:r>
              <a:rPr lang="en-US" sz="2400" dirty="0"/>
              <a:t>knowing </a:t>
            </a:r>
            <a:r>
              <a:rPr lang="en-US" sz="2400" dirty="0" smtClean="0"/>
              <a:t>that mechanisms </a:t>
            </a:r>
            <a:r>
              <a:rPr lang="en-US" sz="2400" dirty="0"/>
              <a:t>can change over time; and</a:t>
            </a:r>
          </a:p>
          <a:p>
            <a:r>
              <a:rPr lang="en-US" sz="2400" dirty="0" smtClean="0"/>
              <a:t> Establishing </a:t>
            </a:r>
            <a:r>
              <a:rPr lang="en-US" sz="2400" dirty="0"/>
              <a:t>a point of contact in each NOAA line office </a:t>
            </a:r>
            <a:endParaRPr lang="en-US" sz="2400" dirty="0" smtClean="0"/>
          </a:p>
          <a:p>
            <a:pPr>
              <a:buNone/>
            </a:pPr>
            <a:r>
              <a:rPr lang="en-US" sz="2400" dirty="0"/>
              <a:t> </a:t>
            </a:r>
            <a:r>
              <a:rPr lang="en-US" sz="2400" dirty="0" smtClean="0"/>
              <a:t>  to </a:t>
            </a:r>
            <a:r>
              <a:rPr lang="en-US" sz="2400" dirty="0"/>
              <a:t>facilitate </a:t>
            </a:r>
            <a:r>
              <a:rPr lang="en-US" sz="2400" dirty="0" smtClean="0"/>
              <a:t>partnership formation</a:t>
            </a:r>
            <a:r>
              <a:rPr lang="en-US" sz="2400" dirty="0"/>
              <a:t>.</a:t>
            </a:r>
            <a:endParaRPr lang="en" sz="2400" dirty="0"/>
          </a:p>
          <a:p>
            <a:pPr marL="76200" lvl="0" rtl="0">
              <a:spcBef>
                <a:spcPts val="0"/>
              </a:spcBef>
              <a:buClr>
                <a:schemeClr val="dk1"/>
              </a:buClr>
              <a:buSzPct val="100000"/>
              <a:buNone/>
            </a:pPr>
            <a:endParaRPr lang="en" sz="2400" dirty="0"/>
          </a:p>
          <a:p>
            <a:pPr lvl="0" rtl="0">
              <a:spcBef>
                <a:spcPts val="0"/>
              </a:spcBef>
              <a:buNone/>
            </a:pPr>
            <a:endParaRPr sz="2400" dirty="0"/>
          </a:p>
          <a:p>
            <a:pPr lvl="0" rtl="0">
              <a:spcBef>
                <a:spcPts val="0"/>
              </a:spcBef>
              <a:buNone/>
            </a:pPr>
            <a:endParaRPr sz="2400" dirty="0"/>
          </a:p>
        </p:txBody>
      </p:sp>
      <p:cxnSp>
        <p:nvCxnSpPr>
          <p:cNvPr id="295" name="Shape 295"/>
          <p:cNvCxnSpPr/>
          <p:nvPr/>
        </p:nvCxnSpPr>
        <p:spPr>
          <a:xfrm>
            <a:off x="467550" y="1438575"/>
            <a:ext cx="8244900" cy="0"/>
          </a:xfrm>
          <a:prstGeom prst="straightConnector1">
            <a:avLst/>
          </a:prstGeom>
          <a:noFill/>
          <a:ln w="19050" cap="flat">
            <a:solidFill>
              <a:srgbClr val="9FC5E8"/>
            </a:solidFill>
            <a:prstDash val="solid"/>
            <a:round/>
            <a:headEnd type="none" w="lg" len="lg"/>
            <a:tailEnd type="none" w="lg" len="lg"/>
          </a:ln>
        </p:spPr>
      </p:cxnSp>
      <p:pic>
        <p:nvPicPr>
          <p:cNvPr id="297" name="Shape 297"/>
          <p:cNvPicPr preferRelativeResize="0"/>
          <p:nvPr/>
        </p:nvPicPr>
        <p:blipFill>
          <a:blip r:embed="rId3">
            <a:alphaModFix/>
          </a:blip>
          <a:stretch>
            <a:fillRect/>
          </a:stretch>
        </p:blipFill>
        <p:spPr>
          <a:xfrm>
            <a:off x="8480150" y="6218426"/>
            <a:ext cx="663900" cy="666511"/>
          </a:xfrm>
          <a:prstGeom prst="rect">
            <a:avLst/>
          </a:prstGeom>
          <a:noFill/>
          <a:ln>
            <a:noFill/>
          </a:ln>
        </p:spPr>
      </p:pic>
      <p:pic>
        <p:nvPicPr>
          <p:cNvPr id="298" name="Shape 298"/>
          <p:cNvPicPr preferRelativeResize="0"/>
          <p:nvPr/>
        </p:nvPicPr>
        <p:blipFill>
          <a:blip r:embed="rId4">
            <a:alphaModFix/>
          </a:blip>
          <a:stretch>
            <a:fillRect/>
          </a:stretch>
        </p:blipFill>
        <p:spPr>
          <a:xfrm>
            <a:off x="7816250" y="6223425"/>
            <a:ext cx="663899" cy="656524"/>
          </a:xfrm>
          <a:prstGeom prst="rect">
            <a:avLst/>
          </a:prstGeom>
          <a:noFill/>
          <a:ln>
            <a:noFill/>
          </a:ln>
        </p:spPr>
      </p:pic>
      <p:sp>
        <p:nvSpPr>
          <p:cNvPr id="299" name="Shape 299"/>
          <p:cNvSpPr/>
          <p:nvPr/>
        </p:nvSpPr>
        <p:spPr>
          <a:xfrm>
            <a:off x="1013450" y="1438575"/>
            <a:ext cx="8130600" cy="161699"/>
          </a:xfrm>
          <a:prstGeom prst="rect">
            <a:avLst/>
          </a:prstGeom>
          <a:solidFill>
            <a:srgbClr val="00A3E3"/>
          </a:solidFill>
          <a:ln w="19050" cap="flat">
            <a:solidFill>
              <a:srgbClr val="00A3E3"/>
            </a:solidFill>
            <a:prstDash val="solid"/>
            <a:round/>
            <a:headEnd type="none" w="med" len="med"/>
            <a:tailEnd type="none" w="med" len="med"/>
          </a:ln>
        </p:spPr>
        <p:txBody>
          <a:bodyPr lIns="91425" tIns="91425" rIns="91425" bIns="91425" anchor="ctr" anchorCtr="0">
            <a:spAutoFit/>
          </a:bodyPr>
          <a:lstStyle/>
          <a:p>
            <a:pPr>
              <a:spcBef>
                <a:spcPts val="0"/>
              </a:spcBef>
              <a:buNone/>
            </a:pPr>
            <a:endParaRPr/>
          </a:p>
        </p:txBody>
      </p:sp>
      <p:sp>
        <p:nvSpPr>
          <p:cNvPr id="300" name="Shape 300"/>
          <p:cNvSpPr/>
          <p:nvPr/>
        </p:nvSpPr>
        <p:spPr>
          <a:xfrm>
            <a:off x="0" y="1438575"/>
            <a:ext cx="942299" cy="161699"/>
          </a:xfrm>
          <a:prstGeom prst="rect">
            <a:avLst/>
          </a:prstGeom>
          <a:solidFill>
            <a:srgbClr val="0B5394"/>
          </a:solidFill>
          <a:ln w="19050" cap="flat">
            <a:solidFill>
              <a:srgbClr val="0B5394"/>
            </a:solidFill>
            <a:prstDash val="solid"/>
            <a:round/>
            <a:headEnd type="none" w="med" len="med"/>
            <a:tailEnd type="none" w="med" len="med"/>
          </a:ln>
        </p:spPr>
        <p:txBody>
          <a:bodyPr lIns="91425" tIns="91425" rIns="91425" bIns="91425" anchor="ctr" anchorCtr="0">
            <a:spAutoFit/>
          </a:bodyPr>
          <a:lstStyle/>
          <a:p>
            <a:pPr lvl="0" rtl="0">
              <a:spcBef>
                <a:spcPts val="0"/>
              </a:spcBef>
              <a:buNone/>
            </a:pPr>
            <a:endParaRPr sz="2400">
              <a:solidFill>
                <a:srgbClr val="F1C232"/>
              </a:solidFill>
            </a:endParaRPr>
          </a:p>
        </p:txBody>
      </p:sp>
    </p:spTree>
    <p:extLst>
      <p:ext uri="{BB962C8B-B14F-4D97-AF65-F5344CB8AC3E}">
        <p14:creationId xmlns:p14="http://schemas.microsoft.com/office/powerpoint/2010/main" val="269345844"/>
      </p:ext>
    </p:extLst>
  </p:cSld>
  <p:clrMapOvr>
    <a:masterClrMapping/>
  </p:clrMapOvr>
  <p:transition spd="slow">
    <p:cut/>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304"/>
        <p:cNvGrpSpPr/>
        <p:nvPr/>
      </p:nvGrpSpPr>
      <p:grpSpPr>
        <a:xfrm>
          <a:off x="0" y="0"/>
          <a:ext cx="0" cy="0"/>
          <a:chOff x="0" y="0"/>
          <a:chExt cx="0" cy="0"/>
        </a:xfrm>
      </p:grpSpPr>
      <p:sp>
        <p:nvSpPr>
          <p:cNvPr id="305" name="Shape 305"/>
          <p:cNvSpPr txBox="1">
            <a:spLocks noGrp="1"/>
          </p:cNvSpPr>
          <p:nvPr>
            <p:ph type="title"/>
          </p:nvPr>
        </p:nvSpPr>
        <p:spPr>
          <a:xfrm>
            <a:off x="457200" y="679004"/>
            <a:ext cx="8229600" cy="738633"/>
          </a:xfrm>
          <a:prstGeom prst="rect">
            <a:avLst/>
          </a:prstGeom>
        </p:spPr>
        <p:txBody>
          <a:bodyPr lIns="91425" tIns="91425" rIns="91425" bIns="91425" anchor="b" anchorCtr="0">
            <a:spAutoFit/>
          </a:bodyPr>
          <a:lstStyle/>
          <a:p>
            <a:pPr lvl="0" algn="ctr" rtl="0">
              <a:spcBef>
                <a:spcPts val="0"/>
              </a:spcBef>
              <a:buNone/>
            </a:pPr>
            <a:r>
              <a:rPr lang="en" dirty="0"/>
              <a:t>Recommendations (1 of 2)</a:t>
            </a:r>
          </a:p>
        </p:txBody>
      </p:sp>
      <p:sp>
        <p:nvSpPr>
          <p:cNvPr id="306" name="Shape 306"/>
          <p:cNvSpPr txBox="1">
            <a:spLocks noGrp="1"/>
          </p:cNvSpPr>
          <p:nvPr>
            <p:ph type="body" idx="1"/>
          </p:nvPr>
        </p:nvSpPr>
        <p:spPr>
          <a:xfrm>
            <a:off x="457200" y="1600200"/>
            <a:ext cx="8229600" cy="4616618"/>
          </a:xfrm>
          <a:prstGeom prst="rect">
            <a:avLst/>
          </a:prstGeom>
        </p:spPr>
        <p:txBody>
          <a:bodyPr lIns="91425" tIns="91425" rIns="91425" bIns="91425" anchor="t" anchorCtr="0">
            <a:spAutoFit/>
          </a:bodyPr>
          <a:lstStyle/>
          <a:p>
            <a:pPr lvl="0" rtl="0">
              <a:spcBef>
                <a:spcPts val="0"/>
              </a:spcBef>
              <a:buClr>
                <a:schemeClr val="dk1"/>
              </a:buClr>
              <a:buSzPct val="45833"/>
              <a:buFont typeface="Arial"/>
              <a:buNone/>
            </a:pPr>
            <a:r>
              <a:rPr lang="en" sz="2400" dirty="0"/>
              <a:t>The Education Council can direct the objectives of working groups. </a:t>
            </a:r>
            <a:r>
              <a:rPr lang="en" sz="2400" dirty="0" smtClean="0"/>
              <a:t>Future </a:t>
            </a:r>
            <a:r>
              <a:rPr lang="en" sz="2400" dirty="0"/>
              <a:t>working </a:t>
            </a:r>
            <a:r>
              <a:rPr lang="en" sz="2400" dirty="0" smtClean="0"/>
              <a:t>groups </a:t>
            </a:r>
            <a:r>
              <a:rPr lang="en" sz="2400" dirty="0"/>
              <a:t>should take on the following tasks:</a:t>
            </a:r>
          </a:p>
          <a:p>
            <a:pPr marL="457200" lvl="0" indent="-381000" rtl="0">
              <a:spcBef>
                <a:spcPts val="0"/>
              </a:spcBef>
              <a:buClr>
                <a:schemeClr val="dk1"/>
              </a:buClr>
              <a:buSzPct val="100000"/>
              <a:buFont typeface="Arial"/>
              <a:buAutoNum type="arabicPeriod"/>
            </a:pPr>
            <a:r>
              <a:rPr lang="en" sz="2400" dirty="0"/>
              <a:t>Develop a guidance manual for establishing new partnerships or transitioning existing ones.</a:t>
            </a:r>
          </a:p>
          <a:p>
            <a:pPr marL="457200" lvl="0" indent="-381000" rtl="0">
              <a:spcBef>
                <a:spcPts val="0"/>
              </a:spcBef>
              <a:buClr>
                <a:schemeClr val="dk1"/>
              </a:buClr>
              <a:buSzPct val="100000"/>
              <a:buFont typeface="Arial"/>
              <a:buAutoNum type="arabicPeriod"/>
            </a:pPr>
            <a:r>
              <a:rPr lang="en" sz="2400" dirty="0"/>
              <a:t>Disseminate the guidance manual and a collection of MOUs as resources for partnership development.</a:t>
            </a:r>
          </a:p>
          <a:p>
            <a:pPr marL="457200" lvl="0" indent="-381000" rtl="0">
              <a:spcBef>
                <a:spcPts val="0"/>
              </a:spcBef>
              <a:buClr>
                <a:schemeClr val="dk1"/>
              </a:buClr>
              <a:buSzPct val="100000"/>
              <a:buFont typeface="Arial"/>
              <a:buAutoNum type="arabicPeriod"/>
            </a:pPr>
            <a:r>
              <a:rPr lang="en" sz="2400" dirty="0"/>
              <a:t>Provide training for NOAA educators in forming new partnerships and transitioning existing partnerships.</a:t>
            </a:r>
          </a:p>
          <a:p>
            <a:pPr marL="457200" lvl="0" indent="-381000" rtl="0">
              <a:spcBef>
                <a:spcPts val="0"/>
              </a:spcBef>
              <a:buClr>
                <a:schemeClr val="dk1"/>
              </a:buClr>
              <a:buSzPct val="100000"/>
              <a:buFont typeface="Arial"/>
              <a:buAutoNum type="arabicPeriod"/>
            </a:pPr>
            <a:r>
              <a:rPr lang="en" sz="2400" dirty="0"/>
              <a:t>Conduct a cost-benefit analysis of partnerships.</a:t>
            </a:r>
          </a:p>
          <a:p>
            <a:pPr marL="457200" lvl="0" indent="-381000" rtl="0">
              <a:spcBef>
                <a:spcPts val="0"/>
              </a:spcBef>
              <a:buClr>
                <a:schemeClr val="dk1"/>
              </a:buClr>
              <a:buSzPct val="100000"/>
              <a:buFont typeface="Arial"/>
              <a:buAutoNum type="arabicPeriod"/>
            </a:pPr>
            <a:r>
              <a:rPr lang="en" sz="2400" dirty="0"/>
              <a:t>Conduct a gap analysis based on the existing dataset of NOAA Education partnerships.</a:t>
            </a:r>
          </a:p>
        </p:txBody>
      </p:sp>
      <p:cxnSp>
        <p:nvCxnSpPr>
          <p:cNvPr id="307" name="Shape 307"/>
          <p:cNvCxnSpPr/>
          <p:nvPr/>
        </p:nvCxnSpPr>
        <p:spPr>
          <a:xfrm>
            <a:off x="467550" y="1438575"/>
            <a:ext cx="8244900" cy="0"/>
          </a:xfrm>
          <a:prstGeom prst="straightConnector1">
            <a:avLst/>
          </a:prstGeom>
          <a:noFill/>
          <a:ln w="19050" cap="flat">
            <a:solidFill>
              <a:srgbClr val="9FC5E8"/>
            </a:solidFill>
            <a:prstDash val="solid"/>
            <a:round/>
            <a:headEnd type="none" w="lg" len="lg"/>
            <a:tailEnd type="none" w="lg" len="lg"/>
          </a:ln>
        </p:spPr>
      </p:cxnSp>
      <p:pic>
        <p:nvPicPr>
          <p:cNvPr id="309" name="Shape 309"/>
          <p:cNvPicPr preferRelativeResize="0"/>
          <p:nvPr/>
        </p:nvPicPr>
        <p:blipFill>
          <a:blip r:embed="rId3">
            <a:alphaModFix/>
          </a:blip>
          <a:stretch>
            <a:fillRect/>
          </a:stretch>
        </p:blipFill>
        <p:spPr>
          <a:xfrm>
            <a:off x="8480150" y="6218426"/>
            <a:ext cx="663900" cy="666511"/>
          </a:xfrm>
          <a:prstGeom prst="rect">
            <a:avLst/>
          </a:prstGeom>
          <a:noFill/>
          <a:ln>
            <a:noFill/>
          </a:ln>
        </p:spPr>
      </p:pic>
      <p:pic>
        <p:nvPicPr>
          <p:cNvPr id="310" name="Shape 310"/>
          <p:cNvPicPr preferRelativeResize="0"/>
          <p:nvPr/>
        </p:nvPicPr>
        <p:blipFill>
          <a:blip r:embed="rId4">
            <a:alphaModFix/>
          </a:blip>
          <a:stretch>
            <a:fillRect/>
          </a:stretch>
        </p:blipFill>
        <p:spPr>
          <a:xfrm>
            <a:off x="7816250" y="6223425"/>
            <a:ext cx="663899" cy="656524"/>
          </a:xfrm>
          <a:prstGeom prst="rect">
            <a:avLst/>
          </a:prstGeom>
          <a:noFill/>
          <a:ln>
            <a:noFill/>
          </a:ln>
        </p:spPr>
      </p:pic>
      <p:sp>
        <p:nvSpPr>
          <p:cNvPr id="311" name="Shape 311"/>
          <p:cNvSpPr/>
          <p:nvPr/>
        </p:nvSpPr>
        <p:spPr>
          <a:xfrm>
            <a:off x="1013450" y="1438575"/>
            <a:ext cx="8130600" cy="161699"/>
          </a:xfrm>
          <a:prstGeom prst="rect">
            <a:avLst/>
          </a:prstGeom>
          <a:solidFill>
            <a:srgbClr val="00A3E3"/>
          </a:solidFill>
          <a:ln w="19050" cap="flat">
            <a:solidFill>
              <a:srgbClr val="00A3E3"/>
            </a:solidFill>
            <a:prstDash val="solid"/>
            <a:round/>
            <a:headEnd type="none" w="med" len="med"/>
            <a:tailEnd type="none" w="med" len="med"/>
          </a:ln>
        </p:spPr>
        <p:txBody>
          <a:bodyPr lIns="91425" tIns="91425" rIns="91425" bIns="91425" anchor="ctr" anchorCtr="0">
            <a:spAutoFit/>
          </a:bodyPr>
          <a:lstStyle/>
          <a:p>
            <a:pPr>
              <a:spcBef>
                <a:spcPts val="0"/>
              </a:spcBef>
              <a:buNone/>
            </a:pPr>
            <a:endParaRPr sz="1800"/>
          </a:p>
        </p:txBody>
      </p:sp>
      <p:sp>
        <p:nvSpPr>
          <p:cNvPr id="312" name="Shape 312"/>
          <p:cNvSpPr/>
          <p:nvPr/>
        </p:nvSpPr>
        <p:spPr>
          <a:xfrm>
            <a:off x="0" y="1438575"/>
            <a:ext cx="942299" cy="161699"/>
          </a:xfrm>
          <a:prstGeom prst="rect">
            <a:avLst/>
          </a:prstGeom>
          <a:solidFill>
            <a:srgbClr val="0B5394"/>
          </a:solidFill>
          <a:ln w="19050" cap="flat">
            <a:solidFill>
              <a:srgbClr val="0B5394"/>
            </a:solidFill>
            <a:prstDash val="solid"/>
            <a:round/>
            <a:headEnd type="none" w="med" len="med"/>
            <a:tailEnd type="none" w="med" len="med"/>
          </a:ln>
        </p:spPr>
        <p:txBody>
          <a:bodyPr lIns="91425" tIns="91425" rIns="91425" bIns="91425" anchor="ctr" anchorCtr="0">
            <a:spAutoFit/>
          </a:bodyPr>
          <a:lstStyle/>
          <a:p>
            <a:pPr lvl="0" rtl="0">
              <a:spcBef>
                <a:spcPts val="0"/>
              </a:spcBef>
              <a:buNone/>
            </a:pPr>
            <a:endParaRPr sz="2400">
              <a:solidFill>
                <a:srgbClr val="F1C232"/>
              </a:solidFill>
            </a:endParaRPr>
          </a:p>
        </p:txBody>
      </p:sp>
    </p:spTree>
  </p:cSld>
  <p:clrMapOvr>
    <a:masterClrMapping/>
  </p:clrMapOvr>
  <p:transition spd="slow">
    <p:cut/>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316"/>
        <p:cNvGrpSpPr/>
        <p:nvPr/>
      </p:nvGrpSpPr>
      <p:grpSpPr>
        <a:xfrm>
          <a:off x="0" y="0"/>
          <a:ext cx="0" cy="0"/>
          <a:chOff x="0" y="0"/>
          <a:chExt cx="0" cy="0"/>
        </a:xfrm>
      </p:grpSpPr>
      <p:sp>
        <p:nvSpPr>
          <p:cNvPr id="317" name="Shape 317"/>
          <p:cNvSpPr txBox="1">
            <a:spLocks noGrp="1"/>
          </p:cNvSpPr>
          <p:nvPr>
            <p:ph type="title"/>
          </p:nvPr>
        </p:nvSpPr>
        <p:spPr>
          <a:xfrm>
            <a:off x="457200" y="679004"/>
            <a:ext cx="8229600" cy="738633"/>
          </a:xfrm>
          <a:prstGeom prst="rect">
            <a:avLst/>
          </a:prstGeom>
        </p:spPr>
        <p:txBody>
          <a:bodyPr lIns="91425" tIns="91425" rIns="91425" bIns="91425" anchor="b" anchorCtr="0">
            <a:spAutoFit/>
          </a:bodyPr>
          <a:lstStyle/>
          <a:p>
            <a:pPr lvl="0" algn="ctr" rtl="0">
              <a:spcBef>
                <a:spcPts val="0"/>
              </a:spcBef>
              <a:buNone/>
            </a:pPr>
            <a:r>
              <a:rPr lang="en" dirty="0"/>
              <a:t>Recommendations (2 of 2)</a:t>
            </a:r>
          </a:p>
        </p:txBody>
      </p:sp>
      <p:sp>
        <p:nvSpPr>
          <p:cNvPr id="318" name="Shape 318"/>
          <p:cNvSpPr txBox="1">
            <a:spLocks noGrp="1"/>
          </p:cNvSpPr>
          <p:nvPr>
            <p:ph type="body" idx="1"/>
          </p:nvPr>
        </p:nvSpPr>
        <p:spPr>
          <a:xfrm>
            <a:off x="457200" y="1600200"/>
            <a:ext cx="8229600" cy="4247286"/>
          </a:xfrm>
          <a:prstGeom prst="rect">
            <a:avLst/>
          </a:prstGeom>
        </p:spPr>
        <p:txBody>
          <a:bodyPr lIns="91425" tIns="91425" rIns="91425" bIns="91425" anchor="t" anchorCtr="0">
            <a:spAutoFit/>
          </a:bodyPr>
          <a:lstStyle/>
          <a:p>
            <a:pPr lvl="0" rtl="0">
              <a:spcBef>
                <a:spcPts val="0"/>
              </a:spcBef>
              <a:buClr>
                <a:schemeClr val="dk1"/>
              </a:buClr>
              <a:buSzPct val="45833"/>
              <a:buFont typeface="Arial"/>
              <a:buNone/>
            </a:pPr>
            <a:r>
              <a:rPr lang="en" sz="2400" dirty="0"/>
              <a:t>The </a:t>
            </a:r>
            <a:r>
              <a:rPr lang="en" sz="2400" dirty="0" smtClean="0"/>
              <a:t>NOAA Education Council ‘s Monitoring &amp; Evaluation </a:t>
            </a:r>
            <a:r>
              <a:rPr lang="en" sz="2400" dirty="0"/>
              <a:t>working group should take on the following tasks:</a:t>
            </a:r>
          </a:p>
          <a:p>
            <a:pPr lvl="0" rtl="0">
              <a:spcBef>
                <a:spcPts val="0"/>
              </a:spcBef>
              <a:buClr>
                <a:schemeClr val="dk1"/>
              </a:buClr>
              <a:buFont typeface="Arial"/>
              <a:buNone/>
            </a:pPr>
            <a:endParaRPr sz="2400" dirty="0"/>
          </a:p>
          <a:p>
            <a:pPr marL="76200" lvl="0">
              <a:buNone/>
            </a:pPr>
            <a:r>
              <a:rPr lang="en" sz="2400" dirty="0" smtClean="0"/>
              <a:t>6</a:t>
            </a:r>
            <a:r>
              <a:rPr lang="en" sz="2400" dirty="0"/>
              <a:t>. Develop partnerships performance measures, track total </a:t>
            </a:r>
          </a:p>
          <a:p>
            <a:pPr marL="76200" lvl="0">
              <a:buNone/>
            </a:pPr>
            <a:r>
              <a:rPr lang="en" sz="2400" dirty="0"/>
              <a:t>    number of partnerships, goals, money, leverage and </a:t>
            </a:r>
          </a:p>
          <a:p>
            <a:pPr marL="76200" lvl="0">
              <a:buNone/>
            </a:pPr>
            <a:r>
              <a:rPr lang="en" sz="2400" dirty="0"/>
              <a:t>    who is involved.</a:t>
            </a:r>
          </a:p>
          <a:p>
            <a:pPr marL="76200">
              <a:buNone/>
            </a:pPr>
            <a:r>
              <a:rPr lang="en" sz="2400" dirty="0" smtClean="0"/>
              <a:t>7</a:t>
            </a:r>
            <a:r>
              <a:rPr lang="en" sz="2400" dirty="0"/>
              <a:t>. Review and revise the </a:t>
            </a:r>
            <a:r>
              <a:rPr lang="en" sz="2400" dirty="0" smtClean="0"/>
              <a:t>NOAA Education Partnership </a:t>
            </a:r>
          </a:p>
          <a:p>
            <a:pPr marL="76200">
              <a:buNone/>
            </a:pPr>
            <a:r>
              <a:rPr lang="en" sz="2400" dirty="0"/>
              <a:t> </a:t>
            </a:r>
            <a:r>
              <a:rPr lang="en" sz="2400" dirty="0" smtClean="0"/>
              <a:t>   survey</a:t>
            </a:r>
            <a:r>
              <a:rPr lang="en" sz="2400" dirty="0"/>
              <a:t>.</a:t>
            </a:r>
          </a:p>
          <a:p>
            <a:pPr marL="76200" lvl="0" rtl="0">
              <a:spcBef>
                <a:spcPts val="0"/>
              </a:spcBef>
              <a:buClr>
                <a:schemeClr val="dk1"/>
              </a:buClr>
              <a:buSzPct val="100000"/>
              <a:buNone/>
            </a:pPr>
            <a:r>
              <a:rPr lang="en" sz="2400" dirty="0" smtClean="0"/>
              <a:t>8. Explore </a:t>
            </a:r>
            <a:r>
              <a:rPr lang="en" sz="2400" dirty="0"/>
              <a:t>the role that partnerships contribute to existing </a:t>
            </a:r>
            <a:endParaRPr lang="en" sz="2400" dirty="0" smtClean="0"/>
          </a:p>
          <a:p>
            <a:pPr marL="76200" lvl="0" rtl="0">
              <a:spcBef>
                <a:spcPts val="0"/>
              </a:spcBef>
              <a:buClr>
                <a:schemeClr val="dk1"/>
              </a:buClr>
              <a:buSzPct val="100000"/>
              <a:buNone/>
            </a:pPr>
            <a:r>
              <a:rPr lang="en" sz="2400" dirty="0"/>
              <a:t> </a:t>
            </a:r>
            <a:r>
              <a:rPr lang="en" sz="2400" dirty="0" smtClean="0"/>
              <a:t>   performance </a:t>
            </a:r>
            <a:r>
              <a:rPr lang="en" sz="2400" dirty="0"/>
              <a:t>measures.</a:t>
            </a:r>
          </a:p>
          <a:p>
            <a:pPr lvl="0" rtl="0">
              <a:spcBef>
                <a:spcPts val="0"/>
              </a:spcBef>
              <a:buNone/>
            </a:pPr>
            <a:endParaRPr sz="2400" dirty="0"/>
          </a:p>
        </p:txBody>
      </p:sp>
      <p:cxnSp>
        <p:nvCxnSpPr>
          <p:cNvPr id="319" name="Shape 319"/>
          <p:cNvCxnSpPr/>
          <p:nvPr/>
        </p:nvCxnSpPr>
        <p:spPr>
          <a:xfrm>
            <a:off x="467550" y="1438575"/>
            <a:ext cx="8244900" cy="0"/>
          </a:xfrm>
          <a:prstGeom prst="straightConnector1">
            <a:avLst/>
          </a:prstGeom>
          <a:noFill/>
          <a:ln w="19050" cap="flat">
            <a:solidFill>
              <a:srgbClr val="9FC5E8"/>
            </a:solidFill>
            <a:prstDash val="solid"/>
            <a:round/>
            <a:headEnd type="none" w="lg" len="lg"/>
            <a:tailEnd type="none" w="lg" len="lg"/>
          </a:ln>
        </p:spPr>
      </p:cxnSp>
      <p:pic>
        <p:nvPicPr>
          <p:cNvPr id="321" name="Shape 321"/>
          <p:cNvPicPr preferRelativeResize="0"/>
          <p:nvPr/>
        </p:nvPicPr>
        <p:blipFill>
          <a:blip r:embed="rId3">
            <a:alphaModFix/>
          </a:blip>
          <a:stretch>
            <a:fillRect/>
          </a:stretch>
        </p:blipFill>
        <p:spPr>
          <a:xfrm>
            <a:off x="8480150" y="6218426"/>
            <a:ext cx="663900" cy="666511"/>
          </a:xfrm>
          <a:prstGeom prst="rect">
            <a:avLst/>
          </a:prstGeom>
          <a:noFill/>
          <a:ln>
            <a:noFill/>
          </a:ln>
        </p:spPr>
      </p:pic>
      <p:pic>
        <p:nvPicPr>
          <p:cNvPr id="322" name="Shape 322"/>
          <p:cNvPicPr preferRelativeResize="0"/>
          <p:nvPr/>
        </p:nvPicPr>
        <p:blipFill>
          <a:blip r:embed="rId4">
            <a:alphaModFix/>
          </a:blip>
          <a:stretch>
            <a:fillRect/>
          </a:stretch>
        </p:blipFill>
        <p:spPr>
          <a:xfrm>
            <a:off x="7816250" y="6223425"/>
            <a:ext cx="663899" cy="656524"/>
          </a:xfrm>
          <a:prstGeom prst="rect">
            <a:avLst/>
          </a:prstGeom>
          <a:noFill/>
          <a:ln>
            <a:noFill/>
          </a:ln>
        </p:spPr>
      </p:pic>
      <p:sp>
        <p:nvSpPr>
          <p:cNvPr id="323" name="Shape 323"/>
          <p:cNvSpPr/>
          <p:nvPr/>
        </p:nvSpPr>
        <p:spPr>
          <a:xfrm>
            <a:off x="1013450" y="1438575"/>
            <a:ext cx="8130600" cy="161699"/>
          </a:xfrm>
          <a:prstGeom prst="rect">
            <a:avLst/>
          </a:prstGeom>
          <a:solidFill>
            <a:srgbClr val="00A3E3"/>
          </a:solidFill>
          <a:ln w="19050" cap="flat">
            <a:solidFill>
              <a:srgbClr val="00A3E3"/>
            </a:solidFill>
            <a:prstDash val="solid"/>
            <a:round/>
            <a:headEnd type="none" w="med" len="med"/>
            <a:tailEnd type="none" w="med" len="med"/>
          </a:ln>
        </p:spPr>
        <p:txBody>
          <a:bodyPr lIns="91425" tIns="91425" rIns="91425" bIns="91425" anchor="ctr" anchorCtr="0">
            <a:spAutoFit/>
          </a:bodyPr>
          <a:lstStyle/>
          <a:p>
            <a:pPr lvl="0" rtl="0">
              <a:spcBef>
                <a:spcPts val="0"/>
              </a:spcBef>
              <a:buNone/>
            </a:pPr>
            <a:endParaRPr sz="1800"/>
          </a:p>
        </p:txBody>
      </p:sp>
      <p:sp>
        <p:nvSpPr>
          <p:cNvPr id="324" name="Shape 324"/>
          <p:cNvSpPr/>
          <p:nvPr/>
        </p:nvSpPr>
        <p:spPr>
          <a:xfrm>
            <a:off x="0" y="1438575"/>
            <a:ext cx="942299" cy="161699"/>
          </a:xfrm>
          <a:prstGeom prst="rect">
            <a:avLst/>
          </a:prstGeom>
          <a:solidFill>
            <a:srgbClr val="0B5394"/>
          </a:solidFill>
          <a:ln w="19050" cap="flat">
            <a:solidFill>
              <a:srgbClr val="0B5394"/>
            </a:solidFill>
            <a:prstDash val="solid"/>
            <a:round/>
            <a:headEnd type="none" w="med" len="med"/>
            <a:tailEnd type="none" w="med" len="med"/>
          </a:ln>
        </p:spPr>
        <p:txBody>
          <a:bodyPr lIns="91425" tIns="91425" rIns="91425" bIns="91425" anchor="ctr" anchorCtr="0">
            <a:spAutoFit/>
          </a:bodyPr>
          <a:lstStyle/>
          <a:p>
            <a:pPr lvl="0" rtl="0">
              <a:spcBef>
                <a:spcPts val="0"/>
              </a:spcBef>
              <a:buNone/>
            </a:pPr>
            <a:endParaRPr sz="2400">
              <a:solidFill>
                <a:srgbClr val="F1C232"/>
              </a:solidFill>
            </a:endParaRPr>
          </a:p>
        </p:txBody>
      </p:sp>
    </p:spTree>
  </p:cSld>
  <p:clrMapOvr>
    <a:masterClrMapping/>
  </p:clrMapOvr>
  <p:transition spd="slow">
    <p:cut/>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48"/>
        <p:cNvGrpSpPr/>
        <p:nvPr/>
      </p:nvGrpSpPr>
      <p:grpSpPr>
        <a:xfrm>
          <a:off x="0" y="0"/>
          <a:ext cx="0" cy="0"/>
          <a:chOff x="0" y="0"/>
          <a:chExt cx="0" cy="0"/>
        </a:xfrm>
      </p:grpSpPr>
      <p:sp>
        <p:nvSpPr>
          <p:cNvPr id="49" name="Shape 49"/>
          <p:cNvSpPr txBox="1">
            <a:spLocks noGrp="1"/>
          </p:cNvSpPr>
          <p:nvPr>
            <p:ph type="title"/>
          </p:nvPr>
        </p:nvSpPr>
        <p:spPr>
          <a:xfrm>
            <a:off x="457200" y="679004"/>
            <a:ext cx="8229600" cy="738633"/>
          </a:xfrm>
          <a:prstGeom prst="rect">
            <a:avLst/>
          </a:prstGeom>
        </p:spPr>
        <p:txBody>
          <a:bodyPr lIns="91425" tIns="91425" rIns="91425" bIns="91425" anchor="b" anchorCtr="0">
            <a:spAutoFit/>
          </a:bodyPr>
          <a:lstStyle/>
          <a:p>
            <a:pPr lvl="0" algn="ctr" rtl="0">
              <a:spcBef>
                <a:spcPts val="0"/>
              </a:spcBef>
              <a:buNone/>
            </a:pPr>
            <a:r>
              <a:rPr lang="en" dirty="0" smtClean="0">
                <a:solidFill>
                  <a:srgbClr val="000000"/>
                </a:solidFill>
              </a:rPr>
              <a:t>Overview</a:t>
            </a:r>
            <a:endParaRPr lang="en" dirty="0">
              <a:solidFill>
                <a:srgbClr val="000000"/>
              </a:solidFill>
            </a:endParaRPr>
          </a:p>
        </p:txBody>
      </p:sp>
      <p:sp>
        <p:nvSpPr>
          <p:cNvPr id="50" name="Shape 50"/>
          <p:cNvSpPr txBox="1">
            <a:spLocks noGrp="1"/>
          </p:cNvSpPr>
          <p:nvPr>
            <p:ph type="body" idx="1"/>
          </p:nvPr>
        </p:nvSpPr>
        <p:spPr>
          <a:xfrm>
            <a:off x="457200" y="1600200"/>
            <a:ext cx="8229600" cy="4924395"/>
          </a:xfrm>
          <a:prstGeom prst="rect">
            <a:avLst/>
          </a:prstGeom>
        </p:spPr>
        <p:txBody>
          <a:bodyPr lIns="91425" tIns="91425" rIns="91425" bIns="91425" anchor="t" anchorCtr="0">
            <a:spAutoFit/>
          </a:bodyPr>
          <a:lstStyle/>
          <a:p>
            <a:pPr marL="457200" lvl="0" indent="-381000">
              <a:buClr>
                <a:srgbClr val="191919"/>
              </a:buClr>
            </a:pPr>
            <a:r>
              <a:rPr lang="en-US" sz="2800" dirty="0" smtClean="0"/>
              <a:t>Internal </a:t>
            </a:r>
            <a:r>
              <a:rPr lang="en-US" sz="2800" dirty="0"/>
              <a:t>evaluation </a:t>
            </a:r>
            <a:r>
              <a:rPr lang="en-US" sz="2800" dirty="0" smtClean="0"/>
              <a:t>by NOAA Education program </a:t>
            </a:r>
            <a:r>
              <a:rPr lang="en-US" sz="2800" dirty="0"/>
              <a:t>staff and internal evaluators to study NOAA’s portfolio of education </a:t>
            </a:r>
            <a:r>
              <a:rPr lang="en-US" sz="2800" dirty="0" smtClean="0"/>
              <a:t>partnerships.</a:t>
            </a:r>
          </a:p>
          <a:p>
            <a:pPr marL="457200" lvl="0" indent="-381000">
              <a:buClr>
                <a:srgbClr val="191919"/>
              </a:buClr>
            </a:pPr>
            <a:r>
              <a:rPr lang="en-US" sz="2800" u="sng" dirty="0" smtClean="0"/>
              <a:t>Goal:</a:t>
            </a:r>
            <a:r>
              <a:rPr lang="en-US" sz="2800" dirty="0" smtClean="0"/>
              <a:t> To better understand how </a:t>
            </a:r>
            <a:r>
              <a:rPr lang="en-US" sz="2800" dirty="0"/>
              <a:t>NOAA Education partnerships are formed, fostered, sustained, and </a:t>
            </a:r>
            <a:r>
              <a:rPr lang="en-US" sz="2800" dirty="0" smtClean="0"/>
              <a:t>evaluated.</a:t>
            </a:r>
          </a:p>
          <a:p>
            <a:pPr marL="457200" indent="-381000">
              <a:buClr>
                <a:srgbClr val="191919"/>
              </a:buClr>
            </a:pPr>
            <a:r>
              <a:rPr lang="en-US" sz="2800" dirty="0">
                <a:solidFill>
                  <a:srgbClr val="191919"/>
                </a:solidFill>
              </a:rPr>
              <a:t>Includes responses to National Research Council’s (NRC) publication </a:t>
            </a:r>
            <a:r>
              <a:rPr lang="en-US" sz="2800" i="1" dirty="0">
                <a:solidFill>
                  <a:srgbClr val="191919"/>
                </a:solidFill>
              </a:rPr>
              <a:t>NOAA’s Education Programs: Review and </a:t>
            </a:r>
            <a:r>
              <a:rPr lang="en-US" sz="2800" i="1" dirty="0" smtClean="0">
                <a:solidFill>
                  <a:srgbClr val="191919"/>
                </a:solidFill>
              </a:rPr>
              <a:t>Critique.</a:t>
            </a:r>
            <a:endParaRPr lang="en-US" sz="2800" dirty="0">
              <a:solidFill>
                <a:srgbClr val="000000"/>
              </a:solidFill>
            </a:endParaRPr>
          </a:p>
          <a:p>
            <a:pPr marL="457200" lvl="0" indent="-381000">
              <a:buClr>
                <a:srgbClr val="191919"/>
              </a:buClr>
            </a:pPr>
            <a:r>
              <a:rPr lang="en-US" sz="2800" dirty="0" smtClean="0">
                <a:solidFill>
                  <a:srgbClr val="191919"/>
                </a:solidFill>
              </a:rPr>
              <a:t>Participatory process evaluation</a:t>
            </a:r>
          </a:p>
          <a:p>
            <a:pPr marL="457200" lvl="0" indent="-381000">
              <a:buClr>
                <a:srgbClr val="191919"/>
              </a:buClr>
            </a:pPr>
            <a:r>
              <a:rPr lang="en-US" sz="2800" dirty="0" smtClean="0">
                <a:solidFill>
                  <a:srgbClr val="191919"/>
                </a:solidFill>
              </a:rPr>
              <a:t>Portfolio review</a:t>
            </a:r>
          </a:p>
        </p:txBody>
      </p:sp>
      <p:cxnSp>
        <p:nvCxnSpPr>
          <p:cNvPr id="51" name="Shape 51"/>
          <p:cNvCxnSpPr/>
          <p:nvPr/>
        </p:nvCxnSpPr>
        <p:spPr>
          <a:xfrm>
            <a:off x="467550" y="1438575"/>
            <a:ext cx="8244900" cy="0"/>
          </a:xfrm>
          <a:prstGeom prst="straightConnector1">
            <a:avLst/>
          </a:prstGeom>
          <a:noFill/>
          <a:ln w="19050" cap="flat">
            <a:solidFill>
              <a:srgbClr val="9FC5E8"/>
            </a:solidFill>
            <a:prstDash val="solid"/>
            <a:round/>
            <a:headEnd type="none" w="lg" len="lg"/>
            <a:tailEnd type="none" w="lg" len="lg"/>
          </a:ln>
        </p:spPr>
      </p:cxnSp>
      <p:pic>
        <p:nvPicPr>
          <p:cNvPr id="53" name="Shape 53"/>
          <p:cNvPicPr preferRelativeResize="0"/>
          <p:nvPr/>
        </p:nvPicPr>
        <p:blipFill>
          <a:blip r:embed="rId3">
            <a:alphaModFix/>
          </a:blip>
          <a:stretch>
            <a:fillRect/>
          </a:stretch>
        </p:blipFill>
        <p:spPr>
          <a:xfrm>
            <a:off x="8480150" y="6218426"/>
            <a:ext cx="663900" cy="666511"/>
          </a:xfrm>
          <a:prstGeom prst="rect">
            <a:avLst/>
          </a:prstGeom>
          <a:noFill/>
          <a:ln>
            <a:noFill/>
          </a:ln>
        </p:spPr>
      </p:pic>
      <p:pic>
        <p:nvPicPr>
          <p:cNvPr id="54" name="Shape 54"/>
          <p:cNvPicPr preferRelativeResize="0"/>
          <p:nvPr/>
        </p:nvPicPr>
        <p:blipFill>
          <a:blip r:embed="rId4">
            <a:alphaModFix/>
          </a:blip>
          <a:stretch>
            <a:fillRect/>
          </a:stretch>
        </p:blipFill>
        <p:spPr>
          <a:xfrm>
            <a:off x="7816250" y="6223425"/>
            <a:ext cx="663899" cy="656524"/>
          </a:xfrm>
          <a:prstGeom prst="rect">
            <a:avLst/>
          </a:prstGeom>
          <a:noFill/>
          <a:ln>
            <a:noFill/>
          </a:ln>
        </p:spPr>
      </p:pic>
      <p:sp>
        <p:nvSpPr>
          <p:cNvPr id="55" name="Shape 55"/>
          <p:cNvSpPr/>
          <p:nvPr/>
        </p:nvSpPr>
        <p:spPr>
          <a:xfrm>
            <a:off x="1013450" y="1438575"/>
            <a:ext cx="8130600" cy="161699"/>
          </a:xfrm>
          <a:prstGeom prst="rect">
            <a:avLst/>
          </a:prstGeom>
          <a:solidFill>
            <a:srgbClr val="00A3E3"/>
          </a:solidFill>
          <a:ln w="19050" cap="flat">
            <a:solidFill>
              <a:srgbClr val="00A3E3"/>
            </a:solidFill>
            <a:prstDash val="solid"/>
            <a:round/>
            <a:headEnd type="none" w="med" len="med"/>
            <a:tailEnd type="none" w="med" len="med"/>
          </a:ln>
        </p:spPr>
        <p:txBody>
          <a:bodyPr lIns="91425" tIns="91425" rIns="91425" bIns="91425" anchor="ctr" anchorCtr="0">
            <a:spAutoFit/>
          </a:bodyPr>
          <a:lstStyle/>
          <a:p>
            <a:pPr>
              <a:spcBef>
                <a:spcPts val="0"/>
              </a:spcBef>
              <a:buNone/>
            </a:pPr>
            <a:endParaRPr/>
          </a:p>
        </p:txBody>
      </p:sp>
      <p:sp>
        <p:nvSpPr>
          <p:cNvPr id="56" name="Shape 56"/>
          <p:cNvSpPr/>
          <p:nvPr/>
        </p:nvSpPr>
        <p:spPr>
          <a:xfrm>
            <a:off x="0" y="1438575"/>
            <a:ext cx="942299" cy="161699"/>
          </a:xfrm>
          <a:prstGeom prst="rect">
            <a:avLst/>
          </a:prstGeom>
          <a:solidFill>
            <a:srgbClr val="0B5394"/>
          </a:solidFill>
          <a:ln w="19050" cap="flat">
            <a:solidFill>
              <a:srgbClr val="0B5394"/>
            </a:solidFill>
            <a:prstDash val="solid"/>
            <a:round/>
            <a:headEnd type="none" w="med" len="med"/>
            <a:tailEnd type="none" w="med" len="med"/>
          </a:ln>
        </p:spPr>
        <p:txBody>
          <a:bodyPr lIns="91425" tIns="91425" rIns="91425" bIns="91425" anchor="ctr" anchorCtr="0">
            <a:spAutoFit/>
          </a:bodyPr>
          <a:lstStyle/>
          <a:p>
            <a:pPr lvl="0" rtl="0">
              <a:spcBef>
                <a:spcPts val="0"/>
              </a:spcBef>
              <a:buNone/>
            </a:pPr>
            <a:endParaRPr sz="2400">
              <a:solidFill>
                <a:srgbClr val="F1C232"/>
              </a:solidFill>
            </a:endParaRPr>
          </a:p>
        </p:txBody>
      </p:sp>
    </p:spTree>
    <p:extLst>
      <p:ext uri="{BB962C8B-B14F-4D97-AF65-F5344CB8AC3E}">
        <p14:creationId xmlns:p14="http://schemas.microsoft.com/office/powerpoint/2010/main" val="227617765"/>
      </p:ext>
    </p:extLst>
  </p:cSld>
  <p:clrMapOvr>
    <a:masterClrMapping/>
  </p:clrMapOvr>
  <p:transition spd="slow">
    <p:cut/>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316"/>
        <p:cNvGrpSpPr/>
        <p:nvPr/>
      </p:nvGrpSpPr>
      <p:grpSpPr>
        <a:xfrm>
          <a:off x="0" y="0"/>
          <a:ext cx="0" cy="0"/>
          <a:chOff x="0" y="0"/>
          <a:chExt cx="0" cy="0"/>
        </a:xfrm>
      </p:grpSpPr>
      <p:sp>
        <p:nvSpPr>
          <p:cNvPr id="317" name="Shape 317"/>
          <p:cNvSpPr txBox="1">
            <a:spLocks noGrp="1"/>
          </p:cNvSpPr>
          <p:nvPr>
            <p:ph type="title"/>
          </p:nvPr>
        </p:nvSpPr>
        <p:spPr>
          <a:xfrm>
            <a:off x="457200" y="679004"/>
            <a:ext cx="8229600" cy="738633"/>
          </a:xfrm>
          <a:prstGeom prst="rect">
            <a:avLst/>
          </a:prstGeom>
        </p:spPr>
        <p:txBody>
          <a:bodyPr lIns="91425" tIns="91425" rIns="91425" bIns="91425" anchor="b" anchorCtr="0">
            <a:spAutoFit/>
          </a:bodyPr>
          <a:lstStyle/>
          <a:p>
            <a:pPr lvl="0" algn="ctr" rtl="0">
              <a:spcBef>
                <a:spcPts val="0"/>
              </a:spcBef>
              <a:buNone/>
            </a:pPr>
            <a:r>
              <a:rPr lang="en" dirty="0" smtClean="0"/>
              <a:t>Response to NRC report (1 of 2)</a:t>
            </a:r>
            <a:endParaRPr lang="en" dirty="0"/>
          </a:p>
        </p:txBody>
      </p:sp>
      <p:sp>
        <p:nvSpPr>
          <p:cNvPr id="318" name="Shape 318"/>
          <p:cNvSpPr txBox="1">
            <a:spLocks noGrp="1"/>
          </p:cNvSpPr>
          <p:nvPr>
            <p:ph type="body" idx="1"/>
          </p:nvPr>
        </p:nvSpPr>
        <p:spPr>
          <a:xfrm>
            <a:off x="457200" y="1600200"/>
            <a:ext cx="8229600" cy="5355282"/>
          </a:xfrm>
          <a:prstGeom prst="rect">
            <a:avLst/>
          </a:prstGeom>
        </p:spPr>
        <p:txBody>
          <a:bodyPr lIns="91425" tIns="91425" rIns="91425" bIns="91425" anchor="t" anchorCtr="0">
            <a:spAutoFit/>
          </a:bodyPr>
          <a:lstStyle/>
          <a:p>
            <a:pPr lvl="0" rtl="0">
              <a:spcBef>
                <a:spcPts val="0"/>
              </a:spcBef>
              <a:buClr>
                <a:schemeClr val="dk1"/>
              </a:buClr>
              <a:buFont typeface="Arial"/>
              <a:buNone/>
            </a:pPr>
            <a:endParaRPr sz="2400" dirty="0"/>
          </a:p>
          <a:p>
            <a:pPr marL="342900" indent="-342900"/>
            <a:r>
              <a:rPr lang="en-US" sz="2400" dirty="0">
                <a:solidFill>
                  <a:srgbClr val="191919"/>
                </a:solidFill>
              </a:rPr>
              <a:t>National Research Council’s (NRC) publication </a:t>
            </a:r>
            <a:r>
              <a:rPr lang="en-US" sz="2400" i="1" dirty="0">
                <a:solidFill>
                  <a:srgbClr val="191919"/>
                </a:solidFill>
              </a:rPr>
              <a:t>NOAA’s Education Programs: Review and </a:t>
            </a:r>
            <a:r>
              <a:rPr lang="en-US" sz="2400" i="1" dirty="0" smtClean="0">
                <a:solidFill>
                  <a:srgbClr val="191919"/>
                </a:solidFill>
              </a:rPr>
              <a:t>Critique</a:t>
            </a:r>
          </a:p>
          <a:p>
            <a:pPr marL="342900" indent="-342900"/>
            <a:r>
              <a:rPr lang="en-US" sz="2400" dirty="0" smtClean="0"/>
              <a:t>To better </a:t>
            </a:r>
            <a:r>
              <a:rPr lang="en-US" sz="2400" dirty="0"/>
              <a:t>understand how NOAA Education partnerships are formed, </a:t>
            </a:r>
            <a:r>
              <a:rPr lang="en-US" sz="2400" dirty="0" smtClean="0"/>
              <a:t>fostered, sustained</a:t>
            </a:r>
            <a:r>
              <a:rPr lang="en-US" sz="2400" dirty="0"/>
              <a:t>, and </a:t>
            </a:r>
            <a:r>
              <a:rPr lang="en-US" sz="2400" dirty="0" smtClean="0"/>
              <a:t>evaluated</a:t>
            </a:r>
          </a:p>
          <a:p>
            <a:pPr>
              <a:buNone/>
            </a:pPr>
            <a:endParaRPr lang="en-US" sz="2400" dirty="0" smtClean="0"/>
          </a:p>
          <a:p>
            <a:pPr>
              <a:buNone/>
            </a:pPr>
            <a:r>
              <a:rPr lang="en-US" sz="2400" u="sng" dirty="0" smtClean="0"/>
              <a:t>NOAA Education can now:</a:t>
            </a:r>
          </a:p>
          <a:p>
            <a:pPr marL="342900" indent="-342900"/>
            <a:r>
              <a:rPr lang="en-US" sz="2400" dirty="0" smtClean="0"/>
              <a:t>Foster </a:t>
            </a:r>
            <a:r>
              <a:rPr lang="en-US" sz="2400" dirty="0"/>
              <a:t>and facilitate efficient and </a:t>
            </a:r>
            <a:r>
              <a:rPr lang="en-US" sz="2400" dirty="0" smtClean="0"/>
              <a:t>effective education </a:t>
            </a:r>
            <a:r>
              <a:rPr lang="en-US" sz="2400" dirty="0"/>
              <a:t>partnerships across line offices and on multiple scales (i.e., local, state, </a:t>
            </a:r>
            <a:r>
              <a:rPr lang="en-US" sz="2400" dirty="0" smtClean="0"/>
              <a:t>regional ,federal </a:t>
            </a:r>
            <a:r>
              <a:rPr lang="en-US" sz="2400" dirty="0"/>
              <a:t>and international</a:t>
            </a:r>
            <a:r>
              <a:rPr lang="en-US" sz="2400" dirty="0" smtClean="0"/>
              <a:t>).</a:t>
            </a:r>
          </a:p>
          <a:p>
            <a:pPr marL="342900" indent="-342900"/>
            <a:r>
              <a:rPr lang="en-US" sz="2400" dirty="0" smtClean="0"/>
              <a:t>Focus </a:t>
            </a:r>
            <a:r>
              <a:rPr lang="en-US" sz="2400" dirty="0"/>
              <a:t>on assuring that partnerships have clear, mutually agreed </a:t>
            </a:r>
            <a:r>
              <a:rPr lang="en-US" sz="2400" dirty="0" smtClean="0"/>
              <a:t>upon goals</a:t>
            </a:r>
            <a:r>
              <a:rPr lang="en-US" sz="2400" dirty="0"/>
              <a:t>, make wise use of NOAA resources, and provide a reach that NOAA would not have </a:t>
            </a:r>
            <a:r>
              <a:rPr lang="en-US" sz="2400" dirty="0" smtClean="0"/>
              <a:t>in </a:t>
            </a:r>
          </a:p>
          <a:p>
            <a:pPr>
              <a:buNone/>
            </a:pPr>
            <a:r>
              <a:rPr lang="en-US" sz="2400" dirty="0" smtClean="0"/>
              <a:t>    the </a:t>
            </a:r>
            <a:r>
              <a:rPr lang="en-US" sz="2400" dirty="0"/>
              <a:t>absence of the partnership. </a:t>
            </a:r>
            <a:endParaRPr lang="en-US" sz="2400" dirty="0" smtClean="0"/>
          </a:p>
        </p:txBody>
      </p:sp>
      <p:cxnSp>
        <p:nvCxnSpPr>
          <p:cNvPr id="319" name="Shape 319"/>
          <p:cNvCxnSpPr/>
          <p:nvPr/>
        </p:nvCxnSpPr>
        <p:spPr>
          <a:xfrm>
            <a:off x="467550" y="1438575"/>
            <a:ext cx="8244900" cy="0"/>
          </a:xfrm>
          <a:prstGeom prst="straightConnector1">
            <a:avLst/>
          </a:prstGeom>
          <a:noFill/>
          <a:ln w="19050" cap="flat">
            <a:solidFill>
              <a:srgbClr val="9FC5E8"/>
            </a:solidFill>
            <a:prstDash val="solid"/>
            <a:round/>
            <a:headEnd type="none" w="lg" len="lg"/>
            <a:tailEnd type="none" w="lg" len="lg"/>
          </a:ln>
        </p:spPr>
      </p:cxnSp>
      <p:pic>
        <p:nvPicPr>
          <p:cNvPr id="321" name="Shape 321"/>
          <p:cNvPicPr preferRelativeResize="0"/>
          <p:nvPr/>
        </p:nvPicPr>
        <p:blipFill>
          <a:blip r:embed="rId3">
            <a:alphaModFix/>
          </a:blip>
          <a:stretch>
            <a:fillRect/>
          </a:stretch>
        </p:blipFill>
        <p:spPr>
          <a:xfrm>
            <a:off x="8480150" y="6218426"/>
            <a:ext cx="663900" cy="666511"/>
          </a:xfrm>
          <a:prstGeom prst="rect">
            <a:avLst/>
          </a:prstGeom>
          <a:noFill/>
          <a:ln>
            <a:noFill/>
          </a:ln>
        </p:spPr>
      </p:pic>
      <p:pic>
        <p:nvPicPr>
          <p:cNvPr id="322" name="Shape 322"/>
          <p:cNvPicPr preferRelativeResize="0"/>
          <p:nvPr/>
        </p:nvPicPr>
        <p:blipFill>
          <a:blip r:embed="rId4">
            <a:alphaModFix/>
          </a:blip>
          <a:stretch>
            <a:fillRect/>
          </a:stretch>
        </p:blipFill>
        <p:spPr>
          <a:xfrm>
            <a:off x="7816250" y="6223425"/>
            <a:ext cx="663899" cy="656524"/>
          </a:xfrm>
          <a:prstGeom prst="rect">
            <a:avLst/>
          </a:prstGeom>
          <a:noFill/>
          <a:ln>
            <a:noFill/>
          </a:ln>
        </p:spPr>
      </p:pic>
      <p:sp>
        <p:nvSpPr>
          <p:cNvPr id="323" name="Shape 323"/>
          <p:cNvSpPr/>
          <p:nvPr/>
        </p:nvSpPr>
        <p:spPr>
          <a:xfrm>
            <a:off x="1013450" y="1438575"/>
            <a:ext cx="8130600" cy="161699"/>
          </a:xfrm>
          <a:prstGeom prst="rect">
            <a:avLst/>
          </a:prstGeom>
          <a:solidFill>
            <a:srgbClr val="00A3E3"/>
          </a:solidFill>
          <a:ln w="19050" cap="flat">
            <a:solidFill>
              <a:srgbClr val="00A3E3"/>
            </a:solidFill>
            <a:prstDash val="solid"/>
            <a:round/>
            <a:headEnd type="none" w="med" len="med"/>
            <a:tailEnd type="none" w="med" len="med"/>
          </a:ln>
        </p:spPr>
        <p:txBody>
          <a:bodyPr lIns="91425" tIns="91425" rIns="91425" bIns="91425" anchor="ctr" anchorCtr="0">
            <a:spAutoFit/>
          </a:bodyPr>
          <a:lstStyle/>
          <a:p>
            <a:pPr lvl="0" rtl="0">
              <a:spcBef>
                <a:spcPts val="0"/>
              </a:spcBef>
              <a:buNone/>
            </a:pPr>
            <a:endParaRPr sz="1800"/>
          </a:p>
        </p:txBody>
      </p:sp>
      <p:sp>
        <p:nvSpPr>
          <p:cNvPr id="324" name="Shape 324"/>
          <p:cNvSpPr/>
          <p:nvPr/>
        </p:nvSpPr>
        <p:spPr>
          <a:xfrm>
            <a:off x="0" y="1438575"/>
            <a:ext cx="942299" cy="161699"/>
          </a:xfrm>
          <a:prstGeom prst="rect">
            <a:avLst/>
          </a:prstGeom>
          <a:solidFill>
            <a:srgbClr val="0B5394"/>
          </a:solidFill>
          <a:ln w="19050" cap="flat">
            <a:solidFill>
              <a:srgbClr val="0B5394"/>
            </a:solidFill>
            <a:prstDash val="solid"/>
            <a:round/>
            <a:headEnd type="none" w="med" len="med"/>
            <a:tailEnd type="none" w="med" len="med"/>
          </a:ln>
        </p:spPr>
        <p:txBody>
          <a:bodyPr lIns="91425" tIns="91425" rIns="91425" bIns="91425" anchor="ctr" anchorCtr="0">
            <a:spAutoFit/>
          </a:bodyPr>
          <a:lstStyle/>
          <a:p>
            <a:pPr lvl="0" rtl="0">
              <a:spcBef>
                <a:spcPts val="0"/>
              </a:spcBef>
              <a:buNone/>
            </a:pPr>
            <a:endParaRPr sz="2400">
              <a:solidFill>
                <a:srgbClr val="F1C232"/>
              </a:solidFill>
            </a:endParaRPr>
          </a:p>
        </p:txBody>
      </p:sp>
    </p:spTree>
    <p:extLst>
      <p:ext uri="{BB962C8B-B14F-4D97-AF65-F5344CB8AC3E}">
        <p14:creationId xmlns:p14="http://schemas.microsoft.com/office/powerpoint/2010/main" val="2706532108"/>
      </p:ext>
    </p:extLst>
  </p:cSld>
  <p:clrMapOvr>
    <a:masterClrMapping/>
  </p:clrMapOvr>
  <p:transition spd="slow">
    <p:cut/>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316"/>
        <p:cNvGrpSpPr/>
        <p:nvPr/>
      </p:nvGrpSpPr>
      <p:grpSpPr>
        <a:xfrm>
          <a:off x="0" y="0"/>
          <a:ext cx="0" cy="0"/>
          <a:chOff x="0" y="0"/>
          <a:chExt cx="0" cy="0"/>
        </a:xfrm>
      </p:grpSpPr>
      <p:sp>
        <p:nvSpPr>
          <p:cNvPr id="317" name="Shape 317"/>
          <p:cNvSpPr txBox="1">
            <a:spLocks noGrp="1"/>
          </p:cNvSpPr>
          <p:nvPr>
            <p:ph type="title"/>
          </p:nvPr>
        </p:nvSpPr>
        <p:spPr>
          <a:xfrm>
            <a:off x="457200" y="679004"/>
            <a:ext cx="8229600" cy="738633"/>
          </a:xfrm>
          <a:prstGeom prst="rect">
            <a:avLst/>
          </a:prstGeom>
        </p:spPr>
        <p:txBody>
          <a:bodyPr lIns="91425" tIns="91425" rIns="91425" bIns="91425" anchor="b" anchorCtr="0">
            <a:spAutoFit/>
          </a:bodyPr>
          <a:lstStyle/>
          <a:p>
            <a:pPr lvl="0" algn="ctr" rtl="0">
              <a:spcBef>
                <a:spcPts val="0"/>
              </a:spcBef>
              <a:buNone/>
            </a:pPr>
            <a:r>
              <a:rPr lang="en" dirty="0" smtClean="0"/>
              <a:t>Response to NRC report (2 of 2)</a:t>
            </a:r>
            <a:endParaRPr lang="en" dirty="0"/>
          </a:p>
        </p:txBody>
      </p:sp>
      <p:sp>
        <p:nvSpPr>
          <p:cNvPr id="318" name="Shape 318"/>
          <p:cNvSpPr txBox="1">
            <a:spLocks noGrp="1"/>
          </p:cNvSpPr>
          <p:nvPr>
            <p:ph type="body" idx="1"/>
          </p:nvPr>
        </p:nvSpPr>
        <p:spPr>
          <a:xfrm>
            <a:off x="457200" y="1600200"/>
            <a:ext cx="8229600" cy="3508623"/>
          </a:xfrm>
          <a:prstGeom prst="rect">
            <a:avLst/>
          </a:prstGeom>
        </p:spPr>
        <p:txBody>
          <a:bodyPr lIns="91425" tIns="91425" rIns="91425" bIns="91425" anchor="t" anchorCtr="0">
            <a:spAutoFit/>
          </a:bodyPr>
          <a:lstStyle/>
          <a:p>
            <a:pPr lvl="0" rtl="0">
              <a:spcBef>
                <a:spcPts val="0"/>
              </a:spcBef>
              <a:buClr>
                <a:schemeClr val="dk1"/>
              </a:buClr>
              <a:buFont typeface="Arial"/>
              <a:buNone/>
            </a:pPr>
            <a:endParaRPr sz="2400" dirty="0"/>
          </a:p>
          <a:p>
            <a:pPr>
              <a:buNone/>
            </a:pPr>
            <a:r>
              <a:rPr lang="en-US" sz="2400" u="sng" dirty="0" smtClean="0"/>
              <a:t>NOAA Education can now:</a:t>
            </a:r>
          </a:p>
          <a:p>
            <a:pPr marL="342900" indent="-342900"/>
            <a:r>
              <a:rPr lang="en-US" sz="2400" dirty="0" smtClean="0"/>
              <a:t>Focus on productive </a:t>
            </a:r>
            <a:r>
              <a:rPr lang="en-US" sz="2400" dirty="0"/>
              <a:t>partnerships to support local and state education systems while </a:t>
            </a:r>
            <a:r>
              <a:rPr lang="en-US" sz="2400" dirty="0" smtClean="0"/>
              <a:t>promoting NOAA’s </a:t>
            </a:r>
            <a:r>
              <a:rPr lang="en-US" sz="2400" dirty="0"/>
              <a:t>education and stewardship </a:t>
            </a:r>
            <a:r>
              <a:rPr lang="en-US" sz="2400" dirty="0" smtClean="0"/>
              <a:t>mission.</a:t>
            </a:r>
          </a:p>
          <a:p>
            <a:pPr marL="342900" indent="-342900"/>
            <a:r>
              <a:rPr lang="en-US" sz="2400" dirty="0"/>
              <a:t>Examine the quality of external </a:t>
            </a:r>
            <a:r>
              <a:rPr lang="en-US" sz="2400" dirty="0" smtClean="0"/>
              <a:t>partnerships.</a:t>
            </a:r>
            <a:endParaRPr lang="en-US" sz="2400" dirty="0"/>
          </a:p>
          <a:p>
            <a:pPr marL="342900" indent="-342900"/>
            <a:r>
              <a:rPr lang="en-US" sz="2400" dirty="0" smtClean="0"/>
              <a:t>Improve </a:t>
            </a:r>
            <a:r>
              <a:rPr lang="en-US" sz="2400" dirty="0"/>
              <a:t>the evaluation expertise </a:t>
            </a:r>
            <a:r>
              <a:rPr lang="en-US" sz="2400" dirty="0" smtClean="0"/>
              <a:t>of staff members in understanding </a:t>
            </a:r>
            <a:r>
              <a:rPr lang="en-US" sz="2400" dirty="0"/>
              <a:t>what is required to better evaluate, design, improve and deliver </a:t>
            </a:r>
            <a:r>
              <a:rPr lang="en-US" sz="2400" dirty="0" smtClean="0"/>
              <a:t>NOAA Education </a:t>
            </a:r>
            <a:r>
              <a:rPr lang="en-US" sz="2400" dirty="0"/>
              <a:t>programs</a:t>
            </a:r>
            <a:r>
              <a:rPr lang="en-US" sz="2400" dirty="0" smtClean="0"/>
              <a:t>.</a:t>
            </a:r>
          </a:p>
        </p:txBody>
      </p:sp>
      <p:cxnSp>
        <p:nvCxnSpPr>
          <p:cNvPr id="319" name="Shape 319"/>
          <p:cNvCxnSpPr/>
          <p:nvPr/>
        </p:nvCxnSpPr>
        <p:spPr>
          <a:xfrm>
            <a:off x="467550" y="1438575"/>
            <a:ext cx="8244900" cy="0"/>
          </a:xfrm>
          <a:prstGeom prst="straightConnector1">
            <a:avLst/>
          </a:prstGeom>
          <a:noFill/>
          <a:ln w="19050" cap="flat">
            <a:solidFill>
              <a:srgbClr val="9FC5E8"/>
            </a:solidFill>
            <a:prstDash val="solid"/>
            <a:round/>
            <a:headEnd type="none" w="lg" len="lg"/>
            <a:tailEnd type="none" w="lg" len="lg"/>
          </a:ln>
        </p:spPr>
      </p:cxnSp>
      <p:pic>
        <p:nvPicPr>
          <p:cNvPr id="321" name="Shape 321"/>
          <p:cNvPicPr preferRelativeResize="0"/>
          <p:nvPr/>
        </p:nvPicPr>
        <p:blipFill>
          <a:blip r:embed="rId3">
            <a:alphaModFix/>
          </a:blip>
          <a:stretch>
            <a:fillRect/>
          </a:stretch>
        </p:blipFill>
        <p:spPr>
          <a:xfrm>
            <a:off x="8480150" y="6218426"/>
            <a:ext cx="663900" cy="666511"/>
          </a:xfrm>
          <a:prstGeom prst="rect">
            <a:avLst/>
          </a:prstGeom>
          <a:noFill/>
          <a:ln>
            <a:noFill/>
          </a:ln>
        </p:spPr>
      </p:pic>
      <p:pic>
        <p:nvPicPr>
          <p:cNvPr id="322" name="Shape 322"/>
          <p:cNvPicPr preferRelativeResize="0"/>
          <p:nvPr/>
        </p:nvPicPr>
        <p:blipFill>
          <a:blip r:embed="rId4">
            <a:alphaModFix/>
          </a:blip>
          <a:stretch>
            <a:fillRect/>
          </a:stretch>
        </p:blipFill>
        <p:spPr>
          <a:xfrm>
            <a:off x="7816250" y="6223425"/>
            <a:ext cx="663899" cy="656524"/>
          </a:xfrm>
          <a:prstGeom prst="rect">
            <a:avLst/>
          </a:prstGeom>
          <a:noFill/>
          <a:ln>
            <a:noFill/>
          </a:ln>
        </p:spPr>
      </p:pic>
      <p:sp>
        <p:nvSpPr>
          <p:cNvPr id="323" name="Shape 323"/>
          <p:cNvSpPr/>
          <p:nvPr/>
        </p:nvSpPr>
        <p:spPr>
          <a:xfrm>
            <a:off x="1013450" y="1438575"/>
            <a:ext cx="8130600" cy="161699"/>
          </a:xfrm>
          <a:prstGeom prst="rect">
            <a:avLst/>
          </a:prstGeom>
          <a:solidFill>
            <a:srgbClr val="00A3E3"/>
          </a:solidFill>
          <a:ln w="19050" cap="flat">
            <a:solidFill>
              <a:srgbClr val="00A3E3"/>
            </a:solidFill>
            <a:prstDash val="solid"/>
            <a:round/>
            <a:headEnd type="none" w="med" len="med"/>
            <a:tailEnd type="none" w="med" len="med"/>
          </a:ln>
        </p:spPr>
        <p:txBody>
          <a:bodyPr lIns="91425" tIns="91425" rIns="91425" bIns="91425" anchor="ctr" anchorCtr="0">
            <a:spAutoFit/>
          </a:bodyPr>
          <a:lstStyle/>
          <a:p>
            <a:pPr lvl="0" rtl="0">
              <a:spcBef>
                <a:spcPts val="0"/>
              </a:spcBef>
              <a:buNone/>
            </a:pPr>
            <a:endParaRPr sz="1800"/>
          </a:p>
        </p:txBody>
      </p:sp>
      <p:sp>
        <p:nvSpPr>
          <p:cNvPr id="324" name="Shape 324"/>
          <p:cNvSpPr/>
          <p:nvPr/>
        </p:nvSpPr>
        <p:spPr>
          <a:xfrm>
            <a:off x="0" y="1438575"/>
            <a:ext cx="942299" cy="161699"/>
          </a:xfrm>
          <a:prstGeom prst="rect">
            <a:avLst/>
          </a:prstGeom>
          <a:solidFill>
            <a:srgbClr val="0B5394"/>
          </a:solidFill>
          <a:ln w="19050" cap="flat">
            <a:solidFill>
              <a:srgbClr val="0B5394"/>
            </a:solidFill>
            <a:prstDash val="solid"/>
            <a:round/>
            <a:headEnd type="none" w="med" len="med"/>
            <a:tailEnd type="none" w="med" len="med"/>
          </a:ln>
        </p:spPr>
        <p:txBody>
          <a:bodyPr lIns="91425" tIns="91425" rIns="91425" bIns="91425" anchor="ctr" anchorCtr="0">
            <a:spAutoFit/>
          </a:bodyPr>
          <a:lstStyle/>
          <a:p>
            <a:pPr lvl="0" rtl="0">
              <a:spcBef>
                <a:spcPts val="0"/>
              </a:spcBef>
              <a:buNone/>
            </a:pPr>
            <a:endParaRPr sz="2400">
              <a:solidFill>
                <a:srgbClr val="F1C232"/>
              </a:solidFill>
            </a:endParaRPr>
          </a:p>
        </p:txBody>
      </p:sp>
    </p:spTree>
    <p:extLst>
      <p:ext uri="{BB962C8B-B14F-4D97-AF65-F5344CB8AC3E}">
        <p14:creationId xmlns:p14="http://schemas.microsoft.com/office/powerpoint/2010/main" val="2542893177"/>
      </p:ext>
    </p:extLst>
  </p:cSld>
  <p:clrMapOvr>
    <a:masterClrMapping/>
  </p:clrMapOvr>
  <p:transition spd="slow">
    <p:cut/>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316"/>
        <p:cNvGrpSpPr/>
        <p:nvPr/>
      </p:nvGrpSpPr>
      <p:grpSpPr>
        <a:xfrm>
          <a:off x="0" y="0"/>
          <a:ext cx="0" cy="0"/>
          <a:chOff x="0" y="0"/>
          <a:chExt cx="0" cy="0"/>
        </a:xfrm>
      </p:grpSpPr>
      <p:sp>
        <p:nvSpPr>
          <p:cNvPr id="317" name="Shape 317"/>
          <p:cNvSpPr txBox="1">
            <a:spLocks noGrp="1"/>
          </p:cNvSpPr>
          <p:nvPr>
            <p:ph type="title"/>
          </p:nvPr>
        </p:nvSpPr>
        <p:spPr>
          <a:xfrm>
            <a:off x="457200" y="679004"/>
            <a:ext cx="8229600" cy="738633"/>
          </a:xfrm>
          <a:prstGeom prst="rect">
            <a:avLst/>
          </a:prstGeom>
        </p:spPr>
        <p:txBody>
          <a:bodyPr lIns="91425" tIns="91425" rIns="91425" bIns="91425" anchor="b" anchorCtr="0">
            <a:spAutoFit/>
          </a:bodyPr>
          <a:lstStyle/>
          <a:p>
            <a:pPr lvl="0" algn="ctr" rtl="0">
              <a:spcBef>
                <a:spcPts val="0"/>
              </a:spcBef>
              <a:buNone/>
            </a:pPr>
            <a:r>
              <a:rPr lang="en" dirty="0" smtClean="0"/>
              <a:t>Reflections</a:t>
            </a:r>
            <a:endParaRPr lang="en" dirty="0"/>
          </a:p>
        </p:txBody>
      </p:sp>
      <p:sp>
        <p:nvSpPr>
          <p:cNvPr id="318" name="Shape 318"/>
          <p:cNvSpPr txBox="1">
            <a:spLocks noGrp="1"/>
          </p:cNvSpPr>
          <p:nvPr>
            <p:ph type="body" idx="1"/>
          </p:nvPr>
        </p:nvSpPr>
        <p:spPr>
          <a:xfrm>
            <a:off x="457200" y="1600200"/>
            <a:ext cx="8229600" cy="4985950"/>
          </a:xfrm>
          <a:prstGeom prst="rect">
            <a:avLst/>
          </a:prstGeom>
        </p:spPr>
        <p:txBody>
          <a:bodyPr lIns="91425" tIns="91425" rIns="91425" bIns="91425" anchor="t" anchorCtr="0">
            <a:spAutoFit/>
          </a:bodyPr>
          <a:lstStyle/>
          <a:p>
            <a:pPr>
              <a:buSzPct val="45833"/>
              <a:buNone/>
            </a:pPr>
            <a:r>
              <a:rPr lang="en-US" sz="2400" u="sng" dirty="0" smtClean="0"/>
              <a:t>Challenges:</a:t>
            </a:r>
          </a:p>
          <a:p>
            <a:pPr marL="342900" indent="-342900">
              <a:buSzPct val="45833"/>
            </a:pPr>
            <a:r>
              <a:rPr lang="en-US" sz="2400" dirty="0" smtClean="0"/>
              <a:t>Participatory evaluation requires time, particularly with very smart, busy people</a:t>
            </a:r>
          </a:p>
          <a:p>
            <a:pPr marL="342900" indent="-342900">
              <a:buSzPct val="45833"/>
            </a:pPr>
            <a:r>
              <a:rPr lang="en-US" sz="2400" dirty="0" smtClean="0"/>
              <a:t>Anticipate unexpected delays (e.g</a:t>
            </a:r>
            <a:r>
              <a:rPr lang="en-US" sz="2400" smtClean="0"/>
              <a:t>., gov’t </a:t>
            </a:r>
            <a:r>
              <a:rPr lang="en-US" sz="2400" dirty="0" smtClean="0"/>
              <a:t>shutdown)</a:t>
            </a:r>
          </a:p>
          <a:p>
            <a:pPr lvl="0" rtl="0">
              <a:spcBef>
                <a:spcPts val="0"/>
              </a:spcBef>
              <a:buClr>
                <a:schemeClr val="dk1"/>
              </a:buClr>
              <a:buSzPct val="45833"/>
              <a:buFont typeface="Arial"/>
              <a:buNone/>
            </a:pPr>
            <a:r>
              <a:rPr lang="en" sz="2400" u="sng" dirty="0" smtClean="0"/>
              <a:t>Successes:</a:t>
            </a:r>
          </a:p>
          <a:p>
            <a:pPr marL="342900" indent="-342900">
              <a:buSzPct val="45833"/>
            </a:pPr>
            <a:r>
              <a:rPr lang="en" sz="2400" dirty="0" smtClean="0"/>
              <a:t>Members of t</a:t>
            </a:r>
            <a:r>
              <a:rPr lang="en-US" sz="2400" dirty="0" smtClean="0"/>
              <a:t>he</a:t>
            </a:r>
            <a:r>
              <a:rPr lang="en" sz="2400" dirty="0" smtClean="0"/>
              <a:t> Working Group had hands on experience with real, relevant data</a:t>
            </a:r>
          </a:p>
          <a:p>
            <a:pPr marL="342900" indent="-342900">
              <a:buSzPct val="45833"/>
            </a:pPr>
            <a:r>
              <a:rPr lang="en" sz="2400" dirty="0" smtClean="0"/>
              <a:t>Final product has already had impact (AMS Case Study)</a:t>
            </a:r>
          </a:p>
          <a:p>
            <a:pPr marL="342900" indent="-342900">
              <a:buSzPct val="45833"/>
            </a:pPr>
            <a:r>
              <a:rPr lang="en" sz="2400" dirty="0" smtClean="0"/>
              <a:t>Provided an opportunity to work with an evaluation professional within NOAA Education</a:t>
            </a:r>
            <a:endParaRPr lang="en" sz="2400" dirty="0"/>
          </a:p>
          <a:p>
            <a:pPr>
              <a:buSzPct val="45833"/>
              <a:buNone/>
            </a:pPr>
            <a:r>
              <a:rPr lang="en-US" sz="2400" b="1" dirty="0"/>
              <a:t>Access the Executive Summary and complete report: </a:t>
            </a:r>
            <a:r>
              <a:rPr lang="en-US" sz="2400" dirty="0">
                <a:hlinkClick r:id="rId3"/>
              </a:rPr>
              <a:t>http://www.oesd.noaa.gov/leadership/edcouncil/partnerships_portfolio.html</a:t>
            </a:r>
            <a:r>
              <a:rPr lang="en-US" sz="2400" dirty="0"/>
              <a:t> </a:t>
            </a:r>
            <a:endParaRPr lang="en" sz="2400" dirty="0"/>
          </a:p>
        </p:txBody>
      </p:sp>
      <p:cxnSp>
        <p:nvCxnSpPr>
          <p:cNvPr id="319" name="Shape 319"/>
          <p:cNvCxnSpPr/>
          <p:nvPr/>
        </p:nvCxnSpPr>
        <p:spPr>
          <a:xfrm>
            <a:off x="467550" y="1438575"/>
            <a:ext cx="8244900" cy="0"/>
          </a:xfrm>
          <a:prstGeom prst="straightConnector1">
            <a:avLst/>
          </a:prstGeom>
          <a:noFill/>
          <a:ln w="19050" cap="flat">
            <a:solidFill>
              <a:srgbClr val="9FC5E8"/>
            </a:solidFill>
            <a:prstDash val="solid"/>
            <a:round/>
            <a:headEnd type="none" w="lg" len="lg"/>
            <a:tailEnd type="none" w="lg" len="lg"/>
          </a:ln>
        </p:spPr>
      </p:cxnSp>
      <p:pic>
        <p:nvPicPr>
          <p:cNvPr id="321" name="Shape 321"/>
          <p:cNvPicPr preferRelativeResize="0"/>
          <p:nvPr/>
        </p:nvPicPr>
        <p:blipFill>
          <a:blip r:embed="rId4">
            <a:alphaModFix/>
          </a:blip>
          <a:stretch>
            <a:fillRect/>
          </a:stretch>
        </p:blipFill>
        <p:spPr>
          <a:xfrm>
            <a:off x="8480150" y="6218426"/>
            <a:ext cx="663900" cy="666511"/>
          </a:xfrm>
          <a:prstGeom prst="rect">
            <a:avLst/>
          </a:prstGeom>
          <a:noFill/>
          <a:ln>
            <a:noFill/>
          </a:ln>
        </p:spPr>
      </p:pic>
      <p:pic>
        <p:nvPicPr>
          <p:cNvPr id="322" name="Shape 322"/>
          <p:cNvPicPr preferRelativeResize="0"/>
          <p:nvPr/>
        </p:nvPicPr>
        <p:blipFill>
          <a:blip r:embed="rId5">
            <a:alphaModFix/>
          </a:blip>
          <a:stretch>
            <a:fillRect/>
          </a:stretch>
        </p:blipFill>
        <p:spPr>
          <a:xfrm>
            <a:off x="7816250" y="6223425"/>
            <a:ext cx="663899" cy="656524"/>
          </a:xfrm>
          <a:prstGeom prst="rect">
            <a:avLst/>
          </a:prstGeom>
          <a:noFill/>
          <a:ln>
            <a:noFill/>
          </a:ln>
        </p:spPr>
      </p:pic>
      <p:sp>
        <p:nvSpPr>
          <p:cNvPr id="323" name="Shape 323"/>
          <p:cNvSpPr/>
          <p:nvPr/>
        </p:nvSpPr>
        <p:spPr>
          <a:xfrm>
            <a:off x="1013450" y="1438575"/>
            <a:ext cx="8130600" cy="161699"/>
          </a:xfrm>
          <a:prstGeom prst="rect">
            <a:avLst/>
          </a:prstGeom>
          <a:solidFill>
            <a:srgbClr val="00A3E3"/>
          </a:solidFill>
          <a:ln w="19050" cap="flat">
            <a:solidFill>
              <a:srgbClr val="00A3E3"/>
            </a:solidFill>
            <a:prstDash val="solid"/>
            <a:round/>
            <a:headEnd type="none" w="med" len="med"/>
            <a:tailEnd type="none" w="med" len="med"/>
          </a:ln>
        </p:spPr>
        <p:txBody>
          <a:bodyPr lIns="91425" tIns="91425" rIns="91425" bIns="91425" anchor="ctr" anchorCtr="0">
            <a:spAutoFit/>
          </a:bodyPr>
          <a:lstStyle/>
          <a:p>
            <a:pPr lvl="0" rtl="0">
              <a:spcBef>
                <a:spcPts val="0"/>
              </a:spcBef>
              <a:buNone/>
            </a:pPr>
            <a:endParaRPr sz="1800"/>
          </a:p>
        </p:txBody>
      </p:sp>
      <p:sp>
        <p:nvSpPr>
          <p:cNvPr id="324" name="Shape 324"/>
          <p:cNvSpPr/>
          <p:nvPr/>
        </p:nvSpPr>
        <p:spPr>
          <a:xfrm>
            <a:off x="0" y="1438575"/>
            <a:ext cx="942299" cy="161699"/>
          </a:xfrm>
          <a:prstGeom prst="rect">
            <a:avLst/>
          </a:prstGeom>
          <a:solidFill>
            <a:srgbClr val="0B5394"/>
          </a:solidFill>
          <a:ln w="19050" cap="flat">
            <a:solidFill>
              <a:srgbClr val="0B5394"/>
            </a:solidFill>
            <a:prstDash val="solid"/>
            <a:round/>
            <a:headEnd type="none" w="med" len="med"/>
            <a:tailEnd type="none" w="med" len="med"/>
          </a:ln>
        </p:spPr>
        <p:txBody>
          <a:bodyPr lIns="91425" tIns="91425" rIns="91425" bIns="91425" anchor="ctr" anchorCtr="0">
            <a:spAutoFit/>
          </a:bodyPr>
          <a:lstStyle/>
          <a:p>
            <a:pPr lvl="0" rtl="0">
              <a:spcBef>
                <a:spcPts val="0"/>
              </a:spcBef>
              <a:buNone/>
            </a:pPr>
            <a:endParaRPr sz="2400">
              <a:solidFill>
                <a:srgbClr val="F1C232"/>
              </a:solidFill>
            </a:endParaRPr>
          </a:p>
        </p:txBody>
      </p:sp>
    </p:spTree>
    <p:extLst>
      <p:ext uri="{BB962C8B-B14F-4D97-AF65-F5344CB8AC3E}">
        <p14:creationId xmlns:p14="http://schemas.microsoft.com/office/powerpoint/2010/main" val="3832828622"/>
      </p:ext>
    </p:extLst>
  </p:cSld>
  <p:clrMapOvr>
    <a:masterClrMapping/>
  </p:clrMapOvr>
  <p:transition spd="slow">
    <p:cu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60"/>
        <p:cNvGrpSpPr/>
        <p:nvPr/>
      </p:nvGrpSpPr>
      <p:grpSpPr>
        <a:xfrm>
          <a:off x="0" y="0"/>
          <a:ext cx="0" cy="0"/>
          <a:chOff x="0" y="0"/>
          <a:chExt cx="0" cy="0"/>
        </a:xfrm>
      </p:grpSpPr>
      <p:sp>
        <p:nvSpPr>
          <p:cNvPr id="61" name="Shape 61"/>
          <p:cNvSpPr txBox="1">
            <a:spLocks noGrp="1"/>
          </p:cNvSpPr>
          <p:nvPr>
            <p:ph type="title"/>
          </p:nvPr>
        </p:nvSpPr>
        <p:spPr>
          <a:xfrm>
            <a:off x="457200" y="679004"/>
            <a:ext cx="8229600" cy="738633"/>
          </a:xfrm>
          <a:prstGeom prst="rect">
            <a:avLst/>
          </a:prstGeom>
        </p:spPr>
        <p:txBody>
          <a:bodyPr lIns="91425" tIns="91425" rIns="91425" bIns="91425" anchor="b" anchorCtr="0">
            <a:spAutoFit/>
          </a:bodyPr>
          <a:lstStyle/>
          <a:p>
            <a:pPr lvl="0" algn="ctr" rtl="0">
              <a:spcBef>
                <a:spcPts val="0"/>
              </a:spcBef>
              <a:buNone/>
            </a:pPr>
            <a:r>
              <a:rPr lang="en" dirty="0" smtClean="0">
                <a:solidFill>
                  <a:srgbClr val="000000"/>
                </a:solidFill>
              </a:rPr>
              <a:t>Research </a:t>
            </a:r>
            <a:r>
              <a:rPr lang="en" dirty="0">
                <a:solidFill>
                  <a:srgbClr val="000000"/>
                </a:solidFill>
              </a:rPr>
              <a:t>Questions</a:t>
            </a:r>
          </a:p>
        </p:txBody>
      </p:sp>
      <p:sp>
        <p:nvSpPr>
          <p:cNvPr id="62" name="Shape 62"/>
          <p:cNvSpPr txBox="1">
            <a:spLocks noGrp="1"/>
          </p:cNvSpPr>
          <p:nvPr>
            <p:ph type="body" idx="1"/>
          </p:nvPr>
        </p:nvSpPr>
        <p:spPr>
          <a:xfrm>
            <a:off x="457200" y="1600200"/>
            <a:ext cx="8229600" cy="5262949"/>
          </a:xfrm>
          <a:prstGeom prst="rect">
            <a:avLst/>
          </a:prstGeom>
        </p:spPr>
        <p:txBody>
          <a:bodyPr lIns="91425" tIns="91425" rIns="91425" bIns="91425" anchor="t" anchorCtr="0">
            <a:spAutoFit/>
          </a:bodyPr>
          <a:lstStyle/>
          <a:p>
            <a:pPr marL="457200" lvl="0" indent="-419100" rtl="0">
              <a:spcBef>
                <a:spcPts val="0"/>
              </a:spcBef>
              <a:buClr>
                <a:schemeClr val="dk1"/>
              </a:buClr>
              <a:buSzPct val="100000"/>
              <a:buFont typeface="Arial"/>
              <a:buAutoNum type="arabicPeriod"/>
            </a:pPr>
            <a:r>
              <a:rPr lang="en" dirty="0"/>
              <a:t>How can NOAA partners help complete our mission?</a:t>
            </a:r>
          </a:p>
          <a:p>
            <a:pPr marL="457200" lvl="0" indent="-419100" rtl="0">
              <a:spcBef>
                <a:spcPts val="0"/>
              </a:spcBef>
              <a:buClr>
                <a:schemeClr val="dk1"/>
              </a:buClr>
              <a:buSzPct val="100000"/>
              <a:buFont typeface="Arial"/>
              <a:buAutoNum type="arabicPeriod"/>
            </a:pPr>
            <a:r>
              <a:rPr lang="en" dirty="0"/>
              <a:t>In what ways does NOAA </a:t>
            </a:r>
            <a:r>
              <a:rPr lang="en" dirty="0" smtClean="0"/>
              <a:t>maximize its Education partnerships</a:t>
            </a:r>
            <a:r>
              <a:rPr lang="en" dirty="0"/>
              <a:t>?</a:t>
            </a:r>
          </a:p>
          <a:p>
            <a:pPr marL="457200" lvl="0" indent="-419100" rtl="0">
              <a:spcBef>
                <a:spcPts val="0"/>
              </a:spcBef>
              <a:buClr>
                <a:schemeClr val="dk1"/>
              </a:buClr>
              <a:buSzPct val="100000"/>
              <a:buFont typeface="Arial"/>
              <a:buAutoNum type="arabicPeriod"/>
            </a:pPr>
            <a:r>
              <a:rPr lang="en" dirty="0"/>
              <a:t>What </a:t>
            </a:r>
            <a:r>
              <a:rPr lang="en" dirty="0" smtClean="0"/>
              <a:t>commonalities are shared by NOAA Education high-return partnerships?</a:t>
            </a:r>
            <a:endParaRPr lang="en" dirty="0"/>
          </a:p>
          <a:p>
            <a:pPr marL="457200" lvl="0" indent="-419100" rtl="0">
              <a:spcBef>
                <a:spcPts val="0"/>
              </a:spcBef>
              <a:buClr>
                <a:schemeClr val="dk1"/>
              </a:buClr>
              <a:buSzPct val="100000"/>
              <a:buFont typeface="Arial"/>
              <a:buAutoNum type="arabicPeriod"/>
            </a:pPr>
            <a:r>
              <a:rPr lang="en" dirty="0"/>
              <a:t>What tools and </a:t>
            </a:r>
            <a:r>
              <a:rPr lang="en" dirty="0" smtClean="0"/>
              <a:t>strategies are needed to foster </a:t>
            </a:r>
            <a:r>
              <a:rPr lang="en" dirty="0"/>
              <a:t>an effective NOAA partnership portfolio?</a:t>
            </a:r>
          </a:p>
          <a:p>
            <a:pPr lvl="0" rtl="0">
              <a:spcBef>
                <a:spcPts val="0"/>
              </a:spcBef>
              <a:buClr>
                <a:schemeClr val="dk1"/>
              </a:buClr>
              <a:buFont typeface="Arial"/>
              <a:buNone/>
            </a:pPr>
            <a:endParaRPr dirty="0"/>
          </a:p>
          <a:p>
            <a:pPr lvl="0" rtl="0">
              <a:spcBef>
                <a:spcPts val="0"/>
              </a:spcBef>
              <a:buNone/>
            </a:pPr>
            <a:endParaRPr dirty="0"/>
          </a:p>
        </p:txBody>
      </p:sp>
      <p:cxnSp>
        <p:nvCxnSpPr>
          <p:cNvPr id="63" name="Shape 63"/>
          <p:cNvCxnSpPr/>
          <p:nvPr/>
        </p:nvCxnSpPr>
        <p:spPr>
          <a:xfrm>
            <a:off x="467550" y="1438575"/>
            <a:ext cx="8244900" cy="0"/>
          </a:xfrm>
          <a:prstGeom prst="straightConnector1">
            <a:avLst/>
          </a:prstGeom>
          <a:noFill/>
          <a:ln w="19050" cap="flat">
            <a:solidFill>
              <a:srgbClr val="9FC5E8"/>
            </a:solidFill>
            <a:prstDash val="solid"/>
            <a:round/>
            <a:headEnd type="none" w="lg" len="lg"/>
            <a:tailEnd type="none" w="lg" len="lg"/>
          </a:ln>
        </p:spPr>
      </p:cxnSp>
      <p:pic>
        <p:nvPicPr>
          <p:cNvPr id="65" name="Shape 65"/>
          <p:cNvPicPr preferRelativeResize="0"/>
          <p:nvPr/>
        </p:nvPicPr>
        <p:blipFill>
          <a:blip r:embed="rId3">
            <a:alphaModFix/>
          </a:blip>
          <a:stretch>
            <a:fillRect/>
          </a:stretch>
        </p:blipFill>
        <p:spPr>
          <a:xfrm>
            <a:off x="8480150" y="6218426"/>
            <a:ext cx="663900" cy="666511"/>
          </a:xfrm>
          <a:prstGeom prst="rect">
            <a:avLst/>
          </a:prstGeom>
          <a:noFill/>
          <a:ln>
            <a:noFill/>
          </a:ln>
        </p:spPr>
      </p:pic>
      <p:pic>
        <p:nvPicPr>
          <p:cNvPr id="66" name="Shape 66"/>
          <p:cNvPicPr preferRelativeResize="0"/>
          <p:nvPr/>
        </p:nvPicPr>
        <p:blipFill>
          <a:blip r:embed="rId4">
            <a:alphaModFix/>
          </a:blip>
          <a:stretch>
            <a:fillRect/>
          </a:stretch>
        </p:blipFill>
        <p:spPr>
          <a:xfrm>
            <a:off x="7816250" y="6223425"/>
            <a:ext cx="663899" cy="656524"/>
          </a:xfrm>
          <a:prstGeom prst="rect">
            <a:avLst/>
          </a:prstGeom>
          <a:noFill/>
          <a:ln>
            <a:noFill/>
          </a:ln>
        </p:spPr>
      </p:pic>
      <p:sp>
        <p:nvSpPr>
          <p:cNvPr id="67" name="Shape 67"/>
          <p:cNvSpPr/>
          <p:nvPr/>
        </p:nvSpPr>
        <p:spPr>
          <a:xfrm>
            <a:off x="1013450" y="1438575"/>
            <a:ext cx="8130600" cy="161699"/>
          </a:xfrm>
          <a:prstGeom prst="rect">
            <a:avLst/>
          </a:prstGeom>
          <a:solidFill>
            <a:srgbClr val="00A3E3"/>
          </a:solidFill>
          <a:ln w="19050" cap="flat">
            <a:solidFill>
              <a:srgbClr val="00A3E3"/>
            </a:solidFill>
            <a:prstDash val="solid"/>
            <a:round/>
            <a:headEnd type="none" w="med" len="med"/>
            <a:tailEnd type="none" w="med" len="med"/>
          </a:ln>
        </p:spPr>
        <p:txBody>
          <a:bodyPr lIns="91425" tIns="91425" rIns="91425" bIns="91425" anchor="ctr" anchorCtr="0">
            <a:spAutoFit/>
          </a:bodyPr>
          <a:lstStyle/>
          <a:p>
            <a:pPr lvl="0">
              <a:spcBef>
                <a:spcPts val="0"/>
              </a:spcBef>
              <a:buNone/>
            </a:pPr>
            <a:endParaRPr/>
          </a:p>
        </p:txBody>
      </p:sp>
      <p:sp>
        <p:nvSpPr>
          <p:cNvPr id="68" name="Shape 68"/>
          <p:cNvSpPr/>
          <p:nvPr/>
        </p:nvSpPr>
        <p:spPr>
          <a:xfrm>
            <a:off x="0" y="1438575"/>
            <a:ext cx="942299" cy="161699"/>
          </a:xfrm>
          <a:prstGeom prst="rect">
            <a:avLst/>
          </a:prstGeom>
          <a:solidFill>
            <a:srgbClr val="0B5394"/>
          </a:solidFill>
          <a:ln w="19050" cap="flat">
            <a:solidFill>
              <a:srgbClr val="0B5394"/>
            </a:solidFill>
            <a:prstDash val="solid"/>
            <a:round/>
            <a:headEnd type="none" w="med" len="med"/>
            <a:tailEnd type="none" w="med" len="med"/>
          </a:ln>
        </p:spPr>
        <p:txBody>
          <a:bodyPr lIns="91425" tIns="91425" rIns="91425" bIns="91425" anchor="ctr" anchorCtr="0">
            <a:spAutoFit/>
          </a:bodyPr>
          <a:lstStyle/>
          <a:p>
            <a:pPr lvl="0" rtl="0">
              <a:spcBef>
                <a:spcPts val="0"/>
              </a:spcBef>
              <a:buNone/>
            </a:pPr>
            <a:endParaRPr sz="2400">
              <a:solidFill>
                <a:srgbClr val="F1C232"/>
              </a:solidFill>
            </a:endParaRPr>
          </a:p>
        </p:txBody>
      </p:sp>
    </p:spTree>
  </p:cSld>
  <p:clrMapOvr>
    <a:masterClrMapping/>
  </p:clrMapOvr>
  <p:transition spd="slow">
    <p:cu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72"/>
        <p:cNvGrpSpPr/>
        <p:nvPr/>
      </p:nvGrpSpPr>
      <p:grpSpPr>
        <a:xfrm>
          <a:off x="0" y="0"/>
          <a:ext cx="0" cy="0"/>
          <a:chOff x="0" y="0"/>
          <a:chExt cx="0" cy="0"/>
        </a:xfrm>
      </p:grpSpPr>
      <p:sp>
        <p:nvSpPr>
          <p:cNvPr id="73" name="Shape 73"/>
          <p:cNvSpPr txBox="1">
            <a:spLocks noGrp="1"/>
          </p:cNvSpPr>
          <p:nvPr>
            <p:ph type="title"/>
          </p:nvPr>
        </p:nvSpPr>
        <p:spPr>
          <a:xfrm>
            <a:off x="457200" y="679004"/>
            <a:ext cx="8229600" cy="738633"/>
          </a:xfrm>
          <a:prstGeom prst="rect">
            <a:avLst/>
          </a:prstGeom>
        </p:spPr>
        <p:txBody>
          <a:bodyPr lIns="91425" tIns="91425" rIns="91425" bIns="91425" anchor="b" anchorCtr="0">
            <a:spAutoFit/>
          </a:bodyPr>
          <a:lstStyle/>
          <a:p>
            <a:pPr lvl="0" algn="ctr" rtl="0">
              <a:spcBef>
                <a:spcPts val="0"/>
              </a:spcBef>
              <a:buNone/>
            </a:pPr>
            <a:r>
              <a:rPr lang="en" dirty="0">
                <a:solidFill>
                  <a:srgbClr val="000000"/>
                </a:solidFill>
              </a:rPr>
              <a:t>Methods</a:t>
            </a:r>
          </a:p>
        </p:txBody>
      </p:sp>
      <p:sp>
        <p:nvSpPr>
          <p:cNvPr id="74" name="Shape 74"/>
          <p:cNvSpPr txBox="1">
            <a:spLocks noGrp="1"/>
          </p:cNvSpPr>
          <p:nvPr>
            <p:ph type="body" idx="1"/>
          </p:nvPr>
        </p:nvSpPr>
        <p:spPr>
          <a:xfrm>
            <a:off x="457200" y="1600200"/>
            <a:ext cx="8229600" cy="5909280"/>
          </a:xfrm>
          <a:prstGeom prst="rect">
            <a:avLst/>
          </a:prstGeom>
        </p:spPr>
        <p:txBody>
          <a:bodyPr lIns="91425" tIns="91425" rIns="91425" bIns="91425" anchor="t" anchorCtr="0">
            <a:spAutoFit/>
          </a:bodyPr>
          <a:lstStyle/>
          <a:p>
            <a:pPr marL="457200" lvl="0" indent="-381000" rtl="0">
              <a:spcBef>
                <a:spcPts val="0"/>
              </a:spcBef>
              <a:buClr>
                <a:srgbClr val="191919"/>
              </a:buClr>
              <a:buSzPct val="100000"/>
              <a:buFont typeface="Arial"/>
              <a:buChar char="●"/>
            </a:pPr>
            <a:r>
              <a:rPr lang="en" sz="2400" dirty="0">
                <a:solidFill>
                  <a:srgbClr val="191919"/>
                </a:solidFill>
              </a:rPr>
              <a:t>Portfolio Review </a:t>
            </a:r>
          </a:p>
          <a:p>
            <a:pPr marL="914400" lvl="1" indent="-381000" rtl="0">
              <a:spcBef>
                <a:spcPts val="0"/>
              </a:spcBef>
              <a:buClr>
                <a:srgbClr val="191919"/>
              </a:buClr>
              <a:buSzPct val="80000"/>
              <a:buFont typeface="Arial"/>
              <a:buChar char="○"/>
            </a:pPr>
            <a:r>
              <a:rPr lang="en" dirty="0">
                <a:solidFill>
                  <a:srgbClr val="191919"/>
                </a:solidFill>
              </a:rPr>
              <a:t>A</a:t>
            </a:r>
            <a:r>
              <a:rPr lang="en" sz="2400" dirty="0">
                <a:solidFill>
                  <a:srgbClr val="191919"/>
                </a:solidFill>
              </a:rPr>
              <a:t>n internal evaluation of an agency’s portfolio efforts in relation to goals and outcomes.</a:t>
            </a:r>
          </a:p>
          <a:p>
            <a:pPr marL="914400" lvl="1" indent="-381000" rtl="0">
              <a:spcBef>
                <a:spcPts val="0"/>
              </a:spcBef>
              <a:buClr>
                <a:schemeClr val="dk1"/>
              </a:buClr>
              <a:buSzPct val="80000"/>
              <a:buFont typeface="Arial"/>
              <a:buChar char="○"/>
            </a:pPr>
            <a:r>
              <a:rPr lang="en" dirty="0"/>
              <a:t>Includes developing research questions, collecting and analyzing data, and developing actionable recommendations.</a:t>
            </a:r>
          </a:p>
          <a:p>
            <a:pPr marL="457200" lvl="0" indent="-381000" rtl="0">
              <a:spcBef>
                <a:spcPts val="0"/>
              </a:spcBef>
              <a:buClr>
                <a:srgbClr val="191919"/>
              </a:buClr>
              <a:buSzPct val="100000"/>
              <a:buFont typeface="Arial"/>
              <a:buChar char="●"/>
            </a:pPr>
            <a:r>
              <a:rPr lang="en" sz="2400" dirty="0">
                <a:solidFill>
                  <a:srgbClr val="191919"/>
                </a:solidFill>
              </a:rPr>
              <a:t>Partnerships Survey </a:t>
            </a:r>
          </a:p>
          <a:p>
            <a:pPr marL="914400" lvl="1" indent="-381000" rtl="0">
              <a:spcBef>
                <a:spcPts val="0"/>
              </a:spcBef>
              <a:buClr>
                <a:srgbClr val="191919"/>
              </a:buClr>
              <a:buSzPct val="80000"/>
              <a:buFont typeface="Arial"/>
              <a:buChar char="○"/>
            </a:pPr>
            <a:r>
              <a:rPr lang="en" dirty="0">
                <a:solidFill>
                  <a:srgbClr val="191919"/>
                </a:solidFill>
              </a:rPr>
              <a:t>Total number of responses in survey (n=67)</a:t>
            </a:r>
          </a:p>
          <a:p>
            <a:pPr marL="914400" lvl="1" indent="-381000" rtl="0">
              <a:spcBef>
                <a:spcPts val="0"/>
              </a:spcBef>
              <a:buClr>
                <a:srgbClr val="191919"/>
              </a:buClr>
              <a:buSzPct val="80000"/>
              <a:buFont typeface="Arial"/>
              <a:buChar char="○"/>
            </a:pPr>
            <a:r>
              <a:rPr lang="en" dirty="0" smtClean="0">
                <a:solidFill>
                  <a:srgbClr val="191919"/>
                </a:solidFill>
              </a:rPr>
              <a:t>NOAA Education </a:t>
            </a:r>
            <a:r>
              <a:rPr lang="en" dirty="0">
                <a:solidFill>
                  <a:srgbClr val="191919"/>
                </a:solidFill>
              </a:rPr>
              <a:t>Council members were asked to report on their Top 5 partnerships.</a:t>
            </a:r>
          </a:p>
          <a:p>
            <a:pPr marL="457200" lvl="0" indent="-381000" rtl="0">
              <a:spcBef>
                <a:spcPts val="0"/>
              </a:spcBef>
              <a:buClr>
                <a:srgbClr val="191919"/>
              </a:buClr>
              <a:buSzPct val="100000"/>
              <a:buFont typeface="Arial"/>
              <a:buChar char="●"/>
            </a:pPr>
            <a:r>
              <a:rPr lang="en" sz="2400" dirty="0">
                <a:solidFill>
                  <a:srgbClr val="191919"/>
                </a:solidFill>
              </a:rPr>
              <a:t>Case Studies</a:t>
            </a:r>
          </a:p>
          <a:p>
            <a:pPr marL="914400" lvl="1" indent="-381000" rtl="0">
              <a:spcBef>
                <a:spcPts val="0"/>
              </a:spcBef>
              <a:buClr>
                <a:srgbClr val="191919"/>
              </a:buClr>
              <a:buSzPct val="80000"/>
              <a:buFont typeface="Arial"/>
              <a:buChar char="○"/>
            </a:pPr>
            <a:r>
              <a:rPr lang="en" dirty="0">
                <a:solidFill>
                  <a:srgbClr val="191919"/>
                </a:solidFill>
              </a:rPr>
              <a:t>Identified based on survey data and working group members. </a:t>
            </a:r>
          </a:p>
          <a:p>
            <a:pPr marL="0" lvl="0" indent="0" rtl="0">
              <a:spcBef>
                <a:spcPts val="0"/>
              </a:spcBef>
              <a:buNone/>
            </a:pPr>
            <a:endParaRPr dirty="0">
              <a:solidFill>
                <a:srgbClr val="191919"/>
              </a:solidFill>
            </a:endParaRPr>
          </a:p>
          <a:p>
            <a:pPr marL="0" lvl="0" indent="0" rtl="0">
              <a:spcBef>
                <a:spcPts val="0"/>
              </a:spcBef>
              <a:buClr>
                <a:srgbClr val="000000"/>
              </a:buClr>
              <a:buNone/>
            </a:pPr>
            <a:endParaRPr dirty="0">
              <a:solidFill>
                <a:srgbClr val="000000"/>
              </a:solidFill>
            </a:endParaRPr>
          </a:p>
        </p:txBody>
      </p:sp>
      <p:cxnSp>
        <p:nvCxnSpPr>
          <p:cNvPr id="75" name="Shape 75"/>
          <p:cNvCxnSpPr/>
          <p:nvPr/>
        </p:nvCxnSpPr>
        <p:spPr>
          <a:xfrm>
            <a:off x="467550" y="1438575"/>
            <a:ext cx="8244900" cy="0"/>
          </a:xfrm>
          <a:prstGeom prst="straightConnector1">
            <a:avLst/>
          </a:prstGeom>
          <a:noFill/>
          <a:ln w="19050" cap="flat">
            <a:solidFill>
              <a:srgbClr val="9FC5E8"/>
            </a:solidFill>
            <a:prstDash val="solid"/>
            <a:round/>
            <a:headEnd type="none" w="lg" len="lg"/>
            <a:tailEnd type="none" w="lg" len="lg"/>
          </a:ln>
        </p:spPr>
      </p:cxnSp>
      <p:pic>
        <p:nvPicPr>
          <p:cNvPr id="77" name="Shape 77"/>
          <p:cNvPicPr preferRelativeResize="0"/>
          <p:nvPr/>
        </p:nvPicPr>
        <p:blipFill>
          <a:blip r:embed="rId3">
            <a:alphaModFix/>
          </a:blip>
          <a:stretch>
            <a:fillRect/>
          </a:stretch>
        </p:blipFill>
        <p:spPr>
          <a:xfrm>
            <a:off x="8480150" y="6218426"/>
            <a:ext cx="663900" cy="666511"/>
          </a:xfrm>
          <a:prstGeom prst="rect">
            <a:avLst/>
          </a:prstGeom>
          <a:noFill/>
          <a:ln>
            <a:noFill/>
          </a:ln>
        </p:spPr>
      </p:pic>
      <p:pic>
        <p:nvPicPr>
          <p:cNvPr id="78" name="Shape 78"/>
          <p:cNvPicPr preferRelativeResize="0"/>
          <p:nvPr/>
        </p:nvPicPr>
        <p:blipFill>
          <a:blip r:embed="rId4">
            <a:alphaModFix/>
          </a:blip>
          <a:stretch>
            <a:fillRect/>
          </a:stretch>
        </p:blipFill>
        <p:spPr>
          <a:xfrm>
            <a:off x="7816250" y="6223425"/>
            <a:ext cx="663899" cy="656524"/>
          </a:xfrm>
          <a:prstGeom prst="rect">
            <a:avLst/>
          </a:prstGeom>
          <a:noFill/>
          <a:ln>
            <a:noFill/>
          </a:ln>
        </p:spPr>
      </p:pic>
      <p:sp>
        <p:nvSpPr>
          <p:cNvPr id="79" name="Shape 79"/>
          <p:cNvSpPr/>
          <p:nvPr/>
        </p:nvSpPr>
        <p:spPr>
          <a:xfrm>
            <a:off x="1013450" y="1438575"/>
            <a:ext cx="8130600" cy="161699"/>
          </a:xfrm>
          <a:prstGeom prst="rect">
            <a:avLst/>
          </a:prstGeom>
          <a:solidFill>
            <a:srgbClr val="00A3E3"/>
          </a:solidFill>
          <a:ln w="19050" cap="flat">
            <a:solidFill>
              <a:srgbClr val="00A3E3"/>
            </a:solidFill>
            <a:prstDash val="solid"/>
            <a:round/>
            <a:headEnd type="none" w="med" len="med"/>
            <a:tailEnd type="none" w="med" len="med"/>
          </a:ln>
        </p:spPr>
        <p:txBody>
          <a:bodyPr lIns="91425" tIns="91425" rIns="91425" bIns="91425" anchor="ctr" anchorCtr="0">
            <a:spAutoFit/>
          </a:bodyPr>
          <a:lstStyle/>
          <a:p>
            <a:pPr>
              <a:spcBef>
                <a:spcPts val="0"/>
              </a:spcBef>
              <a:buNone/>
            </a:pPr>
            <a:endParaRPr/>
          </a:p>
        </p:txBody>
      </p:sp>
      <p:sp>
        <p:nvSpPr>
          <p:cNvPr id="80" name="Shape 80"/>
          <p:cNvSpPr/>
          <p:nvPr/>
        </p:nvSpPr>
        <p:spPr>
          <a:xfrm>
            <a:off x="0" y="1438575"/>
            <a:ext cx="942299" cy="161699"/>
          </a:xfrm>
          <a:prstGeom prst="rect">
            <a:avLst/>
          </a:prstGeom>
          <a:solidFill>
            <a:srgbClr val="0B5394"/>
          </a:solidFill>
          <a:ln w="19050" cap="flat">
            <a:solidFill>
              <a:srgbClr val="0B5394"/>
            </a:solidFill>
            <a:prstDash val="solid"/>
            <a:round/>
            <a:headEnd type="none" w="med" len="med"/>
            <a:tailEnd type="none" w="med" len="med"/>
          </a:ln>
        </p:spPr>
        <p:txBody>
          <a:bodyPr lIns="91425" tIns="91425" rIns="91425" bIns="91425" anchor="ctr" anchorCtr="0">
            <a:spAutoFit/>
          </a:bodyPr>
          <a:lstStyle/>
          <a:p>
            <a:pPr lvl="0" rtl="0">
              <a:spcBef>
                <a:spcPts val="0"/>
              </a:spcBef>
              <a:buNone/>
            </a:pPr>
            <a:endParaRPr sz="2400">
              <a:solidFill>
                <a:srgbClr val="F1C232"/>
              </a:solidFill>
            </a:endParaRPr>
          </a:p>
        </p:txBody>
      </p:sp>
    </p:spTree>
  </p:cSld>
  <p:clrMapOvr>
    <a:masterClrMapping/>
  </p:clrMapOvr>
  <p:transition spd="slow">
    <p:cut/>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2"/>
        <p:cNvGrpSpPr/>
        <p:nvPr/>
      </p:nvGrpSpPr>
      <p:grpSpPr>
        <a:xfrm>
          <a:off x="0" y="0"/>
          <a:ext cx="0" cy="0"/>
          <a:chOff x="0" y="0"/>
          <a:chExt cx="0" cy="0"/>
        </a:xfrm>
      </p:grpSpPr>
      <p:sp>
        <p:nvSpPr>
          <p:cNvPr id="73" name="Shape 73"/>
          <p:cNvSpPr txBox="1">
            <a:spLocks noGrp="1"/>
          </p:cNvSpPr>
          <p:nvPr>
            <p:ph type="title"/>
          </p:nvPr>
        </p:nvSpPr>
        <p:spPr>
          <a:xfrm>
            <a:off x="457200" y="679004"/>
            <a:ext cx="8229600" cy="738633"/>
          </a:xfrm>
          <a:prstGeom prst="rect">
            <a:avLst/>
          </a:prstGeom>
        </p:spPr>
        <p:txBody>
          <a:bodyPr lIns="91425" tIns="91425" rIns="91425" bIns="91425" anchor="b" anchorCtr="0">
            <a:spAutoFit/>
          </a:bodyPr>
          <a:lstStyle/>
          <a:p>
            <a:pPr lvl="0" algn="ctr" rtl="0">
              <a:spcBef>
                <a:spcPts val="0"/>
              </a:spcBef>
              <a:buNone/>
            </a:pPr>
            <a:r>
              <a:rPr lang="en" dirty="0" smtClean="0">
                <a:solidFill>
                  <a:srgbClr val="000000"/>
                </a:solidFill>
              </a:rPr>
              <a:t>Evaluation Design</a:t>
            </a:r>
            <a:endParaRPr lang="en" dirty="0">
              <a:solidFill>
                <a:srgbClr val="000000"/>
              </a:solidFill>
            </a:endParaRPr>
          </a:p>
        </p:txBody>
      </p:sp>
      <p:sp>
        <p:nvSpPr>
          <p:cNvPr id="74" name="Shape 74"/>
          <p:cNvSpPr txBox="1">
            <a:spLocks noGrp="1"/>
          </p:cNvSpPr>
          <p:nvPr>
            <p:ph type="body" idx="1"/>
          </p:nvPr>
        </p:nvSpPr>
        <p:spPr>
          <a:xfrm>
            <a:off x="457200" y="1600200"/>
            <a:ext cx="8229600" cy="1107965"/>
          </a:xfrm>
          <a:prstGeom prst="rect">
            <a:avLst/>
          </a:prstGeom>
        </p:spPr>
        <p:txBody>
          <a:bodyPr lIns="91425" tIns="91425" rIns="91425" bIns="91425" anchor="t" anchorCtr="0">
            <a:spAutoFit/>
          </a:bodyPr>
          <a:lstStyle/>
          <a:p>
            <a:pPr marL="0" lvl="0" indent="0" rtl="0">
              <a:spcBef>
                <a:spcPts val="0"/>
              </a:spcBef>
              <a:buNone/>
            </a:pPr>
            <a:endParaRPr dirty="0">
              <a:solidFill>
                <a:srgbClr val="191919"/>
              </a:solidFill>
            </a:endParaRPr>
          </a:p>
          <a:p>
            <a:pPr marL="0" lvl="0" indent="0" rtl="0">
              <a:spcBef>
                <a:spcPts val="0"/>
              </a:spcBef>
              <a:buClr>
                <a:srgbClr val="000000"/>
              </a:buClr>
              <a:buNone/>
            </a:pPr>
            <a:endParaRPr dirty="0">
              <a:solidFill>
                <a:srgbClr val="000000"/>
              </a:solidFill>
            </a:endParaRPr>
          </a:p>
        </p:txBody>
      </p:sp>
      <p:cxnSp>
        <p:nvCxnSpPr>
          <p:cNvPr id="75" name="Shape 75"/>
          <p:cNvCxnSpPr/>
          <p:nvPr/>
        </p:nvCxnSpPr>
        <p:spPr>
          <a:xfrm>
            <a:off x="467550" y="1438575"/>
            <a:ext cx="8244900" cy="0"/>
          </a:xfrm>
          <a:prstGeom prst="straightConnector1">
            <a:avLst/>
          </a:prstGeom>
          <a:noFill/>
          <a:ln w="19050" cap="flat">
            <a:solidFill>
              <a:srgbClr val="9FC5E8"/>
            </a:solidFill>
            <a:prstDash val="solid"/>
            <a:round/>
            <a:headEnd type="none" w="lg" len="lg"/>
            <a:tailEnd type="none" w="lg" len="lg"/>
          </a:ln>
        </p:spPr>
      </p:cxnSp>
      <p:pic>
        <p:nvPicPr>
          <p:cNvPr id="77" name="Shape 77"/>
          <p:cNvPicPr preferRelativeResize="0"/>
          <p:nvPr/>
        </p:nvPicPr>
        <p:blipFill>
          <a:blip r:embed="rId3">
            <a:alphaModFix/>
          </a:blip>
          <a:stretch>
            <a:fillRect/>
          </a:stretch>
        </p:blipFill>
        <p:spPr>
          <a:xfrm>
            <a:off x="8480150" y="6218426"/>
            <a:ext cx="663900" cy="666511"/>
          </a:xfrm>
          <a:prstGeom prst="rect">
            <a:avLst/>
          </a:prstGeom>
          <a:noFill/>
          <a:ln>
            <a:noFill/>
          </a:ln>
        </p:spPr>
      </p:pic>
      <p:pic>
        <p:nvPicPr>
          <p:cNvPr id="78" name="Shape 78"/>
          <p:cNvPicPr preferRelativeResize="0"/>
          <p:nvPr/>
        </p:nvPicPr>
        <p:blipFill>
          <a:blip r:embed="rId4">
            <a:alphaModFix/>
          </a:blip>
          <a:stretch>
            <a:fillRect/>
          </a:stretch>
        </p:blipFill>
        <p:spPr>
          <a:xfrm>
            <a:off x="7816250" y="6223425"/>
            <a:ext cx="663899" cy="656524"/>
          </a:xfrm>
          <a:prstGeom prst="rect">
            <a:avLst/>
          </a:prstGeom>
          <a:noFill/>
          <a:ln>
            <a:noFill/>
          </a:ln>
        </p:spPr>
      </p:pic>
      <p:sp>
        <p:nvSpPr>
          <p:cNvPr id="79" name="Shape 79"/>
          <p:cNvSpPr/>
          <p:nvPr/>
        </p:nvSpPr>
        <p:spPr>
          <a:xfrm>
            <a:off x="1013450" y="1438575"/>
            <a:ext cx="8130600" cy="161699"/>
          </a:xfrm>
          <a:prstGeom prst="rect">
            <a:avLst/>
          </a:prstGeom>
          <a:solidFill>
            <a:srgbClr val="00A3E3"/>
          </a:solidFill>
          <a:ln w="19050" cap="flat">
            <a:solidFill>
              <a:srgbClr val="00A3E3"/>
            </a:solidFill>
            <a:prstDash val="solid"/>
            <a:round/>
            <a:headEnd type="none" w="med" len="med"/>
            <a:tailEnd type="none" w="med" len="med"/>
          </a:ln>
        </p:spPr>
        <p:txBody>
          <a:bodyPr lIns="91425" tIns="91425" rIns="91425" bIns="91425" anchor="ctr" anchorCtr="0">
            <a:spAutoFit/>
          </a:bodyPr>
          <a:lstStyle/>
          <a:p>
            <a:pPr>
              <a:spcBef>
                <a:spcPts val="0"/>
              </a:spcBef>
              <a:buNone/>
            </a:pPr>
            <a:endParaRPr/>
          </a:p>
        </p:txBody>
      </p:sp>
      <p:sp>
        <p:nvSpPr>
          <p:cNvPr id="80" name="Shape 80"/>
          <p:cNvSpPr/>
          <p:nvPr/>
        </p:nvSpPr>
        <p:spPr>
          <a:xfrm>
            <a:off x="0" y="1438575"/>
            <a:ext cx="942299" cy="161699"/>
          </a:xfrm>
          <a:prstGeom prst="rect">
            <a:avLst/>
          </a:prstGeom>
          <a:solidFill>
            <a:srgbClr val="0B5394"/>
          </a:solidFill>
          <a:ln w="19050" cap="flat">
            <a:solidFill>
              <a:srgbClr val="0B5394"/>
            </a:solidFill>
            <a:prstDash val="solid"/>
            <a:round/>
            <a:headEnd type="none" w="med" len="med"/>
            <a:tailEnd type="none" w="med" len="med"/>
          </a:ln>
        </p:spPr>
        <p:txBody>
          <a:bodyPr lIns="91425" tIns="91425" rIns="91425" bIns="91425" anchor="ctr" anchorCtr="0">
            <a:spAutoFit/>
          </a:bodyPr>
          <a:lstStyle/>
          <a:p>
            <a:pPr lvl="0" rtl="0">
              <a:spcBef>
                <a:spcPts val="0"/>
              </a:spcBef>
              <a:buNone/>
            </a:pPr>
            <a:endParaRPr sz="2400">
              <a:solidFill>
                <a:srgbClr val="F1C232"/>
              </a:solidFill>
            </a:endParaRPr>
          </a:p>
        </p:txBody>
      </p:sp>
      <p:pic>
        <p:nvPicPr>
          <p:cNvPr id="10" name="image20.png"/>
          <p:cNvPicPr/>
          <p:nvPr/>
        </p:nvPicPr>
        <p:blipFill>
          <a:blip r:embed="rId5"/>
          <a:srcRect/>
          <a:stretch>
            <a:fillRect/>
          </a:stretch>
        </p:blipFill>
        <p:spPr>
          <a:xfrm>
            <a:off x="927642" y="2590800"/>
            <a:ext cx="7030854" cy="2563495"/>
          </a:xfrm>
          <a:prstGeom prst="rect">
            <a:avLst/>
          </a:prstGeom>
          <a:ln/>
        </p:spPr>
      </p:pic>
    </p:spTree>
    <p:extLst>
      <p:ext uri="{BB962C8B-B14F-4D97-AF65-F5344CB8AC3E}">
        <p14:creationId xmlns:p14="http://schemas.microsoft.com/office/powerpoint/2010/main" val="1352542036"/>
      </p:ext>
    </p:extLst>
  </p:cSld>
  <p:clrMapOvr>
    <a:masterClrMapping/>
  </p:clrMapOvr>
  <p:transition spd="slow">
    <p:cu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72"/>
        <p:cNvGrpSpPr/>
        <p:nvPr/>
      </p:nvGrpSpPr>
      <p:grpSpPr>
        <a:xfrm>
          <a:off x="0" y="0"/>
          <a:ext cx="0" cy="0"/>
          <a:chOff x="0" y="0"/>
          <a:chExt cx="0" cy="0"/>
        </a:xfrm>
      </p:grpSpPr>
      <p:sp>
        <p:nvSpPr>
          <p:cNvPr id="73" name="Shape 73"/>
          <p:cNvSpPr txBox="1">
            <a:spLocks noGrp="1"/>
          </p:cNvSpPr>
          <p:nvPr>
            <p:ph type="title"/>
          </p:nvPr>
        </p:nvSpPr>
        <p:spPr>
          <a:xfrm>
            <a:off x="0" y="679004"/>
            <a:ext cx="9144050" cy="738633"/>
          </a:xfrm>
          <a:prstGeom prst="rect">
            <a:avLst/>
          </a:prstGeom>
        </p:spPr>
        <p:txBody>
          <a:bodyPr wrap="square" lIns="91425" tIns="91425" rIns="91425" bIns="91425" anchor="b" anchorCtr="0">
            <a:spAutoFit/>
          </a:bodyPr>
          <a:lstStyle/>
          <a:p>
            <a:pPr lvl="0" algn="ctr" rtl="0">
              <a:spcBef>
                <a:spcPts val="0"/>
              </a:spcBef>
              <a:buNone/>
            </a:pPr>
            <a:r>
              <a:rPr lang="en" dirty="0" smtClean="0">
                <a:solidFill>
                  <a:srgbClr val="000000"/>
                </a:solidFill>
              </a:rPr>
              <a:t>Guiding Questions-Survey Data Analysis</a:t>
            </a:r>
            <a:endParaRPr lang="en" dirty="0">
              <a:solidFill>
                <a:srgbClr val="000000"/>
              </a:solidFill>
            </a:endParaRPr>
          </a:p>
        </p:txBody>
      </p:sp>
      <p:sp>
        <p:nvSpPr>
          <p:cNvPr id="74" name="Shape 74"/>
          <p:cNvSpPr txBox="1">
            <a:spLocks noGrp="1"/>
          </p:cNvSpPr>
          <p:nvPr>
            <p:ph type="body" idx="1"/>
          </p:nvPr>
        </p:nvSpPr>
        <p:spPr>
          <a:xfrm>
            <a:off x="457200" y="1600200"/>
            <a:ext cx="8229600" cy="1107965"/>
          </a:xfrm>
          <a:prstGeom prst="rect">
            <a:avLst/>
          </a:prstGeom>
        </p:spPr>
        <p:txBody>
          <a:bodyPr lIns="91425" tIns="91425" rIns="91425" bIns="91425" anchor="t" anchorCtr="0">
            <a:spAutoFit/>
          </a:bodyPr>
          <a:lstStyle/>
          <a:p>
            <a:pPr marL="0" lvl="0" indent="0" rtl="0">
              <a:spcBef>
                <a:spcPts val="0"/>
              </a:spcBef>
              <a:buNone/>
            </a:pPr>
            <a:endParaRPr dirty="0">
              <a:solidFill>
                <a:srgbClr val="191919"/>
              </a:solidFill>
            </a:endParaRPr>
          </a:p>
          <a:p>
            <a:pPr marL="0" lvl="0" indent="0" rtl="0">
              <a:spcBef>
                <a:spcPts val="0"/>
              </a:spcBef>
              <a:buClr>
                <a:srgbClr val="000000"/>
              </a:buClr>
              <a:buNone/>
            </a:pPr>
            <a:endParaRPr dirty="0">
              <a:solidFill>
                <a:srgbClr val="000000"/>
              </a:solidFill>
            </a:endParaRPr>
          </a:p>
        </p:txBody>
      </p:sp>
      <p:cxnSp>
        <p:nvCxnSpPr>
          <p:cNvPr id="75" name="Shape 75"/>
          <p:cNvCxnSpPr/>
          <p:nvPr/>
        </p:nvCxnSpPr>
        <p:spPr>
          <a:xfrm>
            <a:off x="467550" y="1438575"/>
            <a:ext cx="8244900" cy="0"/>
          </a:xfrm>
          <a:prstGeom prst="straightConnector1">
            <a:avLst/>
          </a:prstGeom>
          <a:noFill/>
          <a:ln w="19050" cap="flat">
            <a:solidFill>
              <a:srgbClr val="9FC5E8"/>
            </a:solidFill>
            <a:prstDash val="solid"/>
            <a:round/>
            <a:headEnd type="none" w="lg" len="lg"/>
            <a:tailEnd type="none" w="lg" len="lg"/>
          </a:ln>
        </p:spPr>
      </p:cxnSp>
      <p:pic>
        <p:nvPicPr>
          <p:cNvPr id="77" name="Shape 77"/>
          <p:cNvPicPr preferRelativeResize="0"/>
          <p:nvPr/>
        </p:nvPicPr>
        <p:blipFill>
          <a:blip r:embed="rId3">
            <a:alphaModFix/>
          </a:blip>
          <a:stretch>
            <a:fillRect/>
          </a:stretch>
        </p:blipFill>
        <p:spPr>
          <a:xfrm>
            <a:off x="8480150" y="6218426"/>
            <a:ext cx="663900" cy="666511"/>
          </a:xfrm>
          <a:prstGeom prst="rect">
            <a:avLst/>
          </a:prstGeom>
          <a:noFill/>
          <a:ln>
            <a:noFill/>
          </a:ln>
        </p:spPr>
      </p:pic>
      <p:pic>
        <p:nvPicPr>
          <p:cNvPr id="78" name="Shape 78"/>
          <p:cNvPicPr preferRelativeResize="0"/>
          <p:nvPr/>
        </p:nvPicPr>
        <p:blipFill>
          <a:blip r:embed="rId4">
            <a:alphaModFix/>
          </a:blip>
          <a:stretch>
            <a:fillRect/>
          </a:stretch>
        </p:blipFill>
        <p:spPr>
          <a:xfrm>
            <a:off x="7816250" y="6223425"/>
            <a:ext cx="663899" cy="656524"/>
          </a:xfrm>
          <a:prstGeom prst="rect">
            <a:avLst/>
          </a:prstGeom>
          <a:noFill/>
          <a:ln>
            <a:noFill/>
          </a:ln>
        </p:spPr>
      </p:pic>
      <p:sp>
        <p:nvSpPr>
          <p:cNvPr id="79" name="Shape 79"/>
          <p:cNvSpPr/>
          <p:nvPr/>
        </p:nvSpPr>
        <p:spPr>
          <a:xfrm>
            <a:off x="1013450" y="1438575"/>
            <a:ext cx="8130600" cy="161699"/>
          </a:xfrm>
          <a:prstGeom prst="rect">
            <a:avLst/>
          </a:prstGeom>
          <a:solidFill>
            <a:srgbClr val="00A3E3"/>
          </a:solidFill>
          <a:ln w="19050" cap="flat">
            <a:solidFill>
              <a:srgbClr val="00A3E3"/>
            </a:solidFill>
            <a:prstDash val="solid"/>
            <a:round/>
            <a:headEnd type="none" w="med" len="med"/>
            <a:tailEnd type="none" w="med" len="med"/>
          </a:ln>
        </p:spPr>
        <p:txBody>
          <a:bodyPr lIns="91425" tIns="91425" rIns="91425" bIns="91425" anchor="ctr" anchorCtr="0">
            <a:spAutoFit/>
          </a:bodyPr>
          <a:lstStyle/>
          <a:p>
            <a:pPr>
              <a:spcBef>
                <a:spcPts val="0"/>
              </a:spcBef>
              <a:buNone/>
            </a:pPr>
            <a:endParaRPr/>
          </a:p>
        </p:txBody>
      </p:sp>
      <p:sp>
        <p:nvSpPr>
          <p:cNvPr id="80" name="Shape 80"/>
          <p:cNvSpPr/>
          <p:nvPr/>
        </p:nvSpPr>
        <p:spPr>
          <a:xfrm>
            <a:off x="0" y="1438575"/>
            <a:ext cx="942299" cy="161699"/>
          </a:xfrm>
          <a:prstGeom prst="rect">
            <a:avLst/>
          </a:prstGeom>
          <a:solidFill>
            <a:srgbClr val="0B5394"/>
          </a:solidFill>
          <a:ln w="19050" cap="flat">
            <a:solidFill>
              <a:srgbClr val="0B5394"/>
            </a:solidFill>
            <a:prstDash val="solid"/>
            <a:round/>
            <a:headEnd type="none" w="med" len="med"/>
            <a:tailEnd type="none" w="med" len="med"/>
          </a:ln>
        </p:spPr>
        <p:txBody>
          <a:bodyPr lIns="91425" tIns="91425" rIns="91425" bIns="91425" anchor="ctr" anchorCtr="0">
            <a:spAutoFit/>
          </a:bodyPr>
          <a:lstStyle/>
          <a:p>
            <a:pPr lvl="0" rtl="0">
              <a:spcBef>
                <a:spcPts val="0"/>
              </a:spcBef>
              <a:buNone/>
            </a:pPr>
            <a:endParaRPr sz="2400">
              <a:solidFill>
                <a:srgbClr val="F1C232"/>
              </a:solidFill>
            </a:endParaRPr>
          </a:p>
        </p:txBody>
      </p:sp>
      <p:sp>
        <p:nvSpPr>
          <p:cNvPr id="2" name="TextBox 1"/>
          <p:cNvSpPr txBox="1"/>
          <p:nvPr/>
        </p:nvSpPr>
        <p:spPr>
          <a:xfrm>
            <a:off x="304800" y="1744505"/>
            <a:ext cx="8507300" cy="4801314"/>
          </a:xfrm>
          <a:prstGeom prst="rect">
            <a:avLst/>
          </a:prstGeom>
          <a:noFill/>
        </p:spPr>
        <p:txBody>
          <a:bodyPr wrap="square" rtlCol="0">
            <a:spAutoFit/>
          </a:bodyPr>
          <a:lstStyle/>
          <a:p>
            <a:pPr marL="342900" indent="-342900">
              <a:buAutoNum type="arabicPeriod"/>
            </a:pPr>
            <a:r>
              <a:rPr lang="en-US" sz="1800" dirty="0" smtClean="0"/>
              <a:t>With whom does NOAA Education partner?</a:t>
            </a:r>
          </a:p>
          <a:p>
            <a:pPr marL="342900" indent="-342900">
              <a:buAutoNum type="arabicPeriod"/>
            </a:pPr>
            <a:r>
              <a:rPr lang="en-US" sz="1800" dirty="0" smtClean="0"/>
              <a:t>What types of institutions are represented in NOAA Education partnerships?</a:t>
            </a:r>
          </a:p>
          <a:p>
            <a:pPr marL="342900" indent="-342900">
              <a:buAutoNum type="arabicPeriod"/>
            </a:pPr>
            <a:r>
              <a:rPr lang="en-US" sz="1800" dirty="0" smtClean="0"/>
              <a:t>How does NOAA Education formalize partnerships?</a:t>
            </a:r>
          </a:p>
          <a:p>
            <a:pPr marL="342900" indent="-342900">
              <a:buAutoNum type="arabicPeriod"/>
            </a:pPr>
            <a:r>
              <a:rPr lang="en-US" sz="1800" dirty="0" smtClean="0"/>
              <a:t>What is the current status of NOAA Education partnerships?</a:t>
            </a:r>
          </a:p>
          <a:p>
            <a:pPr marL="342900" indent="-342900">
              <a:buAutoNum type="arabicPeriod"/>
            </a:pPr>
            <a:r>
              <a:rPr lang="en-US" sz="1800" dirty="0" smtClean="0"/>
              <a:t>How long have NOAA Education partnerships been in place?</a:t>
            </a:r>
          </a:p>
          <a:p>
            <a:pPr marL="342900" indent="-342900">
              <a:buAutoNum type="arabicPeriod"/>
            </a:pPr>
            <a:r>
              <a:rPr lang="en-US" sz="1800" dirty="0" smtClean="0"/>
              <a:t>Where are NOAA Education partners?</a:t>
            </a:r>
          </a:p>
          <a:p>
            <a:pPr marL="342900" indent="-342900">
              <a:buAutoNum type="arabicPeriod"/>
            </a:pPr>
            <a:r>
              <a:rPr lang="en-US" sz="1800" dirty="0" smtClean="0"/>
              <a:t>How much funding has NOAA contributed to the partnership?</a:t>
            </a:r>
          </a:p>
          <a:p>
            <a:pPr marL="342900" indent="-342900">
              <a:buFontTx/>
              <a:buAutoNum type="arabicPeriod"/>
            </a:pPr>
            <a:r>
              <a:rPr lang="en-US" sz="1800" dirty="0" smtClean="0"/>
              <a:t>How much staff time has </a:t>
            </a:r>
            <a:r>
              <a:rPr lang="en-US" sz="1800" dirty="0"/>
              <a:t>NOAA contributed to the partnership?</a:t>
            </a:r>
          </a:p>
          <a:p>
            <a:pPr marL="342900" indent="-342900">
              <a:buAutoNum type="arabicPeriod"/>
            </a:pPr>
            <a:r>
              <a:rPr lang="en-US" sz="1800" dirty="0" smtClean="0"/>
              <a:t>Does the partner share NOAA Education goals and objectives?</a:t>
            </a:r>
          </a:p>
          <a:p>
            <a:pPr marL="342900" indent="-342900">
              <a:buAutoNum type="arabicPeriod"/>
            </a:pPr>
            <a:r>
              <a:rPr lang="en-US" sz="1800" dirty="0" smtClean="0"/>
              <a:t>Does the partnership align with NOAA Education output measures?</a:t>
            </a:r>
          </a:p>
          <a:p>
            <a:pPr marL="342900" indent="-342900">
              <a:buAutoNum type="arabicPeriod"/>
            </a:pPr>
            <a:r>
              <a:rPr lang="en-US" sz="1800" dirty="0" smtClean="0"/>
              <a:t>Does the partnership allow NOAA to reach new audiences?</a:t>
            </a:r>
          </a:p>
          <a:p>
            <a:pPr marL="342900" indent="-342900">
              <a:buAutoNum type="arabicPeriod"/>
            </a:pPr>
            <a:r>
              <a:rPr lang="en-US" sz="1800" dirty="0" smtClean="0"/>
              <a:t>Does the partnership provide access to expertise, facilities, and technology NOAA does not have?</a:t>
            </a:r>
          </a:p>
          <a:p>
            <a:pPr marL="342900" indent="-342900">
              <a:buAutoNum type="arabicPeriod"/>
            </a:pPr>
            <a:r>
              <a:rPr lang="en-US" sz="1800" dirty="0" smtClean="0"/>
              <a:t>Does the partnership allow NOAA to provide unique expertise and/or opportunities?</a:t>
            </a:r>
          </a:p>
          <a:p>
            <a:pPr marL="342900" indent="-342900">
              <a:buAutoNum type="arabicPeriod"/>
            </a:pPr>
            <a:r>
              <a:rPr lang="en-US" sz="1800" dirty="0" smtClean="0"/>
              <a:t>Could the outputs and activities be achieved in the absence of the partnership?</a:t>
            </a:r>
          </a:p>
        </p:txBody>
      </p:sp>
    </p:spTree>
    <p:extLst>
      <p:ext uri="{BB962C8B-B14F-4D97-AF65-F5344CB8AC3E}">
        <p14:creationId xmlns:p14="http://schemas.microsoft.com/office/powerpoint/2010/main" val="3997963497"/>
      </p:ext>
    </p:extLst>
  </p:cSld>
  <p:clrMapOvr>
    <a:masterClrMapping/>
  </p:clrMapOvr>
  <p:transition spd="slow">
    <p:cut/>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188"/>
        <p:cNvGrpSpPr/>
        <p:nvPr/>
      </p:nvGrpSpPr>
      <p:grpSpPr>
        <a:xfrm>
          <a:off x="0" y="0"/>
          <a:ext cx="0" cy="0"/>
          <a:chOff x="0" y="0"/>
          <a:chExt cx="0" cy="0"/>
        </a:xfrm>
      </p:grpSpPr>
      <p:sp>
        <p:nvSpPr>
          <p:cNvPr id="189" name="Shape 189"/>
          <p:cNvSpPr txBox="1">
            <a:spLocks noGrp="1"/>
          </p:cNvSpPr>
          <p:nvPr>
            <p:ph type="title"/>
          </p:nvPr>
        </p:nvSpPr>
        <p:spPr>
          <a:xfrm>
            <a:off x="457200" y="679004"/>
            <a:ext cx="8229600" cy="738633"/>
          </a:xfrm>
          <a:prstGeom prst="rect">
            <a:avLst/>
          </a:prstGeom>
        </p:spPr>
        <p:txBody>
          <a:bodyPr lIns="91425" tIns="91425" rIns="91425" bIns="91425" anchor="b" anchorCtr="0">
            <a:spAutoFit/>
          </a:bodyPr>
          <a:lstStyle/>
          <a:p>
            <a:pPr lvl="0" algn="ctr" rtl="0">
              <a:spcBef>
                <a:spcPts val="0"/>
              </a:spcBef>
              <a:buNone/>
            </a:pPr>
            <a:r>
              <a:rPr lang="en" dirty="0">
                <a:solidFill>
                  <a:srgbClr val="000000"/>
                </a:solidFill>
              </a:rPr>
              <a:t>Case Studies: 3 Core Models</a:t>
            </a:r>
          </a:p>
        </p:txBody>
      </p:sp>
      <p:sp>
        <p:nvSpPr>
          <p:cNvPr id="190" name="Shape 190"/>
          <p:cNvSpPr txBox="1">
            <a:spLocks noGrp="1"/>
          </p:cNvSpPr>
          <p:nvPr>
            <p:ph type="body" idx="1"/>
          </p:nvPr>
        </p:nvSpPr>
        <p:spPr>
          <a:xfrm>
            <a:off x="457200" y="1600200"/>
            <a:ext cx="8229600" cy="4967700"/>
          </a:xfrm>
          <a:prstGeom prst="rect">
            <a:avLst/>
          </a:prstGeom>
        </p:spPr>
        <p:txBody>
          <a:bodyPr lIns="91425" tIns="91425" rIns="91425" bIns="91425" anchor="t" anchorCtr="0">
            <a:spAutoFit/>
          </a:bodyPr>
          <a:lstStyle/>
          <a:p>
            <a:pPr lvl="0" rtl="0">
              <a:spcBef>
                <a:spcPts val="0"/>
              </a:spcBef>
              <a:buNone/>
            </a:pPr>
            <a:r>
              <a:rPr lang="en"/>
              <a:t>Core Model 1: Partnerships with Informal Education Institutions</a:t>
            </a:r>
          </a:p>
          <a:p>
            <a:pPr lvl="0" rtl="0">
              <a:spcBef>
                <a:spcPts val="0"/>
              </a:spcBef>
              <a:buNone/>
            </a:pPr>
            <a:endParaRPr/>
          </a:p>
          <a:p>
            <a:pPr lvl="0" rtl="0">
              <a:spcBef>
                <a:spcPts val="0"/>
              </a:spcBef>
              <a:buNone/>
            </a:pPr>
            <a:r>
              <a:rPr lang="en"/>
              <a:t>Core Model 2: Partnerships with Non Profit Institutions</a:t>
            </a:r>
          </a:p>
          <a:p>
            <a:pPr lvl="0" rtl="0">
              <a:spcBef>
                <a:spcPts val="0"/>
              </a:spcBef>
              <a:buNone/>
            </a:pPr>
            <a:endParaRPr/>
          </a:p>
          <a:p>
            <a:pPr lvl="0" rtl="0">
              <a:spcBef>
                <a:spcPts val="0"/>
              </a:spcBef>
              <a:buClr>
                <a:schemeClr val="dk1"/>
              </a:buClr>
              <a:buSzPct val="36666"/>
              <a:buFont typeface="Arial"/>
              <a:buNone/>
            </a:pPr>
            <a:r>
              <a:rPr lang="en"/>
              <a:t>Core Model 3: Partnerships with a Focus on Local Issues</a:t>
            </a:r>
          </a:p>
          <a:p>
            <a:pPr lvl="0" rtl="0">
              <a:spcBef>
                <a:spcPts val="0"/>
              </a:spcBef>
              <a:buNone/>
            </a:pPr>
            <a:endParaRPr/>
          </a:p>
        </p:txBody>
      </p:sp>
      <p:cxnSp>
        <p:nvCxnSpPr>
          <p:cNvPr id="191" name="Shape 191"/>
          <p:cNvCxnSpPr/>
          <p:nvPr/>
        </p:nvCxnSpPr>
        <p:spPr>
          <a:xfrm>
            <a:off x="467550" y="1438575"/>
            <a:ext cx="8244900" cy="0"/>
          </a:xfrm>
          <a:prstGeom prst="straightConnector1">
            <a:avLst/>
          </a:prstGeom>
          <a:noFill/>
          <a:ln w="19050" cap="flat">
            <a:solidFill>
              <a:srgbClr val="9FC5E8"/>
            </a:solidFill>
            <a:prstDash val="solid"/>
            <a:round/>
            <a:headEnd type="none" w="lg" len="lg"/>
            <a:tailEnd type="none" w="lg" len="lg"/>
          </a:ln>
        </p:spPr>
      </p:cxnSp>
      <p:pic>
        <p:nvPicPr>
          <p:cNvPr id="193" name="Shape 193"/>
          <p:cNvPicPr preferRelativeResize="0"/>
          <p:nvPr/>
        </p:nvPicPr>
        <p:blipFill>
          <a:blip r:embed="rId3">
            <a:alphaModFix/>
          </a:blip>
          <a:stretch>
            <a:fillRect/>
          </a:stretch>
        </p:blipFill>
        <p:spPr>
          <a:xfrm>
            <a:off x="8480150" y="6218426"/>
            <a:ext cx="663900" cy="666511"/>
          </a:xfrm>
          <a:prstGeom prst="rect">
            <a:avLst/>
          </a:prstGeom>
          <a:noFill/>
          <a:ln>
            <a:noFill/>
          </a:ln>
        </p:spPr>
      </p:pic>
      <p:pic>
        <p:nvPicPr>
          <p:cNvPr id="194" name="Shape 194"/>
          <p:cNvPicPr preferRelativeResize="0"/>
          <p:nvPr/>
        </p:nvPicPr>
        <p:blipFill>
          <a:blip r:embed="rId4">
            <a:alphaModFix/>
          </a:blip>
          <a:stretch>
            <a:fillRect/>
          </a:stretch>
        </p:blipFill>
        <p:spPr>
          <a:xfrm>
            <a:off x="7816250" y="6223425"/>
            <a:ext cx="663899" cy="656524"/>
          </a:xfrm>
          <a:prstGeom prst="rect">
            <a:avLst/>
          </a:prstGeom>
          <a:noFill/>
          <a:ln>
            <a:noFill/>
          </a:ln>
        </p:spPr>
      </p:pic>
      <p:sp>
        <p:nvSpPr>
          <p:cNvPr id="195" name="Shape 195"/>
          <p:cNvSpPr/>
          <p:nvPr/>
        </p:nvSpPr>
        <p:spPr>
          <a:xfrm>
            <a:off x="1013450" y="1438575"/>
            <a:ext cx="8130600" cy="161699"/>
          </a:xfrm>
          <a:prstGeom prst="rect">
            <a:avLst/>
          </a:prstGeom>
          <a:solidFill>
            <a:srgbClr val="00A3E3"/>
          </a:solidFill>
          <a:ln w="19050" cap="flat">
            <a:solidFill>
              <a:srgbClr val="00A3E3"/>
            </a:solidFill>
            <a:prstDash val="solid"/>
            <a:round/>
            <a:headEnd type="none" w="med" len="med"/>
            <a:tailEnd type="none" w="med" len="med"/>
          </a:ln>
        </p:spPr>
        <p:txBody>
          <a:bodyPr lIns="91425" tIns="91425" rIns="91425" bIns="91425" anchor="ctr" anchorCtr="0">
            <a:spAutoFit/>
          </a:bodyPr>
          <a:lstStyle/>
          <a:p>
            <a:pPr>
              <a:spcBef>
                <a:spcPts val="0"/>
              </a:spcBef>
              <a:buNone/>
            </a:pPr>
            <a:endParaRPr/>
          </a:p>
        </p:txBody>
      </p:sp>
      <p:sp>
        <p:nvSpPr>
          <p:cNvPr id="196" name="Shape 196"/>
          <p:cNvSpPr/>
          <p:nvPr/>
        </p:nvSpPr>
        <p:spPr>
          <a:xfrm>
            <a:off x="0" y="1438575"/>
            <a:ext cx="942299" cy="161699"/>
          </a:xfrm>
          <a:prstGeom prst="rect">
            <a:avLst/>
          </a:prstGeom>
          <a:solidFill>
            <a:srgbClr val="0B5394"/>
          </a:solidFill>
          <a:ln w="19050" cap="flat">
            <a:solidFill>
              <a:srgbClr val="0B5394"/>
            </a:solidFill>
            <a:prstDash val="solid"/>
            <a:round/>
            <a:headEnd type="none" w="med" len="med"/>
            <a:tailEnd type="none" w="med" len="med"/>
          </a:ln>
        </p:spPr>
        <p:txBody>
          <a:bodyPr lIns="91425" tIns="91425" rIns="91425" bIns="91425" anchor="ctr" anchorCtr="0">
            <a:spAutoFit/>
          </a:bodyPr>
          <a:lstStyle/>
          <a:p>
            <a:pPr lvl="0" rtl="0">
              <a:spcBef>
                <a:spcPts val="0"/>
              </a:spcBef>
              <a:buNone/>
            </a:pPr>
            <a:endParaRPr sz="2400">
              <a:solidFill>
                <a:srgbClr val="F1C232"/>
              </a:solidFill>
            </a:endParaRPr>
          </a:p>
        </p:txBody>
      </p:sp>
    </p:spTree>
  </p:cSld>
  <p:clrMapOvr>
    <a:masterClrMapping/>
  </p:clrMapOvr>
  <p:transition spd="slow">
    <p:cut/>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200"/>
        <p:cNvGrpSpPr/>
        <p:nvPr/>
      </p:nvGrpSpPr>
      <p:grpSpPr>
        <a:xfrm>
          <a:off x="0" y="0"/>
          <a:ext cx="0" cy="0"/>
          <a:chOff x="0" y="0"/>
          <a:chExt cx="0" cy="0"/>
        </a:xfrm>
      </p:grpSpPr>
      <p:sp>
        <p:nvSpPr>
          <p:cNvPr id="201" name="Shape 201"/>
          <p:cNvSpPr txBox="1">
            <a:spLocks noGrp="1"/>
          </p:cNvSpPr>
          <p:nvPr>
            <p:ph type="title"/>
          </p:nvPr>
        </p:nvSpPr>
        <p:spPr>
          <a:xfrm>
            <a:off x="457200" y="274637"/>
            <a:ext cx="8229600" cy="1143000"/>
          </a:xfrm>
          <a:prstGeom prst="rect">
            <a:avLst/>
          </a:prstGeom>
        </p:spPr>
        <p:txBody>
          <a:bodyPr lIns="91425" tIns="91425" rIns="91425" bIns="91425" anchor="b" anchorCtr="0">
            <a:spAutoFit/>
          </a:bodyPr>
          <a:lstStyle/>
          <a:p>
            <a:pPr lvl="0" algn="ctr" rtl="0">
              <a:spcBef>
                <a:spcPts val="0"/>
              </a:spcBef>
              <a:buNone/>
            </a:pPr>
            <a:r>
              <a:rPr lang="en" sz="3000" dirty="0"/>
              <a:t>Core Model 1: </a:t>
            </a:r>
          </a:p>
          <a:p>
            <a:pPr lvl="0" algn="ctr" rtl="0">
              <a:spcBef>
                <a:spcPts val="0"/>
              </a:spcBef>
              <a:buNone/>
            </a:pPr>
            <a:r>
              <a:rPr lang="en" sz="3000" dirty="0"/>
              <a:t>Partnerships w/ Informal Ed. Institutions</a:t>
            </a:r>
          </a:p>
        </p:txBody>
      </p:sp>
      <p:sp>
        <p:nvSpPr>
          <p:cNvPr id="202" name="Shape 202"/>
          <p:cNvSpPr txBox="1">
            <a:spLocks noGrp="1"/>
          </p:cNvSpPr>
          <p:nvPr>
            <p:ph type="body" idx="1"/>
          </p:nvPr>
        </p:nvSpPr>
        <p:spPr>
          <a:xfrm>
            <a:off x="457200" y="1600200"/>
            <a:ext cx="8229600" cy="4893617"/>
          </a:xfrm>
          <a:prstGeom prst="rect">
            <a:avLst/>
          </a:prstGeom>
        </p:spPr>
        <p:txBody>
          <a:bodyPr lIns="91425" tIns="91425" rIns="91425" bIns="91425" anchor="t" anchorCtr="0">
            <a:spAutoFit/>
          </a:bodyPr>
          <a:lstStyle/>
          <a:p>
            <a:pPr>
              <a:buNone/>
            </a:pPr>
            <a:r>
              <a:rPr lang="en-US" sz="1800" b="1" dirty="0" smtClean="0"/>
              <a:t>Survey results: </a:t>
            </a:r>
            <a:r>
              <a:rPr lang="en-US" sz="1800" dirty="0" smtClean="0"/>
              <a:t>NOAA </a:t>
            </a:r>
            <a:r>
              <a:rPr lang="en-US" sz="1800" dirty="0"/>
              <a:t>Education programs have numerous partnerships with informal </a:t>
            </a:r>
            <a:r>
              <a:rPr lang="en-US" sz="1800" dirty="0" smtClean="0"/>
              <a:t>education institutions </a:t>
            </a:r>
            <a:r>
              <a:rPr lang="en-US" sz="1800" dirty="0"/>
              <a:t>(e.g., zoos, aquariums, </a:t>
            </a:r>
            <a:r>
              <a:rPr lang="en-US" sz="1800" dirty="0" smtClean="0"/>
              <a:t>museums); 32% of partnerships reported in the survey were of this type.</a:t>
            </a:r>
          </a:p>
          <a:p>
            <a:pPr>
              <a:buNone/>
            </a:pPr>
            <a:endParaRPr lang="en" sz="1800" b="1" dirty="0" smtClean="0"/>
          </a:p>
          <a:p>
            <a:pPr lvl="0" rtl="0">
              <a:spcBef>
                <a:spcPts val="0"/>
              </a:spcBef>
              <a:buNone/>
            </a:pPr>
            <a:r>
              <a:rPr lang="en" sz="1800" b="1" dirty="0" smtClean="0"/>
              <a:t>Partnerships </a:t>
            </a:r>
            <a:r>
              <a:rPr lang="en" sz="1800" b="1" dirty="0"/>
              <a:t>with informal education institutions help NOAA:</a:t>
            </a:r>
          </a:p>
          <a:p>
            <a:pPr lvl="0" rtl="0">
              <a:spcBef>
                <a:spcPts val="0"/>
              </a:spcBef>
              <a:buNone/>
            </a:pPr>
            <a:r>
              <a:rPr lang="en" sz="1800" dirty="0" smtClean="0"/>
              <a:t>1) increase </a:t>
            </a:r>
            <a:r>
              <a:rPr lang="en" sz="1800" dirty="0"/>
              <a:t>access/reach to broader audiences and diverse populations (some </a:t>
            </a:r>
            <a:endParaRPr lang="en" sz="1800" dirty="0" smtClean="0"/>
          </a:p>
          <a:p>
            <a:pPr lvl="0" rtl="0">
              <a:spcBef>
                <a:spcPts val="0"/>
              </a:spcBef>
              <a:buNone/>
            </a:pPr>
            <a:r>
              <a:rPr lang="en" sz="1800" dirty="0"/>
              <a:t> </a:t>
            </a:r>
            <a:r>
              <a:rPr lang="en" sz="1800" dirty="0" smtClean="0"/>
              <a:t>    of </a:t>
            </a:r>
            <a:r>
              <a:rPr lang="en" sz="1800" dirty="0"/>
              <a:t>which might not be reached in the absence of the partnership); </a:t>
            </a:r>
          </a:p>
          <a:p>
            <a:pPr lvl="0" rtl="0">
              <a:spcBef>
                <a:spcPts val="0"/>
              </a:spcBef>
              <a:buNone/>
            </a:pPr>
            <a:r>
              <a:rPr lang="en" sz="1800" dirty="0"/>
              <a:t>2) better distribute NOAA science, data, technology and issues important to </a:t>
            </a:r>
            <a:endParaRPr lang="en" sz="1800" dirty="0" smtClean="0"/>
          </a:p>
          <a:p>
            <a:pPr lvl="0" rtl="0">
              <a:spcBef>
                <a:spcPts val="0"/>
              </a:spcBef>
              <a:buNone/>
            </a:pPr>
            <a:r>
              <a:rPr lang="en" sz="1800" dirty="0"/>
              <a:t> </a:t>
            </a:r>
            <a:r>
              <a:rPr lang="en" sz="1800" dirty="0" smtClean="0"/>
              <a:t>   NOAA </a:t>
            </a:r>
            <a:r>
              <a:rPr lang="en" sz="1800" dirty="0"/>
              <a:t>(e.g., via exhibits, websites); and </a:t>
            </a:r>
          </a:p>
          <a:p>
            <a:pPr lvl="0" rtl="0">
              <a:spcBef>
                <a:spcPts val="0"/>
              </a:spcBef>
              <a:buNone/>
            </a:pPr>
            <a:r>
              <a:rPr lang="en" sz="1800" dirty="0"/>
              <a:t>3) facilitate broader impacts of NOAA science and scientists. </a:t>
            </a:r>
          </a:p>
          <a:p>
            <a:pPr lvl="0" rtl="0">
              <a:spcBef>
                <a:spcPts val="0"/>
              </a:spcBef>
              <a:buNone/>
            </a:pPr>
            <a:endParaRPr sz="1800" dirty="0"/>
          </a:p>
          <a:p>
            <a:pPr lvl="0" rtl="0">
              <a:spcBef>
                <a:spcPts val="0"/>
              </a:spcBef>
              <a:buClr>
                <a:schemeClr val="dk1"/>
              </a:buClr>
              <a:buSzPct val="61111"/>
              <a:buFont typeface="Arial"/>
              <a:buNone/>
            </a:pPr>
            <a:r>
              <a:rPr lang="en" sz="1800" b="1" dirty="0"/>
              <a:t>Key components to success include:</a:t>
            </a:r>
          </a:p>
          <a:p>
            <a:pPr lvl="0" rtl="0">
              <a:spcBef>
                <a:spcPts val="0"/>
              </a:spcBef>
              <a:buNone/>
            </a:pPr>
            <a:r>
              <a:rPr lang="en" sz="1800" dirty="0"/>
              <a:t>- </a:t>
            </a:r>
            <a:r>
              <a:rPr lang="en" sz="1800" dirty="0" smtClean="0"/>
              <a:t>Consistent communcation between </a:t>
            </a:r>
            <a:r>
              <a:rPr lang="en" sz="1800" dirty="0"/>
              <a:t>specific </a:t>
            </a:r>
            <a:r>
              <a:rPr lang="en" sz="1800" dirty="0" smtClean="0"/>
              <a:t>points </a:t>
            </a:r>
            <a:r>
              <a:rPr lang="en" sz="1800" dirty="0"/>
              <a:t>of contact for each partner</a:t>
            </a:r>
          </a:p>
          <a:p>
            <a:pPr lvl="0" rtl="0">
              <a:spcBef>
                <a:spcPts val="0"/>
              </a:spcBef>
              <a:buNone/>
            </a:pPr>
            <a:endParaRPr sz="1800" dirty="0"/>
          </a:p>
          <a:p>
            <a:pPr marL="457200" lvl="0" indent="-342900" rtl="0">
              <a:spcBef>
                <a:spcPts val="0"/>
              </a:spcBef>
              <a:buClr>
                <a:schemeClr val="dk1"/>
              </a:buClr>
              <a:buSzPct val="100000"/>
              <a:buFont typeface="Arial"/>
              <a:buChar char="●"/>
            </a:pPr>
            <a:r>
              <a:rPr lang="en" sz="1800" dirty="0"/>
              <a:t>Example 1A: NOAA and the Exploratorium</a:t>
            </a:r>
          </a:p>
          <a:p>
            <a:pPr marL="457200" lvl="0" indent="-342900" rtl="0">
              <a:spcBef>
                <a:spcPts val="0"/>
              </a:spcBef>
              <a:buClr>
                <a:schemeClr val="dk1"/>
              </a:buClr>
              <a:buSzPct val="100000"/>
              <a:buFont typeface="Arial"/>
              <a:buChar char="●"/>
            </a:pPr>
            <a:r>
              <a:rPr lang="en" sz="1800" dirty="0"/>
              <a:t>Example 1B: NOAA and the Oakland Museum of California (OMCA)</a:t>
            </a:r>
          </a:p>
          <a:p>
            <a:pPr marL="457200" lvl="0" indent="-342900" rtl="0">
              <a:spcBef>
                <a:spcPts val="0"/>
              </a:spcBef>
              <a:buClr>
                <a:schemeClr val="dk1"/>
              </a:buClr>
              <a:buSzPct val="100000"/>
              <a:buFont typeface="Arial"/>
              <a:buChar char="●"/>
            </a:pPr>
            <a:r>
              <a:rPr lang="en" sz="1800" dirty="0"/>
              <a:t>Example 1C: NOAA and Science on a Sphere (SOS</a:t>
            </a:r>
            <a:r>
              <a:rPr lang="en" sz="1800" dirty="0" smtClean="0"/>
              <a:t>)</a:t>
            </a:r>
            <a:endParaRPr sz="1800" dirty="0"/>
          </a:p>
        </p:txBody>
      </p:sp>
      <p:cxnSp>
        <p:nvCxnSpPr>
          <p:cNvPr id="203" name="Shape 203"/>
          <p:cNvCxnSpPr/>
          <p:nvPr/>
        </p:nvCxnSpPr>
        <p:spPr>
          <a:xfrm>
            <a:off x="467550" y="1438575"/>
            <a:ext cx="8244900" cy="0"/>
          </a:xfrm>
          <a:prstGeom prst="straightConnector1">
            <a:avLst/>
          </a:prstGeom>
          <a:noFill/>
          <a:ln w="19050" cap="flat">
            <a:solidFill>
              <a:srgbClr val="9FC5E8"/>
            </a:solidFill>
            <a:prstDash val="solid"/>
            <a:round/>
            <a:headEnd type="none" w="lg" len="lg"/>
            <a:tailEnd type="none" w="lg" len="lg"/>
          </a:ln>
        </p:spPr>
      </p:cxnSp>
      <p:pic>
        <p:nvPicPr>
          <p:cNvPr id="205" name="Shape 205"/>
          <p:cNvPicPr preferRelativeResize="0"/>
          <p:nvPr/>
        </p:nvPicPr>
        <p:blipFill>
          <a:blip r:embed="rId3">
            <a:alphaModFix/>
          </a:blip>
          <a:stretch>
            <a:fillRect/>
          </a:stretch>
        </p:blipFill>
        <p:spPr>
          <a:xfrm>
            <a:off x="8480150" y="6218426"/>
            <a:ext cx="663900" cy="666511"/>
          </a:xfrm>
          <a:prstGeom prst="rect">
            <a:avLst/>
          </a:prstGeom>
          <a:noFill/>
          <a:ln>
            <a:noFill/>
          </a:ln>
        </p:spPr>
      </p:pic>
      <p:pic>
        <p:nvPicPr>
          <p:cNvPr id="206" name="Shape 206"/>
          <p:cNvPicPr preferRelativeResize="0"/>
          <p:nvPr/>
        </p:nvPicPr>
        <p:blipFill>
          <a:blip r:embed="rId4">
            <a:alphaModFix/>
          </a:blip>
          <a:stretch>
            <a:fillRect/>
          </a:stretch>
        </p:blipFill>
        <p:spPr>
          <a:xfrm>
            <a:off x="7816250" y="6223425"/>
            <a:ext cx="663899" cy="656524"/>
          </a:xfrm>
          <a:prstGeom prst="rect">
            <a:avLst/>
          </a:prstGeom>
          <a:noFill/>
          <a:ln>
            <a:noFill/>
          </a:ln>
        </p:spPr>
      </p:pic>
      <p:sp>
        <p:nvSpPr>
          <p:cNvPr id="207" name="Shape 207"/>
          <p:cNvSpPr/>
          <p:nvPr/>
        </p:nvSpPr>
        <p:spPr>
          <a:xfrm>
            <a:off x="1013450" y="1438575"/>
            <a:ext cx="8130600" cy="161699"/>
          </a:xfrm>
          <a:prstGeom prst="rect">
            <a:avLst/>
          </a:prstGeom>
          <a:solidFill>
            <a:srgbClr val="00A3E3"/>
          </a:solidFill>
          <a:ln w="19050" cap="flat">
            <a:solidFill>
              <a:srgbClr val="00A3E3"/>
            </a:solidFill>
            <a:prstDash val="solid"/>
            <a:round/>
            <a:headEnd type="none" w="med" len="med"/>
            <a:tailEnd type="none" w="med" len="med"/>
          </a:ln>
        </p:spPr>
        <p:txBody>
          <a:bodyPr lIns="91425" tIns="91425" rIns="91425" bIns="91425" anchor="ctr" anchorCtr="0">
            <a:spAutoFit/>
          </a:bodyPr>
          <a:lstStyle/>
          <a:p>
            <a:pPr>
              <a:spcBef>
                <a:spcPts val="0"/>
              </a:spcBef>
              <a:buNone/>
            </a:pPr>
            <a:endParaRPr/>
          </a:p>
        </p:txBody>
      </p:sp>
      <p:sp>
        <p:nvSpPr>
          <p:cNvPr id="208" name="Shape 208"/>
          <p:cNvSpPr/>
          <p:nvPr/>
        </p:nvSpPr>
        <p:spPr>
          <a:xfrm>
            <a:off x="0" y="1438575"/>
            <a:ext cx="942299" cy="161699"/>
          </a:xfrm>
          <a:prstGeom prst="rect">
            <a:avLst/>
          </a:prstGeom>
          <a:solidFill>
            <a:srgbClr val="0B5394"/>
          </a:solidFill>
          <a:ln w="19050" cap="flat">
            <a:solidFill>
              <a:srgbClr val="0B5394"/>
            </a:solidFill>
            <a:prstDash val="solid"/>
            <a:round/>
            <a:headEnd type="none" w="med" len="med"/>
            <a:tailEnd type="none" w="med" len="med"/>
          </a:ln>
        </p:spPr>
        <p:txBody>
          <a:bodyPr lIns="91425" tIns="91425" rIns="91425" bIns="91425" anchor="ctr" anchorCtr="0">
            <a:spAutoFit/>
          </a:bodyPr>
          <a:lstStyle/>
          <a:p>
            <a:pPr lvl="0" rtl="0">
              <a:spcBef>
                <a:spcPts val="0"/>
              </a:spcBef>
              <a:buNone/>
            </a:pPr>
            <a:endParaRPr sz="2400">
              <a:solidFill>
                <a:srgbClr val="F1C232"/>
              </a:solidFill>
            </a:endParaRPr>
          </a:p>
        </p:txBody>
      </p:sp>
    </p:spTree>
  </p:cSld>
  <p:clrMapOvr>
    <a:masterClrMapping/>
  </p:clrMapOvr>
  <p:transition spd="slow">
    <p:cut/>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212"/>
        <p:cNvGrpSpPr/>
        <p:nvPr/>
      </p:nvGrpSpPr>
      <p:grpSpPr>
        <a:xfrm>
          <a:off x="0" y="0"/>
          <a:ext cx="0" cy="0"/>
          <a:chOff x="0" y="0"/>
          <a:chExt cx="0" cy="0"/>
        </a:xfrm>
      </p:grpSpPr>
      <p:sp>
        <p:nvSpPr>
          <p:cNvPr id="213" name="Shape 213"/>
          <p:cNvSpPr txBox="1">
            <a:spLocks noGrp="1"/>
          </p:cNvSpPr>
          <p:nvPr>
            <p:ph type="title"/>
          </p:nvPr>
        </p:nvSpPr>
        <p:spPr>
          <a:xfrm>
            <a:off x="457200" y="274637"/>
            <a:ext cx="8229600" cy="1143000"/>
          </a:xfrm>
          <a:prstGeom prst="rect">
            <a:avLst/>
          </a:prstGeom>
        </p:spPr>
        <p:txBody>
          <a:bodyPr lIns="91425" tIns="91425" rIns="91425" bIns="91425" anchor="b" anchorCtr="0">
            <a:spAutoFit/>
          </a:bodyPr>
          <a:lstStyle/>
          <a:p>
            <a:pPr lvl="0" algn="ctr" rtl="0">
              <a:spcBef>
                <a:spcPts val="0"/>
              </a:spcBef>
              <a:buNone/>
            </a:pPr>
            <a:r>
              <a:rPr lang="en" sz="3000" dirty="0"/>
              <a:t>Core Model 2: </a:t>
            </a:r>
          </a:p>
          <a:p>
            <a:pPr lvl="0" algn="ctr" rtl="0">
              <a:spcBef>
                <a:spcPts val="0"/>
              </a:spcBef>
              <a:buNone/>
            </a:pPr>
            <a:r>
              <a:rPr lang="en" sz="3000" dirty="0"/>
              <a:t>Partnerships with Non Profit Institutions</a:t>
            </a:r>
          </a:p>
        </p:txBody>
      </p:sp>
      <p:sp>
        <p:nvSpPr>
          <p:cNvPr id="214" name="Shape 214"/>
          <p:cNvSpPr txBox="1">
            <a:spLocks noGrp="1"/>
          </p:cNvSpPr>
          <p:nvPr>
            <p:ph type="body" idx="1"/>
          </p:nvPr>
        </p:nvSpPr>
        <p:spPr>
          <a:xfrm>
            <a:off x="228600" y="1600200"/>
            <a:ext cx="8583500" cy="5201394"/>
          </a:xfrm>
          <a:prstGeom prst="rect">
            <a:avLst/>
          </a:prstGeom>
        </p:spPr>
        <p:txBody>
          <a:bodyPr wrap="square" lIns="91425" tIns="91425" rIns="91425" bIns="91425" anchor="t" anchorCtr="0">
            <a:spAutoFit/>
          </a:bodyPr>
          <a:lstStyle/>
          <a:p>
            <a:pPr>
              <a:buNone/>
            </a:pPr>
            <a:r>
              <a:rPr lang="en-US" sz="1800" b="1" dirty="0"/>
              <a:t>Survey results: </a:t>
            </a:r>
            <a:r>
              <a:rPr lang="en-US" sz="1800" dirty="0"/>
              <a:t>NOAA Education programs </a:t>
            </a:r>
            <a:r>
              <a:rPr lang="en-US" sz="1800" dirty="0" smtClean="0"/>
              <a:t>have many </a:t>
            </a:r>
            <a:r>
              <a:rPr lang="en-US" sz="1800" dirty="0"/>
              <a:t>partnerships with </a:t>
            </a:r>
            <a:r>
              <a:rPr lang="en-US" sz="1800" dirty="0" smtClean="0"/>
              <a:t>non profit institutions; 25% </a:t>
            </a:r>
            <a:r>
              <a:rPr lang="en-US" sz="1800" dirty="0"/>
              <a:t>of partnerships reported in the survey were of this </a:t>
            </a:r>
            <a:r>
              <a:rPr lang="en-US" sz="1800" dirty="0" smtClean="0"/>
              <a:t>type, and have a m</a:t>
            </a:r>
            <a:r>
              <a:rPr lang="en" sz="1800" dirty="0" smtClean="0"/>
              <a:t>ore targeted audience (e.g., in-service teachers, students) and content </a:t>
            </a:r>
            <a:r>
              <a:rPr lang="en-US" sz="1800" dirty="0" smtClean="0"/>
              <a:t>(</a:t>
            </a:r>
            <a:r>
              <a:rPr lang="en-US" sz="1800" dirty="0"/>
              <a:t>e.g</a:t>
            </a:r>
            <a:r>
              <a:rPr lang="en-US" sz="1800" dirty="0" smtClean="0"/>
              <a:t>., atmospheric </a:t>
            </a:r>
            <a:r>
              <a:rPr lang="en-US" sz="1800" dirty="0"/>
              <a:t>and ocean science; surviving severe weather events</a:t>
            </a:r>
            <a:r>
              <a:rPr lang="en-US" sz="1800" dirty="0" smtClean="0"/>
              <a:t>).</a:t>
            </a:r>
            <a:endParaRPr lang="en" sz="1800" dirty="0" smtClean="0"/>
          </a:p>
          <a:p>
            <a:pPr>
              <a:buNone/>
            </a:pPr>
            <a:endParaRPr lang="en" sz="1800" dirty="0" smtClean="0"/>
          </a:p>
          <a:p>
            <a:pPr lvl="0" rtl="0">
              <a:spcBef>
                <a:spcPts val="0"/>
              </a:spcBef>
              <a:buNone/>
            </a:pPr>
            <a:r>
              <a:rPr lang="en" sz="1800" b="1" dirty="0" smtClean="0"/>
              <a:t>NOAA </a:t>
            </a:r>
            <a:r>
              <a:rPr lang="en" sz="1800" b="1" dirty="0"/>
              <a:t>partnerships with non profit institutions have resulted in:</a:t>
            </a:r>
          </a:p>
          <a:p>
            <a:pPr lvl="0" rtl="0">
              <a:spcBef>
                <a:spcPts val="0"/>
              </a:spcBef>
              <a:buNone/>
            </a:pPr>
            <a:r>
              <a:rPr lang="en" sz="1800" dirty="0"/>
              <a:t>1) long-term involvement of partners and participants; </a:t>
            </a:r>
          </a:p>
          <a:p>
            <a:pPr lvl="0" rtl="0">
              <a:spcBef>
                <a:spcPts val="0"/>
              </a:spcBef>
              <a:buNone/>
            </a:pPr>
            <a:r>
              <a:rPr lang="en" sz="1800" dirty="0"/>
              <a:t>2) products and programs that have been leverageable for additional support </a:t>
            </a:r>
            <a:r>
              <a:rPr lang="en" sz="1800" dirty="0" smtClean="0"/>
              <a:t>  </a:t>
            </a:r>
          </a:p>
          <a:p>
            <a:pPr lvl="0" rtl="0">
              <a:spcBef>
                <a:spcPts val="0"/>
              </a:spcBef>
              <a:buNone/>
            </a:pPr>
            <a:r>
              <a:rPr lang="en" sz="1800" dirty="0" smtClean="0"/>
              <a:t>    (</a:t>
            </a:r>
            <a:r>
              <a:rPr lang="en" sz="1800" dirty="0"/>
              <a:t>funding and/or in kind) from other federal agencies and organizations; and </a:t>
            </a:r>
          </a:p>
          <a:p>
            <a:pPr lvl="0" rtl="0">
              <a:spcBef>
                <a:spcPts val="0"/>
              </a:spcBef>
              <a:buNone/>
            </a:pPr>
            <a:r>
              <a:rPr lang="en" sz="1800" dirty="0"/>
              <a:t>3) involvement of highly recognized celebrities in the support and promotion of </a:t>
            </a:r>
            <a:endParaRPr lang="en" sz="1800" dirty="0" smtClean="0"/>
          </a:p>
          <a:p>
            <a:pPr lvl="0" rtl="0">
              <a:spcBef>
                <a:spcPts val="0"/>
              </a:spcBef>
              <a:buNone/>
            </a:pPr>
            <a:r>
              <a:rPr lang="en" sz="1800" dirty="0"/>
              <a:t> </a:t>
            </a:r>
            <a:r>
              <a:rPr lang="en" sz="1800" dirty="0" smtClean="0"/>
              <a:t>   projects</a:t>
            </a:r>
            <a:r>
              <a:rPr lang="en" sz="1800" dirty="0"/>
              <a:t>.</a:t>
            </a:r>
          </a:p>
          <a:p>
            <a:pPr lvl="0" rtl="0">
              <a:spcBef>
                <a:spcPts val="0"/>
              </a:spcBef>
              <a:buNone/>
            </a:pPr>
            <a:endParaRPr sz="1000" dirty="0"/>
          </a:p>
          <a:p>
            <a:pPr lvl="0" rtl="0">
              <a:spcBef>
                <a:spcPts val="0"/>
              </a:spcBef>
              <a:buClr>
                <a:schemeClr val="dk1"/>
              </a:buClr>
              <a:buSzPct val="61111"/>
              <a:buFont typeface="Arial"/>
              <a:buNone/>
            </a:pPr>
            <a:r>
              <a:rPr lang="en" sz="1800" b="1" dirty="0"/>
              <a:t>Key components to success include:</a:t>
            </a:r>
          </a:p>
          <a:p>
            <a:pPr lvl="0" rtl="0">
              <a:spcBef>
                <a:spcPts val="0"/>
              </a:spcBef>
              <a:buClr>
                <a:schemeClr val="dk1"/>
              </a:buClr>
              <a:buSzPct val="61111"/>
              <a:buFont typeface="Arial"/>
              <a:buNone/>
            </a:pPr>
            <a:r>
              <a:rPr lang="en" sz="1800" dirty="0"/>
              <a:t>- meaningful evaluation</a:t>
            </a:r>
          </a:p>
          <a:p>
            <a:pPr lvl="0" rtl="0">
              <a:spcBef>
                <a:spcPts val="0"/>
              </a:spcBef>
              <a:buClr>
                <a:schemeClr val="dk1"/>
              </a:buClr>
              <a:buSzPct val="61111"/>
              <a:buFont typeface="Arial"/>
              <a:buNone/>
            </a:pPr>
            <a:r>
              <a:rPr lang="en" sz="1800" dirty="0"/>
              <a:t>- support from program leadership</a:t>
            </a:r>
          </a:p>
          <a:p>
            <a:pPr lvl="0" rtl="0">
              <a:spcBef>
                <a:spcPts val="0"/>
              </a:spcBef>
              <a:buClr>
                <a:schemeClr val="dk1"/>
              </a:buClr>
              <a:buFont typeface="Arial"/>
              <a:buNone/>
            </a:pPr>
            <a:endParaRPr sz="1000" dirty="0"/>
          </a:p>
          <a:p>
            <a:pPr marL="457200" lvl="0" indent="-342900" rtl="0">
              <a:spcBef>
                <a:spcPts val="0"/>
              </a:spcBef>
              <a:buClr>
                <a:schemeClr val="dk1"/>
              </a:buClr>
              <a:buSzPct val="100000"/>
              <a:buFont typeface="Arial"/>
              <a:buChar char="●"/>
            </a:pPr>
            <a:r>
              <a:rPr lang="en" sz="1800" dirty="0"/>
              <a:t>Example 2A: NOAA Partnership with the American Meteorological Society (AMS)</a:t>
            </a:r>
          </a:p>
          <a:p>
            <a:pPr marL="457200" lvl="0" indent="-342900" rtl="0">
              <a:spcBef>
                <a:spcPts val="0"/>
              </a:spcBef>
              <a:buClr>
                <a:schemeClr val="dk1"/>
              </a:buClr>
              <a:buSzPct val="100000"/>
              <a:buFont typeface="Arial"/>
              <a:buChar char="●"/>
            </a:pPr>
            <a:r>
              <a:rPr lang="en" sz="1800" dirty="0"/>
              <a:t>Example 2B: NOAA and PLAN!T NOW Young Meteorologist Program</a:t>
            </a:r>
          </a:p>
        </p:txBody>
      </p:sp>
      <p:cxnSp>
        <p:nvCxnSpPr>
          <p:cNvPr id="215" name="Shape 215"/>
          <p:cNvCxnSpPr/>
          <p:nvPr/>
        </p:nvCxnSpPr>
        <p:spPr>
          <a:xfrm>
            <a:off x="467550" y="1438575"/>
            <a:ext cx="8244900" cy="0"/>
          </a:xfrm>
          <a:prstGeom prst="straightConnector1">
            <a:avLst/>
          </a:prstGeom>
          <a:noFill/>
          <a:ln w="19050" cap="flat">
            <a:solidFill>
              <a:srgbClr val="9FC5E8"/>
            </a:solidFill>
            <a:prstDash val="solid"/>
            <a:round/>
            <a:headEnd type="none" w="lg" len="lg"/>
            <a:tailEnd type="none" w="lg" len="lg"/>
          </a:ln>
        </p:spPr>
      </p:cxnSp>
      <p:pic>
        <p:nvPicPr>
          <p:cNvPr id="217" name="Shape 217"/>
          <p:cNvPicPr preferRelativeResize="0"/>
          <p:nvPr/>
        </p:nvPicPr>
        <p:blipFill>
          <a:blip r:embed="rId3">
            <a:alphaModFix/>
          </a:blip>
          <a:stretch>
            <a:fillRect/>
          </a:stretch>
        </p:blipFill>
        <p:spPr>
          <a:xfrm>
            <a:off x="8480150" y="6218426"/>
            <a:ext cx="663900" cy="666511"/>
          </a:xfrm>
          <a:prstGeom prst="rect">
            <a:avLst/>
          </a:prstGeom>
          <a:noFill/>
          <a:ln>
            <a:noFill/>
          </a:ln>
        </p:spPr>
      </p:pic>
      <p:pic>
        <p:nvPicPr>
          <p:cNvPr id="218" name="Shape 218"/>
          <p:cNvPicPr preferRelativeResize="0"/>
          <p:nvPr/>
        </p:nvPicPr>
        <p:blipFill>
          <a:blip r:embed="rId4">
            <a:alphaModFix/>
          </a:blip>
          <a:stretch>
            <a:fillRect/>
          </a:stretch>
        </p:blipFill>
        <p:spPr>
          <a:xfrm>
            <a:off x="7816250" y="6223425"/>
            <a:ext cx="663899" cy="656524"/>
          </a:xfrm>
          <a:prstGeom prst="rect">
            <a:avLst/>
          </a:prstGeom>
          <a:noFill/>
          <a:ln>
            <a:noFill/>
          </a:ln>
        </p:spPr>
      </p:pic>
      <p:sp>
        <p:nvSpPr>
          <p:cNvPr id="219" name="Shape 219"/>
          <p:cNvSpPr/>
          <p:nvPr/>
        </p:nvSpPr>
        <p:spPr>
          <a:xfrm>
            <a:off x="1013450" y="1438575"/>
            <a:ext cx="8130600" cy="161699"/>
          </a:xfrm>
          <a:prstGeom prst="rect">
            <a:avLst/>
          </a:prstGeom>
          <a:solidFill>
            <a:srgbClr val="00A3E3"/>
          </a:solidFill>
          <a:ln w="19050" cap="flat">
            <a:solidFill>
              <a:srgbClr val="00A3E3"/>
            </a:solidFill>
            <a:prstDash val="solid"/>
            <a:round/>
            <a:headEnd type="none" w="med" len="med"/>
            <a:tailEnd type="none" w="med" len="med"/>
          </a:ln>
        </p:spPr>
        <p:txBody>
          <a:bodyPr lIns="91425" tIns="91425" rIns="91425" bIns="91425" anchor="ctr" anchorCtr="0">
            <a:spAutoFit/>
          </a:bodyPr>
          <a:lstStyle/>
          <a:p>
            <a:pPr>
              <a:spcBef>
                <a:spcPts val="0"/>
              </a:spcBef>
              <a:buNone/>
            </a:pPr>
            <a:endParaRPr/>
          </a:p>
        </p:txBody>
      </p:sp>
      <p:sp>
        <p:nvSpPr>
          <p:cNvPr id="220" name="Shape 220"/>
          <p:cNvSpPr/>
          <p:nvPr/>
        </p:nvSpPr>
        <p:spPr>
          <a:xfrm>
            <a:off x="0" y="1438575"/>
            <a:ext cx="942299" cy="161699"/>
          </a:xfrm>
          <a:prstGeom prst="rect">
            <a:avLst/>
          </a:prstGeom>
          <a:solidFill>
            <a:srgbClr val="0B5394"/>
          </a:solidFill>
          <a:ln w="19050" cap="flat">
            <a:solidFill>
              <a:srgbClr val="0B5394"/>
            </a:solidFill>
            <a:prstDash val="solid"/>
            <a:round/>
            <a:headEnd type="none" w="med" len="med"/>
            <a:tailEnd type="none" w="med" len="med"/>
          </a:ln>
        </p:spPr>
        <p:txBody>
          <a:bodyPr lIns="91425" tIns="91425" rIns="91425" bIns="91425" anchor="ctr" anchorCtr="0">
            <a:spAutoFit/>
          </a:bodyPr>
          <a:lstStyle/>
          <a:p>
            <a:pPr lvl="0" rtl="0">
              <a:spcBef>
                <a:spcPts val="0"/>
              </a:spcBef>
              <a:buNone/>
            </a:pPr>
            <a:endParaRPr sz="2400">
              <a:solidFill>
                <a:srgbClr val="F1C232"/>
              </a:solidFill>
            </a:endParaRPr>
          </a:p>
        </p:txBody>
      </p:sp>
    </p:spTree>
  </p:cSld>
  <p:clrMapOvr>
    <a:masterClrMapping/>
  </p:clrMapOvr>
  <p:transition spd="slow">
    <p:cut/>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7.0&quot;&gt;&lt;object type=&quot;1&quot; unique_id=&quot;10001&quot;&gt;&lt;object type=&quot;8&quot; unique_id=&quot;10002&quot;&gt;&lt;/object&gt;&lt;object type=&quot;2&quot; unique_id=&quot;10003&quot;&gt;&lt;object type=&quot;3&quot; unique_id=&quot;10004&quot;&gt;&lt;property id=&quot;20148&quot; value=&quot;5&quot;/&gt;&lt;property id=&quot;20300&quot; value=&quot;Slide 1 - &amp;quot;An Evaluation of Partnerships in NOAA Education&amp;#x0D;&amp;#x0D;&amp;#x0A;&amp;#x0D;&amp;#x0A;Diana L. Payne, Ph.D.&amp;#x0D;&amp;#x0A;Connecticut Sea Grant / University of Conne&quot;/&gt;&lt;property id=&quot;20307&quot; value=&quot;256&quot;/&gt;&lt;/object&gt;&lt;object type=&quot;3&quot; unique_id=&quot;10007&quot;&gt;&lt;property id=&quot;20148&quot; value=&quot;5&quot;/&gt;&lt;property id=&quot;20300&quot; value=&quot;Slide 3 - &amp;quot;Research Questions&amp;quot;&quot;/&gt;&lt;property id=&quot;20307&quot; value=&quot;259&quot;/&gt;&lt;/object&gt;&lt;object type=&quot;3&quot; unique_id=&quot;10008&quot;&gt;&lt;property id=&quot;20148&quot; value=&quot;5&quot;/&gt;&lt;property id=&quot;20300&quot; value=&quot;Slide 4 - &amp;quot;Methods&amp;quot;&quot;/&gt;&lt;property id=&quot;20307&quot; value=&quot;260&quot;/&gt;&lt;/object&gt;&lt;object type=&quot;3&quot; unique_id=&quot;10022&quot;&gt;&lt;property id=&quot;20148&quot; value=&quot;5&quot;/&gt;&lt;property id=&quot;20300&quot; value=&quot;Slide 7 - &amp;quot;Case Studies: 3 Core Models&amp;quot;&quot;/&gt;&lt;property id=&quot;20307&quot; value=&quot;274&quot;/&gt;&lt;/object&gt;&lt;object type=&quot;3&quot; unique_id=&quot;10023&quot;&gt;&lt;property id=&quot;20148&quot; value=&quot;5&quot;/&gt;&lt;property id=&quot;20300&quot; value=&quot;Slide 8 - &amp;quot;Core Model 1: &amp;#x0D;Partnerships w/ Informal Ed. Institutions&amp;quot;&quot;/&gt;&lt;property id=&quot;20307&quot; value=&quot;275&quot;/&gt;&lt;/object&gt;&lt;object type=&quot;3&quot; unique_id=&quot;10024&quot;&gt;&lt;property id=&quot;20148&quot; value=&quot;5&quot;/&gt;&lt;property id=&quot;20300&quot; value=&quot;Slide 9 - &amp;quot;Core Model 2: &amp;#x0D;Partnerships with Non Profit Institutions&amp;quot;&quot;/&gt;&lt;property id=&quot;20307&quot; value=&quot;276&quot;/&gt;&lt;/object&gt;&lt;object type=&quot;3&quot; unique_id=&quot;10025&quot;&gt;&lt;property id=&quot;20148&quot; value=&quot;5&quot;/&gt;&lt;property id=&quot;20300&quot; value=&quot;Slide 10 - &amp;quot;Core Model 3: &amp;#x0D;Partnerships with a Focus on Local Issues&amp;quot;&quot;/&gt;&lt;property id=&quot;20307&quot; value=&quot;277&quot;/&gt;&lt;/object&gt;&lt;object type=&quot;3&quot; unique_id=&quot;10026&quot;&gt;&lt;property id=&quot;20148&quot; value=&quot;5&quot;/&gt;&lt;property id=&quot;20300&quot; value=&quot;Slide 11 - &amp;quot;Research Question 1: How can NOAA partners help complete our mission?&amp;quot;&quot;/&gt;&lt;property id=&quot;20307&quot; value=&quot;278&quot;/&gt;&lt;/object&gt;&lt;object type=&quot;3&quot; unique_id=&quot;10027&quot;&gt;&lt;property id=&quot;20148&quot; value=&quot;5&quot;/&gt;&lt;property id=&quot;20300&quot; value=&quot;Slide 12 - &amp;quot;Research Question 1: How can NOAA partners help complete our mission?&amp;quot;&quot;/&gt;&lt;property id=&quot;20307&quot; value=&quot;279&quot;/&gt;&lt;/object&gt;&lt;object type=&quot;3&quot; unique_id=&quot;10028&quot;&gt;&lt;property id=&quot;20148&quot; value=&quot;5&quot;/&gt;&lt;property id=&quot;20300&quot; value=&quot;Slide 13 - &amp;quot;Research Question 2: In what ways does NOAA maximize its Education partnerships?&amp;quot;&quot;/&gt;&lt;property id=&quot;20307&quot; value=&quot;280&quot;/&gt;&lt;/object&gt;&lt;object type=&quot;3&quot; unique_id=&quot;10029&quot;&gt;&lt;property id=&quot;20148&quot; value=&quot;5&quot;/&gt;&lt;property id=&quot;20300&quot; value=&quot;Slide 14 - &amp;quot;Research Question 3: What commonalities are shared by NOAA Education high-return partnerships? (1 of 2)&amp;quot;&quot;/&gt;&lt;property id=&quot;20307&quot; value=&quot;281&quot;/&gt;&lt;/object&gt;&lt;object type=&quot;3&quot; unique_id=&quot;10030&quot;&gt;&lt;property id=&quot;20148&quot; value=&quot;5&quot;/&gt;&lt;property id=&quot;20300&quot; value=&quot;Slide 15 - &amp;quot;Research Question 3: What commonalitiets are shared by NOAA Education high-return partnerships? (2 of 2)&amp;quot;&quot;/&gt;&lt;property id=&quot;20307&quot; value=&quot;282&quot;/&gt;&lt;/object&gt;&lt;object type=&quot;3&quot; unique_id=&quot;10031&quot;&gt;&lt;property id=&quot;20148&quot; value=&quot;5&quot;/&gt;&lt;property id=&quot;20300&quot; value=&quot;Slide 16 - &amp;quot;Research Question 4: What tools and strategies are needed to foster an effective NOAA partnership portfolio? (1 of&quot;/&gt;&lt;property id=&quot;20307&quot; value=&quot;283&quot;/&gt;&lt;/object&gt;&lt;object type=&quot;3&quot; unique_id=&quot;10032&quot;&gt;&lt;property id=&quot;20148&quot; value=&quot;5&quot;/&gt;&lt;property id=&quot;20300&quot; value=&quot;Slide 18 - &amp;quot;Recommendations (1 of 2)&amp;quot;&quot;/&gt;&lt;property id=&quot;20307&quot; value=&quot;284&quot;/&gt;&lt;/object&gt;&lt;object type=&quot;3&quot; unique_id=&quot;10033&quot;&gt;&lt;property id=&quot;20148&quot; value=&quot;5&quot;/&gt;&lt;property id=&quot;20300&quot; value=&quot;Slide 19 - &amp;quot;Recommendations (2 of 2)&amp;quot;&quot;/&gt;&lt;property id=&quot;20307&quot; value=&quot;285&quot;/&gt;&lt;/object&gt;&lt;object type=&quot;3&quot; unique_id=&quot;10250&quot;&gt;&lt;property id=&quot;20148&quot; value=&quot;5&quot;/&gt;&lt;property id=&quot;20300&quot; value=&quot;Slide 2 - &amp;quot;Overview&amp;quot;&quot;/&gt;&lt;property id=&quot;20307&quot; value=&quot;289&quot;/&gt;&lt;/object&gt;&lt;object type=&quot;3&quot; unique_id=&quot;10320&quot;&gt;&lt;property id=&quot;20148&quot; value=&quot;5&quot;/&gt;&lt;property id=&quot;20300&quot; value=&quot;Slide 5 - &amp;quot;Evaluation Design&amp;quot;&quot;/&gt;&lt;property id=&quot;20307&quot; value=&quot;290&quot;/&gt;&lt;/object&gt;&lt;object type=&quot;3&quot; unique_id=&quot;10525&quot;&gt;&lt;property id=&quot;20148&quot; value=&quot;5&quot;/&gt;&lt;property id=&quot;20300&quot; value=&quot;Slide 6 - &amp;quot;Guiding Questions-Survey Data Analysis&amp;quot;&quot;/&gt;&lt;property id=&quot;20307&quot; value=&quot;291&quot;/&gt;&lt;/object&gt;&lt;object type=&quot;3&quot; unique_id=&quot;11771&quot;&gt;&lt;property id=&quot;20148&quot; value=&quot;5&quot;/&gt;&lt;property id=&quot;20300&quot; value=&quot;Slide 17 - &amp;quot;Research Question 4: What tools and strategies are needed to foster an effective NOAA partnership portfolio? (2 of&quot;/&gt;&lt;property id=&quot;20307&quot; value=&quot;292&quot;/&gt;&lt;/object&gt;&lt;object type=&quot;3&quot; unique_id=&quot;11961&quot;&gt;&lt;property id=&quot;20148&quot; value=&quot;5&quot;/&gt;&lt;property id=&quot;20300&quot; value=&quot;Slide 22 - &amp;quot;Reflections&amp;quot;&quot;/&gt;&lt;property id=&quot;20307&quot; value=&quot;293&quot;/&gt;&lt;/object&gt;&lt;object type=&quot;3&quot; unique_id=&quot;11962&quot;&gt;&lt;property id=&quot;20148&quot; value=&quot;5&quot;/&gt;&lt;property id=&quot;20300&quot; value=&quot;Slide 20 - &amp;quot;Response to NRC report (1 of 2)&amp;quot;&quot;/&gt;&lt;property id=&quot;20307&quot; value=&quot;294&quot;/&gt;&lt;/object&gt;&lt;object type=&quot;3&quot; unique_id=&quot;11963&quot;&gt;&lt;property id=&quot;20148&quot; value=&quot;5&quot;/&gt;&lt;property id=&quot;20300&quot; value=&quot;Slide 21 - &amp;quot;Response to NRC report (2 of 2)&amp;quot;&quot;/&gt;&lt;property id=&quot;20307&quot; value=&quot;295&quot;/&gt;&lt;/object&gt;&lt;/object&gt;&lt;/object&gt;&lt;/database&gt;"/>
  <p:tag name="SECTOMILLISECCONVERTED" val="1"/>
</p:tagLst>
</file>

<file path=ppt/theme/theme1.xml><?xml version="1.0" encoding="utf-8"?>
<a:theme xmlns:a="http://schemas.openxmlformats.org/drawingml/2006/main" name="Custom Theme">
  <a:themeElements>
    <a:clrScheme name="Custom 347">
      <a:dk1>
        <a:srgbClr val="000000"/>
      </a:dk1>
      <a:lt1>
        <a:srgbClr val="FFFFFF"/>
      </a:lt1>
      <a:dk2>
        <a:srgbClr val="666666"/>
      </a:dk2>
      <a:lt2>
        <a:srgbClr val="CCCCCC"/>
      </a:lt2>
      <a:accent1>
        <a:srgbClr val="3A81BA"/>
      </a:accent1>
      <a:accent2>
        <a:srgbClr val="D89F39"/>
      </a:accent2>
      <a:accent3>
        <a:srgbClr val="8BAB42"/>
      </a:accent3>
      <a:accent4>
        <a:srgbClr val="57A7B5"/>
      </a:accent4>
      <a:accent5>
        <a:srgbClr val="8B81D2"/>
      </a:accent5>
      <a:accent6>
        <a:srgbClr val="963334"/>
      </a:accent6>
      <a:hlink>
        <a:srgbClr val="1155CC"/>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210</TotalTime>
  <Words>2333</Words>
  <Application>Microsoft Office PowerPoint</Application>
  <PresentationFormat>On-screen Show (4:3)</PresentationFormat>
  <Paragraphs>206</Paragraphs>
  <Slides>22</Slides>
  <Notes>22</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Custom Theme</vt:lpstr>
      <vt:lpstr>An Evaluation of Partnerships in NOAA Education   Diana L. Payne, Ph.D. Connecticut Sea Grant / University of Connecticut </vt:lpstr>
      <vt:lpstr>Overview</vt:lpstr>
      <vt:lpstr>Research Questions</vt:lpstr>
      <vt:lpstr>Methods</vt:lpstr>
      <vt:lpstr>Evaluation Design</vt:lpstr>
      <vt:lpstr>Guiding Questions-Survey Data Analysis</vt:lpstr>
      <vt:lpstr>Case Studies: 3 Core Models</vt:lpstr>
      <vt:lpstr>Core Model 1:  Partnerships w/ Informal Ed. Institutions</vt:lpstr>
      <vt:lpstr>Core Model 2:  Partnerships with Non Profit Institutions</vt:lpstr>
      <vt:lpstr>Core Model 3:  Partnerships with a Focus on Local Issues</vt:lpstr>
      <vt:lpstr>Research Question 1: How can NOAA partners help complete our mission?</vt:lpstr>
      <vt:lpstr>Research Question 1: How can NOAA partners help complete our mission?</vt:lpstr>
      <vt:lpstr>Research Question 2: In what ways does NOAA maximize its Education partnerships?</vt:lpstr>
      <vt:lpstr>Research Question 3: What commonalities are shared by NOAA Education high-return partnerships? (1 of 2)</vt:lpstr>
      <vt:lpstr>Research Question 3: What commonalitiets are shared by NOAA Education high-return partnerships? (2 of 2)</vt:lpstr>
      <vt:lpstr>Research Question 4: What tools and strategies are needed to foster an effective NOAA partnership portfolio? (1 of 2)</vt:lpstr>
      <vt:lpstr>Research Question 4: What tools and strategies are needed to foster an effective NOAA partnership portfolio? (2 of 2)</vt:lpstr>
      <vt:lpstr>Recommendations (1 of 2)</vt:lpstr>
      <vt:lpstr>Recommendations (2 of 2)</vt:lpstr>
      <vt:lpstr>Response to NRC report (1 of 2)</vt:lpstr>
      <vt:lpstr>Response to NRC report (2 of 2)</vt:lpstr>
      <vt:lpstr>Reflections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NOAA Education Partnerships Working Group: Findings and Recommendations of a Portfolio Review  A Presentation to the NOAA Education Council  Request for Input</dc:title>
  <dc:creator>Payne, Diana</dc:creator>
  <cp:lastModifiedBy>setup</cp:lastModifiedBy>
  <cp:revision>67</cp:revision>
  <dcterms:modified xsi:type="dcterms:W3CDTF">2014-10-29T16:20:50Z</dcterms:modified>
</cp:coreProperties>
</file>