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97" r:id="rId2"/>
    <p:sldId id="498" r:id="rId3"/>
    <p:sldId id="499" r:id="rId4"/>
    <p:sldId id="500" r:id="rId5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B7F2"/>
    <a:srgbClr val="A61128"/>
    <a:srgbClr val="009900"/>
    <a:srgbClr val="54BCEB"/>
    <a:srgbClr val="73C1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0" autoAdjust="0"/>
    <p:restoredTop sz="99822" autoAdjust="0"/>
  </p:normalViewPr>
  <p:slideViewPr>
    <p:cSldViewPr>
      <p:cViewPr>
        <p:scale>
          <a:sx n="70" d="100"/>
          <a:sy n="70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560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12271-0755-42E4-85B5-78B27AE9B06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C54F6-A87C-4A60-97A7-9AE90B521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8BF981E9-12DF-4412-8872-5AF55BC679D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EE2FEE2D-66E7-4F49-B49A-63A6EDC14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EE2D-66E7-4F49-B49A-63A6EDC148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EE2D-66E7-4F49-B49A-63A6EDC148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EE2D-66E7-4F49-B49A-63A6EDC148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FEE2D-66E7-4F49-B49A-63A6EDC148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6E3F0-D7C0-4723-8DE1-2864178B018F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8B5DA-C006-476F-BD68-BF4F6E2A57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age_Title_B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7" cy="1612669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90600" y="1752600"/>
            <a:ext cx="7391400" cy="2286000"/>
          </a:xfrm>
        </p:spPr>
        <p:txBody>
          <a:bodyPr>
            <a:noAutofit/>
          </a:bodyPr>
          <a:lstStyle/>
          <a:p>
            <a:pPr algn="l"/>
            <a:r>
              <a:rPr lang="en-US" sz="8800" b="1" dirty="0" err="1" smtClean="0">
                <a:latin typeface="Baskerville BE Bold" pitchFamily="2" charset="0"/>
              </a:rPr>
              <a:t>Visu</a:t>
            </a:r>
            <a:r>
              <a:rPr lang="en-US" sz="8800" b="1" dirty="0" smtClean="0">
                <a:latin typeface="Baskerville BE Bold" pitchFamily="2" charset="0"/>
              </a:rPr>
              <a:t>  </a:t>
            </a:r>
            <a:r>
              <a:rPr lang="en-US" sz="8800" b="1" dirty="0" err="1" smtClean="0">
                <a:latin typeface="Baskerville BE Bold" pitchFamily="2" charset="0"/>
              </a:rPr>
              <a:t>lizing</a:t>
            </a:r>
            <a:r>
              <a:rPr lang="en-US" sz="8800" b="1" dirty="0" smtClean="0">
                <a:latin typeface="Baskerville BE Bold" pitchFamily="2" charset="0"/>
              </a:rPr>
              <a:t/>
            </a:r>
            <a:br>
              <a:rPr lang="en-US" sz="8800" b="1" dirty="0" smtClean="0">
                <a:latin typeface="Baskerville BE Bold" pitchFamily="2" charset="0"/>
              </a:rPr>
            </a:br>
            <a:r>
              <a:rPr lang="en-US" sz="8800" b="1" dirty="0" err="1" smtClean="0">
                <a:latin typeface="Baskerville BE Bold" pitchFamily="2" charset="0"/>
              </a:rPr>
              <a:t>Signific</a:t>
            </a:r>
            <a:r>
              <a:rPr lang="en-US" sz="8800" b="1" dirty="0" smtClean="0">
                <a:latin typeface="Baskerville BE Bold" pitchFamily="2" charset="0"/>
              </a:rPr>
              <a:t>  </a:t>
            </a:r>
            <a:r>
              <a:rPr lang="en-US" sz="8800" b="1" dirty="0" err="1" smtClean="0">
                <a:latin typeface="Baskerville BE Bold" pitchFamily="2" charset="0"/>
              </a:rPr>
              <a:t>nce</a:t>
            </a:r>
            <a:endParaRPr lang="en-US" sz="8800" b="1" dirty="0">
              <a:latin typeface="Baskerville BE Bold" pitchFamily="2" charset="0"/>
            </a:endParaRPr>
          </a:p>
        </p:txBody>
      </p:sp>
      <p:pic>
        <p:nvPicPr>
          <p:cNvPr id="9" name="Picture 4" descr="NCEA &amp; ACT logo JPEG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248400"/>
            <a:ext cx="16557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>
          <a:xfrm>
            <a:off x="4724400" y="4267200"/>
            <a:ext cx="3962400" cy="1905000"/>
          </a:xfrm>
          <a:prstGeom prst="roundRect">
            <a:avLst/>
          </a:prstGeom>
          <a:noFill/>
          <a:ln>
            <a:solidFill>
              <a:srgbClr val="57B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44196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7B7F2"/>
                </a:solidFill>
              </a:rPr>
              <a:t>Lynn Mellor</a:t>
            </a:r>
            <a:endParaRPr lang="en-US" sz="2400" b="1" dirty="0" smtClean="0">
              <a:solidFill>
                <a:srgbClr val="57B7F2"/>
              </a:solidFill>
            </a:endParaRPr>
          </a:p>
          <a:p>
            <a:pPr algn="ctr"/>
            <a:r>
              <a:rPr lang="en-US" sz="2400" b="1" dirty="0" smtClean="0"/>
              <a:t>Principal Research Manager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NCEA/ACT, Austin, TX</a:t>
            </a:r>
          </a:p>
          <a:p>
            <a:pPr algn="ctr"/>
            <a:r>
              <a:rPr lang="en-US" sz="2400" b="1" dirty="0" smtClean="0"/>
              <a:t>lmellor@nc4ea.org</a:t>
            </a:r>
            <a:endParaRPr lang="en-US" sz="2400" b="1" dirty="0" smtClean="0"/>
          </a:p>
        </p:txBody>
      </p:sp>
      <p:pic>
        <p:nvPicPr>
          <p:cNvPr id="21506" name="Picture 2" descr="C:\Documents and Settings\sfleming\Local Settings\Temporary Internet Files\Content.IE5\0JM9L9AS\MC900031061[1]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8140" y="1981200"/>
            <a:ext cx="699060" cy="1066800"/>
          </a:xfrm>
          <a:prstGeom prst="rect">
            <a:avLst/>
          </a:prstGeom>
          <a:noFill/>
        </p:spPr>
      </p:pic>
      <p:pic>
        <p:nvPicPr>
          <p:cNvPr id="10" name="Picture 2" descr="C:\Documents and Settings\sfleming\Local Settings\Temporary Internet Files\Content.IE5\0JM9L9AS\MC900031061[1].wmf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40680" y="3352800"/>
            <a:ext cx="699060" cy="1066800"/>
          </a:xfrm>
          <a:prstGeom prst="rect">
            <a:avLst/>
          </a:prstGeom>
          <a:noFill/>
        </p:spPr>
      </p:pic>
      <p:sp>
        <p:nvSpPr>
          <p:cNvPr id="12" name="Rounded Rectangle 11"/>
          <p:cNvSpPr/>
          <p:nvPr/>
        </p:nvSpPr>
        <p:spPr>
          <a:xfrm>
            <a:off x="533400" y="4267200"/>
            <a:ext cx="3962400" cy="1905000"/>
          </a:xfrm>
          <a:prstGeom prst="roundRect">
            <a:avLst/>
          </a:prstGeom>
          <a:noFill/>
          <a:ln>
            <a:solidFill>
              <a:srgbClr val="57B7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3400" y="445014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57B7F2"/>
                </a:solidFill>
              </a:rPr>
              <a:t>Steve Fleming</a:t>
            </a:r>
          </a:p>
          <a:p>
            <a:pPr algn="ctr"/>
            <a:r>
              <a:rPr lang="en-US" sz="2400" b="1" dirty="0" smtClean="0"/>
              <a:t>Senior Systems Analyst</a:t>
            </a:r>
          </a:p>
          <a:p>
            <a:pPr algn="ctr"/>
            <a:r>
              <a:rPr lang="en-US" sz="2400" b="1" dirty="0" smtClean="0"/>
              <a:t>NCEA/ACT, Austin, TX</a:t>
            </a:r>
          </a:p>
          <a:p>
            <a:pPr algn="ctr"/>
            <a:r>
              <a:rPr lang="en-US" sz="2400" b="1" dirty="0" smtClean="0"/>
              <a:t>sfleming@nc4ea.org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age_Title_B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7" cy="1612669"/>
          </a:xfrm>
          <a:prstGeom prst="rect">
            <a:avLst/>
          </a:prstGeom>
        </p:spPr>
      </p:pic>
      <p:pic>
        <p:nvPicPr>
          <p:cNvPr id="50177" name="Picture 1" descr="MP900362846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48087" y="3733800"/>
            <a:ext cx="2271713" cy="1511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1371600" y="1600200"/>
            <a:ext cx="7696200" cy="4473952"/>
            <a:chOff x="914400" y="2003048"/>
            <a:chExt cx="8305800" cy="4473952"/>
          </a:xfrm>
        </p:grpSpPr>
        <p:sp>
          <p:nvSpPr>
            <p:cNvPr id="50178" name="Rectangle 2"/>
            <p:cNvSpPr>
              <a:spLocks noChangeArrowheads="1"/>
            </p:cNvSpPr>
            <p:nvPr/>
          </p:nvSpPr>
          <p:spPr bwMode="auto">
            <a:xfrm>
              <a:off x="914400" y="2003048"/>
              <a:ext cx="8229600" cy="1785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skerville BE Bold" pitchFamily="2" charset="0"/>
                  <a:ea typeface="Calibri" pitchFamily="34" charset="0"/>
                  <a:cs typeface="Times New Roman" pitchFamily="18" charset="0"/>
                </a:rPr>
                <a:t>What?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School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57B7F2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effect sizes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 from a 3-level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57B7F2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value-added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A61128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57B7F2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model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 of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57B7F2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math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 scores from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57B7F2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middle schools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57B7F2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914400" y="3860899"/>
              <a:ext cx="8305800" cy="2616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skerville BE Bold" pitchFamily="2" charset="0"/>
                  <a:ea typeface="Calibri" pitchFamily="34" charset="0"/>
                  <a:cs typeface="Times New Roman" pitchFamily="18" charset="0"/>
                </a:rPr>
                <a:t>Where?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Texas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BE Bold" pitchFamily="2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askerville BE Bold" pitchFamily="2" charset="0"/>
                  <a:ea typeface="Calibri" pitchFamily="34" charset="0"/>
                  <a:cs typeface="Times New Roman" pitchFamily="18" charset="0"/>
                </a:rPr>
                <a:t>When?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2008-2010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age_Title_B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7" cy="1612669"/>
          </a:xfrm>
          <a:prstGeom prst="rect">
            <a:avLst/>
          </a:prstGeom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371600" y="1524000"/>
            <a:ext cx="7772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BE Bold" pitchFamily="2" charset="0"/>
                <a:ea typeface="Calibri" pitchFamily="34" charset="0"/>
                <a:cs typeface="Times New Roman" pitchFamily="18" charset="0"/>
              </a:rPr>
              <a:t>How?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SAS PROCS: </a:t>
            </a:r>
            <a:r>
              <a:rPr lang="en-US" sz="2800" dirty="0" smtClean="0">
                <a:solidFill>
                  <a:srgbClr val="57B7F2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SGPLOT, 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7B7F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OESS, SGPANEL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57B7F2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Adobe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Kuler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(kuler.adobe.com)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Microsoft Word and PowerPoint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skerville BE Bold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BE Bold" pitchFamily="2" charset="0"/>
                <a:ea typeface="Calibri" pitchFamily="34" charset="0"/>
                <a:cs typeface="Times New Roman" pitchFamily="18" charset="0"/>
              </a:rPr>
              <a:t>Why?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Which criteria should be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used to select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57B7F2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higher-performing schools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to study the practices that lead to better performance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Page_Title_B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7" cy="1612669"/>
          </a:xfrm>
          <a:prstGeom prst="rect">
            <a:avLst/>
          </a:prstGeom>
        </p:spPr>
      </p:pic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371600" y="1519059"/>
            <a:ext cx="7772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BE Bold" pitchFamily="2" charset="0"/>
                <a:ea typeface="Calibri" pitchFamily="34" charset="0"/>
                <a:cs typeface="Times New Roman" pitchFamily="18" charset="0"/>
              </a:rPr>
              <a:t>Conclusion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Visualizing data helps understand the consequences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of different criteria for selecting higher performing schools.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aseline="0" dirty="0" smtClean="0"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Small schools and single grade-level schools may require more years of data to be assessed accurately.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5171</TotalTime>
  <Words>122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Visu  lizing Signific  nce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and Career Readiness For All</dc:title>
  <dc:creator>Mike</dc:creator>
  <cp:lastModifiedBy>sfleming</cp:lastModifiedBy>
  <cp:revision>317</cp:revision>
  <dcterms:created xsi:type="dcterms:W3CDTF">2010-05-30T22:57:51Z</dcterms:created>
  <dcterms:modified xsi:type="dcterms:W3CDTF">2011-10-31T20:53:58Z</dcterms:modified>
</cp:coreProperties>
</file>