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70" r:id="rId2"/>
    <p:sldId id="621" r:id="rId3"/>
    <p:sldId id="614" r:id="rId4"/>
    <p:sldId id="615" r:id="rId5"/>
    <p:sldId id="616" r:id="rId6"/>
    <p:sldId id="624" r:id="rId7"/>
    <p:sldId id="625" r:id="rId8"/>
    <p:sldId id="617" r:id="rId9"/>
    <p:sldId id="619" r:id="rId10"/>
    <p:sldId id="623" r:id="rId1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.dorman" initials="rd" lastIdx="6" clrIdx="0"/>
  <p:cmAuthor id="1" name="Rebecca Dorman" initials="RD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99"/>
    <a:srgbClr val="6699FF"/>
    <a:srgbClr val="007AA4"/>
    <a:srgbClr val="CCECFF"/>
    <a:srgbClr val="99CCFF"/>
    <a:srgbClr val="FFCC4E"/>
    <a:srgbClr val="B6DC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0066" autoAdjust="0"/>
  </p:normalViewPr>
  <p:slideViewPr>
    <p:cSldViewPr>
      <p:cViewPr>
        <p:scale>
          <a:sx n="90" d="100"/>
          <a:sy n="90" d="100"/>
        </p:scale>
        <p:origin x="-552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2" y="-96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3A0D4-5556-4838-8A1F-F7EB8BDCD2AD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3F79B-018A-4311-A5D8-99560FF7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159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32081" eaLnBrk="0" hangingPunct="0">
              <a:buFontTx/>
              <a:buNone/>
              <a:defRPr sz="1200" b="0">
                <a:latin typeface="Arial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242" y="0"/>
            <a:ext cx="4028159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32081" eaLnBrk="0" hangingPunct="0">
              <a:buFontTx/>
              <a:buNone/>
              <a:defRPr sz="1200" b="0">
                <a:latin typeface="Arial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83" y="3328981"/>
            <a:ext cx="6816235" cy="31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0360"/>
            <a:ext cx="4028159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32081" eaLnBrk="0" hangingPunct="0">
              <a:buFontTx/>
              <a:buNone/>
              <a:defRPr sz="1200" b="0">
                <a:latin typeface="Arial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242" y="6660360"/>
            <a:ext cx="4028159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32081" eaLnBrk="0" hangingPunct="0">
              <a:buFontTx/>
              <a:buNone/>
              <a:defRPr sz="1200" b="0">
                <a:latin typeface="Arial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fld id="{C500D672-CE14-4193-BE09-AFD2FBE9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5266133" y="6660360"/>
            <a:ext cx="4030267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75" rIns="91356" bIns="45675" anchor="b"/>
          <a:lstStyle/>
          <a:p>
            <a:pPr algn="r" defTabSz="909412" eaLnBrk="0" hangingPunct="0"/>
            <a:fld id="{8776E188-382E-485A-84F8-2A1CCEA7E5B1}" type="slidenum">
              <a:rPr lang="en-US" sz="1200">
                <a:ea typeface="ＭＳ Ｐゴシック" pitchFamily="34" charset="-128"/>
              </a:rPr>
              <a:pPr algn="r" defTabSz="909412" eaLnBrk="0" hangingPunct="0"/>
              <a:t>1</a:t>
            </a:fld>
            <a:endParaRPr lang="en-US" sz="1200" dirty="0">
              <a:ea typeface="ＭＳ Ｐゴシック" pitchFamily="34" charset="-128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8375" cy="2630487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423" y="3332577"/>
            <a:ext cx="6816235" cy="315516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56" tIns="45675" rIns="91356" bIns="45675"/>
          <a:lstStyle/>
          <a:p>
            <a:pPr defTabSz="915772" eaLnBrk="1" hangingPunct="1">
              <a:defRPr/>
            </a:pPr>
            <a:endParaRPr lang="en-US" sz="1600" dirty="0" smtClean="0">
              <a:latin typeface="Franklin Gothic Book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5266133" y="6660360"/>
            <a:ext cx="4030267" cy="3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75" rIns="91356" bIns="45675" anchor="b"/>
          <a:lstStyle/>
          <a:p>
            <a:pPr algn="r" defTabSz="909412" eaLnBrk="0" hangingPunct="0"/>
            <a:fld id="{8776E188-382E-485A-84F8-2A1CCEA7E5B1}" type="slidenum">
              <a:rPr lang="en-US" sz="1200">
                <a:ea typeface="ＭＳ Ｐゴシック" pitchFamily="34" charset="-128"/>
              </a:rPr>
              <a:pPr algn="r" defTabSz="909412" eaLnBrk="0" hangingPunct="0"/>
              <a:t>10</a:t>
            </a:fld>
            <a:endParaRPr lang="en-US" sz="1200" dirty="0">
              <a:ea typeface="ＭＳ Ｐゴシック" pitchFamily="34" charset="-128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8375" cy="2630487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423" y="3332577"/>
            <a:ext cx="6816235" cy="315516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56" tIns="45675" rIns="91356" bIns="45675"/>
          <a:lstStyle/>
          <a:p>
            <a:pPr defTabSz="915772" eaLnBrk="1" hangingPunct="1">
              <a:defRPr/>
            </a:pPr>
            <a:endParaRPr lang="en-US" sz="1600" dirty="0" smtClean="0">
              <a:latin typeface="Franklin Gothic Book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4953000" y="2133600"/>
            <a:ext cx="3733800" cy="3657600"/>
            <a:chOff x="4953000" y="2179638"/>
            <a:chExt cx="3733800" cy="3657600"/>
          </a:xfrm>
        </p:grpSpPr>
        <p:pic>
          <p:nvPicPr>
            <p:cNvPr id="3" name="Picture 22" descr="we are dance with Ms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2200" y="2179638"/>
              <a:ext cx="1181100" cy="820737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" name="Picture 23" descr="ka srilanks2210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53000" y="2179638"/>
              <a:ext cx="1104900" cy="828675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5" name="Picture 24" descr="DSC00340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3000" y="5075238"/>
              <a:ext cx="1104900" cy="762000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6" name="Picture 25" descr="Picture 150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72200" y="5062538"/>
              <a:ext cx="1219200" cy="762000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7" name="Picture 26" descr="Bal Mandir PS_Lila Pun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59350" y="3170238"/>
              <a:ext cx="2417763" cy="1812925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8" name="Picture 5" descr="Scholarship Girls 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67600" y="2179638"/>
              <a:ext cx="1219200" cy="189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8" descr="20080801_RTR_028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54900" y="4191000"/>
              <a:ext cx="1231900" cy="1633538"/>
            </a:xfrm>
            <a:prstGeom prst="rect">
              <a:avLst/>
            </a:prstGeom>
            <a:noFill/>
            <a:ln w="44450">
              <a:solidFill>
                <a:schemeClr val="bg1"/>
              </a:solidFill>
              <a:miter lim="800000"/>
              <a:headEnd/>
              <a:tailEnd/>
            </a:ln>
          </p:spPr>
        </p:pic>
      </p:grpSp>
      <p:pic>
        <p:nvPicPr>
          <p:cNvPr id="10" name="Picture 4" descr="LOGO"/>
          <p:cNvPicPr preferRelativeResize="0"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32188" y="323850"/>
            <a:ext cx="2030412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19113" y="2206625"/>
            <a:ext cx="4281487" cy="3630613"/>
          </a:xfrm>
          <a:prstGeom prst="rect">
            <a:avLst/>
          </a:prstGeom>
          <a:solidFill>
            <a:srgbClr val="007A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endParaRPr lang="en-US" sz="2500" dirty="0">
              <a:latin typeface="Helvetica" pitchFamily="34" charset="0"/>
            </a:endParaRPr>
          </a:p>
          <a:p>
            <a:pPr algn="ctr" eaLnBrk="0" hangingPunct="0">
              <a:defRPr/>
            </a:pPr>
            <a:endParaRPr lang="en-US" sz="2200" dirty="0">
              <a:solidFill>
                <a:srgbClr val="FAA74A"/>
              </a:solidFill>
              <a:latin typeface="Helvetica" pitchFamily="34" charset="0"/>
              <a:ea typeface="MS PGothic" pitchFamily="34" charset="-128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 userDrawn="1"/>
        </p:nvSpPr>
        <p:spPr bwMode="auto">
          <a:xfrm>
            <a:off x="442913" y="2422525"/>
            <a:ext cx="1347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i-IN" sz="2800">
                <a:solidFill>
                  <a:srgbClr val="19C3FF"/>
                </a:solidFill>
                <a:latin typeface="Helvetica" pitchFamily="34" charset="0"/>
              </a:rPr>
              <a:t>स्वागत</a:t>
            </a:r>
            <a:endParaRPr lang="en-US" sz="2800">
              <a:solidFill>
                <a:srgbClr val="19C3FF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 userDrawn="1"/>
        </p:nvSpPr>
        <p:spPr bwMode="auto">
          <a:xfrm>
            <a:off x="2867025" y="2174875"/>
            <a:ext cx="1189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19C3FF"/>
                </a:solidFill>
                <a:latin typeface="Helvetica" pitchFamily="34" charset="0"/>
              </a:rPr>
              <a:t>Ti nâu </a:t>
            </a:r>
          </a:p>
        </p:txBody>
      </p:sp>
      <p:sp>
        <p:nvSpPr>
          <p:cNvPr id="14" name="Text Box 36"/>
          <p:cNvSpPr txBox="1">
            <a:spLocks noChangeArrowheads="1"/>
          </p:cNvSpPr>
          <p:nvPr userDrawn="1"/>
        </p:nvSpPr>
        <p:spPr bwMode="auto">
          <a:xfrm>
            <a:off x="1471613" y="2320925"/>
            <a:ext cx="2373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solidFill>
                  <a:srgbClr val="006386"/>
                </a:solidFill>
                <a:latin typeface="Helvetica" pitchFamily="34" charset="0"/>
              </a:rPr>
              <a:t>Nomoskaar </a:t>
            </a:r>
          </a:p>
        </p:txBody>
      </p:sp>
      <p:sp>
        <p:nvSpPr>
          <p:cNvPr id="15" name="Text Box 37"/>
          <p:cNvSpPr txBox="1">
            <a:spLocks noChangeArrowheads="1"/>
          </p:cNvSpPr>
          <p:nvPr userDrawn="1"/>
        </p:nvSpPr>
        <p:spPr bwMode="auto">
          <a:xfrm>
            <a:off x="519113" y="2168525"/>
            <a:ext cx="1744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00A4DE"/>
                </a:solidFill>
                <a:latin typeface="Helvetica" pitchFamily="34" charset="0"/>
              </a:rPr>
              <a:t>Namaste </a:t>
            </a:r>
          </a:p>
        </p:txBody>
      </p:sp>
      <p:sp>
        <p:nvSpPr>
          <p:cNvPr id="16" name="Text Box 38"/>
          <p:cNvSpPr txBox="1">
            <a:spLocks noChangeArrowheads="1"/>
          </p:cNvSpPr>
          <p:nvPr userDrawn="1"/>
        </p:nvSpPr>
        <p:spPr bwMode="auto">
          <a:xfrm>
            <a:off x="3505200" y="2463800"/>
            <a:ext cx="134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19C3FF"/>
                </a:solidFill>
                <a:latin typeface="Helvetica" pitchFamily="34" charset="0"/>
              </a:rPr>
              <a:t>Sabailuh </a:t>
            </a:r>
          </a:p>
        </p:txBody>
      </p:sp>
      <p:sp>
        <p:nvSpPr>
          <p:cNvPr id="17" name="Text Box 40"/>
          <p:cNvSpPr txBox="1">
            <a:spLocks noChangeArrowheads="1"/>
          </p:cNvSpPr>
          <p:nvPr userDrawn="1"/>
        </p:nvSpPr>
        <p:spPr bwMode="auto">
          <a:xfrm>
            <a:off x="3576638" y="2187575"/>
            <a:ext cx="13477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i-IN" sz="2500" b="1">
                <a:solidFill>
                  <a:srgbClr val="006386"/>
                </a:solidFill>
                <a:latin typeface="Helvetica" pitchFamily="34" charset="0"/>
              </a:rPr>
              <a:t>स्वागत</a:t>
            </a:r>
            <a:endParaRPr lang="en-US" sz="2500" b="1">
              <a:solidFill>
                <a:srgbClr val="006386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 userDrawn="1"/>
        </p:nvSpPr>
        <p:spPr bwMode="auto">
          <a:xfrm>
            <a:off x="333375" y="2768600"/>
            <a:ext cx="1189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00A4DE"/>
                </a:solidFill>
                <a:latin typeface="Helvetica" pitchFamily="34" charset="0"/>
              </a:rPr>
              <a:t>Ti nâu </a:t>
            </a:r>
          </a:p>
        </p:txBody>
      </p:sp>
      <p:sp>
        <p:nvSpPr>
          <p:cNvPr id="19" name="Text Box 56"/>
          <p:cNvSpPr txBox="1">
            <a:spLocks noChangeArrowheads="1"/>
          </p:cNvSpPr>
          <p:nvPr userDrawn="1"/>
        </p:nvSpPr>
        <p:spPr bwMode="auto">
          <a:xfrm>
            <a:off x="3681413" y="5116513"/>
            <a:ext cx="1347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19C3FF"/>
                </a:solidFill>
                <a:latin typeface="Helvetica" pitchFamily="34" charset="0"/>
              </a:rPr>
              <a:t>Sabailuh </a:t>
            </a:r>
          </a:p>
        </p:txBody>
      </p:sp>
      <p:sp>
        <p:nvSpPr>
          <p:cNvPr id="20" name="Text Box 60"/>
          <p:cNvSpPr txBox="1">
            <a:spLocks noChangeArrowheads="1"/>
          </p:cNvSpPr>
          <p:nvPr userDrawn="1"/>
        </p:nvSpPr>
        <p:spPr bwMode="auto">
          <a:xfrm>
            <a:off x="461963" y="5399088"/>
            <a:ext cx="15811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5BD4FF"/>
                </a:solidFill>
                <a:latin typeface="Helvetica" pitchFamily="34" charset="0"/>
              </a:rPr>
              <a:t>Nomoskaar </a:t>
            </a:r>
          </a:p>
        </p:txBody>
      </p:sp>
      <p:sp>
        <p:nvSpPr>
          <p:cNvPr id="21" name="Text Box 62"/>
          <p:cNvSpPr txBox="1">
            <a:spLocks noChangeArrowheads="1"/>
          </p:cNvSpPr>
          <p:nvPr userDrawn="1"/>
        </p:nvSpPr>
        <p:spPr bwMode="auto">
          <a:xfrm>
            <a:off x="519113" y="5084763"/>
            <a:ext cx="12684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00A4DE"/>
                </a:solidFill>
                <a:latin typeface="Helvetica" pitchFamily="34" charset="0"/>
              </a:rPr>
              <a:t>Xin chào </a:t>
            </a:r>
          </a:p>
        </p:txBody>
      </p:sp>
      <p:sp>
        <p:nvSpPr>
          <p:cNvPr id="22" name="Text Box 63"/>
          <p:cNvSpPr txBox="1">
            <a:spLocks noChangeArrowheads="1"/>
          </p:cNvSpPr>
          <p:nvPr userDrawn="1"/>
        </p:nvSpPr>
        <p:spPr bwMode="auto">
          <a:xfrm>
            <a:off x="3681413" y="2759075"/>
            <a:ext cx="13477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i-IN" sz="2200">
                <a:solidFill>
                  <a:srgbClr val="0094C8"/>
                </a:solidFill>
                <a:latin typeface="Helvetica" pitchFamily="34" charset="0"/>
              </a:rPr>
              <a:t>स्वागत</a:t>
            </a:r>
            <a:endParaRPr lang="en-US" sz="2200">
              <a:solidFill>
                <a:srgbClr val="0094C8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23" name="Text Box 64"/>
          <p:cNvSpPr txBox="1">
            <a:spLocks noChangeArrowheads="1"/>
          </p:cNvSpPr>
          <p:nvPr userDrawn="1"/>
        </p:nvSpPr>
        <p:spPr bwMode="auto">
          <a:xfrm>
            <a:off x="2652713" y="2778125"/>
            <a:ext cx="14620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006386"/>
                </a:solidFill>
                <a:latin typeface="Helvetica" pitchFamily="34" charset="0"/>
              </a:rPr>
              <a:t>Xin chào </a:t>
            </a: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2085975" y="5341938"/>
            <a:ext cx="150653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A4DE"/>
                </a:solidFill>
                <a:latin typeface="Helvetica" pitchFamily="34" charset="0"/>
              </a:rPr>
              <a:t>Ti nâu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2386013" y="5075238"/>
            <a:ext cx="15065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2300" b="1" dirty="0">
                <a:solidFill>
                  <a:srgbClr val="006386"/>
                </a:solidFill>
                <a:latin typeface="Helvetica" pitchFamily="34" charset="0"/>
              </a:rPr>
              <a:t>Namaste 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1624013" y="5465763"/>
            <a:ext cx="13477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i-IN" b="1">
                <a:solidFill>
                  <a:srgbClr val="006386"/>
                </a:solidFill>
                <a:latin typeface="Helvetica" pitchFamily="34" charset="0"/>
              </a:rPr>
              <a:t>स्वागत</a:t>
            </a:r>
            <a:endParaRPr lang="en-US" b="1">
              <a:solidFill>
                <a:srgbClr val="006386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1252538" y="2727325"/>
            <a:ext cx="15859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2200" dirty="0">
                <a:solidFill>
                  <a:srgbClr val="19C3FF"/>
                </a:solidFill>
                <a:latin typeface="Helvetica" pitchFamily="34" charset="0"/>
              </a:rPr>
              <a:t>Mwapoleni </a:t>
            </a:r>
          </a:p>
        </p:txBody>
      </p:sp>
      <p:sp>
        <p:nvSpPr>
          <p:cNvPr id="28" name="Text Box 66"/>
          <p:cNvSpPr txBox="1">
            <a:spLocks noChangeArrowheads="1"/>
          </p:cNvSpPr>
          <p:nvPr userDrawn="1"/>
        </p:nvSpPr>
        <p:spPr bwMode="auto">
          <a:xfrm>
            <a:off x="3148013" y="5322888"/>
            <a:ext cx="17192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386"/>
                </a:solidFill>
                <a:latin typeface="Helvetica" pitchFamily="34" charset="0"/>
              </a:rPr>
              <a:t>Moleweni</a:t>
            </a:r>
            <a:r>
              <a:rPr lang="en-US" sz="2300" b="1" dirty="0">
                <a:solidFill>
                  <a:srgbClr val="006386"/>
                </a:solidFill>
                <a:latin typeface="Helvetica" pitchFamily="34" charset="0"/>
              </a:rPr>
              <a:t> </a:t>
            </a:r>
          </a:p>
        </p:txBody>
      </p:sp>
      <p:sp>
        <p:nvSpPr>
          <p:cNvPr id="29" name="TextBox 34"/>
          <p:cNvSpPr txBox="1"/>
          <p:nvPr userDrawn="1"/>
        </p:nvSpPr>
        <p:spPr>
          <a:xfrm>
            <a:off x="1600200" y="5170488"/>
            <a:ext cx="871538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</a:rPr>
              <a:t>Hello</a:t>
            </a:r>
          </a:p>
        </p:txBody>
      </p:sp>
      <p:sp>
        <p:nvSpPr>
          <p:cNvPr id="30" name="Text Box 39"/>
          <p:cNvSpPr txBox="1">
            <a:spLocks noChangeArrowheads="1"/>
          </p:cNvSpPr>
          <p:nvPr userDrawn="1"/>
        </p:nvSpPr>
        <p:spPr bwMode="auto">
          <a:xfrm>
            <a:off x="1676400" y="2157413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A4DE"/>
                </a:solidFill>
                <a:latin typeface="Helvetica" pitchFamily="34" charset="0"/>
              </a:rPr>
              <a:t>Xin chào </a:t>
            </a:r>
          </a:p>
        </p:txBody>
      </p:sp>
      <p:sp>
        <p:nvSpPr>
          <p:cNvPr id="31" name="Rectangle 6"/>
          <p:cNvSpPr>
            <a:spLocks noChangeArrowheads="1"/>
          </p:cNvSpPr>
          <p:nvPr userDrawn="1"/>
        </p:nvSpPr>
        <p:spPr bwMode="auto">
          <a:xfrm>
            <a:off x="304800" y="228600"/>
            <a:ext cx="8534400" cy="6324600"/>
          </a:xfrm>
          <a:prstGeom prst="rect">
            <a:avLst/>
          </a:prstGeom>
          <a:noFill/>
          <a:ln w="9525">
            <a:solidFill>
              <a:srgbClr val="5F564E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2400" dirty="0">
              <a:ea typeface="MS PGothic" pitchFamily="34" charset="-128"/>
            </a:endParaRPr>
          </a:p>
        </p:txBody>
      </p:sp>
      <p:sp>
        <p:nvSpPr>
          <p:cNvPr id="32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304800" y="1676400"/>
            <a:ext cx="8534400" cy="304800"/>
          </a:xfrm>
          <a:prstGeom prst="rect">
            <a:avLst/>
          </a:prstGeom>
        </p:spPr>
        <p:txBody>
          <a:bodyPr/>
          <a:lstStyle>
            <a:lvl1pPr algn="ctr" eaLnBrk="0" hangingPunct="0">
              <a:buNone/>
              <a:defRPr sz="1100">
                <a:latin typeface="Helvetica" pitchFamily="34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EF0E9-2B19-4E67-8BC3-8E09EAACC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0"/>
            <a:ext cx="207645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07695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77237-2981-41B3-B192-A43F27D86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50852-1E84-445A-AD6D-B0DB420CD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2684-BE33-4DA5-9341-5BAF2ECE0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E1E6-6480-4B18-AB0B-D4EA71D71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3962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990600"/>
            <a:ext cx="3962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CD62-AE39-4277-BA1E-CCED7CBE2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ACD39-E7B7-4330-9BEF-675517931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6A05-FE9F-4E17-8161-006EAD24C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BF34-1FBE-4CD0-B7E7-BD9D0AFE1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BCACA-406C-4279-9846-5EBE813C9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E782-61C7-4FE3-A0E3-8E27C4ED0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R2R body1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800" b="0">
                <a:latin typeface="Arial" charset="0"/>
                <a:ea typeface="ヒラギノ角ゴ Pro W3" pitchFamily="28" charset="-128"/>
                <a:cs typeface="+mn-cs"/>
              </a:defRPr>
            </a:lvl1pPr>
          </a:lstStyle>
          <a:p>
            <a:pPr>
              <a:defRPr/>
            </a:pPr>
            <a:fld id="{B0EC83B2-4618-4381-AA77-B207F4F75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3" r:id="rId1"/>
    <p:sldLayoutId id="2147485093" r:id="rId2"/>
    <p:sldLayoutId id="2147485094" r:id="rId3"/>
    <p:sldLayoutId id="2147485095" r:id="rId4"/>
    <p:sldLayoutId id="2147485096" r:id="rId5"/>
    <p:sldLayoutId id="2147485097" r:id="rId6"/>
    <p:sldLayoutId id="2147485098" r:id="rId7"/>
    <p:sldLayoutId id="2147485099" r:id="rId8"/>
    <p:sldLayoutId id="2147485100" r:id="rId9"/>
    <p:sldLayoutId id="2147485101" r:id="rId10"/>
    <p:sldLayoutId id="2147485102" r:id="rId11"/>
    <p:sldLayoutId id="2147485106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ヒラギノ角ゴ Pro W3" pitchFamily="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ヒラギノ角ゴ Pro W3" pitchFamily="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ヒラギノ角ゴ Pro W3" pitchFamily="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ヒラギノ角ゴ Pro W3" pitchFamily="28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itchFamily="34" charset="0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8"/>
          <p:cNvCxnSpPr>
            <a:cxnSpLocks noChangeShapeType="1"/>
          </p:cNvCxnSpPr>
          <p:nvPr/>
        </p:nvCxnSpPr>
        <p:spPr bwMode="auto">
          <a:xfrm>
            <a:off x="1828800" y="3757613"/>
            <a:ext cx="1447800" cy="1587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0" y="1066800"/>
            <a:ext cx="6146800" cy="5791200"/>
          </a:xfrm>
          <a:prstGeom prst="rect">
            <a:avLst/>
          </a:prstGeom>
          <a:solidFill>
            <a:srgbClr val="007A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Definitions and Dashboards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at Room to Read: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Data Quality in an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International Education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Organization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</a:rPr>
              <a:t>www.roomtoread.org</a:t>
            </a:r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tabLst>
                <a:tab pos="5486400" algn="l"/>
              </a:tabLst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tabLst>
                <a:tab pos="5486400" algn="l"/>
              </a:tabLst>
            </a:pPr>
            <a:r>
              <a:rPr lang="en-US" sz="1200" dirty="0" smtClean="0">
                <a:solidFill>
                  <a:schemeClr val="bg1"/>
                </a:solidFill>
              </a:rPr>
              <a:t>November 5, 2011	AEA Annual Conference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 eaLnBrk="0" hangingPunct="0"/>
            <a:endParaRPr lang="en-US" sz="3200" dirty="0">
              <a:solidFill>
                <a:srgbClr val="FAA74A"/>
              </a:solidFill>
              <a:ea typeface="ＭＳ Ｐゴシック" pitchFamily="34" charset="-128"/>
            </a:endParaRPr>
          </a:p>
        </p:txBody>
      </p:sp>
      <p:pic>
        <p:nvPicPr>
          <p:cNvPr id="8198" name="Picture 21" descr="Girl smiles behing book red background"/>
          <p:cNvPicPr>
            <a:picLocks noChangeAspect="1" noChangeArrowheads="1"/>
          </p:cNvPicPr>
          <p:nvPr/>
        </p:nvPicPr>
        <p:blipFill>
          <a:blip r:embed="rId3" cstate="print"/>
          <a:srcRect t="2574"/>
          <a:stretch>
            <a:fillRect/>
          </a:stretch>
        </p:blipFill>
        <p:spPr bwMode="auto">
          <a:xfrm>
            <a:off x="6400798" y="822960"/>
            <a:ext cx="2665842" cy="391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2" descr="libraries03"/>
          <p:cNvPicPr>
            <a:picLocks noChangeAspect="1" noChangeArrowheads="1"/>
          </p:cNvPicPr>
          <p:nvPr/>
        </p:nvPicPr>
        <p:blipFill>
          <a:blip r:embed="rId4" cstate="print">
            <a:lum bright="-6000"/>
          </a:blip>
          <a:srcRect/>
          <a:stretch>
            <a:fillRect/>
          </a:stretch>
        </p:blipFill>
        <p:spPr bwMode="auto">
          <a:xfrm>
            <a:off x="6144768" y="4892040"/>
            <a:ext cx="3009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8"/>
          <p:cNvCxnSpPr>
            <a:cxnSpLocks noChangeShapeType="1"/>
          </p:cNvCxnSpPr>
          <p:nvPr/>
        </p:nvCxnSpPr>
        <p:spPr bwMode="auto">
          <a:xfrm>
            <a:off x="1828800" y="3757613"/>
            <a:ext cx="1447800" cy="1587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0" y="1066800"/>
            <a:ext cx="6146800" cy="5791200"/>
          </a:xfrm>
          <a:prstGeom prst="rect">
            <a:avLst/>
          </a:prstGeom>
          <a:solidFill>
            <a:srgbClr val="007A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Definitions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and Dashboards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at Room to Read: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Data Quality in an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International Education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Organization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Michael Wallace  	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michael.wallace@roomtoread.org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Rebecca Dorman 	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rebeccashayne@gmail.com</a:t>
            </a:r>
            <a:endParaRPr lang="en-US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Wally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Abrazaldo  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wabrazaldo@gmail.com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tabLst>
                <a:tab pos="5486400" algn="l"/>
              </a:tabLst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tabLst>
                <a:tab pos="5486400" algn="l"/>
              </a:tabLst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tabLst>
                <a:tab pos="5486400" algn="l"/>
              </a:tabLst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tabLst>
                <a:tab pos="5486400" algn="l"/>
              </a:tabLst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tabLst>
                <a:tab pos="5486400" algn="l"/>
              </a:tabLst>
            </a:pPr>
            <a:r>
              <a:rPr lang="en-US" sz="1200" dirty="0" smtClean="0">
                <a:solidFill>
                  <a:schemeClr val="bg1"/>
                </a:solidFill>
              </a:rPr>
              <a:t>November </a:t>
            </a:r>
            <a:r>
              <a:rPr lang="en-US" sz="1200" dirty="0" smtClean="0">
                <a:solidFill>
                  <a:schemeClr val="bg1"/>
                </a:solidFill>
              </a:rPr>
              <a:t>5, 2011	AEA Annual Conference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 eaLnBrk="0" hangingPunct="0"/>
            <a:endParaRPr lang="en-US" sz="3200" dirty="0">
              <a:solidFill>
                <a:srgbClr val="FAA74A"/>
              </a:solidFill>
              <a:ea typeface="ＭＳ Ｐゴシック" pitchFamily="34" charset="-128"/>
            </a:endParaRPr>
          </a:p>
        </p:txBody>
      </p:sp>
      <p:pic>
        <p:nvPicPr>
          <p:cNvPr id="8198" name="Picture 21" descr="Girl smiles behing book red background"/>
          <p:cNvPicPr>
            <a:picLocks noChangeAspect="1" noChangeArrowheads="1"/>
          </p:cNvPicPr>
          <p:nvPr/>
        </p:nvPicPr>
        <p:blipFill>
          <a:blip r:embed="rId3" cstate="print"/>
          <a:srcRect t="2574"/>
          <a:stretch>
            <a:fillRect/>
          </a:stretch>
        </p:blipFill>
        <p:spPr bwMode="auto">
          <a:xfrm>
            <a:off x="6400798" y="822960"/>
            <a:ext cx="2665842" cy="391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2" descr="libraries03"/>
          <p:cNvPicPr>
            <a:picLocks noChangeAspect="1" noChangeArrowheads="1"/>
          </p:cNvPicPr>
          <p:nvPr/>
        </p:nvPicPr>
        <p:blipFill>
          <a:blip r:embed="rId4" cstate="print">
            <a:lum bright="-6000"/>
          </a:blip>
          <a:srcRect/>
          <a:stretch>
            <a:fillRect/>
          </a:stretch>
        </p:blipFill>
        <p:spPr bwMode="auto">
          <a:xfrm>
            <a:off x="6144768" y="4892040"/>
            <a:ext cx="3009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6"/>
          <p:cNvSpPr txBox="1">
            <a:spLocks noChangeArrowheads="1"/>
          </p:cNvSpPr>
          <p:nvPr/>
        </p:nvSpPr>
        <p:spPr bwMode="auto">
          <a:xfrm>
            <a:off x="7391400" y="1143000"/>
            <a:ext cx="1752600" cy="390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Sri Lanka </a:t>
            </a:r>
            <a:endParaRPr lang="en-US" b="1" dirty="0" smtClean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2005 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South Africa </a:t>
            </a: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2006</a:t>
            </a:r>
          </a:p>
          <a:p>
            <a:pPr algn="ctr">
              <a:spcBef>
                <a:spcPct val="6000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Zambia 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2007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Bangladesh </a:t>
            </a: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2008</a:t>
            </a:r>
          </a:p>
          <a:p>
            <a:pPr algn="ctr">
              <a:spcBef>
                <a:spcPts val="144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Tanzania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2011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0" y="1143000"/>
            <a:ext cx="152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Nepal </a:t>
            </a:r>
            <a:endParaRPr lang="en-US" b="1" dirty="0" smtClean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2000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Vietnam 2001 </a:t>
            </a: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Cambodia 2002</a:t>
            </a: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India </a:t>
            </a:r>
            <a:endParaRPr lang="en-US" b="1" dirty="0" smtClean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2003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ct val="60000"/>
              </a:spcBef>
            </a:pPr>
            <a:r>
              <a:rPr lang="en-US" b="1" dirty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Laos </a:t>
            </a:r>
            <a:endParaRPr lang="en-US" b="1" dirty="0" smtClean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97B14B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2005</a:t>
            </a:r>
            <a:endParaRPr lang="en-US" b="1" dirty="0">
              <a:solidFill>
                <a:srgbClr val="97B14B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600" b="1" dirty="0">
              <a:solidFill>
                <a:srgbClr val="97B14B"/>
              </a:solidFill>
              <a:latin typeface="Helvetica" pitchFamily="34" charset="0"/>
              <a:ea typeface="ＭＳ Ｐゴシック" pitchFamily="34" charset="-128"/>
              <a:cs typeface="Calibri" pitchFamily="34" charset="0"/>
            </a:endParaRPr>
          </a:p>
        </p:txBody>
      </p:sp>
      <p:pic>
        <p:nvPicPr>
          <p:cNvPr id="1126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480" y="1097280"/>
            <a:ext cx="5824858" cy="38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Oval 18"/>
          <p:cNvSpPr>
            <a:spLocks noChangeAspect="1" noChangeArrowheads="1"/>
          </p:cNvSpPr>
          <p:nvPr/>
        </p:nvSpPr>
        <p:spPr bwMode="auto">
          <a:xfrm rot="20212458">
            <a:off x="2011680" y="2194560"/>
            <a:ext cx="4389112" cy="2221230"/>
          </a:xfrm>
          <a:prstGeom prst="ellipse">
            <a:avLst/>
          </a:prstGeom>
          <a:solidFill>
            <a:schemeClr val="bg1">
              <a:alpha val="30196"/>
            </a:schemeClr>
          </a:solidFill>
          <a:ln w="38100" algn="ctr">
            <a:solidFill>
              <a:srgbClr val="007AA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1270" name="Title 9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1999"/>
          </a:xfrm>
        </p:spPr>
        <p:txBody>
          <a:bodyPr/>
          <a:lstStyle/>
          <a:p>
            <a:pPr algn="ctr"/>
            <a:r>
              <a:rPr lang="en-US" sz="3600" dirty="0" smtClean="0"/>
              <a:t>Where We Work</a:t>
            </a: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991600" cy="1905000"/>
          </a:xfrm>
        </p:spPr>
        <p:txBody>
          <a:bodyPr/>
          <a:lstStyle/>
          <a:p>
            <a:r>
              <a:rPr lang="en-US" sz="2400" b="1" dirty="0" smtClean="0"/>
              <a:t>Cumulative Results, 2011:</a:t>
            </a:r>
          </a:p>
          <a:p>
            <a:pPr algn="l"/>
            <a:r>
              <a:rPr lang="en-US" sz="2400" dirty="0" smtClean="0"/>
              <a:t>School Libraries:  </a:t>
            </a:r>
            <a:r>
              <a:rPr lang="en-US" sz="2400" dirty="0" smtClean="0"/>
              <a:t>12,522 </a:t>
            </a:r>
            <a:r>
              <a:rPr lang="en-US" sz="2400" dirty="0" smtClean="0"/>
              <a:t>		Local Language Titles:  591</a:t>
            </a:r>
          </a:p>
          <a:p>
            <a:pPr algn="l"/>
            <a:r>
              <a:rPr lang="en-US" sz="2400" dirty="0" smtClean="0"/>
              <a:t>Schools Constructed:  1,450		Local Language Books:  6.0 M</a:t>
            </a:r>
          </a:p>
          <a:p>
            <a:pPr algn="l"/>
            <a:r>
              <a:rPr lang="en-US" sz="2400" dirty="0" smtClean="0"/>
              <a:t>Girls on Scholarship:  </a:t>
            </a:r>
            <a:r>
              <a:rPr lang="en-US" sz="2400" dirty="0" smtClean="0"/>
              <a:t>13,667</a:t>
            </a:r>
            <a:r>
              <a:rPr lang="en-US" sz="2400" dirty="0" smtClean="0"/>
              <a:t>		Total Students Benefiting:  6.0 M</a:t>
            </a:r>
          </a:p>
          <a:p>
            <a:pPr algn="l"/>
            <a:endParaRPr lang="en-US" sz="1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0" y="6629401"/>
            <a:ext cx="9144000" cy="228599"/>
          </a:xfrm>
        </p:spPr>
        <p:txBody>
          <a:bodyPr/>
          <a:lstStyle/>
          <a:p>
            <a:pPr>
              <a:defRPr/>
            </a:pP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Global Indicators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Performance measures that show progress toward program objectives: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Collected for all programs in all countries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Collected for all active projects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13 collected quarterly; 25 collected annually</a:t>
            </a:r>
          </a:p>
          <a:p>
            <a:pPr>
              <a:spcBef>
                <a:spcPts val="0"/>
              </a:spcBef>
              <a:defRPr/>
            </a:pPr>
            <a:endParaRPr lang="en-US" sz="1200" dirty="0" smtClean="0"/>
          </a:p>
          <a:p>
            <a:pPr>
              <a:defRPr/>
            </a:pPr>
            <a:r>
              <a:rPr lang="en-US" sz="3200" dirty="0" smtClean="0"/>
              <a:t>Examples: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Number of schools constructed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Number of local language books published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Number of books checked out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Number of girls who advance to the next grade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Defining and Using Global Indicators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715000"/>
          </a:xfrm>
        </p:spPr>
        <p:txBody>
          <a:bodyPr/>
          <a:lstStyle/>
          <a:p>
            <a:r>
              <a:rPr lang="en-US" sz="3200" dirty="0" smtClean="0"/>
              <a:t>Getting definitions right: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“Telephone” line from HQ to Country M&amp;E Managers to Program Officers to field-level data collectors</a:t>
            </a:r>
          </a:p>
          <a:p>
            <a:r>
              <a:rPr lang="en-US" sz="3200" dirty="0" smtClean="0"/>
              <a:t>Internal and external use: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Improve current program performance and future program planning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Describe trends and implications of changes in programs over time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Demonstrate results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Provide context for numbers beyond our projects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Project 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5486400"/>
          </a:xfrm>
        </p:spPr>
        <p:txBody>
          <a:bodyPr/>
          <a:lstStyle/>
          <a:p>
            <a:pPr lvl="0"/>
            <a:r>
              <a:rPr lang="en-US" sz="3200" dirty="0" smtClean="0"/>
              <a:t>Our project database is important for three key stages of the global indicator process: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Data entry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Data quality checking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Data analysis</a:t>
            </a:r>
          </a:p>
          <a:p>
            <a:r>
              <a:rPr lang="en-US" sz="3200" dirty="0" smtClean="0"/>
              <a:t>Dashboards are used for all three stages</a:t>
            </a:r>
          </a:p>
          <a:p>
            <a:r>
              <a:rPr lang="en-US" sz="3200" dirty="0" smtClean="0"/>
              <a:t>Dashboard characteristics: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Graphic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Country-specific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Allow drill-down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Dashboards:  Data </a:t>
            </a:r>
            <a:r>
              <a:rPr lang="en-US" sz="3600" dirty="0" smtClean="0"/>
              <a:t>Quality</a:t>
            </a:r>
            <a:endParaRPr lang="en-US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189412" cy="335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0" y="10668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Missing Library System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876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How many 2009, 2010, and 2011 (established by 1 Oct 2011) RR/CRR projects are missing data in the Book classification </a:t>
            </a:r>
            <a:r>
              <a:rPr lang="en-US" sz="1200" i="1" dirty="0" smtClean="0"/>
              <a:t>system </a:t>
            </a:r>
            <a:r>
              <a:rPr lang="en-US" sz="1200" i="1" dirty="0" smtClean="0"/>
              <a:t>in place? (11)or Reading level </a:t>
            </a:r>
            <a:r>
              <a:rPr lang="en-US" sz="1200" i="1" dirty="0" smtClean="0"/>
              <a:t>system </a:t>
            </a:r>
            <a:r>
              <a:rPr lang="en-US" sz="1200" i="1" dirty="0" smtClean="0"/>
              <a:t>in place? (11) fields?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Dashboards:  </a:t>
            </a:r>
            <a:r>
              <a:rPr lang="en-US" sz="3600" dirty="0" smtClean="0"/>
              <a:t>Program </a:t>
            </a:r>
            <a:r>
              <a:rPr lang="en-US" sz="3600" dirty="0" smtClean="0"/>
              <a:t>Quality</a:t>
            </a:r>
            <a:endParaRPr lang="en-US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5910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57400" y="1066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Did Not Receive Training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5334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How many 2009, 2010, and 2011 RR/CRR projects did not receive training from 1 Jan 2011 - 15 Feb 2012?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Dashboards:  Looking for Outliers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2" y="1657350"/>
            <a:ext cx="52863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Lessons Learned and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239000" cy="5715000"/>
          </a:xfrm>
        </p:spPr>
        <p:txBody>
          <a:bodyPr/>
          <a:lstStyle/>
          <a:p>
            <a:r>
              <a:rPr lang="en-US" sz="3200" dirty="0" smtClean="0"/>
              <a:t>Dashboard Lessons: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Dashboards streamline data quality checking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Links to underlying reports help build database capacity at field level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Dashboards help push ownership, responsibility, and accountability down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Dashboard Challenges: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Consistently closing the loop on program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20740</TotalTime>
  <Words>353</Words>
  <Application>Microsoft Office PowerPoint</Application>
  <PresentationFormat>On-screen Show (4:3)</PresentationFormat>
  <Paragraphs>96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Slide 1</vt:lpstr>
      <vt:lpstr>Where We Work</vt:lpstr>
      <vt:lpstr>Global Indicators</vt:lpstr>
      <vt:lpstr>Defining and Using Global Indicators</vt:lpstr>
      <vt:lpstr>Project Database</vt:lpstr>
      <vt:lpstr>Dashboards:  Data Quality</vt:lpstr>
      <vt:lpstr>Dashboards:  Program Quality</vt:lpstr>
      <vt:lpstr>Dashboards:  Looking for Outliers</vt:lpstr>
      <vt:lpstr>Lessons Learned and Challenges</vt:lpstr>
      <vt:lpstr>Slide 10</vt:lpstr>
    </vt:vector>
  </TitlesOfParts>
  <Company>Ketchum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Ketchum</dc:creator>
  <cp:lastModifiedBy>Michael Wallace</cp:lastModifiedBy>
  <cp:revision>1183</cp:revision>
  <dcterms:created xsi:type="dcterms:W3CDTF">2009-03-30T20:45:27Z</dcterms:created>
  <dcterms:modified xsi:type="dcterms:W3CDTF">2011-11-05T07:17:29Z</dcterms:modified>
</cp:coreProperties>
</file>