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1"/>
  </p:sldMasterIdLst>
  <p:notesMasterIdLst>
    <p:notesMasterId r:id="rId59"/>
  </p:notesMasterIdLst>
  <p:sldIdLst>
    <p:sldId id="495" r:id="rId2"/>
    <p:sldId id="542" r:id="rId3"/>
    <p:sldId id="543" r:id="rId4"/>
    <p:sldId id="506" r:id="rId5"/>
    <p:sldId id="509" r:id="rId6"/>
    <p:sldId id="544" r:id="rId7"/>
    <p:sldId id="546" r:id="rId8"/>
    <p:sldId id="500" r:id="rId9"/>
    <p:sldId id="513" r:id="rId10"/>
    <p:sldId id="552" r:id="rId11"/>
    <p:sldId id="549" r:id="rId12"/>
    <p:sldId id="553" r:id="rId13"/>
    <p:sldId id="550" r:id="rId14"/>
    <p:sldId id="555" r:id="rId15"/>
    <p:sldId id="575" r:id="rId16"/>
    <p:sldId id="554" r:id="rId17"/>
    <p:sldId id="548" r:id="rId18"/>
    <p:sldId id="528" r:id="rId19"/>
    <p:sldId id="514" r:id="rId20"/>
    <p:sldId id="515" r:id="rId21"/>
    <p:sldId id="516" r:id="rId22"/>
    <p:sldId id="517" r:id="rId23"/>
    <p:sldId id="518" r:id="rId24"/>
    <p:sldId id="519" r:id="rId25"/>
    <p:sldId id="522" r:id="rId26"/>
    <p:sldId id="523" r:id="rId27"/>
    <p:sldId id="524" r:id="rId28"/>
    <p:sldId id="563" r:id="rId29"/>
    <p:sldId id="560" r:id="rId30"/>
    <p:sldId id="559" r:id="rId31"/>
    <p:sldId id="529" r:id="rId32"/>
    <p:sldId id="531" r:id="rId33"/>
    <p:sldId id="532" r:id="rId34"/>
    <p:sldId id="561" r:id="rId35"/>
    <p:sldId id="564" r:id="rId36"/>
    <p:sldId id="533" r:id="rId37"/>
    <p:sldId id="534" r:id="rId38"/>
    <p:sldId id="535" r:id="rId39"/>
    <p:sldId id="536" r:id="rId40"/>
    <p:sldId id="537" r:id="rId41"/>
    <p:sldId id="538" r:id="rId42"/>
    <p:sldId id="539" r:id="rId43"/>
    <p:sldId id="540" r:id="rId44"/>
    <p:sldId id="530" r:id="rId45"/>
    <p:sldId id="415" r:id="rId46"/>
    <p:sldId id="565" r:id="rId47"/>
    <p:sldId id="566" r:id="rId48"/>
    <p:sldId id="567" r:id="rId49"/>
    <p:sldId id="354" r:id="rId50"/>
    <p:sldId id="494" r:id="rId51"/>
    <p:sldId id="570" r:id="rId52"/>
    <p:sldId id="571" r:id="rId53"/>
    <p:sldId id="572" r:id="rId54"/>
    <p:sldId id="573" r:id="rId55"/>
    <p:sldId id="569" r:id="rId56"/>
    <p:sldId id="541" r:id="rId57"/>
    <p:sldId id="266"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979E"/>
    <a:srgbClr val="5D9E9C"/>
    <a:srgbClr val="EBFFBF"/>
    <a:srgbClr val="86877B"/>
    <a:srgbClr val="D1D2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859" autoAdjust="0"/>
  </p:normalViewPr>
  <p:slideViewPr>
    <p:cSldViewPr snapToGrid="0" snapToObjects="1">
      <p:cViewPr>
        <p:scale>
          <a:sx n="72" d="100"/>
          <a:sy n="72" d="100"/>
        </p:scale>
        <p:origin x="-1800" y="-3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Sheet1!$B$1</c:f>
              <c:strCache>
                <c:ptCount val="1"/>
                <c:pt idx="0">
                  <c:v>Retrospective pre-measures</c:v>
                </c:pt>
              </c:strCache>
            </c:strRef>
          </c:tx>
          <c:invertIfNegative val="0"/>
          <c:cat>
            <c:strRef>
              <c:f>Sheet1!$A$2:$A$3</c:f>
              <c:strCache>
                <c:ptCount val="2"/>
                <c:pt idx="0">
                  <c:v>Energized by climate change messages                                             (p &lt; .001)</c:v>
                </c:pt>
                <c:pt idx="1">
                  <c:v>Hopeful about own responses                                               (p &lt; .001)</c:v>
                </c:pt>
              </c:strCache>
            </c:strRef>
          </c:cat>
          <c:val>
            <c:numRef>
              <c:f>Sheet1!$B$2:$B$3</c:f>
              <c:numCache>
                <c:formatCode>General</c:formatCode>
                <c:ptCount val="2"/>
                <c:pt idx="0">
                  <c:v>2.52</c:v>
                </c:pt>
                <c:pt idx="1">
                  <c:v>2.77</c:v>
                </c:pt>
              </c:numCache>
            </c:numRef>
          </c:val>
        </c:ser>
        <c:ser>
          <c:idx val="1"/>
          <c:order val="1"/>
          <c:tx>
            <c:strRef>
              <c:f>Sheet1!$C$1</c:f>
              <c:strCache>
                <c:ptCount val="1"/>
                <c:pt idx="0">
                  <c:v>Now after training</c:v>
                </c:pt>
              </c:strCache>
            </c:strRef>
          </c:tx>
          <c:invertIfNegative val="0"/>
          <c:cat>
            <c:strRef>
              <c:f>Sheet1!$A$2:$A$3</c:f>
              <c:strCache>
                <c:ptCount val="2"/>
                <c:pt idx="0">
                  <c:v>Energized by climate change messages                                             (p &lt; .001)</c:v>
                </c:pt>
                <c:pt idx="1">
                  <c:v>Hopeful about own responses                                               (p &lt; .001)</c:v>
                </c:pt>
              </c:strCache>
            </c:strRef>
          </c:cat>
          <c:val>
            <c:numRef>
              <c:f>Sheet1!$C$2:$C$3</c:f>
              <c:numCache>
                <c:formatCode>General</c:formatCode>
                <c:ptCount val="2"/>
                <c:pt idx="0">
                  <c:v>2.94</c:v>
                </c:pt>
                <c:pt idx="1">
                  <c:v>3.8</c:v>
                </c:pt>
              </c:numCache>
            </c:numRef>
          </c:val>
        </c:ser>
        <c:dLbls>
          <c:showLegendKey val="0"/>
          <c:showVal val="0"/>
          <c:showCatName val="0"/>
          <c:showSerName val="0"/>
          <c:showPercent val="0"/>
          <c:showBubbleSize val="0"/>
        </c:dLbls>
        <c:gapWidth val="150"/>
        <c:axId val="2094603464"/>
        <c:axId val="2094606440"/>
      </c:barChart>
      <c:catAx>
        <c:axId val="2094603464"/>
        <c:scaling>
          <c:orientation val="minMax"/>
        </c:scaling>
        <c:delete val="0"/>
        <c:axPos val="b"/>
        <c:majorTickMark val="out"/>
        <c:minorTickMark val="none"/>
        <c:tickLblPos val="nextTo"/>
        <c:crossAx val="2094606440"/>
        <c:crosses val="autoZero"/>
        <c:auto val="1"/>
        <c:lblAlgn val="ctr"/>
        <c:lblOffset val="100"/>
        <c:noMultiLvlLbl val="0"/>
      </c:catAx>
      <c:valAx>
        <c:axId val="2094606440"/>
        <c:scaling>
          <c:orientation val="minMax"/>
          <c:max val="4.0"/>
          <c:min val="1.0"/>
        </c:scaling>
        <c:delete val="0"/>
        <c:axPos val="l"/>
        <c:majorGridlines/>
        <c:numFmt formatCode="General" sourceLinked="1"/>
        <c:majorTickMark val="out"/>
        <c:minorTickMark val="none"/>
        <c:tickLblPos val="nextTo"/>
        <c:crossAx val="209460346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38C65-BACF-7C48-BD15-C82E53F1EDC8}" type="datetimeFigureOut">
              <a:rPr lang="en-US" smtClean="0"/>
              <a:t>10/16/14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C31D09-601B-B340-9A3B-8BC432AA87D6}" type="slidenum">
              <a:rPr lang="en-US" smtClean="0"/>
              <a:t>‹#›</a:t>
            </a:fld>
            <a:endParaRPr lang="en-US"/>
          </a:p>
        </p:txBody>
      </p:sp>
    </p:spTree>
    <p:extLst>
      <p:ext uri="{BB962C8B-B14F-4D97-AF65-F5344CB8AC3E}">
        <p14:creationId xmlns:p14="http://schemas.microsoft.com/office/powerpoint/2010/main" val="40894581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When we think about evaluating environmental</a:t>
            </a:r>
            <a:r>
              <a:rPr lang="en-US" sz="1200" kern="1200" baseline="0" dirty="0" smtClean="0">
                <a:solidFill>
                  <a:schemeClr val="tx1"/>
                </a:solidFill>
                <a:latin typeface="+mn-lt"/>
                <a:ea typeface="+mn-ea"/>
                <a:cs typeface="+mn-cs"/>
              </a:rPr>
              <a:t> programs like climate change, we find ourselves in the middle of a science that has been politicized.  Pathways to knowledge collide with beliefs that challenge rules of evidence and authority that make it more challenging evaluators to consider what is the broad range of the learning experience.  Many evaluations consider the place, the pedagogical stance of the teacher, and the attributes of the curriculum design as the subject for evaluation. Our research suggests that the environmental educator’s emotional state is a mediating or mitigating factor that must be considered as another core attribute in a comprehensive evaluation of a politically charged topic. </a:t>
            </a:r>
            <a:endParaRPr lang="en-US" dirty="0"/>
          </a:p>
        </p:txBody>
      </p:sp>
      <p:sp>
        <p:nvSpPr>
          <p:cNvPr id="4" name="Slide Number Placeholder 3"/>
          <p:cNvSpPr>
            <a:spLocks noGrp="1"/>
          </p:cNvSpPr>
          <p:nvPr>
            <p:ph type="sldNum" sz="quarter" idx="10"/>
          </p:nvPr>
        </p:nvSpPr>
        <p:spPr/>
        <p:txBody>
          <a:bodyPr/>
          <a:lstStyle/>
          <a:p>
            <a:fld id="{2EFB59DD-CD6A-2048-B938-587C584B3FAB}" type="slidenum">
              <a:rPr lang="en-US" smtClean="0"/>
              <a:pPr/>
              <a:t>7</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perspective places emphasis on emancipating the politically active, with EE considered a means to empower communities to actively participate in addressing local needs.  When comparing these results to the literature, they appear consistent with Bullard’s (2005) arguments need to say what his arguments are—he is </a:t>
            </a:r>
            <a:r>
              <a:rPr lang="en-US" sz="1200" kern="1200" dirty="0" err="1" smtClean="0">
                <a:solidFill>
                  <a:schemeClr val="tx1"/>
                </a:solidFill>
                <a:effectLst/>
                <a:latin typeface="+mn-lt"/>
                <a:ea typeface="+mn-ea"/>
                <a:cs typeface="+mn-cs"/>
              </a:rPr>
              <a:t>ecojustice</a:t>
            </a:r>
            <a:r>
              <a:rPr lang="en-US" sz="1200" kern="1200" dirty="0" smtClean="0">
                <a:solidFill>
                  <a:schemeClr val="tx1"/>
                </a:solidFill>
                <a:effectLst/>
                <a:latin typeface="+mn-lt"/>
                <a:ea typeface="+mn-ea"/>
                <a:cs typeface="+mn-cs"/>
              </a:rPr>
              <a:t> person—so far, we don’t seem to have a category that tracks with either instrumental or emancipatory? I thought this one might be Jensen’s action competence –the oft repeated stuff about give students the skills and they make decisions, but this is more </a:t>
            </a:r>
            <a:r>
              <a:rPr lang="en-US" sz="1200" kern="1200" dirty="0" err="1" smtClean="0">
                <a:solidFill>
                  <a:schemeClr val="tx1"/>
                </a:solidFill>
                <a:effectLst/>
                <a:latin typeface="+mn-lt"/>
                <a:ea typeface="+mn-ea"/>
                <a:cs typeface="+mn-cs"/>
              </a:rPr>
              <a:t>ecojustice</a:t>
            </a:r>
            <a:r>
              <a:rPr lang="en-US" sz="1200" kern="1200" dirty="0" smtClean="0">
                <a:solidFill>
                  <a:schemeClr val="tx1"/>
                </a:solidFill>
                <a:effectLst/>
                <a:latin typeface="+mn-lt"/>
                <a:ea typeface="+mn-ea"/>
                <a:cs typeface="+mn-cs"/>
              </a:rPr>
              <a:t>?. EE is seen as an empowering tool providing critical thinking skills as well as motivating citizen action to address environmental problems of prime relevance to those citizens. Unlike a focus on skill development serving an instrumental  purpose for the learner, the cognitive skills emphasized in this perspective are considered instrumental for spurring concerted action toward achieving community well-being. A longer term focus on the community goals is also evident, as current actions are also intended to foster environmental stewardship  in children. This perspective is characterized by an active stance toward improving the quality of the immediate environment. An example of this perspective is the environmental justice movement and the ways that it addresses the impact of socio-cultural hierarchies on widely contrasting experiences of living, one that Cole (2007) claims is excluded from mainstream EE discourses. However, unlike Cole’s contention that the environmental justice movement widens the cultural lens through which ‘environment’ is perceived, this perspective does not explicitly acknowledge widening beyond community. In keeping with the first overarching perspective denoting a focus on sustainability, the active citizenry in this perspective is inclusive, not confined to a disenfranchised community, and more focused on collective actions of any potential group. As Table 4 indicates, promoting active citizenry and encouraging locally relevant action  is the main distinguishing feature of this perspective</a:t>
            </a:r>
            <a:r>
              <a:rPr lang="en-US" dirty="0" smtClean="0">
                <a:effectLst/>
              </a:rPr>
              <a:t> </a:t>
            </a:r>
            <a:r>
              <a:rPr lang="en-US" sz="1200" kern="1200" dirty="0" smtClean="0">
                <a:solidFill>
                  <a:schemeClr val="tx1"/>
                </a:solidFill>
                <a:effectLst/>
                <a:latin typeface="+mn-lt"/>
                <a:ea typeface="+mn-ea"/>
                <a:cs typeface="+mn-cs"/>
              </a:rPr>
              <a:t> It would help if you used instrumental to mean one type of instrumentalism—</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for the </a:t>
            </a:r>
            <a:r>
              <a:rPr lang="en-US" sz="1200" kern="1200" dirty="0" err="1" smtClean="0">
                <a:solidFill>
                  <a:schemeClr val="tx1"/>
                </a:solidFill>
                <a:effectLst/>
                <a:latin typeface="+mn-lt"/>
                <a:ea typeface="+mn-ea"/>
                <a:cs typeface="+mn-cs"/>
              </a:rPr>
              <a:t>env</a:t>
            </a:r>
            <a:r>
              <a:rPr lang="en-US" sz="1200" kern="1200" dirty="0" smtClean="0">
                <a:solidFill>
                  <a:schemeClr val="tx1"/>
                </a:solidFill>
                <a:effectLst/>
                <a:latin typeface="+mn-lt"/>
                <a:ea typeface="+mn-ea"/>
                <a:cs typeface="+mn-cs"/>
              </a:rPr>
              <a:t>—as it is most commonly used in the literature—as opposed to emancipatory.</a:t>
            </a:r>
          </a:p>
          <a:p>
            <a:r>
              <a:rPr lang="en-US" sz="1200" kern="1200" dirty="0" smtClean="0">
                <a:solidFill>
                  <a:schemeClr val="tx1"/>
                </a:solidFill>
                <a:effectLst/>
                <a:latin typeface="+mn-lt"/>
                <a:ea typeface="+mn-ea"/>
                <a:cs typeface="+mn-cs"/>
              </a:rPr>
              <a:t> Stewardship infers caring for—but that seems different than political activism?</a:t>
            </a:r>
          </a:p>
          <a:p>
            <a:r>
              <a:rPr lang="en-US" sz="1200" kern="1200" dirty="0" smtClean="0">
                <a:solidFill>
                  <a:schemeClr val="tx1"/>
                </a:solidFill>
                <a:effectLst/>
                <a:latin typeface="+mn-lt"/>
                <a:ea typeface="+mn-ea"/>
                <a:cs typeface="+mn-cs"/>
              </a:rPr>
              <a:t> But you start with </a:t>
            </a:r>
            <a:r>
              <a:rPr lang="en-US" sz="1200" kern="1200" dirty="0" err="1" smtClean="0">
                <a:solidFill>
                  <a:schemeClr val="tx1"/>
                </a:solidFill>
                <a:effectLst/>
                <a:latin typeface="+mn-lt"/>
                <a:ea typeface="+mn-ea"/>
                <a:cs typeface="+mn-cs"/>
              </a:rPr>
              <a:t>bullard</a:t>
            </a:r>
            <a:r>
              <a:rPr lang="en-US" sz="1200" kern="1200" dirty="0" smtClean="0">
                <a:solidFill>
                  <a:schemeClr val="tx1"/>
                </a:solidFill>
                <a:effectLst/>
                <a:latin typeface="+mn-lt"/>
                <a:ea typeface="+mn-ea"/>
                <a:cs typeface="+mn-cs"/>
              </a:rPr>
              <a:t> who is all about disenfranchised people?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FB59DD-CD6A-2048-B938-587C584B3FAB}" type="slidenum">
              <a:rPr lang="en-US" smtClean="0"/>
              <a:pPr/>
              <a:t>23</a:t>
            </a:fld>
            <a:endParaRPr lang="en-US" dirty="0"/>
          </a:p>
        </p:txBody>
      </p:sp>
    </p:spTree>
    <p:extLst>
      <p:ext uri="{BB962C8B-B14F-4D97-AF65-F5344CB8AC3E}">
        <p14:creationId xmlns:p14="http://schemas.microsoft.com/office/powerpoint/2010/main" val="361739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depicts connections with nature that strongly acknowledge that nature in every form has the same rights as accorded to humans. As such, a meta-physical understanding  of the commonalities across nature is emphasized, downplaying an action-oriented stance to solve environmental problems. The commonalities across diverse forms of nature, across different contexts seem to be emphasized, manifest in different ways. For example, acknowledging that there is a fundamental bond between all forms of life, non-human nature is folded into discussions of justice, expanding ethical concepts of fairness to the environment as. Moreover, human-centric connections focus on cognitive processes that are valued for facilitating understanding of natural systems, collectivist approaches upholding unity among people working towards shared goals, and commonalities across demographic boundaries. It should be noted that unlike the previous perspective (skilled community actors) which emphasized pro-active approaches to improve environmental conditions, the fifth perspective seems to foster a psychological bond across disparate groups of people, to fortify what is considered an inherent affiliation.</a:t>
            </a:r>
            <a:r>
              <a:rPr lang="en-US" dirty="0" smtClean="0">
                <a:effectLst/>
              </a:rPr>
              <a:t> </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FB59DD-CD6A-2048-B938-587C584B3FAB}" type="slidenum">
              <a:rPr lang="en-US" smtClean="0"/>
              <a:pPr/>
              <a:t>24</a:t>
            </a:fld>
            <a:endParaRPr lang="en-US" dirty="0"/>
          </a:p>
        </p:txBody>
      </p:sp>
    </p:spTree>
    <p:extLst>
      <p:ext uri="{BB962C8B-B14F-4D97-AF65-F5344CB8AC3E}">
        <p14:creationId xmlns:p14="http://schemas.microsoft.com/office/powerpoint/2010/main" val="3617393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DBF7B5-EE51-574B-B260-ED1B012CB0DE}" type="slidenum">
              <a:rPr lang="en-US" sz="1200"/>
              <a:pPr/>
              <a:t>11</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Simply stated, these</a:t>
            </a:r>
            <a:r>
              <a:rPr lang="en-US" baseline="0" dirty="0" smtClean="0">
                <a:latin typeface="Arial" charset="0"/>
                <a:ea typeface="ＭＳ Ｐゴシック" charset="0"/>
                <a:cs typeface="ＭＳ Ｐゴシック" charset="0"/>
              </a:rPr>
              <a:t> folks live in a belief system where failure to succeed has dire consequences for themselves and all that they hold dear.</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FF93A3-83F4-490F-AB1F-74A54FF0C0B3}" type="slidenum">
              <a:rPr lang="en-US" smtClean="0"/>
              <a:t>13</a:t>
            </a:fld>
            <a:endParaRPr lang="en-US"/>
          </a:p>
        </p:txBody>
      </p:sp>
    </p:spTree>
    <p:extLst>
      <p:ext uri="{BB962C8B-B14F-4D97-AF65-F5344CB8AC3E}">
        <p14:creationId xmlns:p14="http://schemas.microsoft.com/office/powerpoint/2010/main" val="1835801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http://environment.yale.edu/climate/files/Behavior-September-2012.pdf</a:t>
            </a:r>
            <a:endParaRPr lang="en-US" dirty="0"/>
          </a:p>
        </p:txBody>
      </p:sp>
      <p:sp>
        <p:nvSpPr>
          <p:cNvPr id="4" name="Slide Number Placeholder 3"/>
          <p:cNvSpPr>
            <a:spLocks noGrp="1"/>
          </p:cNvSpPr>
          <p:nvPr>
            <p:ph type="sldNum" sz="quarter" idx="10"/>
          </p:nvPr>
        </p:nvSpPr>
        <p:spPr/>
        <p:txBody>
          <a:bodyPr/>
          <a:lstStyle/>
          <a:p>
            <a:fld id="{10FF93A3-83F4-490F-AB1F-74A54FF0C0B3}" type="slidenum">
              <a:rPr lang="en-US" smtClean="0"/>
              <a:t>15</a:t>
            </a:fld>
            <a:endParaRPr lang="en-US"/>
          </a:p>
        </p:txBody>
      </p:sp>
    </p:spTree>
    <p:extLst>
      <p:ext uri="{BB962C8B-B14F-4D97-AF65-F5344CB8AC3E}">
        <p14:creationId xmlns:p14="http://schemas.microsoft.com/office/powerpoint/2010/main" val="333426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C8E381-2442-4564-AA54-70F7DD97EC13}" type="slidenum">
              <a:rPr lang="en-US" smtClean="0"/>
              <a:t>17</a:t>
            </a:fld>
            <a:endParaRPr lang="en-US"/>
          </a:p>
        </p:txBody>
      </p:sp>
    </p:spTree>
    <p:extLst>
      <p:ext uri="{BB962C8B-B14F-4D97-AF65-F5344CB8AC3E}">
        <p14:creationId xmlns:p14="http://schemas.microsoft.com/office/powerpoint/2010/main" val="3628904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FB59DD-CD6A-2048-B938-587C584B3FAB}" type="slidenum">
              <a:rPr lang="en-US" smtClean="0"/>
              <a:pPr/>
              <a:t>19</a:t>
            </a:fld>
            <a:endParaRPr lang="en-US" dirty="0"/>
          </a:p>
        </p:txBody>
      </p:sp>
    </p:spTree>
    <p:extLst>
      <p:ext uri="{BB962C8B-B14F-4D97-AF65-F5344CB8AC3E}">
        <p14:creationId xmlns:p14="http://schemas.microsoft.com/office/powerpoint/2010/main" val="343525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Arial" charset="0"/>
                <a:ea typeface="ＭＳ Ｐゴシック" charset="0"/>
                <a:cs typeface="ＭＳ Ｐゴシック" charset="0"/>
              </a:defRPr>
            </a:lvl1pPr>
            <a:lvl2pPr marL="37931725" indent="-37474525">
              <a:defRPr sz="4400">
                <a:solidFill>
                  <a:schemeClr val="tx1"/>
                </a:solidFill>
                <a:latin typeface="Arial" charset="0"/>
                <a:ea typeface="ＭＳ Ｐゴシック" charset="0"/>
              </a:defRPr>
            </a:lvl2pPr>
            <a:lvl3pPr>
              <a:defRPr sz="4400">
                <a:solidFill>
                  <a:schemeClr val="tx1"/>
                </a:solidFill>
                <a:latin typeface="Arial" charset="0"/>
                <a:ea typeface="ＭＳ Ｐゴシック" charset="0"/>
              </a:defRPr>
            </a:lvl3pPr>
            <a:lvl4pPr>
              <a:defRPr sz="4400">
                <a:solidFill>
                  <a:schemeClr val="tx1"/>
                </a:solidFill>
                <a:latin typeface="Arial" charset="0"/>
                <a:ea typeface="ＭＳ Ｐゴシック" charset="0"/>
              </a:defRPr>
            </a:lvl4pPr>
            <a:lvl5pPr>
              <a:defRPr sz="4400">
                <a:solidFill>
                  <a:schemeClr val="tx1"/>
                </a:solidFill>
                <a:latin typeface="Arial" charset="0"/>
                <a:ea typeface="ＭＳ Ｐゴシック" charset="0"/>
              </a:defRPr>
            </a:lvl5pPr>
            <a:lvl6pPr marL="457200" eaLnBrk="0" fontAlgn="base" hangingPunct="0">
              <a:spcBef>
                <a:spcPct val="0"/>
              </a:spcBef>
              <a:spcAft>
                <a:spcPct val="0"/>
              </a:spcAft>
              <a:defRPr sz="4400">
                <a:solidFill>
                  <a:schemeClr val="tx1"/>
                </a:solidFill>
                <a:latin typeface="Arial" charset="0"/>
                <a:ea typeface="ＭＳ Ｐゴシック" charset="0"/>
              </a:defRPr>
            </a:lvl6pPr>
            <a:lvl7pPr marL="914400" eaLnBrk="0" fontAlgn="base" hangingPunct="0">
              <a:spcBef>
                <a:spcPct val="0"/>
              </a:spcBef>
              <a:spcAft>
                <a:spcPct val="0"/>
              </a:spcAft>
              <a:defRPr sz="4400">
                <a:solidFill>
                  <a:schemeClr val="tx1"/>
                </a:solidFill>
                <a:latin typeface="Arial" charset="0"/>
                <a:ea typeface="ＭＳ Ｐゴシック" charset="0"/>
              </a:defRPr>
            </a:lvl7pPr>
            <a:lvl8pPr marL="1371600" eaLnBrk="0" fontAlgn="base" hangingPunct="0">
              <a:spcBef>
                <a:spcPct val="0"/>
              </a:spcBef>
              <a:spcAft>
                <a:spcPct val="0"/>
              </a:spcAft>
              <a:defRPr sz="4400">
                <a:solidFill>
                  <a:schemeClr val="tx1"/>
                </a:solidFill>
                <a:latin typeface="Arial" charset="0"/>
                <a:ea typeface="ＭＳ Ｐゴシック" charset="0"/>
              </a:defRPr>
            </a:lvl8pPr>
            <a:lvl9pPr marL="1828800" eaLnBrk="0" fontAlgn="base" hangingPunct="0">
              <a:spcBef>
                <a:spcPct val="0"/>
              </a:spcBef>
              <a:spcAft>
                <a:spcPct val="0"/>
              </a:spcAft>
              <a:defRPr sz="4400">
                <a:solidFill>
                  <a:schemeClr val="tx1"/>
                </a:solidFill>
                <a:latin typeface="Arial" charset="0"/>
                <a:ea typeface="ＭＳ Ｐゴシック" charset="0"/>
              </a:defRPr>
            </a:lvl9pPr>
          </a:lstStyle>
          <a:p>
            <a:fld id="{9B8DB46F-D212-6747-A032-480AE0BF9BC0}" type="slidenum">
              <a:rPr lang="en-US" sz="1200"/>
              <a:pPr/>
              <a:t>20</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basic</a:t>
            </a:r>
            <a:r>
              <a:rPr lang="en-US" sz="1200" kern="1200" baseline="0" dirty="0" smtClean="0">
                <a:solidFill>
                  <a:schemeClr val="tx1"/>
                </a:solidFill>
                <a:effectLst/>
                <a:latin typeface="+mn-lt"/>
                <a:ea typeface="+mn-ea"/>
                <a:cs typeface="+mn-cs"/>
              </a:rPr>
              <a:t> perspective is generally supported by all participants, but not all are defined by this perspective.  </a:t>
            </a:r>
            <a:r>
              <a:rPr lang="en-US" sz="1200" kern="1200" dirty="0" smtClean="0">
                <a:solidFill>
                  <a:schemeClr val="tx1"/>
                </a:solidFill>
                <a:effectLst/>
                <a:latin typeface="+mn-lt"/>
                <a:ea typeface="+mn-ea"/>
                <a:cs typeface="+mn-cs"/>
              </a:rPr>
              <a:t>EE is encouragement of sustainable lifestyles through pro-environmental behaviors that positively impact human and non-human nature. It acknowledges that people across socio-economic boundaries share responsibility for achieving coexistence</a:t>
            </a:r>
            <a:r>
              <a:rPr lang="en-US" sz="1200" kern="1200" baseline="0" dirty="0" smtClean="0">
                <a:solidFill>
                  <a:schemeClr val="tx1"/>
                </a:solidFill>
                <a:effectLst/>
                <a:latin typeface="+mn-lt"/>
                <a:ea typeface="+mn-ea"/>
                <a:cs typeface="+mn-cs"/>
              </a:rPr>
              <a:t> as a</a:t>
            </a:r>
            <a:r>
              <a:rPr lang="en-US" sz="1200" kern="1200" dirty="0" smtClean="0">
                <a:solidFill>
                  <a:schemeClr val="tx1"/>
                </a:solidFill>
                <a:effectLst/>
                <a:latin typeface="+mn-lt"/>
                <a:ea typeface="+mn-ea"/>
                <a:cs typeface="+mn-cs"/>
              </a:rPr>
              <a:t>rticulated in the Earth Charter (2001) in its broadest terms. This perspective accords respect for life in all its forms and diversities and strives for the protection of all life. A stark emphasis on protecting the environment for the greater good rather than for human-centric goals alone is evident, yet still recognizes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environmental justice as a modicum of socio-economic survival.</a:t>
            </a:r>
            <a:r>
              <a:rPr lang="en-US" sz="1200" kern="1200" baseline="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distinguishing feature of this perspective relative to others is that it underscores sustainable human lifestyles, while downplaying one that believes EE serves an instrumental purpose, such as in teaching about the scientific process or creating scientifically literate This perspective suggests a basic acknowledgement that sustainability of planetary systems is the underlying goal of EE.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second perspective appears to place emphasis on EE as a way to facilitate a greater sense of spiritual connection among fellow living beings and appreciation of all Creation. Aligned with the way Cohen (1990) conceptualizes humans’ relationship to nature, a sensualist approach is emphasized here, whereby humans’ connections with nature transpire by engaging all senses to understand the symbolic relationship between nature and human beings; thus a greater understanding of being intrinsically connected to nature is manifest. As evident from Table 3, the three highest ranked statements that represent this perspective indicate that the “belongingness” within nature is embedded within a broader conceptualization of the natural world, that encourages greater connections with God’s creations. However, Table 3 also indicates that unlike EE approaches with a primary focus on humans’ metaphysical relationship with nature (e.g., Mathews, 1994), this perspective also emphasizes the importance of nurturing and developing critical thinking and life skills (evident from the fourth and fifth highest ranked statements). Despite the unusual dual goal emphasizing the metaphysical and the importance of youth education embedded in this perspective (Bonnet, 2002), an overlap between the proponents of the phenomenological and the practical is advocated as essential to EE. Thus, an emotional connection with nature is considered a prerequisite to nurturing environmental concern and action. Table 4 further clarifies the specific focus of this perspective relative to the other four – a distinct emphasis on a spiritual, emotional connection with nature that facilitates valuing God’s Creation is clearly evident, whether in human or non-human form (S3). However, the perceived instrumental objective of EE is geared more towards developing the next generation’s environmental stewardship and critical thinking skills, and not as a tool for human empowerment. The distinction is noteworthy, since the instrumental and emancipatory approaches are each associated with different goals (behavior change and critical thinking skills, in the case of perspective 2, and community activism, highlighted by S22 and S17 in Table 4) with correspondingly distinct methods to monitor and evaluate them (</a:t>
            </a:r>
            <a:r>
              <a:rPr lang="en-US" sz="1200" kern="1200" dirty="0" err="1" smtClean="0">
                <a:solidFill>
                  <a:schemeClr val="tx1"/>
                </a:solidFill>
                <a:effectLst/>
                <a:latin typeface="+mn-lt"/>
                <a:ea typeface="+mn-ea"/>
                <a:cs typeface="+mn-cs"/>
              </a:rPr>
              <a:t>Wals</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Geerling-Eijff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Hubeek</a:t>
            </a:r>
            <a:r>
              <a:rPr lang="en-US" sz="1200" kern="1200" dirty="0" smtClean="0">
                <a:solidFill>
                  <a:schemeClr val="tx1"/>
                </a:solidFill>
                <a:effectLst/>
                <a:latin typeface="+mn-lt"/>
                <a:ea typeface="+mn-ea"/>
                <a:cs typeface="+mn-cs"/>
              </a:rPr>
              <a:t>, van der Kroon, &amp; Vader, 2008).  Don’t understand this sentence—</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rels</a:t>
            </a:r>
            <a:r>
              <a:rPr lang="en-US" sz="1200" kern="1200" dirty="0" smtClean="0">
                <a:solidFill>
                  <a:schemeClr val="tx1"/>
                </a:solidFill>
                <a:effectLst/>
                <a:latin typeface="+mn-lt"/>
                <a:ea typeface="+mn-ea"/>
                <a:cs typeface="+mn-cs"/>
              </a:rPr>
              <a:t> between goals of instrument/emancipatory, results of q sort and how </a:t>
            </a:r>
            <a:r>
              <a:rPr lang="en-US" sz="1200" kern="1200" dirty="0" err="1" smtClean="0">
                <a:solidFill>
                  <a:schemeClr val="tx1"/>
                </a:solidFill>
                <a:effectLst/>
                <a:latin typeface="+mn-lt"/>
                <a:ea typeface="+mn-ea"/>
                <a:cs typeface="+mn-cs"/>
              </a:rPr>
              <a:t>beh</a:t>
            </a:r>
            <a:r>
              <a:rPr lang="en-US" sz="1200" kern="1200" dirty="0" smtClean="0">
                <a:solidFill>
                  <a:schemeClr val="tx1"/>
                </a:solidFill>
                <a:effectLst/>
                <a:latin typeface="+mn-lt"/>
                <a:ea typeface="+mn-ea"/>
                <a:cs typeface="+mn-cs"/>
              </a:rPr>
              <a:t> change, critical thinking and activism </a:t>
            </a:r>
            <a:r>
              <a:rPr lang="en-US" sz="1200" kern="1200" dirty="0" err="1" smtClean="0">
                <a:solidFill>
                  <a:schemeClr val="tx1"/>
                </a:solidFill>
                <a:effectLst/>
                <a:latin typeface="+mn-lt"/>
                <a:ea typeface="+mn-ea"/>
                <a:cs typeface="+mn-cs"/>
              </a:rPr>
              <a:t>realte</a:t>
            </a:r>
            <a:r>
              <a:rPr lang="en-US" sz="1200" kern="1200" dirty="0" smtClean="0">
                <a:solidFill>
                  <a:schemeClr val="tx1"/>
                </a:solidFill>
                <a:effectLst/>
                <a:latin typeface="+mn-lt"/>
                <a:ea typeface="+mn-ea"/>
                <a:cs typeface="+mn-cs"/>
              </a:rPr>
              <a:t> to each.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FB59DD-CD6A-2048-B938-587C584B3FAB}" type="slidenum">
              <a:rPr lang="en-US" smtClean="0"/>
              <a:pPr/>
              <a:t>21</a:t>
            </a:fld>
            <a:endParaRPr lang="en-US" dirty="0"/>
          </a:p>
        </p:txBody>
      </p:sp>
    </p:spTree>
    <p:extLst>
      <p:ext uri="{BB962C8B-B14F-4D97-AF65-F5344CB8AC3E}">
        <p14:creationId xmlns:p14="http://schemas.microsoft.com/office/powerpoint/2010/main" val="361739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perspective emerged as the closest approximation of the historical view of EE  as “outdoor learning.” It emphasizes the human capacity for a profound sense of connection with different aspects of nature (S9, Table 3) while also underlining human ethical and moral responsibility to tackle environmental problems (S32).  The results appear to be well aligned with </a:t>
            </a:r>
            <a:r>
              <a:rPr lang="en-US" sz="1200" kern="1200" dirty="0" err="1" smtClean="0">
                <a:solidFill>
                  <a:schemeClr val="tx1"/>
                </a:solidFill>
                <a:effectLst/>
                <a:latin typeface="+mn-lt"/>
                <a:ea typeface="+mn-ea"/>
                <a:cs typeface="+mn-cs"/>
              </a:rPr>
              <a:t>Iozzi’s</a:t>
            </a:r>
            <a:r>
              <a:rPr lang="en-US" sz="1200" kern="1200" dirty="0" smtClean="0">
                <a:solidFill>
                  <a:schemeClr val="tx1"/>
                </a:solidFill>
                <a:effectLst/>
                <a:latin typeface="+mn-lt"/>
                <a:ea typeface="+mn-ea"/>
                <a:cs typeface="+mn-cs"/>
              </a:rPr>
              <a:t>  (1987) conceptualization of EE, where deep, personal norms to act in morally appropriate ways are related to universal values (emphasizing human and environmental welfare), beliefs about humans’ relationship with nature, and environmental actions (such as consumer behavior, willingness to sacrifice, environmental citizenship, and demonstrations). This finding also appears to align with the value basis of environmentalism that emerged in the original interviews and which is anchored to the descriptions of Stern and colleagues (Stern, Dietz, Abel, </a:t>
            </a:r>
            <a:r>
              <a:rPr lang="en-US" sz="1200" kern="1200" dirty="0" err="1" smtClean="0">
                <a:solidFill>
                  <a:schemeClr val="tx1"/>
                </a:solidFill>
                <a:effectLst/>
                <a:latin typeface="+mn-lt"/>
                <a:ea typeface="+mn-ea"/>
                <a:cs typeface="+mn-cs"/>
              </a:rPr>
              <a:t>Guagnano</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Kalof</a:t>
            </a:r>
            <a:r>
              <a:rPr lang="en-US" sz="1200" kern="1200" dirty="0" smtClean="0">
                <a:solidFill>
                  <a:schemeClr val="tx1"/>
                </a:solidFill>
                <a:effectLst/>
                <a:latin typeface="+mn-lt"/>
                <a:ea typeface="+mn-ea"/>
                <a:cs typeface="+mn-cs"/>
              </a:rPr>
              <a:t>, 1999) emphasizing ??.  An additional detail in this perspective also touched on Cohen’s (1990) approach that considers humans to be “sentient beings” for whom self-recognition as part of nature is a necessary prerequisite for taking action to protect it. This perspective emphasizes the humanist, ethical aspect of environmental stewardship and connection with nature, whereby all forms of nature are considered equal. This is also evident from examining Table 4 where EE is espoused as a way to nurture the understanding that nature, irrespective of its form or shape deserves to be protected (S31), emphasizing a potentially valued-based, moral responsibility </a:t>
            </a:r>
            <a:r>
              <a:rPr lang="en-US" dirty="0" smtClean="0">
                <a:effectLst/>
              </a:rPr>
              <a:t> </a:t>
            </a:r>
            <a:r>
              <a:rPr lang="en-US" sz="1200" kern="1200" dirty="0" smtClean="0">
                <a:solidFill>
                  <a:schemeClr val="tx1"/>
                </a:solidFill>
                <a:effectLst/>
                <a:latin typeface="+mn-lt"/>
                <a:ea typeface="+mn-ea"/>
                <a:cs typeface="+mn-cs"/>
              </a:rPr>
              <a:t> Confusing—a citation for outdoor learning?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FB59DD-CD6A-2048-B938-587C584B3FAB}" type="slidenum">
              <a:rPr lang="en-US" smtClean="0"/>
              <a:pPr/>
              <a:t>22</a:t>
            </a:fld>
            <a:endParaRPr lang="en-US" dirty="0"/>
          </a:p>
        </p:txBody>
      </p:sp>
    </p:spTree>
    <p:extLst>
      <p:ext uri="{BB962C8B-B14F-4D97-AF65-F5344CB8AC3E}">
        <p14:creationId xmlns:p14="http://schemas.microsoft.com/office/powerpoint/2010/main" val="3617393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6C1306-1439-E64A-AD6C-429CD04A9DD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C1306-1439-E64A-AD6C-429CD04A9DD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5DB633-12FC-4D43-8050-BC0E45CA77BB}"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C1306-1439-E64A-AD6C-429CD04A9DD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5DB633-12FC-4D43-8050-BC0E45CA77BB}"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6C1306-1439-E64A-AD6C-429CD04A9DD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5DB633-12FC-4D43-8050-BC0E45CA77BB}"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6C1306-1439-E64A-AD6C-429CD04A9DD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6C1306-1439-E64A-AD6C-429CD04A9DD0}" type="datetimeFigureOut">
              <a:rPr lang="en-US" smtClean="0"/>
              <a:t>10/16/14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5DB633-12FC-4D43-8050-BC0E45CA77BB}"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6C1306-1439-E64A-AD6C-429CD04A9DD0}" type="datetimeFigureOut">
              <a:rPr lang="en-US" smtClean="0"/>
              <a:t>10/16/14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5DB633-12FC-4D43-8050-BC0E45CA77BB}"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6C1306-1439-E64A-AD6C-429CD04A9DD0}" type="datetimeFigureOut">
              <a:rPr lang="en-US" smtClean="0"/>
              <a:t>10/16/14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5DB633-12FC-4D43-8050-BC0E45CA77BB}"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C1306-1439-E64A-AD6C-429CD04A9DD0}" type="datetimeFigureOut">
              <a:rPr lang="en-US" smtClean="0"/>
              <a:t>10/16/14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5DB633-12FC-4D43-8050-BC0E45CA77BB}"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6C1306-1439-E64A-AD6C-429CD04A9DD0}" type="datetimeFigureOut">
              <a:rPr lang="en-US" smtClean="0"/>
              <a:t>10/16/14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6C1306-1439-E64A-AD6C-429CD04A9DD0}" type="datetimeFigureOut">
              <a:rPr lang="en-US" smtClean="0"/>
              <a:t>10/16/14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5DB633-12FC-4D43-8050-BC0E45CA77BB}"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D1D2C0"/>
                </a:solidFill>
              </a:defRPr>
            </a:lvl1pPr>
          </a:lstStyle>
          <a:p>
            <a:fld id="{E76C1306-1439-E64A-AD6C-429CD04A9DD0}" type="datetimeFigureOut">
              <a:rPr lang="en-US" smtClean="0"/>
              <a:pPr/>
              <a:t>10/16/14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D1D2C0"/>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D1D2C0"/>
                </a:solidFill>
              </a:defRPr>
            </a:lvl1pPr>
          </a:lstStyle>
          <a:p>
            <a:fld id="{CE5DB633-12FC-4D43-8050-BC0E45CA77BB}"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txStyles>
    <p:titleStyle>
      <a:lvl1pPr algn="ctr" defTabSz="914400" rtl="0" eaLnBrk="1" latinLnBrk="0" hangingPunct="1">
        <a:spcBef>
          <a:spcPct val="0"/>
        </a:spcBef>
        <a:buNone/>
        <a:defRPr sz="4400" kern="1200">
          <a:solidFill>
            <a:srgbClr val="D1D2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D1D2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D1D2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D1D2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D1D2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D1D2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 Id="rId3" Type="http://schemas.openxmlformats.org/officeDocument/2006/relationships/image" Target="../media/image1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g"/><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G"/><Relationship Id="rId3"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g"/><Relationship Id="rId3"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5" Type="http://schemas.openxmlformats.org/officeDocument/2006/relationships/image" Target="../media/image13.jpg"/><Relationship Id="rId6"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43520"/>
            <a:ext cx="9144000" cy="2420994"/>
          </a:xfrm>
        </p:spPr>
        <p:txBody>
          <a:bodyPr>
            <a:noAutofit/>
          </a:bodyPr>
          <a:lstStyle/>
          <a:p>
            <a:r>
              <a:rPr lang="en-US" b="1" dirty="0" smtClean="0"/>
              <a:t>Embracing the Complexity of Environmental Education Evaluation</a:t>
            </a:r>
            <a:endParaRPr lang="en-US" sz="3600" b="1" dirty="0">
              <a:solidFill>
                <a:srgbClr val="D1D2C0"/>
              </a:solidFill>
            </a:endParaRPr>
          </a:p>
        </p:txBody>
      </p:sp>
      <p:sp>
        <p:nvSpPr>
          <p:cNvPr id="3" name="Subtitle 2"/>
          <p:cNvSpPr>
            <a:spLocks noGrp="1"/>
          </p:cNvSpPr>
          <p:nvPr>
            <p:ph type="subTitle" idx="1"/>
          </p:nvPr>
        </p:nvSpPr>
        <p:spPr>
          <a:xfrm>
            <a:off x="1658136" y="4110390"/>
            <a:ext cx="7355771" cy="2452121"/>
          </a:xfrm>
        </p:spPr>
        <p:txBody>
          <a:bodyPr>
            <a:normAutofit/>
          </a:bodyPr>
          <a:lstStyle/>
          <a:p>
            <a:pPr algn="l"/>
            <a:r>
              <a:rPr lang="en-US" sz="2800" dirty="0" err="1" smtClean="0">
                <a:solidFill>
                  <a:srgbClr val="D1D2C0"/>
                </a:solidFill>
              </a:rPr>
              <a:t>Rupu</a:t>
            </a:r>
            <a:r>
              <a:rPr lang="en-US" sz="2800" dirty="0" smtClean="0">
                <a:solidFill>
                  <a:srgbClr val="D1D2C0"/>
                </a:solidFill>
              </a:rPr>
              <a:t> Gupta, </a:t>
            </a:r>
            <a:r>
              <a:rPr lang="en-US" sz="2400" dirty="0" smtClean="0">
                <a:solidFill>
                  <a:srgbClr val="D1D2C0"/>
                </a:solidFill>
              </a:rPr>
              <a:t>PhD</a:t>
            </a:r>
            <a:endParaRPr lang="en-US" sz="2400" dirty="0" smtClean="0">
              <a:solidFill>
                <a:srgbClr val="86877B"/>
              </a:solidFill>
            </a:endParaRPr>
          </a:p>
          <a:p>
            <a:pPr algn="l"/>
            <a:r>
              <a:rPr lang="en-US" sz="2800" dirty="0" smtClean="0">
                <a:solidFill>
                  <a:srgbClr val="D1D2C0"/>
                </a:solidFill>
              </a:rPr>
              <a:t>John </a:t>
            </a:r>
            <a:r>
              <a:rPr lang="en-US" sz="2800" dirty="0">
                <a:solidFill>
                  <a:srgbClr val="D1D2C0"/>
                </a:solidFill>
              </a:rPr>
              <a:t>Fraser, </a:t>
            </a:r>
            <a:r>
              <a:rPr lang="en-US" sz="2400" dirty="0">
                <a:solidFill>
                  <a:srgbClr val="D1D2C0"/>
                </a:solidFill>
              </a:rPr>
              <a:t>PhD </a:t>
            </a:r>
            <a:r>
              <a:rPr lang="en-US" sz="2400" dirty="0" smtClean="0">
                <a:solidFill>
                  <a:srgbClr val="D1D2C0"/>
                </a:solidFill>
              </a:rPr>
              <a:t>AIA</a:t>
            </a:r>
          </a:p>
          <a:p>
            <a:pPr algn="l"/>
            <a:endParaRPr lang="en-US" sz="2800" dirty="0" smtClean="0">
              <a:solidFill>
                <a:srgbClr val="D1D2C0"/>
              </a:solidFill>
            </a:endParaRPr>
          </a:p>
          <a:p>
            <a:endParaRPr lang="en-US" sz="2800" dirty="0" smtClean="0">
              <a:solidFill>
                <a:srgbClr val="D1D2C0"/>
              </a:solidFill>
            </a:endParaRPr>
          </a:p>
          <a:p>
            <a:endParaRPr lang="en-US" sz="2800" dirty="0" smtClean="0">
              <a:solidFill>
                <a:srgbClr val="D1D2C0"/>
              </a:solidFill>
            </a:endParaRPr>
          </a:p>
        </p:txBody>
      </p:sp>
      <p:pic>
        <p:nvPicPr>
          <p:cNvPr id="6" name="Picture 5" descr="NewKnow ID 2c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951" y="5734811"/>
            <a:ext cx="3016399" cy="758423"/>
          </a:xfrm>
          <a:prstGeom prst="rect">
            <a:avLst/>
          </a:prstGeom>
        </p:spPr>
      </p:pic>
    </p:spTree>
    <p:extLst>
      <p:ext uri="{BB962C8B-B14F-4D97-AF65-F5344CB8AC3E}">
        <p14:creationId xmlns:p14="http://schemas.microsoft.com/office/powerpoint/2010/main" val="42532051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a:bodyPr>
          <a:lstStyle/>
          <a:p>
            <a:r>
              <a:rPr lang="en-US" b="1" dirty="0" smtClean="0"/>
              <a:t>Overwhelming Context </a:t>
            </a:r>
            <a:endParaRPr lang="en-US" sz="3100" b="1" dirty="0"/>
          </a:p>
        </p:txBody>
      </p:sp>
    </p:spTree>
    <p:extLst>
      <p:ext uri="{BB962C8B-B14F-4D97-AF65-F5344CB8AC3E}">
        <p14:creationId xmlns:p14="http://schemas.microsoft.com/office/powerpoint/2010/main" val="42586268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7" descr="GlobeDo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0"/>
            <a:ext cx="511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8"/>
          <p:cNvSpPr txBox="1">
            <a:spLocks noChangeArrowheads="1"/>
          </p:cNvSpPr>
          <p:nvPr/>
        </p:nvSpPr>
        <p:spPr bwMode="auto">
          <a:xfrm rot="-5400000">
            <a:off x="6517482" y="6196806"/>
            <a:ext cx="10779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solidFill>
                  <a:schemeClr val="bg1"/>
                </a:solidFill>
              </a:rPr>
              <a:t>© WCS</a:t>
            </a:r>
          </a:p>
        </p:txBody>
      </p:sp>
    </p:spTree>
    <p:extLst>
      <p:ext uri="{BB962C8B-B14F-4D97-AF65-F5344CB8AC3E}">
        <p14:creationId xmlns:p14="http://schemas.microsoft.com/office/powerpoint/2010/main" val="9267295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a:bodyPr>
          <a:lstStyle/>
          <a:p>
            <a:r>
              <a:rPr lang="en-US" b="1" dirty="0" smtClean="0"/>
              <a:t>Expected Interactions</a:t>
            </a:r>
            <a:endParaRPr lang="en-US" sz="3100" b="1" dirty="0"/>
          </a:p>
        </p:txBody>
      </p:sp>
      <p:pic>
        <p:nvPicPr>
          <p:cNvPr id="3" name="Picture 2" descr="NNOCCI.type.stacked.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420864" y="5627529"/>
            <a:ext cx="2723135" cy="1234362"/>
          </a:xfrm>
          <a:prstGeom prst="rect">
            <a:avLst/>
          </a:prstGeom>
          <a:solidFill>
            <a:schemeClr val="bg1"/>
          </a:solidFill>
        </p:spPr>
      </p:pic>
    </p:spTree>
    <p:extLst>
      <p:ext uri="{BB962C8B-B14F-4D97-AF65-F5344CB8AC3E}">
        <p14:creationId xmlns:p14="http://schemas.microsoft.com/office/powerpoint/2010/main" val="39577290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0" y="1219200"/>
            <a:ext cx="8229600" cy="5089525"/>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81946"/>
            <a:ext cx="2056727" cy="205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7758" y="4538527"/>
            <a:ext cx="1755609" cy="369332"/>
          </a:xfrm>
          <a:prstGeom prst="rect">
            <a:avLst/>
          </a:prstGeom>
          <a:noFill/>
        </p:spPr>
        <p:txBody>
          <a:bodyPr wrap="none" rtlCol="0">
            <a:spAutoFit/>
          </a:bodyPr>
          <a:lstStyle/>
          <a:p>
            <a:r>
              <a:rPr lang="en-US" dirty="0" smtClean="0"/>
              <a:t>Looking stupid</a:t>
            </a:r>
            <a:endParaRPr lang="en-US" dirty="0"/>
          </a:p>
        </p:txBody>
      </p:sp>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3720" y="2581946"/>
            <a:ext cx="2055223" cy="201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33648" y="4574216"/>
            <a:ext cx="2015295" cy="369332"/>
          </a:xfrm>
          <a:prstGeom prst="rect">
            <a:avLst/>
          </a:prstGeom>
          <a:noFill/>
        </p:spPr>
        <p:txBody>
          <a:bodyPr wrap="none" rtlCol="0">
            <a:spAutoFit/>
          </a:bodyPr>
          <a:lstStyle/>
          <a:p>
            <a:r>
              <a:rPr lang="en-US" dirty="0" smtClean="0"/>
              <a:t>Afraid of hostility</a:t>
            </a:r>
            <a:endParaRPr lang="en-US" dirty="0"/>
          </a:p>
        </p:txBody>
      </p:sp>
      <p:pic>
        <p:nvPicPr>
          <p:cNvPr id="6146" name="Picture 2" descr="http://static8.depositphotos.com/1007989/1011/i/950/depositphotos_10118071-Yawning-Smile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2581946"/>
            <a:ext cx="3020852" cy="21218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19800" y="4594780"/>
            <a:ext cx="2030812" cy="369332"/>
          </a:xfrm>
          <a:prstGeom prst="rect">
            <a:avLst/>
          </a:prstGeom>
          <a:noFill/>
        </p:spPr>
        <p:txBody>
          <a:bodyPr wrap="none" rtlCol="0">
            <a:spAutoFit/>
          </a:bodyPr>
          <a:lstStyle/>
          <a:p>
            <a:r>
              <a:rPr lang="en-US" dirty="0" smtClean="0"/>
              <a:t>Afraid of disinterest</a:t>
            </a:r>
            <a:endParaRPr lang="en-US" dirty="0"/>
          </a:p>
        </p:txBody>
      </p:sp>
    </p:spTree>
    <p:extLst>
      <p:ext uri="{BB962C8B-B14F-4D97-AF65-F5344CB8AC3E}">
        <p14:creationId xmlns:p14="http://schemas.microsoft.com/office/powerpoint/2010/main" val="2097539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a:bodyPr>
          <a:lstStyle/>
          <a:p>
            <a:r>
              <a:rPr lang="en-US" b="1" dirty="0" smtClean="0"/>
              <a:t>Post Traumatic Stress</a:t>
            </a:r>
            <a:endParaRPr lang="en-US" sz="3100" b="1" dirty="0"/>
          </a:p>
        </p:txBody>
      </p:sp>
      <p:pic>
        <p:nvPicPr>
          <p:cNvPr id="3" name="Picture 2" descr="NNOCCI.type.stacked.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420864" y="5627529"/>
            <a:ext cx="2723135" cy="1234362"/>
          </a:xfrm>
          <a:prstGeom prst="rect">
            <a:avLst/>
          </a:prstGeom>
          <a:solidFill>
            <a:schemeClr val="bg1"/>
          </a:solidFill>
        </p:spPr>
      </p:pic>
    </p:spTree>
    <p:extLst>
      <p:ext uri="{BB962C8B-B14F-4D97-AF65-F5344CB8AC3E}">
        <p14:creationId xmlns:p14="http://schemas.microsoft.com/office/powerpoint/2010/main" val="13892357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Feb-Kids-Posts-Seb.jpg"/>
          <p:cNvPicPr>
            <a:picLocks noChangeAspect="1"/>
          </p:cNvPicPr>
          <p:nvPr/>
        </p:nvPicPr>
        <p:blipFill>
          <a:blip r:embed="rId3" cstate="print">
            <a:clrChange>
              <a:clrFrom>
                <a:srgbClr val="FFFCFC"/>
              </a:clrFrom>
              <a:clrTo>
                <a:srgbClr val="FFFCFC">
                  <a:alpha val="0"/>
                </a:srgbClr>
              </a:clrTo>
            </a:clrChange>
            <a:extLst>
              <a:ext uri="{28A0092B-C50C-407E-A947-70E740481C1C}">
                <a14:useLocalDpi xmlns:a14="http://schemas.microsoft.com/office/drawing/2010/main" val="0"/>
              </a:ext>
            </a:extLst>
          </a:blip>
          <a:stretch>
            <a:fillRect/>
          </a:stretch>
        </p:blipFill>
        <p:spPr>
          <a:xfrm>
            <a:off x="0" y="-251460"/>
            <a:ext cx="9144000" cy="7185660"/>
          </a:xfrm>
          <a:prstGeom prst="rect">
            <a:avLst/>
          </a:prstGeom>
          <a:solidFill>
            <a:schemeClr val="tx1"/>
          </a:solidFill>
        </p:spPr>
      </p:pic>
      <p:sp>
        <p:nvSpPr>
          <p:cNvPr id="7" name="Oval 6"/>
          <p:cNvSpPr/>
          <p:nvPr/>
        </p:nvSpPr>
        <p:spPr>
          <a:xfrm>
            <a:off x="6324600" y="5105400"/>
            <a:ext cx="609600" cy="609600"/>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486400" y="5181600"/>
            <a:ext cx="609600" cy="609600"/>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114800" y="5100916"/>
            <a:ext cx="1066800" cy="690283"/>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505200" y="3478767"/>
            <a:ext cx="4965958" cy="2594373"/>
            <a:chOff x="1943280" y="2590800"/>
            <a:chExt cx="5500160" cy="2873457"/>
          </a:xfrm>
        </p:grpSpPr>
        <p:pic>
          <p:nvPicPr>
            <p:cNvPr id="3" name="Picture 4" descr="http://cdn.briansolis.com/wp-content/uploads/2009/07/not-talking.jpg"/>
            <p:cNvPicPr>
              <a:picLocks noChangeAspect="1" noChangeArrowheads="1"/>
            </p:cNvPicPr>
            <p:nvPr/>
          </p:nvPicPr>
          <p:blipFill rotWithShape="1">
            <a:blip r:embed="rId4">
              <a:extLst>
                <a:ext uri="{28A0092B-C50C-407E-A947-70E740481C1C}">
                  <a14:useLocalDpi xmlns:a14="http://schemas.microsoft.com/office/drawing/2010/main" val="0"/>
                </a:ext>
              </a:extLst>
            </a:blip>
            <a:srcRect t="920" r="46552" b="2147"/>
            <a:stretch/>
          </p:blipFill>
          <p:spPr bwMode="auto">
            <a:xfrm flipH="1">
              <a:off x="5440182" y="2770128"/>
              <a:ext cx="2003258" cy="26941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dn.briansolis.com/wp-content/uploads/2009/07/not-talk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4983" b="3445"/>
            <a:stretch/>
          </p:blipFill>
          <p:spPr bwMode="auto">
            <a:xfrm>
              <a:off x="1943280" y="2590800"/>
              <a:ext cx="3635733" cy="2739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35130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fontScale="90000"/>
          </a:bodyPr>
          <a:lstStyle/>
          <a:p>
            <a:r>
              <a:rPr lang="en-US" b="1" dirty="0" smtClean="0"/>
              <a:t>Post</a:t>
            </a:r>
            <a:r>
              <a:rPr lang="en-US" b="1" dirty="0"/>
              <a:t>-training survey:  </a:t>
            </a:r>
            <a:r>
              <a:rPr lang="en-US" b="1" dirty="0" smtClean="0"/>
              <a:t/>
            </a:r>
            <a:br>
              <a:rPr lang="en-US" b="1" dirty="0" smtClean="0"/>
            </a:br>
            <a:r>
              <a:rPr lang="en-US" b="1" dirty="0"/>
              <a:t/>
            </a:r>
            <a:br>
              <a:rPr lang="en-US" b="1" dirty="0"/>
            </a:br>
            <a:r>
              <a:rPr lang="en-US" b="1" dirty="0" smtClean="0"/>
              <a:t>Feelings </a:t>
            </a:r>
            <a:r>
              <a:rPr lang="en-US" b="1" dirty="0"/>
              <a:t>about messaging</a:t>
            </a:r>
          </a:p>
        </p:txBody>
      </p:sp>
      <p:pic>
        <p:nvPicPr>
          <p:cNvPr id="3" name="Picture 2" descr="NNOCCI.type.stacked.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420864" y="5627529"/>
            <a:ext cx="2723135" cy="1234362"/>
          </a:xfrm>
          <a:prstGeom prst="rect">
            <a:avLst/>
          </a:prstGeom>
          <a:solidFill>
            <a:schemeClr val="bg1"/>
          </a:solidFill>
        </p:spPr>
      </p:pic>
    </p:spTree>
    <p:extLst>
      <p:ext uri="{BB962C8B-B14F-4D97-AF65-F5344CB8AC3E}">
        <p14:creationId xmlns:p14="http://schemas.microsoft.com/office/powerpoint/2010/main" val="38804253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3"/>
          <p:cNvGraphicFramePr>
            <a:graphicFrameLocks/>
          </p:cNvGraphicFramePr>
          <p:nvPr>
            <p:extLst>
              <p:ext uri="{D42A27DB-BD31-4B8C-83A1-F6EECF244321}">
                <p14:modId xmlns:p14="http://schemas.microsoft.com/office/powerpoint/2010/main" val="352783475"/>
              </p:ext>
            </p:extLst>
          </p:nvPr>
        </p:nvGraphicFramePr>
        <p:xfrm>
          <a:off x="284480" y="1524000"/>
          <a:ext cx="8521700" cy="463097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838200" y="6327115"/>
            <a:ext cx="7166017" cy="369332"/>
          </a:xfrm>
          <a:prstGeom prst="rect">
            <a:avLst/>
          </a:prstGeom>
        </p:spPr>
        <p:txBody>
          <a:bodyPr wrap="square">
            <a:spAutoFit/>
          </a:bodyPr>
          <a:lstStyle/>
          <a:p>
            <a:r>
              <a:rPr lang="en-US" b="1" kern="2400" spc="500" dirty="0">
                <a:latin typeface="Lucida Sans Unicode" pitchFamily="34" charset="0"/>
                <a:cs typeface="Lucida Sans Unicode" pitchFamily="34" charset="0"/>
              </a:rPr>
              <a:t>(N = 34 trainees, 62% response rate)</a:t>
            </a:r>
            <a:endParaRPr lang="en-US" sz="1600" kern="2400" spc="480" dirty="0">
              <a:solidFill>
                <a:schemeClr val="accent3">
                  <a:lumMod val="75000"/>
                </a:schemeClr>
              </a:solidFill>
              <a:latin typeface="Lucida Sans Unicode" pitchFamily="34" charset="0"/>
              <a:cs typeface="Lucida Sans Unicode" pitchFamily="34" charset="0"/>
            </a:endParaRPr>
          </a:p>
        </p:txBody>
      </p:sp>
      <p:sp>
        <p:nvSpPr>
          <p:cNvPr id="5" name="Title 1"/>
          <p:cNvSpPr txBox="1">
            <a:spLocks/>
          </p:cNvSpPr>
          <p:nvPr/>
        </p:nvSpPr>
        <p:spPr>
          <a:xfrm>
            <a:off x="457200" y="30480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Phase 1:  Post-training survey:  Feelings about messaging</a:t>
            </a:r>
            <a:endParaRPr lang="en-US" dirty="0"/>
          </a:p>
        </p:txBody>
      </p:sp>
    </p:spTree>
    <p:extLst>
      <p:ext uri="{BB962C8B-B14F-4D97-AF65-F5344CB8AC3E}">
        <p14:creationId xmlns:p14="http://schemas.microsoft.com/office/powerpoint/2010/main" val="41397505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968"/>
            <a:ext cx="8229600" cy="1143000"/>
          </a:xfrm>
        </p:spPr>
        <p:txBody>
          <a:bodyPr>
            <a:normAutofit fontScale="90000"/>
          </a:bodyPr>
          <a:lstStyle/>
          <a:p>
            <a:r>
              <a:rPr lang="en-US" b="1" dirty="0" smtClean="0"/>
              <a:t>Multiple Perspectives on EE</a:t>
            </a:r>
            <a:br>
              <a:rPr lang="en-US" b="1" dirty="0" smtClean="0"/>
            </a:br>
            <a:r>
              <a:rPr lang="en-US" sz="3600" dirty="0" smtClean="0">
                <a:solidFill>
                  <a:srgbClr val="86877B"/>
                </a:solidFill>
              </a:rPr>
              <a:t>(Fraser, Gupta, &amp; </a:t>
            </a:r>
            <a:r>
              <a:rPr lang="en-US" sz="3600" dirty="0" err="1" smtClean="0">
                <a:solidFill>
                  <a:srgbClr val="86877B"/>
                </a:solidFill>
              </a:rPr>
              <a:t>Krasny</a:t>
            </a:r>
            <a:r>
              <a:rPr lang="en-US" sz="3600" dirty="0" smtClean="0">
                <a:solidFill>
                  <a:srgbClr val="86877B"/>
                </a:solidFill>
              </a:rPr>
              <a:t>, 2014)</a:t>
            </a:r>
            <a:endParaRPr lang="en-US" sz="3600" dirty="0">
              <a:solidFill>
                <a:srgbClr val="86877B"/>
              </a:solidFill>
            </a:endParaRPr>
          </a:p>
        </p:txBody>
      </p:sp>
      <p:sp>
        <p:nvSpPr>
          <p:cNvPr id="3" name="TextBox 2"/>
          <p:cNvSpPr txBox="1"/>
          <p:nvPr/>
        </p:nvSpPr>
        <p:spPr>
          <a:xfrm>
            <a:off x="3845463" y="252311"/>
            <a:ext cx="1159617" cy="2400657"/>
          </a:xfrm>
          <a:prstGeom prst="rect">
            <a:avLst/>
          </a:prstGeom>
          <a:noFill/>
        </p:spPr>
        <p:txBody>
          <a:bodyPr wrap="none" rtlCol="0">
            <a:spAutoFit/>
          </a:bodyPr>
          <a:lstStyle/>
          <a:p>
            <a:pPr algn="ctr"/>
            <a:r>
              <a:rPr lang="en-US" sz="15000" b="1" dirty="0" smtClean="0">
                <a:solidFill>
                  <a:srgbClr val="86877B"/>
                </a:solidFill>
              </a:rPr>
              <a:t>2</a:t>
            </a:r>
            <a:endParaRPr lang="en-US" sz="15000" b="1" dirty="0">
              <a:solidFill>
                <a:srgbClr val="86877B"/>
              </a:solidFill>
            </a:endParaRPr>
          </a:p>
        </p:txBody>
      </p:sp>
      <p:pic>
        <p:nvPicPr>
          <p:cNvPr id="4" name="Picture 3"/>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544343" y="5751016"/>
            <a:ext cx="2599656" cy="965851"/>
          </a:xfrm>
          <a:prstGeom prst="rect">
            <a:avLst/>
          </a:prstGeom>
        </p:spPr>
      </p:pic>
    </p:spTree>
    <p:extLst>
      <p:ext uri="{BB962C8B-B14F-4D97-AF65-F5344CB8AC3E}">
        <p14:creationId xmlns:p14="http://schemas.microsoft.com/office/powerpoint/2010/main" val="7561877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37310" y="411865"/>
            <a:ext cx="8753525" cy="5165145"/>
          </a:xfrm>
          <a:prstGeom prst="cloudCallout">
            <a:avLst/>
          </a:prstGeom>
          <a:solidFill>
            <a:srgbClr val="FFFFFF"/>
          </a:solid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72370" y="1893481"/>
            <a:ext cx="7758025" cy="3895224"/>
          </a:xfrm>
        </p:spPr>
        <p:txBody>
          <a:bodyPr>
            <a:noAutofit/>
          </a:bodyPr>
          <a:lstStyle/>
          <a:p>
            <a:pPr marL="0" indent="0" algn="ctr">
              <a:buNone/>
            </a:pPr>
            <a:r>
              <a:rPr lang="en-US" sz="4000" dirty="0" smtClean="0">
                <a:solidFill>
                  <a:schemeClr val="bg1"/>
                </a:solidFill>
                <a:latin typeface="Comic Sans MS"/>
                <a:cs typeface="Comic Sans MS"/>
              </a:rPr>
              <a:t>What </a:t>
            </a:r>
            <a:r>
              <a:rPr lang="en-US" sz="4000" dirty="0">
                <a:solidFill>
                  <a:schemeClr val="bg1"/>
                </a:solidFill>
                <a:latin typeface="Comic Sans MS"/>
                <a:cs typeface="Comic Sans MS"/>
              </a:rPr>
              <a:t>do you </a:t>
            </a:r>
            <a:r>
              <a:rPr lang="en-US" sz="4000" dirty="0" smtClean="0">
                <a:solidFill>
                  <a:schemeClr val="bg1"/>
                </a:solidFill>
                <a:latin typeface="Comic Sans MS"/>
                <a:cs typeface="Comic Sans MS"/>
              </a:rPr>
              <a:t>believe</a:t>
            </a:r>
          </a:p>
          <a:p>
            <a:pPr marL="0" indent="0" algn="ctr">
              <a:buNone/>
            </a:pPr>
            <a:r>
              <a:rPr lang="en-US" sz="4000" dirty="0" smtClean="0">
                <a:solidFill>
                  <a:schemeClr val="bg1"/>
                </a:solidFill>
                <a:latin typeface="Comic Sans MS"/>
                <a:cs typeface="Comic Sans MS"/>
              </a:rPr>
              <a:t>is the</a:t>
            </a:r>
          </a:p>
          <a:p>
            <a:pPr marL="0" indent="0" algn="ctr">
              <a:buNone/>
            </a:pPr>
            <a:r>
              <a:rPr lang="en-US" sz="4000" dirty="0" smtClean="0">
                <a:solidFill>
                  <a:schemeClr val="bg1"/>
                </a:solidFill>
                <a:latin typeface="Comic Sans MS"/>
                <a:cs typeface="Comic Sans MS"/>
              </a:rPr>
              <a:t>purpose of </a:t>
            </a:r>
            <a:r>
              <a:rPr lang="en-US" sz="4000" dirty="0">
                <a:solidFill>
                  <a:schemeClr val="bg1"/>
                </a:solidFill>
                <a:latin typeface="Comic Sans MS"/>
                <a:cs typeface="Comic Sans MS"/>
              </a:rPr>
              <a:t/>
            </a:r>
            <a:br>
              <a:rPr lang="en-US" sz="4000" dirty="0">
                <a:solidFill>
                  <a:schemeClr val="bg1"/>
                </a:solidFill>
                <a:latin typeface="Comic Sans MS"/>
                <a:cs typeface="Comic Sans MS"/>
              </a:rPr>
            </a:br>
            <a:r>
              <a:rPr lang="en-US" sz="4000" dirty="0" smtClean="0">
                <a:solidFill>
                  <a:schemeClr val="bg1"/>
                </a:solidFill>
                <a:latin typeface="Comic Sans MS"/>
                <a:cs typeface="Comic Sans MS"/>
              </a:rPr>
              <a:t> EE?</a:t>
            </a:r>
          </a:p>
        </p:txBody>
      </p:sp>
    </p:spTree>
    <p:extLst>
      <p:ext uri="{BB962C8B-B14F-4D97-AF65-F5344CB8AC3E}">
        <p14:creationId xmlns:p14="http://schemas.microsoft.com/office/powerpoint/2010/main" val="33798659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515064"/>
            <a:ext cx="8229600" cy="1143000"/>
          </a:xfrm>
        </p:spPr>
        <p:txBody>
          <a:bodyPr>
            <a:noAutofit/>
          </a:bodyPr>
          <a:lstStyle/>
          <a:p>
            <a:endParaRPr lang="en-US" sz="4800" b="1" dirty="0"/>
          </a:p>
        </p:txBody>
      </p:sp>
      <p:sp>
        <p:nvSpPr>
          <p:cNvPr id="4" name="Rectangle 3"/>
          <p:cNvSpPr/>
          <p:nvPr/>
        </p:nvSpPr>
        <p:spPr>
          <a:xfrm>
            <a:off x="0" y="4641900"/>
            <a:ext cx="9144000" cy="22161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a:srcRect t="33217" b="35659"/>
          <a:stretch/>
        </p:blipFill>
        <p:spPr>
          <a:xfrm>
            <a:off x="1365531" y="4835951"/>
            <a:ext cx="3125332" cy="648492"/>
          </a:xfrm>
          <a:prstGeom prst="rect">
            <a:avLst/>
          </a:prstGeom>
        </p:spPr>
      </p:pic>
      <p:pic>
        <p:nvPicPr>
          <p:cNvPr id="11" name="Picture 10"/>
          <p:cNvPicPr>
            <a:picLocks noChangeAspect="1"/>
          </p:cNvPicPr>
          <p:nvPr/>
        </p:nvPicPr>
        <p:blipFill>
          <a:blip r:embed="rId3"/>
          <a:stretch>
            <a:fillRect/>
          </a:stretch>
        </p:blipFill>
        <p:spPr>
          <a:xfrm>
            <a:off x="1365531" y="5756073"/>
            <a:ext cx="3091847" cy="772962"/>
          </a:xfrm>
          <a:prstGeom prst="rect">
            <a:avLst/>
          </a:prstGeom>
        </p:spPr>
      </p:pic>
      <p:pic>
        <p:nvPicPr>
          <p:cNvPr id="12" name="Picture 11"/>
          <p:cNvPicPr>
            <a:picLocks noChangeAspect="1"/>
          </p:cNvPicPr>
          <p:nvPr/>
        </p:nvPicPr>
        <p:blipFill>
          <a:blip r:embed="rId4"/>
          <a:stretch>
            <a:fillRect/>
          </a:stretch>
        </p:blipFill>
        <p:spPr>
          <a:xfrm>
            <a:off x="5615832" y="4835951"/>
            <a:ext cx="2216216" cy="886486"/>
          </a:xfrm>
          <a:prstGeom prst="rect">
            <a:avLst/>
          </a:prstGeom>
        </p:spPr>
      </p:pic>
      <p:pic>
        <p:nvPicPr>
          <p:cNvPr id="13" name="Picture 12" descr="NewKnow ID 2co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935" y="5929050"/>
            <a:ext cx="2386258" cy="599985"/>
          </a:xfrm>
          <a:prstGeom prst="rect">
            <a:avLst/>
          </a:prstGeom>
        </p:spPr>
      </p:pic>
      <p:pic>
        <p:nvPicPr>
          <p:cNvPr id="14" name="Picture 13"/>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2116607" y="1402417"/>
            <a:ext cx="4851088" cy="1617028"/>
          </a:xfrm>
          <a:prstGeom prst="rect">
            <a:avLst/>
          </a:prstGeom>
        </p:spPr>
      </p:pic>
    </p:spTree>
    <p:extLst>
      <p:ext uri="{BB962C8B-B14F-4D97-AF65-F5344CB8AC3E}">
        <p14:creationId xmlns:p14="http://schemas.microsoft.com/office/powerpoint/2010/main" val="19728248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40664" y="1544498"/>
            <a:ext cx="3703344" cy="4924660"/>
          </a:xfrm>
          <a:prstGeom prst="rect">
            <a:avLst/>
          </a:prstGeom>
        </p:spPr>
      </p:pic>
      <p:sp>
        <p:nvSpPr>
          <p:cNvPr id="5" name="Title 1"/>
          <p:cNvSpPr txBox="1">
            <a:spLocks/>
          </p:cNvSpPr>
          <p:nvPr/>
        </p:nvSpPr>
        <p:spPr>
          <a:xfrm>
            <a:off x="539670" y="693913"/>
            <a:ext cx="8229600" cy="1143000"/>
          </a:xfrm>
          <a:prstGeom prst="rect">
            <a:avLst/>
          </a:prstGeom>
        </p:spPr>
        <p:txBody>
          <a:bodyPr/>
          <a:lstStyle>
            <a:lvl1pPr algn="ctr">
              <a:defRPr sz="6000" b="1" spc="100">
                <a:solidFill>
                  <a:schemeClr val="bg1">
                    <a:lumMod val="95000"/>
                  </a:schemeClr>
                </a:solidFill>
                <a:latin typeface="Calibri"/>
                <a:cs typeface="Calibri"/>
              </a:defRPr>
            </a:lvl1pPr>
          </a:lstStyle>
          <a:p>
            <a:pPr algn="l"/>
            <a:r>
              <a:rPr lang="en-US" dirty="0">
                <a:solidFill>
                  <a:schemeClr val="bg1"/>
                </a:solidFill>
              </a:rPr>
              <a:t>Fundamental Coexistence </a:t>
            </a:r>
          </a:p>
        </p:txBody>
      </p:sp>
    </p:spTree>
    <p:extLst>
      <p:ext uri="{BB962C8B-B14F-4D97-AF65-F5344CB8AC3E}">
        <p14:creationId xmlns:p14="http://schemas.microsoft.com/office/powerpoint/2010/main" val="12843894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7130" r="60572"/>
          <a:stretch/>
        </p:blipFill>
        <p:spPr>
          <a:xfrm rot="16200000">
            <a:off x="4083602" y="1797598"/>
            <a:ext cx="4438284" cy="5682513"/>
          </a:xfrm>
          <a:prstGeom prst="rect">
            <a:avLst/>
          </a:prstGeom>
        </p:spPr>
      </p:pic>
      <p:sp>
        <p:nvSpPr>
          <p:cNvPr id="6" name="Title 1"/>
          <p:cNvSpPr txBox="1">
            <a:spLocks/>
          </p:cNvSpPr>
          <p:nvPr/>
        </p:nvSpPr>
        <p:spPr>
          <a:xfrm>
            <a:off x="539670" y="693913"/>
            <a:ext cx="8229600" cy="1143000"/>
          </a:xfrm>
          <a:prstGeom prst="rect">
            <a:avLst/>
          </a:prstGeom>
        </p:spPr>
        <p:txBody>
          <a:bodyPr/>
          <a:lstStyle>
            <a:lvl1pPr algn="ctr">
              <a:defRPr sz="6000" b="1" spc="100">
                <a:solidFill>
                  <a:schemeClr val="bg1">
                    <a:lumMod val="95000"/>
                  </a:schemeClr>
                </a:solidFill>
                <a:latin typeface="Calibri"/>
                <a:cs typeface="Calibri"/>
              </a:defRPr>
            </a:lvl1pPr>
          </a:lstStyle>
          <a:p>
            <a:pPr algn="l"/>
            <a:r>
              <a:rPr lang="en-US" dirty="0" smtClean="0">
                <a:solidFill>
                  <a:srgbClr val="000000"/>
                </a:solidFill>
              </a:rPr>
              <a:t>Spiritual </a:t>
            </a:r>
          </a:p>
          <a:p>
            <a:pPr algn="l"/>
            <a:r>
              <a:rPr lang="en-US" dirty="0" smtClean="0">
                <a:solidFill>
                  <a:srgbClr val="000000"/>
                </a:solidFill>
              </a:rPr>
              <a:t>Instrumentalism</a:t>
            </a:r>
            <a:endParaRPr lang="en-US" dirty="0">
              <a:solidFill>
                <a:srgbClr val="000000"/>
              </a:solidFill>
            </a:endParaRPr>
          </a:p>
        </p:txBody>
      </p:sp>
    </p:spTree>
    <p:extLst>
      <p:ext uri="{BB962C8B-B14F-4D97-AF65-F5344CB8AC3E}">
        <p14:creationId xmlns:p14="http://schemas.microsoft.com/office/powerpoint/2010/main" val="8145770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5853" r="42938"/>
          <a:stretch/>
        </p:blipFill>
        <p:spPr>
          <a:xfrm rot="16200000">
            <a:off x="4219521" y="1933521"/>
            <a:ext cx="4198031" cy="5650925"/>
          </a:xfrm>
          <a:prstGeom prst="rect">
            <a:avLst/>
          </a:prstGeom>
        </p:spPr>
      </p:pic>
      <p:sp>
        <p:nvSpPr>
          <p:cNvPr id="6" name="Title 1"/>
          <p:cNvSpPr txBox="1">
            <a:spLocks/>
          </p:cNvSpPr>
          <p:nvPr/>
        </p:nvSpPr>
        <p:spPr>
          <a:xfrm>
            <a:off x="539670" y="693913"/>
            <a:ext cx="8229600" cy="1143000"/>
          </a:xfrm>
          <a:prstGeom prst="rect">
            <a:avLst/>
          </a:prstGeom>
        </p:spPr>
        <p:txBody>
          <a:bodyPr/>
          <a:lstStyle>
            <a:lvl1pPr algn="ctr">
              <a:defRPr sz="6000" b="1" spc="100">
                <a:solidFill>
                  <a:schemeClr val="bg1">
                    <a:lumMod val="95000"/>
                  </a:schemeClr>
                </a:solidFill>
                <a:latin typeface="Calibri"/>
                <a:cs typeface="Calibri"/>
              </a:defRPr>
            </a:lvl1pPr>
          </a:lstStyle>
          <a:p>
            <a:pPr algn="l"/>
            <a:r>
              <a:rPr lang="en-US" dirty="0" smtClean="0">
                <a:solidFill>
                  <a:srgbClr val="000000"/>
                </a:solidFill>
              </a:rPr>
              <a:t>Moral</a:t>
            </a:r>
          </a:p>
          <a:p>
            <a:pPr algn="l"/>
            <a:r>
              <a:rPr lang="en-US" dirty="0" smtClean="0">
                <a:solidFill>
                  <a:srgbClr val="000000"/>
                </a:solidFill>
              </a:rPr>
              <a:t>Stewardship</a:t>
            </a:r>
            <a:endParaRPr lang="en-US" dirty="0">
              <a:solidFill>
                <a:srgbClr val="000000"/>
              </a:solidFill>
            </a:endParaRPr>
          </a:p>
        </p:txBody>
      </p:sp>
    </p:spTree>
    <p:extLst>
      <p:ext uri="{BB962C8B-B14F-4D97-AF65-F5344CB8AC3E}">
        <p14:creationId xmlns:p14="http://schemas.microsoft.com/office/powerpoint/2010/main" val="5334215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56311" r="23219"/>
          <a:stretch/>
        </p:blipFill>
        <p:spPr>
          <a:xfrm rot="16200000">
            <a:off x="4425763" y="2139763"/>
            <a:ext cx="3940615" cy="5495858"/>
          </a:xfrm>
          <a:prstGeom prst="rect">
            <a:avLst/>
          </a:prstGeom>
        </p:spPr>
      </p:pic>
      <p:sp>
        <p:nvSpPr>
          <p:cNvPr id="6" name="Title 1"/>
          <p:cNvSpPr txBox="1">
            <a:spLocks/>
          </p:cNvSpPr>
          <p:nvPr/>
        </p:nvSpPr>
        <p:spPr>
          <a:xfrm>
            <a:off x="539670" y="693913"/>
            <a:ext cx="8229600" cy="1143000"/>
          </a:xfrm>
          <a:prstGeom prst="rect">
            <a:avLst/>
          </a:prstGeom>
        </p:spPr>
        <p:txBody>
          <a:bodyPr/>
          <a:lstStyle>
            <a:lvl1pPr algn="ctr">
              <a:defRPr sz="6000" b="1" spc="100">
                <a:solidFill>
                  <a:schemeClr val="bg1">
                    <a:lumMod val="95000"/>
                  </a:schemeClr>
                </a:solidFill>
                <a:latin typeface="Calibri"/>
                <a:cs typeface="Calibri"/>
              </a:defRPr>
            </a:lvl1pPr>
          </a:lstStyle>
          <a:p>
            <a:pPr algn="l"/>
            <a:r>
              <a:rPr lang="en-US" dirty="0" smtClean="0">
                <a:solidFill>
                  <a:srgbClr val="000000"/>
                </a:solidFill>
              </a:rPr>
              <a:t>Skilled </a:t>
            </a:r>
          </a:p>
          <a:p>
            <a:pPr algn="l"/>
            <a:r>
              <a:rPr lang="en-US" dirty="0" smtClean="0">
                <a:solidFill>
                  <a:srgbClr val="000000"/>
                </a:solidFill>
              </a:rPr>
              <a:t>Community</a:t>
            </a:r>
            <a:br>
              <a:rPr lang="en-US" dirty="0" smtClean="0">
                <a:solidFill>
                  <a:srgbClr val="000000"/>
                </a:solidFill>
              </a:rPr>
            </a:br>
            <a:r>
              <a:rPr lang="en-US" dirty="0" smtClean="0">
                <a:solidFill>
                  <a:srgbClr val="000000"/>
                </a:solidFill>
              </a:rPr>
              <a:t>Activism</a:t>
            </a:r>
            <a:endParaRPr lang="en-US" dirty="0">
              <a:solidFill>
                <a:srgbClr val="000000"/>
              </a:solidFill>
            </a:endParaRPr>
          </a:p>
        </p:txBody>
      </p:sp>
    </p:spTree>
    <p:extLst>
      <p:ext uri="{BB962C8B-B14F-4D97-AF65-F5344CB8AC3E}">
        <p14:creationId xmlns:p14="http://schemas.microsoft.com/office/powerpoint/2010/main" val="28184930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74366"/>
          <a:stretch/>
        </p:blipFill>
        <p:spPr>
          <a:xfrm rot="16200000">
            <a:off x="3898713" y="2120319"/>
            <a:ext cx="4963053" cy="5527521"/>
          </a:xfrm>
          <a:prstGeom prst="rect">
            <a:avLst/>
          </a:prstGeom>
        </p:spPr>
      </p:pic>
      <p:sp>
        <p:nvSpPr>
          <p:cNvPr id="11" name="Title 1"/>
          <p:cNvSpPr txBox="1">
            <a:spLocks/>
          </p:cNvSpPr>
          <p:nvPr/>
        </p:nvSpPr>
        <p:spPr>
          <a:xfrm>
            <a:off x="539670" y="693913"/>
            <a:ext cx="8229600" cy="1143000"/>
          </a:xfrm>
          <a:prstGeom prst="rect">
            <a:avLst/>
          </a:prstGeom>
        </p:spPr>
        <p:txBody>
          <a:bodyPr/>
          <a:lstStyle>
            <a:lvl1pPr algn="ctr">
              <a:defRPr sz="6000" b="1" spc="100">
                <a:solidFill>
                  <a:schemeClr val="bg1">
                    <a:lumMod val="95000"/>
                  </a:schemeClr>
                </a:solidFill>
                <a:latin typeface="Calibri"/>
                <a:cs typeface="Calibri"/>
              </a:defRPr>
            </a:lvl1pPr>
          </a:lstStyle>
          <a:p>
            <a:pPr algn="l"/>
            <a:r>
              <a:rPr lang="en-US" dirty="0" smtClean="0">
                <a:solidFill>
                  <a:srgbClr val="000000"/>
                </a:solidFill>
              </a:rPr>
              <a:t>Social-Ecological</a:t>
            </a:r>
          </a:p>
          <a:p>
            <a:pPr algn="l"/>
            <a:r>
              <a:rPr lang="en-US" dirty="0" smtClean="0">
                <a:solidFill>
                  <a:srgbClr val="000000"/>
                </a:solidFill>
              </a:rPr>
              <a:t>Ethicists</a:t>
            </a:r>
            <a:endParaRPr lang="en-US" dirty="0">
              <a:solidFill>
                <a:srgbClr val="000000"/>
              </a:solidFill>
            </a:endParaRPr>
          </a:p>
        </p:txBody>
      </p:sp>
    </p:spTree>
    <p:extLst>
      <p:ext uri="{BB962C8B-B14F-4D97-AF65-F5344CB8AC3E}">
        <p14:creationId xmlns:p14="http://schemas.microsoft.com/office/powerpoint/2010/main" val="2320472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a:bodyPr>
          <a:lstStyle/>
          <a:p>
            <a:r>
              <a:rPr lang="en-US" b="1" dirty="0" smtClean="0"/>
              <a:t>Differences versus Shared Goals </a:t>
            </a:r>
            <a:endParaRPr lang="en-US" sz="3100" b="1" dirty="0"/>
          </a:p>
        </p:txBody>
      </p:sp>
    </p:spTree>
    <p:extLst>
      <p:ext uri="{BB962C8B-B14F-4D97-AF65-F5344CB8AC3E}">
        <p14:creationId xmlns:p14="http://schemas.microsoft.com/office/powerpoint/2010/main" val="18218339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_JLM9272"/>
          <p:cNvPicPr>
            <a:picLocks noChangeAspect="1" noChangeArrowheads="1"/>
          </p:cNvPicPr>
          <p:nvPr/>
        </p:nvPicPr>
        <p:blipFill rotWithShape="1">
          <a:blip r:embed="rId2">
            <a:extLst>
              <a:ext uri="{28A0092B-C50C-407E-A947-70E740481C1C}">
                <a14:useLocalDpi xmlns:a14="http://schemas.microsoft.com/office/drawing/2010/main" val="0"/>
              </a:ext>
            </a:extLst>
          </a:blip>
          <a:srcRect l="2917" r="2033" b="2578"/>
          <a:stretch/>
        </p:blipFill>
        <p:spPr bwMode="auto">
          <a:xfrm>
            <a:off x="-207424" y="1"/>
            <a:ext cx="9351424" cy="687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514167" y="6195743"/>
            <a:ext cx="1629833" cy="369332"/>
          </a:xfrm>
          <a:prstGeom prst="rect">
            <a:avLst/>
          </a:prstGeom>
        </p:spPr>
        <p:txBody>
          <a:bodyPr wrap="square">
            <a:spAutoFit/>
          </a:bodyPr>
          <a:lstStyle/>
          <a:p>
            <a:r>
              <a:rPr lang="en-US" dirty="0" smtClean="0">
                <a:solidFill>
                  <a:srgbClr val="FFFFFF"/>
                </a:solidFill>
                <a:cs typeface="Calibri"/>
              </a:rPr>
              <a:t>Photo ©WCS</a:t>
            </a:r>
            <a:endParaRPr lang="en-US" dirty="0">
              <a:solidFill>
                <a:srgbClr val="FFFFFF"/>
              </a:solidFill>
              <a:cs typeface="Calibri"/>
            </a:endParaRPr>
          </a:p>
        </p:txBody>
      </p:sp>
    </p:spTree>
    <p:extLst>
      <p:ext uri="{BB962C8B-B14F-4D97-AF65-F5344CB8AC3E}">
        <p14:creationId xmlns:p14="http://schemas.microsoft.com/office/powerpoint/2010/main" val="3125315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fontScale="90000"/>
          </a:bodyPr>
          <a:lstStyle/>
          <a:p>
            <a:r>
              <a:rPr lang="en-US" b="1" dirty="0" smtClean="0"/>
              <a:t>Expanded Perspectives on the Environment</a:t>
            </a:r>
            <a:endParaRPr lang="en-US" sz="3100" b="1" dirty="0"/>
          </a:p>
        </p:txBody>
      </p:sp>
      <p:pic>
        <p:nvPicPr>
          <p:cNvPr id="3" name="Picture 2"/>
          <p:cNvPicPr>
            <a:picLocks noChangeAspect="1"/>
          </p:cNvPicPr>
          <p:nvPr/>
        </p:nvPicPr>
        <p:blipFill>
          <a:blip r:embed="rId2"/>
          <a:stretch>
            <a:fillRect/>
          </a:stretch>
        </p:blipFill>
        <p:spPr>
          <a:xfrm>
            <a:off x="7002977" y="5362912"/>
            <a:ext cx="2141022" cy="1495088"/>
          </a:xfrm>
          <a:prstGeom prst="rect">
            <a:avLst/>
          </a:prstGeom>
        </p:spPr>
      </p:pic>
    </p:spTree>
    <p:extLst>
      <p:ext uri="{BB962C8B-B14F-4D97-AF65-F5344CB8AC3E}">
        <p14:creationId xmlns:p14="http://schemas.microsoft.com/office/powerpoint/2010/main" val="38166852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descr="WOPA090203_D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55765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968"/>
            <a:ext cx="8229600" cy="1143000"/>
          </a:xfrm>
        </p:spPr>
        <p:txBody>
          <a:bodyPr>
            <a:normAutofit fontScale="90000"/>
          </a:bodyPr>
          <a:lstStyle/>
          <a:p>
            <a:r>
              <a:rPr lang="en-US" b="1" dirty="0"/>
              <a:t>Developing Cultural Competence </a:t>
            </a:r>
            <a:r>
              <a:rPr lang="en-US" b="1" dirty="0" smtClean="0"/>
              <a:t/>
            </a:r>
            <a:br>
              <a:rPr lang="en-US" b="1" dirty="0" smtClean="0"/>
            </a:br>
            <a:r>
              <a:rPr lang="en-US" b="1" dirty="0" smtClean="0"/>
              <a:t/>
            </a:r>
            <a:br>
              <a:rPr lang="en-US" b="1" dirty="0" smtClean="0"/>
            </a:br>
            <a:r>
              <a:rPr lang="en-US" sz="3600" dirty="0" smtClean="0">
                <a:solidFill>
                  <a:srgbClr val="86877B"/>
                </a:solidFill>
              </a:rPr>
              <a:t>(Gupta, Fraser, &amp; Rank, in review)</a:t>
            </a:r>
            <a:endParaRPr lang="en-US" sz="3600" dirty="0">
              <a:solidFill>
                <a:srgbClr val="86877B"/>
              </a:solidFill>
            </a:endParaRPr>
          </a:p>
        </p:txBody>
      </p:sp>
      <p:pic>
        <p:nvPicPr>
          <p:cNvPr id="4" name="Picture 3"/>
          <p:cNvPicPr>
            <a:picLocks noChangeAspect="1"/>
          </p:cNvPicPr>
          <p:nvPr/>
        </p:nvPicPr>
        <p:blipFill>
          <a:blip r:embed="rId2"/>
          <a:stretch>
            <a:fillRect/>
          </a:stretch>
        </p:blipFill>
        <p:spPr>
          <a:xfrm>
            <a:off x="7002977" y="5362912"/>
            <a:ext cx="2141022" cy="1495088"/>
          </a:xfrm>
          <a:prstGeom prst="rect">
            <a:avLst/>
          </a:prstGeom>
        </p:spPr>
      </p:pic>
    </p:spTree>
    <p:extLst>
      <p:ext uri="{BB962C8B-B14F-4D97-AF65-F5344CB8AC3E}">
        <p14:creationId xmlns:p14="http://schemas.microsoft.com/office/powerpoint/2010/main" val="26568952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stewardshi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51949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sz="3100" dirty="0"/>
          </a:p>
        </p:txBody>
      </p:sp>
      <p:sp>
        <p:nvSpPr>
          <p:cNvPr id="3" name="Content Placeholder 2"/>
          <p:cNvSpPr>
            <a:spLocks noGrp="1"/>
          </p:cNvSpPr>
          <p:nvPr>
            <p:ph idx="1"/>
          </p:nvPr>
        </p:nvSpPr>
        <p:spPr/>
        <p:txBody>
          <a:bodyPr/>
          <a:lstStyle/>
          <a:p>
            <a:endParaRPr lang="en-US" dirty="0" smtClean="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489"/>
            <a:ext cx="9144000" cy="6981489"/>
          </a:xfrm>
          <a:prstGeom prst="rect">
            <a:avLst/>
          </a:prstGeom>
        </p:spPr>
      </p:pic>
    </p:spTree>
    <p:extLst>
      <p:ext uri="{BB962C8B-B14F-4D97-AF65-F5344CB8AC3E}">
        <p14:creationId xmlns:p14="http://schemas.microsoft.com/office/powerpoint/2010/main" val="27910298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968"/>
            <a:ext cx="8229600" cy="1143000"/>
          </a:xfrm>
        </p:spPr>
        <p:txBody>
          <a:bodyPr>
            <a:normAutofit fontScale="90000"/>
          </a:bodyPr>
          <a:lstStyle/>
          <a:p>
            <a:r>
              <a:rPr lang="en-US" b="1" dirty="0" smtClean="0"/>
              <a:t>Community of Practice</a:t>
            </a:r>
            <a:br>
              <a:rPr lang="en-US" b="1" dirty="0" smtClean="0"/>
            </a:br>
            <a:r>
              <a:rPr lang="en-US" sz="3600" dirty="0" smtClean="0">
                <a:solidFill>
                  <a:srgbClr val="86877B"/>
                </a:solidFill>
              </a:rPr>
              <a:t>(Wenger, </a:t>
            </a:r>
            <a:r>
              <a:rPr lang="en-US" sz="3600" dirty="0" err="1" smtClean="0">
                <a:solidFill>
                  <a:srgbClr val="86877B"/>
                </a:solidFill>
              </a:rPr>
              <a:t>Traynor</a:t>
            </a:r>
            <a:r>
              <a:rPr lang="en-US" sz="3600" dirty="0" smtClean="0">
                <a:solidFill>
                  <a:srgbClr val="86877B"/>
                </a:solidFill>
              </a:rPr>
              <a:t>, &amp; de </a:t>
            </a:r>
            <a:r>
              <a:rPr lang="en-US" sz="3600" dirty="0" err="1" smtClean="0">
                <a:solidFill>
                  <a:srgbClr val="86877B"/>
                </a:solidFill>
              </a:rPr>
              <a:t>Laat</a:t>
            </a:r>
            <a:r>
              <a:rPr lang="en-US" sz="3600" dirty="0" smtClean="0">
                <a:solidFill>
                  <a:srgbClr val="86877B"/>
                </a:solidFill>
              </a:rPr>
              <a:t>, 2011)</a:t>
            </a:r>
            <a:endParaRPr lang="en-US" sz="3600" dirty="0">
              <a:solidFill>
                <a:srgbClr val="86877B"/>
              </a:solidFill>
            </a:endParaRPr>
          </a:p>
        </p:txBody>
      </p:sp>
      <p:sp>
        <p:nvSpPr>
          <p:cNvPr id="3" name="TextBox 2"/>
          <p:cNvSpPr txBox="1"/>
          <p:nvPr/>
        </p:nvSpPr>
        <p:spPr>
          <a:xfrm>
            <a:off x="3845463" y="252311"/>
            <a:ext cx="1159617" cy="2400657"/>
          </a:xfrm>
          <a:prstGeom prst="rect">
            <a:avLst/>
          </a:prstGeom>
          <a:noFill/>
        </p:spPr>
        <p:txBody>
          <a:bodyPr wrap="none" rtlCol="0">
            <a:spAutoFit/>
          </a:bodyPr>
          <a:lstStyle/>
          <a:p>
            <a:pPr algn="ctr"/>
            <a:r>
              <a:rPr lang="en-US" sz="15000" b="1" dirty="0" smtClean="0">
                <a:solidFill>
                  <a:srgbClr val="86877B"/>
                </a:solidFill>
              </a:rPr>
              <a:t>3</a:t>
            </a:r>
            <a:endParaRPr lang="en-US" sz="15000" b="1" dirty="0">
              <a:solidFill>
                <a:srgbClr val="86877B"/>
              </a:solidFill>
            </a:endParaRPr>
          </a:p>
        </p:txBody>
      </p:sp>
    </p:spTree>
    <p:extLst>
      <p:ext uri="{BB962C8B-B14F-4D97-AF65-F5344CB8AC3E}">
        <p14:creationId xmlns:p14="http://schemas.microsoft.com/office/powerpoint/2010/main" val="36639494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100" dirty="0"/>
          </a:p>
        </p:txBody>
      </p:sp>
      <p:pic>
        <p:nvPicPr>
          <p:cNvPr id="6" name="Content Placeholder 5" descr="hiho CoP.jpg"/>
          <p:cNvPicPr preferRelativeResize="0">
            <a:picLocks noGrp="1"/>
          </p:cNvPicPr>
          <p:nvPr>
            <p:ph idx="1"/>
          </p:nvPr>
        </p:nvPicPr>
        <p:blipFill rotWithShape="1">
          <a:blip r:embed="rId2">
            <a:extLst>
              <a:ext uri="{28A0092B-C50C-407E-A947-70E740481C1C}">
                <a14:useLocalDpi xmlns:a14="http://schemas.microsoft.com/office/drawing/2010/main" val="0"/>
              </a:ext>
            </a:extLst>
          </a:blip>
          <a:srcRect b="486"/>
          <a:stretch/>
        </p:blipFill>
        <p:spPr>
          <a:xfrm>
            <a:off x="0" y="0"/>
            <a:ext cx="9144000" cy="6858000"/>
          </a:xfrm>
        </p:spPr>
      </p:pic>
    </p:spTree>
    <p:extLst>
      <p:ext uri="{BB962C8B-B14F-4D97-AF65-F5344CB8AC3E}">
        <p14:creationId xmlns:p14="http://schemas.microsoft.com/office/powerpoint/2010/main" val="31385898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40" y="35283"/>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0"/>
            <a:ext cx="9144000" cy="1442580"/>
          </a:xfrm>
          <a:solidFill>
            <a:schemeClr val="bg1"/>
          </a:solidFill>
        </p:spPr>
        <p:txBody>
          <a:bodyPr>
            <a:normAutofit/>
          </a:bodyPr>
          <a:lstStyle/>
          <a:p>
            <a:r>
              <a:rPr lang="en-US" sz="4000" b="1" dirty="0"/>
              <a:t>Indicators of a Community of Practice</a:t>
            </a:r>
            <a:br>
              <a:rPr lang="en-US" sz="4000" b="1" dirty="0"/>
            </a:b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761" y="4260648"/>
            <a:ext cx="2274882" cy="20769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56" y="4000440"/>
            <a:ext cx="2363725" cy="23371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450" y="4260648"/>
            <a:ext cx="2076937" cy="207693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3283" y="1442580"/>
            <a:ext cx="2816586" cy="208906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627" y="1442580"/>
            <a:ext cx="3475028" cy="2071425"/>
          </a:xfrm>
          <a:prstGeom prst="rect">
            <a:avLst/>
          </a:prstGeom>
        </p:spPr>
      </p:pic>
    </p:spTree>
    <p:extLst>
      <p:ext uri="{BB962C8B-B14F-4D97-AF65-F5344CB8AC3E}">
        <p14:creationId xmlns:p14="http://schemas.microsoft.com/office/powerpoint/2010/main" val="402249962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NNOCCI.type.stacked.pdf"/>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2723135" cy="1234362"/>
          </a:xfrm>
          <a:prstGeom prst="rect">
            <a:avLst/>
          </a:prstGeom>
          <a:solidFill>
            <a:schemeClr val="bg1"/>
          </a:solidFill>
        </p:spPr>
      </p:pic>
    </p:spTree>
    <p:extLst>
      <p:ext uri="{BB962C8B-B14F-4D97-AF65-F5344CB8AC3E}">
        <p14:creationId xmlns:p14="http://schemas.microsoft.com/office/powerpoint/2010/main" val="10672157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Insert picture of CCC Fellows</a:t>
            </a:r>
            <a:endParaRPr lang="en-US" dirty="0"/>
          </a:p>
        </p:txBody>
      </p:sp>
      <p:sp>
        <p:nvSpPr>
          <p:cNvPr id="3" name="Subtitle 2"/>
          <p:cNvSpPr>
            <a:spLocks noGrp="1"/>
          </p:cNvSpPr>
          <p:nvPr>
            <p:ph type="subTitle" idx="1"/>
          </p:nvPr>
        </p:nvSpPr>
        <p:spPr/>
        <p:txBody>
          <a:bodyPr/>
          <a:lstStyle/>
          <a:p>
            <a:endParaRPr lang="en-US"/>
          </a:p>
        </p:txBody>
      </p:sp>
      <p:pic>
        <p:nvPicPr>
          <p:cNvPr id="4" name="Picture 3" descr="CCC Fellows pic .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544344" y="5909788"/>
            <a:ext cx="2599656" cy="948212"/>
          </a:xfrm>
          <a:prstGeom prst="rect">
            <a:avLst/>
          </a:prstGeom>
          <a:solidFill>
            <a:schemeClr val="bg1"/>
          </a:solidFill>
        </p:spPr>
      </p:pic>
    </p:spTree>
    <p:extLst>
      <p:ext uri="{BB962C8B-B14F-4D97-AF65-F5344CB8AC3E}">
        <p14:creationId xmlns:p14="http://schemas.microsoft.com/office/powerpoint/2010/main" val="30266203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a:bodyPr>
          <a:lstStyle/>
          <a:p>
            <a:r>
              <a:rPr lang="en-US" b="1" dirty="0" smtClean="0"/>
              <a:t>Networking and Collaboration</a:t>
            </a:r>
            <a:endParaRPr lang="en-US" sz="3100" b="1" dirty="0"/>
          </a:p>
        </p:txBody>
      </p:sp>
    </p:spTree>
    <p:extLst>
      <p:ext uri="{BB962C8B-B14F-4D97-AF65-F5344CB8AC3E}">
        <p14:creationId xmlns:p14="http://schemas.microsoft.com/office/powerpoint/2010/main" val="4430075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sz="3100" dirty="0"/>
          </a:p>
        </p:txBody>
      </p:sp>
      <p:sp>
        <p:nvSpPr>
          <p:cNvPr id="3" name="Content Placeholder 2"/>
          <p:cNvSpPr>
            <a:spLocks noGrp="1"/>
          </p:cNvSpPr>
          <p:nvPr>
            <p:ph idx="1"/>
          </p:nvPr>
        </p:nvSpPr>
        <p:spPr/>
        <p:txBody>
          <a:bodyPr/>
          <a:lstStyle/>
          <a:p>
            <a:endParaRPr lang="en-US" dirty="0" smtClean="0"/>
          </a:p>
          <a:p>
            <a:endParaRPr lang="en-US" sz="1800" dirty="0"/>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759590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a:bodyPr>
          <a:lstStyle/>
          <a:p>
            <a:r>
              <a:rPr lang="en-US" b="1" dirty="0" smtClean="0"/>
              <a:t>Re-Contextualize Work</a:t>
            </a:r>
            <a:endParaRPr lang="en-US" sz="3100" b="1" dirty="0"/>
          </a:p>
        </p:txBody>
      </p:sp>
    </p:spTree>
    <p:extLst>
      <p:ext uri="{BB962C8B-B14F-4D97-AF65-F5344CB8AC3E}">
        <p14:creationId xmlns:p14="http://schemas.microsoft.com/office/powerpoint/2010/main" val="62449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sz="1800" dirty="0"/>
          </a:p>
        </p:txBody>
      </p:sp>
      <p:pic>
        <p:nvPicPr>
          <p:cNvPr id="4" name="Picture 3"/>
          <p:cNvPicPr>
            <a:picLocks noChangeAspect="1"/>
          </p:cNvPicPr>
          <p:nvPr/>
        </p:nvPicPr>
        <p:blipFill>
          <a:blip r:embed="rId2"/>
          <a:stretch>
            <a:fillRect/>
          </a:stretch>
        </p:blipFill>
        <p:spPr>
          <a:xfrm>
            <a:off x="1393539" y="882059"/>
            <a:ext cx="6262108" cy="5244104"/>
          </a:xfrm>
          <a:prstGeom prst="rect">
            <a:avLst/>
          </a:prstGeom>
        </p:spPr>
      </p:pic>
    </p:spTree>
    <p:extLst>
      <p:ext uri="{BB962C8B-B14F-4D97-AF65-F5344CB8AC3E}">
        <p14:creationId xmlns:p14="http://schemas.microsoft.com/office/powerpoint/2010/main" val="44477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515064"/>
            <a:ext cx="8229600" cy="1143000"/>
          </a:xfrm>
        </p:spPr>
        <p:txBody>
          <a:bodyPr>
            <a:noAutofit/>
          </a:bodyPr>
          <a:lstStyle/>
          <a:p>
            <a:endParaRPr lang="en-US" sz="4800" b="1" dirty="0"/>
          </a:p>
        </p:txBody>
      </p:sp>
      <p:sp>
        <p:nvSpPr>
          <p:cNvPr id="4" name="Rectangle 3"/>
          <p:cNvSpPr/>
          <p:nvPr/>
        </p:nvSpPr>
        <p:spPr>
          <a:xfrm>
            <a:off x="0" y="4641900"/>
            <a:ext cx="9144000" cy="22161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NewKnow ID 2c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002" y="5274707"/>
            <a:ext cx="3316271" cy="829134"/>
          </a:xfrm>
          <a:prstGeom prst="rect">
            <a:avLst/>
          </a:prstGeom>
        </p:spPr>
      </p:pic>
      <p:pic>
        <p:nvPicPr>
          <p:cNvPr id="15" name="Picture 14" descr="TNCLogoPrimaryR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27" y="4816036"/>
            <a:ext cx="3457389" cy="1712999"/>
          </a:xfrm>
          <a:prstGeom prst="rect">
            <a:avLst/>
          </a:prstGeom>
        </p:spPr>
      </p:pic>
      <p:pic>
        <p:nvPicPr>
          <p:cNvPr id="16" name="Picture 15"/>
          <p:cNvPicPr>
            <a:picLocks noChangeAspect="1"/>
          </p:cNvPicPr>
          <p:nvPr/>
        </p:nvPicPr>
        <p:blipFill>
          <a:blip r:embed="rId4"/>
          <a:stretch>
            <a:fillRect/>
          </a:stretch>
        </p:blipFill>
        <p:spPr>
          <a:xfrm>
            <a:off x="2839998" y="1058469"/>
            <a:ext cx="3651426" cy="2599595"/>
          </a:xfrm>
          <a:prstGeom prst="rect">
            <a:avLst/>
          </a:prstGeom>
        </p:spPr>
      </p:pic>
    </p:spTree>
    <p:extLst>
      <p:ext uri="{BB962C8B-B14F-4D97-AF65-F5344CB8AC3E}">
        <p14:creationId xmlns:p14="http://schemas.microsoft.com/office/powerpoint/2010/main" val="1581651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a:bodyPr>
          <a:lstStyle/>
          <a:p>
            <a:r>
              <a:rPr lang="en-US" b="1" dirty="0" smtClean="0"/>
              <a:t>Informing Professional Practice</a:t>
            </a:r>
            <a:endParaRPr lang="en-US" sz="3100" b="1" dirty="0"/>
          </a:p>
        </p:txBody>
      </p:sp>
    </p:spTree>
    <p:extLst>
      <p:ext uri="{BB962C8B-B14F-4D97-AF65-F5344CB8AC3E}">
        <p14:creationId xmlns:p14="http://schemas.microsoft.com/office/powerpoint/2010/main" val="21160629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sz="1800" dirty="0"/>
          </a:p>
        </p:txBody>
      </p:sp>
      <p:pic>
        <p:nvPicPr>
          <p:cNvPr id="4" name="Picture 3" descr="change prac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268" y="0"/>
            <a:ext cx="10577901" cy="6857999"/>
          </a:xfrm>
          <a:prstGeom prst="rect">
            <a:avLst/>
          </a:prstGeom>
        </p:spPr>
      </p:pic>
    </p:spTree>
    <p:extLst>
      <p:ext uri="{BB962C8B-B14F-4D97-AF65-F5344CB8AC3E}">
        <p14:creationId xmlns:p14="http://schemas.microsoft.com/office/powerpoint/2010/main" val="9245299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6194"/>
            <a:ext cx="8229600" cy="1143000"/>
          </a:xfrm>
        </p:spPr>
        <p:txBody>
          <a:bodyPr>
            <a:normAutofit fontScale="90000"/>
          </a:bodyPr>
          <a:lstStyle/>
          <a:p>
            <a:r>
              <a:rPr lang="en-US" b="1" dirty="0" smtClean="0"/>
              <a:t>Intersection of Virtual and Physical </a:t>
            </a:r>
            <a:endParaRPr lang="en-US" sz="3100" b="1" dirty="0"/>
          </a:p>
        </p:txBody>
      </p:sp>
    </p:spTree>
    <p:extLst>
      <p:ext uri="{BB962C8B-B14F-4D97-AF65-F5344CB8AC3E}">
        <p14:creationId xmlns:p14="http://schemas.microsoft.com/office/powerpoint/2010/main" val="14400629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0"/>
            <a:ext cx="8229600" cy="274638"/>
          </a:xfrm>
        </p:spPr>
        <p:txBody>
          <a:bodyPr>
            <a:normAutofit fontScale="90000"/>
          </a:bodyPr>
          <a:lstStyle/>
          <a:p>
            <a:r>
              <a:rPr lang="en-US" dirty="0" smtClean="0"/>
              <a:t> </a:t>
            </a:r>
            <a:endParaRPr lang="en-US" sz="3100" dirty="0"/>
          </a:p>
        </p:txBody>
      </p:sp>
      <p:sp>
        <p:nvSpPr>
          <p:cNvPr id="3" name="Content Placeholder 2"/>
          <p:cNvSpPr>
            <a:spLocks noGrp="1"/>
          </p:cNvSpPr>
          <p:nvPr>
            <p:ph idx="1"/>
          </p:nvPr>
        </p:nvSpPr>
        <p:spPr/>
        <p:txBody>
          <a:bodyPr/>
          <a:lstStyle/>
          <a:p>
            <a:endParaRPr lang="en-US" dirty="0" smtClean="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38236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24468"/>
            <a:ext cx="8229600" cy="1143000"/>
          </a:xfrm>
        </p:spPr>
        <p:txBody>
          <a:bodyPr>
            <a:normAutofit fontScale="90000"/>
          </a:bodyPr>
          <a:lstStyle/>
          <a:p>
            <a:r>
              <a:rPr lang="en-US" b="1" dirty="0" smtClean="0"/>
              <a:t>Culturally Responsive Evaluation</a:t>
            </a:r>
            <a:br>
              <a:rPr lang="en-US" b="1" dirty="0" smtClean="0"/>
            </a:br>
            <a:r>
              <a:rPr lang="en-US" b="1" dirty="0" smtClean="0"/>
              <a:t/>
            </a:r>
            <a:br>
              <a:rPr lang="en-US" b="1" dirty="0" smtClean="0"/>
            </a:br>
            <a:r>
              <a:rPr lang="en-US" sz="3600" dirty="0" smtClean="0">
                <a:solidFill>
                  <a:srgbClr val="86877B"/>
                </a:solidFill>
              </a:rPr>
              <a:t>(</a:t>
            </a:r>
            <a:r>
              <a:rPr lang="en-US" sz="3600" dirty="0" err="1">
                <a:solidFill>
                  <a:srgbClr val="86877B"/>
                </a:solidFill>
              </a:rPr>
              <a:t>Pipi</a:t>
            </a:r>
            <a:r>
              <a:rPr lang="en-US" sz="3600" dirty="0">
                <a:solidFill>
                  <a:srgbClr val="86877B"/>
                </a:solidFill>
              </a:rPr>
              <a:t>, Cram, Hawke, Hawke, </a:t>
            </a:r>
            <a:r>
              <a:rPr lang="en-US" sz="3600" dirty="0" err="1">
                <a:solidFill>
                  <a:srgbClr val="86877B"/>
                </a:solidFill>
              </a:rPr>
              <a:t>Huriwai</a:t>
            </a:r>
            <a:r>
              <a:rPr lang="en-US" sz="3600" dirty="0">
                <a:solidFill>
                  <a:srgbClr val="86877B"/>
                </a:solidFill>
              </a:rPr>
              <a:t>, </a:t>
            </a:r>
            <a:r>
              <a:rPr lang="en-US" sz="3600" dirty="0" err="1">
                <a:solidFill>
                  <a:srgbClr val="86877B"/>
                </a:solidFill>
              </a:rPr>
              <a:t>Mataki</a:t>
            </a:r>
            <a:r>
              <a:rPr lang="en-US" sz="3600" dirty="0">
                <a:solidFill>
                  <a:srgbClr val="86877B"/>
                </a:solidFill>
              </a:rPr>
              <a:t> et al., 2004; Cram, as cited in Smith, 2005) )</a:t>
            </a:r>
          </a:p>
        </p:txBody>
      </p:sp>
      <p:sp>
        <p:nvSpPr>
          <p:cNvPr id="3" name="TextBox 2"/>
          <p:cNvSpPr txBox="1"/>
          <p:nvPr/>
        </p:nvSpPr>
        <p:spPr>
          <a:xfrm>
            <a:off x="3845463" y="252311"/>
            <a:ext cx="1159617" cy="2400657"/>
          </a:xfrm>
          <a:prstGeom prst="rect">
            <a:avLst/>
          </a:prstGeom>
          <a:noFill/>
        </p:spPr>
        <p:txBody>
          <a:bodyPr wrap="none" rtlCol="0">
            <a:spAutoFit/>
          </a:bodyPr>
          <a:lstStyle/>
          <a:p>
            <a:pPr algn="ctr"/>
            <a:r>
              <a:rPr lang="en-US" sz="15000" b="1" dirty="0" smtClean="0">
                <a:solidFill>
                  <a:srgbClr val="86877B"/>
                </a:solidFill>
              </a:rPr>
              <a:t>4</a:t>
            </a:r>
            <a:endParaRPr lang="en-US" sz="15000" b="1" dirty="0">
              <a:solidFill>
                <a:srgbClr val="86877B"/>
              </a:solidFill>
            </a:endParaRPr>
          </a:p>
        </p:txBody>
      </p:sp>
    </p:spTree>
    <p:extLst>
      <p:ext uri="{BB962C8B-B14F-4D97-AF65-F5344CB8AC3E}">
        <p14:creationId xmlns:p14="http://schemas.microsoft.com/office/powerpoint/2010/main" val="24205089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5433248" cy="4525963"/>
          </a:xfrm>
        </p:spPr>
        <p:txBody>
          <a:bodyPr numCol="1">
            <a:normAutofit/>
          </a:bodyPr>
          <a:lstStyle/>
          <a:p>
            <a:pPr marL="0" indent="0">
              <a:buNone/>
            </a:pPr>
            <a:endParaRPr lang="en-US" dirty="0" smtClean="0"/>
          </a:p>
          <a:p>
            <a:endParaRPr lang="en-US" dirty="0"/>
          </a:p>
        </p:txBody>
      </p:sp>
      <p:sp>
        <p:nvSpPr>
          <p:cNvPr id="5" name="Title 1"/>
          <p:cNvSpPr>
            <a:spLocks noGrp="1"/>
          </p:cNvSpPr>
          <p:nvPr>
            <p:ph type="title"/>
          </p:nvPr>
        </p:nvSpPr>
        <p:spPr>
          <a:xfrm>
            <a:off x="457200" y="274638"/>
            <a:ext cx="8229600" cy="1143000"/>
          </a:xfrm>
        </p:spPr>
        <p:txBody>
          <a:bodyPr/>
          <a:lstStyle/>
          <a:p>
            <a:endParaRPr lang="en-US" dirty="0"/>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060801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Insert picture of CEEP or </a:t>
            </a:r>
            <a:endParaRPr lang="en-US" dirty="0"/>
          </a:p>
        </p:txBody>
      </p:sp>
      <p:sp>
        <p:nvSpPr>
          <p:cNvPr id="3" name="Subtitle 2"/>
          <p:cNvSpPr>
            <a:spLocks noGrp="1"/>
          </p:cNvSpPr>
          <p:nvPr>
            <p:ph type="subTitle" idx="1"/>
          </p:nvPr>
        </p:nvSpPr>
        <p:spPr/>
        <p:txBody>
          <a:bodyPr/>
          <a:lstStyle/>
          <a:p>
            <a:endParaRPr lang="en-US"/>
          </a:p>
        </p:txBody>
      </p:sp>
      <p:pic>
        <p:nvPicPr>
          <p:cNvPr id="4" name="Picture 3" descr="WOPA110818_D2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33225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Insert picture of State Consortia manual</a:t>
            </a:r>
            <a:endParaRPr lang="en-US" dirty="0"/>
          </a:p>
        </p:txBody>
      </p:sp>
      <p:sp>
        <p:nvSpPr>
          <p:cNvPr id="3" name="Subtitle 2"/>
          <p:cNvSpPr>
            <a:spLocks noGrp="1"/>
          </p:cNvSpPr>
          <p:nvPr>
            <p:ph type="subTitle" idx="1"/>
          </p:nvPr>
        </p:nvSpPr>
        <p:spPr/>
        <p:txBody>
          <a:bodyPr/>
          <a:lstStyle/>
          <a:p>
            <a:endParaRPr lang="en-US"/>
          </a:p>
        </p:txBody>
      </p:sp>
      <p:pic>
        <p:nvPicPr>
          <p:cNvPr id="4" name="Picture 3" descr="Chicago bigger ide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73" y="0"/>
            <a:ext cx="9984093" cy="8785296"/>
          </a:xfrm>
          <a:prstGeom prst="rect">
            <a:avLst/>
          </a:prstGeom>
        </p:spPr>
      </p:pic>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544344" y="0"/>
            <a:ext cx="2599656" cy="948212"/>
          </a:xfrm>
          <a:prstGeom prst="rect">
            <a:avLst/>
          </a:prstGeom>
          <a:solidFill>
            <a:schemeClr val="bg1"/>
          </a:solidFill>
        </p:spPr>
      </p:pic>
    </p:spTree>
    <p:extLst>
      <p:ext uri="{BB962C8B-B14F-4D97-AF65-F5344CB8AC3E}">
        <p14:creationId xmlns:p14="http://schemas.microsoft.com/office/powerpoint/2010/main" val="157498770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Insert picture of State Consortia manual</a:t>
            </a:r>
            <a:endParaRPr lang="en-US" dirty="0"/>
          </a:p>
        </p:txBody>
      </p:sp>
      <p:sp>
        <p:nvSpPr>
          <p:cNvPr id="3" name="Subtitle 2"/>
          <p:cNvSpPr>
            <a:spLocks noGrp="1"/>
          </p:cNvSpPr>
          <p:nvPr>
            <p:ph type="subTitle" idx="1"/>
          </p:nvPr>
        </p:nvSpPr>
        <p:spPr/>
        <p:txBody>
          <a:bodyPr/>
          <a:lstStyle/>
          <a:p>
            <a:endParaRPr lang="en-US"/>
          </a:p>
        </p:txBody>
      </p:sp>
      <p:pic>
        <p:nvPicPr>
          <p:cNvPr id="4" name="Picture 3" descr="IMG_53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544344" y="5909788"/>
            <a:ext cx="2599656" cy="948212"/>
          </a:xfrm>
          <a:prstGeom prst="rect">
            <a:avLst/>
          </a:prstGeom>
          <a:solidFill>
            <a:schemeClr val="bg1"/>
          </a:solidFill>
        </p:spPr>
      </p:pic>
    </p:spTree>
    <p:extLst>
      <p:ext uri="{BB962C8B-B14F-4D97-AF65-F5344CB8AC3E}">
        <p14:creationId xmlns:p14="http://schemas.microsoft.com/office/powerpoint/2010/main" val="246690491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pPr marL="0" indent="0">
              <a:buNone/>
            </a:pPr>
            <a:endParaRPr lang="en-US" dirty="0" smtClean="0">
              <a:sym typeface="Wingdings"/>
            </a:endParaRPr>
          </a:p>
          <a:p>
            <a:endParaRPr lang="en-US" dirty="0"/>
          </a:p>
        </p:txBody>
      </p:sp>
    </p:spTree>
    <p:extLst>
      <p:ext uri="{BB962C8B-B14F-4D97-AF65-F5344CB8AC3E}">
        <p14:creationId xmlns:p14="http://schemas.microsoft.com/office/powerpoint/2010/main" val="25370630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PA120802_D2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325" cy="6858000"/>
          </a:xfrm>
          <a:prstGeom prst="rect">
            <a:avLst/>
          </a:prstGeom>
        </p:spPr>
      </p:pic>
    </p:spTree>
    <p:extLst>
      <p:ext uri="{BB962C8B-B14F-4D97-AF65-F5344CB8AC3E}">
        <p14:creationId xmlns:p14="http://schemas.microsoft.com/office/powerpoint/2010/main" val="283749491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sym typeface="Wingdings"/>
              </a:rPr>
              <a:t>Environmental education is emotion-laden</a:t>
            </a:r>
          </a:p>
          <a:p>
            <a:endParaRPr lang="en-US" dirty="0" smtClean="0">
              <a:sym typeface="Wingdings"/>
            </a:endParaRPr>
          </a:p>
          <a:p>
            <a:pPr marL="0" indent="0">
              <a:buNone/>
            </a:pPr>
            <a:endParaRPr lang="en-US" dirty="0"/>
          </a:p>
        </p:txBody>
      </p:sp>
    </p:spTree>
    <p:extLst>
      <p:ext uri="{BB962C8B-B14F-4D97-AF65-F5344CB8AC3E}">
        <p14:creationId xmlns:p14="http://schemas.microsoft.com/office/powerpoint/2010/main" val="12974953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solidFill>
                  <a:srgbClr val="86877B"/>
                </a:solidFill>
                <a:sym typeface="Wingdings"/>
              </a:rPr>
              <a:t>Environmental education is emotion-laden</a:t>
            </a:r>
          </a:p>
          <a:p>
            <a:r>
              <a:rPr lang="en-US" dirty="0" smtClean="0">
                <a:sym typeface="Wingdings"/>
              </a:rPr>
              <a:t>Diverse views of ‘environment’</a:t>
            </a:r>
          </a:p>
          <a:p>
            <a:endParaRPr lang="en-US" dirty="0" smtClean="0">
              <a:sym typeface="Wingdings"/>
            </a:endParaRPr>
          </a:p>
          <a:p>
            <a:pPr marL="0" indent="0">
              <a:buNone/>
            </a:pPr>
            <a:endParaRPr lang="en-US" dirty="0"/>
          </a:p>
        </p:txBody>
      </p:sp>
    </p:spTree>
    <p:extLst>
      <p:ext uri="{BB962C8B-B14F-4D97-AF65-F5344CB8AC3E}">
        <p14:creationId xmlns:p14="http://schemas.microsoft.com/office/powerpoint/2010/main" val="16840729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solidFill>
                  <a:srgbClr val="86877B"/>
                </a:solidFill>
                <a:sym typeface="Wingdings"/>
              </a:rPr>
              <a:t>Environmental education is emotion-laden</a:t>
            </a:r>
          </a:p>
          <a:p>
            <a:r>
              <a:rPr lang="en-US" dirty="0" smtClean="0">
                <a:solidFill>
                  <a:srgbClr val="86877B"/>
                </a:solidFill>
                <a:sym typeface="Wingdings"/>
              </a:rPr>
              <a:t>Diverse views of ‘environment’</a:t>
            </a:r>
          </a:p>
          <a:p>
            <a:r>
              <a:rPr lang="en-US" dirty="0" smtClean="0">
                <a:sym typeface="Wingdings"/>
              </a:rPr>
              <a:t>Potential of a community of practice </a:t>
            </a:r>
          </a:p>
          <a:p>
            <a:endParaRPr lang="en-US" dirty="0" smtClean="0">
              <a:sym typeface="Wingdings"/>
            </a:endParaRPr>
          </a:p>
          <a:p>
            <a:pPr marL="0" indent="0">
              <a:buNone/>
            </a:pPr>
            <a:endParaRPr lang="en-US" dirty="0"/>
          </a:p>
        </p:txBody>
      </p:sp>
    </p:spTree>
    <p:extLst>
      <p:ext uri="{BB962C8B-B14F-4D97-AF65-F5344CB8AC3E}">
        <p14:creationId xmlns:p14="http://schemas.microsoft.com/office/powerpoint/2010/main" val="15177407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solidFill>
                  <a:srgbClr val="86877B"/>
                </a:solidFill>
                <a:sym typeface="Wingdings"/>
              </a:rPr>
              <a:t>Environmental education is emotion-laden</a:t>
            </a:r>
          </a:p>
          <a:p>
            <a:r>
              <a:rPr lang="en-US" dirty="0" smtClean="0">
                <a:solidFill>
                  <a:srgbClr val="86877B"/>
                </a:solidFill>
                <a:sym typeface="Wingdings"/>
              </a:rPr>
              <a:t>Diverse views of ‘environment’</a:t>
            </a:r>
          </a:p>
          <a:p>
            <a:r>
              <a:rPr lang="en-US" dirty="0" smtClean="0">
                <a:solidFill>
                  <a:srgbClr val="86877B"/>
                </a:solidFill>
                <a:sym typeface="Wingdings"/>
              </a:rPr>
              <a:t>Potential of a community of practice </a:t>
            </a:r>
          </a:p>
          <a:p>
            <a:r>
              <a:rPr lang="en-US" dirty="0" smtClean="0">
                <a:sym typeface="Wingdings"/>
              </a:rPr>
              <a:t>Cultural relevance  </a:t>
            </a:r>
            <a:endParaRPr lang="en-US" dirty="0">
              <a:sym typeface="Wingdings"/>
            </a:endParaRPr>
          </a:p>
          <a:p>
            <a:endParaRPr lang="en-US" dirty="0" smtClean="0">
              <a:sym typeface="Wingdings"/>
            </a:endParaRPr>
          </a:p>
          <a:p>
            <a:pPr marL="0" indent="0">
              <a:buNone/>
            </a:pPr>
            <a:endParaRPr lang="en-US" dirty="0"/>
          </a:p>
        </p:txBody>
      </p:sp>
    </p:spTree>
    <p:extLst>
      <p:ext uri="{BB962C8B-B14F-4D97-AF65-F5344CB8AC3E}">
        <p14:creationId xmlns:p14="http://schemas.microsoft.com/office/powerpoint/2010/main" val="37150151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solidFill>
                  <a:srgbClr val="86877B"/>
                </a:solidFill>
                <a:sym typeface="Wingdings"/>
              </a:rPr>
              <a:t>Environmental education is emotion-laden</a:t>
            </a:r>
          </a:p>
          <a:p>
            <a:r>
              <a:rPr lang="en-US" dirty="0" smtClean="0">
                <a:solidFill>
                  <a:srgbClr val="86877B"/>
                </a:solidFill>
                <a:sym typeface="Wingdings"/>
              </a:rPr>
              <a:t>Diverse views of ‘environment’</a:t>
            </a:r>
          </a:p>
          <a:p>
            <a:r>
              <a:rPr lang="en-US" dirty="0" smtClean="0">
                <a:solidFill>
                  <a:srgbClr val="86877B"/>
                </a:solidFill>
                <a:sym typeface="Wingdings"/>
              </a:rPr>
              <a:t>Potential of a community of practice </a:t>
            </a:r>
          </a:p>
          <a:p>
            <a:r>
              <a:rPr lang="en-US" dirty="0" smtClean="0">
                <a:solidFill>
                  <a:srgbClr val="86877B"/>
                </a:solidFill>
                <a:sym typeface="Wingdings"/>
              </a:rPr>
              <a:t>Cultural relevance  </a:t>
            </a:r>
            <a:endParaRPr lang="en-US" dirty="0">
              <a:solidFill>
                <a:srgbClr val="86877B"/>
              </a:solidFill>
              <a:sym typeface="Wingdings"/>
            </a:endParaRPr>
          </a:p>
          <a:p>
            <a:r>
              <a:rPr lang="en-US" dirty="0" smtClean="0">
                <a:sym typeface="Wingdings"/>
              </a:rPr>
              <a:t>Complex context of environmental evaluation</a:t>
            </a:r>
          </a:p>
          <a:p>
            <a:endParaRPr lang="en-US" dirty="0" smtClean="0">
              <a:sym typeface="Wingdings"/>
            </a:endParaRPr>
          </a:p>
          <a:p>
            <a:pPr marL="0" indent="0">
              <a:buNone/>
            </a:pPr>
            <a:endParaRPr lang="en-US" dirty="0"/>
          </a:p>
        </p:txBody>
      </p:sp>
    </p:spTree>
    <p:extLst>
      <p:ext uri="{BB962C8B-B14F-4D97-AF65-F5344CB8AC3E}">
        <p14:creationId xmlns:p14="http://schemas.microsoft.com/office/powerpoint/2010/main" val="32264416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2718" y="280012"/>
            <a:ext cx="6400800" cy="6400800"/>
          </a:xfrm>
          <a:prstGeom prst="rect">
            <a:avLst/>
          </a:prstGeom>
        </p:spPr>
      </p:pic>
    </p:spTree>
    <p:extLst>
      <p:ext uri="{BB962C8B-B14F-4D97-AF65-F5344CB8AC3E}">
        <p14:creationId xmlns:p14="http://schemas.microsoft.com/office/powerpoint/2010/main" val="330859088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5433248" cy="4525963"/>
          </a:xfrm>
        </p:spPr>
        <p:txBody>
          <a:bodyPr numCol="1">
            <a:normAutofit/>
          </a:bodyPr>
          <a:lstStyle/>
          <a:p>
            <a:pPr marL="0" indent="0">
              <a:buNone/>
            </a:pPr>
            <a:endParaRPr lang="en-US" dirty="0" smtClean="0"/>
          </a:p>
          <a:p>
            <a:endParaRPr lang="en-US" dirty="0"/>
          </a:p>
        </p:txBody>
      </p:sp>
      <p:sp>
        <p:nvSpPr>
          <p:cNvPr id="5" name="Title 1"/>
          <p:cNvSpPr>
            <a:spLocks noGrp="1"/>
          </p:cNvSpPr>
          <p:nvPr>
            <p:ph type="title"/>
          </p:nvPr>
        </p:nvSpPr>
        <p:spPr>
          <a:xfrm>
            <a:off x="457200" y="274638"/>
            <a:ext cx="8229600" cy="1143000"/>
          </a:xfrm>
        </p:spPr>
        <p:txBody>
          <a:bodyPr/>
          <a:lstStyle/>
          <a:p>
            <a:endParaRPr lang="en-US" dirty="0"/>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913152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349" y="1393652"/>
            <a:ext cx="6773660" cy="2699098"/>
          </a:xfrm>
        </p:spPr>
        <p:txBody>
          <a:bodyPr>
            <a:normAutofit/>
          </a:bodyPr>
          <a:lstStyle/>
          <a:p>
            <a:r>
              <a:rPr lang="en-US" sz="4800" dirty="0" smtClean="0">
                <a:solidFill>
                  <a:schemeClr val="tx1">
                    <a:lumMod val="95000"/>
                  </a:schemeClr>
                </a:solidFill>
              </a:rPr>
              <a:t>Thank you!  </a:t>
            </a:r>
            <a:r>
              <a:rPr lang="en-US" sz="3600" dirty="0" smtClean="0">
                <a:solidFill>
                  <a:schemeClr val="tx1">
                    <a:lumMod val="95000"/>
                  </a:schemeClr>
                </a:solidFill>
              </a:rPr>
              <a:t/>
            </a:r>
            <a:br>
              <a:rPr lang="en-US" sz="3600" dirty="0" smtClean="0">
                <a:solidFill>
                  <a:schemeClr val="tx1">
                    <a:lumMod val="95000"/>
                  </a:schemeClr>
                </a:solidFill>
              </a:rPr>
            </a:br>
            <a:r>
              <a:rPr lang="en-US" sz="3600" dirty="0" smtClean="0">
                <a:solidFill>
                  <a:schemeClr val="tx1">
                    <a:lumMod val="95000"/>
                  </a:schemeClr>
                </a:solidFill>
              </a:rPr>
              <a:t>  </a:t>
            </a:r>
            <a:br>
              <a:rPr lang="en-US" sz="3600" dirty="0" smtClean="0">
                <a:solidFill>
                  <a:schemeClr val="tx1">
                    <a:lumMod val="95000"/>
                  </a:schemeClr>
                </a:solidFill>
              </a:rPr>
            </a:br>
            <a:r>
              <a:rPr lang="en-US" sz="3600" dirty="0" err="1" smtClean="0">
                <a:solidFill>
                  <a:schemeClr val="tx1">
                    <a:lumMod val="95000"/>
                  </a:schemeClr>
                </a:solidFill>
              </a:rPr>
              <a:t>rgupta</a:t>
            </a:r>
            <a:r>
              <a:rPr lang="en-US" sz="3600" dirty="0" smtClean="0">
                <a:solidFill>
                  <a:schemeClr val="tx1">
                    <a:lumMod val="95000"/>
                  </a:schemeClr>
                </a:solidFill>
              </a:rPr>
              <a:t>@          </a:t>
            </a:r>
            <a:endParaRPr lang="en-US" sz="3600" dirty="0">
              <a:solidFill>
                <a:schemeClr val="tx1">
                  <a:lumMod val="95000"/>
                </a:schemeClr>
              </a:solidFill>
            </a:endParaRPr>
          </a:p>
        </p:txBody>
      </p:sp>
      <p:sp>
        <p:nvSpPr>
          <p:cNvPr id="3" name="Content Placeholder 2"/>
          <p:cNvSpPr>
            <a:spLocks noGrp="1"/>
          </p:cNvSpPr>
          <p:nvPr>
            <p:ph idx="1"/>
          </p:nvPr>
        </p:nvSpPr>
        <p:spPr>
          <a:xfrm>
            <a:off x="6023971" y="336003"/>
            <a:ext cx="2698880" cy="895722"/>
          </a:xfrm>
        </p:spPr>
        <p:txBody>
          <a:bodyPr/>
          <a:lstStyle/>
          <a:p>
            <a:pPr marL="0" indent="0">
              <a:buNone/>
            </a:pPr>
            <a:endParaRPr lang="en-US" sz="4400" b="1" dirty="0" smtClean="0">
              <a:solidFill>
                <a:srgbClr val="000000"/>
              </a:solidFill>
            </a:endParaRPr>
          </a:p>
        </p:txBody>
      </p:sp>
      <p:pic>
        <p:nvPicPr>
          <p:cNvPr id="5" name="Picture 4" descr="NewKnow ID 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067" y="3285478"/>
            <a:ext cx="2548942" cy="685895"/>
          </a:xfrm>
          <a:prstGeom prst="rect">
            <a:avLst/>
          </a:prstGeom>
        </p:spPr>
      </p:pic>
    </p:spTree>
    <p:extLst>
      <p:ext uri="{BB962C8B-B14F-4D97-AF65-F5344CB8AC3E}">
        <p14:creationId xmlns:p14="http://schemas.microsoft.com/office/powerpoint/2010/main" val="141495545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41900"/>
            <a:ext cx="9144000" cy="22161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NNOCCI.type.stacked.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397571" y="1093751"/>
            <a:ext cx="4305530" cy="1817039"/>
          </a:xfrm>
          <a:prstGeom prst="rect">
            <a:avLst/>
          </a:prstGeom>
          <a:solidFill>
            <a:schemeClr val="tx1"/>
          </a:solidFill>
        </p:spPr>
      </p:pic>
      <p:pic>
        <p:nvPicPr>
          <p:cNvPr id="24" name="Picture 23" descr="nsf logo 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76" y="5347934"/>
            <a:ext cx="1066800" cy="1066800"/>
          </a:xfrm>
          <a:prstGeom prst="rect">
            <a:avLst/>
          </a:prstGeom>
        </p:spPr>
      </p:pic>
      <p:pic>
        <p:nvPicPr>
          <p:cNvPr id="25" name="Picture 24" descr="NEAq_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66279"/>
            <a:ext cx="2662546" cy="119575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7141" y="5143500"/>
            <a:ext cx="2678328" cy="1295400"/>
          </a:xfrm>
          <a:prstGeom prst="rect">
            <a:avLst/>
          </a:prstGeom>
        </p:spPr>
      </p:pic>
      <p:pic>
        <p:nvPicPr>
          <p:cNvPr id="27" name="Picture 26" descr="NewKnow ID 2col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7571" y="5885621"/>
            <a:ext cx="2590801" cy="649357"/>
          </a:xfrm>
          <a:prstGeom prst="rect">
            <a:avLst/>
          </a:prstGeom>
        </p:spPr>
      </p:pic>
    </p:spTree>
    <p:extLst>
      <p:ext uri="{BB962C8B-B14F-4D97-AF65-F5344CB8AC3E}">
        <p14:creationId xmlns:p14="http://schemas.microsoft.com/office/powerpoint/2010/main" val="17575845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661" b="8910"/>
          <a:stretch/>
        </p:blipFill>
        <p:spPr>
          <a:xfrm>
            <a:off x="-380477" y="0"/>
            <a:ext cx="9524477" cy="7038821"/>
          </a:xfrm>
          <a:prstGeom prst="rect">
            <a:avLst/>
          </a:prstGeom>
        </p:spPr>
      </p:pic>
    </p:spTree>
    <p:extLst>
      <p:ext uri="{BB962C8B-B14F-4D97-AF65-F5344CB8AC3E}">
        <p14:creationId xmlns:p14="http://schemas.microsoft.com/office/powerpoint/2010/main" val="28257032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40126"/>
            <a:ext cx="7772400" cy="1023186"/>
          </a:xfrm>
        </p:spPr>
        <p:txBody>
          <a:bodyPr>
            <a:noAutofit/>
          </a:bodyPr>
          <a:lstStyle/>
          <a:p>
            <a:r>
              <a:rPr lang="en-US" sz="30000" b="1" dirty="0" smtClean="0"/>
              <a:t>4</a:t>
            </a:r>
            <a:endParaRPr lang="en-US" sz="30000" b="1" dirty="0"/>
          </a:p>
        </p:txBody>
      </p:sp>
    </p:spTree>
    <p:extLst>
      <p:ext uri="{BB962C8B-B14F-4D97-AF65-F5344CB8AC3E}">
        <p14:creationId xmlns:p14="http://schemas.microsoft.com/office/powerpoint/2010/main" val="4640282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52968"/>
            <a:ext cx="9144000" cy="1143000"/>
          </a:xfrm>
        </p:spPr>
        <p:txBody>
          <a:bodyPr>
            <a:normAutofit fontScale="90000"/>
          </a:bodyPr>
          <a:lstStyle/>
          <a:p>
            <a:r>
              <a:rPr lang="en-US" b="1" dirty="0" smtClean="0"/>
              <a:t/>
            </a:r>
            <a:br>
              <a:rPr lang="en-US" b="1" dirty="0" smtClean="0"/>
            </a:br>
            <a:r>
              <a:rPr lang="en-US" b="1" dirty="0"/>
              <a:t/>
            </a:r>
            <a:br>
              <a:rPr lang="en-US" b="1" dirty="0"/>
            </a:br>
            <a:r>
              <a:rPr lang="en-US" b="1" dirty="0" smtClean="0"/>
              <a:t>Surfacing </a:t>
            </a:r>
            <a:r>
              <a:rPr lang="en-US" b="1" dirty="0"/>
              <a:t>Educators’ </a:t>
            </a:r>
            <a:br>
              <a:rPr lang="en-US" b="1" dirty="0"/>
            </a:br>
            <a:r>
              <a:rPr lang="en-US" b="1" dirty="0" smtClean="0"/>
              <a:t>Emotional Experiences</a:t>
            </a:r>
            <a:r>
              <a:rPr lang="en-US" b="1" dirty="0"/>
              <a:t/>
            </a:r>
            <a:br>
              <a:rPr lang="en-US" b="1" dirty="0"/>
            </a:br>
            <a:r>
              <a:rPr lang="en-US" b="1" dirty="0" smtClean="0"/>
              <a:t/>
            </a:r>
            <a:br>
              <a:rPr lang="en-US" b="1" dirty="0" smtClean="0"/>
            </a:br>
            <a:r>
              <a:rPr lang="en-US" sz="3600" dirty="0" smtClean="0">
                <a:solidFill>
                  <a:srgbClr val="86877B"/>
                </a:solidFill>
              </a:rPr>
              <a:t>(Fraser, </a:t>
            </a:r>
            <a:r>
              <a:rPr lang="en-US" sz="3600" dirty="0" err="1" smtClean="0">
                <a:solidFill>
                  <a:srgbClr val="86877B"/>
                </a:solidFill>
              </a:rPr>
              <a:t>Pantesco</a:t>
            </a:r>
            <a:r>
              <a:rPr lang="en-US" sz="3600" dirty="0" smtClean="0">
                <a:solidFill>
                  <a:srgbClr val="86877B"/>
                </a:solidFill>
              </a:rPr>
              <a:t>, </a:t>
            </a:r>
            <a:r>
              <a:rPr lang="en-US" sz="3600" dirty="0" err="1" smtClean="0">
                <a:solidFill>
                  <a:srgbClr val="86877B"/>
                </a:solidFill>
              </a:rPr>
              <a:t>Plemons</a:t>
            </a:r>
            <a:r>
              <a:rPr lang="en-US" sz="3600" dirty="0" smtClean="0">
                <a:solidFill>
                  <a:srgbClr val="86877B"/>
                </a:solidFill>
              </a:rPr>
              <a:t>, Gupta, &amp; Rank, 2013)</a:t>
            </a:r>
            <a:endParaRPr lang="en-US" sz="3600" dirty="0">
              <a:solidFill>
                <a:srgbClr val="86877B"/>
              </a:solidFill>
            </a:endParaRPr>
          </a:p>
        </p:txBody>
      </p:sp>
      <p:sp>
        <p:nvSpPr>
          <p:cNvPr id="3" name="TextBox 2"/>
          <p:cNvSpPr txBox="1"/>
          <p:nvPr/>
        </p:nvSpPr>
        <p:spPr>
          <a:xfrm>
            <a:off x="3845463" y="252311"/>
            <a:ext cx="1159617" cy="2400657"/>
          </a:xfrm>
          <a:prstGeom prst="rect">
            <a:avLst/>
          </a:prstGeom>
          <a:noFill/>
        </p:spPr>
        <p:txBody>
          <a:bodyPr wrap="none" rtlCol="0">
            <a:spAutoFit/>
          </a:bodyPr>
          <a:lstStyle/>
          <a:p>
            <a:pPr algn="ctr"/>
            <a:r>
              <a:rPr lang="en-US" sz="15000" b="1" dirty="0" smtClean="0">
                <a:solidFill>
                  <a:srgbClr val="86877B"/>
                </a:solidFill>
              </a:rPr>
              <a:t>1</a:t>
            </a:r>
            <a:endParaRPr lang="en-US" sz="15000" b="1" dirty="0">
              <a:solidFill>
                <a:srgbClr val="86877B"/>
              </a:solidFill>
            </a:endParaRPr>
          </a:p>
        </p:txBody>
      </p:sp>
    </p:spTree>
    <p:extLst>
      <p:ext uri="{BB962C8B-B14F-4D97-AF65-F5344CB8AC3E}">
        <p14:creationId xmlns:p14="http://schemas.microsoft.com/office/powerpoint/2010/main" val="38061733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5572</TotalTime>
  <Words>1164</Words>
  <Application>Microsoft Macintosh PowerPoint</Application>
  <PresentationFormat>On-screen Show (4:3)</PresentationFormat>
  <Paragraphs>99</Paragraphs>
  <Slides>57</Slides>
  <Notes>11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Black</vt:lpstr>
      <vt:lpstr>Embracing the Complexity of Environmental Education Evaluation</vt:lpstr>
      <vt:lpstr>PowerPoint Presentation</vt:lpstr>
      <vt:lpstr>PowerPoint Presentation</vt:lpstr>
      <vt:lpstr>PowerPoint Presentation</vt:lpstr>
      <vt:lpstr>PowerPoint Presentation</vt:lpstr>
      <vt:lpstr>PowerPoint Presentation</vt:lpstr>
      <vt:lpstr>PowerPoint Presentation</vt:lpstr>
      <vt:lpstr>4</vt:lpstr>
      <vt:lpstr>  Surfacing Educators’  Emotional Experiences  (Fraser, Pantesco, Plemons, Gupta, &amp; Rank, 2013)</vt:lpstr>
      <vt:lpstr>Overwhelming Context </vt:lpstr>
      <vt:lpstr>PowerPoint Presentation</vt:lpstr>
      <vt:lpstr>Expected Interactions</vt:lpstr>
      <vt:lpstr>PowerPoint Presentation</vt:lpstr>
      <vt:lpstr>Post Traumatic Stress</vt:lpstr>
      <vt:lpstr>PowerPoint Presentation</vt:lpstr>
      <vt:lpstr>Post-training survey:    Feelings about messaging</vt:lpstr>
      <vt:lpstr>PowerPoint Presentation</vt:lpstr>
      <vt:lpstr>Multiple Perspectives on EE (Fraser, Gupta, &amp; Krasny, 2014)</vt:lpstr>
      <vt:lpstr>PowerPoint Presentation</vt:lpstr>
      <vt:lpstr>PowerPoint Presentation</vt:lpstr>
      <vt:lpstr>PowerPoint Presentation</vt:lpstr>
      <vt:lpstr>PowerPoint Presentation</vt:lpstr>
      <vt:lpstr>PowerPoint Presentation</vt:lpstr>
      <vt:lpstr>PowerPoint Presentation</vt:lpstr>
      <vt:lpstr>Differences versus Shared Goals </vt:lpstr>
      <vt:lpstr>PowerPoint Presentation</vt:lpstr>
      <vt:lpstr>Expanded Perspectives on the Environment</vt:lpstr>
      <vt:lpstr>PowerPoint Presentation</vt:lpstr>
      <vt:lpstr>Developing Cultural Competence   (Gupta, Fraser, &amp; Rank, in review)</vt:lpstr>
      <vt:lpstr> </vt:lpstr>
      <vt:lpstr>Community of Practice (Wenger, Traynor, &amp; de Laat, 2011)</vt:lpstr>
      <vt:lpstr>PowerPoint Presentation</vt:lpstr>
      <vt:lpstr>Indicators of a Community of Practice </vt:lpstr>
      <vt:lpstr>PowerPoint Presentation</vt:lpstr>
      <vt:lpstr>Insert picture of CCC Fellows</vt:lpstr>
      <vt:lpstr>Networking and Collaboration</vt:lpstr>
      <vt:lpstr> </vt:lpstr>
      <vt:lpstr>Re-Contextualize Work</vt:lpstr>
      <vt:lpstr>PowerPoint Presentation</vt:lpstr>
      <vt:lpstr>Informing Professional Practice</vt:lpstr>
      <vt:lpstr>PowerPoint Presentation</vt:lpstr>
      <vt:lpstr>Intersection of Virtual and Physical </vt:lpstr>
      <vt:lpstr> </vt:lpstr>
      <vt:lpstr>Culturally Responsive Evaluation  (Pipi, Cram, Hawke, Hawke, Huriwai, Mataki et al., 2004; Cram, as cited in Smith, 2005) )</vt:lpstr>
      <vt:lpstr>PowerPoint Presentation</vt:lpstr>
      <vt:lpstr>Insert picture of CEEP or </vt:lpstr>
      <vt:lpstr>Insert picture of State Consortia manual</vt:lpstr>
      <vt:lpstr>Insert picture of State Consortia manual</vt:lpstr>
      <vt:lpstr>Conclusion</vt:lpstr>
      <vt:lpstr>Conclusion</vt:lpstr>
      <vt:lpstr>Conclusion</vt:lpstr>
      <vt:lpstr>Conclusion</vt:lpstr>
      <vt:lpstr>Conclusion</vt:lpstr>
      <vt:lpstr>Conclusion</vt:lpstr>
      <vt:lpstr>PowerPoint Presentation</vt:lpstr>
      <vt:lpstr>PowerPoint Presentation</vt:lpstr>
      <vt:lpstr>Thank you!      rgupta@          </vt:lpstr>
    </vt:vector>
  </TitlesOfParts>
  <Company>New Knowledge 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Positive Youth Development through Engagement in an Immersive Conservation Experience</dc:title>
  <dc:creator>Rupanwita Gupta</dc:creator>
  <cp:lastModifiedBy>Rupanwita Gupta</cp:lastModifiedBy>
  <cp:revision>594</cp:revision>
  <dcterms:created xsi:type="dcterms:W3CDTF">2013-06-13T16:42:23Z</dcterms:created>
  <dcterms:modified xsi:type="dcterms:W3CDTF">2014-10-17T02:35:27Z</dcterms:modified>
</cp:coreProperties>
</file>