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5"/>
    <p:sldMasterId id="2147483648" r:id="rId6"/>
  </p:sldMasterIdLst>
  <p:notesMasterIdLst>
    <p:notesMasterId r:id="rId41"/>
  </p:notesMasterIdLst>
  <p:sldIdLst>
    <p:sldId id="271" r:id="rId7"/>
    <p:sldId id="256" r:id="rId8"/>
    <p:sldId id="264" r:id="rId9"/>
    <p:sldId id="277" r:id="rId10"/>
    <p:sldId id="279" r:id="rId11"/>
    <p:sldId id="281" r:id="rId12"/>
    <p:sldId id="282" r:id="rId13"/>
    <p:sldId id="305" r:id="rId14"/>
    <p:sldId id="283" r:id="rId15"/>
    <p:sldId id="286" r:id="rId16"/>
    <p:sldId id="284" r:id="rId17"/>
    <p:sldId id="287" r:id="rId18"/>
    <p:sldId id="285" r:id="rId19"/>
    <p:sldId id="288" r:id="rId20"/>
    <p:sldId id="289" r:id="rId21"/>
    <p:sldId id="290" r:id="rId22"/>
    <p:sldId id="280" r:id="rId23"/>
    <p:sldId id="291" r:id="rId24"/>
    <p:sldId id="292" r:id="rId25"/>
    <p:sldId id="293" r:id="rId26"/>
    <p:sldId id="278" r:id="rId27"/>
    <p:sldId id="294" r:id="rId28"/>
    <p:sldId id="295" r:id="rId29"/>
    <p:sldId id="298" r:id="rId30"/>
    <p:sldId id="296" r:id="rId31"/>
    <p:sldId id="297" r:id="rId32"/>
    <p:sldId id="301" r:id="rId33"/>
    <p:sldId id="302" r:id="rId34"/>
    <p:sldId id="300" r:id="rId35"/>
    <p:sldId id="303" r:id="rId36"/>
    <p:sldId id="304" r:id="rId37"/>
    <p:sldId id="306" r:id="rId38"/>
    <p:sldId id="307" r:id="rId39"/>
    <p:sldId id="27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ila Arens" initials="SA" lastIdx="1" clrIdx="0">
    <p:extLst>
      <p:ext uri="{19B8F6BF-5375-455C-9EA6-DF929625EA0E}">
        <p15:presenceInfo xmlns:p15="http://schemas.microsoft.com/office/powerpoint/2012/main" userId="S::sarens@mcrel.org::609fcc5e-52c9-4f6e-8a8d-e01978b780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FCD"/>
    <a:srgbClr val="4BACC6"/>
    <a:srgbClr val="76B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8" autoAdjust="0"/>
    <p:restoredTop sz="68614" autoAdjust="0"/>
  </p:normalViewPr>
  <p:slideViewPr>
    <p:cSldViewPr>
      <p:cViewPr varScale="1">
        <p:scale>
          <a:sx n="43" d="100"/>
          <a:sy n="43" d="100"/>
        </p:scale>
        <p:origin x="1480"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282191998727431"/>
          <c:y val="1.79554128924954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58342707161603E-2"/>
          <c:y val="0.13064395873568779"/>
          <c:w val="0.88264641919760034"/>
          <c:h val="0.76726853229066272"/>
        </c:manualLayout>
      </c:layout>
      <c:barChart>
        <c:barDir val="bar"/>
        <c:grouping val="clustered"/>
        <c:varyColors val="0"/>
        <c:ser>
          <c:idx val="0"/>
          <c:order val="0"/>
          <c:tx>
            <c:strRef>
              <c:f>Sheet1!$B$1</c:f>
              <c:strCache>
                <c:ptCount val="1"/>
                <c:pt idx="0">
                  <c:v>Race/Ethnicity</c:v>
                </c:pt>
              </c:strCache>
            </c:strRef>
          </c:tx>
          <c:spPr>
            <a:solidFill>
              <a:srgbClr val="2CBFCD"/>
            </a:soli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B7BA-485E-A822-7CF662F029D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B7BA-485E-A822-7CF662F029D7}"/>
              </c:ext>
            </c:extLst>
          </c:dPt>
          <c:dPt>
            <c:idx val="3"/>
            <c:invertIfNegative val="0"/>
            <c:bubble3D val="0"/>
            <c:spPr>
              <a:solidFill>
                <a:schemeClr val="accent5">
                  <a:lumMod val="75000"/>
                </a:schemeClr>
              </a:solidFill>
              <a:ln>
                <a:noFill/>
              </a:ln>
              <a:effectLst/>
            </c:spPr>
            <c:extLst>
              <c:ext xmlns:c16="http://schemas.microsoft.com/office/drawing/2014/chart" uri="{C3380CC4-5D6E-409C-BE32-E72D297353CC}">
                <c16:uniqueId val="{00000006-B7BA-485E-A822-7CF662F029D7}"/>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7-B7BA-485E-A822-7CF662F029D7}"/>
              </c:ext>
            </c:extLst>
          </c:dPt>
          <c:dPt>
            <c:idx val="5"/>
            <c:invertIfNegative val="0"/>
            <c:bubble3D val="0"/>
            <c:spPr>
              <a:solidFill>
                <a:srgbClr val="00B050"/>
              </a:solidFill>
              <a:ln>
                <a:noFill/>
              </a:ln>
              <a:effectLst/>
            </c:spPr>
            <c:extLst>
              <c:ext xmlns:c16="http://schemas.microsoft.com/office/drawing/2014/chart" uri="{C3380CC4-5D6E-409C-BE32-E72D297353CC}">
                <c16:uniqueId val="{00000008-B7BA-485E-A822-7CF662F029D7}"/>
              </c:ext>
            </c:extLst>
          </c:dPt>
          <c:cat>
            <c:strRef>
              <c:f>Sheet1!$A$2:$A$7</c:f>
              <c:strCache>
                <c:ptCount val="6"/>
                <c:pt idx="0">
                  <c:v>Native Am.</c:v>
                </c:pt>
                <c:pt idx="1">
                  <c:v>Black</c:v>
                </c:pt>
                <c:pt idx="2">
                  <c:v>2 or More Races</c:v>
                </c:pt>
                <c:pt idx="3">
                  <c:v>Asian</c:v>
                </c:pt>
                <c:pt idx="4">
                  <c:v>Latinx</c:v>
                </c:pt>
                <c:pt idx="5">
                  <c:v>White</c:v>
                </c:pt>
              </c:strCache>
            </c:strRef>
          </c:cat>
          <c:val>
            <c:numRef>
              <c:f>Sheet1!$B$2:$B$7</c:f>
              <c:numCache>
                <c:formatCode>0.00%</c:formatCode>
                <c:ptCount val="6"/>
                <c:pt idx="0">
                  <c:v>0.01</c:v>
                </c:pt>
                <c:pt idx="1">
                  <c:v>1.9E-2</c:v>
                </c:pt>
                <c:pt idx="2">
                  <c:v>0.02</c:v>
                </c:pt>
                <c:pt idx="3">
                  <c:v>3.2000000000000001E-2</c:v>
                </c:pt>
                <c:pt idx="4">
                  <c:v>0.14599999999999999</c:v>
                </c:pt>
                <c:pt idx="5">
                  <c:v>0.77300000000000002</c:v>
                </c:pt>
              </c:numCache>
            </c:numRef>
          </c:val>
          <c:extLst>
            <c:ext xmlns:c16="http://schemas.microsoft.com/office/drawing/2014/chart" uri="{C3380CC4-5D6E-409C-BE32-E72D297353CC}">
              <c16:uniqueId val="{00000000-B7BA-485E-A822-7CF662F029D7}"/>
            </c:ext>
          </c:extLst>
        </c:ser>
        <c:dLbls>
          <c:showLegendKey val="0"/>
          <c:showVal val="0"/>
          <c:showCatName val="0"/>
          <c:showSerName val="0"/>
          <c:showPercent val="0"/>
          <c:showBubbleSize val="0"/>
        </c:dLbls>
        <c:gapWidth val="219"/>
        <c:axId val="987002568"/>
        <c:axId val="987002896"/>
      </c:barChart>
      <c:catAx>
        <c:axId val="987002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987002896"/>
        <c:crosses val="autoZero"/>
        <c:auto val="1"/>
        <c:lblAlgn val="ctr"/>
        <c:lblOffset val="100"/>
        <c:noMultiLvlLbl val="0"/>
      </c:catAx>
      <c:valAx>
        <c:axId val="9870028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987002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13287401574806E-2"/>
          <c:y val="0.17695071500057116"/>
          <c:w val="0.92298671259842524"/>
          <c:h val="0.76748654235442038"/>
        </c:manualLayout>
      </c:layout>
      <c:barChart>
        <c:barDir val="col"/>
        <c:grouping val="clustered"/>
        <c:varyColors val="0"/>
        <c:ser>
          <c:idx val="0"/>
          <c:order val="0"/>
          <c:tx>
            <c:strRef>
              <c:f>Sheet1!$B$1</c:f>
              <c:strCache>
                <c:ptCount val="1"/>
                <c:pt idx="0">
                  <c:v>2015-16</c:v>
                </c:pt>
              </c:strCache>
            </c:strRef>
          </c:tx>
          <c:spPr>
            <a:solidFill>
              <a:schemeClr val="accent1"/>
            </a:solidFill>
            <a:ln>
              <a:noFill/>
            </a:ln>
            <a:effectLst/>
          </c:spPr>
          <c:invertIfNegative val="0"/>
          <c:cat>
            <c:strRef>
              <c:f>Sheet1!$A$2:$A$5</c:f>
              <c:strCache>
                <c:ptCount val="4"/>
                <c:pt idx="0">
                  <c:v>White</c:v>
                </c:pt>
                <c:pt idx="1">
                  <c:v>Latinx</c:v>
                </c:pt>
                <c:pt idx="2">
                  <c:v>FRL</c:v>
                </c:pt>
                <c:pt idx="3">
                  <c:v>IEP</c:v>
                </c:pt>
              </c:strCache>
            </c:strRef>
          </c:cat>
          <c:val>
            <c:numRef>
              <c:f>Sheet1!$B$2:$B$5</c:f>
              <c:numCache>
                <c:formatCode>0%</c:formatCode>
                <c:ptCount val="4"/>
                <c:pt idx="0">
                  <c:v>0.44</c:v>
                </c:pt>
                <c:pt idx="1">
                  <c:v>0.5</c:v>
                </c:pt>
                <c:pt idx="2">
                  <c:v>0.73</c:v>
                </c:pt>
                <c:pt idx="3">
                  <c:v>0.16</c:v>
                </c:pt>
              </c:numCache>
            </c:numRef>
          </c:val>
          <c:extLst>
            <c:ext xmlns:c16="http://schemas.microsoft.com/office/drawing/2014/chart" uri="{C3380CC4-5D6E-409C-BE32-E72D297353CC}">
              <c16:uniqueId val="{00000000-F042-4087-AD0A-A4FACB5F1C46}"/>
            </c:ext>
          </c:extLst>
        </c:ser>
        <c:ser>
          <c:idx val="1"/>
          <c:order val="1"/>
          <c:tx>
            <c:strRef>
              <c:f>Sheet1!$C$1</c:f>
              <c:strCache>
                <c:ptCount val="1"/>
                <c:pt idx="0">
                  <c:v>2018-19</c:v>
                </c:pt>
              </c:strCache>
            </c:strRef>
          </c:tx>
          <c:spPr>
            <a:solidFill>
              <a:schemeClr val="accent2"/>
            </a:solidFill>
            <a:ln>
              <a:noFill/>
            </a:ln>
            <a:effectLst/>
          </c:spPr>
          <c:invertIfNegative val="0"/>
          <c:cat>
            <c:strRef>
              <c:f>Sheet1!$A$2:$A$5</c:f>
              <c:strCache>
                <c:ptCount val="4"/>
                <c:pt idx="0">
                  <c:v>White</c:v>
                </c:pt>
                <c:pt idx="1">
                  <c:v>Latinx</c:v>
                </c:pt>
                <c:pt idx="2">
                  <c:v>FRL</c:v>
                </c:pt>
                <c:pt idx="3">
                  <c:v>IEP</c:v>
                </c:pt>
              </c:strCache>
            </c:strRef>
          </c:cat>
          <c:val>
            <c:numRef>
              <c:f>Sheet1!$C$2:$C$5</c:f>
              <c:numCache>
                <c:formatCode>0%</c:formatCode>
                <c:ptCount val="4"/>
                <c:pt idx="0">
                  <c:v>0.47</c:v>
                </c:pt>
                <c:pt idx="1">
                  <c:v>0.45</c:v>
                </c:pt>
                <c:pt idx="2">
                  <c:v>0.66</c:v>
                </c:pt>
                <c:pt idx="3">
                  <c:v>0.16</c:v>
                </c:pt>
              </c:numCache>
            </c:numRef>
          </c:val>
          <c:extLst>
            <c:ext xmlns:c16="http://schemas.microsoft.com/office/drawing/2014/chart" uri="{C3380CC4-5D6E-409C-BE32-E72D297353CC}">
              <c16:uniqueId val="{00000001-F042-4087-AD0A-A4FACB5F1C46}"/>
            </c:ext>
          </c:extLst>
        </c:ser>
        <c:dLbls>
          <c:showLegendKey val="0"/>
          <c:showVal val="0"/>
          <c:showCatName val="0"/>
          <c:showSerName val="0"/>
          <c:showPercent val="0"/>
          <c:showBubbleSize val="0"/>
        </c:dLbls>
        <c:gapWidth val="219"/>
        <c:overlap val="-27"/>
        <c:axId val="415869744"/>
        <c:axId val="415873352"/>
      </c:barChart>
      <c:catAx>
        <c:axId val="41586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15873352"/>
        <c:crosses val="autoZero"/>
        <c:auto val="1"/>
        <c:lblAlgn val="ctr"/>
        <c:lblOffset val="100"/>
        <c:noMultiLvlLbl val="0"/>
      </c:catAx>
      <c:valAx>
        <c:axId val="415873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15869744"/>
        <c:crosses val="autoZero"/>
        <c:crossBetween val="between"/>
      </c:valAx>
      <c:spPr>
        <a:noFill/>
        <a:ln>
          <a:noFill/>
        </a:ln>
        <a:effectLst/>
      </c:spPr>
    </c:plotArea>
    <c:legend>
      <c:legendPos val="b"/>
      <c:layout>
        <c:manualLayout>
          <c:xMode val="edge"/>
          <c:yMode val="edge"/>
          <c:x val="0.31899187992125988"/>
          <c:y val="0.12235020162707916"/>
          <c:w val="0.24162370373732103"/>
          <c:h val="5.71158921557645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8DF0D4-37D5-4DB2-AEC8-743EC8D02E5D}" type="datetimeFigureOut">
              <a:rPr lang="en-US" smtClean="0"/>
              <a:t>11/13/2019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18905D6-AD53-462A-8553-28E18DC025BE}" type="slidenum">
              <a:rPr lang="en-US" smtClean="0"/>
              <a:t>‹#›</a:t>
            </a:fld>
            <a:endParaRPr lang="en-US"/>
          </a:p>
        </p:txBody>
      </p:sp>
    </p:spTree>
    <p:extLst>
      <p:ext uri="{BB962C8B-B14F-4D97-AF65-F5344CB8AC3E}">
        <p14:creationId xmlns:p14="http://schemas.microsoft.com/office/powerpoint/2010/main" val="198067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ia.gov/library/publications/the-world-factbook/geos/xx.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opulation.un.org/wpp/Map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905D6-AD53-462A-8553-28E18DC025BE}" type="slidenum">
              <a:rPr lang="en-US" smtClean="0"/>
              <a:t>1</a:t>
            </a:fld>
            <a:endParaRPr lang="en-US"/>
          </a:p>
        </p:txBody>
      </p:sp>
    </p:spTree>
    <p:extLst>
      <p:ext uri="{BB962C8B-B14F-4D97-AF65-F5344CB8AC3E}">
        <p14:creationId xmlns:p14="http://schemas.microsoft.com/office/powerpoint/2010/main" val="373210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evaluators, we travel in the experienced lives of other human beings.  Thomas et al argue that oftentimes people’s lived experiences are remediated by the “racialized” context of the very programs, services, and communities in which they live.  We have the responsibility to “speak for those who cannot speak for themselves.”  </a:t>
            </a:r>
          </a:p>
          <a:p>
            <a:endParaRPr lang="en-US" dirty="0"/>
          </a:p>
          <a:p>
            <a:r>
              <a:rPr lang="en-US" dirty="0"/>
              <a:t>Many programs are targeted at symptoms (such as the education achievement gap) rather than the structural inequalities that lurk underneath.  Thomas et al urge us to consider how access to opportunities are situated in policies and institutions that reinforce biases “even in the absence of racist actors or racist intentions.” (p. 517).</a:t>
            </a:r>
          </a:p>
          <a:p>
            <a:endParaRPr lang="en-US" dirty="0"/>
          </a:p>
          <a:p>
            <a:r>
              <a:rPr lang="en-US" dirty="0"/>
              <a:t>Hall (2018) reminds us that evaluators need to understand how the term racism is used.  For example, in many of our evaluation contexts we hear terms such as “diversity”, which some social scientists argue is more palatable than the term racist or racism.  Conflict softens discussions about racial inequities and helps us feel better about ourselves.  But is this the role of the evaluation enterprise – to apply terms that soften or even detract from the lived experiences of those who receive services or participate in programs that we are hired to evaluate?</a:t>
            </a:r>
          </a:p>
        </p:txBody>
      </p:sp>
      <p:sp>
        <p:nvSpPr>
          <p:cNvPr id="4" name="Slide Number Placeholder 3"/>
          <p:cNvSpPr>
            <a:spLocks noGrp="1"/>
          </p:cNvSpPr>
          <p:nvPr>
            <p:ph type="sldNum" sz="quarter" idx="5"/>
          </p:nvPr>
        </p:nvSpPr>
        <p:spPr/>
        <p:txBody>
          <a:bodyPr/>
          <a:lstStyle/>
          <a:p>
            <a:fld id="{B18905D6-AD53-462A-8553-28E18DC025BE}" type="slidenum">
              <a:rPr lang="en-US" smtClean="0"/>
              <a:t>10</a:t>
            </a:fld>
            <a:endParaRPr lang="en-US"/>
          </a:p>
        </p:txBody>
      </p:sp>
    </p:spTree>
    <p:extLst>
      <p:ext uri="{BB962C8B-B14F-4D97-AF65-F5344CB8AC3E}">
        <p14:creationId xmlns:p14="http://schemas.microsoft.com/office/powerpoint/2010/main" val="412481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latin typeface="Arial" panose="020B0604020202020204" pitchFamily="34" charset="0"/>
                <a:cs typeface="Arial" panose="020B0604020202020204" pitchFamily="34" charset="0"/>
              </a:rPr>
              <a:t>Consider these statements:</a:t>
            </a:r>
          </a:p>
          <a:p>
            <a:pPr marL="291179" indent="-291179" defTabSz="931774">
              <a:buFont typeface="Arial" panose="020B0604020202020204" pitchFamily="34" charset="0"/>
              <a:buChar char="•"/>
              <a:defRPr/>
            </a:pPr>
            <a:r>
              <a:rPr lang="en-US" sz="1400" dirty="0">
                <a:latin typeface="Arial" panose="020B0604020202020204" pitchFamily="34" charset="0"/>
                <a:cs typeface="Arial" panose="020B0604020202020204" pitchFamily="34" charset="0"/>
              </a:rPr>
              <a:t>Evaluation is political</a:t>
            </a:r>
          </a:p>
          <a:p>
            <a:pPr marL="291179" indent="-291179" defTabSz="931774">
              <a:buFont typeface="Arial" panose="020B0604020202020204" pitchFamily="34" charset="0"/>
              <a:buChar char="•"/>
              <a:defRPr/>
            </a:pPr>
            <a:r>
              <a:rPr lang="en-US" sz="1400" dirty="0">
                <a:latin typeface="Arial" panose="020B0604020202020204" pitchFamily="34" charset="0"/>
                <a:cs typeface="Arial" panose="020B0604020202020204" pitchFamily="34" charset="0"/>
              </a:rPr>
              <a:t>Power and privilege live in the evaluation world.</a:t>
            </a:r>
          </a:p>
          <a:p>
            <a:pPr defTabSz="931774">
              <a:defRPr/>
            </a:pPr>
            <a:endParaRPr lang="en-US" sz="1400" dirty="0">
              <a:latin typeface="Arial" panose="020B0604020202020204" pitchFamily="34" charset="0"/>
              <a:cs typeface="Arial" panose="020B0604020202020204" pitchFamily="34" charset="0"/>
            </a:endParaRPr>
          </a:p>
          <a:p>
            <a:pPr defTabSz="931774">
              <a:defRPr/>
            </a:pPr>
            <a:r>
              <a:rPr lang="en-US" sz="1400" dirty="0">
                <a:latin typeface="Arial" panose="020B0604020202020204" pitchFamily="34" charset="0"/>
                <a:cs typeface="Arial" panose="020B0604020202020204" pitchFamily="34" charset="0"/>
              </a:rPr>
              <a:t>As you reflect on these statements, remember that Hall said that “U.S. problems of race and racism are also evaluation problems.” (Hall, 2018, p. 570)</a:t>
            </a:r>
          </a:p>
          <a:p>
            <a:pPr defTabSz="931774">
              <a:defRPr/>
            </a:pPr>
            <a:r>
              <a:rPr lang="en-US" sz="1400" dirty="0">
                <a:latin typeface="Arial" panose="020B0604020202020204" pitchFamily="34" charset="0"/>
                <a:cs typeface="Arial" panose="020B0604020202020204" pitchFamily="34" charset="0"/>
              </a:rPr>
              <a:t>Evaluation is derived from social science research, which historically perpetuates structural racism.  The “traditional” frameworks of social science research are used to evaluate cultural and social differences– specifically being conducted by those who do not value the context or lived experiences of people of color.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 educational research and evaluation, we use “race/ethnicity” as a variable to explain outcomes such as proficiency on state accountability assessments.  Hall (2018) argues that the term “race” is not robustly defined in science; yet, we use it and in doing so, reinforce existing cultural stereotypes.  This is what Helms and colleagues (2005) called “racial profiling.”  In research and evaluation, we attribute differences in outcomes based on individuals’ “ascribed” racial categories.  </a:t>
            </a:r>
          </a:p>
          <a:p>
            <a:endParaRPr lang="en-US" sz="1400" dirty="0">
              <a:latin typeface="Arial" panose="020B0604020202020204" pitchFamily="34" charset="0"/>
              <a:cs typeface="Arial" panose="020B0604020202020204" pitchFamily="34" charset="0"/>
            </a:endParaRPr>
          </a:p>
          <a:p>
            <a:r>
              <a:rPr lang="en-US" sz="1400" dirty="0">
                <a:latin typeface="Gill Sans MT" panose="020B0502020104020203" pitchFamily="34" charset="0"/>
              </a:rPr>
              <a:t>“Evaluators should seek alternative strategies that can provide more balance in the discovery of truth by incorporating the world views of minorities that participate in social programs,” (Thomas et al., 2018, p. 524).</a:t>
            </a:r>
          </a:p>
          <a:p>
            <a:endParaRPr lang="en-US" sz="1400" dirty="0">
              <a:latin typeface="Gill Sans MT" panose="020B0502020104020203" pitchFamily="34" charset="0"/>
            </a:endParaRPr>
          </a:p>
          <a:p>
            <a:r>
              <a:rPr lang="en-US" sz="1400" dirty="0">
                <a:latin typeface="Gill Sans MT" panose="020B0502020104020203" pitchFamily="34" charset="0"/>
              </a:rPr>
              <a:t>“School policies and their effects are a frequent object of evaluation and can illustrate how race and racism may be factors just below the surface of the evaluand,” (Hall, 2018, p. 572).</a:t>
            </a:r>
          </a:p>
          <a:p>
            <a:endParaRPr lang="en-US" sz="1400" dirty="0">
              <a:latin typeface="Gill Sans MT" panose="020B0502020104020203" pitchFamily="34" charset="0"/>
            </a:endParaRPr>
          </a:p>
          <a:p>
            <a:r>
              <a:rPr lang="en-US" dirty="0"/>
              <a:t>As evaluators, we find ourselves juxtaposed between the need to provide credible evaluations, advocate for social justice, and generate sufficient revenue to continue our work.  Recently, our evaluation team needed to balance these issues when conducting a Diagnostic Review in a secondary school. </a:t>
            </a:r>
            <a:endParaRPr lang="en-US" sz="1400" dirty="0">
              <a:latin typeface="Gill Sans MT" panose="020B0502020104020203" pitchFamily="34" charset="0"/>
            </a:endParaRPr>
          </a:p>
          <a:p>
            <a:endParaRPr lang="en-US" sz="1400" dirty="0">
              <a:latin typeface="Gill Sans MT" panose="020B0502020104020203" pitchFamily="34" charset="0"/>
            </a:endParaRPr>
          </a:p>
          <a:p>
            <a:endParaRPr lang="en-US" sz="1400"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B18905D6-AD53-462A-8553-28E18DC025BE}" type="slidenum">
              <a:rPr lang="en-US" smtClean="0"/>
              <a:t>11</a:t>
            </a:fld>
            <a:endParaRPr lang="en-US"/>
          </a:p>
        </p:txBody>
      </p:sp>
    </p:spTree>
    <p:extLst>
      <p:ext uri="{BB962C8B-B14F-4D97-AF65-F5344CB8AC3E}">
        <p14:creationId xmlns:p14="http://schemas.microsoft.com/office/powerpoint/2010/main" val="24549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look like to enter a racialized environment when you (evaluator) are trying to understand the program, its macro- and </a:t>
            </a:r>
            <a:r>
              <a:rPr lang="en-US" dirty="0" err="1"/>
              <a:t>microcontext</a:t>
            </a:r>
            <a:r>
              <a:rPr lang="en-US" dirty="0"/>
              <a:t>, and its outcomes, all while conceptualizing, implementation, and disseminating and evaluation that is both rigorous and useful?” (Thomas et al., 2019, p. 519).</a:t>
            </a:r>
          </a:p>
          <a:p>
            <a:endParaRPr lang="en-US" dirty="0"/>
          </a:p>
          <a:p>
            <a:r>
              <a:rPr lang="en-US" dirty="0"/>
              <a:t>Our evaluation team encountered a racialized environment when we conducted a diagnostic school review.  We were forced to balance our roles as evaluators committed to ideals of equity and social justice while remaining within the boundaries of state requirements for diagnostic reviews.  Diagnostic reviews are conducted in schools that are “trapped” on a state’s accountability clock.  The purpose of the diagnostic review is to identify the bright spots and challenges occurring within a school.  The review is aligned to adopted domains of school turnaround:  leadership, talent development, instruction, and culture of improvement.    Our process involves administration of an online survey followed by a two day site visit in which we conduct focus groups, interviews, classroom observation, and a whole staff collaborative assessment process.  Results from the review are used by schools and districts to apply for school improvement funds (capped at $75,000 per year) to increase achievement.  The process, itself, is not designed to elicit racism at the school and district level.  However, using the lenses of both institutional and structural racism, we were able to capture how racism is subtly embedded in a middle school culture.</a:t>
            </a:r>
          </a:p>
        </p:txBody>
      </p:sp>
      <p:sp>
        <p:nvSpPr>
          <p:cNvPr id="4" name="Slide Number Placeholder 3"/>
          <p:cNvSpPr>
            <a:spLocks noGrp="1"/>
          </p:cNvSpPr>
          <p:nvPr>
            <p:ph type="sldNum" sz="quarter" idx="5"/>
          </p:nvPr>
        </p:nvSpPr>
        <p:spPr/>
        <p:txBody>
          <a:bodyPr/>
          <a:lstStyle/>
          <a:p>
            <a:fld id="{B18905D6-AD53-462A-8553-28E18DC025BE}" type="slidenum">
              <a:rPr lang="en-US" smtClean="0"/>
              <a:t>12</a:t>
            </a:fld>
            <a:endParaRPr lang="en-US"/>
          </a:p>
        </p:txBody>
      </p:sp>
    </p:spTree>
    <p:extLst>
      <p:ext uri="{BB962C8B-B14F-4D97-AF65-F5344CB8AC3E}">
        <p14:creationId xmlns:p14="http://schemas.microsoft.com/office/powerpoint/2010/main" val="367076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2000, the population of Fort Bennet has grown by 39%.</a:t>
            </a:r>
          </a:p>
          <a:p>
            <a:r>
              <a:rPr lang="en-US" dirty="0"/>
              <a:t>The estimated household income is $6,320 less than the rest of the state.</a:t>
            </a:r>
          </a:p>
          <a:p>
            <a:r>
              <a:rPr lang="en-US" dirty="0"/>
              <a:t>In 2018, approximately 9.6 of the states residents lived in poverty.</a:t>
            </a:r>
          </a:p>
          <a:p>
            <a:r>
              <a:rPr lang="en-US" dirty="0"/>
              <a:t>Primary economic driver in Fort Bennet – a local university</a:t>
            </a:r>
          </a:p>
          <a:p>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13</a:t>
            </a:fld>
            <a:endParaRPr lang="en-US"/>
          </a:p>
        </p:txBody>
      </p:sp>
    </p:spTree>
    <p:extLst>
      <p:ext uri="{BB962C8B-B14F-4D97-AF65-F5344CB8AC3E}">
        <p14:creationId xmlns:p14="http://schemas.microsoft.com/office/powerpoint/2010/main" val="97665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demographic trends between the 2015-16 and 2018-19 school years.</a:t>
            </a:r>
          </a:p>
          <a:p>
            <a:r>
              <a:rPr lang="en-US" dirty="0"/>
              <a:t>Not shown is the population of students identified as migrant which rose from 0% to less than 1% in this time frame.</a:t>
            </a:r>
          </a:p>
          <a:p>
            <a:endParaRPr lang="en-US" dirty="0"/>
          </a:p>
          <a:p>
            <a:r>
              <a:rPr lang="en-US" dirty="0"/>
              <a:t>The chart shows an increase in the proportion of students identified as white while the student population identified as Latino/a declined.</a:t>
            </a:r>
          </a:p>
          <a:p>
            <a:r>
              <a:rPr lang="en-US" dirty="0"/>
              <a:t>Similarly, students eligible to receive free or reduced priced meals declined.  Finally, the proportion of students who receive special education services remained stable.</a:t>
            </a:r>
          </a:p>
          <a:p>
            <a:endParaRPr lang="en-US" dirty="0"/>
          </a:p>
          <a:p>
            <a:r>
              <a:rPr lang="en-US" dirty="0"/>
              <a:t>The interview and focus group participants said that the demographics of the school changed significantly in the “last few years.”  However, the data do not show this.</a:t>
            </a:r>
          </a:p>
          <a:p>
            <a:pPr defTabSz="931774">
              <a:defRPr/>
            </a:pPr>
            <a:r>
              <a:rPr lang="en-US" dirty="0"/>
              <a:t>“Race is often interpreted as an explanatory variable to explain why social ills occur,”  Thomas et al., 2018, p. 519</a:t>
            </a:r>
          </a:p>
          <a:p>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14</a:t>
            </a:fld>
            <a:endParaRPr lang="en-US"/>
          </a:p>
        </p:txBody>
      </p:sp>
    </p:spTree>
    <p:extLst>
      <p:ext uri="{BB962C8B-B14F-4D97-AF65-F5344CB8AC3E}">
        <p14:creationId xmlns:p14="http://schemas.microsoft.com/office/powerpoint/2010/main" val="4103263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Achievement Data</a:t>
            </a:r>
          </a:p>
          <a:p>
            <a:r>
              <a:rPr lang="en-US" dirty="0"/>
              <a:t>Reminder:  we collected our data after the 2017-18 school year achievement data were available.</a:t>
            </a:r>
          </a:p>
        </p:txBody>
      </p:sp>
      <p:sp>
        <p:nvSpPr>
          <p:cNvPr id="4" name="Slide Number Placeholder 3"/>
          <p:cNvSpPr>
            <a:spLocks noGrp="1"/>
          </p:cNvSpPr>
          <p:nvPr>
            <p:ph type="sldNum" sz="quarter" idx="5"/>
          </p:nvPr>
        </p:nvSpPr>
        <p:spPr/>
        <p:txBody>
          <a:bodyPr/>
          <a:lstStyle/>
          <a:p>
            <a:fld id="{B18905D6-AD53-462A-8553-28E18DC025BE}" type="slidenum">
              <a:rPr lang="en-US" smtClean="0"/>
              <a:t>15</a:t>
            </a:fld>
            <a:endParaRPr lang="en-US"/>
          </a:p>
        </p:txBody>
      </p:sp>
    </p:spTree>
    <p:extLst>
      <p:ext uri="{BB962C8B-B14F-4D97-AF65-F5344CB8AC3E}">
        <p14:creationId xmlns:p14="http://schemas.microsoft.com/office/powerpoint/2010/main" val="3103945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8905D6-AD53-462A-8553-28E18DC025BE}" type="slidenum">
              <a:rPr lang="en-US" smtClean="0"/>
              <a:t>16</a:t>
            </a:fld>
            <a:endParaRPr lang="en-US"/>
          </a:p>
        </p:txBody>
      </p:sp>
    </p:spTree>
    <p:extLst>
      <p:ext uri="{BB962C8B-B14F-4D97-AF65-F5344CB8AC3E}">
        <p14:creationId xmlns:p14="http://schemas.microsoft.com/office/powerpoint/2010/main" val="235128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Themes (Staff):</a:t>
            </a:r>
          </a:p>
          <a:p>
            <a:pPr marL="174708" indent="-174708">
              <a:buFont typeface="Arial" panose="020B0604020202020204" pitchFamily="34" charset="0"/>
              <a:buChar char="•"/>
            </a:pPr>
            <a:r>
              <a:rPr lang="en-US" dirty="0"/>
              <a:t>Relationship between the district and the school</a:t>
            </a:r>
          </a:p>
          <a:p>
            <a:pPr marL="174708" indent="-174708">
              <a:buFont typeface="Arial" panose="020B0604020202020204" pitchFamily="34" charset="0"/>
              <a:buChar char="•"/>
            </a:pPr>
            <a:r>
              <a:rPr lang="en-US" dirty="0"/>
              <a:t>Student and teacher relationships</a:t>
            </a:r>
          </a:p>
          <a:p>
            <a:pPr marL="174708" indent="-174708">
              <a:buFont typeface="Arial" panose="020B0604020202020204" pitchFamily="34" charset="0"/>
              <a:buChar char="•"/>
            </a:pPr>
            <a:r>
              <a:rPr lang="en-US" dirty="0"/>
              <a:t>Parent engagement</a:t>
            </a:r>
          </a:p>
          <a:p>
            <a:pPr marL="174708" indent="-174708">
              <a:buFont typeface="Arial" panose="020B0604020202020204" pitchFamily="34" charset="0"/>
              <a:buChar char="•"/>
            </a:pPr>
            <a:r>
              <a:rPr lang="en-US" dirty="0"/>
              <a:t>Collaboration and goals</a:t>
            </a:r>
          </a:p>
          <a:p>
            <a:pPr marL="174708" indent="-174708">
              <a:buFont typeface="Arial" panose="020B0604020202020204" pitchFamily="34" charset="0"/>
              <a:buChar char="•"/>
            </a:pPr>
            <a:endParaRPr lang="en-US" dirty="0"/>
          </a:p>
          <a:p>
            <a:r>
              <a:rPr lang="en-US" dirty="0"/>
              <a:t>(Students)</a:t>
            </a:r>
          </a:p>
          <a:p>
            <a:pPr marL="174708" indent="-174708">
              <a:buFont typeface="Arial" panose="020B0604020202020204" pitchFamily="34" charset="0"/>
              <a:buChar char="•"/>
            </a:pPr>
            <a:r>
              <a:rPr lang="en-US" dirty="0"/>
              <a:t>Future hopes and goals</a:t>
            </a:r>
          </a:p>
          <a:p>
            <a:pPr marL="174708" indent="-174708">
              <a:buFont typeface="Arial" panose="020B0604020202020204" pitchFamily="34" charset="0"/>
              <a:buChar char="•"/>
            </a:pPr>
            <a:r>
              <a:rPr lang="en-US" dirty="0"/>
              <a:t>Relationships with school staff</a:t>
            </a:r>
          </a:p>
          <a:p>
            <a:pPr marL="174708" indent="-174708">
              <a:buFont typeface="Arial" panose="020B0604020202020204" pitchFamily="34" charset="0"/>
              <a:buChar char="•"/>
            </a:pPr>
            <a:r>
              <a:rPr lang="en-US" dirty="0"/>
              <a:t>Great teaching examples</a:t>
            </a:r>
          </a:p>
          <a:p>
            <a:pPr marL="174708" indent="-174708">
              <a:buFont typeface="Arial" panose="020B0604020202020204" pitchFamily="34" charset="0"/>
              <a:buChar char="•"/>
            </a:pPr>
            <a:r>
              <a:rPr lang="en-US" dirty="0"/>
              <a:t>Instructional grouping</a:t>
            </a:r>
          </a:p>
          <a:p>
            <a:pPr marL="174708" indent="-174708">
              <a:buFont typeface="Arial" panose="020B0604020202020204" pitchFamily="34" charset="0"/>
              <a:buChar char="•"/>
            </a:pPr>
            <a:r>
              <a:rPr lang="en-US" dirty="0"/>
              <a:t>Likes/dislikes about school</a:t>
            </a:r>
          </a:p>
          <a:p>
            <a:pPr marL="174708" indent="-174708">
              <a:buFont typeface="Arial" panose="020B0604020202020204" pitchFamily="34" charset="0"/>
              <a:buChar char="•"/>
            </a:pPr>
            <a:r>
              <a:rPr lang="en-US" dirty="0"/>
              <a:t>What would make the school better</a:t>
            </a:r>
          </a:p>
          <a:p>
            <a:endParaRPr lang="en-US" dirty="0"/>
          </a:p>
          <a:p>
            <a:r>
              <a:rPr lang="en-US" dirty="0"/>
              <a:t>(Parents)</a:t>
            </a:r>
          </a:p>
          <a:p>
            <a:pPr marL="174708" indent="-174708">
              <a:buFont typeface="Arial" panose="020B0604020202020204" pitchFamily="34" charset="0"/>
              <a:buChar char="•"/>
            </a:pPr>
            <a:r>
              <a:rPr lang="en-US" dirty="0"/>
              <a:t>Parent relationships with school staff</a:t>
            </a:r>
          </a:p>
          <a:p>
            <a:pPr marL="174708" indent="-174708">
              <a:buFont typeface="Arial" panose="020B0604020202020204" pitchFamily="34" charset="0"/>
              <a:buChar char="•"/>
            </a:pPr>
            <a:r>
              <a:rPr lang="en-US" dirty="0"/>
              <a:t>Perceptions about school climate and culture</a:t>
            </a:r>
          </a:p>
          <a:p>
            <a:pPr marL="174708" indent="-174708">
              <a:buFont typeface="Arial" panose="020B0604020202020204" pitchFamily="34" charset="0"/>
              <a:buChar char="•"/>
            </a:pPr>
            <a:r>
              <a:rPr lang="en-US" dirty="0"/>
              <a:t>School improvement</a:t>
            </a:r>
          </a:p>
          <a:p>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17</a:t>
            </a:fld>
            <a:endParaRPr lang="en-US"/>
          </a:p>
        </p:txBody>
      </p:sp>
    </p:spTree>
    <p:extLst>
      <p:ext uri="{BB962C8B-B14F-4D97-AF65-F5344CB8AC3E}">
        <p14:creationId xmlns:p14="http://schemas.microsoft.com/office/powerpoint/2010/main" val="211842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the other teachers in the focus group about their own perceptions related to the bilingual teacher’s relationship with students.  One person said, “It’s the reality – this is how it is.  The respect that he has with the kiddoes.”</a:t>
            </a:r>
          </a:p>
          <a:p>
            <a:endParaRPr lang="en-US" dirty="0"/>
          </a:p>
          <a:p>
            <a:r>
              <a:rPr lang="en-US" dirty="0"/>
              <a:t>Teachers also told us that some “kids will automatically come in respecting you.”  “For other kids, you have to earn their respect – they aren’t going to respect you just because you’re a teacher.”  Although we didn’t probe further about respect, we did wonder if this was a reference to the students who are not from the dominant, affluent white culture in the school.</a:t>
            </a:r>
          </a:p>
        </p:txBody>
      </p:sp>
      <p:sp>
        <p:nvSpPr>
          <p:cNvPr id="4" name="Slide Number Placeholder 3"/>
          <p:cNvSpPr>
            <a:spLocks noGrp="1"/>
          </p:cNvSpPr>
          <p:nvPr>
            <p:ph type="sldNum" sz="quarter" idx="5"/>
          </p:nvPr>
        </p:nvSpPr>
        <p:spPr/>
        <p:txBody>
          <a:bodyPr/>
          <a:lstStyle/>
          <a:p>
            <a:fld id="{B18905D6-AD53-462A-8553-28E18DC025BE}" type="slidenum">
              <a:rPr lang="en-US" smtClean="0"/>
              <a:t>18</a:t>
            </a:fld>
            <a:endParaRPr lang="en-US"/>
          </a:p>
        </p:txBody>
      </p:sp>
    </p:spTree>
    <p:extLst>
      <p:ext uri="{BB962C8B-B14F-4D97-AF65-F5344CB8AC3E}">
        <p14:creationId xmlns:p14="http://schemas.microsoft.com/office/powerpoint/2010/main" val="24087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interviews with school leaders, we learned that the “preferred adults” in the office are bilingual.  Furthermore, we heard from leaders that students “feel more comfortable” with adults who speak Spanish with them.  </a:t>
            </a:r>
          </a:p>
          <a:p>
            <a:endParaRPr lang="en-US" dirty="0"/>
          </a:p>
          <a:p>
            <a:r>
              <a:rPr lang="en-US" dirty="0"/>
              <a:t>Despite teachers’ ‘negative’ comments such as:  “We are the most diverse middle school with the most poverty.  Its not conducive to learning,” we found pockets of hope.  One teacher framed the “poverty – diversity” discussion through the lens of equity.</a:t>
            </a:r>
          </a:p>
        </p:txBody>
      </p:sp>
      <p:sp>
        <p:nvSpPr>
          <p:cNvPr id="4" name="Slide Number Placeholder 3"/>
          <p:cNvSpPr>
            <a:spLocks noGrp="1"/>
          </p:cNvSpPr>
          <p:nvPr>
            <p:ph type="sldNum" sz="quarter" idx="5"/>
          </p:nvPr>
        </p:nvSpPr>
        <p:spPr/>
        <p:txBody>
          <a:bodyPr/>
          <a:lstStyle/>
          <a:p>
            <a:fld id="{B18905D6-AD53-462A-8553-28E18DC025BE}" type="slidenum">
              <a:rPr lang="en-US" smtClean="0"/>
              <a:t>19</a:t>
            </a:fld>
            <a:endParaRPr lang="en-US"/>
          </a:p>
        </p:txBody>
      </p:sp>
    </p:spTree>
    <p:extLst>
      <p:ext uri="{BB962C8B-B14F-4D97-AF65-F5344CB8AC3E}">
        <p14:creationId xmlns:p14="http://schemas.microsoft.com/office/powerpoint/2010/main" val="213146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8905D6-AD53-462A-8553-28E18DC025BE}" type="slidenum">
              <a:rPr lang="en-US" smtClean="0"/>
              <a:t>2</a:t>
            </a:fld>
            <a:endParaRPr lang="en-US"/>
          </a:p>
        </p:txBody>
      </p:sp>
    </p:spTree>
    <p:extLst>
      <p:ext uri="{BB962C8B-B14F-4D97-AF65-F5344CB8AC3E}">
        <p14:creationId xmlns:p14="http://schemas.microsoft.com/office/powerpoint/2010/main" val="2338207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underlined phrase was said in anger and occurred right after another teacher said, “Parents do not know how to use a phone because they are poor and don’t speak English.”</a:t>
            </a:r>
          </a:p>
        </p:txBody>
      </p:sp>
      <p:sp>
        <p:nvSpPr>
          <p:cNvPr id="4" name="Slide Number Placeholder 3"/>
          <p:cNvSpPr>
            <a:spLocks noGrp="1"/>
          </p:cNvSpPr>
          <p:nvPr>
            <p:ph type="sldNum" sz="quarter" idx="5"/>
          </p:nvPr>
        </p:nvSpPr>
        <p:spPr/>
        <p:txBody>
          <a:bodyPr/>
          <a:lstStyle/>
          <a:p>
            <a:fld id="{B18905D6-AD53-462A-8553-28E18DC025BE}" type="slidenum">
              <a:rPr lang="en-US" smtClean="0"/>
              <a:t>20</a:t>
            </a:fld>
            <a:endParaRPr lang="en-US"/>
          </a:p>
        </p:txBody>
      </p:sp>
    </p:spTree>
    <p:extLst>
      <p:ext uri="{BB962C8B-B14F-4D97-AF65-F5344CB8AC3E}">
        <p14:creationId xmlns:p14="http://schemas.microsoft.com/office/powerpoint/2010/main" val="413502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Encore class is considered a “specials” class in this school.  Back in the day, we may have called these ‘electives.’  However, in this school, students do not choose their ‘electives.’</a:t>
            </a:r>
          </a:p>
          <a:p>
            <a:endParaRPr lang="en-US" dirty="0"/>
          </a:p>
          <a:p>
            <a:r>
              <a:rPr lang="en-US" dirty="0"/>
              <a:t>Students say they want to take non-Spanish classes, and multiple students described Spanish as ‘stressful.’  How is French or German less stressful?  And, why the interest in French and German?</a:t>
            </a:r>
          </a:p>
          <a:p>
            <a:endParaRPr lang="en-US" dirty="0"/>
          </a:p>
          <a:p>
            <a:r>
              <a:rPr lang="en-US" dirty="0"/>
              <a:t>What is even more troubling, however, is the comment by the student who speaks both Spanish and English.  This student participated in the same focus group as the student who wants to learn French or German.  Is this comment reflective of the internal racism this student experiences as a result of the culture and structure of both the school and the educational system as a whole?  Our limited time with students (and their need to return to class) did not allow us to dig deeper into this comment.  Furthermore, as an evaluator, what effect would additional probing of this student’s comment have on the relationship with other students in this particular focus group?  The other students represented the dominant culture.</a:t>
            </a:r>
          </a:p>
        </p:txBody>
      </p:sp>
      <p:sp>
        <p:nvSpPr>
          <p:cNvPr id="4" name="Slide Number Placeholder 3"/>
          <p:cNvSpPr>
            <a:spLocks noGrp="1"/>
          </p:cNvSpPr>
          <p:nvPr>
            <p:ph type="sldNum" sz="quarter" idx="5"/>
          </p:nvPr>
        </p:nvSpPr>
        <p:spPr/>
        <p:txBody>
          <a:bodyPr/>
          <a:lstStyle/>
          <a:p>
            <a:fld id="{B18905D6-AD53-462A-8553-28E18DC025BE}" type="slidenum">
              <a:rPr lang="en-US" smtClean="0"/>
              <a:t>21</a:t>
            </a:fld>
            <a:endParaRPr lang="en-US"/>
          </a:p>
        </p:txBody>
      </p:sp>
    </p:spTree>
    <p:extLst>
      <p:ext uri="{BB962C8B-B14F-4D97-AF65-F5344CB8AC3E}">
        <p14:creationId xmlns:p14="http://schemas.microsoft.com/office/powerpoint/2010/main" val="105644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lens</a:t>
            </a:r>
          </a:p>
        </p:txBody>
      </p:sp>
      <p:sp>
        <p:nvSpPr>
          <p:cNvPr id="4" name="Slide Number Placeholder 3"/>
          <p:cNvSpPr>
            <a:spLocks noGrp="1"/>
          </p:cNvSpPr>
          <p:nvPr>
            <p:ph type="sldNum" sz="quarter" idx="5"/>
          </p:nvPr>
        </p:nvSpPr>
        <p:spPr/>
        <p:txBody>
          <a:bodyPr/>
          <a:lstStyle/>
          <a:p>
            <a:fld id="{B18905D6-AD53-462A-8553-28E18DC025BE}" type="slidenum">
              <a:rPr lang="en-US" smtClean="0"/>
              <a:t>22</a:t>
            </a:fld>
            <a:endParaRPr lang="en-US"/>
          </a:p>
        </p:txBody>
      </p:sp>
    </p:spTree>
    <p:extLst>
      <p:ext uri="{BB962C8B-B14F-4D97-AF65-F5344CB8AC3E}">
        <p14:creationId xmlns:p14="http://schemas.microsoft.com/office/powerpoint/2010/main" val="1253413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parent focus groups were comprised of parents identified as Latino/a and white.  In one focus group, there was a male parent who’s family is homeless (qualifies for McKinney-Vento aid).  He was also white.  To ensure that all parents’ / guardians’  voices were heard, the school provided translators who spoke both Spanish and English.</a:t>
            </a:r>
          </a:p>
          <a:p>
            <a:endParaRPr lang="en-US" dirty="0"/>
          </a:p>
          <a:p>
            <a:r>
              <a:rPr lang="en-US" dirty="0"/>
              <a:t>The Spanish speaking parents’ comments reflected their desire for their children’s success.  And, also said that teachers can communicate with bilingual staff who shared information with parents.</a:t>
            </a:r>
          </a:p>
          <a:p>
            <a:endParaRPr lang="en-US" dirty="0"/>
          </a:p>
          <a:p>
            <a:r>
              <a:rPr lang="en-US" dirty="0"/>
              <a:t>Remember the teachers’ comment about parents not knowing how to use a phone … ?</a:t>
            </a:r>
          </a:p>
        </p:txBody>
      </p:sp>
      <p:sp>
        <p:nvSpPr>
          <p:cNvPr id="4" name="Slide Number Placeholder 3"/>
          <p:cNvSpPr>
            <a:spLocks noGrp="1"/>
          </p:cNvSpPr>
          <p:nvPr>
            <p:ph type="sldNum" sz="quarter" idx="5"/>
          </p:nvPr>
        </p:nvSpPr>
        <p:spPr/>
        <p:txBody>
          <a:bodyPr/>
          <a:lstStyle/>
          <a:p>
            <a:fld id="{B18905D6-AD53-462A-8553-28E18DC025BE}" type="slidenum">
              <a:rPr lang="en-US" smtClean="0"/>
              <a:t>23</a:t>
            </a:fld>
            <a:endParaRPr lang="en-US"/>
          </a:p>
        </p:txBody>
      </p:sp>
    </p:spTree>
    <p:extLst>
      <p:ext uri="{BB962C8B-B14F-4D97-AF65-F5344CB8AC3E}">
        <p14:creationId xmlns:p14="http://schemas.microsoft.com/office/powerpoint/2010/main" val="202934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choice sending their child to this middle school.</a:t>
            </a:r>
          </a:p>
          <a:p>
            <a:endParaRPr lang="en-US" dirty="0"/>
          </a:p>
          <a:p>
            <a:r>
              <a:rPr lang="en-US" dirty="0"/>
              <a:t>Another parent said she was “embarrassed” because she referred her friend to this middle school.  She also said she is likely to send her child to a different middle school next year.</a:t>
            </a:r>
          </a:p>
        </p:txBody>
      </p:sp>
      <p:sp>
        <p:nvSpPr>
          <p:cNvPr id="4" name="Slide Number Placeholder 3"/>
          <p:cNvSpPr>
            <a:spLocks noGrp="1"/>
          </p:cNvSpPr>
          <p:nvPr>
            <p:ph type="sldNum" sz="quarter" idx="5"/>
          </p:nvPr>
        </p:nvSpPr>
        <p:spPr/>
        <p:txBody>
          <a:bodyPr/>
          <a:lstStyle/>
          <a:p>
            <a:fld id="{B18905D6-AD53-462A-8553-28E18DC025BE}" type="slidenum">
              <a:rPr lang="en-US" smtClean="0"/>
              <a:t>24</a:t>
            </a:fld>
            <a:endParaRPr lang="en-US"/>
          </a:p>
        </p:txBody>
      </p:sp>
    </p:spTree>
    <p:extLst>
      <p:ext uri="{BB962C8B-B14F-4D97-AF65-F5344CB8AC3E}">
        <p14:creationId xmlns:p14="http://schemas.microsoft.com/office/powerpoint/2010/main" val="1564544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ea typeface="Calibri" panose="020F0502020204030204" pitchFamily="34" charset="0"/>
                <a:cs typeface="Times New Roman" panose="02020603050405020304" pitchFamily="18" charset="0"/>
              </a:rPr>
              <a:t>[In response to prompt:  can you provide examples of the violent behaviors?] </a:t>
            </a:r>
          </a:p>
          <a:p>
            <a:endParaRPr lang="en-US" dirty="0">
              <a:latin typeface="Gill Sans MT" panose="020B0502020104020203" pitchFamily="34" charset="0"/>
              <a:cs typeface="Times New Roman" panose="02020603050405020304" pitchFamily="18" charset="0"/>
            </a:endParaRPr>
          </a:p>
          <a:p>
            <a:r>
              <a:rPr lang="en-US" dirty="0">
                <a:latin typeface="Gill Sans MT" panose="020B0502020104020203" pitchFamily="34" charset="0"/>
                <a:cs typeface="Times New Roman" panose="02020603050405020304" pitchFamily="18" charset="0"/>
              </a:rPr>
              <a:t>School safety is a huge issue in our national discourse.  It is a complex issue. But, talking back?  Attitude?  Rolling eyes?  Are these “violent” behaviors?  This remark came from white, middle class parent.</a:t>
            </a:r>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25</a:t>
            </a:fld>
            <a:endParaRPr lang="en-US"/>
          </a:p>
        </p:txBody>
      </p:sp>
    </p:spTree>
    <p:extLst>
      <p:ext uri="{BB962C8B-B14F-4D97-AF65-F5344CB8AC3E}">
        <p14:creationId xmlns:p14="http://schemas.microsoft.com/office/powerpoint/2010/main" val="3315165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learned that the Buffalo Hills community ‘dividing line’ that separates the haves/have nots is called “Buffalo Plains Avenue.”  Those on the southside have greater access to opportunities that are less accessible by the northside community.  The poverty is situated north of Buffalo Plains Avenue.  We heard that there is an “attitude” of arrogance from the “Buffalo Plains people.”  School leaders told us they have more money and tend to view the school and northside community as “less than” while also feigning compassion, “They just can’t help it!”</a:t>
            </a:r>
          </a:p>
          <a:p>
            <a:endParaRPr lang="en-US" dirty="0"/>
          </a:p>
          <a:p>
            <a:r>
              <a:rPr lang="en-US" dirty="0"/>
              <a:t>We learned from the school leaders that a parent who participated in the focus group was angry because translators were in the group.  “It took too much time to translate between English and Spanish.  I didn’t get to talk as much as I wanted.”  We also learned about efforts to bridge the difference in students’ backgrounds.  This was often described as a “culture issue” that stems from differences in student backgrounds or “neighborhood boundaries.”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26</a:t>
            </a:fld>
            <a:endParaRPr lang="en-US"/>
          </a:p>
        </p:txBody>
      </p:sp>
    </p:spTree>
    <p:extLst>
      <p:ext uri="{BB962C8B-B14F-4D97-AF65-F5344CB8AC3E}">
        <p14:creationId xmlns:p14="http://schemas.microsoft.com/office/powerpoint/2010/main" val="2139681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trends since the 2015-16 school year show a decrease in the proportion of Latinx students and an increase in the percentage of White students as well as a decrease in the proportion of students eligible for student supports.</a:t>
            </a:r>
          </a:p>
          <a:p>
            <a:endParaRPr lang="en-US" dirty="0"/>
          </a:p>
          <a:p>
            <a:r>
              <a:rPr lang="en-US" dirty="0"/>
              <a:t>Kids can’t help it because of what is happening at home.   Consistent in the parent data was the shared hopes for their children to be successful</a:t>
            </a:r>
          </a:p>
          <a:p>
            <a:endParaRPr lang="en-US" dirty="0"/>
          </a:p>
          <a:p>
            <a:r>
              <a:rPr lang="en-US" dirty="0"/>
              <a:t>Violence is perceived differently.  While one parent reported that students talk back to teachers and roll their eyes behind the teacher’s back, other parents viewed that a behavior expected from students in this age group.  Careful because some often attribute actual violent behavior (stalking, sexual assault) as “boys being boys.”  In one classroom observation, we witnessed one student hitting another one with a flip-flop while the teacher was working with another student.  </a:t>
            </a:r>
          </a:p>
        </p:txBody>
      </p:sp>
      <p:sp>
        <p:nvSpPr>
          <p:cNvPr id="4" name="Slide Number Placeholder 3"/>
          <p:cNvSpPr>
            <a:spLocks noGrp="1"/>
          </p:cNvSpPr>
          <p:nvPr>
            <p:ph type="sldNum" sz="quarter" idx="5"/>
          </p:nvPr>
        </p:nvSpPr>
        <p:spPr/>
        <p:txBody>
          <a:bodyPr/>
          <a:lstStyle/>
          <a:p>
            <a:fld id="{B18905D6-AD53-462A-8553-28E18DC025BE}" type="slidenum">
              <a:rPr lang="en-US" smtClean="0"/>
              <a:t>27</a:t>
            </a:fld>
            <a:endParaRPr lang="en-US"/>
          </a:p>
        </p:txBody>
      </p:sp>
    </p:spTree>
    <p:extLst>
      <p:ext uri="{BB962C8B-B14F-4D97-AF65-F5344CB8AC3E}">
        <p14:creationId xmlns:p14="http://schemas.microsoft.com/office/powerpoint/2010/main" val="3791452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bite the hand that feeds you.</a:t>
            </a:r>
          </a:p>
          <a:p>
            <a:r>
              <a:rPr lang="en-US" dirty="0"/>
              <a:t>Competition between funding and our commitment to social justice.</a:t>
            </a:r>
          </a:p>
          <a:p>
            <a:r>
              <a:rPr lang="en-US" dirty="0"/>
              <a:t>It isn’t easy.</a:t>
            </a:r>
          </a:p>
        </p:txBody>
      </p:sp>
      <p:sp>
        <p:nvSpPr>
          <p:cNvPr id="4" name="Slide Number Placeholder 3"/>
          <p:cNvSpPr>
            <a:spLocks noGrp="1"/>
          </p:cNvSpPr>
          <p:nvPr>
            <p:ph type="sldNum" sz="quarter" idx="5"/>
          </p:nvPr>
        </p:nvSpPr>
        <p:spPr/>
        <p:txBody>
          <a:bodyPr/>
          <a:lstStyle/>
          <a:p>
            <a:fld id="{B18905D6-AD53-462A-8553-28E18DC025BE}" type="slidenum">
              <a:rPr lang="en-US" smtClean="0"/>
              <a:t>28</a:t>
            </a:fld>
            <a:endParaRPr lang="en-US"/>
          </a:p>
        </p:txBody>
      </p:sp>
    </p:spTree>
    <p:extLst>
      <p:ext uri="{BB962C8B-B14F-4D97-AF65-F5344CB8AC3E}">
        <p14:creationId xmlns:p14="http://schemas.microsoft.com/office/powerpoint/2010/main" val="3566185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Whites are especially challenged by the term “racism,” perhaps, partly because it is perceived as “name-calling.”  Perhaps, it shows a fundamental misunderstanding or ignorance about the interplay between prejudice and power.  In American culture and abroad, we live in a world in which power is maintained by whites – especially more affluent whites.  As evaluators we felt compelled to report what we observed at Buffalo Hills in our report to the school and district.  Given the association between prejudice and power, we used a conflict frame as you’ll see in the next slide.</a:t>
            </a:r>
          </a:p>
        </p:txBody>
      </p:sp>
      <p:sp>
        <p:nvSpPr>
          <p:cNvPr id="4" name="Slide Number Placeholder 3"/>
          <p:cNvSpPr>
            <a:spLocks noGrp="1"/>
          </p:cNvSpPr>
          <p:nvPr>
            <p:ph type="sldNum" sz="quarter" idx="5"/>
          </p:nvPr>
        </p:nvSpPr>
        <p:spPr/>
        <p:txBody>
          <a:bodyPr/>
          <a:lstStyle/>
          <a:p>
            <a:fld id="{B18905D6-AD53-462A-8553-28E18DC025BE}" type="slidenum">
              <a:rPr lang="en-US" smtClean="0"/>
              <a:t>29</a:t>
            </a:fld>
            <a:endParaRPr lang="en-US"/>
          </a:p>
        </p:txBody>
      </p:sp>
    </p:spTree>
    <p:extLst>
      <p:ext uri="{BB962C8B-B14F-4D97-AF65-F5344CB8AC3E}">
        <p14:creationId xmlns:p14="http://schemas.microsoft.com/office/powerpoint/2010/main" val="9170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8905D6-AD53-462A-8553-28E18DC025BE}" type="slidenum">
              <a:rPr lang="en-US" smtClean="0"/>
              <a:t>3</a:t>
            </a:fld>
            <a:endParaRPr lang="en-US"/>
          </a:p>
        </p:txBody>
      </p:sp>
    </p:spTree>
    <p:extLst>
      <p:ext uri="{BB962C8B-B14F-4D97-AF65-F5344CB8AC3E}">
        <p14:creationId xmlns:p14="http://schemas.microsoft.com/office/powerpoint/2010/main" val="2319784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recommendations was to focus on culture and conflict.  The way Murphy and Louis represented conflict culture types provides the school and district with a frame to consider conflict as a means toward strengthening the community – especially collaborative conflict.  In the case of Buffalo Hills Middle School, the racism resides within an overwhelming urge to avoid conflict and believe that the school culture is on the “right” track.  People can become aware of their biases and understand how implicit, institutional, and structural racism thwarts the hopes and dreams of the children they serve.</a:t>
            </a:r>
          </a:p>
        </p:txBody>
      </p:sp>
      <p:sp>
        <p:nvSpPr>
          <p:cNvPr id="4" name="Slide Number Placeholder 3"/>
          <p:cNvSpPr>
            <a:spLocks noGrp="1"/>
          </p:cNvSpPr>
          <p:nvPr>
            <p:ph type="sldNum" sz="quarter" idx="5"/>
          </p:nvPr>
        </p:nvSpPr>
        <p:spPr/>
        <p:txBody>
          <a:bodyPr/>
          <a:lstStyle/>
          <a:p>
            <a:fld id="{B18905D6-AD53-462A-8553-28E18DC025BE}" type="slidenum">
              <a:rPr lang="en-US" smtClean="0"/>
              <a:t>30</a:t>
            </a:fld>
            <a:endParaRPr lang="en-US"/>
          </a:p>
        </p:txBody>
      </p:sp>
    </p:spTree>
    <p:extLst>
      <p:ext uri="{BB962C8B-B14F-4D97-AF65-F5344CB8AC3E}">
        <p14:creationId xmlns:p14="http://schemas.microsoft.com/office/powerpoint/2010/main" val="141497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Singleton offers us these four agreements  so we can hold “courageous conversations” with one another.  As evaluators, it is challenging because our team is committed to social justice and we believe our words and actions can contribute to social change.  In conversations or reports, we find while we cannot ignore the implicit biases we observe, we often tread carefully because of the financial arrangements between us and our clients.    Yet, we also find that we can use the context in which we are working to determine the most effective way to communicate implicit (and explicit) biases in a community.</a:t>
            </a:r>
          </a:p>
          <a:p>
            <a:r>
              <a:rPr lang="en-US" dirty="0"/>
              <a:t>Context matters</a:t>
            </a:r>
          </a:p>
        </p:txBody>
      </p:sp>
      <p:sp>
        <p:nvSpPr>
          <p:cNvPr id="4" name="Slide Number Placeholder 3"/>
          <p:cNvSpPr>
            <a:spLocks noGrp="1"/>
          </p:cNvSpPr>
          <p:nvPr>
            <p:ph type="sldNum" sz="quarter" idx="5"/>
          </p:nvPr>
        </p:nvSpPr>
        <p:spPr/>
        <p:txBody>
          <a:bodyPr/>
          <a:lstStyle/>
          <a:p>
            <a:fld id="{B18905D6-AD53-462A-8553-28E18DC025BE}" type="slidenum">
              <a:rPr lang="en-US" smtClean="0"/>
              <a:t>31</a:t>
            </a:fld>
            <a:endParaRPr lang="en-US"/>
          </a:p>
        </p:txBody>
      </p:sp>
    </p:spTree>
    <p:extLst>
      <p:ext uri="{BB962C8B-B14F-4D97-AF65-F5344CB8AC3E}">
        <p14:creationId xmlns:p14="http://schemas.microsoft.com/office/powerpoint/2010/main" val="1355617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evaluators, we have choices even though it doesn’t always look that way.  We can take the safe path to protect our money.  We can avoid saying or even hinting at anything.</a:t>
            </a:r>
          </a:p>
          <a:p>
            <a:endParaRPr lang="en-US" dirty="0"/>
          </a:p>
          <a:p>
            <a:r>
              <a:rPr lang="en-US" dirty="0"/>
              <a:t>Or, we can report those observations of implicit bias, institutional and structural racism within the context in which we are working</a:t>
            </a:r>
            <a:r>
              <a:rPr lang="en-US"/>
              <a:t>.  Context. </a:t>
            </a:r>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32</a:t>
            </a:fld>
            <a:endParaRPr lang="en-US"/>
          </a:p>
        </p:txBody>
      </p:sp>
    </p:spTree>
    <p:extLst>
      <p:ext uri="{BB962C8B-B14F-4D97-AF65-F5344CB8AC3E}">
        <p14:creationId xmlns:p14="http://schemas.microsoft.com/office/powerpoint/2010/main" val="3313568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8905D6-AD53-462A-8553-28E18DC025BE}" type="slidenum">
              <a:rPr lang="en-US" smtClean="0"/>
              <a:t>33</a:t>
            </a:fld>
            <a:endParaRPr lang="en-US"/>
          </a:p>
        </p:txBody>
      </p:sp>
    </p:spTree>
    <p:extLst>
      <p:ext uri="{BB962C8B-B14F-4D97-AF65-F5344CB8AC3E}">
        <p14:creationId xmlns:p14="http://schemas.microsoft.com/office/powerpoint/2010/main" val="2268434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8905D6-AD53-462A-8553-28E18DC025BE}" type="slidenum">
              <a:rPr lang="en-US" smtClean="0"/>
              <a:t>34</a:t>
            </a:fld>
            <a:endParaRPr lang="en-US"/>
          </a:p>
        </p:txBody>
      </p:sp>
    </p:spTree>
    <p:extLst>
      <p:ext uri="{BB962C8B-B14F-4D97-AF65-F5344CB8AC3E}">
        <p14:creationId xmlns:p14="http://schemas.microsoft.com/office/powerpoint/2010/main" val="385843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 all bias is as explicit as this slide shows.  Education institution sometimes implicitly (or unknowingly) supports bias – large public school system in Denver requiring Spanish-speaking parents to produce paperwork for their children before enrolling them. </a:t>
            </a:r>
          </a:p>
          <a:p>
            <a:endParaRPr lang="en-US" dirty="0"/>
          </a:p>
          <a:p>
            <a:r>
              <a:rPr lang="en-US" dirty="0"/>
              <a:t>Before it gets to this …</a:t>
            </a:r>
          </a:p>
        </p:txBody>
      </p:sp>
      <p:sp>
        <p:nvSpPr>
          <p:cNvPr id="4" name="Slide Number Placeholder 3"/>
          <p:cNvSpPr>
            <a:spLocks noGrp="1"/>
          </p:cNvSpPr>
          <p:nvPr>
            <p:ph type="sldNum" sz="quarter" idx="5"/>
          </p:nvPr>
        </p:nvSpPr>
        <p:spPr/>
        <p:txBody>
          <a:bodyPr/>
          <a:lstStyle/>
          <a:p>
            <a:fld id="{B18905D6-AD53-462A-8553-28E18DC025BE}" type="slidenum">
              <a:rPr lang="en-US" smtClean="0"/>
              <a:t>4</a:t>
            </a:fld>
            <a:endParaRPr lang="en-US"/>
          </a:p>
        </p:txBody>
      </p:sp>
    </p:spTree>
    <p:extLst>
      <p:ext uri="{BB962C8B-B14F-4D97-AF65-F5344CB8AC3E}">
        <p14:creationId xmlns:p14="http://schemas.microsoft.com/office/powerpoint/2010/main" val="396108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Implicit bias shows itself in the comments of teachers such as this one.  When a teacher shares a perception such as this then how do you think it plays out in the classroom with her students?  The same teacher said she holds high expectations of all students.  The classroom observation data did not reflect this.</a:t>
            </a:r>
          </a:p>
        </p:txBody>
      </p:sp>
      <p:sp>
        <p:nvSpPr>
          <p:cNvPr id="4" name="Slide Number Placeholder 3"/>
          <p:cNvSpPr>
            <a:spLocks noGrp="1"/>
          </p:cNvSpPr>
          <p:nvPr>
            <p:ph type="sldNum" sz="quarter" idx="5"/>
          </p:nvPr>
        </p:nvSpPr>
        <p:spPr/>
        <p:txBody>
          <a:bodyPr/>
          <a:lstStyle/>
          <a:p>
            <a:fld id="{B18905D6-AD53-462A-8553-28E18DC025BE}" type="slidenum">
              <a:rPr lang="en-US" smtClean="0"/>
              <a:t>5</a:t>
            </a:fld>
            <a:endParaRPr lang="en-US"/>
          </a:p>
        </p:txBody>
      </p:sp>
    </p:spTree>
    <p:extLst>
      <p:ext uri="{BB962C8B-B14F-4D97-AF65-F5344CB8AC3E}">
        <p14:creationId xmlns:p14="http://schemas.microsoft.com/office/powerpoint/2010/main" val="265237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House’s statement about racial framing within the context of the teachers’ comment about diversity and poverty.  In that context, the term “Diverse” is code for “racially different from me.” Socioeconomic status is highly correlated with arbitrary racial/ethnic categories. Frames impact the way people perceive the world – those who frame it and those who are framed by it. We argue that the teachers comment reflects her implicit (in this case it is explicit) bias that people who don’t look like her and live at the poverty level either can’t or won’t learn.</a:t>
            </a:r>
          </a:p>
        </p:txBody>
      </p:sp>
      <p:sp>
        <p:nvSpPr>
          <p:cNvPr id="4" name="Slide Number Placeholder 3"/>
          <p:cNvSpPr>
            <a:spLocks noGrp="1"/>
          </p:cNvSpPr>
          <p:nvPr>
            <p:ph type="sldNum" sz="quarter" idx="5"/>
          </p:nvPr>
        </p:nvSpPr>
        <p:spPr/>
        <p:txBody>
          <a:bodyPr/>
          <a:lstStyle/>
          <a:p>
            <a:fld id="{B18905D6-AD53-462A-8553-28E18DC025BE}" type="slidenum">
              <a:rPr lang="en-US" smtClean="0"/>
              <a:t>6</a:t>
            </a:fld>
            <a:endParaRPr lang="en-US"/>
          </a:p>
        </p:txBody>
      </p:sp>
    </p:spTree>
    <p:extLst>
      <p:ext uri="{BB962C8B-B14F-4D97-AF65-F5344CB8AC3E}">
        <p14:creationId xmlns:p14="http://schemas.microsoft.com/office/powerpoint/2010/main" val="359853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AEA section on Race and Evaluation, Bledsoe referenced Daniel Patrick Moynihan’s 1965 US Department of Labor Report in which he “described the plight of the African American family as dire,” (Bledsoe 2018).</a:t>
            </a:r>
          </a:p>
          <a:p>
            <a:endParaRPr lang="en-US" dirty="0"/>
          </a:p>
          <a:p>
            <a:r>
              <a:rPr lang="en-US" dirty="0"/>
              <a:t>Bledsoe extended the to other marginalized populations given that money funding supports programs using the White racial frame to address “issues” related to “intentionally marginalized populations.”  She recognizes Ernest House’s (2017) supposition that essentially says that societies may view themselves as democratic and acts somewhat democratically but doesn’t recognize the extent of racism in said democratic society then it will continue to design policies and programs that will continue to cause consistent damage to the marginalized groups.</a:t>
            </a:r>
          </a:p>
          <a:p>
            <a:endParaRPr lang="en-US" dirty="0"/>
          </a:p>
          <a:p>
            <a:r>
              <a:rPr lang="en-US" dirty="0"/>
              <a:t>Melvin Hall reminds us that race is a social construct rather than biological or physical.  Helms and colleagues argued that “imputing behavior to a person solely on the basis of the person’s ascribed racial category is “racial profiling.”  We do this in schools when we use socially constructed racial categories to explain test performance.  Are the categories accurate?  Do they truly represent who we are in the world?</a:t>
            </a:r>
          </a:p>
          <a:p>
            <a:br>
              <a:rPr lang="en-US" dirty="0"/>
            </a:br>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7</a:t>
            </a:fld>
            <a:endParaRPr lang="en-US"/>
          </a:p>
        </p:txBody>
      </p:sp>
    </p:spTree>
    <p:extLst>
      <p:ext uri="{BB962C8B-B14F-4D97-AF65-F5344CB8AC3E}">
        <p14:creationId xmlns:p14="http://schemas.microsoft.com/office/powerpoint/2010/main" val="144929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map you see here shows projected population changes over a five-year period.  The percentages represent the proportion of the global population that reside within the six continents shown here.  </a:t>
            </a:r>
          </a:p>
          <a:p>
            <a:endParaRPr lang="en-US" dirty="0"/>
          </a:p>
          <a:p>
            <a:r>
              <a:rPr lang="en-US" dirty="0"/>
              <a:t>How would you categorize people based on physical perceptions of race/ethnicity?  When you look at the world map and you see where the largest proportion of people reside, it becomes challenging to use the few racial/ethnic categories that exist to “define” the world population.  Years ago, my friend from Kenya was frustrated by others who would refer to her as African America.  You see, </a:t>
            </a:r>
            <a:r>
              <a:rPr lang="en-US" dirty="0" err="1"/>
              <a:t>Newayra</a:t>
            </a:r>
            <a:r>
              <a:rPr lang="en-US" dirty="0"/>
              <a:t> lived in the US only while working on her graduate degree.  She always had plans to return to Kenya, her home.  So, when she was identified as African American by both whites and blacks, she felt insulted because she identified herself as Kenyan and even more so as Kikuyu.  </a:t>
            </a:r>
          </a:p>
          <a:p>
            <a:endParaRPr lang="en-US" dirty="0"/>
          </a:p>
          <a:p>
            <a:r>
              <a:rPr lang="en-US" dirty="0"/>
              <a:t>Yet, the white fame described by Bledsoe (2018) and House (2018) is pervasive in the US and in Europe.  In the US, racial/ethnic categories are used to report student assessment results.  In some cases, it is broken down by White and Minorities.  Looking at this map, I’m struggling with seeing Minority as anything other than white.</a:t>
            </a:r>
          </a:p>
          <a:p>
            <a:endParaRPr lang="en-US" dirty="0"/>
          </a:p>
          <a:p>
            <a:endParaRPr lang="en-US" dirty="0"/>
          </a:p>
          <a:p>
            <a:r>
              <a:rPr lang="en-US" dirty="0"/>
              <a:t>60% of the world’s population live in Asian (China and India, alone, account for 35% of the world’s population)</a:t>
            </a:r>
          </a:p>
          <a:p>
            <a:r>
              <a:rPr lang="en-US" dirty="0"/>
              <a:t>15% live in Africa</a:t>
            </a:r>
          </a:p>
          <a:p>
            <a:r>
              <a:rPr lang="en-US" dirty="0"/>
              <a:t>Europe 10%</a:t>
            </a:r>
          </a:p>
          <a:p>
            <a:r>
              <a:rPr lang="en-US" dirty="0"/>
              <a:t>North America 8%</a:t>
            </a:r>
          </a:p>
          <a:p>
            <a:r>
              <a:rPr lang="en-US" dirty="0"/>
              <a:t>South America 6%</a:t>
            </a:r>
          </a:p>
          <a:p>
            <a:r>
              <a:rPr lang="en-US" dirty="0"/>
              <a:t>Oceania &lt;1%</a:t>
            </a:r>
          </a:p>
          <a:p>
            <a:r>
              <a:rPr lang="en-US" dirty="0"/>
              <a:t>Central Intelligence Agency.  (2019).  </a:t>
            </a:r>
            <a:r>
              <a:rPr lang="en-US" i="1" dirty="0"/>
              <a:t>The World Factbook.  </a:t>
            </a:r>
            <a:r>
              <a:rPr lang="en-US" dirty="0">
                <a:hlinkClick r:id="rId3">
                  <a:extLst>
                    <a:ext uri="{A12FA001-AC4F-418D-AE19-62706E023703}">
                      <ahyp:hlinkClr xmlns:ahyp="http://schemas.microsoft.com/office/drawing/2018/hyperlinkcolor" val="tx"/>
                    </a:ext>
                  </a:extLst>
                </a:hlinkClick>
              </a:rPr>
              <a:t>https://www.cia.gov/library/publications/the-world-factbook/geos/xx.html</a:t>
            </a:r>
            <a:endParaRPr lang="en-US" dirty="0"/>
          </a:p>
          <a:p>
            <a:endParaRPr lang="en-US" dirty="0"/>
          </a:p>
          <a:p>
            <a:r>
              <a:rPr lang="en-US" dirty="0"/>
              <a:t>United Nations, DESA, Population Division.  </a:t>
            </a:r>
            <a:r>
              <a:rPr lang="en-US" i="1" dirty="0"/>
              <a:t>World Population Prospects 2019. </a:t>
            </a:r>
            <a:r>
              <a:rPr lang="en-US" dirty="0">
                <a:hlinkClick r:id="rId4"/>
              </a:rPr>
              <a:t>https://population.un.org/wpp/Maps/</a:t>
            </a:r>
            <a:endParaRPr lang="en-US" dirty="0"/>
          </a:p>
        </p:txBody>
      </p:sp>
      <p:sp>
        <p:nvSpPr>
          <p:cNvPr id="4" name="Slide Number Placeholder 3"/>
          <p:cNvSpPr>
            <a:spLocks noGrp="1"/>
          </p:cNvSpPr>
          <p:nvPr>
            <p:ph type="sldNum" sz="quarter" idx="5"/>
          </p:nvPr>
        </p:nvSpPr>
        <p:spPr/>
        <p:txBody>
          <a:bodyPr/>
          <a:lstStyle/>
          <a:p>
            <a:fld id="{B18905D6-AD53-462A-8553-28E18DC025BE}" type="slidenum">
              <a:rPr lang="en-US" smtClean="0"/>
              <a:t>8</a:t>
            </a:fld>
            <a:endParaRPr lang="en-US"/>
          </a:p>
        </p:txBody>
      </p:sp>
    </p:spTree>
    <p:extLst>
      <p:ext uri="{BB962C8B-B14F-4D97-AF65-F5344CB8AC3E}">
        <p14:creationId xmlns:p14="http://schemas.microsoft.com/office/powerpoint/2010/main" val="300396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Emerson (2010) said that different racial groups define the term “racism” differently.  For example, Whites view the term as indicative of overt prejudicial words or actions or observable discrimination.  However, according to Emerson, people of color view it differently.  For them, racism is a combination of </a:t>
            </a:r>
            <a:r>
              <a:rPr lang="en-US" u="sng" dirty="0"/>
              <a:t>prejudice plus power </a:t>
            </a:r>
            <a:r>
              <a:rPr lang="en-US" dirty="0"/>
              <a:t>and the power comes from being part of the group that controls our systems (e.g., education, health care, government, economics, and even religious).  Because whites traditionally hold power to the US social institutions, then only whites can “perpetuate racism.”</a:t>
            </a:r>
          </a:p>
        </p:txBody>
      </p:sp>
      <p:sp>
        <p:nvSpPr>
          <p:cNvPr id="4" name="Slide Number Placeholder 3"/>
          <p:cNvSpPr>
            <a:spLocks noGrp="1"/>
          </p:cNvSpPr>
          <p:nvPr>
            <p:ph type="sldNum" sz="quarter" idx="5"/>
          </p:nvPr>
        </p:nvSpPr>
        <p:spPr/>
        <p:txBody>
          <a:bodyPr/>
          <a:lstStyle/>
          <a:p>
            <a:fld id="{B18905D6-AD53-462A-8553-28E18DC025BE}" type="slidenum">
              <a:rPr lang="en-US" smtClean="0"/>
              <a:t>9</a:t>
            </a:fld>
            <a:endParaRPr lang="en-US"/>
          </a:p>
        </p:txBody>
      </p:sp>
    </p:spTree>
    <p:extLst>
      <p:ext uri="{BB962C8B-B14F-4D97-AF65-F5344CB8AC3E}">
        <p14:creationId xmlns:p14="http://schemas.microsoft.com/office/powerpoint/2010/main" val="285915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McREL" TargetMode="External"/><Relationship Id="rId7" Type="http://schemas.openxmlformats.org/officeDocument/2006/relationships/hyperlink" Target="https://www.youtube.com/user/mcrel?feature=gb_p13n_ch_rec" TargetMode="External"/><Relationship Id="rId2" Type="http://schemas.openxmlformats.org/officeDocument/2006/relationships/hyperlink" Target="http://www.mcrel.org/" TargetMode="External"/><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hyperlink" Target="mailto:info@mcrel.org" TargetMode="External"/><Relationship Id="rId5" Type="http://schemas.openxmlformats.org/officeDocument/2006/relationships/hyperlink" Target="https://www.facebook.com/McREL.or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linkedin.com/company/mcrel"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McREL" TargetMode="External"/><Relationship Id="rId7" Type="http://schemas.openxmlformats.org/officeDocument/2006/relationships/hyperlink" Target="https://www.youtube.com/user/mcrel?feature=gb_p13n_ch_rec" TargetMode="External"/><Relationship Id="rId2" Type="http://schemas.openxmlformats.org/officeDocument/2006/relationships/hyperlink" Target="http://www.mcrel.org/" TargetMode="External"/><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hyperlink" Target="mailto:info@mcrel.org" TargetMode="External"/><Relationship Id="rId5" Type="http://schemas.openxmlformats.org/officeDocument/2006/relationships/hyperlink" Target="https://www.facebook.com/McREL.or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linkedin.com/company/mcrel"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5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85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084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a:hlinkClick r:id="rId2"/>
          </p:cNvPr>
          <p:cNvSpPr/>
          <p:nvPr userDrawn="1"/>
        </p:nvSpPr>
        <p:spPr>
          <a:xfrm>
            <a:off x="3048000" y="2339078"/>
            <a:ext cx="6096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500" b="1" dirty="0" err="1">
                <a:solidFill>
                  <a:srgbClr val="2CBFCD"/>
                </a:solidFill>
                <a:latin typeface="Gill Sans MT" charset="0"/>
                <a:ea typeface="Gill Sans MT" charset="0"/>
                <a:cs typeface="Gill Sans MT" charset="0"/>
              </a:rPr>
              <a:t>www.mcrel.org</a:t>
            </a:r>
            <a:endParaRPr lang="en-US" sz="4500" b="1" dirty="0">
              <a:solidFill>
                <a:srgbClr val="2CBFCD"/>
              </a:solidFill>
              <a:latin typeface="Gill Sans MT" charset="0"/>
              <a:ea typeface="Gill Sans MT" charset="0"/>
              <a:cs typeface="Gill Sans MT" charset="0"/>
            </a:endParaRPr>
          </a:p>
        </p:txBody>
      </p:sp>
      <p:pic>
        <p:nvPicPr>
          <p:cNvPr id="13" name="Picture 1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766" y="5213603"/>
            <a:ext cx="754871" cy="754871"/>
          </a:xfrm>
          <a:prstGeom prst="rect">
            <a:avLst/>
          </a:prstGeom>
        </p:spPr>
      </p:pic>
      <p:pic>
        <p:nvPicPr>
          <p:cNvPr id="14" name="Picture 13">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01858" y="5248983"/>
            <a:ext cx="359509" cy="694617"/>
          </a:xfrm>
          <a:prstGeom prst="rect">
            <a:avLst/>
          </a:prstGeom>
        </p:spPr>
      </p:pic>
      <p:pic>
        <p:nvPicPr>
          <p:cNvPr id="15" name="Picture 14">
            <a:hlinkClick r:id="rId7"/>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92804" y="5224939"/>
            <a:ext cx="722489" cy="722489"/>
          </a:xfrm>
          <a:prstGeom prst="rect">
            <a:avLst/>
          </a:prstGeom>
        </p:spPr>
      </p:pic>
      <p:pic>
        <p:nvPicPr>
          <p:cNvPr id="16" name="Picture 15">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4800" y="5257800"/>
            <a:ext cx="609600" cy="609600"/>
          </a:xfrm>
          <a:prstGeom prst="rect">
            <a:avLst/>
          </a:prstGeom>
        </p:spPr>
      </p:pic>
      <p:sp>
        <p:nvSpPr>
          <p:cNvPr id="17" name="TextBox 16"/>
          <p:cNvSpPr txBox="1"/>
          <p:nvPr userDrawn="1"/>
        </p:nvSpPr>
        <p:spPr>
          <a:xfrm>
            <a:off x="0" y="714926"/>
            <a:ext cx="12192000" cy="584775"/>
          </a:xfrm>
          <a:prstGeom prst="rect">
            <a:avLst/>
          </a:prstGeom>
          <a:noFill/>
        </p:spPr>
        <p:txBody>
          <a:bodyPr wrap="square" rtlCol="0">
            <a:spAutoFit/>
          </a:bodyPr>
          <a:lstStyle/>
          <a:p>
            <a:pPr algn="ctr"/>
            <a:r>
              <a:rPr lang="en-US" sz="3200" i="1" dirty="0">
                <a:solidFill>
                  <a:srgbClr val="2CBFCD"/>
                </a:solidFill>
                <a:latin typeface="Gill Sans MT" panose="020B0502020104020203" pitchFamily="34" charset="0"/>
              </a:rPr>
              <a:t>Helping students, educators, and leaders flourish</a:t>
            </a:r>
          </a:p>
        </p:txBody>
      </p:sp>
      <p:sp>
        <p:nvSpPr>
          <p:cNvPr id="18" name="Rectangle 17"/>
          <p:cNvSpPr/>
          <p:nvPr userDrawn="1"/>
        </p:nvSpPr>
        <p:spPr>
          <a:xfrm>
            <a:off x="5791200" y="3084479"/>
            <a:ext cx="3048000" cy="515526"/>
          </a:xfrm>
          <a:prstGeom prst="rect">
            <a:avLst/>
          </a:prstGeom>
        </p:spPr>
        <p:txBody>
          <a:bodyPr wrap="square">
            <a:spAutoFit/>
          </a:bodyPr>
          <a:lstStyle/>
          <a:p>
            <a:pPr algn="ctr">
              <a:lnSpc>
                <a:spcPts val="3300"/>
              </a:lnSpc>
            </a:pPr>
            <a:r>
              <a:rPr lang="en-US" sz="2800" dirty="0">
                <a:solidFill>
                  <a:srgbClr val="2CBFCD"/>
                </a:solidFill>
                <a:latin typeface="Gill Sans MT" pitchFamily="34" charset="0"/>
              </a:rPr>
              <a:t>•  800.858.6830</a:t>
            </a:r>
          </a:p>
        </p:txBody>
      </p:sp>
      <p:sp>
        <p:nvSpPr>
          <p:cNvPr id="19" name="Rectangle 18">
            <a:hlinkClick r:id="rId11"/>
          </p:cNvPr>
          <p:cNvSpPr/>
          <p:nvPr userDrawn="1"/>
        </p:nvSpPr>
        <p:spPr>
          <a:xfrm>
            <a:off x="3657600" y="3114667"/>
            <a:ext cx="2540000" cy="463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2CBFCD"/>
                </a:solidFill>
                <a:latin typeface="Gill Sans MT" pitchFamily="34" charset="0"/>
              </a:rPr>
              <a:t>info@mcrel.org</a:t>
            </a:r>
            <a:endParaRPr lang="en-US" sz="2800" dirty="0"/>
          </a:p>
        </p:txBody>
      </p:sp>
    </p:spTree>
    <p:extLst>
      <p:ext uri="{BB962C8B-B14F-4D97-AF65-F5344CB8AC3E}">
        <p14:creationId xmlns:p14="http://schemas.microsoft.com/office/powerpoint/2010/main" val="1228793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Rectangle 10">
            <a:hlinkClick r:id="rId2"/>
          </p:cNvPr>
          <p:cNvSpPr/>
          <p:nvPr userDrawn="1"/>
        </p:nvSpPr>
        <p:spPr>
          <a:xfrm>
            <a:off x="3048000" y="2168073"/>
            <a:ext cx="6096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500" b="1" dirty="0" err="1">
                <a:solidFill>
                  <a:srgbClr val="2CBFCD"/>
                </a:solidFill>
                <a:latin typeface="Gill Sans MT" charset="0"/>
                <a:ea typeface="Gill Sans MT" charset="0"/>
                <a:cs typeface="Gill Sans MT" charset="0"/>
              </a:rPr>
              <a:t>www.mcrel.org</a:t>
            </a:r>
            <a:endParaRPr lang="en-US" sz="4500" b="1" dirty="0">
              <a:solidFill>
                <a:srgbClr val="2CBFCD"/>
              </a:solidFill>
              <a:latin typeface="Gill Sans MT" charset="0"/>
              <a:ea typeface="Gill Sans MT" charset="0"/>
              <a:cs typeface="Gill Sans MT" charset="0"/>
            </a:endParaRPr>
          </a:p>
        </p:txBody>
      </p:sp>
      <p:pic>
        <p:nvPicPr>
          <p:cNvPr id="13" name="Picture 1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766" y="5213603"/>
            <a:ext cx="754871" cy="754871"/>
          </a:xfrm>
          <a:prstGeom prst="rect">
            <a:avLst/>
          </a:prstGeom>
        </p:spPr>
      </p:pic>
      <p:pic>
        <p:nvPicPr>
          <p:cNvPr id="14" name="Picture 13">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01858" y="5248983"/>
            <a:ext cx="359509" cy="694617"/>
          </a:xfrm>
          <a:prstGeom prst="rect">
            <a:avLst/>
          </a:prstGeom>
        </p:spPr>
      </p:pic>
      <p:pic>
        <p:nvPicPr>
          <p:cNvPr id="15" name="Picture 14">
            <a:hlinkClick r:id="rId7"/>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92804" y="5224939"/>
            <a:ext cx="722489" cy="722489"/>
          </a:xfrm>
          <a:prstGeom prst="rect">
            <a:avLst/>
          </a:prstGeom>
        </p:spPr>
      </p:pic>
      <p:pic>
        <p:nvPicPr>
          <p:cNvPr id="16" name="Picture 15">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4800" y="5257800"/>
            <a:ext cx="609600" cy="609600"/>
          </a:xfrm>
          <a:prstGeom prst="rect">
            <a:avLst/>
          </a:prstGeom>
        </p:spPr>
      </p:pic>
      <p:sp>
        <p:nvSpPr>
          <p:cNvPr id="17" name="TextBox 16"/>
          <p:cNvSpPr txBox="1"/>
          <p:nvPr userDrawn="1"/>
        </p:nvSpPr>
        <p:spPr>
          <a:xfrm>
            <a:off x="0" y="714926"/>
            <a:ext cx="12192000" cy="584775"/>
          </a:xfrm>
          <a:prstGeom prst="rect">
            <a:avLst/>
          </a:prstGeom>
          <a:noFill/>
        </p:spPr>
        <p:txBody>
          <a:bodyPr wrap="square" rtlCol="0">
            <a:spAutoFit/>
          </a:bodyPr>
          <a:lstStyle/>
          <a:p>
            <a:pPr algn="ctr"/>
            <a:r>
              <a:rPr lang="en-US" sz="3200" i="1" dirty="0">
                <a:solidFill>
                  <a:srgbClr val="2CBFCD"/>
                </a:solidFill>
                <a:latin typeface="Gill Sans MT" panose="020B0502020104020203" pitchFamily="34" charset="0"/>
              </a:rPr>
              <a:t>Helping students, educators, and leaders flourish</a:t>
            </a:r>
          </a:p>
        </p:txBody>
      </p:sp>
      <p:sp>
        <p:nvSpPr>
          <p:cNvPr id="19" name="Rectangle 18"/>
          <p:cNvSpPr/>
          <p:nvPr userDrawn="1"/>
        </p:nvSpPr>
        <p:spPr>
          <a:xfrm>
            <a:off x="5867400" y="2913474"/>
            <a:ext cx="3048000" cy="515526"/>
          </a:xfrm>
          <a:prstGeom prst="rect">
            <a:avLst/>
          </a:prstGeom>
        </p:spPr>
        <p:txBody>
          <a:bodyPr wrap="square">
            <a:spAutoFit/>
          </a:bodyPr>
          <a:lstStyle/>
          <a:p>
            <a:pPr algn="ctr">
              <a:lnSpc>
                <a:spcPts val="3300"/>
              </a:lnSpc>
            </a:pPr>
            <a:r>
              <a:rPr lang="en-US" sz="2800" dirty="0">
                <a:solidFill>
                  <a:srgbClr val="2CBFCD"/>
                </a:solidFill>
                <a:latin typeface="Gill Sans MT" pitchFamily="34" charset="0"/>
              </a:rPr>
              <a:t>•  800.858.6830</a:t>
            </a:r>
          </a:p>
        </p:txBody>
      </p:sp>
      <p:sp>
        <p:nvSpPr>
          <p:cNvPr id="21" name="Rectangle 20">
            <a:hlinkClick r:id="rId11"/>
          </p:cNvPr>
          <p:cNvSpPr/>
          <p:nvPr userDrawn="1"/>
        </p:nvSpPr>
        <p:spPr>
          <a:xfrm>
            <a:off x="3657600" y="2943662"/>
            <a:ext cx="2540000" cy="463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2CBFCD"/>
                </a:solidFill>
                <a:latin typeface="Gill Sans MT" pitchFamily="34" charset="0"/>
              </a:rPr>
              <a:t>info@mcrel.org</a:t>
            </a:r>
            <a:endParaRPr lang="en-US" sz="2800" dirty="0"/>
          </a:p>
        </p:txBody>
      </p:sp>
    </p:spTree>
    <p:extLst>
      <p:ext uri="{BB962C8B-B14F-4D97-AF65-F5344CB8AC3E}">
        <p14:creationId xmlns:p14="http://schemas.microsoft.com/office/powerpoint/2010/main" val="278273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2458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58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688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18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62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572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3230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2700" y="3048000"/>
            <a:ext cx="12192000" cy="23622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4292476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ound Single Corner Rectangle 8"/>
          <p:cNvSpPr/>
          <p:nvPr userDrawn="1"/>
        </p:nvSpPr>
        <p:spPr>
          <a:xfrm>
            <a:off x="0" y="6096000"/>
            <a:ext cx="12192000" cy="762000"/>
          </a:xfrm>
          <a:prstGeom prst="round1Rect">
            <a:avLst/>
          </a:prstGeom>
          <a:solidFill>
            <a:srgbClr val="2CB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2362200" y="6297533"/>
            <a:ext cx="9433426" cy="323165"/>
          </a:xfrm>
          <a:prstGeom prst="rect">
            <a:avLst/>
          </a:prstGeom>
          <a:noFill/>
        </p:spPr>
        <p:txBody>
          <a:bodyPr wrap="square" rtlCol="0">
            <a:spAutoFit/>
          </a:bodyPr>
          <a:lstStyle/>
          <a:p>
            <a:pPr algn="ctr"/>
            <a:r>
              <a:rPr lang="en-US" sz="1500" dirty="0">
                <a:solidFill>
                  <a:schemeClr val="bg1"/>
                </a:solidFill>
                <a:latin typeface="Gill Sans MT" pitchFamily="34" charset="0"/>
              </a:rPr>
              <a:t>Research &amp; Evaluation  ●  Consulting &amp; Training  ●  Systemic</a:t>
            </a:r>
            <a:r>
              <a:rPr lang="en-US" sz="1500" baseline="0" dirty="0">
                <a:solidFill>
                  <a:schemeClr val="bg1"/>
                </a:solidFill>
                <a:latin typeface="Gill Sans MT" pitchFamily="34" charset="0"/>
              </a:rPr>
              <a:t> Improvement</a:t>
            </a:r>
            <a:r>
              <a:rPr lang="en-US" sz="1500" dirty="0">
                <a:solidFill>
                  <a:schemeClr val="bg1"/>
                </a:solidFill>
                <a:latin typeface="Gill Sans MT" pitchFamily="34" charset="0"/>
              </a:rPr>
              <a:t> </a:t>
            </a:r>
          </a:p>
        </p:txBody>
      </p:sp>
      <p:pic>
        <p:nvPicPr>
          <p:cNvPr id="12" name="Picture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248400"/>
            <a:ext cx="1752600" cy="482224"/>
          </a:xfrm>
          <a:prstGeom prst="rect">
            <a:avLst/>
          </a:prstGeom>
        </p:spPr>
      </p:pic>
    </p:spTree>
    <p:extLst>
      <p:ext uri="{BB962C8B-B14F-4D97-AF65-F5344CB8AC3E}">
        <p14:creationId xmlns:p14="http://schemas.microsoft.com/office/powerpoint/2010/main" val="1041978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73" r:id="rId11"/>
    <p:sldLayoutId id="2147483674" r:id="rId12"/>
  </p:sldLayoutIdLst>
  <p:txStyles>
    <p:titleStyle>
      <a:lvl1pPr algn="ctr" defTabSz="914400" rtl="0" eaLnBrk="1" latinLnBrk="0" hangingPunct="1">
        <a:spcBef>
          <a:spcPct val="0"/>
        </a:spcBef>
        <a:buNone/>
        <a:defRPr sz="4400" kern="1200">
          <a:solidFill>
            <a:schemeClr val="accent6">
              <a:lumMod val="75000"/>
            </a:schemeClr>
          </a:solidFill>
          <a:latin typeface="Gill Sans M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cia.gov/library/publications/the-world-factbook/geos/xx.html"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hyperlink" Target="https://population.un.org/wpp/Maps/" TargetMode="External"/><Relationship Id="rId4" Type="http://schemas.openxmlformats.org/officeDocument/2006/relationships/hyperlink" Target="https://www.splcenter.org/sites/default/files/tt_2019_hate_at_school_report_final.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splcenter.org/sites/default/files/tt_2019_hate_at_school_report_final.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8" y="-55069"/>
            <a:ext cx="12154003" cy="6320082"/>
          </a:xfrm>
          <a:prstGeom prst="rect">
            <a:avLst/>
          </a:prstGeom>
        </p:spPr>
      </p:pic>
      <p:sp>
        <p:nvSpPr>
          <p:cNvPr id="12" name="Round Single Corner Rectangle 11"/>
          <p:cNvSpPr/>
          <p:nvPr/>
        </p:nvSpPr>
        <p:spPr>
          <a:xfrm>
            <a:off x="18998" y="6096000"/>
            <a:ext cx="12192000" cy="762000"/>
          </a:xfrm>
          <a:prstGeom prst="round1Rect">
            <a:avLst/>
          </a:prstGeom>
          <a:solidFill>
            <a:srgbClr val="2CB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p:cNvSpPr txBox="1"/>
          <p:nvPr/>
        </p:nvSpPr>
        <p:spPr>
          <a:xfrm>
            <a:off x="2362200" y="6297533"/>
            <a:ext cx="9433426" cy="323165"/>
          </a:xfrm>
          <a:prstGeom prst="rect">
            <a:avLst/>
          </a:prstGeom>
          <a:noFill/>
        </p:spPr>
        <p:txBody>
          <a:bodyPr wrap="square" rtlCol="0">
            <a:spAutoFit/>
          </a:bodyPr>
          <a:lstStyle/>
          <a:p>
            <a:pPr algn="ctr"/>
            <a:r>
              <a:rPr lang="en-US" sz="1500" dirty="0">
                <a:solidFill>
                  <a:schemeClr val="bg1"/>
                </a:solidFill>
                <a:latin typeface="Gill Sans MT" pitchFamily="34" charset="0"/>
              </a:rPr>
              <a:t>Research &amp; Evaluation  ●  Consulting &amp; Training  ●  Systemic</a:t>
            </a:r>
            <a:r>
              <a:rPr lang="en-US" sz="1500" baseline="0" dirty="0">
                <a:solidFill>
                  <a:schemeClr val="bg1"/>
                </a:solidFill>
                <a:latin typeface="Gill Sans MT" pitchFamily="34" charset="0"/>
              </a:rPr>
              <a:t> Improvement</a:t>
            </a:r>
            <a:r>
              <a:rPr lang="en-US" sz="1500" dirty="0">
                <a:solidFill>
                  <a:schemeClr val="bg1"/>
                </a:solidFill>
                <a:latin typeface="Gill Sans MT" pitchFamily="34" charset="0"/>
              </a:rPr>
              <a:t>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248400"/>
            <a:ext cx="1752600" cy="482224"/>
          </a:xfrm>
          <a:prstGeom prst="rect">
            <a:avLst/>
          </a:prstGeom>
        </p:spPr>
      </p:pic>
      <p:sp>
        <p:nvSpPr>
          <p:cNvPr id="15" name="Rectangle 14"/>
          <p:cNvSpPr/>
          <p:nvPr/>
        </p:nvSpPr>
        <p:spPr>
          <a:xfrm>
            <a:off x="18998" y="3717540"/>
            <a:ext cx="12192000" cy="23622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125792" y="3891157"/>
            <a:ext cx="6705597" cy="1631216"/>
          </a:xfrm>
          <a:prstGeom prst="rect">
            <a:avLst/>
          </a:prstGeom>
          <a:noFill/>
        </p:spPr>
        <p:txBody>
          <a:bodyPr wrap="square" rtlCol="0">
            <a:spAutoFit/>
          </a:bodyPr>
          <a:lstStyle/>
          <a:p>
            <a:r>
              <a:rPr lang="en-US" sz="3600" b="1" dirty="0">
                <a:solidFill>
                  <a:srgbClr val="2CBFCD"/>
                </a:solidFill>
                <a:latin typeface="Gill Sans MT" pitchFamily="34" charset="0"/>
              </a:rPr>
              <a:t>“I Go to the Ghetto School”</a:t>
            </a:r>
          </a:p>
          <a:p>
            <a:r>
              <a:rPr lang="en-US" sz="2800" dirty="0">
                <a:latin typeface="Gill Sans MT" pitchFamily="34" charset="0"/>
              </a:rPr>
              <a:t>There are “Good” People on Both Sides</a:t>
            </a:r>
          </a:p>
          <a:p>
            <a:r>
              <a:rPr lang="en-US" dirty="0">
                <a:latin typeface="Gill Sans MT" pitchFamily="34" charset="0"/>
              </a:rPr>
              <a:t>American Evaluation Association Annual Conference</a:t>
            </a:r>
          </a:p>
          <a:p>
            <a:r>
              <a:rPr lang="en-US" dirty="0">
                <a:latin typeface="Gill Sans MT" pitchFamily="34" charset="0"/>
              </a:rPr>
              <a:t>November 14, 2019	Minneapolis, Minnesota</a:t>
            </a:r>
            <a:endParaRPr lang="en-US"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498" y="3782172"/>
            <a:ext cx="3826670" cy="1694985"/>
          </a:xfrm>
          <a:prstGeom prst="rect">
            <a:avLst/>
          </a:prstGeom>
        </p:spPr>
      </p:pic>
      <p:sp>
        <p:nvSpPr>
          <p:cNvPr id="18" name="TextBox 17"/>
          <p:cNvSpPr txBox="1"/>
          <p:nvPr/>
        </p:nvSpPr>
        <p:spPr>
          <a:xfrm>
            <a:off x="801141" y="5705658"/>
            <a:ext cx="11506201" cy="438714"/>
          </a:xfrm>
          <a:prstGeom prst="rect">
            <a:avLst/>
          </a:prstGeom>
          <a:noFill/>
        </p:spPr>
        <p:txBody>
          <a:bodyPr wrap="square" rtlCol="0">
            <a:spAutoFit/>
          </a:bodyPr>
          <a:lstStyle/>
          <a:p>
            <a:r>
              <a:rPr lang="en-US" sz="2200" i="1" dirty="0">
                <a:solidFill>
                  <a:srgbClr val="2CBFCD"/>
                </a:solidFill>
                <a:latin typeface="Gill Sans Light" charset="0"/>
                <a:ea typeface="Gill Sans Light" charset="0"/>
                <a:cs typeface="Gill Sans Light" charset="0"/>
              </a:rPr>
              <a:t>                                   </a:t>
            </a:r>
            <a:r>
              <a:rPr lang="en-US" sz="2200" b="1" i="1" dirty="0">
                <a:solidFill>
                  <a:srgbClr val="2CBFCD"/>
                </a:solidFill>
                <a:latin typeface="Gill Sans Light" charset="0"/>
                <a:ea typeface="Gill Sans Light" charset="0"/>
                <a:cs typeface="Gill Sans Light" charset="0"/>
              </a:rPr>
              <a:t>Helping students, educators, and leaders flourish</a:t>
            </a:r>
          </a:p>
        </p:txBody>
      </p:sp>
      <p:cxnSp>
        <p:nvCxnSpPr>
          <p:cNvPr id="19" name="Straight Connector 18"/>
          <p:cNvCxnSpPr/>
          <p:nvPr/>
        </p:nvCxnSpPr>
        <p:spPr>
          <a:xfrm>
            <a:off x="5105400" y="3934621"/>
            <a:ext cx="0" cy="1390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55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91E7-9C11-4409-89F0-EC7D6B6B4C8B}"/>
              </a:ext>
            </a:extLst>
          </p:cNvPr>
          <p:cNvSpPr>
            <a:spLocks noGrp="1"/>
          </p:cNvSpPr>
          <p:nvPr>
            <p:ph type="title"/>
          </p:nvPr>
        </p:nvSpPr>
        <p:spPr/>
        <p:txBody>
          <a:bodyPr/>
          <a:lstStyle/>
          <a:p>
            <a:r>
              <a:rPr lang="en-US" dirty="0"/>
              <a:t>Evaluation and Racism</a:t>
            </a:r>
          </a:p>
        </p:txBody>
      </p:sp>
      <p:sp>
        <p:nvSpPr>
          <p:cNvPr id="3" name="TextBox 2">
            <a:extLst>
              <a:ext uri="{FF2B5EF4-FFF2-40B4-BE49-F238E27FC236}">
                <a16:creationId xmlns:a16="http://schemas.microsoft.com/office/drawing/2014/main" id="{FA3EC56A-4A6B-46AC-8F55-3CBB34B7B141}"/>
              </a:ext>
            </a:extLst>
          </p:cNvPr>
          <p:cNvSpPr txBox="1"/>
          <p:nvPr/>
        </p:nvSpPr>
        <p:spPr>
          <a:xfrm>
            <a:off x="381000" y="1524000"/>
            <a:ext cx="4191000" cy="3416320"/>
          </a:xfrm>
          <a:prstGeom prst="rect">
            <a:avLst/>
          </a:prstGeom>
          <a:noFill/>
        </p:spPr>
        <p:txBody>
          <a:bodyPr wrap="square" rtlCol="0">
            <a:spAutoFit/>
          </a:bodyPr>
          <a:lstStyle/>
          <a:p>
            <a:r>
              <a:rPr lang="en-US" sz="3600" dirty="0">
                <a:latin typeface="Gill Sans MT" panose="020B0502020104020203" pitchFamily="34" charset="0"/>
              </a:rPr>
              <a:t>“The power to define reality is a supreme power.  It must not be used casually,” (Thomas et al., 2018, p. 516).</a:t>
            </a:r>
          </a:p>
        </p:txBody>
      </p:sp>
      <p:pic>
        <p:nvPicPr>
          <p:cNvPr id="6" name="Picture 5">
            <a:extLst>
              <a:ext uri="{FF2B5EF4-FFF2-40B4-BE49-F238E27FC236}">
                <a16:creationId xmlns:a16="http://schemas.microsoft.com/office/drawing/2014/main" id="{E2656540-0968-45A2-954C-19DB1B34BB9D}"/>
              </a:ext>
            </a:extLst>
          </p:cNvPr>
          <p:cNvPicPr>
            <a:picLocks noChangeAspect="1"/>
          </p:cNvPicPr>
          <p:nvPr/>
        </p:nvPicPr>
        <p:blipFill>
          <a:blip r:embed="rId3"/>
          <a:stretch>
            <a:fillRect/>
          </a:stretch>
        </p:blipFill>
        <p:spPr>
          <a:xfrm>
            <a:off x="4692131" y="1417638"/>
            <a:ext cx="6913306" cy="4286250"/>
          </a:xfrm>
          <a:prstGeom prst="rect">
            <a:avLst/>
          </a:prstGeom>
        </p:spPr>
      </p:pic>
    </p:spTree>
    <p:extLst>
      <p:ext uri="{BB962C8B-B14F-4D97-AF65-F5344CB8AC3E}">
        <p14:creationId xmlns:p14="http://schemas.microsoft.com/office/powerpoint/2010/main" val="1594937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A2EB-FD49-45D7-891E-58710D83526D}"/>
              </a:ext>
            </a:extLst>
          </p:cNvPr>
          <p:cNvSpPr>
            <a:spLocks noGrp="1"/>
          </p:cNvSpPr>
          <p:nvPr>
            <p:ph type="title"/>
          </p:nvPr>
        </p:nvSpPr>
        <p:spPr/>
        <p:txBody>
          <a:bodyPr>
            <a:normAutofit fontScale="90000"/>
          </a:bodyPr>
          <a:lstStyle/>
          <a:p>
            <a:r>
              <a:rPr lang="en-US" dirty="0"/>
              <a:t>“Can social justice live in a house of structural racism in the field of evaluation?” (House, 2018)</a:t>
            </a:r>
          </a:p>
        </p:txBody>
      </p:sp>
      <p:sp>
        <p:nvSpPr>
          <p:cNvPr id="6" name="TextBox 5">
            <a:extLst>
              <a:ext uri="{FF2B5EF4-FFF2-40B4-BE49-F238E27FC236}">
                <a16:creationId xmlns:a16="http://schemas.microsoft.com/office/drawing/2014/main" id="{F7CE20FB-907F-4289-B25A-67BD39C24F20}"/>
              </a:ext>
            </a:extLst>
          </p:cNvPr>
          <p:cNvSpPr txBox="1"/>
          <p:nvPr/>
        </p:nvSpPr>
        <p:spPr>
          <a:xfrm>
            <a:off x="1828800" y="2057400"/>
            <a:ext cx="9067800" cy="3046988"/>
          </a:xfrm>
          <a:prstGeom prst="rect">
            <a:avLst/>
          </a:prstGeom>
          <a:noFill/>
        </p:spPr>
        <p:txBody>
          <a:bodyPr wrap="square" rtlCol="0">
            <a:spAutoFit/>
          </a:bodyPr>
          <a:lstStyle/>
          <a:p>
            <a:r>
              <a:rPr lang="en-US" sz="3200" dirty="0">
                <a:latin typeface="Gill Sans MT" panose="020B0502020104020203" pitchFamily="34" charset="0"/>
              </a:rPr>
              <a:t>“Structural racism:  A system of hierarchy and inequity … the preferential treatment, privilege, and power for White people at the expense of Black, Latino, Asian, Pacific Islander, Middle Eastern, and other racially oppressed people,” (Caldwell &amp; Bledsoe, 2018, p. 9).</a:t>
            </a:r>
          </a:p>
        </p:txBody>
      </p:sp>
    </p:spTree>
    <p:extLst>
      <p:ext uri="{BB962C8B-B14F-4D97-AF65-F5344CB8AC3E}">
        <p14:creationId xmlns:p14="http://schemas.microsoft.com/office/powerpoint/2010/main" val="4213422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458A-1319-4CD0-97AE-85ECB0773B9D}"/>
              </a:ext>
            </a:extLst>
          </p:cNvPr>
          <p:cNvSpPr>
            <a:spLocks noGrp="1"/>
          </p:cNvSpPr>
          <p:nvPr>
            <p:ph type="title"/>
          </p:nvPr>
        </p:nvSpPr>
        <p:spPr/>
        <p:txBody>
          <a:bodyPr/>
          <a:lstStyle/>
          <a:p>
            <a:r>
              <a:rPr lang="en-US" dirty="0"/>
              <a:t>The Diagnostic School Review</a:t>
            </a:r>
          </a:p>
        </p:txBody>
      </p:sp>
      <p:sp>
        <p:nvSpPr>
          <p:cNvPr id="5" name="TextBox 4">
            <a:extLst>
              <a:ext uri="{FF2B5EF4-FFF2-40B4-BE49-F238E27FC236}">
                <a16:creationId xmlns:a16="http://schemas.microsoft.com/office/drawing/2014/main" id="{7C9FBC7A-AFC4-44C3-B11E-BD08ECF83C8A}"/>
              </a:ext>
            </a:extLst>
          </p:cNvPr>
          <p:cNvSpPr txBox="1"/>
          <p:nvPr/>
        </p:nvSpPr>
        <p:spPr>
          <a:xfrm>
            <a:off x="4267200" y="2209800"/>
            <a:ext cx="6248400" cy="1754326"/>
          </a:xfrm>
          <a:prstGeom prst="rect">
            <a:avLst/>
          </a:prstGeom>
          <a:noFill/>
        </p:spPr>
        <p:txBody>
          <a:bodyPr wrap="square" rtlCol="0">
            <a:spAutoFit/>
          </a:bodyPr>
          <a:lstStyle/>
          <a:p>
            <a:pPr algn="ctr"/>
            <a:r>
              <a:rPr lang="en-US" sz="3600" dirty="0">
                <a:latin typeface="Gill Sans MT" panose="020B0502020104020203" pitchFamily="34" charset="0"/>
              </a:rPr>
              <a:t>To what extent does a school review process reveal evidence of institutionalized racism?</a:t>
            </a:r>
            <a:endParaRPr lang="en-US" sz="3600" dirty="0"/>
          </a:p>
        </p:txBody>
      </p:sp>
      <p:pic>
        <p:nvPicPr>
          <p:cNvPr id="6" name="Picture 5">
            <a:extLst>
              <a:ext uri="{FF2B5EF4-FFF2-40B4-BE49-F238E27FC236}">
                <a16:creationId xmlns:a16="http://schemas.microsoft.com/office/drawing/2014/main" id="{E9CEDE36-879D-45E8-855D-D7EE863CED2E}"/>
              </a:ext>
            </a:extLst>
          </p:cNvPr>
          <p:cNvPicPr>
            <a:picLocks noChangeAspect="1"/>
          </p:cNvPicPr>
          <p:nvPr/>
        </p:nvPicPr>
        <p:blipFill>
          <a:blip r:embed="rId3"/>
          <a:stretch>
            <a:fillRect/>
          </a:stretch>
        </p:blipFill>
        <p:spPr>
          <a:xfrm>
            <a:off x="1219200" y="2209800"/>
            <a:ext cx="2857500" cy="1962150"/>
          </a:xfrm>
          <a:prstGeom prst="rect">
            <a:avLst/>
          </a:prstGeom>
        </p:spPr>
      </p:pic>
    </p:spTree>
    <p:extLst>
      <p:ext uri="{BB962C8B-B14F-4D97-AF65-F5344CB8AC3E}">
        <p14:creationId xmlns:p14="http://schemas.microsoft.com/office/powerpoint/2010/main" val="318093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751D-C29F-4379-BC1E-657B605B1684}"/>
              </a:ext>
            </a:extLst>
          </p:cNvPr>
          <p:cNvSpPr>
            <a:spLocks noGrp="1"/>
          </p:cNvSpPr>
          <p:nvPr>
            <p:ph type="title"/>
          </p:nvPr>
        </p:nvSpPr>
        <p:spPr/>
        <p:txBody>
          <a:bodyPr/>
          <a:lstStyle/>
          <a:p>
            <a:r>
              <a:rPr lang="en-US" dirty="0"/>
              <a:t>The City of Fort Bennet</a:t>
            </a:r>
          </a:p>
        </p:txBody>
      </p:sp>
      <p:sp>
        <p:nvSpPr>
          <p:cNvPr id="3" name="TextBox 2">
            <a:extLst>
              <a:ext uri="{FF2B5EF4-FFF2-40B4-BE49-F238E27FC236}">
                <a16:creationId xmlns:a16="http://schemas.microsoft.com/office/drawing/2014/main" id="{7F689D30-859B-4E82-97B3-F6585ABEBF4A}"/>
              </a:ext>
            </a:extLst>
          </p:cNvPr>
          <p:cNvSpPr txBox="1"/>
          <p:nvPr/>
        </p:nvSpPr>
        <p:spPr>
          <a:xfrm>
            <a:off x="238798" y="1524000"/>
            <a:ext cx="5029199" cy="923330"/>
          </a:xfrm>
          <a:prstGeom prst="rect">
            <a:avLst/>
          </a:prstGeom>
          <a:noFill/>
        </p:spPr>
        <p:txBody>
          <a:bodyPr wrap="square" rtlCol="0">
            <a:spAutoFit/>
          </a:bodyPr>
          <a:lstStyle/>
          <a:p>
            <a:r>
              <a:rPr lang="en-US" dirty="0">
                <a:latin typeface="Gill Sans MT" panose="020B0502020104020203" pitchFamily="34" charset="0"/>
              </a:rPr>
              <a:t>Population:  165,080</a:t>
            </a:r>
          </a:p>
          <a:p>
            <a:r>
              <a:rPr lang="en-US" dirty="0">
                <a:latin typeface="Gill Sans MT" panose="020B0502020104020203" pitchFamily="34" charset="0"/>
              </a:rPr>
              <a:t>Estimated household income (2016): $59,357</a:t>
            </a:r>
          </a:p>
          <a:p>
            <a:r>
              <a:rPr lang="en-US" dirty="0">
                <a:latin typeface="Gill Sans MT" panose="020B0502020104020203" pitchFamily="34" charset="0"/>
              </a:rPr>
              <a:t>Percent of residents living in poverty:  15.7% </a:t>
            </a:r>
          </a:p>
        </p:txBody>
      </p:sp>
      <p:pic>
        <p:nvPicPr>
          <p:cNvPr id="4" name="Picture 3">
            <a:extLst>
              <a:ext uri="{FF2B5EF4-FFF2-40B4-BE49-F238E27FC236}">
                <a16:creationId xmlns:a16="http://schemas.microsoft.com/office/drawing/2014/main" id="{267B6DE6-F421-4611-9095-D4EDB46E54D6}"/>
              </a:ext>
            </a:extLst>
          </p:cNvPr>
          <p:cNvPicPr>
            <a:picLocks noChangeAspect="1"/>
          </p:cNvPicPr>
          <p:nvPr/>
        </p:nvPicPr>
        <p:blipFill>
          <a:blip r:embed="rId3"/>
          <a:stretch>
            <a:fillRect/>
          </a:stretch>
        </p:blipFill>
        <p:spPr>
          <a:xfrm>
            <a:off x="238798" y="2749864"/>
            <a:ext cx="4714202" cy="2131271"/>
          </a:xfrm>
          <a:prstGeom prst="rect">
            <a:avLst/>
          </a:prstGeom>
        </p:spPr>
      </p:pic>
      <p:graphicFrame>
        <p:nvGraphicFramePr>
          <p:cNvPr id="10" name="Chart 9">
            <a:extLst>
              <a:ext uri="{FF2B5EF4-FFF2-40B4-BE49-F238E27FC236}">
                <a16:creationId xmlns:a16="http://schemas.microsoft.com/office/drawing/2014/main" id="{904375B1-666E-4EB9-B4C3-EC3AE9E419FA}"/>
              </a:ext>
            </a:extLst>
          </p:cNvPr>
          <p:cNvGraphicFramePr/>
          <p:nvPr>
            <p:extLst>
              <p:ext uri="{D42A27DB-BD31-4B8C-83A1-F6EECF244321}">
                <p14:modId xmlns:p14="http://schemas.microsoft.com/office/powerpoint/2010/main" val="2237597426"/>
              </p:ext>
            </p:extLst>
          </p:nvPr>
        </p:nvGraphicFramePr>
        <p:xfrm>
          <a:off x="5410200" y="1417638"/>
          <a:ext cx="5867400" cy="384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838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45AA-3475-4766-9B01-96E8944F342E}"/>
              </a:ext>
            </a:extLst>
          </p:cNvPr>
          <p:cNvSpPr>
            <a:spLocks noGrp="1"/>
          </p:cNvSpPr>
          <p:nvPr>
            <p:ph type="title"/>
          </p:nvPr>
        </p:nvSpPr>
        <p:spPr/>
        <p:txBody>
          <a:bodyPr/>
          <a:lstStyle/>
          <a:p>
            <a:r>
              <a:rPr lang="en-US" dirty="0"/>
              <a:t>Buffalo Hill Middle School</a:t>
            </a:r>
          </a:p>
        </p:txBody>
      </p:sp>
      <p:graphicFrame>
        <p:nvGraphicFramePr>
          <p:cNvPr id="7" name="Chart 6">
            <a:extLst>
              <a:ext uri="{FF2B5EF4-FFF2-40B4-BE49-F238E27FC236}">
                <a16:creationId xmlns:a16="http://schemas.microsoft.com/office/drawing/2014/main" id="{3BDBBBCA-CB48-4F8A-BD87-847407E45020}"/>
              </a:ext>
            </a:extLst>
          </p:cNvPr>
          <p:cNvGraphicFramePr/>
          <p:nvPr>
            <p:extLst>
              <p:ext uri="{D42A27DB-BD31-4B8C-83A1-F6EECF244321}">
                <p14:modId xmlns:p14="http://schemas.microsoft.com/office/powerpoint/2010/main" val="3556312639"/>
              </p:ext>
            </p:extLst>
          </p:nvPr>
        </p:nvGraphicFramePr>
        <p:xfrm>
          <a:off x="1676400" y="533400"/>
          <a:ext cx="88138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869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D888-7964-447F-9ED8-5234733A9977}"/>
              </a:ext>
            </a:extLst>
          </p:cNvPr>
          <p:cNvSpPr>
            <a:spLocks noGrp="1"/>
          </p:cNvSpPr>
          <p:nvPr>
            <p:ph type="title"/>
          </p:nvPr>
        </p:nvSpPr>
        <p:spPr/>
        <p:txBody>
          <a:bodyPr/>
          <a:lstStyle/>
          <a:p>
            <a:r>
              <a:rPr lang="en-US" dirty="0"/>
              <a:t>Achievement Data:  English Language Arts</a:t>
            </a:r>
          </a:p>
        </p:txBody>
      </p:sp>
      <p:graphicFrame>
        <p:nvGraphicFramePr>
          <p:cNvPr id="7" name="Table 6">
            <a:extLst>
              <a:ext uri="{FF2B5EF4-FFF2-40B4-BE49-F238E27FC236}">
                <a16:creationId xmlns:a16="http://schemas.microsoft.com/office/drawing/2014/main" id="{7FC768D9-FE69-44D1-92D3-8583ED9CCD19}"/>
              </a:ext>
            </a:extLst>
          </p:cNvPr>
          <p:cNvGraphicFramePr>
            <a:graphicFrameLocks noGrp="1"/>
          </p:cNvGraphicFramePr>
          <p:nvPr>
            <p:extLst>
              <p:ext uri="{D42A27DB-BD31-4B8C-83A1-F6EECF244321}">
                <p14:modId xmlns:p14="http://schemas.microsoft.com/office/powerpoint/2010/main" val="2027182082"/>
              </p:ext>
            </p:extLst>
          </p:nvPr>
        </p:nvGraphicFramePr>
        <p:xfrm>
          <a:off x="1295400" y="1752600"/>
          <a:ext cx="9448799" cy="3510585"/>
        </p:xfrm>
        <a:graphic>
          <a:graphicData uri="http://schemas.openxmlformats.org/drawingml/2006/table">
            <a:tbl>
              <a:tblPr firstRow="1" firstCol="1" bandRow="1"/>
              <a:tblGrid>
                <a:gridCol w="3116295">
                  <a:extLst>
                    <a:ext uri="{9D8B030D-6E8A-4147-A177-3AD203B41FA5}">
                      <a16:colId xmlns:a16="http://schemas.microsoft.com/office/drawing/2014/main" val="2999730861"/>
                    </a:ext>
                  </a:extLst>
                </a:gridCol>
                <a:gridCol w="1509548">
                  <a:extLst>
                    <a:ext uri="{9D8B030D-6E8A-4147-A177-3AD203B41FA5}">
                      <a16:colId xmlns:a16="http://schemas.microsoft.com/office/drawing/2014/main" val="2780393077"/>
                    </a:ext>
                  </a:extLst>
                </a:gridCol>
                <a:gridCol w="1626640">
                  <a:extLst>
                    <a:ext uri="{9D8B030D-6E8A-4147-A177-3AD203B41FA5}">
                      <a16:colId xmlns:a16="http://schemas.microsoft.com/office/drawing/2014/main" val="396149713"/>
                    </a:ext>
                  </a:extLst>
                </a:gridCol>
                <a:gridCol w="1683603">
                  <a:extLst>
                    <a:ext uri="{9D8B030D-6E8A-4147-A177-3AD203B41FA5}">
                      <a16:colId xmlns:a16="http://schemas.microsoft.com/office/drawing/2014/main" val="3277562915"/>
                    </a:ext>
                  </a:extLst>
                </a:gridCol>
                <a:gridCol w="1512713">
                  <a:extLst>
                    <a:ext uri="{9D8B030D-6E8A-4147-A177-3AD203B41FA5}">
                      <a16:colId xmlns:a16="http://schemas.microsoft.com/office/drawing/2014/main" val="1375138580"/>
                    </a:ext>
                  </a:extLst>
                </a:gridCol>
              </a:tblGrid>
              <a:tr h="274320">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Students</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2016</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2017</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2018</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2019</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1381976"/>
                  </a:ext>
                </a:extLst>
              </a:tr>
              <a:tr h="647253">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All Students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Exceeds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01892203"/>
                  </a:ext>
                </a:extLst>
              </a:tr>
              <a:tr h="647253">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English Language Learners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781094167"/>
                  </a:ext>
                </a:extLst>
              </a:tr>
              <a:tr h="647253">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Free/Reduced Lunch Eligible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996203524"/>
                  </a:ext>
                </a:extLst>
              </a:tr>
              <a:tr h="647253">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“Minority”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95267094"/>
                  </a:ext>
                </a:extLst>
              </a:tr>
              <a:tr h="647253">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IEP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002159948"/>
                  </a:ext>
                </a:extLst>
              </a:tr>
            </a:tbl>
          </a:graphicData>
        </a:graphic>
      </p:graphicFrame>
    </p:spTree>
    <p:extLst>
      <p:ext uri="{BB962C8B-B14F-4D97-AF65-F5344CB8AC3E}">
        <p14:creationId xmlns:p14="http://schemas.microsoft.com/office/powerpoint/2010/main" val="56657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59A6-F8A4-4EE8-8D05-D0C40D8958C8}"/>
              </a:ext>
            </a:extLst>
          </p:cNvPr>
          <p:cNvSpPr>
            <a:spLocks noGrp="1"/>
          </p:cNvSpPr>
          <p:nvPr>
            <p:ph type="title"/>
          </p:nvPr>
        </p:nvSpPr>
        <p:spPr/>
        <p:txBody>
          <a:bodyPr/>
          <a:lstStyle/>
          <a:p>
            <a:r>
              <a:rPr lang="en-US" dirty="0"/>
              <a:t>Achievement Data:  Math</a:t>
            </a:r>
          </a:p>
        </p:txBody>
      </p:sp>
      <p:graphicFrame>
        <p:nvGraphicFramePr>
          <p:cNvPr id="4" name="Table 3">
            <a:extLst>
              <a:ext uri="{FF2B5EF4-FFF2-40B4-BE49-F238E27FC236}">
                <a16:creationId xmlns:a16="http://schemas.microsoft.com/office/drawing/2014/main" id="{796F33F8-6AFC-42D4-8380-3F972D0DE356}"/>
              </a:ext>
            </a:extLst>
          </p:cNvPr>
          <p:cNvGraphicFramePr>
            <a:graphicFrameLocks noGrp="1"/>
          </p:cNvGraphicFramePr>
          <p:nvPr>
            <p:extLst>
              <p:ext uri="{D42A27DB-BD31-4B8C-83A1-F6EECF244321}">
                <p14:modId xmlns:p14="http://schemas.microsoft.com/office/powerpoint/2010/main" val="4211738313"/>
              </p:ext>
            </p:extLst>
          </p:nvPr>
        </p:nvGraphicFramePr>
        <p:xfrm>
          <a:off x="1066800" y="1524000"/>
          <a:ext cx="9982200" cy="3931922"/>
        </p:xfrm>
        <a:graphic>
          <a:graphicData uri="http://schemas.openxmlformats.org/drawingml/2006/table">
            <a:tbl>
              <a:tblPr firstRow="1" firstCol="1" bandRow="1"/>
              <a:tblGrid>
                <a:gridCol w="3272853">
                  <a:extLst>
                    <a:ext uri="{9D8B030D-6E8A-4147-A177-3AD203B41FA5}">
                      <a16:colId xmlns:a16="http://schemas.microsoft.com/office/drawing/2014/main" val="2525918854"/>
                    </a:ext>
                  </a:extLst>
                </a:gridCol>
                <a:gridCol w="1908747">
                  <a:extLst>
                    <a:ext uri="{9D8B030D-6E8A-4147-A177-3AD203B41FA5}">
                      <a16:colId xmlns:a16="http://schemas.microsoft.com/office/drawing/2014/main" val="3348130647"/>
                    </a:ext>
                  </a:extLst>
                </a:gridCol>
                <a:gridCol w="1565728">
                  <a:extLst>
                    <a:ext uri="{9D8B030D-6E8A-4147-A177-3AD203B41FA5}">
                      <a16:colId xmlns:a16="http://schemas.microsoft.com/office/drawing/2014/main" val="1024761212"/>
                    </a:ext>
                  </a:extLst>
                </a:gridCol>
                <a:gridCol w="1703913">
                  <a:extLst>
                    <a:ext uri="{9D8B030D-6E8A-4147-A177-3AD203B41FA5}">
                      <a16:colId xmlns:a16="http://schemas.microsoft.com/office/drawing/2014/main" val="1554652446"/>
                    </a:ext>
                  </a:extLst>
                </a:gridCol>
                <a:gridCol w="1530959">
                  <a:extLst>
                    <a:ext uri="{9D8B030D-6E8A-4147-A177-3AD203B41FA5}">
                      <a16:colId xmlns:a16="http://schemas.microsoft.com/office/drawing/2014/main" val="2992524391"/>
                    </a:ext>
                  </a:extLst>
                </a:gridCol>
              </a:tblGrid>
              <a:tr h="285584">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Students</a:t>
                      </a:r>
                      <a:endParaRPr lang="en-US" sz="16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a:effectLst/>
                          <a:latin typeface="Gill Sans MT" panose="020B0502020104020203" pitchFamily="34" charset="0"/>
                          <a:ea typeface="Times New Roman" panose="02020603050405020304" pitchFamily="18" charset="0"/>
                          <a:cs typeface="Times New Roman" panose="02020603050405020304" pitchFamily="18" charset="0"/>
                        </a:rPr>
                        <a:t>2016</a:t>
                      </a:r>
                      <a:endParaRPr lang="en-US" sz="160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a:effectLst/>
                          <a:latin typeface="Gill Sans MT" panose="020B0502020104020203" pitchFamily="34" charset="0"/>
                          <a:ea typeface="Times New Roman" panose="02020603050405020304" pitchFamily="18" charset="0"/>
                          <a:cs typeface="Times New Roman" panose="02020603050405020304" pitchFamily="18" charset="0"/>
                        </a:rPr>
                        <a:t>2017</a:t>
                      </a:r>
                      <a:endParaRPr lang="en-US" sz="160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2018</a:t>
                      </a:r>
                      <a:endParaRPr lang="en-US" sz="16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2019</a:t>
                      </a:r>
                      <a:endParaRPr lang="en-US" sz="16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31101872"/>
                  </a:ext>
                </a:extLst>
              </a:tr>
              <a:tr h="399442">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All Students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90342553"/>
                  </a:ext>
                </a:extLst>
              </a:tr>
              <a:tr h="811724">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English Language Learners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967625976"/>
                  </a:ext>
                </a:extLst>
              </a:tr>
              <a:tr h="811724">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Free/Reduced Lunch Eligible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876522655"/>
                  </a:ext>
                </a:extLst>
              </a:tr>
              <a:tr h="811724">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“Minority”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Meets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93492527"/>
                  </a:ext>
                </a:extLst>
              </a:tr>
              <a:tr h="811724">
                <a:tc>
                  <a:txBody>
                    <a:bodyPr/>
                    <a:lstStyle/>
                    <a:p>
                      <a:pPr marL="0" marR="0">
                        <a:lnSpc>
                          <a:spcPct val="107000"/>
                        </a:lnSpc>
                        <a:spcBef>
                          <a:spcPts val="0"/>
                        </a:spcBef>
                        <a:spcAft>
                          <a:spcPts val="0"/>
                        </a:spcAft>
                      </a:pPr>
                      <a:r>
                        <a:rPr lang="en-US" sz="1800" b="1" dirty="0">
                          <a:effectLst/>
                          <a:latin typeface="Gill Sans MT" panose="020B0502020104020203" pitchFamily="34" charset="0"/>
                          <a:ea typeface="Times New Roman" panose="02020603050405020304" pitchFamily="18" charset="0"/>
                          <a:cs typeface="Times New Roman" panose="02020603050405020304" pitchFamily="18" charset="0"/>
                        </a:rPr>
                        <a:t>IEP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80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nSpc>
                          <a:spcPct val="107000"/>
                        </a:lnSpc>
                        <a:spcBef>
                          <a:spcPts val="0"/>
                        </a:spcBef>
                        <a:spcAft>
                          <a:spcPts val="0"/>
                        </a:spcAft>
                      </a:pPr>
                      <a:r>
                        <a:rPr lang="en-US" sz="1800">
                          <a:effectLst/>
                          <a:latin typeface="Gill Sans MT" panose="020B0502020104020203" pitchFamily="34" charset="0"/>
                          <a:ea typeface="Times New Roman" panose="02020603050405020304" pitchFamily="18" charset="0"/>
                          <a:cs typeface="Times New Roman" panose="02020603050405020304" pitchFamily="18" charset="0"/>
                        </a:rPr>
                        <a:t>Does Not Meet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0"/>
                        </a:spcAft>
                      </a:pPr>
                      <a: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t>Approaching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512617454"/>
                  </a:ext>
                </a:extLst>
              </a:tr>
            </a:tbl>
          </a:graphicData>
        </a:graphic>
      </p:graphicFrame>
    </p:spTree>
    <p:extLst>
      <p:ext uri="{BB962C8B-B14F-4D97-AF65-F5344CB8AC3E}">
        <p14:creationId xmlns:p14="http://schemas.microsoft.com/office/powerpoint/2010/main" val="110608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24C8-BB3F-4D63-9433-B8036051879F}"/>
              </a:ext>
            </a:extLst>
          </p:cNvPr>
          <p:cNvSpPr>
            <a:spLocks noGrp="1"/>
          </p:cNvSpPr>
          <p:nvPr>
            <p:ph type="title"/>
          </p:nvPr>
        </p:nvSpPr>
        <p:spPr/>
        <p:txBody>
          <a:bodyPr/>
          <a:lstStyle/>
          <a:p>
            <a:r>
              <a:rPr lang="en-US" dirty="0"/>
              <a:t>Focus Groups</a:t>
            </a:r>
          </a:p>
        </p:txBody>
      </p:sp>
      <p:pic>
        <p:nvPicPr>
          <p:cNvPr id="3" name="Picture 2">
            <a:extLst>
              <a:ext uri="{FF2B5EF4-FFF2-40B4-BE49-F238E27FC236}">
                <a16:creationId xmlns:a16="http://schemas.microsoft.com/office/drawing/2014/main" id="{FE6CBBCA-9098-44FB-9B8F-6104F0E73D40}"/>
              </a:ext>
            </a:extLst>
          </p:cNvPr>
          <p:cNvPicPr>
            <a:picLocks noChangeAspect="1"/>
          </p:cNvPicPr>
          <p:nvPr/>
        </p:nvPicPr>
        <p:blipFill>
          <a:blip r:embed="rId3"/>
          <a:stretch>
            <a:fillRect/>
          </a:stretch>
        </p:blipFill>
        <p:spPr>
          <a:xfrm>
            <a:off x="5410200" y="1417638"/>
            <a:ext cx="5429730" cy="4449762"/>
          </a:xfrm>
          <a:prstGeom prst="rect">
            <a:avLst/>
          </a:prstGeom>
        </p:spPr>
      </p:pic>
      <p:sp>
        <p:nvSpPr>
          <p:cNvPr id="9" name="TextBox 8">
            <a:extLst>
              <a:ext uri="{FF2B5EF4-FFF2-40B4-BE49-F238E27FC236}">
                <a16:creationId xmlns:a16="http://schemas.microsoft.com/office/drawing/2014/main" id="{1D25385F-6E9B-4969-9D7F-5ADBF9445189}"/>
              </a:ext>
            </a:extLst>
          </p:cNvPr>
          <p:cNvSpPr txBox="1"/>
          <p:nvPr/>
        </p:nvSpPr>
        <p:spPr>
          <a:xfrm>
            <a:off x="533400" y="2090172"/>
            <a:ext cx="464820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ill Sans MT" panose="020B0502020104020203" pitchFamily="34" charset="0"/>
              </a:rPr>
              <a:t>Teachers</a:t>
            </a:r>
          </a:p>
          <a:p>
            <a:pPr marL="457200" indent="-457200">
              <a:buFont typeface="Arial" panose="020B0604020202020204" pitchFamily="34" charset="0"/>
              <a:buChar char="•"/>
            </a:pPr>
            <a:r>
              <a:rPr lang="en-US" sz="2800" dirty="0">
                <a:latin typeface="Gill Sans MT" panose="020B0502020104020203" pitchFamily="34" charset="0"/>
              </a:rPr>
              <a:t>Parents</a:t>
            </a:r>
          </a:p>
          <a:p>
            <a:pPr marL="457200" indent="-457200">
              <a:buFont typeface="Arial" panose="020B0604020202020204" pitchFamily="34" charset="0"/>
              <a:buChar char="•"/>
            </a:pPr>
            <a:r>
              <a:rPr lang="en-US" sz="2800" dirty="0">
                <a:latin typeface="Gill Sans MT" panose="020B0502020104020203" pitchFamily="34" charset="0"/>
              </a:rPr>
              <a:t>Students</a:t>
            </a:r>
          </a:p>
          <a:p>
            <a:pPr marL="457200" indent="-457200">
              <a:buFont typeface="Arial" panose="020B0604020202020204" pitchFamily="34" charset="0"/>
              <a:buChar char="•"/>
            </a:pPr>
            <a:r>
              <a:rPr lang="en-US" sz="2800" dirty="0">
                <a:latin typeface="Gill Sans MT" panose="020B0502020104020203" pitchFamily="34" charset="0"/>
              </a:rPr>
              <a:t>School leaders selected participants</a:t>
            </a:r>
          </a:p>
          <a:p>
            <a:pPr marL="457200" indent="-457200">
              <a:buFont typeface="Arial" panose="020B0604020202020204" pitchFamily="34" charset="0"/>
              <a:buChar char="•"/>
            </a:pPr>
            <a:r>
              <a:rPr lang="en-US" sz="2800" dirty="0">
                <a:latin typeface="Gill Sans MT" panose="020B0502020104020203" pitchFamily="34" charset="0"/>
              </a:rPr>
              <a:t>Representative sample</a:t>
            </a:r>
          </a:p>
        </p:txBody>
      </p:sp>
    </p:spTree>
    <p:extLst>
      <p:ext uri="{BB962C8B-B14F-4D97-AF65-F5344CB8AC3E}">
        <p14:creationId xmlns:p14="http://schemas.microsoft.com/office/powerpoint/2010/main" val="3496858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4E3B-C4EA-4080-84C2-77BD7A14CFF5}"/>
              </a:ext>
            </a:extLst>
          </p:cNvPr>
          <p:cNvSpPr>
            <a:spLocks noGrp="1"/>
          </p:cNvSpPr>
          <p:nvPr>
            <p:ph type="title"/>
          </p:nvPr>
        </p:nvSpPr>
        <p:spPr/>
        <p:txBody>
          <a:bodyPr>
            <a:normAutofit/>
          </a:bodyPr>
          <a:lstStyle/>
          <a:p>
            <a:r>
              <a:rPr lang="en-US" dirty="0"/>
              <a:t>From the mouths of teachers …</a:t>
            </a:r>
          </a:p>
        </p:txBody>
      </p:sp>
      <p:sp>
        <p:nvSpPr>
          <p:cNvPr id="3" name="Rectangle 2">
            <a:extLst>
              <a:ext uri="{FF2B5EF4-FFF2-40B4-BE49-F238E27FC236}">
                <a16:creationId xmlns:a16="http://schemas.microsoft.com/office/drawing/2014/main" id="{49081B29-5CCF-4877-8589-F3E54285E2C4}"/>
              </a:ext>
            </a:extLst>
          </p:cNvPr>
          <p:cNvSpPr/>
          <p:nvPr/>
        </p:nvSpPr>
        <p:spPr>
          <a:xfrm>
            <a:off x="1447800" y="1755421"/>
            <a:ext cx="8915400" cy="1181221"/>
          </a:xfrm>
          <a:prstGeom prst="rect">
            <a:avLst/>
          </a:prstGeom>
        </p:spPr>
        <p:txBody>
          <a:bodyPr wrap="square">
            <a:spAutoFit/>
          </a:bodyPr>
          <a:lstStyle/>
          <a:p>
            <a:pPr>
              <a:lnSpc>
                <a:spcPct val="115000"/>
              </a:lnSpc>
            </a:pPr>
            <a:r>
              <a:rPr lang="en-US" sz="3200" i="1" dirty="0">
                <a:latin typeface="Gill Sans MT" panose="020B0502020104020203" pitchFamily="34" charset="0"/>
                <a:ea typeface="Calibri" panose="020F0502020204030204" pitchFamily="34" charset="0"/>
                <a:cs typeface="Times New Roman" panose="02020603050405020304" pitchFamily="18" charset="0"/>
              </a:rPr>
              <a:t>It’s easier for me to relate to our kids because I’m Latino and can switch languages—speak to them in Spanish. </a:t>
            </a:r>
            <a:endParaRPr lang="en-US" sz="3200"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EC40176-3400-479F-A9DE-57CB8BD87B9E}"/>
              </a:ext>
            </a:extLst>
          </p:cNvPr>
          <p:cNvSpPr/>
          <p:nvPr/>
        </p:nvSpPr>
        <p:spPr>
          <a:xfrm>
            <a:off x="762000" y="3274425"/>
            <a:ext cx="10591800" cy="2036198"/>
          </a:xfrm>
          <a:prstGeom prst="rect">
            <a:avLst/>
          </a:prstGeom>
        </p:spPr>
        <p:txBody>
          <a:bodyPr wrap="square">
            <a:spAutoFit/>
          </a:bodyPr>
          <a:lstStyle/>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We have blurred boundaries here.  In the Latino community, there are consequences for your behavior.  But, we don’t handle our own business.   There are more rules at home and our school culture has fewer rules.  At school, they’re allowed to get in trouble a lot.  But, not at home.</a:t>
            </a:r>
            <a:endParaRPr lang="en-US" sz="2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66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BFE7-217D-4663-97C9-6882B2FBBA0A}"/>
              </a:ext>
            </a:extLst>
          </p:cNvPr>
          <p:cNvSpPr>
            <a:spLocks noGrp="1"/>
          </p:cNvSpPr>
          <p:nvPr>
            <p:ph type="title"/>
          </p:nvPr>
        </p:nvSpPr>
        <p:spPr/>
        <p:txBody>
          <a:bodyPr/>
          <a:lstStyle/>
          <a:p>
            <a:r>
              <a:rPr lang="en-US" dirty="0"/>
              <a:t>“Some students …”</a:t>
            </a:r>
          </a:p>
        </p:txBody>
      </p:sp>
      <p:sp>
        <p:nvSpPr>
          <p:cNvPr id="3" name="Rectangle 2">
            <a:extLst>
              <a:ext uri="{FF2B5EF4-FFF2-40B4-BE49-F238E27FC236}">
                <a16:creationId xmlns:a16="http://schemas.microsoft.com/office/drawing/2014/main" id="{6BE33F1E-DB36-4EBA-95F2-A02424D96B0E}"/>
              </a:ext>
            </a:extLst>
          </p:cNvPr>
          <p:cNvSpPr/>
          <p:nvPr/>
        </p:nvSpPr>
        <p:spPr>
          <a:xfrm>
            <a:off x="1143000" y="1641793"/>
            <a:ext cx="9296400" cy="1540678"/>
          </a:xfrm>
          <a:prstGeom prst="rect">
            <a:avLst/>
          </a:prstGeom>
        </p:spPr>
        <p:txBody>
          <a:bodyPr wrap="square">
            <a:spAutoFit/>
          </a:bodyPr>
          <a:lstStyle/>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Some students have “</a:t>
            </a:r>
            <a:r>
              <a:rPr lang="en-US" sz="2800" i="1" u="sng" dirty="0">
                <a:latin typeface="Gill Sans MT" panose="020B0502020104020203" pitchFamily="34" charset="0"/>
                <a:ea typeface="Calibri" panose="020F0502020204030204" pitchFamily="34" charset="0"/>
                <a:cs typeface="Times New Roman" panose="02020603050405020304" pitchFamily="18" charset="0"/>
              </a:rPr>
              <a:t>preferred adults</a:t>
            </a:r>
            <a:r>
              <a:rPr lang="en-US" sz="2800" i="1" dirty="0">
                <a:latin typeface="Gill Sans MT" panose="020B0502020104020203" pitchFamily="34" charset="0"/>
                <a:ea typeface="Calibri" panose="020F0502020204030204" pitchFamily="34" charset="0"/>
                <a:cs typeface="Times New Roman" panose="02020603050405020304" pitchFamily="18" charset="0"/>
              </a:rPr>
              <a:t>” in the office.  And, that undermines our classrooms.  We start to accept more acting out behaviors in classrooms.</a:t>
            </a:r>
            <a:endParaRPr lang="en-US" sz="2800" dirty="0">
              <a:latin typeface="Gill Sans MT" panose="020B0502020104020203"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0AC6225-B8E4-4E66-84C3-97797D118B41}"/>
              </a:ext>
            </a:extLst>
          </p:cNvPr>
          <p:cNvSpPr/>
          <p:nvPr/>
        </p:nvSpPr>
        <p:spPr>
          <a:xfrm>
            <a:off x="3522151" y="3732680"/>
            <a:ext cx="7812601" cy="1758495"/>
          </a:xfrm>
          <a:prstGeom prst="rect">
            <a:avLst/>
          </a:prstGeom>
        </p:spPr>
        <p:txBody>
          <a:bodyPr wrap="square">
            <a:spAutoFit/>
          </a:bodyPr>
          <a:lstStyle/>
          <a:p>
            <a:pPr>
              <a:lnSpc>
                <a:spcPct val="115000"/>
              </a:lnSpc>
            </a:pPr>
            <a:r>
              <a:rPr lang="en-US" sz="2400" i="1" dirty="0">
                <a:latin typeface="Gill Sans MT" panose="020B0502020104020203" pitchFamily="34" charset="0"/>
                <a:ea typeface="Calibri" panose="020F0502020204030204" pitchFamily="34" charset="0"/>
                <a:cs typeface="Times New Roman" panose="02020603050405020304" pitchFamily="18" charset="0"/>
              </a:rPr>
              <a:t>We have equity issues here.  Some kids don’t have a computer at home.  It’s hard to prescribe the same thing for all schools.  </a:t>
            </a:r>
            <a:r>
              <a:rPr lang="en-US" sz="2400" dirty="0">
                <a:latin typeface="Gill Sans MT" panose="020B0502020104020203" pitchFamily="34" charset="0"/>
                <a:ea typeface="Calibri" panose="020F0502020204030204" pitchFamily="34" charset="0"/>
                <a:cs typeface="Times New Roman" panose="02020603050405020304" pitchFamily="18" charset="0"/>
              </a:rPr>
              <a:t>[District does this]  </a:t>
            </a:r>
            <a:r>
              <a:rPr lang="en-US" sz="2400" i="1" dirty="0">
                <a:latin typeface="Gill Sans MT" panose="020B0502020104020203" pitchFamily="34" charset="0"/>
                <a:ea typeface="Calibri" panose="020F0502020204030204" pitchFamily="34" charset="0"/>
                <a:cs typeface="Times New Roman" panose="02020603050405020304" pitchFamily="18" charset="0"/>
              </a:rPr>
              <a:t>We have a diverse population and one-size does not fit all.</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41DF3B0-06C3-4ACC-BD1E-1D5E767CDC26}"/>
              </a:ext>
            </a:extLst>
          </p:cNvPr>
          <p:cNvPicPr>
            <a:picLocks noChangeAspect="1"/>
          </p:cNvPicPr>
          <p:nvPr/>
        </p:nvPicPr>
        <p:blipFill>
          <a:blip r:embed="rId3"/>
          <a:stretch>
            <a:fillRect/>
          </a:stretch>
        </p:blipFill>
        <p:spPr>
          <a:xfrm>
            <a:off x="762000" y="3675529"/>
            <a:ext cx="2466975" cy="1847850"/>
          </a:xfrm>
          <a:prstGeom prst="rect">
            <a:avLst/>
          </a:prstGeom>
        </p:spPr>
      </p:pic>
      <p:sp>
        <p:nvSpPr>
          <p:cNvPr id="6" name="TextBox 5">
            <a:extLst>
              <a:ext uri="{FF2B5EF4-FFF2-40B4-BE49-F238E27FC236}">
                <a16:creationId xmlns:a16="http://schemas.microsoft.com/office/drawing/2014/main" id="{FC960686-BB1B-429B-9FF3-4F55C755050D}"/>
              </a:ext>
            </a:extLst>
          </p:cNvPr>
          <p:cNvSpPr txBox="1"/>
          <p:nvPr/>
        </p:nvSpPr>
        <p:spPr>
          <a:xfrm>
            <a:off x="944558" y="4114800"/>
            <a:ext cx="2101857" cy="769441"/>
          </a:xfrm>
          <a:prstGeom prst="rect">
            <a:avLst/>
          </a:prstGeom>
          <a:noFill/>
        </p:spPr>
        <p:txBody>
          <a:bodyPr wrap="none" rtlCol="0">
            <a:spAutoFit/>
          </a:bodyPr>
          <a:lstStyle/>
          <a:p>
            <a:r>
              <a:rPr lang="en-US" sz="4400" dirty="0">
                <a:solidFill>
                  <a:schemeClr val="bg1"/>
                </a:solidFill>
                <a:latin typeface="Gill Sans MT" panose="020B0502020104020203" pitchFamily="34" charset="0"/>
              </a:rPr>
              <a:t>H O P E</a:t>
            </a:r>
          </a:p>
        </p:txBody>
      </p:sp>
    </p:spTree>
    <p:extLst>
      <p:ext uri="{BB962C8B-B14F-4D97-AF65-F5344CB8AC3E}">
        <p14:creationId xmlns:p14="http://schemas.microsoft.com/office/powerpoint/2010/main" val="338202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Our Presenters</a:t>
            </a:r>
          </a:p>
        </p:txBody>
      </p:sp>
      <p:sp>
        <p:nvSpPr>
          <p:cNvPr id="5" name="Rectangle 4">
            <a:extLst>
              <a:ext uri="{FF2B5EF4-FFF2-40B4-BE49-F238E27FC236}">
                <a16:creationId xmlns:a16="http://schemas.microsoft.com/office/drawing/2014/main" id="{7F64172D-1899-4A98-B948-8FF00C4BC8DB}"/>
              </a:ext>
            </a:extLst>
          </p:cNvPr>
          <p:cNvSpPr/>
          <p:nvPr/>
        </p:nvSpPr>
        <p:spPr>
          <a:xfrm>
            <a:off x="581247" y="1752600"/>
            <a:ext cx="6096000" cy="3336298"/>
          </a:xfrm>
          <a:prstGeom prst="rect">
            <a:avLst/>
          </a:prstGeom>
        </p:spPr>
        <p:txBody>
          <a:bodyPr>
            <a:spAutoFit/>
          </a:bodyPr>
          <a:lstStyle/>
          <a:p>
            <a:pPr>
              <a:lnSpc>
                <a:spcPct val="90000"/>
              </a:lnSpc>
              <a:spcAft>
                <a:spcPts val="600"/>
              </a:spcAft>
            </a:pPr>
            <a:r>
              <a:rPr lang="en-US" sz="2400" b="1" dirty="0">
                <a:latin typeface="Gill Sans MT" panose="020B0502020104020203" pitchFamily="34" charset="0"/>
              </a:rPr>
              <a:t>Dr. Lisa Jones</a:t>
            </a:r>
            <a:endParaRPr lang="en-US" sz="2400" dirty="0">
              <a:latin typeface="Gill Sans MT" panose="020B0502020104020203" pitchFamily="34" charset="0"/>
            </a:endParaRPr>
          </a:p>
          <a:p>
            <a:pPr>
              <a:lnSpc>
                <a:spcPct val="90000"/>
              </a:lnSpc>
              <a:spcAft>
                <a:spcPts val="600"/>
              </a:spcAft>
            </a:pPr>
            <a:r>
              <a:rPr lang="en-US" sz="2400" dirty="0">
                <a:latin typeface="Gill Sans MT" panose="020B0502020104020203" pitchFamily="34" charset="0"/>
              </a:rPr>
              <a:t>Managing Researcher</a:t>
            </a:r>
          </a:p>
          <a:p>
            <a:pPr>
              <a:lnSpc>
                <a:spcPct val="90000"/>
              </a:lnSpc>
              <a:spcAft>
                <a:spcPts val="600"/>
              </a:spcAft>
            </a:pPr>
            <a:r>
              <a:rPr lang="en-US" sz="2400" dirty="0">
                <a:latin typeface="Gill Sans MT" panose="020B0502020104020203" pitchFamily="34" charset="0"/>
              </a:rPr>
              <a:t>McREL International</a:t>
            </a:r>
          </a:p>
          <a:p>
            <a:pPr>
              <a:lnSpc>
                <a:spcPct val="90000"/>
              </a:lnSpc>
              <a:spcAft>
                <a:spcPts val="600"/>
              </a:spcAft>
            </a:pPr>
            <a:endParaRPr lang="en-US" sz="2000" dirty="0">
              <a:latin typeface="Gill Sans MT" panose="020B0502020104020203" pitchFamily="34" charset="0"/>
            </a:endParaRPr>
          </a:p>
          <a:p>
            <a:pPr>
              <a:lnSpc>
                <a:spcPct val="90000"/>
              </a:lnSpc>
              <a:spcAft>
                <a:spcPts val="600"/>
              </a:spcAft>
            </a:pPr>
            <a:r>
              <a:rPr lang="en-US" sz="2000" dirty="0">
                <a:latin typeface="Gill Sans MT" panose="020B0502020104020203" pitchFamily="34" charset="0"/>
              </a:rPr>
              <a:t>Dr. Jones is a Managing Researcher in the Denver office. She holds a Ph.D. and M.A in Organizational Leadership, Policy and Development (formerly </a:t>
            </a:r>
            <a:r>
              <a:rPr lang="en-US" sz="2000" i="1" dirty="0">
                <a:latin typeface="Gill Sans MT" panose="020B0502020104020203" pitchFamily="34" charset="0"/>
              </a:rPr>
              <a:t>Educational Policy and Administration</a:t>
            </a:r>
            <a:r>
              <a:rPr lang="en-US" sz="2000" dirty="0">
                <a:latin typeface="Gill Sans MT" panose="020B0502020104020203" pitchFamily="34" charset="0"/>
              </a:rPr>
              <a:t>) and a B.A. in Psychology from the University of Minnesota.  Dr. Jones minored in Educational Psychology as a Ph.D. student.</a:t>
            </a:r>
            <a:endParaRPr lang="en-US" sz="2000" dirty="0">
              <a:latin typeface="Gill Sans MT" panose="020B0502020104020203" pitchFamily="34" charset="0"/>
              <a:cs typeface="Calibri"/>
            </a:endParaRPr>
          </a:p>
        </p:txBody>
      </p:sp>
      <p:pic>
        <p:nvPicPr>
          <p:cNvPr id="6" name="Picture 5">
            <a:extLst>
              <a:ext uri="{FF2B5EF4-FFF2-40B4-BE49-F238E27FC236}">
                <a16:creationId xmlns:a16="http://schemas.microsoft.com/office/drawing/2014/main" id="{242F536D-1E49-4743-8710-F72DA5E3B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27" b="18602"/>
          <a:stretch/>
        </p:blipFill>
        <p:spPr>
          <a:xfrm>
            <a:off x="6553200" y="0"/>
            <a:ext cx="5639761" cy="612648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8208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193A-4884-40E3-BAD4-EDBB08947039}"/>
              </a:ext>
            </a:extLst>
          </p:cNvPr>
          <p:cNvSpPr>
            <a:spLocks noGrp="1"/>
          </p:cNvSpPr>
          <p:nvPr>
            <p:ph type="title"/>
          </p:nvPr>
        </p:nvSpPr>
        <p:spPr/>
        <p:txBody>
          <a:bodyPr/>
          <a:lstStyle/>
          <a:p>
            <a:r>
              <a:rPr lang="en-US" dirty="0"/>
              <a:t>“I Go to the Ghetto School”</a:t>
            </a:r>
          </a:p>
        </p:txBody>
      </p:sp>
      <p:sp>
        <p:nvSpPr>
          <p:cNvPr id="3" name="Rectangle 2">
            <a:extLst>
              <a:ext uri="{FF2B5EF4-FFF2-40B4-BE49-F238E27FC236}">
                <a16:creationId xmlns:a16="http://schemas.microsoft.com/office/drawing/2014/main" id="{16D6D493-8374-496D-94A8-D5A2A16F6707}"/>
              </a:ext>
            </a:extLst>
          </p:cNvPr>
          <p:cNvSpPr/>
          <p:nvPr/>
        </p:nvSpPr>
        <p:spPr>
          <a:xfrm>
            <a:off x="685800" y="2163140"/>
            <a:ext cx="10515600" cy="2531719"/>
          </a:xfrm>
          <a:prstGeom prst="rect">
            <a:avLst/>
          </a:prstGeom>
        </p:spPr>
        <p:txBody>
          <a:bodyPr wrap="square">
            <a:spAutoFit/>
          </a:bodyPr>
          <a:lstStyle/>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We have to find a way to acknowledge what kids experience outside of here, without making excuses for behavior.  </a:t>
            </a:r>
            <a:r>
              <a:rPr lang="en-US" sz="2800" i="1" u="sng" dirty="0">
                <a:latin typeface="Gill Sans MT" panose="020B0502020104020203" pitchFamily="34" charset="0"/>
                <a:ea typeface="Calibri" panose="020F0502020204030204" pitchFamily="34" charset="0"/>
                <a:cs typeface="Times New Roman" panose="02020603050405020304" pitchFamily="18" charset="0"/>
              </a:rPr>
              <a:t>We need to guard against them hearing what we say about them</a:t>
            </a:r>
            <a:r>
              <a:rPr lang="en-US" sz="2800" i="1" dirty="0">
                <a:latin typeface="Gill Sans MT" panose="020B0502020104020203" pitchFamily="34" charset="0"/>
                <a:ea typeface="Calibri" panose="020F0502020204030204" pitchFamily="34" charset="0"/>
                <a:cs typeface="Times New Roman" panose="02020603050405020304" pitchFamily="18" charset="0"/>
              </a:rPr>
              <a:t>.  They hear what we think about them.  ‘Oh – you’re at Lincoln.  At the Ghetto School.’  Some kids proudly say, ‘I go to the Ghetto School.’</a:t>
            </a:r>
            <a:endParaRPr lang="en-US" sz="2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518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3F74-9FD0-4DE5-AFFA-48BBBE39AA7C}"/>
              </a:ext>
            </a:extLst>
          </p:cNvPr>
          <p:cNvSpPr>
            <a:spLocks noGrp="1"/>
          </p:cNvSpPr>
          <p:nvPr>
            <p:ph type="title"/>
          </p:nvPr>
        </p:nvSpPr>
        <p:spPr>
          <a:xfrm>
            <a:off x="609600" y="253373"/>
            <a:ext cx="10972800" cy="1143000"/>
          </a:xfrm>
        </p:spPr>
        <p:txBody>
          <a:bodyPr>
            <a:normAutofit fontScale="90000"/>
          </a:bodyPr>
          <a:lstStyle/>
          <a:p>
            <a:r>
              <a:rPr lang="en-US" dirty="0"/>
              <a:t>Students:  “I’m bilingual and I don’t get why I have to take Spanish!” (Latino)</a:t>
            </a:r>
          </a:p>
        </p:txBody>
      </p:sp>
      <p:sp>
        <p:nvSpPr>
          <p:cNvPr id="3" name="Rectangle 2">
            <a:extLst>
              <a:ext uri="{FF2B5EF4-FFF2-40B4-BE49-F238E27FC236}">
                <a16:creationId xmlns:a16="http://schemas.microsoft.com/office/drawing/2014/main" id="{7B7E4892-216F-497F-AE9A-5C115186016F}"/>
              </a:ext>
            </a:extLst>
          </p:cNvPr>
          <p:cNvSpPr/>
          <p:nvPr/>
        </p:nvSpPr>
        <p:spPr>
          <a:xfrm>
            <a:off x="1219200" y="1950510"/>
            <a:ext cx="4495800" cy="2531719"/>
          </a:xfrm>
          <a:prstGeom prst="rect">
            <a:avLst/>
          </a:prstGeom>
        </p:spPr>
        <p:txBody>
          <a:bodyPr wrap="square">
            <a:spAutoFit/>
          </a:bodyPr>
          <a:lstStyle/>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We have to take Spanish and a lot of kids don’t like it.  I want to take French or German, but I have to take Spanish.  </a:t>
            </a:r>
            <a:r>
              <a:rPr lang="en-US" sz="2800" dirty="0">
                <a:latin typeface="Gill Sans MT" panose="020B0502020104020203" pitchFamily="34" charset="0"/>
                <a:ea typeface="Calibri" panose="020F0502020204030204" pitchFamily="34" charset="0"/>
                <a:cs typeface="Times New Roman" panose="02020603050405020304" pitchFamily="18" charset="0"/>
              </a:rPr>
              <a:t>(White Female)</a:t>
            </a:r>
            <a:endParaRPr lang="en-US" sz="2800" dirty="0">
              <a:effectLst/>
              <a:latin typeface="Gill Sans MT" panose="020B0502020104020203"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9CB478C-B298-4D25-A586-6EA6BE43720E}"/>
              </a:ext>
            </a:extLst>
          </p:cNvPr>
          <p:cNvPicPr>
            <a:picLocks noChangeAspect="1"/>
          </p:cNvPicPr>
          <p:nvPr/>
        </p:nvPicPr>
        <p:blipFill>
          <a:blip r:embed="rId3"/>
          <a:stretch>
            <a:fillRect/>
          </a:stretch>
        </p:blipFill>
        <p:spPr>
          <a:xfrm>
            <a:off x="6100482" y="1663005"/>
            <a:ext cx="4495800" cy="3213795"/>
          </a:xfrm>
          <a:prstGeom prst="rect">
            <a:avLst/>
          </a:prstGeom>
        </p:spPr>
      </p:pic>
      <p:sp>
        <p:nvSpPr>
          <p:cNvPr id="5" name="Rectangle 4">
            <a:extLst>
              <a:ext uri="{FF2B5EF4-FFF2-40B4-BE49-F238E27FC236}">
                <a16:creationId xmlns:a16="http://schemas.microsoft.com/office/drawing/2014/main" id="{DA7786AF-81BE-4FD7-8A7A-F8DDF7420C59}"/>
              </a:ext>
            </a:extLst>
          </p:cNvPr>
          <p:cNvSpPr/>
          <p:nvPr/>
        </p:nvSpPr>
        <p:spPr>
          <a:xfrm>
            <a:off x="990600" y="4876800"/>
            <a:ext cx="9906000" cy="954107"/>
          </a:xfrm>
          <a:prstGeom prst="rect">
            <a:avLst/>
          </a:prstGeom>
        </p:spPr>
        <p:txBody>
          <a:bodyPr wrap="square">
            <a:spAutoFit/>
          </a:bodyPr>
          <a:lstStyle/>
          <a:p>
            <a:r>
              <a:rPr lang="en-US" sz="2800" i="1" dirty="0">
                <a:latin typeface="Gill Sans MT" panose="020B0502020104020203" pitchFamily="34" charset="0"/>
                <a:ea typeface="Calibri" panose="020F0502020204030204" pitchFamily="34" charset="0"/>
              </a:rPr>
              <a:t>Spanish is required as an encore class.  Some students think it’s super stressful and they skip class.   </a:t>
            </a:r>
            <a:r>
              <a:rPr lang="en-US" sz="2800" dirty="0">
                <a:latin typeface="Gill Sans MT" panose="020B0502020104020203" pitchFamily="34" charset="0"/>
                <a:ea typeface="Calibri" panose="020F0502020204030204" pitchFamily="34" charset="0"/>
              </a:rPr>
              <a:t>(White Female)</a:t>
            </a:r>
            <a:endParaRPr lang="en-US" sz="2800" dirty="0">
              <a:latin typeface="Gill Sans MT" panose="020B0502020104020203" pitchFamily="34" charset="0"/>
            </a:endParaRPr>
          </a:p>
        </p:txBody>
      </p:sp>
    </p:spTree>
    <p:extLst>
      <p:ext uri="{BB962C8B-B14F-4D97-AF65-F5344CB8AC3E}">
        <p14:creationId xmlns:p14="http://schemas.microsoft.com/office/powerpoint/2010/main" val="3000696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8828-4713-40CE-88C5-12ACE04A0D63}"/>
              </a:ext>
            </a:extLst>
          </p:cNvPr>
          <p:cNvSpPr>
            <a:spLocks noGrp="1"/>
          </p:cNvSpPr>
          <p:nvPr>
            <p:ph type="title"/>
          </p:nvPr>
        </p:nvSpPr>
        <p:spPr/>
        <p:txBody>
          <a:bodyPr/>
          <a:lstStyle/>
          <a:p>
            <a:r>
              <a:rPr lang="en-US" dirty="0"/>
              <a:t>Compassion? Or, Racism?</a:t>
            </a:r>
          </a:p>
        </p:txBody>
      </p:sp>
      <p:sp>
        <p:nvSpPr>
          <p:cNvPr id="3" name="Rectangle 2">
            <a:extLst>
              <a:ext uri="{FF2B5EF4-FFF2-40B4-BE49-F238E27FC236}">
                <a16:creationId xmlns:a16="http://schemas.microsoft.com/office/drawing/2014/main" id="{B1700F54-2EA6-4828-8C61-73B5F6C220FD}"/>
              </a:ext>
            </a:extLst>
          </p:cNvPr>
          <p:cNvSpPr/>
          <p:nvPr/>
        </p:nvSpPr>
        <p:spPr>
          <a:xfrm>
            <a:off x="748554" y="1705772"/>
            <a:ext cx="3810000" cy="3446456"/>
          </a:xfrm>
          <a:prstGeom prst="rect">
            <a:avLst/>
          </a:prstGeom>
        </p:spPr>
        <p:txBody>
          <a:bodyPr wrap="square">
            <a:spAutoFit/>
          </a:bodyPr>
          <a:lstStyle/>
          <a:p>
            <a:pPr>
              <a:lnSpc>
                <a:spcPct val="115000"/>
              </a:lnSpc>
            </a:pPr>
            <a:r>
              <a:rPr lang="en-US" sz="3200" i="1" dirty="0">
                <a:latin typeface="Gill Sans MT" panose="020B0502020104020203" pitchFamily="34" charset="0"/>
                <a:ea typeface="Calibri" panose="020F0502020204030204" pitchFamily="34" charset="0"/>
                <a:cs typeface="Times New Roman" panose="02020603050405020304" pitchFamily="18" charset="0"/>
              </a:rPr>
              <a:t>Usually kids that act that way have stuff at home that they’re struggling with.  But, they don’t need to act mean to everyone.</a:t>
            </a:r>
          </a:p>
        </p:txBody>
      </p:sp>
      <p:pic>
        <p:nvPicPr>
          <p:cNvPr id="4" name="Picture 3">
            <a:extLst>
              <a:ext uri="{FF2B5EF4-FFF2-40B4-BE49-F238E27FC236}">
                <a16:creationId xmlns:a16="http://schemas.microsoft.com/office/drawing/2014/main" id="{A636B9E2-20EF-4BA4-A420-21E8F1948F77}"/>
              </a:ext>
            </a:extLst>
          </p:cNvPr>
          <p:cNvPicPr>
            <a:picLocks noChangeAspect="1"/>
          </p:cNvPicPr>
          <p:nvPr/>
        </p:nvPicPr>
        <p:blipFill>
          <a:blip r:embed="rId3"/>
          <a:stretch>
            <a:fillRect/>
          </a:stretch>
        </p:blipFill>
        <p:spPr>
          <a:xfrm>
            <a:off x="7772400" y="2362200"/>
            <a:ext cx="4121972" cy="2447412"/>
          </a:xfrm>
          <a:prstGeom prst="rect">
            <a:avLst/>
          </a:prstGeom>
        </p:spPr>
      </p:pic>
      <p:pic>
        <p:nvPicPr>
          <p:cNvPr id="5" name="Picture 4">
            <a:extLst>
              <a:ext uri="{FF2B5EF4-FFF2-40B4-BE49-F238E27FC236}">
                <a16:creationId xmlns:a16="http://schemas.microsoft.com/office/drawing/2014/main" id="{9631E73E-83B5-4543-A509-80E2A97B0F66}"/>
              </a:ext>
            </a:extLst>
          </p:cNvPr>
          <p:cNvPicPr>
            <a:picLocks noChangeAspect="1"/>
          </p:cNvPicPr>
          <p:nvPr/>
        </p:nvPicPr>
        <p:blipFill>
          <a:blip r:embed="rId4"/>
          <a:stretch>
            <a:fillRect/>
          </a:stretch>
        </p:blipFill>
        <p:spPr>
          <a:xfrm>
            <a:off x="4308439" y="2477570"/>
            <a:ext cx="3325009" cy="2216672"/>
          </a:xfrm>
          <a:prstGeom prst="rect">
            <a:avLst/>
          </a:prstGeom>
        </p:spPr>
      </p:pic>
    </p:spTree>
    <p:extLst>
      <p:ext uri="{BB962C8B-B14F-4D97-AF65-F5344CB8AC3E}">
        <p14:creationId xmlns:p14="http://schemas.microsoft.com/office/powerpoint/2010/main" val="272689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6B6D-620E-4AF2-8955-2F1E3E9582CD}"/>
              </a:ext>
            </a:extLst>
          </p:cNvPr>
          <p:cNvSpPr>
            <a:spLocks noGrp="1"/>
          </p:cNvSpPr>
          <p:nvPr>
            <p:ph type="title"/>
          </p:nvPr>
        </p:nvSpPr>
        <p:spPr/>
        <p:txBody>
          <a:bodyPr/>
          <a:lstStyle/>
          <a:p>
            <a:r>
              <a:rPr lang="en-US" dirty="0"/>
              <a:t>Parents’ / Guardians’ Perceptions</a:t>
            </a:r>
          </a:p>
        </p:txBody>
      </p:sp>
      <p:sp>
        <p:nvSpPr>
          <p:cNvPr id="3" name="Rectangle 2">
            <a:extLst>
              <a:ext uri="{FF2B5EF4-FFF2-40B4-BE49-F238E27FC236}">
                <a16:creationId xmlns:a16="http://schemas.microsoft.com/office/drawing/2014/main" id="{4BA0787B-400E-4353-8135-8D4499BACDFA}"/>
              </a:ext>
            </a:extLst>
          </p:cNvPr>
          <p:cNvSpPr/>
          <p:nvPr/>
        </p:nvSpPr>
        <p:spPr>
          <a:xfrm>
            <a:off x="1066800" y="1676400"/>
            <a:ext cx="9601200" cy="954107"/>
          </a:xfrm>
          <a:prstGeom prst="rect">
            <a:avLst/>
          </a:prstGeom>
        </p:spPr>
        <p:txBody>
          <a:bodyPr wrap="square">
            <a:spAutoFit/>
          </a:bodyPr>
          <a:lstStyle/>
          <a:p>
            <a:r>
              <a:rPr lang="en-US" sz="2800" i="1" dirty="0">
                <a:latin typeface="Gill Sans MT" panose="020B0502020104020203" pitchFamily="34" charset="0"/>
                <a:ea typeface="Calibri" panose="020F0502020204030204" pitchFamily="34" charset="0"/>
              </a:rPr>
              <a:t>I want my daughter to learn more English in school and be successful in life. </a:t>
            </a:r>
            <a:endParaRPr lang="en-US" sz="2800" dirty="0">
              <a:latin typeface="Gill Sans MT" panose="020B0502020104020203" pitchFamily="34" charset="0"/>
            </a:endParaRPr>
          </a:p>
        </p:txBody>
      </p:sp>
      <p:sp>
        <p:nvSpPr>
          <p:cNvPr id="4" name="Rectangle 3">
            <a:extLst>
              <a:ext uri="{FF2B5EF4-FFF2-40B4-BE49-F238E27FC236}">
                <a16:creationId xmlns:a16="http://schemas.microsoft.com/office/drawing/2014/main" id="{2E7EAE9F-EAD5-4960-BF51-4C9463256A16}"/>
              </a:ext>
            </a:extLst>
          </p:cNvPr>
          <p:cNvSpPr/>
          <p:nvPr/>
        </p:nvSpPr>
        <p:spPr>
          <a:xfrm>
            <a:off x="1066800" y="2887738"/>
            <a:ext cx="9448800" cy="954107"/>
          </a:xfrm>
          <a:prstGeom prst="rect">
            <a:avLst/>
          </a:prstGeom>
        </p:spPr>
        <p:txBody>
          <a:bodyPr wrap="square">
            <a:spAutoFit/>
          </a:bodyPr>
          <a:lstStyle/>
          <a:p>
            <a:r>
              <a:rPr lang="en-US" sz="2800" i="1" dirty="0">
                <a:latin typeface="Gill Sans MT" panose="020B0502020104020203" pitchFamily="34" charset="0"/>
                <a:ea typeface="Calibri" panose="020F0502020204030204" pitchFamily="34" charset="0"/>
              </a:rPr>
              <a:t>I want kids to get encouragement from teachers and opportunities for all kids.  I want them to help my child grow. </a:t>
            </a:r>
            <a:endParaRPr lang="en-US" sz="2800" dirty="0">
              <a:latin typeface="Gill Sans MT" panose="020B0502020104020203" pitchFamily="34" charset="0"/>
            </a:endParaRPr>
          </a:p>
        </p:txBody>
      </p:sp>
      <p:sp>
        <p:nvSpPr>
          <p:cNvPr id="5" name="Rectangle 4">
            <a:extLst>
              <a:ext uri="{FF2B5EF4-FFF2-40B4-BE49-F238E27FC236}">
                <a16:creationId xmlns:a16="http://schemas.microsoft.com/office/drawing/2014/main" id="{27F915EC-21F2-443B-A66F-9620CC360344}"/>
              </a:ext>
            </a:extLst>
          </p:cNvPr>
          <p:cNvSpPr/>
          <p:nvPr/>
        </p:nvSpPr>
        <p:spPr>
          <a:xfrm>
            <a:off x="1066800" y="4227494"/>
            <a:ext cx="9601200" cy="1540678"/>
          </a:xfrm>
          <a:prstGeom prst="rect">
            <a:avLst/>
          </a:prstGeom>
        </p:spPr>
        <p:txBody>
          <a:bodyPr wrap="square">
            <a:spAutoFit/>
          </a:bodyPr>
          <a:lstStyle/>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I always communicate by phone.  She asked me what my needs are – family needs – this happened because I’m from out of the country.  The office always asks if the family needs something.</a:t>
            </a:r>
            <a:endParaRPr lang="en-US" sz="2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919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DFDE-8A87-4631-B103-FE4FBEDB6496}"/>
              </a:ext>
            </a:extLst>
          </p:cNvPr>
          <p:cNvSpPr>
            <a:spLocks noGrp="1"/>
          </p:cNvSpPr>
          <p:nvPr>
            <p:ph type="title"/>
          </p:nvPr>
        </p:nvSpPr>
        <p:spPr/>
        <p:txBody>
          <a:bodyPr/>
          <a:lstStyle/>
          <a:p>
            <a:r>
              <a:rPr lang="en-US" dirty="0"/>
              <a:t>Parents Referring Other Parents</a:t>
            </a:r>
          </a:p>
        </p:txBody>
      </p:sp>
      <p:sp>
        <p:nvSpPr>
          <p:cNvPr id="3" name="Rectangle 2">
            <a:extLst>
              <a:ext uri="{FF2B5EF4-FFF2-40B4-BE49-F238E27FC236}">
                <a16:creationId xmlns:a16="http://schemas.microsoft.com/office/drawing/2014/main" id="{610332A0-7670-4458-BABB-EF5FC2DCB0B5}"/>
              </a:ext>
            </a:extLst>
          </p:cNvPr>
          <p:cNvSpPr/>
          <p:nvPr/>
        </p:nvSpPr>
        <p:spPr>
          <a:xfrm>
            <a:off x="634701" y="1905000"/>
            <a:ext cx="10668000" cy="3343223"/>
          </a:xfrm>
          <a:prstGeom prst="rect">
            <a:avLst/>
          </a:prstGeom>
        </p:spPr>
        <p:txBody>
          <a:bodyPr wrap="square">
            <a:spAutoFit/>
          </a:bodyPr>
          <a:lstStyle/>
          <a:p>
            <a:pPr marR="0" lvl="1">
              <a:lnSpc>
                <a:spcPct val="107000"/>
              </a:lnSpc>
              <a:spcBef>
                <a:spcPts val="0"/>
              </a:spcBef>
              <a:spcAft>
                <a:spcPts val="800"/>
              </a:spcAft>
            </a:pPr>
            <a:r>
              <a:rPr lang="en-US" sz="4000" i="1" dirty="0">
                <a:latin typeface="Gill Sans MT" panose="020B0502020104020203" pitchFamily="34" charset="0"/>
                <a:ea typeface="Calibri" panose="020F0502020204030204" pitchFamily="34" charset="0"/>
                <a:cs typeface="Times New Roman" panose="02020603050405020304" pitchFamily="18" charset="0"/>
              </a:rPr>
              <a:t>I have a lot of friends who have said ‘I don’t know if I made the </a:t>
            </a:r>
            <a:r>
              <a:rPr lang="en-US" sz="4000" i="1" u="sng" dirty="0">
                <a:latin typeface="Gill Sans MT" panose="020B0502020104020203" pitchFamily="34" charset="0"/>
                <a:ea typeface="Calibri" panose="020F0502020204030204" pitchFamily="34" charset="0"/>
                <a:cs typeface="Times New Roman" panose="02020603050405020304" pitchFamily="18" charset="0"/>
              </a:rPr>
              <a:t>right choice </a:t>
            </a:r>
            <a:r>
              <a:rPr lang="en-US" sz="4000" i="1" dirty="0">
                <a:latin typeface="Gill Sans MT" panose="020B0502020104020203" pitchFamily="34" charset="0"/>
                <a:ea typeface="Calibri" panose="020F0502020204030204" pitchFamily="34" charset="0"/>
                <a:cs typeface="Times New Roman" panose="02020603050405020304" pitchFamily="18" charset="0"/>
              </a:rPr>
              <a:t>…There are a lot of parents who wish it were stricter…I had one friend who withdrew her child because the language they were using was life-threatening and racist.</a:t>
            </a:r>
            <a:endParaRPr lang="en-US" sz="4000" i="1"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65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7A69-9D0D-4125-A592-0E53180155CE}"/>
              </a:ext>
            </a:extLst>
          </p:cNvPr>
          <p:cNvSpPr>
            <a:spLocks noGrp="1"/>
          </p:cNvSpPr>
          <p:nvPr>
            <p:ph type="title"/>
          </p:nvPr>
        </p:nvSpPr>
        <p:spPr/>
        <p:txBody>
          <a:bodyPr/>
          <a:lstStyle/>
          <a:p>
            <a:r>
              <a:rPr lang="en-US" dirty="0"/>
              <a:t>School Safety</a:t>
            </a:r>
          </a:p>
        </p:txBody>
      </p:sp>
      <p:sp>
        <p:nvSpPr>
          <p:cNvPr id="3" name="Rectangle 2">
            <a:extLst>
              <a:ext uri="{FF2B5EF4-FFF2-40B4-BE49-F238E27FC236}">
                <a16:creationId xmlns:a16="http://schemas.microsoft.com/office/drawing/2014/main" id="{16C83533-CFC7-439D-9777-B488BB0D2A5F}"/>
              </a:ext>
            </a:extLst>
          </p:cNvPr>
          <p:cNvSpPr/>
          <p:nvPr/>
        </p:nvSpPr>
        <p:spPr>
          <a:xfrm>
            <a:off x="838200" y="1408113"/>
            <a:ext cx="10972800" cy="4383123"/>
          </a:xfrm>
          <a:prstGeom prst="rect">
            <a:avLst/>
          </a:prstGeom>
        </p:spPr>
        <p:txBody>
          <a:bodyPr wrap="square">
            <a:spAutoFit/>
          </a:bodyPr>
          <a:lstStyle/>
          <a:p>
            <a:pPr>
              <a:lnSpc>
                <a:spcPct val="115000"/>
              </a:lnSpc>
            </a:pPr>
            <a:r>
              <a:rPr lang="en-US" sz="3200" i="1" dirty="0">
                <a:latin typeface="Gill Sans MT" panose="020B0502020104020203" pitchFamily="34" charset="0"/>
                <a:ea typeface="Calibri" panose="020F0502020204030204" pitchFamily="34" charset="0"/>
                <a:cs typeface="Times New Roman" panose="02020603050405020304" pitchFamily="18" charset="0"/>
              </a:rPr>
              <a:t>Some behavioral staff don’t know what teachers are supposed to do about it.  Some violent stuff my son has seen, and it has affected his perception of the school and his safety.  It’s hard to understand why some kids can be violent and nothing is done about it.</a:t>
            </a:r>
            <a:endParaRPr lang="en-US" sz="3200" dirty="0">
              <a:latin typeface="Gill Sans MT" panose="020B0502020104020203" pitchFamily="34" charset="0"/>
              <a:ea typeface="Calibri" panose="020F0502020204030204" pitchFamily="34" charset="0"/>
              <a:cs typeface="Times New Roman" panose="02020603050405020304" pitchFamily="18" charset="0"/>
            </a:endParaRPr>
          </a:p>
          <a:p>
            <a:pPr>
              <a:lnSpc>
                <a:spcPct val="115000"/>
              </a:lnSpc>
            </a:pPr>
            <a:r>
              <a:rPr lang="en-US" sz="2800" i="1" dirty="0">
                <a:latin typeface="Gill Sans MT" panose="020B0502020104020203" pitchFamily="34" charset="0"/>
                <a:ea typeface="Calibri" panose="020F0502020204030204" pitchFamily="34" charset="0"/>
                <a:cs typeface="Times New Roman" panose="02020603050405020304" pitchFamily="18" charset="0"/>
              </a:rPr>
              <a:t> </a:t>
            </a:r>
            <a:endParaRPr lang="en-US" sz="2800" dirty="0">
              <a:latin typeface="Gill Sans MT" panose="020B0502020104020203" pitchFamily="34" charset="0"/>
              <a:ea typeface="Calibri" panose="020F0502020204030204" pitchFamily="34" charset="0"/>
              <a:cs typeface="Times New Roman" panose="02020603050405020304" pitchFamily="18" charset="0"/>
            </a:endParaRPr>
          </a:p>
          <a:p>
            <a:pPr>
              <a:lnSpc>
                <a:spcPct val="115000"/>
              </a:lnSpc>
            </a:pPr>
            <a:r>
              <a:rPr lang="en-US" sz="3200" i="1" dirty="0">
                <a:latin typeface="Gill Sans MT" panose="020B0502020104020203" pitchFamily="34" charset="0"/>
                <a:ea typeface="Calibri" panose="020F0502020204030204" pitchFamily="34" charset="0"/>
                <a:cs typeface="Times New Roman" panose="02020603050405020304" pitchFamily="18" charset="0"/>
              </a:rPr>
              <a:t>Some kids give attitude.  They roll their eyes.  The do back talk.  I want my kid to be free and act positively and respectfully toward teachers.  </a:t>
            </a:r>
          </a:p>
          <a:p>
            <a:pPr>
              <a:lnSpc>
                <a:spcPct val="115000"/>
              </a:lnSpc>
            </a:pPr>
            <a:r>
              <a:rPr lang="en-US" sz="2400" dirty="0">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128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3E36-F84D-479A-8B26-D450580243F1}"/>
              </a:ext>
            </a:extLst>
          </p:cNvPr>
          <p:cNvSpPr>
            <a:spLocks noGrp="1"/>
          </p:cNvSpPr>
          <p:nvPr>
            <p:ph type="title"/>
          </p:nvPr>
        </p:nvSpPr>
        <p:spPr/>
        <p:txBody>
          <a:bodyPr/>
          <a:lstStyle/>
          <a:p>
            <a:r>
              <a:rPr lang="en-US" dirty="0"/>
              <a:t>Reflections</a:t>
            </a:r>
          </a:p>
        </p:txBody>
      </p:sp>
      <p:sp>
        <p:nvSpPr>
          <p:cNvPr id="4" name="TextBox 3">
            <a:extLst>
              <a:ext uri="{FF2B5EF4-FFF2-40B4-BE49-F238E27FC236}">
                <a16:creationId xmlns:a16="http://schemas.microsoft.com/office/drawing/2014/main" id="{CA4A3688-8C1D-4F4A-9C17-5B4CD476C3E7}"/>
              </a:ext>
            </a:extLst>
          </p:cNvPr>
          <p:cNvSpPr txBox="1"/>
          <p:nvPr/>
        </p:nvSpPr>
        <p:spPr>
          <a:xfrm>
            <a:off x="3092259" y="1417638"/>
            <a:ext cx="5943600" cy="923330"/>
          </a:xfrm>
          <a:prstGeom prst="rect">
            <a:avLst/>
          </a:prstGeom>
          <a:noFill/>
        </p:spPr>
        <p:txBody>
          <a:bodyPr wrap="square" rtlCol="0">
            <a:spAutoFit/>
          </a:bodyPr>
          <a:lstStyle/>
          <a:p>
            <a:r>
              <a:rPr lang="en-US" sz="5400" dirty="0">
                <a:latin typeface="Gill Sans MT" panose="020B0502020104020203" pitchFamily="34" charset="0"/>
              </a:rPr>
              <a:t>Who Gets Heard?</a:t>
            </a:r>
            <a:endParaRPr lang="en-US" sz="5400" dirty="0"/>
          </a:p>
        </p:txBody>
      </p:sp>
      <p:pic>
        <p:nvPicPr>
          <p:cNvPr id="6" name="Picture 5">
            <a:extLst>
              <a:ext uri="{FF2B5EF4-FFF2-40B4-BE49-F238E27FC236}">
                <a16:creationId xmlns:a16="http://schemas.microsoft.com/office/drawing/2014/main" id="{30779A72-2C81-44D4-B557-6ECAACB6E1AD}"/>
              </a:ext>
            </a:extLst>
          </p:cNvPr>
          <p:cNvPicPr>
            <a:picLocks noChangeAspect="1"/>
          </p:cNvPicPr>
          <p:nvPr/>
        </p:nvPicPr>
        <p:blipFill>
          <a:blip r:embed="rId3"/>
          <a:stretch>
            <a:fillRect/>
          </a:stretch>
        </p:blipFill>
        <p:spPr>
          <a:xfrm>
            <a:off x="914400" y="2473490"/>
            <a:ext cx="4572000" cy="2976733"/>
          </a:xfrm>
          <a:prstGeom prst="rect">
            <a:avLst/>
          </a:prstGeom>
        </p:spPr>
      </p:pic>
      <p:pic>
        <p:nvPicPr>
          <p:cNvPr id="7" name="Picture 6">
            <a:extLst>
              <a:ext uri="{FF2B5EF4-FFF2-40B4-BE49-F238E27FC236}">
                <a16:creationId xmlns:a16="http://schemas.microsoft.com/office/drawing/2014/main" id="{B249607A-CC6E-4E9E-BCE7-6A07FB9B8749}"/>
              </a:ext>
            </a:extLst>
          </p:cNvPr>
          <p:cNvPicPr>
            <a:picLocks noChangeAspect="1"/>
          </p:cNvPicPr>
          <p:nvPr/>
        </p:nvPicPr>
        <p:blipFill>
          <a:blip r:embed="rId4"/>
          <a:stretch>
            <a:fillRect/>
          </a:stretch>
        </p:blipFill>
        <p:spPr>
          <a:xfrm>
            <a:off x="6494985" y="2440227"/>
            <a:ext cx="3962400" cy="2967975"/>
          </a:xfrm>
          <a:prstGeom prst="rect">
            <a:avLst/>
          </a:prstGeom>
        </p:spPr>
      </p:pic>
    </p:spTree>
    <p:extLst>
      <p:ext uri="{BB962C8B-B14F-4D97-AF65-F5344CB8AC3E}">
        <p14:creationId xmlns:p14="http://schemas.microsoft.com/office/powerpoint/2010/main" val="114460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783A-1D02-45BE-AD6C-F33DB4909763}"/>
              </a:ext>
            </a:extLst>
          </p:cNvPr>
          <p:cNvSpPr>
            <a:spLocks noGrp="1"/>
          </p:cNvSpPr>
          <p:nvPr>
            <p:ph type="title"/>
          </p:nvPr>
        </p:nvSpPr>
        <p:spPr/>
        <p:txBody>
          <a:bodyPr/>
          <a:lstStyle/>
          <a:p>
            <a:r>
              <a:rPr lang="en-US" dirty="0"/>
              <a:t>Perception vs. Reality</a:t>
            </a:r>
          </a:p>
        </p:txBody>
      </p:sp>
      <p:sp>
        <p:nvSpPr>
          <p:cNvPr id="3" name="TextBox 2">
            <a:extLst>
              <a:ext uri="{FF2B5EF4-FFF2-40B4-BE49-F238E27FC236}">
                <a16:creationId xmlns:a16="http://schemas.microsoft.com/office/drawing/2014/main" id="{2ED519D2-2B37-42EE-9294-59F7EF0ACA0D}"/>
              </a:ext>
            </a:extLst>
          </p:cNvPr>
          <p:cNvSpPr txBox="1"/>
          <p:nvPr/>
        </p:nvSpPr>
        <p:spPr>
          <a:xfrm>
            <a:off x="685800" y="2036781"/>
            <a:ext cx="4193199" cy="2123658"/>
          </a:xfrm>
          <a:prstGeom prst="rect">
            <a:avLst/>
          </a:prstGeom>
          <a:noFill/>
        </p:spPr>
        <p:txBody>
          <a:bodyPr wrap="none" rtlCol="0">
            <a:spAutoFit/>
          </a:bodyPr>
          <a:lstStyle/>
          <a:p>
            <a:r>
              <a:rPr lang="en-US" sz="4400" dirty="0">
                <a:latin typeface="Gill Sans MT" panose="020B0502020104020203" pitchFamily="34" charset="0"/>
              </a:rPr>
              <a:t>Significant Shifts</a:t>
            </a:r>
          </a:p>
          <a:p>
            <a:r>
              <a:rPr lang="en-US" sz="4400" dirty="0">
                <a:latin typeface="Gill Sans MT" panose="020B0502020104020203" pitchFamily="34" charset="0"/>
              </a:rPr>
              <a:t>Home Hurts</a:t>
            </a:r>
          </a:p>
          <a:p>
            <a:r>
              <a:rPr lang="en-US" sz="4400" dirty="0">
                <a:latin typeface="Gill Sans MT" panose="020B0502020104020203" pitchFamily="34" charset="0"/>
              </a:rPr>
              <a:t>Violent Behaviors</a:t>
            </a:r>
          </a:p>
        </p:txBody>
      </p:sp>
      <p:cxnSp>
        <p:nvCxnSpPr>
          <p:cNvPr id="5" name="Straight Connector 4">
            <a:extLst>
              <a:ext uri="{FF2B5EF4-FFF2-40B4-BE49-F238E27FC236}">
                <a16:creationId xmlns:a16="http://schemas.microsoft.com/office/drawing/2014/main" id="{74E8D338-5060-4D62-BF19-614CC34AACDB}"/>
              </a:ext>
            </a:extLst>
          </p:cNvPr>
          <p:cNvCxnSpPr>
            <a:cxnSpLocks/>
          </p:cNvCxnSpPr>
          <p:nvPr/>
        </p:nvCxnSpPr>
        <p:spPr>
          <a:xfrm flipV="1">
            <a:off x="5410200" y="1417638"/>
            <a:ext cx="0" cy="4449762"/>
          </a:xfrm>
          <a:prstGeom prst="line">
            <a:avLst/>
          </a:prstGeom>
          <a:ln w="76200">
            <a:solidFill>
              <a:srgbClr val="2CBFC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908181-89AB-4D36-9DE0-B5D34B7C40AD}"/>
              </a:ext>
            </a:extLst>
          </p:cNvPr>
          <p:cNvSpPr txBox="1"/>
          <p:nvPr/>
        </p:nvSpPr>
        <p:spPr>
          <a:xfrm>
            <a:off x="5715000" y="2036781"/>
            <a:ext cx="6195735" cy="2400657"/>
          </a:xfrm>
          <a:prstGeom prst="rect">
            <a:avLst/>
          </a:prstGeom>
          <a:noFill/>
        </p:spPr>
        <p:txBody>
          <a:bodyPr wrap="none" rtlCol="0">
            <a:spAutoFit/>
          </a:bodyPr>
          <a:lstStyle/>
          <a:p>
            <a:r>
              <a:rPr lang="en-US" sz="4400" dirty="0">
                <a:latin typeface="Gill Sans MT" panose="020B0502020104020203" pitchFamily="34" charset="0"/>
              </a:rPr>
              <a:t>Measurable Decrease</a:t>
            </a:r>
          </a:p>
          <a:p>
            <a:r>
              <a:rPr lang="en-US" sz="4400" dirty="0">
                <a:latin typeface="Gill Sans MT" panose="020B0502020104020203" pitchFamily="34" charset="0"/>
              </a:rPr>
              <a:t>Home Supports</a:t>
            </a:r>
          </a:p>
          <a:p>
            <a:r>
              <a:rPr lang="en-US" sz="4400" dirty="0">
                <a:latin typeface="Gill Sans MT" panose="020B0502020104020203" pitchFamily="34" charset="0"/>
              </a:rPr>
              <a:t>Age-Appropriate Behavior</a:t>
            </a:r>
          </a:p>
          <a:p>
            <a:endParaRPr lang="en-US" dirty="0"/>
          </a:p>
        </p:txBody>
      </p:sp>
    </p:spTree>
    <p:extLst>
      <p:ext uri="{BB962C8B-B14F-4D97-AF65-F5344CB8AC3E}">
        <p14:creationId xmlns:p14="http://schemas.microsoft.com/office/powerpoint/2010/main" val="3441310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B1BC-AD77-4F90-A6D4-3CD10010B8AE}"/>
              </a:ext>
            </a:extLst>
          </p:cNvPr>
          <p:cNvSpPr>
            <a:spLocks noGrp="1"/>
          </p:cNvSpPr>
          <p:nvPr>
            <p:ph type="title"/>
          </p:nvPr>
        </p:nvSpPr>
        <p:spPr/>
        <p:txBody>
          <a:bodyPr/>
          <a:lstStyle/>
          <a:p>
            <a:r>
              <a:rPr lang="en-US" dirty="0"/>
              <a:t>What’s An Evaluator to Do?</a:t>
            </a:r>
          </a:p>
        </p:txBody>
      </p:sp>
      <p:pic>
        <p:nvPicPr>
          <p:cNvPr id="3" name="Picture 2">
            <a:extLst>
              <a:ext uri="{FF2B5EF4-FFF2-40B4-BE49-F238E27FC236}">
                <a16:creationId xmlns:a16="http://schemas.microsoft.com/office/drawing/2014/main" id="{1583F916-AD8A-4618-A465-BD71E45EB845}"/>
              </a:ext>
            </a:extLst>
          </p:cNvPr>
          <p:cNvPicPr>
            <a:picLocks noChangeAspect="1"/>
          </p:cNvPicPr>
          <p:nvPr/>
        </p:nvPicPr>
        <p:blipFill>
          <a:blip r:embed="rId3"/>
          <a:stretch>
            <a:fillRect/>
          </a:stretch>
        </p:blipFill>
        <p:spPr>
          <a:xfrm>
            <a:off x="2209800" y="1806287"/>
            <a:ext cx="6477000" cy="3002972"/>
          </a:xfrm>
          <a:prstGeom prst="rect">
            <a:avLst/>
          </a:prstGeom>
        </p:spPr>
      </p:pic>
      <p:cxnSp>
        <p:nvCxnSpPr>
          <p:cNvPr id="5" name="Straight Arrow Connector 4">
            <a:extLst>
              <a:ext uri="{FF2B5EF4-FFF2-40B4-BE49-F238E27FC236}">
                <a16:creationId xmlns:a16="http://schemas.microsoft.com/office/drawing/2014/main" id="{21B7ACB2-6762-451C-8FA8-051E81CE16A5}"/>
              </a:ext>
            </a:extLst>
          </p:cNvPr>
          <p:cNvCxnSpPr/>
          <p:nvPr/>
        </p:nvCxnSpPr>
        <p:spPr>
          <a:xfrm flipH="1">
            <a:off x="7696200" y="2586318"/>
            <a:ext cx="2286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46274D7-665C-4C90-B05E-1FCDE47F88E0}"/>
              </a:ext>
            </a:extLst>
          </p:cNvPr>
          <p:cNvPicPr>
            <a:picLocks noChangeAspect="1"/>
          </p:cNvPicPr>
          <p:nvPr/>
        </p:nvPicPr>
        <p:blipFill>
          <a:blip r:embed="rId4"/>
          <a:stretch>
            <a:fillRect/>
          </a:stretch>
        </p:blipFill>
        <p:spPr>
          <a:xfrm rot="10800000">
            <a:off x="1362076" y="2345505"/>
            <a:ext cx="2411615" cy="481626"/>
          </a:xfrm>
          <a:prstGeom prst="rect">
            <a:avLst/>
          </a:prstGeom>
        </p:spPr>
      </p:pic>
      <p:pic>
        <p:nvPicPr>
          <p:cNvPr id="7" name="Picture 6">
            <a:extLst>
              <a:ext uri="{FF2B5EF4-FFF2-40B4-BE49-F238E27FC236}">
                <a16:creationId xmlns:a16="http://schemas.microsoft.com/office/drawing/2014/main" id="{42219A2D-5A95-4ECC-9A5A-9C382446C06F}"/>
              </a:ext>
            </a:extLst>
          </p:cNvPr>
          <p:cNvPicPr>
            <a:picLocks noChangeAspect="1"/>
          </p:cNvPicPr>
          <p:nvPr/>
        </p:nvPicPr>
        <p:blipFill>
          <a:blip r:embed="rId5"/>
          <a:stretch>
            <a:fillRect/>
          </a:stretch>
        </p:blipFill>
        <p:spPr>
          <a:xfrm>
            <a:off x="381000" y="2057400"/>
            <a:ext cx="1371600" cy="1371600"/>
          </a:xfrm>
          <a:prstGeom prst="rect">
            <a:avLst/>
          </a:prstGeom>
        </p:spPr>
      </p:pic>
      <p:pic>
        <p:nvPicPr>
          <p:cNvPr id="8" name="Picture 7">
            <a:extLst>
              <a:ext uri="{FF2B5EF4-FFF2-40B4-BE49-F238E27FC236}">
                <a16:creationId xmlns:a16="http://schemas.microsoft.com/office/drawing/2014/main" id="{AB064DEE-D564-4A26-A13E-1733EA694381}"/>
              </a:ext>
            </a:extLst>
          </p:cNvPr>
          <p:cNvPicPr>
            <a:picLocks noChangeAspect="1"/>
          </p:cNvPicPr>
          <p:nvPr/>
        </p:nvPicPr>
        <p:blipFill>
          <a:blip r:embed="rId6"/>
          <a:stretch>
            <a:fillRect/>
          </a:stretch>
        </p:blipFill>
        <p:spPr>
          <a:xfrm>
            <a:off x="9144000" y="2533650"/>
            <a:ext cx="2552700" cy="1790700"/>
          </a:xfrm>
          <a:prstGeom prst="rect">
            <a:avLst/>
          </a:prstGeom>
        </p:spPr>
      </p:pic>
    </p:spTree>
    <p:extLst>
      <p:ext uri="{BB962C8B-B14F-4D97-AF65-F5344CB8AC3E}">
        <p14:creationId xmlns:p14="http://schemas.microsoft.com/office/powerpoint/2010/main" val="56048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E4F8-0CD9-4F9A-A59B-F5ABC0F770E0}"/>
              </a:ext>
            </a:extLst>
          </p:cNvPr>
          <p:cNvSpPr>
            <a:spLocks noGrp="1"/>
          </p:cNvSpPr>
          <p:nvPr>
            <p:ph type="title"/>
          </p:nvPr>
        </p:nvSpPr>
        <p:spPr/>
        <p:txBody>
          <a:bodyPr/>
          <a:lstStyle/>
          <a:p>
            <a:r>
              <a:rPr lang="en-US" dirty="0"/>
              <a:t>Courage</a:t>
            </a:r>
          </a:p>
        </p:txBody>
      </p:sp>
      <p:sp>
        <p:nvSpPr>
          <p:cNvPr id="3" name="Rectangle 2">
            <a:extLst>
              <a:ext uri="{FF2B5EF4-FFF2-40B4-BE49-F238E27FC236}">
                <a16:creationId xmlns:a16="http://schemas.microsoft.com/office/drawing/2014/main" id="{6A8BFD57-FB0E-4419-805D-1BCA8928CDF1}"/>
              </a:ext>
            </a:extLst>
          </p:cNvPr>
          <p:cNvSpPr/>
          <p:nvPr/>
        </p:nvSpPr>
        <p:spPr>
          <a:xfrm>
            <a:off x="1181100" y="2057400"/>
            <a:ext cx="9829800" cy="3046988"/>
          </a:xfrm>
          <a:prstGeom prst="rect">
            <a:avLst/>
          </a:prstGeom>
        </p:spPr>
        <p:txBody>
          <a:bodyPr wrap="square">
            <a:spAutoFit/>
          </a:bodyPr>
          <a:lstStyle/>
          <a:p>
            <a:r>
              <a:rPr lang="en-US" sz="3200" dirty="0">
                <a:latin typeface="Gill Sans MT" panose="020B0502020104020203" pitchFamily="34" charset="0"/>
              </a:rPr>
              <a:t>“Talking about race agitates most  Whites at the unconscious level and most Whites acknowledge that our society is stratified by race but do not see this as a social problem as much as an unpleasant fact of life …a racialized lens means paying attention, even when uncomfortable,”  (Thomas et al, 2018, p. 521).</a:t>
            </a:r>
          </a:p>
        </p:txBody>
      </p:sp>
    </p:spTree>
    <p:extLst>
      <p:ext uri="{BB962C8B-B14F-4D97-AF65-F5344CB8AC3E}">
        <p14:creationId xmlns:p14="http://schemas.microsoft.com/office/powerpoint/2010/main" val="307985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Our Presenters</a:t>
            </a:r>
          </a:p>
        </p:txBody>
      </p:sp>
      <p:pic>
        <p:nvPicPr>
          <p:cNvPr id="5" name="Picture 4">
            <a:extLst>
              <a:ext uri="{FF2B5EF4-FFF2-40B4-BE49-F238E27FC236}">
                <a16:creationId xmlns:a16="http://schemas.microsoft.com/office/drawing/2014/main" id="{03CD7621-884B-41CD-8204-E3136A59CADE}"/>
              </a:ext>
            </a:extLst>
          </p:cNvPr>
          <p:cNvPicPr>
            <a:picLocks noChangeAspect="1"/>
          </p:cNvPicPr>
          <p:nvPr/>
        </p:nvPicPr>
        <p:blipFill>
          <a:blip r:embed="rId3"/>
          <a:stretch>
            <a:fillRect/>
          </a:stretch>
        </p:blipFill>
        <p:spPr>
          <a:xfrm>
            <a:off x="7839261" y="-44824"/>
            <a:ext cx="4352739" cy="6096000"/>
          </a:xfrm>
          <a:prstGeom prst="rect">
            <a:avLst/>
          </a:prstGeom>
        </p:spPr>
      </p:pic>
      <p:sp>
        <p:nvSpPr>
          <p:cNvPr id="6" name="Rectangle 5">
            <a:extLst>
              <a:ext uri="{FF2B5EF4-FFF2-40B4-BE49-F238E27FC236}">
                <a16:creationId xmlns:a16="http://schemas.microsoft.com/office/drawing/2014/main" id="{031B088E-614E-4D22-ABAA-CDD8E68D3A20}"/>
              </a:ext>
            </a:extLst>
          </p:cNvPr>
          <p:cNvSpPr/>
          <p:nvPr/>
        </p:nvSpPr>
        <p:spPr>
          <a:xfrm>
            <a:off x="685800" y="1905000"/>
            <a:ext cx="6096000" cy="3120854"/>
          </a:xfrm>
          <a:prstGeom prst="rect">
            <a:avLst/>
          </a:prstGeom>
        </p:spPr>
        <p:txBody>
          <a:bodyPr>
            <a:spAutoFit/>
          </a:bodyPr>
          <a:lstStyle/>
          <a:p>
            <a:pPr>
              <a:lnSpc>
                <a:spcPct val="90000"/>
              </a:lnSpc>
              <a:spcAft>
                <a:spcPts val="600"/>
              </a:spcAft>
            </a:pPr>
            <a:r>
              <a:rPr lang="en-US" sz="2400" b="1" dirty="0">
                <a:latin typeface="Gill Sans MT" panose="020B0502020104020203" pitchFamily="34" charset="0"/>
              </a:rPr>
              <a:t>Dr. Sheila A. Arens</a:t>
            </a:r>
            <a:endParaRPr lang="en-US" sz="2400" dirty="0">
              <a:latin typeface="Gill Sans MT" panose="020B0502020104020203" pitchFamily="34" charset="0"/>
            </a:endParaRPr>
          </a:p>
          <a:p>
            <a:pPr>
              <a:lnSpc>
                <a:spcPct val="90000"/>
              </a:lnSpc>
              <a:spcAft>
                <a:spcPts val="600"/>
              </a:spcAft>
            </a:pPr>
            <a:r>
              <a:rPr lang="en-US" sz="2400" dirty="0">
                <a:latin typeface="Gill Sans MT" panose="020B0502020104020203" pitchFamily="34" charset="0"/>
              </a:rPr>
              <a:t>Executive Director, Research &amp; Evaluation / McREL International</a:t>
            </a:r>
          </a:p>
          <a:p>
            <a:pPr>
              <a:lnSpc>
                <a:spcPct val="90000"/>
              </a:lnSpc>
              <a:spcAft>
                <a:spcPts val="600"/>
              </a:spcAft>
            </a:pPr>
            <a:endParaRPr lang="en-US" sz="2000" dirty="0">
              <a:latin typeface="Gill Sans MT" panose="020B0502020104020203" pitchFamily="34" charset="0"/>
            </a:endParaRPr>
          </a:p>
          <a:p>
            <a:pPr>
              <a:lnSpc>
                <a:spcPct val="90000"/>
              </a:lnSpc>
              <a:spcAft>
                <a:spcPts val="600"/>
              </a:spcAft>
            </a:pPr>
            <a:r>
              <a:rPr lang="en-US" sz="2200" dirty="0">
                <a:latin typeface="Gill Sans MT" panose="020B0502020104020203" pitchFamily="34" charset="0"/>
              </a:rPr>
              <a:t>Dr. Arens provides research and evaluation oversight for the McREL and for the REL Pacific contract. She holds a Ph.D. in Inquiry Methodology from Indiana University and a M.A. in Experimental Psychology from the University of Colorado. </a:t>
            </a:r>
            <a:endParaRPr lang="en-US" sz="2200" dirty="0">
              <a:latin typeface="Gill Sans MT" panose="020B0502020104020203" pitchFamily="34" charset="0"/>
              <a:cs typeface="Calibri"/>
            </a:endParaRPr>
          </a:p>
        </p:txBody>
      </p:sp>
    </p:spTree>
    <p:extLst>
      <p:ext uri="{BB962C8B-B14F-4D97-AF65-F5344CB8AC3E}">
        <p14:creationId xmlns:p14="http://schemas.microsoft.com/office/powerpoint/2010/main" val="3028199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C239-E188-4C89-921B-BA0FF641A5E1}"/>
              </a:ext>
            </a:extLst>
          </p:cNvPr>
          <p:cNvSpPr>
            <a:spLocks noGrp="1"/>
          </p:cNvSpPr>
          <p:nvPr>
            <p:ph type="title"/>
          </p:nvPr>
        </p:nvSpPr>
        <p:spPr/>
        <p:txBody>
          <a:bodyPr/>
          <a:lstStyle/>
          <a:p>
            <a:r>
              <a:rPr lang="en-US" dirty="0"/>
              <a:t>Recommendation to School</a:t>
            </a:r>
          </a:p>
        </p:txBody>
      </p:sp>
      <p:sp>
        <p:nvSpPr>
          <p:cNvPr id="4" name="Rectangle 3">
            <a:extLst>
              <a:ext uri="{FF2B5EF4-FFF2-40B4-BE49-F238E27FC236}">
                <a16:creationId xmlns:a16="http://schemas.microsoft.com/office/drawing/2014/main" id="{9A550BD9-26C5-4F53-A6F3-52FD9883AF08}"/>
              </a:ext>
            </a:extLst>
          </p:cNvPr>
          <p:cNvSpPr/>
          <p:nvPr/>
        </p:nvSpPr>
        <p:spPr>
          <a:xfrm>
            <a:off x="1371600" y="2427836"/>
            <a:ext cx="9372600" cy="2677656"/>
          </a:xfrm>
          <a:prstGeom prst="rect">
            <a:avLst/>
          </a:prstGeom>
        </p:spPr>
        <p:txBody>
          <a:bodyPr wrap="square">
            <a:spAutoFit/>
          </a:bodyPr>
          <a:lstStyle/>
          <a:p>
            <a:pPr marL="285750" indent="-285750" fontAlgn="base">
              <a:buFont typeface="Arial" panose="020B0604020202020204" pitchFamily="34" charset="0"/>
              <a:buChar char="•"/>
            </a:pPr>
            <a:r>
              <a:rPr lang="en-AU" sz="2400" dirty="0">
                <a:latin typeface="Gill Sans MT" panose="020B0502020104020203" pitchFamily="34" charset="0"/>
                <a:ea typeface="Times New Roman" panose="02020603050405020304" pitchFamily="18" charset="0"/>
                <a:cs typeface="Segoe UI" panose="020B0502040204020203" pitchFamily="34" charset="0"/>
              </a:rPr>
              <a:t>The dominating conflict culture is characterized by overt, heated conflict that is viewed positively and that the community likes. </a:t>
            </a:r>
          </a:p>
          <a:p>
            <a:pPr marL="285750" indent="-285750" fontAlgn="base">
              <a:buFont typeface="Arial" panose="020B0604020202020204" pitchFamily="34" charset="0"/>
              <a:buChar char="•"/>
            </a:pPr>
            <a:r>
              <a:rPr lang="en-AU" sz="2400" dirty="0">
                <a:latin typeface="Gill Sans MT" panose="020B0502020104020203" pitchFamily="34" charset="0"/>
                <a:ea typeface="Times New Roman" panose="02020603050405020304" pitchFamily="18" charset="0"/>
                <a:cs typeface="Segoe UI" panose="020B0502040204020203" pitchFamily="34" charset="0"/>
              </a:rPr>
              <a:t>The collaborative conflict culture maintains openness about conflict and focuses on reaching solutions that will benefit the entire community.  </a:t>
            </a:r>
          </a:p>
          <a:p>
            <a:pPr marL="285750" indent="-285750" fontAlgn="base">
              <a:buFont typeface="Arial" panose="020B0604020202020204" pitchFamily="34" charset="0"/>
              <a:buChar char="•"/>
            </a:pPr>
            <a:r>
              <a:rPr lang="en-AU" sz="2400" dirty="0">
                <a:latin typeface="Gill Sans MT" panose="020B0502020104020203" pitchFamily="34" charset="0"/>
                <a:ea typeface="Times New Roman" panose="02020603050405020304" pitchFamily="18" charset="0"/>
                <a:cs typeface="Segoe UI" panose="020B0502040204020203" pitchFamily="34" charset="0"/>
              </a:rPr>
              <a:t>The avoidant conflict culture views conflict as dangerous and prioritizes harmonious relationships while remaining in denial about the conflict that bubbles just below the surface. </a:t>
            </a:r>
            <a:endParaRPr lang="en-US" sz="2400" dirty="0">
              <a:latin typeface="Gill Sans MT" panose="020B0502020104020203"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BF6ACFA0-6C00-453F-AC14-3D85F14568FA}"/>
              </a:ext>
            </a:extLst>
          </p:cNvPr>
          <p:cNvSpPr/>
          <p:nvPr/>
        </p:nvSpPr>
        <p:spPr>
          <a:xfrm>
            <a:off x="2895600" y="1271389"/>
            <a:ext cx="6096000" cy="923330"/>
          </a:xfrm>
          <a:prstGeom prst="rect">
            <a:avLst/>
          </a:prstGeom>
        </p:spPr>
        <p:txBody>
          <a:bodyPr>
            <a:spAutoFit/>
          </a:bodyPr>
          <a:lstStyle/>
          <a:p>
            <a:pPr fontAlgn="base"/>
            <a:r>
              <a:rPr lang="en-AU" b="1" i="1" dirty="0">
                <a:latin typeface="Gill Sans MT" panose="020B0502020104020203" pitchFamily="34" charset="0"/>
                <a:ea typeface="Times New Roman" panose="02020603050405020304" pitchFamily="18" charset="0"/>
                <a:cs typeface="Segoe UI" panose="020B0502040204020203" pitchFamily="34" charset="0"/>
              </a:rPr>
              <a:t>Recognize that conflict is inherent when schools change and decide what kind of “conflict culture” BHMS wants to develop.</a:t>
            </a:r>
            <a:r>
              <a:rPr lang="en-US" dirty="0">
                <a:latin typeface="Gill Sans MT" panose="020B0502020104020203" pitchFamily="34" charset="0"/>
                <a:ea typeface="Times New Roman" panose="02020603050405020304" pitchFamily="18" charset="0"/>
                <a:cs typeface="Segoe UI" panose="020B0502040204020203" pitchFamily="34" charset="0"/>
              </a:rPr>
              <a:t> </a:t>
            </a:r>
          </a:p>
        </p:txBody>
      </p:sp>
      <p:sp>
        <p:nvSpPr>
          <p:cNvPr id="6" name="TextBox 5">
            <a:extLst>
              <a:ext uri="{FF2B5EF4-FFF2-40B4-BE49-F238E27FC236}">
                <a16:creationId xmlns:a16="http://schemas.microsoft.com/office/drawing/2014/main" id="{CC9C4A49-ED01-4998-8D12-E3DDE45050B7}"/>
              </a:ext>
            </a:extLst>
          </p:cNvPr>
          <p:cNvSpPr txBox="1"/>
          <p:nvPr/>
        </p:nvSpPr>
        <p:spPr>
          <a:xfrm>
            <a:off x="6477000" y="5076805"/>
            <a:ext cx="3090974" cy="461665"/>
          </a:xfrm>
          <a:prstGeom prst="rect">
            <a:avLst/>
          </a:prstGeom>
          <a:noFill/>
        </p:spPr>
        <p:txBody>
          <a:bodyPr wrap="none" rtlCol="0">
            <a:spAutoFit/>
          </a:bodyPr>
          <a:lstStyle/>
          <a:p>
            <a:r>
              <a:rPr lang="en-US" sz="2400" dirty="0">
                <a:latin typeface="Gill Sans MT" panose="020B0502020104020203" pitchFamily="34" charset="0"/>
              </a:rPr>
              <a:t>(Murphy &amp; Louis, 2018)</a:t>
            </a:r>
          </a:p>
        </p:txBody>
      </p:sp>
    </p:spTree>
    <p:extLst>
      <p:ext uri="{BB962C8B-B14F-4D97-AF65-F5344CB8AC3E}">
        <p14:creationId xmlns:p14="http://schemas.microsoft.com/office/powerpoint/2010/main" val="407493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BFD9-5211-4AAF-8352-436B314B5DCA}"/>
              </a:ext>
            </a:extLst>
          </p:cNvPr>
          <p:cNvSpPr>
            <a:spLocks noGrp="1"/>
          </p:cNvSpPr>
          <p:nvPr>
            <p:ph type="title"/>
          </p:nvPr>
        </p:nvSpPr>
        <p:spPr/>
        <p:txBody>
          <a:bodyPr/>
          <a:lstStyle/>
          <a:p>
            <a:r>
              <a:rPr lang="en-US" dirty="0"/>
              <a:t>Next Steps</a:t>
            </a:r>
          </a:p>
        </p:txBody>
      </p:sp>
      <p:sp>
        <p:nvSpPr>
          <p:cNvPr id="3" name="Rectangle 2">
            <a:extLst>
              <a:ext uri="{FF2B5EF4-FFF2-40B4-BE49-F238E27FC236}">
                <a16:creationId xmlns:a16="http://schemas.microsoft.com/office/drawing/2014/main" id="{25A15365-047B-4171-80D9-683866E10877}"/>
              </a:ext>
            </a:extLst>
          </p:cNvPr>
          <p:cNvSpPr/>
          <p:nvPr/>
        </p:nvSpPr>
        <p:spPr>
          <a:xfrm>
            <a:off x="2133600" y="2057400"/>
            <a:ext cx="7162800" cy="2308324"/>
          </a:xfrm>
          <a:prstGeom prst="rect">
            <a:avLst/>
          </a:prstGeom>
        </p:spPr>
        <p:txBody>
          <a:bodyPr wrap="square">
            <a:spAutoFit/>
          </a:bodyPr>
          <a:lstStyle/>
          <a:p>
            <a:pPr marL="342900" indent="-342900">
              <a:buFont typeface="+mj-lt"/>
              <a:buAutoNum type="arabicPeriod"/>
            </a:pPr>
            <a:r>
              <a:rPr lang="en-US" sz="3600" dirty="0">
                <a:latin typeface="Gill Sans MT" panose="020B0502020104020203" pitchFamily="34" charset="0"/>
              </a:rPr>
              <a:t> Stay Engaged</a:t>
            </a:r>
          </a:p>
          <a:p>
            <a:pPr marL="342900" indent="-342900">
              <a:buFont typeface="+mj-lt"/>
              <a:buAutoNum type="arabicPeriod"/>
            </a:pPr>
            <a:r>
              <a:rPr lang="en-US" sz="3600" dirty="0">
                <a:latin typeface="Gill Sans MT" panose="020B0502020104020203" pitchFamily="34" charset="0"/>
              </a:rPr>
              <a:t> Experience Discomfort</a:t>
            </a:r>
          </a:p>
          <a:p>
            <a:pPr marL="342900" indent="-342900">
              <a:buFont typeface="+mj-lt"/>
              <a:buAutoNum type="arabicPeriod"/>
            </a:pPr>
            <a:r>
              <a:rPr lang="en-US" sz="3600" dirty="0">
                <a:latin typeface="Gill Sans MT" panose="020B0502020104020203" pitchFamily="34" charset="0"/>
              </a:rPr>
              <a:t> Speak Your Truth</a:t>
            </a:r>
          </a:p>
          <a:p>
            <a:pPr marL="342900" indent="-342900">
              <a:buFont typeface="+mj-lt"/>
              <a:buAutoNum type="arabicPeriod"/>
            </a:pPr>
            <a:r>
              <a:rPr lang="en-US" sz="3600" dirty="0">
                <a:latin typeface="Gill Sans MT" panose="020B0502020104020203" pitchFamily="34" charset="0"/>
              </a:rPr>
              <a:t> Expect / Accept Non-Closure</a:t>
            </a:r>
          </a:p>
        </p:txBody>
      </p:sp>
    </p:spTree>
    <p:extLst>
      <p:ext uri="{BB962C8B-B14F-4D97-AF65-F5344CB8AC3E}">
        <p14:creationId xmlns:p14="http://schemas.microsoft.com/office/powerpoint/2010/main" val="326368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E32B15-7809-4073-8533-C92DCADA90C6}"/>
              </a:ext>
            </a:extLst>
          </p:cNvPr>
          <p:cNvPicPr>
            <a:picLocks noChangeAspect="1"/>
          </p:cNvPicPr>
          <p:nvPr/>
        </p:nvPicPr>
        <p:blipFill>
          <a:blip r:embed="rId3"/>
          <a:stretch>
            <a:fillRect/>
          </a:stretch>
        </p:blipFill>
        <p:spPr>
          <a:xfrm>
            <a:off x="-152400" y="-56197"/>
            <a:ext cx="12344400" cy="6914197"/>
          </a:xfrm>
          <a:prstGeom prst="rect">
            <a:avLst/>
          </a:prstGeom>
        </p:spPr>
      </p:pic>
    </p:spTree>
    <p:extLst>
      <p:ext uri="{BB962C8B-B14F-4D97-AF65-F5344CB8AC3E}">
        <p14:creationId xmlns:p14="http://schemas.microsoft.com/office/powerpoint/2010/main" val="2819475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941B-065D-4AF5-829B-411142E1E569}"/>
              </a:ext>
            </a:extLst>
          </p:cNvPr>
          <p:cNvSpPr>
            <a:spLocks noGrp="1"/>
          </p:cNvSpPr>
          <p:nvPr>
            <p:ph type="title"/>
          </p:nvPr>
        </p:nvSpPr>
        <p:spPr>
          <a:xfrm>
            <a:off x="609600" y="274638"/>
            <a:ext cx="10972800" cy="487362"/>
          </a:xfrm>
        </p:spPr>
        <p:txBody>
          <a:bodyPr>
            <a:normAutofit fontScale="90000"/>
          </a:bodyPr>
          <a:lstStyle/>
          <a:p>
            <a:r>
              <a:rPr lang="en-US" sz="2800" dirty="0"/>
              <a:t>References</a:t>
            </a:r>
          </a:p>
        </p:txBody>
      </p:sp>
      <p:sp>
        <p:nvSpPr>
          <p:cNvPr id="3" name="TextBox 2">
            <a:extLst>
              <a:ext uri="{FF2B5EF4-FFF2-40B4-BE49-F238E27FC236}">
                <a16:creationId xmlns:a16="http://schemas.microsoft.com/office/drawing/2014/main" id="{F1ACACAA-01DA-446C-ADAD-57BE94AB4767}"/>
              </a:ext>
            </a:extLst>
          </p:cNvPr>
          <p:cNvSpPr txBox="1"/>
          <p:nvPr/>
        </p:nvSpPr>
        <p:spPr>
          <a:xfrm>
            <a:off x="617113" y="966076"/>
            <a:ext cx="11074758" cy="5632311"/>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Gill Sans MT" panose="020B0502020104020203" pitchFamily="34" charset="0"/>
              </a:rPr>
              <a:t>Bledsoe, K.L. (2018).  Introduction to the section on race and evaluation.  </a:t>
            </a:r>
            <a:r>
              <a:rPr lang="en-US" sz="1600" i="1" dirty="0">
                <a:latin typeface="Gill Sans MT" panose="020B0502020104020203" pitchFamily="34" charset="0"/>
              </a:rPr>
              <a:t>American Journal of Evaluation, 39</a:t>
            </a:r>
            <a:r>
              <a:rPr lang="en-US" sz="1600" dirty="0">
                <a:latin typeface="Gill Sans MT" panose="020B0502020104020203" pitchFamily="34" charset="0"/>
              </a:rPr>
              <a:t>(4), 511-513. DOI: 10.1177/1098214018798510</a:t>
            </a:r>
          </a:p>
          <a:p>
            <a:pPr marL="285750" indent="-285750">
              <a:buFont typeface="Arial" panose="020B0604020202020204" pitchFamily="34" charset="0"/>
              <a:buChar char="•"/>
            </a:pPr>
            <a:r>
              <a:rPr lang="en-US" sz="1600" dirty="0">
                <a:latin typeface="Gill Sans MT" panose="020B0502020104020203" pitchFamily="34" charset="0"/>
              </a:rPr>
              <a:t>Caldwell, L.D., &amp; Bledsoe, K.L. (2019).  Can social justice live in a house of structural racism?  A question for the field of evaluation.  </a:t>
            </a:r>
            <a:r>
              <a:rPr lang="en-US" sz="1600" i="1" dirty="0">
                <a:latin typeface="Gill Sans MT" panose="020B0502020104020203" pitchFamily="34" charset="0"/>
              </a:rPr>
              <a:t>American Journal of Evaluation, 40</a:t>
            </a:r>
            <a:r>
              <a:rPr lang="en-US" sz="1600" dirty="0">
                <a:latin typeface="Gill Sans MT" panose="020B0502020104020203" pitchFamily="34" charset="0"/>
              </a:rPr>
              <a:t>(1), 6-18. DOI: 10.1177/1098214018815772</a:t>
            </a:r>
          </a:p>
          <a:p>
            <a:pPr marL="285750" indent="-285750">
              <a:buFont typeface="Arial" panose="020B0604020202020204" pitchFamily="34" charset="0"/>
              <a:buChar char="•"/>
            </a:pPr>
            <a:r>
              <a:rPr lang="en-US" sz="1600" dirty="0">
                <a:latin typeface="Gill Sans MT" panose="020B0502020104020203" pitchFamily="34" charset="0"/>
              </a:rPr>
              <a:t>Central Intelligence Agency.  (2019).  </a:t>
            </a:r>
            <a:r>
              <a:rPr lang="en-US" sz="1600" i="1" dirty="0">
                <a:latin typeface="Gill Sans MT" panose="020B0502020104020203" pitchFamily="34" charset="0"/>
              </a:rPr>
              <a:t>The World Factbook.  </a:t>
            </a:r>
            <a:r>
              <a:rPr lang="en-US" sz="1600" dirty="0">
                <a:latin typeface="Gill Sans MT" panose="020B0502020104020203" pitchFamily="34" charset="0"/>
                <a:hlinkClick r:id="rId3">
                  <a:extLst>
                    <a:ext uri="{A12FA001-AC4F-418D-AE19-62706E023703}">
                      <ahyp:hlinkClr xmlns:ahyp="http://schemas.microsoft.com/office/drawing/2018/hyperlinkcolor" val="tx"/>
                    </a:ext>
                  </a:extLst>
                </a:hlinkClick>
              </a:rPr>
              <a:t>https://www.cia.gov/library/publications/the-world-factbook/geos/xx.html</a:t>
            </a:r>
            <a:endParaRPr lang="en-US" sz="1600" dirty="0">
              <a:latin typeface="Gill Sans MT" panose="020B0502020104020203" pitchFamily="34" charset="0"/>
            </a:endParaRPr>
          </a:p>
          <a:p>
            <a:pPr marL="285750" indent="-285750">
              <a:buFont typeface="Arial" panose="020B0604020202020204" pitchFamily="34" charset="0"/>
              <a:buChar char="•"/>
            </a:pPr>
            <a:r>
              <a:rPr lang="en-US" sz="1600" dirty="0">
                <a:latin typeface="Gill Sans MT" panose="020B0502020104020203" pitchFamily="34" charset="0"/>
              </a:rPr>
              <a:t>Costello, M., &amp; Dillard, C.  (2019).  </a:t>
            </a:r>
            <a:r>
              <a:rPr lang="en-US" sz="1600" i="1" dirty="0">
                <a:latin typeface="Gill Sans MT" panose="020B0502020104020203" pitchFamily="34" charset="0"/>
              </a:rPr>
              <a:t>Hate at School</a:t>
            </a:r>
            <a:r>
              <a:rPr lang="en-US" sz="1600" dirty="0">
                <a:latin typeface="Gill Sans MT" panose="020B0502020104020203" pitchFamily="34" charset="0"/>
              </a:rPr>
              <a:t>.  Southern Poverty Law Center, p. 4.  Montgomery,  Alabama.  </a:t>
            </a:r>
            <a:r>
              <a:rPr lang="en-US" sz="1600" dirty="0">
                <a:latin typeface="Gill Sans MT" panose="020B0502020104020203" pitchFamily="34" charset="0"/>
                <a:hlinkClick r:id="rId4"/>
              </a:rPr>
              <a:t>https://www.splcenter.org/sites/default/files/tt_2019_hate_at_school_report_final.pdf</a:t>
            </a:r>
            <a:endParaRPr lang="en-US" sz="1600" dirty="0">
              <a:latin typeface="Gill Sans MT" panose="020B0502020104020203" pitchFamily="34" charset="0"/>
            </a:endParaRPr>
          </a:p>
          <a:p>
            <a:pPr marL="285750" indent="-285750">
              <a:buFont typeface="Arial" panose="020B0604020202020204" pitchFamily="34" charset="0"/>
              <a:buChar char="•"/>
            </a:pPr>
            <a:r>
              <a:rPr lang="en-US" sz="1600" dirty="0">
                <a:latin typeface="Gill Sans MT" panose="020B0502020104020203" pitchFamily="34" charset="0"/>
              </a:rPr>
              <a:t>Hall, M.E. (2018).  Evaluation’s race problem in the United States:  A call to action for the profession and the </a:t>
            </a:r>
            <a:r>
              <a:rPr lang="en-US" sz="1600" i="1" dirty="0">
                <a:latin typeface="Gill Sans MT" panose="020B0502020104020203" pitchFamily="34" charset="0"/>
              </a:rPr>
              <a:t>American Journal of Evaluation</a:t>
            </a:r>
            <a:r>
              <a:rPr lang="en-US" sz="1600" dirty="0">
                <a:latin typeface="Gill Sans MT" panose="020B0502020104020203" pitchFamily="34" charset="0"/>
              </a:rPr>
              <a:t>.  </a:t>
            </a:r>
            <a:r>
              <a:rPr lang="en-US" sz="1600" i="1" dirty="0">
                <a:latin typeface="Gill Sans MT" panose="020B0502020104020203" pitchFamily="34" charset="0"/>
              </a:rPr>
              <a:t>American Journal of Evaluation</a:t>
            </a:r>
            <a:r>
              <a:rPr lang="en-US" sz="1600" dirty="0">
                <a:latin typeface="Gill Sans MT" panose="020B0502020104020203" pitchFamily="34" charset="0"/>
              </a:rPr>
              <a:t>, </a:t>
            </a:r>
            <a:r>
              <a:rPr lang="en-US" sz="1600" i="1" dirty="0">
                <a:latin typeface="Gill Sans MT" panose="020B0502020104020203" pitchFamily="34" charset="0"/>
              </a:rPr>
              <a:t>39</a:t>
            </a:r>
            <a:r>
              <a:rPr lang="en-US" sz="1600" dirty="0">
                <a:latin typeface="Gill Sans MT" panose="020B0502020104020203" pitchFamily="34" charset="0"/>
              </a:rPr>
              <a:t>(4), 569-583. DOI: 10.1177/1098214018792624.</a:t>
            </a:r>
          </a:p>
          <a:p>
            <a:pPr marL="285750" indent="-285750">
              <a:buFont typeface="Arial" panose="020B0604020202020204" pitchFamily="34" charset="0"/>
              <a:buChar char="•"/>
            </a:pPr>
            <a:r>
              <a:rPr lang="en-US" sz="1600" dirty="0">
                <a:latin typeface="Gill Sans MT" panose="020B0502020104020203" pitchFamily="34" charset="0"/>
              </a:rPr>
              <a:t>House, E.R. (2017).  Evaluation and the framing of race.  </a:t>
            </a:r>
            <a:r>
              <a:rPr lang="en-US" sz="1600" i="1" dirty="0">
                <a:latin typeface="Gill Sans MT" panose="020B0502020104020203" pitchFamily="34" charset="0"/>
              </a:rPr>
              <a:t>American Journal of Evaluation, 38</a:t>
            </a:r>
            <a:r>
              <a:rPr lang="en-US" sz="1600" dirty="0">
                <a:latin typeface="Gill Sans MT" panose="020B0502020104020203" pitchFamily="34" charset="0"/>
              </a:rPr>
              <a:t>(2), 167-189.  DOI:  10.1177/1098214017694963. </a:t>
            </a:r>
          </a:p>
          <a:p>
            <a:pPr marL="285750" indent="-285750">
              <a:buFont typeface="Arial" panose="020B0604020202020204" pitchFamily="34" charset="0"/>
              <a:buChar char="•"/>
            </a:pPr>
            <a:r>
              <a:rPr lang="en-US" sz="1600" dirty="0">
                <a:latin typeface="Gill Sans MT" panose="020B0502020104020203" pitchFamily="34" charset="0"/>
              </a:rPr>
              <a:t>Murphy, J.F., &amp; Louis, K.S. (2018).  </a:t>
            </a:r>
            <a:r>
              <a:rPr lang="en-US" sz="1600" i="1" dirty="0">
                <a:latin typeface="Gill Sans MT" panose="020B0502020104020203" pitchFamily="34" charset="0"/>
              </a:rPr>
              <a:t>Positive school leadership:  Building capacity and strengthening relationships.</a:t>
            </a:r>
            <a:r>
              <a:rPr lang="en-US" sz="1600" dirty="0">
                <a:latin typeface="Gill Sans MT" panose="020B0502020104020203" pitchFamily="34" charset="0"/>
              </a:rPr>
              <a:t>  New York:  Teachers College Press.</a:t>
            </a:r>
          </a:p>
          <a:p>
            <a:pPr marL="285750" indent="-285750">
              <a:buFont typeface="Arial" panose="020B0604020202020204" pitchFamily="34" charset="0"/>
              <a:buChar char="•"/>
            </a:pPr>
            <a:r>
              <a:rPr lang="en-US" sz="1600" dirty="0">
                <a:latin typeface="Gill Sans MT" panose="020B0502020104020203" pitchFamily="34" charset="0"/>
              </a:rPr>
              <a:t>Singleton, G.E.  (2015).  </a:t>
            </a:r>
            <a:r>
              <a:rPr lang="en-US" sz="1600" i="1" dirty="0">
                <a:latin typeface="Gill Sans MT" panose="020B0502020104020203" pitchFamily="34" charset="0"/>
              </a:rPr>
              <a:t>Courageous conversations about race:  A field guide for achieving equity in schools, second edition.  </a:t>
            </a:r>
            <a:r>
              <a:rPr lang="en-US" sz="1600" dirty="0">
                <a:latin typeface="Gill Sans MT" panose="020B0502020104020203" pitchFamily="34" charset="0"/>
              </a:rPr>
              <a:t>Thousand Oaks:  Corwin.</a:t>
            </a:r>
          </a:p>
          <a:p>
            <a:pPr marL="285750" indent="-285750">
              <a:buFont typeface="Arial" panose="020B0604020202020204" pitchFamily="34" charset="0"/>
              <a:buChar char="•"/>
            </a:pPr>
            <a:r>
              <a:rPr lang="en-US" sz="1600" dirty="0">
                <a:latin typeface="Gill Sans MT" panose="020B0502020104020203" pitchFamily="34" charset="0"/>
              </a:rPr>
              <a:t>Thomas, V.G., Madison, A., Rockcliffe, F., DeLaine, K., &amp; McDonald Lowe, S.  (2018).  Racism, social programming, and evaluation:  Where do we go from here?  </a:t>
            </a:r>
            <a:r>
              <a:rPr lang="en-US" sz="1600" i="1" dirty="0">
                <a:latin typeface="Gill Sans MT" panose="020B0502020104020203" pitchFamily="34" charset="0"/>
              </a:rPr>
              <a:t>American Journal of Evaluation, 39</a:t>
            </a:r>
            <a:r>
              <a:rPr lang="en-US" sz="1600" dirty="0">
                <a:latin typeface="Gill Sans MT" panose="020B0502020104020203" pitchFamily="34" charset="0"/>
              </a:rPr>
              <a:t>(4), 514-526. DOI: 10.1177/1098214018772910</a:t>
            </a:r>
          </a:p>
          <a:p>
            <a:pPr marL="285750" indent="-285750">
              <a:buFont typeface="Arial" panose="020B0604020202020204" pitchFamily="34" charset="0"/>
              <a:buChar char="•"/>
            </a:pPr>
            <a:r>
              <a:rPr lang="en-US" sz="1600" dirty="0">
                <a:latin typeface="Gill Sans MT" panose="020B0502020104020203" pitchFamily="34" charset="0"/>
              </a:rPr>
              <a:t>United Nations, DESA, Population Division.  </a:t>
            </a:r>
            <a:r>
              <a:rPr lang="en-US" sz="1600" i="1" dirty="0">
                <a:latin typeface="Gill Sans MT" panose="020B0502020104020203" pitchFamily="34" charset="0"/>
              </a:rPr>
              <a:t>World Population Prospects 2019. </a:t>
            </a:r>
            <a:r>
              <a:rPr lang="en-US" sz="1600" dirty="0">
                <a:latin typeface="Gill Sans MT" panose="020B0502020104020203" pitchFamily="34" charset="0"/>
                <a:hlinkClick r:id="rId5"/>
              </a:rPr>
              <a:t>https://population.un.org/wpp/Maps/</a:t>
            </a:r>
            <a:endParaRPr lang="en-US" sz="1600" dirty="0">
              <a:latin typeface="Gill Sans MT" panose="020B0502020104020203" pitchFamily="34" charset="0"/>
            </a:endParaRPr>
          </a:p>
          <a:p>
            <a:endParaRPr lang="en-US" sz="1400" dirty="0"/>
          </a:p>
          <a:p>
            <a:endParaRPr lang="en-US" sz="1400" dirty="0"/>
          </a:p>
          <a:p>
            <a:endParaRPr lang="en-US" sz="1400" dirty="0"/>
          </a:p>
          <a:p>
            <a:endParaRPr lang="en-US" sz="1400" dirty="0"/>
          </a:p>
        </p:txBody>
      </p:sp>
    </p:spTree>
    <p:extLst>
      <p:ext uri="{BB962C8B-B14F-4D97-AF65-F5344CB8AC3E}">
        <p14:creationId xmlns:p14="http://schemas.microsoft.com/office/powerpoint/2010/main" val="339197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2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D2C7-8EB0-4016-A7D9-F47D275E8384}"/>
              </a:ext>
            </a:extLst>
          </p:cNvPr>
          <p:cNvSpPr>
            <a:spLocks noGrp="1"/>
          </p:cNvSpPr>
          <p:nvPr>
            <p:ph type="title"/>
          </p:nvPr>
        </p:nvSpPr>
        <p:spPr/>
        <p:txBody>
          <a:bodyPr>
            <a:normAutofit fontScale="90000"/>
          </a:bodyPr>
          <a:lstStyle/>
          <a:p>
            <a:r>
              <a:rPr lang="en-US" dirty="0"/>
              <a:t>HATE AT SCHOOL:</a:t>
            </a:r>
            <a:br>
              <a:rPr lang="en-US" dirty="0"/>
            </a:br>
            <a:r>
              <a:rPr lang="en-US" dirty="0"/>
              <a:t>Southern Poverty Law Center (2019)</a:t>
            </a:r>
          </a:p>
        </p:txBody>
      </p:sp>
      <p:pic>
        <p:nvPicPr>
          <p:cNvPr id="5" name="Picture 4">
            <a:extLst>
              <a:ext uri="{FF2B5EF4-FFF2-40B4-BE49-F238E27FC236}">
                <a16:creationId xmlns:a16="http://schemas.microsoft.com/office/drawing/2014/main" id="{82BF4485-F127-498F-A262-F4FDB9B3259A}"/>
              </a:ext>
            </a:extLst>
          </p:cNvPr>
          <p:cNvPicPr>
            <a:picLocks noChangeAspect="1"/>
          </p:cNvPicPr>
          <p:nvPr/>
        </p:nvPicPr>
        <p:blipFill>
          <a:blip r:embed="rId3"/>
          <a:stretch>
            <a:fillRect/>
          </a:stretch>
        </p:blipFill>
        <p:spPr>
          <a:xfrm>
            <a:off x="2707758" y="2227437"/>
            <a:ext cx="5257800" cy="2971156"/>
          </a:xfrm>
          <a:prstGeom prst="rect">
            <a:avLst/>
          </a:prstGeom>
        </p:spPr>
      </p:pic>
      <p:sp>
        <p:nvSpPr>
          <p:cNvPr id="6" name="Rectangle 5">
            <a:extLst>
              <a:ext uri="{FF2B5EF4-FFF2-40B4-BE49-F238E27FC236}">
                <a16:creationId xmlns:a16="http://schemas.microsoft.com/office/drawing/2014/main" id="{0E14D14D-33D3-4D3F-848A-91DE5735E3DD}"/>
              </a:ext>
            </a:extLst>
          </p:cNvPr>
          <p:cNvSpPr/>
          <p:nvPr/>
        </p:nvSpPr>
        <p:spPr>
          <a:xfrm>
            <a:off x="8572500" y="1799176"/>
            <a:ext cx="2590800" cy="1477328"/>
          </a:xfrm>
          <a:prstGeom prst="rect">
            <a:avLst/>
          </a:prstGeom>
        </p:spPr>
        <p:txBody>
          <a:bodyPr wrap="square">
            <a:spAutoFit/>
          </a:bodyPr>
          <a:lstStyle/>
          <a:p>
            <a:r>
              <a:rPr lang="en-US" dirty="0">
                <a:latin typeface="Gill Sans MT" panose="020B0502020104020203" pitchFamily="34" charset="0"/>
              </a:rPr>
              <a:t>In New York, a middle school student writes in a textbook that he will </a:t>
            </a:r>
            <a:r>
              <a:rPr lang="en-US" b="1" i="1" dirty="0">
                <a:latin typeface="Gill Sans MT" panose="020B0502020104020203" pitchFamily="34" charset="0"/>
              </a:rPr>
              <a:t>lynch</a:t>
            </a:r>
            <a:r>
              <a:rPr lang="en-US" dirty="0">
                <a:latin typeface="Gill Sans MT" panose="020B0502020104020203" pitchFamily="34" charset="0"/>
              </a:rPr>
              <a:t> the </a:t>
            </a:r>
            <a:r>
              <a:rPr lang="en-US" b="1" i="1" dirty="0">
                <a:latin typeface="Gill Sans MT" panose="020B0502020104020203" pitchFamily="34" charset="0"/>
              </a:rPr>
              <a:t>black</a:t>
            </a:r>
            <a:r>
              <a:rPr lang="en-US" dirty="0">
                <a:latin typeface="Gill Sans MT" panose="020B0502020104020203" pitchFamily="34" charset="0"/>
              </a:rPr>
              <a:t> husband of a </a:t>
            </a:r>
            <a:r>
              <a:rPr lang="en-US" b="1" i="1" dirty="0">
                <a:latin typeface="Gill Sans MT" panose="020B0502020104020203" pitchFamily="34" charset="0"/>
              </a:rPr>
              <a:t>white</a:t>
            </a:r>
            <a:r>
              <a:rPr lang="en-US" dirty="0">
                <a:latin typeface="Gill Sans MT" panose="020B0502020104020203" pitchFamily="34" charset="0"/>
              </a:rPr>
              <a:t> teacher.</a:t>
            </a:r>
          </a:p>
        </p:txBody>
      </p:sp>
      <p:sp>
        <p:nvSpPr>
          <p:cNvPr id="7" name="Rectangle 6">
            <a:extLst>
              <a:ext uri="{FF2B5EF4-FFF2-40B4-BE49-F238E27FC236}">
                <a16:creationId xmlns:a16="http://schemas.microsoft.com/office/drawing/2014/main" id="{85B96104-EB87-4906-9C44-2E6CD024FDA2}"/>
              </a:ext>
            </a:extLst>
          </p:cNvPr>
          <p:cNvSpPr/>
          <p:nvPr/>
        </p:nvSpPr>
        <p:spPr>
          <a:xfrm>
            <a:off x="4819650" y="1533894"/>
            <a:ext cx="3581400" cy="923330"/>
          </a:xfrm>
          <a:prstGeom prst="rect">
            <a:avLst/>
          </a:prstGeom>
        </p:spPr>
        <p:txBody>
          <a:bodyPr wrap="square">
            <a:spAutoFit/>
          </a:bodyPr>
          <a:lstStyle/>
          <a:p>
            <a:r>
              <a:rPr lang="en-US" dirty="0">
                <a:latin typeface="Gill Sans MT" panose="020B0502020104020203" pitchFamily="34" charset="0"/>
              </a:rPr>
              <a:t>In Illinois, white elementary students call </a:t>
            </a:r>
            <a:r>
              <a:rPr lang="en-US" b="1" i="1" dirty="0">
                <a:latin typeface="Gill Sans MT" panose="020B0502020104020203" pitchFamily="34" charset="0"/>
              </a:rPr>
              <a:t>black</a:t>
            </a:r>
            <a:r>
              <a:rPr lang="en-US" dirty="0">
                <a:latin typeface="Gill Sans MT" panose="020B0502020104020203" pitchFamily="34" charset="0"/>
              </a:rPr>
              <a:t> students </a:t>
            </a:r>
            <a:r>
              <a:rPr lang="en-US" b="1" i="1" dirty="0">
                <a:latin typeface="Gill Sans MT" panose="020B0502020104020203" pitchFamily="34" charset="0"/>
              </a:rPr>
              <a:t>apes and monkeys</a:t>
            </a:r>
            <a:r>
              <a:rPr lang="en-US" dirty="0">
                <a:latin typeface="Gill Sans MT" panose="020B0502020104020203" pitchFamily="34" charset="0"/>
              </a:rPr>
              <a:t>.</a:t>
            </a:r>
          </a:p>
        </p:txBody>
      </p:sp>
      <p:sp>
        <p:nvSpPr>
          <p:cNvPr id="8" name="Rectangle 7">
            <a:extLst>
              <a:ext uri="{FF2B5EF4-FFF2-40B4-BE49-F238E27FC236}">
                <a16:creationId xmlns:a16="http://schemas.microsoft.com/office/drawing/2014/main" id="{0DB4A040-BD5B-4EE7-8AD0-0746947FA3DE}"/>
              </a:ext>
            </a:extLst>
          </p:cNvPr>
          <p:cNvSpPr/>
          <p:nvPr/>
        </p:nvSpPr>
        <p:spPr>
          <a:xfrm>
            <a:off x="676497" y="2192537"/>
            <a:ext cx="2672316" cy="1754326"/>
          </a:xfrm>
          <a:prstGeom prst="rect">
            <a:avLst/>
          </a:prstGeom>
        </p:spPr>
        <p:txBody>
          <a:bodyPr wrap="square">
            <a:spAutoFit/>
          </a:bodyPr>
          <a:lstStyle/>
          <a:p>
            <a:r>
              <a:rPr lang="en-US" dirty="0">
                <a:latin typeface="Gill Sans MT" panose="020B0502020104020203" pitchFamily="34" charset="0"/>
              </a:rPr>
              <a:t>In Minnesota, a middle school student tells a </a:t>
            </a:r>
            <a:r>
              <a:rPr lang="en-US" b="1" i="1" dirty="0">
                <a:latin typeface="Gill Sans MT" panose="020B0502020104020203" pitchFamily="34" charset="0"/>
              </a:rPr>
              <a:t>Latinx</a:t>
            </a:r>
            <a:r>
              <a:rPr lang="en-US" dirty="0">
                <a:latin typeface="Gill Sans MT" panose="020B0502020104020203" pitchFamily="34" charset="0"/>
              </a:rPr>
              <a:t> child that his mother should be in </a:t>
            </a:r>
            <a:r>
              <a:rPr lang="en-US" b="1" i="1" dirty="0">
                <a:latin typeface="Gill Sans MT" panose="020B0502020104020203" pitchFamily="34" charset="0"/>
              </a:rPr>
              <a:t>jail</a:t>
            </a:r>
            <a:r>
              <a:rPr lang="en-US" dirty="0">
                <a:latin typeface="Gill Sans MT" panose="020B0502020104020203" pitchFamily="34" charset="0"/>
              </a:rPr>
              <a:t> with all the </a:t>
            </a:r>
            <a:r>
              <a:rPr lang="en-US" b="1" i="1" dirty="0">
                <a:latin typeface="Gill Sans MT" panose="020B0502020104020203" pitchFamily="34" charset="0"/>
              </a:rPr>
              <a:t>illegal immigrants.</a:t>
            </a:r>
          </a:p>
        </p:txBody>
      </p:sp>
      <p:sp>
        <p:nvSpPr>
          <p:cNvPr id="9" name="Rectangle 8">
            <a:extLst>
              <a:ext uri="{FF2B5EF4-FFF2-40B4-BE49-F238E27FC236}">
                <a16:creationId xmlns:a16="http://schemas.microsoft.com/office/drawing/2014/main" id="{AB668BA2-8F7B-4A05-B168-69BFF8557E8C}"/>
              </a:ext>
            </a:extLst>
          </p:cNvPr>
          <p:cNvSpPr/>
          <p:nvPr/>
        </p:nvSpPr>
        <p:spPr>
          <a:xfrm>
            <a:off x="8191500" y="3890712"/>
            <a:ext cx="2971800" cy="1200329"/>
          </a:xfrm>
          <a:prstGeom prst="rect">
            <a:avLst/>
          </a:prstGeom>
        </p:spPr>
        <p:txBody>
          <a:bodyPr wrap="square">
            <a:spAutoFit/>
          </a:bodyPr>
          <a:lstStyle/>
          <a:p>
            <a:r>
              <a:rPr lang="en-US" dirty="0">
                <a:latin typeface="Gill Sans MT" panose="020B0502020104020203" pitchFamily="34" charset="0"/>
              </a:rPr>
              <a:t>In Massachusetts, a 10-year-old </a:t>
            </a:r>
            <a:r>
              <a:rPr lang="en-US" b="1" i="1" dirty="0">
                <a:latin typeface="Gill Sans MT" panose="020B0502020104020203" pitchFamily="34" charset="0"/>
              </a:rPr>
              <a:t>Muslim</a:t>
            </a:r>
            <a:r>
              <a:rPr lang="en-US" dirty="0">
                <a:latin typeface="Gill Sans MT" panose="020B0502020104020203" pitchFamily="34" charset="0"/>
              </a:rPr>
              <a:t> girl gets a note saying, “</a:t>
            </a:r>
            <a:r>
              <a:rPr lang="en-US" i="1" dirty="0">
                <a:latin typeface="Gill Sans MT" panose="020B0502020104020203" pitchFamily="34" charset="0"/>
              </a:rPr>
              <a:t>You’re a</a:t>
            </a:r>
            <a:r>
              <a:rPr lang="en-US" b="1" i="1" dirty="0">
                <a:latin typeface="Gill Sans MT" panose="020B0502020104020203" pitchFamily="34" charset="0"/>
              </a:rPr>
              <a:t> terrorist. </a:t>
            </a:r>
            <a:r>
              <a:rPr lang="en-US" i="1" dirty="0">
                <a:latin typeface="Gill Sans MT" panose="020B0502020104020203" pitchFamily="34" charset="0"/>
              </a:rPr>
              <a:t>I will </a:t>
            </a:r>
            <a:r>
              <a:rPr lang="en-US" b="1" i="1" dirty="0">
                <a:latin typeface="Gill Sans MT" panose="020B0502020104020203" pitchFamily="34" charset="0"/>
              </a:rPr>
              <a:t>kill </a:t>
            </a:r>
            <a:r>
              <a:rPr lang="en-US" i="1" dirty="0">
                <a:latin typeface="Gill Sans MT" panose="020B0502020104020203" pitchFamily="34" charset="0"/>
              </a:rPr>
              <a:t>you</a:t>
            </a:r>
            <a:r>
              <a:rPr lang="en-US" b="1" i="1" dirty="0">
                <a:latin typeface="Gill Sans MT" panose="020B0502020104020203" pitchFamily="34" charset="0"/>
              </a:rPr>
              <a:t>.”</a:t>
            </a:r>
          </a:p>
        </p:txBody>
      </p:sp>
      <p:sp>
        <p:nvSpPr>
          <p:cNvPr id="10" name="Rectangle 9">
            <a:extLst>
              <a:ext uri="{FF2B5EF4-FFF2-40B4-BE49-F238E27FC236}">
                <a16:creationId xmlns:a16="http://schemas.microsoft.com/office/drawing/2014/main" id="{1D38F3EF-5670-4FD0-9F43-79FF3609EC11}"/>
              </a:ext>
            </a:extLst>
          </p:cNvPr>
          <p:cNvSpPr/>
          <p:nvPr/>
        </p:nvSpPr>
        <p:spPr>
          <a:xfrm>
            <a:off x="3771900" y="4766609"/>
            <a:ext cx="3581400" cy="923330"/>
          </a:xfrm>
          <a:prstGeom prst="rect">
            <a:avLst/>
          </a:prstGeom>
        </p:spPr>
        <p:txBody>
          <a:bodyPr wrap="square">
            <a:spAutoFit/>
          </a:bodyPr>
          <a:lstStyle/>
          <a:p>
            <a:r>
              <a:rPr lang="en-US" dirty="0">
                <a:latin typeface="Gill Sans MT" panose="020B0502020104020203" pitchFamily="34" charset="0"/>
              </a:rPr>
              <a:t>In Oklahoma, a fifth-grader draws a </a:t>
            </a:r>
            <a:r>
              <a:rPr lang="en-US" b="1" i="1" dirty="0">
                <a:latin typeface="Gill Sans MT" panose="020B0502020104020203" pitchFamily="34" charset="0"/>
              </a:rPr>
              <a:t>swastika</a:t>
            </a:r>
            <a:r>
              <a:rPr lang="en-US" dirty="0">
                <a:latin typeface="Gill Sans MT" panose="020B0502020104020203" pitchFamily="34" charset="0"/>
              </a:rPr>
              <a:t> and writes “</a:t>
            </a:r>
            <a:r>
              <a:rPr lang="en-US" b="1" i="1" dirty="0">
                <a:latin typeface="Gill Sans MT" panose="020B0502020104020203" pitchFamily="34" charset="0"/>
              </a:rPr>
              <a:t>white power” </a:t>
            </a:r>
            <a:r>
              <a:rPr lang="en-US" dirty="0">
                <a:latin typeface="Gill Sans MT" panose="020B0502020104020203" pitchFamily="34" charset="0"/>
              </a:rPr>
              <a:t>on his hand.</a:t>
            </a:r>
          </a:p>
        </p:txBody>
      </p:sp>
      <p:cxnSp>
        <p:nvCxnSpPr>
          <p:cNvPr id="12" name="Straight Arrow Connector 11">
            <a:extLst>
              <a:ext uri="{FF2B5EF4-FFF2-40B4-BE49-F238E27FC236}">
                <a16:creationId xmlns:a16="http://schemas.microsoft.com/office/drawing/2014/main" id="{82932626-DBEC-4F16-9262-ABEBB4D20713}"/>
              </a:ext>
            </a:extLst>
          </p:cNvPr>
          <p:cNvCxnSpPr/>
          <p:nvPr/>
        </p:nvCxnSpPr>
        <p:spPr>
          <a:xfrm flipH="1" flipV="1">
            <a:off x="7315200" y="3048000"/>
            <a:ext cx="914400" cy="9906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F931572-31B4-4CE6-9FA7-DB39D62A510E}"/>
              </a:ext>
            </a:extLst>
          </p:cNvPr>
          <p:cNvCxnSpPr>
            <a:cxnSpLocks/>
          </p:cNvCxnSpPr>
          <p:nvPr/>
        </p:nvCxnSpPr>
        <p:spPr>
          <a:xfrm flipH="1">
            <a:off x="7086600" y="2419136"/>
            <a:ext cx="1491216" cy="57035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A961FFB-19D4-42B4-8ED1-87C310D59E87}"/>
              </a:ext>
            </a:extLst>
          </p:cNvPr>
          <p:cNvCxnSpPr>
            <a:cxnSpLocks/>
          </p:cNvCxnSpPr>
          <p:nvPr/>
        </p:nvCxnSpPr>
        <p:spPr>
          <a:xfrm>
            <a:off x="5918348" y="2499343"/>
            <a:ext cx="253852" cy="92965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8A2826D-FCD4-47E7-84AD-D73CC950B85C}"/>
              </a:ext>
            </a:extLst>
          </p:cNvPr>
          <p:cNvCxnSpPr>
            <a:cxnSpLocks/>
          </p:cNvCxnSpPr>
          <p:nvPr/>
        </p:nvCxnSpPr>
        <p:spPr>
          <a:xfrm>
            <a:off x="2984648" y="2881137"/>
            <a:ext cx="2746301" cy="83034"/>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DC8D4C5-6438-47BC-B325-6718D4D8B8CD}"/>
              </a:ext>
            </a:extLst>
          </p:cNvPr>
          <p:cNvCxnSpPr>
            <a:cxnSpLocks/>
          </p:cNvCxnSpPr>
          <p:nvPr/>
        </p:nvCxnSpPr>
        <p:spPr>
          <a:xfrm flipV="1">
            <a:off x="5562600" y="3890713"/>
            <a:ext cx="0" cy="4526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B7E7B93-7DD0-4855-AE78-6FCE2DD40EB3}"/>
              </a:ext>
            </a:extLst>
          </p:cNvPr>
          <p:cNvSpPr txBox="1"/>
          <p:nvPr/>
        </p:nvSpPr>
        <p:spPr>
          <a:xfrm>
            <a:off x="457200" y="5747250"/>
            <a:ext cx="12725400" cy="253916"/>
          </a:xfrm>
          <a:prstGeom prst="rect">
            <a:avLst/>
          </a:prstGeom>
          <a:noFill/>
        </p:spPr>
        <p:txBody>
          <a:bodyPr wrap="square" rtlCol="0">
            <a:spAutoFit/>
          </a:bodyPr>
          <a:lstStyle/>
          <a:p>
            <a:r>
              <a:rPr lang="en-US" sz="1050" dirty="0">
                <a:latin typeface="Gill Sans MT" panose="020B0502020104020203" pitchFamily="34" charset="0"/>
              </a:rPr>
              <a:t>Costello, M., &amp; Dillard, C.  (2019).  </a:t>
            </a:r>
            <a:r>
              <a:rPr lang="en-US" sz="1050" i="1" dirty="0">
                <a:latin typeface="Gill Sans MT" panose="020B0502020104020203" pitchFamily="34" charset="0"/>
              </a:rPr>
              <a:t>Hate at School</a:t>
            </a:r>
            <a:r>
              <a:rPr lang="en-US" sz="1050" dirty="0">
                <a:latin typeface="Gill Sans MT" panose="020B0502020104020203" pitchFamily="34" charset="0"/>
              </a:rPr>
              <a:t>.  Southern Poverty Law Center, p. 4.  Montgomery,  Alabama.  h</a:t>
            </a:r>
            <a:r>
              <a:rPr lang="en-US" sz="1050" dirty="0">
                <a:hlinkClick r:id="rId4"/>
              </a:rPr>
              <a:t>ttps://www.splcenter.org/sites/default/files/tt_2019_hate_at_school_report_final.pdf</a:t>
            </a:r>
            <a:endParaRPr lang="en-US" sz="1050" dirty="0">
              <a:latin typeface="Gill Sans MT" panose="020B0502020104020203" pitchFamily="34" charset="0"/>
            </a:endParaRPr>
          </a:p>
        </p:txBody>
      </p:sp>
    </p:spTree>
    <p:extLst>
      <p:ext uri="{BB962C8B-B14F-4D97-AF65-F5344CB8AC3E}">
        <p14:creationId xmlns:p14="http://schemas.microsoft.com/office/powerpoint/2010/main" val="363278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16E6-0A7A-455B-A9FE-C3C14A760FF9}"/>
              </a:ext>
            </a:extLst>
          </p:cNvPr>
          <p:cNvSpPr>
            <a:spLocks noGrp="1"/>
          </p:cNvSpPr>
          <p:nvPr>
            <p:ph type="title"/>
          </p:nvPr>
        </p:nvSpPr>
        <p:spPr/>
        <p:txBody>
          <a:bodyPr/>
          <a:lstStyle/>
          <a:p>
            <a:r>
              <a:rPr lang="en-US" dirty="0"/>
              <a:t>IT Starts Here</a:t>
            </a:r>
          </a:p>
        </p:txBody>
      </p:sp>
      <p:pic>
        <p:nvPicPr>
          <p:cNvPr id="4" name="Picture 3">
            <a:extLst>
              <a:ext uri="{FF2B5EF4-FFF2-40B4-BE49-F238E27FC236}">
                <a16:creationId xmlns:a16="http://schemas.microsoft.com/office/drawing/2014/main" id="{8859D718-C006-4D81-B82A-78D332D78E4D}"/>
              </a:ext>
            </a:extLst>
          </p:cNvPr>
          <p:cNvPicPr>
            <a:picLocks noChangeAspect="1"/>
          </p:cNvPicPr>
          <p:nvPr/>
        </p:nvPicPr>
        <p:blipFill>
          <a:blip r:embed="rId3"/>
          <a:stretch>
            <a:fillRect/>
          </a:stretch>
        </p:blipFill>
        <p:spPr>
          <a:xfrm>
            <a:off x="2667000" y="1066800"/>
            <a:ext cx="6566352" cy="5053013"/>
          </a:xfrm>
          <a:prstGeom prst="rect">
            <a:avLst/>
          </a:prstGeom>
        </p:spPr>
      </p:pic>
      <p:sp>
        <p:nvSpPr>
          <p:cNvPr id="5" name="Rectangle 4">
            <a:extLst>
              <a:ext uri="{FF2B5EF4-FFF2-40B4-BE49-F238E27FC236}">
                <a16:creationId xmlns:a16="http://schemas.microsoft.com/office/drawing/2014/main" id="{CD265494-A071-4605-A4B4-45C844A264DF}"/>
              </a:ext>
            </a:extLst>
          </p:cNvPr>
          <p:cNvSpPr/>
          <p:nvPr/>
        </p:nvSpPr>
        <p:spPr>
          <a:xfrm>
            <a:off x="3427601" y="1676400"/>
            <a:ext cx="5045149" cy="2896562"/>
          </a:xfrm>
          <a:prstGeom prst="rect">
            <a:avLst/>
          </a:prstGeom>
        </p:spPr>
        <p:txBody>
          <a:bodyPr wrap="square">
            <a:spAutoFit/>
          </a:bodyPr>
          <a:lstStyle/>
          <a:p>
            <a:pPr algn="ctr">
              <a:lnSpc>
                <a:spcPct val="115000"/>
              </a:lnSpc>
            </a:pPr>
            <a:r>
              <a:rPr lang="en-US" sz="2800" b="1" i="1"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“We are the most diverse middle school with the most poverty.  It’s not conducive to learning.” </a:t>
            </a:r>
          </a:p>
          <a:p>
            <a:pPr algn="ctr">
              <a:lnSpc>
                <a:spcPct val="115000"/>
              </a:lnSpc>
            </a:pPr>
            <a:endParaRPr lang="en-US" sz="2800" b="1" i="1" dirty="0">
              <a:solidFill>
                <a:schemeClr val="bg1"/>
              </a:solidFill>
              <a:latin typeface="Gill Sans MT" panose="020B0502020104020203" pitchFamily="34" charset="0"/>
              <a:ea typeface="Calibri" panose="020F0502020204030204" pitchFamily="34" charset="0"/>
              <a:cs typeface="Times New Roman" panose="02020603050405020304" pitchFamily="18" charset="0"/>
            </a:endParaRPr>
          </a:p>
          <a:p>
            <a:pPr>
              <a:lnSpc>
                <a:spcPct val="115000"/>
              </a:lnSpc>
            </a:pPr>
            <a:r>
              <a:rPr lang="en-US" sz="2000" b="1"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Buffalo Hills Middle School Teacher</a:t>
            </a:r>
            <a:endParaRPr lang="en-US" sz="2000" b="1"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84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D292-69AE-4E99-B282-F1B8995780E2}"/>
              </a:ext>
            </a:extLst>
          </p:cNvPr>
          <p:cNvSpPr>
            <a:spLocks noGrp="1"/>
          </p:cNvSpPr>
          <p:nvPr>
            <p:ph type="title"/>
          </p:nvPr>
        </p:nvSpPr>
        <p:spPr>
          <a:xfrm rot="20853352">
            <a:off x="-158143" y="545675"/>
            <a:ext cx="10972800" cy="1143000"/>
          </a:xfrm>
        </p:spPr>
        <p:txBody>
          <a:bodyPr/>
          <a:lstStyle/>
          <a:p>
            <a:r>
              <a:rPr lang="en-US" dirty="0"/>
              <a:t>Racial Framing</a:t>
            </a:r>
          </a:p>
        </p:txBody>
      </p:sp>
      <p:sp>
        <p:nvSpPr>
          <p:cNvPr id="3" name="Content Placeholder 2">
            <a:extLst>
              <a:ext uri="{FF2B5EF4-FFF2-40B4-BE49-F238E27FC236}">
                <a16:creationId xmlns:a16="http://schemas.microsoft.com/office/drawing/2014/main" id="{67262535-03D8-4B66-9A6B-E40D58E943DC}"/>
              </a:ext>
            </a:extLst>
          </p:cNvPr>
          <p:cNvSpPr>
            <a:spLocks noGrp="1"/>
          </p:cNvSpPr>
          <p:nvPr>
            <p:ph sz="half" idx="1"/>
          </p:nvPr>
        </p:nvSpPr>
        <p:spPr>
          <a:xfrm rot="20825364">
            <a:off x="1179875" y="1426072"/>
            <a:ext cx="10439400" cy="3557523"/>
          </a:xfrm>
        </p:spPr>
        <p:txBody>
          <a:bodyPr>
            <a:noAutofit/>
          </a:bodyPr>
          <a:lstStyle/>
          <a:p>
            <a:pPr marL="0" indent="0">
              <a:buNone/>
            </a:pPr>
            <a:r>
              <a:rPr lang="en-US" sz="2400" dirty="0"/>
              <a:t>“The racial frame is “an overarching white worldview that encompasses a broad and persisting set of racial stereotypes, prejudices, ideologies, images, interpretations and narratives, emotions, and reactions, as well as . . . inclinations to discriminate,” (p. 170).</a:t>
            </a:r>
          </a:p>
          <a:p>
            <a:pPr marL="0" indent="0">
              <a:buNone/>
            </a:pPr>
            <a:endParaRPr lang="en-US" sz="2400" dirty="0"/>
          </a:p>
          <a:p>
            <a:pPr marL="0" indent="0">
              <a:buNone/>
            </a:pPr>
            <a:r>
              <a:rPr lang="en-US" sz="2400" dirty="0"/>
              <a:t>“Frames work to shape perception, and the racial frame shapes White perceptions and values about race.  The frame acts as a screen to block facts and events inconsistent with the frame,” (p. 171).</a:t>
            </a:r>
          </a:p>
        </p:txBody>
      </p:sp>
      <p:sp>
        <p:nvSpPr>
          <p:cNvPr id="5" name="TextBox 4">
            <a:extLst>
              <a:ext uri="{FF2B5EF4-FFF2-40B4-BE49-F238E27FC236}">
                <a16:creationId xmlns:a16="http://schemas.microsoft.com/office/drawing/2014/main" id="{294F7FCB-E90D-40CC-93B2-2D689A276714}"/>
              </a:ext>
            </a:extLst>
          </p:cNvPr>
          <p:cNvSpPr txBox="1"/>
          <p:nvPr/>
        </p:nvSpPr>
        <p:spPr>
          <a:xfrm>
            <a:off x="8458200" y="5410200"/>
            <a:ext cx="1940981" cy="461665"/>
          </a:xfrm>
          <a:prstGeom prst="rect">
            <a:avLst/>
          </a:prstGeom>
          <a:noFill/>
        </p:spPr>
        <p:txBody>
          <a:bodyPr wrap="none" rtlCol="0">
            <a:spAutoFit/>
          </a:bodyPr>
          <a:lstStyle/>
          <a:p>
            <a:r>
              <a:rPr lang="en-US" sz="2400" dirty="0">
                <a:latin typeface="Gill Sans MT" panose="020B0502020104020203" pitchFamily="34" charset="0"/>
              </a:rPr>
              <a:t>(House, 2017)</a:t>
            </a:r>
          </a:p>
        </p:txBody>
      </p:sp>
    </p:spTree>
    <p:extLst>
      <p:ext uri="{BB962C8B-B14F-4D97-AF65-F5344CB8AC3E}">
        <p14:creationId xmlns:p14="http://schemas.microsoft.com/office/powerpoint/2010/main" val="1145078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1DB0-99E2-4364-A823-4F12C110E411}"/>
              </a:ext>
            </a:extLst>
          </p:cNvPr>
          <p:cNvSpPr>
            <a:spLocks noGrp="1"/>
          </p:cNvSpPr>
          <p:nvPr>
            <p:ph type="title"/>
          </p:nvPr>
        </p:nvSpPr>
        <p:spPr/>
        <p:txBody>
          <a:bodyPr/>
          <a:lstStyle/>
          <a:p>
            <a:r>
              <a:rPr lang="en-US" dirty="0"/>
              <a:t>The White Frame</a:t>
            </a:r>
          </a:p>
        </p:txBody>
      </p:sp>
      <p:sp>
        <p:nvSpPr>
          <p:cNvPr id="3" name="TextBox 2">
            <a:extLst>
              <a:ext uri="{FF2B5EF4-FFF2-40B4-BE49-F238E27FC236}">
                <a16:creationId xmlns:a16="http://schemas.microsoft.com/office/drawing/2014/main" id="{A61699D4-5E5D-4DF4-BCA7-1AC67C606747}"/>
              </a:ext>
            </a:extLst>
          </p:cNvPr>
          <p:cNvSpPr txBox="1"/>
          <p:nvPr/>
        </p:nvSpPr>
        <p:spPr>
          <a:xfrm>
            <a:off x="646814" y="2136338"/>
            <a:ext cx="5486400" cy="3170099"/>
          </a:xfrm>
          <a:prstGeom prst="rect">
            <a:avLst/>
          </a:prstGeom>
          <a:noFill/>
        </p:spPr>
        <p:txBody>
          <a:bodyPr wrap="square" rtlCol="0">
            <a:spAutoFit/>
          </a:bodyPr>
          <a:lstStyle/>
          <a:p>
            <a:r>
              <a:rPr lang="en-US" sz="2000" dirty="0">
                <a:latin typeface="Gill Sans MT" panose="020B0502020104020203" pitchFamily="34" charset="0"/>
              </a:rPr>
              <a:t>“The focus on race in the United States is based mainly upon physical attributes, and every culture that resides in the United States is directly or indirectly affected by it … Race, and by extension racism, defines how people interact, what chances of success they may or may not have, and how they might be granted or deprived of the basic rights of humanity … Moynihan’s ‘dilemma’ continues today having expanded to other marginalized groups,” (Bledsoe, 2018, p. 512).</a:t>
            </a:r>
          </a:p>
        </p:txBody>
      </p:sp>
      <p:pic>
        <p:nvPicPr>
          <p:cNvPr id="5" name="Picture 4">
            <a:extLst>
              <a:ext uri="{FF2B5EF4-FFF2-40B4-BE49-F238E27FC236}">
                <a16:creationId xmlns:a16="http://schemas.microsoft.com/office/drawing/2014/main" id="{87E23EC7-C0A7-4243-A1C5-B07EBA9D3F68}"/>
              </a:ext>
            </a:extLst>
          </p:cNvPr>
          <p:cNvPicPr>
            <a:picLocks noChangeAspect="1"/>
          </p:cNvPicPr>
          <p:nvPr/>
        </p:nvPicPr>
        <p:blipFill>
          <a:blip r:embed="rId3"/>
          <a:stretch>
            <a:fillRect/>
          </a:stretch>
        </p:blipFill>
        <p:spPr>
          <a:xfrm>
            <a:off x="6248400" y="2111529"/>
            <a:ext cx="4981575" cy="2897447"/>
          </a:xfrm>
          <a:prstGeom prst="rect">
            <a:avLst/>
          </a:prstGeom>
        </p:spPr>
      </p:pic>
    </p:spTree>
    <p:extLst>
      <p:ext uri="{BB962C8B-B14F-4D97-AF65-F5344CB8AC3E}">
        <p14:creationId xmlns:p14="http://schemas.microsoft.com/office/powerpoint/2010/main" val="329761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264852-6602-4C9D-8253-3FCA01CD0438}"/>
              </a:ext>
            </a:extLst>
          </p:cNvPr>
          <p:cNvPicPr>
            <a:picLocks noChangeAspect="1"/>
          </p:cNvPicPr>
          <p:nvPr/>
        </p:nvPicPr>
        <p:blipFill>
          <a:blip r:embed="rId3"/>
          <a:stretch>
            <a:fillRect/>
          </a:stretch>
        </p:blipFill>
        <p:spPr>
          <a:xfrm>
            <a:off x="0" y="152400"/>
            <a:ext cx="12192000" cy="6705600"/>
          </a:xfrm>
          <a:prstGeom prst="rect">
            <a:avLst/>
          </a:prstGeom>
        </p:spPr>
      </p:pic>
      <p:cxnSp>
        <p:nvCxnSpPr>
          <p:cNvPr id="8" name="Straight Arrow Connector 7">
            <a:extLst>
              <a:ext uri="{FF2B5EF4-FFF2-40B4-BE49-F238E27FC236}">
                <a16:creationId xmlns:a16="http://schemas.microsoft.com/office/drawing/2014/main" id="{CB8B61B7-88C2-4CF7-BDE3-590DC0781799}"/>
              </a:ext>
            </a:extLst>
          </p:cNvPr>
          <p:cNvCxnSpPr>
            <a:cxnSpLocks/>
          </p:cNvCxnSpPr>
          <p:nvPr/>
        </p:nvCxnSpPr>
        <p:spPr>
          <a:xfrm flipV="1">
            <a:off x="5584173" y="3068503"/>
            <a:ext cx="810405" cy="6020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FF03BEF-CB4A-4BFD-A927-498B5F15F5AA}"/>
              </a:ext>
            </a:extLst>
          </p:cNvPr>
          <p:cNvCxnSpPr>
            <a:cxnSpLocks/>
          </p:cNvCxnSpPr>
          <p:nvPr/>
        </p:nvCxnSpPr>
        <p:spPr>
          <a:xfrm flipH="1">
            <a:off x="9129511" y="1101298"/>
            <a:ext cx="1638935" cy="3047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9B028FC-A56F-43DA-AB4E-61CF1B151341}"/>
              </a:ext>
            </a:extLst>
          </p:cNvPr>
          <p:cNvCxnSpPr>
            <a:cxnSpLocks/>
          </p:cNvCxnSpPr>
          <p:nvPr/>
        </p:nvCxnSpPr>
        <p:spPr>
          <a:xfrm flipV="1">
            <a:off x="8341917" y="3920545"/>
            <a:ext cx="1897860" cy="1066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89672C-D3E1-4BE1-8D48-36F2BC5CFCF3}"/>
              </a:ext>
            </a:extLst>
          </p:cNvPr>
          <p:cNvCxnSpPr>
            <a:cxnSpLocks/>
          </p:cNvCxnSpPr>
          <p:nvPr/>
        </p:nvCxnSpPr>
        <p:spPr>
          <a:xfrm flipV="1">
            <a:off x="3079857" y="3962400"/>
            <a:ext cx="806343" cy="381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F43168-632C-4733-AEAB-4A669E465BA4}"/>
              </a:ext>
            </a:extLst>
          </p:cNvPr>
          <p:cNvCxnSpPr>
            <a:cxnSpLocks/>
          </p:cNvCxnSpPr>
          <p:nvPr/>
        </p:nvCxnSpPr>
        <p:spPr>
          <a:xfrm>
            <a:off x="1295400" y="1533812"/>
            <a:ext cx="978257" cy="5997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1CDAB9-44D7-4E57-92BF-6A74FB11B4DA}"/>
              </a:ext>
            </a:extLst>
          </p:cNvPr>
          <p:cNvCxnSpPr>
            <a:cxnSpLocks/>
          </p:cNvCxnSpPr>
          <p:nvPr/>
        </p:nvCxnSpPr>
        <p:spPr>
          <a:xfrm flipV="1">
            <a:off x="5470192" y="1929685"/>
            <a:ext cx="1023016" cy="2039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821AB21-2B5F-43D2-8B56-1D8F40C763E6}"/>
              </a:ext>
            </a:extLst>
          </p:cNvPr>
          <p:cNvSpPr txBox="1"/>
          <p:nvPr/>
        </p:nvSpPr>
        <p:spPr>
          <a:xfrm>
            <a:off x="10476865" y="422701"/>
            <a:ext cx="1306768" cy="830997"/>
          </a:xfrm>
          <a:prstGeom prst="rect">
            <a:avLst/>
          </a:prstGeom>
          <a:noFill/>
        </p:spPr>
        <p:txBody>
          <a:bodyPr wrap="none" rtlCol="0">
            <a:spAutoFit/>
          </a:bodyPr>
          <a:lstStyle/>
          <a:p>
            <a:r>
              <a:rPr lang="en-US" sz="4800" b="1" dirty="0"/>
              <a:t>60%</a:t>
            </a:r>
          </a:p>
        </p:txBody>
      </p:sp>
      <p:sp>
        <p:nvSpPr>
          <p:cNvPr id="29" name="TextBox 28">
            <a:extLst>
              <a:ext uri="{FF2B5EF4-FFF2-40B4-BE49-F238E27FC236}">
                <a16:creationId xmlns:a16="http://schemas.microsoft.com/office/drawing/2014/main" id="{19AB3CC9-F8D2-4D8B-B62E-4F8FA6120069}"/>
              </a:ext>
            </a:extLst>
          </p:cNvPr>
          <p:cNvSpPr txBox="1"/>
          <p:nvPr/>
        </p:nvSpPr>
        <p:spPr>
          <a:xfrm>
            <a:off x="4275150" y="1718101"/>
            <a:ext cx="1306768" cy="830997"/>
          </a:xfrm>
          <a:prstGeom prst="rect">
            <a:avLst/>
          </a:prstGeom>
          <a:noFill/>
        </p:spPr>
        <p:txBody>
          <a:bodyPr wrap="none" rtlCol="0">
            <a:spAutoFit/>
          </a:bodyPr>
          <a:lstStyle/>
          <a:p>
            <a:r>
              <a:rPr lang="en-US" sz="4800" b="1" dirty="0"/>
              <a:t>10%</a:t>
            </a:r>
          </a:p>
        </p:txBody>
      </p:sp>
      <p:sp>
        <p:nvSpPr>
          <p:cNvPr id="31" name="TextBox 30">
            <a:extLst>
              <a:ext uri="{FF2B5EF4-FFF2-40B4-BE49-F238E27FC236}">
                <a16:creationId xmlns:a16="http://schemas.microsoft.com/office/drawing/2014/main" id="{ADFC91D8-1AC7-4CF4-B751-FAA13B1E9B26}"/>
              </a:ext>
            </a:extLst>
          </p:cNvPr>
          <p:cNvSpPr txBox="1"/>
          <p:nvPr/>
        </p:nvSpPr>
        <p:spPr>
          <a:xfrm>
            <a:off x="4956586" y="3592359"/>
            <a:ext cx="1250663" cy="830997"/>
          </a:xfrm>
          <a:prstGeom prst="rect">
            <a:avLst/>
          </a:prstGeom>
          <a:noFill/>
        </p:spPr>
        <p:txBody>
          <a:bodyPr wrap="none" rtlCol="0">
            <a:spAutoFit/>
          </a:bodyPr>
          <a:lstStyle/>
          <a:p>
            <a:r>
              <a:rPr lang="en-US" sz="4800" b="1" dirty="0"/>
              <a:t>15%</a:t>
            </a:r>
          </a:p>
        </p:txBody>
      </p:sp>
      <p:sp>
        <p:nvSpPr>
          <p:cNvPr id="34" name="TextBox 33">
            <a:extLst>
              <a:ext uri="{FF2B5EF4-FFF2-40B4-BE49-F238E27FC236}">
                <a16:creationId xmlns:a16="http://schemas.microsoft.com/office/drawing/2014/main" id="{2991C138-2836-429E-9E39-E618284FD0D1}"/>
              </a:ext>
            </a:extLst>
          </p:cNvPr>
          <p:cNvSpPr txBox="1"/>
          <p:nvPr/>
        </p:nvSpPr>
        <p:spPr>
          <a:xfrm>
            <a:off x="685800" y="575100"/>
            <a:ext cx="946093" cy="830997"/>
          </a:xfrm>
          <a:prstGeom prst="rect">
            <a:avLst/>
          </a:prstGeom>
          <a:noFill/>
        </p:spPr>
        <p:txBody>
          <a:bodyPr wrap="none" rtlCol="0">
            <a:spAutoFit/>
          </a:bodyPr>
          <a:lstStyle/>
          <a:p>
            <a:r>
              <a:rPr lang="en-US" sz="4800" b="1" dirty="0"/>
              <a:t>8%</a:t>
            </a:r>
          </a:p>
        </p:txBody>
      </p:sp>
      <p:sp>
        <p:nvSpPr>
          <p:cNvPr id="37" name="TextBox 36">
            <a:extLst>
              <a:ext uri="{FF2B5EF4-FFF2-40B4-BE49-F238E27FC236}">
                <a16:creationId xmlns:a16="http://schemas.microsoft.com/office/drawing/2014/main" id="{5E0FC0B5-6112-4BBC-AB51-214A79436011}"/>
              </a:ext>
            </a:extLst>
          </p:cNvPr>
          <p:cNvSpPr txBox="1"/>
          <p:nvPr/>
        </p:nvSpPr>
        <p:spPr>
          <a:xfrm>
            <a:off x="1875825" y="3763542"/>
            <a:ext cx="946093" cy="830997"/>
          </a:xfrm>
          <a:prstGeom prst="rect">
            <a:avLst/>
          </a:prstGeom>
          <a:noFill/>
        </p:spPr>
        <p:txBody>
          <a:bodyPr wrap="none" rtlCol="0">
            <a:spAutoFit/>
          </a:bodyPr>
          <a:lstStyle/>
          <a:p>
            <a:r>
              <a:rPr lang="en-US" sz="4800" b="1" dirty="0"/>
              <a:t>6%</a:t>
            </a:r>
          </a:p>
        </p:txBody>
      </p:sp>
      <p:sp>
        <p:nvSpPr>
          <p:cNvPr id="40" name="TextBox 39">
            <a:extLst>
              <a:ext uri="{FF2B5EF4-FFF2-40B4-BE49-F238E27FC236}">
                <a16:creationId xmlns:a16="http://schemas.microsoft.com/office/drawing/2014/main" id="{2E997543-2743-4A65-B0EC-7E95353421E7}"/>
              </a:ext>
            </a:extLst>
          </p:cNvPr>
          <p:cNvSpPr txBox="1"/>
          <p:nvPr/>
        </p:nvSpPr>
        <p:spPr>
          <a:xfrm>
            <a:off x="7778504" y="4876800"/>
            <a:ext cx="1252266" cy="830997"/>
          </a:xfrm>
          <a:prstGeom prst="rect">
            <a:avLst/>
          </a:prstGeom>
          <a:noFill/>
        </p:spPr>
        <p:txBody>
          <a:bodyPr wrap="none" rtlCol="0">
            <a:spAutoFit/>
          </a:bodyPr>
          <a:lstStyle/>
          <a:p>
            <a:r>
              <a:rPr lang="en-US" sz="4800" b="1" dirty="0"/>
              <a:t>&lt;1%</a:t>
            </a:r>
          </a:p>
        </p:txBody>
      </p:sp>
      <p:cxnSp>
        <p:nvCxnSpPr>
          <p:cNvPr id="42" name="Straight Connector 41">
            <a:extLst>
              <a:ext uri="{FF2B5EF4-FFF2-40B4-BE49-F238E27FC236}">
                <a16:creationId xmlns:a16="http://schemas.microsoft.com/office/drawing/2014/main" id="{90890F6C-E7D9-4780-95E2-5378A9A6D552}"/>
              </a:ext>
            </a:extLst>
          </p:cNvPr>
          <p:cNvCxnSpPr>
            <a:cxnSpLocks/>
          </p:cNvCxnSpPr>
          <p:nvPr/>
        </p:nvCxnSpPr>
        <p:spPr>
          <a:xfrm flipV="1">
            <a:off x="8443854" y="2196931"/>
            <a:ext cx="886210" cy="7405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A103855-6710-43A0-9571-C11DCA1C288E}"/>
              </a:ext>
            </a:extLst>
          </p:cNvPr>
          <p:cNvSpPr txBox="1"/>
          <p:nvPr/>
        </p:nvSpPr>
        <p:spPr>
          <a:xfrm>
            <a:off x="7716585" y="2784594"/>
            <a:ext cx="1250663" cy="830997"/>
          </a:xfrm>
          <a:prstGeom prst="rect">
            <a:avLst/>
          </a:prstGeom>
          <a:noFill/>
        </p:spPr>
        <p:txBody>
          <a:bodyPr wrap="none" rtlCol="0">
            <a:spAutoFit/>
          </a:bodyPr>
          <a:lstStyle/>
          <a:p>
            <a:r>
              <a:rPr lang="en-US" sz="4800" dirty="0"/>
              <a:t>35%</a:t>
            </a:r>
          </a:p>
        </p:txBody>
      </p:sp>
    </p:spTree>
    <p:extLst>
      <p:ext uri="{BB962C8B-B14F-4D97-AF65-F5344CB8AC3E}">
        <p14:creationId xmlns:p14="http://schemas.microsoft.com/office/powerpoint/2010/main" val="70627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9DB4-7AAC-4F12-9416-D54166258FB2}"/>
              </a:ext>
            </a:extLst>
          </p:cNvPr>
          <p:cNvSpPr>
            <a:spLocks noGrp="1"/>
          </p:cNvSpPr>
          <p:nvPr>
            <p:ph type="title"/>
          </p:nvPr>
        </p:nvSpPr>
        <p:spPr/>
        <p:txBody>
          <a:bodyPr/>
          <a:lstStyle/>
          <a:p>
            <a:r>
              <a:rPr lang="en-US" dirty="0"/>
              <a:t>Institutional Racism</a:t>
            </a:r>
          </a:p>
        </p:txBody>
      </p:sp>
      <p:sp>
        <p:nvSpPr>
          <p:cNvPr id="3" name="TextBox 2">
            <a:extLst>
              <a:ext uri="{FF2B5EF4-FFF2-40B4-BE49-F238E27FC236}">
                <a16:creationId xmlns:a16="http://schemas.microsoft.com/office/drawing/2014/main" id="{B2CFDE10-D9FF-407A-8516-F89DD3692043}"/>
              </a:ext>
            </a:extLst>
          </p:cNvPr>
          <p:cNvSpPr txBox="1"/>
          <p:nvPr/>
        </p:nvSpPr>
        <p:spPr>
          <a:xfrm>
            <a:off x="1452289" y="1600200"/>
            <a:ext cx="8915400" cy="3108543"/>
          </a:xfrm>
          <a:prstGeom prst="rect">
            <a:avLst/>
          </a:prstGeom>
          <a:noFill/>
        </p:spPr>
        <p:txBody>
          <a:bodyPr wrap="square" rtlCol="0">
            <a:spAutoFit/>
          </a:bodyPr>
          <a:lstStyle/>
          <a:p>
            <a:r>
              <a:rPr lang="en-US" sz="2800" dirty="0">
                <a:latin typeface="Gill Sans MT" panose="020B0502020104020203" pitchFamily="34" charset="0"/>
              </a:rPr>
              <a:t>“Individual racists need not exist for institutional racism to persist in the dominant culture … racism is not fluid … one day benefiting Whites and another day (or even era) benefiting people of color … instead, the direction of power between Whites and people of color is historic, traditional, normalized, and deeply embedded in the fabric of US society.” </a:t>
            </a:r>
          </a:p>
        </p:txBody>
      </p:sp>
      <p:sp>
        <p:nvSpPr>
          <p:cNvPr id="4" name="TextBox 3">
            <a:extLst>
              <a:ext uri="{FF2B5EF4-FFF2-40B4-BE49-F238E27FC236}">
                <a16:creationId xmlns:a16="http://schemas.microsoft.com/office/drawing/2014/main" id="{94E32E4E-F860-4430-8C8F-E1F1FF7F5A93}"/>
              </a:ext>
            </a:extLst>
          </p:cNvPr>
          <p:cNvSpPr txBox="1"/>
          <p:nvPr/>
        </p:nvSpPr>
        <p:spPr>
          <a:xfrm>
            <a:off x="1373491" y="5257800"/>
            <a:ext cx="9072997" cy="461665"/>
          </a:xfrm>
          <a:prstGeom prst="rect">
            <a:avLst/>
          </a:prstGeom>
          <a:noFill/>
        </p:spPr>
        <p:txBody>
          <a:bodyPr wrap="none" rtlCol="0">
            <a:spAutoFit/>
          </a:bodyPr>
          <a:lstStyle/>
          <a:p>
            <a:r>
              <a:rPr lang="en-US" sz="2400" dirty="0">
                <a:latin typeface="Gill Sans MT" panose="020B0502020104020203" pitchFamily="34" charset="0"/>
              </a:rPr>
              <a:t>(Thomas, Madison, Rockcliffe, DeLaine, &amp; McDonald Lowe, 2018, p. 516)</a:t>
            </a:r>
          </a:p>
        </p:txBody>
      </p:sp>
    </p:spTree>
    <p:extLst>
      <p:ext uri="{BB962C8B-B14F-4D97-AF65-F5344CB8AC3E}">
        <p14:creationId xmlns:p14="http://schemas.microsoft.com/office/powerpoint/2010/main" val="52160010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c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C23CA6B-46C4-4C1A-A9D7-372263EADA21}">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orm" ma:contentTypeID="0x01010100E41F12B60C0342498C13F26E66C1769C" ma:contentTypeVersion="18" ma:contentTypeDescription="Fill out this form." ma:contentTypeScope="" ma:versionID="541e124cf4b6e06bd85ae48b81637ddf">
  <xsd:schema xmlns:xsd="http://www.w3.org/2001/XMLSchema" xmlns:xs="http://www.w3.org/2001/XMLSchema" xmlns:p="http://schemas.microsoft.com/office/2006/metadata/properties" xmlns:ns1="http://schemas.microsoft.com/sharepoint/v3" xmlns:ns2="d37c7643-2d4e-4915-a7e1-679e0674dc09" xmlns:ns3="358993c5-961e-4379-804a-7d87dacc1d87" targetNamespace="http://schemas.microsoft.com/office/2006/metadata/properties" ma:root="true" ma:fieldsID="8306fe579d7bf1b75b2a77ce48e89c84" ns1:_="" ns2:_="" ns3:_="">
    <xsd:import namespace="http://schemas.microsoft.com/sharepoint/v3"/>
    <xsd:import namespace="d37c7643-2d4e-4915-a7e1-679e0674dc09"/>
    <xsd:import namespace="358993c5-961e-4379-804a-7d87dacc1d87"/>
    <xsd:element name="properties">
      <xsd:complexType>
        <xsd:sequence>
          <xsd:element name="documentManagement">
            <xsd:complexType>
              <xsd:all>
                <xsd:element ref="ns1:TemplateUrl" minOccurs="0"/>
                <xsd:element ref="ns1:xd_ProgID" minOccurs="0"/>
                <xsd:element ref="ns1:ShowRepairView" minOccurs="0"/>
                <xsd:element ref="ns1:ShowCombineView" minOccurs="0"/>
                <xsd:element ref="ns2:Tbl_x0020_Press_x0020_Release" minOccurs="0"/>
                <xsd:element ref="ns2:Release_x0020_Date" minOccurs="0"/>
                <xsd:element ref="ns3:_dlc_DocId" minOccurs="0"/>
                <xsd:element ref="ns3:_dlc_DocIdUrl" minOccurs="0"/>
                <xsd:element ref="ns3:_dlc_DocIdPersistId" minOccurs="0"/>
                <xsd:element ref="ns2:ID0" minOccurs="0"/>
                <xsd:element ref="ns2:MediaServiceMetadata" minOccurs="0"/>
                <xsd:element ref="ns2:MediaServiceFastMetadata"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emplateUrl" ma:index="3" nillable="true" ma:displayName="Template Link" ma:hidden="true" ma:internalName="TemplateUrl">
      <xsd:simpleType>
        <xsd:restriction base="dms:Text"/>
      </xsd:simpleType>
    </xsd:element>
    <xsd:element name="xd_ProgID" ma:index="4" nillable="true" ma:displayName="Html File Link" ma:hidden="true" ma:internalName="xd_ProgID">
      <xsd:simpleType>
        <xsd:restriction base="dms:Text"/>
      </xsd:simpleType>
    </xsd:element>
    <xsd:element name="ShowRepairView" ma:index="5" nillable="true" ma:displayName="Show Repair View" ma:hidden="true" ma:internalName="ShowRepairView">
      <xsd:simpleType>
        <xsd:restriction base="dms:Text"/>
      </xsd:simpleType>
    </xsd:element>
    <xsd:element name="ShowCombineView" ma:index="6" nillable="true" ma:displayName="Show Combine View" ma:hidden="true" ma:internalName="ShowCombineView">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7c7643-2d4e-4915-a7e1-679e0674dc09" elementFormDefault="qualified">
    <xsd:import namespace="http://schemas.microsoft.com/office/2006/documentManagement/types"/>
    <xsd:import namespace="http://schemas.microsoft.com/office/infopath/2007/PartnerControls"/>
    <xsd:element name="Tbl_x0020_Press_x0020_Release" ma:index="7" nillable="true" ma:displayName="Tbl Press Release" ma:internalName="Tbl_x0020_Press_x0020_Release" ma:readOnly="true">
      <xsd:simpleType>
        <xsd:restriction base="dms:Unknown"/>
      </xsd:simpleType>
    </xsd:element>
    <xsd:element name="Release_x0020_Date" ma:index="8" nillable="true" ma:displayName="Release Date" ma:format="DateTime" ma:internalName="Release_x0020_Date" ma:readOnly="true">
      <xsd:simpleType>
        <xsd:restriction base="dms:DateTime"/>
      </xsd:simpleType>
    </xsd:element>
    <xsd:element name="ID0" ma:index="18" nillable="true" ma:displayName="ID" ma:internalName="_x0049_D0" ma:readOnly="true">
      <xsd:simpleType>
        <xsd:restriction base="dms:Unknown"/>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MediaServiceAutoTags" ma:internalName="MediaServiceAutoTags" ma:readOnly="true">
      <xsd:simpleType>
        <xsd:restriction base="dms:Text"/>
      </xsd:simpleType>
    </xsd:element>
    <xsd:element name="MediaServiceOCR" ma:index="2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8993c5-961e-4379-804a-7d87dacc1d87"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ShowRepairView xmlns="http://schemas.microsoft.com/sharepoint/v3" xsi:nil="true"/>
    <ShowCombineView xmlns="http://schemas.microsoft.com/sharepoint/v3" xsi:nil="true"/>
    <xd_ProgID xmlns="http://schemas.microsoft.com/sharepoint/v3" xsi:nil="true"/>
    <_dlc_DocId xmlns="358993c5-961e-4379-804a-7d87dacc1d87">57VTJ32HCJNK-12-74</_dlc_DocId>
    <_dlc_DocIdUrl xmlns="358993c5-961e-4379-804a-7d87dacc1d87">
      <Url>https://mcreldenver.sharepoint.com/sites/communications/_layouts/15/DocIdRedir.aspx?ID=57VTJ32HCJNK-12-74</Url>
      <Description>57VTJ32HCJNK-12-74</Description>
    </_dlc_DocIdUrl>
  </documentManagement>
</p:properties>
</file>

<file path=customXml/itemProps1.xml><?xml version="1.0" encoding="utf-8"?>
<ds:datastoreItem xmlns:ds="http://schemas.openxmlformats.org/officeDocument/2006/customXml" ds:itemID="{8082E89F-E087-4D1E-AAE7-1670AB2C4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37c7643-2d4e-4915-a7e1-679e0674dc09"/>
    <ds:schemaRef ds:uri="358993c5-961e-4379-804a-7d87dacc1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B102F2-8FAA-4E44-B9BF-1BAB5CBB331C}">
  <ds:schemaRefs>
    <ds:schemaRef ds:uri="http://schemas.microsoft.com/sharepoint/events"/>
  </ds:schemaRefs>
</ds:datastoreItem>
</file>

<file path=customXml/itemProps3.xml><?xml version="1.0" encoding="utf-8"?>
<ds:datastoreItem xmlns:ds="http://schemas.openxmlformats.org/officeDocument/2006/customXml" ds:itemID="{D76C6AB7-010A-41D9-8943-3A1C13B71737}">
  <ds:schemaRefs>
    <ds:schemaRef ds:uri="http://schemas.microsoft.com/sharepoint/v3/contenttype/forms"/>
  </ds:schemaRefs>
</ds:datastoreItem>
</file>

<file path=customXml/itemProps4.xml><?xml version="1.0" encoding="utf-8"?>
<ds:datastoreItem xmlns:ds="http://schemas.openxmlformats.org/officeDocument/2006/customXml" ds:itemID="{A2CD1356-11CA-48D2-A518-7F20AE83786B}">
  <ds:schemaRefs>
    <ds:schemaRef ds:uri="http://schemas.microsoft.com/office/infopath/2007/PartnerControls"/>
    <ds:schemaRef ds:uri="http://purl.org/dc/terms/"/>
    <ds:schemaRef ds:uri="http://schemas.microsoft.com/office/2006/documentManagement/types"/>
    <ds:schemaRef ds:uri="d37c7643-2d4e-4915-a7e1-679e0674dc09"/>
    <ds:schemaRef ds:uri="http://schemas.microsoft.com/sharepoint/v3"/>
    <ds:schemaRef ds:uri="http://purl.org/dc/elements/1.1/"/>
    <ds:schemaRef ds:uri="358993c5-961e-4379-804a-7d87dacc1d87"/>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Small orange and grey</Template>
  <TotalTime>5183</TotalTime>
  <Words>5440</Words>
  <Application>Microsoft Office PowerPoint</Application>
  <PresentationFormat>Widescreen</PresentationFormat>
  <Paragraphs>348</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Garamond</vt:lpstr>
      <vt:lpstr>Gill Sans Light</vt:lpstr>
      <vt:lpstr>Gill Sans MT</vt:lpstr>
      <vt:lpstr>2_Custom Design</vt:lpstr>
      <vt:lpstr>cc2</vt:lpstr>
      <vt:lpstr>PowerPoint Presentation</vt:lpstr>
      <vt:lpstr>Our Presenters</vt:lpstr>
      <vt:lpstr>Our Presenters</vt:lpstr>
      <vt:lpstr>HATE AT SCHOOL: Southern Poverty Law Center (2019)</vt:lpstr>
      <vt:lpstr>IT Starts Here</vt:lpstr>
      <vt:lpstr>Racial Framing</vt:lpstr>
      <vt:lpstr>The White Frame</vt:lpstr>
      <vt:lpstr>PowerPoint Presentation</vt:lpstr>
      <vt:lpstr>Institutional Racism</vt:lpstr>
      <vt:lpstr>Evaluation and Racism</vt:lpstr>
      <vt:lpstr>“Can social justice live in a house of structural racism in the field of evaluation?” (House, 2018)</vt:lpstr>
      <vt:lpstr>The Diagnostic School Review</vt:lpstr>
      <vt:lpstr>The City of Fort Bennet</vt:lpstr>
      <vt:lpstr>Buffalo Hill Middle School</vt:lpstr>
      <vt:lpstr>Achievement Data:  English Language Arts</vt:lpstr>
      <vt:lpstr>Achievement Data:  Math</vt:lpstr>
      <vt:lpstr>Focus Groups</vt:lpstr>
      <vt:lpstr>From the mouths of teachers …</vt:lpstr>
      <vt:lpstr>“Some students …”</vt:lpstr>
      <vt:lpstr>“I Go to the Ghetto School”</vt:lpstr>
      <vt:lpstr>Students:  “I’m bilingual and I don’t get why I have to take Spanish!” (Latino)</vt:lpstr>
      <vt:lpstr>Compassion? Or, Racism?</vt:lpstr>
      <vt:lpstr>Parents’ / Guardians’ Perceptions</vt:lpstr>
      <vt:lpstr>Parents Referring Other Parents</vt:lpstr>
      <vt:lpstr>School Safety</vt:lpstr>
      <vt:lpstr>Reflections</vt:lpstr>
      <vt:lpstr>Perception vs. Reality</vt:lpstr>
      <vt:lpstr>What’s An Evaluator to Do?</vt:lpstr>
      <vt:lpstr>Courage</vt:lpstr>
      <vt:lpstr>Recommendation to School</vt:lpstr>
      <vt:lpstr>Next Steps</vt:lpstr>
      <vt:lpstr>PowerPoint Presentation</vt:lpstr>
      <vt:lpstr>References</vt:lpstr>
      <vt:lpstr>PowerPoint Presentation</vt:lpstr>
    </vt:vector>
  </TitlesOfParts>
  <Company>McREL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Kelleher</dc:creator>
  <cp:lastModifiedBy>Lisa M. Jones</cp:lastModifiedBy>
  <cp:revision>146</cp:revision>
  <cp:lastPrinted>2019-11-08T18:41:40Z</cp:lastPrinted>
  <dcterms:created xsi:type="dcterms:W3CDTF">2013-08-07T22:14:59Z</dcterms:created>
  <dcterms:modified xsi:type="dcterms:W3CDTF">2019-11-14T14:37:59Z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0x01010100E41F12B60C0342498C13F26E66C1769C</vt:lpwstr>
  </property>
  <property fmtid="{D5CDD505-2E9C-101B-9397-08002B2CF9AE}" pid="3" name="_dlc_DocIdItemGuid">
    <vt:lpwstr>bda34b22-bc43-42d5-8e1c-eaa663dc1262</vt:lpwstr>
  </property>
</Properties>
</file>