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55" r:id="rId6"/>
    <p:sldMasterId id="2147483651" r:id="rId7"/>
    <p:sldMasterId id="2147483657" r:id="rId8"/>
    <p:sldMasterId id="2147483659" r:id="rId9"/>
    <p:sldMasterId id="2147483661" r:id="rId10"/>
    <p:sldMasterId id="2147483663" r:id="rId11"/>
    <p:sldMasterId id="2147483665" r:id="rId12"/>
    <p:sldMasterId id="2147483667" r:id="rId13"/>
    <p:sldMasterId id="2147483669" r:id="rId14"/>
  </p:sldMasterIdLst>
  <p:notesMasterIdLst>
    <p:notesMasterId r:id="rId36"/>
  </p:notesMasterIdLst>
  <p:handoutMasterIdLst>
    <p:handoutMasterId r:id="rId37"/>
  </p:handoutMasterIdLst>
  <p:sldIdLst>
    <p:sldId id="511" r:id="rId15"/>
    <p:sldId id="512" r:id="rId16"/>
    <p:sldId id="513" r:id="rId17"/>
    <p:sldId id="528" r:id="rId18"/>
    <p:sldId id="561" r:id="rId19"/>
    <p:sldId id="530" r:id="rId20"/>
    <p:sldId id="562" r:id="rId21"/>
    <p:sldId id="553" r:id="rId22"/>
    <p:sldId id="541" r:id="rId23"/>
    <p:sldId id="531" r:id="rId24"/>
    <p:sldId id="563" r:id="rId25"/>
    <p:sldId id="543" r:id="rId26"/>
    <p:sldId id="535" r:id="rId27"/>
    <p:sldId id="564" r:id="rId28"/>
    <p:sldId id="545" r:id="rId29"/>
    <p:sldId id="546" r:id="rId30"/>
    <p:sldId id="565" r:id="rId31"/>
    <p:sldId id="547" r:id="rId32"/>
    <p:sldId id="550" r:id="rId33"/>
    <p:sldId id="548" r:id="rId34"/>
    <p:sldId id="566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0126719" initials="YRS" lastIdx="40" clrIdx="0"/>
  <p:cmAuthor id="1" name="u0020848" initials="u" lastIdx="3" clrIdx="1"/>
  <p:cmAuthor id="2" name="U0020848" initials="U" lastIdx="2" clrIdx="2"/>
  <p:cmAuthor id="3" name="DWilliams" initials="D" lastIdx="3" clrIdx="3"/>
  <p:cmAuthor id="4" name="Duane_W" initials="D" lastIdx="7" clrIdx="4"/>
  <p:cmAuthor id="5" name="Duane Williams" initials="D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9646"/>
    <a:srgbClr val="FF8000"/>
    <a:srgbClr val="142D4C"/>
    <a:srgbClr val="245188"/>
    <a:srgbClr val="77A4DB"/>
    <a:srgbClr val="C6D9F0"/>
    <a:srgbClr val="D66B00"/>
    <a:srgbClr val="00456F"/>
    <a:srgbClr val="01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1297" autoAdjust="0"/>
  </p:normalViewPr>
  <p:slideViewPr>
    <p:cSldViewPr snapToGrid="0">
      <p:cViewPr>
        <p:scale>
          <a:sx n="120" d="100"/>
          <a:sy n="120" d="100"/>
        </p:scale>
        <p:origin x="-2744" y="-1008"/>
      </p:cViewPr>
      <p:guideLst>
        <p:guide orient="horz" pos="2439"/>
        <p:guide pos="3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209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5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B19C592F-AD7B-400D-AA8C-87DE8921E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7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411" y="4296136"/>
            <a:ext cx="6420651" cy="45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0996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E324EC31-0E83-491B-8334-2B3E871F2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33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biology continues to lead, risk factors has seen significant</a:t>
            </a:r>
            <a:r>
              <a:rPr lang="en-US" baseline="0" dirty="0" smtClean="0"/>
              <a:t>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funding acknowledgements sections</a:t>
            </a:r>
          </a:p>
          <a:p>
            <a:r>
              <a:rPr lang="en-US" dirty="0" smtClean="0"/>
              <a:t>Manually normalized</a:t>
            </a:r>
            <a:r>
              <a:rPr lang="en-US" baseline="0" dirty="0" smtClean="0"/>
              <a:t> funding agencies</a:t>
            </a:r>
          </a:p>
          <a:p>
            <a:r>
              <a:rPr lang="en-US" baseline="0" dirty="0" smtClean="0"/>
              <a:t>Only 1/3 acknowledged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footprint to establish a baseline for comparison by individual funders</a:t>
            </a:r>
          </a:p>
          <a:p>
            <a:r>
              <a:rPr lang="en-US" dirty="0" smtClean="0"/>
              <a:t>Interestingly, for “no funding </a:t>
            </a:r>
            <a:r>
              <a:rPr lang="en-US" dirty="0" err="1" smtClean="0"/>
              <a:t>acks</a:t>
            </a:r>
            <a:r>
              <a:rPr lang="en-US" dirty="0" smtClean="0"/>
              <a:t>” there’s a different trend. Indicating that</a:t>
            </a:r>
            <a:r>
              <a:rPr lang="en-US" baseline="0" dirty="0" smtClean="0"/>
              <a:t> there are funders in this type of research that are being missed.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7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Canada &amp; </a:t>
            </a:r>
            <a:r>
              <a:rPr lang="en-US" dirty="0" err="1" smtClean="0"/>
              <a:t>france</a:t>
            </a:r>
            <a:endParaRPr lang="en-US" dirty="0" smtClean="0"/>
          </a:p>
          <a:p>
            <a:r>
              <a:rPr lang="en-US" dirty="0" smtClean="0"/>
              <a:t>US &amp;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79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out my suggested text in orange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0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Collaborative, different</a:t>
            </a:r>
            <a:r>
              <a:rPr lang="en-US" baseline="0" dirty="0" smtClean="0"/>
              <a:t>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the IACC- FACA- advises HHS on Autism research efforts</a:t>
            </a:r>
          </a:p>
          <a:p>
            <a:r>
              <a:rPr lang="en-US" dirty="0" smtClean="0"/>
              <a:t>They</a:t>
            </a:r>
            <a:r>
              <a:rPr lang="en-US" baseline="0" dirty="0" smtClean="0"/>
              <a:t> have laid out a plan for ASD research w/ 7 critical research areas</a:t>
            </a:r>
          </a:p>
          <a:p>
            <a:r>
              <a:rPr lang="en-US" baseline="0" dirty="0" smtClean="0"/>
              <a:t>based on strategic plan we identified research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approach to identify</a:t>
            </a:r>
            <a:r>
              <a:rPr lang="en-US" baseline="0" dirty="0" smtClean="0"/>
              <a:t> relevant ASD research based on keywords</a:t>
            </a:r>
          </a:p>
          <a:p>
            <a:r>
              <a:rPr lang="en-US" baseline="0" dirty="0" smtClean="0"/>
              <a:t>Key words included variants not shown here</a:t>
            </a:r>
          </a:p>
          <a:p>
            <a:r>
              <a:rPr lang="en-US" baseline="0" dirty="0" smtClean="0"/>
              <a:t>Key words had to appear in certain fields</a:t>
            </a:r>
          </a:p>
          <a:p>
            <a:r>
              <a:rPr lang="en-US" baseline="0" dirty="0" smtClean="0"/>
              <a:t>We tested relevance and found only 1% not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has truly grown, with certain key time periods showing accelerated growth</a:t>
            </a:r>
          </a:p>
          <a:p>
            <a:r>
              <a:rPr lang="en-US" dirty="0" smtClean="0"/>
              <a:t>We identified</a:t>
            </a:r>
            <a:r>
              <a:rPr lang="en-US" baseline="0" dirty="0" smtClean="0"/>
              <a:t> relevant events that likely contributed </a:t>
            </a:r>
          </a:p>
          <a:p>
            <a:r>
              <a:rPr lang="en-US" baseline="0" dirty="0" smtClean="0"/>
              <a:t>For comparison, we looked at the rate of growth of articles published in similar journal subject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 seven slices</a:t>
            </a:r>
            <a:r>
              <a:rPr lang="en-US" baseline="0" dirty="0" smtClean="0"/>
              <a:t> of the pie represent the seven critical research areas.</a:t>
            </a:r>
          </a:p>
          <a:p>
            <a:r>
              <a:rPr lang="en-US" baseline="0" dirty="0" smtClean="0"/>
              <a:t>This diagram is for 2010 publications which were manually reviewed.</a:t>
            </a:r>
          </a:p>
          <a:p>
            <a:r>
              <a:rPr lang="en-US" baseline="0" dirty="0" smtClean="0"/>
              <a:t>Works for 2010, trends over time takes more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9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4EC31-0E83-491B-8334-2B3E871F28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7864-DC67-421C-B0E6-63C8E7EFD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487363"/>
            <a:ext cx="1846262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487363"/>
            <a:ext cx="5389563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88A64-B872-4630-B47F-69580A835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hc_DividerGraphBG_C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A91F-1475-4B1A-9E8D-A9195EFF9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052A-F6B5-4803-BFC3-782DDB26E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30D6-87AA-46A2-AC59-B8A9F22CE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BF59-0D3E-4A61-A2AD-E36B452F6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FB04-5DAF-4193-A003-2CB1DC98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7E2-3D54-4329-A653-B6169D736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0A0A-47C5-4607-968A-96749B3DB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B511-5370-4065-90C7-D3D684E61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BA99-DAF1-41D1-852C-0C296C852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2417-E56A-43F6-8834-4459190FD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00063"/>
            <a:ext cx="1846262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00063"/>
            <a:ext cx="5389563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CECF-7613-4A0F-8D71-FE3829897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525588"/>
            <a:ext cx="3608387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86200"/>
            <a:ext cx="360838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58F3-ACA1-451D-9707-D9EEA462B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6713" y="2060575"/>
            <a:ext cx="8399462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10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EALTHCARE_TR Gra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184900"/>
            <a:ext cx="11445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11150"/>
            <a:ext cx="8420100" cy="1665288"/>
          </a:xfrm>
        </p:spPr>
        <p:txBody>
          <a:bodyPr/>
          <a:lstStyle>
            <a:lvl1pPr>
              <a:lnSpc>
                <a:spcPct val="90000"/>
              </a:lnSpc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152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B3C2-254E-45D8-B177-CBF07E822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0708-0FC2-4BBF-854C-84B927F0F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8763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8763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6A4A-07A7-4DEB-9A2E-00142973A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B858-3469-4CC5-A241-E3E6DDFB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290E-6294-4F92-885A-0CED15860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C36D-193C-472E-B0E6-9FB38A12D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97FF-CAC4-4249-8FF0-323FD4FA9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27EE-543F-401D-8AC8-2C642D176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29AD-4A11-4A7E-849F-C807B9B9C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F7EB-8B39-48C4-99F6-9F94BB03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493713"/>
            <a:ext cx="18415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493713"/>
            <a:ext cx="5375275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356E-9965-4830-B848-479D6B43B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hc_Divider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 rot="16200000">
            <a:off x="-687387" y="5668962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8083-6B9A-4F50-930A-4C8351ABA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0D70-69A3-4899-AC97-8AECDBFC6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FDF0-D8E5-4E31-B66F-A26E47426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520B-C009-42ED-8ED7-97CB4A874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F6F8-98CE-4B12-9AEA-4C483D2BF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77ED-014C-4C96-B0E7-2D1E9F814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1E35-D437-4CE6-8146-4133BBC19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3B6E-8A2A-4394-A897-43C29A4D3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ACB1-B97D-4373-A07D-0F50F7443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7179-0C3B-4581-AEB7-84B54C7B0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2763"/>
            <a:ext cx="1846262" cy="5586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2763"/>
            <a:ext cx="5389563" cy="5586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D5B7-9B0A-459B-A3B2-117C48263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c_DividerGraph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D99D-B7BC-4325-A871-F43F5CF37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5238-9E04-48A1-B833-074E12782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321B-83A2-402E-8DD2-0201017F8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971CE-27D2-4ABF-8BA1-A86E6F7DE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B27B-2B41-4F64-B00D-17600EFCD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D6B2-FE6C-4B9D-A3CB-4BAC9D416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66BC-D6D9-4CD4-8637-7AB18ED6D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D320-4AFC-4099-8F7B-069AF4E37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409E-3C53-495C-9E1F-351CF2570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E3EA-53D3-4EB6-AA46-4A7DCE2C1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E201-AC8C-4BE1-AA03-26502D74F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4" name="Picture 5" descr="hc_DividerBG_pur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0F2-B6D0-4A5B-8C62-07E8A5BD3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86A6-6724-4E18-865E-435931A0D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858A-A184-47C3-91B6-AE7700E72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EBEAF-CE08-48BA-A748-5D8B513B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87BD-0616-4C61-BA20-4ACA08AAB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778B-A22C-44F6-8C6F-9150C7413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304C3-1F4F-4E65-9EF1-E1CAC3D65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7998-0451-4216-9E45-B146CEA10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AEF0-0A72-46D7-93E2-D2E137D0B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6E00-1D32-4AD0-9F00-6CD1F8879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81D9-52ED-435F-8D48-B9798D0E3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13" descr="hc_DividerGraphBG_pur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3275-C51F-4959-8D1E-0C9655762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F459-293B-4A66-BF94-64F148598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8105-48AB-4938-AC16-000ACE670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7A2B-10AB-4EED-A955-7B9129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9C44-F113-49D8-BD36-876FA78BE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3F2-95BF-4978-A299-BC08DA622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E37A-3A20-4BCC-AAD0-267CB0DCF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FDE4-CD8A-486E-98C0-97DDE06C0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F8D2-70F5-4B07-B4B8-7027FB059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0769-21BA-4F43-BBE3-704446976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BB2C-56B7-4C26-8228-A8DB8A412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c_DividerBG_W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81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C449-896C-4F97-9C89-88ED0239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732A-EBDB-4088-BAC8-C37D447E7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F659-FA01-421D-8DD0-723069B2F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BEEE-DA34-4101-9567-283478B21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C270-425C-4F0A-ABEC-75A533A0A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F5AC-EDB1-4E97-9E29-E4DB15CDD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9E04-22F8-4127-879F-AE0F43A14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C0C1-175B-452C-A1DE-3365DDB50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0C0F-73AC-4A90-A453-D2AFE818A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4569-6CEF-435B-8160-7900B07C5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5C06-784D-4B73-9260-A9414D81F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5" name="Picture 12" descr="TR_SlideLogo_BW6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9" descr="hc_DividerGraphBG_W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679575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206F-DE94-4187-A802-CD8704C21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89E1-2655-4622-B4AD-E526E8DB9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BF70-6DFE-468F-B832-DB08AF959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ABA9-80CA-4A80-BF90-A2D9CCB94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BA2-541D-4188-B869-D6BE7D96D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E194-64FF-4CED-9657-D0724C885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5595-5BE2-4066-AFF6-986859CBA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1F88-8687-4C71-BFD4-4E51005A4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E9B9-0169-41A8-8B4A-311206883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9CBA-665D-4463-B187-F8649E72B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493713"/>
            <a:ext cx="1846262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493713"/>
            <a:ext cx="5389563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60F8-3FD9-4BCD-9CB1-0BE131442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3913" y="6394450"/>
            <a:ext cx="6872287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46EF-4E88-4AC0-BA1E-B6DE3F5EA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c_DividerBG_C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c_Divider_Tran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EALTHCARE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8525" y="1538288"/>
            <a:ext cx="7388225" cy="4035425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1924-DC5D-400F-A9B7-9708A0BB3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9A8-5F78-4C41-9CF4-C64DD24F6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160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160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9E4C-E36D-4869-8400-23FFF6AA2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1EBC-0F8B-4FD9-8527-3168610A1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7303-4477-46FF-8C1C-4586A472C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387A-4D9F-4B94-BC9F-FE8E8FE1F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DF21-AFAE-4E1C-823C-88D77F641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1C9D-C044-4FA1-935F-7BF6C6233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0098-36D6-4D20-B402-78677AE15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3" Type="http://schemas.openxmlformats.org/officeDocument/2006/relationships/image" Target="../media/image5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5.png"/><Relationship Id="rId14" Type="http://schemas.openxmlformats.org/officeDocument/2006/relationships/image" Target="../media/image10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5.png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5.png"/><Relationship Id="rId14" Type="http://schemas.openxmlformats.org/officeDocument/2006/relationships/image" Target="../media/image12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5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3" Type="http://schemas.openxmlformats.org/officeDocument/2006/relationships/image" Target="../media/image14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Clr>
                <a:schemeClr val="tx2"/>
              </a:buClr>
              <a:buFontTx/>
              <a:buChar char="•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4088" y="65976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9C0A7033-0C8A-4E57-B686-CEAEF7E31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 rot="16200000">
            <a:off x="-687387" y="5896883"/>
            <a:ext cx="164623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</a:t>
            </a:r>
            <a:r>
              <a:rPr lang="en-US" sz="700" dirty="0" smtClean="0">
                <a:latin typeface="Arial" charset="0"/>
              </a:rPr>
              <a:t>2012 </a:t>
            </a:r>
            <a:r>
              <a:rPr lang="en-US" sz="700" dirty="0">
                <a:latin typeface="Arial" charset="0"/>
              </a:rPr>
              <a:t>Thomson Reuters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375" y="6448425"/>
            <a:ext cx="1695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640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5370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11" descr="hc_DividerGraphBG_C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AEF82DA9-4029-48C5-BC9E-E73BD58D8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000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64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9563" y="6397625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721F4C14-DD2F-4FE0-AA70-DC102148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5663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937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8763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7175" name="Picture 19" descr="tr_hrz_rgb_pos"/>
          <p:cNvPicPr>
            <a:picLocks noChangeAspect="1" noChangeArrowheads="1"/>
          </p:cNvPicPr>
          <p:nvPr/>
        </p:nvPicPr>
        <p:blipFill>
          <a:blip r:embed="rId13" cstate="print"/>
          <a:srcRect b="20689"/>
          <a:stretch>
            <a:fillRect/>
          </a:stretch>
        </p:blipFill>
        <p:spPr bwMode="auto">
          <a:xfrm>
            <a:off x="385763" y="6324600"/>
            <a:ext cx="1687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5" descr="HEALTHCARE_Black_15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9413" y="6445250"/>
            <a:ext cx="736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Text Box 26"/>
          <p:cNvSpPr txBox="1">
            <a:spLocks noChangeArrowheads="1"/>
          </p:cNvSpPr>
          <p:nvPr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2000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574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71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0973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8205" name="Picture 10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22" descr="hc_DividerBG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7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276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EB0F3CC-3CE2-41D1-BCBF-835EE34FE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202" name="Picture 31" descr="HEALTHCARE_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3" name="Text Box 33"/>
          <p:cNvSpPr txBox="1">
            <a:spLocks noChangeArrowheads="1"/>
          </p:cNvSpPr>
          <p:nvPr/>
        </p:nvSpPr>
        <p:spPr bwMode="auto">
          <a:xfrm rot="16200000">
            <a:off x="-687387" y="5668962"/>
            <a:ext cx="16462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4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hc_DividerGraphB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8D2F100-78C4-42DA-8B65-A69E307AD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5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6163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0253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3" name="Picture 5" descr="hc_Divider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1800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AD91D17-C9F1-4302-831E-40E86D004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250" name="Picture 17" descr="HEALTHCARE_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79" name="Text Box 19"/>
          <p:cNvSpPr txBox="1">
            <a:spLocks noChangeArrowheads="1"/>
          </p:cNvSpPr>
          <p:nvPr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6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defTabSz="800100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800100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71550" indent="-228600" algn="l" defTabSz="800100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14450" indent="-228600" algn="l" defTabSz="800100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600200" indent="-171450" algn="l" defTabSz="800100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574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146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718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29000" indent="-171450" algn="l" defTabSz="80010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78211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1274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5" descr="hc_DividerGraphBG_purp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8356206-5AA3-4692-BE9A-77C0CB1ED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8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355600" y="136842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7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02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2301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12" descr="hc_Divider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7352421-FA52-47A6-851D-F0908C99F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898525" y="1368425"/>
            <a:ext cx="7388225" cy="3175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2296" name="Picture 6" descr="hc_Divider_Trans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7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0425" y="6397625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298" name="Picture 25" descr="HEALTHCARE_whi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83" name="Text Box 27"/>
          <p:cNvSpPr txBox="1">
            <a:spLocks noChangeArrowheads="1"/>
          </p:cNvSpPr>
          <p:nvPr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8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sp>
          <p:nvSpPr>
            <p:cNvPr id="482307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3322" name="Picture 4" descr="TR_SlideLogo_BW60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" y="3984"/>
              <a:ext cx="1041" cy="33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11" descr="hc_DividerGraphBG_W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0080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66FEE6E-8C58-4CD7-BE9D-6395105CC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9371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231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c_DividerBG_Cgre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c_Divider_Trans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384175" y="6324600"/>
            <a:ext cx="1630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950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3FD86B01-55D8-45D9-981B-CA0C5B0E5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843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2338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487363"/>
            <a:ext cx="73882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16063"/>
            <a:ext cx="7388225" cy="457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898525" y="1368425"/>
            <a:ext cx="738822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5" name="Picture 18" descr="HEALTHCARE_whi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45450" y="6461125"/>
            <a:ext cx="6175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72" name="Text Box 20"/>
          <p:cNvSpPr txBox="1">
            <a:spLocks noChangeArrowheads="1"/>
          </p:cNvSpPr>
          <p:nvPr/>
        </p:nvSpPr>
        <p:spPr bwMode="auto">
          <a:xfrm rot="16200000">
            <a:off x="-688975" y="5670551"/>
            <a:ext cx="1646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©2008 Thomson Reuters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0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300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suel@mail.nih.gov" TargetMode="External"/><Relationship Id="rId4" Type="http://schemas.openxmlformats.org/officeDocument/2006/relationships/hyperlink" Target="mailto:IACCPublicInquiries@mail.nih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eo.dijoseph@thomsonreut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iacc.hhs.gov/publications-analysis/july2012/index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637692"/>
            <a:ext cx="8782050" cy="1629508"/>
          </a:xfrm>
        </p:spPr>
        <p:txBody>
          <a:bodyPr/>
          <a:lstStyle/>
          <a:p>
            <a:r>
              <a:rPr lang="en-US" sz="2400" dirty="0" smtClean="0"/>
              <a:t>Assessing the Alignment of the Current Research Landscape With a Strategic Plan for Advancing Autism Research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4435475"/>
            <a:ext cx="8382000" cy="1838865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Duane Williams</a:t>
            </a:r>
          </a:p>
          <a:p>
            <a:pPr algn="ctr"/>
            <a:r>
              <a:rPr lang="en-US" dirty="0" smtClean="0"/>
              <a:t>American Evaluation Association 2012 Annual Meeting</a:t>
            </a:r>
          </a:p>
          <a:p>
            <a:pPr algn="ctr"/>
            <a:r>
              <a:rPr lang="en-US" dirty="0" smtClean="0"/>
              <a:t>October 27,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THE ASD RESEARCH LANDSCAPE CHANGED OVER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65" y="2108200"/>
            <a:ext cx="8091535" cy="366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6579" y="1447764"/>
            <a:ext cx="8307421" cy="1665087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Primary focus continues to be in understanding the basic biological processes of ASD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65" y="3006421"/>
            <a:ext cx="7369175" cy="836612"/>
          </a:xfrm>
        </p:spPr>
        <p:txBody>
          <a:bodyPr/>
          <a:lstStyle/>
          <a:p>
            <a:r>
              <a:rPr lang="en-US" dirty="0" smtClean="0"/>
              <a:t>WHO IS FUNDING THE RESEARCH?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4" y="506413"/>
            <a:ext cx="8226425" cy="836612"/>
          </a:xfrm>
        </p:spPr>
        <p:txBody>
          <a:bodyPr/>
          <a:lstStyle/>
          <a:p>
            <a:r>
              <a:rPr lang="en-US" dirty="0" smtClean="0"/>
              <a:t>WHO IS FUNDING ASD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9"/>
            <a:ext cx="7908925" cy="1243011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</a:pPr>
            <a:r>
              <a:rPr lang="en-US" sz="2000" dirty="0" smtClean="0"/>
              <a:t>2010 publications acknowledged &gt;700 funders world wide</a:t>
            </a:r>
          </a:p>
          <a:p>
            <a:pPr marL="344488" indent="-344488">
              <a:buFont typeface="Wingdings" pitchFamily="2" charset="2"/>
              <a:buChar char="v"/>
            </a:pPr>
            <a:r>
              <a:rPr lang="en-US" sz="2000" dirty="0" smtClean="0"/>
              <a:t>Non-US funders accounted for ~50% of all acknowledgments. </a:t>
            </a:r>
          </a:p>
          <a:p>
            <a:pPr marL="344488" indent="-344488">
              <a:buFont typeface="Wingdings" pitchFamily="2" charset="2"/>
              <a:buChar char="v"/>
            </a:pPr>
            <a:r>
              <a:rPr lang="en-US" sz="2000" dirty="0" smtClean="0"/>
              <a:t>Only 36% of autism publications acknowledged a funding source </a:t>
            </a:r>
          </a:p>
          <a:p>
            <a:pPr marL="344488" indent="-344488">
              <a:buFont typeface="Wingdings" pitchFamily="2" charset="2"/>
              <a:buChar char="v"/>
            </a:pPr>
            <a:endParaRPr lang="en-US" sz="2000" dirty="0" smtClean="0"/>
          </a:p>
          <a:p>
            <a:pPr marL="344488" indent="-344488"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143" y="2915729"/>
            <a:ext cx="7332704" cy="34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RESEARCH EMPHASIS VARY BY FUNDER TYPE?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4" y="1525588"/>
            <a:ext cx="7959725" cy="4570412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</a:pPr>
            <a:r>
              <a:rPr lang="en-US" sz="2000" dirty="0" smtClean="0"/>
              <a:t>US Government funding acknowledgements come primarily from biology research publications</a:t>
            </a:r>
          </a:p>
          <a:p>
            <a:pPr marL="401638" indent="-347663">
              <a:buFont typeface="Wingdings" pitchFamily="2" charset="2"/>
              <a:buChar char="v"/>
            </a:pPr>
            <a:r>
              <a:rPr lang="en-US" sz="2000" dirty="0" smtClean="0"/>
              <a:t>Low rates of funding acknowledgment make it difficult for funders to track and report research progress.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4" name="Picture 6" descr="C:\Users\u0126730\AppData\Local\Temp\SNAGHTML110590d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159" y="3017081"/>
            <a:ext cx="4457177" cy="3624452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972" y="3783466"/>
            <a:ext cx="2859314" cy="11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65" y="3006421"/>
            <a:ext cx="7369175" cy="836612"/>
          </a:xfrm>
        </p:spPr>
        <p:txBody>
          <a:bodyPr/>
          <a:lstStyle/>
          <a:p>
            <a:r>
              <a:rPr lang="en-US" dirty="0" smtClean="0"/>
              <a:t>WHERE IS THE RESEARCH BEING CONDUCTED?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662221" cy="836612"/>
          </a:xfrm>
        </p:spPr>
        <p:txBody>
          <a:bodyPr/>
          <a:lstStyle/>
          <a:p>
            <a:r>
              <a:rPr lang="en-US" dirty="0" smtClean="0"/>
              <a:t>WHERE IS AUTISM RESEARCH BEING CONDUCTED?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389396"/>
            <a:ext cx="7369175" cy="1441353"/>
          </a:xfrm>
        </p:spPr>
        <p:txBody>
          <a:bodyPr/>
          <a:lstStyle/>
          <a:p>
            <a:pPr marL="347663" indent="-347663">
              <a:buFont typeface="Wingdings" pitchFamily="2" charset="2"/>
              <a:buChar char="v"/>
            </a:pPr>
            <a:r>
              <a:rPr lang="en-US" sz="1800" dirty="0" smtClean="0"/>
              <a:t>ASD research published by authors in over 50 countries </a:t>
            </a:r>
          </a:p>
          <a:p>
            <a:pPr marL="347663" indent="-347663">
              <a:buFont typeface="Wingdings" pitchFamily="2" charset="2"/>
              <a:buChar char="v"/>
            </a:pPr>
            <a:r>
              <a:rPr lang="en-US" sz="1800" dirty="0" smtClean="0"/>
              <a:t>Collaboration is most extensive between researchers in North America and Western Europe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226" y="2578100"/>
            <a:ext cx="7445357" cy="375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CONTRIBUTIONS TO ASD RESEARCH </a:t>
            </a:r>
            <a:r>
              <a:rPr lang="en-US" dirty="0" smtClean="0"/>
              <a:t>HAVE </a:t>
            </a:r>
            <a:r>
              <a:rPr lang="en-US" dirty="0" smtClean="0"/>
              <a:t>INCREASED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369175" cy="809050"/>
          </a:xfrm>
        </p:spPr>
        <p:txBody>
          <a:bodyPr/>
          <a:lstStyle/>
          <a:p>
            <a:pPr marL="347663" indent="-347663">
              <a:buFont typeface="Wingdings" pitchFamily="2" charset="2"/>
              <a:buChar char="v"/>
            </a:pPr>
            <a:r>
              <a:rPr lang="en-US" sz="1800" dirty="0" smtClean="0"/>
              <a:t>The US accounts for the largest number of publications each year</a:t>
            </a:r>
          </a:p>
          <a:p>
            <a:pPr marL="347663" indent="-347663">
              <a:buFont typeface="Wingdings" pitchFamily="2" charset="2"/>
              <a:buChar char="v"/>
            </a:pPr>
            <a:r>
              <a:rPr lang="en-US" sz="1800" dirty="0" smtClean="0"/>
              <a:t>The contribution from other countries is growing over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06" y="2245554"/>
            <a:ext cx="7498311" cy="36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65762" y="5893208"/>
            <a:ext cx="7577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“All Other Countries” category is led by China, Taiwan, South Korea, India, Brazil, and Poland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RESEARCH IS BECOMING INCREASINGLY COLLABORATIVE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19" y="1785814"/>
            <a:ext cx="8399245" cy="35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773201" cy="4570412"/>
          </a:xfrm>
        </p:spPr>
        <p:txBody>
          <a:bodyPr/>
          <a:lstStyle/>
          <a:p>
            <a:pPr marL="401638" indent="-401638">
              <a:buFont typeface="Wingdings" pitchFamily="2" charset="2"/>
              <a:buChar char="v"/>
            </a:pPr>
            <a:r>
              <a:rPr lang="en-US" sz="2000" dirty="0" smtClean="0"/>
              <a:t>Automated methods used to inform funding organizations of research gaps and trends over time</a:t>
            </a:r>
          </a:p>
          <a:p>
            <a:pPr marL="401638" indent="-401638">
              <a:buFont typeface="Wingdings" pitchFamily="2" charset="2"/>
              <a:buChar char="v"/>
            </a:pPr>
            <a:r>
              <a:rPr lang="en-US" sz="2000" dirty="0" smtClean="0"/>
              <a:t>Author addresses inform us of the level of research in different countries and the changes in the level of collaboration</a:t>
            </a:r>
          </a:p>
          <a:p>
            <a:pPr marL="801688" lvl="1" indent="-401638">
              <a:buFont typeface="Arial" pitchFamily="34" charset="0"/>
              <a:buChar char="−"/>
            </a:pPr>
            <a:r>
              <a:rPr lang="en-US" sz="1600" dirty="0" smtClean="0"/>
              <a:t>In 2010, ASD research was published by authors in over 50 countries and more than 1,800 research institutions worldwide.</a:t>
            </a:r>
          </a:p>
          <a:p>
            <a:pPr marL="801688" lvl="1" indent="-401638">
              <a:buFont typeface="Arial" pitchFamily="34" charset="0"/>
              <a:buChar char="−"/>
            </a:pPr>
            <a:r>
              <a:rPr lang="en-US" sz="1600" dirty="0" smtClean="0"/>
              <a:t>A recent sharp increase in publications was observed from China, South Korea, Taiwan, India, Brazil, and Poland. </a:t>
            </a:r>
          </a:p>
          <a:p>
            <a:pPr marL="801688" lvl="1" indent="-401638">
              <a:buFont typeface="Arial" pitchFamily="34" charset="0"/>
              <a:buChar char="−"/>
            </a:pPr>
            <a:r>
              <a:rPr lang="en-US" sz="1600" dirty="0" smtClean="0"/>
              <a:t>Multi-institution and international collaborations increasing over time</a:t>
            </a:r>
          </a:p>
          <a:p>
            <a:pPr marL="401638" indent="-401638">
              <a:buFont typeface="Wingdings" pitchFamily="2" charset="2"/>
              <a:buChar char="v"/>
            </a:pPr>
            <a:r>
              <a:rPr lang="en-US" sz="2000" dirty="0" smtClean="0"/>
              <a:t>Research footprint highlights benchmarks for potential funding agencies, showing current research emphases by funder type</a:t>
            </a:r>
          </a:p>
          <a:p>
            <a:pPr marL="401638" indent="-401638">
              <a:buFont typeface="Wingdings" pitchFamily="2" charset="2"/>
              <a:buChar char="v"/>
            </a:pPr>
            <a:r>
              <a:rPr lang="en-US" sz="2000" dirty="0" smtClean="0"/>
              <a:t>Much more can be found in the IACC report, including analysis of collaborations between countries and institutions.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540625" cy="4570412"/>
          </a:xfrm>
        </p:spPr>
        <p:txBody>
          <a:bodyPr/>
          <a:lstStyle/>
          <a:p>
            <a:pPr marL="347663" indent="-347663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Title: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Assessing the Alignment of Current Research Landscape With a Strategic Plan for Advancing Autism Research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Presenter: Duane Williams, 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duane.williams@thomsonreuters.com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Session Chair: Elizabeth Hsu,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hsuel@mail.nih.gov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Policy related questions should be directed to the Office of Autism Research Coordination: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IACCPublicInquiries@mail.nih.gov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842" y="1529431"/>
            <a:ext cx="5488639" cy="4150607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Office of Autism Research Coordination (OARC)/ National Institute of Mental Health (NIMH) </a:t>
            </a:r>
          </a:p>
          <a:p>
            <a:pPr marL="569913" lvl="1" indent="-225425">
              <a:buNone/>
            </a:pPr>
            <a:r>
              <a:rPr lang="en-US" sz="1600" i="1" dirty="0" smtClean="0"/>
              <a:t>Autism policy expertise</a:t>
            </a:r>
          </a:p>
          <a:p>
            <a:pPr marL="569913" lvl="1" indent="-225425"/>
            <a:r>
              <a:rPr lang="en-US" sz="1600" dirty="0" smtClean="0"/>
              <a:t>Susan Daniels</a:t>
            </a:r>
          </a:p>
          <a:p>
            <a:pPr marL="569913" lvl="1" indent="-225425"/>
            <a:r>
              <a:rPr lang="en-US" sz="1600" dirty="0" smtClean="0"/>
              <a:t>Sara Dodson</a:t>
            </a:r>
          </a:p>
          <a:p>
            <a:pPr marL="569913" lvl="1" indent="-225425"/>
            <a:r>
              <a:rPr lang="en-US" sz="1600" dirty="0" smtClean="0"/>
              <a:t>Sarah Rhodes</a:t>
            </a:r>
          </a:p>
          <a:p>
            <a:pPr marL="569913" lvl="1" indent="-225425"/>
            <a:r>
              <a:rPr lang="en-US" sz="1600" dirty="0" smtClean="0"/>
              <a:t>Elizabeth Baden</a:t>
            </a:r>
          </a:p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Discovery Logic / Thomson Reuters </a:t>
            </a:r>
          </a:p>
          <a:p>
            <a:pPr marL="341313" lvl="1" indent="3175">
              <a:buNone/>
            </a:pPr>
            <a:r>
              <a:rPr lang="en-US" sz="1600" i="1" dirty="0" smtClean="0"/>
              <a:t>Data, analysis and expertise in scientific publication metrics</a:t>
            </a:r>
          </a:p>
          <a:p>
            <a:pPr marL="569913" lvl="1" indent="-225425"/>
            <a:r>
              <a:rPr lang="en-US" sz="1600" dirty="0" smtClean="0"/>
              <a:t>Yvette Seger</a:t>
            </a:r>
          </a:p>
          <a:p>
            <a:pPr marL="569913" lvl="1" indent="-225425"/>
            <a:r>
              <a:rPr lang="en-US" sz="1600" dirty="0" smtClean="0"/>
              <a:t>Brian Lawton</a:t>
            </a:r>
          </a:p>
          <a:p>
            <a:pPr marL="569913" lvl="1" indent="-225425"/>
            <a:r>
              <a:rPr lang="en-US" sz="1600" dirty="0" smtClean="0"/>
              <a:t>Joshua Schnell</a:t>
            </a:r>
          </a:p>
          <a:p>
            <a:pPr lvl="1">
              <a:buFont typeface="Wingdings" pitchFamily="2" charset="2"/>
              <a:buChar char="v"/>
            </a:pPr>
            <a:endParaRPr lang="en-US" sz="1600" dirty="0" smtClean="0"/>
          </a:p>
          <a:p>
            <a:pPr lvl="1">
              <a:buFont typeface="Wingdings" pitchFamily="2" charset="2"/>
              <a:buChar char="v"/>
            </a:pPr>
            <a:endParaRPr lang="en-US" sz="1200" dirty="0" smtClean="0"/>
          </a:p>
          <a:p>
            <a:pPr lvl="1">
              <a:buFont typeface="Wingdings" pitchFamily="2" charset="2"/>
              <a:buChar char="v"/>
            </a:pPr>
            <a:endParaRPr lang="en-US" sz="1600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422" y="5925172"/>
            <a:ext cx="2076417" cy="9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4213" y="5885234"/>
            <a:ext cx="972766" cy="9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16" y="1560804"/>
            <a:ext cx="2079655" cy="26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24443" y="4245638"/>
            <a:ext cx="2801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the full pre-publication draft on the IACC website at: </a:t>
            </a:r>
            <a:r>
              <a:rPr lang="en-US" sz="1400" dirty="0" smtClean="0">
                <a:hlinkClick r:id="rId6"/>
              </a:rPr>
              <a:t>http://iacc.hhs.gov/publications-analysis/july2012/index.shtml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62287" y="2452821"/>
            <a:ext cx="2539387" cy="12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Nicole Jones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Miguelina Perez</a:t>
            </a:r>
          </a:p>
          <a:p>
            <a:pPr marL="6286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Cyrus Davani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65" y="3006421"/>
            <a:ext cx="7369175" cy="836612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ANALYSIS FIT WITHIN OTHER IACC/OARC ACTIVITIES?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1" y="1463040"/>
            <a:ext cx="779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IACC/OARC documents inform Federal agencies and other funding organizations at various stages in the strategic planning process.</a:t>
            </a:r>
            <a:endParaRPr lang="en-US" sz="1800" dirty="0"/>
          </a:p>
        </p:txBody>
      </p:sp>
      <p:grpSp>
        <p:nvGrpSpPr>
          <p:cNvPr id="3" name="Group 6"/>
          <p:cNvGrpSpPr/>
          <p:nvPr/>
        </p:nvGrpSpPr>
        <p:grpSpPr>
          <a:xfrm>
            <a:off x="750633" y="2325625"/>
            <a:ext cx="8058087" cy="3789485"/>
            <a:chOff x="781113" y="2196085"/>
            <a:chExt cx="8058087" cy="37894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113" y="2196085"/>
              <a:ext cx="8058087" cy="342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25240" y="5585460"/>
              <a:ext cx="1640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IACC/OARC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8226425" cy="836612"/>
          </a:xfrm>
        </p:spPr>
        <p:txBody>
          <a:bodyPr/>
          <a:lstStyle/>
          <a:p>
            <a:r>
              <a:rPr lang="en-US" dirty="0" smtClean="0"/>
              <a:t>AUTISM RESEARCH PUBLICATIONS ANALYSIS: </a:t>
            </a:r>
            <a:br>
              <a:rPr lang="en-US" dirty="0" smtClean="0"/>
            </a:b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1540828"/>
            <a:ext cx="8188325" cy="4570412"/>
          </a:xfrm>
        </p:spPr>
        <p:txBody>
          <a:bodyPr/>
          <a:lstStyle/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Requested by the Interagency Autism Coordinating Committee (IACC) 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Aligns publications with 7 critical research areas of IACC Strategic Plan 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Informs the committee and other stakeholders of the state of Autism Spectrum Disorders (ASD) research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Identify key trends, opportunities, and research gaps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3324" y="1833463"/>
            <a:ext cx="7832035" cy="3064549"/>
            <a:chOff x="1198834" y="4508204"/>
            <a:chExt cx="6795839" cy="234979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198834" y="4508204"/>
              <a:ext cx="6795839" cy="2349795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7" name="Rounded Rectangle 14"/>
            <p:cNvSpPr/>
            <p:nvPr/>
          </p:nvSpPr>
          <p:spPr bwMode="auto">
            <a:xfrm>
              <a:off x="1400902" y="4796753"/>
              <a:ext cx="6282314" cy="18296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3340" tIns="26670" rIns="53340" bIns="26670" spcCol="1270"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000" b="1" kern="0" dirty="0">
                  <a:solidFill>
                    <a:sysClr val="window" lastClr="FFFFFF"/>
                  </a:solidFill>
                  <a:latin typeface="Calibri"/>
                </a:rPr>
                <a:t>Main questions addressed</a:t>
              </a:r>
              <a:r>
                <a:rPr lang="en-US" sz="2000" b="1" kern="0" dirty="0" smtClean="0">
                  <a:solidFill>
                    <a:sysClr val="window" lastClr="FFFFFF"/>
                  </a:solidFill>
                  <a:latin typeface="Calibri"/>
                </a:rPr>
                <a:t>:</a:t>
              </a:r>
              <a:endParaRPr lang="en-US" sz="2000" kern="0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Calibri"/>
                </a:rPr>
                <a:t>  How much has the autism research field grown in recent years?</a:t>
              </a:r>
            </a:p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Calibri"/>
                </a:rPr>
                <a:t>  What research topics are being addressed and how has this changed over time?  </a:t>
              </a:r>
            </a:p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Calibri"/>
                </a:rPr>
                <a:t>  Who is funding autism research?</a:t>
              </a:r>
            </a:p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2000" kern="0" dirty="0" smtClean="0">
                  <a:solidFill>
                    <a:sysClr val="window" lastClr="FFFFFF"/>
                  </a:solidFill>
                  <a:latin typeface="Calibri"/>
                </a:rPr>
                <a:t>  Where is autism research being conducted?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8010115" cy="4570412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1800" dirty="0" smtClean="0"/>
              <a:t>Keyword approach identified primary research articles within            Thomson Reuters ScienceWire™ Publication Catalog                         (Correlates records within MEDLINE &amp; Web of Science)</a:t>
            </a:r>
          </a:p>
          <a:p>
            <a:pPr marL="344488" indent="-344488"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1800" dirty="0" smtClean="0"/>
              <a:t>Publications with keywords and MeSH Terms including: </a:t>
            </a:r>
          </a:p>
          <a:p>
            <a:pPr marL="623888" lvl="1" indent="-279400">
              <a:tabLst>
                <a:tab pos="623888" algn="l"/>
              </a:tabLst>
            </a:pPr>
            <a:r>
              <a:rPr lang="en-US" sz="1600" dirty="0" smtClean="0"/>
              <a:t>Autism, Asperger's, Pervasive Developmental Disorder, and variants</a:t>
            </a:r>
          </a:p>
          <a:p>
            <a:pPr marL="344488" indent="-344488"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1800" dirty="0" smtClean="0"/>
              <a:t>Terms identified within:</a:t>
            </a:r>
          </a:p>
          <a:p>
            <a:pPr marL="623888" lvl="1" indent="-279400">
              <a:tabLst>
                <a:tab pos="623888" algn="l"/>
              </a:tabLst>
            </a:pPr>
            <a:r>
              <a:rPr lang="en-US" sz="1600" dirty="0" smtClean="0"/>
              <a:t>Title</a:t>
            </a:r>
          </a:p>
          <a:p>
            <a:pPr marL="623888" lvl="1" indent="-279400">
              <a:tabLst>
                <a:tab pos="623888" algn="l"/>
              </a:tabLst>
            </a:pPr>
            <a:r>
              <a:rPr lang="en-US" sz="1600" dirty="0" smtClean="0"/>
              <a:t>Keywords</a:t>
            </a:r>
          </a:p>
          <a:p>
            <a:pPr marL="623888" lvl="1" indent="-279400">
              <a:tabLst>
                <a:tab pos="623888" algn="l"/>
              </a:tabLst>
            </a:pPr>
            <a:r>
              <a:rPr lang="en-US" sz="1600" dirty="0" smtClean="0"/>
              <a:t>Abstract </a:t>
            </a:r>
          </a:p>
          <a:p>
            <a:pPr marL="623888" lvl="1" indent="-279400">
              <a:tabLst>
                <a:tab pos="623888" algn="l"/>
              </a:tabLst>
            </a:pPr>
            <a:r>
              <a:rPr lang="en-US" sz="1600" dirty="0" smtClean="0"/>
              <a:t>MeSH Terms (MEDLINE only)</a:t>
            </a:r>
          </a:p>
          <a:p>
            <a:pPr marL="344488" indent="-344488"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1800" dirty="0" smtClean="0"/>
              <a:t>Manual review of 2010 data to confirm relevance                                 (~1% of articles found not to be autism focused research)</a:t>
            </a:r>
          </a:p>
          <a:p>
            <a:pPr marL="344488" indent="-344488">
              <a:buFont typeface="Wingdings" pitchFamily="2" charset="2"/>
              <a:buChar char="v"/>
              <a:tabLst>
                <a:tab pos="344488" algn="l"/>
              </a:tabLst>
            </a:pPr>
            <a:r>
              <a:rPr lang="en-US" sz="1800" dirty="0" smtClean="0"/>
              <a:t>25,000+ primary research articles were published from 1980 to 2010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HAS AUTISM RESEARCH GROWN SINCE 1980?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593456" y="3058891"/>
            <a:ext cx="2969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ASD Publications</a:t>
            </a:r>
            <a:endParaRPr lang="en-US" sz="1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901101" y="1671939"/>
            <a:ext cx="7680449" cy="5049874"/>
            <a:chOff x="619001" y="1750976"/>
            <a:chExt cx="7680449" cy="504987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324475" y="3952876"/>
              <a:ext cx="438150" cy="4191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53200" y="3286126"/>
              <a:ext cx="438150" cy="4191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001" y="1750976"/>
              <a:ext cx="7221492" cy="352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4705350" y="4362450"/>
              <a:ext cx="790575" cy="1162052"/>
            </a:xfrm>
            <a:prstGeom prst="straightConnector1">
              <a:avLst/>
            </a:prstGeom>
            <a:noFill/>
            <a:ln w="222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080" name="Picture 8" descr="C:\Users\u0126730\AppData\Local\Temp\SNAGHTML10e592a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3672" y="5446395"/>
              <a:ext cx="2323003" cy="1354455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6762750" y="3705226"/>
              <a:ext cx="19050" cy="1866899"/>
            </a:xfrm>
            <a:prstGeom prst="straightConnector1">
              <a:avLst/>
            </a:prstGeom>
            <a:noFill/>
            <a:ln w="222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082" name="Picture 10" descr="C:\Users\u0126730\AppData\Local\Temp\SNAGHTML10eea39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2100" y="5405680"/>
              <a:ext cx="2927350" cy="13665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65" y="3006421"/>
            <a:ext cx="7369175" cy="836612"/>
          </a:xfrm>
        </p:spPr>
        <p:txBody>
          <a:bodyPr/>
          <a:lstStyle/>
          <a:p>
            <a:r>
              <a:rPr lang="en-US" dirty="0" smtClean="0"/>
              <a:t>WHAT TOPICS ARE BEING ADDRESSED?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430" y="2873629"/>
            <a:ext cx="7307245" cy="39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4" y="506413"/>
            <a:ext cx="8226425" cy="836612"/>
          </a:xfrm>
        </p:spPr>
        <p:txBody>
          <a:bodyPr/>
          <a:lstStyle/>
          <a:p>
            <a:r>
              <a:rPr lang="en-US" dirty="0" smtClean="0"/>
              <a:t>WHAT TOPICS ARE ADDRESSED IN ASD RESEARCH LITERATURE?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" y="1376205"/>
            <a:ext cx="8307421" cy="1665087"/>
          </a:xfrm>
        </p:spPr>
        <p:txBody>
          <a:bodyPr/>
          <a:lstStyle/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Articles assigned to one critical research area of the IACC Strategic Plan </a:t>
            </a:r>
          </a:p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More publications observed in “basic” research areas than “translational/applied”</a:t>
            </a:r>
          </a:p>
          <a:p>
            <a:pPr marL="344488" indent="-344488">
              <a:buFont typeface="Wingdings" pitchFamily="2" charset="2"/>
              <a:buChar char="v"/>
            </a:pPr>
            <a:r>
              <a:rPr lang="en-US" sz="1800" dirty="0" smtClean="0"/>
              <a:t>2010 publications were classified by OARC policy analysts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8070782" cy="836612"/>
          </a:xfrm>
        </p:spPr>
        <p:txBody>
          <a:bodyPr/>
          <a:lstStyle/>
          <a:p>
            <a:r>
              <a:rPr lang="en-US" dirty="0" smtClean="0"/>
              <a:t>AUTOMATED APPROACH TO CLASSIFY PUBLICATIONS FROM 1980-2009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7805006" cy="4469695"/>
          </a:xfrm>
        </p:spPr>
        <p:txBody>
          <a:bodyPr/>
          <a:lstStyle/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Customized algorithm was used to classify publications from 1980 to 2009 based on manually classified 2010 publications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Modified BM25 algorithm</a:t>
            </a:r>
          </a:p>
          <a:p>
            <a:pPr marL="798513" lvl="1" indent="-398463">
              <a:buFont typeface="Arial" pitchFamily="34" charset="0"/>
              <a:buChar char="−"/>
            </a:pPr>
            <a:r>
              <a:rPr lang="en-US" sz="1800" dirty="0" smtClean="0"/>
              <a:t>“bag of words” algorithm, context not considered</a:t>
            </a:r>
          </a:p>
          <a:p>
            <a:pPr marL="798513" lvl="1" indent="-398463">
              <a:buFont typeface="Arial" pitchFamily="34" charset="0"/>
              <a:buChar char="−"/>
            </a:pPr>
            <a:r>
              <a:rPr lang="en-US" sz="1800" dirty="0" smtClean="0"/>
              <a:t>User supplies text corpus (i.e., set of publication abstracts) </a:t>
            </a:r>
          </a:p>
          <a:p>
            <a:pPr marL="798513" lvl="1" indent="-398463">
              <a:buFont typeface="Arial" pitchFamily="34" charset="0"/>
              <a:buChar char="−"/>
            </a:pPr>
            <a:r>
              <a:rPr lang="en-US" sz="1800" dirty="0" smtClean="0"/>
              <a:t>Program ranks pairs of text in order of most to least similar</a:t>
            </a:r>
          </a:p>
          <a:p>
            <a:pPr marL="798513" lvl="1" indent="-398463">
              <a:buFont typeface="Arial" pitchFamily="34" charset="0"/>
              <a:buChar char="−"/>
            </a:pPr>
            <a:r>
              <a:rPr lang="en-US" sz="1800" dirty="0" smtClean="0"/>
              <a:t>Higher ranks given when rare terms within the corpus are found frequently within the two bodies being compared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Prior publications assigned to the category of most similar manually assigned 2010 publications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Automated approach used to classify &gt;20,000 articles</a:t>
            </a:r>
          </a:p>
          <a:p>
            <a:pPr marL="398463" indent="-398463">
              <a:buFont typeface="Wingdings" pitchFamily="2" charset="2"/>
              <a:buChar char="v"/>
            </a:pPr>
            <a:r>
              <a:rPr lang="en-US" sz="2000" dirty="0" smtClean="0"/>
              <a:t>Review of over 3,000 publications suggests ~85% accuracy</a:t>
            </a:r>
          </a:p>
          <a:p>
            <a:pPr marL="798513" lvl="1" indent="-398463">
              <a:buFont typeface="Wingdings" pitchFamily="2" charset="2"/>
              <a:buChar char="v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8B97FF-CAC4-4249-8FF0-323FD4FA9B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9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_PPT_forApply">
  <a:themeElements>
    <a:clrScheme name="1_TR_PPT_forApply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TR_PPT_forApp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_PPT_forApply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_PPT_forApply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6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7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8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4B4B4B"/>
    </a:dk1>
    <a:lt1>
      <a:srgbClr val="FFFFFF"/>
    </a:lt1>
    <a:dk2>
      <a:srgbClr val="FF8000"/>
    </a:dk2>
    <a:lt2>
      <a:srgbClr val="766C62"/>
    </a:lt2>
    <a:accent1>
      <a:srgbClr val="FF8000"/>
    </a:accent1>
    <a:accent2>
      <a:srgbClr val="FF9100"/>
    </a:accent2>
    <a:accent3>
      <a:srgbClr val="FFFFFF"/>
    </a:accent3>
    <a:accent4>
      <a:srgbClr val="3F3F3F"/>
    </a:accent4>
    <a:accent5>
      <a:srgbClr val="FFC0AA"/>
    </a:accent5>
    <a:accent6>
      <a:srgbClr val="E78300"/>
    </a:accent6>
    <a:hlink>
      <a:srgbClr val="FFB400"/>
    </a:hlink>
    <a:folHlink>
      <a:srgbClr val="A096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7E2E75ECC814682D02DC8BEDA387A" ma:contentTypeVersion="0" ma:contentTypeDescription="Create a new document." ma:contentTypeScope="" ma:versionID="867b853da93edfdd1619a3f737e0e5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A5E7B0C-9BEF-461F-89FF-415A36F1C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42ECC1-487B-40A0-AEC6-38DDBE7AB666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096530-D33A-47E3-BC9B-017643F7DAF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3A7B5B8-DFAA-4189-A7CA-7BBEF9F5ECD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51642</TotalTime>
  <Words>1139</Words>
  <Application>Microsoft Macintosh PowerPoint</Application>
  <PresentationFormat>On-screen Show (4:3)</PresentationFormat>
  <Paragraphs>159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TEST_tr_present_080326_v1</vt:lpstr>
      <vt:lpstr>1_TR_PPT_forApply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Assessing the Alignment of the Current Research Landscape With a Strategic Plan for Advancing Autism Research</vt:lpstr>
      <vt:lpstr>ACKNOWLEDGMENTS </vt:lpstr>
      <vt:lpstr>AUTISM RESEARCH PUBLICATIONS ANALYSIS:  PURPOSE</vt:lpstr>
      <vt:lpstr>STUDY QUESTIONS</vt:lpstr>
      <vt:lpstr>METHODOLOGY</vt:lpstr>
      <vt:lpstr>HOW MUCH HAS AUTISM RESEARCH GROWN SINCE 1980? </vt:lpstr>
      <vt:lpstr>WHAT TOPICS ARE BEING ADDRESSED?</vt:lpstr>
      <vt:lpstr>WHAT TOPICS ARE ADDRESSED IN ASD RESEARCH LITERATURE? </vt:lpstr>
      <vt:lpstr>AUTOMATED APPROACH TO CLASSIFY PUBLICATIONS FROM 1980-2009 </vt:lpstr>
      <vt:lpstr>HOW HAS THE ASD RESEARCH LANDSCAPE CHANGED OVER TIME?</vt:lpstr>
      <vt:lpstr>WHO IS FUNDING THE RESEARCH?</vt:lpstr>
      <vt:lpstr>WHO IS FUNDING ASD RESEARCH?</vt:lpstr>
      <vt:lpstr>DID RESEARCH EMPHASIS VARY BY FUNDER TYPE? </vt:lpstr>
      <vt:lpstr>WHERE IS THE RESEARCH BEING CONDUCTED?</vt:lpstr>
      <vt:lpstr>WHERE IS AUTISM RESEARCH BEING CONDUCTED? </vt:lpstr>
      <vt:lpstr>INTERNATIONAL CONTRIBUTIONS TO ASD RESEARCH HAVE INCREASED</vt:lpstr>
      <vt:lpstr>AUTISM RESEARCH IS BECOMING INCREASINGLY COLLABORATIVE</vt:lpstr>
      <vt:lpstr>CONCLUSIONS</vt:lpstr>
      <vt:lpstr>CONTACT INFORMATION</vt:lpstr>
      <vt:lpstr>DISCUSSION</vt:lpstr>
      <vt:lpstr>HOW DOES THIS ANALYSIS FIT WITHIN OTHER IACC/OARC ACTIVITIES?</vt:lpstr>
    </vt:vector>
  </TitlesOfParts>
  <Company>Thomson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PQs Phase 1 Closeout</dc:title>
  <dc:creator>Carol Reilly</dc:creator>
  <cp:lastModifiedBy>Elizabeth Hsu</cp:lastModifiedBy>
  <cp:revision>2406</cp:revision>
  <dcterms:created xsi:type="dcterms:W3CDTF">2008-03-31T18:02:24Z</dcterms:created>
  <dcterms:modified xsi:type="dcterms:W3CDTF">2012-10-31T19:32:21Z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0x0101002217E2E75ECC814682D02DC8BEDA387A</vt:lpwstr>
  </property>
</Properties>
</file>