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 id="2147483673" r:id="rId3"/>
  </p:sldMasterIdLst>
  <p:notesMasterIdLst>
    <p:notesMasterId r:id="rId23"/>
  </p:notesMasterIdLst>
  <p:handoutMasterIdLst>
    <p:handoutMasterId r:id="rId24"/>
  </p:handoutMasterIdLst>
  <p:sldIdLst>
    <p:sldId id="276" r:id="rId4"/>
    <p:sldId id="256" r:id="rId5"/>
    <p:sldId id="257" r:id="rId6"/>
    <p:sldId id="260" r:id="rId7"/>
    <p:sldId id="261" r:id="rId8"/>
    <p:sldId id="259" r:id="rId9"/>
    <p:sldId id="279" r:id="rId10"/>
    <p:sldId id="265" r:id="rId11"/>
    <p:sldId id="274" r:id="rId12"/>
    <p:sldId id="275" r:id="rId13"/>
    <p:sldId id="266" r:id="rId14"/>
    <p:sldId id="270" r:id="rId15"/>
    <p:sldId id="267" r:id="rId16"/>
    <p:sldId id="289" r:id="rId17"/>
    <p:sldId id="280" r:id="rId18"/>
    <p:sldId id="287" r:id="rId19"/>
    <p:sldId id="286" r:id="rId20"/>
    <p:sldId id="285" r:id="rId21"/>
    <p:sldId id="278"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E00"/>
    <a:srgbClr val="00549F"/>
    <a:srgbClr val="67348E"/>
    <a:srgbClr val="3D5800"/>
    <a:srgbClr val="532E60"/>
    <a:srgbClr val="AD80D0"/>
    <a:srgbClr val="92D400"/>
    <a:srgbClr val="007A8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78169" autoAdjust="0"/>
  </p:normalViewPr>
  <p:slideViewPr>
    <p:cSldViewPr>
      <p:cViewPr>
        <p:scale>
          <a:sx n="50" d="100"/>
          <a:sy n="50" d="100"/>
        </p:scale>
        <p:origin x="-1956" y="-252"/>
      </p:cViewPr>
      <p:guideLst>
        <p:guide orient="horz" pos="2160"/>
        <p:guide pos="2880"/>
      </p:guideLst>
    </p:cSldViewPr>
  </p:slideViewPr>
  <p:notesTextViewPr>
    <p:cViewPr>
      <p:scale>
        <a:sx n="75" d="100"/>
        <a:sy n="75"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stacked"/>
        <c:ser>
          <c:idx val="0"/>
          <c:order val="0"/>
          <c:spPr>
            <a:solidFill>
              <a:srgbClr val="00549F"/>
            </a:solidFill>
          </c:spPr>
          <c:dLbls>
            <c:dLbl>
              <c:idx val="0"/>
              <c:layout>
                <c:manualLayout>
                  <c:x val="0.32926826334208287"/>
                  <c:y val="-2.0760952957803374E-2"/>
                </c:manualLayout>
              </c:layout>
              <c:dLblPos val="ctr"/>
              <c:showVal val="1"/>
            </c:dLbl>
            <c:dLbl>
              <c:idx val="1"/>
              <c:layout>
                <c:manualLayout>
                  <c:x val="0.34677940257467893"/>
                  <c:y val="-4.6295825924984185E-3"/>
                </c:manualLayout>
              </c:layout>
              <c:dLblPos val="ctr"/>
              <c:showVal val="1"/>
            </c:dLbl>
            <c:dLbl>
              <c:idx val="2"/>
              <c:layout>
                <c:manualLayout>
                  <c:x val="0.30496925384327012"/>
                  <c:y val="0"/>
                </c:manualLayout>
              </c:layout>
              <c:dLblPos val="ctr"/>
              <c:showVal val="1"/>
            </c:dLbl>
            <c:dLbl>
              <c:idx val="3"/>
              <c:layout>
                <c:manualLayout>
                  <c:x val="0.19155068116485441"/>
                  <c:y val="5.3763440860215206E-3"/>
                </c:manualLayout>
              </c:layout>
              <c:dLblPos val="ctr"/>
              <c:showVal val="1"/>
            </c:dLbl>
            <c:dLbl>
              <c:idx val="4"/>
              <c:layout>
                <c:manualLayout>
                  <c:x val="0.15111067366579178"/>
                  <c:y val="0"/>
                </c:manualLayout>
              </c:layout>
              <c:dLblPos val="ctr"/>
              <c:showVal val="1"/>
            </c:dLbl>
            <c:dLbl>
              <c:idx val="5"/>
              <c:layout>
                <c:manualLayout>
                  <c:x val="0.13141404199475071"/>
                  <c:y val="0"/>
                </c:manualLayout>
              </c:layout>
              <c:dLblPos val="ctr"/>
              <c:showVal val="1"/>
            </c:dLbl>
            <c:dLbl>
              <c:idx val="6"/>
              <c:layout>
                <c:manualLayout>
                  <c:x val="9.0000656167979254E-2"/>
                  <c:y val="-4.243778136006711E-17"/>
                </c:manualLayout>
              </c:layout>
              <c:dLblPos val="ctr"/>
              <c:showVal val="1"/>
            </c:dLbl>
            <c:dLbl>
              <c:idx val="7"/>
              <c:layout>
                <c:manualLayout>
                  <c:x val="7.2197725284339626E-2"/>
                  <c:y val="0"/>
                </c:manualLayout>
              </c:layout>
              <c:dLblPos val="ctr"/>
              <c:showVal val="1"/>
            </c:dLbl>
            <c:dLbl>
              <c:idx val="8"/>
              <c:layout>
                <c:manualLayout>
                  <c:x val="5.5502187226596847E-2"/>
                  <c:y val="2.1218890680033564E-17"/>
                </c:manualLayout>
              </c:layout>
              <c:dLblPos val="ctr"/>
              <c:showVal val="1"/>
            </c:dLbl>
            <c:dLbl>
              <c:idx val="9"/>
              <c:layout>
                <c:manualLayout>
                  <c:x val="4.5653980752405933E-2"/>
                  <c:y val="4.6296296296296441E-3"/>
                </c:manualLayout>
              </c:layout>
              <c:dLblPos val="ctr"/>
              <c:showVal val="1"/>
            </c:dLbl>
            <c:txPr>
              <a:bodyPr/>
              <a:lstStyle/>
              <a:p>
                <a:pPr>
                  <a:defRPr sz="2800"/>
                </a:pPr>
                <a:endParaRPr lang="en-US"/>
              </a:p>
            </c:txPr>
            <c:dLblPos val="inEnd"/>
            <c:showVal val="1"/>
          </c:dLbls>
          <c:cat>
            <c:strRef>
              <c:f>Sheet3!$A$17:$A$24</c:f>
              <c:strCache>
                <c:ptCount val="8"/>
                <c:pt idx="0">
                  <c:v>Numbered heads</c:v>
                </c:pt>
                <c:pt idx="1">
                  <c:v>10/2 lecture</c:v>
                </c:pt>
                <c:pt idx="2">
                  <c:v> T-graph for social skills</c:v>
                </c:pt>
                <c:pt idx="3">
                  <c:v>Sentence patterning chart</c:v>
                </c:pt>
                <c:pt idx="4">
                  <c:v>Writer's workshop</c:v>
                </c:pt>
                <c:pt idx="5">
                  <c:v>Home/school connection</c:v>
                </c:pt>
                <c:pt idx="6">
                  <c:v>Clunkers and links</c:v>
                </c:pt>
                <c:pt idx="7">
                  <c:v>ELD Group frame</c:v>
                </c:pt>
              </c:strCache>
            </c:strRef>
          </c:cat>
          <c:val>
            <c:numRef>
              <c:f>Sheet3!$B$17:$B$24</c:f>
              <c:numCache>
                <c:formatCode>0%</c:formatCode>
                <c:ptCount val="8"/>
                <c:pt idx="0">
                  <c:v>0.8</c:v>
                </c:pt>
                <c:pt idx="1">
                  <c:v>0.79</c:v>
                </c:pt>
                <c:pt idx="2">
                  <c:v>0.65000000000000113</c:v>
                </c:pt>
                <c:pt idx="3">
                  <c:v>0.37000000000000038</c:v>
                </c:pt>
                <c:pt idx="4">
                  <c:v>0.29000000000000031</c:v>
                </c:pt>
                <c:pt idx="5">
                  <c:v>0.12000000000000002</c:v>
                </c:pt>
                <c:pt idx="6">
                  <c:v>8.000000000000014E-2</c:v>
                </c:pt>
                <c:pt idx="7">
                  <c:v>4.000000000000007E-2</c:v>
                </c:pt>
              </c:numCache>
            </c:numRef>
          </c:val>
        </c:ser>
        <c:overlap val="100"/>
        <c:axId val="50301184"/>
        <c:axId val="50348032"/>
      </c:barChart>
      <c:catAx>
        <c:axId val="50301184"/>
        <c:scaling>
          <c:orientation val="minMax"/>
        </c:scaling>
        <c:axPos val="l"/>
        <c:tickLblPos val="nextTo"/>
        <c:txPr>
          <a:bodyPr/>
          <a:lstStyle/>
          <a:p>
            <a:pPr>
              <a:defRPr sz="2000">
                <a:latin typeface="Arial" pitchFamily="34" charset="0"/>
                <a:cs typeface="Arial" pitchFamily="34" charset="0"/>
              </a:defRPr>
            </a:pPr>
            <a:endParaRPr lang="en-US"/>
          </a:p>
        </c:txPr>
        <c:crossAx val="50348032"/>
        <c:crosses val="autoZero"/>
        <c:auto val="1"/>
        <c:lblAlgn val="ctr"/>
        <c:lblOffset val="100"/>
      </c:catAx>
      <c:valAx>
        <c:axId val="50348032"/>
        <c:scaling>
          <c:orientation val="minMax"/>
        </c:scaling>
        <c:delete val="1"/>
        <c:axPos val="b"/>
        <c:numFmt formatCode="0%" sourceLinked="1"/>
        <c:tickLblPos val="none"/>
        <c:crossAx val="50301184"/>
        <c:crosses val="autoZero"/>
        <c:crossBetween val="between"/>
      </c:valAx>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8449518810148733"/>
          <c:y val="5.092592592592593E-2"/>
          <c:w val="0.65994925634295976"/>
          <c:h val="0.89814814814814825"/>
        </c:manualLayout>
      </c:layout>
      <c:barChart>
        <c:barDir val="bar"/>
        <c:grouping val="clustered"/>
        <c:ser>
          <c:idx val="0"/>
          <c:order val="0"/>
          <c:spPr>
            <a:solidFill>
              <a:srgbClr val="577E00"/>
            </a:solidFill>
          </c:spPr>
          <c:dLbls>
            <c:dLbl>
              <c:idx val="0"/>
              <c:layout>
                <c:manualLayout>
                  <c:x val="-2.1872265966754344E-7"/>
                  <c:y val="4.6296296296296476E-3"/>
                </c:manualLayout>
              </c:layout>
              <c:showVal val="1"/>
            </c:dLbl>
            <c:numFmt formatCode="0%" sourceLinked="0"/>
            <c:txPr>
              <a:bodyPr/>
              <a:lstStyle/>
              <a:p>
                <a:pPr>
                  <a:defRPr sz="2400"/>
                </a:pPr>
                <a:endParaRPr lang="en-US"/>
              </a:p>
            </c:txPr>
            <c:showVal val="1"/>
          </c:dLbls>
          <c:cat>
            <c:strRef>
              <c:f>Sheet1!$A$1:$A$5</c:f>
              <c:strCache>
                <c:ptCount val="5"/>
                <c:pt idx="0">
                  <c:v>Chants </c:v>
                </c:pt>
                <c:pt idx="1">
                  <c:v>Team task </c:v>
                </c:pt>
                <c:pt idx="2">
                  <c:v>10/2 Lecture </c:v>
                </c:pt>
                <c:pt idx="3">
                  <c:v>Pictorial Input </c:v>
                </c:pt>
                <c:pt idx="4">
                  <c:v>Mind Map </c:v>
                </c:pt>
              </c:strCache>
            </c:strRef>
          </c:cat>
          <c:val>
            <c:numRef>
              <c:f>Sheet1!$B$1:$B$5</c:f>
              <c:numCache>
                <c:formatCode>General</c:formatCode>
                <c:ptCount val="5"/>
                <c:pt idx="0">
                  <c:v>0.94000000000000061</c:v>
                </c:pt>
                <c:pt idx="1">
                  <c:v>0.78</c:v>
                </c:pt>
                <c:pt idx="2">
                  <c:v>0.750000000000001</c:v>
                </c:pt>
                <c:pt idx="3">
                  <c:v>0.73000000000000065</c:v>
                </c:pt>
                <c:pt idx="4">
                  <c:v>0.33000000000000057</c:v>
                </c:pt>
              </c:numCache>
            </c:numRef>
          </c:val>
        </c:ser>
        <c:axId val="50359680"/>
        <c:axId val="50394240"/>
      </c:barChart>
      <c:catAx>
        <c:axId val="50359680"/>
        <c:scaling>
          <c:orientation val="minMax"/>
        </c:scaling>
        <c:axPos val="l"/>
        <c:tickLblPos val="nextTo"/>
        <c:txPr>
          <a:bodyPr/>
          <a:lstStyle/>
          <a:p>
            <a:pPr>
              <a:defRPr sz="2400"/>
            </a:pPr>
            <a:endParaRPr lang="en-US"/>
          </a:p>
        </c:txPr>
        <c:crossAx val="50394240"/>
        <c:crosses val="autoZero"/>
        <c:auto val="1"/>
        <c:lblAlgn val="ctr"/>
        <c:lblOffset val="100"/>
      </c:catAx>
      <c:valAx>
        <c:axId val="50394240"/>
        <c:scaling>
          <c:orientation val="minMax"/>
        </c:scaling>
        <c:delete val="1"/>
        <c:axPos val="b"/>
        <c:numFmt formatCode="General" sourceLinked="1"/>
        <c:tickLblPos val="none"/>
        <c:crossAx val="50359680"/>
        <c:crosses val="autoZero"/>
        <c:crossBetween val="between"/>
      </c:valAx>
    </c:plotArea>
    <c:plotVisOnly val="1"/>
  </c:chart>
  <c:spPr>
    <a:ln>
      <a:noFill/>
    </a:ln>
  </c:spPr>
  <c:txPr>
    <a:bodyPr/>
    <a:lstStyle/>
    <a:p>
      <a:pPr>
        <a:defRPr>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Sheet1!$B$1</c:f>
              <c:strCache>
                <c:ptCount val="1"/>
                <c:pt idx="0">
                  <c:v>Frequency</c:v>
                </c:pt>
              </c:strCache>
            </c:strRef>
          </c:tx>
          <c:spPr>
            <a:solidFill>
              <a:srgbClr val="00549F"/>
            </a:solidFill>
          </c:spPr>
          <c:cat>
            <c:strRef>
              <c:f>Sheet1!$A$2:$A$5</c:f>
              <c:strCache>
                <c:ptCount val="4"/>
                <c:pt idx="0">
                  <c:v>Teacher 4</c:v>
                </c:pt>
                <c:pt idx="1">
                  <c:v>Teacher 3</c:v>
                </c:pt>
                <c:pt idx="2">
                  <c:v>Teacher 2</c:v>
                </c:pt>
                <c:pt idx="3">
                  <c:v>Teacher 1</c:v>
                </c:pt>
              </c:strCache>
            </c:strRef>
          </c:cat>
          <c:val>
            <c:numRef>
              <c:f>Sheet1!$B$2:$B$5</c:f>
              <c:numCache>
                <c:formatCode>General</c:formatCode>
                <c:ptCount val="4"/>
                <c:pt idx="0">
                  <c:v>8</c:v>
                </c:pt>
                <c:pt idx="1">
                  <c:v>7</c:v>
                </c:pt>
                <c:pt idx="2">
                  <c:v>3</c:v>
                </c:pt>
                <c:pt idx="3">
                  <c:v>5</c:v>
                </c:pt>
              </c:numCache>
            </c:numRef>
          </c:val>
        </c:ser>
        <c:ser>
          <c:idx val="1"/>
          <c:order val="1"/>
          <c:tx>
            <c:strRef>
              <c:f>Sheet1!$C$1</c:f>
              <c:strCache>
                <c:ptCount val="1"/>
                <c:pt idx="0">
                  <c:v>Quality</c:v>
                </c:pt>
              </c:strCache>
            </c:strRef>
          </c:tx>
          <c:spPr>
            <a:solidFill>
              <a:srgbClr val="577E00"/>
            </a:solidFill>
          </c:spPr>
          <c:cat>
            <c:strRef>
              <c:f>Sheet1!$A$2:$A$5</c:f>
              <c:strCache>
                <c:ptCount val="4"/>
                <c:pt idx="0">
                  <c:v>Teacher 4</c:v>
                </c:pt>
                <c:pt idx="1">
                  <c:v>Teacher 3</c:v>
                </c:pt>
                <c:pt idx="2">
                  <c:v>Teacher 2</c:v>
                </c:pt>
                <c:pt idx="3">
                  <c:v>Teacher 1</c:v>
                </c:pt>
              </c:strCache>
            </c:strRef>
          </c:cat>
          <c:val>
            <c:numRef>
              <c:f>Sheet1!$C$2:$C$5</c:f>
              <c:numCache>
                <c:formatCode>General</c:formatCode>
                <c:ptCount val="4"/>
                <c:pt idx="0">
                  <c:v>4</c:v>
                </c:pt>
                <c:pt idx="1">
                  <c:v>3</c:v>
                </c:pt>
                <c:pt idx="2">
                  <c:v>1.8</c:v>
                </c:pt>
                <c:pt idx="3">
                  <c:v>2.8</c:v>
                </c:pt>
              </c:numCache>
            </c:numRef>
          </c:val>
        </c:ser>
        <c:axId val="66833408"/>
        <c:axId val="56738560"/>
      </c:barChart>
      <c:catAx>
        <c:axId val="66833408"/>
        <c:scaling>
          <c:orientation val="minMax"/>
        </c:scaling>
        <c:axPos val="l"/>
        <c:tickLblPos val="nextTo"/>
        <c:txPr>
          <a:bodyPr/>
          <a:lstStyle/>
          <a:p>
            <a:pPr>
              <a:defRPr sz="2400"/>
            </a:pPr>
            <a:endParaRPr lang="en-US"/>
          </a:p>
        </c:txPr>
        <c:crossAx val="56738560"/>
        <c:crosses val="autoZero"/>
        <c:auto val="1"/>
        <c:lblAlgn val="ctr"/>
        <c:lblOffset val="100"/>
      </c:catAx>
      <c:valAx>
        <c:axId val="56738560"/>
        <c:scaling>
          <c:orientation val="minMax"/>
        </c:scaling>
        <c:delete val="1"/>
        <c:axPos val="b"/>
        <c:majorGridlines>
          <c:spPr>
            <a:ln>
              <a:solidFill>
                <a:schemeClr val="bg1"/>
              </a:solidFill>
            </a:ln>
          </c:spPr>
        </c:majorGridlines>
        <c:numFmt formatCode="General" sourceLinked="1"/>
        <c:tickLblPos val="none"/>
        <c:crossAx val="66833408"/>
        <c:crosses val="autoZero"/>
        <c:crossBetween val="between"/>
      </c:valAx>
    </c:plotArea>
    <c:legend>
      <c:legendPos val="r"/>
      <c:layout/>
      <c:txPr>
        <a:bodyPr/>
        <a:lstStyle/>
        <a:p>
          <a:pPr>
            <a:defRPr sz="2400"/>
          </a:pPr>
          <a:endParaRPr lang="en-US"/>
        </a:p>
      </c:txPr>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tx>
            <c:strRef>
              <c:f>Sheet1!$B$1</c:f>
              <c:strCache>
                <c:ptCount val="1"/>
                <c:pt idx="0">
                  <c:v>Frequency</c:v>
                </c:pt>
              </c:strCache>
            </c:strRef>
          </c:tx>
          <c:spPr>
            <a:solidFill>
              <a:srgbClr val="00549F"/>
            </a:solidFill>
          </c:spPr>
          <c:cat>
            <c:strRef>
              <c:f>Sheet1!$A$2:$A$5</c:f>
              <c:strCache>
                <c:ptCount val="4"/>
                <c:pt idx="0">
                  <c:v>School 4</c:v>
                </c:pt>
                <c:pt idx="1">
                  <c:v>School 3</c:v>
                </c:pt>
                <c:pt idx="2">
                  <c:v>School 2</c:v>
                </c:pt>
                <c:pt idx="3">
                  <c:v>School 1</c:v>
                </c:pt>
              </c:strCache>
            </c:strRef>
          </c:cat>
          <c:val>
            <c:numRef>
              <c:f>Sheet1!$B$2:$B$5</c:f>
              <c:numCache>
                <c:formatCode>General</c:formatCode>
                <c:ptCount val="4"/>
                <c:pt idx="0">
                  <c:v>9</c:v>
                </c:pt>
                <c:pt idx="1">
                  <c:v>7</c:v>
                </c:pt>
                <c:pt idx="2">
                  <c:v>2</c:v>
                </c:pt>
                <c:pt idx="3">
                  <c:v>6</c:v>
                </c:pt>
              </c:numCache>
            </c:numRef>
          </c:val>
        </c:ser>
        <c:ser>
          <c:idx val="1"/>
          <c:order val="1"/>
          <c:tx>
            <c:strRef>
              <c:f>Sheet1!$C$1</c:f>
              <c:strCache>
                <c:ptCount val="1"/>
                <c:pt idx="0">
                  <c:v>Quality</c:v>
                </c:pt>
              </c:strCache>
            </c:strRef>
          </c:tx>
          <c:spPr>
            <a:solidFill>
              <a:srgbClr val="577E00"/>
            </a:solidFill>
          </c:spPr>
          <c:cat>
            <c:strRef>
              <c:f>Sheet1!$A$2:$A$5</c:f>
              <c:strCache>
                <c:ptCount val="4"/>
                <c:pt idx="0">
                  <c:v>School 4</c:v>
                </c:pt>
                <c:pt idx="1">
                  <c:v>School 3</c:v>
                </c:pt>
                <c:pt idx="2">
                  <c:v>School 2</c:v>
                </c:pt>
                <c:pt idx="3">
                  <c:v>School 1</c:v>
                </c:pt>
              </c:strCache>
            </c:strRef>
          </c:cat>
          <c:val>
            <c:numRef>
              <c:f>Sheet1!$C$2:$C$5</c:f>
              <c:numCache>
                <c:formatCode>General</c:formatCode>
                <c:ptCount val="4"/>
                <c:pt idx="0">
                  <c:v>4</c:v>
                </c:pt>
                <c:pt idx="1">
                  <c:v>3.5</c:v>
                </c:pt>
                <c:pt idx="2">
                  <c:v>1.2</c:v>
                </c:pt>
                <c:pt idx="3">
                  <c:v>3.4</c:v>
                </c:pt>
              </c:numCache>
            </c:numRef>
          </c:val>
        </c:ser>
        <c:ser>
          <c:idx val="2"/>
          <c:order val="2"/>
          <c:tx>
            <c:strRef>
              <c:f>Sheet1!$D$1</c:f>
              <c:strCache>
                <c:ptCount val="1"/>
                <c:pt idx="0">
                  <c:v>Composite</c:v>
                </c:pt>
              </c:strCache>
            </c:strRef>
          </c:tx>
          <c:spPr>
            <a:solidFill>
              <a:schemeClr val="tx1">
                <a:lumMod val="65000"/>
                <a:lumOff val="35000"/>
              </a:schemeClr>
            </a:solidFill>
          </c:spPr>
          <c:cat>
            <c:strRef>
              <c:f>Sheet1!$A$2:$A$5</c:f>
              <c:strCache>
                <c:ptCount val="4"/>
                <c:pt idx="0">
                  <c:v>School 4</c:v>
                </c:pt>
                <c:pt idx="1">
                  <c:v>School 3</c:v>
                </c:pt>
                <c:pt idx="2">
                  <c:v>School 2</c:v>
                </c:pt>
                <c:pt idx="3">
                  <c:v>School 1</c:v>
                </c:pt>
              </c:strCache>
            </c:strRef>
          </c:cat>
          <c:val>
            <c:numRef>
              <c:f>Sheet1!$D$2:$D$5</c:f>
              <c:numCache>
                <c:formatCode>General</c:formatCode>
                <c:ptCount val="4"/>
                <c:pt idx="0">
                  <c:v>9</c:v>
                </c:pt>
                <c:pt idx="1">
                  <c:v>6.1249999999999956</c:v>
                </c:pt>
                <c:pt idx="2">
                  <c:v>0.60000000000000031</c:v>
                </c:pt>
                <c:pt idx="3">
                  <c:v>5.0999999999999996</c:v>
                </c:pt>
              </c:numCache>
            </c:numRef>
          </c:val>
        </c:ser>
        <c:axId val="66953984"/>
        <c:axId val="66955520"/>
      </c:barChart>
      <c:catAx>
        <c:axId val="66953984"/>
        <c:scaling>
          <c:orientation val="minMax"/>
        </c:scaling>
        <c:axPos val="l"/>
        <c:tickLblPos val="nextTo"/>
        <c:txPr>
          <a:bodyPr/>
          <a:lstStyle/>
          <a:p>
            <a:pPr>
              <a:defRPr sz="2400"/>
            </a:pPr>
            <a:endParaRPr lang="en-US"/>
          </a:p>
        </c:txPr>
        <c:crossAx val="66955520"/>
        <c:crosses val="autoZero"/>
        <c:auto val="1"/>
        <c:lblAlgn val="ctr"/>
        <c:lblOffset val="100"/>
      </c:catAx>
      <c:valAx>
        <c:axId val="66955520"/>
        <c:scaling>
          <c:orientation val="minMax"/>
        </c:scaling>
        <c:delete val="1"/>
        <c:axPos val="b"/>
        <c:majorGridlines>
          <c:spPr>
            <a:ln>
              <a:solidFill>
                <a:schemeClr val="bg1"/>
              </a:solidFill>
            </a:ln>
          </c:spPr>
        </c:majorGridlines>
        <c:numFmt formatCode="General" sourceLinked="1"/>
        <c:tickLblPos val="none"/>
        <c:crossAx val="66953984"/>
        <c:crosses val="autoZero"/>
        <c:crossBetween val="between"/>
      </c:valAx>
    </c:plotArea>
    <c:legend>
      <c:legendPos val="r"/>
      <c:layout>
        <c:manualLayout>
          <c:xMode val="edge"/>
          <c:yMode val="edge"/>
          <c:x val="0.77342486876640415"/>
          <c:y val="0.33857013277752052"/>
          <c:w val="0.1974084645669292"/>
          <c:h val="0.26158503165045549"/>
        </c:manualLayout>
      </c:layout>
      <c:txPr>
        <a:bodyPr/>
        <a:lstStyle/>
        <a:p>
          <a:pPr>
            <a:defRPr sz="1800"/>
          </a:pPr>
          <a:endParaRPr lang="en-US"/>
        </a:p>
      </c:txP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2D02E4-F8B1-46D6-845F-3E880D8EA4E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F7F1193-773B-4705-9BF6-3C012357AEE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our challenges in evaluating many educational programs is: How do we know if</a:t>
            </a:r>
            <a:r>
              <a:rPr lang="en-US" baseline="0" dirty="0" smtClean="0"/>
              <a:t> a teacher is really implementing a program she has been trained to use.  How often does she use it?  Does she use it as intended or adapt it?  What parts does she use?</a:t>
            </a:r>
          </a:p>
          <a:p>
            <a:endParaRPr lang="en-US" baseline="0" dirty="0" smtClean="0"/>
          </a:p>
        </p:txBody>
      </p:sp>
      <p:sp>
        <p:nvSpPr>
          <p:cNvPr id="4" name="Slide Number Placeholder 3"/>
          <p:cNvSpPr>
            <a:spLocks noGrp="1"/>
          </p:cNvSpPr>
          <p:nvPr>
            <p:ph type="sldNum" sz="quarter" idx="10"/>
          </p:nvPr>
        </p:nvSpPr>
        <p:spPr/>
        <p:txBody>
          <a:bodyPr/>
          <a:lstStyle/>
          <a:p>
            <a:fld id="{7F7F1193-773B-4705-9BF6-3C012357AE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7F7F1193-773B-4705-9BF6-3C012357AEE9}"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F7F1193-773B-4705-9BF6-3C012357AEE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2C462-F755-4F4F-AE4C-21834709F925}"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E2C462-F755-4F4F-AE4C-21834709F925}"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F7F1193-773B-4705-9BF6-3C012357AEE9}"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F1193-773B-4705-9BF6-3C012357AEE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03E2C462-F755-4F4F-AE4C-21834709F925}"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F1193-773B-4705-9BF6-3C012357AEE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F7F1193-773B-4705-9BF6-3C012357AEE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F7F1193-773B-4705-9BF6-3C012357AEE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F1193-773B-4705-9BF6-3C012357AEE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F7F1193-773B-4705-9BF6-3C012357AEE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F7F1193-773B-4705-9BF6-3C012357AEE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554CA-9385-4C7D-B4B3-97EE057147A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60554CA-9385-4C7D-B4B3-97EE057147A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F1193-773B-4705-9BF6-3C012357AEE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1676400" y="2130425"/>
            <a:ext cx="6934200" cy="1470025"/>
          </a:xfrm>
        </p:spPr>
        <p:txBody>
          <a:bodyPr/>
          <a:lstStyle>
            <a:lvl1pPr>
              <a:defRPr b="1"/>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676400" y="3886200"/>
            <a:ext cx="6934200" cy="1752600"/>
          </a:xfrm>
        </p:spPr>
        <p:txBody>
          <a:bodyPr/>
          <a:lstStyle>
            <a:lvl1pPr marL="0" indent="0" algn="ctr">
              <a:buFontTx/>
              <a:buNone/>
              <a:defRPr/>
            </a:lvl1pPr>
          </a:lstStyle>
          <a:p>
            <a:r>
              <a:rPr lang="en-US" smtClean="0"/>
              <a:t>Click to edit Master subtitle style</a:t>
            </a:r>
            <a:endParaRPr lang="en-US"/>
          </a:p>
        </p:txBody>
      </p:sp>
      <p:sp>
        <p:nvSpPr>
          <p:cNvPr id="5131" name="Rectangle 11"/>
          <p:cNvSpPr>
            <a:spLocks noChangeArrowheads="1"/>
          </p:cNvSpPr>
          <p:nvPr/>
        </p:nvSpPr>
        <p:spPr bwMode="auto">
          <a:xfrm>
            <a:off x="0" y="6248400"/>
            <a:ext cx="9144000" cy="609600"/>
          </a:xfrm>
          <a:prstGeom prst="rect">
            <a:avLst/>
          </a:prstGeom>
          <a:solidFill>
            <a:srgbClr val="577E00"/>
          </a:solidFill>
          <a:ln w="9525">
            <a:noFill/>
            <a:miter lim="800000"/>
            <a:headEnd/>
            <a:tailEnd/>
          </a:ln>
          <a:effectLst/>
        </p:spPr>
        <p:txBody>
          <a:bodyPr wrap="none" anchor="ctr"/>
          <a:lstStyle/>
          <a:p>
            <a:endParaRPr lang="en-US"/>
          </a:p>
        </p:txBody>
      </p:sp>
      <p:sp>
        <p:nvSpPr>
          <p:cNvPr id="5132" name="Rectangle 12"/>
          <p:cNvSpPr>
            <a:spLocks noChangeArrowheads="1"/>
          </p:cNvSpPr>
          <p:nvPr/>
        </p:nvSpPr>
        <p:spPr bwMode="auto">
          <a:xfrm>
            <a:off x="0" y="0"/>
            <a:ext cx="9144000" cy="152400"/>
          </a:xfrm>
          <a:prstGeom prst="rect">
            <a:avLst/>
          </a:prstGeom>
          <a:solidFill>
            <a:srgbClr val="577E00"/>
          </a:solidFill>
          <a:ln w="9525">
            <a:noFill/>
            <a:miter lim="800000"/>
            <a:headEnd/>
            <a:tailEnd/>
          </a:ln>
          <a:effectLst/>
        </p:spPr>
        <p:txBody>
          <a:bodyPr wrap="none" anchor="ctr"/>
          <a:lstStyle/>
          <a:p>
            <a:endParaRPr lang="en-US"/>
          </a:p>
        </p:txBody>
      </p:sp>
      <p:pic>
        <p:nvPicPr>
          <p:cNvPr id="5133" name="Picture 13" descr="EducationNW_logo_4c"/>
          <p:cNvPicPr>
            <a:picLocks noChangeAspect="1" noChangeArrowheads="1"/>
          </p:cNvPicPr>
          <p:nvPr/>
        </p:nvPicPr>
        <p:blipFill>
          <a:blip r:embed="rId2" cstate="print"/>
          <a:srcRect/>
          <a:stretch>
            <a:fillRect/>
          </a:stretch>
        </p:blipFill>
        <p:spPr bwMode="auto">
          <a:xfrm>
            <a:off x="0" y="152400"/>
            <a:ext cx="3200400" cy="1941513"/>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AAF3C89-813B-4792-B065-8A38C8CEA1F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4606129-314E-4003-B2AA-7BAA0B936C4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9043-2FBE-4171-A50C-25B48269498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EA61-3CB6-4311-BDCD-72B2CF763C8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5FBB0-7B7F-4310-A37C-A24F4E2D5BC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53298-2EDB-44F8-9F06-AC0190C58D0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1422A-9320-4B8C-BE22-792CD302E1E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7C592-9354-4610-B923-DDD2AE32FC4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F5F11-582E-42C7-A15F-38B3C84F6FF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6656F-098B-489D-9E85-BB4C5BB373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AC1EA61-3CB6-4311-BDCD-72B2CF763C8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5159-4378-41A6-BD99-319546211B3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F3C89-813B-4792-B065-8A38C8CEA1F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06129-314E-4003-B2AA-7BAA0B936C4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9043-2FBE-4171-A50C-25B482694985}"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C1EA61-3CB6-4311-BDCD-72B2CF763C80}"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5FBB0-7B7F-4310-A37C-A24F4E2D5BC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53298-2EDB-44F8-9F06-AC0190C58D0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41422A-9320-4B8C-BE22-792CD302E1E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77C592-9354-4610-B923-DDD2AE32FC40}"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3F5F11-582E-42C7-A15F-38B3C84F6F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D55FBB0-7B7F-4310-A37C-A24F4E2D5BC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6656F-098B-489D-9E85-BB4C5BB3734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C5159-4378-41A6-BD99-319546211B3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AF3C89-813B-4792-B065-8A38C8CEA1F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BCAFD-F3B8-4B6C-9D30-558FFDCC446D}" type="datetimeFigureOut">
              <a:rPr lang="en-US" smtClean="0"/>
              <a:pPr/>
              <a:t>10/26/2012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06129-314E-4003-B2AA-7BAA0B936C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3B53298-2EDB-44F8-9F06-AC0190C58D0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141422A-9320-4B8C-BE22-792CD302E1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5A77C592-9354-4610-B923-DDD2AE32FC4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53F5F11-582E-42C7-A15F-38B3C84F6FF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C16656F-098B-489D-9E85-BB4C5BB3734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A1C5159-4378-41A6-BD99-319546211B3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524000"/>
            <a:ext cx="8229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ChangeArrowheads="1"/>
          </p:cNvSpPr>
          <p:nvPr/>
        </p:nvSpPr>
        <p:spPr bwMode="auto">
          <a:xfrm>
            <a:off x="0" y="6096000"/>
            <a:ext cx="9144000" cy="762000"/>
          </a:xfrm>
          <a:prstGeom prst="rect">
            <a:avLst/>
          </a:prstGeom>
          <a:solidFill>
            <a:srgbClr val="577E00"/>
          </a:solidFill>
          <a:ln w="9525">
            <a:noFill/>
            <a:miter lim="800000"/>
            <a:headEnd/>
            <a:tailEnd/>
          </a:ln>
          <a:effectLst/>
        </p:spPr>
        <p:txBody>
          <a:bodyPr wrap="none" anchor="ctr"/>
          <a:lstStyle/>
          <a:p>
            <a:endParaRPr lang="en-US"/>
          </a:p>
        </p:txBody>
      </p:sp>
      <p:sp>
        <p:nvSpPr>
          <p:cNvPr id="3100" name="Rectangle 28"/>
          <p:cNvSpPr>
            <a:spLocks noChangeArrowheads="1"/>
          </p:cNvSpPr>
          <p:nvPr/>
        </p:nvSpPr>
        <p:spPr bwMode="auto">
          <a:xfrm>
            <a:off x="0" y="0"/>
            <a:ext cx="9144000" cy="152400"/>
          </a:xfrm>
          <a:prstGeom prst="rect">
            <a:avLst/>
          </a:prstGeom>
          <a:solidFill>
            <a:srgbClr val="577E00"/>
          </a:solidFill>
          <a:ln w="9525">
            <a:noFill/>
            <a:miter lim="800000"/>
            <a:headEnd/>
            <a:tailEnd/>
          </a:ln>
          <a:effectLst/>
        </p:spPr>
        <p:txBody>
          <a:bodyPr wrap="none" anchor="ctr"/>
          <a:lstStyle/>
          <a:p>
            <a:endParaRPr lang="en-US"/>
          </a:p>
        </p:txBody>
      </p:sp>
      <p:sp>
        <p:nvSpPr>
          <p:cNvPr id="3078" name="Rectangle 6"/>
          <p:cNvSpPr>
            <a:spLocks noGrp="1" noChangeArrowheads="1"/>
          </p:cNvSpPr>
          <p:nvPr>
            <p:ph type="sldNum" sz="quarter" idx="4"/>
          </p:nvPr>
        </p:nvSpPr>
        <p:spPr bwMode="auto">
          <a:xfrm>
            <a:off x="8077200" y="638175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339EC4D8-9C41-48B4-BA32-0D9B1301B5F2}" type="slidenum">
              <a:rPr lang="en-US"/>
              <a:pPr/>
              <a:t>‹#›</a:t>
            </a:fld>
            <a:endParaRPr lang="en-US"/>
          </a:p>
        </p:txBody>
      </p:sp>
      <p:pic>
        <p:nvPicPr>
          <p:cNvPr id="3103" name="Picture 31" descr="EducationNW_logoNoTag_White"/>
          <p:cNvPicPr>
            <a:picLocks noChangeAspect="1" noChangeArrowheads="1"/>
          </p:cNvPicPr>
          <p:nvPr/>
        </p:nvPicPr>
        <p:blipFill>
          <a:blip r:embed="rId13" cstate="print"/>
          <a:srcRect/>
          <a:stretch>
            <a:fillRect/>
          </a:stretch>
        </p:blipFill>
        <p:spPr bwMode="auto">
          <a:xfrm>
            <a:off x="0" y="6088063"/>
            <a:ext cx="1676400" cy="7699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1" fontAlgn="base" hangingPunct="1">
        <a:spcBef>
          <a:spcPct val="0"/>
        </a:spcBef>
        <a:spcAft>
          <a:spcPct val="0"/>
        </a:spcAft>
        <a:defRPr sz="4000">
          <a:solidFill>
            <a:srgbClr val="00549F"/>
          </a:solidFill>
          <a:latin typeface="+mj-lt"/>
          <a:ea typeface="+mj-ea"/>
          <a:cs typeface="+mj-cs"/>
        </a:defRPr>
      </a:lvl1pPr>
      <a:lvl2pPr algn="ctr" rtl="0" eaLnBrk="1" fontAlgn="base" hangingPunct="1">
        <a:spcBef>
          <a:spcPct val="0"/>
        </a:spcBef>
        <a:spcAft>
          <a:spcPct val="0"/>
        </a:spcAft>
        <a:defRPr sz="4000">
          <a:solidFill>
            <a:srgbClr val="00549F"/>
          </a:solidFill>
          <a:latin typeface="Arial" charset="0"/>
        </a:defRPr>
      </a:lvl2pPr>
      <a:lvl3pPr algn="ctr" rtl="0" eaLnBrk="1" fontAlgn="base" hangingPunct="1">
        <a:spcBef>
          <a:spcPct val="0"/>
        </a:spcBef>
        <a:spcAft>
          <a:spcPct val="0"/>
        </a:spcAft>
        <a:defRPr sz="4000">
          <a:solidFill>
            <a:srgbClr val="00549F"/>
          </a:solidFill>
          <a:latin typeface="Arial" charset="0"/>
        </a:defRPr>
      </a:lvl3pPr>
      <a:lvl4pPr algn="ctr" rtl="0" eaLnBrk="1" fontAlgn="base" hangingPunct="1">
        <a:spcBef>
          <a:spcPct val="0"/>
        </a:spcBef>
        <a:spcAft>
          <a:spcPct val="0"/>
        </a:spcAft>
        <a:defRPr sz="4000">
          <a:solidFill>
            <a:srgbClr val="00549F"/>
          </a:solidFill>
          <a:latin typeface="Arial" charset="0"/>
        </a:defRPr>
      </a:lvl4pPr>
      <a:lvl5pPr algn="ctr" rtl="0" eaLnBrk="1" fontAlgn="base" hangingPunct="1">
        <a:spcBef>
          <a:spcPct val="0"/>
        </a:spcBef>
        <a:spcAft>
          <a:spcPct val="0"/>
        </a:spcAft>
        <a:defRPr sz="4000">
          <a:solidFill>
            <a:srgbClr val="00549F"/>
          </a:solidFill>
          <a:latin typeface="Arial" charset="0"/>
        </a:defRPr>
      </a:lvl5pPr>
      <a:lvl6pPr marL="457200" algn="ctr" rtl="0" eaLnBrk="1" fontAlgn="base" hangingPunct="1">
        <a:spcBef>
          <a:spcPct val="0"/>
        </a:spcBef>
        <a:spcAft>
          <a:spcPct val="0"/>
        </a:spcAft>
        <a:defRPr sz="4000">
          <a:solidFill>
            <a:srgbClr val="00549F"/>
          </a:solidFill>
          <a:latin typeface="Arial" charset="0"/>
        </a:defRPr>
      </a:lvl6pPr>
      <a:lvl7pPr marL="914400" algn="ctr" rtl="0" eaLnBrk="1" fontAlgn="base" hangingPunct="1">
        <a:spcBef>
          <a:spcPct val="0"/>
        </a:spcBef>
        <a:spcAft>
          <a:spcPct val="0"/>
        </a:spcAft>
        <a:defRPr sz="4000">
          <a:solidFill>
            <a:srgbClr val="00549F"/>
          </a:solidFill>
          <a:latin typeface="Arial" charset="0"/>
        </a:defRPr>
      </a:lvl7pPr>
      <a:lvl8pPr marL="1371600" algn="ctr" rtl="0" eaLnBrk="1" fontAlgn="base" hangingPunct="1">
        <a:spcBef>
          <a:spcPct val="0"/>
        </a:spcBef>
        <a:spcAft>
          <a:spcPct val="0"/>
        </a:spcAft>
        <a:defRPr sz="4000">
          <a:solidFill>
            <a:srgbClr val="00549F"/>
          </a:solidFill>
          <a:latin typeface="Arial" charset="0"/>
        </a:defRPr>
      </a:lvl8pPr>
      <a:lvl9pPr marL="1828800" algn="ctr" rtl="0" eaLnBrk="1" fontAlgn="base" hangingPunct="1">
        <a:spcBef>
          <a:spcPct val="0"/>
        </a:spcBef>
        <a:spcAft>
          <a:spcPct val="0"/>
        </a:spcAft>
        <a:defRPr sz="4000">
          <a:solidFill>
            <a:srgbClr val="00549F"/>
          </a:solidFill>
          <a:latin typeface="Arial" charset="0"/>
        </a:defRPr>
      </a:lvl9pPr>
    </p:titleStyle>
    <p:bodyStyle>
      <a:lvl1pPr marL="342900" indent="-342900" algn="l" rtl="0" eaLnBrk="1" fontAlgn="base" hangingPunct="1">
        <a:spcBef>
          <a:spcPct val="20000"/>
        </a:spcBef>
        <a:spcAft>
          <a:spcPct val="0"/>
        </a:spcAft>
        <a:buChar char="•"/>
        <a:defRPr sz="3200">
          <a:solidFill>
            <a:srgbClr val="3D5800"/>
          </a:solidFill>
          <a:latin typeface="+mn-lt"/>
          <a:ea typeface="+mn-ea"/>
          <a:cs typeface="+mn-cs"/>
        </a:defRPr>
      </a:lvl1pPr>
      <a:lvl2pPr marL="742950" indent="-285750" algn="l" rtl="0" eaLnBrk="1" fontAlgn="base" hangingPunct="1">
        <a:spcBef>
          <a:spcPct val="20000"/>
        </a:spcBef>
        <a:spcAft>
          <a:spcPct val="0"/>
        </a:spcAft>
        <a:buChar char="–"/>
        <a:defRPr sz="2800">
          <a:solidFill>
            <a:srgbClr val="3D5800"/>
          </a:solidFill>
          <a:latin typeface="+mn-lt"/>
        </a:defRPr>
      </a:lvl2pPr>
      <a:lvl3pPr marL="1143000" indent="-228600" algn="l" rtl="0" eaLnBrk="1" fontAlgn="base" hangingPunct="1">
        <a:spcBef>
          <a:spcPct val="20000"/>
        </a:spcBef>
        <a:spcAft>
          <a:spcPct val="0"/>
        </a:spcAft>
        <a:buChar char="•"/>
        <a:defRPr sz="2400">
          <a:solidFill>
            <a:srgbClr val="3D5800"/>
          </a:solidFill>
          <a:latin typeface="+mn-lt"/>
        </a:defRPr>
      </a:lvl3pPr>
      <a:lvl4pPr marL="1600200" indent="-228600" algn="l" rtl="0" eaLnBrk="1" fontAlgn="base" hangingPunct="1">
        <a:spcBef>
          <a:spcPct val="20000"/>
        </a:spcBef>
        <a:spcAft>
          <a:spcPct val="0"/>
        </a:spcAft>
        <a:buChar char="–"/>
        <a:defRPr sz="2000">
          <a:solidFill>
            <a:srgbClr val="3D5800"/>
          </a:solidFill>
          <a:latin typeface="+mn-lt"/>
        </a:defRPr>
      </a:lvl4pPr>
      <a:lvl5pPr marL="2057400" indent="-228600" algn="l" rtl="0" eaLnBrk="1" fontAlgn="base" hangingPunct="1">
        <a:spcBef>
          <a:spcPct val="20000"/>
        </a:spcBef>
        <a:spcAft>
          <a:spcPct val="0"/>
        </a:spcAft>
        <a:buChar char="»"/>
        <a:defRPr sz="2000">
          <a:solidFill>
            <a:srgbClr val="3D5800"/>
          </a:solidFill>
          <a:latin typeface="+mn-lt"/>
        </a:defRPr>
      </a:lvl5pPr>
      <a:lvl6pPr marL="2514600" indent="-228600" algn="l" rtl="0" eaLnBrk="1" fontAlgn="base" hangingPunct="1">
        <a:spcBef>
          <a:spcPct val="20000"/>
        </a:spcBef>
        <a:spcAft>
          <a:spcPct val="0"/>
        </a:spcAft>
        <a:buChar char="»"/>
        <a:defRPr sz="2000">
          <a:solidFill>
            <a:srgbClr val="3D5800"/>
          </a:solidFill>
          <a:latin typeface="+mn-lt"/>
        </a:defRPr>
      </a:lvl6pPr>
      <a:lvl7pPr marL="2971800" indent="-228600" algn="l" rtl="0" eaLnBrk="1" fontAlgn="base" hangingPunct="1">
        <a:spcBef>
          <a:spcPct val="20000"/>
        </a:spcBef>
        <a:spcAft>
          <a:spcPct val="0"/>
        </a:spcAft>
        <a:buChar char="»"/>
        <a:defRPr sz="2000">
          <a:solidFill>
            <a:srgbClr val="3D5800"/>
          </a:solidFill>
          <a:latin typeface="+mn-lt"/>
        </a:defRPr>
      </a:lvl7pPr>
      <a:lvl8pPr marL="3429000" indent="-228600" algn="l" rtl="0" eaLnBrk="1" fontAlgn="base" hangingPunct="1">
        <a:spcBef>
          <a:spcPct val="20000"/>
        </a:spcBef>
        <a:spcAft>
          <a:spcPct val="0"/>
        </a:spcAft>
        <a:buChar char="»"/>
        <a:defRPr sz="2000">
          <a:solidFill>
            <a:srgbClr val="3D5800"/>
          </a:solidFill>
          <a:latin typeface="+mn-lt"/>
        </a:defRPr>
      </a:lvl8pPr>
      <a:lvl9pPr marL="3886200" indent="-228600" algn="l" rtl="0" eaLnBrk="1" fontAlgn="base" hangingPunct="1">
        <a:spcBef>
          <a:spcPct val="20000"/>
        </a:spcBef>
        <a:spcAft>
          <a:spcPct val="0"/>
        </a:spcAft>
        <a:buChar char="»"/>
        <a:defRPr sz="2000">
          <a:solidFill>
            <a:srgbClr val="3D58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BCAFD-F3B8-4B6C-9D30-558FFDCC446D}" type="datetimeFigureOut">
              <a:rPr lang="en-US" smtClean="0"/>
              <a:pPr/>
              <a:t>10/26/2012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EC4D8-9C41-48B4-BA32-0D9B1301B5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839B3-5ED5-458C-84BA-8EEA750B56B2}" type="datetimeFigureOut">
              <a:rPr lang="en-US" smtClean="0"/>
              <a:pPr/>
              <a:t>10/26/2012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9EC4D8-9C41-48B4-BA32-0D9B1301B5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ari.Nelsestuen@educationnorthwest.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Theresa.Deussen@educationnorthwes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A37157-880B-49E8-862D-08F2082B8F20}" type="slidenum">
              <a:rPr lang="en-US"/>
              <a:pPr/>
              <a:t>1</a:t>
            </a:fld>
            <a:endParaRPr lang="en-US"/>
          </a:p>
        </p:txBody>
      </p:sp>
      <p:pic>
        <p:nvPicPr>
          <p:cNvPr id="5" name="Picture 4" descr="GLAD-Classroom.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91600" cy="6096000"/>
          </a:xfrm>
        </p:spPr>
        <p:txBody>
          <a:bodyPr>
            <a:normAutofit/>
          </a:bodyPr>
          <a:lstStyle/>
          <a:p>
            <a:pPr algn="ctr">
              <a:buNone/>
            </a:pPr>
            <a:r>
              <a:rPr lang="en-US" sz="3600" b="1" dirty="0" smtClean="0">
                <a:solidFill>
                  <a:srgbClr val="00549F"/>
                </a:solidFill>
                <a:latin typeface="Arial" pitchFamily="34" charset="0"/>
                <a:cs typeface="Arial" pitchFamily="34" charset="0"/>
              </a:rPr>
              <a:t>Observations</a:t>
            </a:r>
          </a:p>
          <a:p>
            <a:pPr algn="ctr">
              <a:buNone/>
            </a:pPr>
            <a:endParaRPr lang="en-US" sz="3600" dirty="0" smtClean="0">
              <a:solidFill>
                <a:srgbClr val="00549F"/>
              </a:solidFill>
              <a:latin typeface="Arial" pitchFamily="34" charset="0"/>
              <a:cs typeface="Arial" pitchFamily="34" charset="0"/>
            </a:endParaRPr>
          </a:p>
          <a:p>
            <a:pPr>
              <a:buNone/>
            </a:pPr>
            <a:r>
              <a:rPr lang="en-US" sz="3600" b="1" dirty="0" smtClean="0">
                <a:solidFill>
                  <a:schemeClr val="accent3">
                    <a:lumMod val="75000"/>
                  </a:schemeClr>
                </a:solidFill>
                <a:latin typeface="Arial" pitchFamily="34" charset="0"/>
                <a:cs typeface="Arial" pitchFamily="34" charset="0"/>
              </a:rPr>
              <a:t> 30</a:t>
            </a:r>
            <a:r>
              <a:rPr lang="en-US" sz="3600" dirty="0" smtClean="0">
                <a:solidFill>
                  <a:schemeClr val="accent3">
                    <a:lumMod val="75000"/>
                  </a:schemeClr>
                </a:solidFill>
                <a:latin typeface="Arial" pitchFamily="34" charset="0"/>
                <a:cs typeface="Arial" pitchFamily="34" charset="0"/>
              </a:rPr>
              <a:t>	</a:t>
            </a:r>
            <a:r>
              <a:rPr lang="en-US" sz="3600" dirty="0" smtClean="0">
                <a:latin typeface="Arial" pitchFamily="34" charset="0"/>
                <a:cs typeface="Arial" pitchFamily="34" charset="0"/>
              </a:rPr>
              <a:t>schools (15 treatment)</a:t>
            </a:r>
          </a:p>
          <a:p>
            <a:pPr>
              <a:buNone/>
            </a:pPr>
            <a:r>
              <a:rPr lang="en-US" sz="3600" dirty="0" smtClean="0">
                <a:solidFill>
                  <a:schemeClr val="accent3">
                    <a:lumMod val="75000"/>
                  </a:schemeClr>
                </a:solidFill>
                <a:latin typeface="Arial" pitchFamily="34" charset="0"/>
                <a:cs typeface="Arial" pitchFamily="34" charset="0"/>
              </a:rPr>
              <a:t>   </a:t>
            </a:r>
            <a:r>
              <a:rPr lang="en-US" sz="3600" b="1" dirty="0" smtClean="0">
                <a:solidFill>
                  <a:schemeClr val="accent3">
                    <a:lumMod val="75000"/>
                  </a:schemeClr>
                </a:solidFill>
                <a:latin typeface="Arial" pitchFamily="34" charset="0"/>
                <a:cs typeface="Arial" pitchFamily="34" charset="0"/>
              </a:rPr>
              <a:t>5 	</a:t>
            </a:r>
            <a:r>
              <a:rPr lang="en-US" sz="3600" dirty="0" smtClean="0">
                <a:latin typeface="Arial" pitchFamily="34" charset="0"/>
                <a:cs typeface="Arial" pitchFamily="34" charset="0"/>
              </a:rPr>
              <a:t>observations over 2 years</a:t>
            </a:r>
          </a:p>
          <a:p>
            <a:pPr>
              <a:buNone/>
            </a:pPr>
            <a:r>
              <a:rPr lang="en-US" sz="3600" b="1" dirty="0" smtClean="0">
                <a:solidFill>
                  <a:schemeClr val="accent3">
                    <a:lumMod val="75000"/>
                  </a:schemeClr>
                </a:solidFill>
                <a:latin typeface="Arial" pitchFamily="34" charset="0"/>
                <a:cs typeface="Arial" pitchFamily="34" charset="0"/>
              </a:rPr>
              <a:t> 21</a:t>
            </a:r>
            <a:r>
              <a:rPr lang="en-US" sz="3600" b="1" dirty="0" smtClean="0">
                <a:latin typeface="Arial" pitchFamily="34" charset="0"/>
                <a:cs typeface="Arial" pitchFamily="34" charset="0"/>
              </a:rPr>
              <a:t> 	</a:t>
            </a:r>
            <a:r>
              <a:rPr lang="en-US" sz="3600" dirty="0" smtClean="0">
                <a:latin typeface="Arial" pitchFamily="34" charset="0"/>
                <a:cs typeface="Arial" pitchFamily="34" charset="0"/>
              </a:rPr>
              <a:t>rubrics </a:t>
            </a:r>
          </a:p>
          <a:p>
            <a:pPr>
              <a:buNone/>
            </a:pPr>
            <a:r>
              <a:rPr lang="en-US" sz="3600" b="1" dirty="0" smtClean="0">
                <a:solidFill>
                  <a:schemeClr val="accent3">
                    <a:lumMod val="75000"/>
                  </a:schemeClr>
                </a:solidFill>
                <a:latin typeface="Arial" pitchFamily="34" charset="0"/>
                <a:cs typeface="Arial" pitchFamily="34" charset="0"/>
              </a:rPr>
              <a:t>135</a:t>
            </a:r>
            <a:r>
              <a:rPr lang="en-US" sz="3600" dirty="0" smtClean="0">
                <a:latin typeface="Arial" pitchFamily="34" charset="0"/>
                <a:cs typeface="Arial" pitchFamily="34" charset="0"/>
              </a:rPr>
              <a:t> 	descriptors</a:t>
            </a:r>
          </a:p>
          <a:p>
            <a:pPr>
              <a:buNone/>
            </a:pPr>
            <a:endParaRPr lang="en-US" sz="6000" dirty="0" smtClean="0"/>
          </a:p>
          <a:p>
            <a:pPr>
              <a:buNone/>
            </a:pPr>
            <a:endParaRPr lang="en-US" sz="6000" dirty="0" smtClean="0"/>
          </a:p>
          <a:p>
            <a:pPr>
              <a:buNone/>
            </a:pPr>
            <a:endParaRPr lang="en-US" dirty="0"/>
          </a:p>
        </p:txBody>
      </p:sp>
      <p:pic>
        <p:nvPicPr>
          <p:cNvPr id="5" name="Picture 4" descr="idaho.jpg"/>
          <p:cNvPicPr>
            <a:picLocks noChangeAspect="1"/>
          </p:cNvPicPr>
          <p:nvPr/>
        </p:nvPicPr>
        <p:blipFill>
          <a:blip r:embed="rId3" cstate="print"/>
          <a:stretch>
            <a:fillRect/>
          </a:stretch>
        </p:blipFill>
        <p:spPr>
          <a:xfrm>
            <a:off x="6400800" y="3733800"/>
            <a:ext cx="1600200" cy="25668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BAC1EA61-3CB6-4311-BDCD-72B2CF763C80}" type="slidenum">
              <a:rPr lang="en-US" smtClean="0"/>
              <a:pPr/>
              <a:t>11</a:t>
            </a:fld>
            <a:endParaRPr lang="en-US"/>
          </a:p>
        </p:txBody>
      </p:sp>
      <p:sp>
        <p:nvSpPr>
          <p:cNvPr id="5" name="Content Placeholder 4"/>
          <p:cNvSpPr>
            <a:spLocks noGrp="1"/>
          </p:cNvSpPr>
          <p:nvPr>
            <p:ph idx="1"/>
          </p:nvPr>
        </p:nvSpPr>
        <p:spPr/>
        <p:txBody>
          <a:bodyPr/>
          <a:lstStyle/>
          <a:p>
            <a:endParaRPr lang="en-US" dirty="0"/>
          </a:p>
        </p:txBody>
      </p:sp>
      <p:graphicFrame>
        <p:nvGraphicFramePr>
          <p:cNvPr id="1026" name="Object 2"/>
          <p:cNvGraphicFramePr>
            <a:graphicFrameLocks noChangeAspect="1"/>
          </p:cNvGraphicFramePr>
          <p:nvPr/>
        </p:nvGraphicFramePr>
        <p:xfrm>
          <a:off x="0" y="94807"/>
          <a:ext cx="9144000" cy="6667227"/>
        </p:xfrm>
        <a:graphic>
          <a:graphicData uri="http://schemas.openxmlformats.org/presentationml/2006/ole">
            <p:oleObj spid="_x0000_s1026" name="Document" r:id="rId4" imgW="9400887" imgH="6855472" progId="Word.Document.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dirty="0" smtClean="0">
                <a:latin typeface="Arial" pitchFamily="34" charset="0"/>
                <a:cs typeface="Arial" pitchFamily="34" charset="0"/>
              </a:rPr>
              <a:t>Survey results describe </a:t>
            </a:r>
            <a:r>
              <a:rPr lang="en-US" sz="3600" i="1" dirty="0" smtClean="0">
                <a:solidFill>
                  <a:srgbClr val="00549F"/>
                </a:solidFill>
                <a:latin typeface="Arial" pitchFamily="34" charset="0"/>
                <a:cs typeface="Arial" pitchFamily="34" charset="0"/>
              </a:rPr>
              <a:t>frequency  </a:t>
            </a:r>
            <a:endParaRPr lang="en-US" sz="3600" i="1" dirty="0">
              <a:solidFill>
                <a:srgbClr val="00549F"/>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AC1EA61-3CB6-4311-BDCD-72B2CF763C80}" type="slidenum">
              <a:rPr lang="en-US" smtClean="0"/>
              <a:pPr/>
              <a:t>12</a:t>
            </a:fld>
            <a:endParaRPr lang="en-US"/>
          </a:p>
        </p:txBody>
      </p:sp>
      <p:graphicFrame>
        <p:nvGraphicFramePr>
          <p:cNvPr id="16" name="Chart 15"/>
          <p:cNvGraphicFramePr/>
          <p:nvPr/>
        </p:nvGraphicFramePr>
        <p:xfrm>
          <a:off x="0" y="1371600"/>
          <a:ext cx="91440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sz="3600" dirty="0" smtClean="0">
                <a:latin typeface="Arial" pitchFamily="34" charset="0"/>
                <a:cs typeface="Arial" pitchFamily="34" charset="0"/>
              </a:rPr>
              <a:t>Observations results describe the average fidelity, or </a:t>
            </a:r>
            <a:r>
              <a:rPr lang="en-US" sz="3600" i="1" dirty="0" smtClean="0">
                <a:solidFill>
                  <a:srgbClr val="577E00"/>
                </a:solidFill>
                <a:latin typeface="Arial" pitchFamily="34" charset="0"/>
                <a:cs typeface="Arial" pitchFamily="34" charset="0"/>
              </a:rPr>
              <a:t>quality</a:t>
            </a:r>
            <a:r>
              <a:rPr lang="en-US" sz="3600" dirty="0" smtClean="0">
                <a:latin typeface="Arial" pitchFamily="34" charset="0"/>
                <a:cs typeface="Arial" pitchFamily="34" charset="0"/>
              </a:rPr>
              <a:t>, of strategies </a:t>
            </a:r>
            <a:endParaRPr lang="en-US" sz="3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AC1EA61-3CB6-4311-BDCD-72B2CF763C80}" type="slidenum">
              <a:rPr lang="en-US" smtClean="0"/>
              <a:pPr/>
              <a:t>13</a:t>
            </a:fld>
            <a:endParaRPr lang="en-US"/>
          </a:p>
        </p:txBody>
      </p:sp>
      <p:graphicFrame>
        <p:nvGraphicFramePr>
          <p:cNvPr id="5" name="Chart 4"/>
          <p:cNvGraphicFramePr/>
          <p:nvPr/>
        </p:nvGraphicFramePr>
        <p:xfrm>
          <a:off x="381000" y="1752600"/>
          <a:ext cx="78486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762000" y="5715000"/>
            <a:ext cx="762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62000" y="1066800"/>
            <a:ext cx="0" cy="457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5200" y="6019800"/>
            <a:ext cx="1295400" cy="523220"/>
          </a:xfrm>
          <a:prstGeom prst="rect">
            <a:avLst/>
          </a:prstGeom>
          <a:noFill/>
        </p:spPr>
        <p:txBody>
          <a:bodyPr wrap="square" rtlCol="0">
            <a:spAutoFit/>
          </a:bodyPr>
          <a:lstStyle/>
          <a:p>
            <a:r>
              <a:rPr lang="en-US" sz="2800" dirty="0" smtClean="0">
                <a:latin typeface="Arial" pitchFamily="34" charset="0"/>
                <a:cs typeface="Arial" pitchFamily="34" charset="0"/>
              </a:rPr>
              <a:t>High</a:t>
            </a:r>
            <a:endParaRPr lang="en-US" sz="2800" dirty="0">
              <a:latin typeface="Arial" pitchFamily="34" charset="0"/>
              <a:cs typeface="Arial" pitchFamily="34" charset="0"/>
            </a:endParaRPr>
          </a:p>
        </p:txBody>
      </p:sp>
      <p:sp>
        <p:nvSpPr>
          <p:cNvPr id="10" name="TextBox 9"/>
          <p:cNvSpPr txBox="1"/>
          <p:nvPr/>
        </p:nvSpPr>
        <p:spPr>
          <a:xfrm>
            <a:off x="762000" y="685800"/>
            <a:ext cx="1295400" cy="523220"/>
          </a:xfrm>
          <a:prstGeom prst="rect">
            <a:avLst/>
          </a:prstGeom>
          <a:noFill/>
        </p:spPr>
        <p:txBody>
          <a:bodyPr wrap="square" rtlCol="0">
            <a:spAutoFit/>
          </a:bodyPr>
          <a:lstStyle/>
          <a:p>
            <a:r>
              <a:rPr lang="en-US" sz="2800" dirty="0" smtClean="0">
                <a:latin typeface="Arial" pitchFamily="34" charset="0"/>
                <a:cs typeface="Arial" pitchFamily="34" charset="0"/>
              </a:rPr>
              <a:t>High</a:t>
            </a:r>
            <a:endParaRPr lang="en-US" sz="2800" dirty="0">
              <a:latin typeface="Arial" pitchFamily="34" charset="0"/>
              <a:cs typeface="Arial" pitchFamily="34" charset="0"/>
            </a:endParaRPr>
          </a:p>
        </p:txBody>
      </p:sp>
      <p:sp>
        <p:nvSpPr>
          <p:cNvPr id="11" name="TextBox 10"/>
          <p:cNvSpPr txBox="1"/>
          <p:nvPr/>
        </p:nvSpPr>
        <p:spPr>
          <a:xfrm>
            <a:off x="990600" y="5943600"/>
            <a:ext cx="1295400" cy="523220"/>
          </a:xfrm>
          <a:prstGeom prst="rect">
            <a:avLst/>
          </a:prstGeom>
          <a:noFill/>
        </p:spPr>
        <p:txBody>
          <a:bodyPr wrap="square" rtlCol="0">
            <a:spAutoFit/>
          </a:bodyPr>
          <a:lstStyle/>
          <a:p>
            <a:r>
              <a:rPr lang="en-US" sz="2800" dirty="0" smtClean="0">
                <a:latin typeface="Arial" pitchFamily="34" charset="0"/>
                <a:cs typeface="Arial" pitchFamily="34" charset="0"/>
              </a:rPr>
              <a:t>Low</a:t>
            </a:r>
            <a:endParaRPr lang="en-US" sz="2800" dirty="0">
              <a:latin typeface="Arial" pitchFamily="34" charset="0"/>
              <a:cs typeface="Arial" pitchFamily="34" charset="0"/>
            </a:endParaRPr>
          </a:p>
        </p:txBody>
      </p:sp>
      <p:sp>
        <p:nvSpPr>
          <p:cNvPr id="12" name="TextBox 11"/>
          <p:cNvSpPr txBox="1"/>
          <p:nvPr/>
        </p:nvSpPr>
        <p:spPr>
          <a:xfrm rot="16200000">
            <a:off x="-1140767" y="2862591"/>
            <a:ext cx="3048000" cy="523220"/>
          </a:xfrm>
          <a:prstGeom prst="rect">
            <a:avLst/>
          </a:prstGeom>
          <a:noFill/>
        </p:spPr>
        <p:txBody>
          <a:bodyPr wrap="square" rtlCol="0">
            <a:spAutoFit/>
          </a:bodyPr>
          <a:lstStyle/>
          <a:p>
            <a:r>
              <a:rPr lang="en-US" sz="2800" b="1" dirty="0" smtClean="0">
                <a:solidFill>
                  <a:srgbClr val="00549F"/>
                </a:solidFill>
              </a:rPr>
              <a:t>Frequency</a:t>
            </a:r>
            <a:endParaRPr lang="en-US" sz="2800" b="1" dirty="0">
              <a:solidFill>
                <a:srgbClr val="00549F"/>
              </a:solidFill>
            </a:endParaRPr>
          </a:p>
        </p:txBody>
      </p:sp>
      <p:sp>
        <p:nvSpPr>
          <p:cNvPr id="13" name="TextBox 12"/>
          <p:cNvSpPr txBox="1"/>
          <p:nvPr/>
        </p:nvSpPr>
        <p:spPr>
          <a:xfrm>
            <a:off x="3276600" y="6019800"/>
            <a:ext cx="2057400" cy="523220"/>
          </a:xfrm>
          <a:prstGeom prst="rect">
            <a:avLst/>
          </a:prstGeom>
          <a:noFill/>
        </p:spPr>
        <p:txBody>
          <a:bodyPr wrap="square" rtlCol="0">
            <a:spAutoFit/>
          </a:bodyPr>
          <a:lstStyle/>
          <a:p>
            <a:r>
              <a:rPr lang="en-US" sz="2800" b="1" dirty="0" smtClean="0">
                <a:solidFill>
                  <a:srgbClr val="577E00"/>
                </a:solidFill>
              </a:rPr>
              <a:t>Quality</a:t>
            </a:r>
            <a:endParaRPr lang="en-US" sz="2800" b="1" dirty="0">
              <a:solidFill>
                <a:srgbClr val="577E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a:off x="762000" y="5715000"/>
            <a:ext cx="7620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762000" y="1066800"/>
            <a:ext cx="0" cy="457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15200" y="6019800"/>
            <a:ext cx="1295400" cy="523220"/>
          </a:xfrm>
          <a:prstGeom prst="rect">
            <a:avLst/>
          </a:prstGeom>
          <a:noFill/>
        </p:spPr>
        <p:txBody>
          <a:bodyPr wrap="square" rtlCol="0">
            <a:spAutoFit/>
          </a:bodyPr>
          <a:lstStyle/>
          <a:p>
            <a:r>
              <a:rPr lang="en-US" sz="2800" dirty="0" smtClean="0">
                <a:latin typeface="Arial" pitchFamily="34" charset="0"/>
                <a:cs typeface="Arial" pitchFamily="34" charset="0"/>
              </a:rPr>
              <a:t>High</a:t>
            </a:r>
            <a:endParaRPr lang="en-US" sz="2800" dirty="0">
              <a:latin typeface="Arial" pitchFamily="34" charset="0"/>
              <a:cs typeface="Arial" pitchFamily="34" charset="0"/>
            </a:endParaRPr>
          </a:p>
        </p:txBody>
      </p:sp>
      <p:sp>
        <p:nvSpPr>
          <p:cNvPr id="10" name="TextBox 9"/>
          <p:cNvSpPr txBox="1"/>
          <p:nvPr/>
        </p:nvSpPr>
        <p:spPr>
          <a:xfrm>
            <a:off x="762000" y="685800"/>
            <a:ext cx="1295400" cy="523220"/>
          </a:xfrm>
          <a:prstGeom prst="rect">
            <a:avLst/>
          </a:prstGeom>
          <a:noFill/>
        </p:spPr>
        <p:txBody>
          <a:bodyPr wrap="square" rtlCol="0">
            <a:spAutoFit/>
          </a:bodyPr>
          <a:lstStyle/>
          <a:p>
            <a:r>
              <a:rPr lang="en-US" sz="2800" dirty="0" smtClean="0">
                <a:latin typeface="Arial" pitchFamily="34" charset="0"/>
                <a:cs typeface="Arial" pitchFamily="34" charset="0"/>
              </a:rPr>
              <a:t>High</a:t>
            </a:r>
            <a:endParaRPr lang="en-US" sz="2800" dirty="0">
              <a:latin typeface="Arial" pitchFamily="34" charset="0"/>
              <a:cs typeface="Arial" pitchFamily="34" charset="0"/>
            </a:endParaRPr>
          </a:p>
        </p:txBody>
      </p:sp>
      <p:sp>
        <p:nvSpPr>
          <p:cNvPr id="11" name="TextBox 10"/>
          <p:cNvSpPr txBox="1"/>
          <p:nvPr/>
        </p:nvSpPr>
        <p:spPr>
          <a:xfrm>
            <a:off x="838200" y="5943600"/>
            <a:ext cx="1295400" cy="523220"/>
          </a:xfrm>
          <a:prstGeom prst="rect">
            <a:avLst/>
          </a:prstGeom>
          <a:noFill/>
        </p:spPr>
        <p:txBody>
          <a:bodyPr wrap="square" rtlCol="0">
            <a:spAutoFit/>
          </a:bodyPr>
          <a:lstStyle/>
          <a:p>
            <a:r>
              <a:rPr lang="en-US" sz="2800" dirty="0" smtClean="0">
                <a:latin typeface="Arial" pitchFamily="34" charset="0"/>
                <a:cs typeface="Arial" pitchFamily="34" charset="0"/>
              </a:rPr>
              <a:t>Low</a:t>
            </a:r>
            <a:endParaRPr lang="en-US" sz="2800" dirty="0">
              <a:latin typeface="Arial" pitchFamily="34" charset="0"/>
              <a:cs typeface="Arial" pitchFamily="34" charset="0"/>
            </a:endParaRPr>
          </a:p>
        </p:txBody>
      </p:sp>
      <p:sp>
        <p:nvSpPr>
          <p:cNvPr id="12" name="TextBox 11"/>
          <p:cNvSpPr txBox="1"/>
          <p:nvPr/>
        </p:nvSpPr>
        <p:spPr>
          <a:xfrm rot="16200000">
            <a:off x="-1140767" y="2862591"/>
            <a:ext cx="3048000" cy="523220"/>
          </a:xfrm>
          <a:prstGeom prst="rect">
            <a:avLst/>
          </a:prstGeom>
          <a:noFill/>
        </p:spPr>
        <p:txBody>
          <a:bodyPr wrap="square" rtlCol="0">
            <a:spAutoFit/>
          </a:bodyPr>
          <a:lstStyle/>
          <a:p>
            <a:r>
              <a:rPr lang="en-US" sz="2800" b="1" dirty="0" smtClean="0">
                <a:solidFill>
                  <a:srgbClr val="00549F"/>
                </a:solidFill>
              </a:rPr>
              <a:t>Frequency</a:t>
            </a:r>
            <a:endParaRPr lang="en-US" sz="2800" b="1" dirty="0">
              <a:solidFill>
                <a:srgbClr val="00549F"/>
              </a:solidFill>
            </a:endParaRPr>
          </a:p>
        </p:txBody>
      </p:sp>
      <p:sp>
        <p:nvSpPr>
          <p:cNvPr id="13" name="TextBox 12"/>
          <p:cNvSpPr txBox="1"/>
          <p:nvPr/>
        </p:nvSpPr>
        <p:spPr>
          <a:xfrm>
            <a:off x="3276600" y="6019800"/>
            <a:ext cx="2057400" cy="523220"/>
          </a:xfrm>
          <a:prstGeom prst="rect">
            <a:avLst/>
          </a:prstGeom>
          <a:noFill/>
        </p:spPr>
        <p:txBody>
          <a:bodyPr wrap="square" rtlCol="0">
            <a:spAutoFit/>
          </a:bodyPr>
          <a:lstStyle/>
          <a:p>
            <a:r>
              <a:rPr lang="en-US" sz="2800" b="1" dirty="0" smtClean="0">
                <a:solidFill>
                  <a:srgbClr val="577E00"/>
                </a:solidFill>
              </a:rPr>
              <a:t>Quality</a:t>
            </a:r>
            <a:endParaRPr lang="en-US" sz="2800" b="1" dirty="0">
              <a:solidFill>
                <a:srgbClr val="577E00"/>
              </a:solidFill>
            </a:endParaRPr>
          </a:p>
        </p:txBody>
      </p:sp>
      <p:sp>
        <p:nvSpPr>
          <p:cNvPr id="16" name="Oval 15"/>
          <p:cNvSpPr/>
          <p:nvPr/>
        </p:nvSpPr>
        <p:spPr>
          <a:xfrm>
            <a:off x="1219200" y="1524000"/>
            <a:ext cx="2971800" cy="10668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Team Tasks</a:t>
            </a:r>
            <a:endParaRPr lang="en-US" sz="2400" b="1" dirty="0">
              <a:solidFill>
                <a:schemeClr val="tx1"/>
              </a:solidFill>
            </a:endParaRPr>
          </a:p>
        </p:txBody>
      </p:sp>
      <p:sp>
        <p:nvSpPr>
          <p:cNvPr id="17" name="Oval 16"/>
          <p:cNvSpPr/>
          <p:nvPr/>
        </p:nvSpPr>
        <p:spPr>
          <a:xfrm>
            <a:off x="5105400" y="1600200"/>
            <a:ext cx="2971800" cy="10668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Chants</a:t>
            </a:r>
            <a:endParaRPr lang="en-US" sz="2400" b="1" dirty="0">
              <a:solidFill>
                <a:schemeClr val="tx1"/>
              </a:solidFill>
            </a:endParaRPr>
          </a:p>
        </p:txBody>
      </p:sp>
      <p:sp>
        <p:nvSpPr>
          <p:cNvPr id="14" name="Oval 13"/>
          <p:cNvSpPr/>
          <p:nvPr/>
        </p:nvSpPr>
        <p:spPr>
          <a:xfrm>
            <a:off x="1295400" y="3962400"/>
            <a:ext cx="2971800" cy="1066800"/>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Mind Maps</a:t>
            </a:r>
            <a:endParaRPr lang="en-US" sz="2400" b="1" dirty="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Strategy Implementation by Teacher</a:t>
            </a:r>
            <a:endParaRPr lang="en-US" dirty="0"/>
          </a:p>
        </p:txBody>
      </p:sp>
      <p:graphicFrame>
        <p:nvGraphicFramePr>
          <p:cNvPr id="5" name="Content Placeholder 4"/>
          <p:cNvGraphicFramePr>
            <a:graphicFrameLocks noGrp="1"/>
          </p:cNvGraphicFramePr>
          <p:nvPr>
            <p:ph idx="1"/>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fld id="{BAC1EA61-3CB6-4311-BDCD-72B2CF763C80}" type="slidenum">
              <a:rPr lang="en-US" smtClean="0"/>
              <a:pPr/>
              <a:t>16</a:t>
            </a:fld>
            <a:endParaRPr lang="en-US"/>
          </a:p>
        </p:txBody>
      </p:sp>
      <p:sp>
        <p:nvSpPr>
          <p:cNvPr id="6" name="TextBox 5"/>
          <p:cNvSpPr txBox="1"/>
          <p:nvPr/>
        </p:nvSpPr>
        <p:spPr>
          <a:xfrm>
            <a:off x="5334000" y="990600"/>
            <a:ext cx="3200400" cy="461665"/>
          </a:xfrm>
          <a:prstGeom prst="rect">
            <a:avLst/>
          </a:prstGeom>
          <a:noFill/>
        </p:spPr>
        <p:txBody>
          <a:bodyPr wrap="square" rtlCol="0">
            <a:spAutoFit/>
          </a:bodyPr>
          <a:lstStyle/>
          <a:p>
            <a:r>
              <a:rPr lang="en-US" sz="2400" dirty="0" smtClean="0"/>
              <a:t>Pictorial Input Charts*</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1143000"/>
          <a:ext cx="9144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fld id="{BAC1EA61-3CB6-4311-BDCD-72B2CF763C80}" type="slidenum">
              <a:rPr lang="en-US" smtClean="0"/>
              <a:pPr/>
              <a:t>17</a:t>
            </a:fld>
            <a:endParaRPr lang="en-US"/>
          </a:p>
        </p:txBody>
      </p:sp>
      <p:sp>
        <p:nvSpPr>
          <p:cNvPr id="6" name="Title 1"/>
          <p:cNvSpPr>
            <a:spLocks noGrp="1"/>
          </p:cNvSpPr>
          <p:nvPr>
            <p:ph type="title"/>
          </p:nvPr>
        </p:nvSpPr>
        <p:spPr>
          <a:xfrm>
            <a:off x="457200" y="274638"/>
            <a:ext cx="8229600" cy="1143000"/>
          </a:xfrm>
        </p:spPr>
        <p:txBody>
          <a:bodyPr/>
          <a:lstStyle/>
          <a:p>
            <a:pPr algn="l"/>
            <a:r>
              <a:rPr lang="en-US" dirty="0" smtClean="0"/>
              <a:t>Implementation by School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Learning-Disorders.jpg"/>
          <p:cNvPicPr>
            <a:picLocks noGrp="1" noChangeAspect="1"/>
          </p:cNvPicPr>
          <p:nvPr>
            <p:ph idx="1"/>
          </p:nvPr>
        </p:nvPicPr>
        <p:blipFill>
          <a:blip r:embed="rId3" cstate="print"/>
          <a:stretch>
            <a:fillRect/>
          </a:stretch>
        </p:blipFill>
        <p:spPr>
          <a:xfrm>
            <a:off x="1524000" y="2148681"/>
            <a:ext cx="6096000" cy="3429000"/>
          </a:xfrm>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00549F"/>
                </a:solidFill>
                <a:effectLst/>
                <a:uLnTx/>
                <a:uFillTx/>
                <a:latin typeface="+mj-lt"/>
                <a:ea typeface="+mj-ea"/>
                <a:cs typeface="+mj-cs"/>
              </a:rPr>
              <a:t>So what did we learn?</a:t>
            </a:r>
            <a:endParaRPr kumimoji="0" lang="en-US" sz="3600" b="0" i="0" u="none" strike="noStrike" kern="1200" cap="none" spc="0" normalizeH="0" baseline="0" noProof="0" dirty="0">
              <a:ln>
                <a:noFill/>
              </a:ln>
              <a:solidFill>
                <a:srgbClr val="00549F"/>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458200" cy="4572000"/>
          </a:xfrm>
        </p:spPr>
        <p:txBody>
          <a:bodyPr/>
          <a:lstStyle/>
          <a:p>
            <a:pPr>
              <a:buNone/>
            </a:pPr>
            <a:r>
              <a:rPr lang="en-US" dirty="0" smtClean="0">
                <a:solidFill>
                  <a:srgbClr val="577E00"/>
                </a:solidFill>
                <a:hlinkClick r:id="rId3"/>
              </a:rPr>
              <a:t>Kari.Nelsestuen@educationnorthwest.org</a:t>
            </a:r>
            <a:endParaRPr lang="en-US" dirty="0" smtClean="0">
              <a:solidFill>
                <a:srgbClr val="577E00"/>
              </a:solidFill>
            </a:endParaRPr>
          </a:p>
          <a:p>
            <a:pPr>
              <a:buNone/>
            </a:pPr>
            <a:r>
              <a:rPr lang="en-US" dirty="0" smtClean="0">
                <a:solidFill>
                  <a:srgbClr val="577E00"/>
                </a:solidFill>
                <a:hlinkClick r:id="rId4"/>
              </a:rPr>
              <a:t>Theresa.Deussen@educationnorthwest.org</a:t>
            </a:r>
            <a:endParaRPr lang="en-US" dirty="0" smtClean="0">
              <a:solidFill>
                <a:srgbClr val="577E00"/>
              </a:solidFill>
            </a:endParaRPr>
          </a:p>
          <a:p>
            <a:pPr>
              <a:buNone/>
            </a:pPr>
            <a:endParaRPr lang="en-US" dirty="0" smtClean="0">
              <a:solidFill>
                <a:schemeClr val="tx1"/>
              </a:solidFill>
            </a:endParaRPr>
          </a:p>
          <a:p>
            <a:pPr>
              <a:buNone/>
            </a:pPr>
            <a:r>
              <a:rPr lang="en-US" dirty="0" smtClean="0"/>
              <a:t>	</a:t>
            </a:r>
            <a:r>
              <a:rPr lang="en-US" sz="2400" dirty="0" smtClean="0">
                <a:solidFill>
                  <a:srgbClr val="00549F"/>
                </a:solidFill>
              </a:rPr>
              <a:t>The research reported here was supported by the Institute of Education Sciences, U.S. Department of Education, through Grant R305A100583 to Education Northwest. The opinions expressed are those of the authors and do not represent views of the Institute or the U.S. Department of Education.</a:t>
            </a:r>
          </a:p>
          <a:p>
            <a:pPr>
              <a:buNone/>
            </a:pPr>
            <a:endParaRPr lang="en-US" dirty="0" smtClean="0">
              <a:solidFill>
                <a:srgbClr val="00549F"/>
              </a:solidFill>
            </a:endParaRPr>
          </a:p>
          <a:p>
            <a:pPr>
              <a:buNone/>
            </a:pPr>
            <a:endParaRPr lang="en-US" dirty="0" smtClean="0">
              <a:solidFill>
                <a:schemeClr val="tx1"/>
              </a:solidFill>
            </a:endParaRPr>
          </a:p>
          <a:p>
            <a:pPr>
              <a:buNone/>
            </a:pPr>
            <a:r>
              <a:rPr lang="en-US" dirty="0" smtClean="0">
                <a:solidFill>
                  <a:schemeClr val="tx1"/>
                </a:solidFill>
              </a:rPr>
              <a:t> </a:t>
            </a:r>
          </a:p>
          <a:p>
            <a:pPr>
              <a:buNone/>
            </a:pPr>
            <a:endParaRPr lang="en-US" dirty="0" smtClean="0"/>
          </a:p>
          <a:p>
            <a:pPr>
              <a:buNone/>
            </a:pPr>
            <a:endParaRPr lang="en-US" dirty="0"/>
          </a:p>
        </p:txBody>
      </p:sp>
      <p:sp>
        <p:nvSpPr>
          <p:cNvPr id="4" name="Slide Number Placeholder 3"/>
          <p:cNvSpPr>
            <a:spLocks noGrp="1"/>
          </p:cNvSpPr>
          <p:nvPr>
            <p:ph type="sldNum" sz="quarter" idx="10"/>
          </p:nvPr>
        </p:nvSpPr>
        <p:spPr/>
        <p:txBody>
          <a:bodyPr/>
          <a:lstStyle/>
          <a:p>
            <a:fld id="{BAC1EA61-3CB6-4311-BDCD-72B2CF763C80}" type="slidenum">
              <a:rPr lang="en-US" smtClean="0"/>
              <a:pPr/>
              <a:t>19</a:t>
            </a:fld>
            <a:endParaRPr lang="en-US"/>
          </a:p>
        </p:txBody>
      </p:sp>
      <p:pic>
        <p:nvPicPr>
          <p:cNvPr id="5" name="Picture 4" descr="EducationNW_logo_4c.png"/>
          <p:cNvPicPr>
            <a:picLocks noChangeAspect="1"/>
          </p:cNvPicPr>
          <p:nvPr/>
        </p:nvPicPr>
        <p:blipFill>
          <a:blip r:embed="rId5" cstate="print"/>
          <a:stretch>
            <a:fillRect/>
          </a:stretch>
        </p:blipFill>
        <p:spPr>
          <a:xfrm>
            <a:off x="0" y="1"/>
            <a:ext cx="3770721" cy="2286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2111375"/>
            <a:ext cx="8001000" cy="1470025"/>
          </a:xfrm>
        </p:spPr>
        <p:txBody>
          <a:bodyPr/>
          <a:lstStyle/>
          <a:p>
            <a:r>
              <a:rPr lang="en-US" sz="3600" b="0" dirty="0" smtClean="0"/>
              <a:t>Measuring implementation </a:t>
            </a:r>
            <a:br>
              <a:rPr lang="en-US" sz="3600" b="0" dirty="0" smtClean="0"/>
            </a:br>
            <a:r>
              <a:rPr lang="en-US" sz="3600" b="0" dirty="0" smtClean="0"/>
              <a:t>in a randomized controlled trial of an educational intervention </a:t>
            </a:r>
            <a:endParaRPr lang="en-US" sz="3600" b="0" dirty="0"/>
          </a:p>
        </p:txBody>
      </p:sp>
      <p:sp>
        <p:nvSpPr>
          <p:cNvPr id="2051" name="Rectangle 3"/>
          <p:cNvSpPr>
            <a:spLocks noGrp="1" noChangeArrowheads="1"/>
          </p:cNvSpPr>
          <p:nvPr>
            <p:ph type="subTitle" idx="1"/>
          </p:nvPr>
        </p:nvSpPr>
        <p:spPr>
          <a:xfrm>
            <a:off x="1676400" y="4191000"/>
            <a:ext cx="6934200" cy="1752600"/>
          </a:xfrm>
        </p:spPr>
        <p:txBody>
          <a:bodyPr/>
          <a:lstStyle/>
          <a:p>
            <a:pPr algn="r"/>
            <a:r>
              <a:rPr lang="en-US" dirty="0" smtClean="0">
                <a:solidFill>
                  <a:schemeClr val="tx1"/>
                </a:solidFill>
              </a:rPr>
              <a:t>Kari </a:t>
            </a:r>
            <a:r>
              <a:rPr lang="en-US" dirty="0" err="1" smtClean="0">
                <a:solidFill>
                  <a:schemeClr val="tx1"/>
                </a:solidFill>
              </a:rPr>
              <a:t>Nelsestuen</a:t>
            </a:r>
            <a:endParaRPr lang="en-US" dirty="0" smtClean="0">
              <a:solidFill>
                <a:schemeClr val="tx1"/>
              </a:solidFill>
            </a:endParaRPr>
          </a:p>
          <a:p>
            <a:pPr algn="r"/>
            <a:r>
              <a:rPr lang="en-US" dirty="0" smtClean="0">
                <a:solidFill>
                  <a:schemeClr val="tx1"/>
                </a:solidFill>
              </a:rPr>
              <a:t>Theresa </a:t>
            </a:r>
            <a:r>
              <a:rPr lang="en-US" dirty="0" err="1" smtClean="0">
                <a:solidFill>
                  <a:schemeClr val="tx1"/>
                </a:solidFill>
              </a:rPr>
              <a:t>Deussen</a:t>
            </a:r>
            <a:endParaRPr lang="en-US" dirty="0" smtClean="0">
              <a:solidFill>
                <a:schemeClr val="tx1"/>
              </a:solidFill>
            </a:endParaRPr>
          </a:p>
          <a:p>
            <a:pPr algn="r"/>
            <a:r>
              <a:rPr lang="en-US" dirty="0" smtClean="0">
                <a:solidFill>
                  <a:schemeClr val="tx1"/>
                </a:solidFill>
              </a:rPr>
              <a:t>AEA 2012 - Minneapolis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5471B94-321C-429C-B431-A3A3A5818EF6}" type="slidenum">
              <a:rPr lang="en-US"/>
              <a:pPr/>
              <a:t>3</a:t>
            </a:fld>
            <a:endParaRPr lang="en-US"/>
          </a:p>
        </p:txBody>
      </p:sp>
      <p:sp>
        <p:nvSpPr>
          <p:cNvPr id="6149" name="Text Box 5"/>
          <p:cNvSpPr txBox="1">
            <a:spLocks noChangeArrowheads="1"/>
          </p:cNvSpPr>
          <p:nvPr/>
        </p:nvSpPr>
        <p:spPr bwMode="auto">
          <a:xfrm>
            <a:off x="2286000" y="1676400"/>
            <a:ext cx="6324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150" name="Text Box 6"/>
          <p:cNvSpPr txBox="1">
            <a:spLocks noChangeArrowheads="1"/>
          </p:cNvSpPr>
          <p:nvPr/>
        </p:nvSpPr>
        <p:spPr bwMode="auto">
          <a:xfrm>
            <a:off x="533400" y="1029913"/>
            <a:ext cx="8153400" cy="2246769"/>
          </a:xfrm>
          <a:prstGeom prst="rect">
            <a:avLst/>
          </a:prstGeom>
          <a:noFill/>
          <a:ln w="9525">
            <a:noFill/>
            <a:miter lim="800000"/>
            <a:headEnd/>
            <a:tailEnd/>
          </a:ln>
          <a:effectLst/>
        </p:spPr>
        <p:txBody>
          <a:bodyPr wrap="square">
            <a:spAutoFit/>
          </a:bodyPr>
          <a:lstStyle/>
          <a:p>
            <a:r>
              <a:rPr lang="en-US" sz="2000" dirty="0"/>
              <a:t>Education Northwest is a regionally based nonprofit that works throughout the nation to </a:t>
            </a:r>
            <a:r>
              <a:rPr lang="en-US" sz="2000" dirty="0" smtClean="0"/>
              <a:t>create strong schools and communities.</a:t>
            </a:r>
            <a:r>
              <a:rPr lang="en-US" sz="2000" dirty="0"/>
              <a:t> </a:t>
            </a:r>
            <a:r>
              <a:rPr lang="en-US" sz="2000" dirty="0" smtClean="0"/>
              <a:t>Since </a:t>
            </a:r>
            <a:r>
              <a:rPr lang="en-US" sz="2000" dirty="0"/>
              <a:t>1966, </a:t>
            </a:r>
            <a:r>
              <a:rPr lang="en-US" sz="2000" dirty="0" smtClean="0"/>
              <a:t>we have </a:t>
            </a:r>
            <a:r>
              <a:rPr lang="en-US" sz="2000" dirty="0"/>
              <a:t>served the Northwest as its regional educational </a:t>
            </a:r>
            <a:r>
              <a:rPr lang="en-US" sz="2000" dirty="0" smtClean="0"/>
              <a:t>laboratory. </a:t>
            </a:r>
          </a:p>
          <a:p>
            <a:endParaRPr lang="en-US" sz="2000" dirty="0" smtClean="0"/>
          </a:p>
          <a:p>
            <a:r>
              <a:rPr lang="en-US" sz="2000" dirty="0" smtClean="0"/>
              <a:t>Our work focuses on a wide-ranging set of challenges, including: </a:t>
            </a:r>
          </a:p>
          <a:p>
            <a:endParaRPr lang="en-US" sz="2000" dirty="0" smtClean="0"/>
          </a:p>
        </p:txBody>
      </p:sp>
      <p:pic>
        <p:nvPicPr>
          <p:cNvPr id="5" name="Picture 4" descr="nellie muir elem, woodburn.JPG"/>
          <p:cNvPicPr>
            <a:picLocks noChangeAspect="1"/>
          </p:cNvPicPr>
          <p:nvPr/>
        </p:nvPicPr>
        <p:blipFill>
          <a:blip r:embed="rId2" cstate="print"/>
          <a:stretch>
            <a:fillRect/>
          </a:stretch>
        </p:blipFill>
        <p:spPr>
          <a:xfrm>
            <a:off x="5181600" y="3124200"/>
            <a:ext cx="3314700" cy="2209800"/>
          </a:xfrm>
          <a:prstGeom prst="rect">
            <a:avLst/>
          </a:prstGeom>
        </p:spPr>
      </p:pic>
      <p:sp>
        <p:nvSpPr>
          <p:cNvPr id="6" name="TextBox 5"/>
          <p:cNvSpPr txBox="1"/>
          <p:nvPr/>
        </p:nvSpPr>
        <p:spPr>
          <a:xfrm>
            <a:off x="533400" y="3008055"/>
            <a:ext cx="4343400" cy="2554545"/>
          </a:xfrm>
          <a:prstGeom prst="rect">
            <a:avLst/>
          </a:prstGeom>
          <a:noFill/>
        </p:spPr>
        <p:txBody>
          <a:bodyPr wrap="square" rtlCol="0">
            <a:spAutoFit/>
          </a:bodyPr>
          <a:lstStyle/>
          <a:p>
            <a:pPr marL="236538" indent="-236538">
              <a:buFontTx/>
              <a:buChar char="•"/>
            </a:pPr>
            <a:r>
              <a:rPr lang="en-US" sz="2000" dirty="0" smtClean="0"/>
              <a:t>Improving teaching and learning</a:t>
            </a:r>
          </a:p>
          <a:p>
            <a:pPr marL="236538" indent="-236538">
              <a:buFontTx/>
              <a:buChar char="•"/>
            </a:pPr>
            <a:r>
              <a:rPr lang="en-US" sz="2000" dirty="0" smtClean="0"/>
              <a:t>Strengthening school, district, and state reform efforts</a:t>
            </a:r>
          </a:p>
          <a:p>
            <a:pPr marL="236538" indent="-236538">
              <a:buFontTx/>
              <a:buChar char="•"/>
            </a:pPr>
            <a:r>
              <a:rPr lang="en-US" sz="2000" dirty="0" smtClean="0"/>
              <a:t>Engaging families and communities</a:t>
            </a:r>
          </a:p>
          <a:p>
            <a:pPr marL="236538" indent="-236538">
              <a:buFontTx/>
              <a:buChar char="•"/>
            </a:pPr>
            <a:r>
              <a:rPr lang="en-US" sz="2000" dirty="0" smtClean="0"/>
              <a:t>Conducting research and evaluation on important policy and practice issues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fld id="{BAC1EA61-3CB6-4311-BDCD-72B2CF763C80}" type="slidenum">
              <a:rPr lang="en-US" smtClean="0"/>
              <a:pPr/>
              <a:t>4</a:t>
            </a:fld>
            <a:endParaRPr lang="en-US"/>
          </a:p>
        </p:txBody>
      </p:sp>
      <p:pic>
        <p:nvPicPr>
          <p:cNvPr id="5" name="Content Placeholder 4" descr="Pictorial Coastal people.JPG"/>
          <p:cNvPicPr>
            <a:picLocks noGrp="1" noChangeAspect="1"/>
          </p:cNvPicPr>
          <p:nvPr>
            <p:ph idx="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AC1EA61-3CB6-4311-BDCD-72B2CF763C80}" type="slidenum">
              <a:rPr lang="en-US" smtClean="0"/>
              <a:pPr/>
              <a:t>5</a:t>
            </a:fld>
            <a:endParaRPr lang="en-US"/>
          </a:p>
        </p:txBody>
      </p:sp>
      <p:pic>
        <p:nvPicPr>
          <p:cNvPr id="5" name="Picture 4" descr="Coop strip Explorers.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72000"/>
          </a:xfrm>
        </p:spPr>
        <p:txBody>
          <a:bodyPr/>
          <a:lstStyle/>
          <a:p>
            <a:pPr>
              <a:buNone/>
            </a:pPr>
            <a:r>
              <a:rPr lang="en-US" sz="3600" dirty="0" smtClean="0">
                <a:solidFill>
                  <a:schemeClr val="tx1"/>
                </a:solidFill>
              </a:rPr>
              <a:t>   To what degree did teachers in the treatment group implement Project GLAD as intended?</a:t>
            </a:r>
          </a:p>
          <a:p>
            <a:pPr lvl="1">
              <a:buNone/>
            </a:pPr>
            <a:r>
              <a:rPr lang="en-US" sz="3600" i="1" dirty="0" smtClean="0">
                <a:solidFill>
                  <a:schemeClr val="tx1"/>
                </a:solidFill>
              </a:rPr>
              <a:t>   How many </a:t>
            </a:r>
            <a:r>
              <a:rPr lang="en-US" sz="3600" dirty="0" smtClean="0">
                <a:solidFill>
                  <a:schemeClr val="tx1"/>
                </a:solidFill>
              </a:rPr>
              <a:t>of the instructional strategies did teachers use?</a:t>
            </a:r>
          </a:p>
          <a:p>
            <a:pPr lvl="1">
              <a:buNone/>
            </a:pPr>
            <a:r>
              <a:rPr lang="en-US" sz="3600" i="1" dirty="0" smtClean="0">
                <a:solidFill>
                  <a:schemeClr val="tx1"/>
                </a:solidFill>
              </a:rPr>
              <a:t>   How well </a:t>
            </a:r>
            <a:r>
              <a:rPr lang="en-US" sz="3600" dirty="0" smtClean="0">
                <a:solidFill>
                  <a:schemeClr val="tx1"/>
                </a:solidFill>
              </a:rPr>
              <a:t>(with what level of fidelity) did teachers use the strategies?</a:t>
            </a:r>
            <a:endParaRPr lang="en-US" sz="3600" dirty="0">
              <a:solidFill>
                <a:schemeClr val="tx1"/>
              </a:solidFill>
            </a:endParaRPr>
          </a:p>
        </p:txBody>
      </p:sp>
      <p:sp>
        <p:nvSpPr>
          <p:cNvPr id="4" name="Slide Number Placeholder 3"/>
          <p:cNvSpPr>
            <a:spLocks noGrp="1"/>
          </p:cNvSpPr>
          <p:nvPr>
            <p:ph type="sldNum" sz="quarter" idx="10"/>
          </p:nvPr>
        </p:nvSpPr>
        <p:spPr/>
        <p:txBody>
          <a:bodyPr/>
          <a:lstStyle/>
          <a:p>
            <a:fld id="{BAC1EA61-3CB6-4311-BDCD-72B2CF763C80}"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AC1EA61-3CB6-4311-BDCD-72B2CF763C80}" type="slidenum">
              <a:rPr lang="en-US" smtClean="0"/>
              <a:pPr/>
              <a:t>7</a:t>
            </a:fld>
            <a:endParaRPr lang="en-US"/>
          </a:p>
        </p:txBody>
      </p:sp>
      <p:sp>
        <p:nvSpPr>
          <p:cNvPr id="12" name="Content Placeholder 2"/>
          <p:cNvSpPr>
            <a:spLocks noGrp="1"/>
          </p:cNvSpPr>
          <p:nvPr>
            <p:ph idx="1"/>
          </p:nvPr>
        </p:nvSpPr>
        <p:spPr>
          <a:xfrm>
            <a:off x="457200" y="152400"/>
            <a:ext cx="8229600" cy="5592763"/>
          </a:xfrm>
        </p:spPr>
        <p:txBody>
          <a:bodyPr>
            <a:normAutofit fontScale="92500" lnSpcReduction="10000"/>
          </a:bodyPr>
          <a:lstStyle/>
          <a:p>
            <a:pPr>
              <a:buNone/>
            </a:pPr>
            <a:endParaRPr lang="en-US" sz="6000" b="1" dirty="0" smtClean="0">
              <a:solidFill>
                <a:srgbClr val="577E00"/>
              </a:solidFill>
            </a:endParaRPr>
          </a:p>
          <a:p>
            <a:pPr>
              <a:buNone/>
            </a:pPr>
            <a:r>
              <a:rPr lang="en-US" sz="6000" b="1" dirty="0" smtClean="0">
                <a:solidFill>
                  <a:srgbClr val="00549F"/>
                </a:solidFill>
              </a:rPr>
              <a:t>FREQUENCY </a:t>
            </a:r>
          </a:p>
          <a:p>
            <a:pPr algn="r">
              <a:buNone/>
            </a:pPr>
            <a:r>
              <a:rPr lang="en-US" sz="6000" b="1" i="1" dirty="0" smtClean="0">
                <a:solidFill>
                  <a:srgbClr val="00549F"/>
                </a:solidFill>
              </a:rPr>
              <a:t>surveys</a:t>
            </a:r>
          </a:p>
          <a:p>
            <a:pPr algn="r">
              <a:buNone/>
            </a:pPr>
            <a:endParaRPr lang="en-US" sz="6000" dirty="0" smtClean="0">
              <a:solidFill>
                <a:srgbClr val="577E00"/>
              </a:solidFill>
            </a:endParaRPr>
          </a:p>
          <a:p>
            <a:pPr>
              <a:buNone/>
            </a:pPr>
            <a:r>
              <a:rPr lang="en-US" sz="6000" b="1" dirty="0" smtClean="0">
                <a:solidFill>
                  <a:srgbClr val="577E00"/>
                </a:solidFill>
              </a:rPr>
              <a:t>QUALITY</a:t>
            </a:r>
          </a:p>
          <a:p>
            <a:pPr algn="r">
              <a:buNone/>
            </a:pPr>
            <a:r>
              <a:rPr lang="en-US" sz="6000" b="1" i="1" dirty="0" smtClean="0">
                <a:solidFill>
                  <a:srgbClr val="577E00"/>
                </a:solidFill>
              </a:rPr>
              <a:t>observations</a:t>
            </a:r>
            <a:endParaRPr lang="en-US" sz="6000" i="1" dirty="0" smtClean="0">
              <a:solidFill>
                <a:srgbClr val="577E00"/>
              </a:solidFill>
            </a:endParaRPr>
          </a:p>
          <a:p>
            <a:endParaRPr lang="en-US" dirty="0">
              <a:solidFill>
                <a:srgbClr val="577E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5821363"/>
          </a:xfrm>
        </p:spPr>
        <p:txBody>
          <a:bodyPr>
            <a:normAutofit/>
          </a:bodyPr>
          <a:lstStyle/>
          <a:p>
            <a:pPr algn="ctr">
              <a:buNone/>
            </a:pPr>
            <a:r>
              <a:rPr lang="en-US" sz="3600" b="1" dirty="0" smtClean="0">
                <a:solidFill>
                  <a:srgbClr val="00549F"/>
                </a:solidFill>
                <a:latin typeface="Arial" pitchFamily="34" charset="0"/>
                <a:cs typeface="Arial" pitchFamily="34" charset="0"/>
              </a:rPr>
              <a:t>Monthly Surveys</a:t>
            </a:r>
          </a:p>
          <a:p>
            <a:pPr algn="ctr">
              <a:buNone/>
            </a:pPr>
            <a:endParaRPr lang="en-US" sz="3600" dirty="0" smtClean="0">
              <a:solidFill>
                <a:srgbClr val="00549F"/>
              </a:solidFill>
              <a:latin typeface="Arial" pitchFamily="34" charset="0"/>
              <a:cs typeface="Arial" pitchFamily="34" charset="0"/>
            </a:endParaRPr>
          </a:p>
          <a:p>
            <a:pPr>
              <a:buNone/>
            </a:pPr>
            <a:r>
              <a:rPr lang="en-US" sz="3600" dirty="0" smtClean="0">
                <a:latin typeface="Arial" pitchFamily="34" charset="0"/>
                <a:cs typeface="Arial" pitchFamily="34" charset="0"/>
              </a:rPr>
              <a:t> </a:t>
            </a:r>
            <a:r>
              <a:rPr lang="en-US" sz="3600" b="1" dirty="0" smtClean="0">
                <a:solidFill>
                  <a:schemeClr val="accent3">
                    <a:lumMod val="75000"/>
                  </a:schemeClr>
                </a:solidFill>
                <a:latin typeface="Arial" pitchFamily="34" charset="0"/>
                <a:cs typeface="Arial" pitchFamily="34" charset="0"/>
              </a:rPr>
              <a:t>7</a:t>
            </a:r>
            <a:r>
              <a:rPr lang="en-US" sz="3600" dirty="0" smtClean="0">
                <a:latin typeface="Arial" pitchFamily="34" charset="0"/>
                <a:cs typeface="Arial" pitchFamily="34" charset="0"/>
              </a:rPr>
              <a:t> 	monthly online surveys </a:t>
            </a:r>
          </a:p>
          <a:p>
            <a:pPr>
              <a:buNone/>
            </a:pPr>
            <a:r>
              <a:rPr lang="en-US" sz="3600" b="1" dirty="0" smtClean="0">
                <a:solidFill>
                  <a:schemeClr val="accent3">
                    <a:lumMod val="75000"/>
                  </a:schemeClr>
                </a:solidFill>
                <a:latin typeface="Arial" pitchFamily="34" charset="0"/>
                <a:cs typeface="Arial" pitchFamily="34" charset="0"/>
              </a:rPr>
              <a:t>41</a:t>
            </a:r>
            <a:r>
              <a:rPr lang="en-US" sz="3600" dirty="0" smtClean="0">
                <a:latin typeface="Arial" pitchFamily="34" charset="0"/>
                <a:cs typeface="Arial" pitchFamily="34" charset="0"/>
              </a:rPr>
              <a:t>	treatment teachers </a:t>
            </a:r>
          </a:p>
          <a:p>
            <a:pPr>
              <a:buNone/>
            </a:pPr>
            <a:r>
              <a:rPr lang="en-US" sz="3600" b="1" dirty="0" smtClean="0">
                <a:solidFill>
                  <a:schemeClr val="accent3">
                    <a:lumMod val="75000"/>
                  </a:schemeClr>
                </a:solidFill>
                <a:latin typeface="Arial" pitchFamily="34" charset="0"/>
                <a:cs typeface="Arial" pitchFamily="34" charset="0"/>
              </a:rPr>
              <a:t>2</a:t>
            </a:r>
            <a:r>
              <a:rPr lang="en-US" sz="3600" b="1" dirty="0" smtClean="0">
                <a:latin typeface="Arial" pitchFamily="34" charset="0"/>
                <a:cs typeface="Arial" pitchFamily="34" charset="0"/>
              </a:rPr>
              <a:t> </a:t>
            </a:r>
            <a:r>
              <a:rPr lang="en-US" sz="3600" dirty="0" smtClean="0">
                <a:latin typeface="Arial" pitchFamily="34" charset="0"/>
                <a:cs typeface="Arial" pitchFamily="34" charset="0"/>
              </a:rPr>
              <a:t>	time samples</a:t>
            </a:r>
          </a:p>
          <a:p>
            <a:pPr>
              <a:buNone/>
            </a:pPr>
            <a:r>
              <a:rPr lang="en-US" sz="3600" b="1" dirty="0" smtClean="0">
                <a:solidFill>
                  <a:schemeClr val="accent3">
                    <a:lumMod val="75000"/>
                  </a:schemeClr>
                </a:solidFill>
                <a:latin typeface="Arial" pitchFamily="34" charset="0"/>
                <a:cs typeface="Arial" pitchFamily="34" charset="0"/>
              </a:rPr>
              <a:t>35</a:t>
            </a:r>
            <a:r>
              <a:rPr lang="en-US" sz="3600" dirty="0" smtClean="0">
                <a:latin typeface="Arial" pitchFamily="34" charset="0"/>
                <a:cs typeface="Arial" pitchFamily="34" charset="0"/>
              </a:rPr>
              <a:t> 	questions about frequency </a:t>
            </a:r>
          </a:p>
          <a:p>
            <a:endParaRPr lang="en-US" dirty="0">
              <a:solidFill>
                <a:srgbClr val="577E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AC1EA61-3CB6-4311-BDCD-72B2CF763C80}"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007173\AppData\Local\Microsoft\Windows\Temporary Internet Files\Content.Outlook\4QHMA48A\NovGLAD_strategy (2).png"/>
          <p:cNvPicPr>
            <a:picLocks noChangeAspect="1" noChangeArrowheads="1"/>
          </p:cNvPicPr>
          <p:nvPr/>
        </p:nvPicPr>
        <p:blipFill>
          <a:blip r:embed="rId3" cstate="print"/>
          <a:srcRect/>
          <a:stretch>
            <a:fillRect/>
          </a:stretch>
        </p:blipFill>
        <p:spPr bwMode="auto">
          <a:xfrm>
            <a:off x="0" y="342900"/>
            <a:ext cx="9144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ucation Northwest">
  <a:themeElements>
    <a:clrScheme name="Education Northwest Green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ucation Northwest Green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ucation Northwest Green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ucation Northwest Green 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ucation Northwest Green 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ucation Northwest Green 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ucation Northwest Green 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ucation Northwest Green 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ucation Northwest Green 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ucation Northwest Green 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ucation Northwest Green 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ucation Northwest Green 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ucation Northwest Green 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ucation Northwest Green 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1788</TotalTime>
  <Words>261</Words>
  <Application>Microsoft Office PowerPoint</Application>
  <PresentationFormat>On-screen Show (4:3)</PresentationFormat>
  <Paragraphs>99</Paragraphs>
  <Slides>19</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3" baseType="lpstr">
      <vt:lpstr>Education Northwest</vt:lpstr>
      <vt:lpstr>Office Theme</vt:lpstr>
      <vt:lpstr>1_Office Theme</vt:lpstr>
      <vt:lpstr>Document</vt:lpstr>
      <vt:lpstr>Slide 1</vt:lpstr>
      <vt:lpstr>Measuring implementation  in a randomized controlled trial of an educational intervention </vt:lpstr>
      <vt:lpstr>Slide 3</vt:lpstr>
      <vt:lpstr>Slide 4</vt:lpstr>
      <vt:lpstr>Slide 5</vt:lpstr>
      <vt:lpstr>Slide 6</vt:lpstr>
      <vt:lpstr>Slide 7</vt:lpstr>
      <vt:lpstr>Slide 8</vt:lpstr>
      <vt:lpstr>Slide 9</vt:lpstr>
      <vt:lpstr>Slide 10</vt:lpstr>
      <vt:lpstr>Slide 11</vt:lpstr>
      <vt:lpstr>Survey results describe frequency  </vt:lpstr>
      <vt:lpstr>Observations results describe the average fidelity, or quality, of strategies </vt:lpstr>
      <vt:lpstr>Slide 14</vt:lpstr>
      <vt:lpstr>Slide 15</vt:lpstr>
      <vt:lpstr>Strategy Implementation by Teacher</vt:lpstr>
      <vt:lpstr>Implementation by School</vt:lpstr>
      <vt:lpstr>Slide 18</vt:lpstr>
      <vt:lpstr>Slide 19</vt:lpstr>
    </vt:vector>
  </TitlesOfParts>
  <Company>Education Northwest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000562</dc:creator>
  <cp:lastModifiedBy>Theresa Deussen</cp:lastModifiedBy>
  <cp:revision>54</cp:revision>
  <dcterms:created xsi:type="dcterms:W3CDTF">2012-03-19T21:42:01Z</dcterms:created>
  <dcterms:modified xsi:type="dcterms:W3CDTF">2012-10-27T04:13:43Z</dcterms:modified>
</cp:coreProperties>
</file>