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73" r:id="rId5"/>
    <p:sldId id="295" r:id="rId6"/>
    <p:sldId id="341" r:id="rId7"/>
    <p:sldId id="299" r:id="rId8"/>
    <p:sldId id="342" r:id="rId9"/>
    <p:sldId id="302" r:id="rId10"/>
    <p:sldId id="335" r:id="rId11"/>
    <p:sldId id="336" r:id="rId12"/>
    <p:sldId id="317" r:id="rId13"/>
    <p:sldId id="345" r:id="rId14"/>
    <p:sldId id="339" r:id="rId15"/>
    <p:sldId id="34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99"/>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4" autoAdjust="0"/>
    <p:restoredTop sz="71685" autoAdjust="0"/>
  </p:normalViewPr>
  <p:slideViewPr>
    <p:cSldViewPr>
      <p:cViewPr>
        <p:scale>
          <a:sx n="100" d="100"/>
          <a:sy n="100" d="100"/>
        </p:scale>
        <p:origin x="-2718"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6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148008-964F-48BA-B21E-14E5355C2FC5}" type="doc">
      <dgm:prSet loTypeId="urn:microsoft.com/office/officeart/2005/8/layout/radial1" loCatId="cycle" qsTypeId="urn:microsoft.com/office/officeart/2005/8/quickstyle/simple5" qsCatId="simple" csTypeId="urn:microsoft.com/office/officeart/2005/8/colors/accent2_2" csCatId="accent2" phldr="1"/>
      <dgm:spPr/>
      <dgm:t>
        <a:bodyPr/>
        <a:lstStyle/>
        <a:p>
          <a:endParaRPr lang="en-US"/>
        </a:p>
      </dgm:t>
    </dgm:pt>
    <dgm:pt modelId="{9888AADB-81F2-4039-A4D2-B0A7770E03AA}">
      <dgm:prSet phldrT="[Text]"/>
      <dgm:spPr/>
      <dgm:t>
        <a:bodyPr/>
        <a:lstStyle/>
        <a:p>
          <a:r>
            <a:rPr lang="en-US" b="1" dirty="0" smtClean="0"/>
            <a:t>Project monitoring impacted by…</a:t>
          </a:r>
          <a:endParaRPr lang="en-US" b="1" dirty="0"/>
        </a:p>
      </dgm:t>
    </dgm:pt>
    <dgm:pt modelId="{6FA765A6-A091-427C-A1C6-E695DF79B925}" type="parTrans" cxnId="{07084A00-225F-44A3-8E51-3DDE13FADE9B}">
      <dgm:prSet/>
      <dgm:spPr/>
      <dgm:t>
        <a:bodyPr/>
        <a:lstStyle/>
        <a:p>
          <a:endParaRPr lang="en-US"/>
        </a:p>
      </dgm:t>
    </dgm:pt>
    <dgm:pt modelId="{708AF881-7F4E-4DB4-A8A0-90E50EB7BC9A}" type="sibTrans" cxnId="{07084A00-225F-44A3-8E51-3DDE13FADE9B}">
      <dgm:prSet/>
      <dgm:spPr/>
      <dgm:t>
        <a:bodyPr/>
        <a:lstStyle/>
        <a:p>
          <a:endParaRPr lang="en-US"/>
        </a:p>
      </dgm:t>
    </dgm:pt>
    <dgm:pt modelId="{CDE3C6BB-0A6A-4427-AEBA-266AD70CE835}">
      <dgm:prSet phldrT="[Text]"/>
      <dgm:spPr/>
      <dgm:t>
        <a:bodyPr/>
        <a:lstStyle/>
        <a:p>
          <a:r>
            <a:rPr lang="en-US" b="1" dirty="0" smtClean="0"/>
            <a:t>Relationships that support monitoring</a:t>
          </a:r>
          <a:endParaRPr lang="en-US" b="1" dirty="0"/>
        </a:p>
      </dgm:t>
    </dgm:pt>
    <dgm:pt modelId="{93311185-86D2-4152-B61F-576A01E5E0E6}" type="parTrans" cxnId="{6A87FCF4-0CE3-4DD0-861E-562E5B90A1CA}">
      <dgm:prSet/>
      <dgm:spPr/>
      <dgm:t>
        <a:bodyPr/>
        <a:lstStyle/>
        <a:p>
          <a:endParaRPr lang="en-US"/>
        </a:p>
      </dgm:t>
    </dgm:pt>
    <dgm:pt modelId="{F47E308E-CFBF-4FAD-8805-7980A7A5499F}" type="sibTrans" cxnId="{6A87FCF4-0CE3-4DD0-861E-562E5B90A1CA}">
      <dgm:prSet/>
      <dgm:spPr/>
      <dgm:t>
        <a:bodyPr/>
        <a:lstStyle/>
        <a:p>
          <a:endParaRPr lang="en-US"/>
        </a:p>
      </dgm:t>
    </dgm:pt>
    <dgm:pt modelId="{C492CB23-CD6F-48BD-84C9-38B89DC26FC3}">
      <dgm:prSet phldrT="[Text]"/>
      <dgm:spPr/>
      <dgm:t>
        <a:bodyPr/>
        <a:lstStyle/>
        <a:p>
          <a:r>
            <a:rPr lang="en-US" b="1" dirty="0" smtClean="0"/>
            <a:t>Relevance </a:t>
          </a:r>
          <a:r>
            <a:rPr lang="en-US" b="1" smtClean="0"/>
            <a:t>of monitoring</a:t>
          </a:r>
          <a:endParaRPr lang="en-US" b="1" dirty="0"/>
        </a:p>
      </dgm:t>
    </dgm:pt>
    <dgm:pt modelId="{36918BC1-EE7A-438E-B148-4424E33C446D}" type="parTrans" cxnId="{3E48F73C-CB68-4622-953D-428D9A7F1D86}">
      <dgm:prSet/>
      <dgm:spPr/>
      <dgm:t>
        <a:bodyPr/>
        <a:lstStyle/>
        <a:p>
          <a:endParaRPr lang="en-US"/>
        </a:p>
      </dgm:t>
    </dgm:pt>
    <dgm:pt modelId="{2F3D7B15-C073-4620-8F65-4637905F0F67}" type="sibTrans" cxnId="{3E48F73C-CB68-4622-953D-428D9A7F1D86}">
      <dgm:prSet/>
      <dgm:spPr/>
      <dgm:t>
        <a:bodyPr/>
        <a:lstStyle/>
        <a:p>
          <a:endParaRPr lang="en-US"/>
        </a:p>
      </dgm:t>
    </dgm:pt>
    <dgm:pt modelId="{B3FE2524-4FA3-4EC5-B060-7671D266E7CB}">
      <dgm:prSet phldrT="[Text]"/>
      <dgm:spPr/>
      <dgm:t>
        <a:bodyPr/>
        <a:lstStyle/>
        <a:p>
          <a:r>
            <a:rPr lang="en-US" b="1" dirty="0" smtClean="0"/>
            <a:t>Responsibilities for monitoring</a:t>
          </a:r>
          <a:endParaRPr lang="en-US" b="1" dirty="0"/>
        </a:p>
      </dgm:t>
    </dgm:pt>
    <dgm:pt modelId="{C65E64FE-7E23-448A-8869-3CF55EE37076}" type="parTrans" cxnId="{3739D298-D756-41C7-8BA1-59C65775D6B7}">
      <dgm:prSet/>
      <dgm:spPr/>
      <dgm:t>
        <a:bodyPr/>
        <a:lstStyle/>
        <a:p>
          <a:endParaRPr lang="en-US"/>
        </a:p>
      </dgm:t>
    </dgm:pt>
    <dgm:pt modelId="{C2875869-C3C0-4F59-854F-6A7D9010456B}" type="sibTrans" cxnId="{3739D298-D756-41C7-8BA1-59C65775D6B7}">
      <dgm:prSet/>
      <dgm:spPr/>
      <dgm:t>
        <a:bodyPr/>
        <a:lstStyle/>
        <a:p>
          <a:endParaRPr lang="en-US"/>
        </a:p>
      </dgm:t>
    </dgm:pt>
    <dgm:pt modelId="{39929E78-2767-4FB2-9798-04037A3E4435}" type="pres">
      <dgm:prSet presAssocID="{F2148008-964F-48BA-B21E-14E5355C2FC5}" presName="cycle" presStyleCnt="0">
        <dgm:presLayoutVars>
          <dgm:chMax val="1"/>
          <dgm:dir/>
          <dgm:animLvl val="ctr"/>
          <dgm:resizeHandles val="exact"/>
        </dgm:presLayoutVars>
      </dgm:prSet>
      <dgm:spPr/>
      <dgm:t>
        <a:bodyPr/>
        <a:lstStyle/>
        <a:p>
          <a:endParaRPr lang="en-US"/>
        </a:p>
      </dgm:t>
    </dgm:pt>
    <dgm:pt modelId="{DEB96F9F-9626-4350-8C78-6F878D67E49A}" type="pres">
      <dgm:prSet presAssocID="{9888AADB-81F2-4039-A4D2-B0A7770E03AA}" presName="centerShape" presStyleLbl="node0" presStyleIdx="0" presStyleCnt="1" custScaleX="126108" custScaleY="124071"/>
      <dgm:spPr/>
      <dgm:t>
        <a:bodyPr/>
        <a:lstStyle/>
        <a:p>
          <a:endParaRPr lang="en-US"/>
        </a:p>
      </dgm:t>
    </dgm:pt>
    <dgm:pt modelId="{0E769413-B29A-44CF-B884-6334FA16C5F2}" type="pres">
      <dgm:prSet presAssocID="{93311185-86D2-4152-B61F-576A01E5E0E6}" presName="Name9" presStyleLbl="parChTrans1D2" presStyleIdx="0" presStyleCnt="3"/>
      <dgm:spPr/>
      <dgm:t>
        <a:bodyPr/>
        <a:lstStyle/>
        <a:p>
          <a:endParaRPr lang="en-US"/>
        </a:p>
      </dgm:t>
    </dgm:pt>
    <dgm:pt modelId="{0BA7E24E-72B6-48EE-AA8A-F797DB46F0B1}" type="pres">
      <dgm:prSet presAssocID="{93311185-86D2-4152-B61F-576A01E5E0E6}" presName="connTx" presStyleLbl="parChTrans1D2" presStyleIdx="0" presStyleCnt="3"/>
      <dgm:spPr/>
      <dgm:t>
        <a:bodyPr/>
        <a:lstStyle/>
        <a:p>
          <a:endParaRPr lang="en-US"/>
        </a:p>
      </dgm:t>
    </dgm:pt>
    <dgm:pt modelId="{C2E5E940-5014-42F4-81FC-989849ECED46}" type="pres">
      <dgm:prSet presAssocID="{CDE3C6BB-0A6A-4427-AEBA-266AD70CE835}" presName="node" presStyleLbl="node1" presStyleIdx="0" presStyleCnt="3" custScaleX="120061">
        <dgm:presLayoutVars>
          <dgm:bulletEnabled val="1"/>
        </dgm:presLayoutVars>
      </dgm:prSet>
      <dgm:spPr/>
      <dgm:t>
        <a:bodyPr/>
        <a:lstStyle/>
        <a:p>
          <a:endParaRPr lang="en-US"/>
        </a:p>
      </dgm:t>
    </dgm:pt>
    <dgm:pt modelId="{FED794CD-1FF5-435A-830C-1336796907C6}" type="pres">
      <dgm:prSet presAssocID="{36918BC1-EE7A-438E-B148-4424E33C446D}" presName="Name9" presStyleLbl="parChTrans1D2" presStyleIdx="1" presStyleCnt="3"/>
      <dgm:spPr/>
      <dgm:t>
        <a:bodyPr/>
        <a:lstStyle/>
        <a:p>
          <a:endParaRPr lang="en-US"/>
        </a:p>
      </dgm:t>
    </dgm:pt>
    <dgm:pt modelId="{F15557AE-BF15-4346-830F-8A5F94315D64}" type="pres">
      <dgm:prSet presAssocID="{36918BC1-EE7A-438E-B148-4424E33C446D}" presName="connTx" presStyleLbl="parChTrans1D2" presStyleIdx="1" presStyleCnt="3"/>
      <dgm:spPr/>
      <dgm:t>
        <a:bodyPr/>
        <a:lstStyle/>
        <a:p>
          <a:endParaRPr lang="en-US"/>
        </a:p>
      </dgm:t>
    </dgm:pt>
    <dgm:pt modelId="{780BBD00-9B70-4EDB-942A-AADD8E6389DC}" type="pres">
      <dgm:prSet presAssocID="{C492CB23-CD6F-48BD-84C9-38B89DC26FC3}" presName="node" presStyleLbl="node1" presStyleIdx="1" presStyleCnt="3" custScaleX="120307">
        <dgm:presLayoutVars>
          <dgm:bulletEnabled val="1"/>
        </dgm:presLayoutVars>
      </dgm:prSet>
      <dgm:spPr/>
      <dgm:t>
        <a:bodyPr/>
        <a:lstStyle/>
        <a:p>
          <a:endParaRPr lang="en-US"/>
        </a:p>
      </dgm:t>
    </dgm:pt>
    <dgm:pt modelId="{AE2F3086-AFF0-46A5-930B-5D9BFFC728CB}" type="pres">
      <dgm:prSet presAssocID="{C65E64FE-7E23-448A-8869-3CF55EE37076}" presName="Name9" presStyleLbl="parChTrans1D2" presStyleIdx="2" presStyleCnt="3"/>
      <dgm:spPr/>
      <dgm:t>
        <a:bodyPr/>
        <a:lstStyle/>
        <a:p>
          <a:endParaRPr lang="en-US"/>
        </a:p>
      </dgm:t>
    </dgm:pt>
    <dgm:pt modelId="{5C595407-9596-42BD-BA5A-3379982C249F}" type="pres">
      <dgm:prSet presAssocID="{C65E64FE-7E23-448A-8869-3CF55EE37076}" presName="connTx" presStyleLbl="parChTrans1D2" presStyleIdx="2" presStyleCnt="3"/>
      <dgm:spPr/>
      <dgm:t>
        <a:bodyPr/>
        <a:lstStyle/>
        <a:p>
          <a:endParaRPr lang="en-US"/>
        </a:p>
      </dgm:t>
    </dgm:pt>
    <dgm:pt modelId="{E54ECC84-B589-4FCC-933A-588DF5CFB3D6}" type="pres">
      <dgm:prSet presAssocID="{B3FE2524-4FA3-4EC5-B060-7671D266E7CB}" presName="node" presStyleLbl="node1" presStyleIdx="2" presStyleCnt="3" custScaleX="118248">
        <dgm:presLayoutVars>
          <dgm:bulletEnabled val="1"/>
        </dgm:presLayoutVars>
      </dgm:prSet>
      <dgm:spPr/>
      <dgm:t>
        <a:bodyPr/>
        <a:lstStyle/>
        <a:p>
          <a:endParaRPr lang="en-US"/>
        </a:p>
      </dgm:t>
    </dgm:pt>
  </dgm:ptLst>
  <dgm:cxnLst>
    <dgm:cxn modelId="{07084A00-225F-44A3-8E51-3DDE13FADE9B}" srcId="{F2148008-964F-48BA-B21E-14E5355C2FC5}" destId="{9888AADB-81F2-4039-A4D2-B0A7770E03AA}" srcOrd="0" destOrd="0" parTransId="{6FA765A6-A091-427C-A1C6-E695DF79B925}" sibTransId="{708AF881-7F4E-4DB4-A8A0-90E50EB7BC9A}"/>
    <dgm:cxn modelId="{2568F80D-C4ED-4049-8FD2-745B9C9DA3C0}" type="presOf" srcId="{F2148008-964F-48BA-B21E-14E5355C2FC5}" destId="{39929E78-2767-4FB2-9798-04037A3E4435}" srcOrd="0" destOrd="0" presId="urn:microsoft.com/office/officeart/2005/8/layout/radial1"/>
    <dgm:cxn modelId="{47608472-7E28-4B2F-B252-3467ADE18F00}" type="presOf" srcId="{36918BC1-EE7A-438E-B148-4424E33C446D}" destId="{FED794CD-1FF5-435A-830C-1336796907C6}" srcOrd="0" destOrd="0" presId="urn:microsoft.com/office/officeart/2005/8/layout/radial1"/>
    <dgm:cxn modelId="{D11F889F-9B69-4FF7-A998-5480565FE803}" type="presOf" srcId="{9888AADB-81F2-4039-A4D2-B0A7770E03AA}" destId="{DEB96F9F-9626-4350-8C78-6F878D67E49A}" srcOrd="0" destOrd="0" presId="urn:microsoft.com/office/officeart/2005/8/layout/radial1"/>
    <dgm:cxn modelId="{08FE367F-5DE3-400D-942B-FE1661B055BF}" type="presOf" srcId="{93311185-86D2-4152-B61F-576A01E5E0E6}" destId="{0BA7E24E-72B6-48EE-AA8A-F797DB46F0B1}" srcOrd="1" destOrd="0" presId="urn:microsoft.com/office/officeart/2005/8/layout/radial1"/>
    <dgm:cxn modelId="{8DCA9AE1-172C-4E51-866E-65185F2F6624}" type="presOf" srcId="{C65E64FE-7E23-448A-8869-3CF55EE37076}" destId="{5C595407-9596-42BD-BA5A-3379982C249F}" srcOrd="1" destOrd="0" presId="urn:microsoft.com/office/officeart/2005/8/layout/radial1"/>
    <dgm:cxn modelId="{F3F68652-AD9E-426D-9075-C2DC33A30C1A}" type="presOf" srcId="{B3FE2524-4FA3-4EC5-B060-7671D266E7CB}" destId="{E54ECC84-B589-4FCC-933A-588DF5CFB3D6}" srcOrd="0" destOrd="0" presId="urn:microsoft.com/office/officeart/2005/8/layout/radial1"/>
    <dgm:cxn modelId="{EE6F5413-4EA0-424A-BD79-301CA278310D}" type="presOf" srcId="{36918BC1-EE7A-438E-B148-4424E33C446D}" destId="{F15557AE-BF15-4346-830F-8A5F94315D64}" srcOrd="1" destOrd="0" presId="urn:microsoft.com/office/officeart/2005/8/layout/radial1"/>
    <dgm:cxn modelId="{B378069C-426E-42CF-B743-2207DDA7B1E5}" type="presOf" srcId="{93311185-86D2-4152-B61F-576A01E5E0E6}" destId="{0E769413-B29A-44CF-B884-6334FA16C5F2}" srcOrd="0" destOrd="0" presId="urn:microsoft.com/office/officeart/2005/8/layout/radial1"/>
    <dgm:cxn modelId="{6A87FCF4-0CE3-4DD0-861E-562E5B90A1CA}" srcId="{9888AADB-81F2-4039-A4D2-B0A7770E03AA}" destId="{CDE3C6BB-0A6A-4427-AEBA-266AD70CE835}" srcOrd="0" destOrd="0" parTransId="{93311185-86D2-4152-B61F-576A01E5E0E6}" sibTransId="{F47E308E-CFBF-4FAD-8805-7980A7A5499F}"/>
    <dgm:cxn modelId="{BFED2950-433A-4AD3-B30D-A9CD9243853F}" type="presOf" srcId="{C65E64FE-7E23-448A-8869-3CF55EE37076}" destId="{AE2F3086-AFF0-46A5-930B-5D9BFFC728CB}" srcOrd="0" destOrd="0" presId="urn:microsoft.com/office/officeart/2005/8/layout/radial1"/>
    <dgm:cxn modelId="{3E48F73C-CB68-4622-953D-428D9A7F1D86}" srcId="{9888AADB-81F2-4039-A4D2-B0A7770E03AA}" destId="{C492CB23-CD6F-48BD-84C9-38B89DC26FC3}" srcOrd="1" destOrd="0" parTransId="{36918BC1-EE7A-438E-B148-4424E33C446D}" sibTransId="{2F3D7B15-C073-4620-8F65-4637905F0F67}"/>
    <dgm:cxn modelId="{3739D298-D756-41C7-8BA1-59C65775D6B7}" srcId="{9888AADB-81F2-4039-A4D2-B0A7770E03AA}" destId="{B3FE2524-4FA3-4EC5-B060-7671D266E7CB}" srcOrd="2" destOrd="0" parTransId="{C65E64FE-7E23-448A-8869-3CF55EE37076}" sibTransId="{C2875869-C3C0-4F59-854F-6A7D9010456B}"/>
    <dgm:cxn modelId="{B064F26A-7187-4A86-8A92-88F458D3F5FC}" type="presOf" srcId="{C492CB23-CD6F-48BD-84C9-38B89DC26FC3}" destId="{780BBD00-9B70-4EDB-942A-AADD8E6389DC}" srcOrd="0" destOrd="0" presId="urn:microsoft.com/office/officeart/2005/8/layout/radial1"/>
    <dgm:cxn modelId="{678376EF-7083-497D-803B-5431F46C16F4}" type="presOf" srcId="{CDE3C6BB-0A6A-4427-AEBA-266AD70CE835}" destId="{C2E5E940-5014-42F4-81FC-989849ECED46}" srcOrd="0" destOrd="0" presId="urn:microsoft.com/office/officeart/2005/8/layout/radial1"/>
    <dgm:cxn modelId="{D6747D99-96CD-4963-97FF-B2D6BA124204}" type="presParOf" srcId="{39929E78-2767-4FB2-9798-04037A3E4435}" destId="{DEB96F9F-9626-4350-8C78-6F878D67E49A}" srcOrd="0" destOrd="0" presId="urn:microsoft.com/office/officeart/2005/8/layout/radial1"/>
    <dgm:cxn modelId="{DF101EAB-A68D-408C-A8E5-EA1DE9B87457}" type="presParOf" srcId="{39929E78-2767-4FB2-9798-04037A3E4435}" destId="{0E769413-B29A-44CF-B884-6334FA16C5F2}" srcOrd="1" destOrd="0" presId="urn:microsoft.com/office/officeart/2005/8/layout/radial1"/>
    <dgm:cxn modelId="{E815AD0F-DEA6-4D34-A24E-A3F9E2BB3F21}" type="presParOf" srcId="{0E769413-B29A-44CF-B884-6334FA16C5F2}" destId="{0BA7E24E-72B6-48EE-AA8A-F797DB46F0B1}" srcOrd="0" destOrd="0" presId="urn:microsoft.com/office/officeart/2005/8/layout/radial1"/>
    <dgm:cxn modelId="{D299372A-877D-44DE-82DB-E577EBEA4F47}" type="presParOf" srcId="{39929E78-2767-4FB2-9798-04037A3E4435}" destId="{C2E5E940-5014-42F4-81FC-989849ECED46}" srcOrd="2" destOrd="0" presId="urn:microsoft.com/office/officeart/2005/8/layout/radial1"/>
    <dgm:cxn modelId="{A18E912E-5C01-40D1-83EE-5C06362C7335}" type="presParOf" srcId="{39929E78-2767-4FB2-9798-04037A3E4435}" destId="{FED794CD-1FF5-435A-830C-1336796907C6}" srcOrd="3" destOrd="0" presId="urn:microsoft.com/office/officeart/2005/8/layout/radial1"/>
    <dgm:cxn modelId="{BEC46289-AC7D-44A3-BDA1-22397CB9B2F3}" type="presParOf" srcId="{FED794CD-1FF5-435A-830C-1336796907C6}" destId="{F15557AE-BF15-4346-830F-8A5F94315D64}" srcOrd="0" destOrd="0" presId="urn:microsoft.com/office/officeart/2005/8/layout/radial1"/>
    <dgm:cxn modelId="{BE277A31-ED08-43DE-87C7-790537E4E8B8}" type="presParOf" srcId="{39929E78-2767-4FB2-9798-04037A3E4435}" destId="{780BBD00-9B70-4EDB-942A-AADD8E6389DC}" srcOrd="4" destOrd="0" presId="urn:microsoft.com/office/officeart/2005/8/layout/radial1"/>
    <dgm:cxn modelId="{F0BE08EA-429F-413A-8C7D-695E74EC4AAC}" type="presParOf" srcId="{39929E78-2767-4FB2-9798-04037A3E4435}" destId="{AE2F3086-AFF0-46A5-930B-5D9BFFC728CB}" srcOrd="5" destOrd="0" presId="urn:microsoft.com/office/officeart/2005/8/layout/radial1"/>
    <dgm:cxn modelId="{59F33FD0-20BD-4675-8E72-17BFF8317100}" type="presParOf" srcId="{AE2F3086-AFF0-46A5-930B-5D9BFFC728CB}" destId="{5C595407-9596-42BD-BA5A-3379982C249F}" srcOrd="0" destOrd="0" presId="urn:microsoft.com/office/officeart/2005/8/layout/radial1"/>
    <dgm:cxn modelId="{C3BE70E5-1324-40BF-A5D6-9C401B0E42FB}" type="presParOf" srcId="{39929E78-2767-4FB2-9798-04037A3E4435}" destId="{E54ECC84-B589-4FCC-933A-588DF5CFB3D6}" srcOrd="6" destOrd="0" presId="urn:microsoft.com/office/officeart/2005/8/layout/radia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C6D8F-ED0F-450E-9E25-7F7FD6682F6D}" type="datetimeFigureOut">
              <a:rPr lang="en-US" smtClean="0"/>
              <a:pPr/>
              <a:t>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D861F-48BF-4191-8208-3FFF5AC094BC}" type="slidenum">
              <a:rPr lang="en-US" smtClean="0"/>
              <a:pPr/>
              <a:t>‹#›</a:t>
            </a:fld>
            <a:endParaRPr lang="en-US"/>
          </a:p>
        </p:txBody>
      </p:sp>
    </p:spTree>
    <p:extLst>
      <p:ext uri="{BB962C8B-B14F-4D97-AF65-F5344CB8AC3E}">
        <p14:creationId xmlns="" xmlns:p14="http://schemas.microsoft.com/office/powerpoint/2010/main" val="3939793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BD861F-48BF-4191-8208-3FFF5AC094B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Overall, the summary of the current state of the Malawi food security project’s monitoring system is presented</a:t>
            </a:r>
            <a:r>
              <a:rPr lang="en-US" b="0" baseline="0" dirty="0" smtClean="0"/>
              <a:t> here. Lots of positives, but some important challenges remaining too.</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Upside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Building on the initial SMILER coaching workshop, the M&amp;E team have done a pretty g</a:t>
            </a:r>
            <a:r>
              <a:rPr lang="en-US" dirty="0" smtClean="0"/>
              <a:t>ood job – the basic M&amp;E architecture is in place</a:t>
            </a:r>
            <a:r>
              <a:rPr lang="en-US" baseline="0" dirty="0" smtClean="0"/>
              <a:t> and there are aspects of it that are operating well.</a:t>
            </a:r>
            <a:endParaRPr lang="en-US" dirty="0" smtClean="0"/>
          </a:p>
          <a:p>
            <a:endParaRPr lang="en-US" dirty="0" smtClean="0"/>
          </a:p>
          <a:p>
            <a:r>
              <a:rPr lang="en-US" b="1" dirty="0" smtClean="0"/>
              <a:t>Downside</a:t>
            </a:r>
          </a:p>
          <a:p>
            <a:r>
              <a:rPr lang="en-US" dirty="0" smtClean="0"/>
              <a:t>These</a:t>
            </a:r>
            <a:r>
              <a:rPr lang="en-US" baseline="0" dirty="0" smtClean="0"/>
              <a:t> are some of the findings in the Data Quality Assessments. There are some not insignificant challenges to the M&amp;E system that need to be addressed.</a:t>
            </a:r>
          </a:p>
          <a:p>
            <a:endParaRPr lang="en-US" baseline="0" dirty="0" smtClean="0"/>
          </a:p>
          <a:p>
            <a:r>
              <a:rPr lang="en-US" baseline="0" dirty="0" smtClean="0"/>
              <a:t>Overall there is a system, but there exist challenges in implementing it. </a:t>
            </a:r>
          </a:p>
        </p:txBody>
      </p:sp>
      <p:sp>
        <p:nvSpPr>
          <p:cNvPr id="4" name="Slide Number Placeholder 3"/>
          <p:cNvSpPr>
            <a:spLocks noGrp="1"/>
          </p:cNvSpPr>
          <p:nvPr>
            <p:ph type="sldNum" sz="quarter" idx="10"/>
          </p:nvPr>
        </p:nvSpPr>
        <p:spPr/>
        <p:txBody>
          <a:bodyPr/>
          <a:lstStyle/>
          <a:p>
            <a:fld id="{B9BD861F-48BF-4191-8208-3FFF5AC094B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Finally, we turn</a:t>
            </a:r>
            <a:r>
              <a:rPr lang="en-US" sz="1000" b="0" kern="1200" baseline="0" dirty="0" smtClean="0">
                <a:solidFill>
                  <a:schemeClr val="tx1"/>
                </a:solidFill>
                <a:latin typeface="+mn-lt"/>
                <a:ea typeface="+mn-ea"/>
                <a:cs typeface="+mn-cs"/>
              </a:rPr>
              <a:t> our attention to s</a:t>
            </a:r>
            <a:r>
              <a:rPr lang="en-US" sz="1000" b="0" baseline="0" dirty="0" smtClean="0">
                <a:latin typeface="+mn-lt"/>
              </a:rPr>
              <a:t>ome other real-world challenges facing monitoring that is </a:t>
            </a:r>
            <a:r>
              <a:rPr lang="en-US" sz="1000" baseline="0" dirty="0" smtClean="0">
                <a:latin typeface="+mn-lt"/>
              </a:rPr>
              <a:t>undertaken in this kind of complex ecology.</a:t>
            </a:r>
            <a:endParaRPr lang="en-US" sz="10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1"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baseline="0" dirty="0" smtClean="0">
                <a:solidFill>
                  <a:schemeClr val="tx1"/>
                </a:solidFill>
                <a:latin typeface="+mn-lt"/>
                <a:ea typeface="+mn-ea"/>
                <a:cs typeface="+mn-cs"/>
              </a:rPr>
              <a:t>Relationships that support monitoring</a:t>
            </a:r>
            <a:r>
              <a:rPr lang="en-US" sz="1000" kern="1200" baseline="0" dirty="0" smtClean="0">
                <a:solidFill>
                  <a:schemeClr val="tx1"/>
                </a:solidFill>
                <a:latin typeface="+mn-lt"/>
                <a:ea typeface="+mn-ea"/>
                <a:cs typeface="+mn-cs"/>
              </a:rPr>
              <a:t>: These need to be established in  a</a:t>
            </a:r>
            <a:r>
              <a:rPr lang="en-US" sz="1000" b="0" kern="1200" baseline="0" dirty="0" smtClean="0">
                <a:solidFill>
                  <a:schemeClr val="tx1"/>
                </a:solidFill>
                <a:latin typeface="+mn-lt"/>
                <a:ea typeface="+mn-ea"/>
                <a:cs typeface="+mn-cs"/>
              </a:rPr>
              <a:t> nascent program. Yet staff turnover is hugely disruptive, and the problem is exacerbated if there is a lengthy hiatus in installing replacement staff. In the case of the Malawi project, t</a:t>
            </a:r>
            <a:r>
              <a:rPr lang="en-US" sz="1000" b="0" kern="1200" dirty="0" smtClean="0">
                <a:solidFill>
                  <a:schemeClr val="tx1"/>
                </a:solidFill>
                <a:latin typeface="+mn-lt"/>
                <a:ea typeface="+mn-ea"/>
                <a:cs typeface="+mn-cs"/>
              </a:rPr>
              <a:t>here were significant changes in key management and M&amp;E staff during the project’s first two years. </a:t>
            </a:r>
            <a:r>
              <a:rPr lang="en-US" sz="1000" kern="1200" dirty="0" smtClean="0">
                <a:solidFill>
                  <a:schemeClr val="tx1"/>
                </a:solidFill>
                <a:latin typeface="+mn-lt"/>
                <a:ea typeface="+mn-ea"/>
                <a:cs typeface="+mn-cs"/>
              </a:rPr>
              <a:t>As with a </a:t>
            </a:r>
            <a:r>
              <a:rPr lang="en-US" sz="1000" kern="1200" baseline="0" dirty="0" smtClean="0">
                <a:solidFill>
                  <a:schemeClr val="tx1"/>
                </a:solidFill>
                <a:latin typeface="+mn-lt"/>
                <a:ea typeface="+mn-ea"/>
                <a:cs typeface="+mn-cs"/>
              </a:rPr>
              <a:t>three-legged race, it is very hard to get going and make sustained progress! S</a:t>
            </a:r>
            <a:r>
              <a:rPr lang="en-US" sz="1000" kern="1200" dirty="0" smtClean="0">
                <a:solidFill>
                  <a:schemeClr val="tx1"/>
                </a:solidFill>
                <a:latin typeface="+mn-lt"/>
                <a:ea typeface="+mn-ea"/>
                <a:cs typeface="+mn-cs"/>
              </a:rPr>
              <a:t>uch transitions are never easy for any project but was particularly challenging for this large</a:t>
            </a:r>
            <a:r>
              <a:rPr lang="en-US" sz="1000" kern="1200" baseline="0" dirty="0" smtClean="0">
                <a:solidFill>
                  <a:schemeClr val="tx1"/>
                </a:solidFill>
                <a:latin typeface="+mn-lt"/>
                <a:ea typeface="+mn-ea"/>
                <a:cs typeface="+mn-cs"/>
              </a:rPr>
              <a:t> project in Malawi. H</a:t>
            </a:r>
            <a:r>
              <a:rPr lang="en-US" sz="1000" kern="1200" dirty="0" smtClean="0">
                <a:solidFill>
                  <a:schemeClr val="tx1"/>
                </a:solidFill>
                <a:latin typeface="+mn-lt"/>
                <a:ea typeface="+mn-ea"/>
                <a:cs typeface="+mn-cs"/>
              </a:rPr>
              <a:t>andover of materials and work priorities are more challenging when there is a gap in time between the departure of one staff and the arrival of the replacement.</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In the case of M&amp;E, the SMILER files were handed over and used, but the new team walked into the on-going M&amp;E challenges and set their own priorities accordingly.  </a:t>
            </a:r>
          </a:p>
          <a:p>
            <a:endParaRPr lang="en-US" sz="10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In addition to the changes in management and M&amp;E staff, the Technical Advisers, key to the M&amp;E system, also underwent changes. Of the seven Advisers interviewed for this learning exercise, only one has been with the project since the beginning, and one position is currently vacant, but four people previously held that position. In addition to changes at management</a:t>
            </a:r>
            <a:r>
              <a:rPr lang="en-US" sz="1000" kern="1200" baseline="0" dirty="0" smtClean="0">
                <a:solidFill>
                  <a:schemeClr val="tx1"/>
                </a:solidFill>
                <a:latin typeface="+mn-lt"/>
                <a:ea typeface="+mn-ea"/>
                <a:cs typeface="+mn-cs"/>
              </a:rPr>
              <a:t> HQ</a:t>
            </a:r>
            <a:r>
              <a:rPr lang="en-US" sz="1000" kern="1200" dirty="0" smtClean="0">
                <a:solidFill>
                  <a:schemeClr val="tx1"/>
                </a:solidFill>
                <a:latin typeface="+mn-lt"/>
                <a:ea typeface="+mn-ea"/>
                <a:cs typeface="+mn-cs"/>
              </a:rPr>
              <a:t>, the PVOs all experienced staff turnover:</a:t>
            </a:r>
            <a:r>
              <a:rPr lang="en-US" sz="1000" kern="1200" baseline="0" dirty="0" smtClean="0">
                <a:solidFill>
                  <a:schemeClr val="tx1"/>
                </a:solidFill>
                <a:latin typeface="+mn-lt"/>
                <a:ea typeface="+mn-ea"/>
                <a:cs typeface="+mn-cs"/>
              </a:rPr>
              <a:t> only two M&amp;E officers still remain from project start-up.</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latin typeface="+mn-lt"/>
                <a:ea typeface="+mn-ea"/>
                <a:cs typeface="+mn-cs"/>
              </a:rPr>
              <a:t>Responsibilities for monitoring:</a:t>
            </a:r>
            <a:r>
              <a:rPr lang="en-US" sz="1000" kern="1200" dirty="0" smtClean="0">
                <a:solidFill>
                  <a:schemeClr val="tx1"/>
                </a:solidFill>
                <a:latin typeface="+mn-lt"/>
                <a:ea typeface="+mn-ea"/>
                <a:cs typeface="+mn-cs"/>
              </a:rPr>
              <a:t> T</a:t>
            </a:r>
            <a:r>
              <a:rPr lang="en-US" sz="1000" b="0" kern="1200" baseline="0" dirty="0" smtClean="0">
                <a:solidFill>
                  <a:schemeClr val="tx1"/>
                </a:solidFill>
                <a:latin typeface="+mn-lt"/>
                <a:ea typeface="+mn-ea"/>
                <a:cs typeface="+mn-cs"/>
              </a:rPr>
              <a:t>he start-up period for these projects is, by definition, very turbulent. Staff arrive at different times, and clearly don’t know the details of the program making it harder to establish a utilization-focused monitoring system in the early period. The asynchronous timing for on-boarding staff often means that new staff take responsibility for setting up their own ‘parallel’ s</a:t>
            </a:r>
            <a:r>
              <a:rPr lang="en-US" sz="1000" kern="1200" baseline="0" dirty="0" smtClean="0">
                <a:solidFill>
                  <a:schemeClr val="tx1"/>
                </a:solidFill>
                <a:latin typeface="+mn-lt"/>
                <a:ea typeface="+mn-ea"/>
                <a:cs typeface="+mn-cs"/>
              </a:rPr>
              <a:t>ystems in the absence of a project system. It can be enormously challenging at the start to reign in these systems once established.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In</a:t>
            </a:r>
            <a:r>
              <a:rPr lang="en-US" sz="1000" kern="1200" baseline="0" dirty="0" smtClean="0">
                <a:solidFill>
                  <a:schemeClr val="tx1"/>
                </a:solidFill>
                <a:latin typeface="+mn-lt"/>
                <a:ea typeface="+mn-ea"/>
                <a:cs typeface="+mn-cs"/>
              </a:rPr>
              <a:t> the case of the Malawi project, it has not always been clear what is the role and authority of the M&amp;E Steering Group. Finally, all too often t</a:t>
            </a:r>
            <a:r>
              <a:rPr lang="en-US" sz="1000" kern="1200" dirty="0" smtClean="0">
                <a:solidFill>
                  <a:schemeClr val="tx1"/>
                </a:solidFill>
                <a:latin typeface="+mn-lt"/>
                <a:ea typeface="+mn-ea"/>
                <a:cs typeface="+mn-cs"/>
              </a:rPr>
              <a:t>he M&amp;E system is founded</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on unpaid, often low-literate</a:t>
            </a:r>
            <a:r>
              <a:rPr lang="en-US" sz="1000" kern="1200" baseline="0" dirty="0" smtClean="0">
                <a:solidFill>
                  <a:schemeClr val="tx1"/>
                </a:solidFill>
                <a:latin typeface="+mn-lt"/>
                <a:ea typeface="+mn-ea"/>
                <a:cs typeface="+mn-cs"/>
              </a:rPr>
              <a:t> </a:t>
            </a:r>
            <a:r>
              <a:rPr lang="en-US" sz="1000" kern="1200" dirty="0" smtClean="0">
                <a:solidFill>
                  <a:schemeClr val="tx1"/>
                </a:solidFill>
                <a:latin typeface="+mn-lt"/>
                <a:ea typeface="+mn-ea"/>
                <a:cs typeface="+mn-cs"/>
              </a:rPr>
              <a:t>volunteers who are irregularly supervised and who may struggle to get even basic stationary items. There were</a:t>
            </a:r>
            <a:r>
              <a:rPr lang="en-US" sz="1000" kern="1200" baseline="0" dirty="0" smtClean="0">
                <a:solidFill>
                  <a:schemeClr val="tx1"/>
                </a:solidFill>
                <a:latin typeface="+mn-lt"/>
                <a:ea typeface="+mn-ea"/>
                <a:cs typeface="+mn-cs"/>
              </a:rPr>
              <a:t> some examples of excellent volunteers doing a really great job in engaging with communities in monitoring, but we ask a lot of such folk.</a:t>
            </a:r>
            <a:endParaRPr lang="en-US" sz="1000" kern="1200" dirty="0" smtClean="0">
              <a:solidFill>
                <a:schemeClr val="tx1"/>
              </a:solidFill>
              <a:latin typeface="+mn-lt"/>
              <a:ea typeface="+mn-ea"/>
              <a:cs typeface="+mn-cs"/>
            </a:endParaRPr>
          </a:p>
          <a:p>
            <a:r>
              <a:rPr lang="en-US" sz="1000" kern="1200" dirty="0" smtClean="0">
                <a:solidFill>
                  <a:schemeClr val="tx1"/>
                </a:solidFill>
                <a:latin typeface="+mn-lt"/>
                <a:ea typeface="+mn-ea"/>
                <a:cs typeface="+mn-cs"/>
              </a:rPr>
              <a:t> </a:t>
            </a:r>
          </a:p>
          <a:p>
            <a:pPr lvl="0"/>
            <a:r>
              <a:rPr lang="en-US" sz="1000" b="1" kern="1200" dirty="0" smtClean="0">
                <a:solidFill>
                  <a:schemeClr val="tx1"/>
                </a:solidFill>
                <a:latin typeface="+mn-lt"/>
                <a:ea typeface="+mn-ea"/>
                <a:cs typeface="+mn-cs"/>
              </a:rPr>
              <a:t>Relevance of monitoring system: </a:t>
            </a:r>
            <a:r>
              <a:rPr lang="en-US" sz="1000" b="0" kern="1200" dirty="0" smtClean="0">
                <a:solidFill>
                  <a:schemeClr val="tx1"/>
                </a:solidFill>
                <a:latin typeface="+mn-lt"/>
                <a:ea typeface="+mn-ea"/>
                <a:cs typeface="+mn-cs"/>
              </a:rPr>
              <a:t>Relevant to whom? </a:t>
            </a:r>
            <a:r>
              <a:rPr lang="en-US" sz="1000" b="0" kern="1200" baseline="0" dirty="0" smtClean="0">
                <a:solidFill>
                  <a:schemeClr val="tx1"/>
                </a:solidFill>
                <a:latin typeface="+mn-lt"/>
                <a:ea typeface="+mn-ea"/>
                <a:cs typeface="+mn-cs"/>
              </a:rPr>
              <a:t>The monitoring system needs to be of relevance and use to all stakeholders. In the drive to get monitoring and reporting systems to donors in place, meaningful community involvement can all too easily get squeezed. </a:t>
            </a:r>
            <a:r>
              <a:rPr lang="en-US" sz="1000" b="0" kern="1200" dirty="0" smtClean="0">
                <a:solidFill>
                  <a:schemeClr val="tx1"/>
                </a:solidFill>
                <a:latin typeface="+mn-lt"/>
                <a:ea typeface="+mn-ea"/>
                <a:cs typeface="+mn-cs"/>
              </a:rPr>
              <a:t>In Malawi, they have recognized this is an issue and they are taking steps to rebalance accordingly</a:t>
            </a:r>
            <a:r>
              <a:rPr lang="en-US" sz="1000" b="0" kern="1200" baseline="0" dirty="0" smtClean="0">
                <a:solidFill>
                  <a:schemeClr val="tx1"/>
                </a:solidFill>
                <a:latin typeface="+mn-lt"/>
                <a:ea typeface="+mn-ea"/>
                <a:cs typeface="+mn-cs"/>
              </a:rPr>
              <a:t>.</a:t>
            </a:r>
            <a:endParaRPr lang="en-US" sz="1000" b="0" kern="1200" dirty="0" smtClean="0">
              <a:solidFill>
                <a:schemeClr val="tx1"/>
              </a:solidFill>
              <a:latin typeface="+mn-lt"/>
              <a:ea typeface="+mn-ea"/>
              <a:cs typeface="+mn-cs"/>
            </a:endParaRPr>
          </a:p>
          <a:p>
            <a:pPr lvl="0"/>
            <a:endParaRPr lang="en-US" sz="1000" kern="1200" dirty="0" smtClean="0">
              <a:solidFill>
                <a:schemeClr val="tx1"/>
              </a:solidFill>
              <a:latin typeface="+mn-lt"/>
              <a:ea typeface="+mn-ea"/>
              <a:cs typeface="+mn-cs"/>
            </a:endParaRPr>
          </a:p>
          <a:p>
            <a:pPr lvl="0"/>
            <a:endParaRPr lang="en-US" sz="10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BD861F-48BF-4191-8208-3FFF5AC094B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85800" lvl="1" indent="-228600">
              <a:buAutoNum type="arabicPeriod"/>
            </a:pPr>
            <a:r>
              <a:rPr lang="en-US" baseline="0" dirty="0" smtClean="0"/>
              <a:t>Make sure monitoring is evaluative monitoring, not bean counting only. Build a culture of evaluative thinking – there is an excellent AEA365 entry on this by Jane Buckley and Tom Archibald from the Cornell Office for Research on Evaluation.</a:t>
            </a:r>
          </a:p>
          <a:p>
            <a:pPr marL="685800" lvl="1" indent="-228600">
              <a:buAutoNum type="arabicPeriod"/>
            </a:pPr>
            <a:r>
              <a:rPr lang="en-US" dirty="0" smtClean="0"/>
              <a:t>Notwithstanding</a:t>
            </a:r>
            <a:r>
              <a:rPr lang="en-US" baseline="0" dirty="0" smtClean="0"/>
              <a:t> the challenges that I’ve indicated, SMILER remains an invaluable tool. Complexity necessitates such tools.</a:t>
            </a:r>
          </a:p>
          <a:p>
            <a:pPr marL="685800" lvl="1" indent="-228600">
              <a:buAutoNum type="arabicPeriod"/>
            </a:pPr>
            <a:r>
              <a:rPr lang="en-US" dirty="0" smtClean="0"/>
              <a:t>Need</a:t>
            </a:r>
            <a:r>
              <a:rPr lang="en-US" baseline="0" dirty="0" smtClean="0"/>
              <a:t> high level skills in all sorts of other areas to ensure monitoring is undertaken in a coordinated, collaborative and supported manner.</a:t>
            </a:r>
          </a:p>
          <a:p>
            <a:pPr marL="685800" lvl="1" indent="-228600">
              <a:buAutoNum type="arabicPeriod"/>
            </a:pPr>
            <a:r>
              <a:rPr lang="en-US" baseline="0" dirty="0" smtClean="0"/>
              <a:t>The issue of staff turnover is unlikely to go away, so SMILER uses the M&amp;E Working/Steering Group and the M&amp;E Operating Manual in an attempt to establish continuity and as one of potentially many ways to navigate complexity.</a:t>
            </a:r>
            <a:endParaRPr lang="en-US" dirty="0" smtClean="0"/>
          </a:p>
          <a:p>
            <a:pPr lvl="1"/>
            <a:r>
              <a:rPr lang="en-US" dirty="0" smtClean="0"/>
              <a:t>5. Periodic monitoring system ‘check-ins’ as per EARO.</a:t>
            </a:r>
            <a:endParaRPr lang="en-US" baseline="0" dirty="0" smtClean="0"/>
          </a:p>
        </p:txBody>
      </p:sp>
      <p:sp>
        <p:nvSpPr>
          <p:cNvPr id="4" name="Slide Number Placeholder 3"/>
          <p:cNvSpPr>
            <a:spLocks noGrp="1"/>
          </p:cNvSpPr>
          <p:nvPr>
            <p:ph type="sldNum" sz="quarter" idx="10"/>
          </p:nvPr>
        </p:nvSpPr>
        <p:spPr/>
        <p:txBody>
          <a:bodyPr/>
          <a:lstStyle/>
          <a:p>
            <a:fld id="{B9BD861F-48BF-4191-8208-3FFF5AC094BC}"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latin typeface="+mj-lt"/>
              </a:rPr>
              <a:t>In contrast</a:t>
            </a:r>
            <a:r>
              <a:rPr lang="en-US" sz="1000" b="0" baseline="0" dirty="0" smtClean="0">
                <a:latin typeface="+mj-lt"/>
              </a:rPr>
              <a:t> to Alice’s focus on evaluation, </a:t>
            </a:r>
            <a:r>
              <a:rPr lang="en-US" sz="1000" b="0" dirty="0" smtClean="0">
                <a:latin typeface="+mj-lt"/>
              </a:rPr>
              <a:t>I shall be looking</a:t>
            </a:r>
            <a:r>
              <a:rPr lang="en-US" sz="1000" b="0" baseline="0" dirty="0" smtClean="0">
                <a:latin typeface="+mj-lt"/>
              </a:rPr>
              <a:t> at monitoring</a:t>
            </a:r>
            <a:r>
              <a:rPr lang="en-US" sz="1000" b="0" dirty="0" smtClean="0">
                <a:latin typeface="+mj-lt"/>
              </a:rPr>
              <a:t>.</a:t>
            </a:r>
          </a:p>
          <a:p>
            <a:endParaRPr lang="en-US" sz="1000" dirty="0" smtClean="0">
              <a:latin typeface="+mj-lt"/>
            </a:endParaRPr>
          </a:p>
          <a:p>
            <a:r>
              <a:rPr lang="en-US" sz="1000" b="1" dirty="0" smtClean="0">
                <a:latin typeface="+mj-lt"/>
                <a:cs typeface="Times New Roman" pitchFamily="18" charset="0"/>
              </a:rPr>
              <a:t>Why monitoring? </a:t>
            </a:r>
            <a:r>
              <a:rPr lang="en-US" sz="1000" dirty="0" smtClean="0">
                <a:latin typeface="+mj-lt"/>
                <a:cs typeface="Times New Roman" pitchFamily="18" charset="0"/>
              </a:rPr>
              <a:t>At CRS we initially invested much time in strengthening staff capacity to produce good project designs that would</a:t>
            </a:r>
            <a:r>
              <a:rPr lang="en-US" sz="1000" baseline="0" dirty="0" smtClean="0">
                <a:latin typeface="+mj-lt"/>
                <a:cs typeface="Times New Roman" pitchFamily="18" charset="0"/>
              </a:rPr>
              <a:t> </a:t>
            </a:r>
            <a:r>
              <a:rPr lang="en-US" sz="1000" dirty="0" smtClean="0">
                <a:latin typeface="+mj-lt"/>
                <a:cs typeface="Times New Roman" pitchFamily="18" charset="0"/>
              </a:rPr>
              <a:t>facilitate M&amp;E. There remained, however, variable quality in our project reporting that in turn reflected a disconnection between the M&amp;E plans articulated in project proposals and their subsequent implementation. Unsurprisingly, this </a:t>
            </a:r>
            <a:r>
              <a:rPr lang="en-US" sz="1000" baseline="0" dirty="0" smtClean="0">
                <a:latin typeface="+mj-lt"/>
                <a:cs typeface="Times New Roman" pitchFamily="18" charset="0"/>
              </a:rPr>
              <a:t>made it hard for p</a:t>
            </a:r>
            <a:r>
              <a:rPr lang="en-US" sz="1000" dirty="0" smtClean="0">
                <a:latin typeface="+mj-lt"/>
                <a:cs typeface="Times New Roman" pitchFamily="18" charset="0"/>
              </a:rPr>
              <a:t>rojects to deliver what</a:t>
            </a:r>
            <a:r>
              <a:rPr lang="en-US" sz="1000" baseline="0" dirty="0" smtClean="0">
                <a:latin typeface="+mj-lt"/>
                <a:cs typeface="Times New Roman" pitchFamily="18" charset="0"/>
              </a:rPr>
              <a:t> they had promised. It seemed to us that sandwiched between the creative excitement of project design and the lure of evaluations, project monitoring was very much the ‘poor relation’.</a:t>
            </a:r>
            <a:endParaRPr lang="en-US" sz="1000" dirty="0" smtClean="0">
              <a:latin typeface="+mj-lt"/>
              <a:cs typeface="Times New Roman" pitchFamily="18" charset="0"/>
            </a:endParaRPr>
          </a:p>
          <a:p>
            <a:endParaRPr lang="en-US" sz="1000" dirty="0" smtClean="0">
              <a:latin typeface="+mj-lt"/>
              <a:cs typeface="Times New Roman" pitchFamily="18" charset="0"/>
            </a:endParaRPr>
          </a:p>
          <a:p>
            <a:r>
              <a:rPr lang="en-US" sz="1000" dirty="0" smtClean="0">
                <a:latin typeface="+mj-lt"/>
              </a:rPr>
              <a:t>In a messy operating environment – or ‘complex ecology’ – when so much is happening </a:t>
            </a:r>
            <a:r>
              <a:rPr lang="en-US" sz="1000" baseline="0" dirty="0" smtClean="0">
                <a:latin typeface="+mj-lt"/>
              </a:rPr>
              <a:t>in between the periodic evaluations</a:t>
            </a:r>
            <a:r>
              <a:rPr lang="en-US" sz="1000" dirty="0" smtClean="0">
                <a:latin typeface="+mj-lt"/>
              </a:rPr>
              <a:t>, good, reflective</a:t>
            </a:r>
            <a:r>
              <a:rPr lang="en-US" sz="1000" baseline="0" dirty="0" smtClean="0">
                <a:latin typeface="+mj-lt"/>
              </a:rPr>
              <a:t> </a:t>
            </a:r>
            <a:r>
              <a:rPr lang="en-US" sz="1000" dirty="0" smtClean="0">
                <a:latin typeface="+mj-lt"/>
              </a:rPr>
              <a:t>monitoring data that is more than just bean counting becomes important because it improves the </a:t>
            </a:r>
            <a:r>
              <a:rPr lang="en-US" sz="1000" baseline="0" dirty="0" smtClean="0">
                <a:latin typeface="+mj-lt"/>
              </a:rPr>
              <a:t>potential to contribute to both learning and adaptation.</a:t>
            </a:r>
          </a:p>
          <a:p>
            <a:endParaRPr lang="en-US" sz="1000" baseline="0" dirty="0" smtClean="0">
              <a:latin typeface="+mj-lt"/>
            </a:endParaRPr>
          </a:p>
          <a:p>
            <a:r>
              <a:rPr lang="en-US" sz="1000" baseline="0" dirty="0" smtClean="0">
                <a:latin typeface="+mj-lt"/>
              </a:rPr>
              <a:t>I read recently that in the 1970s when Henry Kissinger met Chou En-Lai over dinner Kissinger asked him what he thought had been the impact of the French Revolution. Chou En-Lai’s rather droll response was that it was too early to say! So, a lot can happen </a:t>
            </a:r>
            <a:r>
              <a:rPr lang="en-US" sz="1000" kern="1200" baseline="0" dirty="0" smtClean="0">
                <a:solidFill>
                  <a:schemeClr val="tx1"/>
                </a:solidFill>
                <a:latin typeface="+mn-lt"/>
                <a:ea typeface="+mn-ea"/>
                <a:cs typeface="+mn-cs"/>
              </a:rPr>
              <a:t>before projects get to assessing their impact. </a:t>
            </a:r>
            <a:endParaRPr lang="en-US" sz="1000" baseline="0" dirty="0" smtClean="0">
              <a:latin typeface="+mj-lt"/>
            </a:endParaRPr>
          </a:p>
          <a:p>
            <a:endParaRPr lang="en-US" sz="1000" baseline="0" dirty="0" smtClean="0">
              <a:latin typeface="+mj-lt"/>
            </a:endParaRPr>
          </a:p>
          <a:p>
            <a:r>
              <a:rPr lang="en-US" sz="1000" baseline="0" dirty="0" smtClean="0">
                <a:latin typeface="+mj-lt"/>
              </a:rPr>
              <a:t>Our feeling is that, if done well, monitoring can ensure…</a:t>
            </a:r>
          </a:p>
          <a:p>
            <a:pPr marL="232943" indent="-232943">
              <a:buAutoNum type="arabicPeriod"/>
            </a:pPr>
            <a:r>
              <a:rPr lang="en-US" sz="1000" baseline="0" dirty="0" smtClean="0">
                <a:latin typeface="+mj-lt"/>
              </a:rPr>
              <a:t>Project participants have a greater opportunity to have their voices heard more regularly, and have access to information that they find helpful</a:t>
            </a:r>
          </a:p>
          <a:p>
            <a:pPr marL="232943" indent="-232943">
              <a:buAutoNum type="arabicPeriod"/>
            </a:pPr>
            <a:r>
              <a:rPr lang="en-US" sz="1000" baseline="0" dirty="0" smtClean="0">
                <a:latin typeface="+mj-lt"/>
              </a:rPr>
              <a:t>At each level of operation – service delivery through project management – staff engage with data and information to strengthen their own work</a:t>
            </a:r>
          </a:p>
          <a:p>
            <a:pPr marL="232943" indent="-232943">
              <a:buAutoNum type="arabicPeriod"/>
            </a:pPr>
            <a:r>
              <a:rPr lang="en-US" sz="1000" baseline="0" dirty="0" smtClean="0">
                <a:latin typeface="+mj-lt"/>
              </a:rPr>
              <a:t>Other users of the information (e.g. donors) are presented with the evidence to enable decisions in response to requests for course alterations</a:t>
            </a:r>
          </a:p>
          <a:p>
            <a:pPr marL="232943" indent="-232943">
              <a:buAutoNum type="arabicPeriod"/>
            </a:pPr>
            <a:r>
              <a:rPr lang="en-US" sz="1000" baseline="0" dirty="0" smtClean="0">
                <a:latin typeface="+mj-lt"/>
              </a:rPr>
              <a:t>On-going learning feeds into evaluations</a:t>
            </a:r>
          </a:p>
          <a:p>
            <a:pPr marL="232943" indent="-232943">
              <a:buAutoNum type="arabicPeriod"/>
            </a:pPr>
            <a:endParaRPr lang="en-US" sz="1000" baseline="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j-lt"/>
                <a:ea typeface="+mn-ea"/>
                <a:cs typeface="+mn-cs"/>
              </a:rPr>
              <a:t>Yet as we turned to give it more attention there seemed very few manuals that detailed the nitty-gritty task of setting up a project monitoring system that would properly address</a:t>
            </a:r>
            <a:r>
              <a:rPr lang="en-US" sz="1000" kern="1200" baseline="0" dirty="0" smtClean="0">
                <a:solidFill>
                  <a:schemeClr val="tx1"/>
                </a:solidFill>
                <a:latin typeface="+mj-lt"/>
                <a:ea typeface="+mn-ea"/>
                <a:cs typeface="+mn-cs"/>
              </a:rPr>
              <a:t> a project’s </a:t>
            </a:r>
            <a:r>
              <a:rPr lang="en-US" sz="1000" kern="1200" dirty="0" smtClean="0">
                <a:solidFill>
                  <a:schemeClr val="tx1"/>
                </a:solidFill>
                <a:latin typeface="+mj-lt"/>
                <a:ea typeface="+mn-ea"/>
                <a:cs typeface="+mn-cs"/>
              </a:rPr>
              <a:t>performance management, reporting and organizational learning purposes.</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CE3AE22F-C4CE-4F94-94EC-3D364965D14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0521" eaLnBrk="0" fontAlgn="base" hangingPunct="0">
              <a:spcBef>
                <a:spcPct val="30000"/>
              </a:spcBef>
              <a:spcAft>
                <a:spcPct val="0"/>
              </a:spcAft>
              <a:defRPr/>
            </a:pPr>
            <a:r>
              <a:rPr lang="en-US" sz="1200" b="1" baseline="0" dirty="0" smtClean="0">
                <a:latin typeface="+mn-lt"/>
                <a:cs typeface="Times New Roman" pitchFamily="18" charset="0"/>
              </a:rPr>
              <a:t>Purpose of this talk: </a:t>
            </a:r>
          </a:p>
          <a:p>
            <a:pPr defTabSz="880521" eaLnBrk="0" fontAlgn="base" hangingPunct="0">
              <a:spcBef>
                <a:spcPct val="30000"/>
              </a:spcBef>
              <a:spcAft>
                <a:spcPct val="0"/>
              </a:spcAft>
              <a:defRPr/>
            </a:pPr>
            <a:endParaRPr lang="en-US" sz="1200" baseline="0" dirty="0" smtClean="0">
              <a:latin typeface="+mn-lt"/>
              <a:cs typeface="Times New Roman" pitchFamily="18" charset="0"/>
            </a:endParaRPr>
          </a:p>
          <a:p>
            <a:pPr defTabSz="880521" eaLnBrk="0" fontAlgn="base" hangingPunct="0">
              <a:spcBef>
                <a:spcPct val="30000"/>
              </a:spcBef>
              <a:spcAft>
                <a:spcPct val="0"/>
              </a:spcAft>
              <a:defRPr/>
            </a:pPr>
            <a:r>
              <a:rPr lang="en-US" sz="1200" baseline="0" dirty="0" smtClean="0">
                <a:latin typeface="+mn-lt"/>
                <a:cs typeface="Times New Roman" pitchFamily="18" charset="0"/>
              </a:rPr>
              <a:t>1. To describe how we have approached the issue of better monitoring.</a:t>
            </a:r>
            <a:endParaRPr lang="en-US" sz="1200" dirty="0" smtClean="0">
              <a:latin typeface="+mn-lt"/>
              <a:cs typeface="Times New Roman" pitchFamily="18" charset="0"/>
            </a:endParaRPr>
          </a:p>
          <a:p>
            <a:endParaRPr lang="en-US" sz="1200" dirty="0" smtClean="0">
              <a:latin typeface="+mn-lt"/>
            </a:endParaRPr>
          </a:p>
          <a:p>
            <a:pPr defTabSz="897301" eaLnBrk="0" fontAlgn="base" hangingPunct="0">
              <a:spcBef>
                <a:spcPct val="30000"/>
              </a:spcBef>
              <a:spcAft>
                <a:spcPct val="0"/>
              </a:spcAft>
              <a:defRPr/>
            </a:pPr>
            <a:r>
              <a:rPr lang="en-US" sz="1200" dirty="0" smtClean="0">
                <a:latin typeface="+mn-lt"/>
              </a:rPr>
              <a:t>2. Very</a:t>
            </a:r>
            <a:r>
              <a:rPr lang="en-US" sz="1200" baseline="0" dirty="0" smtClean="0">
                <a:latin typeface="+mn-lt"/>
              </a:rPr>
              <a:t> b</a:t>
            </a:r>
            <a:r>
              <a:rPr lang="en-US" sz="1200" dirty="0" smtClean="0">
                <a:latin typeface="+mn-lt"/>
              </a:rPr>
              <a:t>riefly to present a </a:t>
            </a:r>
            <a:r>
              <a:rPr lang="en-US" sz="1200" baseline="0" dirty="0" smtClean="0">
                <a:latin typeface="+mn-lt"/>
              </a:rPr>
              <a:t>not atypical illustration of a project that used our approach.</a:t>
            </a:r>
          </a:p>
          <a:p>
            <a:pPr defTabSz="897301" eaLnBrk="0" fontAlgn="base" hangingPunct="0">
              <a:spcBef>
                <a:spcPct val="30000"/>
              </a:spcBef>
              <a:spcAft>
                <a:spcPct val="0"/>
              </a:spcAft>
              <a:defRPr/>
            </a:pPr>
            <a:endParaRPr lang="en-US" sz="1200" baseline="0" dirty="0" smtClean="0">
              <a:latin typeface="+mn-lt"/>
            </a:endParaRPr>
          </a:p>
          <a:p>
            <a:pPr defTabSz="897301" eaLnBrk="0" fontAlgn="base" hangingPunct="0">
              <a:spcBef>
                <a:spcPct val="30000"/>
              </a:spcBef>
              <a:spcAft>
                <a:spcPct val="0"/>
              </a:spcAft>
              <a:defRPr/>
            </a:pPr>
            <a:r>
              <a:rPr lang="en-US" sz="1200" baseline="0" dirty="0" smtClean="0">
                <a:latin typeface="+mn-lt"/>
              </a:rPr>
              <a:t>3. Some real-world challenges facing monitoring that is undertaken in a complex ecology.</a:t>
            </a:r>
          </a:p>
        </p:txBody>
      </p:sp>
      <p:sp>
        <p:nvSpPr>
          <p:cNvPr id="4" name="Slide Number Placeholder 3"/>
          <p:cNvSpPr>
            <a:spLocks noGrp="1"/>
          </p:cNvSpPr>
          <p:nvPr>
            <p:ph type="sldNum" sz="quarter" idx="10"/>
          </p:nvPr>
        </p:nvSpPr>
        <p:spPr/>
        <p:txBody>
          <a:bodyPr/>
          <a:lstStyle/>
          <a:p>
            <a:pPr>
              <a:defRPr/>
            </a:pPr>
            <a:fld id="{CE7667EB-55D0-413C-838D-CFEFBCCC20E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sz="1200" dirty="0" smtClean="0">
                <a:latin typeface="+mn-lt"/>
                <a:cs typeface="Times New Roman" pitchFamily="18" charset="0"/>
              </a:rPr>
              <a:t>This is me on</a:t>
            </a:r>
            <a:r>
              <a:rPr lang="en-US" sz="1200" baseline="0" dirty="0" smtClean="0">
                <a:latin typeface="+mn-lt"/>
                <a:cs typeface="Times New Roman" pitchFamily="18" charset="0"/>
              </a:rPr>
              <a:t> a bad hair day…</a:t>
            </a:r>
          </a:p>
          <a:p>
            <a:pPr defTabSz="897301" eaLnBrk="0" fontAlgn="base" hangingPunct="0">
              <a:spcBef>
                <a:spcPct val="30000"/>
              </a:spcBef>
              <a:spcAft>
                <a:spcPct val="0"/>
              </a:spcAft>
              <a:defRPr/>
            </a:pPr>
            <a:endParaRPr lang="en-US" sz="1200" baseline="0" dirty="0" smtClean="0">
              <a:latin typeface="+mn-lt"/>
              <a:cs typeface="Times New Roman" pitchFamily="18" charset="0"/>
            </a:endParaRPr>
          </a:p>
          <a:p>
            <a:pPr defTabSz="897301" eaLnBrk="0" fontAlgn="base" hangingPunct="0">
              <a:spcBef>
                <a:spcPct val="30000"/>
              </a:spcBef>
              <a:spcAft>
                <a:spcPct val="0"/>
              </a:spcAft>
              <a:defRPr/>
            </a:pPr>
            <a:r>
              <a:rPr lang="en-US" sz="1200" dirty="0" smtClean="0">
                <a:latin typeface="+mn-lt"/>
                <a:cs typeface="Times New Roman" pitchFamily="18" charset="0"/>
              </a:rPr>
              <a:t>Our approach </a:t>
            </a:r>
            <a:r>
              <a:rPr lang="en-US" sz="1200" baseline="0" dirty="0" smtClean="0">
                <a:latin typeface="+mn-lt"/>
                <a:cs typeface="Times New Roman" pitchFamily="18" charset="0"/>
              </a:rPr>
              <a:t>is called SMILER. It h</a:t>
            </a:r>
            <a:r>
              <a:rPr lang="en-US" sz="1200" dirty="0" smtClean="0">
                <a:latin typeface="+mn-lt"/>
                <a:cs typeface="Times New Roman" pitchFamily="18" charset="0"/>
              </a:rPr>
              <a:t>elps CRS staff and partners work out how to set up a project monitoring system once a grant has been awarded.</a:t>
            </a:r>
          </a:p>
          <a:p>
            <a:pPr defTabSz="897301" eaLnBrk="0" fontAlgn="base" hangingPunct="0">
              <a:spcBef>
                <a:spcPct val="30000"/>
              </a:spcBef>
              <a:spcAft>
                <a:spcPct val="0"/>
              </a:spcAft>
              <a:defRPr/>
            </a:pPr>
            <a:endParaRPr lang="en-US" sz="1200" dirty="0" smtClean="0">
              <a:latin typeface="+mn-lt"/>
              <a:cs typeface="Times New Roman" pitchFamily="18" charset="0"/>
            </a:endParaRPr>
          </a:p>
          <a:p>
            <a:pPr defTabSz="897301" eaLnBrk="0" fontAlgn="base" hangingPunct="0">
              <a:spcBef>
                <a:spcPct val="30000"/>
              </a:spcBef>
              <a:spcAft>
                <a:spcPct val="0"/>
              </a:spcAft>
              <a:defRPr/>
            </a:pPr>
            <a:r>
              <a:rPr lang="en-US" sz="1200" dirty="0" smtClean="0">
                <a:latin typeface="+mn-lt"/>
                <a:cs typeface="Times New Roman" pitchFamily="18" charset="0"/>
              </a:rPr>
              <a:t>The aim of SMILER is to ensure</a:t>
            </a:r>
            <a:r>
              <a:rPr lang="en-US" sz="1200" baseline="0" dirty="0" smtClean="0">
                <a:latin typeface="+mn-lt"/>
                <a:cs typeface="Times New Roman" pitchFamily="18" charset="0"/>
              </a:rPr>
              <a:t> there is a </a:t>
            </a:r>
            <a:r>
              <a:rPr lang="en-US" sz="1200" dirty="0" smtClean="0">
                <a:latin typeface="+mn-lt"/>
                <a:cs typeface="Times New Roman" pitchFamily="18" charset="0"/>
              </a:rPr>
              <a:t>clear understanding of…</a:t>
            </a:r>
          </a:p>
          <a:p>
            <a:pPr defTabSz="897301" eaLnBrk="0" fontAlgn="base" hangingPunct="0">
              <a:spcBef>
                <a:spcPct val="30000"/>
              </a:spcBef>
              <a:spcAft>
                <a:spcPct val="0"/>
              </a:spcAft>
              <a:defRPr/>
            </a:pPr>
            <a:endParaRPr lang="en-US" sz="1200" dirty="0" smtClean="0">
              <a:latin typeface="+mn-lt"/>
              <a:cs typeface="Times New Roman" pitchFamily="18" charset="0"/>
            </a:endParaRPr>
          </a:p>
          <a:p>
            <a:pPr marL="228600" indent="-228600" defTabSz="897301" eaLnBrk="0" fontAlgn="base" hangingPunct="0">
              <a:spcBef>
                <a:spcPct val="30000"/>
              </a:spcBef>
              <a:spcAft>
                <a:spcPct val="0"/>
              </a:spcAft>
              <a:buAutoNum type="arabicPeriod"/>
              <a:defRPr/>
            </a:pPr>
            <a:r>
              <a:rPr lang="en-US" sz="1200" dirty="0" smtClean="0">
                <a:latin typeface="+mn-lt"/>
                <a:cs typeface="Times New Roman" pitchFamily="18" charset="0"/>
              </a:rPr>
              <a:t>The objectives of a project and how they will be measured and reported on to stakeholders</a:t>
            </a:r>
          </a:p>
          <a:p>
            <a:pPr marL="228600" indent="-228600" defTabSz="897301" eaLnBrk="0" fontAlgn="base" hangingPunct="0">
              <a:spcBef>
                <a:spcPct val="30000"/>
              </a:spcBef>
              <a:spcAft>
                <a:spcPct val="0"/>
              </a:spcAft>
              <a:buAutoNum type="arabicPeriod"/>
              <a:defRPr/>
            </a:pPr>
            <a:r>
              <a:rPr lang="en-US" sz="1200" dirty="0" smtClean="0">
                <a:latin typeface="+mn-lt"/>
                <a:cs typeface="Times New Roman" pitchFamily="18" charset="0"/>
              </a:rPr>
              <a:t>The project monitoring system and the role of various stakeholders</a:t>
            </a:r>
            <a:r>
              <a:rPr lang="en-US" sz="1200" baseline="0" dirty="0" smtClean="0">
                <a:latin typeface="+mn-lt"/>
                <a:cs typeface="Times New Roman" pitchFamily="18" charset="0"/>
              </a:rPr>
              <a:t> </a:t>
            </a:r>
            <a:r>
              <a:rPr lang="en-US" sz="1200" dirty="0" smtClean="0">
                <a:latin typeface="+mn-lt"/>
                <a:cs typeface="Times New Roman" pitchFamily="18" charset="0"/>
              </a:rPr>
              <a:t>in its implementation</a:t>
            </a:r>
          </a:p>
          <a:p>
            <a:pPr marL="228600" indent="-228600" defTabSz="897301" eaLnBrk="0" fontAlgn="base" hangingPunct="0">
              <a:spcBef>
                <a:spcPct val="30000"/>
              </a:spcBef>
              <a:spcAft>
                <a:spcPct val="0"/>
              </a:spcAft>
              <a:buAutoNum type="arabicPeriod"/>
              <a:defRPr/>
            </a:pPr>
            <a:r>
              <a:rPr lang="en-US" sz="1200" dirty="0" smtClean="0">
                <a:latin typeface="+mn-lt"/>
                <a:cs typeface="Times New Roman" pitchFamily="18" charset="0"/>
              </a:rPr>
              <a:t>How</a:t>
            </a:r>
            <a:r>
              <a:rPr lang="en-US" sz="1200" baseline="0" dirty="0" smtClean="0">
                <a:latin typeface="+mn-lt"/>
                <a:cs typeface="Times New Roman" pitchFamily="18" charset="0"/>
              </a:rPr>
              <a:t> communities and staff can be more engaged in ongoing learning and consequent action.</a:t>
            </a:r>
            <a:endParaRPr lang="en-US" sz="1200" dirty="0" smtClean="0">
              <a:latin typeface="+mn-lt"/>
              <a:cs typeface="Times New Roman" pitchFamily="18" charset="0"/>
            </a:endParaRPr>
          </a:p>
          <a:p>
            <a:pPr defTabSz="897301" eaLnBrk="0" fontAlgn="base" hangingPunct="0">
              <a:spcBef>
                <a:spcPct val="30000"/>
              </a:spcBef>
              <a:spcAft>
                <a:spcPct val="0"/>
              </a:spcAft>
              <a:defRPr/>
            </a:pPr>
            <a:endParaRPr lang="en-US" dirty="0" smtClean="0">
              <a:latin typeface="Arial" charset="0"/>
            </a:endParaRPr>
          </a:p>
        </p:txBody>
      </p:sp>
      <p:sp>
        <p:nvSpPr>
          <p:cNvPr id="4" name="Slide Number Placeholder 3"/>
          <p:cNvSpPr>
            <a:spLocks noGrp="1"/>
          </p:cNvSpPr>
          <p:nvPr>
            <p:ph type="sldNum" sz="quarter" idx="10"/>
          </p:nvPr>
        </p:nvSpPr>
        <p:spPr/>
        <p:txBody>
          <a:bodyPr/>
          <a:lstStyle/>
          <a:p>
            <a:pPr>
              <a:defRPr/>
            </a:pPr>
            <a:fld id="{CE7667EB-55D0-413C-838D-CFEFBCCC20E9}"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98"/>
              </a:spcBef>
            </a:pPr>
            <a:r>
              <a:rPr lang="en-US" sz="1200" dirty="0" smtClean="0">
                <a:solidFill>
                  <a:srgbClr val="FFFF00"/>
                </a:solidFill>
                <a:latin typeface="+mj-lt"/>
                <a:cs typeface="Times New Roman" pitchFamily="18" charset="0"/>
              </a:rPr>
              <a:t>Setting up a monitoring system is never ‘simple’ but SMILER </a:t>
            </a:r>
            <a:r>
              <a:rPr lang="en-US" sz="1200" b="1" dirty="0" smtClean="0">
                <a:solidFill>
                  <a:srgbClr val="FFFF00"/>
                </a:solidFill>
                <a:latin typeface="+mj-lt"/>
                <a:cs typeface="Times New Roman" pitchFamily="18" charset="0"/>
              </a:rPr>
              <a:t>simplifies</a:t>
            </a:r>
            <a:r>
              <a:rPr lang="en-US" sz="1200" dirty="0" smtClean="0">
                <a:solidFill>
                  <a:srgbClr val="FFFF00"/>
                </a:solidFill>
                <a:latin typeface="+mj-lt"/>
                <a:cs typeface="Times New Roman" pitchFamily="18" charset="0"/>
              </a:rPr>
              <a:t> the </a:t>
            </a:r>
            <a:r>
              <a:rPr lang="en-US" sz="1200" dirty="0" smtClean="0">
                <a:latin typeface="+mj-lt"/>
                <a:cs typeface="Times New Roman" pitchFamily="18" charset="0"/>
              </a:rPr>
              <a:t>process by breaking the system down into manageable tasks.  This graphic shows the various documents that are produced in the SMILER system. The documents are divided into three main components: 1. Getting organized; 2. Setting up; and, 3. Designing forms and reports.</a:t>
            </a:r>
          </a:p>
          <a:p>
            <a:pPr>
              <a:spcBef>
                <a:spcPts val="98"/>
              </a:spcBef>
            </a:pPr>
            <a:endParaRPr lang="en-US" sz="1200" dirty="0" smtClean="0">
              <a:latin typeface="+mj-lt"/>
              <a:cs typeface="Times New Roman" pitchFamily="18" charset="0"/>
            </a:endParaRPr>
          </a:p>
          <a:p>
            <a:pPr>
              <a:spcBef>
                <a:spcPts val="98"/>
              </a:spcBef>
            </a:pPr>
            <a:r>
              <a:rPr lang="en-US" sz="1200" dirty="0" smtClean="0">
                <a:latin typeface="+mj-lt"/>
                <a:cs typeface="Times New Roman" pitchFamily="18" charset="0"/>
              </a:rPr>
              <a:t>Some </a:t>
            </a:r>
            <a:r>
              <a:rPr lang="en-US" sz="1200" baseline="0" dirty="0" smtClean="0">
                <a:latin typeface="+mj-lt"/>
                <a:cs typeface="Times New Roman" pitchFamily="18" charset="0"/>
              </a:rPr>
              <a:t>highlights, including the Purpose Statement – a chance to build in learning explicitly – and the Learning to Action Discussions. The Data Flow Maps and Communication/Reporting Maps are critical. Community-based monitoring is incorporated too as part of the project’s overall monitoring system.</a:t>
            </a:r>
            <a:endParaRPr lang="en-US" sz="1200" dirty="0" smtClean="0">
              <a:latin typeface="+mj-lt"/>
              <a:cs typeface="Times New Roman" pitchFamily="18" charset="0"/>
            </a:endParaRPr>
          </a:p>
          <a:p>
            <a:pPr marL="224325" indent="-224325">
              <a:spcBef>
                <a:spcPts val="98"/>
              </a:spcBef>
              <a:buAutoNum type="arabicPeriod"/>
            </a:pPr>
            <a:endParaRPr lang="en-US" sz="1200" dirty="0" smtClean="0">
              <a:latin typeface="+mj-lt"/>
              <a:cs typeface="Times New Roman" pitchFamily="18" charset="0"/>
            </a:endParaRPr>
          </a:p>
          <a:p>
            <a:r>
              <a:rPr lang="en-US" sz="1200" dirty="0" smtClean="0">
                <a:latin typeface="+mj-lt"/>
              </a:rPr>
              <a:t>Within</a:t>
            </a:r>
            <a:r>
              <a:rPr lang="en-US" sz="1200" baseline="0" dirty="0" smtClean="0">
                <a:latin typeface="+mj-lt"/>
              </a:rPr>
              <a:t> CRS, </a:t>
            </a:r>
            <a:r>
              <a:rPr lang="en-US" sz="1200" dirty="0" smtClean="0">
                <a:latin typeface="+mj-lt"/>
              </a:rPr>
              <a:t>SMILER has been used in a range of different projects, including in</a:t>
            </a:r>
            <a:r>
              <a:rPr lang="en-US" sz="1200" baseline="0" dirty="0" smtClean="0">
                <a:latin typeface="+mj-lt"/>
              </a:rPr>
              <a:t> </a:t>
            </a:r>
            <a:r>
              <a:rPr lang="en-US" sz="1200" dirty="0" smtClean="0">
                <a:latin typeface="+mj-lt"/>
              </a:rPr>
              <a:t>Title II programs</a:t>
            </a:r>
            <a:r>
              <a:rPr lang="en-US" sz="1200" baseline="0" dirty="0" smtClean="0">
                <a:latin typeface="+mj-lt"/>
              </a:rPr>
              <a:t>, which can be a particularly challenging ecology!</a:t>
            </a:r>
            <a:r>
              <a:rPr lang="en-US" sz="1200" dirty="0" smtClean="0">
                <a:latin typeface="+mj-lt"/>
              </a:rPr>
              <a:t> </a:t>
            </a:r>
          </a:p>
          <a:p>
            <a:endParaRPr lang="en-US" sz="1200" dirty="0" smtClean="0">
              <a:latin typeface="+mj-lt"/>
            </a:endParaRPr>
          </a:p>
          <a:p>
            <a:r>
              <a:rPr lang="en-US" sz="1200" dirty="0" smtClean="0">
                <a:latin typeface="+mj-lt"/>
              </a:rPr>
              <a:t>This approach </a:t>
            </a:r>
            <a:r>
              <a:rPr lang="en-US" sz="1200" baseline="0" dirty="0" smtClean="0">
                <a:latin typeface="+mj-lt"/>
              </a:rPr>
              <a:t>has recently been endorsed by TOPS </a:t>
            </a:r>
            <a:r>
              <a:rPr lang="en-US" sz="1200" dirty="0" smtClean="0">
                <a:latin typeface="+mj-lt"/>
              </a:rPr>
              <a:t>as a useful</a:t>
            </a:r>
            <a:r>
              <a:rPr lang="en-US" sz="1200" baseline="0" dirty="0" smtClean="0">
                <a:latin typeface="+mj-lt"/>
              </a:rPr>
              <a:t> </a:t>
            </a:r>
            <a:r>
              <a:rPr lang="en-US" sz="1200" dirty="0" smtClean="0">
                <a:latin typeface="+mj-lt"/>
              </a:rPr>
              <a:t>tool for all PVOs working on Title II programs. TOPS is a USAID/Food for Peace (FFP) program designed to build the capacity of FFP grantees and improve the quality of implementation through fostering collaboration, innovation, and knowledge sharing.</a:t>
            </a:r>
          </a:p>
          <a:p>
            <a:endParaRPr lang="en-US" dirty="0">
              <a:latin typeface="+mj-lt"/>
            </a:endParaRPr>
          </a:p>
        </p:txBody>
      </p:sp>
      <p:sp>
        <p:nvSpPr>
          <p:cNvPr id="4" name="Slide Number Placeholder 3"/>
          <p:cNvSpPr>
            <a:spLocks noGrp="1"/>
          </p:cNvSpPr>
          <p:nvPr>
            <p:ph type="sldNum" sz="quarter" idx="10"/>
          </p:nvPr>
        </p:nvSpPr>
        <p:spPr/>
        <p:txBody>
          <a:bodyPr/>
          <a:lstStyle/>
          <a:p>
            <a:fld id="{B9BD861F-48BF-4191-8208-3FFF5AC094B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latin typeface="+mn-lt"/>
              </a:rPr>
              <a:t>We do a lot of the work on the SMILER system during a SMILER coaching session. This is one week set aside for a small group of selected staff to develop a comprehensive M&amp;E system for one project.</a:t>
            </a:r>
          </a:p>
          <a:p>
            <a:endParaRPr lang="en-US" sz="10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A small group of five or six staff is ideal for participating in the SMILER coaching week. Include M&amp;E staff, of course, but it’s also important to have technical staff and project managers in this coaching session. There is a role for </a:t>
            </a:r>
            <a:r>
              <a:rPr lang="en-US" sz="1000" i="1" dirty="0" smtClean="0">
                <a:latin typeface="+mn-lt"/>
              </a:rPr>
              <a:t>all</a:t>
            </a:r>
            <a:r>
              <a:rPr lang="en-US" sz="1000" dirty="0" smtClean="0">
                <a:latin typeface="+mn-lt"/>
              </a:rPr>
              <a:t> project staff in M&amp;E, but not all will participate in this coaching session.  </a:t>
            </a:r>
          </a:p>
          <a:p>
            <a:endParaRPr lang="en-US" sz="1000" dirty="0" smtClean="0">
              <a:latin typeface="+mn-lt"/>
            </a:endParaRPr>
          </a:p>
          <a:p>
            <a:pPr defTabSz="897301" eaLnBrk="0" fontAlgn="base" hangingPunct="0">
              <a:spcBef>
                <a:spcPct val="30000"/>
              </a:spcBef>
              <a:spcAft>
                <a:spcPct val="0"/>
              </a:spcAft>
              <a:defRPr/>
            </a:pPr>
            <a:r>
              <a:rPr lang="en-US" sz="1000" dirty="0" smtClean="0">
                <a:latin typeface="+mn-lt"/>
              </a:rPr>
              <a:t>The coaching session is a work session, not a training session. After a brief orientation, staff get to work on the documents and forms.  They do learn, of course, but the process is driven by the goal to complete the work. </a:t>
            </a:r>
          </a:p>
          <a:p>
            <a:pPr defTabSz="897301" eaLnBrk="0" fontAlgn="base" hangingPunct="0">
              <a:spcBef>
                <a:spcPct val="30000"/>
              </a:spcBef>
              <a:spcAft>
                <a:spcPct val="0"/>
              </a:spcAft>
              <a:defRPr/>
            </a:pPr>
            <a:endParaRPr lang="en-US" sz="1000" dirty="0" smtClean="0">
              <a:latin typeface="+mn-lt"/>
            </a:endParaRPr>
          </a:p>
          <a:p>
            <a:pPr lvl="0"/>
            <a:r>
              <a:rPr lang="en-US" sz="1000" dirty="0" smtClean="0">
                <a:latin typeface="+mn-lt"/>
              </a:rPr>
              <a:t>There is no set agenda for the week; it’s a fluid and iterative process. While there are basic steps to complete, the actual process will vary from project to project depending on how much is already done. It’s usually the case that most of the time is spent on the data flow maps, data gathering forms, instructions, and report formats. </a:t>
            </a:r>
          </a:p>
          <a:p>
            <a:pPr lvl="0"/>
            <a:endParaRPr lang="en-US" sz="1000" dirty="0" smtClean="0">
              <a:latin typeface="+mn-lt"/>
            </a:endParaRPr>
          </a:p>
          <a:p>
            <a:pPr lvl="0"/>
            <a:r>
              <a:rPr lang="en-US" sz="1000" dirty="0" smtClean="0">
                <a:latin typeface="+mn-lt"/>
              </a:rPr>
              <a:t>By the end of the week:</a:t>
            </a:r>
          </a:p>
          <a:p>
            <a:pPr marL="672976" lvl="1" indent="-224325">
              <a:buFont typeface="+mj-lt"/>
              <a:buAutoNum type="arabicPeriod"/>
            </a:pPr>
            <a:r>
              <a:rPr lang="en-US" sz="1000" dirty="0" smtClean="0">
                <a:latin typeface="+mn-lt"/>
              </a:rPr>
              <a:t>Staff will have completed or nearly completed a DRAFT M&amp;E system, with one person designated as the documentation manager.</a:t>
            </a:r>
          </a:p>
          <a:p>
            <a:pPr marL="672976" lvl="1" indent="-224325">
              <a:buFont typeface="+mj-lt"/>
              <a:buAutoNum type="arabicPeriod"/>
            </a:pPr>
            <a:r>
              <a:rPr lang="en-US" sz="1000" dirty="0" smtClean="0">
                <a:latin typeface="+mn-lt"/>
              </a:rPr>
              <a:t>There</a:t>
            </a:r>
            <a:r>
              <a:rPr lang="en-US" sz="1000" baseline="0" dirty="0" smtClean="0">
                <a:latin typeface="+mn-lt"/>
              </a:rPr>
              <a:t> will be b</a:t>
            </a:r>
            <a:r>
              <a:rPr lang="en-US" sz="1000" dirty="0" smtClean="0">
                <a:latin typeface="+mn-lt"/>
              </a:rPr>
              <a:t>oth a hard copy and electronic copy of the Operating Manual</a:t>
            </a:r>
            <a:r>
              <a:rPr lang="en-US" sz="1000" baseline="0" dirty="0" smtClean="0">
                <a:latin typeface="+mn-lt"/>
              </a:rPr>
              <a:t>, which is a ‘living’ document.</a:t>
            </a:r>
            <a:endParaRPr lang="en-US" sz="1000" dirty="0" smtClean="0">
              <a:latin typeface="+mn-lt"/>
            </a:endParaRPr>
          </a:p>
          <a:p>
            <a:pPr marL="672976" lvl="1" indent="-224325">
              <a:buFont typeface="+mj-lt"/>
              <a:buAutoNum type="arabicPeriod"/>
            </a:pPr>
            <a:r>
              <a:rPr lang="en-US" sz="1000" dirty="0" smtClean="0">
                <a:latin typeface="+mn-lt"/>
              </a:rPr>
              <a:t>Participating staff will have a fairly good, if not excellent, understanding of how to set up an M&amp;E system. They will be enthusiastic about their own work and learning, and confident about their ability to implement the system. They are often confident about directing a SMILER coaching session with another project.  </a:t>
            </a:r>
          </a:p>
          <a:p>
            <a:pPr marL="672976" lvl="1" indent="-224325">
              <a:buFont typeface="+mj-lt"/>
              <a:buAutoNum type="arabicPeriod"/>
            </a:pPr>
            <a:r>
              <a:rPr lang="en-US" sz="1000" dirty="0" smtClean="0">
                <a:latin typeface="+mn-lt"/>
              </a:rPr>
              <a:t>On the last day, all of the actions that are yet to be completed for the SMILER M&amp;E system are listed, along with the name of the responsible person, and due date. </a:t>
            </a:r>
          </a:p>
          <a:p>
            <a:pPr lvl="0"/>
            <a:endParaRPr lang="en-US" dirty="0" smtClean="0">
              <a:latin typeface="Arial" charset="0"/>
            </a:endParaRPr>
          </a:p>
          <a:p>
            <a:pPr lvl="0"/>
            <a:endParaRPr lang="en-US" dirty="0" smtClean="0">
              <a:latin typeface="Arial" charset="0"/>
            </a:endParaRPr>
          </a:p>
        </p:txBody>
      </p:sp>
      <p:sp>
        <p:nvSpPr>
          <p:cNvPr id="4" name="Slide Number Placeholder 3"/>
          <p:cNvSpPr>
            <a:spLocks noGrp="1"/>
          </p:cNvSpPr>
          <p:nvPr>
            <p:ph type="sldNum" sz="quarter" idx="10"/>
          </p:nvPr>
        </p:nvSpPr>
        <p:spPr/>
        <p:txBody>
          <a:bodyPr/>
          <a:lstStyle/>
          <a:p>
            <a:pPr>
              <a:defRPr/>
            </a:pPr>
            <a:fld id="{CE7667EB-55D0-413C-838D-CFEFBCCC20E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I’d like to turn for the next few slides to </a:t>
            </a:r>
            <a:r>
              <a:rPr lang="en-US" sz="1000" baseline="0" dirty="0" smtClean="0"/>
              <a:t>an example from Malawi. </a:t>
            </a:r>
          </a:p>
          <a:p>
            <a:endParaRPr lang="en-US" sz="1000" baseline="0" dirty="0" smtClean="0"/>
          </a:p>
          <a:p>
            <a:r>
              <a:rPr lang="en-US" sz="1000" baseline="0" dirty="0" smtClean="0"/>
              <a:t>There, CRS is leading a large food security project that comprises 8 other consortium members.</a:t>
            </a:r>
          </a:p>
          <a:p>
            <a:endParaRPr lang="en-US" sz="1000" baseline="0" dirty="0" smtClean="0"/>
          </a:p>
          <a:p>
            <a:r>
              <a:rPr lang="en-US" sz="1000" baseline="0" dirty="0" smtClean="0"/>
              <a:t>As you can see from the slide, there are various factors that immediately make it a complicated, if not complex, ecology in which to undertake good monitoring.</a:t>
            </a:r>
          </a:p>
          <a:p>
            <a:endParaRPr lang="en-US" sz="10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dirty="0" smtClean="0"/>
              <a:t>Multiple interventions include Maternal and Child Health and Nutrition, Conservation Agriculture, Irrigation, Village Savings and Loans, Agribusiness, Livestock, Disaster Risk Reduction, Governance.</a:t>
            </a:r>
            <a:r>
              <a:rPr lang="en-US" sz="1000" baseline="0" dirty="0" smtClean="0"/>
              <a:t> Each one of these interventions, MCHN, CA, etc., has multiple aspects to it.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The project is being implemented in the same geographic area and participants with another program (</a:t>
            </a:r>
            <a:r>
              <a:rPr lang="en-US" sz="1000" i="1" dirty="0" smtClean="0"/>
              <a:t>President's Emergency Plan for AIDS Relief</a:t>
            </a:r>
            <a:r>
              <a:rPr lang="en-US" sz="1000" dirty="0" smtClean="0"/>
              <a:t> )</a:t>
            </a:r>
            <a:r>
              <a:rPr lang="en-US" sz="1000" baseline="0" dirty="0" smtClean="0"/>
              <a:t>, and with this project there is sharing of staff and a common Management Information System.</a:t>
            </a:r>
          </a:p>
          <a:p>
            <a:endParaRPr lang="en-US" dirty="0"/>
          </a:p>
        </p:txBody>
      </p:sp>
      <p:sp>
        <p:nvSpPr>
          <p:cNvPr id="4" name="Slide Number Placeholder 3"/>
          <p:cNvSpPr>
            <a:spLocks noGrp="1"/>
          </p:cNvSpPr>
          <p:nvPr>
            <p:ph type="sldNum" sz="quarter" idx="10"/>
          </p:nvPr>
        </p:nvSpPr>
        <p:spPr/>
        <p:txBody>
          <a:bodyPr/>
          <a:lstStyle/>
          <a:p>
            <a:pPr>
              <a:defRPr/>
            </a:pPr>
            <a:fld id="{CE7667EB-55D0-413C-838D-CFEFBCCC20E9}" type="slidenum">
              <a:rPr lang="en-US" smtClean="0"/>
              <a:pPr>
                <a:defRPr/>
              </a:pPr>
              <a:t>7</a:t>
            </a:fld>
            <a:endParaRPr lang="en-US"/>
          </a:p>
        </p:txBody>
      </p:sp>
    </p:spTree>
    <p:extLst>
      <p:ext uri="{BB962C8B-B14F-4D97-AF65-F5344CB8AC3E}">
        <p14:creationId xmlns:p14="http://schemas.microsoft.com/office/powerpoint/2010/main" xmlns="" val="641388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Obviously a key piece</a:t>
            </a:r>
            <a:r>
              <a:rPr lang="en-US" sz="1000" baseline="0" dirty="0" smtClean="0"/>
              <a:t> of the M&amp;E system is the collection, processing and analysis of key indicators that are required by USAID/FFP.</a:t>
            </a:r>
            <a:endParaRPr lang="en-US" sz="1000" dirty="0" smtClean="0"/>
          </a:p>
          <a:p>
            <a:endParaRPr lang="en-US" sz="1000" dirty="0" smtClean="0"/>
          </a:p>
          <a:p>
            <a:r>
              <a:rPr lang="en-US" sz="1000" dirty="0" smtClean="0"/>
              <a:t>This table shows how the required indicators are obtained, either through different types</a:t>
            </a:r>
            <a:r>
              <a:rPr lang="en-US" sz="1000" baseline="0" dirty="0" smtClean="0"/>
              <a:t> of surveys, or via the project’s routine monitoring system. I have put inverted commas around the word ‘routine’ to hint at the irony that collecting such quantities of information from nine agencies working in a newly-created collaborative setting should be so often labeled as merely routine. It’s not!</a:t>
            </a:r>
          </a:p>
          <a:p>
            <a:endParaRPr lang="en-US" sz="1000" baseline="0" dirty="0" smtClean="0"/>
          </a:p>
          <a:p>
            <a:r>
              <a:rPr lang="en-US" sz="1000" baseline="0" dirty="0" smtClean="0"/>
              <a:t>The Indicator Performance Tracking Table – IPTT for short – is one of the more important M&amp;E documents for USAID/FFP.  It summarizes the project performance data that is due with the Annual Results Report that is submitted to USAID/FFP.</a:t>
            </a:r>
          </a:p>
          <a:p>
            <a:endParaRPr lang="en-US" sz="1000" baseline="0" dirty="0" smtClean="0"/>
          </a:p>
          <a:p>
            <a:r>
              <a:rPr lang="en-US" sz="1000" baseline="0" dirty="0" smtClean="0"/>
              <a:t>As for all PVOs engaged in this work, the M&amp;E team has approached the IPTT with a seriousness of intent and hard work to make sure that there is a plan, based on the earlier SMILER coaching work, to collect the information. Some of this information is used by USAID to report to the US Congress. So, for CRS also, this is important information to get correct.  </a:t>
            </a:r>
            <a:endParaRPr lang="en-US" sz="1000" dirty="0"/>
          </a:p>
        </p:txBody>
      </p:sp>
      <p:sp>
        <p:nvSpPr>
          <p:cNvPr id="4" name="Slide Number Placeholder 3"/>
          <p:cNvSpPr>
            <a:spLocks noGrp="1"/>
          </p:cNvSpPr>
          <p:nvPr>
            <p:ph type="sldNum" sz="quarter" idx="10"/>
          </p:nvPr>
        </p:nvSpPr>
        <p:spPr/>
        <p:txBody>
          <a:bodyPr/>
          <a:lstStyle/>
          <a:p>
            <a:pPr>
              <a:defRPr/>
            </a:pPr>
            <a:fld id="{CE7667EB-55D0-413C-838D-CFEFBCCC20E9}" type="slidenum">
              <a:rPr lang="en-US" smtClean="0"/>
              <a:pPr>
                <a:defRPr/>
              </a:pPr>
              <a:t>8</a:t>
            </a:fld>
            <a:endParaRPr lang="en-US"/>
          </a:p>
        </p:txBody>
      </p:sp>
    </p:spTree>
    <p:extLst>
      <p:ext uri="{BB962C8B-B14F-4D97-AF65-F5344CB8AC3E}">
        <p14:creationId xmlns:p14="http://schemas.microsoft.com/office/powerpoint/2010/main" xmlns="" val="171077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Whilst USAID uses the IPTT to measure progress, the 18 routine monitoring indicators listed on the previous slide and in the middle column here are often seen as being of primary value to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In contrast, </a:t>
            </a:r>
            <a:r>
              <a:rPr lang="en-US" sz="1000" b="1" baseline="0" dirty="0" smtClean="0"/>
              <a:t>the PVO indicator tracking table </a:t>
            </a:r>
            <a:r>
              <a:rPr lang="en-US" sz="1000" baseline="0" dirty="0" smtClean="0"/>
              <a:t>incorporates </a:t>
            </a:r>
            <a:r>
              <a:rPr lang="en-US" sz="1000" dirty="0" smtClean="0"/>
              <a:t>an additional list of</a:t>
            </a:r>
            <a:r>
              <a:rPr lang="en-US" sz="1000" baseline="0" dirty="0" smtClean="0"/>
              <a:t> 53 k</a:t>
            </a:r>
            <a:r>
              <a:rPr lang="en-US" sz="1000" dirty="0" smtClean="0"/>
              <a:t>ey performance indicators identified </a:t>
            </a:r>
            <a:r>
              <a:rPr lang="en-US" sz="1000" baseline="0" dirty="0" smtClean="0"/>
              <a:t>by the management staff and program/technical staff as being important to tracking project progress and performance</a:t>
            </a:r>
            <a:r>
              <a:rPr lang="en-US" sz="1000" dirty="0" smtClean="0"/>
              <a:t>. T</a:t>
            </a:r>
            <a:r>
              <a:rPr lang="en-US" sz="1000" baseline="0" dirty="0" smtClean="0"/>
              <a:t>he M&amp;E team did not decide on these indicators – these are based on decisions by program staff and management staff.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You can see there is an uneven distribution among the sectors – MCHN clearly has the most. Maybe this makes perfect sense for project management, so it is the responsibility of each consortium member to make sure these data are collected and reported on. </a:t>
            </a:r>
          </a:p>
          <a:p>
            <a:endParaRPr lang="en-US" sz="1000" baseline="0" dirty="0" smtClean="0"/>
          </a:p>
          <a:p>
            <a:r>
              <a:rPr lang="en-US" sz="1000" b="0" baseline="0" dirty="0" smtClean="0"/>
              <a:t>The PVO indicator tracking table is central </a:t>
            </a:r>
            <a:r>
              <a:rPr lang="en-US" sz="1000" baseline="0" dirty="0" smtClean="0"/>
              <a:t>to the project’s own quarterly report since they have been identified by program and management as the KEY indicators of project performance. Each PVO should be compiling these data and understanding progress and challenges based on those indicators, and responding and adapting accordingly. The narrative for the progress report should explain what is happening around these indicators. But this is </a:t>
            </a:r>
            <a:r>
              <a:rPr lang="en-US" sz="1000" i="1" baseline="0" dirty="0" smtClean="0"/>
              <a:t>not</a:t>
            </a:r>
            <a:r>
              <a:rPr lang="en-US" sz="1000" baseline="0" dirty="0" smtClean="0"/>
              <a:t> happening consistently at present.  </a:t>
            </a:r>
          </a:p>
          <a:p>
            <a:endParaRPr lang="en-US" sz="1000" baseline="0" dirty="0" smtClean="0"/>
          </a:p>
          <a:p>
            <a:r>
              <a:rPr lang="en-US" sz="1000" baseline="0" dirty="0" smtClean="0"/>
              <a:t>First, in a recent review we found that some of the reports are very lengthy, containing lots of information and lots of data – tables with information about each sector, but difficult to digest, and hard to use. Second, data are sometimes submitted separately, without a narrative; again, making it hard to use.</a:t>
            </a:r>
          </a:p>
          <a:p>
            <a:endParaRPr lang="en-US" sz="1000" baseline="0" dirty="0" smtClean="0"/>
          </a:p>
          <a:p>
            <a:r>
              <a:rPr lang="en-US" sz="1000" baseline="0" dirty="0" smtClean="0"/>
              <a:t>Although there are some challenges with </a:t>
            </a:r>
            <a:r>
              <a:rPr lang="en-US" sz="1000" b="0" baseline="0" dirty="0" smtClean="0"/>
              <a:t>the PVO indicator tracking tables, it remains an important tool for management and for program staff, at least in principle. As well as endorsing SMILER, TOPS is also endorsing the use of the PVO indicator tracking table as a </a:t>
            </a:r>
            <a:r>
              <a:rPr lang="en-US" sz="1000" baseline="0" dirty="0" smtClean="0"/>
              <a:t>valuable tool for learning in Title II programs.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E7667EB-55D0-413C-838D-CFEFBCCC20E9}" type="slidenum">
              <a:rPr lang="en-US" smtClean="0"/>
              <a:pPr>
                <a:defRPr/>
              </a:pPr>
              <a:t>9</a:t>
            </a:fld>
            <a:endParaRPr lang="en-US"/>
          </a:p>
        </p:txBody>
      </p:sp>
    </p:spTree>
    <p:extLst>
      <p:ext uri="{BB962C8B-B14F-4D97-AF65-F5344CB8AC3E}">
        <p14:creationId xmlns:p14="http://schemas.microsoft.com/office/powerpoint/2010/main" xmlns="" val="2155399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866C5B-506E-4680-A339-C84683E9162B}"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F45BF-D1C5-4311-98AA-5E76CFFD7B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66C5B-506E-4680-A339-C84683E9162B}"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F45BF-D1C5-4311-98AA-5E76CFFD7B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66C5B-506E-4680-A339-C84683E9162B}"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F45BF-D1C5-4311-98AA-5E76CFFD7B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2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866C5B-506E-4680-A339-C84683E9162B}"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F45BF-D1C5-4311-98AA-5E76CFFD7B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866C5B-506E-4680-A339-C84683E9162B}"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EF45BF-D1C5-4311-98AA-5E76CFFD7B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866C5B-506E-4680-A339-C84683E9162B}"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F45BF-D1C5-4311-98AA-5E76CFFD7B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866C5B-506E-4680-A339-C84683E9162B}" type="datetimeFigureOut">
              <a:rPr lang="en-US" smtClean="0"/>
              <a:pPr/>
              <a:t>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EF45BF-D1C5-4311-98AA-5E76CFFD7B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866C5B-506E-4680-A339-C84683E9162B}" type="datetimeFigureOut">
              <a:rPr lang="en-US" smtClean="0"/>
              <a:pPr/>
              <a:t>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EF45BF-D1C5-4311-98AA-5E76CFFD7B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66C5B-506E-4680-A339-C84683E9162B}" type="datetimeFigureOut">
              <a:rPr lang="en-US" smtClean="0"/>
              <a:pPr/>
              <a:t>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EF45BF-D1C5-4311-98AA-5E76CFFD7B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66C5B-506E-4680-A339-C84683E9162B}"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F45BF-D1C5-4311-98AA-5E76CFFD7B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66C5B-506E-4680-A339-C84683E9162B}"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EF45BF-D1C5-4311-98AA-5E76CFFD7B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76200"/>
            <a:ext cx="70866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66C5B-506E-4680-A339-C84683E9162B}" type="datetimeFigureOut">
              <a:rPr lang="en-US" smtClean="0"/>
              <a:pPr/>
              <a:t>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F45BF-D1C5-4311-98AA-5E76CFFD7B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82000" cy="1470025"/>
          </a:xfrm>
        </p:spPr>
        <p:txBody>
          <a:bodyPr>
            <a:normAutofit fontScale="90000"/>
          </a:bodyPr>
          <a:lstStyle/>
          <a:p>
            <a:r>
              <a:rPr lang="en-US" sz="6600" dirty="0" smtClean="0"/>
              <a:t>Monitoring Development Projects in a Messy World</a:t>
            </a:r>
          </a:p>
        </p:txBody>
      </p:sp>
      <p:sp>
        <p:nvSpPr>
          <p:cNvPr id="3" name="Subtitle 2"/>
          <p:cNvSpPr>
            <a:spLocks noGrp="1"/>
          </p:cNvSpPr>
          <p:nvPr>
            <p:ph type="subTitle" idx="1"/>
          </p:nvPr>
        </p:nvSpPr>
        <p:spPr>
          <a:xfrm>
            <a:off x="1371600" y="4419600"/>
            <a:ext cx="6400800" cy="1905000"/>
          </a:xfrm>
        </p:spPr>
        <p:txBody>
          <a:bodyPr>
            <a:normAutofit/>
          </a:bodyPr>
          <a:lstStyle/>
          <a:p>
            <a:r>
              <a:rPr lang="en-US" dirty="0" smtClean="0">
                <a:solidFill>
                  <a:schemeClr val="tx1"/>
                </a:solidFill>
              </a:rPr>
              <a:t>Guy Sharrock</a:t>
            </a:r>
          </a:p>
          <a:p>
            <a:r>
              <a:rPr lang="en-US" dirty="0" smtClean="0">
                <a:solidFill>
                  <a:schemeClr val="tx1"/>
                </a:solidFill>
              </a:rPr>
              <a:t>AEA </a:t>
            </a:r>
            <a:r>
              <a:rPr lang="en-US" dirty="0" smtClean="0">
                <a:solidFill>
                  <a:schemeClr val="tx1"/>
                </a:solidFill>
              </a:rPr>
              <a:t>Conference</a:t>
            </a:r>
          </a:p>
          <a:p>
            <a:r>
              <a:rPr lang="en-US" dirty="0" smtClean="0">
                <a:solidFill>
                  <a:schemeClr val="tx1"/>
                </a:solidFill>
              </a:rPr>
              <a:t>October 28</a:t>
            </a:r>
            <a:r>
              <a:rPr lang="en-US" baseline="30000" dirty="0" smtClean="0">
                <a:solidFill>
                  <a:schemeClr val="tx1"/>
                </a:solidFill>
              </a:rPr>
              <a:t>th</a:t>
            </a:r>
            <a:r>
              <a:rPr lang="en-US" dirty="0" smtClean="0">
                <a:solidFill>
                  <a:schemeClr val="tx1"/>
                </a:solidFill>
              </a:rPr>
              <a:t>, 2012</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7086600" cy="990600"/>
          </a:xfrm>
        </p:spPr>
        <p:txBody>
          <a:bodyPr>
            <a:normAutofit/>
          </a:bodyPr>
          <a:lstStyle/>
          <a:p>
            <a:pPr algn="r"/>
            <a:r>
              <a:rPr lang="en-US" sz="4000" b="1" dirty="0" smtClean="0"/>
              <a:t>Malawi: overall</a:t>
            </a:r>
            <a:endParaRPr lang="en-US" sz="4000" b="1" dirty="0"/>
          </a:p>
        </p:txBody>
      </p:sp>
      <p:sp>
        <p:nvSpPr>
          <p:cNvPr id="3" name="Text Placeholder 2"/>
          <p:cNvSpPr>
            <a:spLocks noGrp="1"/>
          </p:cNvSpPr>
          <p:nvPr>
            <p:ph type="body" idx="1"/>
          </p:nvPr>
        </p:nvSpPr>
        <p:spPr>
          <a:xfrm>
            <a:off x="457200" y="1143000"/>
            <a:ext cx="4040188" cy="639762"/>
          </a:xfrm>
        </p:spPr>
        <p:txBody>
          <a:bodyPr/>
          <a:lstStyle/>
          <a:p>
            <a:r>
              <a:rPr lang="en-US" dirty="0" smtClean="0"/>
              <a:t>Upside</a:t>
            </a:r>
            <a:endParaRPr lang="en-US" dirty="0"/>
          </a:p>
        </p:txBody>
      </p:sp>
      <p:sp>
        <p:nvSpPr>
          <p:cNvPr id="4" name="Content Placeholder 3"/>
          <p:cNvSpPr>
            <a:spLocks noGrp="1"/>
          </p:cNvSpPr>
          <p:nvPr>
            <p:ph sz="half" idx="2"/>
          </p:nvPr>
        </p:nvSpPr>
        <p:spPr>
          <a:xfrm>
            <a:off x="304800" y="1828800"/>
            <a:ext cx="4343400" cy="4267200"/>
          </a:xfrm>
        </p:spPr>
        <p:txBody>
          <a:bodyPr>
            <a:normAutofit fontScale="85000" lnSpcReduction="20000"/>
          </a:bodyPr>
          <a:lstStyle/>
          <a:p>
            <a:pPr marL="228600" indent="-228600"/>
            <a:r>
              <a:rPr lang="en-US" sz="2100" dirty="0" smtClean="0"/>
              <a:t>Routine</a:t>
            </a:r>
            <a:r>
              <a:rPr lang="en-US" sz="2000" dirty="0" smtClean="0"/>
              <a:t> Monitoring System </a:t>
            </a:r>
          </a:p>
          <a:p>
            <a:pPr marL="457200" lvl="1" indent="-228600"/>
            <a:r>
              <a:rPr lang="en-US" sz="1900" dirty="0" smtClean="0"/>
              <a:t>Data flow maps</a:t>
            </a:r>
          </a:p>
          <a:p>
            <a:pPr marL="457200" lvl="1" indent="-228600"/>
            <a:r>
              <a:rPr lang="en-US" sz="1900" dirty="0" smtClean="0"/>
              <a:t>Data gathering forms and report formats (with instructions)</a:t>
            </a:r>
          </a:p>
          <a:p>
            <a:pPr marL="228600" indent="-228600"/>
            <a:r>
              <a:rPr lang="en-US" sz="2100" dirty="0" smtClean="0"/>
              <a:t>Monitoring tools   </a:t>
            </a:r>
          </a:p>
          <a:p>
            <a:pPr marL="457200" lvl="1" indent="-228600"/>
            <a:r>
              <a:rPr lang="en-US" sz="1900" dirty="0" smtClean="0"/>
              <a:t>Data Quality Assessment</a:t>
            </a:r>
          </a:p>
          <a:p>
            <a:pPr marL="457200" lvl="1" indent="-228600"/>
            <a:r>
              <a:rPr lang="en-US" sz="1900" dirty="0" smtClean="0"/>
              <a:t>Quality Improvement Verification Checklist </a:t>
            </a:r>
          </a:p>
          <a:p>
            <a:pPr marL="228600" indent="-228600"/>
            <a:r>
              <a:rPr lang="en-US" sz="2100" dirty="0" smtClean="0"/>
              <a:t>Assessments and evaluations </a:t>
            </a:r>
          </a:p>
          <a:p>
            <a:pPr marL="457200" lvl="1" indent="-228600"/>
            <a:r>
              <a:rPr lang="en-US" sz="1900" dirty="0" smtClean="0"/>
              <a:t>Baseline and  final survey </a:t>
            </a:r>
          </a:p>
          <a:p>
            <a:pPr marL="457200" lvl="1" indent="-228600"/>
            <a:r>
              <a:rPr lang="en-US" sz="1900" dirty="0" smtClean="0"/>
              <a:t>Mid-term evaluation </a:t>
            </a:r>
          </a:p>
          <a:p>
            <a:pPr marL="457200" lvl="1" indent="-228600"/>
            <a:r>
              <a:rPr lang="en-US" sz="1900" dirty="0" smtClean="0"/>
              <a:t>Annual surveys</a:t>
            </a:r>
          </a:p>
          <a:p>
            <a:pPr marL="228600" indent="-228600"/>
            <a:r>
              <a:rPr lang="en-US" sz="2100" dirty="0" smtClean="0"/>
              <a:t>Information and Communication Technology</a:t>
            </a:r>
          </a:p>
          <a:p>
            <a:pPr marL="457200" lvl="1" indent="-228600"/>
            <a:r>
              <a:rPr lang="en-US" sz="1900" dirty="0" smtClean="0"/>
              <a:t>Excellent database for beneficiary numbers and PVO indicator tracking table indicators </a:t>
            </a:r>
          </a:p>
          <a:p>
            <a:pPr marL="457200" lvl="1" indent="-228600"/>
            <a:r>
              <a:rPr lang="en-US" sz="1900" dirty="0" smtClean="0"/>
              <a:t>Piloting </a:t>
            </a:r>
            <a:r>
              <a:rPr lang="en-US" sz="1900" i="1" dirty="0" err="1" smtClean="0"/>
              <a:t>DataWinners</a:t>
            </a:r>
            <a:r>
              <a:rPr lang="en-US" sz="1900" dirty="0" smtClean="0"/>
              <a:t> mobile solution for monitoring HH hunger</a:t>
            </a:r>
          </a:p>
        </p:txBody>
      </p:sp>
      <p:sp>
        <p:nvSpPr>
          <p:cNvPr id="5" name="Text Placeholder 4"/>
          <p:cNvSpPr>
            <a:spLocks noGrp="1"/>
          </p:cNvSpPr>
          <p:nvPr>
            <p:ph type="body" sz="quarter" idx="3"/>
          </p:nvPr>
        </p:nvSpPr>
        <p:spPr>
          <a:xfrm>
            <a:off x="4953000" y="1143000"/>
            <a:ext cx="4041775" cy="639762"/>
          </a:xfrm>
        </p:spPr>
        <p:txBody>
          <a:bodyPr/>
          <a:lstStyle/>
          <a:p>
            <a:r>
              <a:rPr lang="en-US" dirty="0" smtClean="0"/>
              <a:t>Downside</a:t>
            </a:r>
            <a:endParaRPr lang="en-US" dirty="0"/>
          </a:p>
        </p:txBody>
      </p:sp>
      <p:sp>
        <p:nvSpPr>
          <p:cNvPr id="6" name="Content Placeholder 5"/>
          <p:cNvSpPr>
            <a:spLocks noGrp="1"/>
          </p:cNvSpPr>
          <p:nvPr>
            <p:ph sz="quarter" idx="4"/>
          </p:nvPr>
        </p:nvSpPr>
        <p:spPr>
          <a:xfrm>
            <a:off x="4953000" y="1752600"/>
            <a:ext cx="4041775" cy="3951288"/>
          </a:xfrm>
        </p:spPr>
        <p:txBody>
          <a:bodyPr>
            <a:normAutofit/>
          </a:bodyPr>
          <a:lstStyle/>
          <a:p>
            <a:pPr marL="228600" indent="-228600"/>
            <a:r>
              <a:rPr lang="en-US" sz="1800" dirty="0" smtClean="0"/>
              <a:t>Hard Covers </a:t>
            </a:r>
          </a:p>
          <a:p>
            <a:pPr marL="457200" lvl="1" indent="-228600"/>
            <a:r>
              <a:rPr lang="en-US" sz="1600" dirty="0" smtClean="0"/>
              <a:t>Missing information</a:t>
            </a:r>
          </a:p>
          <a:p>
            <a:pPr marL="457200" lvl="1" indent="-228600"/>
            <a:r>
              <a:rPr lang="en-US" sz="1600" dirty="0" smtClean="0"/>
              <a:t>Quality </a:t>
            </a:r>
          </a:p>
          <a:p>
            <a:pPr marL="457200" lvl="1" indent="-228600"/>
            <a:r>
              <a:rPr lang="en-US" sz="1600" dirty="0" smtClean="0"/>
              <a:t>Inconsistent, though some good work being done</a:t>
            </a:r>
          </a:p>
          <a:p>
            <a:pPr marL="228600" indent="-228600"/>
            <a:r>
              <a:rPr lang="en-US" sz="1800" dirty="0" smtClean="0"/>
              <a:t>Reports </a:t>
            </a:r>
          </a:p>
          <a:p>
            <a:pPr marL="457200" lvl="1" indent="-228600"/>
            <a:r>
              <a:rPr lang="en-US" sz="1600" dirty="0" smtClean="0"/>
              <a:t>Not always verifiable </a:t>
            </a:r>
          </a:p>
          <a:p>
            <a:pPr marL="457200" lvl="1" indent="-228600"/>
            <a:r>
              <a:rPr lang="en-US" sz="1600" dirty="0" smtClean="0"/>
              <a:t>Missing information</a:t>
            </a:r>
          </a:p>
          <a:p>
            <a:pPr marL="457200" lvl="1" indent="-228600"/>
            <a:r>
              <a:rPr lang="en-US" sz="1600" dirty="0" smtClean="0"/>
              <a:t>Timeliness </a:t>
            </a:r>
          </a:p>
          <a:p>
            <a:pPr marL="228600" indent="-228600"/>
            <a:r>
              <a:rPr lang="en-US" sz="1800" dirty="0" smtClean="0"/>
              <a:t>PVO </a:t>
            </a:r>
          </a:p>
          <a:p>
            <a:pPr marL="457200" lvl="1" indent="-228600"/>
            <a:r>
              <a:rPr lang="en-US" sz="1600" dirty="0" smtClean="0"/>
              <a:t>Filing system</a:t>
            </a:r>
          </a:p>
          <a:p>
            <a:pPr marL="457200" lvl="1" indent="-228600"/>
            <a:r>
              <a:rPr lang="en-US" sz="1600" dirty="0" smtClean="0"/>
              <a:t>Organization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029200" cy="990600"/>
          </a:xfrm>
        </p:spPr>
        <p:txBody>
          <a:bodyPr>
            <a:normAutofit fontScale="90000"/>
          </a:bodyPr>
          <a:lstStyle/>
          <a:p>
            <a:r>
              <a:rPr lang="en-US" sz="4000" b="1" dirty="0" smtClean="0"/>
              <a:t>Monitoring in a</a:t>
            </a:r>
            <a:br>
              <a:rPr lang="en-US" sz="4000" b="1" dirty="0" smtClean="0"/>
            </a:br>
            <a:r>
              <a:rPr lang="en-US" sz="4000" b="1" dirty="0" smtClean="0"/>
              <a:t>complex ecology</a:t>
            </a:r>
            <a:endParaRPr lang="en-US" sz="4000" b="1" dirty="0"/>
          </a:p>
        </p:txBody>
      </p:sp>
      <p:sp>
        <p:nvSpPr>
          <p:cNvPr id="3" name="Content Placeholder 2"/>
          <p:cNvSpPr>
            <a:spLocks noGrp="1"/>
          </p:cNvSpPr>
          <p:nvPr>
            <p:ph idx="1"/>
          </p:nvPr>
        </p:nvSpPr>
        <p:spPr/>
        <p:txBody>
          <a:bodyPr/>
          <a:lstStyle/>
          <a:p>
            <a:pPr>
              <a:buNone/>
            </a:pPr>
            <a:endParaRPr lang="en-US" dirty="0" smtClean="0"/>
          </a:p>
          <a:p>
            <a:endParaRPr lang="en-US" dirty="0"/>
          </a:p>
        </p:txBody>
      </p:sp>
      <p:graphicFrame>
        <p:nvGraphicFramePr>
          <p:cNvPr id="4" name="Diagram 3"/>
          <p:cNvGraphicFramePr/>
          <p:nvPr/>
        </p:nvGraphicFramePr>
        <p:xfrm>
          <a:off x="152400" y="1397000"/>
          <a:ext cx="87630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086600" cy="990600"/>
          </a:xfrm>
        </p:spPr>
        <p:txBody>
          <a:bodyPr>
            <a:normAutofit/>
          </a:bodyPr>
          <a:lstStyle/>
          <a:p>
            <a:r>
              <a:rPr lang="en-US" sz="4000" b="1" dirty="0" smtClean="0"/>
              <a:t>Final thoughts</a:t>
            </a:r>
            <a:endParaRPr lang="en-US" sz="4000" b="1" dirty="0"/>
          </a:p>
        </p:txBody>
      </p:sp>
      <p:sp>
        <p:nvSpPr>
          <p:cNvPr id="3" name="Content Placeholder 2"/>
          <p:cNvSpPr>
            <a:spLocks noGrp="1"/>
          </p:cNvSpPr>
          <p:nvPr>
            <p:ph idx="1"/>
          </p:nvPr>
        </p:nvSpPr>
        <p:spPr>
          <a:xfrm>
            <a:off x="152400" y="1295400"/>
            <a:ext cx="8991600" cy="4724400"/>
          </a:xfrm>
        </p:spPr>
        <p:txBody>
          <a:bodyPr>
            <a:normAutofit lnSpcReduction="10000"/>
          </a:bodyPr>
          <a:lstStyle/>
          <a:p>
            <a:pPr>
              <a:buNone/>
            </a:pPr>
            <a:r>
              <a:rPr lang="en-US" dirty="0" smtClean="0"/>
              <a:t>In a complex operating environment…</a:t>
            </a:r>
          </a:p>
          <a:p>
            <a:pPr marL="514350" indent="-514350">
              <a:buFont typeface="+mj-lt"/>
              <a:buAutoNum type="arabicPeriod"/>
            </a:pPr>
            <a:r>
              <a:rPr lang="en-US" dirty="0" smtClean="0"/>
              <a:t>Good </a:t>
            </a:r>
            <a:r>
              <a:rPr lang="en-US" i="1" dirty="0" smtClean="0"/>
              <a:t>evaluative</a:t>
            </a:r>
            <a:r>
              <a:rPr lang="en-US" dirty="0" smtClean="0"/>
              <a:t> project monitoring presents an opportunity to learn</a:t>
            </a:r>
          </a:p>
          <a:p>
            <a:pPr marL="514350" indent="-514350">
              <a:buFont typeface="+mj-lt"/>
              <a:buAutoNum type="arabicPeriod"/>
            </a:pPr>
            <a:r>
              <a:rPr lang="en-US" dirty="0" smtClean="0"/>
              <a:t>Even more vital to have a coherent approach to monitoring</a:t>
            </a:r>
          </a:p>
          <a:p>
            <a:pPr marL="514350" indent="-514350">
              <a:buFont typeface="+mj-lt"/>
              <a:buAutoNum type="arabicPeriod"/>
            </a:pPr>
            <a:r>
              <a:rPr lang="en-US" dirty="0" smtClean="0"/>
              <a:t>Setting-up monitoring is more than just ‘technical’</a:t>
            </a:r>
          </a:p>
          <a:p>
            <a:pPr marL="514350" indent="-514350">
              <a:buFont typeface="+mj-lt"/>
              <a:buAutoNum type="arabicPeriod"/>
            </a:pPr>
            <a:r>
              <a:rPr lang="en-US" dirty="0" smtClean="0"/>
              <a:t>Establish structures and processes to provide continuity and navigate complexity</a:t>
            </a:r>
          </a:p>
          <a:p>
            <a:pPr marL="514350" indent="-514350">
              <a:buFont typeface="+mj-lt"/>
              <a:buAutoNum type="arabicPeriod"/>
            </a:pPr>
            <a:r>
              <a:rPr lang="en-US" dirty="0" smtClean="0"/>
              <a:t>Monitor the monitoring system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391400" cy="990600"/>
          </a:xfrm>
        </p:spPr>
        <p:txBody>
          <a:bodyPr>
            <a:noAutofit/>
          </a:bodyPr>
          <a:lstStyle/>
          <a:p>
            <a:pPr algn="r"/>
            <a:r>
              <a:rPr lang="en-US" sz="4000" dirty="0" smtClean="0"/>
              <a:t>Why monitoring?</a:t>
            </a:r>
            <a:endParaRPr lang="en-US" sz="4000" dirty="0"/>
          </a:p>
        </p:txBody>
      </p:sp>
      <p:cxnSp>
        <p:nvCxnSpPr>
          <p:cNvPr id="5" name="Straight Connector 4"/>
          <p:cNvCxnSpPr/>
          <p:nvPr/>
        </p:nvCxnSpPr>
        <p:spPr bwMode="auto">
          <a:xfrm>
            <a:off x="990600" y="4876800"/>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Rectangle 6"/>
          <p:cNvSpPr/>
          <p:nvPr/>
        </p:nvSpPr>
        <p:spPr bwMode="auto">
          <a:xfrm>
            <a:off x="990600" y="4876800"/>
            <a:ext cx="2286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
        <p:nvSpPr>
          <p:cNvPr id="8" name="Rectangle 7"/>
          <p:cNvSpPr/>
          <p:nvPr/>
        </p:nvSpPr>
        <p:spPr bwMode="auto">
          <a:xfrm>
            <a:off x="2438400" y="4876800"/>
            <a:ext cx="1524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
        <p:nvSpPr>
          <p:cNvPr id="9" name="Rectangle 8"/>
          <p:cNvSpPr/>
          <p:nvPr/>
        </p:nvSpPr>
        <p:spPr bwMode="auto">
          <a:xfrm>
            <a:off x="3733800" y="4876800"/>
            <a:ext cx="1524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
        <p:nvSpPr>
          <p:cNvPr id="10" name="Rectangle 9"/>
          <p:cNvSpPr/>
          <p:nvPr/>
        </p:nvSpPr>
        <p:spPr bwMode="auto">
          <a:xfrm>
            <a:off x="5410200" y="4876800"/>
            <a:ext cx="1524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
        <p:nvSpPr>
          <p:cNvPr id="11" name="Rectangle 10"/>
          <p:cNvSpPr/>
          <p:nvPr/>
        </p:nvSpPr>
        <p:spPr bwMode="auto">
          <a:xfrm>
            <a:off x="6781800" y="4876800"/>
            <a:ext cx="1524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
        <p:nvSpPr>
          <p:cNvPr id="12" name="TextBox 11"/>
          <p:cNvSpPr txBox="1"/>
          <p:nvPr/>
        </p:nvSpPr>
        <p:spPr>
          <a:xfrm>
            <a:off x="2209800" y="4572000"/>
            <a:ext cx="662810" cy="307777"/>
          </a:xfrm>
          <a:prstGeom prst="rect">
            <a:avLst/>
          </a:prstGeom>
          <a:noFill/>
        </p:spPr>
        <p:txBody>
          <a:bodyPr wrap="none" rtlCol="0">
            <a:spAutoFit/>
          </a:bodyPr>
          <a:lstStyle/>
          <a:p>
            <a:r>
              <a:rPr lang="en-US" sz="1400" dirty="0" smtClean="0">
                <a:latin typeface="+mj-lt"/>
              </a:rPr>
              <a:t>Year 1</a:t>
            </a:r>
            <a:endParaRPr lang="en-US" sz="1400" dirty="0">
              <a:latin typeface="+mj-lt"/>
            </a:endParaRPr>
          </a:p>
        </p:txBody>
      </p:sp>
      <p:sp>
        <p:nvSpPr>
          <p:cNvPr id="14" name="TextBox 13"/>
          <p:cNvSpPr txBox="1"/>
          <p:nvPr/>
        </p:nvSpPr>
        <p:spPr>
          <a:xfrm>
            <a:off x="3581400" y="4572000"/>
            <a:ext cx="662810" cy="307777"/>
          </a:xfrm>
          <a:prstGeom prst="rect">
            <a:avLst/>
          </a:prstGeom>
          <a:noFill/>
        </p:spPr>
        <p:txBody>
          <a:bodyPr wrap="none" rtlCol="0">
            <a:spAutoFit/>
          </a:bodyPr>
          <a:lstStyle/>
          <a:p>
            <a:r>
              <a:rPr lang="en-US" sz="1400" dirty="0" smtClean="0">
                <a:latin typeface="+mj-lt"/>
              </a:rPr>
              <a:t>Year 2</a:t>
            </a:r>
            <a:endParaRPr lang="en-US" sz="1400" dirty="0">
              <a:latin typeface="+mj-lt"/>
            </a:endParaRPr>
          </a:p>
        </p:txBody>
      </p:sp>
      <p:sp>
        <p:nvSpPr>
          <p:cNvPr id="15" name="TextBox 14"/>
          <p:cNvSpPr txBox="1"/>
          <p:nvPr/>
        </p:nvSpPr>
        <p:spPr>
          <a:xfrm>
            <a:off x="5181600" y="4572000"/>
            <a:ext cx="662810" cy="307777"/>
          </a:xfrm>
          <a:prstGeom prst="rect">
            <a:avLst/>
          </a:prstGeom>
          <a:noFill/>
        </p:spPr>
        <p:txBody>
          <a:bodyPr wrap="none" rtlCol="0">
            <a:spAutoFit/>
          </a:bodyPr>
          <a:lstStyle/>
          <a:p>
            <a:r>
              <a:rPr lang="en-US" sz="1400" dirty="0" smtClean="0">
                <a:latin typeface="+mj-lt"/>
              </a:rPr>
              <a:t>Year 3</a:t>
            </a:r>
            <a:endParaRPr lang="en-US" sz="1400" dirty="0">
              <a:latin typeface="+mj-lt"/>
            </a:endParaRPr>
          </a:p>
        </p:txBody>
      </p:sp>
      <p:sp>
        <p:nvSpPr>
          <p:cNvPr id="16" name="TextBox 15"/>
          <p:cNvSpPr txBox="1"/>
          <p:nvPr/>
        </p:nvSpPr>
        <p:spPr>
          <a:xfrm>
            <a:off x="6553200" y="4572000"/>
            <a:ext cx="662810" cy="307777"/>
          </a:xfrm>
          <a:prstGeom prst="rect">
            <a:avLst/>
          </a:prstGeom>
          <a:noFill/>
        </p:spPr>
        <p:txBody>
          <a:bodyPr wrap="none" rtlCol="0">
            <a:spAutoFit/>
          </a:bodyPr>
          <a:lstStyle/>
          <a:p>
            <a:r>
              <a:rPr lang="en-US" sz="1400" dirty="0" smtClean="0">
                <a:latin typeface="+mj-lt"/>
              </a:rPr>
              <a:t>Year 4</a:t>
            </a:r>
            <a:endParaRPr lang="en-US" sz="1400" dirty="0">
              <a:latin typeface="+mj-lt"/>
            </a:endParaRPr>
          </a:p>
        </p:txBody>
      </p:sp>
      <p:sp>
        <p:nvSpPr>
          <p:cNvPr id="17" name="TextBox 16"/>
          <p:cNvSpPr txBox="1"/>
          <p:nvPr/>
        </p:nvSpPr>
        <p:spPr>
          <a:xfrm>
            <a:off x="8001000" y="4572000"/>
            <a:ext cx="662810" cy="307777"/>
          </a:xfrm>
          <a:prstGeom prst="rect">
            <a:avLst/>
          </a:prstGeom>
          <a:noFill/>
        </p:spPr>
        <p:txBody>
          <a:bodyPr wrap="none" rtlCol="0">
            <a:spAutoFit/>
          </a:bodyPr>
          <a:lstStyle/>
          <a:p>
            <a:r>
              <a:rPr lang="en-US" sz="1400" dirty="0" smtClean="0">
                <a:latin typeface="+mj-lt"/>
              </a:rPr>
              <a:t>Year 5</a:t>
            </a:r>
            <a:endParaRPr lang="en-US" sz="1400" dirty="0">
              <a:latin typeface="+mj-lt"/>
            </a:endParaRPr>
          </a:p>
        </p:txBody>
      </p:sp>
      <p:sp>
        <p:nvSpPr>
          <p:cNvPr id="19" name="Rectangle 18"/>
          <p:cNvSpPr/>
          <p:nvPr/>
        </p:nvSpPr>
        <p:spPr bwMode="auto">
          <a:xfrm>
            <a:off x="8219825" y="4876800"/>
            <a:ext cx="2286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cxnSp>
        <p:nvCxnSpPr>
          <p:cNvPr id="21" name="Straight Connector 20"/>
          <p:cNvCxnSpPr/>
          <p:nvPr/>
        </p:nvCxnSpPr>
        <p:spPr bwMode="auto">
          <a:xfrm rot="5400000">
            <a:off x="12954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5400000">
            <a:off x="14478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5400000">
            <a:off x="16764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a:off x="19050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5400000">
            <a:off x="20574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a:off x="22098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rot="5400000">
            <a:off x="2286000" y="487680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8" name="Straight Connector 27"/>
          <p:cNvCxnSpPr/>
          <p:nvPr/>
        </p:nvCxnSpPr>
        <p:spPr bwMode="auto">
          <a:xfrm rot="5400000">
            <a:off x="26670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rot="5400000">
            <a:off x="28194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5400000">
            <a:off x="29718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rot="5400000">
            <a:off x="31242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5400000">
            <a:off x="32766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rot="5400000">
            <a:off x="35052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rot="5400000">
            <a:off x="36576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rot="5400000">
            <a:off x="39624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rot="5400000">
            <a:off x="41148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p:cNvCxnSpPr/>
          <p:nvPr/>
        </p:nvCxnSpPr>
        <p:spPr bwMode="auto">
          <a:xfrm rot="5400000">
            <a:off x="50292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a:off x="50292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rot="5400000">
            <a:off x="5029200" y="4953000"/>
            <a:ext cx="152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 name="Straight Connector 39"/>
          <p:cNvCxnSpPr/>
          <p:nvPr/>
        </p:nvCxnSpPr>
        <p:spPr bwMode="auto">
          <a:xfrm rot="5400000">
            <a:off x="50292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rot="5400000">
            <a:off x="51816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a:off x="56388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5400000">
            <a:off x="57912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5400000">
            <a:off x="59436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rot="5400000">
            <a:off x="60960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rot="5400000">
            <a:off x="62484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rot="5400000">
            <a:off x="64008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rot="5400000">
            <a:off x="65532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rot="5400000">
            <a:off x="70104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rot="5400000">
            <a:off x="71628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rot="5400000">
            <a:off x="73914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p:cNvCxnSpPr/>
          <p:nvPr/>
        </p:nvCxnSpPr>
        <p:spPr bwMode="auto">
          <a:xfrm rot="5400000">
            <a:off x="76200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78486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80010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 name="TextBox 99"/>
          <p:cNvSpPr txBox="1"/>
          <p:nvPr/>
        </p:nvSpPr>
        <p:spPr>
          <a:xfrm>
            <a:off x="152400" y="2133600"/>
            <a:ext cx="8839200" cy="523220"/>
          </a:xfrm>
          <a:prstGeom prst="rect">
            <a:avLst/>
          </a:prstGeom>
          <a:noFill/>
        </p:spPr>
        <p:txBody>
          <a:bodyPr wrap="square" rtlCol="0">
            <a:spAutoFit/>
          </a:bodyPr>
          <a:lstStyle/>
          <a:p>
            <a:pPr marL="225425" indent="-225425" algn="ctr"/>
            <a:r>
              <a:rPr lang="en-US" sz="2800" b="1" dirty="0" smtClean="0"/>
              <a:t>Lots going on in between ‘deep-dive’ evaluations!</a:t>
            </a:r>
            <a:endParaRPr lang="en-US" sz="2800" b="1" dirty="0">
              <a:latin typeface="+mj-lt"/>
            </a:endParaRPr>
          </a:p>
        </p:txBody>
      </p:sp>
      <p:cxnSp>
        <p:nvCxnSpPr>
          <p:cNvPr id="108" name="Straight Arrow Connector 107"/>
          <p:cNvCxnSpPr/>
          <p:nvPr/>
        </p:nvCxnSpPr>
        <p:spPr>
          <a:xfrm>
            <a:off x="1066800" y="3962400"/>
            <a:ext cx="0" cy="68580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10" name="TextBox 109"/>
          <p:cNvSpPr txBox="1"/>
          <p:nvPr/>
        </p:nvSpPr>
        <p:spPr>
          <a:xfrm>
            <a:off x="533401" y="3505200"/>
            <a:ext cx="1143000" cy="400110"/>
          </a:xfrm>
          <a:prstGeom prst="rect">
            <a:avLst/>
          </a:prstGeom>
          <a:noFill/>
        </p:spPr>
        <p:txBody>
          <a:bodyPr wrap="square" rtlCol="0">
            <a:spAutoFit/>
          </a:bodyPr>
          <a:lstStyle/>
          <a:p>
            <a:r>
              <a:rPr lang="en-US" sz="2000" b="1" dirty="0" smtClean="0">
                <a:latin typeface="+mj-lt"/>
              </a:rPr>
              <a:t>Baseline</a:t>
            </a:r>
            <a:r>
              <a:rPr lang="en-US" sz="2000" dirty="0" smtClean="0">
                <a:latin typeface="+mj-lt"/>
              </a:rPr>
              <a:t> </a:t>
            </a:r>
            <a:endParaRPr lang="en-US" sz="2000" dirty="0">
              <a:latin typeface="+mj-lt"/>
            </a:endParaRPr>
          </a:p>
        </p:txBody>
      </p:sp>
      <p:cxnSp>
        <p:nvCxnSpPr>
          <p:cNvPr id="111" name="Straight Arrow Connector 110"/>
          <p:cNvCxnSpPr/>
          <p:nvPr/>
        </p:nvCxnSpPr>
        <p:spPr>
          <a:xfrm flipH="1">
            <a:off x="2514600" y="3962400"/>
            <a:ext cx="794" cy="60960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12" name="TextBox 111"/>
          <p:cNvSpPr txBox="1"/>
          <p:nvPr/>
        </p:nvSpPr>
        <p:spPr>
          <a:xfrm>
            <a:off x="3886200" y="3505200"/>
            <a:ext cx="1524000" cy="400110"/>
          </a:xfrm>
          <a:prstGeom prst="rect">
            <a:avLst/>
          </a:prstGeom>
          <a:noFill/>
        </p:spPr>
        <p:txBody>
          <a:bodyPr wrap="square" rtlCol="0">
            <a:spAutoFit/>
          </a:bodyPr>
          <a:lstStyle/>
          <a:p>
            <a:pPr algn="ctr"/>
            <a:r>
              <a:rPr lang="en-US" sz="2000" b="1" dirty="0" smtClean="0">
                <a:latin typeface="+mj-lt"/>
              </a:rPr>
              <a:t>Monitoring</a:t>
            </a:r>
            <a:r>
              <a:rPr lang="en-US" sz="2000" dirty="0" smtClean="0"/>
              <a:t>    </a:t>
            </a:r>
            <a:endParaRPr lang="en-US" sz="2000" dirty="0">
              <a:latin typeface="+mj-lt"/>
            </a:endParaRPr>
          </a:p>
        </p:txBody>
      </p:sp>
      <p:cxnSp>
        <p:nvCxnSpPr>
          <p:cNvPr id="113" name="Straight Arrow Connector 112"/>
          <p:cNvCxnSpPr/>
          <p:nvPr/>
        </p:nvCxnSpPr>
        <p:spPr>
          <a:xfrm>
            <a:off x="3810000" y="3962400"/>
            <a:ext cx="0" cy="610394"/>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15" name="Straight Arrow Connector 114"/>
          <p:cNvCxnSpPr/>
          <p:nvPr/>
        </p:nvCxnSpPr>
        <p:spPr>
          <a:xfrm>
            <a:off x="5486400" y="3962400"/>
            <a:ext cx="0" cy="610394"/>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17" name="Straight Arrow Connector 116"/>
          <p:cNvCxnSpPr/>
          <p:nvPr/>
        </p:nvCxnSpPr>
        <p:spPr>
          <a:xfrm flipH="1">
            <a:off x="6858000" y="3962400"/>
            <a:ext cx="794" cy="609600"/>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19" name="Straight Arrow Connector 118"/>
          <p:cNvCxnSpPr/>
          <p:nvPr/>
        </p:nvCxnSpPr>
        <p:spPr>
          <a:xfrm>
            <a:off x="8382000" y="3962400"/>
            <a:ext cx="0" cy="610394"/>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20" name="TextBox 119"/>
          <p:cNvSpPr txBox="1"/>
          <p:nvPr/>
        </p:nvSpPr>
        <p:spPr>
          <a:xfrm>
            <a:off x="7772400" y="3505200"/>
            <a:ext cx="914400" cy="400110"/>
          </a:xfrm>
          <a:prstGeom prst="rect">
            <a:avLst/>
          </a:prstGeom>
          <a:noFill/>
        </p:spPr>
        <p:txBody>
          <a:bodyPr wrap="square" rtlCol="0">
            <a:spAutoFit/>
          </a:bodyPr>
          <a:lstStyle/>
          <a:p>
            <a:pPr algn="r"/>
            <a:r>
              <a:rPr lang="en-US" sz="2000" b="1" dirty="0" smtClean="0"/>
              <a:t>Impact</a:t>
            </a:r>
            <a:endParaRPr lang="en-US" sz="2000" b="1" dirty="0">
              <a:latin typeface="+mj-lt"/>
            </a:endParaRPr>
          </a:p>
        </p:txBody>
      </p:sp>
      <p:cxnSp>
        <p:nvCxnSpPr>
          <p:cNvPr id="68" name="Straight Connector 67"/>
          <p:cNvCxnSpPr/>
          <p:nvPr/>
        </p:nvCxnSpPr>
        <p:spPr bwMode="auto">
          <a:xfrm rot="5400000">
            <a:off x="48768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rot="5400000">
            <a:off x="4267200" y="4953000"/>
            <a:ext cx="152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2" name="Rectangle 71"/>
          <p:cNvSpPr/>
          <p:nvPr/>
        </p:nvSpPr>
        <p:spPr bwMode="auto">
          <a:xfrm>
            <a:off x="4495800" y="4876800"/>
            <a:ext cx="228600" cy="381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115"/>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117"/>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nodeType="afterEffect">
                                  <p:stCondLst>
                                    <p:cond delay="500"/>
                                  </p:stCondLst>
                                  <p:childTnLst>
                                    <p:set>
                                      <p:cBhvr>
                                        <p:cTn id="25" dur="1" fill="hold">
                                          <p:stCondLst>
                                            <p:cond delay="0"/>
                                          </p:stCondLst>
                                        </p:cTn>
                                        <p:tgtEl>
                                          <p:spTgt spid="119"/>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500"/>
                                  </p:stCondLst>
                                  <p:childTnLst>
                                    <p:set>
                                      <p:cBhvr>
                                        <p:cTn id="28"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2" grpId="0"/>
      <p:bldP spid="1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1" y="0"/>
            <a:ext cx="5334000" cy="990600"/>
          </a:xfrm>
        </p:spPr>
        <p:txBody>
          <a:bodyPr>
            <a:noAutofit/>
          </a:bodyPr>
          <a:lstStyle/>
          <a:p>
            <a:pPr algn="r"/>
            <a:r>
              <a:rPr lang="en-US" sz="4000" dirty="0" smtClean="0">
                <a:solidFill>
                  <a:schemeClr val="bg1"/>
                </a:solidFill>
                <a:latin typeface="+mn-lt"/>
                <a:cs typeface="Times New Roman" pitchFamily="18" charset="0"/>
              </a:rPr>
              <a:t>Outline</a:t>
            </a:r>
            <a:endParaRPr lang="en-US" sz="4000" dirty="0">
              <a:solidFill>
                <a:schemeClr val="bg1"/>
              </a:solidFill>
              <a:latin typeface="+mn-lt"/>
              <a:cs typeface="Times New Roman" pitchFamily="18" charset="0"/>
            </a:endParaRPr>
          </a:p>
        </p:txBody>
      </p:sp>
      <p:pic>
        <p:nvPicPr>
          <p:cNvPr id="6" name="Content Placeholder 5" descr="report trouble.jpg"/>
          <p:cNvPicPr>
            <a:picLocks noGrp="1" noChangeAspect="1"/>
          </p:cNvPicPr>
          <p:nvPr>
            <p:ph idx="1"/>
          </p:nvPr>
        </p:nvPicPr>
        <p:blipFill>
          <a:blip r:embed="rId3" cstate="print"/>
          <a:stretch>
            <a:fillRect/>
          </a:stretch>
        </p:blipFill>
        <p:spPr>
          <a:xfrm>
            <a:off x="4724400" y="1295400"/>
            <a:ext cx="4267200" cy="5029200"/>
          </a:xfrm>
        </p:spPr>
      </p:pic>
      <p:sp>
        <p:nvSpPr>
          <p:cNvPr id="4" name="Text Placeholder 3"/>
          <p:cNvSpPr>
            <a:spLocks noGrp="1"/>
          </p:cNvSpPr>
          <p:nvPr>
            <p:ph type="body" sz="half" idx="2"/>
          </p:nvPr>
        </p:nvSpPr>
        <p:spPr>
          <a:xfrm>
            <a:off x="228600" y="1295400"/>
            <a:ext cx="4191000" cy="5181600"/>
          </a:xfrm>
        </p:spPr>
        <p:txBody>
          <a:bodyPr/>
          <a:lstStyle/>
          <a:p>
            <a:pPr marL="514350" indent="-514350"/>
            <a:endParaRPr lang="en-US" sz="3200" dirty="0" smtClean="0"/>
          </a:p>
          <a:p>
            <a:endParaRPr lang="en-US" sz="3200" dirty="0" smtClean="0"/>
          </a:p>
        </p:txBody>
      </p:sp>
      <p:pic>
        <p:nvPicPr>
          <p:cNvPr id="1026" name="Picture 2" descr="C:\Users\gsharroc\AppData\Local\Microsoft\Windows\Temporary Internet Files\Content.IE5\FPNN7SS0\MC900434843[1].png"/>
          <p:cNvPicPr>
            <a:picLocks noChangeAspect="1" noChangeArrowheads="1"/>
          </p:cNvPicPr>
          <p:nvPr/>
        </p:nvPicPr>
        <p:blipFill>
          <a:blip r:embed="rId4" cstate="print"/>
          <a:srcRect/>
          <a:stretch>
            <a:fillRect/>
          </a:stretch>
        </p:blipFill>
        <p:spPr bwMode="auto">
          <a:xfrm>
            <a:off x="609600" y="1905000"/>
            <a:ext cx="3505200" cy="3505200"/>
          </a:xfrm>
          <a:prstGeom prst="rect">
            <a:avLst/>
          </a:prstGeom>
          <a:noFill/>
        </p:spPr>
      </p:pic>
      <p:sp>
        <p:nvSpPr>
          <p:cNvPr id="7" name="TextBox 6"/>
          <p:cNvSpPr txBox="1"/>
          <p:nvPr/>
        </p:nvSpPr>
        <p:spPr>
          <a:xfrm rot="21100213">
            <a:off x="1233111" y="2460398"/>
            <a:ext cx="2434531" cy="369332"/>
          </a:xfrm>
          <a:prstGeom prst="rect">
            <a:avLst/>
          </a:prstGeom>
          <a:noFill/>
        </p:spPr>
        <p:txBody>
          <a:bodyPr wrap="square" rtlCol="0">
            <a:spAutoFit/>
          </a:bodyPr>
          <a:lstStyle/>
          <a:p>
            <a:r>
              <a:rPr lang="en-US" b="1" dirty="0" smtClean="0">
                <a:solidFill>
                  <a:schemeClr val="bg1"/>
                </a:solidFill>
              </a:rPr>
              <a:t>1. Monitoring approach</a:t>
            </a:r>
            <a:endParaRPr lang="en-US" b="1" dirty="0">
              <a:solidFill>
                <a:schemeClr val="bg1"/>
              </a:solidFill>
            </a:endParaRPr>
          </a:p>
        </p:txBody>
      </p:sp>
      <p:sp>
        <p:nvSpPr>
          <p:cNvPr id="8" name="TextBox 7"/>
          <p:cNvSpPr txBox="1"/>
          <p:nvPr/>
        </p:nvSpPr>
        <p:spPr>
          <a:xfrm rot="21069789">
            <a:off x="1309007" y="2855861"/>
            <a:ext cx="2487326" cy="369332"/>
          </a:xfrm>
          <a:prstGeom prst="rect">
            <a:avLst/>
          </a:prstGeom>
          <a:noFill/>
        </p:spPr>
        <p:txBody>
          <a:bodyPr wrap="square" rtlCol="0">
            <a:spAutoFit/>
          </a:bodyPr>
          <a:lstStyle/>
          <a:p>
            <a:r>
              <a:rPr lang="en-US" b="1" dirty="0" smtClean="0">
                <a:solidFill>
                  <a:schemeClr val="bg1"/>
                </a:solidFill>
              </a:rPr>
              <a:t>2. Project illustration</a:t>
            </a:r>
            <a:endParaRPr lang="en-US" b="1" dirty="0">
              <a:solidFill>
                <a:schemeClr val="bg1"/>
              </a:solidFill>
            </a:endParaRPr>
          </a:p>
        </p:txBody>
      </p:sp>
      <p:sp>
        <p:nvSpPr>
          <p:cNvPr id="9" name="TextBox 8"/>
          <p:cNvSpPr txBox="1"/>
          <p:nvPr/>
        </p:nvSpPr>
        <p:spPr>
          <a:xfrm rot="21027241">
            <a:off x="1430727" y="3250419"/>
            <a:ext cx="2518233" cy="923330"/>
          </a:xfrm>
          <a:prstGeom prst="rect">
            <a:avLst/>
          </a:prstGeom>
          <a:noFill/>
        </p:spPr>
        <p:txBody>
          <a:bodyPr wrap="square" rtlCol="0">
            <a:spAutoFit/>
          </a:bodyPr>
          <a:lstStyle/>
          <a:p>
            <a:r>
              <a:rPr lang="en-US" b="1" dirty="0" smtClean="0">
                <a:solidFill>
                  <a:schemeClr val="bg1"/>
                </a:solidFill>
              </a:rPr>
              <a:t>3. Challenges to monitoring in a complex ecology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5687" y="0"/>
            <a:ext cx="3008313" cy="990600"/>
          </a:xfrm>
        </p:spPr>
        <p:txBody>
          <a:bodyPr>
            <a:normAutofit/>
          </a:bodyPr>
          <a:lstStyle/>
          <a:p>
            <a:pPr algn="r"/>
            <a:r>
              <a:rPr lang="en-US" sz="4000" dirty="0" smtClean="0">
                <a:solidFill>
                  <a:schemeClr val="bg1"/>
                </a:solidFill>
                <a:latin typeface="+mn-lt"/>
              </a:rPr>
              <a:t>SMILER</a:t>
            </a:r>
            <a:endParaRPr lang="en-US" sz="4000" dirty="0">
              <a:solidFill>
                <a:schemeClr val="bg1"/>
              </a:solidFill>
              <a:latin typeface="+mn-lt"/>
            </a:endParaRPr>
          </a:p>
        </p:txBody>
      </p:sp>
      <p:sp>
        <p:nvSpPr>
          <p:cNvPr id="4" name="Text Placeholder 3"/>
          <p:cNvSpPr>
            <a:spLocks noGrp="1"/>
          </p:cNvSpPr>
          <p:nvPr>
            <p:ph type="body" sz="half" idx="2"/>
          </p:nvPr>
        </p:nvSpPr>
        <p:spPr>
          <a:xfrm>
            <a:off x="4953000" y="1143000"/>
            <a:ext cx="4191000" cy="5334000"/>
          </a:xfrm>
        </p:spPr>
        <p:txBody>
          <a:bodyPr/>
          <a:lstStyle/>
          <a:p>
            <a:pPr marL="236538" indent="-236538">
              <a:buFont typeface="Arial" pitchFamily="34" charset="0"/>
              <a:buChar char="•"/>
            </a:pPr>
            <a:r>
              <a:rPr lang="en-US" sz="3600" b="1" dirty="0" smtClean="0">
                <a:solidFill>
                  <a:srgbClr val="FF0000"/>
                </a:solidFill>
              </a:rPr>
              <a:t>S</a:t>
            </a:r>
            <a:r>
              <a:rPr lang="en-US" sz="3600" dirty="0" smtClean="0"/>
              <a:t>imple</a:t>
            </a:r>
          </a:p>
          <a:p>
            <a:pPr marL="236538" indent="-236538">
              <a:lnSpc>
                <a:spcPct val="150000"/>
              </a:lnSpc>
              <a:buFont typeface="Arial" pitchFamily="34" charset="0"/>
              <a:buChar char="•"/>
            </a:pPr>
            <a:r>
              <a:rPr lang="en-US" sz="3600" b="1" dirty="0" smtClean="0">
                <a:solidFill>
                  <a:srgbClr val="FF0000"/>
                </a:solidFill>
              </a:rPr>
              <a:t>M</a:t>
            </a:r>
            <a:r>
              <a:rPr lang="en-US" sz="3600" dirty="0" smtClean="0"/>
              <a:t>easurement </a:t>
            </a:r>
            <a:r>
              <a:rPr lang="en-US" sz="3600" i="1" dirty="0" smtClean="0"/>
              <a:t>of</a:t>
            </a:r>
          </a:p>
          <a:p>
            <a:pPr marL="236538" indent="-236538">
              <a:lnSpc>
                <a:spcPct val="150000"/>
              </a:lnSpc>
              <a:buFont typeface="Arial" pitchFamily="34" charset="0"/>
              <a:buChar char="•"/>
            </a:pPr>
            <a:r>
              <a:rPr lang="en-US" sz="3600" b="1" dirty="0" smtClean="0">
                <a:solidFill>
                  <a:srgbClr val="FF0000"/>
                </a:solidFill>
              </a:rPr>
              <a:t>I</a:t>
            </a:r>
            <a:r>
              <a:rPr lang="en-US" sz="3600" dirty="0" smtClean="0"/>
              <a:t>ndicators </a:t>
            </a:r>
            <a:r>
              <a:rPr lang="en-US" sz="3600" i="1" dirty="0" smtClean="0"/>
              <a:t>and</a:t>
            </a:r>
          </a:p>
          <a:p>
            <a:pPr marL="236538" indent="-236538">
              <a:lnSpc>
                <a:spcPct val="150000"/>
              </a:lnSpc>
              <a:buFont typeface="Arial" pitchFamily="34" charset="0"/>
              <a:buChar char="•"/>
            </a:pPr>
            <a:r>
              <a:rPr lang="en-US" sz="3600" b="1" dirty="0" smtClean="0">
                <a:solidFill>
                  <a:srgbClr val="FF0000"/>
                </a:solidFill>
              </a:rPr>
              <a:t>L</a:t>
            </a:r>
            <a:r>
              <a:rPr lang="en-US" sz="3600" dirty="0" smtClean="0"/>
              <a:t>earning </a:t>
            </a:r>
            <a:r>
              <a:rPr lang="en-US" sz="3600" i="1" dirty="0" smtClean="0"/>
              <a:t>from</a:t>
            </a:r>
          </a:p>
          <a:p>
            <a:pPr marL="236538" indent="-236538">
              <a:lnSpc>
                <a:spcPct val="150000"/>
              </a:lnSpc>
              <a:buFont typeface="Arial" pitchFamily="34" charset="0"/>
              <a:buChar char="•"/>
            </a:pPr>
            <a:r>
              <a:rPr lang="en-US" sz="3600" b="1" dirty="0" smtClean="0">
                <a:solidFill>
                  <a:srgbClr val="FF0000"/>
                </a:solidFill>
              </a:rPr>
              <a:t>E</a:t>
            </a:r>
            <a:r>
              <a:rPr lang="en-US" sz="3600" dirty="0" smtClean="0"/>
              <a:t>vidence-based</a:t>
            </a:r>
          </a:p>
          <a:p>
            <a:pPr marL="236538" indent="-236538">
              <a:lnSpc>
                <a:spcPct val="150000"/>
              </a:lnSpc>
              <a:buFont typeface="Arial" pitchFamily="34" charset="0"/>
              <a:buChar char="•"/>
            </a:pPr>
            <a:r>
              <a:rPr lang="en-US" sz="3600" b="1" dirty="0" smtClean="0">
                <a:solidFill>
                  <a:srgbClr val="FF0000"/>
                </a:solidFill>
              </a:rPr>
              <a:t>R</a:t>
            </a:r>
            <a:r>
              <a:rPr lang="en-US" sz="3600" dirty="0" smtClean="0"/>
              <a:t>eports</a:t>
            </a:r>
            <a:endParaRPr lang="en-US" sz="3600" dirty="0"/>
          </a:p>
        </p:txBody>
      </p:sp>
      <p:pic>
        <p:nvPicPr>
          <p:cNvPr id="24578" name="Picture 2" descr="C:\Users\gsharroc\AppData\Local\Microsoft\Windows\Temporary Internet Files\Content.IE5\78NQFZ6I\MP900448713[1].jpg"/>
          <p:cNvPicPr>
            <a:picLocks noGrp="1" noChangeAspect="1" noChangeArrowheads="1"/>
          </p:cNvPicPr>
          <p:nvPr>
            <p:ph idx="1"/>
          </p:nvPr>
        </p:nvPicPr>
        <p:blipFill>
          <a:blip r:embed="rId3" cstate="print"/>
          <a:srcRect/>
          <a:stretch>
            <a:fillRect/>
          </a:stretch>
        </p:blipFill>
        <p:spPr bwMode="auto">
          <a:xfrm>
            <a:off x="0" y="1143000"/>
            <a:ext cx="4643980" cy="5334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143000"/>
            <a:ext cx="9282550" cy="5333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53200" y="152400"/>
            <a:ext cx="2438400" cy="707886"/>
          </a:xfrm>
          <a:prstGeom prst="rect">
            <a:avLst/>
          </a:prstGeom>
          <a:noFill/>
        </p:spPr>
        <p:txBody>
          <a:bodyPr wrap="square" rtlCol="0">
            <a:spAutoFit/>
          </a:bodyPr>
          <a:lstStyle/>
          <a:p>
            <a:pPr algn="r"/>
            <a:r>
              <a:rPr lang="en-US" sz="4000" b="1" dirty="0" smtClean="0">
                <a:solidFill>
                  <a:schemeClr val="bg1"/>
                </a:solidFill>
              </a:rPr>
              <a:t>Overview</a:t>
            </a:r>
            <a:endParaRPr lang="en-US" sz="4000" b="1" dirty="0">
              <a:solidFill>
                <a:schemeClr val="bg1"/>
              </a:solidFill>
            </a:endParaRPr>
          </a:p>
        </p:txBody>
      </p:sp>
    </p:spTree>
    <p:extLst>
      <p:ext uri="{BB962C8B-B14F-4D97-AF65-F5344CB8AC3E}">
        <p14:creationId xmlns="" xmlns:p14="http://schemas.microsoft.com/office/powerpoint/2010/main" val="2516449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304800"/>
            <a:ext cx="6934200" cy="609600"/>
          </a:xfrm>
        </p:spPr>
        <p:txBody>
          <a:bodyPr>
            <a:noAutofit/>
          </a:bodyPr>
          <a:lstStyle/>
          <a:p>
            <a:pPr algn="r"/>
            <a:r>
              <a:rPr lang="en-US" sz="4000" dirty="0" smtClean="0">
                <a:solidFill>
                  <a:schemeClr val="bg1"/>
                </a:solidFill>
                <a:latin typeface="+mn-lt"/>
              </a:rPr>
              <a:t/>
            </a:r>
            <a:br>
              <a:rPr lang="en-US" sz="4000" dirty="0" smtClean="0">
                <a:solidFill>
                  <a:schemeClr val="bg1"/>
                </a:solidFill>
                <a:latin typeface="+mn-lt"/>
              </a:rPr>
            </a:br>
            <a:r>
              <a:rPr lang="en-US" sz="4000" dirty="0" smtClean="0">
                <a:solidFill>
                  <a:schemeClr val="bg1"/>
                </a:solidFill>
                <a:latin typeface="+mn-lt"/>
              </a:rPr>
              <a:t>Process and Products</a:t>
            </a:r>
            <a:endParaRPr lang="en-US" sz="4000" dirty="0">
              <a:solidFill>
                <a:schemeClr val="bg1"/>
              </a:solidFill>
              <a:latin typeface="+mn-lt"/>
            </a:endParaRPr>
          </a:p>
        </p:txBody>
      </p:sp>
      <p:pic>
        <p:nvPicPr>
          <p:cNvPr id="7" name="Content Placeholder 6" descr="ProPackIII-cover.jpg"/>
          <p:cNvPicPr>
            <a:picLocks noGrp="1" noChangeAspect="1"/>
          </p:cNvPicPr>
          <p:nvPr>
            <p:ph idx="1"/>
          </p:nvPr>
        </p:nvPicPr>
        <p:blipFill>
          <a:blip r:embed="rId3" cstate="print"/>
          <a:stretch>
            <a:fillRect/>
          </a:stretch>
        </p:blipFill>
        <p:spPr>
          <a:xfrm>
            <a:off x="4724400" y="1600200"/>
            <a:ext cx="3541014" cy="4419601"/>
          </a:xfrm>
        </p:spPr>
      </p:pic>
      <p:sp>
        <p:nvSpPr>
          <p:cNvPr id="4" name="Text Placeholder 3"/>
          <p:cNvSpPr>
            <a:spLocks noGrp="1"/>
          </p:cNvSpPr>
          <p:nvPr>
            <p:ph type="body" sz="half" idx="2"/>
          </p:nvPr>
        </p:nvSpPr>
        <p:spPr>
          <a:xfrm>
            <a:off x="304800" y="1600200"/>
            <a:ext cx="4114800" cy="4343400"/>
          </a:xfrm>
        </p:spPr>
        <p:txBody>
          <a:bodyPr>
            <a:normAutofit/>
          </a:bodyPr>
          <a:lstStyle/>
          <a:p>
            <a:pPr marL="457200" indent="-457200">
              <a:buFont typeface="Arial" pitchFamily="34" charset="0"/>
              <a:buChar char="•"/>
            </a:pPr>
            <a:r>
              <a:rPr lang="en-US" sz="3200" dirty="0" smtClean="0"/>
              <a:t>Coaching session</a:t>
            </a:r>
          </a:p>
          <a:p>
            <a:pPr marL="457200" indent="-457200">
              <a:buFont typeface="Arial" pitchFamily="34" charset="0"/>
              <a:buChar char="•"/>
            </a:pPr>
            <a:r>
              <a:rPr lang="en-US" sz="3200" dirty="0" smtClean="0"/>
              <a:t>Selected participants</a:t>
            </a:r>
          </a:p>
          <a:p>
            <a:pPr marL="457200" indent="-457200">
              <a:buFont typeface="Arial" pitchFamily="34" charset="0"/>
              <a:buChar char="•"/>
            </a:pPr>
            <a:r>
              <a:rPr lang="en-US" sz="3200" dirty="0" smtClean="0"/>
              <a:t>Draft M&amp;E system</a:t>
            </a:r>
          </a:p>
          <a:p>
            <a:pPr marL="457200" indent="-457200">
              <a:buFont typeface="Arial" pitchFamily="34" charset="0"/>
              <a:buChar char="•"/>
            </a:pPr>
            <a:r>
              <a:rPr lang="en-US" sz="3200" dirty="0" smtClean="0"/>
              <a:t>M&amp;E Ops Manual</a:t>
            </a:r>
          </a:p>
          <a:p>
            <a:pPr marL="457200" indent="-457200">
              <a:buFont typeface="Arial" pitchFamily="34" charset="0"/>
              <a:buChar char="•"/>
            </a:pPr>
            <a:r>
              <a:rPr lang="en-US" sz="3200" dirty="0" smtClean="0"/>
              <a:t>Documentation manager</a:t>
            </a:r>
          </a:p>
          <a:p>
            <a:pPr marL="457200" indent="-457200">
              <a:buFont typeface="Arial" pitchFamily="34" charset="0"/>
              <a:buChar char="•"/>
            </a:pPr>
            <a:r>
              <a:rPr lang="en-US" sz="3200" dirty="0" smtClean="0"/>
              <a:t>ICT4D integration</a:t>
            </a:r>
          </a:p>
          <a:p>
            <a:pPr marL="457200" indent="-457200">
              <a:buFont typeface="Arial" pitchFamily="34" charset="0"/>
              <a:buChar char="•"/>
            </a:pPr>
            <a:endParaRPr lang="en-US" sz="3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7086600" cy="990600"/>
          </a:xfrm>
        </p:spPr>
        <p:txBody>
          <a:bodyPr>
            <a:normAutofit fontScale="90000"/>
          </a:bodyPr>
          <a:lstStyle/>
          <a:p>
            <a:r>
              <a:rPr lang="en-US" sz="4000" b="1" dirty="0" smtClean="0"/>
              <a:t>Malawi: Food Security Project, FY2009-14 </a:t>
            </a:r>
            <a:endParaRPr lang="en-US" sz="4000" b="1" dirty="0"/>
          </a:p>
        </p:txBody>
      </p:sp>
      <p:sp>
        <p:nvSpPr>
          <p:cNvPr id="3" name="Content Placeholder 2"/>
          <p:cNvSpPr>
            <a:spLocks noGrp="1"/>
          </p:cNvSpPr>
          <p:nvPr>
            <p:ph idx="1"/>
          </p:nvPr>
        </p:nvSpPr>
        <p:spPr>
          <a:xfrm>
            <a:off x="685800" y="1371600"/>
            <a:ext cx="7772400" cy="4419600"/>
          </a:xfrm>
        </p:spPr>
        <p:txBody>
          <a:bodyPr>
            <a:normAutofit/>
          </a:bodyPr>
          <a:lstStyle/>
          <a:p>
            <a:r>
              <a:rPr lang="en-US" dirty="0" smtClean="0"/>
              <a:t>Title II (food assisted) program</a:t>
            </a:r>
          </a:p>
          <a:p>
            <a:r>
              <a:rPr lang="en-US" dirty="0" smtClean="0"/>
              <a:t>Nine consortium partners</a:t>
            </a:r>
          </a:p>
          <a:p>
            <a:r>
              <a:rPr lang="en-US" dirty="0" smtClean="0"/>
              <a:t>Multi-year and multi-$m</a:t>
            </a:r>
          </a:p>
          <a:p>
            <a:r>
              <a:rPr lang="en-US" dirty="0" smtClean="0"/>
              <a:t>Multiple program areas each with multiple interventions</a:t>
            </a:r>
          </a:p>
          <a:p>
            <a:r>
              <a:rPr lang="en-US" dirty="0" smtClean="0"/>
              <a:t>Overlap with PEPFAR program</a:t>
            </a:r>
          </a:p>
        </p:txBody>
      </p:sp>
    </p:spTree>
    <p:extLst>
      <p:ext uri="{BB962C8B-B14F-4D97-AF65-F5344CB8AC3E}">
        <p14:creationId xmlns:p14="http://schemas.microsoft.com/office/powerpoint/2010/main" xmlns="" val="4249685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Malawi: Indicators reported</a:t>
            </a:r>
            <a:br>
              <a:rPr lang="en-US" sz="4000" b="1" dirty="0" smtClean="0"/>
            </a:br>
            <a:r>
              <a:rPr lang="en-US" sz="4000" b="1" dirty="0" smtClean="0"/>
              <a:t>to USAID/FFP</a:t>
            </a:r>
            <a:r>
              <a:rPr lang="en-US" dirty="0" smtClean="0"/>
              <a: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568261624"/>
              </p:ext>
            </p:extLst>
          </p:nvPr>
        </p:nvGraphicFramePr>
        <p:xfrm>
          <a:off x="457200" y="1600200"/>
          <a:ext cx="8229600" cy="2667000"/>
        </p:xfrm>
        <a:graphic>
          <a:graphicData uri="http://schemas.openxmlformats.org/drawingml/2006/table">
            <a:tbl>
              <a:tblPr firstRow="1" bandRow="1">
                <a:tableStyleId>{5C22544A-7EE6-4342-B048-85BDC9FD1C3A}</a:tableStyleId>
              </a:tblPr>
              <a:tblGrid>
                <a:gridCol w="5244353"/>
                <a:gridCol w="2985247"/>
              </a:tblGrid>
              <a:tr h="370840">
                <a:tc>
                  <a:txBody>
                    <a:bodyPr/>
                    <a:lstStyle/>
                    <a:p>
                      <a:r>
                        <a:rPr lang="en-US" dirty="0" smtClean="0"/>
                        <a:t>Data</a:t>
                      </a:r>
                      <a:r>
                        <a:rPr lang="en-US" baseline="0" dirty="0" smtClean="0"/>
                        <a:t> Gathering </a:t>
                      </a:r>
                      <a:endParaRPr lang="en-US" dirty="0"/>
                    </a:p>
                  </a:txBody>
                  <a:tcPr marL="96819" marR="96819"/>
                </a:tc>
                <a:tc>
                  <a:txBody>
                    <a:bodyPr/>
                    <a:lstStyle/>
                    <a:p>
                      <a:pPr algn="ctr"/>
                      <a:r>
                        <a:rPr lang="en-US" dirty="0" smtClean="0"/>
                        <a:t>Number of ‘Indicator Performance Tracking Table’ </a:t>
                      </a:r>
                      <a:r>
                        <a:rPr lang="en-US" baseline="0" dirty="0" smtClean="0"/>
                        <a:t>indicators </a:t>
                      </a:r>
                      <a:endParaRPr lang="en-US" dirty="0"/>
                    </a:p>
                  </a:txBody>
                  <a:tcPr marL="96819" marR="96819"/>
                </a:tc>
              </a:tr>
              <a:tr h="370840">
                <a:tc>
                  <a:txBody>
                    <a:bodyPr/>
                    <a:lstStyle/>
                    <a:p>
                      <a:r>
                        <a:rPr lang="en-US" dirty="0" smtClean="0"/>
                        <a:t>Surveys (baseline, </a:t>
                      </a:r>
                      <a:r>
                        <a:rPr lang="en-US" dirty="0" err="1" smtClean="0"/>
                        <a:t>endline</a:t>
                      </a:r>
                      <a:r>
                        <a:rPr lang="en-US" dirty="0" smtClean="0"/>
                        <a:t>)</a:t>
                      </a:r>
                      <a:endParaRPr lang="en-US" dirty="0"/>
                    </a:p>
                  </a:txBody>
                  <a:tcPr marL="96819" marR="96819"/>
                </a:tc>
                <a:tc>
                  <a:txBody>
                    <a:bodyPr/>
                    <a:lstStyle/>
                    <a:p>
                      <a:pPr algn="ctr"/>
                      <a:r>
                        <a:rPr lang="en-US" dirty="0" smtClean="0"/>
                        <a:t>22</a:t>
                      </a:r>
                      <a:endParaRPr lang="en-US" dirty="0"/>
                    </a:p>
                  </a:txBody>
                  <a:tcPr marL="96819" marR="96819"/>
                </a:tc>
              </a:tr>
              <a:tr h="370840">
                <a:tc>
                  <a:txBody>
                    <a:bodyPr/>
                    <a:lstStyle/>
                    <a:p>
                      <a:r>
                        <a:rPr lang="en-US" dirty="0" smtClean="0"/>
                        <a:t>Annual Survey  (collects 15 indicators common to the baseline </a:t>
                      </a:r>
                      <a:r>
                        <a:rPr lang="en-US" baseline="0" dirty="0" smtClean="0"/>
                        <a:t> and </a:t>
                      </a:r>
                      <a:r>
                        <a:rPr lang="en-US" dirty="0" err="1" smtClean="0"/>
                        <a:t>endline</a:t>
                      </a:r>
                      <a:r>
                        <a:rPr lang="en-US" dirty="0" smtClean="0"/>
                        <a:t> surveys</a:t>
                      </a:r>
                      <a:r>
                        <a:rPr lang="en-US" baseline="0" dirty="0" smtClean="0"/>
                        <a:t>) </a:t>
                      </a:r>
                      <a:endParaRPr lang="en-US" dirty="0"/>
                    </a:p>
                  </a:txBody>
                  <a:tcPr marL="96819" marR="96819"/>
                </a:tc>
                <a:tc>
                  <a:txBody>
                    <a:bodyPr/>
                    <a:lstStyle/>
                    <a:p>
                      <a:pPr algn="ctr"/>
                      <a:endParaRPr lang="en-US" dirty="0"/>
                    </a:p>
                  </a:txBody>
                  <a:tcPr marL="96819" marR="96819"/>
                </a:tc>
              </a:tr>
              <a:tr h="370840">
                <a:tc>
                  <a:txBody>
                    <a:bodyPr/>
                    <a:lstStyle/>
                    <a:p>
                      <a:r>
                        <a:rPr lang="en-US" dirty="0" smtClean="0"/>
                        <a:t>‘Routine’ monitoring </a:t>
                      </a:r>
                      <a:endParaRPr lang="en-US" dirty="0"/>
                    </a:p>
                  </a:txBody>
                  <a:tcPr marL="96819" marR="96819"/>
                </a:tc>
                <a:tc>
                  <a:txBody>
                    <a:bodyPr/>
                    <a:lstStyle/>
                    <a:p>
                      <a:pPr algn="ctr"/>
                      <a:r>
                        <a:rPr lang="en-US" dirty="0" smtClean="0"/>
                        <a:t>18</a:t>
                      </a:r>
                      <a:r>
                        <a:rPr lang="en-US" baseline="0" dirty="0" smtClean="0"/>
                        <a:t> </a:t>
                      </a:r>
                      <a:endParaRPr lang="en-US" dirty="0"/>
                    </a:p>
                  </a:txBody>
                  <a:tcPr marL="96819" marR="96819"/>
                </a:tc>
              </a:tr>
              <a:tr h="370840">
                <a:tc>
                  <a:txBody>
                    <a:bodyPr/>
                    <a:lstStyle/>
                    <a:p>
                      <a:r>
                        <a:rPr lang="en-US" dirty="0" smtClean="0"/>
                        <a:t>Total Indicators  reported</a:t>
                      </a:r>
                      <a:r>
                        <a:rPr lang="en-US" baseline="0" dirty="0" smtClean="0"/>
                        <a:t> to USAID/FFP</a:t>
                      </a:r>
                      <a:endParaRPr lang="en-US" dirty="0"/>
                    </a:p>
                  </a:txBody>
                  <a:tcPr marL="96819" marR="96819"/>
                </a:tc>
                <a:tc>
                  <a:txBody>
                    <a:bodyPr/>
                    <a:lstStyle/>
                    <a:p>
                      <a:pPr algn="ctr"/>
                      <a:r>
                        <a:rPr lang="en-US" dirty="0" smtClean="0"/>
                        <a:t>40 </a:t>
                      </a:r>
                      <a:endParaRPr lang="en-US" dirty="0"/>
                    </a:p>
                  </a:txBody>
                  <a:tcPr marL="96819" marR="96819"/>
                </a:tc>
              </a:tr>
            </a:tbl>
          </a:graphicData>
        </a:graphic>
      </p:graphicFrame>
    </p:spTree>
    <p:extLst>
      <p:ext uri="{BB962C8B-B14F-4D97-AF65-F5344CB8AC3E}">
        <p14:creationId xmlns:p14="http://schemas.microsoft.com/office/powerpoint/2010/main" xmlns="" val="2508118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858000" cy="609600"/>
          </a:xfrm>
        </p:spPr>
        <p:txBody>
          <a:bodyPr>
            <a:noAutofit/>
          </a:bodyPr>
          <a:lstStyle/>
          <a:p>
            <a:r>
              <a:rPr lang="en-US" sz="4000" b="1" dirty="0" smtClean="0"/>
              <a:t>Malawi: Indicators used by project management</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43667363"/>
              </p:ext>
            </p:extLst>
          </p:nvPr>
        </p:nvGraphicFramePr>
        <p:xfrm>
          <a:off x="457200" y="1295400"/>
          <a:ext cx="8229601" cy="4831080"/>
        </p:xfrm>
        <a:graphic>
          <a:graphicData uri="http://schemas.openxmlformats.org/drawingml/2006/table">
            <a:tbl>
              <a:tblPr firstRow="1" bandRow="1">
                <a:tableStyleId>{5C22544A-7EE6-4342-B048-85BDC9FD1C3A}</a:tableStyleId>
              </a:tblPr>
              <a:tblGrid>
                <a:gridCol w="2286000"/>
                <a:gridCol w="1953491"/>
                <a:gridCol w="1995055"/>
                <a:gridCol w="1995055"/>
              </a:tblGrid>
              <a:tr h="370840">
                <a:tc>
                  <a:txBody>
                    <a:bodyPr/>
                    <a:lstStyle/>
                    <a:p>
                      <a:r>
                        <a:rPr lang="en-US" dirty="0" smtClean="0"/>
                        <a:t>Program areas</a:t>
                      </a:r>
                      <a:endParaRPr lang="en-US" dirty="0"/>
                    </a:p>
                  </a:txBody>
                  <a:tcPr marL="96819" marR="96819"/>
                </a:tc>
                <a:tc>
                  <a:txBody>
                    <a:bodyPr/>
                    <a:lstStyle/>
                    <a:p>
                      <a:pPr algn="ctr"/>
                      <a:r>
                        <a:rPr lang="en-US" dirty="0" smtClean="0"/>
                        <a:t>Indicators for internal use only</a:t>
                      </a:r>
                      <a:endParaRPr lang="en-US" dirty="0"/>
                    </a:p>
                  </a:txBody>
                  <a:tcPr marL="96819" marR="96819"/>
                </a:tc>
                <a:tc>
                  <a:txBody>
                    <a:bodyPr/>
                    <a:lstStyle/>
                    <a:p>
                      <a:pPr algn="ctr"/>
                      <a:r>
                        <a:rPr lang="en-US" dirty="0" smtClean="0"/>
                        <a:t>Indicators</a:t>
                      </a:r>
                      <a:r>
                        <a:rPr lang="en-US" baseline="0" dirty="0" smtClean="0"/>
                        <a:t> for FFP (and internal) use</a:t>
                      </a:r>
                      <a:endParaRPr lang="en-US" dirty="0"/>
                    </a:p>
                  </a:txBody>
                  <a:tcPr marL="96819" marR="96819"/>
                </a:tc>
                <a:tc>
                  <a:txBody>
                    <a:bodyPr/>
                    <a:lstStyle/>
                    <a:p>
                      <a:pPr algn="ctr"/>
                      <a:r>
                        <a:rPr lang="en-US" dirty="0" smtClean="0"/>
                        <a:t>Indicators in the PVO</a:t>
                      </a:r>
                      <a:r>
                        <a:rPr lang="en-US" baseline="0" dirty="0" smtClean="0"/>
                        <a:t> indicator tracking table</a:t>
                      </a:r>
                      <a:endParaRPr lang="en-US" dirty="0"/>
                    </a:p>
                  </a:txBody>
                  <a:tcPr marL="96819" marR="96819"/>
                </a:tc>
              </a:tr>
              <a:tr h="370840">
                <a:tc>
                  <a:txBody>
                    <a:bodyPr/>
                    <a:lstStyle/>
                    <a:p>
                      <a:r>
                        <a:rPr lang="en-US" sz="1600" dirty="0" smtClean="0"/>
                        <a:t>Maternal</a:t>
                      </a:r>
                      <a:r>
                        <a:rPr lang="en-US" sz="1600" baseline="0" dirty="0" smtClean="0"/>
                        <a:t> and Child Health and Nutrition</a:t>
                      </a:r>
                      <a:endParaRPr lang="en-US" sz="1600" dirty="0"/>
                    </a:p>
                  </a:txBody>
                  <a:tcPr marL="96819" marR="96819"/>
                </a:tc>
                <a:tc>
                  <a:txBody>
                    <a:bodyPr/>
                    <a:lstStyle/>
                    <a:p>
                      <a:pPr algn="ctr"/>
                      <a:r>
                        <a:rPr lang="en-US" sz="1600" dirty="0" smtClean="0"/>
                        <a:t>24</a:t>
                      </a:r>
                      <a:endParaRPr lang="en-US" sz="1600" dirty="0"/>
                    </a:p>
                  </a:txBody>
                  <a:tcPr marL="96819" marR="96819"/>
                </a:tc>
                <a:tc>
                  <a:txBody>
                    <a:bodyPr/>
                    <a:lstStyle/>
                    <a:p>
                      <a:pPr algn="ctr"/>
                      <a:r>
                        <a:rPr lang="en-US" sz="1600" dirty="0" smtClean="0"/>
                        <a:t>3</a:t>
                      </a:r>
                      <a:endParaRPr lang="en-US" sz="1600" dirty="0"/>
                    </a:p>
                  </a:txBody>
                  <a:tcPr marL="96819" marR="96819"/>
                </a:tc>
                <a:tc>
                  <a:txBody>
                    <a:bodyPr/>
                    <a:lstStyle/>
                    <a:p>
                      <a:pPr algn="ctr"/>
                      <a:r>
                        <a:rPr lang="en-US" sz="1600" dirty="0" smtClean="0"/>
                        <a:t>27</a:t>
                      </a:r>
                      <a:endParaRPr lang="en-US" sz="1600" dirty="0"/>
                    </a:p>
                  </a:txBody>
                  <a:tcPr marL="96819" marR="96819"/>
                </a:tc>
              </a:tr>
              <a:tr h="370840">
                <a:tc>
                  <a:txBody>
                    <a:bodyPr/>
                    <a:lstStyle/>
                    <a:p>
                      <a:r>
                        <a:rPr lang="en-US" sz="1600" baseline="0" dirty="0" smtClean="0"/>
                        <a:t>Conservation Agriculture</a:t>
                      </a:r>
                      <a:endParaRPr lang="en-US" sz="1600" dirty="0"/>
                    </a:p>
                  </a:txBody>
                  <a:tcPr marL="96819" marR="96819"/>
                </a:tc>
                <a:tc>
                  <a:txBody>
                    <a:bodyPr/>
                    <a:lstStyle/>
                    <a:p>
                      <a:pPr algn="ctr"/>
                      <a:r>
                        <a:rPr lang="en-US" sz="1600" dirty="0" smtClean="0"/>
                        <a:t>4</a:t>
                      </a:r>
                      <a:endParaRPr lang="en-US" sz="1600" dirty="0"/>
                    </a:p>
                  </a:txBody>
                  <a:tcPr marL="96819" marR="96819"/>
                </a:tc>
                <a:tc>
                  <a:txBody>
                    <a:bodyPr/>
                    <a:lstStyle/>
                    <a:p>
                      <a:pPr algn="ctr"/>
                      <a:r>
                        <a:rPr lang="en-US" sz="1600" dirty="0" smtClean="0"/>
                        <a:t>2</a:t>
                      </a:r>
                      <a:endParaRPr lang="en-US" sz="1600" dirty="0"/>
                    </a:p>
                  </a:txBody>
                  <a:tcPr marL="96819" marR="96819"/>
                </a:tc>
                <a:tc>
                  <a:txBody>
                    <a:bodyPr/>
                    <a:lstStyle/>
                    <a:p>
                      <a:pPr algn="ctr"/>
                      <a:r>
                        <a:rPr lang="en-US" sz="1600" dirty="0" smtClean="0"/>
                        <a:t>6</a:t>
                      </a:r>
                      <a:endParaRPr lang="en-US" sz="1600" dirty="0"/>
                    </a:p>
                  </a:txBody>
                  <a:tcPr marL="96819" marR="96819"/>
                </a:tc>
              </a:tr>
              <a:tr h="370840">
                <a:tc>
                  <a:txBody>
                    <a:bodyPr/>
                    <a:lstStyle/>
                    <a:p>
                      <a:r>
                        <a:rPr lang="en-US" sz="1600" dirty="0" smtClean="0"/>
                        <a:t>Irrigation</a:t>
                      </a:r>
                      <a:endParaRPr lang="en-US" sz="1600" dirty="0"/>
                    </a:p>
                  </a:txBody>
                  <a:tcPr marL="96819" marR="96819"/>
                </a:tc>
                <a:tc>
                  <a:txBody>
                    <a:bodyPr/>
                    <a:lstStyle/>
                    <a:p>
                      <a:pPr algn="ctr"/>
                      <a:r>
                        <a:rPr lang="en-US" sz="1600" dirty="0" smtClean="0"/>
                        <a:t>4</a:t>
                      </a:r>
                      <a:endParaRPr lang="en-US" sz="1600" dirty="0"/>
                    </a:p>
                  </a:txBody>
                  <a:tcPr marL="96819" marR="96819"/>
                </a:tc>
                <a:tc>
                  <a:txBody>
                    <a:bodyPr/>
                    <a:lstStyle/>
                    <a:p>
                      <a:pPr algn="ctr"/>
                      <a:r>
                        <a:rPr lang="en-US" sz="1600" dirty="0" smtClean="0"/>
                        <a:t>1</a:t>
                      </a:r>
                      <a:endParaRPr lang="en-US" sz="1600" dirty="0"/>
                    </a:p>
                  </a:txBody>
                  <a:tcPr marL="96819" marR="96819"/>
                </a:tc>
                <a:tc>
                  <a:txBody>
                    <a:bodyPr/>
                    <a:lstStyle/>
                    <a:p>
                      <a:pPr algn="ctr"/>
                      <a:r>
                        <a:rPr lang="en-US" sz="1600" dirty="0" smtClean="0"/>
                        <a:t>5</a:t>
                      </a:r>
                      <a:endParaRPr lang="en-US" sz="1600" dirty="0"/>
                    </a:p>
                  </a:txBody>
                  <a:tcPr marL="96819" marR="96819"/>
                </a:tc>
              </a:tr>
              <a:tr h="370840">
                <a:tc>
                  <a:txBody>
                    <a:bodyPr/>
                    <a:lstStyle/>
                    <a:p>
                      <a:r>
                        <a:rPr lang="en-US" sz="1600" dirty="0" smtClean="0"/>
                        <a:t>Livestock</a:t>
                      </a:r>
                      <a:endParaRPr lang="en-US" sz="1600" dirty="0"/>
                    </a:p>
                  </a:txBody>
                  <a:tcPr marL="96819" marR="96819"/>
                </a:tc>
                <a:tc>
                  <a:txBody>
                    <a:bodyPr/>
                    <a:lstStyle/>
                    <a:p>
                      <a:pPr algn="ctr"/>
                      <a:r>
                        <a:rPr lang="en-US" sz="1600" dirty="0" smtClean="0"/>
                        <a:t>5</a:t>
                      </a:r>
                      <a:endParaRPr lang="en-US" sz="1600" dirty="0"/>
                    </a:p>
                  </a:txBody>
                  <a:tcPr marL="96819" marR="96819"/>
                </a:tc>
                <a:tc>
                  <a:txBody>
                    <a:bodyPr/>
                    <a:lstStyle/>
                    <a:p>
                      <a:pPr algn="ctr"/>
                      <a:r>
                        <a:rPr lang="en-US" sz="1600" dirty="0" smtClean="0"/>
                        <a:t>0</a:t>
                      </a:r>
                      <a:endParaRPr lang="en-US" sz="1600" dirty="0"/>
                    </a:p>
                  </a:txBody>
                  <a:tcPr marL="96819" marR="96819"/>
                </a:tc>
                <a:tc>
                  <a:txBody>
                    <a:bodyPr/>
                    <a:lstStyle/>
                    <a:p>
                      <a:pPr algn="ctr"/>
                      <a:r>
                        <a:rPr lang="en-US" sz="1600" dirty="0" smtClean="0"/>
                        <a:t>5</a:t>
                      </a:r>
                      <a:endParaRPr lang="en-US" sz="1600" dirty="0"/>
                    </a:p>
                  </a:txBody>
                  <a:tcPr marL="96819" marR="96819"/>
                </a:tc>
              </a:tr>
              <a:tr h="370840">
                <a:tc>
                  <a:txBody>
                    <a:bodyPr/>
                    <a:lstStyle/>
                    <a:p>
                      <a:r>
                        <a:rPr lang="en-US" sz="1600" dirty="0" smtClean="0"/>
                        <a:t>Village Savings and Loans</a:t>
                      </a:r>
                      <a:endParaRPr lang="en-US" sz="1600" dirty="0"/>
                    </a:p>
                  </a:txBody>
                  <a:tcPr marL="96819" marR="96819"/>
                </a:tc>
                <a:tc>
                  <a:txBody>
                    <a:bodyPr/>
                    <a:lstStyle/>
                    <a:p>
                      <a:pPr algn="ctr"/>
                      <a:r>
                        <a:rPr lang="en-US" sz="1600" dirty="0" smtClean="0"/>
                        <a:t>5</a:t>
                      </a:r>
                      <a:endParaRPr lang="en-US" sz="1600" dirty="0"/>
                    </a:p>
                  </a:txBody>
                  <a:tcPr marL="96819" marR="96819"/>
                </a:tc>
                <a:tc>
                  <a:txBody>
                    <a:bodyPr/>
                    <a:lstStyle/>
                    <a:p>
                      <a:pPr algn="ctr"/>
                      <a:r>
                        <a:rPr lang="en-US" sz="1600" dirty="0" smtClean="0"/>
                        <a:t>2</a:t>
                      </a:r>
                      <a:endParaRPr lang="en-US" sz="1600" dirty="0"/>
                    </a:p>
                  </a:txBody>
                  <a:tcPr marL="96819" marR="96819"/>
                </a:tc>
                <a:tc>
                  <a:txBody>
                    <a:bodyPr/>
                    <a:lstStyle/>
                    <a:p>
                      <a:pPr algn="ctr"/>
                      <a:r>
                        <a:rPr lang="en-US" sz="1600" dirty="0" smtClean="0"/>
                        <a:t>7                       </a:t>
                      </a:r>
                      <a:endParaRPr lang="en-US" sz="1600" dirty="0"/>
                    </a:p>
                  </a:txBody>
                  <a:tcPr marL="96819" marR="96819"/>
                </a:tc>
              </a:tr>
              <a:tr h="370840">
                <a:tc>
                  <a:txBody>
                    <a:bodyPr/>
                    <a:lstStyle/>
                    <a:p>
                      <a:r>
                        <a:rPr lang="en-US" sz="1600" dirty="0" smtClean="0"/>
                        <a:t>Agribusiness </a:t>
                      </a:r>
                      <a:endParaRPr lang="en-US" sz="1600" dirty="0"/>
                    </a:p>
                  </a:txBody>
                  <a:tcPr marL="96819" marR="96819"/>
                </a:tc>
                <a:tc>
                  <a:txBody>
                    <a:bodyPr/>
                    <a:lstStyle/>
                    <a:p>
                      <a:pPr algn="ctr"/>
                      <a:r>
                        <a:rPr lang="en-US" sz="1600" dirty="0" smtClean="0"/>
                        <a:t>6</a:t>
                      </a:r>
                      <a:endParaRPr lang="en-US" sz="1600" dirty="0"/>
                    </a:p>
                  </a:txBody>
                  <a:tcPr marL="96819" marR="96819"/>
                </a:tc>
                <a:tc>
                  <a:txBody>
                    <a:bodyPr/>
                    <a:lstStyle/>
                    <a:p>
                      <a:pPr algn="ctr"/>
                      <a:r>
                        <a:rPr lang="en-US" sz="1600" dirty="0" smtClean="0"/>
                        <a:t>2</a:t>
                      </a:r>
                      <a:endParaRPr lang="en-US" sz="1600" dirty="0"/>
                    </a:p>
                  </a:txBody>
                  <a:tcPr marL="96819" marR="96819"/>
                </a:tc>
                <a:tc>
                  <a:txBody>
                    <a:bodyPr/>
                    <a:lstStyle/>
                    <a:p>
                      <a:pPr algn="ctr"/>
                      <a:r>
                        <a:rPr lang="en-US" sz="1600" dirty="0" smtClean="0"/>
                        <a:t>8</a:t>
                      </a:r>
                      <a:endParaRPr lang="en-US" sz="1600" dirty="0"/>
                    </a:p>
                  </a:txBody>
                  <a:tcPr marL="96819" marR="96819"/>
                </a:tc>
              </a:tr>
              <a:tr h="370840">
                <a:tc>
                  <a:txBody>
                    <a:bodyPr/>
                    <a:lstStyle/>
                    <a:p>
                      <a:r>
                        <a:rPr lang="en-US" sz="1600" dirty="0" smtClean="0"/>
                        <a:t>Disaster Risk Reduction </a:t>
                      </a:r>
                      <a:endParaRPr lang="en-US" sz="1600" dirty="0"/>
                    </a:p>
                  </a:txBody>
                  <a:tcPr marL="96819" marR="96819"/>
                </a:tc>
                <a:tc>
                  <a:txBody>
                    <a:bodyPr/>
                    <a:lstStyle/>
                    <a:p>
                      <a:pPr algn="ctr"/>
                      <a:r>
                        <a:rPr lang="en-US" sz="1600" dirty="0" smtClean="0"/>
                        <a:t>0</a:t>
                      </a:r>
                      <a:endParaRPr lang="en-US" sz="1600" dirty="0"/>
                    </a:p>
                  </a:txBody>
                  <a:tcPr marL="96819" marR="96819"/>
                </a:tc>
                <a:tc>
                  <a:txBody>
                    <a:bodyPr/>
                    <a:lstStyle/>
                    <a:p>
                      <a:pPr algn="ctr"/>
                      <a:r>
                        <a:rPr lang="en-US" sz="1600" dirty="0" smtClean="0"/>
                        <a:t>3</a:t>
                      </a:r>
                      <a:endParaRPr lang="en-US" sz="1600" dirty="0"/>
                    </a:p>
                  </a:txBody>
                  <a:tcPr marL="96819" marR="96819"/>
                </a:tc>
                <a:tc>
                  <a:txBody>
                    <a:bodyPr/>
                    <a:lstStyle/>
                    <a:p>
                      <a:pPr algn="ctr"/>
                      <a:r>
                        <a:rPr lang="en-US" sz="1600" dirty="0" smtClean="0"/>
                        <a:t>3</a:t>
                      </a:r>
                      <a:endParaRPr lang="en-US" sz="1600" dirty="0"/>
                    </a:p>
                  </a:txBody>
                  <a:tcPr marL="96819" marR="96819"/>
                </a:tc>
              </a:tr>
              <a:tr h="370840">
                <a:tc>
                  <a:txBody>
                    <a:bodyPr/>
                    <a:lstStyle/>
                    <a:p>
                      <a:r>
                        <a:rPr lang="en-US" sz="1600" dirty="0" smtClean="0"/>
                        <a:t>Food Distribution</a:t>
                      </a:r>
                      <a:endParaRPr lang="en-US" sz="1600" dirty="0"/>
                    </a:p>
                  </a:txBody>
                  <a:tcPr marL="96819" marR="96819"/>
                </a:tc>
                <a:tc>
                  <a:txBody>
                    <a:bodyPr/>
                    <a:lstStyle/>
                    <a:p>
                      <a:pPr algn="ctr"/>
                      <a:r>
                        <a:rPr lang="en-US" sz="1600" dirty="0" smtClean="0"/>
                        <a:t>2</a:t>
                      </a:r>
                      <a:endParaRPr lang="en-US" sz="1600" dirty="0"/>
                    </a:p>
                  </a:txBody>
                  <a:tcPr marL="96819" marR="96819"/>
                </a:tc>
                <a:tc>
                  <a:txBody>
                    <a:bodyPr/>
                    <a:lstStyle/>
                    <a:p>
                      <a:pPr algn="ctr"/>
                      <a:r>
                        <a:rPr lang="en-US" sz="1600" dirty="0" smtClean="0"/>
                        <a:t>1</a:t>
                      </a:r>
                      <a:endParaRPr lang="en-US" sz="1600" dirty="0"/>
                    </a:p>
                  </a:txBody>
                  <a:tcPr marL="96819" marR="96819"/>
                </a:tc>
                <a:tc>
                  <a:txBody>
                    <a:bodyPr/>
                    <a:lstStyle/>
                    <a:p>
                      <a:pPr algn="ctr"/>
                      <a:r>
                        <a:rPr lang="en-US" sz="1600" dirty="0" smtClean="0"/>
                        <a:t>3</a:t>
                      </a:r>
                      <a:r>
                        <a:rPr lang="en-US" sz="1600" baseline="0" dirty="0" smtClean="0"/>
                        <a:t> </a:t>
                      </a:r>
                      <a:endParaRPr lang="en-US" sz="1600" dirty="0"/>
                    </a:p>
                  </a:txBody>
                  <a:tcPr marL="96819" marR="96819"/>
                </a:tc>
              </a:tr>
              <a:tr h="370840">
                <a:tc>
                  <a:txBody>
                    <a:bodyPr/>
                    <a:lstStyle/>
                    <a:p>
                      <a:r>
                        <a:rPr lang="en-US" sz="1600" dirty="0" smtClean="0"/>
                        <a:t>Other ‘Cross Cutting’</a:t>
                      </a:r>
                      <a:endParaRPr lang="en-US" sz="1600" dirty="0"/>
                    </a:p>
                  </a:txBody>
                  <a:tcPr marL="96819" marR="96819"/>
                </a:tc>
                <a:tc>
                  <a:txBody>
                    <a:bodyPr/>
                    <a:lstStyle/>
                    <a:p>
                      <a:pPr algn="ctr"/>
                      <a:r>
                        <a:rPr lang="en-US" sz="1600" dirty="0" smtClean="0"/>
                        <a:t>3</a:t>
                      </a:r>
                      <a:endParaRPr lang="en-US" sz="1600" dirty="0"/>
                    </a:p>
                  </a:txBody>
                  <a:tcPr marL="96819" marR="96819"/>
                </a:tc>
                <a:tc>
                  <a:txBody>
                    <a:bodyPr/>
                    <a:lstStyle/>
                    <a:p>
                      <a:pPr algn="ctr"/>
                      <a:r>
                        <a:rPr lang="en-US" sz="1600" dirty="0" smtClean="0"/>
                        <a:t>4</a:t>
                      </a:r>
                      <a:endParaRPr lang="en-US" sz="1600" dirty="0"/>
                    </a:p>
                  </a:txBody>
                  <a:tcPr marL="96819" marR="96819"/>
                </a:tc>
                <a:tc>
                  <a:txBody>
                    <a:bodyPr/>
                    <a:lstStyle/>
                    <a:p>
                      <a:pPr algn="ctr"/>
                      <a:r>
                        <a:rPr lang="en-US" sz="1600" dirty="0" smtClean="0"/>
                        <a:t>7 </a:t>
                      </a:r>
                      <a:endParaRPr lang="en-US" sz="1600" dirty="0"/>
                    </a:p>
                  </a:txBody>
                  <a:tcPr marL="96819" marR="96819"/>
                </a:tc>
              </a:tr>
              <a:tr h="370840">
                <a:tc>
                  <a:txBody>
                    <a:bodyPr/>
                    <a:lstStyle/>
                    <a:p>
                      <a:r>
                        <a:rPr lang="en-US" sz="1600" dirty="0" smtClean="0"/>
                        <a:t>TOTAL </a:t>
                      </a:r>
                      <a:endParaRPr lang="en-US" sz="1600" dirty="0"/>
                    </a:p>
                  </a:txBody>
                  <a:tcPr marL="96819" marR="96819"/>
                </a:tc>
                <a:tc>
                  <a:txBody>
                    <a:bodyPr/>
                    <a:lstStyle/>
                    <a:p>
                      <a:pPr algn="ctr"/>
                      <a:r>
                        <a:rPr lang="en-US" sz="1600" dirty="0" smtClean="0"/>
                        <a:t>53</a:t>
                      </a:r>
                      <a:endParaRPr lang="en-US" sz="1600" dirty="0"/>
                    </a:p>
                  </a:txBody>
                  <a:tcPr marL="96819" marR="96819"/>
                </a:tc>
                <a:tc>
                  <a:txBody>
                    <a:bodyPr/>
                    <a:lstStyle/>
                    <a:p>
                      <a:pPr algn="ctr"/>
                      <a:r>
                        <a:rPr lang="en-US" sz="1600" dirty="0" smtClean="0"/>
                        <a:t>18</a:t>
                      </a:r>
                      <a:endParaRPr lang="en-US" sz="1600" dirty="0"/>
                    </a:p>
                  </a:txBody>
                  <a:tcPr marL="96819" marR="96819"/>
                </a:tc>
                <a:tc>
                  <a:txBody>
                    <a:bodyPr/>
                    <a:lstStyle/>
                    <a:p>
                      <a:pPr algn="ctr"/>
                      <a:r>
                        <a:rPr lang="en-US" sz="1600" dirty="0" smtClean="0"/>
                        <a:t>71</a:t>
                      </a:r>
                      <a:endParaRPr lang="en-US" sz="1600" dirty="0"/>
                    </a:p>
                  </a:txBody>
                  <a:tcPr marL="96819" marR="96819"/>
                </a:tc>
              </a:tr>
            </a:tbl>
          </a:graphicData>
        </a:graphic>
      </p:graphicFrame>
    </p:spTree>
    <p:extLst>
      <p:ext uri="{BB962C8B-B14F-4D97-AF65-F5344CB8AC3E}">
        <p14:creationId xmlns:p14="http://schemas.microsoft.com/office/powerpoint/2010/main" xmlns="" val="3100121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chemeClr val="tx1"/>
          </a:solidFill>
          <a:tailEnd type="non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735AD66469AB4EB8D5C82655D4D944" ma:contentTypeVersion="0" ma:contentTypeDescription="Create a new document." ma:contentTypeScope="" ma:versionID="212090df88cf166109bd0cdbbff95299">
  <xsd:schema xmlns:xsd="http://www.w3.org/2001/XMLSchema" xmlns:p="http://schemas.microsoft.com/office/2006/metadata/properties" xmlns:ns1="http://schemas.microsoft.com/sharepoint/v3" xmlns:ns2="b4e4be8c-aae4-4fdd-b2d1-ab6d4aae907d" targetNamespace="http://schemas.microsoft.com/office/2006/metadata/properties" ma:root="true" ma:fieldsID="1ce6350032a52ff81b0a55877c9980c4" ns1:_="" ns2:_="">
    <xsd:import namespace="http://schemas.microsoft.com/sharepoint/v3"/>
    <xsd:import namespace="b4e4be8c-aae4-4fdd-b2d1-ab6d4aae907d"/>
    <xsd:element name="properties">
      <xsd:complexType>
        <xsd:sequence>
          <xsd:element name="documentManagement">
            <xsd:complexType>
              <xsd:all>
                <xsd:element ref="ns2:Description_x0020_Text"/>
                <xsd:element ref="ns2:CRS_x0020_Region" minOccurs="0"/>
                <xsd:element ref="ns2:Geography" minOccurs="0"/>
                <xsd:element ref="ns1:Language" minOccurs="0"/>
                <xsd:element ref="ns2:Topic" minOccurs="0"/>
                <xsd:element ref="ns2:Include_x0020_in_x0020_Site_x0020_Index"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anguage" ma:index="5" nillable="true" ma:displayName="Language" ma:default="English" ma:format="Dropdown" ma:internalName="Language" ma:readOnly="fals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dms="http://schemas.microsoft.com/office/2006/documentManagement/types" targetNamespace="b4e4be8c-aae4-4fdd-b2d1-ab6d4aae907d" elementFormDefault="qualified">
    <xsd:import namespace="http://schemas.microsoft.com/office/2006/documentManagement/types"/>
    <xsd:element name="Description_x0020_Text" ma:index="2" ma:displayName="Description Text" ma:internalName="Description_x0020_Text" ma:readOnly="false">
      <xsd:simpleType>
        <xsd:restriction base="dms:Note"/>
      </xsd:simpleType>
    </xsd:element>
    <xsd:element name="CRS_x0020_Region" ma:index="3" nillable="true" ma:displayName="CRS Region" ma:list="{532a098f-89e0-40d6-9d5f-15c3167b398d}" ma:internalName="CRS_x0020_Region" ma:showField="Column2" ma:web="b4e4be8c-aae4-4fdd-b2d1-ab6d4aae907d">
      <xsd:simpleType>
        <xsd:restriction base="dms:Lookup"/>
      </xsd:simpleType>
    </xsd:element>
    <xsd:element name="Geography" ma:index="4" nillable="true" ma:displayName="Geography" ma:default="None" ma:format="Dropdown" ma:internalName="Geography" ma:readOnly="false">
      <xsd:simpleType>
        <xsd:restriction base="dms:Choice">
          <xsd:enumeration value="Global"/>
          <xsd:enumeration value="None"/>
          <xsd:enumeration value="Afghanistan"/>
          <xsd:enumeration value="Africa"/>
          <xsd:enumeration value="Albania"/>
          <xsd:enumeration value="Angola"/>
          <xsd:enumeration value="Argentina"/>
          <xsd:enumeration value="Armenia"/>
          <xsd:enumeration value="Asia"/>
          <xsd:enumeration value="Azerbaijan"/>
          <xsd:enumeration value="Baltimore"/>
          <xsd:enumeration value="Bangladesh"/>
          <xsd:enumeration value="Belize"/>
          <xsd:enumeration value="Benin"/>
          <xsd:enumeration value="Bolivia"/>
          <xsd:enumeration value="Bosnia And Herzegovina"/>
          <xsd:enumeration value="Botswana"/>
          <xsd:enumeration value="Brazil"/>
          <xsd:enumeration value="Bulgaria"/>
          <xsd:enumeration value="Burkina Faso"/>
          <xsd:enumeration value="Burma"/>
          <xsd:enumeration value="Burundi"/>
          <xsd:enumeration value="Cambodia"/>
          <xsd:enumeration value="Cameroon"/>
          <xsd:enumeration value="Central African Republic"/>
          <xsd:enumeration value="CARO"/>
          <xsd:enumeration value="Chad"/>
          <xsd:enumeration value="China"/>
          <xsd:enumeration value="Colombia"/>
          <xsd:enumeration value="Congo"/>
          <xsd:enumeration value="Costa Rica"/>
          <xsd:enumeration value="Croatia"/>
          <xsd:enumeration value="Cuba"/>
          <xsd:enumeration value="Democratic Republic of Congo"/>
          <xsd:enumeration value="Dominican Republic"/>
          <xsd:enumeration value="EARO"/>
          <xsd:enumeration value="East Timor"/>
          <xsd:enumeration value="Ecuador"/>
          <xsd:enumeration value="Egypt"/>
          <xsd:enumeration value="El Salvador"/>
          <xsd:enumeration value="E/ME"/>
          <xsd:enumeration value="Equatorial Guinea"/>
          <xsd:enumeration value="Eritrea"/>
          <xsd:enumeration value="Ethiopia"/>
          <xsd:enumeration value="France"/>
          <xsd:enumeration value="Gambia"/>
          <xsd:enumeration value="Gaza"/>
          <xsd:enumeration value="Geneva"/>
          <xsd:enumeration value="Georgia"/>
          <xsd:enumeration value="Ghana"/>
          <xsd:enumeration value="Great Britain"/>
          <xsd:enumeration value="Guatemala"/>
          <xsd:enumeration value="Guinea Bissau"/>
          <xsd:enumeration value="Guinea-Conakry"/>
          <xsd:enumeration value="Guyana"/>
          <xsd:enumeration value="Haiti"/>
          <xsd:enumeration value="Honduras"/>
          <xsd:enumeration value="India"/>
          <xsd:enumeration value="Indonesia"/>
          <xsd:enumeration value="Iran"/>
          <xsd:enumeration value="Iraq"/>
          <xsd:enumeration value="Jamaica"/>
          <xsd:enumeration value="Jordan"/>
          <xsd:enumeration value="Jwbg"/>
          <xsd:enumeration value="Kenya"/>
          <xsd:enumeration value="Kinshasa"/>
          <xsd:enumeration value="Kosovo"/>
          <xsd:enumeration value="Kyrgyzstan"/>
          <xsd:enumeration value="Laos"/>
          <xsd:enumeration value="LACRO"/>
          <xsd:enumeration value="Lebanon"/>
          <xsd:enumeration value="Lesotho"/>
          <xsd:enumeration value="Liberia"/>
          <xsd:enumeration value="Macedonia"/>
          <xsd:enumeration value="Madagascar"/>
          <xsd:enumeration value="Malawi"/>
          <xsd:enumeration value="Mali"/>
          <xsd:enumeration value="Mauritania"/>
          <xsd:enumeration value="Mexico"/>
          <xsd:enumeration value="Moldova"/>
          <xsd:enumeration value="Morocco"/>
          <xsd:enumeration value="Nepal"/>
          <xsd:enumeration value="Nicaragua"/>
          <xsd:enumeration value="Niger"/>
          <xsd:enumeration value="Nigeria"/>
          <xsd:enumeration value="North Korea"/>
          <xsd:enumeration value="Northern Sudan"/>
          <xsd:enumeration value="Pakistan"/>
          <xsd:enumeration value="Papua New Guinea (The Pacific)"/>
          <xsd:enumeration value="Peru"/>
          <xsd:enumeration value="Philippines"/>
          <xsd:enumeration value="Romania"/>
          <xsd:enumeration value="Rwanda"/>
          <xsd:enumeration value="SARO"/>
          <xsd:enumeration value="Senegal"/>
          <xsd:enumeration value="Serbia"/>
          <xsd:enumeration value="Serbia And Montenegro"/>
          <xsd:enumeration value="Sierra Leone"/>
          <xsd:enumeration value="Somalia"/>
          <xsd:enumeration value="Sothern Africa"/>
          <xsd:enumeration value="South Africa"/>
          <xsd:enumeration value="South Asia"/>
          <xsd:enumeration value="South Sudan"/>
          <xsd:enumeration value="Sri Lanka"/>
          <xsd:enumeration value="Sudan"/>
          <xsd:enumeration value="Swaziland"/>
          <xsd:enumeration value="Syria"/>
          <xsd:enumeration value="Tanzania"/>
          <xsd:enumeration value="Thailand"/>
          <xsd:enumeration value="The Gambia"/>
          <xsd:enumeration value="Togo"/>
          <xsd:enumeration value="Tpc Cambodia"/>
          <xsd:enumeration value="Turkey"/>
          <xsd:enumeration value="Uganda"/>
          <xsd:enumeration value="United Kingdom"/>
          <xsd:enumeration value="United States"/>
          <xsd:enumeration value="Venezuela"/>
          <xsd:enumeration value="Vietnam"/>
          <xsd:enumeration value="WARO"/>
          <xsd:enumeration value="Zambia"/>
          <xsd:enumeration value="Zimbabwe"/>
        </xsd:restriction>
      </xsd:simpleType>
    </xsd:element>
    <xsd:element name="Topic" ma:index="6" nillable="true" ma:displayName="Topic" ma:default="None" ma:description="CRS Custom Column" ma:format="Dropdown" ma:internalName="Topic" ma:readOnly="false">
      <xsd:simpleType>
        <xsd:union memberTypes="dms:Text">
          <xsd:simpleType>
            <xsd:restriction base="dms:Choice">
              <xsd:enumeration value="Please Select"/>
              <xsd:enumeration value="Administration"/>
              <xsd:enumeration value="Awareness"/>
              <xsd:enumeration value="Business Development"/>
              <xsd:enumeration value="Committee"/>
              <xsd:enumeration value="Commodities"/>
              <xsd:enumeration value="Communications"/>
              <xsd:enumeration value="Compliance"/>
              <xsd:enumeration value="Emergency"/>
              <xsd:enumeration value="Event"/>
              <xsd:enumeration value="Finance"/>
              <xsd:enumeration value="Fund Raising"/>
              <xsd:enumeration value="Human Resources"/>
              <xsd:enumeration value="Information/Communication Technology"/>
              <xsd:enumeration value="Leadership"/>
              <xsd:enumeration value="Legal"/>
              <xsd:enumeration value="Management Quality"/>
              <xsd:enumeration value="Marketing"/>
              <xsd:enumeration value="Partnership"/>
              <xsd:enumeration value="Procurement"/>
              <xsd:enumeration value="Program Quality"/>
              <xsd:enumeration value="Programming"/>
              <xsd:enumeration value="Publications"/>
              <xsd:enumeration value="Report"/>
              <xsd:enumeration value="Security"/>
              <xsd:enumeration value="Stakeholder Collaboration"/>
              <xsd:enumeration value="Strategy"/>
              <xsd:enumeration value="Training"/>
              <xsd:enumeration value="None"/>
            </xsd:restriction>
          </xsd:simpleType>
        </xsd:union>
      </xsd:simpleType>
    </xsd:element>
    <xsd:element name="Include_x0020_in_x0020_Site_x0020_Index" ma:index="8" nillable="true" ma:displayName="Include in Site Index" ma:default="0" ma:description="CRS Custom Column - By checking the box the item will be included in the site index for CRS Global. Check the box if you want to share this document with CRS staff" ma:internalName="Include_x0020_in_x0020_Site_x0020_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axOccurs="1" ma:index="1"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http://schemas.microsoft.com/sharepoint/v3">English</Language>
    <Include_x0020_in_x0020_Site_x0020_Index xmlns="b4e4be8c-aae4-4fdd-b2d1-ab6d4aae907d">true</Include_x0020_in_x0020_Site_x0020_Index>
    <Description_x0020_Text xmlns="b4e4be8c-aae4-4fdd-b2d1-ab6d4aae907d">ICT4D in CRS - Pei Ni Ong - Accenture</Description_x0020_Text>
    <Geography xmlns="b4e4be8c-aae4-4fdd-b2d1-ab6d4aae907d">None</Geography>
    <Topic xmlns="b4e4be8c-aae4-4fdd-b2d1-ab6d4aae907d">None</Topic>
    <CRS_x0020_Region xmlns="b4e4be8c-aae4-4fdd-b2d1-ab6d4aae907d" xsi:nil="true"/>
  </documentManagement>
</p:properties>
</file>

<file path=customXml/itemProps1.xml><?xml version="1.0" encoding="utf-8"?>
<ds:datastoreItem xmlns:ds="http://schemas.openxmlformats.org/officeDocument/2006/customXml" ds:itemID="{E7083BE5-B966-424D-B712-3BBA1A494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e4be8c-aae4-4fdd-b2d1-ab6d4aae907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8EFA0AC-B633-4629-ACD9-836C8280C3D3}">
  <ds:schemaRefs>
    <ds:schemaRef ds:uri="http://schemas.microsoft.com/sharepoint/v3/contenttype/forms"/>
  </ds:schemaRefs>
</ds:datastoreItem>
</file>

<file path=customXml/itemProps3.xml><?xml version="1.0" encoding="utf-8"?>
<ds:datastoreItem xmlns:ds="http://schemas.openxmlformats.org/officeDocument/2006/customXml" ds:itemID="{8EE5A269-7BA3-4717-96EA-83B0695F0ED7}">
  <ds:schemaRefs>
    <ds:schemaRef ds:uri="http://schemas.microsoft.com/office/2006/metadata/properties"/>
    <ds:schemaRef ds:uri="http://schemas.microsoft.com/sharepoint/v3"/>
    <ds:schemaRef ds:uri="b4e4be8c-aae4-4fdd-b2d1-ab6d4aae907d"/>
  </ds:schemaRefs>
</ds:datastoreItem>
</file>

<file path=docProps/app.xml><?xml version="1.0" encoding="utf-8"?>
<Properties xmlns="http://schemas.openxmlformats.org/officeDocument/2006/extended-properties" xmlns:vt="http://schemas.openxmlformats.org/officeDocument/2006/docPropsVTypes">
  <Template/>
  <TotalTime>4558</TotalTime>
  <Words>2933</Words>
  <Application>Microsoft Office PowerPoint</Application>
  <PresentationFormat>On-screen Show (4:3)</PresentationFormat>
  <Paragraphs>249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CRS</vt:lpstr>
      <vt:lpstr>Monitoring Development Projects in a Messy World</vt:lpstr>
      <vt:lpstr>Why monitoring?</vt:lpstr>
      <vt:lpstr>Outline</vt:lpstr>
      <vt:lpstr>SMILER</vt:lpstr>
      <vt:lpstr>Slide 5</vt:lpstr>
      <vt:lpstr> Process and Products</vt:lpstr>
      <vt:lpstr>Malawi: Food Security Project, FY2009-14 </vt:lpstr>
      <vt:lpstr>Malawi: Indicators reported to USAID/FFP </vt:lpstr>
      <vt:lpstr>Malawi: Indicators used by project management</vt:lpstr>
      <vt:lpstr>Malawi: overall</vt:lpstr>
      <vt:lpstr>Monitoring in a complex ecology</vt:lpstr>
      <vt:lpstr>Final thoughts</vt:lpstr>
    </vt:vector>
  </TitlesOfParts>
  <Company>Accenture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ICT4D in CRS</dc:title>
  <dc:creator>pei.ni.ong</dc:creator>
  <cp:keywords>ICT4D in CRS</cp:keywords>
  <cp:lastModifiedBy>gsharroc</cp:lastModifiedBy>
  <cp:revision>229</cp:revision>
  <dcterms:created xsi:type="dcterms:W3CDTF">2011-12-22T20:25:25Z</dcterms:created>
  <dcterms:modified xsi:type="dcterms:W3CDTF">2012-11-04T12:24:56Z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0x01010035735AD66469AB4EB8D5C82655D4D944</vt:lpwstr>
  </property>
</Properties>
</file>