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70" r:id="rId4"/>
    <p:sldId id="258" r:id="rId5"/>
    <p:sldId id="259" r:id="rId6"/>
    <p:sldId id="260" r:id="rId7"/>
    <p:sldId id="271" r:id="rId8"/>
    <p:sldId id="272" r:id="rId9"/>
    <p:sldId id="273" r:id="rId10"/>
    <p:sldId id="261" r:id="rId11"/>
    <p:sldId id="262" r:id="rId12"/>
    <p:sldId id="274" r:id="rId13"/>
    <p:sldId id="275" r:id="rId14"/>
    <p:sldId id="266" r:id="rId15"/>
    <p:sldId id="267" r:id="rId16"/>
    <p:sldId id="269"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312"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49AAE7-E419-4C2D-8740-72C71210EB1A}" type="datetimeFigureOut">
              <a:rPr lang="en-US" smtClean="0"/>
              <a:t>10/4/2012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9DDE6A-69E1-49E7-B5F6-95478A205304}" type="slidenum">
              <a:rPr lang="en-US" smtClean="0"/>
              <a:t>‹#›</a:t>
            </a:fld>
            <a:endParaRPr lang="en-US"/>
          </a:p>
        </p:txBody>
      </p:sp>
    </p:spTree>
    <p:extLst>
      <p:ext uri="{BB962C8B-B14F-4D97-AF65-F5344CB8AC3E}">
        <p14:creationId xmlns:p14="http://schemas.microsoft.com/office/powerpoint/2010/main" val="3648171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18827-8D74-45A9-B33F-12F8A2A6F576}" type="datetimeFigureOut">
              <a:rPr lang="en-US" smtClean="0"/>
              <a:pPr/>
              <a:t>10/4/2012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5D1114-5559-4C21-9496-756990FF3F89}" type="slidenum">
              <a:rPr lang="en-US" smtClean="0"/>
              <a:pPr/>
              <a:t>‹#›</a:t>
            </a:fld>
            <a:endParaRPr lang="en-US" dirty="0"/>
          </a:p>
        </p:txBody>
      </p:sp>
    </p:spTree>
    <p:extLst>
      <p:ext uri="{BB962C8B-B14F-4D97-AF65-F5344CB8AC3E}">
        <p14:creationId xmlns:p14="http://schemas.microsoft.com/office/powerpoint/2010/main" val="251379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5D1114-5559-4C21-9496-756990FF3F8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5D1114-5559-4C21-9496-756990FF3F8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D1114-5559-4C21-9496-756990FF3F8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5D1114-5559-4C21-9496-756990FF3F8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5D1114-5559-4C21-9496-756990FF3F8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5D1114-5559-4C21-9496-756990FF3F8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553200" cy="1470025"/>
          </a:xfrm>
        </p:spPr>
        <p:txBody>
          <a:bodyPr/>
          <a:lstStyle>
            <a:lvl1pPr>
              <a:defRPr b="1">
                <a:solidFill>
                  <a:schemeClr val="bg1"/>
                </a:solidFill>
                <a:latin typeface="Corbe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6553200" cy="1752600"/>
          </a:xfrm>
        </p:spPr>
        <p:txBody>
          <a:bodyPr/>
          <a:lstStyle>
            <a:lvl1pPr marL="0" indent="0" algn="ctr">
              <a:buNone/>
              <a:defRPr b="1">
                <a:solidFill>
                  <a:schemeClr val="bg1"/>
                </a:solidFill>
                <a:latin typeface="Corbe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1000" y="6324600"/>
            <a:ext cx="2133600" cy="365125"/>
          </a:xfrm>
        </p:spPr>
        <p:txBody>
          <a:bodyPr/>
          <a:lstStyle>
            <a:lvl1pPr>
              <a:defRPr>
                <a:solidFill>
                  <a:schemeClr val="bg1"/>
                </a:solidFill>
                <a:latin typeface="Corbel" pitchFamily="34" charset="0"/>
              </a:defRPr>
            </a:lvl1pPr>
          </a:lstStyle>
          <a:p>
            <a:r>
              <a:rPr lang="en-US" smtClean="0"/>
              <a:t>October 25, 2012</a:t>
            </a:r>
            <a:endParaRPr lang="en-US" dirty="0"/>
          </a:p>
        </p:txBody>
      </p:sp>
      <p:sp>
        <p:nvSpPr>
          <p:cNvPr id="5" name="Footer Placeholder 4"/>
          <p:cNvSpPr>
            <a:spLocks noGrp="1"/>
          </p:cNvSpPr>
          <p:nvPr>
            <p:ph type="ftr" sz="quarter" idx="11"/>
          </p:nvPr>
        </p:nvSpPr>
        <p:spPr/>
        <p:txBody>
          <a:bodyPr/>
          <a:lstStyle>
            <a:lvl1pPr>
              <a:defRPr>
                <a:solidFill>
                  <a:schemeClr val="bg1"/>
                </a:solidFill>
                <a:latin typeface="Corbel" pitchFamily="34" charset="0"/>
              </a:defRPr>
            </a:lvl1pPr>
          </a:lstStyle>
          <a:p>
            <a:r>
              <a:rPr lang="en-US" dirty="0" smtClean="0"/>
              <a:t>PTE Systemic Review</a:t>
            </a:r>
            <a:endParaRPr lang="en-US" dirty="0"/>
          </a:p>
        </p:txBody>
      </p:sp>
      <p:sp>
        <p:nvSpPr>
          <p:cNvPr id="7" name="Rectangle 6"/>
          <p:cNvSpPr/>
          <p:nvPr userDrawn="1"/>
        </p:nvSpPr>
        <p:spPr>
          <a:xfrm>
            <a:off x="0" y="381000"/>
            <a:ext cx="9144000" cy="1702267"/>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638" y="513792"/>
            <a:ext cx="3344562" cy="1436682"/>
          </a:xfrm>
          <a:prstGeom prst="rect">
            <a:avLst/>
          </a:prstGeom>
        </p:spPr>
      </p:pic>
      <p:sp>
        <p:nvSpPr>
          <p:cNvPr id="6" name="Slide Number Placeholder 5"/>
          <p:cNvSpPr>
            <a:spLocks noGrp="1"/>
          </p:cNvSpPr>
          <p:nvPr>
            <p:ph type="sldNum" sz="quarter" idx="12"/>
          </p:nvPr>
        </p:nvSpPr>
        <p:spPr>
          <a:xfrm>
            <a:off x="6248400" y="6324600"/>
            <a:ext cx="2133600" cy="365125"/>
          </a:xfrm>
        </p:spPr>
        <p:txBody>
          <a:bodyPr/>
          <a:lstStyle>
            <a:lvl1pPr>
              <a:defRPr>
                <a:solidFill>
                  <a:schemeClr val="bg1"/>
                </a:solidFill>
                <a:latin typeface="Corbel" pitchFamily="34" charset="0"/>
              </a:defRPr>
            </a:lvl1pPr>
          </a:lstStyle>
          <a:p>
            <a:fld id="{75EECEBD-1478-46D3-AA9F-179C01754A22}" type="slidenum">
              <a:rPr lang="en-US" smtClean="0"/>
              <a:pPr/>
              <a:t>‹#›</a:t>
            </a:fld>
            <a:endParaRPr lang="en-US" dirty="0"/>
          </a:p>
        </p:txBody>
      </p:sp>
      <p:sp>
        <p:nvSpPr>
          <p:cNvPr id="8" name="Rectangle 7"/>
          <p:cNvSpPr/>
          <p:nvPr userDrawn="1"/>
        </p:nvSpPr>
        <p:spPr>
          <a:xfrm rot="5400000">
            <a:off x="4762500" y="2933700"/>
            <a:ext cx="6858000" cy="990600"/>
          </a:xfrm>
          <a:prstGeom prst="rect">
            <a:avLst/>
          </a:prstGeom>
          <a:solidFill>
            <a:srgbClr val="3B643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48209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7403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340345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799"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524000" y="1600200"/>
            <a:ext cx="7162800" cy="4525963"/>
          </a:xfrm>
        </p:spPr>
        <p:txBody>
          <a:bodyPr/>
          <a:lstStyle>
            <a:lvl1pPr>
              <a:defRPr b="0"/>
            </a:lvl1pPr>
            <a:lvl2pPr>
              <a:defRPr b="0"/>
            </a:lvl2pPr>
            <a:lvl3pPr>
              <a:defRPr b="0"/>
            </a:lvl3pPr>
            <a:lvl4pPr>
              <a:defRPr b="0"/>
            </a:lvl4pPr>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a:xfrm>
            <a:off x="1600200" y="6324600"/>
            <a:ext cx="7543801" cy="365125"/>
          </a:xfrm>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22943296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74359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92836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October 25, 2012</a:t>
            </a:r>
            <a:endParaRPr lang="en-US" dirty="0"/>
          </a:p>
        </p:txBody>
      </p:sp>
      <p:sp>
        <p:nvSpPr>
          <p:cNvPr id="8" name="Footer Placeholder 7"/>
          <p:cNvSpPr>
            <a:spLocks noGrp="1"/>
          </p:cNvSpPr>
          <p:nvPr>
            <p:ph type="ftr" sz="quarter" idx="11"/>
          </p:nvPr>
        </p:nvSpPr>
        <p:spPr/>
        <p:txBody>
          <a:bodyPr/>
          <a:lstStyle/>
          <a:p>
            <a:r>
              <a:rPr lang="en-US" dirty="0" smtClean="0"/>
              <a:t>PTE Systemic Review</a:t>
            </a:r>
            <a:endParaRPr lang="en-US" dirty="0"/>
          </a:p>
        </p:txBody>
      </p:sp>
      <p:sp>
        <p:nvSpPr>
          <p:cNvPr id="9" name="Slide Number Placeholder 8"/>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377701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October 25, 2012</a:t>
            </a:r>
            <a:endParaRPr lang="en-US" dirty="0"/>
          </a:p>
        </p:txBody>
      </p:sp>
      <p:sp>
        <p:nvSpPr>
          <p:cNvPr id="4" name="Footer Placeholder 3"/>
          <p:cNvSpPr>
            <a:spLocks noGrp="1"/>
          </p:cNvSpPr>
          <p:nvPr>
            <p:ph type="ftr" sz="quarter" idx="11"/>
          </p:nvPr>
        </p:nvSpPr>
        <p:spPr/>
        <p:txBody>
          <a:bodyPr/>
          <a:lstStyle/>
          <a:p>
            <a:r>
              <a:rPr lang="en-US" dirty="0" smtClean="0"/>
              <a:t>PTE Systemic Review</a:t>
            </a:r>
            <a:endParaRPr lang="en-US" dirty="0"/>
          </a:p>
        </p:txBody>
      </p:sp>
      <p:sp>
        <p:nvSpPr>
          <p:cNvPr id="5" name="Slide Number Placeholder 4"/>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192434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October 25, 2012</a:t>
            </a:r>
            <a:endParaRPr lang="en-US" dirty="0"/>
          </a:p>
        </p:txBody>
      </p:sp>
      <p:sp>
        <p:nvSpPr>
          <p:cNvPr id="3" name="Footer Placeholder 2"/>
          <p:cNvSpPr>
            <a:spLocks noGrp="1"/>
          </p:cNvSpPr>
          <p:nvPr>
            <p:ph type="ftr" sz="quarter" idx="11"/>
          </p:nvPr>
        </p:nvSpPr>
        <p:spPr/>
        <p:txBody>
          <a:bodyPr/>
          <a:lstStyle/>
          <a:p>
            <a:r>
              <a:rPr lang="en-US" dirty="0" smtClean="0"/>
              <a:t>PTE Systemic Review</a:t>
            </a:r>
            <a:endParaRPr lang="en-US" dirty="0"/>
          </a:p>
        </p:txBody>
      </p:sp>
      <p:sp>
        <p:nvSpPr>
          <p:cNvPr id="4" name="Slide Number Placeholder 3"/>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133714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428901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a:t>
            </a:fld>
            <a:endParaRPr lang="en-US" dirty="0"/>
          </a:p>
        </p:txBody>
      </p:sp>
    </p:spTree>
    <p:extLst>
      <p:ext uri="{BB962C8B-B14F-4D97-AF65-F5344CB8AC3E}">
        <p14:creationId xmlns:p14="http://schemas.microsoft.com/office/powerpoint/2010/main" val="403316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274638"/>
            <a:ext cx="7086599"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614617" y="6324600"/>
            <a:ext cx="2133600" cy="365125"/>
          </a:xfrm>
          <a:prstGeom prst="rect">
            <a:avLst/>
          </a:prstGeom>
        </p:spPr>
        <p:txBody>
          <a:bodyPr vert="horz" lIns="91440" tIns="45720" rIns="91440" bIns="45720" rtlCol="0" anchor="ctr"/>
          <a:lstStyle>
            <a:lvl1pPr algn="l">
              <a:defRPr sz="1200">
                <a:solidFill>
                  <a:schemeClr val="tx2">
                    <a:lumMod val="90000"/>
                    <a:lumOff val="10000"/>
                  </a:schemeClr>
                </a:solidFill>
              </a:defRPr>
            </a:lvl1pPr>
          </a:lstStyle>
          <a:p>
            <a:r>
              <a:rPr lang="en-US" smtClean="0"/>
              <a:t>October 25, 2012</a:t>
            </a:r>
            <a:endParaRPr lang="en-US" dirty="0"/>
          </a:p>
        </p:txBody>
      </p:sp>
      <p:sp>
        <p:nvSpPr>
          <p:cNvPr id="5" name="Footer Placeholder 4"/>
          <p:cNvSpPr>
            <a:spLocks noGrp="1"/>
          </p:cNvSpPr>
          <p:nvPr>
            <p:ph type="ftr" sz="quarter" idx="3"/>
          </p:nvPr>
        </p:nvSpPr>
        <p:spPr>
          <a:xfrm>
            <a:off x="0" y="6324600"/>
            <a:ext cx="9144001" cy="365125"/>
          </a:xfrm>
          <a:prstGeom prst="rect">
            <a:avLst/>
          </a:prstGeom>
        </p:spPr>
        <p:txBody>
          <a:bodyPr vert="horz" lIns="91440" tIns="45720" rIns="91440" bIns="45720" rtlCol="0" anchor="ctr"/>
          <a:lstStyle>
            <a:lvl1pPr algn="ctr">
              <a:defRPr sz="1200">
                <a:solidFill>
                  <a:schemeClr val="tx2">
                    <a:lumMod val="90000"/>
                    <a:lumOff val="10000"/>
                  </a:schemeClr>
                </a:solidFill>
              </a:defRPr>
            </a:lvl1pPr>
          </a:lstStyle>
          <a:p>
            <a:r>
              <a:rPr lang="en-US" dirty="0" smtClean="0"/>
              <a:t>PTE Systemic Review</a:t>
            </a:r>
            <a:endParaRPr lang="en-US" dirty="0"/>
          </a:p>
        </p:txBody>
      </p:sp>
      <p:sp>
        <p:nvSpPr>
          <p:cNvPr id="6" name="Slide Number Placeholder 5"/>
          <p:cNvSpPr>
            <a:spLocks noGrp="1"/>
          </p:cNvSpPr>
          <p:nvPr>
            <p:ph type="sldNum" sz="quarter" idx="4"/>
          </p:nvPr>
        </p:nvSpPr>
        <p:spPr>
          <a:xfrm>
            <a:off x="6591300" y="6324600"/>
            <a:ext cx="2133600" cy="365125"/>
          </a:xfrm>
          <a:prstGeom prst="rect">
            <a:avLst/>
          </a:prstGeom>
        </p:spPr>
        <p:txBody>
          <a:bodyPr vert="horz" lIns="91440" tIns="45720" rIns="91440" bIns="45720" rtlCol="0" anchor="ctr"/>
          <a:lstStyle>
            <a:lvl1pPr algn="r">
              <a:defRPr sz="1200">
                <a:solidFill>
                  <a:schemeClr val="tx2">
                    <a:lumMod val="90000"/>
                    <a:lumOff val="10000"/>
                  </a:schemeClr>
                </a:solidFill>
              </a:defRPr>
            </a:lvl1pPr>
          </a:lstStyle>
          <a:p>
            <a:fld id="{75EECEBD-1478-46D3-AA9F-179C01754A22}" type="slidenum">
              <a:rPr lang="en-US" smtClean="0"/>
              <a:pPr/>
              <a:t>‹#›</a:t>
            </a:fld>
            <a:endParaRPr lang="en-US" dirty="0"/>
          </a:p>
        </p:txBody>
      </p:sp>
      <p:sp>
        <p:nvSpPr>
          <p:cNvPr id="7" name="Rectangle 6"/>
          <p:cNvSpPr/>
          <p:nvPr userDrawn="1"/>
        </p:nvSpPr>
        <p:spPr>
          <a:xfrm rot="5400000">
            <a:off x="-2633019" y="2633019"/>
            <a:ext cx="6866238" cy="1600200"/>
          </a:xfrm>
          <a:prstGeom prst="rect">
            <a:avLst/>
          </a:prstGeom>
          <a:solidFill>
            <a:srgbClr val="3B643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289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p:txStyles>
    <p:titleStyle>
      <a:lvl1pPr algn="ctr" defTabSz="914400" rtl="0" eaLnBrk="1" latinLnBrk="0" hangingPunct="1">
        <a:spcBef>
          <a:spcPct val="0"/>
        </a:spcBef>
        <a:buNone/>
        <a:defRPr sz="4400" b="1" kern="1200">
          <a:solidFill>
            <a:schemeClr val="tx2">
              <a:lumMod val="90000"/>
              <a:lumOff val="1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2">
              <a:lumMod val="90000"/>
              <a:lumOff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2">
              <a:lumMod val="90000"/>
              <a:lumOff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2">
              <a:lumMod val="90000"/>
              <a:lumOff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2">
              <a:lumMod val="90000"/>
              <a:lumOff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2">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geoyang@hsdinstitut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mailto:PTE.Public@state.mn.us" TargetMode="External"/><Relationship Id="rId4" Type="http://schemas.openxmlformats.org/officeDocument/2006/relationships/hyperlink" Target="mailto:lois@anthrolaw.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30425"/>
            <a:ext cx="6096000" cy="1470025"/>
          </a:xfrm>
        </p:spPr>
        <p:txBody>
          <a:bodyPr/>
          <a:lstStyle/>
          <a:p>
            <a:r>
              <a:rPr lang="en-US" dirty="0" smtClean="0">
                <a:solidFill>
                  <a:schemeClr val="accent4">
                    <a:lumMod val="75000"/>
                  </a:schemeClr>
                </a:solidFill>
              </a:rPr>
              <a:t>Systemic Review 2010</a:t>
            </a:r>
            <a:endParaRPr lang="en-US" dirty="0">
              <a:solidFill>
                <a:schemeClr val="accent4">
                  <a:lumMod val="75000"/>
                </a:schemeClr>
              </a:solidFill>
            </a:endParaRPr>
          </a:p>
        </p:txBody>
      </p:sp>
      <p:sp>
        <p:nvSpPr>
          <p:cNvPr id="3" name="Subtitle 2"/>
          <p:cNvSpPr>
            <a:spLocks noGrp="1"/>
          </p:cNvSpPr>
          <p:nvPr>
            <p:ph type="subTitle" idx="1"/>
          </p:nvPr>
        </p:nvSpPr>
        <p:spPr>
          <a:xfrm>
            <a:off x="1600200" y="3886200"/>
            <a:ext cx="6096000" cy="1752600"/>
          </a:xfrm>
        </p:spPr>
        <p:txBody>
          <a:bodyPr/>
          <a:lstStyle/>
          <a:p>
            <a:r>
              <a:rPr lang="en-US" dirty="0" smtClean="0">
                <a:solidFill>
                  <a:schemeClr val="accent4">
                    <a:lumMod val="75000"/>
                  </a:schemeClr>
                </a:solidFill>
              </a:rPr>
              <a:t>Introduction and Overview</a:t>
            </a:r>
          </a:p>
          <a:p>
            <a:r>
              <a:rPr lang="en-US" dirty="0" smtClean="0">
                <a:solidFill>
                  <a:schemeClr val="accent4">
                    <a:lumMod val="75000"/>
                  </a:schemeClr>
                </a:solidFill>
              </a:rPr>
              <a:t>October 25, 2012</a:t>
            </a:r>
            <a:endParaRPr lang="en-US" dirty="0">
              <a:solidFill>
                <a:schemeClr val="accent4">
                  <a:lumMod val="75000"/>
                </a:schemeClr>
              </a:solidFill>
            </a:endParaRPr>
          </a:p>
        </p:txBody>
      </p:sp>
      <p:sp>
        <p:nvSpPr>
          <p:cNvPr id="4" name="Date Placeholder 3"/>
          <p:cNvSpPr>
            <a:spLocks noGrp="1"/>
          </p:cNvSpPr>
          <p:nvPr>
            <p:ph type="dt" sz="half" idx="10"/>
          </p:nvPr>
        </p:nvSpPr>
        <p:spPr/>
        <p:txBody>
          <a:bodyPr/>
          <a:lstStyle/>
          <a:p>
            <a:r>
              <a:rPr lang="en-US" dirty="0" smtClean="0"/>
              <a:t>October 25, 2012</a:t>
            </a:r>
            <a:endParaRPr lang="en-US" dirty="0"/>
          </a:p>
        </p:txBody>
      </p:sp>
      <p:sp>
        <p:nvSpPr>
          <p:cNvPr id="5" name="Footer Placeholder 4"/>
          <p:cNvSpPr>
            <a:spLocks noGrp="1"/>
          </p:cNvSpPr>
          <p:nvPr>
            <p:ph type="ftr" sz="quarter" idx="11"/>
          </p:nvPr>
        </p:nvSpPr>
        <p:spPr/>
        <p:txBody>
          <a:bodyPr/>
          <a:lstStyle/>
          <a:p>
            <a:r>
              <a:rPr lang="en-US" dirty="0" smtClean="0">
                <a:solidFill>
                  <a:schemeClr val="accent4">
                    <a:lumMod val="75000"/>
                  </a:schemeClr>
                </a:solidFill>
              </a:rPr>
              <a:t>PTE Systemic Review</a:t>
            </a:r>
            <a:endParaRPr lang="en-US" dirty="0">
              <a:solidFill>
                <a:schemeClr val="accent4">
                  <a:lumMod val="75000"/>
                </a:schemeClr>
              </a:solidFill>
            </a:endParaRPr>
          </a:p>
        </p:txBody>
      </p:sp>
      <p:sp>
        <p:nvSpPr>
          <p:cNvPr id="6" name="Slide Number Placeholder 5"/>
          <p:cNvSpPr>
            <a:spLocks noGrp="1"/>
          </p:cNvSpPr>
          <p:nvPr>
            <p:ph type="sldNum" sz="quarter" idx="12"/>
          </p:nvPr>
        </p:nvSpPr>
        <p:spPr/>
        <p:txBody>
          <a:bodyPr/>
          <a:lstStyle/>
          <a:p>
            <a:fld id="{75EECEBD-1478-46D3-AA9F-179C01754A22}" type="slidenum">
              <a:rPr lang="en-US" smtClean="0"/>
              <a:pPr/>
              <a:t>1</a:t>
            </a:fld>
            <a:endParaRPr lang="en-US" dirty="0"/>
          </a:p>
        </p:txBody>
      </p:sp>
    </p:spTree>
    <p:extLst>
      <p:ext uri="{BB962C8B-B14F-4D97-AF65-F5344CB8AC3E}">
        <p14:creationId xmlns:p14="http://schemas.microsoft.com/office/powerpoint/2010/main" val="3385924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Responses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Changing the Container</a:t>
            </a:r>
          </a:p>
          <a:p>
            <a:pPr lvl="1"/>
            <a:r>
              <a:rPr lang="en-US" dirty="0" smtClean="0"/>
              <a:t>Organizational boundaries</a:t>
            </a:r>
          </a:p>
          <a:p>
            <a:pPr lvl="1"/>
            <a:r>
              <a:rPr lang="en-US" dirty="0" smtClean="0"/>
              <a:t>Functional </a:t>
            </a:r>
            <a:r>
              <a:rPr lang="en-US" dirty="0"/>
              <a:t>b</a:t>
            </a:r>
            <a:r>
              <a:rPr lang="en-US" dirty="0" smtClean="0"/>
              <a:t>oundaries</a:t>
            </a:r>
          </a:p>
          <a:p>
            <a:pPr lvl="1"/>
            <a:r>
              <a:rPr lang="en-US" dirty="0" smtClean="0"/>
              <a:t>Grant </a:t>
            </a:r>
            <a:r>
              <a:rPr lang="en-US" dirty="0"/>
              <a:t>p</a:t>
            </a:r>
            <a:r>
              <a:rPr lang="en-US" dirty="0" smtClean="0"/>
              <a:t>articipation</a:t>
            </a:r>
            <a:endParaRPr lang="en-US" dirty="0"/>
          </a:p>
          <a:p>
            <a:r>
              <a:rPr lang="en-US" dirty="0" smtClean="0"/>
              <a:t>Focusing on Differences</a:t>
            </a:r>
          </a:p>
          <a:p>
            <a:pPr lvl="1"/>
            <a:r>
              <a:rPr lang="en-US" dirty="0" smtClean="0"/>
              <a:t>Economic environment</a:t>
            </a:r>
          </a:p>
          <a:p>
            <a:pPr lvl="1"/>
            <a:r>
              <a:rPr lang="en-US" dirty="0" smtClean="0"/>
              <a:t>Full inclusion</a:t>
            </a:r>
          </a:p>
          <a:p>
            <a:pPr lvl="1"/>
            <a:r>
              <a:rPr lang="en-US" dirty="0" smtClean="0"/>
              <a:t>Housing and transportation </a:t>
            </a:r>
          </a:p>
          <a:p>
            <a:r>
              <a:rPr lang="en-US" dirty="0" smtClean="0"/>
              <a:t>Building New Exchanges</a:t>
            </a:r>
          </a:p>
          <a:p>
            <a:pPr lvl="1"/>
            <a:r>
              <a:rPr lang="en-US" dirty="0" smtClean="0"/>
              <a:t>Capacity to collaborate</a:t>
            </a:r>
          </a:p>
          <a:p>
            <a:pPr lvl="1"/>
            <a:r>
              <a:rPr lang="en-US" dirty="0" smtClean="0"/>
              <a:t>Data sharing practices</a:t>
            </a:r>
            <a:endParaRPr lang="en-US" dirty="0"/>
          </a:p>
          <a:p>
            <a:endParaRPr lang="en-US" dirty="0"/>
          </a:p>
        </p:txBody>
      </p:sp>
      <p:sp>
        <p:nvSpPr>
          <p:cNvPr id="4" name="TextBox 3"/>
          <p:cNvSpPr txBox="1"/>
          <p:nvPr/>
        </p:nvSpPr>
        <p:spPr>
          <a:xfrm>
            <a:off x="0" y="49306"/>
            <a:ext cx="1676400" cy="2862322"/>
          </a:xfrm>
          <a:prstGeom prst="rect">
            <a:avLst/>
          </a:prstGeom>
          <a:noFill/>
        </p:spPr>
        <p:txBody>
          <a:bodyPr wrap="square" rtlCol="0">
            <a:spAutoFit/>
          </a:bodyPr>
          <a:lstStyle/>
          <a:p>
            <a:pPr lvl="0"/>
            <a:r>
              <a:rPr lang="en-US" i="1" dirty="0">
                <a:solidFill>
                  <a:schemeClr val="bg1"/>
                </a:solidFill>
              </a:rPr>
              <a:t>The biggest thing I’ve noticed with PTE is that we’re doing something that is truly about people not programs.  </a:t>
            </a:r>
          </a:p>
          <a:p>
            <a:endParaRPr lang="en-US" dirty="0"/>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10</a:t>
            </a:fld>
            <a:endParaRPr lang="en-US" dirty="0"/>
          </a:p>
        </p:txBody>
      </p:sp>
      <p:sp>
        <p:nvSpPr>
          <p:cNvPr id="8" name="TextBox 7"/>
          <p:cNvSpPr txBox="1"/>
          <p:nvPr/>
        </p:nvSpPr>
        <p:spPr>
          <a:xfrm>
            <a:off x="0" y="3886200"/>
            <a:ext cx="1600200" cy="1938992"/>
          </a:xfrm>
          <a:prstGeom prst="rect">
            <a:avLst/>
          </a:prstGeom>
          <a:noFill/>
        </p:spPr>
        <p:txBody>
          <a:bodyPr wrap="square" rtlCol="0">
            <a:spAutoFit/>
          </a:bodyPr>
          <a:lstStyle/>
          <a:p>
            <a:r>
              <a:rPr lang="en-US" sz="2000" b="1" dirty="0" smtClean="0">
                <a:solidFill>
                  <a:schemeClr val="bg1"/>
                </a:solidFill>
              </a:rPr>
              <a:t>Do you experience these challenges?  How do you respond?</a:t>
            </a:r>
            <a:endParaRPr lang="en-US" sz="2000" b="1" dirty="0">
              <a:solidFill>
                <a:schemeClr val="bg1"/>
              </a:solidFill>
            </a:endParaRPr>
          </a:p>
        </p:txBody>
      </p:sp>
    </p:spTree>
    <p:extLst>
      <p:ext uri="{BB962C8B-B14F-4D97-AF65-F5344CB8AC3E}">
        <p14:creationId xmlns:p14="http://schemas.microsoft.com/office/powerpoint/2010/main" val="285390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Innovative Tactics</a:t>
            </a:r>
            <a:br>
              <a:rPr lang="en-US" dirty="0" smtClean="0"/>
            </a:br>
            <a:r>
              <a:rPr lang="en-US" dirty="0" smtClean="0"/>
              <a:t>Adaptive Action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a:t>
            </a:r>
          </a:p>
          <a:p>
            <a:pPr marL="398463" lvl="1" indent="0">
              <a:buNone/>
            </a:pPr>
            <a:r>
              <a:rPr lang="en-US" sz="2200" dirty="0"/>
              <a:t>Align diverse activities with a simple strategic plan </a:t>
            </a:r>
          </a:p>
          <a:p>
            <a:pPr marL="398463" lvl="1" indent="0">
              <a:buNone/>
            </a:pPr>
            <a:r>
              <a:rPr lang="en-US" sz="2200" dirty="0"/>
              <a:t>Encourage innovation by imposing only essential constraints Use existing infrastructure as a starting point for innovation</a:t>
            </a:r>
          </a:p>
          <a:p>
            <a:r>
              <a:rPr lang="en-US" dirty="0" smtClean="0"/>
              <a:t>So what?</a:t>
            </a:r>
          </a:p>
          <a:p>
            <a:pPr marL="400050" lvl="1" indent="0">
              <a:buNone/>
            </a:pPr>
            <a:r>
              <a:rPr lang="en-US" sz="2200" dirty="0"/>
              <a:t>Adapt to unexpected opportunities when they </a:t>
            </a:r>
            <a:r>
              <a:rPr lang="en-US" sz="2200" dirty="0" smtClean="0"/>
              <a:t>emerge</a:t>
            </a:r>
            <a:r>
              <a:rPr lang="en-US" sz="2200" i="1" dirty="0" smtClean="0"/>
              <a:t> </a:t>
            </a:r>
          </a:p>
          <a:p>
            <a:pPr marL="400050" lvl="1" indent="0">
              <a:buNone/>
            </a:pPr>
            <a:r>
              <a:rPr lang="en-US" sz="2200" dirty="0"/>
              <a:t>Draw on multiple funding sources to support a </a:t>
            </a:r>
            <a:r>
              <a:rPr lang="en-US" sz="2200" dirty="0" smtClean="0"/>
              <a:t>single vision</a:t>
            </a:r>
          </a:p>
          <a:p>
            <a:pPr marL="400050" lvl="1" indent="0">
              <a:buNone/>
            </a:pPr>
            <a:r>
              <a:rPr lang="en-US" sz="2200" dirty="0"/>
              <a:t>Adjust to different organizational structures and </a:t>
            </a:r>
            <a:r>
              <a:rPr lang="en-US" sz="2200" dirty="0" smtClean="0"/>
              <a:t>cultures </a:t>
            </a:r>
          </a:p>
          <a:p>
            <a:r>
              <a:rPr lang="en-US" dirty="0" smtClean="0"/>
              <a:t>Now what?</a:t>
            </a:r>
          </a:p>
          <a:p>
            <a:pPr marL="400050" lvl="1" indent="0">
              <a:buNone/>
            </a:pPr>
            <a:r>
              <a:rPr lang="en-US" sz="2200" dirty="0"/>
              <a:t>Invest in networks </a:t>
            </a:r>
            <a:r>
              <a:rPr lang="en-US" sz="2200" dirty="0" smtClean="0"/>
              <a:t>for </a:t>
            </a:r>
            <a:r>
              <a:rPr lang="en-US" sz="2200" dirty="0"/>
              <a:t>information and </a:t>
            </a:r>
            <a:r>
              <a:rPr lang="en-US" sz="2200" dirty="0" smtClean="0"/>
              <a:t>collaboration</a:t>
            </a:r>
          </a:p>
          <a:p>
            <a:pPr marL="400050" lvl="1" indent="0">
              <a:buNone/>
            </a:pPr>
            <a:r>
              <a:rPr lang="en-US" sz="2200" dirty="0"/>
              <a:t>Develop </a:t>
            </a:r>
            <a:r>
              <a:rPr lang="en-US" sz="2200" dirty="0" smtClean="0"/>
              <a:t>&amp; implement </a:t>
            </a:r>
            <a:r>
              <a:rPr lang="en-US" sz="2200" dirty="0"/>
              <a:t>electronic </a:t>
            </a:r>
            <a:r>
              <a:rPr lang="en-US" sz="2200" dirty="0" smtClean="0"/>
              <a:t>communications</a:t>
            </a:r>
          </a:p>
          <a:p>
            <a:pPr marL="400050" lvl="1" indent="0">
              <a:buNone/>
            </a:pPr>
            <a:r>
              <a:rPr lang="en-US" sz="2200" dirty="0" smtClean="0"/>
              <a:t>Focus on systemic </a:t>
            </a:r>
            <a:r>
              <a:rPr lang="en-US" sz="2200" dirty="0"/>
              <a:t>change, </a:t>
            </a:r>
            <a:r>
              <a:rPr lang="en-US" sz="2200" dirty="0" smtClean="0"/>
              <a:t>not the project</a:t>
            </a:r>
            <a:r>
              <a:rPr lang="en-US" sz="2200" i="1" dirty="0" smtClean="0"/>
              <a:t> </a:t>
            </a:r>
            <a:endParaRPr lang="en-US" sz="2200" dirty="0" smtClean="0"/>
          </a:p>
          <a:p>
            <a:pPr marL="457200" lvl="1" indent="0">
              <a:buNone/>
            </a:pPr>
            <a:endParaRPr lang="en-US" sz="2000" dirty="0"/>
          </a:p>
        </p:txBody>
      </p:sp>
      <p:sp>
        <p:nvSpPr>
          <p:cNvPr id="4" name="TextBox 3"/>
          <p:cNvSpPr txBox="1"/>
          <p:nvPr/>
        </p:nvSpPr>
        <p:spPr>
          <a:xfrm>
            <a:off x="0" y="49306"/>
            <a:ext cx="1676400" cy="2308324"/>
          </a:xfrm>
          <a:prstGeom prst="rect">
            <a:avLst/>
          </a:prstGeom>
          <a:noFill/>
        </p:spPr>
        <p:txBody>
          <a:bodyPr wrap="square" rtlCol="0">
            <a:spAutoFit/>
          </a:bodyPr>
          <a:lstStyle/>
          <a:p>
            <a:r>
              <a:rPr lang="en-US" i="1" dirty="0">
                <a:solidFill>
                  <a:schemeClr val="bg1"/>
                </a:solidFill>
              </a:rPr>
              <a:t>Building </a:t>
            </a:r>
            <a:r>
              <a:rPr lang="en-US" i="1" dirty="0" smtClean="0">
                <a:solidFill>
                  <a:schemeClr val="bg1"/>
                </a:solidFill>
              </a:rPr>
              <a:t> </a:t>
            </a:r>
            <a:r>
              <a:rPr lang="en-US" i="1" dirty="0">
                <a:solidFill>
                  <a:schemeClr val="bg1"/>
                </a:solidFill>
              </a:rPr>
              <a:t>sustainable cross-agency and cross-system connections at the local level</a:t>
            </a:r>
            <a:r>
              <a:rPr lang="en-US" i="1" dirty="0" smtClean="0">
                <a:solidFill>
                  <a:schemeClr val="bg1"/>
                </a:solidFill>
              </a:rPr>
              <a:t>.  </a:t>
            </a:r>
            <a:endParaRPr lang="en-US" i="1" dirty="0">
              <a:solidFill>
                <a:schemeClr val="bg1"/>
              </a:solidFill>
            </a:endParaRPr>
          </a:p>
          <a:p>
            <a:endParaRPr lang="en-US" dirty="0"/>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11</a:t>
            </a:fld>
            <a:endParaRPr lang="en-US" dirty="0"/>
          </a:p>
        </p:txBody>
      </p:sp>
      <p:sp>
        <p:nvSpPr>
          <p:cNvPr id="8" name="TextBox 7"/>
          <p:cNvSpPr txBox="1"/>
          <p:nvPr/>
        </p:nvSpPr>
        <p:spPr>
          <a:xfrm>
            <a:off x="0" y="3886200"/>
            <a:ext cx="1600200" cy="1631216"/>
          </a:xfrm>
          <a:prstGeom prst="rect">
            <a:avLst/>
          </a:prstGeom>
          <a:noFill/>
        </p:spPr>
        <p:txBody>
          <a:bodyPr wrap="square" rtlCol="0">
            <a:spAutoFit/>
          </a:bodyPr>
          <a:lstStyle/>
          <a:p>
            <a:r>
              <a:rPr lang="en-US" sz="2000" b="1" dirty="0" smtClean="0">
                <a:solidFill>
                  <a:schemeClr val="bg1"/>
                </a:solidFill>
              </a:rPr>
              <a:t>What were the benefits and risks of these tactics?</a:t>
            </a:r>
            <a:endParaRPr lang="en-US" sz="2000" b="1" dirty="0">
              <a:solidFill>
                <a:schemeClr val="bg1"/>
              </a:solidFill>
            </a:endParaRPr>
          </a:p>
        </p:txBody>
      </p:sp>
    </p:spTree>
    <p:extLst>
      <p:ext uri="{BB962C8B-B14F-4D97-AF65-F5344CB8AC3E}">
        <p14:creationId xmlns:p14="http://schemas.microsoft.com/office/powerpoint/2010/main" val="69658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lstStyle/>
          <a:p>
            <a:pPr lvl="0"/>
            <a:r>
              <a:rPr lang="en-US" dirty="0"/>
              <a:t>Access to information</a:t>
            </a:r>
          </a:p>
          <a:p>
            <a:pPr lvl="0"/>
            <a:r>
              <a:rPr lang="en-US" dirty="0"/>
              <a:t>Career development</a:t>
            </a:r>
          </a:p>
          <a:p>
            <a:pPr lvl="0"/>
            <a:r>
              <a:rPr lang="en-US" dirty="0"/>
              <a:t>Employer engagement</a:t>
            </a:r>
          </a:p>
          <a:p>
            <a:pPr lvl="0"/>
            <a:r>
              <a:rPr lang="en-US" dirty="0"/>
              <a:t>Policy development </a:t>
            </a:r>
          </a:p>
          <a:p>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12</a:t>
            </a:fld>
            <a:endParaRPr lang="en-US" dirty="0"/>
          </a:p>
        </p:txBody>
      </p:sp>
      <p:sp>
        <p:nvSpPr>
          <p:cNvPr id="7" name="TextBox 6"/>
          <p:cNvSpPr txBox="1"/>
          <p:nvPr/>
        </p:nvSpPr>
        <p:spPr>
          <a:xfrm>
            <a:off x="0" y="49306"/>
            <a:ext cx="1676400" cy="4247317"/>
          </a:xfrm>
          <a:prstGeom prst="rect">
            <a:avLst/>
          </a:prstGeom>
          <a:noFill/>
        </p:spPr>
        <p:txBody>
          <a:bodyPr wrap="square" rtlCol="0">
            <a:spAutoFit/>
          </a:bodyPr>
          <a:lstStyle/>
          <a:p>
            <a:r>
              <a:rPr lang="en-US" i="1" dirty="0">
                <a:solidFill>
                  <a:schemeClr val="bg1"/>
                </a:solidFill>
              </a:rPr>
              <a:t>I think PTE has been an investment into me!  I have learned so much and have many years of work left so PTE gave me the forum to try things and get to know people and systems all over the state.</a:t>
            </a:r>
          </a:p>
          <a:p>
            <a:endParaRPr lang="en-US" dirty="0"/>
          </a:p>
        </p:txBody>
      </p:sp>
    </p:spTree>
    <p:extLst>
      <p:ext uri="{BB962C8B-B14F-4D97-AF65-F5344CB8AC3E}">
        <p14:creationId xmlns:p14="http://schemas.microsoft.com/office/powerpoint/2010/main" val="2967944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a:t>Focus long term </a:t>
            </a:r>
          </a:p>
          <a:p>
            <a:r>
              <a:rPr lang="en-US" dirty="0"/>
              <a:t>Take the broadest view of disabilities </a:t>
            </a:r>
          </a:p>
          <a:p>
            <a:r>
              <a:rPr lang="en-US" dirty="0"/>
              <a:t>Create new expectations   </a:t>
            </a:r>
          </a:p>
          <a:p>
            <a:r>
              <a:rPr lang="en-US" dirty="0"/>
              <a:t>Take a realistic,  incremental view</a:t>
            </a:r>
          </a:p>
          <a:p>
            <a:r>
              <a:rPr lang="en-US" dirty="0"/>
              <a:t>Build momentum for change  </a:t>
            </a:r>
          </a:p>
          <a:p>
            <a:r>
              <a:rPr lang="en-US" dirty="0"/>
              <a:t>Plan diverse measurement strategies </a:t>
            </a:r>
          </a:p>
          <a:p>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13</a:t>
            </a:fld>
            <a:endParaRPr lang="en-US" dirty="0"/>
          </a:p>
        </p:txBody>
      </p:sp>
      <p:sp>
        <p:nvSpPr>
          <p:cNvPr id="7" name="TextBox 6"/>
          <p:cNvSpPr txBox="1"/>
          <p:nvPr/>
        </p:nvSpPr>
        <p:spPr>
          <a:xfrm>
            <a:off x="0" y="49306"/>
            <a:ext cx="1676400" cy="2862322"/>
          </a:xfrm>
          <a:prstGeom prst="rect">
            <a:avLst/>
          </a:prstGeom>
          <a:noFill/>
        </p:spPr>
        <p:txBody>
          <a:bodyPr wrap="square" rtlCol="0">
            <a:spAutoFit/>
          </a:bodyPr>
          <a:lstStyle/>
          <a:p>
            <a:pPr lvl="0"/>
            <a:r>
              <a:rPr lang="en-US" i="1" dirty="0">
                <a:solidFill>
                  <a:schemeClr val="bg1"/>
                </a:solidFill>
              </a:rPr>
              <a:t>I think I’ve learned a lot about systems change.  It’s extraordinarily difficult work.  You have to be flexible and adaptive and intuitive. </a:t>
            </a:r>
          </a:p>
        </p:txBody>
      </p:sp>
      <p:sp>
        <p:nvSpPr>
          <p:cNvPr id="8" name="TextBox 7"/>
          <p:cNvSpPr txBox="1"/>
          <p:nvPr/>
        </p:nvSpPr>
        <p:spPr>
          <a:xfrm>
            <a:off x="0" y="3886200"/>
            <a:ext cx="1600200" cy="1938992"/>
          </a:xfrm>
          <a:prstGeom prst="rect">
            <a:avLst/>
          </a:prstGeom>
          <a:noFill/>
        </p:spPr>
        <p:txBody>
          <a:bodyPr wrap="square" rtlCol="0">
            <a:spAutoFit/>
          </a:bodyPr>
          <a:lstStyle/>
          <a:p>
            <a:r>
              <a:rPr lang="en-US" sz="2000" b="1" dirty="0" smtClean="0">
                <a:solidFill>
                  <a:schemeClr val="bg1"/>
                </a:solidFill>
                <a:latin typeface="Corbel" pitchFamily="34" charset="0"/>
              </a:rPr>
              <a:t>What other lessons have you learned about systemic change?</a:t>
            </a:r>
            <a:endParaRPr lang="en-US" sz="2000" b="1" dirty="0">
              <a:solidFill>
                <a:schemeClr val="bg1"/>
              </a:solidFill>
              <a:latin typeface="Corbel" pitchFamily="34" charset="0"/>
            </a:endParaRPr>
          </a:p>
        </p:txBody>
      </p:sp>
    </p:spTree>
    <p:extLst>
      <p:ext uri="{BB962C8B-B14F-4D97-AF65-F5344CB8AC3E}">
        <p14:creationId xmlns:p14="http://schemas.microsoft.com/office/powerpoint/2010/main" val="126809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Opportunities for Sustainability</a:t>
            </a:r>
          </a:p>
        </p:txBody>
      </p:sp>
      <p:sp>
        <p:nvSpPr>
          <p:cNvPr id="3" name="Content Placeholder 2"/>
          <p:cNvSpPr>
            <a:spLocks noGrp="1"/>
          </p:cNvSpPr>
          <p:nvPr>
            <p:ph idx="1"/>
          </p:nvPr>
        </p:nvSpPr>
        <p:spPr>
          <a:xfrm>
            <a:off x="1676400" y="1371600"/>
            <a:ext cx="7010400" cy="5105400"/>
          </a:xfrm>
        </p:spPr>
        <p:txBody>
          <a:bodyPr>
            <a:normAutofit/>
          </a:bodyPr>
          <a:lstStyle/>
          <a:p>
            <a:pPr>
              <a:buNone/>
            </a:pPr>
            <a:r>
              <a:rPr lang="en-US" dirty="0" smtClean="0"/>
              <a:t>The challenge:</a:t>
            </a:r>
          </a:p>
          <a:p>
            <a:pPr>
              <a:buNone/>
            </a:pPr>
            <a:r>
              <a:rPr lang="en-US" dirty="0" smtClean="0"/>
              <a:t>	</a:t>
            </a:r>
            <a:r>
              <a:rPr lang="en-US" i="1" dirty="0" smtClean="0"/>
              <a:t>How will these patterns be sustained across time, organizational and community bounds, and changing economic and political landscapes?</a:t>
            </a:r>
            <a:endParaRPr lang="en-US" dirty="0"/>
          </a:p>
        </p:txBody>
      </p:sp>
      <p:sp>
        <p:nvSpPr>
          <p:cNvPr id="4" name="TextBox 3"/>
          <p:cNvSpPr txBox="1"/>
          <p:nvPr/>
        </p:nvSpPr>
        <p:spPr>
          <a:xfrm>
            <a:off x="0" y="49306"/>
            <a:ext cx="1676400" cy="2585323"/>
          </a:xfrm>
          <a:prstGeom prst="rect">
            <a:avLst/>
          </a:prstGeom>
          <a:noFill/>
        </p:spPr>
        <p:txBody>
          <a:bodyPr wrap="square" rtlCol="0">
            <a:spAutoFit/>
          </a:bodyPr>
          <a:lstStyle/>
          <a:p>
            <a:pPr lvl="0"/>
            <a:r>
              <a:rPr lang="en-US" i="1" dirty="0">
                <a:solidFill>
                  <a:schemeClr val="bg1"/>
                </a:solidFill>
              </a:rPr>
              <a:t>Systems change occurs top down and bottoms up simultaneously – so involve local but also top.  </a:t>
            </a:r>
          </a:p>
          <a:p>
            <a:endParaRPr lang="en-US" i="1" dirty="0">
              <a:solidFill>
                <a:schemeClr val="bg1"/>
              </a:solidFill>
            </a:endParaRPr>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14</a:t>
            </a:fld>
            <a:endParaRPr lang="en-US" dirty="0"/>
          </a:p>
        </p:txBody>
      </p:sp>
    </p:spTree>
    <p:extLst>
      <p:ext uri="{BB962C8B-B14F-4D97-AF65-F5344CB8AC3E}">
        <p14:creationId xmlns:p14="http://schemas.microsoft.com/office/powerpoint/2010/main" val="59744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Opportunities for Sustainability</a:t>
            </a:r>
          </a:p>
        </p:txBody>
      </p:sp>
      <p:sp>
        <p:nvSpPr>
          <p:cNvPr id="3" name="Content Placeholder 2"/>
          <p:cNvSpPr>
            <a:spLocks noGrp="1"/>
          </p:cNvSpPr>
          <p:nvPr>
            <p:ph idx="1"/>
          </p:nvPr>
        </p:nvSpPr>
        <p:spPr>
          <a:xfrm>
            <a:off x="1676400" y="1219200"/>
            <a:ext cx="7467600" cy="5181600"/>
          </a:xfrm>
        </p:spPr>
        <p:txBody>
          <a:bodyPr>
            <a:normAutofit lnSpcReduction="10000"/>
          </a:bodyPr>
          <a:lstStyle/>
          <a:p>
            <a:pPr marL="463550" indent="-463550">
              <a:buNone/>
            </a:pPr>
            <a:r>
              <a:rPr lang="en-US" dirty="0" smtClean="0"/>
              <a:t>Communications </a:t>
            </a:r>
            <a:br>
              <a:rPr lang="en-US" dirty="0" smtClean="0"/>
            </a:br>
            <a:r>
              <a:rPr lang="en-US" sz="2000" dirty="0" smtClean="0"/>
              <a:t>Keep the competitive employment message alive </a:t>
            </a:r>
            <a:endParaRPr lang="en-US" sz="2000" dirty="0"/>
          </a:p>
          <a:p>
            <a:pPr marL="0" indent="0">
              <a:buNone/>
            </a:pPr>
            <a:r>
              <a:rPr lang="en-US" dirty="0" smtClean="0"/>
              <a:t>Collaborations </a:t>
            </a:r>
          </a:p>
          <a:p>
            <a:pPr marL="463550" indent="0">
              <a:buNone/>
            </a:pPr>
            <a:r>
              <a:rPr lang="en-US" sz="2000" dirty="0" smtClean="0"/>
              <a:t>Maintain productive relationships</a:t>
            </a:r>
          </a:p>
          <a:p>
            <a:pPr marL="0" indent="0">
              <a:buNone/>
            </a:pPr>
            <a:r>
              <a:rPr lang="en-US" dirty="0"/>
              <a:t>Measurement  </a:t>
            </a:r>
            <a:r>
              <a:rPr lang="en-US" dirty="0" smtClean="0"/>
              <a:t>&amp; Continuous Improvement</a:t>
            </a:r>
          </a:p>
          <a:p>
            <a:pPr marL="0" indent="463550">
              <a:buNone/>
            </a:pPr>
            <a:r>
              <a:rPr lang="en-US" sz="2000" dirty="0" smtClean="0"/>
              <a:t>Engage </a:t>
            </a:r>
            <a:r>
              <a:rPr lang="en-US" sz="2000" dirty="0"/>
              <a:t>in adaptive action (observe, decide, and act)</a:t>
            </a:r>
          </a:p>
          <a:p>
            <a:pPr marL="0" indent="0">
              <a:buNone/>
            </a:pPr>
            <a:r>
              <a:rPr lang="en-US" dirty="0"/>
              <a:t>Policies, Procedures, </a:t>
            </a:r>
            <a:r>
              <a:rPr lang="en-US" dirty="0" smtClean="0"/>
              <a:t>Processes</a:t>
            </a:r>
          </a:p>
          <a:p>
            <a:pPr marL="0" indent="463550">
              <a:buNone/>
            </a:pPr>
            <a:r>
              <a:rPr lang="en-US" sz="2000" dirty="0" smtClean="0"/>
              <a:t>Support </a:t>
            </a:r>
            <a:r>
              <a:rPr lang="en-US" sz="2000" dirty="0"/>
              <a:t>competitive employment </a:t>
            </a:r>
            <a:r>
              <a:rPr lang="en-US" sz="2000" dirty="0" smtClean="0"/>
              <a:t>everywhere</a:t>
            </a:r>
          </a:p>
          <a:p>
            <a:pPr marL="0" indent="0">
              <a:buNone/>
            </a:pPr>
            <a:r>
              <a:rPr lang="en-US" dirty="0" smtClean="0"/>
              <a:t>Resources</a:t>
            </a:r>
          </a:p>
          <a:p>
            <a:pPr marL="0" indent="463550">
              <a:buNone/>
            </a:pPr>
            <a:r>
              <a:rPr lang="en-US" sz="2000" dirty="0" smtClean="0"/>
              <a:t>Think beyond the traditional boundaries</a:t>
            </a:r>
          </a:p>
          <a:p>
            <a:pPr marL="0" indent="0">
              <a:buNone/>
            </a:pPr>
            <a:r>
              <a:rPr lang="en-US" dirty="0" smtClean="0"/>
              <a:t>Skills and Knowledge</a:t>
            </a:r>
          </a:p>
          <a:p>
            <a:pPr marL="0" indent="463550">
              <a:buNone/>
            </a:pPr>
            <a:r>
              <a:rPr lang="en-US" sz="2000" dirty="0" smtClean="0"/>
              <a:t>Build capacity for self and others</a:t>
            </a:r>
            <a:endParaRPr lang="en-US" sz="2000" dirty="0"/>
          </a:p>
          <a:p>
            <a:pPr marL="463550" indent="0">
              <a:buNone/>
            </a:pPr>
            <a:endParaRPr lang="en-US" dirty="0"/>
          </a:p>
        </p:txBody>
      </p:sp>
      <p:sp>
        <p:nvSpPr>
          <p:cNvPr id="4" name="TextBox 3"/>
          <p:cNvSpPr txBox="1"/>
          <p:nvPr/>
        </p:nvSpPr>
        <p:spPr>
          <a:xfrm>
            <a:off x="0" y="49306"/>
            <a:ext cx="1676400" cy="1477328"/>
          </a:xfrm>
          <a:prstGeom prst="rect">
            <a:avLst/>
          </a:prstGeom>
          <a:noFill/>
        </p:spPr>
        <p:txBody>
          <a:bodyPr wrap="square" rtlCol="0">
            <a:spAutoFit/>
          </a:bodyPr>
          <a:lstStyle/>
          <a:p>
            <a:pPr lvl="0"/>
            <a:r>
              <a:rPr lang="en-US" i="1" dirty="0">
                <a:solidFill>
                  <a:schemeClr val="bg1"/>
                </a:solidFill>
                <a:effectLst>
                  <a:outerShdw blurRad="38100" dist="38100" dir="2700000" algn="tl">
                    <a:srgbClr val="000000">
                      <a:alpha val="43137"/>
                    </a:srgbClr>
                  </a:outerShdw>
                </a:effectLst>
              </a:rPr>
              <a:t>Collaborate around work, tangible activities.  </a:t>
            </a:r>
          </a:p>
          <a:p>
            <a:endParaRPr lang="en-US" i="1" dirty="0">
              <a:solidFill>
                <a:schemeClr val="bg1"/>
              </a:solidFill>
            </a:endParaRPr>
          </a:p>
        </p:txBody>
      </p:sp>
      <p:sp>
        <p:nvSpPr>
          <p:cNvPr id="5" name="Date Placeholder 4"/>
          <p:cNvSpPr>
            <a:spLocks noGrp="1"/>
          </p:cNvSpPr>
          <p:nvPr>
            <p:ph type="dt" sz="half" idx="10"/>
          </p:nvPr>
        </p:nvSpPr>
        <p:spPr/>
        <p:txBody>
          <a:bodyPr/>
          <a:lstStyle/>
          <a:p>
            <a:r>
              <a:rPr lang="en-US" smtClean="0"/>
              <a:t>October 25, 2012</a:t>
            </a:r>
            <a:endParaRPr lang="en-US" dirty="0"/>
          </a:p>
        </p:txBody>
      </p:sp>
      <p:sp>
        <p:nvSpPr>
          <p:cNvPr id="6" name="Footer Placeholder 5"/>
          <p:cNvSpPr>
            <a:spLocks noGrp="1"/>
          </p:cNvSpPr>
          <p:nvPr>
            <p:ph type="ftr" sz="quarter" idx="11"/>
          </p:nvPr>
        </p:nvSpPr>
        <p:spPr/>
        <p:txBody>
          <a:bodyPr/>
          <a:lstStyle/>
          <a:p>
            <a:r>
              <a:rPr lang="en-US" dirty="0" smtClean="0"/>
              <a:t>PTE Systemic Review</a:t>
            </a:r>
            <a:endParaRPr lang="en-US" dirty="0"/>
          </a:p>
        </p:txBody>
      </p:sp>
      <p:sp>
        <p:nvSpPr>
          <p:cNvPr id="7" name="Slide Number Placeholder 6"/>
          <p:cNvSpPr>
            <a:spLocks noGrp="1"/>
          </p:cNvSpPr>
          <p:nvPr>
            <p:ph type="sldNum" sz="quarter" idx="12"/>
          </p:nvPr>
        </p:nvSpPr>
        <p:spPr/>
        <p:txBody>
          <a:bodyPr/>
          <a:lstStyle/>
          <a:p>
            <a:fld id="{75EECEBD-1478-46D3-AA9F-179C01754A22}" type="slidenum">
              <a:rPr lang="en-US" smtClean="0"/>
              <a:pPr/>
              <a:t>15</a:t>
            </a:fld>
            <a:endParaRPr lang="en-US" dirty="0"/>
          </a:p>
        </p:txBody>
      </p:sp>
      <p:sp>
        <p:nvSpPr>
          <p:cNvPr id="8" name="TextBox 7"/>
          <p:cNvSpPr txBox="1"/>
          <p:nvPr/>
        </p:nvSpPr>
        <p:spPr>
          <a:xfrm>
            <a:off x="0" y="3886200"/>
            <a:ext cx="1600200" cy="1938992"/>
          </a:xfrm>
          <a:prstGeom prst="rect">
            <a:avLst/>
          </a:prstGeom>
          <a:noFill/>
        </p:spPr>
        <p:txBody>
          <a:bodyPr wrap="square" rtlCol="0">
            <a:spAutoFit/>
          </a:bodyPr>
          <a:lstStyle/>
          <a:p>
            <a:r>
              <a:rPr lang="en-US" sz="2000" b="1" dirty="0" smtClean="0">
                <a:solidFill>
                  <a:schemeClr val="bg1"/>
                </a:solidFill>
              </a:rPr>
              <a:t>How can you and your team help sustain the PTE mission?</a:t>
            </a:r>
          </a:p>
          <a:p>
            <a:endParaRPr lang="en-US" sz="2000" b="1" dirty="0">
              <a:solidFill>
                <a:schemeClr val="bg1"/>
              </a:solidFill>
            </a:endParaRPr>
          </a:p>
        </p:txBody>
      </p:sp>
    </p:spTree>
    <p:extLst>
      <p:ext uri="{BB962C8B-B14F-4D97-AF65-F5344CB8AC3E}">
        <p14:creationId xmlns:p14="http://schemas.microsoft.com/office/powerpoint/2010/main" val="285565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pPr marL="0" indent="0">
              <a:buNone/>
            </a:pPr>
            <a:r>
              <a:rPr lang="en-US" dirty="0" smtClean="0"/>
              <a:t>Share ideas and opportunities:</a:t>
            </a:r>
          </a:p>
          <a:p>
            <a:pPr marL="463550" indent="0">
              <a:buNone/>
            </a:pPr>
            <a:r>
              <a:rPr lang="en-US" sz="2000" dirty="0" smtClean="0"/>
              <a:t>Glenda H. </a:t>
            </a:r>
            <a:r>
              <a:rPr lang="en-US" sz="2000" dirty="0" err="1" smtClean="0"/>
              <a:t>Eoyang</a:t>
            </a:r>
            <a:r>
              <a:rPr lang="en-US" sz="2000" dirty="0"/>
              <a:t>	</a:t>
            </a:r>
            <a:r>
              <a:rPr lang="en-US" sz="2000" dirty="0" smtClean="0">
                <a:hlinkClick r:id="rId3"/>
              </a:rPr>
              <a:t>geoyang@hsdinstitute.org</a:t>
            </a:r>
            <a:endParaRPr lang="en-US" sz="2000" dirty="0" smtClean="0"/>
          </a:p>
          <a:p>
            <a:pPr marL="463550" indent="0">
              <a:buNone/>
            </a:pPr>
            <a:r>
              <a:rPr lang="en-US" sz="2000" dirty="0" smtClean="0"/>
              <a:t>Lois </a:t>
            </a:r>
            <a:r>
              <a:rPr lang="en-US" sz="2000" dirty="0" err="1" smtClean="0"/>
              <a:t>Yellowthunder</a:t>
            </a:r>
            <a:r>
              <a:rPr lang="en-US" sz="2000" dirty="0" smtClean="0"/>
              <a:t>	</a:t>
            </a:r>
            <a:r>
              <a:rPr lang="en-US" sz="2000" dirty="0" smtClean="0">
                <a:hlinkClick r:id="rId4"/>
              </a:rPr>
              <a:t>lois@anthrolaw.com</a:t>
            </a:r>
            <a:endParaRPr lang="en-US" sz="2000" dirty="0" smtClean="0"/>
          </a:p>
          <a:p>
            <a:pPr marL="0" indent="0">
              <a:buNone/>
            </a:pPr>
            <a:r>
              <a:rPr lang="en-US" dirty="0" smtClean="0"/>
              <a:t>Access </a:t>
            </a:r>
            <a:r>
              <a:rPr lang="en-US" dirty="0" smtClean="0"/>
              <a:t>data and products:</a:t>
            </a:r>
          </a:p>
          <a:p>
            <a:pPr marL="463550" indent="0">
              <a:buNone/>
            </a:pPr>
            <a:r>
              <a:rPr lang="en-US" sz="2000" u="sng" dirty="0">
                <a:hlinkClick r:id="rId5"/>
              </a:rPr>
              <a:t>PTE.Public@state.mn.us</a:t>
            </a:r>
            <a:endParaRPr lang="en-US" sz="2000"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16</a:t>
            </a:fld>
            <a:endParaRPr lang="en-US" dirty="0"/>
          </a:p>
        </p:txBody>
      </p:sp>
      <p:sp>
        <p:nvSpPr>
          <p:cNvPr id="7" name="TextBox 6"/>
          <p:cNvSpPr txBox="1"/>
          <p:nvPr/>
        </p:nvSpPr>
        <p:spPr>
          <a:xfrm>
            <a:off x="0" y="49306"/>
            <a:ext cx="1676400" cy="1477328"/>
          </a:xfrm>
          <a:prstGeom prst="rect">
            <a:avLst/>
          </a:prstGeom>
          <a:noFill/>
        </p:spPr>
        <p:txBody>
          <a:bodyPr wrap="square" rtlCol="0">
            <a:spAutoFit/>
          </a:bodyPr>
          <a:lstStyle/>
          <a:p>
            <a:r>
              <a:rPr lang="en-US" i="1" dirty="0">
                <a:solidFill>
                  <a:schemeClr val="bg1"/>
                </a:solidFill>
              </a:rPr>
              <a:t>Major systems change occurs in small increments.</a:t>
            </a:r>
          </a:p>
          <a:p>
            <a:endParaRPr lang="en-US" dirty="0"/>
          </a:p>
        </p:txBody>
      </p:sp>
    </p:spTree>
    <p:extLst>
      <p:ext uri="{BB962C8B-B14F-4D97-AF65-F5344CB8AC3E}">
        <p14:creationId xmlns:p14="http://schemas.microsoft.com/office/powerpoint/2010/main" val="377094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resources</a:t>
            </a:r>
            <a:endParaRPr lang="en-US" dirty="0"/>
          </a:p>
        </p:txBody>
      </p:sp>
      <p:sp>
        <p:nvSpPr>
          <p:cNvPr id="3" name="Content Placeholder 2"/>
          <p:cNvSpPr>
            <a:spLocks noGrp="1"/>
          </p:cNvSpPr>
          <p:nvPr>
            <p:ph idx="1"/>
          </p:nvPr>
        </p:nvSpPr>
        <p:spPr/>
        <p:txBody>
          <a:bodyPr/>
          <a:lstStyle/>
          <a:p>
            <a:r>
              <a:rPr lang="en-US" dirty="0" smtClean="0"/>
              <a:t>Books</a:t>
            </a:r>
          </a:p>
          <a:p>
            <a:pPr lvl="1"/>
            <a:r>
              <a:rPr lang="en-US" sz="1800" dirty="0" smtClean="0"/>
              <a:t>Facilitating Organization Change (Olson &amp; </a:t>
            </a:r>
            <a:r>
              <a:rPr lang="en-US" sz="1800" dirty="0" err="1" smtClean="0"/>
              <a:t>Eoyang</a:t>
            </a:r>
            <a:r>
              <a:rPr lang="en-US" sz="1800" dirty="0" smtClean="0"/>
              <a:t>)</a:t>
            </a:r>
          </a:p>
          <a:p>
            <a:pPr lvl="1"/>
            <a:r>
              <a:rPr lang="en-US" sz="1800" dirty="0" smtClean="0"/>
              <a:t>Coping with Chaos (</a:t>
            </a:r>
            <a:r>
              <a:rPr lang="en-US" sz="1800" dirty="0" err="1" smtClean="0"/>
              <a:t>Eoyang</a:t>
            </a:r>
            <a:r>
              <a:rPr lang="en-US" sz="1800" dirty="0" smtClean="0"/>
              <a:t>)</a:t>
            </a:r>
          </a:p>
          <a:p>
            <a:pPr lvl="1"/>
            <a:r>
              <a:rPr lang="en-US" sz="1800" dirty="0" smtClean="0"/>
              <a:t>Patterns (Holladay &amp; </a:t>
            </a:r>
            <a:r>
              <a:rPr lang="en-US" sz="1800" dirty="0" err="1" smtClean="0"/>
              <a:t>Quade</a:t>
            </a:r>
            <a:r>
              <a:rPr lang="en-US" sz="1800" dirty="0" smtClean="0"/>
              <a:t>)</a:t>
            </a:r>
          </a:p>
          <a:p>
            <a:pPr lvl="1"/>
            <a:r>
              <a:rPr lang="en-US" sz="1800" b="1" dirty="0" smtClean="0">
                <a:solidFill>
                  <a:srgbClr val="002060"/>
                </a:solidFill>
              </a:rPr>
              <a:t>Adaptive Action (</a:t>
            </a:r>
            <a:r>
              <a:rPr lang="en-US" sz="1800" b="1" dirty="0" err="1" smtClean="0">
                <a:solidFill>
                  <a:srgbClr val="002060"/>
                </a:solidFill>
              </a:rPr>
              <a:t>Eoyang</a:t>
            </a:r>
            <a:r>
              <a:rPr lang="en-US" sz="1800" b="1" dirty="0" smtClean="0">
                <a:solidFill>
                  <a:srgbClr val="002060"/>
                </a:solidFill>
              </a:rPr>
              <a:t> &amp; Holladay)</a:t>
            </a:r>
          </a:p>
          <a:p>
            <a:r>
              <a:rPr lang="en-US" dirty="0" smtClean="0"/>
              <a:t>Web</a:t>
            </a:r>
            <a:endParaRPr lang="en-US" dirty="0"/>
          </a:p>
          <a:p>
            <a:pPr lvl="1"/>
            <a:r>
              <a:rPr lang="en-US" sz="1800" dirty="0" smtClean="0"/>
              <a:t>Wiki.hsdinstitute.org</a:t>
            </a:r>
          </a:p>
          <a:p>
            <a:pPr lvl="1"/>
            <a:r>
              <a:rPr lang="en-US" sz="1800" dirty="0" smtClean="0"/>
              <a:t>www.hsdinstitute.org</a:t>
            </a:r>
          </a:p>
          <a:p>
            <a:pPr lvl="1"/>
            <a:r>
              <a:rPr lang="en-US" sz="1800" dirty="0" smtClean="0"/>
              <a:t>Hsdcommunity.ning.com</a:t>
            </a:r>
          </a:p>
          <a:p>
            <a:pPr lvl="1"/>
            <a:r>
              <a:rPr lang="en-US" sz="1800" dirty="0" smtClean="0"/>
              <a:t>#</a:t>
            </a:r>
            <a:r>
              <a:rPr lang="en-US" sz="1800" dirty="0" err="1" smtClean="0"/>
              <a:t>hsdinstitute</a:t>
            </a:r>
            <a:r>
              <a:rPr lang="en-US" sz="1800" dirty="0" smtClean="0"/>
              <a:t> </a:t>
            </a:r>
          </a:p>
          <a:p>
            <a:pPr lvl="1"/>
            <a:r>
              <a:rPr lang="en-US" sz="1800" dirty="0" smtClean="0"/>
              <a:t>@</a:t>
            </a:r>
            <a:r>
              <a:rPr lang="en-US" sz="1800" dirty="0" err="1" smtClean="0"/>
              <a:t>GlendaEoyang</a:t>
            </a:r>
            <a:endParaRPr lang="en-US" sz="1800" dirty="0"/>
          </a:p>
          <a:p>
            <a:pPr lvl="1"/>
            <a:endParaRPr lang="en-US" sz="1800" dirty="0"/>
          </a:p>
        </p:txBody>
      </p:sp>
      <p:sp>
        <p:nvSpPr>
          <p:cNvPr id="4" name="Rounded Rectangular Callout 3"/>
          <p:cNvSpPr/>
          <p:nvPr/>
        </p:nvSpPr>
        <p:spPr>
          <a:xfrm>
            <a:off x="6519333" y="3776133"/>
            <a:ext cx="2048934" cy="982133"/>
          </a:xfrm>
          <a:prstGeom prst="wedgeRoundRectCallout">
            <a:avLst>
              <a:gd name="adj1" fmla="val -112701"/>
              <a:gd name="adj2" fmla="val -9094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Verdana" pitchFamily="34" charset="0"/>
                <a:ea typeface="Verdana" pitchFamily="34" charset="0"/>
                <a:cs typeface="Verdana" pitchFamily="34" charset="0"/>
              </a:rPr>
              <a:t>Out in April 2013</a:t>
            </a:r>
          </a:p>
          <a:p>
            <a:pPr algn="ctr"/>
            <a:r>
              <a:rPr lang="en-US" sz="1600" b="1" dirty="0" smtClean="0">
                <a:latin typeface="Verdana" pitchFamily="34" charset="0"/>
                <a:ea typeface="Verdana" pitchFamily="34" charset="0"/>
                <a:cs typeface="Verdana" pitchFamily="34" charset="0"/>
              </a:rPr>
              <a:t>Preorder NOW</a:t>
            </a:r>
            <a:endParaRPr lang="en-US" sz="16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2604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Resources</a:t>
            </a:r>
            <a:endParaRPr lang="en-US" dirty="0"/>
          </a:p>
        </p:txBody>
      </p:sp>
      <p:sp>
        <p:nvSpPr>
          <p:cNvPr id="3" name="Content Placeholder 2"/>
          <p:cNvSpPr>
            <a:spLocks noGrp="1"/>
          </p:cNvSpPr>
          <p:nvPr>
            <p:ph idx="1"/>
          </p:nvPr>
        </p:nvSpPr>
        <p:spPr>
          <a:xfrm>
            <a:off x="1524000" y="1219200"/>
            <a:ext cx="7162800" cy="5105400"/>
          </a:xfrm>
        </p:spPr>
        <p:txBody>
          <a:bodyPr>
            <a:normAutofit fontScale="92500" lnSpcReduction="10000"/>
          </a:bodyPr>
          <a:lstStyle/>
          <a:p>
            <a:pPr marL="0" indent="0">
              <a:buNone/>
            </a:pPr>
            <a:r>
              <a:rPr lang="en-US" dirty="0" smtClean="0"/>
              <a:t>Training</a:t>
            </a:r>
          </a:p>
          <a:p>
            <a:r>
              <a:rPr lang="en-US" sz="2400" dirty="0" smtClean="0"/>
              <a:t>Webinars</a:t>
            </a:r>
          </a:p>
          <a:p>
            <a:r>
              <a:rPr lang="en-US" sz="2400" dirty="0" smtClean="0"/>
              <a:t>Certification training </a:t>
            </a:r>
          </a:p>
          <a:p>
            <a:pPr lvl="1"/>
            <a:r>
              <a:rPr lang="en-US" sz="2400" dirty="0" smtClean="0"/>
              <a:t>London 2012</a:t>
            </a:r>
          </a:p>
          <a:p>
            <a:pPr lvl="1"/>
            <a:r>
              <a:rPr lang="en-US" sz="2400" dirty="0" smtClean="0"/>
              <a:t>Portland 2013</a:t>
            </a:r>
          </a:p>
          <a:p>
            <a:pPr lvl="1"/>
            <a:r>
              <a:rPr lang="en-US" sz="2400" dirty="0" smtClean="0"/>
              <a:t>Minneapolis 2013</a:t>
            </a:r>
          </a:p>
          <a:p>
            <a:r>
              <a:rPr lang="en-US" sz="2400" dirty="0" smtClean="0"/>
              <a:t>Custom training</a:t>
            </a:r>
          </a:p>
          <a:p>
            <a:pPr lvl="1"/>
            <a:r>
              <a:rPr lang="en-US" sz="2400" dirty="0" smtClean="0"/>
              <a:t>Certification training</a:t>
            </a:r>
          </a:p>
          <a:p>
            <a:pPr lvl="1"/>
            <a:r>
              <a:rPr lang="en-US" sz="2400" dirty="0" smtClean="0"/>
              <a:t>Short courses</a:t>
            </a:r>
          </a:p>
          <a:p>
            <a:pPr lvl="1"/>
            <a:r>
              <a:rPr lang="en-US" sz="2400" dirty="0" smtClean="0"/>
              <a:t>Wicked issue workshops</a:t>
            </a:r>
          </a:p>
          <a:p>
            <a:r>
              <a:rPr lang="en-US" sz="2400" dirty="0" smtClean="0"/>
              <a:t>Open classes</a:t>
            </a:r>
          </a:p>
          <a:p>
            <a:pPr lvl="1"/>
            <a:r>
              <a:rPr lang="en-US" sz="2400" dirty="0" smtClean="0"/>
              <a:t>Tasters</a:t>
            </a:r>
          </a:p>
          <a:p>
            <a:pPr lvl="1"/>
            <a:r>
              <a:rPr lang="en-US" sz="2400" dirty="0" smtClean="0"/>
              <a:t>Agent training</a:t>
            </a:r>
            <a:endParaRPr lang="en-US" sz="2400" dirty="0"/>
          </a:p>
        </p:txBody>
      </p:sp>
    </p:spTree>
    <p:extLst>
      <p:ext uri="{BB962C8B-B14F-4D97-AF65-F5344CB8AC3E}">
        <p14:creationId xmlns:p14="http://schemas.microsoft.com/office/powerpoint/2010/main" val="391035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PTE Mission</a:t>
            </a:r>
            <a:endParaRPr lang="en-US" dirty="0"/>
          </a:p>
        </p:txBody>
      </p:sp>
      <p:sp>
        <p:nvSpPr>
          <p:cNvPr id="3" name="Content Placeholder 2"/>
          <p:cNvSpPr>
            <a:spLocks noGrp="1"/>
          </p:cNvSpPr>
          <p:nvPr>
            <p:ph idx="1"/>
          </p:nvPr>
        </p:nvSpPr>
        <p:spPr/>
        <p:txBody>
          <a:bodyPr/>
          <a:lstStyle/>
          <a:p>
            <a:pPr marL="0" indent="0">
              <a:buNone/>
            </a:pPr>
            <a:r>
              <a:rPr lang="en-US" dirty="0"/>
              <a:t>I</a:t>
            </a:r>
            <a:r>
              <a:rPr lang="en-US" dirty="0" smtClean="0"/>
              <a:t>ncrease </a:t>
            </a:r>
            <a:r>
              <a:rPr lang="en-US" dirty="0"/>
              <a:t>competitive employment of people with disabilities and meet Minnesota’s work force needs by bringing together people with disabilities, employers, businesses, government, and providers.</a:t>
            </a:r>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2</a:t>
            </a:fld>
            <a:endParaRPr lang="en-US" dirty="0"/>
          </a:p>
        </p:txBody>
      </p:sp>
      <p:sp>
        <p:nvSpPr>
          <p:cNvPr id="8" name="TextBox 7"/>
          <p:cNvSpPr txBox="1"/>
          <p:nvPr/>
        </p:nvSpPr>
        <p:spPr>
          <a:xfrm>
            <a:off x="0" y="49306"/>
            <a:ext cx="1676400" cy="2031325"/>
          </a:xfrm>
          <a:prstGeom prst="rect">
            <a:avLst/>
          </a:prstGeom>
          <a:noFill/>
        </p:spPr>
        <p:txBody>
          <a:bodyPr wrap="square" rtlCol="0">
            <a:spAutoFit/>
          </a:bodyPr>
          <a:lstStyle/>
          <a:p>
            <a:r>
              <a:rPr lang="en-US" i="1" dirty="0">
                <a:solidFill>
                  <a:schemeClr val="bg1"/>
                </a:solidFill>
                <a:ea typeface="Calibri"/>
                <a:cs typeface="Times New Roman"/>
              </a:rPr>
              <a:t>People at DSD are talking about work in a whole different way now.  That is HUGE!</a:t>
            </a:r>
          </a:p>
          <a:p>
            <a:endParaRPr lang="en-US" i="1" dirty="0">
              <a:solidFill>
                <a:schemeClr val="bg1"/>
              </a:solidFill>
            </a:endParaRPr>
          </a:p>
        </p:txBody>
      </p:sp>
    </p:spTree>
    <p:extLst>
      <p:ext uri="{BB962C8B-B14F-4D97-AF65-F5344CB8AC3E}">
        <p14:creationId xmlns:p14="http://schemas.microsoft.com/office/powerpoint/2010/main" val="1215047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Employment</a:t>
            </a:r>
            <a:endParaRPr lang="en-US" dirty="0"/>
          </a:p>
        </p:txBody>
      </p:sp>
      <p:sp>
        <p:nvSpPr>
          <p:cNvPr id="3" name="Content Placeholder 2"/>
          <p:cNvSpPr>
            <a:spLocks noGrp="1"/>
          </p:cNvSpPr>
          <p:nvPr>
            <p:ph idx="1"/>
          </p:nvPr>
        </p:nvSpPr>
        <p:spPr/>
        <p:txBody>
          <a:bodyPr/>
          <a:lstStyle/>
          <a:p>
            <a:pPr>
              <a:buNone/>
            </a:pPr>
            <a:r>
              <a:rPr lang="en-US" dirty="0" smtClean="0"/>
              <a:t>The centerpiece of a quality life style is competitive employment.  It provides:</a:t>
            </a:r>
          </a:p>
          <a:p>
            <a:pPr lvl="1"/>
            <a:r>
              <a:rPr lang="en-US" dirty="0" smtClean="0"/>
              <a:t>Positive identity</a:t>
            </a:r>
          </a:p>
          <a:p>
            <a:pPr lvl="1"/>
            <a:r>
              <a:rPr lang="en-US" dirty="0" smtClean="0"/>
              <a:t>Community integration</a:t>
            </a:r>
          </a:p>
          <a:p>
            <a:pPr lvl="1"/>
            <a:r>
              <a:rPr lang="en-US" dirty="0" smtClean="0"/>
              <a:t>A means to get out of poverty</a:t>
            </a:r>
          </a:p>
          <a:p>
            <a:pPr lvl="1"/>
            <a:r>
              <a:rPr lang="en-US" dirty="0" smtClean="0"/>
              <a:t>Personal choice</a:t>
            </a:r>
          </a:p>
          <a:p>
            <a:pPr lvl="1"/>
            <a:r>
              <a:rPr lang="en-US" dirty="0" smtClean="0"/>
              <a:t>Self-direction</a:t>
            </a:r>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3</a:t>
            </a:fld>
            <a:endParaRPr lang="en-US" dirty="0"/>
          </a:p>
        </p:txBody>
      </p:sp>
      <p:sp>
        <p:nvSpPr>
          <p:cNvPr id="8" name="TextBox 7"/>
          <p:cNvSpPr txBox="1"/>
          <p:nvPr/>
        </p:nvSpPr>
        <p:spPr>
          <a:xfrm>
            <a:off x="0" y="49306"/>
            <a:ext cx="1676400" cy="3693319"/>
          </a:xfrm>
          <a:prstGeom prst="rect">
            <a:avLst/>
          </a:prstGeom>
          <a:noFill/>
        </p:spPr>
        <p:txBody>
          <a:bodyPr wrap="square" rtlCol="0">
            <a:spAutoFit/>
          </a:bodyPr>
          <a:lstStyle/>
          <a:p>
            <a:r>
              <a:rPr lang="en-US" i="1" dirty="0">
                <a:solidFill>
                  <a:schemeClr val="bg1"/>
                </a:solidFill>
              </a:rPr>
              <a:t>PTE has stimulated debate, constructs and initial demonstrations about new and innovative ways to advance employment of people with disabilities.</a:t>
            </a:r>
          </a:p>
          <a:p>
            <a:endParaRPr lang="en-US"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PTE Strategies</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a:t>Partnerships with business to meet workforce needs and expand job opportunities</a:t>
            </a:r>
          </a:p>
          <a:p>
            <a:pPr marL="514350" lvl="0" indent="-514350">
              <a:buFont typeface="+mj-lt"/>
              <a:buAutoNum type="arabicPeriod"/>
            </a:pPr>
            <a:r>
              <a:rPr lang="en-US" dirty="0"/>
              <a:t>Public policy and competitive employment of people with disabilities</a:t>
            </a:r>
          </a:p>
          <a:p>
            <a:pPr marL="514350" lvl="0" indent="-514350">
              <a:buFont typeface="+mj-lt"/>
              <a:buAutoNum type="arabicPeriod"/>
            </a:pPr>
            <a:r>
              <a:rPr lang="en-US" dirty="0"/>
              <a:t>Coordinated employment services and supports</a:t>
            </a:r>
          </a:p>
          <a:p>
            <a:pPr marL="514350" lvl="0" indent="-514350">
              <a:buFont typeface="+mj-lt"/>
              <a:buAutoNum type="arabicPeriod"/>
            </a:pPr>
            <a:r>
              <a:rPr lang="en-US" dirty="0"/>
              <a:t>A coordinated information and communication system</a:t>
            </a:r>
          </a:p>
          <a:p>
            <a:pPr marL="514350" lvl="0" indent="-514350">
              <a:buFont typeface="+mj-lt"/>
              <a:buAutoNum type="arabicPeriod"/>
            </a:pPr>
            <a:r>
              <a:rPr lang="en-US" dirty="0"/>
              <a:t>Strengthened transition services and work experiences for youth and young adults</a:t>
            </a:r>
          </a:p>
          <a:p>
            <a:pPr marL="514350" lvl="0" indent="-514350">
              <a:buFont typeface="+mj-lt"/>
              <a:buAutoNum type="arabicPeriod"/>
            </a:pPr>
            <a:r>
              <a:rPr lang="en-US" dirty="0"/>
              <a:t>Strengthened data collection and outcome measurement</a:t>
            </a:r>
          </a:p>
          <a:p>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4</a:t>
            </a:fld>
            <a:endParaRPr lang="en-US" dirty="0"/>
          </a:p>
        </p:txBody>
      </p:sp>
      <p:sp>
        <p:nvSpPr>
          <p:cNvPr id="7" name="TextBox 6"/>
          <p:cNvSpPr txBox="1"/>
          <p:nvPr/>
        </p:nvSpPr>
        <p:spPr>
          <a:xfrm>
            <a:off x="0" y="49306"/>
            <a:ext cx="1676400" cy="1200329"/>
          </a:xfrm>
          <a:prstGeom prst="rect">
            <a:avLst/>
          </a:prstGeom>
          <a:noFill/>
        </p:spPr>
        <p:txBody>
          <a:bodyPr wrap="square" rtlCol="0">
            <a:spAutoFit/>
          </a:bodyPr>
          <a:lstStyle/>
          <a:p>
            <a:r>
              <a:rPr lang="en-US" i="1" dirty="0">
                <a:solidFill>
                  <a:schemeClr val="bg1"/>
                </a:solidFill>
              </a:rPr>
              <a:t>Programs stepping out of program boxes.</a:t>
            </a:r>
          </a:p>
          <a:p>
            <a:endParaRPr lang="en-US" i="1" dirty="0">
              <a:solidFill>
                <a:schemeClr val="bg1"/>
              </a:solidFill>
            </a:endParaRPr>
          </a:p>
        </p:txBody>
      </p:sp>
    </p:spTree>
    <p:extLst>
      <p:ext uri="{BB962C8B-B14F-4D97-AF65-F5344CB8AC3E}">
        <p14:creationId xmlns:p14="http://schemas.microsoft.com/office/powerpoint/2010/main" val="6918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Systemic Review</a:t>
            </a:r>
            <a:endParaRPr lang="en-US" dirty="0"/>
          </a:p>
        </p:txBody>
      </p:sp>
      <p:sp>
        <p:nvSpPr>
          <p:cNvPr id="3" name="Content Placeholder 2"/>
          <p:cNvSpPr>
            <a:spLocks noGrp="1"/>
          </p:cNvSpPr>
          <p:nvPr>
            <p:ph idx="1"/>
          </p:nvPr>
        </p:nvSpPr>
        <p:spPr/>
        <p:txBody>
          <a:bodyPr/>
          <a:lstStyle/>
          <a:p>
            <a:pPr marL="0" indent="0">
              <a:buNone/>
            </a:pPr>
            <a:r>
              <a:rPr lang="en-US" dirty="0"/>
              <a:t>I</a:t>
            </a:r>
            <a:r>
              <a:rPr lang="en-US" dirty="0" smtClean="0"/>
              <a:t>dentify </a:t>
            </a:r>
            <a:r>
              <a:rPr lang="en-US" dirty="0"/>
              <a:t>systemic changes resulting from the Pathways to Employment activities that support long-term sustainability of this mission</a:t>
            </a:r>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5</a:t>
            </a:fld>
            <a:endParaRPr lang="en-US" dirty="0"/>
          </a:p>
        </p:txBody>
      </p:sp>
      <p:sp>
        <p:nvSpPr>
          <p:cNvPr id="7" name="TextBox 6"/>
          <p:cNvSpPr txBox="1"/>
          <p:nvPr/>
        </p:nvSpPr>
        <p:spPr>
          <a:xfrm>
            <a:off x="0" y="49306"/>
            <a:ext cx="1676400" cy="2031325"/>
          </a:xfrm>
          <a:prstGeom prst="rect">
            <a:avLst/>
          </a:prstGeom>
          <a:noFill/>
        </p:spPr>
        <p:txBody>
          <a:bodyPr wrap="square" rtlCol="0">
            <a:spAutoFit/>
          </a:bodyPr>
          <a:lstStyle/>
          <a:p>
            <a:r>
              <a:rPr lang="en-US" i="1" dirty="0">
                <a:solidFill>
                  <a:schemeClr val="bg1"/>
                </a:solidFill>
              </a:rPr>
              <a:t>When we couldn’t bring others along, we tried to find ways around or behind.</a:t>
            </a:r>
          </a:p>
          <a:p>
            <a:endParaRPr lang="en-US" dirty="0"/>
          </a:p>
        </p:txBody>
      </p:sp>
    </p:spTree>
    <p:extLst>
      <p:ext uri="{BB962C8B-B14F-4D97-AF65-F5344CB8AC3E}">
        <p14:creationId xmlns:p14="http://schemas.microsoft.com/office/powerpoint/2010/main" val="3909118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r>
              <a:rPr lang="en-US" dirty="0" smtClean="0"/>
              <a:t>Systemic Review Approach</a:t>
            </a:r>
          </a:p>
          <a:p>
            <a:r>
              <a:rPr lang="en-US" dirty="0" smtClean="0"/>
              <a:t>Challenges and Responses</a:t>
            </a:r>
          </a:p>
          <a:p>
            <a:r>
              <a:rPr lang="en-US" dirty="0" smtClean="0"/>
              <a:t>Innovative Tactics</a:t>
            </a:r>
          </a:p>
          <a:p>
            <a:r>
              <a:rPr lang="en-US" dirty="0" smtClean="0"/>
              <a:t>Accomplishments</a:t>
            </a:r>
          </a:p>
          <a:p>
            <a:r>
              <a:rPr lang="en-US" dirty="0" smtClean="0"/>
              <a:t>Lessons Learned</a:t>
            </a:r>
          </a:p>
          <a:p>
            <a:r>
              <a:rPr lang="en-US" dirty="0" smtClean="0"/>
              <a:t>Opportunities for Sustainability</a:t>
            </a:r>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6</a:t>
            </a:fld>
            <a:endParaRPr lang="en-US" dirty="0"/>
          </a:p>
        </p:txBody>
      </p:sp>
      <p:sp>
        <p:nvSpPr>
          <p:cNvPr id="7" name="TextBox 6"/>
          <p:cNvSpPr txBox="1"/>
          <p:nvPr/>
        </p:nvSpPr>
        <p:spPr>
          <a:xfrm>
            <a:off x="0" y="49306"/>
            <a:ext cx="1676400" cy="2862322"/>
          </a:xfrm>
          <a:prstGeom prst="rect">
            <a:avLst/>
          </a:prstGeom>
          <a:noFill/>
        </p:spPr>
        <p:txBody>
          <a:bodyPr wrap="square" rtlCol="0">
            <a:spAutoFit/>
          </a:bodyPr>
          <a:lstStyle/>
          <a:p>
            <a:r>
              <a:rPr lang="en-US" i="1" dirty="0">
                <a:solidFill>
                  <a:schemeClr val="bg1"/>
                </a:solidFill>
              </a:rPr>
              <a:t>Don’t get stuck in collaborative structure—reviewing, reviewing, reviewing.  Collaborate around work, tangible activities.</a:t>
            </a:r>
          </a:p>
        </p:txBody>
      </p:sp>
    </p:spTree>
    <p:extLst>
      <p:ext uri="{BB962C8B-B14F-4D97-AF65-F5344CB8AC3E}">
        <p14:creationId xmlns:p14="http://schemas.microsoft.com/office/powerpoint/2010/main" val="310927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Review Approach</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PTE is a complex adaptive system:</a:t>
            </a:r>
          </a:p>
          <a:p>
            <a:r>
              <a:rPr lang="en-US" dirty="0" smtClean="0"/>
              <a:t>Many parts</a:t>
            </a:r>
          </a:p>
          <a:p>
            <a:pPr marL="514350" lvl="1" indent="0">
              <a:buNone/>
            </a:pPr>
            <a:r>
              <a:rPr lang="en-US" sz="2200" dirty="0" smtClean="0"/>
              <a:t>DHS, DEED, MSCOD, MDE, WorkForce Centers, schools, employers, and  . . . </a:t>
            </a:r>
          </a:p>
          <a:p>
            <a:r>
              <a:rPr lang="en-US" dirty="0" smtClean="0"/>
              <a:t>Permeable boundaries</a:t>
            </a:r>
          </a:p>
          <a:p>
            <a:pPr marL="514350" lvl="1" indent="0">
              <a:buNone/>
            </a:pPr>
            <a:r>
              <a:rPr lang="en-US" sz="2200" dirty="0" smtClean="0"/>
              <a:t>Employment, education, housing, transportation, healthcare, federal, state, county, state agencies, and . . .  </a:t>
            </a:r>
          </a:p>
          <a:p>
            <a:r>
              <a:rPr lang="en-US" dirty="0" smtClean="0"/>
              <a:t>Many relationships</a:t>
            </a:r>
          </a:p>
          <a:p>
            <a:pPr marL="457200" lvl="1" indent="0">
              <a:buNone/>
            </a:pPr>
            <a:r>
              <a:rPr lang="en-US" sz="2400" dirty="0" smtClean="0"/>
              <a:t>Community, family, employer, job seeker, and . . . </a:t>
            </a:r>
          </a:p>
          <a:p>
            <a:r>
              <a:rPr lang="en-US" dirty="0" smtClean="0"/>
              <a:t>Emergent system-wide patterns</a:t>
            </a:r>
          </a:p>
          <a:p>
            <a:pPr marL="514350" lvl="1" indent="0">
              <a:buNone/>
            </a:pPr>
            <a:r>
              <a:rPr lang="en-US" sz="2200" dirty="0" smtClean="0"/>
              <a:t>Employment is an outcome for people with disabilities, not a service provided to them</a:t>
            </a:r>
            <a:endParaRPr lang="en-US" sz="2200"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7</a:t>
            </a:fld>
            <a:endParaRPr lang="en-US" dirty="0"/>
          </a:p>
        </p:txBody>
      </p:sp>
      <p:sp>
        <p:nvSpPr>
          <p:cNvPr id="7" name="TextBox 6"/>
          <p:cNvSpPr txBox="1"/>
          <p:nvPr/>
        </p:nvSpPr>
        <p:spPr>
          <a:xfrm>
            <a:off x="0" y="49306"/>
            <a:ext cx="1676400" cy="3693319"/>
          </a:xfrm>
          <a:prstGeom prst="rect">
            <a:avLst/>
          </a:prstGeom>
          <a:noFill/>
        </p:spPr>
        <p:txBody>
          <a:bodyPr wrap="square" rtlCol="0">
            <a:spAutoFit/>
          </a:bodyPr>
          <a:lstStyle/>
          <a:p>
            <a:r>
              <a:rPr lang="en-US" i="1" dirty="0">
                <a:solidFill>
                  <a:schemeClr val="bg1"/>
                </a:solidFill>
              </a:rPr>
              <a:t>There is now recognition that there is a continuum of employment support, needs, requiring different approaches depending on where individual is on the continuum.</a:t>
            </a:r>
          </a:p>
        </p:txBody>
      </p:sp>
    </p:spTree>
    <p:extLst>
      <p:ext uri="{BB962C8B-B14F-4D97-AF65-F5344CB8AC3E}">
        <p14:creationId xmlns:p14="http://schemas.microsoft.com/office/powerpoint/2010/main" val="3422322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 Systems Dynamics</a:t>
            </a:r>
            <a:br>
              <a:rPr lang="en-US" dirty="0" smtClean="0"/>
            </a:br>
            <a:r>
              <a:rPr lang="en-US" dirty="0" smtClean="0"/>
              <a:t>Models and Methods</a:t>
            </a:r>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8</a:t>
            </a:fld>
            <a:endParaRPr lang="en-US" dirty="0"/>
          </a:p>
        </p:txBody>
      </p:sp>
      <p:grpSp>
        <p:nvGrpSpPr>
          <p:cNvPr id="13" name="Group 12"/>
          <p:cNvGrpSpPr/>
          <p:nvPr/>
        </p:nvGrpSpPr>
        <p:grpSpPr>
          <a:xfrm>
            <a:off x="2286000" y="1447800"/>
            <a:ext cx="1828800" cy="2017931"/>
            <a:chOff x="2286000" y="1447800"/>
            <a:chExt cx="1828800" cy="2017931"/>
          </a:xfrm>
        </p:grpSpPr>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2286000" y="1447800"/>
              <a:ext cx="1828800" cy="1371600"/>
            </a:xfrm>
            <a:prstGeom prst="rect">
              <a:avLst/>
            </a:prstGeom>
          </p:spPr>
        </p:pic>
        <p:sp>
          <p:nvSpPr>
            <p:cNvPr id="12" name="TextBox 11"/>
            <p:cNvSpPr txBox="1"/>
            <p:nvPr/>
          </p:nvSpPr>
          <p:spPr>
            <a:xfrm>
              <a:off x="2286000" y="2819400"/>
              <a:ext cx="1828800" cy="646331"/>
            </a:xfrm>
            <a:prstGeom prst="rect">
              <a:avLst/>
            </a:prstGeom>
            <a:noFill/>
          </p:spPr>
          <p:txBody>
            <a:bodyPr wrap="square" rtlCol="0">
              <a:spAutoFit/>
            </a:bodyPr>
            <a:lstStyle/>
            <a:p>
              <a:pPr algn="ctr"/>
              <a:r>
                <a:rPr lang="en-US" dirty="0" smtClean="0"/>
                <a:t>Conditions for Self-Organizing</a:t>
              </a:r>
              <a:endParaRPr lang="en-US" dirty="0"/>
            </a:p>
          </p:txBody>
        </p:sp>
      </p:grpSp>
      <p:grpSp>
        <p:nvGrpSpPr>
          <p:cNvPr id="20" name="Group 19"/>
          <p:cNvGrpSpPr/>
          <p:nvPr/>
        </p:nvGrpSpPr>
        <p:grpSpPr>
          <a:xfrm>
            <a:off x="6781800" y="4495800"/>
            <a:ext cx="1828800" cy="2014076"/>
            <a:chOff x="6781800" y="4495800"/>
            <a:chExt cx="1828800" cy="2014076"/>
          </a:xfrm>
        </p:grpSpPr>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6781800" y="4495800"/>
              <a:ext cx="1828800" cy="1370965"/>
            </a:xfrm>
            <a:prstGeom prst="rect">
              <a:avLst/>
            </a:prstGeom>
          </p:spPr>
        </p:pic>
        <p:sp>
          <p:nvSpPr>
            <p:cNvPr id="14" name="TextBox 13"/>
            <p:cNvSpPr txBox="1"/>
            <p:nvPr/>
          </p:nvSpPr>
          <p:spPr>
            <a:xfrm>
              <a:off x="6781800" y="5863545"/>
              <a:ext cx="1828800" cy="646331"/>
            </a:xfrm>
            <a:prstGeom prst="rect">
              <a:avLst/>
            </a:prstGeom>
            <a:noFill/>
          </p:spPr>
          <p:txBody>
            <a:bodyPr wrap="square" rtlCol="0">
              <a:spAutoFit/>
            </a:bodyPr>
            <a:lstStyle/>
            <a:p>
              <a:pPr algn="ctr"/>
              <a:r>
                <a:rPr lang="en-US" dirty="0" smtClean="0"/>
                <a:t>Legacy for Sustainability</a:t>
              </a:r>
              <a:endParaRPr lang="en-US" dirty="0"/>
            </a:p>
          </p:txBody>
        </p:sp>
      </p:grpSp>
      <p:grpSp>
        <p:nvGrpSpPr>
          <p:cNvPr id="19" name="Group 18"/>
          <p:cNvGrpSpPr/>
          <p:nvPr/>
        </p:nvGrpSpPr>
        <p:grpSpPr>
          <a:xfrm>
            <a:off x="2286000" y="4495800"/>
            <a:ext cx="1836420" cy="1745377"/>
            <a:chOff x="2286000" y="4495800"/>
            <a:chExt cx="1836420" cy="1745377"/>
          </a:xfrm>
        </p:grpSpPr>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2286000" y="4495800"/>
              <a:ext cx="1836420" cy="1376045"/>
            </a:xfrm>
            <a:prstGeom prst="rect">
              <a:avLst/>
            </a:prstGeom>
          </p:spPr>
        </p:pic>
        <p:sp>
          <p:nvSpPr>
            <p:cNvPr id="15" name="TextBox 14"/>
            <p:cNvSpPr txBox="1"/>
            <p:nvPr/>
          </p:nvSpPr>
          <p:spPr>
            <a:xfrm>
              <a:off x="2293620" y="5871845"/>
              <a:ext cx="1828800" cy="369332"/>
            </a:xfrm>
            <a:prstGeom prst="rect">
              <a:avLst/>
            </a:prstGeom>
            <a:noFill/>
          </p:spPr>
          <p:txBody>
            <a:bodyPr wrap="square" rtlCol="0">
              <a:spAutoFit/>
            </a:bodyPr>
            <a:lstStyle/>
            <a:p>
              <a:pPr algn="ctr"/>
              <a:r>
                <a:rPr lang="en-US" dirty="0" smtClean="0"/>
                <a:t>Change Maturity</a:t>
              </a:r>
              <a:endParaRPr lang="en-US" dirty="0"/>
            </a:p>
          </p:txBody>
        </p:sp>
      </p:grpSp>
      <p:grpSp>
        <p:nvGrpSpPr>
          <p:cNvPr id="18" name="Group 17"/>
          <p:cNvGrpSpPr/>
          <p:nvPr/>
        </p:nvGrpSpPr>
        <p:grpSpPr>
          <a:xfrm>
            <a:off x="6763555" y="1447800"/>
            <a:ext cx="1828800" cy="1982389"/>
            <a:chOff x="6763555" y="1447800"/>
            <a:chExt cx="1828800" cy="1982389"/>
          </a:xfrm>
        </p:grpSpPr>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6763555" y="1447800"/>
              <a:ext cx="1800225" cy="1350010"/>
            </a:xfrm>
            <a:prstGeom prst="rect">
              <a:avLst/>
            </a:prstGeom>
          </p:spPr>
        </p:pic>
        <p:sp>
          <p:nvSpPr>
            <p:cNvPr id="17" name="TextBox 16"/>
            <p:cNvSpPr txBox="1"/>
            <p:nvPr/>
          </p:nvSpPr>
          <p:spPr>
            <a:xfrm>
              <a:off x="6763555" y="2783858"/>
              <a:ext cx="1828800" cy="646331"/>
            </a:xfrm>
            <a:prstGeom prst="rect">
              <a:avLst/>
            </a:prstGeom>
            <a:noFill/>
          </p:spPr>
          <p:txBody>
            <a:bodyPr wrap="square" rtlCol="0">
              <a:spAutoFit/>
            </a:bodyPr>
            <a:lstStyle/>
            <a:p>
              <a:pPr algn="ctr"/>
              <a:r>
                <a:rPr lang="en-US" dirty="0" smtClean="0"/>
                <a:t>Short List of Simple Rules</a:t>
              </a:r>
              <a:endParaRPr lang="en-US" dirty="0"/>
            </a:p>
          </p:txBody>
        </p:sp>
      </p:grpSp>
      <p:pic>
        <p:nvPicPr>
          <p:cNvPr id="7" name="Content Placeholder 6"/>
          <p:cNvPicPr>
            <a:picLocks noGrp="1"/>
          </p:cNvPicPr>
          <p:nvPr>
            <p:ph idx="1"/>
          </p:nvPr>
        </p:nvPicPr>
        <p:blipFill>
          <a:blip r:embed="rId7" cstate="print">
            <a:extLst>
              <a:ext uri="{28A0092B-C50C-407E-A947-70E740481C1C}">
                <a14:useLocalDpi xmlns:a14="http://schemas.microsoft.com/office/drawing/2010/main" val="0"/>
              </a:ext>
            </a:extLst>
          </a:blip>
          <a:stretch>
            <a:fillRect/>
          </a:stretch>
        </p:blipFill>
        <p:spPr>
          <a:xfrm>
            <a:off x="4424966" y="2980368"/>
            <a:ext cx="1845425" cy="1384069"/>
          </a:xfrm>
          <a:prstGeom prst="rect">
            <a:avLst/>
          </a:prstGeom>
        </p:spPr>
      </p:pic>
      <p:sp>
        <p:nvSpPr>
          <p:cNvPr id="16" name="TextBox 15"/>
          <p:cNvSpPr txBox="1"/>
          <p:nvPr/>
        </p:nvSpPr>
        <p:spPr>
          <a:xfrm>
            <a:off x="4424966" y="4451710"/>
            <a:ext cx="1828800" cy="369332"/>
          </a:xfrm>
          <a:prstGeom prst="rect">
            <a:avLst/>
          </a:prstGeom>
          <a:noFill/>
        </p:spPr>
        <p:txBody>
          <a:bodyPr wrap="square" rtlCol="0">
            <a:spAutoFit/>
          </a:bodyPr>
          <a:lstStyle/>
          <a:p>
            <a:pPr algn="ctr"/>
            <a:r>
              <a:rPr lang="en-US" dirty="0" smtClean="0"/>
              <a:t>Adaptive Action</a:t>
            </a:r>
            <a:endParaRPr lang="en-US" dirty="0"/>
          </a:p>
        </p:txBody>
      </p:sp>
      <p:sp>
        <p:nvSpPr>
          <p:cNvPr id="21" name="TextBox 20"/>
          <p:cNvSpPr txBox="1"/>
          <p:nvPr/>
        </p:nvSpPr>
        <p:spPr>
          <a:xfrm>
            <a:off x="0" y="49306"/>
            <a:ext cx="1676400" cy="2585323"/>
          </a:xfrm>
          <a:prstGeom prst="rect">
            <a:avLst/>
          </a:prstGeom>
          <a:noFill/>
        </p:spPr>
        <p:txBody>
          <a:bodyPr wrap="square" rtlCol="0">
            <a:spAutoFit/>
          </a:bodyPr>
          <a:lstStyle/>
          <a:p>
            <a:r>
              <a:rPr lang="en-US" i="1" dirty="0">
                <a:solidFill>
                  <a:schemeClr val="bg1"/>
                </a:solidFill>
              </a:rPr>
              <a:t>PTE Accomplished:  Building of sustainable cross-agency and cross-system connections at the local level.</a:t>
            </a:r>
          </a:p>
        </p:txBody>
      </p:sp>
    </p:spTree>
    <p:extLst>
      <p:ext uri="{BB962C8B-B14F-4D97-AF65-F5344CB8AC3E}">
        <p14:creationId xmlns:p14="http://schemas.microsoft.com/office/powerpoint/2010/main" val="181631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sources</a:t>
            </a:r>
          </a:p>
          <a:p>
            <a:pPr lvl="1"/>
            <a:r>
              <a:rPr lang="en-US" dirty="0" smtClean="0"/>
              <a:t>Document review</a:t>
            </a:r>
          </a:p>
          <a:p>
            <a:pPr lvl="1"/>
            <a:r>
              <a:rPr lang="en-US" dirty="0" smtClean="0"/>
              <a:t>Interviews</a:t>
            </a:r>
          </a:p>
          <a:p>
            <a:pPr lvl="1"/>
            <a:r>
              <a:rPr lang="en-US" dirty="0" smtClean="0"/>
              <a:t>Focus groups</a:t>
            </a:r>
          </a:p>
          <a:p>
            <a:pPr lvl="1"/>
            <a:r>
              <a:rPr lang="en-US" dirty="0" smtClean="0"/>
              <a:t>Case studies</a:t>
            </a:r>
          </a:p>
          <a:p>
            <a:r>
              <a:rPr lang="en-US" dirty="0" smtClean="0"/>
              <a:t>Products</a:t>
            </a:r>
          </a:p>
          <a:p>
            <a:pPr lvl="1"/>
            <a:r>
              <a:rPr lang="en-US" dirty="0" smtClean="0"/>
              <a:t>This management Presentation</a:t>
            </a:r>
          </a:p>
          <a:p>
            <a:pPr lvl="1"/>
            <a:r>
              <a:rPr lang="en-US" dirty="0" smtClean="0"/>
              <a:t>Leadership Overview</a:t>
            </a:r>
          </a:p>
          <a:p>
            <a:pPr lvl="1"/>
            <a:r>
              <a:rPr lang="en-US" dirty="0" smtClean="0"/>
              <a:t>Communication Summary</a:t>
            </a:r>
          </a:p>
          <a:p>
            <a:pPr lvl="1"/>
            <a:r>
              <a:rPr lang="en-US" smtClean="0"/>
              <a:t>Data </a:t>
            </a:r>
            <a:r>
              <a:rPr lang="en-US" dirty="0" smtClean="0"/>
              <a:t>summaries</a:t>
            </a:r>
          </a:p>
          <a:p>
            <a:pPr lvl="1"/>
            <a:endParaRPr lang="en-US" dirty="0"/>
          </a:p>
        </p:txBody>
      </p:sp>
      <p:sp>
        <p:nvSpPr>
          <p:cNvPr id="4" name="Date Placeholder 3"/>
          <p:cNvSpPr>
            <a:spLocks noGrp="1"/>
          </p:cNvSpPr>
          <p:nvPr>
            <p:ph type="dt" sz="half" idx="10"/>
          </p:nvPr>
        </p:nvSpPr>
        <p:spPr/>
        <p:txBody>
          <a:bodyPr/>
          <a:lstStyle/>
          <a:p>
            <a:r>
              <a:rPr lang="en-US" smtClean="0"/>
              <a:t>October 25, 2012</a:t>
            </a:r>
            <a:endParaRPr lang="en-US" dirty="0"/>
          </a:p>
        </p:txBody>
      </p:sp>
      <p:sp>
        <p:nvSpPr>
          <p:cNvPr id="5" name="Footer Placeholder 4"/>
          <p:cNvSpPr>
            <a:spLocks noGrp="1"/>
          </p:cNvSpPr>
          <p:nvPr>
            <p:ph type="ftr" sz="quarter" idx="11"/>
          </p:nvPr>
        </p:nvSpPr>
        <p:spPr/>
        <p:txBody>
          <a:bodyPr/>
          <a:lstStyle/>
          <a:p>
            <a:r>
              <a:rPr lang="en-US" dirty="0" smtClean="0"/>
              <a:t>PTE Systemic Review</a:t>
            </a:r>
            <a:endParaRPr lang="en-US" dirty="0"/>
          </a:p>
        </p:txBody>
      </p:sp>
      <p:sp>
        <p:nvSpPr>
          <p:cNvPr id="6" name="Slide Number Placeholder 5"/>
          <p:cNvSpPr>
            <a:spLocks noGrp="1"/>
          </p:cNvSpPr>
          <p:nvPr>
            <p:ph type="sldNum" sz="quarter" idx="12"/>
          </p:nvPr>
        </p:nvSpPr>
        <p:spPr/>
        <p:txBody>
          <a:bodyPr/>
          <a:lstStyle/>
          <a:p>
            <a:fld id="{75EECEBD-1478-46D3-AA9F-179C01754A22}" type="slidenum">
              <a:rPr lang="en-US" smtClean="0"/>
              <a:pPr/>
              <a:t>9</a:t>
            </a:fld>
            <a:endParaRPr lang="en-US" dirty="0"/>
          </a:p>
        </p:txBody>
      </p:sp>
      <p:sp>
        <p:nvSpPr>
          <p:cNvPr id="7" name="TextBox 6"/>
          <p:cNvSpPr txBox="1"/>
          <p:nvPr/>
        </p:nvSpPr>
        <p:spPr>
          <a:xfrm>
            <a:off x="0" y="49306"/>
            <a:ext cx="1676400" cy="1200329"/>
          </a:xfrm>
          <a:prstGeom prst="rect">
            <a:avLst/>
          </a:prstGeom>
          <a:noFill/>
        </p:spPr>
        <p:txBody>
          <a:bodyPr wrap="square" rtlCol="0">
            <a:spAutoFit/>
          </a:bodyPr>
          <a:lstStyle/>
          <a:p>
            <a:r>
              <a:rPr lang="en-US" i="1" dirty="0">
                <a:solidFill>
                  <a:schemeClr val="bg1"/>
                </a:solidFill>
              </a:rPr>
              <a:t>Local schools have a new way to connect with business.</a:t>
            </a:r>
          </a:p>
        </p:txBody>
      </p:sp>
    </p:spTree>
    <p:extLst>
      <p:ext uri="{BB962C8B-B14F-4D97-AF65-F5344CB8AC3E}">
        <p14:creationId xmlns:p14="http://schemas.microsoft.com/office/powerpoint/2010/main" val="115812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TE">
  <a:themeElements>
    <a:clrScheme name="PTE">
      <a:dk1>
        <a:srgbClr val="0D2C3E"/>
      </a:dk1>
      <a:lt1>
        <a:sysClr val="window" lastClr="FFFFFF"/>
      </a:lt1>
      <a:dk2>
        <a:srgbClr val="0D2C3E"/>
      </a:dk2>
      <a:lt2>
        <a:srgbClr val="FFFFFF"/>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PTE</Template>
  <TotalTime>534</TotalTime>
  <Words>976</Words>
  <Application>Microsoft Office PowerPoint</Application>
  <PresentationFormat>On-screen Show (4:3)</PresentationFormat>
  <Paragraphs>223</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PTE</vt:lpstr>
      <vt:lpstr>Systemic Review 2010</vt:lpstr>
      <vt:lpstr>PTE Mission</vt:lpstr>
      <vt:lpstr>Competitive Employment</vt:lpstr>
      <vt:lpstr>PTE Strategies</vt:lpstr>
      <vt:lpstr>Purpose of Systemic Review</vt:lpstr>
      <vt:lpstr>Findings</vt:lpstr>
      <vt:lpstr>Systemic Review Approach</vt:lpstr>
      <vt:lpstr>Human Systems Dynamics Models and Methods</vt:lpstr>
      <vt:lpstr>Methodology</vt:lpstr>
      <vt:lpstr>Challenges and Responses</vt:lpstr>
      <vt:lpstr>Innovative Tactics Adaptive Action</vt:lpstr>
      <vt:lpstr>Accomplishments</vt:lpstr>
      <vt:lpstr>Lessons Learned</vt:lpstr>
      <vt:lpstr>Opportunities for Sustainability</vt:lpstr>
      <vt:lpstr>Opportunities for Sustainability</vt:lpstr>
      <vt:lpstr>For More Information</vt:lpstr>
      <vt:lpstr>More resources</vt:lpstr>
      <vt:lpstr>Even More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Glenda</dc:creator>
  <cp:lastModifiedBy>Glenda</cp:lastModifiedBy>
  <cp:revision>26</cp:revision>
  <dcterms:created xsi:type="dcterms:W3CDTF">2010-12-31T20:37:09Z</dcterms:created>
  <dcterms:modified xsi:type="dcterms:W3CDTF">2012-10-04T15:54:37Z</dcterms:modified>
</cp:coreProperties>
</file>