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8" r:id="rId3"/>
    <p:sldId id="259" r:id="rId4"/>
    <p:sldId id="260" r:id="rId5"/>
    <p:sldId id="262" r:id="rId6"/>
    <p:sldId id="267" r:id="rId7"/>
    <p:sldId id="263" r:id="rId8"/>
    <p:sldId id="264" r:id="rId9"/>
    <p:sldId id="265" r:id="rId10"/>
    <p:sldId id="266" r:id="rId11"/>
    <p:sldId id="269" r:id="rId12"/>
    <p:sldId id="270" r:id="rId13"/>
    <p:sldId id="272" r:id="rId14"/>
    <p:sldId id="273" r:id="rId15"/>
    <p:sldId id="275" r:id="rId16"/>
    <p:sldId id="286" r:id="rId17"/>
    <p:sldId id="284" r:id="rId18"/>
    <p:sldId id="285" r:id="rId19"/>
    <p:sldId id="278" r:id="rId20"/>
    <p:sldId id="283" r:id="rId21"/>
    <p:sldId id="280" r:id="rId22"/>
    <p:sldId id="281"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7899" autoAdjust="0"/>
  </p:normalViewPr>
  <p:slideViewPr>
    <p:cSldViewPr>
      <p:cViewPr varScale="1">
        <p:scale>
          <a:sx n="33" d="100"/>
          <a:sy n="33" d="100"/>
        </p:scale>
        <p:origin x="-1632" y="-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9BF43A-D0BD-466F-B3EA-84091F9E5857}" type="datetimeFigureOut">
              <a:rPr lang="en-US" smtClean="0"/>
              <a:t>11/16/2012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56A8FE-2413-4B70-BFF0-42F6B470DF76}" type="slidenum">
              <a:rPr lang="en-US" smtClean="0"/>
              <a:t>‹#›</a:t>
            </a:fld>
            <a:endParaRPr lang="en-US"/>
          </a:p>
        </p:txBody>
      </p:sp>
    </p:spTree>
    <p:extLst>
      <p:ext uri="{BB962C8B-B14F-4D97-AF65-F5344CB8AC3E}">
        <p14:creationId xmlns:p14="http://schemas.microsoft.com/office/powerpoint/2010/main" val="391628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Ricardo welcomes, introduces session, introduces discussion questions.</a:t>
            </a:r>
          </a:p>
          <a:p>
            <a:endParaRPr lang="en-US" dirty="0"/>
          </a:p>
        </p:txBody>
      </p:sp>
      <p:sp>
        <p:nvSpPr>
          <p:cNvPr id="4" name="Slide Number Placeholder 3"/>
          <p:cNvSpPr>
            <a:spLocks noGrp="1"/>
          </p:cNvSpPr>
          <p:nvPr>
            <p:ph type="sldNum" sz="quarter" idx="10"/>
          </p:nvPr>
        </p:nvSpPr>
        <p:spPr/>
        <p:txBody>
          <a:bodyPr/>
          <a:lstStyle/>
          <a:p>
            <a:fld id="{D856A8FE-2413-4B70-BFF0-42F6B470DF76}" type="slidenum">
              <a:rPr lang="en-US" smtClean="0"/>
              <a:t>2</a:t>
            </a:fld>
            <a:endParaRPr lang="en-US"/>
          </a:p>
        </p:txBody>
      </p:sp>
    </p:spTree>
    <p:extLst>
      <p:ext uri="{BB962C8B-B14F-4D97-AF65-F5344CB8AC3E}">
        <p14:creationId xmlns:p14="http://schemas.microsoft.com/office/powerpoint/2010/main" val="4092654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Here’s my second thesis: The field of evaluation limits its value or usefulness with the choices it encourages among its practitioners  [repeat].   And its corollary: </a:t>
            </a:r>
            <a:r>
              <a:rPr lang="en-US" sz="1200" i="1" kern="1200" dirty="0" smtClean="0">
                <a:solidFill>
                  <a:schemeClr val="tx1"/>
                </a:solidFill>
                <a:effectLst/>
                <a:latin typeface="+mn-lt"/>
                <a:ea typeface="+mn-ea"/>
                <a:cs typeface="+mn-cs"/>
              </a:rPr>
              <a:t>Evaluation and evaluators can play a more useful role in advancing change…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the interest of time, I’ll expand on the second part.  I’ll try to get there with this bridge.      </a:t>
            </a:r>
          </a:p>
          <a:p>
            <a:r>
              <a:rPr lang="en-US" dirty="0" smtClean="0"/>
              <a:t>&amp;&amp;&amp;</a:t>
            </a:r>
            <a:endParaRPr lang="en-US" dirty="0"/>
          </a:p>
        </p:txBody>
      </p:sp>
      <p:sp>
        <p:nvSpPr>
          <p:cNvPr id="4" name="Slide Number Placeholder 3"/>
          <p:cNvSpPr>
            <a:spLocks noGrp="1"/>
          </p:cNvSpPr>
          <p:nvPr>
            <p:ph type="sldNum" sz="quarter" idx="10"/>
          </p:nvPr>
        </p:nvSpPr>
        <p:spPr/>
        <p:txBody>
          <a:bodyPr/>
          <a:lstStyle/>
          <a:p>
            <a:fld id="{D856A8FE-2413-4B70-BFF0-42F6B470DF76}" type="slidenum">
              <a:rPr lang="en-US" smtClean="0"/>
              <a:t>11</a:t>
            </a:fld>
            <a:endParaRPr lang="en-US"/>
          </a:p>
        </p:txBody>
      </p:sp>
    </p:spTree>
    <p:extLst>
      <p:ext uri="{BB962C8B-B14F-4D97-AF65-F5344CB8AC3E}">
        <p14:creationId xmlns:p14="http://schemas.microsoft.com/office/powerpoint/2010/main" val="866852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Why did it take a thousand studies before the powers-that-be decided to treat tobacco like a dangerous drug, even long after the evidence was pretty conclusive.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Why did it take so long to make the changes to the policies that govern the marketing of tobacco products?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the same vein, there are already perhaps a thousand studies showing disparate harm from the performance of all our public systems and private markets.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These disparities show up everywhere, and have since records were kept.  I once compiled an inventory, and found consistent measured disparities in Education; Income and Wealth Development; Housing, Infrastructure, and Amenities; Health; Justice; Dignity and Respect, and Civic Participation – and dozens of subcategories all critical to the viability of genuine democracy in this country.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fact, our markets and systems are </a:t>
            </a:r>
            <a:r>
              <a:rPr lang="en-US" sz="1200" i="1" kern="1200" dirty="0" smtClean="0">
                <a:solidFill>
                  <a:schemeClr val="tx1"/>
                </a:solidFill>
                <a:effectLst/>
                <a:latin typeface="+mn-lt"/>
                <a:ea typeface="+mn-ea"/>
                <a:cs typeface="+mn-cs"/>
              </a:rPr>
              <a:t>dangerous places</a:t>
            </a:r>
            <a:r>
              <a:rPr lang="en-US" sz="1200" kern="1200" dirty="0" smtClean="0">
                <a:solidFill>
                  <a:schemeClr val="tx1"/>
                </a:solidFill>
                <a:effectLst/>
                <a:latin typeface="+mn-lt"/>
                <a:ea typeface="+mn-ea"/>
                <a:cs typeface="+mn-cs"/>
              </a:rPr>
              <a:t> for whole populations of non-Whites.   Yet there’s considerable  resistance to changing the rules of these marketplaces to make them more equitable.  Much of society even refuses to </a:t>
            </a:r>
            <a:r>
              <a:rPr lang="en-US" sz="1200" i="1" kern="1200" dirty="0" smtClean="0">
                <a:solidFill>
                  <a:schemeClr val="tx1"/>
                </a:solidFill>
                <a:effectLst/>
                <a:latin typeface="+mn-lt"/>
                <a:ea typeface="+mn-ea"/>
                <a:cs typeface="+mn-cs"/>
              </a:rPr>
              <a:t>believe </a:t>
            </a:r>
            <a:r>
              <a:rPr lang="en-US" sz="1200" kern="1200" dirty="0" smtClean="0">
                <a:solidFill>
                  <a:schemeClr val="tx1"/>
                </a:solidFill>
                <a:effectLst/>
                <a:latin typeface="+mn-lt"/>
                <a:ea typeface="+mn-ea"/>
                <a:cs typeface="+mn-cs"/>
              </a:rPr>
              <a:t>all this disparities stuff, despite all the evidence (preferring to believe in theories of “just desserts” and personal </a:t>
            </a:r>
            <a:r>
              <a:rPr lang="en-US" sz="1200" kern="1200" dirty="0" err="1" smtClean="0">
                <a:solidFill>
                  <a:schemeClr val="tx1"/>
                </a:solidFill>
                <a:effectLst/>
                <a:latin typeface="+mn-lt"/>
                <a:ea typeface="+mn-ea"/>
                <a:cs typeface="+mn-cs"/>
              </a:rPr>
              <a:t>exceptionalism</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problem is that, despite the evidence, society has not yet decided to do the policy change work --  and attitude change work, and behavior change work -- that’s needed to eliminate these unfair practices.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haven’t reached the kind of tipping point that we did finally with tobacco.</a:t>
            </a:r>
          </a:p>
          <a:p>
            <a:r>
              <a:rPr lang="en-US" dirty="0" smtClean="0"/>
              <a:t>&amp;&amp;&amp;</a:t>
            </a:r>
            <a:endParaRPr lang="en-US" dirty="0"/>
          </a:p>
        </p:txBody>
      </p:sp>
      <p:sp>
        <p:nvSpPr>
          <p:cNvPr id="4" name="Slide Number Placeholder 3"/>
          <p:cNvSpPr>
            <a:spLocks noGrp="1"/>
          </p:cNvSpPr>
          <p:nvPr>
            <p:ph type="sldNum" sz="quarter" idx="10"/>
          </p:nvPr>
        </p:nvSpPr>
        <p:spPr/>
        <p:txBody>
          <a:bodyPr/>
          <a:lstStyle/>
          <a:p>
            <a:fld id="{D856A8FE-2413-4B70-BFF0-42F6B470DF76}" type="slidenum">
              <a:rPr lang="en-US" smtClean="0"/>
              <a:t>12</a:t>
            </a:fld>
            <a:endParaRPr lang="en-US"/>
          </a:p>
        </p:txBody>
      </p:sp>
    </p:spTree>
    <p:extLst>
      <p:ext uri="{BB962C8B-B14F-4D97-AF65-F5344CB8AC3E}">
        <p14:creationId xmlns:p14="http://schemas.microsoft.com/office/powerpoint/2010/main" val="42512221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Let me back up a bit and come at this from a different angle.  Evaluation as a field grew out of the sciences, for the most part, and the sciences have favored the long, slow road of knowledge development ..over the more applied or activist role of working immediately for the public good, …even though most scientists would probably like to think that they’re </a:t>
            </a:r>
            <a:r>
              <a:rPr lang="en-US" sz="1200" i="1" kern="1200" dirty="0" smtClean="0">
                <a:solidFill>
                  <a:schemeClr val="tx1"/>
                </a:solidFill>
                <a:effectLst/>
                <a:latin typeface="+mn-lt"/>
                <a:ea typeface="+mn-ea"/>
                <a:cs typeface="+mn-cs"/>
              </a:rPr>
              <a:t>ultimately </a:t>
            </a:r>
            <a:r>
              <a:rPr lang="en-US" sz="1200" kern="1200" dirty="0" smtClean="0">
                <a:solidFill>
                  <a:schemeClr val="tx1"/>
                </a:solidFill>
                <a:effectLst/>
                <a:latin typeface="+mn-lt"/>
                <a:ea typeface="+mn-ea"/>
                <a:cs typeface="+mn-cs"/>
              </a:rPr>
              <a:t>serving the public good.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I’m in favor of moving “ultimately” to a closer horizon.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I’ll say it more forcefully by asking, </a:t>
            </a:r>
            <a:r>
              <a:rPr lang="en-US" sz="1200" i="1" kern="1200" dirty="0" smtClean="0">
                <a:solidFill>
                  <a:schemeClr val="tx1"/>
                </a:solidFill>
                <a:effectLst/>
                <a:latin typeface="+mn-lt"/>
                <a:ea typeface="+mn-ea"/>
                <a:cs typeface="+mn-cs"/>
              </a:rPr>
              <a:t>So what are we pussy-footing around for?</a:t>
            </a:r>
            <a:r>
              <a:rPr lang="en-US" sz="1200" kern="1200" dirty="0" smtClean="0">
                <a:solidFill>
                  <a:schemeClr val="tx1"/>
                </a:solidFill>
                <a:effectLst/>
                <a:latin typeface="+mn-lt"/>
                <a:ea typeface="+mn-ea"/>
                <a:cs typeface="+mn-cs"/>
              </a:rPr>
              <a:t>  How can we let stand such a huge litany of disparities, shown by compelling evidence in every walk of life?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Where’s the outrage?  Why are we ducking behind precepts of detached objectivity when our inner Superman, or Clara Barton, or Harriet Tubman wants us to be of help - </a:t>
            </a:r>
            <a:r>
              <a:rPr lang="en-US" sz="1200" i="1" kern="1200" dirty="0" smtClean="0">
                <a:solidFill>
                  <a:schemeClr val="tx1"/>
                </a:solidFill>
                <a:effectLst/>
                <a:latin typeface="+mn-lt"/>
                <a:ea typeface="+mn-ea"/>
                <a:cs typeface="+mn-cs"/>
              </a:rPr>
              <a:t>now?</a:t>
            </a:r>
            <a:r>
              <a:rPr lang="en-US" sz="1200" kern="1200" dirty="0" smtClean="0">
                <a:solidFill>
                  <a:schemeClr val="tx1"/>
                </a:solidFill>
                <a:effectLst/>
                <a:latin typeface="+mn-lt"/>
                <a:ea typeface="+mn-ea"/>
                <a:cs typeface="+mn-cs"/>
              </a:rPr>
              <a:t>  </a:t>
            </a:r>
          </a:p>
          <a:p>
            <a:endParaRPr lang="en-US" sz="1200" i="1"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How many of us (let’s see hands) are frustrated even a little that our painstaking work seems so often disregarded or under-utilized? … </a:t>
            </a:r>
          </a:p>
          <a:p>
            <a:endParaRPr lang="en-US" sz="1200" i="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[Did I say “utilized”</a:t>
            </a:r>
            <a:r>
              <a:rPr lang="en-US" sz="1200" i="1" kern="1200" baseline="0" dirty="0" smtClean="0">
                <a:solidFill>
                  <a:schemeClr val="tx1"/>
                </a:solidFill>
                <a:effectLst/>
                <a:latin typeface="+mn-lt"/>
                <a:ea typeface="+mn-ea"/>
                <a:cs typeface="+mn-cs"/>
              </a:rPr>
              <a:t> instead of “used”</a:t>
            </a:r>
            <a:r>
              <a:rPr lang="en-US" sz="1200" i="1" kern="1200" dirty="0" smtClean="0">
                <a:solidFill>
                  <a:schemeClr val="tx1"/>
                </a:solidFill>
                <a:effectLst/>
                <a:latin typeface="+mn-lt"/>
                <a:ea typeface="+mn-ea"/>
                <a:cs typeface="+mn-cs"/>
              </a:rPr>
              <a:t>? Is Patton in the room? I’ve been giving him guff over that word for decades, though I guess it’s hard to argue with four highly successful editions.  I will say </a:t>
            </a:r>
            <a:r>
              <a:rPr lang="en-US" sz="1200" i="1" kern="1200" smtClean="0">
                <a:solidFill>
                  <a:schemeClr val="tx1"/>
                </a:solidFill>
                <a:effectLst/>
                <a:latin typeface="+mn-lt"/>
                <a:ea typeface="+mn-ea"/>
                <a:cs typeface="+mn-cs"/>
              </a:rPr>
              <a:t>that Michael’s </a:t>
            </a:r>
            <a:r>
              <a:rPr lang="en-US" sz="1200" i="1" kern="1200" dirty="0" smtClean="0">
                <a:solidFill>
                  <a:schemeClr val="tx1"/>
                </a:solidFill>
                <a:effectLst/>
                <a:latin typeface="+mn-lt"/>
                <a:ea typeface="+mn-ea"/>
                <a:cs typeface="+mn-cs"/>
              </a:rPr>
              <a:t>focus on utilization was the first serious big step to put evaluation practice into the realms of Relevance, Responsibility, and Relationship – three key concepts in Rodney Hopson’s Presidential Plenary on Wednesday].   </a:t>
            </a:r>
            <a:endParaRPr lang="en-US" sz="1200" kern="1200" dirty="0" smtClean="0">
              <a:solidFill>
                <a:schemeClr val="tx1"/>
              </a:solidFill>
              <a:effectLst/>
              <a:latin typeface="+mn-lt"/>
              <a:ea typeface="+mn-ea"/>
              <a:cs typeface="+mn-cs"/>
            </a:endParaRPr>
          </a:p>
          <a:p>
            <a:endParaRPr lang="en-US" sz="1200" i="1"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&amp;&amp;&amp;</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856A8FE-2413-4B70-BFF0-42F6B470DF76}" type="slidenum">
              <a:rPr lang="en-US" smtClean="0"/>
              <a:t>13</a:t>
            </a:fld>
            <a:endParaRPr lang="en-US"/>
          </a:p>
        </p:txBody>
      </p:sp>
    </p:spTree>
    <p:extLst>
      <p:ext uri="{BB962C8B-B14F-4D97-AF65-F5344CB8AC3E}">
        <p14:creationId xmlns:p14="http://schemas.microsoft.com/office/powerpoint/2010/main" val="35363538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Pressing on, I’ll call the question: Are we scientists or are we partisans?  Can we be both?  This is not an entirely new question -- there has certainly been discussion of this question over the years, but most of it has been moralistic;  that is, </a:t>
            </a:r>
            <a:r>
              <a:rPr lang="en-US" sz="1200" i="1" kern="1200" dirty="0" smtClean="0">
                <a:solidFill>
                  <a:schemeClr val="tx1"/>
                </a:solidFill>
                <a:effectLst/>
                <a:latin typeface="+mn-lt"/>
                <a:ea typeface="+mn-ea"/>
                <a:cs typeface="+mn-cs"/>
              </a:rPr>
              <a:t>should</a:t>
            </a:r>
            <a:r>
              <a:rPr lang="en-US" sz="1200" kern="1200" dirty="0" smtClean="0">
                <a:solidFill>
                  <a:schemeClr val="tx1"/>
                </a:solidFill>
                <a:effectLst/>
                <a:latin typeface="+mn-lt"/>
                <a:ea typeface="+mn-ea"/>
                <a:cs typeface="+mn-cs"/>
              </a:rPr>
              <a:t> we or </a:t>
            </a:r>
            <a:r>
              <a:rPr lang="en-US" sz="1200" i="1" kern="1200" dirty="0" smtClean="0">
                <a:solidFill>
                  <a:schemeClr val="tx1"/>
                </a:solidFill>
                <a:effectLst/>
                <a:latin typeface="+mn-lt"/>
                <a:ea typeface="+mn-ea"/>
                <a:cs typeface="+mn-cs"/>
              </a:rPr>
              <a:t>shouldn’t</a:t>
            </a:r>
            <a:r>
              <a:rPr lang="en-US" sz="1200" kern="1200" dirty="0" smtClean="0">
                <a:solidFill>
                  <a:schemeClr val="tx1"/>
                </a:solidFill>
                <a:effectLst/>
                <a:latin typeface="+mn-lt"/>
                <a:ea typeface="+mn-ea"/>
                <a:cs typeface="+mn-cs"/>
              </a:rPr>
              <a:t> we be partisans for justice?  There’s less discussion of </a:t>
            </a:r>
            <a:r>
              <a:rPr lang="en-US" sz="1200" i="1" kern="1200" dirty="0" smtClean="0">
                <a:solidFill>
                  <a:schemeClr val="tx1"/>
                </a:solidFill>
                <a:effectLst/>
                <a:latin typeface="+mn-lt"/>
                <a:ea typeface="+mn-ea"/>
                <a:cs typeface="+mn-cs"/>
              </a:rPr>
              <a:t>how</a:t>
            </a:r>
            <a:r>
              <a:rPr lang="en-US" sz="1200" kern="1200" dirty="0" smtClean="0">
                <a:solidFill>
                  <a:schemeClr val="tx1"/>
                </a:solidFill>
                <a:effectLst/>
                <a:latin typeface="+mn-lt"/>
                <a:ea typeface="+mn-ea"/>
                <a:cs typeface="+mn-cs"/>
              </a:rPr>
              <a:t> to do it.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Before I go further, let me make perfectly clear that by </a:t>
            </a:r>
            <a:r>
              <a:rPr lang="en-US" sz="1200" i="1" kern="1200" dirty="0" smtClean="0">
                <a:solidFill>
                  <a:schemeClr val="tx1"/>
                </a:solidFill>
                <a:effectLst/>
                <a:latin typeface="+mn-lt"/>
                <a:ea typeface="+mn-ea"/>
                <a:cs typeface="+mn-cs"/>
              </a:rPr>
              <a:t>partisan</a:t>
            </a:r>
            <a:r>
              <a:rPr lang="en-US" sz="1200" kern="1200" dirty="0" smtClean="0">
                <a:solidFill>
                  <a:schemeClr val="tx1"/>
                </a:solidFill>
                <a:effectLst/>
                <a:latin typeface="+mn-lt"/>
                <a:ea typeface="+mn-ea"/>
                <a:cs typeface="+mn-cs"/>
              </a:rPr>
              <a:t> I don’t mean inherently Democrat or Republican;  I’m not talking campaigning in support of or against a political party or a candidate for elective office.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And unfortunately, my online dictionary puts the word “shamelessly” in front “partisan” as if “shamelessly partisan “ were one word.  So I certainly don’t mean we should shamelessly exhibit blind, prejudiced, and unreasoning allegiance to, …well, anything.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By partisan, I mean that I </a:t>
            </a:r>
            <a:r>
              <a:rPr lang="en-US" sz="1200" i="1" kern="1200" dirty="0" smtClean="0">
                <a:solidFill>
                  <a:schemeClr val="tx1"/>
                </a:solidFill>
                <a:effectLst/>
                <a:latin typeface="+mn-lt"/>
                <a:ea typeface="+mn-ea"/>
                <a:cs typeface="+mn-cs"/>
              </a:rPr>
              <a:t>care</a:t>
            </a:r>
            <a:r>
              <a:rPr lang="en-US" sz="1200" kern="1200" dirty="0" smtClean="0">
                <a:solidFill>
                  <a:schemeClr val="tx1"/>
                </a:solidFill>
                <a:effectLst/>
                <a:latin typeface="+mn-lt"/>
                <a:ea typeface="+mn-ea"/>
                <a:cs typeface="+mn-cs"/>
              </a:rPr>
              <a:t> about the long term success of an effort I’ve chosen to evaluate, even though I may have to tell the managers the honest truth about how they’re falling way short as I read the evidence so far.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By partisan, I mean that I want to </a:t>
            </a:r>
            <a:r>
              <a:rPr lang="en-US" sz="1200" i="1" kern="1200" dirty="0" smtClean="0">
                <a:solidFill>
                  <a:schemeClr val="tx1"/>
                </a:solidFill>
                <a:effectLst/>
                <a:latin typeface="+mn-lt"/>
                <a:ea typeface="+mn-ea"/>
                <a:cs typeface="+mn-cs"/>
              </a:rPr>
              <a:t>help</a:t>
            </a:r>
            <a:r>
              <a:rPr lang="en-US" sz="1200" kern="1200" dirty="0" smtClean="0">
                <a:solidFill>
                  <a:schemeClr val="tx1"/>
                </a:solidFill>
                <a:effectLst/>
                <a:latin typeface="+mn-lt"/>
                <a:ea typeface="+mn-ea"/>
                <a:cs typeface="+mn-cs"/>
              </a:rPr>
              <a:t> the effort I’m working with to prevail and succeed, and that part of the evaluation work is to help them figure out how best to get there.  I bring the evaluation skills, they bring the other stuff, and together we try to find the most effective way forward.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And maybe “partisan” isn’t the right word; maybe it’s “appreciative development,” or “constructive co-discovery” or “champion.”  Champion has become a fairly mainstream word perhaps useful in this context.  </a:t>
            </a:r>
          </a:p>
          <a:p>
            <a:endParaRPr lang="en-US" dirty="0"/>
          </a:p>
        </p:txBody>
      </p:sp>
      <p:sp>
        <p:nvSpPr>
          <p:cNvPr id="4" name="Slide Number Placeholder 3"/>
          <p:cNvSpPr>
            <a:spLocks noGrp="1"/>
          </p:cNvSpPr>
          <p:nvPr>
            <p:ph type="sldNum" sz="quarter" idx="10"/>
          </p:nvPr>
        </p:nvSpPr>
        <p:spPr/>
        <p:txBody>
          <a:bodyPr/>
          <a:lstStyle/>
          <a:p>
            <a:fld id="{D856A8FE-2413-4B70-BFF0-42F6B470DF76}" type="slidenum">
              <a:rPr lang="en-US" smtClean="0"/>
              <a:t>14</a:t>
            </a:fld>
            <a:endParaRPr lang="en-US"/>
          </a:p>
        </p:txBody>
      </p:sp>
    </p:spTree>
    <p:extLst>
      <p:ext uri="{BB962C8B-B14F-4D97-AF65-F5344CB8AC3E}">
        <p14:creationId xmlns:p14="http://schemas.microsoft.com/office/powerpoint/2010/main" val="16755819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Back on track, having sanitized the concept of partisan or champion, let me get on to </a:t>
            </a:r>
            <a:r>
              <a:rPr lang="en-US" sz="1200" i="1" kern="1200" dirty="0" smtClean="0">
                <a:solidFill>
                  <a:schemeClr val="tx1"/>
                </a:solidFill>
                <a:effectLst/>
                <a:latin typeface="+mn-lt"/>
                <a:ea typeface="+mn-ea"/>
                <a:cs typeface="+mn-cs"/>
              </a:rPr>
              <a:t>How</a:t>
            </a:r>
            <a:r>
              <a:rPr lang="en-US" sz="1200" kern="1200" dirty="0" smtClean="0">
                <a:solidFill>
                  <a:schemeClr val="tx1"/>
                </a:solidFill>
                <a:effectLst/>
                <a:latin typeface="+mn-lt"/>
                <a:ea typeface="+mn-ea"/>
                <a:cs typeface="+mn-cs"/>
              </a:rPr>
              <a:t> to be more usefully partisan, and still regard ourselves as evaluators. </a:t>
            </a:r>
          </a:p>
          <a:p>
            <a:r>
              <a:rPr lang="en-US" sz="1200" kern="1200" dirty="0" smtClean="0">
                <a:solidFill>
                  <a:schemeClr val="tx1"/>
                </a:solidFill>
                <a:effectLst/>
                <a:latin typeface="+mn-lt"/>
                <a:ea typeface="+mn-ea"/>
                <a:cs typeface="+mn-cs"/>
              </a:rPr>
              <a:t>I’ve looked at </a:t>
            </a:r>
            <a:r>
              <a:rPr lang="en-US" sz="1200" kern="1200" dirty="0" err="1" smtClean="0">
                <a:solidFill>
                  <a:schemeClr val="tx1"/>
                </a:solidFill>
                <a:effectLst/>
                <a:latin typeface="+mn-lt"/>
                <a:ea typeface="+mn-ea"/>
                <a:cs typeface="+mn-cs"/>
              </a:rPr>
              <a:t>AEA’s</a:t>
            </a:r>
            <a:r>
              <a:rPr lang="en-US" sz="1200" kern="1200" dirty="0" smtClean="0">
                <a:solidFill>
                  <a:schemeClr val="tx1"/>
                </a:solidFill>
                <a:effectLst/>
                <a:latin typeface="+mn-lt"/>
                <a:ea typeface="+mn-ea"/>
                <a:cs typeface="+mn-cs"/>
              </a:rPr>
              <a:t> Guiding Principles for Evaluators and see only a sense of permission for advancing on this front.  There’s lots of room for developing our craft in this direction.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But let me first deflect two criticisms:</a:t>
            </a:r>
          </a:p>
          <a:p>
            <a:endParaRPr lang="en-US" sz="1200" i="1"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One,</a:t>
            </a:r>
            <a:r>
              <a:rPr lang="en-US" sz="1200" kern="1200" dirty="0" smtClean="0">
                <a:solidFill>
                  <a:schemeClr val="tx1"/>
                </a:solidFill>
                <a:effectLst/>
                <a:latin typeface="+mn-lt"/>
                <a:ea typeface="+mn-ea"/>
                <a:cs typeface="+mn-cs"/>
              </a:rPr>
              <a:t> some say there are </a:t>
            </a:r>
            <a:r>
              <a:rPr lang="en-US" sz="1200" i="1" kern="1200" dirty="0" smtClean="0">
                <a:solidFill>
                  <a:schemeClr val="tx1"/>
                </a:solidFill>
                <a:effectLst/>
                <a:latin typeface="+mn-lt"/>
                <a:ea typeface="+mn-ea"/>
                <a:cs typeface="+mn-cs"/>
              </a:rPr>
              <a:t>limits</a:t>
            </a:r>
            <a:r>
              <a:rPr lang="en-US" sz="1200" kern="1200" dirty="0" smtClean="0">
                <a:solidFill>
                  <a:schemeClr val="tx1"/>
                </a:solidFill>
                <a:effectLst/>
                <a:latin typeface="+mn-lt"/>
                <a:ea typeface="+mn-ea"/>
                <a:cs typeface="+mn-cs"/>
              </a:rPr>
              <a:t> to what evaluation can do  .. </a:t>
            </a:r>
            <a:r>
              <a:rPr lang="en-US" sz="1200" i="1" kern="1200" dirty="0" smtClean="0">
                <a:solidFill>
                  <a:schemeClr val="tx1"/>
                </a:solidFill>
                <a:effectLst/>
                <a:latin typeface="+mn-lt"/>
                <a:ea typeface="+mn-ea"/>
                <a:cs typeface="+mn-cs"/>
              </a:rPr>
              <a:t>Why</a:t>
            </a:r>
            <a:r>
              <a:rPr lang="en-US" sz="1200" kern="1200" dirty="0" smtClean="0">
                <a:solidFill>
                  <a:schemeClr val="tx1"/>
                </a:solidFill>
                <a:effectLst/>
                <a:latin typeface="+mn-lt"/>
                <a:ea typeface="+mn-ea"/>
                <a:cs typeface="+mn-cs"/>
              </a:rPr>
              <a:t> do they say that?  </a:t>
            </a:r>
            <a:r>
              <a:rPr lang="en-US" sz="1200" i="1" kern="1200" dirty="0" smtClean="0">
                <a:solidFill>
                  <a:schemeClr val="tx1"/>
                </a:solidFill>
                <a:effectLst/>
                <a:latin typeface="+mn-lt"/>
                <a:ea typeface="+mn-ea"/>
                <a:cs typeface="+mn-cs"/>
              </a:rPr>
              <a:t>Who says</a:t>
            </a:r>
            <a:r>
              <a:rPr lang="en-US" sz="1200" kern="1200" dirty="0" smtClean="0">
                <a:solidFill>
                  <a:schemeClr val="tx1"/>
                </a:solidFill>
                <a:effectLst/>
                <a:latin typeface="+mn-lt"/>
                <a:ea typeface="+mn-ea"/>
                <a:cs typeface="+mn-cs"/>
              </a:rPr>
              <a:t> there are limits to what evaluation can do?  Actually, all we have to do is expand the boundaries of what’s called evaluation.  In fact this boundary-expansion happens all the time, if not by formal promulgation of new rules, then by adapting to changes in the larger culture and in the evaluation marketplace.  That’s how change always happens, right?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example, it used to be that </a:t>
            </a:r>
            <a:r>
              <a:rPr lang="en-US" sz="1200" i="1" kern="1200" dirty="0" smtClean="0">
                <a:solidFill>
                  <a:schemeClr val="tx1"/>
                </a:solidFill>
                <a:effectLst/>
                <a:latin typeface="+mn-lt"/>
                <a:ea typeface="+mn-ea"/>
                <a:cs typeface="+mn-cs"/>
              </a:rPr>
              <a:t>writing recommendations</a:t>
            </a:r>
            <a:r>
              <a:rPr lang="en-US" sz="1200" kern="1200" dirty="0" smtClean="0">
                <a:solidFill>
                  <a:schemeClr val="tx1"/>
                </a:solidFill>
                <a:effectLst/>
                <a:latin typeface="+mn-lt"/>
                <a:ea typeface="+mn-ea"/>
                <a:cs typeface="+mn-cs"/>
              </a:rPr>
              <a:t> into an evaluation report was practically forbidden, or at least highly frowned upon.  Evaluators are supposed to be in the </a:t>
            </a:r>
            <a:r>
              <a:rPr lang="en-US" sz="1200" i="1" kern="1200" dirty="0" smtClean="0">
                <a:solidFill>
                  <a:schemeClr val="tx1"/>
                </a:solidFill>
                <a:effectLst/>
                <a:latin typeface="+mn-lt"/>
                <a:ea typeface="+mn-ea"/>
                <a:cs typeface="+mn-cs"/>
              </a:rPr>
              <a:t>discovery</a:t>
            </a:r>
            <a:r>
              <a:rPr lang="en-US" sz="1200" kern="1200" dirty="0" smtClean="0">
                <a:solidFill>
                  <a:schemeClr val="tx1"/>
                </a:solidFill>
                <a:effectLst/>
                <a:latin typeface="+mn-lt"/>
                <a:ea typeface="+mn-ea"/>
                <a:cs typeface="+mn-cs"/>
              </a:rPr>
              <a:t> business, right, </a:t>
            </a:r>
            <a:r>
              <a:rPr lang="en-US" sz="1200" i="1" kern="1200" dirty="0" smtClean="0">
                <a:solidFill>
                  <a:schemeClr val="tx1"/>
                </a:solidFill>
                <a:effectLst/>
                <a:latin typeface="+mn-lt"/>
                <a:ea typeface="+mn-ea"/>
                <a:cs typeface="+mn-cs"/>
              </a:rPr>
              <a:t>not</a:t>
            </a:r>
            <a:r>
              <a:rPr lang="en-US" sz="1200" kern="1200" dirty="0" smtClean="0">
                <a:solidFill>
                  <a:schemeClr val="tx1"/>
                </a:solidFill>
                <a:effectLst/>
                <a:latin typeface="+mn-lt"/>
                <a:ea typeface="+mn-ea"/>
                <a:cs typeface="+mn-cs"/>
              </a:rPr>
              <a:t> the organizational development business, </a:t>
            </a:r>
            <a:r>
              <a:rPr lang="en-US" sz="1200" i="1" kern="1200" dirty="0" smtClean="0">
                <a:solidFill>
                  <a:schemeClr val="tx1"/>
                </a:solidFill>
                <a:effectLst/>
                <a:latin typeface="+mn-lt"/>
                <a:ea typeface="+mn-ea"/>
                <a:cs typeface="+mn-cs"/>
              </a:rPr>
              <a:t>not</a:t>
            </a:r>
            <a:r>
              <a:rPr lang="en-US" sz="1200" kern="1200" dirty="0" smtClean="0">
                <a:solidFill>
                  <a:schemeClr val="tx1"/>
                </a:solidFill>
                <a:effectLst/>
                <a:latin typeface="+mn-lt"/>
                <a:ea typeface="+mn-ea"/>
                <a:cs typeface="+mn-cs"/>
              </a:rPr>
              <a:t> the system or market remediation business.  What we do is assess the results of introduced innovations; managers and funders take it from there.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But times have changed; our own personal theories of how the world works change as we .. mature, as does our own sense of our own proper role in that world – individually and professionally.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I’ll bet the proportion of AEA members saying “Yes, it’s appropriate to make such recommendations” is higher now than it was 10, 20, or 30 years ago.   Does writing stronger recommendations put us against AEA principles?  I don’t think so.  We can make this choice …</a:t>
            </a:r>
          </a:p>
          <a:p>
            <a:endParaRPr lang="en-US" sz="1200" i="1"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Second,</a:t>
            </a:r>
            <a:r>
              <a:rPr lang="en-US" sz="1200" kern="1200" dirty="0" smtClean="0">
                <a:solidFill>
                  <a:schemeClr val="tx1"/>
                </a:solidFill>
                <a:effectLst/>
                <a:latin typeface="+mn-lt"/>
                <a:ea typeface="+mn-ea"/>
                <a:cs typeface="+mn-cs"/>
              </a:rPr>
              <a:t> in proposing a stronger championing role for evaluation,  I’m not suggesting we </a:t>
            </a:r>
            <a:r>
              <a:rPr lang="en-US" sz="1200" i="1" kern="1200" dirty="0" smtClean="0">
                <a:solidFill>
                  <a:schemeClr val="tx1"/>
                </a:solidFill>
                <a:effectLst/>
                <a:latin typeface="+mn-lt"/>
                <a:ea typeface="+mn-ea"/>
                <a:cs typeface="+mn-cs"/>
              </a:rPr>
              <a:t>abandon</a:t>
            </a:r>
            <a:r>
              <a:rPr lang="en-US" sz="1200" kern="1200" dirty="0" smtClean="0">
                <a:solidFill>
                  <a:schemeClr val="tx1"/>
                </a:solidFill>
                <a:effectLst/>
                <a:latin typeface="+mn-lt"/>
                <a:ea typeface="+mn-ea"/>
                <a:cs typeface="+mn-cs"/>
              </a:rPr>
              <a:t> our preferences for rigor, or that we </a:t>
            </a:r>
            <a:r>
              <a:rPr lang="en-US" sz="1200" i="1" kern="1200" dirty="0" smtClean="0">
                <a:solidFill>
                  <a:schemeClr val="tx1"/>
                </a:solidFill>
                <a:effectLst/>
                <a:latin typeface="+mn-lt"/>
                <a:ea typeface="+mn-ea"/>
                <a:cs typeface="+mn-cs"/>
              </a:rPr>
              <a:t>begin</a:t>
            </a:r>
            <a:r>
              <a:rPr lang="en-US" sz="1200" kern="1200" dirty="0" smtClean="0">
                <a:solidFill>
                  <a:schemeClr val="tx1"/>
                </a:solidFill>
                <a:effectLst/>
                <a:latin typeface="+mn-lt"/>
                <a:ea typeface="+mn-ea"/>
                <a:cs typeface="+mn-cs"/>
              </a:rPr>
              <a:t> a project pretending to know the findings in advance .. or favoring a particular set of recommendations we may be itching to make.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 </a:t>
            </a:r>
            <a:r>
              <a:rPr lang="en-US" sz="1200" i="1" kern="1200" dirty="0" smtClean="0">
                <a:solidFill>
                  <a:schemeClr val="tx1"/>
                </a:solidFill>
                <a:effectLst/>
                <a:latin typeface="+mn-lt"/>
                <a:ea typeface="+mn-ea"/>
                <a:cs typeface="+mn-cs"/>
              </a:rPr>
              <a:t>am</a:t>
            </a:r>
            <a:r>
              <a:rPr lang="en-US" sz="1200" kern="1200" dirty="0" smtClean="0">
                <a:solidFill>
                  <a:schemeClr val="tx1"/>
                </a:solidFill>
                <a:effectLst/>
                <a:latin typeface="+mn-lt"/>
                <a:ea typeface="+mn-ea"/>
                <a:cs typeface="+mn-cs"/>
              </a:rPr>
              <a:t> suggesting that we apply our training in rigor to become more </a:t>
            </a:r>
            <a:r>
              <a:rPr lang="en-US" sz="1200" i="1" kern="1200" dirty="0" smtClean="0">
                <a:solidFill>
                  <a:schemeClr val="tx1"/>
                </a:solidFill>
                <a:effectLst/>
                <a:latin typeface="+mn-lt"/>
                <a:ea typeface="+mn-ea"/>
                <a:cs typeface="+mn-cs"/>
              </a:rPr>
              <a:t>skillful</a:t>
            </a:r>
            <a:r>
              <a:rPr lang="en-US" sz="1200" kern="1200" dirty="0" smtClean="0">
                <a:solidFill>
                  <a:schemeClr val="tx1"/>
                </a:solidFill>
                <a:effectLst/>
                <a:latin typeface="+mn-lt"/>
                <a:ea typeface="+mn-ea"/>
                <a:cs typeface="+mn-cs"/>
              </a:rPr>
              <a:t> in designing our evaluations to be more responsive to opportunities to advance more effective programming, to advance more equitable policy, to make skillful common cause in promoting a more just society, and to advance, dare I say, a more effective </a:t>
            </a:r>
            <a:r>
              <a:rPr lang="en-US" sz="1200" i="1" kern="1200" dirty="0" smtClean="0">
                <a:solidFill>
                  <a:schemeClr val="tx1"/>
                </a:solidFill>
                <a:effectLst/>
                <a:latin typeface="+mn-lt"/>
                <a:ea typeface="+mn-ea"/>
                <a:cs typeface="+mn-cs"/>
              </a:rPr>
              <a:t>evaluation profession</a:t>
            </a:r>
            <a:r>
              <a:rPr lang="en-US" sz="1200" kern="1200" dirty="0" smtClean="0">
                <a:solidFill>
                  <a:schemeClr val="tx1"/>
                </a:solidFill>
                <a:effectLst/>
                <a:latin typeface="+mn-lt"/>
                <a:ea typeface="+mn-ea"/>
                <a:cs typeface="+mn-cs"/>
              </a:rPr>
              <a:t>. </a:t>
            </a:r>
          </a:p>
          <a:p>
            <a:r>
              <a:rPr lang="en-US" dirty="0" smtClean="0"/>
              <a:t>&amp;&amp;&amp;</a:t>
            </a:r>
            <a:endParaRPr lang="en-US" dirty="0"/>
          </a:p>
        </p:txBody>
      </p:sp>
      <p:sp>
        <p:nvSpPr>
          <p:cNvPr id="4" name="Slide Number Placeholder 3"/>
          <p:cNvSpPr>
            <a:spLocks noGrp="1"/>
          </p:cNvSpPr>
          <p:nvPr>
            <p:ph type="sldNum" sz="quarter" idx="10"/>
          </p:nvPr>
        </p:nvSpPr>
        <p:spPr/>
        <p:txBody>
          <a:bodyPr/>
          <a:lstStyle/>
          <a:p>
            <a:fld id="{D856A8FE-2413-4B70-BFF0-42F6B470DF76}" type="slidenum">
              <a:rPr lang="en-US" smtClean="0"/>
              <a:t>15</a:t>
            </a:fld>
            <a:endParaRPr lang="en-US"/>
          </a:p>
        </p:txBody>
      </p:sp>
    </p:spTree>
    <p:extLst>
      <p:ext uri="{BB962C8B-B14F-4D97-AF65-F5344CB8AC3E}">
        <p14:creationId xmlns:p14="http://schemas.microsoft.com/office/powerpoint/2010/main" val="21007276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OK, onward.  I have three proposals for developing our craft in more assertive ways, which I’ll elaborate a bit on: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More thoroughly informed consultation with client organizations;</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More meaningful choice of measures for evaluating progress;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More forceful recommendations for achieving even greater effectiveness and progress. </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856A8FE-2413-4B70-BFF0-42F6B470DF76}" type="slidenum">
              <a:rPr lang="en-US" smtClean="0"/>
              <a:t>16</a:t>
            </a:fld>
            <a:endParaRPr lang="en-US"/>
          </a:p>
        </p:txBody>
      </p:sp>
    </p:spTree>
    <p:extLst>
      <p:ext uri="{BB962C8B-B14F-4D97-AF65-F5344CB8AC3E}">
        <p14:creationId xmlns:p14="http://schemas.microsoft.com/office/powerpoint/2010/main" val="3475318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You know that dance we evaluators do with new clients, called focusing the evaluation?  Where they tell us what they think they want and we figure out how best to serve them while at the same time we help them try on different lenses, see more promising and useful alternatives, and ultimately get to a place where the </a:t>
            </a:r>
            <a:r>
              <a:rPr lang="en-US" sz="1200" i="1" kern="1200" dirty="0" smtClean="0">
                <a:solidFill>
                  <a:schemeClr val="tx1"/>
                </a:solidFill>
                <a:effectLst/>
                <a:latin typeface="+mn-lt"/>
                <a:ea typeface="+mn-ea"/>
                <a:cs typeface="+mn-cs"/>
              </a:rPr>
              <a:t>most best</a:t>
            </a:r>
            <a:r>
              <a:rPr lang="en-US" sz="1200" kern="1200" dirty="0" smtClean="0">
                <a:solidFill>
                  <a:schemeClr val="tx1"/>
                </a:solidFill>
                <a:effectLst/>
                <a:latin typeface="+mn-lt"/>
                <a:ea typeface="+mn-ea"/>
                <a:cs typeface="+mn-cs"/>
              </a:rPr>
              <a:t> interests get served?  We can do that better, referencing and protecting a wider circle of stakeholder interests, and, I submit, </a:t>
            </a:r>
            <a:r>
              <a:rPr lang="en-US" sz="1200" i="1" kern="1200" dirty="0" smtClean="0">
                <a:solidFill>
                  <a:schemeClr val="tx1"/>
                </a:solidFill>
                <a:effectLst/>
                <a:latin typeface="+mn-lt"/>
                <a:ea typeface="+mn-ea"/>
                <a:cs typeface="+mn-cs"/>
              </a:rPr>
              <a:t>gain</a:t>
            </a:r>
            <a:r>
              <a:rPr lang="en-US" sz="1200" kern="1200" dirty="0" smtClean="0">
                <a:solidFill>
                  <a:schemeClr val="tx1"/>
                </a:solidFill>
                <a:effectLst/>
                <a:latin typeface="+mn-lt"/>
                <a:ea typeface="+mn-ea"/>
                <a:cs typeface="+mn-cs"/>
              </a:rPr>
              <a:t> rigor in the process.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can help our client (and us) get a better fix on the </a:t>
            </a:r>
            <a:r>
              <a:rPr lang="en-US" sz="1200" i="1" kern="1200" dirty="0" smtClean="0">
                <a:solidFill>
                  <a:schemeClr val="tx1"/>
                </a:solidFill>
                <a:effectLst/>
                <a:latin typeface="+mn-lt"/>
                <a:ea typeface="+mn-ea"/>
                <a:cs typeface="+mn-cs"/>
              </a:rPr>
              <a:t>context</a:t>
            </a:r>
            <a:r>
              <a:rPr lang="en-US" sz="1200" kern="1200" dirty="0" smtClean="0">
                <a:solidFill>
                  <a:schemeClr val="tx1"/>
                </a:solidFill>
                <a:effectLst/>
                <a:latin typeface="+mn-lt"/>
                <a:ea typeface="+mn-ea"/>
                <a:cs typeface="+mn-cs"/>
              </a:rPr>
              <a:t> of the evaluation request, a better fix on </a:t>
            </a:r>
            <a:r>
              <a:rPr lang="en-US" sz="1200" i="1" kern="1200" dirty="0" smtClean="0">
                <a:solidFill>
                  <a:schemeClr val="tx1"/>
                </a:solidFill>
                <a:effectLst/>
                <a:latin typeface="+mn-lt"/>
                <a:ea typeface="+mn-ea"/>
                <a:cs typeface="+mn-cs"/>
              </a:rPr>
              <a:t>what’s at stake</a:t>
            </a:r>
            <a:r>
              <a:rPr lang="en-US" sz="1200" kern="1200" dirty="0" smtClean="0">
                <a:solidFill>
                  <a:schemeClr val="tx1"/>
                </a:solidFill>
                <a:effectLst/>
                <a:latin typeface="+mn-lt"/>
                <a:ea typeface="+mn-ea"/>
                <a:cs typeface="+mn-cs"/>
              </a:rPr>
              <a:t> for the organization, for its clients, and for its communities of stakeholders (even its funders) – </a:t>
            </a:r>
            <a:r>
              <a:rPr lang="en-US" sz="1200" i="1" kern="1200" dirty="0" smtClean="0">
                <a:solidFill>
                  <a:schemeClr val="tx1"/>
                </a:solidFill>
                <a:effectLst/>
                <a:latin typeface="+mn-lt"/>
                <a:ea typeface="+mn-ea"/>
                <a:cs typeface="+mn-cs"/>
              </a:rPr>
              <a:t>and to design an evaluation that’s more responsive to the larger set of opportunities (given the threats) faced by the program.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can help our client (and us) get a better fix on the </a:t>
            </a:r>
            <a:r>
              <a:rPr lang="en-US" sz="1200" i="1" kern="1200" dirty="0" smtClean="0">
                <a:solidFill>
                  <a:schemeClr val="tx1"/>
                </a:solidFill>
                <a:effectLst/>
                <a:latin typeface="+mn-lt"/>
                <a:ea typeface="+mn-ea"/>
                <a:cs typeface="+mn-cs"/>
              </a:rPr>
              <a:t>implications</a:t>
            </a:r>
            <a:r>
              <a:rPr lang="en-US" sz="1200" kern="1200" dirty="0" smtClean="0">
                <a:solidFill>
                  <a:schemeClr val="tx1"/>
                </a:solidFill>
                <a:effectLst/>
                <a:latin typeface="+mn-lt"/>
                <a:ea typeface="+mn-ea"/>
                <a:cs typeface="+mn-cs"/>
              </a:rPr>
              <a:t> of the kinds of findings that different approaches and measures could yield – implications for strengthening the hand of the organization, of its more marginal or vulnerable stakeholder populations, even its funders, while building on the strengths of the organization -- </a:t>
            </a:r>
            <a:r>
              <a:rPr lang="en-US" sz="1200" i="1" kern="1200" dirty="0" smtClean="0">
                <a:solidFill>
                  <a:schemeClr val="tx1"/>
                </a:solidFill>
                <a:effectLst/>
                <a:latin typeface="+mn-lt"/>
                <a:ea typeface="+mn-ea"/>
                <a:cs typeface="+mn-cs"/>
              </a:rPr>
              <a:t>and to design a more responsive evaluation</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can help our client understand its</a:t>
            </a:r>
            <a:r>
              <a:rPr lang="en-US" sz="1200" i="1" kern="1200" dirty="0" smtClean="0">
                <a:solidFill>
                  <a:schemeClr val="tx1"/>
                </a:solidFill>
                <a:effectLst/>
                <a:latin typeface="+mn-lt"/>
                <a:ea typeface="+mn-ea"/>
                <a:cs typeface="+mn-cs"/>
              </a:rPr>
              <a:t> own</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role</a:t>
            </a:r>
            <a:r>
              <a:rPr lang="en-US" sz="1200" kern="1200" dirty="0" smtClean="0">
                <a:solidFill>
                  <a:schemeClr val="tx1"/>
                </a:solidFill>
                <a:effectLst/>
                <a:latin typeface="+mn-lt"/>
                <a:ea typeface="+mn-ea"/>
                <a:cs typeface="+mn-cs"/>
              </a:rPr>
              <a:t> better – as an institution, as staff, or board – </a:t>
            </a:r>
            <a:r>
              <a:rPr lang="en-US" sz="1200" i="1" kern="1200" dirty="0" smtClean="0">
                <a:solidFill>
                  <a:schemeClr val="tx1"/>
                </a:solidFill>
                <a:effectLst/>
                <a:latin typeface="+mn-lt"/>
                <a:ea typeface="+mn-ea"/>
                <a:cs typeface="+mn-cs"/>
              </a:rPr>
              <a:t>and to design a more supportive culture</a:t>
            </a:r>
            <a:r>
              <a:rPr lang="en-US" sz="1200" kern="1200" dirty="0" smtClean="0">
                <a:solidFill>
                  <a:schemeClr val="tx1"/>
                </a:solidFill>
                <a:effectLst/>
                <a:latin typeface="+mn-lt"/>
                <a:ea typeface="+mn-ea"/>
                <a:cs typeface="+mn-cs"/>
              </a:rPr>
              <a:t> for internal organizational learning and taking next steps.  </a:t>
            </a:r>
          </a:p>
          <a:p>
            <a:r>
              <a:rPr lang="en-US" dirty="0" smtClean="0"/>
              <a:t>&amp;&amp;&amp;</a:t>
            </a:r>
            <a:endParaRPr lang="en-US" dirty="0"/>
          </a:p>
        </p:txBody>
      </p:sp>
      <p:sp>
        <p:nvSpPr>
          <p:cNvPr id="4" name="Slide Number Placeholder 3"/>
          <p:cNvSpPr>
            <a:spLocks noGrp="1"/>
          </p:cNvSpPr>
          <p:nvPr>
            <p:ph type="sldNum" sz="quarter" idx="10"/>
          </p:nvPr>
        </p:nvSpPr>
        <p:spPr/>
        <p:txBody>
          <a:bodyPr/>
          <a:lstStyle/>
          <a:p>
            <a:fld id="{D856A8FE-2413-4B70-BFF0-42F6B470DF76}" type="slidenum">
              <a:rPr lang="en-US" smtClean="0"/>
              <a:t>17</a:t>
            </a:fld>
            <a:endParaRPr lang="en-US"/>
          </a:p>
        </p:txBody>
      </p:sp>
    </p:spTree>
    <p:extLst>
      <p:ext uri="{BB962C8B-B14F-4D97-AF65-F5344CB8AC3E}">
        <p14:creationId xmlns:p14="http://schemas.microsoft.com/office/powerpoint/2010/main" val="3876778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Where the rubber really meets the road in designing an evaluation is in the choice of measures, the yardsticks or metrics or categories of evidence by which a program’s efforts are judged.  As I said in the introduction, those choices are very culture-bound, context-bound, and values-laden.  </a:t>
            </a:r>
          </a:p>
          <a:p>
            <a:r>
              <a:rPr lang="en-US" sz="1200" kern="1200" dirty="0" smtClean="0">
                <a:solidFill>
                  <a:schemeClr val="tx1"/>
                </a:solidFill>
                <a:effectLst/>
                <a:latin typeface="+mn-lt"/>
                <a:ea typeface="+mn-ea"/>
                <a:cs typeface="+mn-cs"/>
              </a:rPr>
              <a:t>Having helped along a more informed and revealing consultation with the client at the outset, we as evaluators are in a good position to make those more meaningful choices,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the criminal justice situation alluded to a few slides back, measuring recidivism achieves nothing good – it speaks only to dysfunction and failure -- whereas measuring successful return to community (reuniting fathers to family, developing employable skills, contributing to the household and to the community economy) does lots of good (I’m saying just the choice of measures does some good).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Measuring successful return to community…</a:t>
            </a:r>
          </a:p>
          <a:p>
            <a:r>
              <a:rPr lang="en-US" sz="1200" kern="1200" dirty="0" smtClean="0">
                <a:solidFill>
                  <a:schemeClr val="tx1"/>
                </a:solidFill>
                <a:effectLst/>
                <a:latin typeface="+mn-lt"/>
                <a:ea typeface="+mn-ea"/>
                <a:cs typeface="+mn-cs"/>
              </a:rPr>
              <a:t>…legitimizes these purposes and progress;</a:t>
            </a:r>
          </a:p>
          <a:p>
            <a:r>
              <a:rPr lang="en-US" sz="1200" kern="1200" dirty="0" smtClean="0">
                <a:solidFill>
                  <a:schemeClr val="tx1"/>
                </a:solidFill>
                <a:effectLst/>
                <a:latin typeface="+mn-lt"/>
                <a:ea typeface="+mn-ea"/>
                <a:cs typeface="+mn-cs"/>
              </a:rPr>
              <a:t>…it gives clients, programs, and funders something to shoot for and build on. </a:t>
            </a:r>
          </a:p>
          <a:p>
            <a:r>
              <a:rPr lang="en-US" sz="1200" kern="1200" dirty="0" smtClean="0">
                <a:solidFill>
                  <a:schemeClr val="tx1"/>
                </a:solidFill>
                <a:effectLst/>
                <a:latin typeface="+mn-lt"/>
                <a:ea typeface="+mn-ea"/>
                <a:cs typeface="+mn-cs"/>
              </a:rPr>
              <a:t>…it informs funders of more productive avenues of success and innovation; </a:t>
            </a:r>
          </a:p>
          <a:p>
            <a:r>
              <a:rPr lang="en-US" sz="1200" kern="1200" dirty="0" smtClean="0">
                <a:solidFill>
                  <a:schemeClr val="tx1"/>
                </a:solidFill>
                <a:effectLst/>
                <a:latin typeface="+mn-lt"/>
                <a:ea typeface="+mn-ea"/>
                <a:cs typeface="+mn-cs"/>
              </a:rPr>
              <a:t>…it informs a more productive theory of action, connecting positive behavior to positive change;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short, in choosing measures, we should promote proactive, asset-based measures that speak fairly directly to the kinds of programmatic or policy changes that hasten improvement and greater fairness.   </a:t>
            </a:r>
          </a:p>
          <a:p>
            <a:r>
              <a:rPr lang="en-US" dirty="0" smtClean="0"/>
              <a:t>&amp;&amp;&amp;</a:t>
            </a:r>
            <a:endParaRPr lang="en-US" dirty="0"/>
          </a:p>
        </p:txBody>
      </p:sp>
      <p:sp>
        <p:nvSpPr>
          <p:cNvPr id="4" name="Slide Number Placeholder 3"/>
          <p:cNvSpPr>
            <a:spLocks noGrp="1"/>
          </p:cNvSpPr>
          <p:nvPr>
            <p:ph type="sldNum" sz="quarter" idx="10"/>
          </p:nvPr>
        </p:nvSpPr>
        <p:spPr/>
        <p:txBody>
          <a:bodyPr/>
          <a:lstStyle/>
          <a:p>
            <a:fld id="{D856A8FE-2413-4B70-BFF0-42F6B470DF76}" type="slidenum">
              <a:rPr lang="en-US" smtClean="0"/>
              <a:t>18</a:t>
            </a:fld>
            <a:endParaRPr lang="en-US"/>
          </a:p>
        </p:txBody>
      </p:sp>
    </p:spTree>
    <p:extLst>
      <p:ext uri="{BB962C8B-B14F-4D97-AF65-F5344CB8AC3E}">
        <p14:creationId xmlns:p14="http://schemas.microsoft.com/office/powerpoint/2010/main" val="10663619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Last,  writing stronger recommendations might seem kind of rinky-dink or lame to some, but that might simply reflect how lame and rinky-dink our present recommendations are.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can become better advocates for constructive change if we learn to beef up our recommendations so </a:t>
            </a:r>
            <a:r>
              <a:rPr lang="en-US" sz="1200" i="1" kern="1200" dirty="0" smtClean="0">
                <a:solidFill>
                  <a:schemeClr val="tx1"/>
                </a:solidFill>
                <a:effectLst/>
                <a:latin typeface="+mn-lt"/>
                <a:ea typeface="+mn-ea"/>
                <a:cs typeface="+mn-cs"/>
              </a:rPr>
              <a:t>they have a better chance to influence more constructive activity downstream of the evaluation report itself. </a:t>
            </a:r>
            <a:r>
              <a:rPr lang="en-US" sz="1200" kern="1200" dirty="0" smtClean="0">
                <a:solidFill>
                  <a:schemeClr val="tx1"/>
                </a:solidFill>
                <a:effectLst/>
                <a:latin typeface="+mn-lt"/>
                <a:ea typeface="+mn-ea"/>
                <a:cs typeface="+mn-cs"/>
              </a:rPr>
              <a:t> I think there’s room to stretch in that direction.  I suggest:</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Recommendations that </a:t>
            </a:r>
            <a:r>
              <a:rPr lang="en-US" sz="1200" i="1" kern="1200" dirty="0" smtClean="0">
                <a:solidFill>
                  <a:schemeClr val="tx1"/>
                </a:solidFill>
                <a:effectLst/>
                <a:latin typeface="+mn-lt"/>
                <a:ea typeface="+mn-ea"/>
                <a:cs typeface="+mn-cs"/>
              </a:rPr>
              <a:t>support a culture</a:t>
            </a:r>
            <a:r>
              <a:rPr lang="en-US" sz="1200" kern="1200" dirty="0" smtClean="0">
                <a:solidFill>
                  <a:schemeClr val="tx1"/>
                </a:solidFill>
                <a:effectLst/>
                <a:latin typeface="+mn-lt"/>
                <a:ea typeface="+mn-ea"/>
                <a:cs typeface="+mn-cs"/>
              </a:rPr>
              <a:t> of organizational learning and development.  I see it as part of the evaluator’s role to support such a culture.  It’s amazing how few recommendations, even warranted ones, get acted on.  I want to sponsor a competition to answer the question, Where do good recommendations go to die?  Something has to be done about that, or we’re all working for nothing.  Evidence-based organization-development.</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recommendations to upgrade to the client’s theory of action.  And not just the theory of action but the management of action, the staffing of action, and the governance or oversight of action.  Evidence-based programmatic upgrades.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recommendations that strengthen the organization’s case for resource development.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Better messages ought to flow from findings, if the measures are meaningful.  (and if the program is less than stellar, the messages should get it some help.   Evidence-based resource development, if you will.</a:t>
            </a:r>
          </a:p>
          <a:p>
            <a:r>
              <a:rPr lang="en-US" dirty="0" smtClean="0"/>
              <a:t>&amp;&amp;&amp;</a:t>
            </a:r>
            <a:endParaRPr lang="en-US" dirty="0"/>
          </a:p>
        </p:txBody>
      </p:sp>
      <p:sp>
        <p:nvSpPr>
          <p:cNvPr id="4" name="Slide Number Placeholder 3"/>
          <p:cNvSpPr>
            <a:spLocks noGrp="1"/>
          </p:cNvSpPr>
          <p:nvPr>
            <p:ph type="sldNum" sz="quarter" idx="10"/>
          </p:nvPr>
        </p:nvSpPr>
        <p:spPr/>
        <p:txBody>
          <a:bodyPr/>
          <a:lstStyle/>
          <a:p>
            <a:fld id="{D856A8FE-2413-4B70-BFF0-42F6B470DF76}" type="slidenum">
              <a:rPr lang="en-US" smtClean="0"/>
              <a:t>19</a:t>
            </a:fld>
            <a:endParaRPr lang="en-US"/>
          </a:p>
        </p:txBody>
      </p:sp>
    </p:spTree>
    <p:extLst>
      <p:ext uri="{BB962C8B-B14F-4D97-AF65-F5344CB8AC3E}">
        <p14:creationId xmlns:p14="http://schemas.microsoft.com/office/powerpoint/2010/main" val="14333630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And because a troublesome social indicator isn’t going to be moved by the work of one organization acting in isolation, no matter how good it is, we can create </a:t>
            </a:r>
            <a:r>
              <a:rPr lang="en-US" sz="1200" kern="1200" dirty="0" err="1" smtClean="0">
                <a:solidFill>
                  <a:schemeClr val="tx1"/>
                </a:solidFill>
                <a:effectLst/>
                <a:latin typeface="+mn-lt"/>
                <a:ea typeface="+mn-ea"/>
                <a:cs typeface="+mn-cs"/>
              </a:rPr>
              <a:t>recos</a:t>
            </a:r>
            <a:r>
              <a:rPr lang="en-US" sz="1200" kern="1200" dirty="0" smtClean="0">
                <a:solidFill>
                  <a:schemeClr val="tx1"/>
                </a:solidFill>
                <a:effectLst/>
                <a:latin typeface="+mn-lt"/>
                <a:ea typeface="+mn-ea"/>
                <a:cs typeface="+mn-cs"/>
              </a:rPr>
              <a:t> that go </a:t>
            </a:r>
            <a:r>
              <a:rPr lang="en-US" sz="1200" i="1" kern="1200" dirty="0" smtClean="0">
                <a:solidFill>
                  <a:schemeClr val="tx1"/>
                </a:solidFill>
                <a:effectLst/>
                <a:latin typeface="+mn-lt"/>
                <a:ea typeface="+mn-ea"/>
                <a:cs typeface="+mn-cs"/>
              </a:rPr>
              <a:t>beyond</a:t>
            </a:r>
            <a:r>
              <a:rPr lang="en-US" sz="1200" kern="1200" dirty="0" smtClean="0">
                <a:solidFill>
                  <a:schemeClr val="tx1"/>
                </a:solidFill>
                <a:effectLst/>
                <a:latin typeface="+mn-lt"/>
                <a:ea typeface="+mn-ea"/>
                <a:cs typeface="+mn-cs"/>
              </a:rPr>
              <a:t> the boundaries of our client organization.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Recommendations that help grow the </a:t>
            </a:r>
            <a:r>
              <a:rPr lang="en-US" sz="1200" i="1" kern="1200" dirty="0" smtClean="0">
                <a:solidFill>
                  <a:schemeClr val="tx1"/>
                </a:solidFill>
                <a:effectLst/>
                <a:latin typeface="+mn-lt"/>
                <a:ea typeface="+mn-ea"/>
                <a:cs typeface="+mn-cs"/>
              </a:rPr>
              <a:t>stronger networks</a:t>
            </a:r>
            <a:r>
              <a:rPr lang="en-US" sz="1200" kern="1200" dirty="0" smtClean="0">
                <a:solidFill>
                  <a:schemeClr val="tx1"/>
                </a:solidFill>
                <a:effectLst/>
                <a:latin typeface="+mn-lt"/>
                <a:ea typeface="+mn-ea"/>
                <a:cs typeface="+mn-cs"/>
              </a:rPr>
              <a:t> needed to lean against those rusty levers of change that can move the needle and achieve collective impact.  Evidence-based network development.  </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Recommendations to fix the governmental or private sector </a:t>
            </a:r>
            <a:r>
              <a:rPr lang="en-US" sz="1200" i="1" kern="1200" dirty="0" smtClean="0">
                <a:solidFill>
                  <a:schemeClr val="tx1"/>
                </a:solidFill>
                <a:effectLst/>
                <a:latin typeface="+mn-lt"/>
                <a:ea typeface="+mn-ea"/>
                <a:cs typeface="+mn-cs"/>
              </a:rPr>
              <a:t>policies</a:t>
            </a:r>
            <a:r>
              <a:rPr lang="en-US" sz="1200" kern="1200" dirty="0" smtClean="0">
                <a:solidFill>
                  <a:schemeClr val="tx1"/>
                </a:solidFill>
                <a:effectLst/>
                <a:latin typeface="+mn-lt"/>
                <a:ea typeface="+mn-ea"/>
                <a:cs typeface="+mn-cs"/>
              </a:rPr>
              <a:t> that have been problematic and maintain the troublesome societal situation that our client organization is working with</a:t>
            </a:r>
          </a:p>
          <a:p>
            <a:r>
              <a:rPr lang="en-US" sz="1200" kern="1200" dirty="0" smtClean="0">
                <a:solidFill>
                  <a:schemeClr val="tx1"/>
                </a:solidFill>
                <a:effectLst/>
                <a:latin typeface="+mn-lt"/>
                <a:ea typeface="+mn-ea"/>
                <a:cs typeface="+mn-cs"/>
              </a:rPr>
              <a:t> </a:t>
            </a:r>
          </a:p>
          <a:p>
            <a:pPr lvl="1"/>
            <a:r>
              <a:rPr lang="en-US" sz="1200" kern="1200" dirty="0" smtClean="0">
                <a:solidFill>
                  <a:schemeClr val="tx1"/>
                </a:solidFill>
                <a:effectLst/>
                <a:latin typeface="+mn-lt"/>
                <a:ea typeface="+mn-ea"/>
                <a:cs typeface="+mn-cs"/>
              </a:rPr>
              <a:t>Say you’ve been working in an area of housing or health or education or economic development or any of the areas in which disparities are found (i.e., all areas).  </a:t>
            </a:r>
          </a:p>
          <a:p>
            <a:pPr lvl="1"/>
            <a:r>
              <a:rPr lang="en-US" sz="1200" kern="1200" dirty="0" smtClean="0">
                <a:solidFill>
                  <a:schemeClr val="tx1"/>
                </a:solidFill>
                <a:effectLst/>
                <a:latin typeface="+mn-lt"/>
                <a:ea typeface="+mn-ea"/>
                <a:cs typeface="+mn-cs"/>
              </a:rPr>
              <a:t>Chances are, if you look hard (at the water around you) you’ve learned something about injustice and how it’s manifest in the program, inadvertently or not, and chances are you’ve gotten some insight into the dysfunctional policies way upstream and then just upstream from your program. </a:t>
            </a:r>
          </a:p>
          <a:p>
            <a:pPr lvl="1"/>
            <a:r>
              <a:rPr lang="en-US" sz="1200" i="1" kern="1200" dirty="0" smtClean="0">
                <a:solidFill>
                  <a:schemeClr val="tx1"/>
                </a:solidFill>
                <a:effectLst/>
                <a:latin typeface="+mn-lt"/>
                <a:ea typeface="+mn-ea"/>
                <a:cs typeface="+mn-cs"/>
              </a:rPr>
              <a:t>If you’re working with an organization that services the victims of such policy, then it’s appropriate and useful to recommend changes to the very policies that are producing those victims.  </a:t>
            </a:r>
            <a:r>
              <a:rPr lang="en-US" sz="1200" kern="1200" dirty="0" smtClean="0">
                <a:solidFill>
                  <a:schemeClr val="tx1"/>
                </a:solidFill>
                <a:effectLst/>
                <a:latin typeface="+mn-lt"/>
                <a:ea typeface="+mn-ea"/>
                <a:cs typeface="+mn-cs"/>
              </a:rPr>
              <a:t>Evidence-based policy recommendations.</a:t>
            </a:r>
          </a:p>
          <a:p>
            <a:r>
              <a:rPr lang="en-US" sz="1200" kern="1200" dirty="0" smtClean="0">
                <a:solidFill>
                  <a:schemeClr val="tx1"/>
                </a:solidFill>
                <a:effectLst/>
                <a:latin typeface="+mn-lt"/>
                <a:ea typeface="+mn-ea"/>
                <a:cs typeface="+mn-cs"/>
              </a:rPr>
              <a:t>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Finally, recommendations for a sequence of inquiry or study that expeditiously goes for solutions.  ?You know how many studies end with, “More studies are needed.”  Well no doubt that’s true, so we </a:t>
            </a:r>
            <a:r>
              <a:rPr lang="en-US" sz="1200" i="1" kern="1200" dirty="0" smtClean="0">
                <a:solidFill>
                  <a:schemeClr val="tx1"/>
                </a:solidFill>
                <a:effectLst/>
                <a:latin typeface="+mn-lt"/>
                <a:ea typeface="+mn-ea"/>
                <a:cs typeface="+mn-cs"/>
              </a:rPr>
              <a:t>can</a:t>
            </a:r>
            <a:r>
              <a:rPr lang="en-US" sz="1200" kern="1200" dirty="0" smtClean="0">
                <a:solidFill>
                  <a:schemeClr val="tx1"/>
                </a:solidFill>
                <a:effectLst/>
                <a:latin typeface="+mn-lt"/>
                <a:ea typeface="+mn-ea"/>
                <a:cs typeface="+mn-cs"/>
              </a:rPr>
              <a:t>, as evaluators, propose a study agenda that goes somewhere, a sequence of studies that follows a short path of discovery and can surface the kinds of evidence not just clarify the </a:t>
            </a:r>
            <a:r>
              <a:rPr lang="en-US" sz="1200" i="1" kern="1200" dirty="0" smtClean="0">
                <a:solidFill>
                  <a:schemeClr val="tx1"/>
                </a:solidFill>
                <a:effectLst/>
                <a:latin typeface="+mn-lt"/>
                <a:ea typeface="+mn-ea"/>
                <a:cs typeface="+mn-cs"/>
              </a:rPr>
              <a:t>problem</a:t>
            </a:r>
            <a:r>
              <a:rPr lang="en-US" sz="1200" kern="1200" dirty="0" smtClean="0">
                <a:solidFill>
                  <a:schemeClr val="tx1"/>
                </a:solidFill>
                <a:effectLst/>
                <a:latin typeface="+mn-lt"/>
                <a:ea typeface="+mn-ea"/>
                <a:cs typeface="+mn-cs"/>
              </a:rPr>
              <a:t>, but even more important, </a:t>
            </a:r>
            <a:r>
              <a:rPr lang="en-US" sz="1200" i="1" kern="1200" dirty="0" smtClean="0">
                <a:solidFill>
                  <a:schemeClr val="tx1"/>
                </a:solidFill>
                <a:effectLst/>
                <a:latin typeface="+mn-lt"/>
                <a:ea typeface="+mn-ea"/>
                <a:cs typeface="+mn-cs"/>
              </a:rPr>
              <a:t>clarifies</a:t>
            </a:r>
            <a:r>
              <a:rPr lang="en-US" sz="1200" kern="1200" dirty="0" smtClean="0">
                <a:solidFill>
                  <a:schemeClr val="tx1"/>
                </a:solidFill>
                <a:effectLst/>
                <a:latin typeface="+mn-lt"/>
                <a:ea typeface="+mn-ea"/>
                <a:cs typeface="+mn-cs"/>
              </a:rPr>
              <a:t> the solution.  </a:t>
            </a:r>
          </a:p>
          <a:p>
            <a:r>
              <a:rPr lang="en-US" dirty="0" smtClean="0"/>
              <a:t>&amp;&amp;&amp;</a:t>
            </a:r>
            <a:endParaRPr lang="en-US" dirty="0"/>
          </a:p>
        </p:txBody>
      </p:sp>
      <p:sp>
        <p:nvSpPr>
          <p:cNvPr id="4" name="Slide Number Placeholder 3"/>
          <p:cNvSpPr>
            <a:spLocks noGrp="1"/>
          </p:cNvSpPr>
          <p:nvPr>
            <p:ph type="sldNum" sz="quarter" idx="10"/>
          </p:nvPr>
        </p:nvSpPr>
        <p:spPr/>
        <p:txBody>
          <a:bodyPr/>
          <a:lstStyle/>
          <a:p>
            <a:fld id="{D856A8FE-2413-4B70-BFF0-42F6B470DF76}" type="slidenum">
              <a:rPr lang="en-US" smtClean="0"/>
              <a:t>20</a:t>
            </a:fld>
            <a:endParaRPr lang="en-US"/>
          </a:p>
        </p:txBody>
      </p:sp>
    </p:spTree>
    <p:extLst>
      <p:ext uri="{BB962C8B-B14F-4D97-AF65-F5344CB8AC3E}">
        <p14:creationId xmlns:p14="http://schemas.microsoft.com/office/powerpoint/2010/main" val="2583006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err="1" smtClean="0">
                <a:solidFill>
                  <a:schemeClr val="tx1"/>
                </a:solidFill>
                <a:effectLst/>
                <a:latin typeface="+mn-lt"/>
                <a:ea typeface="+mn-ea"/>
                <a:cs typeface="+mn-cs"/>
              </a:rPr>
              <a:t>SEM</a:t>
            </a:r>
            <a:r>
              <a:rPr lang="en-US" sz="1200" b="1" kern="1200" dirty="0" smtClean="0">
                <a:solidFill>
                  <a:schemeClr val="tx1"/>
                </a:solidFill>
                <a:effectLst/>
                <a:latin typeface="+mn-lt"/>
                <a:ea typeface="+mn-ea"/>
                <a:cs typeface="+mn-cs"/>
              </a:rPr>
              <a:t> Intro</a:t>
            </a:r>
            <a:r>
              <a:rPr lang="en-US" sz="1200" kern="1200" dirty="0" smtClean="0">
                <a:solidFill>
                  <a:schemeClr val="tx1"/>
                </a:solidFill>
                <a:effectLst/>
                <a:latin typeface="+mn-lt"/>
                <a:ea typeface="+mn-ea"/>
                <a:cs typeface="+mn-cs"/>
              </a:rPr>
              <a:t>  Thank you, Ricardo, for that generous introduction.  </a:t>
            </a:r>
          </a:p>
          <a:p>
            <a:r>
              <a:rPr lang="en-US" sz="1200" kern="1200" dirty="0" smtClean="0">
                <a:solidFill>
                  <a:schemeClr val="tx1"/>
                </a:solidFill>
                <a:effectLst/>
                <a:latin typeface="+mn-lt"/>
                <a:ea typeface="+mn-ea"/>
                <a:cs typeface="+mn-cs"/>
              </a:rPr>
              <a:t>Ricardo and I go back to 1993, when he began work with the </a:t>
            </a:r>
            <a:r>
              <a:rPr lang="en-US" sz="1200" kern="1200" dirty="0" err="1" smtClean="0">
                <a:solidFill>
                  <a:schemeClr val="tx1"/>
                </a:solidFill>
                <a:effectLst/>
                <a:latin typeface="+mn-lt"/>
                <a:ea typeface="+mn-ea"/>
                <a:cs typeface="+mn-cs"/>
              </a:rPr>
              <a:t>W.K</a:t>
            </a:r>
            <a:r>
              <a:rPr lang="en-US" sz="1200" kern="1200" dirty="0" smtClean="0">
                <a:solidFill>
                  <a:schemeClr val="tx1"/>
                </a:solidFill>
                <a:effectLst/>
                <a:latin typeface="+mn-lt"/>
                <a:ea typeface="+mn-ea"/>
                <a:cs typeface="+mn-cs"/>
              </a:rPr>
              <a:t>. Kellogg Foundation as its Evaluation Director.  </a:t>
            </a:r>
          </a:p>
          <a:p>
            <a:r>
              <a:rPr lang="en-US" sz="1200" kern="1200" dirty="0" smtClean="0">
                <a:solidFill>
                  <a:schemeClr val="tx1"/>
                </a:solidFill>
                <a:effectLst/>
                <a:latin typeface="+mn-lt"/>
                <a:ea typeface="+mn-ea"/>
                <a:cs typeface="+mn-cs"/>
              </a:rPr>
              <a:t>I was there as a consultant to Kellogg in the review and upgrade of its already excellent evaluation protocols, working as a team with John Seeley of </a:t>
            </a:r>
            <a:r>
              <a:rPr lang="en-US" sz="1200" kern="1200" dirty="0" err="1" smtClean="0">
                <a:solidFill>
                  <a:schemeClr val="tx1"/>
                </a:solidFill>
                <a:effectLst/>
                <a:latin typeface="+mn-lt"/>
                <a:ea typeface="+mn-ea"/>
                <a:cs typeface="+mn-cs"/>
              </a:rPr>
              <a:t>FERA</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Ricardo was a huge influence on me, introducing  me to the African-American literature of social criticism, which opened new pathways of thought for me.  </a:t>
            </a:r>
          </a:p>
          <a:p>
            <a:r>
              <a:rPr lang="en-US" sz="1200" kern="1200" dirty="0" smtClean="0">
                <a:solidFill>
                  <a:schemeClr val="tx1"/>
                </a:solidFill>
                <a:effectLst/>
                <a:latin typeface="+mn-lt"/>
                <a:ea typeface="+mn-ea"/>
                <a:cs typeface="+mn-cs"/>
              </a:rPr>
              <a:t>And since then, I’ve been fortunate to include him as a steadfast friend and ally.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 write a blog called </a:t>
            </a:r>
            <a:r>
              <a:rPr lang="en-US" sz="1200" i="1" kern="1200" dirty="0" err="1" smtClean="0">
                <a:solidFill>
                  <a:schemeClr val="tx1"/>
                </a:solidFill>
                <a:effectLst/>
                <a:latin typeface="+mn-lt"/>
                <a:ea typeface="+mn-ea"/>
                <a:cs typeface="+mn-cs"/>
              </a:rPr>
              <a:t>JustPhilanthropy.org</a:t>
            </a:r>
            <a:r>
              <a:rPr lang="en-US" sz="1200" kern="1200" dirty="0" smtClean="0">
                <a:solidFill>
                  <a:schemeClr val="tx1"/>
                </a:solidFill>
                <a:effectLst/>
                <a:latin typeface="+mn-lt"/>
                <a:ea typeface="+mn-ea"/>
                <a:cs typeface="+mn-cs"/>
              </a:rPr>
              <a:t> – and that’s its URL if you want to find it.</a:t>
            </a:r>
          </a:p>
          <a:p>
            <a:r>
              <a:rPr lang="en-US" sz="1200" kern="1200" dirty="0" smtClean="0">
                <a:solidFill>
                  <a:schemeClr val="tx1"/>
                </a:solidFill>
                <a:effectLst/>
                <a:latin typeface="+mn-lt"/>
                <a:ea typeface="+mn-ea"/>
                <a:cs typeface="+mn-cs"/>
              </a:rPr>
              <a:t>The tag line says, “Blogging from the confluence of philanthropy, justice, and evaluation.”  The photo in the first blog when I launched this site shows one of those Alaska braided rivers, where streams come together and break off and come together again – as with my three blogging themes.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&amp;&amp;&amp;</a:t>
            </a:r>
          </a:p>
          <a:p>
            <a:endParaRPr lang="en-US" dirty="0"/>
          </a:p>
        </p:txBody>
      </p:sp>
      <p:sp>
        <p:nvSpPr>
          <p:cNvPr id="4" name="Slide Number Placeholder 3"/>
          <p:cNvSpPr>
            <a:spLocks noGrp="1"/>
          </p:cNvSpPr>
          <p:nvPr>
            <p:ph type="sldNum" sz="quarter" idx="10"/>
          </p:nvPr>
        </p:nvSpPr>
        <p:spPr/>
        <p:txBody>
          <a:bodyPr/>
          <a:lstStyle/>
          <a:p>
            <a:fld id="{D856A8FE-2413-4B70-BFF0-42F6B470DF76}" type="slidenum">
              <a:rPr lang="en-US" smtClean="0"/>
              <a:t>3</a:t>
            </a:fld>
            <a:endParaRPr lang="en-US"/>
          </a:p>
        </p:txBody>
      </p:sp>
    </p:spTree>
    <p:extLst>
      <p:ext uri="{BB962C8B-B14F-4D97-AF65-F5344CB8AC3E}">
        <p14:creationId xmlns:p14="http://schemas.microsoft.com/office/powerpoint/2010/main" val="1534730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I’ll end here.  As I’ve said I’ve looked at </a:t>
            </a:r>
            <a:r>
              <a:rPr lang="en-US" sz="1200" kern="1200" dirty="0" err="1" smtClean="0">
                <a:solidFill>
                  <a:schemeClr val="tx1"/>
                </a:solidFill>
                <a:effectLst/>
                <a:latin typeface="+mn-lt"/>
                <a:ea typeface="+mn-ea"/>
                <a:cs typeface="+mn-cs"/>
              </a:rPr>
              <a:t>AEA’s</a:t>
            </a:r>
            <a:r>
              <a:rPr lang="en-US" sz="1200" kern="1200" dirty="0" smtClean="0">
                <a:solidFill>
                  <a:schemeClr val="tx1"/>
                </a:solidFill>
                <a:effectLst/>
                <a:latin typeface="+mn-lt"/>
                <a:ea typeface="+mn-ea"/>
                <a:cs typeface="+mn-cs"/>
              </a:rPr>
              <a:t> Guiding Principles for Evaluators and see only a sense of permission for advancing on this front.  There’s lots of room for developing our craft in this direction.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&amp;&amp;&amp;</a:t>
            </a:r>
          </a:p>
          <a:p>
            <a:endParaRPr lang="en-US" dirty="0" smtClean="0"/>
          </a:p>
          <a:p>
            <a:endParaRPr lang="en-US" dirty="0" smtClean="0"/>
          </a:p>
          <a:p>
            <a:r>
              <a:rPr lang="en-US" dirty="0" smtClean="0"/>
              <a:t>Jpg credit: http://</a:t>
            </a:r>
            <a:r>
              <a:rPr lang="en-US" dirty="0" err="1" smtClean="0"/>
              <a:t>www.mergersandinquisitions.com</a:t>
            </a:r>
            <a:r>
              <a:rPr lang="en-US" dirty="0" smtClean="0"/>
              <a:t>/</a:t>
            </a:r>
            <a:r>
              <a:rPr lang="en-US" dirty="0" err="1" smtClean="0"/>
              <a:t>wp</a:t>
            </a:r>
            <a:r>
              <a:rPr lang="en-US" dirty="0" smtClean="0"/>
              <a:t>-content/uploads/2010/05/</a:t>
            </a:r>
            <a:r>
              <a:rPr lang="en-US" dirty="0" err="1" smtClean="0"/>
              <a:t>myth_career_path.jpg</a:t>
            </a:r>
            <a:endParaRPr lang="en-US" dirty="0"/>
          </a:p>
        </p:txBody>
      </p:sp>
      <p:sp>
        <p:nvSpPr>
          <p:cNvPr id="4" name="Slide Number Placeholder 3"/>
          <p:cNvSpPr>
            <a:spLocks noGrp="1"/>
          </p:cNvSpPr>
          <p:nvPr>
            <p:ph type="sldNum" sz="quarter" idx="10"/>
          </p:nvPr>
        </p:nvSpPr>
        <p:spPr/>
        <p:txBody>
          <a:bodyPr/>
          <a:lstStyle/>
          <a:p>
            <a:fld id="{D856A8FE-2413-4B70-BFF0-42F6B470DF76}" type="slidenum">
              <a:rPr lang="en-US" smtClean="0"/>
              <a:t>21</a:t>
            </a:fld>
            <a:endParaRPr lang="en-US"/>
          </a:p>
        </p:txBody>
      </p:sp>
    </p:spTree>
    <p:extLst>
      <p:ext uri="{BB962C8B-B14F-4D97-AF65-F5344CB8AC3E}">
        <p14:creationId xmlns:p14="http://schemas.microsoft.com/office/powerpoint/2010/main" val="4698003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 would now like to turn back to friend and colleague Ricardo to help this appreciative audience noodle a bit on my presentation and particularly on the four questions we posed earlier.</a:t>
            </a:r>
          </a:p>
          <a:p>
            <a:r>
              <a:rPr lang="en-US" dirty="0" smtClean="0"/>
              <a:t>###</a:t>
            </a:r>
            <a:endParaRPr lang="en-US" dirty="0"/>
          </a:p>
        </p:txBody>
      </p:sp>
      <p:sp>
        <p:nvSpPr>
          <p:cNvPr id="4" name="Slide Number Placeholder 3"/>
          <p:cNvSpPr>
            <a:spLocks noGrp="1"/>
          </p:cNvSpPr>
          <p:nvPr>
            <p:ph type="sldNum" sz="quarter" idx="10"/>
          </p:nvPr>
        </p:nvSpPr>
        <p:spPr/>
        <p:txBody>
          <a:bodyPr/>
          <a:lstStyle/>
          <a:p>
            <a:fld id="{D856A8FE-2413-4B70-BFF0-42F6B470DF76}" type="slidenum">
              <a:rPr lang="en-US" smtClean="0"/>
              <a:t>22</a:t>
            </a:fld>
            <a:endParaRPr lang="en-US"/>
          </a:p>
        </p:txBody>
      </p:sp>
    </p:spTree>
    <p:extLst>
      <p:ext uri="{BB962C8B-B14F-4D97-AF65-F5344CB8AC3E}">
        <p14:creationId xmlns:p14="http://schemas.microsoft.com/office/powerpoint/2010/main" val="409265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 on February 23 of this year (2012),  I posted a blog called, “It’s Hard to See Racism When You’re White.”  And that’s what got me into this … Presidential Strand of this fine conference.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That title – It’s hard to see racism when you’re White -- wasn’t original to me.  I got it from a billboard in Duluth, part of the “Unfairness Campaign” conducted there by a coalition of nonprofits fed up with the silence of racism.  </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It’s hard to see racism when you’re White</a:t>
            </a:r>
            <a:r>
              <a:rPr lang="en-US" sz="1200" kern="1200" dirty="0" smtClean="0">
                <a:solidFill>
                  <a:schemeClr val="tx1"/>
                </a:solidFill>
                <a:effectLst/>
                <a:latin typeface="+mn-lt"/>
                <a:ea typeface="+mn-ea"/>
                <a:cs typeface="+mn-cs"/>
              </a:rPr>
              <a:t> -- that billboard raised quite a ruckus in Duluth, and the Twin Cities’ </a:t>
            </a:r>
            <a:r>
              <a:rPr lang="en-US" sz="1200" i="1" kern="1200" dirty="0" err="1" smtClean="0">
                <a:solidFill>
                  <a:schemeClr val="tx1"/>
                </a:solidFill>
                <a:effectLst/>
                <a:latin typeface="+mn-lt"/>
                <a:ea typeface="+mn-ea"/>
                <a:cs typeface="+mn-cs"/>
              </a:rPr>
              <a:t>StarTribune</a:t>
            </a:r>
            <a:r>
              <a:rPr lang="en-US" sz="1200" kern="1200" dirty="0" smtClean="0">
                <a:solidFill>
                  <a:schemeClr val="tx1"/>
                </a:solidFill>
                <a:effectLst/>
                <a:latin typeface="+mn-lt"/>
                <a:ea typeface="+mn-ea"/>
                <a:cs typeface="+mn-cs"/>
              </a:rPr>
              <a:t> picked up on it, reporting that many local White folks were enraged, interpreting the message as anti-White, as an insult to their intelligence.  As one said, “They’re saying we’re stupid.”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Then I wrote about it.</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My main point was that their main point -- It’s hard to see racism when you’re White -- is no doubt true, but </a:t>
            </a:r>
            <a:r>
              <a:rPr lang="en-US" sz="1200" i="1" kern="1200" dirty="0" smtClean="0">
                <a:solidFill>
                  <a:schemeClr val="tx1"/>
                </a:solidFill>
                <a:effectLst/>
                <a:latin typeface="+mn-lt"/>
                <a:ea typeface="+mn-ea"/>
                <a:cs typeface="+mn-cs"/>
              </a:rPr>
              <a:t>not</a:t>
            </a:r>
            <a:r>
              <a:rPr lang="en-US" sz="1200" kern="1200" dirty="0" smtClean="0">
                <a:solidFill>
                  <a:schemeClr val="tx1"/>
                </a:solidFill>
                <a:effectLst/>
                <a:latin typeface="+mn-lt"/>
                <a:ea typeface="+mn-ea"/>
                <a:cs typeface="+mn-cs"/>
              </a:rPr>
              <a:t> because Whites are stupid.  It’s because,  just as fish will be the last to discover water, Whites are so enmeshed in the systems we created that we can’t see how they work in our favor.  </a:t>
            </a:r>
            <a:r>
              <a:rPr lang="en-US" sz="1200" b="1" kern="1200" dirty="0" smtClean="0">
                <a:solidFill>
                  <a:schemeClr val="tx1"/>
                </a:solidFill>
                <a:effectLst/>
                <a:latin typeface="+mn-lt"/>
                <a:ea typeface="+mn-ea"/>
                <a:cs typeface="+mn-cs"/>
              </a:rPr>
              <a:t>We’re just too close.</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performance data for society’s systems and markets -- for housing, finance, employment, law enforcement, economic development, </a:t>
            </a:r>
            <a:r>
              <a:rPr lang="en-US" sz="1200" kern="1200" dirty="0" err="1" smtClean="0">
                <a:solidFill>
                  <a:schemeClr val="tx1"/>
                </a:solidFill>
                <a:effectLst/>
                <a:latin typeface="+mn-lt"/>
                <a:ea typeface="+mn-ea"/>
                <a:cs typeface="+mn-cs"/>
              </a:rPr>
              <a:t>etc</a:t>
            </a:r>
            <a:r>
              <a:rPr lang="en-US" sz="1200" kern="1200" dirty="0" smtClean="0">
                <a:solidFill>
                  <a:schemeClr val="tx1"/>
                </a:solidFill>
                <a:effectLst/>
                <a:latin typeface="+mn-lt"/>
                <a:ea typeface="+mn-ea"/>
                <a:cs typeface="+mn-cs"/>
              </a:rPr>
              <a:t> -- favor Whites as a group over other groups, on average.  Every study shows this.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Those systems apparently operate with ground rules, typically unspoken, that create barriers to more equitable outcomes, and create a pattern of institutional racism that is typically unseen and unacknowledged by Whites because, as the billboard points out, we’re just too close to see what we’ve created.</a:t>
            </a:r>
          </a:p>
          <a:p>
            <a:r>
              <a:rPr lang="en-US" dirty="0" smtClean="0"/>
              <a:t>&amp;&amp;&amp;</a:t>
            </a:r>
            <a:endParaRPr lang="en-US" dirty="0"/>
          </a:p>
        </p:txBody>
      </p:sp>
      <p:sp>
        <p:nvSpPr>
          <p:cNvPr id="4" name="Slide Number Placeholder 3"/>
          <p:cNvSpPr>
            <a:spLocks noGrp="1"/>
          </p:cNvSpPr>
          <p:nvPr>
            <p:ph type="sldNum" sz="quarter" idx="10"/>
          </p:nvPr>
        </p:nvSpPr>
        <p:spPr/>
        <p:txBody>
          <a:bodyPr/>
          <a:lstStyle/>
          <a:p>
            <a:fld id="{D856A8FE-2413-4B70-BFF0-42F6B470DF76}" type="slidenum">
              <a:rPr lang="en-US" smtClean="0"/>
              <a:t>4</a:t>
            </a:fld>
            <a:endParaRPr lang="en-US"/>
          </a:p>
        </p:txBody>
      </p:sp>
    </p:spTree>
    <p:extLst>
      <p:ext uri="{BB962C8B-B14F-4D97-AF65-F5344CB8AC3E}">
        <p14:creationId xmlns:p14="http://schemas.microsoft.com/office/powerpoint/2010/main" val="1500154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I’d learned the truth of that billboard’s message through my work as an evaluation practitioner, since the early </a:t>
            </a:r>
            <a:r>
              <a:rPr lang="en-US" sz="1200" kern="1200" dirty="0" err="1" smtClean="0">
                <a:solidFill>
                  <a:schemeClr val="tx1"/>
                </a:solidFill>
                <a:effectLst/>
                <a:latin typeface="+mn-lt"/>
                <a:ea typeface="+mn-ea"/>
                <a:cs typeface="+mn-cs"/>
              </a:rPr>
              <a:t>1970s</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Just before taking up blogging, I led a six-year project, sponsored by Ford Foundation,  to discover “benchmarks for evaluating progress in philanthropy’s support of social justice, particularly racial equity. “  It went well, and I learned a lot about the ongoing legacy of institutional racism.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Before that, I’d completed many dozens of projects in several ..tributary streams forming the confluence of evaluation, philanthropy, and social justice, beginning as the founding director of Rainbow Research (in 1974), a fine organization many of you may know through its current work under the capable leadership of Dr. Barry Cohen.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While at Rainbow we did work in a variety of issues -- neighborhood revitalization, child abuse and neglect, community economic development, adult literacy, community-based philanthropy – really the whole gamut of social issues that nonprofits, foundations, and government agencies are concerned with.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And to help us at RR </a:t>
            </a:r>
            <a:r>
              <a:rPr lang="en-US" sz="1200" i="1" kern="1200" dirty="0" smtClean="0">
                <a:solidFill>
                  <a:schemeClr val="tx1"/>
                </a:solidFill>
                <a:effectLst/>
                <a:latin typeface="+mn-lt"/>
                <a:ea typeface="+mn-ea"/>
                <a:cs typeface="+mn-cs"/>
              </a:rPr>
              <a:t>in making choices</a:t>
            </a:r>
            <a:r>
              <a:rPr lang="en-US" sz="1200" kern="1200" dirty="0" smtClean="0">
                <a:solidFill>
                  <a:schemeClr val="tx1"/>
                </a:solidFill>
                <a:effectLst/>
                <a:latin typeface="+mn-lt"/>
                <a:ea typeface="+mn-ea"/>
                <a:cs typeface="+mn-cs"/>
              </a:rPr>
              <a:t> as to what projects to take on we developed a number of value-based rules:  the proposed project should help advance a significant social issue we care about, we could design it so there’d be plenty of good lessons to be learned, it had to be for an organization we respected.  Those criteria (along with occasional considerations of cash flow) served us well at RR and I continue that same tradition through the Effective Communities Project, my present cover since 1998.</a:t>
            </a:r>
          </a:p>
          <a:p>
            <a:r>
              <a:rPr lang="en-US" dirty="0" smtClean="0"/>
              <a:t>&amp;&amp;&amp;</a:t>
            </a:r>
            <a:endParaRPr lang="en-US" dirty="0"/>
          </a:p>
        </p:txBody>
      </p:sp>
      <p:sp>
        <p:nvSpPr>
          <p:cNvPr id="4" name="Slide Number Placeholder 3"/>
          <p:cNvSpPr>
            <a:spLocks noGrp="1"/>
          </p:cNvSpPr>
          <p:nvPr>
            <p:ph type="sldNum" sz="quarter" idx="10"/>
          </p:nvPr>
        </p:nvSpPr>
        <p:spPr/>
        <p:txBody>
          <a:bodyPr/>
          <a:lstStyle/>
          <a:p>
            <a:fld id="{D856A8FE-2413-4B70-BFF0-42F6B470DF76}" type="slidenum">
              <a:rPr lang="en-US" smtClean="0"/>
              <a:t>5</a:t>
            </a:fld>
            <a:endParaRPr lang="en-US"/>
          </a:p>
        </p:txBody>
      </p:sp>
    </p:spTree>
    <p:extLst>
      <p:ext uri="{BB962C8B-B14F-4D97-AF65-F5344CB8AC3E}">
        <p14:creationId xmlns:p14="http://schemas.microsoft.com/office/powerpoint/2010/main" val="267932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My point with reciting this history is to propose a thesis </a:t>
            </a:r>
            <a:r>
              <a:rPr lang="en-US" sz="1200" b="1" kern="1200" dirty="0" smtClean="0">
                <a:solidFill>
                  <a:schemeClr val="tx1"/>
                </a:solidFill>
                <a:effectLst/>
                <a:latin typeface="+mn-lt"/>
                <a:ea typeface="+mn-ea"/>
                <a:cs typeface="+mn-cs"/>
              </a:rPr>
              <a:t>-- that in one’s career path, one is always making values-based choices. </a:t>
            </a:r>
            <a:r>
              <a:rPr lang="en-US" sz="1200" kern="1200" dirty="0" smtClean="0">
                <a:solidFill>
                  <a:schemeClr val="tx1"/>
                </a:solidFill>
                <a:effectLst/>
                <a:latin typeface="+mn-lt"/>
                <a:ea typeface="+mn-ea"/>
                <a:cs typeface="+mn-cs"/>
              </a:rPr>
              <a:t> It’s very possible that your own underlying criteria for making those choices may not always be apparent when you’re making them; but in retrospect, which provides better angles for viewing and understanding your actions, they’re easier to see.</a:t>
            </a:r>
          </a:p>
          <a:p>
            <a:r>
              <a:rPr lang="en-US" sz="1200" kern="1200" dirty="0" smtClean="0">
                <a:solidFill>
                  <a:schemeClr val="tx1"/>
                </a:solidFill>
                <a:effectLst/>
                <a:latin typeface="+mn-lt"/>
                <a:ea typeface="+mn-ea"/>
                <a:cs typeface="+mn-cs"/>
              </a:rPr>
              <a:t>&amp;&amp;&amp;</a:t>
            </a:r>
            <a:endParaRPr lang="en-US" dirty="0"/>
          </a:p>
        </p:txBody>
      </p:sp>
      <p:sp>
        <p:nvSpPr>
          <p:cNvPr id="4" name="Slide Number Placeholder 3"/>
          <p:cNvSpPr>
            <a:spLocks noGrp="1"/>
          </p:cNvSpPr>
          <p:nvPr>
            <p:ph type="sldNum" sz="quarter" idx="10"/>
          </p:nvPr>
        </p:nvSpPr>
        <p:spPr/>
        <p:txBody>
          <a:bodyPr/>
          <a:lstStyle/>
          <a:p>
            <a:fld id="{D856A8FE-2413-4B70-BFF0-42F6B470DF76}" type="slidenum">
              <a:rPr lang="en-US" smtClean="0"/>
              <a:t>6</a:t>
            </a:fld>
            <a:endParaRPr lang="en-US"/>
          </a:p>
        </p:txBody>
      </p:sp>
    </p:spTree>
    <p:extLst>
      <p:ext uri="{BB962C8B-B14F-4D97-AF65-F5344CB8AC3E}">
        <p14:creationId xmlns:p14="http://schemas.microsoft.com/office/powerpoint/2010/main" val="1046274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support of this thesis, I’ll cite three big lessons from my own career.  I invite you to consider them in relation to yours.</a:t>
            </a:r>
          </a:p>
          <a:p>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“We </a:t>
            </a:r>
            <a:r>
              <a:rPr lang="en-US" sz="1200" b="1" i="1" kern="1200" dirty="0" smtClean="0">
                <a:solidFill>
                  <a:schemeClr val="tx1"/>
                </a:solidFill>
                <a:effectLst/>
                <a:latin typeface="+mn-lt"/>
                <a:ea typeface="+mn-ea"/>
                <a:cs typeface="+mn-cs"/>
              </a:rPr>
              <a:t>choose</a:t>
            </a:r>
            <a:r>
              <a:rPr lang="en-US" sz="1200" b="1" kern="1200" dirty="0" smtClean="0">
                <a:solidFill>
                  <a:schemeClr val="tx1"/>
                </a:solidFill>
                <a:effectLst/>
                <a:latin typeface="+mn-lt"/>
                <a:ea typeface="+mn-ea"/>
                <a:cs typeface="+mn-cs"/>
              </a:rPr>
              <a:t> the vineyards we work in</a:t>
            </a:r>
            <a:r>
              <a:rPr lang="en-US" sz="1200" kern="1200" dirty="0" smtClean="0">
                <a:solidFill>
                  <a:schemeClr val="tx1"/>
                </a:solidFill>
                <a:effectLst/>
                <a:latin typeface="+mn-lt"/>
                <a:ea typeface="+mn-ea"/>
                <a:cs typeface="+mn-cs"/>
              </a:rPr>
              <a:t>, and the ones we </a:t>
            </a:r>
            <a:r>
              <a:rPr lang="en-US" sz="1200" i="1" kern="1200" dirty="0" smtClean="0">
                <a:solidFill>
                  <a:schemeClr val="tx1"/>
                </a:solidFill>
                <a:effectLst/>
                <a:latin typeface="+mn-lt"/>
                <a:ea typeface="+mn-ea"/>
                <a:cs typeface="+mn-cs"/>
              </a:rPr>
              <a:t>don’t</a:t>
            </a:r>
            <a:r>
              <a:rPr lang="en-US" sz="1200" kern="1200" dirty="0" smtClean="0">
                <a:solidFill>
                  <a:schemeClr val="tx1"/>
                </a:solidFill>
                <a:effectLst/>
                <a:latin typeface="+mn-lt"/>
                <a:ea typeface="+mn-ea"/>
                <a:cs typeface="+mn-cs"/>
              </a:rPr>
              <a:t> work in.  Becoming an evaluator is a choice.  (Ricardo could have played 2</a:t>
            </a:r>
            <a:r>
              <a:rPr lang="en-US" sz="1200" kern="1200" baseline="30000" dirty="0" smtClean="0">
                <a:solidFill>
                  <a:schemeClr val="tx1"/>
                </a:solidFill>
                <a:effectLst/>
                <a:latin typeface="+mn-lt"/>
                <a:ea typeface="+mn-ea"/>
                <a:cs typeface="+mn-cs"/>
              </a:rPr>
              <a:t>nd</a:t>
            </a:r>
            <a:r>
              <a:rPr lang="en-US" sz="1200" kern="1200" dirty="0" smtClean="0">
                <a:solidFill>
                  <a:schemeClr val="tx1"/>
                </a:solidFill>
                <a:effectLst/>
                <a:latin typeface="+mn-lt"/>
                <a:ea typeface="+mn-ea"/>
                <a:cs typeface="+mn-cs"/>
              </a:rPr>
              <a:t> base for Panama’s </a:t>
            </a:r>
            <a:r>
              <a:rPr lang="en-US" sz="1200" i="1" kern="1200" dirty="0" smtClean="0">
                <a:solidFill>
                  <a:schemeClr val="tx1"/>
                </a:solidFill>
                <a:effectLst/>
                <a:latin typeface="+mn-lt"/>
                <a:ea typeface="+mn-ea"/>
                <a:cs typeface="+mn-cs"/>
              </a:rPr>
              <a:t>Malta Vigor Nacionales</a:t>
            </a:r>
            <a:r>
              <a:rPr lang="en-US" sz="1200" kern="1200" dirty="0" smtClean="0">
                <a:solidFill>
                  <a:schemeClr val="tx1"/>
                </a:solidFill>
                <a:effectLst/>
                <a:latin typeface="+mn-lt"/>
                <a:ea typeface="+mn-ea"/>
                <a:cs typeface="+mn-cs"/>
              </a:rPr>
              <a:t> but that position was already taken by the great Rod Carew, who became a Hall of Famer with the Minnesota Twins.  Ricardo took an offer to study at Brandeis, and became a Hall of Fame evaluator).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We choose our specialties: evaluating early childhood education programs is a choice, as is evaluating school reform.  Evaluating Occupy Wall Street is a choice, as is evaluating the Republican National Committee.  Over a career, the values guiding those choices become more evident. </a:t>
            </a:r>
          </a:p>
          <a:p>
            <a:r>
              <a:rPr lang="en-US" sz="1200" kern="1200" dirty="0" smtClean="0">
                <a:solidFill>
                  <a:schemeClr val="tx1"/>
                </a:solidFill>
                <a:effectLst/>
                <a:latin typeface="+mn-lt"/>
                <a:ea typeface="+mn-ea"/>
                <a:cs typeface="+mn-cs"/>
              </a:rPr>
              <a:t>&amp;&amp;&amp;</a:t>
            </a:r>
          </a:p>
          <a:p>
            <a:endParaRPr lang="en-US" dirty="0"/>
          </a:p>
        </p:txBody>
      </p:sp>
      <p:sp>
        <p:nvSpPr>
          <p:cNvPr id="4" name="Slide Number Placeholder 3"/>
          <p:cNvSpPr>
            <a:spLocks noGrp="1"/>
          </p:cNvSpPr>
          <p:nvPr>
            <p:ph type="sldNum" sz="quarter" idx="10"/>
          </p:nvPr>
        </p:nvSpPr>
        <p:spPr/>
        <p:txBody>
          <a:bodyPr/>
          <a:lstStyle/>
          <a:p>
            <a:fld id="{D856A8FE-2413-4B70-BFF0-42F6B470DF76}" type="slidenum">
              <a:rPr lang="en-US" smtClean="0"/>
              <a:t>7</a:t>
            </a:fld>
            <a:endParaRPr lang="en-US"/>
          </a:p>
        </p:txBody>
      </p:sp>
    </p:spTree>
    <p:extLst>
      <p:ext uri="{BB962C8B-B14F-4D97-AF65-F5344CB8AC3E}">
        <p14:creationId xmlns:p14="http://schemas.microsoft.com/office/powerpoint/2010/main" val="3907684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“In designing our evaluations, we make </a:t>
            </a:r>
            <a:r>
              <a:rPr lang="en-US" sz="1200" b="1" i="1" kern="1200" dirty="0" smtClean="0">
                <a:solidFill>
                  <a:schemeClr val="tx1"/>
                </a:solidFill>
                <a:effectLst/>
                <a:latin typeface="+mn-lt"/>
                <a:ea typeface="+mn-ea"/>
                <a:cs typeface="+mn-cs"/>
              </a:rPr>
              <a:t>many</a:t>
            </a:r>
            <a:r>
              <a:rPr lang="en-US" sz="1200" b="1" kern="1200" dirty="0" smtClean="0">
                <a:solidFill>
                  <a:schemeClr val="tx1"/>
                </a:solidFill>
                <a:effectLst/>
                <a:latin typeface="+mn-lt"/>
                <a:ea typeface="+mn-ea"/>
                <a:cs typeface="+mn-cs"/>
              </a:rPr>
              <a:t> choices</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measures we choose to gauge program success is a major choice.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Do we measure mental illness or mental health? Return to prison or return to community?  Lives saved or lives lost?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Who we listen to in making our choices is a choice: Do we rely on our professional judgment (as developed or undeveloped as they may be), or follow our client’s dictates, and/or bring in the perspectives of known stakeholders, including those served by the program?</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Choosing measures may be guided not so much by considerations of science as by cultural context; they are in effect political choices.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language of mental illness, for example, came from 19</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century views of pathology; the language of mental health came from 20</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century views of holistic medicine.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Measuring return to prison (recidivism) reflects values based in retributive justice, rather than successful return to productive community life, with values based in restorative justice.  </a:t>
            </a:r>
            <a:r>
              <a:rPr lang="en-US" sz="1200" b="1" kern="1200" dirty="0" smtClean="0">
                <a:solidFill>
                  <a:schemeClr val="tx1"/>
                </a:solidFill>
                <a:effectLst/>
                <a:latin typeface="+mn-lt"/>
                <a:ea typeface="+mn-ea"/>
                <a:cs typeface="+mn-cs"/>
              </a:rPr>
              <a:t>Times change.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Paradigms matter.</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Other design choices: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Do we see the glass as half-full or half-empty? – One frame leads us to see deficiencies and problems, the other assets and opportunities.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Where do we locate the starting points for intervention and therefore measurement -- near the place where victimization appears, or further upstream where victimization can be prevented?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And how are we defining the evaluation opportunity itself – are we trying to prove something, or improve something?</a:t>
            </a:r>
          </a:p>
          <a:p>
            <a:r>
              <a:rPr lang="en-US" dirty="0" smtClean="0"/>
              <a:t>&amp;&amp;&amp;</a:t>
            </a:r>
            <a:endParaRPr lang="en-US" dirty="0"/>
          </a:p>
        </p:txBody>
      </p:sp>
      <p:sp>
        <p:nvSpPr>
          <p:cNvPr id="4" name="Slide Number Placeholder 3"/>
          <p:cNvSpPr>
            <a:spLocks noGrp="1"/>
          </p:cNvSpPr>
          <p:nvPr>
            <p:ph type="sldNum" sz="quarter" idx="10"/>
          </p:nvPr>
        </p:nvSpPr>
        <p:spPr/>
        <p:txBody>
          <a:bodyPr/>
          <a:lstStyle/>
          <a:p>
            <a:fld id="{D856A8FE-2413-4B70-BFF0-42F6B470DF76}" type="slidenum">
              <a:rPr lang="en-US" smtClean="0"/>
              <a:t>8</a:t>
            </a:fld>
            <a:endParaRPr lang="en-US"/>
          </a:p>
        </p:txBody>
      </p:sp>
    </p:spTree>
    <p:extLst>
      <p:ext uri="{BB962C8B-B14F-4D97-AF65-F5344CB8AC3E}">
        <p14:creationId xmlns:p14="http://schemas.microsoft.com/office/powerpoint/2010/main" val="3261700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That expression, the fish are the last to discover water?  One has to step out of the water to see it.</a:t>
            </a:r>
          </a:p>
          <a:p>
            <a:pPr lvl="0"/>
            <a:r>
              <a:rPr lang="en-US" sz="1200" kern="1200" dirty="0" smtClean="0">
                <a:solidFill>
                  <a:schemeClr val="tx1"/>
                </a:solidFill>
                <a:effectLst/>
                <a:latin typeface="+mn-lt"/>
                <a:ea typeface="+mn-ea"/>
                <a:cs typeface="+mn-cs"/>
              </a:rPr>
              <a:t>My third point about choice, at the heart of this session, (the upping the ante part):  </a:t>
            </a:r>
            <a:r>
              <a:rPr lang="en-US" sz="1200" b="1" kern="1200" dirty="0" smtClean="0">
                <a:solidFill>
                  <a:schemeClr val="tx1"/>
                </a:solidFill>
                <a:effectLst/>
                <a:latin typeface="+mn-lt"/>
                <a:ea typeface="+mn-ea"/>
                <a:cs typeface="+mn-cs"/>
              </a:rPr>
              <a:t>Seeing racism, and refusing to see racism, is a choice.</a:t>
            </a:r>
            <a:r>
              <a:rPr lang="en-US" sz="1200" kern="1200" dirty="0" smtClean="0">
                <a:solidFill>
                  <a:schemeClr val="tx1"/>
                </a:solidFill>
                <a:effectLst/>
                <a:latin typeface="+mn-lt"/>
                <a:ea typeface="+mn-ea"/>
                <a:cs typeface="+mn-cs"/>
              </a:rPr>
              <a:t>  I’ll repeat that: Seeing racism is a choice, and refusing to see racism is a choice.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my post at </a:t>
            </a:r>
            <a:r>
              <a:rPr lang="en-US" sz="1200" i="1" kern="1200" dirty="0" err="1" smtClean="0">
                <a:solidFill>
                  <a:schemeClr val="tx1"/>
                </a:solidFill>
                <a:effectLst/>
                <a:latin typeface="+mn-lt"/>
                <a:ea typeface="+mn-ea"/>
                <a:cs typeface="+mn-cs"/>
              </a:rPr>
              <a:t>JustPhilanthropy.org</a:t>
            </a:r>
            <a:r>
              <a:rPr lang="en-US" sz="1200" kern="1200" dirty="0" smtClean="0">
                <a:solidFill>
                  <a:schemeClr val="tx1"/>
                </a:solidFill>
                <a:effectLst/>
                <a:latin typeface="+mn-lt"/>
                <a:ea typeface="+mn-ea"/>
                <a:cs typeface="+mn-cs"/>
              </a:rPr>
              <a:t> my big point is that the insidious part of racism is not the personal, individual attitudes we may carry but </a:t>
            </a:r>
            <a:r>
              <a:rPr lang="en-US" sz="1200" i="1" kern="1200" dirty="0" smtClean="0">
                <a:solidFill>
                  <a:schemeClr val="tx1"/>
                </a:solidFill>
                <a:effectLst/>
                <a:latin typeface="+mn-lt"/>
                <a:ea typeface="+mn-ea"/>
                <a:cs typeface="+mn-cs"/>
              </a:rPr>
              <a:t>our </a:t>
            </a:r>
            <a:r>
              <a:rPr lang="en-US" sz="1200" b="1" i="1" kern="1200" dirty="0" smtClean="0">
                <a:solidFill>
                  <a:schemeClr val="tx1"/>
                </a:solidFill>
                <a:effectLst/>
                <a:latin typeface="+mn-lt"/>
                <a:ea typeface="+mn-ea"/>
                <a:cs typeface="+mn-cs"/>
              </a:rPr>
              <a:t>unwillingness (I mean Whites’ unwillingness) to recognize</a:t>
            </a:r>
            <a:r>
              <a:rPr lang="en-US" sz="1200" i="1" kern="1200" dirty="0" smtClean="0">
                <a:solidFill>
                  <a:schemeClr val="tx1"/>
                </a:solidFill>
                <a:effectLst/>
                <a:latin typeface="+mn-lt"/>
                <a:ea typeface="+mn-ea"/>
                <a:cs typeface="+mn-cs"/>
              </a:rPr>
              <a:t> how injurious our systems are to people </a:t>
            </a:r>
            <a:r>
              <a:rPr lang="en-US" sz="1200" i="1" u="sng" kern="1200" dirty="0" smtClean="0">
                <a:solidFill>
                  <a:schemeClr val="tx1"/>
                </a:solidFill>
                <a:effectLst/>
                <a:latin typeface="+mn-lt"/>
                <a:ea typeface="+mn-ea"/>
                <a:cs typeface="+mn-cs"/>
              </a:rPr>
              <a:t>not</a:t>
            </a:r>
            <a:r>
              <a:rPr lang="en-US" sz="1200" i="1" kern="1200" dirty="0" smtClean="0">
                <a:solidFill>
                  <a:schemeClr val="tx1"/>
                </a:solidFill>
                <a:effectLst/>
                <a:latin typeface="+mn-lt"/>
                <a:ea typeface="+mn-ea"/>
                <a:cs typeface="+mn-cs"/>
              </a:rPr>
              <a:t> like us.  We made those systems, they’re an extension of our own world-view, so naturally they benefit us.  But we (Whites again) too often ignore how our systems don’t benefit others, and we too easily hold ourselves blameless, or without an obvious role in fixing them.</a:t>
            </a:r>
            <a:endParaRPr lang="en-US" sz="1200" kern="1200" dirty="0" smtClean="0">
              <a:solidFill>
                <a:schemeClr val="tx1"/>
              </a:solidFill>
              <a:effectLst/>
              <a:latin typeface="+mn-lt"/>
              <a:ea typeface="+mn-ea"/>
              <a:cs typeface="+mn-cs"/>
            </a:endParaRPr>
          </a:p>
          <a:p>
            <a:r>
              <a:rPr lang="en-US" dirty="0" smtClean="0"/>
              <a:t>&amp;&amp;&amp;</a:t>
            </a:r>
            <a:endParaRPr lang="en-US" dirty="0"/>
          </a:p>
        </p:txBody>
      </p:sp>
      <p:sp>
        <p:nvSpPr>
          <p:cNvPr id="4" name="Slide Number Placeholder 3"/>
          <p:cNvSpPr>
            <a:spLocks noGrp="1"/>
          </p:cNvSpPr>
          <p:nvPr>
            <p:ph type="sldNum" sz="quarter" idx="10"/>
          </p:nvPr>
        </p:nvSpPr>
        <p:spPr/>
        <p:txBody>
          <a:bodyPr/>
          <a:lstStyle/>
          <a:p>
            <a:fld id="{D856A8FE-2413-4B70-BFF0-42F6B470DF76}" type="slidenum">
              <a:rPr lang="en-US" smtClean="0"/>
              <a:t>9</a:t>
            </a:fld>
            <a:endParaRPr lang="en-US"/>
          </a:p>
        </p:txBody>
      </p:sp>
    </p:spTree>
    <p:extLst>
      <p:ext uri="{BB962C8B-B14F-4D97-AF65-F5344CB8AC3E}">
        <p14:creationId xmlns:p14="http://schemas.microsoft.com/office/powerpoint/2010/main" val="1564562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I’ll summarize this first thesis – that we all make values-based choices in carrying out our work – by citing the great Minnesota bard from just up Highway 61, who prophetically said [on the album, Slow Train Coming], “</a:t>
            </a:r>
            <a:r>
              <a:rPr lang="en-US" sz="1200" i="1" kern="1200" dirty="0" smtClean="0">
                <a:solidFill>
                  <a:schemeClr val="tx1"/>
                </a:solidFill>
                <a:effectLst/>
                <a:latin typeface="+mn-lt"/>
                <a:ea typeface="+mn-ea"/>
                <a:cs typeface="+mn-cs"/>
              </a:rPr>
              <a:t>You’re </a:t>
            </a:r>
            <a:r>
              <a:rPr lang="en-US" sz="1200" i="1" kern="1200" dirty="0" err="1" smtClean="0">
                <a:solidFill>
                  <a:schemeClr val="tx1"/>
                </a:solidFill>
                <a:effectLst/>
                <a:latin typeface="+mn-lt"/>
                <a:ea typeface="+mn-ea"/>
                <a:cs typeface="+mn-cs"/>
              </a:rPr>
              <a:t>gonna</a:t>
            </a:r>
            <a:r>
              <a:rPr lang="en-US" sz="1200" i="1" kern="1200" dirty="0" smtClean="0">
                <a:solidFill>
                  <a:schemeClr val="tx1"/>
                </a:solidFill>
                <a:effectLst/>
                <a:latin typeface="+mn-lt"/>
                <a:ea typeface="+mn-ea"/>
                <a:cs typeface="+mn-cs"/>
              </a:rPr>
              <a:t> have to </a:t>
            </a:r>
            <a:r>
              <a:rPr lang="en-US" sz="1200" i="1" kern="1200" dirty="0" err="1" smtClean="0">
                <a:solidFill>
                  <a:schemeClr val="tx1"/>
                </a:solidFill>
                <a:effectLst/>
                <a:latin typeface="+mn-lt"/>
                <a:ea typeface="+mn-ea"/>
                <a:cs typeface="+mn-cs"/>
              </a:rPr>
              <a:t>serrrrve</a:t>
            </a:r>
            <a:r>
              <a:rPr lang="en-US" sz="1200" i="1" kern="1200" dirty="0" smtClean="0">
                <a:solidFill>
                  <a:schemeClr val="tx1"/>
                </a:solidFill>
                <a:effectLst/>
                <a:latin typeface="+mn-lt"/>
                <a:ea typeface="+mn-ea"/>
                <a:cs typeface="+mn-cs"/>
              </a:rPr>
              <a:t>  some-body</a:t>
            </a:r>
            <a:r>
              <a:rPr lang="en-US" sz="1200" kern="1200" dirty="0" smtClean="0">
                <a:solidFill>
                  <a:schemeClr val="tx1"/>
                </a:solidFill>
                <a:effectLst/>
                <a:latin typeface="+mn-lt"/>
                <a:ea typeface="+mn-ea"/>
                <a:cs typeface="+mn-cs"/>
              </a:rPr>
              <a:t>.”  I would add, “All our choices do.”  </a:t>
            </a:r>
          </a:p>
          <a:p>
            <a:r>
              <a:rPr lang="en-US" dirty="0" smtClean="0"/>
              <a:t>&amp;&amp;&amp;</a:t>
            </a:r>
            <a:endParaRPr lang="en-US" dirty="0"/>
          </a:p>
        </p:txBody>
      </p:sp>
      <p:sp>
        <p:nvSpPr>
          <p:cNvPr id="4" name="Slide Number Placeholder 3"/>
          <p:cNvSpPr>
            <a:spLocks noGrp="1"/>
          </p:cNvSpPr>
          <p:nvPr>
            <p:ph type="sldNum" sz="quarter" idx="10"/>
          </p:nvPr>
        </p:nvSpPr>
        <p:spPr/>
        <p:txBody>
          <a:bodyPr/>
          <a:lstStyle/>
          <a:p>
            <a:fld id="{D856A8FE-2413-4B70-BFF0-42F6B470DF76}" type="slidenum">
              <a:rPr lang="en-US" smtClean="0"/>
              <a:t>10</a:t>
            </a:fld>
            <a:endParaRPr lang="en-US"/>
          </a:p>
        </p:txBody>
      </p:sp>
    </p:spTree>
    <p:extLst>
      <p:ext uri="{BB962C8B-B14F-4D97-AF65-F5344CB8AC3E}">
        <p14:creationId xmlns:p14="http://schemas.microsoft.com/office/powerpoint/2010/main" val="1208079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8015E8-216C-4154-B562-DB8F13DDECC2}" type="datetimeFigureOut">
              <a:rPr lang="en-US" smtClean="0"/>
              <a:t>11/16/2012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A4936-9282-43D4-9F71-8FD130DFA6E9}" type="slidenum">
              <a:rPr lang="en-US" smtClean="0"/>
              <a:t>‹#›</a:t>
            </a:fld>
            <a:endParaRPr lang="en-US"/>
          </a:p>
        </p:txBody>
      </p:sp>
    </p:spTree>
    <p:extLst>
      <p:ext uri="{BB962C8B-B14F-4D97-AF65-F5344CB8AC3E}">
        <p14:creationId xmlns:p14="http://schemas.microsoft.com/office/powerpoint/2010/main" val="1277616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8015E8-216C-4154-B562-DB8F13DDECC2}" type="datetimeFigureOut">
              <a:rPr lang="en-US" smtClean="0"/>
              <a:t>11/16/2012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A4936-9282-43D4-9F71-8FD130DFA6E9}" type="slidenum">
              <a:rPr lang="en-US" smtClean="0"/>
              <a:t>‹#›</a:t>
            </a:fld>
            <a:endParaRPr lang="en-US"/>
          </a:p>
        </p:txBody>
      </p:sp>
    </p:spTree>
    <p:extLst>
      <p:ext uri="{BB962C8B-B14F-4D97-AF65-F5344CB8AC3E}">
        <p14:creationId xmlns:p14="http://schemas.microsoft.com/office/powerpoint/2010/main" val="1691657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8015E8-216C-4154-B562-DB8F13DDECC2}" type="datetimeFigureOut">
              <a:rPr lang="en-US" smtClean="0"/>
              <a:t>11/16/2012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A4936-9282-43D4-9F71-8FD130DFA6E9}" type="slidenum">
              <a:rPr lang="en-US" smtClean="0"/>
              <a:t>‹#›</a:t>
            </a:fld>
            <a:endParaRPr lang="en-US"/>
          </a:p>
        </p:txBody>
      </p:sp>
    </p:spTree>
    <p:extLst>
      <p:ext uri="{BB962C8B-B14F-4D97-AF65-F5344CB8AC3E}">
        <p14:creationId xmlns:p14="http://schemas.microsoft.com/office/powerpoint/2010/main" val="1071441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8015E8-216C-4154-B562-DB8F13DDECC2}" type="datetimeFigureOut">
              <a:rPr lang="en-US" smtClean="0"/>
              <a:t>11/16/2012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A4936-9282-43D4-9F71-8FD130DFA6E9}" type="slidenum">
              <a:rPr lang="en-US" smtClean="0"/>
              <a:t>‹#›</a:t>
            </a:fld>
            <a:endParaRPr lang="en-US"/>
          </a:p>
        </p:txBody>
      </p:sp>
    </p:spTree>
    <p:extLst>
      <p:ext uri="{BB962C8B-B14F-4D97-AF65-F5344CB8AC3E}">
        <p14:creationId xmlns:p14="http://schemas.microsoft.com/office/powerpoint/2010/main" val="1346025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8015E8-216C-4154-B562-DB8F13DDECC2}" type="datetimeFigureOut">
              <a:rPr lang="en-US" smtClean="0"/>
              <a:t>11/16/2012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A4936-9282-43D4-9F71-8FD130DFA6E9}" type="slidenum">
              <a:rPr lang="en-US" smtClean="0"/>
              <a:t>‹#›</a:t>
            </a:fld>
            <a:endParaRPr lang="en-US"/>
          </a:p>
        </p:txBody>
      </p:sp>
    </p:spTree>
    <p:extLst>
      <p:ext uri="{BB962C8B-B14F-4D97-AF65-F5344CB8AC3E}">
        <p14:creationId xmlns:p14="http://schemas.microsoft.com/office/powerpoint/2010/main" val="768685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8015E8-216C-4154-B562-DB8F13DDECC2}" type="datetimeFigureOut">
              <a:rPr lang="en-US" smtClean="0"/>
              <a:t>11/16/2012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A4936-9282-43D4-9F71-8FD130DFA6E9}" type="slidenum">
              <a:rPr lang="en-US" smtClean="0"/>
              <a:t>‹#›</a:t>
            </a:fld>
            <a:endParaRPr lang="en-US"/>
          </a:p>
        </p:txBody>
      </p:sp>
    </p:spTree>
    <p:extLst>
      <p:ext uri="{BB962C8B-B14F-4D97-AF65-F5344CB8AC3E}">
        <p14:creationId xmlns:p14="http://schemas.microsoft.com/office/powerpoint/2010/main" val="3575492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8015E8-216C-4154-B562-DB8F13DDECC2}" type="datetimeFigureOut">
              <a:rPr lang="en-US" smtClean="0"/>
              <a:t>11/16/2012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CA4936-9282-43D4-9F71-8FD130DFA6E9}" type="slidenum">
              <a:rPr lang="en-US" smtClean="0"/>
              <a:t>‹#›</a:t>
            </a:fld>
            <a:endParaRPr lang="en-US"/>
          </a:p>
        </p:txBody>
      </p:sp>
    </p:spTree>
    <p:extLst>
      <p:ext uri="{BB962C8B-B14F-4D97-AF65-F5344CB8AC3E}">
        <p14:creationId xmlns:p14="http://schemas.microsoft.com/office/powerpoint/2010/main" val="3533537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8015E8-216C-4154-B562-DB8F13DDECC2}" type="datetimeFigureOut">
              <a:rPr lang="en-US" smtClean="0"/>
              <a:t>11/16/2012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CA4936-9282-43D4-9F71-8FD130DFA6E9}" type="slidenum">
              <a:rPr lang="en-US" smtClean="0"/>
              <a:t>‹#›</a:t>
            </a:fld>
            <a:endParaRPr lang="en-US"/>
          </a:p>
        </p:txBody>
      </p:sp>
    </p:spTree>
    <p:extLst>
      <p:ext uri="{BB962C8B-B14F-4D97-AF65-F5344CB8AC3E}">
        <p14:creationId xmlns:p14="http://schemas.microsoft.com/office/powerpoint/2010/main" val="4261755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8015E8-216C-4154-B562-DB8F13DDECC2}" type="datetimeFigureOut">
              <a:rPr lang="en-US" smtClean="0"/>
              <a:t>11/16/2012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CA4936-9282-43D4-9F71-8FD130DFA6E9}" type="slidenum">
              <a:rPr lang="en-US" smtClean="0"/>
              <a:t>‹#›</a:t>
            </a:fld>
            <a:endParaRPr lang="en-US"/>
          </a:p>
        </p:txBody>
      </p:sp>
    </p:spTree>
    <p:extLst>
      <p:ext uri="{BB962C8B-B14F-4D97-AF65-F5344CB8AC3E}">
        <p14:creationId xmlns:p14="http://schemas.microsoft.com/office/powerpoint/2010/main" val="542847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8015E8-216C-4154-B562-DB8F13DDECC2}" type="datetimeFigureOut">
              <a:rPr lang="en-US" smtClean="0"/>
              <a:t>11/16/2012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A4936-9282-43D4-9F71-8FD130DFA6E9}" type="slidenum">
              <a:rPr lang="en-US" smtClean="0"/>
              <a:t>‹#›</a:t>
            </a:fld>
            <a:endParaRPr lang="en-US"/>
          </a:p>
        </p:txBody>
      </p:sp>
    </p:spTree>
    <p:extLst>
      <p:ext uri="{BB962C8B-B14F-4D97-AF65-F5344CB8AC3E}">
        <p14:creationId xmlns:p14="http://schemas.microsoft.com/office/powerpoint/2010/main" val="3295316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8015E8-216C-4154-B562-DB8F13DDECC2}" type="datetimeFigureOut">
              <a:rPr lang="en-US" smtClean="0"/>
              <a:t>11/16/2012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A4936-9282-43D4-9F71-8FD130DFA6E9}" type="slidenum">
              <a:rPr lang="en-US" smtClean="0"/>
              <a:t>‹#›</a:t>
            </a:fld>
            <a:endParaRPr lang="en-US"/>
          </a:p>
        </p:txBody>
      </p:sp>
    </p:spTree>
    <p:extLst>
      <p:ext uri="{BB962C8B-B14F-4D97-AF65-F5344CB8AC3E}">
        <p14:creationId xmlns:p14="http://schemas.microsoft.com/office/powerpoint/2010/main" val="1766795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8015E8-216C-4154-B562-DB8F13DDECC2}" type="datetimeFigureOut">
              <a:rPr lang="en-US" smtClean="0"/>
              <a:t>11/16/2012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CA4936-9282-43D4-9F71-8FD130DFA6E9}" type="slidenum">
              <a:rPr lang="en-US" smtClean="0"/>
              <a:t>‹#›</a:t>
            </a:fld>
            <a:endParaRPr lang="en-US"/>
          </a:p>
        </p:txBody>
      </p:sp>
    </p:spTree>
    <p:extLst>
      <p:ext uri="{BB962C8B-B14F-4D97-AF65-F5344CB8AC3E}">
        <p14:creationId xmlns:p14="http://schemas.microsoft.com/office/powerpoint/2010/main" val="10205237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dirty="0" smtClean="0"/>
              <a:t>The Choices We Make: Upping the Ante, or It’s Hard to See Racism When You’re White</a:t>
            </a:r>
            <a:endParaRPr lang="en-US" sz="3200" dirty="0"/>
          </a:p>
        </p:txBody>
      </p:sp>
      <p:sp>
        <p:nvSpPr>
          <p:cNvPr id="3" name="Subtitle 2"/>
          <p:cNvSpPr>
            <a:spLocks noGrp="1"/>
          </p:cNvSpPr>
          <p:nvPr>
            <p:ph type="subTitle" idx="1"/>
          </p:nvPr>
        </p:nvSpPr>
        <p:spPr/>
        <p:txBody>
          <a:bodyPr>
            <a:normAutofit fontScale="62500" lnSpcReduction="20000"/>
          </a:bodyPr>
          <a:lstStyle/>
          <a:p>
            <a:r>
              <a:rPr lang="en-US" sz="2400" b="1" dirty="0" smtClean="0"/>
              <a:t>Presented by Steven E. Mayer, Ph.D.</a:t>
            </a:r>
          </a:p>
          <a:p>
            <a:r>
              <a:rPr lang="en-US" sz="2400" b="1" dirty="0" smtClean="0"/>
              <a:t>Effective Communities Project</a:t>
            </a:r>
          </a:p>
          <a:p>
            <a:endParaRPr lang="en-US" sz="2400" b="1" dirty="0" smtClean="0"/>
          </a:p>
          <a:p>
            <a:r>
              <a:rPr lang="en-US" sz="2400" b="1" dirty="0" smtClean="0"/>
              <a:t>Moderated by Ricardo Millett, Ph.D.</a:t>
            </a:r>
          </a:p>
          <a:p>
            <a:r>
              <a:rPr lang="en-US" sz="2400" b="1" dirty="0" smtClean="0"/>
              <a:t>Millett and Associates</a:t>
            </a:r>
          </a:p>
          <a:p>
            <a:endParaRPr lang="en-US" sz="2400" b="1" dirty="0" smtClean="0"/>
          </a:p>
          <a:p>
            <a:r>
              <a:rPr lang="en-US" sz="1800" b="1" dirty="0" smtClean="0"/>
              <a:t>Presented at AEA 2012</a:t>
            </a:r>
          </a:p>
          <a:p>
            <a:r>
              <a:rPr lang="en-US" sz="1800" b="1" dirty="0" smtClean="0"/>
              <a:t>Minneapolis</a:t>
            </a:r>
            <a:endParaRPr lang="en-US" sz="1800" b="1" dirty="0"/>
          </a:p>
        </p:txBody>
      </p:sp>
    </p:spTree>
    <p:extLst>
      <p:ext uri="{BB962C8B-B14F-4D97-AF65-F5344CB8AC3E}">
        <p14:creationId xmlns:p14="http://schemas.microsoft.com/office/powerpoint/2010/main" val="42836565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33400"/>
            <a:ext cx="5410199" cy="5410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57257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Thesis #2</a:t>
            </a:r>
            <a:endParaRPr lang="en-US" dirty="0"/>
          </a:p>
        </p:txBody>
      </p:sp>
      <p:sp>
        <p:nvSpPr>
          <p:cNvPr id="3" name="Content Placeholder 2"/>
          <p:cNvSpPr>
            <a:spLocks noGrp="1"/>
          </p:cNvSpPr>
          <p:nvPr>
            <p:ph sz="half" idx="1"/>
          </p:nvPr>
        </p:nvSpPr>
        <p:spPr/>
        <p:txBody>
          <a:bodyPr/>
          <a:lstStyle/>
          <a:p>
            <a:r>
              <a:rPr lang="en-US" dirty="0"/>
              <a:t>The field of evaluation limits its usefulness with the choices it encourages among its practitioners</a:t>
            </a:r>
            <a:r>
              <a:rPr lang="en-US" dirty="0" smtClean="0"/>
              <a:t>.</a:t>
            </a:r>
          </a:p>
        </p:txBody>
      </p:sp>
      <p:sp>
        <p:nvSpPr>
          <p:cNvPr id="6" name="Content Placeholder 5"/>
          <p:cNvSpPr>
            <a:spLocks noGrp="1"/>
          </p:cNvSpPr>
          <p:nvPr>
            <p:ph sz="half" idx="2"/>
          </p:nvPr>
        </p:nvSpPr>
        <p:spPr/>
        <p:txBody>
          <a:bodyPr/>
          <a:lstStyle/>
          <a:p>
            <a:r>
              <a:rPr lang="en-US" dirty="0" smtClean="0"/>
              <a:t>Evaluation can play a more useful role in advancing change</a:t>
            </a:r>
            <a:endParaRPr lang="en-US" dirty="0"/>
          </a:p>
        </p:txBody>
      </p:sp>
    </p:spTree>
    <p:extLst>
      <p:ext uri="{BB962C8B-B14F-4D97-AF65-F5344CB8AC3E}">
        <p14:creationId xmlns:p14="http://schemas.microsoft.com/office/powerpoint/2010/main" val="4337863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Thousands of studies…</a:t>
            </a:r>
            <a:endParaRPr lang="en-US" dirty="0"/>
          </a:p>
        </p:txBody>
      </p:sp>
      <p:sp>
        <p:nvSpPr>
          <p:cNvPr id="6" name="Content Placeholder 5"/>
          <p:cNvSpPr>
            <a:spLocks noGrp="1"/>
          </p:cNvSpPr>
          <p:nvPr>
            <p:ph sz="half" idx="1"/>
          </p:nvPr>
        </p:nvSpPr>
        <p:spPr>
          <a:xfrm>
            <a:off x="457200" y="1600200"/>
            <a:ext cx="3581400" cy="4525963"/>
          </a:xfrm>
        </p:spPr>
        <p:txBody>
          <a:bodyPr/>
          <a:lstStyle/>
          <a:p>
            <a:r>
              <a:rPr lang="en-US" dirty="0" smtClean="0"/>
              <a:t>Tobacco</a:t>
            </a:r>
          </a:p>
          <a:p>
            <a:endParaRPr lang="en-US" dirty="0"/>
          </a:p>
          <a:p>
            <a:r>
              <a:rPr lang="en-US" dirty="0" smtClean="0"/>
              <a:t>Is it harmful?  Under what circumstances?  What can be done?	</a:t>
            </a:r>
            <a:endParaRPr lang="en-US" dirty="0"/>
          </a:p>
        </p:txBody>
      </p:sp>
      <p:sp>
        <p:nvSpPr>
          <p:cNvPr id="7" name="Content Placeholder 6"/>
          <p:cNvSpPr>
            <a:spLocks noGrp="1"/>
          </p:cNvSpPr>
          <p:nvPr>
            <p:ph sz="half" idx="2"/>
          </p:nvPr>
        </p:nvSpPr>
        <p:spPr>
          <a:xfrm>
            <a:off x="5181600" y="1600200"/>
            <a:ext cx="3505200" cy="4525963"/>
          </a:xfrm>
        </p:spPr>
        <p:txBody>
          <a:bodyPr/>
          <a:lstStyle/>
          <a:p>
            <a:r>
              <a:rPr lang="en-US" dirty="0" smtClean="0"/>
              <a:t>School systems, job markets, </a:t>
            </a:r>
            <a:r>
              <a:rPr lang="en-US" dirty="0" err="1" smtClean="0"/>
              <a:t>etc</a:t>
            </a:r>
            <a:endParaRPr lang="en-US" dirty="0" smtClean="0"/>
          </a:p>
          <a:p>
            <a:endParaRPr lang="en-US" dirty="0"/>
          </a:p>
          <a:p>
            <a:r>
              <a:rPr lang="en-US" dirty="0" smtClean="0"/>
              <a:t>Are they harmful?  Under what circumstances?  What can be done?</a:t>
            </a:r>
          </a:p>
          <a:p>
            <a:pPr marL="0" indent="0">
              <a:buNone/>
            </a:pPr>
            <a:endParaRPr lang="en-US" dirty="0"/>
          </a:p>
        </p:txBody>
      </p:sp>
    </p:spTree>
    <p:extLst>
      <p:ext uri="{BB962C8B-B14F-4D97-AF65-F5344CB8AC3E}">
        <p14:creationId xmlns:p14="http://schemas.microsoft.com/office/powerpoint/2010/main" val="14894487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The long slow road of science</a:t>
            </a:r>
            <a:br>
              <a:rPr lang="en-US" dirty="0" smtClean="0"/>
            </a:br>
            <a:endParaRPr lang="en-US" dirty="0"/>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p:txBody>
          <a:bodyPr/>
          <a:lstStyle/>
          <a:p>
            <a:endParaRPr lang="en-US"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981200"/>
            <a:ext cx="3448050" cy="33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600201"/>
            <a:ext cx="1510270" cy="2285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1671637"/>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3520" y="4114800"/>
            <a:ext cx="174728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0800" y="4491037"/>
            <a:ext cx="2420639" cy="16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1122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n-US" dirty="0" smtClean="0"/>
              <a:t>“Partisan?”</a:t>
            </a:r>
            <a:endParaRPr lang="en-US"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414458"/>
            <a:ext cx="19812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1549171"/>
            <a:ext cx="2093730" cy="169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68194" y="3786828"/>
            <a:ext cx="3581400" cy="2522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635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OK, </a:t>
            </a:r>
            <a:r>
              <a:rPr lang="en-US" i="1" dirty="0" smtClean="0"/>
              <a:t>How</a:t>
            </a:r>
            <a:r>
              <a:rPr lang="en-US" dirty="0" smtClean="0"/>
              <a:t> to be more useful</a:t>
            </a:r>
            <a:endParaRPr lang="en-US" dirty="0"/>
          </a:p>
        </p:txBody>
      </p:sp>
      <p:sp>
        <p:nvSpPr>
          <p:cNvPr id="6" name="Content Placeholder 5"/>
          <p:cNvSpPr>
            <a:spLocks noGrp="1"/>
          </p:cNvSpPr>
          <p:nvPr>
            <p:ph idx="1"/>
          </p:nvPr>
        </p:nvSpPr>
        <p:spPr/>
        <p:txBody>
          <a:bodyPr>
            <a:normAutofit/>
          </a:bodyPr>
          <a:lstStyle/>
          <a:p>
            <a:pPr marL="0" indent="0">
              <a:buNone/>
            </a:pPr>
            <a:endParaRPr lang="en-US" dirty="0" smtClean="0"/>
          </a:p>
          <a:p>
            <a:pPr marL="0" indent="0">
              <a:buNone/>
            </a:pPr>
            <a:r>
              <a:rPr lang="en-US" dirty="0" smtClean="0"/>
              <a:t>First, two criticisms…</a:t>
            </a:r>
          </a:p>
          <a:p>
            <a:pPr lvl="1"/>
            <a:r>
              <a:rPr lang="en-US" dirty="0" smtClean="0"/>
              <a:t>Aren’t there limits to evaluation?</a:t>
            </a:r>
          </a:p>
          <a:p>
            <a:pPr lvl="2"/>
            <a:r>
              <a:rPr lang="en-US" dirty="0" smtClean="0"/>
              <a:t>Times change...</a:t>
            </a:r>
          </a:p>
          <a:p>
            <a:pPr marL="457200" lvl="1" indent="0">
              <a:buNone/>
            </a:pPr>
            <a:endParaRPr lang="en-US" dirty="0" smtClean="0"/>
          </a:p>
          <a:p>
            <a:pPr lvl="1"/>
            <a:r>
              <a:rPr lang="en-US" dirty="0" smtClean="0"/>
              <a:t>Won’t we sacrifice rigor? </a:t>
            </a:r>
          </a:p>
          <a:p>
            <a:pPr lvl="2"/>
            <a:r>
              <a:rPr lang="en-US" dirty="0" smtClean="0"/>
              <a:t>Become more skillful in designing evaluations to be more responsive to opportunities. </a:t>
            </a:r>
          </a:p>
          <a:p>
            <a:pPr marL="0" indent="0">
              <a:buNone/>
            </a:pPr>
            <a:endParaRPr lang="en-US" dirty="0" smtClean="0"/>
          </a:p>
        </p:txBody>
      </p:sp>
    </p:spTree>
    <p:extLst>
      <p:ext uri="{BB962C8B-B14F-4D97-AF65-F5344CB8AC3E}">
        <p14:creationId xmlns:p14="http://schemas.microsoft.com/office/powerpoint/2010/main" val="13934157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proposals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endParaRPr lang="en-US" dirty="0" smtClean="0"/>
          </a:p>
          <a:p>
            <a:pPr marL="514350" indent="-514350">
              <a:buFont typeface="+mj-lt"/>
              <a:buAutoNum type="arabicPeriod"/>
            </a:pPr>
            <a:r>
              <a:rPr lang="en-US" dirty="0" smtClean="0"/>
              <a:t>More </a:t>
            </a:r>
            <a:r>
              <a:rPr lang="en-US" dirty="0"/>
              <a:t>thoroughly informed consultation</a:t>
            </a:r>
          </a:p>
          <a:p>
            <a:pPr marL="514350" indent="-514350">
              <a:buFont typeface="+mj-lt"/>
              <a:buAutoNum type="arabicPeriod"/>
            </a:pPr>
            <a:r>
              <a:rPr lang="en-US" dirty="0"/>
              <a:t>More meaningful choice of measures</a:t>
            </a:r>
          </a:p>
          <a:p>
            <a:pPr marL="514350" indent="-514350">
              <a:buFont typeface="+mj-lt"/>
              <a:buAutoNum type="arabicPeriod"/>
            </a:pPr>
            <a:r>
              <a:rPr lang="en-US" dirty="0"/>
              <a:t>More forceful recommendations</a:t>
            </a:r>
          </a:p>
          <a:p>
            <a:endParaRPr lang="en-US" dirty="0"/>
          </a:p>
        </p:txBody>
      </p:sp>
    </p:spTree>
    <p:extLst>
      <p:ext uri="{BB962C8B-B14F-4D97-AF65-F5344CB8AC3E}">
        <p14:creationId xmlns:p14="http://schemas.microsoft.com/office/powerpoint/2010/main" val="30754269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Informed consultation</a:t>
            </a:r>
            <a:br>
              <a:rPr lang="en-US" dirty="0" smtClean="0"/>
            </a:br>
            <a:endParaRPr lang="en-US" dirty="0"/>
          </a:p>
        </p:txBody>
      </p:sp>
      <p:pic>
        <p:nvPicPr>
          <p:cNvPr id="1026"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601817" y="2457931"/>
            <a:ext cx="3749365" cy="281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sz="half" idx="2"/>
          </p:nvPr>
        </p:nvSpPr>
        <p:spPr/>
        <p:txBody>
          <a:bodyPr/>
          <a:lstStyle/>
          <a:p>
            <a:r>
              <a:rPr lang="en-US" dirty="0" smtClean="0"/>
              <a:t>What’s at stake?</a:t>
            </a:r>
          </a:p>
          <a:p>
            <a:endParaRPr lang="en-US" dirty="0"/>
          </a:p>
          <a:p>
            <a:r>
              <a:rPr lang="en-US" dirty="0" smtClean="0"/>
              <a:t>Implications of methods and findings?</a:t>
            </a:r>
          </a:p>
          <a:p>
            <a:endParaRPr lang="en-US" dirty="0"/>
          </a:p>
          <a:p>
            <a:r>
              <a:rPr lang="en-US" dirty="0" smtClean="0"/>
              <a:t>What roles support upgrades? </a:t>
            </a:r>
          </a:p>
          <a:p>
            <a:pPr marL="0" indent="0">
              <a:buNone/>
            </a:pPr>
            <a:endParaRPr lang="en-US" dirty="0"/>
          </a:p>
        </p:txBody>
      </p:sp>
    </p:spTree>
    <p:extLst>
      <p:ext uri="{BB962C8B-B14F-4D97-AF65-F5344CB8AC3E}">
        <p14:creationId xmlns:p14="http://schemas.microsoft.com/office/powerpoint/2010/main" val="29673723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Meaningful measures</a:t>
            </a:r>
            <a:br>
              <a:rPr lang="en-US" dirty="0" smtClean="0"/>
            </a:br>
            <a:endParaRPr lang="en-US" dirty="0"/>
          </a:p>
        </p:txBody>
      </p:sp>
      <p:pic>
        <p:nvPicPr>
          <p:cNvPr id="2050" name="Picture 2" descr="C:\Users\BigSteve\Pictures\CPREAS.JustPhilanthropy\Blog images\Bottom-Line.jpg"/>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tretch>
            <a:fillRect/>
          </a:stretch>
        </p:blipFill>
        <p:spPr bwMode="auto">
          <a:xfrm>
            <a:off x="457200" y="2348337"/>
            <a:ext cx="4038600" cy="302968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half" idx="2"/>
          </p:nvPr>
        </p:nvSpPr>
        <p:spPr/>
        <p:txBody>
          <a:bodyPr/>
          <a:lstStyle/>
          <a:p>
            <a:endParaRPr lang="en-US" dirty="0" smtClean="0"/>
          </a:p>
          <a:p>
            <a:r>
              <a:rPr lang="en-US" dirty="0"/>
              <a:t>Legitimize purpose and progress </a:t>
            </a:r>
            <a:endParaRPr lang="en-US" dirty="0" smtClean="0"/>
          </a:p>
          <a:p>
            <a:pPr marL="0" indent="0">
              <a:buNone/>
            </a:pPr>
            <a:endParaRPr lang="en-US" dirty="0"/>
          </a:p>
          <a:p>
            <a:r>
              <a:rPr lang="en-US" dirty="0" smtClean="0"/>
              <a:t>Informs multiple interests </a:t>
            </a:r>
          </a:p>
          <a:p>
            <a:endParaRPr lang="en-US" dirty="0"/>
          </a:p>
          <a:p>
            <a:r>
              <a:rPr lang="en-US" dirty="0" smtClean="0"/>
              <a:t>Inform action</a:t>
            </a:r>
            <a:endParaRPr lang="en-US" dirty="0"/>
          </a:p>
        </p:txBody>
      </p:sp>
    </p:spTree>
    <p:extLst>
      <p:ext uri="{BB962C8B-B14F-4D97-AF65-F5344CB8AC3E}">
        <p14:creationId xmlns:p14="http://schemas.microsoft.com/office/powerpoint/2010/main" val="41839687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Recommendations</a:t>
            </a:r>
            <a:br>
              <a:rPr lang="en-US" dirty="0" smtClean="0"/>
            </a:br>
            <a:r>
              <a:rPr lang="en-US" dirty="0" smtClean="0"/>
              <a:t> for internal consumption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Recos </a:t>
            </a:r>
            <a:r>
              <a:rPr lang="en-US" dirty="0"/>
              <a:t>that support organizational learning and development</a:t>
            </a:r>
            <a:r>
              <a:rPr lang="en-US" dirty="0" smtClean="0"/>
              <a:t>.</a:t>
            </a:r>
          </a:p>
          <a:p>
            <a:pPr marL="0" indent="0">
              <a:buNone/>
            </a:pPr>
            <a:r>
              <a:rPr lang="en-US" dirty="0" smtClean="0"/>
              <a:t> </a:t>
            </a:r>
            <a:endParaRPr lang="en-US" dirty="0"/>
          </a:p>
          <a:p>
            <a:r>
              <a:rPr lang="en-US" dirty="0" smtClean="0"/>
              <a:t>Recos that </a:t>
            </a:r>
            <a:r>
              <a:rPr lang="en-US" dirty="0"/>
              <a:t>support </a:t>
            </a:r>
            <a:r>
              <a:rPr lang="en-US" dirty="0" smtClean="0"/>
              <a:t>upgrades to the organization’s approach to the problem and its management and governance.</a:t>
            </a:r>
          </a:p>
          <a:p>
            <a:pPr marL="0" indent="0">
              <a:buNone/>
            </a:pPr>
            <a:r>
              <a:rPr lang="en-US" dirty="0" smtClean="0"/>
              <a:t> </a:t>
            </a:r>
          </a:p>
          <a:p>
            <a:r>
              <a:rPr lang="en-US" dirty="0" smtClean="0"/>
              <a:t>Recos that strengthen the organization’s case for access to resources.  </a:t>
            </a:r>
          </a:p>
          <a:p>
            <a:endParaRPr lang="en-US" dirty="0" smtClean="0"/>
          </a:p>
          <a:p>
            <a:endParaRPr lang="en-US" dirty="0"/>
          </a:p>
        </p:txBody>
      </p:sp>
    </p:spTree>
    <p:extLst>
      <p:ext uri="{BB962C8B-B14F-4D97-AF65-F5344CB8AC3E}">
        <p14:creationId xmlns:p14="http://schemas.microsoft.com/office/powerpoint/2010/main" val="25309387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Big Discussion Questions</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1.  What do you (in the audience) think of a more partisan role for evaluation in the challenge to improve conditions in society? Would you embrace it or oppose it?</a:t>
            </a:r>
          </a:p>
          <a:p>
            <a:pPr marL="514350" indent="-514350">
              <a:buAutoNum type="arabicPeriod"/>
            </a:pPr>
            <a:endParaRPr lang="en-US" dirty="0" smtClean="0"/>
          </a:p>
          <a:p>
            <a:pPr marL="0" indent="0">
              <a:buNone/>
            </a:pPr>
            <a:r>
              <a:rPr lang="en-US" dirty="0" smtClean="0"/>
              <a:t> 2. Should considerations of racial or any other ‘injustice’ influence your approach to practice? Why or Why not?</a:t>
            </a:r>
          </a:p>
          <a:p>
            <a:pPr marL="0" indent="0">
              <a:buNone/>
            </a:pPr>
            <a:endParaRPr lang="en-US" dirty="0" smtClean="0"/>
          </a:p>
          <a:p>
            <a:pPr marL="0" indent="0">
              <a:buNone/>
            </a:pPr>
            <a:r>
              <a:rPr lang="en-US" dirty="0" smtClean="0"/>
              <a:t> 3. What experiences have you (in the audience) had in pursuing more far-reaching recommendations, such as in the realm of policy?</a:t>
            </a:r>
          </a:p>
          <a:p>
            <a:pPr marL="0" indent="0">
              <a:buNone/>
            </a:pPr>
            <a:endParaRPr lang="en-US" dirty="0" smtClean="0"/>
          </a:p>
          <a:p>
            <a:pPr marL="0" indent="0">
              <a:buNone/>
            </a:pPr>
            <a:r>
              <a:rPr lang="en-US" dirty="0" smtClean="0"/>
              <a:t>4. What ethical principles govern the choices you make in your professional practice and how do they align with </a:t>
            </a:r>
            <a:r>
              <a:rPr lang="en-US" dirty="0" err="1" smtClean="0"/>
              <a:t>AEA’s</a:t>
            </a:r>
            <a:r>
              <a:rPr lang="en-US" dirty="0" smtClean="0"/>
              <a:t>? </a:t>
            </a:r>
          </a:p>
          <a:p>
            <a:endParaRPr lang="en-US" dirty="0"/>
          </a:p>
        </p:txBody>
      </p:sp>
    </p:spTree>
    <p:extLst>
      <p:ext uri="{BB962C8B-B14F-4D97-AF65-F5344CB8AC3E}">
        <p14:creationId xmlns:p14="http://schemas.microsoft.com/office/powerpoint/2010/main" val="35878353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Recommendations</a:t>
            </a:r>
            <a:br>
              <a:rPr lang="en-US" dirty="0" smtClean="0"/>
            </a:br>
            <a:r>
              <a:rPr lang="en-US" dirty="0" smtClean="0"/>
              <a:t>for external consumption</a:t>
            </a:r>
            <a:endParaRPr lang="en-US" dirty="0"/>
          </a:p>
        </p:txBody>
      </p:sp>
      <p:sp>
        <p:nvSpPr>
          <p:cNvPr id="3" name="Content Placeholder 2"/>
          <p:cNvSpPr>
            <a:spLocks noGrp="1"/>
          </p:cNvSpPr>
          <p:nvPr>
            <p:ph idx="1"/>
          </p:nvPr>
        </p:nvSpPr>
        <p:spPr/>
        <p:txBody>
          <a:bodyPr>
            <a:normAutofit fontScale="92500" lnSpcReduction="20000"/>
          </a:bodyPr>
          <a:lstStyle/>
          <a:p>
            <a:endParaRPr lang="en-US" dirty="0" smtClean="0"/>
          </a:p>
          <a:p>
            <a:r>
              <a:rPr lang="en-US" dirty="0" err="1" smtClean="0"/>
              <a:t>Recos</a:t>
            </a:r>
            <a:r>
              <a:rPr lang="en-US" dirty="0" smtClean="0"/>
              <a:t> </a:t>
            </a:r>
            <a:r>
              <a:rPr lang="en-US" dirty="0"/>
              <a:t>that support </a:t>
            </a:r>
            <a:r>
              <a:rPr lang="en-US" dirty="0" smtClean="0"/>
              <a:t>networks </a:t>
            </a:r>
            <a:r>
              <a:rPr lang="en-US" dirty="0"/>
              <a:t>that provide momentum and people power to adoption of good ideas</a:t>
            </a:r>
            <a:r>
              <a:rPr lang="en-US" dirty="0" smtClean="0"/>
              <a:t>.</a:t>
            </a:r>
          </a:p>
          <a:p>
            <a:pPr marL="0" indent="0">
              <a:buNone/>
            </a:pPr>
            <a:endParaRPr lang="en-US" dirty="0"/>
          </a:p>
          <a:p>
            <a:r>
              <a:rPr lang="en-US" dirty="0" err="1" smtClean="0"/>
              <a:t>Recos</a:t>
            </a:r>
            <a:r>
              <a:rPr lang="en-US" dirty="0" smtClean="0"/>
              <a:t> </a:t>
            </a:r>
            <a:r>
              <a:rPr lang="en-US" dirty="0"/>
              <a:t>that focus on societal levers of </a:t>
            </a:r>
            <a:r>
              <a:rPr lang="en-US" dirty="0" smtClean="0"/>
              <a:t>change – improvements </a:t>
            </a:r>
            <a:r>
              <a:rPr lang="en-US" dirty="0"/>
              <a:t>to </a:t>
            </a:r>
            <a:r>
              <a:rPr lang="en-US" dirty="0" smtClean="0"/>
              <a:t>public and  private </a:t>
            </a:r>
            <a:r>
              <a:rPr lang="en-US" dirty="0"/>
              <a:t>sector </a:t>
            </a:r>
            <a:r>
              <a:rPr lang="en-US" dirty="0" smtClean="0"/>
              <a:t>policies.</a:t>
            </a:r>
          </a:p>
          <a:p>
            <a:pPr marL="0" indent="0">
              <a:buNone/>
            </a:pPr>
            <a:endParaRPr lang="en-US" dirty="0" smtClean="0"/>
          </a:p>
          <a:p>
            <a:r>
              <a:rPr lang="en-US" dirty="0" err="1" smtClean="0"/>
              <a:t>Recos</a:t>
            </a:r>
            <a:r>
              <a:rPr lang="en-US" dirty="0" smtClean="0"/>
              <a:t> that fast-track the search for solutions. </a:t>
            </a:r>
            <a:endParaRPr lang="en-US" dirty="0"/>
          </a:p>
          <a:p>
            <a:endParaRPr lang="en-US" dirty="0" smtClean="0"/>
          </a:p>
          <a:p>
            <a:endParaRPr lang="en-US" dirty="0"/>
          </a:p>
        </p:txBody>
      </p:sp>
    </p:spTree>
    <p:extLst>
      <p:ext uri="{BB962C8B-B14F-4D97-AF65-F5344CB8AC3E}">
        <p14:creationId xmlns:p14="http://schemas.microsoft.com/office/powerpoint/2010/main" val="17805326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000250"/>
            <a:ext cx="38100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94168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Big Discussion Questions</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1.  What do you (in the audience) think of a more partisan role for evaluation in the challenge to improve conditions in society? Would you embrace it or oppose it?</a:t>
            </a:r>
          </a:p>
          <a:p>
            <a:pPr marL="514350" indent="-514350">
              <a:buAutoNum type="arabicPeriod"/>
            </a:pPr>
            <a:endParaRPr lang="en-US" dirty="0" smtClean="0"/>
          </a:p>
          <a:p>
            <a:pPr marL="0" indent="0">
              <a:buNone/>
            </a:pPr>
            <a:r>
              <a:rPr lang="en-US" dirty="0" smtClean="0"/>
              <a:t> 2. Should considerations of racial or any other ‘injustice’ influence your approach to practice? Why or Why not?</a:t>
            </a:r>
          </a:p>
          <a:p>
            <a:pPr marL="0" indent="0">
              <a:buNone/>
            </a:pPr>
            <a:endParaRPr lang="en-US" dirty="0" smtClean="0"/>
          </a:p>
          <a:p>
            <a:pPr marL="0" indent="0">
              <a:buNone/>
            </a:pPr>
            <a:r>
              <a:rPr lang="en-US" dirty="0" smtClean="0"/>
              <a:t> 3. What experiences have you (in the audience) had in pursuing more far-reaching recommendations, such as in the realm of policy?</a:t>
            </a:r>
          </a:p>
          <a:p>
            <a:pPr marL="0" indent="0">
              <a:buNone/>
            </a:pPr>
            <a:endParaRPr lang="en-US" dirty="0" smtClean="0"/>
          </a:p>
          <a:p>
            <a:pPr marL="0" indent="0">
              <a:buNone/>
            </a:pPr>
            <a:r>
              <a:rPr lang="en-US" dirty="0" smtClean="0"/>
              <a:t>4. What ethical principles govern the choices you make in your professional practice and how do they align with </a:t>
            </a:r>
            <a:r>
              <a:rPr lang="en-US" dirty="0" err="1" smtClean="0"/>
              <a:t>AEA’s</a:t>
            </a:r>
            <a:r>
              <a:rPr lang="en-US" dirty="0" smtClean="0"/>
              <a:t>? </a:t>
            </a:r>
          </a:p>
          <a:p>
            <a:endParaRPr lang="en-US" dirty="0"/>
          </a:p>
        </p:txBody>
      </p:sp>
    </p:spTree>
    <p:extLst>
      <p:ext uri="{BB962C8B-B14F-4D97-AF65-F5344CB8AC3E}">
        <p14:creationId xmlns:p14="http://schemas.microsoft.com/office/powerpoint/2010/main" val="31220768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5087" y="1371600"/>
            <a:ext cx="6473825" cy="188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BigSteve\Pictures\CPREAS.JustPhilanthropy\Blog images\braided_river_blu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3733800"/>
            <a:ext cx="22860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12693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unfaircampaign.org/wp-content/uploads/2011/09/YWCA-Billboard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588" y="228600"/>
            <a:ext cx="8780794" cy="4023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25408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0" y="1600200"/>
            <a:ext cx="4038600" cy="1981200"/>
          </a:xfrm>
        </p:spPr>
        <p:txBody>
          <a:bodyPr/>
          <a:lstStyle/>
          <a:p>
            <a:pPr marL="0" indent="0">
              <a:buNone/>
            </a:pPr>
            <a:r>
              <a:rPr lang="en-US" dirty="0" smtClean="0"/>
              <a:t>		</a:t>
            </a:r>
            <a:endParaRPr lang="en-US"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857" y="4191000"/>
            <a:ext cx="7010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600199"/>
            <a:ext cx="6913563" cy="1415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92185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Thesis #1</a:t>
            </a:r>
            <a:endParaRPr lang="en-US" dirty="0"/>
          </a:p>
        </p:txBody>
      </p:sp>
      <p:sp>
        <p:nvSpPr>
          <p:cNvPr id="3" name="Content Placeholder 2"/>
          <p:cNvSpPr>
            <a:spLocks noGrp="1"/>
          </p:cNvSpPr>
          <p:nvPr>
            <p:ph sz="half" idx="1"/>
          </p:nvPr>
        </p:nvSpPr>
        <p:spPr/>
        <p:txBody>
          <a:bodyPr/>
          <a:lstStyle/>
          <a:p>
            <a:r>
              <a:rPr lang="en-US" dirty="0" smtClean="0"/>
              <a:t>We all make choices in our work, and all our choices are values-based, whether we know it or not.</a:t>
            </a:r>
            <a:endParaRPr lang="en-US" dirty="0"/>
          </a:p>
        </p:txBody>
      </p:sp>
      <p:pic>
        <p:nvPicPr>
          <p:cNvPr id="1126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876800" y="1295400"/>
            <a:ext cx="4038600" cy="3413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06421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#1</a:t>
            </a:r>
            <a:endParaRPr lang="en-US" dirty="0"/>
          </a:p>
        </p:txBody>
      </p:sp>
      <p:sp>
        <p:nvSpPr>
          <p:cNvPr id="3" name="Content Placeholder 2"/>
          <p:cNvSpPr>
            <a:spLocks noGrp="1"/>
          </p:cNvSpPr>
          <p:nvPr>
            <p:ph sz="half" idx="1"/>
          </p:nvPr>
        </p:nvSpPr>
        <p:spPr/>
        <p:txBody>
          <a:bodyPr/>
          <a:lstStyle/>
          <a:p>
            <a:r>
              <a:rPr lang="en-US" dirty="0"/>
              <a:t>The vineyards we choose to work in are a choice; and  the ones we choose not to work in are a choice as well. </a:t>
            </a:r>
          </a:p>
        </p:txBody>
      </p:sp>
      <p:pic>
        <p:nvPicPr>
          <p:cNvPr id="7171" name="Picture 3" descr="C:\Users\BigSteve\Pictures\CPREAS.JustPhilanthropy\Blog images\Different directions.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800600" y="1524000"/>
            <a:ext cx="4038600" cy="2710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87091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Lesson #2</a:t>
            </a:r>
            <a:endParaRPr lang="en-US" dirty="0"/>
          </a:p>
        </p:txBody>
      </p:sp>
      <p:sp>
        <p:nvSpPr>
          <p:cNvPr id="6" name="Content Placeholder 5"/>
          <p:cNvSpPr>
            <a:spLocks noGrp="1"/>
          </p:cNvSpPr>
          <p:nvPr>
            <p:ph sz="half" idx="1"/>
          </p:nvPr>
        </p:nvSpPr>
        <p:spPr>
          <a:xfrm>
            <a:off x="457200" y="2286000"/>
            <a:ext cx="4038600" cy="3840163"/>
          </a:xfrm>
        </p:spPr>
        <p:txBody>
          <a:bodyPr/>
          <a:lstStyle/>
          <a:p>
            <a:r>
              <a:rPr lang="en-US" dirty="0"/>
              <a:t>In our evaluation designs, we make choices all the time. </a:t>
            </a:r>
            <a:endParaRPr lang="en-US" dirty="0" smtClean="0"/>
          </a:p>
          <a:p>
            <a:endParaRPr lang="en-US" dirty="0"/>
          </a:p>
        </p:txBody>
      </p:sp>
      <p:pic>
        <p:nvPicPr>
          <p:cNvPr id="8196" name="Picture 4" descr="C:\Users\BigSteve\Pictures\CPREAS.JustPhilanthropy\Blog images\Scales of justi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7875" y="4800600"/>
            <a:ext cx="131445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3181350"/>
            <a:ext cx="1600200"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6"/>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5257800" y="1524000"/>
            <a:ext cx="2682472" cy="1707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3909332"/>
            <a:ext cx="3243263" cy="206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57911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Lesson #3</a:t>
            </a:r>
            <a:endParaRPr lang="en-US" dirty="0"/>
          </a:p>
        </p:txBody>
      </p:sp>
      <p:sp>
        <p:nvSpPr>
          <p:cNvPr id="6" name="Content Placeholder 5"/>
          <p:cNvSpPr>
            <a:spLocks noGrp="1"/>
          </p:cNvSpPr>
          <p:nvPr>
            <p:ph sz="half" idx="1"/>
          </p:nvPr>
        </p:nvSpPr>
        <p:spPr/>
        <p:txBody>
          <a:bodyPr/>
          <a:lstStyle/>
          <a:p>
            <a:r>
              <a:rPr lang="en-US" dirty="0"/>
              <a:t>Seeing racism, and refusing to see racism, is a choice. </a:t>
            </a: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809750"/>
            <a:ext cx="3962399"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97725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8228</TotalTime>
  <Words>3800</Words>
  <Application>Microsoft Office PowerPoint</Application>
  <PresentationFormat>On-screen Show (4:3)</PresentationFormat>
  <Paragraphs>295</Paragraphs>
  <Slides>22</Slides>
  <Notes>21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The Choices We Make: Upping the Ante, or It’s Hard to See Racism When You’re White</vt:lpstr>
      <vt:lpstr>Four Big Discussion Questions</vt:lpstr>
      <vt:lpstr>PowerPoint Presentation</vt:lpstr>
      <vt:lpstr>PowerPoint Presentation</vt:lpstr>
      <vt:lpstr>PowerPoint Presentation</vt:lpstr>
      <vt:lpstr>Thesis #1</vt:lpstr>
      <vt:lpstr>Lesson #1</vt:lpstr>
      <vt:lpstr>Lesson #2</vt:lpstr>
      <vt:lpstr>Lesson #3</vt:lpstr>
      <vt:lpstr>PowerPoint Presentation</vt:lpstr>
      <vt:lpstr>Thesis #2</vt:lpstr>
      <vt:lpstr>Thousands of studies…</vt:lpstr>
      <vt:lpstr> The long slow road of science </vt:lpstr>
      <vt:lpstr>“Partisan?”</vt:lpstr>
      <vt:lpstr>OK, How to be more useful</vt:lpstr>
      <vt:lpstr>Three proposals</vt:lpstr>
      <vt:lpstr> Informed consultation </vt:lpstr>
      <vt:lpstr> Meaningful measures </vt:lpstr>
      <vt:lpstr>Recommendations  for internal consumption</vt:lpstr>
      <vt:lpstr>Recommendations for external consumption</vt:lpstr>
      <vt:lpstr>PowerPoint Presentation</vt:lpstr>
      <vt:lpstr>Four Big Discussion Questions</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Choices We Make: Upping the Ante, or It’s Hard to See Racism When You’re White</dc:title>
  <dc:creator>Steve</dc:creator>
  <cp:lastModifiedBy>Steve</cp:lastModifiedBy>
  <cp:revision>39</cp:revision>
  <dcterms:created xsi:type="dcterms:W3CDTF">2012-09-05T18:06:06Z</dcterms:created>
  <dcterms:modified xsi:type="dcterms:W3CDTF">2012-11-16T19:53:56Z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