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8" r:id="rId4"/>
  </p:sldMasterIdLst>
  <p:notesMasterIdLst>
    <p:notesMasterId r:id="rId36"/>
  </p:notesMasterIdLst>
  <p:sldIdLst>
    <p:sldId id="269" r:id="rId5"/>
    <p:sldId id="337" r:id="rId6"/>
    <p:sldId id="338" r:id="rId7"/>
    <p:sldId id="345" r:id="rId8"/>
    <p:sldId id="339" r:id="rId9"/>
    <p:sldId id="341" r:id="rId10"/>
    <p:sldId id="349" r:id="rId11"/>
    <p:sldId id="346" r:id="rId12"/>
    <p:sldId id="347" r:id="rId13"/>
    <p:sldId id="351" r:id="rId14"/>
    <p:sldId id="303" r:id="rId15"/>
    <p:sldId id="310" r:id="rId16"/>
    <p:sldId id="297" r:id="rId17"/>
    <p:sldId id="312" r:id="rId18"/>
    <p:sldId id="311" r:id="rId19"/>
    <p:sldId id="301" r:id="rId20"/>
    <p:sldId id="314" r:id="rId21"/>
    <p:sldId id="332" r:id="rId22"/>
    <p:sldId id="298" r:id="rId23"/>
    <p:sldId id="321" r:id="rId24"/>
    <p:sldId id="315" r:id="rId25"/>
    <p:sldId id="354" r:id="rId26"/>
    <p:sldId id="357" r:id="rId27"/>
    <p:sldId id="316" r:id="rId28"/>
    <p:sldId id="353" r:id="rId29"/>
    <p:sldId id="327" r:id="rId30"/>
    <p:sldId id="322" r:id="rId31"/>
    <p:sldId id="352" r:id="rId32"/>
    <p:sldId id="343" r:id="rId33"/>
    <p:sldId id="344" r:id="rId34"/>
    <p:sldId id="356" r:id="rId3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2" autoAdjust="0"/>
    <p:restoredTop sz="89444" autoAdjust="0"/>
  </p:normalViewPr>
  <p:slideViewPr>
    <p:cSldViewPr>
      <p:cViewPr>
        <p:scale>
          <a:sx n="66" d="100"/>
          <a:sy n="66" d="100"/>
        </p:scale>
        <p:origin x="-1620" y="-4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ju\Desktop\Socio%20economic%20data%20analysis%20Pahe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ju\Desktop\Socio%20economic%20data%20analysis%20Pahe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ju\Desktop\Socio%20economic%20data%20analysis%20Pahe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ju\Desktop\Socio%20economic%20data%20analysis%20Pahe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ju\Desktop\Graph-MAG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ju\Desktop\Graph-MAG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0.73533683289588814"/>
          <c:h val="0.95913499942941904"/>
        </c:manualLayout>
      </c:layout>
      <c:doughnutChart>
        <c:varyColors val="1"/>
        <c:ser>
          <c:idx val="1"/>
          <c:order val="1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Lbls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Sheet3!$F$4:$F$7</c:f>
              <c:strCache>
                <c:ptCount val="4"/>
                <c:pt idx="0">
                  <c:v>20-29</c:v>
                </c:pt>
                <c:pt idx="1">
                  <c:v>30-39</c:v>
                </c:pt>
                <c:pt idx="2">
                  <c:v>40-49</c:v>
                </c:pt>
                <c:pt idx="3">
                  <c:v>50 and above</c:v>
                </c:pt>
              </c:strCache>
            </c:strRef>
          </c:cat>
          <c:val>
            <c:numRef>
              <c:f>Sheet3!$H$4:$H$7</c:f>
              <c:numCache>
                <c:formatCode>0%</c:formatCode>
                <c:ptCount val="4"/>
                <c:pt idx="0">
                  <c:v>0.1043324491600354</c:v>
                </c:pt>
                <c:pt idx="1">
                  <c:v>0.39168877099911603</c:v>
                </c:pt>
                <c:pt idx="2">
                  <c:v>0.29708222811671087</c:v>
                </c:pt>
                <c:pt idx="3">
                  <c:v>0.20689655172413793</c:v>
                </c:pt>
              </c:numCache>
            </c:numRef>
          </c:val>
        </c:ser>
        <c:ser>
          <c:idx val="0"/>
          <c:order val="0"/>
          <c:cat>
            <c:strRef>
              <c:f>Sheet3!$F$4:$F$7</c:f>
              <c:strCache>
                <c:ptCount val="4"/>
                <c:pt idx="0">
                  <c:v>20-29</c:v>
                </c:pt>
                <c:pt idx="1">
                  <c:v>30-39</c:v>
                </c:pt>
                <c:pt idx="2">
                  <c:v>40-49</c:v>
                </c:pt>
                <c:pt idx="3">
                  <c:v>50 and above</c:v>
                </c:pt>
              </c:strCache>
            </c:strRef>
          </c:cat>
          <c:val>
            <c:numRef>
              <c:f>Sheet3!$G$4:$G$7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9452405949256379"/>
          <c:y val="6.9059617547806582E-2"/>
          <c:w val="0.27458792650918634"/>
          <c:h val="0.86188076490438692"/>
        </c:manualLayout>
      </c:layout>
      <c:overlay val="0"/>
      <c:txPr>
        <a:bodyPr/>
        <a:lstStyle/>
        <a:p>
          <a:pPr>
            <a:defRPr sz="1050" b="1"/>
          </a:pPr>
          <a:endParaRPr lang="en-US"/>
        </a:p>
      </c:txPr>
    </c:legend>
    <c:plotVisOnly val="1"/>
    <c:dispBlanksAs val="zero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2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869876842317801E-3"/>
          <c:y val="3.6874015748031508E-2"/>
          <c:w val="0.72215879265091865"/>
          <c:h val="0.80671613163739153"/>
        </c:manualLayout>
      </c:layout>
      <c:pie3DChart>
        <c:varyColors val="1"/>
        <c:ser>
          <c:idx val="1"/>
          <c:order val="1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</c:spPr>
          </c:dPt>
          <c:dLbls>
            <c:txPr>
              <a:bodyPr/>
              <a:lstStyle/>
              <a:p>
                <a:pPr>
                  <a:defRPr sz="9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Sheet3!$I$4:$I$8</c:f>
              <c:strCache>
                <c:ptCount val="5"/>
                <c:pt idx="0">
                  <c:v>Never married</c:v>
                </c:pt>
                <c:pt idx="1">
                  <c:v>Married</c:v>
                </c:pt>
                <c:pt idx="2">
                  <c:v>Separated</c:v>
                </c:pt>
                <c:pt idx="3">
                  <c:v>Divorced</c:v>
                </c:pt>
                <c:pt idx="4">
                  <c:v>Widow</c:v>
                </c:pt>
              </c:strCache>
            </c:strRef>
          </c:cat>
          <c:val>
            <c:numRef>
              <c:f>Sheet3!$K$4:$K$8</c:f>
              <c:numCache>
                <c:formatCode>0%</c:formatCode>
                <c:ptCount val="5"/>
                <c:pt idx="0">
                  <c:v>2.4756852343059237E-2</c:v>
                </c:pt>
                <c:pt idx="1">
                  <c:v>0.93987621573828473</c:v>
                </c:pt>
                <c:pt idx="4">
                  <c:v>3.5366931918656058E-2</c:v>
                </c:pt>
              </c:numCache>
            </c:numRef>
          </c:val>
        </c:ser>
        <c:ser>
          <c:idx val="0"/>
          <c:order val="0"/>
          <c:explosion val="25"/>
          <c:cat>
            <c:strRef>
              <c:f>Sheet3!$I$4:$I$8</c:f>
              <c:strCache>
                <c:ptCount val="5"/>
                <c:pt idx="0">
                  <c:v>Never married</c:v>
                </c:pt>
                <c:pt idx="1">
                  <c:v>Married</c:v>
                </c:pt>
                <c:pt idx="2">
                  <c:v>Separated</c:v>
                </c:pt>
                <c:pt idx="3">
                  <c:v>Divorced</c:v>
                </c:pt>
                <c:pt idx="4">
                  <c:v>Widow</c:v>
                </c:pt>
              </c:strCache>
            </c:strRef>
          </c:cat>
          <c:val>
            <c:numRef>
              <c:f>Sheet3!$J$4:$J$8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8926912982031074"/>
          <c:y val="3.5834645669291357E-2"/>
          <c:w val="0.30734781950333134"/>
          <c:h val="0.85055205599300088"/>
        </c:manualLayout>
      </c:layout>
      <c:overlay val="0"/>
      <c:txPr>
        <a:bodyPr/>
        <a:lstStyle/>
        <a:p>
          <a:pPr>
            <a:defRPr sz="1000" b="1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2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5819663167104112E-2"/>
          <c:w val="0.70889254812730151"/>
          <c:h val="0.95418024597378504"/>
        </c:manualLayout>
      </c:layout>
      <c:pie3DChart>
        <c:varyColors val="1"/>
        <c:ser>
          <c:idx val="1"/>
          <c:order val="1"/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0.18062963177396943"/>
                  <c:y val="-0.166303923548017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Sheet3!$X$3:$X$6</c:f>
              <c:strCache>
                <c:ptCount val="4"/>
                <c:pt idx="0">
                  <c:v>First time elect</c:v>
                </c:pt>
                <c:pt idx="1">
                  <c:v>Elected once</c:v>
                </c:pt>
                <c:pt idx="2">
                  <c:v>Elected twice</c:v>
                </c:pt>
                <c:pt idx="3">
                  <c:v>Elected thrice</c:v>
                </c:pt>
              </c:strCache>
            </c:strRef>
          </c:cat>
          <c:val>
            <c:numRef>
              <c:f>Sheet3!$Z$3:$Z$6</c:f>
              <c:numCache>
                <c:formatCode>0.0%</c:formatCode>
                <c:ptCount val="4"/>
                <c:pt idx="0">
                  <c:v>0.83819628647214861</c:v>
                </c:pt>
                <c:pt idx="1">
                  <c:v>0.10433244916003542</c:v>
                </c:pt>
                <c:pt idx="2">
                  <c:v>5.3050397877984094E-2</c:v>
                </c:pt>
                <c:pt idx="3">
                  <c:v>4.4208664898320142E-3</c:v>
                </c:pt>
              </c:numCache>
            </c:numRef>
          </c:val>
        </c:ser>
        <c:ser>
          <c:idx val="0"/>
          <c:order val="0"/>
          <c:explosion val="25"/>
          <c:cat>
            <c:strRef>
              <c:f>Sheet3!$X$3:$X$6</c:f>
              <c:strCache>
                <c:ptCount val="4"/>
                <c:pt idx="0">
                  <c:v>First time elect</c:v>
                </c:pt>
                <c:pt idx="1">
                  <c:v>Elected once</c:v>
                </c:pt>
                <c:pt idx="2">
                  <c:v>Elected twice</c:v>
                </c:pt>
                <c:pt idx="3">
                  <c:v>Elected thrice</c:v>
                </c:pt>
              </c:strCache>
            </c:strRef>
          </c:cat>
          <c:val>
            <c:numRef>
              <c:f>Sheet3!$Y$3:$Y$6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5442139695224666"/>
          <c:y val="2.3303456748757442E-2"/>
          <c:w val="0.32773992924797474"/>
          <c:h val="0.53779024962305289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zero"/>
    <c:showDLblsOverMax val="0"/>
  </c:chart>
  <c:spPr>
    <a:solidFill>
      <a:schemeClr val="accent3">
        <a:lumMod val="95000"/>
      </a:schemeClr>
    </a:solidFill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3984359831733383"/>
          <c:y val="1.5503875968992267E-2"/>
          <c:w val="0.43762696740141666"/>
          <c:h val="0.95394951167584796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Sheet3!$AD$4:$AD$12</c:f>
              <c:strCache>
                <c:ptCount val="9"/>
                <c:pt idx="0">
                  <c:v>Never went to school</c:v>
                </c:pt>
                <c:pt idx="1">
                  <c:v>Upto class 1-5th </c:v>
                </c:pt>
                <c:pt idx="2">
                  <c:v>Upto class 6-8th</c:v>
                </c:pt>
                <c:pt idx="3">
                  <c:v>Upto class 9-10th</c:v>
                </c:pt>
                <c:pt idx="4">
                  <c:v>Upto class 11-12th</c:v>
                </c:pt>
                <c:pt idx="5">
                  <c:v>Attended college but did not complete</c:v>
                </c:pt>
                <c:pt idx="6">
                  <c:v>Graduate</c:v>
                </c:pt>
                <c:pt idx="7">
                  <c:v>Post Graduate</c:v>
                </c:pt>
                <c:pt idx="8">
                  <c:v>Others</c:v>
                </c:pt>
              </c:strCache>
            </c:strRef>
          </c:cat>
          <c:val>
            <c:numRef>
              <c:f>Sheet3!$AE$4:$AE$12</c:f>
            </c:numRef>
          </c:val>
        </c:ser>
        <c:ser>
          <c:idx val="1"/>
          <c:order val="1"/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Sheet3!$AD$4:$AD$12</c:f>
              <c:strCache>
                <c:ptCount val="9"/>
                <c:pt idx="0">
                  <c:v>Never went to school</c:v>
                </c:pt>
                <c:pt idx="1">
                  <c:v>Upto class 1-5th </c:v>
                </c:pt>
                <c:pt idx="2">
                  <c:v>Upto class 6-8th</c:v>
                </c:pt>
                <c:pt idx="3">
                  <c:v>Upto class 9-10th</c:v>
                </c:pt>
                <c:pt idx="4">
                  <c:v>Upto class 11-12th</c:v>
                </c:pt>
                <c:pt idx="5">
                  <c:v>Attended college but did not complete</c:v>
                </c:pt>
                <c:pt idx="6">
                  <c:v>Graduate</c:v>
                </c:pt>
                <c:pt idx="7">
                  <c:v>Post Graduate</c:v>
                </c:pt>
                <c:pt idx="8">
                  <c:v>Others</c:v>
                </c:pt>
              </c:strCache>
            </c:strRef>
          </c:cat>
          <c:val>
            <c:numRef>
              <c:f>Sheet3!$AF$4:$AF$12</c:f>
              <c:numCache>
                <c:formatCode>0%</c:formatCode>
                <c:ptCount val="9"/>
                <c:pt idx="0">
                  <c:v>0.39699381078691431</c:v>
                </c:pt>
                <c:pt idx="1">
                  <c:v>0.29177718832891247</c:v>
                </c:pt>
                <c:pt idx="2">
                  <c:v>0.14323607427055693</c:v>
                </c:pt>
                <c:pt idx="3">
                  <c:v>0.10079575596816996</c:v>
                </c:pt>
                <c:pt idx="4">
                  <c:v>3.4482758620689655E-2</c:v>
                </c:pt>
                <c:pt idx="5">
                  <c:v>3.5366931918656055E-3</c:v>
                </c:pt>
                <c:pt idx="6">
                  <c:v>7.0733863837312179E-3</c:v>
                </c:pt>
                <c:pt idx="7">
                  <c:v>1.7683465959328043E-3</c:v>
                </c:pt>
                <c:pt idx="8">
                  <c:v>2.0000000000000011E-2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195776"/>
        <c:axId val="83197312"/>
        <c:axId val="0"/>
      </c:bar3DChart>
      <c:catAx>
        <c:axId val="8319577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83197312"/>
        <c:crosses val="autoZero"/>
        <c:auto val="1"/>
        <c:lblAlgn val="ctr"/>
        <c:lblOffset val="100"/>
        <c:noMultiLvlLbl val="0"/>
      </c:catAx>
      <c:valAx>
        <c:axId val="8319731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831957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accent3">
        <a:lumMod val="85000"/>
      </a:schemeClr>
    </a:solidFill>
    <a:ln>
      <a:solidFill>
        <a:schemeClr val="bg2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7976223560290262"/>
          <c:y val="0"/>
          <c:w val="0.59866913694611701"/>
          <c:h val="0.7487394075740533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MAG!$AA$80</c:f>
              <c:strCache>
                <c:ptCount val="1"/>
                <c:pt idx="0">
                  <c:v>19-24 months after training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MAG!$AB$79:$AD$79</c:f>
              <c:strCache>
                <c:ptCount val="3"/>
                <c:pt idx="0">
                  <c:v>PRI meetings</c:v>
                </c:pt>
                <c:pt idx="1">
                  <c:v>Meeting with health providers</c:v>
                </c:pt>
                <c:pt idx="2">
                  <c:v>Attending VHSNDs</c:v>
                </c:pt>
              </c:strCache>
            </c:strRef>
          </c:cat>
          <c:val>
            <c:numRef>
              <c:f>MAG!$AB$80:$AD$80</c:f>
              <c:numCache>
                <c:formatCode>0%</c:formatCode>
                <c:ptCount val="3"/>
                <c:pt idx="0">
                  <c:v>0.59</c:v>
                </c:pt>
                <c:pt idx="1">
                  <c:v>0.39000000000000007</c:v>
                </c:pt>
                <c:pt idx="2">
                  <c:v>0.56999999999999995</c:v>
                </c:pt>
              </c:numCache>
            </c:numRef>
          </c:val>
        </c:ser>
        <c:ser>
          <c:idx val="1"/>
          <c:order val="1"/>
          <c:tx>
            <c:strRef>
              <c:f>MAG!$AA$81</c:f>
              <c:strCache>
                <c:ptCount val="1"/>
                <c:pt idx="0">
                  <c:v>13-18 months after training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MAG!$AB$79:$AD$79</c:f>
              <c:strCache>
                <c:ptCount val="3"/>
                <c:pt idx="0">
                  <c:v>PRI meetings</c:v>
                </c:pt>
                <c:pt idx="1">
                  <c:v>Meeting with health providers</c:v>
                </c:pt>
                <c:pt idx="2">
                  <c:v>Attending VHSNDs</c:v>
                </c:pt>
              </c:strCache>
            </c:strRef>
          </c:cat>
          <c:val>
            <c:numRef>
              <c:f>MAG!$AB$81:$AD$81</c:f>
              <c:numCache>
                <c:formatCode>0%</c:formatCode>
                <c:ptCount val="3"/>
                <c:pt idx="0">
                  <c:v>0.60000000000000009</c:v>
                </c:pt>
                <c:pt idx="1">
                  <c:v>0.46</c:v>
                </c:pt>
                <c:pt idx="2">
                  <c:v>0.6100000000000001</c:v>
                </c:pt>
              </c:numCache>
            </c:numRef>
          </c:val>
        </c:ser>
        <c:ser>
          <c:idx val="2"/>
          <c:order val="2"/>
          <c:tx>
            <c:strRef>
              <c:f>MAG!$AA$82</c:f>
              <c:strCache>
                <c:ptCount val="1"/>
                <c:pt idx="0">
                  <c:v>6-12 months after training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MAG!$AB$79:$AD$79</c:f>
              <c:strCache>
                <c:ptCount val="3"/>
                <c:pt idx="0">
                  <c:v>PRI meetings</c:v>
                </c:pt>
                <c:pt idx="1">
                  <c:v>Meeting with health providers</c:v>
                </c:pt>
                <c:pt idx="2">
                  <c:v>Attending VHSNDs</c:v>
                </c:pt>
              </c:strCache>
            </c:strRef>
          </c:cat>
          <c:val>
            <c:numRef>
              <c:f>MAG!$AB$82:$AD$82</c:f>
              <c:numCache>
                <c:formatCode>0%</c:formatCode>
                <c:ptCount val="3"/>
                <c:pt idx="0">
                  <c:v>0.76000000000000012</c:v>
                </c:pt>
                <c:pt idx="1">
                  <c:v>0.46</c:v>
                </c:pt>
                <c:pt idx="2">
                  <c:v>0.62000000000000011</c:v>
                </c:pt>
              </c:numCache>
            </c:numRef>
          </c:val>
        </c:ser>
        <c:ser>
          <c:idx val="3"/>
          <c:order val="3"/>
          <c:tx>
            <c:strRef>
              <c:f>MAG!$AA$83</c:f>
              <c:strCache>
                <c:ptCount val="1"/>
                <c:pt idx="0">
                  <c:v>Baseline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MAG!$AB$79:$AD$79</c:f>
              <c:strCache>
                <c:ptCount val="3"/>
                <c:pt idx="0">
                  <c:v>PRI meetings</c:v>
                </c:pt>
                <c:pt idx="1">
                  <c:v>Meeting with health providers</c:v>
                </c:pt>
                <c:pt idx="2">
                  <c:v>Attending VHSNDs</c:v>
                </c:pt>
              </c:strCache>
            </c:strRef>
          </c:cat>
          <c:val>
            <c:numRef>
              <c:f>MAG!$AB$83:$AD$83</c:f>
              <c:numCache>
                <c:formatCode>0%</c:formatCode>
                <c:ptCount val="3"/>
                <c:pt idx="1">
                  <c:v>0.25</c:v>
                </c:pt>
                <c:pt idx="2">
                  <c:v>0.29000000000000004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2298368"/>
        <c:axId val="82299904"/>
        <c:axId val="0"/>
      </c:bar3DChart>
      <c:catAx>
        <c:axId val="822983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82299904"/>
        <c:crosses val="autoZero"/>
        <c:auto val="1"/>
        <c:lblAlgn val="ctr"/>
        <c:lblOffset val="100"/>
        <c:noMultiLvlLbl val="0"/>
      </c:catAx>
      <c:valAx>
        <c:axId val="8229990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82298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7821522309711293E-2"/>
          <c:y val="0.79982752155980519"/>
          <c:w val="0.87383420822397229"/>
          <c:h val="0.1763629546306712"/>
        </c:manualLayout>
      </c:layout>
      <c:overlay val="0"/>
      <c:txPr>
        <a:bodyPr/>
        <a:lstStyle/>
        <a:p>
          <a:pPr>
            <a:defRPr sz="1100" b="1"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MAG!$AA$99</c:f>
              <c:strCache>
                <c:ptCount val="1"/>
                <c:pt idx="0">
                  <c:v>19-24 months after training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MAG!$AB$98:$AC$98</c:f>
              <c:strCache>
                <c:ptCount val="2"/>
                <c:pt idx="0">
                  <c:v>Girl's Edu.</c:v>
                </c:pt>
                <c:pt idx="1">
                  <c:v>FP/RH</c:v>
                </c:pt>
              </c:strCache>
            </c:strRef>
          </c:cat>
          <c:val>
            <c:numRef>
              <c:f>MAG!$AB$99:$AC$99</c:f>
              <c:numCache>
                <c:formatCode>0%</c:formatCode>
                <c:ptCount val="2"/>
                <c:pt idx="0">
                  <c:v>0.51</c:v>
                </c:pt>
                <c:pt idx="1">
                  <c:v>0.43000000000000005</c:v>
                </c:pt>
              </c:numCache>
            </c:numRef>
          </c:val>
        </c:ser>
        <c:ser>
          <c:idx val="1"/>
          <c:order val="1"/>
          <c:tx>
            <c:strRef>
              <c:f>MAG!$AA$100</c:f>
              <c:strCache>
                <c:ptCount val="1"/>
                <c:pt idx="0">
                  <c:v>13-18 months after training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MAG!$AB$98:$AC$98</c:f>
              <c:strCache>
                <c:ptCount val="2"/>
                <c:pt idx="0">
                  <c:v>Girl's Edu.</c:v>
                </c:pt>
                <c:pt idx="1">
                  <c:v>FP/RH</c:v>
                </c:pt>
              </c:strCache>
            </c:strRef>
          </c:cat>
          <c:val>
            <c:numRef>
              <c:f>MAG!$AB$100:$AC$100</c:f>
              <c:numCache>
                <c:formatCode>0%</c:formatCode>
                <c:ptCount val="2"/>
                <c:pt idx="0">
                  <c:v>0.64000000000000012</c:v>
                </c:pt>
                <c:pt idx="1">
                  <c:v>0.62000000000000011</c:v>
                </c:pt>
              </c:numCache>
            </c:numRef>
          </c:val>
        </c:ser>
        <c:ser>
          <c:idx val="2"/>
          <c:order val="2"/>
          <c:tx>
            <c:strRef>
              <c:f>MAG!$AA$101</c:f>
              <c:strCache>
                <c:ptCount val="1"/>
                <c:pt idx="0">
                  <c:v>6-12 months after training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MAG!$AB$98:$AC$98</c:f>
              <c:strCache>
                <c:ptCount val="2"/>
                <c:pt idx="0">
                  <c:v>Girl's Edu.</c:v>
                </c:pt>
                <c:pt idx="1">
                  <c:v>FP/RH</c:v>
                </c:pt>
              </c:strCache>
            </c:strRef>
          </c:cat>
          <c:val>
            <c:numRef>
              <c:f>MAG!$AB$101:$AC$101</c:f>
              <c:numCache>
                <c:formatCode>0%</c:formatCode>
                <c:ptCount val="2"/>
                <c:pt idx="0">
                  <c:v>0.36000000000000004</c:v>
                </c:pt>
                <c:pt idx="1">
                  <c:v>0.39000000000000007</c:v>
                </c:pt>
              </c:numCache>
            </c:numRef>
          </c:val>
        </c:ser>
        <c:ser>
          <c:idx val="3"/>
          <c:order val="3"/>
          <c:tx>
            <c:strRef>
              <c:f>MAG!$AA$102</c:f>
              <c:strCache>
                <c:ptCount val="1"/>
                <c:pt idx="0">
                  <c:v>Baseline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MAG!$AB$98:$AC$98</c:f>
              <c:strCache>
                <c:ptCount val="2"/>
                <c:pt idx="0">
                  <c:v>Girl's Edu.</c:v>
                </c:pt>
                <c:pt idx="1">
                  <c:v>FP/RH</c:v>
                </c:pt>
              </c:strCache>
            </c:strRef>
          </c:cat>
          <c:val>
            <c:numRef>
              <c:f>MAG!$AB$102:$AC$102</c:f>
              <c:numCache>
                <c:formatCode>0%</c:formatCode>
                <c:ptCount val="2"/>
                <c:pt idx="0">
                  <c:v>0.17</c:v>
                </c:pt>
                <c:pt idx="1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0994048"/>
        <c:axId val="160995584"/>
        <c:axId val="0"/>
      </c:bar3DChart>
      <c:catAx>
        <c:axId val="160994048"/>
        <c:scaling>
          <c:orientation val="minMax"/>
        </c:scaling>
        <c:delete val="0"/>
        <c:axPos val="l"/>
        <c:majorTickMark val="out"/>
        <c:minorTickMark val="none"/>
        <c:tickLblPos val="nextTo"/>
        <c:crossAx val="160995584"/>
        <c:crosses val="autoZero"/>
        <c:auto val="1"/>
        <c:lblAlgn val="ctr"/>
        <c:lblOffset val="100"/>
        <c:noMultiLvlLbl val="0"/>
      </c:catAx>
      <c:valAx>
        <c:axId val="16099558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609940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4828360270755654E-2"/>
          <c:y val="0.77511482939632559"/>
          <c:w val="0.86516784086199749"/>
          <c:h val="0.199885170603674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Verdana" pitchFamily="34" charset="0"/>
          <a:ea typeface="Verdana" pitchFamily="34" charset="0"/>
          <a:cs typeface="Verdana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488B9-24D7-4F97-8A38-459B2F7D53F0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67AB1-17DA-46EA-98BF-86BD873EE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3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51A74-146C-4779-99CA-E4BF432B9F5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9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51A74-146C-4779-99CA-E4BF432B9F5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40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67AB1-17DA-46EA-98BF-86BD873EE56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32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51A74-146C-4779-99CA-E4BF432B9F5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67AB1-17DA-46EA-98BF-86BD873EE56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00151"/>
            <a:ext cx="73152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200151"/>
            <a:ext cx="37338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200151"/>
            <a:ext cx="37338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0F4C019-C47B-4EB2-8971-3C89027B1D2E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2D65D12-08FB-421F-A2BD-4FC882483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ED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00200" y="3028950"/>
            <a:ext cx="990600" cy="2114550"/>
          </a:xfrm>
          <a:prstGeom prst="rect">
            <a:avLst/>
          </a:prstGeom>
          <a:solidFill>
            <a:srgbClr val="F9A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447801" y="1"/>
            <a:ext cx="1158875" cy="1298972"/>
          </a:xfrm>
          <a:prstGeom prst="rect">
            <a:avLst/>
          </a:prstGeom>
          <a:solidFill>
            <a:srgbClr val="81065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8" descr="small bow tie 5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614862"/>
            <a:ext cx="1893888" cy="46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0"/>
            <a:ext cx="2514600" cy="130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omen with motorbik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028950"/>
            <a:ext cx="166211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0" y="1291828"/>
            <a:ext cx="9144000" cy="1737122"/>
          </a:xfrm>
          <a:prstGeom prst="rect">
            <a:avLst/>
          </a:prstGeom>
          <a:solidFill>
            <a:srgbClr val="7082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IN">
              <a:solidFill>
                <a:schemeClr val="bg1"/>
              </a:solidFill>
            </a:endParaRPr>
          </a:p>
        </p:txBody>
      </p:sp>
      <p:pic>
        <p:nvPicPr>
          <p:cNvPr id="10" name="Picture 13" descr="P81000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314450"/>
            <a:ext cx="2133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581400" y="1371600"/>
            <a:ext cx="4876800" cy="1557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267200" y="3086100"/>
            <a:ext cx="4876800" cy="971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i="1">
                <a:latin typeface="Lucida Bright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305176"/>
            <a:ext cx="7199313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180035"/>
            <a:ext cx="7199313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14301"/>
            <a:ext cx="2171700" cy="44803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1"/>
            <a:ext cx="6362700" cy="44803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ED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00200" y="3028950"/>
            <a:ext cx="990600" cy="2114550"/>
          </a:xfrm>
          <a:prstGeom prst="rect">
            <a:avLst/>
          </a:prstGeom>
          <a:solidFill>
            <a:srgbClr val="F9A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447801" y="1"/>
            <a:ext cx="1158875" cy="1298972"/>
          </a:xfrm>
          <a:prstGeom prst="rect">
            <a:avLst/>
          </a:prstGeom>
          <a:solidFill>
            <a:srgbClr val="81065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8" descr="small bow tie 5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614862"/>
            <a:ext cx="1893888" cy="46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0"/>
            <a:ext cx="2514600" cy="130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omen with motorbik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028950"/>
            <a:ext cx="166211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291828"/>
            <a:ext cx="9144000" cy="1737122"/>
          </a:xfrm>
          <a:prstGeom prst="rect">
            <a:avLst/>
          </a:prstGeom>
          <a:solidFill>
            <a:srgbClr val="7082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IN">
              <a:solidFill>
                <a:schemeClr val="bg1"/>
              </a:solidFill>
            </a:endParaRPr>
          </a:p>
        </p:txBody>
      </p:sp>
      <p:pic>
        <p:nvPicPr>
          <p:cNvPr id="10" name="Picture 13" descr="P8100075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314450"/>
            <a:ext cx="2133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581400" y="1371600"/>
            <a:ext cx="4876800" cy="1557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267200" y="3086100"/>
            <a:ext cx="4876800" cy="971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i="1">
                <a:latin typeface="Lucida Bright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200151"/>
            <a:ext cx="35814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00151"/>
            <a:ext cx="35814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14301"/>
            <a:ext cx="2171700" cy="44803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1"/>
            <a:ext cx="6362700" cy="44803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Line 3"/>
          <p:cNvSpPr>
            <a:spLocks noChangeShapeType="1"/>
          </p:cNvSpPr>
          <p:nvPr/>
        </p:nvSpPr>
        <p:spPr bwMode="auto">
          <a:xfrm>
            <a:off x="1447800" y="1188"/>
            <a:ext cx="7239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739379"/>
            <a:ext cx="7239000" cy="1083469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2570560"/>
            <a:ext cx="7239000" cy="131445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7592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0F4C019-C47B-4EB2-8971-3C89027B1D2E}" type="datetimeFigureOut">
              <a:rPr lang="en-US" smtClean="0"/>
              <a:pPr/>
              <a:t>10/10/2014</a:t>
            </a:fld>
            <a:endParaRPr lang="en-US"/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31990"/>
            <a:ext cx="1212850" cy="36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2"/>
          <p:cNvGrpSpPr/>
          <p:nvPr/>
        </p:nvGrpSpPr>
        <p:grpSpPr>
          <a:xfrm>
            <a:off x="-3636912" y="195486"/>
            <a:ext cx="4608512" cy="4796042"/>
            <a:chOff x="-3636912" y="260648"/>
            <a:chExt cx="4608512" cy="6394723"/>
          </a:xfrm>
        </p:grpSpPr>
        <p:sp>
          <p:nvSpPr>
            <p:cNvPr id="14" name="AutoShape 4"/>
            <p:cNvSpPr>
              <a:spLocks noChangeArrowheads="1"/>
            </p:cNvSpPr>
            <p:nvPr/>
          </p:nvSpPr>
          <p:spPr bwMode="auto">
            <a:xfrm>
              <a:off x="-3492896" y="3501008"/>
              <a:ext cx="4464496" cy="3154363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rgbClr val="FFC000">
                <a:alpha val="50196"/>
              </a:srgb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15" name="AutoShape 3"/>
            <p:cNvSpPr>
              <a:spLocks noChangeArrowheads="1"/>
            </p:cNvSpPr>
            <p:nvPr userDrawn="1"/>
          </p:nvSpPr>
          <p:spPr bwMode="auto">
            <a:xfrm>
              <a:off x="-3636912" y="1880828"/>
              <a:ext cx="4608512" cy="3124200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rgbClr val="0070C0">
                <a:alpha val="50196"/>
              </a:srgbClr>
            </a:solidFill>
            <a:ln>
              <a:noFill/>
            </a:ln>
            <a:effectLst>
              <a:softEdge rad="12700"/>
            </a:effec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" name="AutoShape 3"/>
            <p:cNvSpPr>
              <a:spLocks noChangeArrowheads="1"/>
            </p:cNvSpPr>
            <p:nvPr/>
          </p:nvSpPr>
          <p:spPr bwMode="auto">
            <a:xfrm>
              <a:off x="-3636912" y="260648"/>
              <a:ext cx="4608512" cy="3124200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rgbClr val="7030A0">
                <a:alpha val="50196"/>
              </a:srgb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54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305176"/>
            <a:ext cx="7307088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624" y="2180035"/>
            <a:ext cx="7307089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5002020"/>
            <a:ext cx="2736304" cy="1620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A9C9693-2C3A-4A39-8E2A-4F3F626103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7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370410"/>
            <a:ext cx="3579812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370410"/>
            <a:ext cx="35814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00192" y="5002020"/>
            <a:ext cx="2736304" cy="1620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DF3898-A29F-4F96-B6DB-1058CEF728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33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92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2920" y="1151335"/>
            <a:ext cx="369309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3609" y="1660512"/>
            <a:ext cx="3731589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10746" y="1151335"/>
            <a:ext cx="3694547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31434" y="1660512"/>
            <a:ext cx="373305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300192" y="5002020"/>
            <a:ext cx="2736304" cy="1620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FADF39-460F-46FB-9A99-B886A50BD0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9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00192" y="5002020"/>
            <a:ext cx="2736304" cy="1620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246595-FDF8-4754-B089-9625588978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461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00192" y="5002020"/>
            <a:ext cx="2736304" cy="1620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9E3369-14C9-4670-946E-004EA964AB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9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00192" y="5002020"/>
            <a:ext cx="2736304" cy="1620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772D200-0104-4B16-AD02-BB4537351D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855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00192" y="5002020"/>
            <a:ext cx="2736304" cy="1620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3941E3D-2BF0-4C4A-9D14-1A883767FE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512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5002020"/>
            <a:ext cx="2736304" cy="1620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E3D4ADF-CA3B-42FF-B368-E0C689C4F7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184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226219"/>
            <a:ext cx="1827212" cy="423029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226219"/>
            <a:ext cx="5334000" cy="42302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5002020"/>
            <a:ext cx="2736304" cy="1620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110BAA3-8B53-42BF-83C6-6B9250BAFD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5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08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04788"/>
            <a:ext cx="441960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5088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200151"/>
            <a:ext cx="73152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14301"/>
            <a:ext cx="2171700" cy="44803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14301"/>
            <a:ext cx="5524500" cy="44803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14300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0" y="0"/>
            <a:ext cx="1295400" cy="1543050"/>
          </a:xfrm>
          <a:prstGeom prst="rect">
            <a:avLst/>
          </a:prstGeom>
          <a:solidFill>
            <a:srgbClr val="81065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0" y="2228850"/>
            <a:ext cx="1295400" cy="800100"/>
          </a:xfrm>
          <a:prstGeom prst="rect">
            <a:avLst/>
          </a:prstGeom>
          <a:solidFill>
            <a:srgbClr val="7082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IN">
              <a:solidFill>
                <a:schemeClr val="bg1"/>
              </a:solidFill>
            </a:endParaRPr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0" y="3028950"/>
            <a:ext cx="1295400" cy="2114550"/>
          </a:xfrm>
          <a:prstGeom prst="rect">
            <a:avLst/>
          </a:prstGeom>
          <a:solidFill>
            <a:srgbClr val="F9A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13" cstate="print"/>
          <a:srcRect l="19076" t="34780" r="20420" b="48098"/>
          <a:stretch>
            <a:fillRect/>
          </a:stretch>
        </p:blipFill>
        <p:spPr bwMode="auto">
          <a:xfrm>
            <a:off x="58444" y="2458556"/>
            <a:ext cx="1143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3" name="Picture 7" descr="G:\Complied Pics of CEDPA India &amp; WRAI\CEDPA India\Patna\DORD 30.10.12\DSCN021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" y="1543051"/>
            <a:ext cx="1298448" cy="7303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FA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FA3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FA3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FA3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FA3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FA3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FA3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FA3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FA3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4FA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4FA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4FA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4FA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FA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FA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FA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FA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FA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14300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0" y="0"/>
            <a:ext cx="1295400" cy="1543050"/>
          </a:xfrm>
          <a:prstGeom prst="rect">
            <a:avLst/>
          </a:prstGeom>
          <a:solidFill>
            <a:srgbClr val="81065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0" y="2400300"/>
            <a:ext cx="1295400" cy="628650"/>
          </a:xfrm>
          <a:prstGeom prst="rect">
            <a:avLst/>
          </a:prstGeom>
          <a:solidFill>
            <a:srgbClr val="7082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IN">
              <a:solidFill>
                <a:schemeClr val="bg1"/>
              </a:solidFill>
            </a:endParaRPr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0" y="3028950"/>
            <a:ext cx="1295400" cy="2114550"/>
          </a:xfrm>
          <a:prstGeom prst="rect">
            <a:avLst/>
          </a:prstGeom>
          <a:solidFill>
            <a:srgbClr val="F9A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054" name="Picture 9" descr="bow tie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</a:blip>
          <a:srcRect/>
          <a:stretch>
            <a:fillRect/>
          </a:stretch>
        </p:blipFill>
        <p:spPr bwMode="auto">
          <a:xfrm>
            <a:off x="0" y="2518173"/>
            <a:ext cx="1219200" cy="33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0" descr="18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543050"/>
            <a:ext cx="1295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FA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FA3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FA3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FA3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FA3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FA3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FA3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FA3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FA3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4FA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4FA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4FA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4FA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FA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FA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FA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FA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FA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14300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0" y="0"/>
            <a:ext cx="1295400" cy="1543050"/>
          </a:xfrm>
          <a:prstGeom prst="rect">
            <a:avLst/>
          </a:prstGeom>
          <a:solidFill>
            <a:srgbClr val="81065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0" y="2400300"/>
            <a:ext cx="1295400" cy="628650"/>
          </a:xfrm>
          <a:prstGeom prst="rect">
            <a:avLst/>
          </a:prstGeom>
          <a:solidFill>
            <a:srgbClr val="7082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IN">
              <a:solidFill>
                <a:schemeClr val="bg1"/>
              </a:solidFill>
            </a:endParaRPr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0" y="3028950"/>
            <a:ext cx="1295400" cy="2114550"/>
          </a:xfrm>
          <a:prstGeom prst="rect">
            <a:avLst/>
          </a:prstGeom>
          <a:solidFill>
            <a:srgbClr val="F9A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054" name="Picture 9" descr="bow tie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</a:blip>
          <a:srcRect/>
          <a:stretch>
            <a:fillRect/>
          </a:stretch>
        </p:blipFill>
        <p:spPr bwMode="auto">
          <a:xfrm>
            <a:off x="0" y="2518173"/>
            <a:ext cx="1219200" cy="33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0" descr="18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543050"/>
            <a:ext cx="1295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FA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FA3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FA3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FA3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FA3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FA3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FA3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FA3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FA3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4FA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4FA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4FA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4FA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FA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FA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FA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FA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FA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36912" y="195486"/>
            <a:ext cx="4608512" cy="4796042"/>
            <a:chOff x="-3636912" y="260648"/>
            <a:chExt cx="4608512" cy="6394723"/>
          </a:xfrm>
        </p:grpSpPr>
        <p:sp>
          <p:nvSpPr>
            <p:cNvPr id="66564" name="AutoShape 4"/>
            <p:cNvSpPr>
              <a:spLocks noChangeArrowheads="1"/>
            </p:cNvSpPr>
            <p:nvPr/>
          </p:nvSpPr>
          <p:spPr bwMode="auto">
            <a:xfrm>
              <a:off x="-3492896" y="3501008"/>
              <a:ext cx="4464496" cy="3154363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rgbClr val="FFC000">
                <a:alpha val="50196"/>
              </a:srgb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12" name="AutoShape 3"/>
            <p:cNvSpPr>
              <a:spLocks noChangeArrowheads="1"/>
            </p:cNvSpPr>
            <p:nvPr userDrawn="1"/>
          </p:nvSpPr>
          <p:spPr bwMode="auto">
            <a:xfrm>
              <a:off x="-3636912" y="1880828"/>
              <a:ext cx="4608512" cy="3124200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rgbClr val="0070C0">
                <a:alpha val="50196"/>
              </a:srgbClr>
            </a:solidFill>
            <a:ln>
              <a:noFill/>
            </a:ln>
            <a:effectLst>
              <a:softEdge rad="12700"/>
            </a:effec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6563" name="AutoShape 3"/>
            <p:cNvSpPr>
              <a:spLocks noChangeArrowheads="1"/>
            </p:cNvSpPr>
            <p:nvPr/>
          </p:nvSpPr>
          <p:spPr bwMode="auto">
            <a:xfrm>
              <a:off x="-3636912" y="260648"/>
              <a:ext cx="4608512" cy="3124200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rgbClr val="7030A0">
                <a:alpha val="50196"/>
              </a:srgb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1371600" y="1143000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226219"/>
            <a:ext cx="731361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370410"/>
            <a:ext cx="7313612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776" y="4686300"/>
            <a:ext cx="3464024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990033"/>
                </a:solidFill>
                <a:latin typeface="+mj-lt"/>
              </a:defRPr>
            </a:lvl1pPr>
          </a:lstStyle>
          <a:p>
            <a:endParaRPr lang="en-US" noProof="0" dirty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31990"/>
            <a:ext cx="1212850" cy="36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SzPct val="70000"/>
        <a:buFont typeface="Courier New" pitchFamily="49" charset="0"/>
        <a:buChar char="o"/>
        <a:defRPr sz="29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SzPct val="70000"/>
        <a:buFont typeface="Courier New" pitchFamily="49" charset="0"/>
        <a:buChar char="o"/>
        <a:defRPr sz="2500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SzPct val="65000"/>
        <a:buFont typeface="Courier New" pitchFamily="49" charset="0"/>
        <a:buChar char="o"/>
        <a:defRPr sz="22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SzPct val="70000"/>
        <a:buFont typeface="Courier New" pitchFamily="49" charset="0"/>
        <a:buChar char="o"/>
        <a:defRPr sz="19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SzPct val="60000"/>
        <a:buFont typeface="Courier New" pitchFamily="49" charset="0"/>
        <a:buChar char="o"/>
        <a:defRPr sz="19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8382000" cy="287655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rgbClr val="CC00FF"/>
                </a:solidFill>
              </a:rPr>
              <a:t>Evaluating </a:t>
            </a:r>
            <a:r>
              <a:rPr lang="en-US" sz="2400" b="1" dirty="0">
                <a:solidFill>
                  <a:srgbClr val="CC00FF"/>
                </a:solidFill>
              </a:rPr>
              <a:t>Individual </a:t>
            </a:r>
            <a:r>
              <a:rPr lang="en-US" sz="2400" b="1" dirty="0" smtClean="0">
                <a:solidFill>
                  <a:srgbClr val="CC00FF"/>
                </a:solidFill>
              </a:rPr>
              <a:t>&amp; </a:t>
            </a:r>
            <a:r>
              <a:rPr lang="en-US" sz="2400" b="1" dirty="0">
                <a:solidFill>
                  <a:srgbClr val="CC00FF"/>
                </a:solidFill>
              </a:rPr>
              <a:t>Collective </a:t>
            </a:r>
            <a:r>
              <a:rPr lang="en-US" sz="2400" b="1" dirty="0" smtClean="0">
                <a:solidFill>
                  <a:srgbClr val="CC00FF"/>
                </a:solidFill>
              </a:rPr>
              <a:t>Efficacy, </a:t>
            </a:r>
            <a:r>
              <a:rPr lang="en-US" sz="2400" b="1" dirty="0">
                <a:solidFill>
                  <a:srgbClr val="CC00FF"/>
                </a:solidFill>
              </a:rPr>
              <a:t>and Leadership </a:t>
            </a:r>
            <a:r>
              <a:rPr lang="en-US" sz="2400" b="1" dirty="0" smtClean="0">
                <a:solidFill>
                  <a:srgbClr val="CC00FF"/>
                </a:solidFill>
              </a:rPr>
              <a:t>skills</a:t>
            </a:r>
            <a:br>
              <a:rPr lang="en-US" sz="2400" b="1" dirty="0" smtClean="0">
                <a:solidFill>
                  <a:srgbClr val="CC00FF"/>
                </a:solidFill>
              </a:rPr>
            </a:br>
            <a:r>
              <a:rPr lang="en-US" sz="2400" b="1" dirty="0" smtClean="0">
                <a:solidFill>
                  <a:srgbClr val="CC00FF"/>
                </a:solidFill>
              </a:rPr>
              <a:t/>
            </a:r>
            <a:br>
              <a:rPr lang="en-US" sz="2400" b="1" dirty="0" smtClean="0">
                <a:solidFill>
                  <a:srgbClr val="CC00FF"/>
                </a:solidFill>
              </a:rPr>
            </a:br>
            <a:r>
              <a:rPr lang="en-US" sz="2400" b="1" dirty="0" smtClean="0">
                <a:solidFill>
                  <a:srgbClr val="CC00FF"/>
                </a:solidFill>
              </a:rPr>
              <a:t>Lessons from project </a:t>
            </a:r>
            <a:r>
              <a:rPr lang="en-US" sz="2400" b="1" dirty="0" err="1" smtClean="0">
                <a:solidFill>
                  <a:srgbClr val="CC00FF"/>
                </a:solidFill>
              </a:rPr>
              <a:t>Pahel</a:t>
            </a:r>
            <a:r>
              <a:rPr lang="en-US" sz="2400" b="1" dirty="0" smtClean="0">
                <a:solidFill>
                  <a:srgbClr val="CC00FF"/>
                </a:solidFill>
              </a:rPr>
              <a:t>, India</a:t>
            </a:r>
            <a:br>
              <a:rPr lang="en-US" sz="2400" b="1" dirty="0" smtClean="0">
                <a:solidFill>
                  <a:srgbClr val="CC00FF"/>
                </a:solidFill>
              </a:rPr>
            </a:br>
            <a:r>
              <a:rPr lang="en-US" sz="2400" b="1" dirty="0" smtClean="0">
                <a:solidFill>
                  <a:srgbClr val="CC00FF"/>
                </a:solidFill>
              </a:rPr>
              <a:t/>
            </a:r>
            <a:br>
              <a:rPr lang="en-US" sz="2400" b="1" dirty="0" smtClean="0">
                <a:solidFill>
                  <a:srgbClr val="CC00FF"/>
                </a:solidFill>
              </a:rPr>
            </a:br>
            <a:r>
              <a:rPr lang="en-US" sz="2400" b="1" i="1" dirty="0" smtClean="0">
                <a:solidFill>
                  <a:srgbClr val="C00000"/>
                </a:solidFill>
              </a:rPr>
              <a:t>Supported by: David and Lucile Packard Foundation</a:t>
            </a:r>
            <a:r>
              <a:rPr lang="en-US" sz="2000" dirty="0">
                <a:solidFill>
                  <a:srgbClr val="C00000"/>
                </a:solidFill>
              </a:rPr>
              <a:t/>
            </a:r>
            <a:br>
              <a:rPr lang="en-US" sz="2000" dirty="0">
                <a:solidFill>
                  <a:srgbClr val="C00000"/>
                </a:solidFill>
              </a:rPr>
            </a:b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443038" y="3181350"/>
            <a:ext cx="739616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b="1" kern="0" dirty="0" smtClean="0"/>
              <a:t/>
            </a:r>
            <a:br>
              <a:rPr lang="en-US" sz="2000" b="1" kern="0" dirty="0" smtClean="0"/>
            </a:br>
            <a:endParaRPr lang="en-US" sz="2000" b="1" kern="0" dirty="0" smtClean="0"/>
          </a:p>
          <a:p>
            <a:endParaRPr lang="en-US" sz="2000" b="1" kern="0" dirty="0" smtClean="0"/>
          </a:p>
          <a:p>
            <a:endParaRPr lang="en-US" sz="2000" b="1" kern="0" dirty="0"/>
          </a:p>
          <a:p>
            <a:r>
              <a:rPr lang="en-US" sz="2000" b="1" kern="0" dirty="0" smtClean="0"/>
              <a:t/>
            </a:r>
            <a:br>
              <a:rPr lang="en-US" sz="2000" b="1" kern="0" dirty="0" smtClean="0"/>
            </a:br>
            <a:r>
              <a:rPr lang="en-US" sz="2000" b="1" kern="0" dirty="0" smtClean="0"/>
              <a:t/>
            </a:r>
            <a:br>
              <a:rPr lang="en-US" sz="2000" b="1" kern="0" dirty="0" smtClean="0"/>
            </a:br>
            <a:endParaRPr lang="en-US" sz="2000" b="1" kern="0" dirty="0" smtClean="0"/>
          </a:p>
          <a:p>
            <a:endParaRPr lang="en-US" sz="2000" b="1" kern="0" dirty="0"/>
          </a:p>
          <a:p>
            <a:r>
              <a:rPr lang="en-US" sz="16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Authors: </a:t>
            </a:r>
          </a:p>
          <a:p>
            <a:r>
              <a:rPr lang="en-US" sz="16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Ms. </a:t>
            </a:r>
            <a:r>
              <a:rPr lang="en-US" sz="1600" b="1" kern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Madhu</a:t>
            </a:r>
            <a:r>
              <a:rPr lang="en-US" sz="16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Joshi, Senior Advisor, Gender and Governance, CEDPA India</a:t>
            </a: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6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</a:t>
            </a:r>
            <a:r>
              <a:rPr lang="en-US" sz="16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Manju Katoch, Manager, Monitoring and Evaluation, CEDPA </a:t>
            </a:r>
            <a:r>
              <a:rPr lang="en-US" sz="16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India</a:t>
            </a:r>
            <a:endParaRPr lang="en-US" sz="1600" b="1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6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Dr. Aparajita Gogoi, Executive Director, CEDPA India</a:t>
            </a:r>
            <a:endParaRPr lang="en-US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1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67600" cy="9144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More results: EWRs taking action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other areas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beyond the project mandate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352550"/>
            <a:ext cx="4343400" cy="3657600"/>
          </a:xfrm>
        </p:spPr>
        <p:txBody>
          <a:bodyPr>
            <a:noAutofit/>
          </a:bodyPr>
          <a:lstStyle/>
          <a:p>
            <a:pPr lvl="0"/>
            <a:r>
              <a:rPr lang="en-US" sz="19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Other social issues</a:t>
            </a:r>
          </a:p>
          <a:p>
            <a:pPr marL="0" lvl="0" indent="0">
              <a:buNone/>
            </a:pP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Girls</a:t>
            </a:r>
            <a:r>
              <a:rPr lang="en-US" sz="19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’ education, </a:t>
            </a:r>
            <a:endParaRPr lang="en-US" sz="19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buNone/>
            </a:pPr>
            <a:r>
              <a:rPr lang="en-US" sz="19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Child marriage </a:t>
            </a:r>
          </a:p>
          <a:p>
            <a:pPr marL="0" lvl="0" indent="0">
              <a:buNone/>
            </a:pPr>
            <a:r>
              <a:rPr lang="en-US" sz="19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Entitlements </a:t>
            </a:r>
            <a:r>
              <a:rPr lang="en-US" sz="19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under </a:t>
            </a: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various</a:t>
            </a:r>
          </a:p>
          <a:p>
            <a:pPr marL="0" lvl="0" indent="0">
              <a:buNone/>
            </a:pPr>
            <a:r>
              <a:rPr lang="en-US" sz="19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government schemes</a:t>
            </a:r>
          </a:p>
          <a:p>
            <a:pPr lvl="0"/>
            <a:endParaRPr lang="en-US" sz="19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9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Functioning of the PRI </a:t>
            </a: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Regularity </a:t>
            </a:r>
            <a:r>
              <a:rPr lang="en-US" sz="19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</a:t>
            </a: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meetings Transparency Accountability </a:t>
            </a:r>
            <a:r>
              <a:rPr lang="en-US" sz="19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officials </a:t>
            </a: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Usage/disbursal </a:t>
            </a:r>
            <a:r>
              <a:rPr lang="en-US" sz="19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funds. </a:t>
            </a:r>
            <a:endParaRPr lang="en-US" sz="19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sz="19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sz="19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sz="19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sz="19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sz="19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sz="19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sz="19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sz="19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sz="19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en-US" sz="19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2" descr="C:\Users\mjoshi\Desktop\MLA EVENT\PRESENTATION\MUKH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28750"/>
            <a:ext cx="3505200" cy="291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68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Project M&amp;E framework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0410"/>
            <a:ext cx="7696200" cy="3544491"/>
          </a:xfrm>
        </p:spPr>
        <p:txBody>
          <a:bodyPr/>
          <a:lstStyle/>
          <a:p>
            <a:pPr algn="just"/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Quantitative Baseline – control and intervention</a:t>
            </a:r>
          </a:p>
          <a:p>
            <a:pPr algn="just"/>
            <a:endParaRPr lang="en-US" sz="19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Tracking of individual women’s participation at meetings and engagement on issues</a:t>
            </a:r>
          </a:p>
          <a:p>
            <a:pPr algn="just"/>
            <a:endParaRPr lang="en-US" sz="19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Analysis of accountability checklists</a:t>
            </a:r>
          </a:p>
          <a:p>
            <a:pPr algn="just"/>
            <a:endParaRPr lang="en-US" sz="19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n-US" sz="19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n-US" sz="19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Need for qualitative methods to measure change and better understand the drivers of change</a:t>
            </a:r>
            <a:endParaRPr lang="en-US" sz="19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70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Methodology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371600"/>
            <a:ext cx="4572000" cy="3086100"/>
          </a:xfrm>
        </p:spPr>
        <p:txBody>
          <a:bodyPr/>
          <a:lstStyle/>
          <a:p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Most Significant Change</a:t>
            </a:r>
          </a:p>
          <a:p>
            <a:endParaRPr lang="en-US" sz="19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Contribution analysis</a:t>
            </a:r>
          </a:p>
          <a:p>
            <a:endParaRPr lang="en-US" sz="19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Reference to control areas</a:t>
            </a:r>
          </a:p>
          <a:p>
            <a:endParaRPr lang="en-US" sz="19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Cross reference with quantitative monitoring (Tracking Sheets)</a:t>
            </a:r>
            <a:endParaRPr lang="en-US" sz="19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7" name="Picture 3" descr="C:\Users\mjoshi\Desktop\EVENT 1\GG PHOTOS\PP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1600"/>
            <a:ext cx="2743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52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MSC - Six steps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Establishing the domains of change</a:t>
            </a:r>
          </a:p>
          <a:p>
            <a:pPr>
              <a:lnSpc>
                <a:spcPct val="150000"/>
              </a:lnSpc>
            </a:pP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Reference group</a:t>
            </a:r>
          </a:p>
          <a:p>
            <a:pPr>
              <a:lnSpc>
                <a:spcPct val="150000"/>
              </a:lnSpc>
            </a:pP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Story collection method – story guide and FGD guide</a:t>
            </a:r>
          </a:p>
          <a:p>
            <a:pPr>
              <a:lnSpc>
                <a:spcPct val="150000"/>
              </a:lnSpc>
            </a:pP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Training of field investigators</a:t>
            </a:r>
          </a:p>
          <a:p>
            <a:pPr>
              <a:lnSpc>
                <a:spcPct val="150000"/>
              </a:lnSpc>
            </a:pP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Review of MSC stories</a:t>
            </a:r>
          </a:p>
          <a:p>
            <a:pPr>
              <a:lnSpc>
                <a:spcPct val="150000"/>
              </a:lnSpc>
            </a:pP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Secondary analysis</a:t>
            </a:r>
          </a:p>
          <a:p>
            <a:endParaRPr lang="en-US" sz="19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63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Domains of change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2" y="1370410"/>
            <a:ext cx="6478588" cy="2725340"/>
          </a:xfrm>
        </p:spPr>
        <p:txBody>
          <a:bodyPr/>
          <a:lstStyle/>
          <a:p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knowledge </a:t>
            </a:r>
            <a:r>
              <a:rPr lang="en-US" sz="19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awareness, </a:t>
            </a:r>
            <a:endParaRPr lang="en-US" sz="19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9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personal </a:t>
            </a:r>
            <a:r>
              <a:rPr lang="en-US" sz="19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development</a:t>
            </a: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endParaRPr lang="en-US" sz="19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attitude </a:t>
            </a:r>
            <a:r>
              <a:rPr lang="en-US" sz="19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behavior, </a:t>
            </a:r>
            <a:endParaRPr lang="en-US" sz="19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9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participation </a:t>
            </a:r>
            <a:r>
              <a:rPr lang="en-US" sz="19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development and political activities </a:t>
            </a:r>
            <a:endParaRPr lang="en-US" sz="190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1900" i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190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9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244429"/>
            <a:ext cx="7924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i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Within each domain </a:t>
            </a:r>
            <a:r>
              <a:rPr lang="en-US" sz="1900" i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 </a:t>
            </a:r>
            <a:r>
              <a:rPr lang="en-US" sz="1900" i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personal and </a:t>
            </a:r>
            <a:r>
              <a:rPr lang="en-US" sz="1900" i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professional</a:t>
            </a:r>
            <a:endParaRPr lang="en-US" sz="1900" i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2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Reference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roup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669338"/>
              </p:ext>
            </p:extLst>
          </p:nvPr>
        </p:nvGraphicFramePr>
        <p:xfrm>
          <a:off x="1981200" y="1428750"/>
          <a:ext cx="6156961" cy="283944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08960"/>
                <a:gridCol w="1828800"/>
                <a:gridCol w="1219201"/>
              </a:tblGrid>
              <a:tr h="438349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Key Informants</a:t>
                      </a:r>
                      <a:endParaRPr lang="en-US" sz="19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Intervention</a:t>
                      </a:r>
                      <a:endParaRPr lang="en-US" sz="19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Control</a:t>
                      </a:r>
                      <a:endParaRPr lang="en-US" sz="19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34290" marB="34290" anchor="ctr"/>
                </a:tc>
              </a:tr>
              <a:tr h="438349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Elected</a:t>
                      </a:r>
                      <a:r>
                        <a:rPr lang="en-US" sz="19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women</a:t>
                      </a:r>
                      <a:endParaRPr lang="en-US" sz="1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  <a:endParaRPr lang="en-US" sz="1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</a:t>
                      </a:r>
                      <a:endParaRPr lang="en-US" sz="1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34290" marB="34290" anchor="ctr"/>
                </a:tc>
              </a:tr>
              <a:tr h="438349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Family members</a:t>
                      </a:r>
                      <a:endParaRPr lang="en-US" sz="1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  <a:endParaRPr lang="en-US" sz="1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34290" marB="34290" anchor="ctr"/>
                </a:tc>
              </a:tr>
              <a:tr h="438349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Male colleagues</a:t>
                      </a:r>
                      <a:endParaRPr lang="en-US" sz="1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  <a:endParaRPr lang="en-US" sz="1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34290" marB="34290" anchor="ctr"/>
                </a:tc>
              </a:tr>
              <a:tr h="438349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Health workers</a:t>
                      </a:r>
                      <a:endParaRPr lang="en-US" sz="1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34290" marB="34290" anchor="ctr"/>
                </a:tc>
              </a:tr>
              <a:tr h="438349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Community members</a:t>
                      </a:r>
                      <a:endParaRPr lang="en-US" sz="1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34290" marB="3429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1200" y="4488418"/>
            <a:ext cx="61722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FGD with project field team personnel </a:t>
            </a:r>
            <a:endParaRPr lang="en-US" sz="19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27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Story guides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0410"/>
            <a:ext cx="7772399" cy="3563540"/>
          </a:xfrm>
        </p:spPr>
        <p:txBody>
          <a:bodyPr/>
          <a:lstStyle/>
          <a:p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Lifestyle, balancing </a:t>
            </a:r>
            <a:r>
              <a:rPr lang="en-US" sz="19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work and domestic </a:t>
            </a: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responsibilities, and relationship with family members. </a:t>
            </a:r>
          </a:p>
          <a:p>
            <a:pPr>
              <a:lnSpc>
                <a:spcPct val="150000"/>
              </a:lnSpc>
            </a:pP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Attitude toward  women’s role in household decisions</a:t>
            </a:r>
          </a:p>
          <a:p>
            <a:pPr>
              <a:lnSpc>
                <a:spcPct val="150000"/>
              </a:lnSpc>
            </a:pP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Views on girls </a:t>
            </a:r>
            <a:r>
              <a:rPr lang="en-US" sz="19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education, child marriage and </a:t>
            </a: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dowry</a:t>
            </a:r>
            <a:endParaRPr lang="en-US" sz="19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Journey since their election - motivation </a:t>
            </a:r>
            <a:r>
              <a:rPr lang="en-US" sz="19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</a:t>
            </a: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work, changes they have been able to make in their area</a:t>
            </a:r>
          </a:p>
          <a:p>
            <a:pPr>
              <a:lnSpc>
                <a:spcPct val="150000"/>
              </a:lnSpc>
            </a:pP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Relationship with male colleagues and officials</a:t>
            </a:r>
          </a:p>
          <a:p>
            <a:pPr>
              <a:lnSpc>
                <a:spcPct val="150000"/>
              </a:lnSpc>
            </a:pP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Managing </a:t>
            </a:r>
            <a:r>
              <a:rPr lang="en-US" sz="19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barriers </a:t>
            </a: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(patriarchy</a:t>
            </a:r>
            <a:r>
              <a:rPr lang="en-US" sz="19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low literacy, lack of exposure </a:t>
            </a:r>
            <a:r>
              <a:rPr lang="en-US" sz="19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the external </a:t>
            </a: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world) </a:t>
            </a:r>
          </a:p>
          <a:p>
            <a:endParaRPr lang="en-US" sz="19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9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03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61950"/>
            <a:ext cx="7313612" cy="742951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Analysis: Women share change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Manju\AppData\Local\Microsoft\Windows\Temporary Internet Files\Content.Outlook\OZSUYGSY\IMG_1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76350"/>
            <a:ext cx="2861564" cy="322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0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Clr>
                <a:schemeClr val="tx1">
                  <a:lumMod val="50000"/>
                  <a:lumOff val="50000"/>
                </a:schemeClr>
              </a:buClr>
              <a:buSzPct val="70000"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1. Knowledge and awareness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370410"/>
            <a:ext cx="7313612" cy="3773090"/>
          </a:xfrm>
        </p:spPr>
        <p:txBody>
          <a:bodyPr/>
          <a:lstStyle/>
          <a:p>
            <a:pPr marL="0" indent="0">
              <a:buNone/>
            </a:pPr>
            <a:r>
              <a:rPr lang="en-US" sz="1900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Meena</a:t>
            </a:r>
            <a:r>
              <a:rPr lang="en-US" sz="19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9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Devi, </a:t>
            </a:r>
            <a:r>
              <a:rPr lang="en-US" sz="1900" b="1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Village Council </a:t>
            </a:r>
            <a:r>
              <a:rPr lang="en-US" sz="19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member </a:t>
            </a:r>
          </a:p>
          <a:p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 tell people , </a:t>
            </a:r>
            <a:r>
              <a:rPr lang="en-US" sz="19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‘your work will be done. I will get it done</a:t>
            </a: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’</a:t>
            </a:r>
          </a:p>
          <a:p>
            <a:endParaRPr lang="en-US" sz="19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Having information about the political structure, health services  and gender issues, makes me feel confident </a:t>
            </a:r>
          </a:p>
          <a:p>
            <a:endParaRPr lang="en-US" sz="19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n-US" sz="1900" i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Pahel</a:t>
            </a:r>
            <a:r>
              <a:rPr lang="en-US" sz="19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has made me a ‘star’ among </a:t>
            </a: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my friends, I </a:t>
            </a:r>
            <a:r>
              <a:rPr lang="en-US" sz="19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want to be the </a:t>
            </a:r>
            <a:r>
              <a:rPr lang="en-US" sz="1900" i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Mukhiya</a:t>
            </a:r>
            <a:r>
              <a:rPr lang="en-US" sz="19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(Village Council Head) in </a:t>
            </a:r>
            <a:r>
              <a:rPr lang="en-US" sz="19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next </a:t>
            </a: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elections”. </a:t>
            </a:r>
            <a:endParaRPr lang="en-US" sz="19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19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 Personal Development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76350"/>
            <a:ext cx="7772399" cy="3657600"/>
          </a:xfrm>
        </p:spPr>
        <p:txBody>
          <a:bodyPr/>
          <a:lstStyle/>
          <a:p>
            <a:pPr marL="0" indent="0">
              <a:buNone/>
            </a:pPr>
            <a:r>
              <a:rPr lang="en-US" sz="19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Prabha</a:t>
            </a:r>
            <a:r>
              <a:rPr lang="en-US" sz="19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9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Devi </a:t>
            </a:r>
            <a:r>
              <a:rPr lang="en-US" sz="19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900" b="1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Village Council </a:t>
            </a:r>
            <a:r>
              <a:rPr lang="en-US" sz="19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member:</a:t>
            </a:r>
          </a:p>
          <a:p>
            <a:pPr marL="0" indent="0">
              <a:buNone/>
            </a:pPr>
            <a:r>
              <a:rPr lang="en-US" sz="19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>
              <a:buNone/>
            </a:pPr>
            <a:r>
              <a:rPr lang="en-US" sz="19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“I did </a:t>
            </a:r>
            <a:r>
              <a:rPr lang="en-US" sz="19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not want to be labeled as someone’s </a:t>
            </a:r>
            <a:r>
              <a:rPr lang="en-US" sz="19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wife </a:t>
            </a:r>
            <a:r>
              <a:rPr lang="en-US" sz="19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 someone’s </a:t>
            </a:r>
            <a:r>
              <a:rPr lang="en-US" sz="19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mother”.</a:t>
            </a:r>
          </a:p>
          <a:p>
            <a:endParaRPr lang="en-US" sz="19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sz="19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“Now </a:t>
            </a:r>
            <a:r>
              <a:rPr lang="en-US" sz="19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people </a:t>
            </a:r>
            <a:r>
              <a:rPr lang="en-US" sz="19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refer </a:t>
            </a:r>
            <a:r>
              <a:rPr lang="en-US" sz="19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my sons as the </a:t>
            </a:r>
            <a:r>
              <a:rPr lang="en-US" sz="19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member’s </a:t>
            </a:r>
            <a:r>
              <a:rPr lang="en-US" sz="19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sons, which is something unusual in </a:t>
            </a:r>
            <a:r>
              <a:rPr lang="en-US" sz="19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our society” .</a:t>
            </a:r>
          </a:p>
          <a:p>
            <a:endParaRPr lang="en-US" sz="19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sz="19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“In this </a:t>
            </a:r>
            <a:r>
              <a:rPr lang="en-US" sz="19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man’s world </a:t>
            </a:r>
            <a:r>
              <a:rPr lang="en-US" sz="19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educated </a:t>
            </a:r>
            <a:r>
              <a:rPr lang="en-US" sz="19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people like the Block Development Officer and other officials </a:t>
            </a:r>
            <a:r>
              <a:rPr lang="en-US" sz="19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would not notice me. Now I can ask them to do their work”</a:t>
            </a:r>
            <a:endParaRPr lang="en-US" sz="19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19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13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About local governance in India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5" name="Picture 14" descr="Administrative Hierarchy According to Indian Constitut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68402"/>
            <a:ext cx="4953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714500" y="4229103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Source: Council of Local Authorities for International Relations (2007) "Local Government in India"</a:t>
            </a:r>
          </a:p>
        </p:txBody>
      </p:sp>
    </p:spTree>
    <p:extLst>
      <p:ext uri="{BB962C8B-B14F-4D97-AF65-F5344CB8AC3E}">
        <p14:creationId xmlns:p14="http://schemas.microsoft.com/office/powerpoint/2010/main" val="20501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3. Attitude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behavior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00150"/>
            <a:ext cx="4588670" cy="3943350"/>
          </a:xfrm>
        </p:spPr>
        <p:txBody>
          <a:bodyPr/>
          <a:lstStyle/>
          <a:p>
            <a:pPr marL="0" indent="0">
              <a:buNone/>
            </a:pPr>
            <a:r>
              <a:rPr lang="en-US" sz="19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“I </a:t>
            </a:r>
            <a:r>
              <a:rPr lang="en-US" sz="19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have overcome my fears and am not scared of talking to </a:t>
            </a:r>
            <a:r>
              <a:rPr lang="en-US" sz="19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people”</a:t>
            </a:r>
          </a:p>
          <a:p>
            <a:pPr marL="0" indent="0">
              <a:buNone/>
            </a:pPr>
            <a:r>
              <a:rPr lang="en-US" sz="19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>
              <a:buNone/>
            </a:pPr>
            <a:r>
              <a:rPr lang="en-US" sz="19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“In </a:t>
            </a:r>
            <a:r>
              <a:rPr lang="en-US" sz="19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initial days </a:t>
            </a:r>
            <a:r>
              <a:rPr lang="en-US" sz="19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 </a:t>
            </a:r>
            <a:r>
              <a:rPr lang="en-US" sz="19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felt lost without </a:t>
            </a:r>
            <a:r>
              <a:rPr lang="en-US" sz="19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my </a:t>
            </a:r>
            <a:r>
              <a:rPr lang="en-US" sz="19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husband supporting </a:t>
            </a:r>
            <a:r>
              <a:rPr lang="en-US" sz="19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 </a:t>
            </a:r>
            <a:r>
              <a:rPr lang="en-US" sz="19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</a:t>
            </a:r>
            <a:r>
              <a:rPr lang="en-US" sz="19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representing me in meetings”</a:t>
            </a:r>
          </a:p>
          <a:p>
            <a:pPr marL="0" indent="0">
              <a:buNone/>
            </a:pPr>
            <a:endParaRPr lang="en-US" sz="19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sz="19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“Now I prefer </a:t>
            </a:r>
            <a:r>
              <a:rPr lang="en-US" sz="19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going </a:t>
            </a:r>
            <a:r>
              <a:rPr lang="en-US" sz="19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alone to </a:t>
            </a:r>
            <a:r>
              <a:rPr lang="en-US" sz="19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meetings </a:t>
            </a:r>
            <a:r>
              <a:rPr lang="en-US" sz="19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my husband drops me to </a:t>
            </a:r>
            <a:r>
              <a:rPr lang="en-US" sz="19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19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venue”</a:t>
            </a:r>
          </a:p>
          <a:p>
            <a:endParaRPr lang="en-US" sz="19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 descr="C:\Users\Manju\AppData\Local\Microsoft\Windows\Temporary Internet Files\Content.Outlook\OZSUYGSY\IMG_1225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270" y="1123950"/>
            <a:ext cx="265033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63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9550"/>
            <a:ext cx="7313612" cy="85725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 Participation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28750"/>
            <a:ext cx="7464425" cy="3505200"/>
          </a:xfrm>
        </p:spPr>
        <p:txBody>
          <a:bodyPr/>
          <a:lstStyle/>
          <a:p>
            <a:pPr algn="just"/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 have  ensured </a:t>
            </a:r>
            <a:r>
              <a:rPr lang="en-US" sz="19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electricity in </a:t>
            </a: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my </a:t>
            </a:r>
            <a:r>
              <a:rPr lang="en-US" sz="19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ward, construction of </a:t>
            </a: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day care center</a:t>
            </a:r>
            <a:r>
              <a:rPr lang="en-US" sz="19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toilets, a </a:t>
            </a:r>
            <a:r>
              <a:rPr lang="en-US" sz="19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bridge and a </a:t>
            </a:r>
            <a:r>
              <a:rPr lang="en-US" sz="19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motorable</a:t>
            </a:r>
            <a:r>
              <a:rPr lang="en-US" sz="19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road </a:t>
            </a:r>
            <a:endParaRPr lang="en-US" sz="19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n-US" sz="19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 have stopped an early marriage</a:t>
            </a:r>
          </a:p>
          <a:p>
            <a:pPr algn="just"/>
            <a:endParaRPr lang="en-US" sz="19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 call for </a:t>
            </a:r>
            <a:r>
              <a:rPr lang="en-US" sz="19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informal meetings of women’s </a:t>
            </a: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groups, we work together</a:t>
            </a:r>
            <a:endParaRPr lang="en-US" sz="19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22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9550"/>
            <a:ext cx="7313612" cy="85725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 Participation – cross reference with quantitative data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201795"/>
              </p:ext>
            </p:extLst>
          </p:nvPr>
        </p:nvGraphicFramePr>
        <p:xfrm>
          <a:off x="1447800" y="1200150"/>
          <a:ext cx="75438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0" y="4857750"/>
            <a:ext cx="571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*Monthly 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tracking of women leaders over a period of 24 months</a:t>
            </a:r>
          </a:p>
        </p:txBody>
      </p:sp>
    </p:spTree>
    <p:extLst>
      <p:ext uri="{BB962C8B-B14F-4D97-AF65-F5344CB8AC3E}">
        <p14:creationId xmlns:p14="http://schemas.microsoft.com/office/powerpoint/2010/main" val="82199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00150"/>
            <a:ext cx="7845425" cy="3505200"/>
          </a:xfrm>
        </p:spPr>
        <p:txBody>
          <a:bodyPr/>
          <a:lstStyle/>
          <a:p>
            <a:r>
              <a:rPr lang="en-US" sz="1400" dirty="0"/>
              <a:t> </a:t>
            </a:r>
          </a:p>
          <a:p>
            <a:endParaRPr lang="en-US" sz="1400" dirty="0"/>
          </a:p>
          <a:p>
            <a:pPr algn="just"/>
            <a:endParaRPr lang="en-US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4705350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*Monthly 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tracking of women leaders over a period of 24 months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0398208"/>
              </p:ext>
            </p:extLst>
          </p:nvPr>
        </p:nvGraphicFramePr>
        <p:xfrm>
          <a:off x="1752600" y="1504950"/>
          <a:ext cx="57912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19200" y="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Participation:Cross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referencing with quantitative data</a:t>
            </a:r>
          </a:p>
        </p:txBody>
      </p:sp>
    </p:spTree>
    <p:extLst>
      <p:ext uri="{BB962C8B-B14F-4D97-AF65-F5344CB8AC3E}">
        <p14:creationId xmlns:p14="http://schemas.microsoft.com/office/powerpoint/2010/main" val="163618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5. Self-efficacy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perception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00150"/>
            <a:ext cx="7616825" cy="3943350"/>
          </a:xfrm>
        </p:spPr>
        <p:txBody>
          <a:bodyPr/>
          <a:lstStyle/>
          <a:p>
            <a:pPr marL="0" indent="0" algn="just">
              <a:buNone/>
            </a:pPr>
            <a:r>
              <a:rPr lang="en-US" sz="17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Women interviewed were:</a:t>
            </a:r>
          </a:p>
          <a:p>
            <a:pPr algn="just"/>
            <a:r>
              <a:rPr lang="en-US" sz="17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Visibly </a:t>
            </a:r>
            <a:r>
              <a:rPr lang="en-US" sz="17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confident, inspired and proud of their achievements both as individuals and as a </a:t>
            </a:r>
            <a:r>
              <a:rPr lang="en-US" sz="17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collective</a:t>
            </a:r>
          </a:p>
          <a:p>
            <a:pPr algn="just"/>
            <a:endParaRPr lang="en-US" sz="17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n-US" sz="17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They attributed these changes to being a part of the </a:t>
            </a:r>
            <a:r>
              <a:rPr lang="en-US" sz="1700" i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Pahel</a:t>
            </a:r>
            <a:r>
              <a:rPr lang="en-US" sz="17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initiative, communication materials, </a:t>
            </a:r>
            <a:r>
              <a:rPr lang="en-US" sz="17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monthly </a:t>
            </a:r>
            <a:r>
              <a:rPr lang="en-US" sz="17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meetings </a:t>
            </a:r>
            <a:r>
              <a:rPr lang="en-US" sz="17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exposure visit</a:t>
            </a:r>
          </a:p>
          <a:p>
            <a:pPr algn="just"/>
            <a:endParaRPr lang="en-US" sz="17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n-US" sz="17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They </a:t>
            </a:r>
            <a:r>
              <a:rPr lang="en-US" sz="17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perceive </a:t>
            </a:r>
            <a:r>
              <a:rPr lang="en-US" sz="17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that they are now more valued by their children and other family members as well as members of the community, their male counterparts and government </a:t>
            </a:r>
            <a:r>
              <a:rPr lang="en-US" sz="17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officials </a:t>
            </a:r>
          </a:p>
          <a:p>
            <a:pPr marL="0" indent="0" algn="just">
              <a:buNone/>
            </a:pPr>
            <a:r>
              <a:rPr lang="en-US" sz="17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My  brother in law says that the family is proud of me!</a:t>
            </a:r>
          </a:p>
          <a:p>
            <a:pPr algn="just"/>
            <a:endParaRPr lang="en-US" sz="17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94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kern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 did the others say</a:t>
            </a:r>
            <a:endParaRPr lang="en-US" sz="2800" kern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370410"/>
            <a:ext cx="7313612" cy="3773090"/>
          </a:xfrm>
        </p:spPr>
        <p:txBody>
          <a:bodyPr/>
          <a:lstStyle/>
          <a:p>
            <a:r>
              <a:rPr lang="en-US" sz="1900" dirty="0" smtClean="0">
                <a:solidFill>
                  <a:srgbClr val="CC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Husband: </a:t>
            </a: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she has begun voicing her opinion on everything and is very well informed</a:t>
            </a:r>
          </a:p>
          <a:p>
            <a:r>
              <a:rPr lang="en-US" sz="1900" dirty="0" smtClean="0">
                <a:solidFill>
                  <a:srgbClr val="CC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Male colleagues: </a:t>
            </a: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if there were no reservations women would have been invisible in politics, the </a:t>
            </a:r>
            <a:r>
              <a:rPr lang="en-US" sz="19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Pahel</a:t>
            </a: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women actively participate in meetings</a:t>
            </a:r>
          </a:p>
          <a:p>
            <a:r>
              <a:rPr lang="en-US" sz="1900" dirty="0" smtClean="0">
                <a:solidFill>
                  <a:srgbClr val="CC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Health workers: </a:t>
            </a: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because of </a:t>
            </a:r>
            <a:r>
              <a:rPr lang="en-US" sz="19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Pahel</a:t>
            </a: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these women leaders are taking up health issues</a:t>
            </a:r>
          </a:p>
          <a:p>
            <a:r>
              <a:rPr lang="en-US" sz="1900" dirty="0" smtClean="0">
                <a:solidFill>
                  <a:srgbClr val="CC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Local Project staff: </a:t>
            </a: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 is so different now, earlier we had to persuade the husbands to allow their wives to come for the training </a:t>
            </a:r>
            <a:endParaRPr lang="en-US" sz="19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21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kern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Women in control locations</a:t>
            </a:r>
            <a:endParaRPr lang="en-US" sz="2800" kern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2" y="1370410"/>
            <a:ext cx="5183188" cy="3773090"/>
          </a:xfrm>
        </p:spPr>
        <p:txBody>
          <a:bodyPr/>
          <a:lstStyle/>
          <a:p>
            <a:pPr marL="0" indent="0">
              <a:buNone/>
            </a:pPr>
            <a:r>
              <a:rPr lang="en-US" sz="17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 sign wherever my son asks me to sign</a:t>
            </a:r>
          </a:p>
          <a:p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7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Have </a:t>
            </a:r>
            <a:r>
              <a:rPr lang="en-US" sz="17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accepted their personal reality as proxy candidates for their male relatives </a:t>
            </a:r>
            <a:endParaRPr lang="en-US" sz="17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7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7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Rarely go for meetings</a:t>
            </a:r>
          </a:p>
          <a:p>
            <a:endParaRPr lang="en-US" sz="17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7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Low mobility</a:t>
            </a:r>
          </a:p>
          <a:p>
            <a:endParaRPr lang="en-US" sz="17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7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information about their roles and responsibilities as elected members</a:t>
            </a:r>
          </a:p>
          <a:p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7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C:\Users\mjoshi\Desktop\IMAGES\IMG_12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32" y="1143000"/>
            <a:ext cx="2407867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69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kern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Change: what, why, how</a:t>
            </a:r>
            <a:endParaRPr lang="en-US" sz="2800" kern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52550"/>
            <a:ext cx="4730535" cy="3790950"/>
          </a:xfrm>
        </p:spPr>
        <p:txBody>
          <a:bodyPr/>
          <a:lstStyle/>
          <a:p>
            <a:r>
              <a:rPr lang="en-US" sz="160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What</a:t>
            </a: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mobility, decision making, cognitive skills, participation, attitudes and beliefs</a:t>
            </a:r>
          </a:p>
          <a:p>
            <a:endParaRPr lang="en-US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Why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wanted to work for development, wanted to be valued by family, wanted respect in the community </a:t>
            </a:r>
          </a:p>
          <a:p>
            <a:endParaRPr lang="en-US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How </a:t>
            </a: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–access to information, training, solidarity platform, exposure to new ideas, new places</a:t>
            </a:r>
          </a:p>
          <a:p>
            <a:pPr marL="0" indent="0">
              <a:buNone/>
            </a:pPr>
            <a:r>
              <a:rPr lang="en-US" sz="1600" b="1" i="1" dirty="0" err="1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Pahel</a:t>
            </a:r>
            <a:r>
              <a:rPr lang="en-US" sz="16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helped them believe that change is </a:t>
            </a:r>
            <a:r>
              <a:rPr lang="en-US" sz="16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possible</a:t>
            </a:r>
          </a:p>
          <a:p>
            <a:pPr marL="0" indent="0">
              <a:buNone/>
            </a:pP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 descr="C:\Users\mjoshi\Desktop\EVENT 1\GG PHOTOS\pics for communication material\Gender and Governance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135" y="1123950"/>
            <a:ext cx="342286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35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kern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Waiting for change</a:t>
            </a:r>
            <a:endParaRPr lang="en-US" sz="2800" kern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370410"/>
            <a:ext cx="7313612" cy="3563540"/>
          </a:xfrm>
        </p:spPr>
        <p:txBody>
          <a:bodyPr/>
          <a:lstStyle/>
          <a:p>
            <a:pPr marL="0" indent="0">
              <a:buNone/>
            </a:pP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However, most of the women said</a:t>
            </a:r>
          </a:p>
          <a:p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After all, my husband is the head of the family and must have a greater say</a:t>
            </a:r>
          </a:p>
          <a:p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His work is important, how can he help in housework</a:t>
            </a:r>
          </a:p>
          <a:p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 can we not give and take dowry, it is our tradition</a:t>
            </a:r>
          </a:p>
          <a:p>
            <a:endParaRPr lang="en-US" sz="19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72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6219"/>
            <a:ext cx="8001000" cy="857250"/>
          </a:xfrm>
        </p:spPr>
        <p:txBody>
          <a:bodyPr/>
          <a:lstStyle/>
          <a:p>
            <a:pPr algn="ctr"/>
            <a:r>
              <a:rPr lang="en-US" sz="2800" kern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conclusion: qualitative methodology</a:t>
            </a:r>
            <a:endParaRPr lang="en-US" sz="2800" kern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200150"/>
            <a:ext cx="7313612" cy="3943350"/>
          </a:xfrm>
        </p:spPr>
        <p:txBody>
          <a:bodyPr/>
          <a:lstStyle/>
          <a:p>
            <a:pPr algn="just"/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Assessment team must have advanced 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capabilities for analytical thinking 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(developing and administering the 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story 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guides) </a:t>
            </a:r>
          </a:p>
          <a:p>
            <a:pPr algn="just"/>
            <a:endParaRPr lang="en-US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Significant 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implications for time and budgets.</a:t>
            </a:r>
          </a:p>
          <a:p>
            <a:pPr lvl="0" algn="just"/>
            <a:endParaRPr lang="en-US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/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Validation through other stakeholders</a:t>
            </a:r>
          </a:p>
          <a:p>
            <a:pPr lvl="0" algn="just"/>
            <a:endParaRPr lang="en-US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/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Availability of quantitative 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information to supplement the outcome of 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MSC</a:t>
            </a:r>
          </a:p>
          <a:p>
            <a:pPr lvl="0" algn="just"/>
            <a:endParaRPr lang="en-US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/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Feed back into </a:t>
            </a:r>
            <a:r>
              <a:rPr lang="en-US" sz="1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programme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implementation</a:t>
            </a:r>
            <a:endParaRPr lang="en-US" sz="1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8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Landmark Legislation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1200151"/>
            <a:ext cx="7543799" cy="3394472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1992 – 73</a:t>
            </a:r>
            <a:r>
              <a:rPr lang="en-US" sz="19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rd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amendment to Indian Constitution </a:t>
            </a:r>
          </a:p>
          <a:p>
            <a:pPr algn="just"/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Resources and decision making powers to </a:t>
            </a:r>
            <a:r>
              <a:rPr lang="en-US" sz="1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grassroot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leaders at three tiers of local governance – village, block and district (</a:t>
            </a:r>
            <a:r>
              <a:rPr lang="en-US" sz="1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Panchayati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Raj Institutions, PRI)</a:t>
            </a:r>
          </a:p>
          <a:p>
            <a:pPr marL="0" indent="0" algn="just">
              <a:buNone/>
            </a:pPr>
            <a:endParaRPr lang="en-US" sz="19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Reservation of 33% seats  for women in three tiers</a:t>
            </a:r>
            <a:endParaRPr lang="en-US" sz="1900" dirty="0" smtClean="0"/>
          </a:p>
          <a:p>
            <a:pPr marL="0" indent="0" algn="ctr">
              <a:buNone/>
            </a:pPr>
            <a:endParaRPr lang="en-US" sz="1900" b="1" dirty="0" smtClean="0"/>
          </a:p>
          <a:p>
            <a:pPr marL="0" indent="0" algn="ctr">
              <a:buNone/>
            </a:pPr>
            <a:endParaRPr lang="en-US" sz="1900" b="1" dirty="0" smtClean="0"/>
          </a:p>
          <a:p>
            <a:pPr marL="0" indent="0" algn="ctr">
              <a:buNone/>
            </a:pPr>
            <a:endParaRPr lang="en-US" sz="1900" b="1" dirty="0"/>
          </a:p>
          <a:p>
            <a:pPr marL="0" indent="0" algn="ctr">
              <a:buNone/>
            </a:pPr>
            <a:r>
              <a:rPr lang="en-US" sz="1900" b="1" dirty="0" smtClean="0">
                <a:solidFill>
                  <a:schemeClr val="tx1"/>
                </a:solidFill>
              </a:rPr>
              <a:t>A million women in local governance</a:t>
            </a:r>
          </a:p>
        </p:txBody>
      </p:sp>
      <p:sp>
        <p:nvSpPr>
          <p:cNvPr id="2" name="Down Arrow 1"/>
          <p:cNvSpPr/>
          <p:nvPr/>
        </p:nvSpPr>
        <p:spPr bwMode="auto">
          <a:xfrm>
            <a:off x="4556656" y="3486150"/>
            <a:ext cx="381000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53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kern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Conclusion: programme learning</a:t>
            </a:r>
            <a:endParaRPr lang="en-US" sz="2800" kern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00150"/>
            <a:ext cx="7543800" cy="3257550"/>
          </a:xfrm>
        </p:spPr>
        <p:txBody>
          <a:bodyPr/>
          <a:lstStyle/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371600" y="1200150"/>
            <a:ext cx="75438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Women 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leaders need </a:t>
            </a:r>
            <a:r>
              <a:rPr lang="en-US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both -  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information about their </a:t>
            </a:r>
            <a:r>
              <a:rPr lang="en-US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 AND 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support to negotiate </a:t>
            </a:r>
            <a:r>
              <a:rPr lang="en-US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patriarchal 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structures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Intense 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handhold support and </a:t>
            </a:r>
            <a:r>
              <a:rPr lang="en-US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mentoring over a long period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Training sessions offer a window of opportunity for </a:t>
            </a:r>
            <a:r>
              <a:rPr lang="en-US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women leaders to 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know about what they have the power to do and are capable of on their own</a:t>
            </a:r>
            <a:r>
              <a:rPr lang="en-US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/>
            <a:endParaRPr lang="en-US" sz="1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Women’s solidarity platforms like </a:t>
            </a:r>
            <a:r>
              <a:rPr lang="en-US" sz="17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Mahila</a:t>
            </a:r>
            <a:r>
              <a:rPr lang="en-US" sz="17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Sabhas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gives them the confidence to engage, challenge and change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When women leaders have the tools for effecting change on one issue, they are able to address many other issues</a:t>
            </a:r>
          </a:p>
        </p:txBody>
      </p:sp>
    </p:spTree>
    <p:extLst>
      <p:ext uri="{BB962C8B-B14F-4D97-AF65-F5344CB8AC3E}">
        <p14:creationId xmlns:p14="http://schemas.microsoft.com/office/powerpoint/2010/main" val="117430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further information contact:</a:t>
            </a:r>
          </a:p>
          <a:p>
            <a:r>
              <a:rPr lang="en-US" dirty="0" smtClean="0"/>
              <a:t>mjoshi@cedpaindia.org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239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Image Gallery of CEDPA India\Empowered women\IMG_05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73"/>
          <a:stretch/>
        </p:blipFill>
        <p:spPr bwMode="auto">
          <a:xfrm>
            <a:off x="5562600" y="1123950"/>
            <a:ext cx="3581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226219"/>
            <a:ext cx="8229600" cy="85725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Challenges women face in India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1" y="1276350"/>
            <a:ext cx="4572000" cy="3733800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Discrimination – Gender, caste, class, religion, ethnicity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Threat of violence – within the home and outside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Perceived as incapable of taking autonomous decisions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Restricted mobility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Burden of household chores and childrearing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0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226219"/>
            <a:ext cx="5259387" cy="85725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Status of women in Bihar, India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276349"/>
            <a:ext cx="5562600" cy="2987016"/>
          </a:xfrm>
        </p:spPr>
        <p:txBody>
          <a:bodyPr/>
          <a:lstStyle/>
          <a:p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Low female literacy - 33.6%, (male literacy - 60.3%]</a:t>
            </a:r>
          </a:p>
          <a:p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Highest rate of child marriage (64%) nearly </a:t>
            </a:r>
            <a:r>
              <a:rPr lang="en-US" sz="19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two underage brides among every three </a:t>
            </a: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women</a:t>
            </a:r>
          </a:p>
          <a:p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 maternal mortality </a:t>
            </a:r>
            <a:r>
              <a:rPr lang="en-US" sz="19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rate </a:t>
            </a: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(178)</a:t>
            </a:r>
          </a:p>
          <a:p>
            <a:endParaRPr lang="en-US" sz="19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Highest </a:t>
            </a:r>
            <a:r>
              <a:rPr lang="en-US" sz="19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rate of physical and sexual violence against women </a:t>
            </a: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India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4263365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Government </a:t>
            </a:r>
            <a:r>
              <a:rPr lang="en-US" sz="1600" b="1" dirty="0">
                <a:solidFill>
                  <a:srgbClr val="CC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Bihar has demonstrated political commitment to promote gender equality </a:t>
            </a:r>
            <a:r>
              <a:rPr lang="en-US" sz="1600" b="1" dirty="0" smtClean="0">
                <a:solidFill>
                  <a:srgbClr val="CC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schemes </a:t>
            </a:r>
            <a:r>
              <a:rPr lang="en-US" sz="1600" b="1" dirty="0">
                <a:solidFill>
                  <a:srgbClr val="CC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institutional </a:t>
            </a:r>
            <a:r>
              <a:rPr lang="en-US" sz="1600" b="1" dirty="0" smtClean="0">
                <a:solidFill>
                  <a:srgbClr val="CC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changes.</a:t>
            </a:r>
            <a:endParaRPr lang="en-US" sz="1600" b="1" dirty="0">
              <a:solidFill>
                <a:srgbClr val="CC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400" y="1144828"/>
            <a:ext cx="2283250" cy="285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83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0012" y="226219"/>
            <a:ext cx="7545387" cy="857250"/>
          </a:xfrm>
        </p:spPr>
        <p:txBody>
          <a:bodyPr/>
          <a:lstStyle/>
          <a:p>
            <a:pPr algn="ctr"/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Project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Pahel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: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towards empowering women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1200151"/>
            <a:ext cx="4495800" cy="3047999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 algn="just">
              <a:buNone/>
            </a:pP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Building </a:t>
            </a:r>
            <a:r>
              <a:rPr lang="en-US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leadership skills in elected women representatives (EWRs) from </a:t>
            </a: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local governments, so that they:</a:t>
            </a:r>
          </a:p>
          <a:p>
            <a:pPr marL="0" indent="0" algn="just">
              <a:buNone/>
            </a:pPr>
            <a:endParaRPr lang="en-US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Participate effectively in meetings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Take actions to improve reproductive health services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Address development issues in their constituencies</a:t>
            </a:r>
          </a:p>
        </p:txBody>
      </p:sp>
      <p:pic>
        <p:nvPicPr>
          <p:cNvPr id="5122" name="Picture 2" descr="C:\Users\mjoshi\Documents\PAHEL_MJ\IEC\photos_IEC\Pahel photos\P10100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73" y="1200151"/>
            <a:ext cx="3352800" cy="311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1" y="4396829"/>
            <a:ext cx="850517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Pahel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currently works with 1200 out of the 120,000 EWRs in Bihar</a:t>
            </a:r>
            <a:r>
              <a:rPr lang="en-US" sz="19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1900" dirty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13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9550"/>
            <a:ext cx="8153399" cy="873919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Who is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Pahel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reaching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00151"/>
            <a:ext cx="7315200" cy="3394472"/>
          </a:xfrm>
        </p:spPr>
        <p:txBody>
          <a:bodyPr/>
          <a:lstStyle/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lvl="1">
              <a:buNone/>
            </a:pPr>
            <a:r>
              <a:rPr lang="hi-IN" sz="1400" dirty="0"/>
              <a:t>  </a:t>
            </a:r>
            <a:endParaRPr lang="en-US" sz="14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25239832"/>
              </p:ext>
            </p:extLst>
          </p:nvPr>
        </p:nvGraphicFramePr>
        <p:xfrm>
          <a:off x="1219200" y="1276350"/>
          <a:ext cx="2971800" cy="171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12775494"/>
              </p:ext>
            </p:extLst>
          </p:nvPr>
        </p:nvGraphicFramePr>
        <p:xfrm>
          <a:off x="4953000" y="1200150"/>
          <a:ext cx="3962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659835638"/>
              </p:ext>
            </p:extLst>
          </p:nvPr>
        </p:nvGraphicFramePr>
        <p:xfrm>
          <a:off x="0" y="3314700"/>
          <a:ext cx="44958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251959824"/>
              </p:ext>
            </p:extLst>
          </p:nvPr>
        </p:nvGraphicFramePr>
        <p:xfrm>
          <a:off x="4648200" y="3181350"/>
          <a:ext cx="4495800" cy="196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5110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Project activities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200150"/>
            <a:ext cx="7313612" cy="3733800"/>
          </a:xfrm>
        </p:spPr>
        <p:txBody>
          <a:bodyPr/>
          <a:lstStyle/>
          <a:p>
            <a:pPr marL="0" indent="0">
              <a:buNone/>
            </a:pP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Women representatives:</a:t>
            </a:r>
          </a:p>
          <a:p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Received Training – political system, gender and SRH services</a:t>
            </a:r>
          </a:p>
          <a:p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Meet quarterly to learn and share</a:t>
            </a:r>
          </a:p>
          <a:p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Are supported to participate in meetings and interface with officials</a:t>
            </a:r>
          </a:p>
          <a:p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Use checklists to monitor health services in their areas and raise findings at PRI meetings</a:t>
            </a:r>
          </a:p>
          <a:p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Exposure visits</a:t>
            </a:r>
            <a:endParaRPr lang="en-US" sz="19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64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Initial results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Significant increase from baseline:</a:t>
            </a:r>
          </a:p>
          <a:p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67</a:t>
            </a:r>
            <a:r>
              <a:rPr lang="en-US" sz="19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% </a:t>
            </a: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EWRs </a:t>
            </a:r>
            <a:r>
              <a:rPr lang="en-US" sz="19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are attending at least one meeting </a:t>
            </a: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en-US" sz="19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each quarter </a:t>
            </a:r>
            <a:endParaRPr lang="en-US" sz="19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EWRs </a:t>
            </a:r>
            <a:r>
              <a:rPr lang="en-US" sz="19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working with health workers to ensure equipment, supplies and finding </a:t>
            </a: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solutions</a:t>
            </a:r>
          </a:p>
          <a:p>
            <a:r>
              <a:rPr lang="en-US" sz="19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Mobilising</a:t>
            </a:r>
            <a:r>
              <a:rPr lang="en-US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community women to access SRH services</a:t>
            </a:r>
          </a:p>
          <a:p>
            <a:endParaRPr lang="en-US" sz="19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19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9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9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97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DPA India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EDPA PRESENTATION FORMAT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EDPA India 2013">
  <a:themeElements>
    <a:clrScheme name="Office Them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CEDPA India</Template>
  <TotalTime>2068</TotalTime>
  <Words>1369</Words>
  <Application>Microsoft Office PowerPoint</Application>
  <PresentationFormat>On-screen Show (16:9)</PresentationFormat>
  <Paragraphs>242</Paragraphs>
  <Slides>31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CEDPA India</vt:lpstr>
      <vt:lpstr>1_CEDPA PRESENTATION FORMAT</vt:lpstr>
      <vt:lpstr>1_Custom Design</vt:lpstr>
      <vt:lpstr>CEDPA India 2013</vt:lpstr>
      <vt:lpstr>Evaluating Individual &amp; Collective Efficacy, and Leadership skills  Lessons from project Pahel, India  Supported by: David and Lucile Packard Foundation </vt:lpstr>
      <vt:lpstr>About local governance in India</vt:lpstr>
      <vt:lpstr>    Landmark Legislation </vt:lpstr>
      <vt:lpstr>    Challenges women face in India</vt:lpstr>
      <vt:lpstr>Status of women in Bihar, India</vt:lpstr>
      <vt:lpstr>    Project Pahel  : towards empowering women</vt:lpstr>
      <vt:lpstr>Who is Pahel reaching</vt:lpstr>
      <vt:lpstr>Project activities</vt:lpstr>
      <vt:lpstr>Initial results </vt:lpstr>
      <vt:lpstr>More results: EWRs taking action in other areas beyond the project mandate</vt:lpstr>
      <vt:lpstr>Project M&amp;E framework</vt:lpstr>
      <vt:lpstr>Methodology</vt:lpstr>
      <vt:lpstr>MSC - Six steps</vt:lpstr>
      <vt:lpstr>Domains of change</vt:lpstr>
      <vt:lpstr>Reference Group</vt:lpstr>
      <vt:lpstr>Story guides</vt:lpstr>
      <vt:lpstr>PowerPoint Presentation</vt:lpstr>
      <vt:lpstr> 1. Knowledge and awareness</vt:lpstr>
      <vt:lpstr> 2. Personal Development</vt:lpstr>
      <vt:lpstr>3. Attitude and behavior</vt:lpstr>
      <vt:lpstr>4. Participation</vt:lpstr>
      <vt:lpstr>4. Participation – cross reference with quantitative data </vt:lpstr>
      <vt:lpstr>PowerPoint Presentation</vt:lpstr>
      <vt:lpstr>5. Self-efficacy and perception</vt:lpstr>
      <vt:lpstr>What did the others say</vt:lpstr>
      <vt:lpstr>Women in control locations</vt:lpstr>
      <vt:lpstr>Change: what, why, how</vt:lpstr>
      <vt:lpstr>Waiting for change</vt:lpstr>
      <vt:lpstr>In conclusion: qualitative methodology</vt:lpstr>
      <vt:lpstr>In Conclusion: programme learning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nancy</dc:creator>
  <cp:lastModifiedBy>Madhuparna Das Joshi</cp:lastModifiedBy>
  <cp:revision>125</cp:revision>
  <dcterms:created xsi:type="dcterms:W3CDTF">2013-04-10T07:05:53Z</dcterms:created>
  <dcterms:modified xsi:type="dcterms:W3CDTF">2014-10-10T10:13:45Z</dcterms:modified>
</cp:coreProperties>
</file>