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46"/>
  </p:notesMasterIdLst>
  <p:handoutMasterIdLst>
    <p:handoutMasterId r:id="rId47"/>
  </p:handoutMasterIdLst>
  <p:sldIdLst>
    <p:sldId id="256" r:id="rId2"/>
    <p:sldId id="258" r:id="rId3"/>
    <p:sldId id="259" r:id="rId4"/>
    <p:sldId id="263" r:id="rId5"/>
    <p:sldId id="305" r:id="rId6"/>
    <p:sldId id="304" r:id="rId7"/>
    <p:sldId id="267" r:id="rId8"/>
    <p:sldId id="268" r:id="rId9"/>
    <p:sldId id="269" r:id="rId10"/>
    <p:sldId id="276" r:id="rId11"/>
    <p:sldId id="277" r:id="rId12"/>
    <p:sldId id="257" r:id="rId13"/>
    <p:sldId id="288" r:id="rId14"/>
    <p:sldId id="302" r:id="rId15"/>
    <p:sldId id="286" r:id="rId16"/>
    <p:sldId id="296" r:id="rId17"/>
    <p:sldId id="297" r:id="rId18"/>
    <p:sldId id="284" r:id="rId19"/>
    <p:sldId id="285" r:id="rId20"/>
    <p:sldId id="289" r:id="rId21"/>
    <p:sldId id="287" r:id="rId22"/>
    <p:sldId id="290" r:id="rId23"/>
    <p:sldId id="291" r:id="rId24"/>
    <p:sldId id="300" r:id="rId25"/>
    <p:sldId id="292" r:id="rId26"/>
    <p:sldId id="293" r:id="rId27"/>
    <p:sldId id="294" r:id="rId28"/>
    <p:sldId id="282" r:id="rId29"/>
    <p:sldId id="279" r:id="rId30"/>
    <p:sldId id="283" r:id="rId31"/>
    <p:sldId id="298" r:id="rId32"/>
    <p:sldId id="270" r:id="rId33"/>
    <p:sldId id="271" r:id="rId34"/>
    <p:sldId id="273" r:id="rId35"/>
    <p:sldId id="299" r:id="rId36"/>
    <p:sldId id="301" r:id="rId37"/>
    <p:sldId id="274" r:id="rId38"/>
    <p:sldId id="264" r:id="rId39"/>
    <p:sldId id="260" r:id="rId40"/>
    <p:sldId id="261" r:id="rId41"/>
    <p:sldId id="262" r:id="rId42"/>
    <p:sldId id="265" r:id="rId43"/>
    <p:sldId id="266" r:id="rId44"/>
    <p:sldId id="303" r:id="rId45"/>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683" autoAdjust="0"/>
    <p:restoredTop sz="84615" autoAdjust="0"/>
  </p:normalViewPr>
  <p:slideViewPr>
    <p:cSldViewPr snapToGrid="0" snapToObjects="1">
      <p:cViewPr varScale="1">
        <p:scale>
          <a:sx n="63" d="100"/>
          <a:sy n="63" d="100"/>
        </p:scale>
        <p:origin x="-1128" y="-112"/>
      </p:cViewPr>
      <p:guideLst>
        <p:guide orient="horz" pos="2160"/>
        <p:guide pos="2880"/>
      </p:guideLst>
    </p:cSldViewPr>
  </p:slideViewPr>
  <p:outlineViewPr>
    <p:cViewPr>
      <p:scale>
        <a:sx n="33" d="100"/>
        <a:sy n="33" d="100"/>
      </p:scale>
      <p:origin x="0" y="2900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7E22EBE0-11D1-5A4B-8781-DE60DA720C8F}" type="datetimeFigureOut">
              <a:rPr lang="en-US" smtClean="0"/>
              <a:t>11/1/18</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DFA43988-815D-6F45-A902-7573A6E5F197}" type="slidenum">
              <a:rPr lang="en-US" smtClean="0"/>
              <a:t>‹#›</a:t>
            </a:fld>
            <a:endParaRPr lang="en-US"/>
          </a:p>
        </p:txBody>
      </p:sp>
    </p:spTree>
    <p:extLst>
      <p:ext uri="{BB962C8B-B14F-4D97-AF65-F5344CB8AC3E}">
        <p14:creationId xmlns:p14="http://schemas.microsoft.com/office/powerpoint/2010/main" val="283030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4D76DCFB-3B2E-094A-B6E1-4B60E51F964A}" type="datetimeFigureOut">
              <a:rPr lang="en-US" smtClean="0"/>
              <a:t>11/1/18</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F93174C7-6696-D04B-8B37-27679A7BCABC}" type="slidenum">
              <a:rPr lang="en-US" smtClean="0"/>
              <a:t>‹#›</a:t>
            </a:fld>
            <a:endParaRPr lang="en-US"/>
          </a:p>
        </p:txBody>
      </p:sp>
    </p:spTree>
    <p:extLst>
      <p:ext uri="{BB962C8B-B14F-4D97-AF65-F5344CB8AC3E}">
        <p14:creationId xmlns:p14="http://schemas.microsoft.com/office/powerpoint/2010/main" val="25493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EF8B24-6D0B-FB41-ADC3-C20F5EF2BA1F}" type="slidenum">
              <a:rPr lang="en-US" smtClean="0"/>
              <a:pPr/>
              <a:t>26</a:t>
            </a:fld>
            <a:endParaRPr lang="en-US"/>
          </a:p>
        </p:txBody>
      </p:sp>
    </p:spTree>
    <p:extLst>
      <p:ext uri="{BB962C8B-B14F-4D97-AF65-F5344CB8AC3E}">
        <p14:creationId xmlns:p14="http://schemas.microsoft.com/office/powerpoint/2010/main" val="2487153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1676401"/>
            <a:ext cx="8001000" cy="2424766"/>
          </a:xfrm>
        </p:spPr>
        <p:txBody>
          <a:bodyPr anchor="b" anchorCtr="0">
            <a:noAutofit/>
          </a:bodyPr>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571500" y="4419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48A87A34-81AB-432B-8DAE-1953F412C126}" type="datetimeFigureOut">
              <a:rPr lang="en-US" smtClean="0"/>
              <a:t>11/1/18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9" name="Picture 8" descr="standardRule.png"/>
          <p:cNvPicPr>
            <a:picLocks noChangeAspect="1"/>
          </p:cNvPicPr>
          <p:nvPr/>
        </p:nvPicPr>
        <p:blipFill>
          <a:blip r:embed="rId3"/>
          <a:stretch>
            <a:fillRect/>
          </a:stretch>
        </p:blipFill>
        <p:spPr>
          <a:xfrm>
            <a:off x="2705100" y="4191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434609"/>
            <a:ext cx="3749040" cy="1709928"/>
          </a:xfrm>
        </p:spPr>
        <p:txBody>
          <a:bodyPr vert="horz" lIns="91440" tIns="45720" rIns="91440" bIns="45720" rtlCol="0" anchor="b">
            <a:noAutofit/>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94360" y="2551176"/>
            <a:ext cx="3749040" cy="3145536"/>
          </a:xfrm>
        </p:spPr>
        <p:txBody>
          <a:bodyPr vert="horz" lIns="91440" tIns="45720" rIns="91440" bIns="45720" rtlCol="0">
            <a:normAutofit/>
          </a:bodyPr>
          <a:lstStyle>
            <a:lvl1pPr marL="0" indent="0">
              <a:spcAft>
                <a:spcPts val="10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8" name="Picture 7"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pic>
        <p:nvPicPr>
          <p:cNvPr id="11" name="Picture 10" descr="parAvion.png"/>
          <p:cNvPicPr>
            <a:picLocks noChangeAspect="1"/>
          </p:cNvPicPr>
          <p:nvPr/>
        </p:nvPicPr>
        <p:blipFill>
          <a:blip r:embed="rId3"/>
          <a:stretch>
            <a:fillRect/>
          </a:stretch>
        </p:blipFill>
        <p:spPr>
          <a:xfrm rot="308222">
            <a:off x="6798020" y="538594"/>
            <a:ext cx="1808485" cy="516710"/>
          </a:xfrm>
          <a:prstGeom prst="rect">
            <a:avLst/>
          </a:prstGeom>
        </p:spPr>
      </p:pic>
      <p:sp>
        <p:nvSpPr>
          <p:cNvPr id="3" name="Picture Placeholder 2"/>
          <p:cNvSpPr>
            <a:spLocks noGrp="1"/>
          </p:cNvSpPr>
          <p:nvPr>
            <p:ph type="pic" idx="1"/>
          </p:nvPr>
        </p:nvSpPr>
        <p:spPr>
          <a:xfrm rot="150174">
            <a:off x="4827538" y="836203"/>
            <a:ext cx="3657600" cy="4937760"/>
          </a:xfrm>
          <a:solidFill>
            <a:srgbClr val="FFFFFF">
              <a:shade val="85000"/>
            </a:srgbClr>
          </a:solidFill>
          <a:ln w="31750" cap="sq">
            <a:solidFill>
              <a:srgbClr val="FDFDFD"/>
            </a:solidFill>
            <a:miter lim="800000"/>
          </a:ln>
          <a:effectLst>
            <a:outerShdw blurRad="88900" dist="4445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pic>
        <p:nvPicPr>
          <p:cNvPr id="8" name="Picture 7" descr="shortRule.png"/>
          <p:cNvPicPr>
            <a:picLocks noChangeAspect="1"/>
          </p:cNvPicPr>
          <p:nvPr/>
        </p:nvPicPr>
        <p:blipFill>
          <a:blip r:embed="rId3"/>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sp>
        <p:nvSpPr>
          <p:cNvPr id="3" name="Picture Placeholder 2"/>
          <p:cNvSpPr>
            <a:spLocks noGrp="1"/>
          </p:cNvSpPr>
          <p:nvPr>
            <p:ph type="pic" idx="1"/>
          </p:nvPr>
        </p:nvSpPr>
        <p:spPr>
          <a:xfrm rot="21355093">
            <a:off x="2359666" y="458370"/>
            <a:ext cx="4424669" cy="3079124"/>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2 Pictures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pic>
        <p:nvPicPr>
          <p:cNvPr id="11" name="Picture 10" descr="parAvion.png"/>
          <p:cNvPicPr>
            <a:picLocks noChangeAspect="1"/>
          </p:cNvPicPr>
          <p:nvPr/>
        </p:nvPicPr>
        <p:blipFill>
          <a:blip r:embed="rId3"/>
          <a:stretch>
            <a:fillRect/>
          </a:stretch>
        </p:blipFill>
        <p:spPr>
          <a:xfrm rot="308222">
            <a:off x="6835967" y="278688"/>
            <a:ext cx="1695954" cy="484558"/>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pic>
        <p:nvPicPr>
          <p:cNvPr id="8" name="Picture 7" descr="shortRule.png"/>
          <p:cNvPicPr>
            <a:picLocks noChangeAspect="1"/>
          </p:cNvPicPr>
          <p:nvPr/>
        </p:nvPicPr>
        <p:blipFill>
          <a:blip r:embed="rId4"/>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pic>
        <p:nvPicPr>
          <p:cNvPr id="13" name="Picture 12" descr="parAvion.png"/>
          <p:cNvPicPr>
            <a:picLocks noChangeAspect="1"/>
          </p:cNvPicPr>
          <p:nvPr/>
        </p:nvPicPr>
        <p:blipFill>
          <a:blip r:embed="rId3"/>
          <a:stretch>
            <a:fillRect/>
          </a:stretch>
        </p:blipFill>
        <p:spPr>
          <a:xfrm rot="20785255">
            <a:off x="2866028" y="3182426"/>
            <a:ext cx="1695954" cy="484558"/>
          </a:xfrm>
          <a:prstGeom prst="rect">
            <a:avLst/>
          </a:prstGeom>
        </p:spPr>
      </p:pic>
      <p:sp>
        <p:nvSpPr>
          <p:cNvPr id="10" name="Picture Placeholder 2"/>
          <p:cNvSpPr>
            <a:spLocks noGrp="1"/>
          </p:cNvSpPr>
          <p:nvPr>
            <p:ph type="pic" idx="13"/>
          </p:nvPr>
        </p:nvSpPr>
        <p:spPr>
          <a:xfrm rot="150321">
            <a:off x="4329929" y="546774"/>
            <a:ext cx="4163077" cy="2961146"/>
          </a:xfrm>
          <a:solidFill>
            <a:srgbClr val="FFFFFF">
              <a:shade val="85000"/>
            </a:srgbClr>
          </a:solidFill>
          <a:ln w="31750" cap="sq">
            <a:solidFill>
              <a:srgbClr val="FDFDFD"/>
            </a:solidFill>
            <a:miter lim="800000"/>
          </a:ln>
          <a:effectLst>
            <a:outerShdw blurRad="88900" dist="317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1380673">
            <a:off x="699762" y="451178"/>
            <a:ext cx="4163077" cy="2961146"/>
          </a:xfrm>
          <a:solidFill>
            <a:srgbClr val="FFFFFF">
              <a:shade val="85000"/>
            </a:srgbClr>
          </a:solidFill>
          <a:ln w="31750" cap="sq">
            <a:solidFill>
              <a:srgbClr val="FDFDFD"/>
            </a:solidFill>
            <a:miter lim="800000"/>
          </a:ln>
          <a:effectLst>
            <a:outerShdw blurRad="88900" dist="44450" dir="900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4983480" y="4800600"/>
            <a:ext cx="3246120" cy="1188720"/>
          </a:xfrm>
        </p:spPr>
        <p:txBody>
          <a:bodyPr vert="horz" lIns="91440" tIns="45720" rIns="91440" bIns="45720" rtlCol="0" anchor="t" anchorCtr="0">
            <a:normAutofit/>
          </a:bodyPr>
          <a:lstStyle>
            <a:lvl1pPr marL="0" indent="0" algn="ctr">
              <a:spcAft>
                <a:spcPts val="300"/>
              </a:spcAft>
              <a:buNone/>
              <a:defRPr sz="20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0" name="Picture Placeholder 2"/>
          <p:cNvSpPr>
            <a:spLocks noGrp="1"/>
          </p:cNvSpPr>
          <p:nvPr>
            <p:ph type="pic" idx="13"/>
          </p:nvPr>
        </p:nvSpPr>
        <p:spPr>
          <a:xfrm rot="253865">
            <a:off x="4415567" y="369110"/>
            <a:ext cx="3794703"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0973137">
            <a:off x="530124" y="631160"/>
            <a:ext cx="3837559" cy="2604282"/>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rot="470783">
            <a:off x="708565" y="3070624"/>
            <a:ext cx="391874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1" name="Title 1"/>
          <p:cNvSpPr>
            <a:spLocks noGrp="1"/>
          </p:cNvSpPr>
          <p:nvPr>
            <p:ph type="title"/>
          </p:nvPr>
        </p:nvSpPr>
        <p:spPr>
          <a:xfrm rot="21240000">
            <a:off x="4717562" y="3396154"/>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title style</a:t>
            </a:r>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762000" y="4876800"/>
            <a:ext cx="3048000" cy="1188720"/>
          </a:xfrm>
        </p:spPr>
        <p:txBody>
          <a:bodyPr vert="horz" lIns="91440" tIns="45720" rIns="91440" bIns="45720" rtlCol="0">
            <a:normAutofit/>
          </a:bodyPr>
          <a:lstStyle>
            <a:lvl1pPr marL="0" indent="0" algn="ctr">
              <a:spcAft>
                <a:spcPts val="300"/>
              </a:spcAft>
              <a:buNone/>
              <a:defRPr sz="2000" kern="12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pic>
        <p:nvPicPr>
          <p:cNvPr id="15" name="Picture 14" descr="parAvion.png"/>
          <p:cNvPicPr>
            <a:picLocks noChangeAspect="1"/>
          </p:cNvPicPr>
          <p:nvPr/>
        </p:nvPicPr>
        <p:blipFill>
          <a:blip r:embed="rId3"/>
          <a:stretch>
            <a:fillRect/>
          </a:stretch>
        </p:blipFill>
        <p:spPr>
          <a:xfrm rot="308222">
            <a:off x="7428515" y="2619243"/>
            <a:ext cx="1580737" cy="451639"/>
          </a:xfrm>
          <a:prstGeom prst="rect">
            <a:avLst/>
          </a:prstGeom>
        </p:spPr>
      </p:pic>
      <p:pic>
        <p:nvPicPr>
          <p:cNvPr id="11" name="Picture 10" descr="pictureStamp-Frame.png"/>
          <p:cNvPicPr>
            <a:picLocks noChangeAspect="1"/>
          </p:cNvPicPr>
          <p:nvPr/>
        </p:nvPicPr>
        <p:blipFill>
          <a:blip r:embed="rId4"/>
          <a:stretch>
            <a:fillRect/>
          </a:stretch>
        </p:blipFill>
        <p:spPr>
          <a:xfrm rot="322260">
            <a:off x="6339646" y="604321"/>
            <a:ext cx="1610332" cy="2025115"/>
          </a:xfrm>
          <a:prstGeom prst="rect">
            <a:avLst/>
          </a:prstGeom>
        </p:spPr>
      </p:pic>
      <p:pic>
        <p:nvPicPr>
          <p:cNvPr id="13" name="Picture 12" descr="pictureStamp-Frame.png"/>
          <p:cNvPicPr>
            <a:picLocks noChangeAspect="1"/>
          </p:cNvPicPr>
          <p:nvPr/>
        </p:nvPicPr>
        <p:blipFill>
          <a:blip r:embed="rId4"/>
          <a:stretch>
            <a:fillRect/>
          </a:stretch>
        </p:blipFill>
        <p:spPr>
          <a:xfrm rot="322260">
            <a:off x="4891846" y="985321"/>
            <a:ext cx="1610332" cy="2025115"/>
          </a:xfrm>
          <a:prstGeom prst="rect">
            <a:avLst/>
          </a:prstGeom>
        </p:spPr>
      </p:pic>
      <p:sp>
        <p:nvSpPr>
          <p:cNvPr id="16" name="Picture Placeholder 2"/>
          <p:cNvSpPr>
            <a:spLocks noGrp="1"/>
          </p:cNvSpPr>
          <p:nvPr>
            <p:ph type="pic" idx="14"/>
          </p:nvPr>
        </p:nvSpPr>
        <p:spPr>
          <a:xfrm rot="247118">
            <a:off x="5075220" y="1165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rot="271248">
            <a:off x="6523020" y="784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Picture Placeholder 2"/>
          <p:cNvSpPr>
            <a:spLocks noGrp="1"/>
          </p:cNvSpPr>
          <p:nvPr>
            <p:ph type="pic" idx="13"/>
          </p:nvPr>
        </p:nvSpPr>
        <p:spPr>
          <a:xfrm rot="253865">
            <a:off x="4519045" y="2873698"/>
            <a:ext cx="3931920" cy="2834640"/>
          </a:xfrm>
          <a:solidFill>
            <a:srgbClr val="FFFFFF">
              <a:shade val="85000"/>
            </a:srgbClr>
          </a:solidFill>
          <a:ln w="31750" cap="sq">
            <a:solidFill>
              <a:srgbClr val="FDFDFD"/>
            </a:solidFill>
            <a:miter lim="800000"/>
          </a:ln>
          <a:effectLst>
            <a:outerShdw blurRad="88900" dist="44450" dir="6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1193488">
            <a:off x="610678" y="450635"/>
            <a:ext cx="3931920" cy="2834640"/>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Title 1"/>
          <p:cNvSpPr>
            <a:spLocks noGrp="1"/>
          </p:cNvSpPr>
          <p:nvPr>
            <p:ph type="title"/>
          </p:nvPr>
        </p:nvSpPr>
        <p:spPr>
          <a:xfrm rot="21240000">
            <a:off x="455724" y="3551615"/>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title style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8A87A34-81AB-432B-8DAE-1953F412C126}" type="datetimeFigureOut">
              <a:rPr lang="en-US" smtClean="0"/>
              <a:t>11/1/18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7" name="Picture 6"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634" y="577849"/>
            <a:ext cx="1882589" cy="5461001"/>
          </a:xfrm>
        </p:spPr>
        <p:txBody>
          <a:bodyPr vert="eaVert"/>
          <a:lstStyle>
            <a:lvl1pPr>
              <a:defRPr sz="44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4" y="577849"/>
            <a:ext cx="5768788" cy="546100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8A87A34-81AB-432B-8DAE-1953F412C126}" type="datetimeFigureOut">
              <a:rPr lang="en-US" smtClean="0"/>
              <a:t>11/1/18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7" name="Picture 6" descr="verticalRule.png"/>
          <p:cNvPicPr>
            <a:picLocks noChangeAspect="1"/>
          </p:cNvPicPr>
          <p:nvPr/>
        </p:nvPicPr>
        <p:blipFill>
          <a:blip r:embed="rId2"/>
          <a:stretch>
            <a:fillRect/>
          </a:stretch>
        </p:blipFill>
        <p:spPr>
          <a:xfrm>
            <a:off x="6512859" y="1562100"/>
            <a:ext cx="152400" cy="37338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8A87A34-81AB-432B-8DAE-1953F412C126}" type="datetimeFigureOut">
              <a:rPr lang="en-US" smtClean="0"/>
              <a:t>11/1/18</a:t>
            </a:fld>
            <a:endParaRPr lang="en-US" dirty="0"/>
          </a:p>
        </p:txBody>
      </p:sp>
      <p:sp>
        <p:nvSpPr>
          <p:cNvPr id="5" name="Footer Placeholder 4"/>
          <p:cNvSpPr>
            <a:spLocks noGrp="1"/>
          </p:cNvSpPr>
          <p:nvPr>
            <p:ph type="ftr" sz="quarter" idx="11"/>
          </p:nvPr>
        </p:nvSpPr>
        <p:spPr/>
        <p:txBody>
          <a:bodyPr/>
          <a:lstStyle/>
          <a:p>
            <a:r>
              <a:rPr lang="en-US" smtClean="0"/>
              <a:t>AEA 2017</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8" name="Picture 7"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3 Pictures">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2057401"/>
            <a:ext cx="8001000" cy="2424766"/>
          </a:xfrm>
        </p:spPr>
        <p:txBody>
          <a:bodyPr anchor="b" anchorCtr="0">
            <a:noAutofit/>
          </a:bodyPr>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571500" y="4800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48A87A34-81AB-432B-8DAE-1953F412C126}" type="datetimeFigureOut">
              <a:rPr lang="en-US" smtClean="0"/>
              <a:pPr/>
              <a:t>11/1/18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pic>
        <p:nvPicPr>
          <p:cNvPr id="9" name="Picture 8" descr="standardRule.png"/>
          <p:cNvPicPr>
            <a:picLocks noChangeAspect="1"/>
          </p:cNvPicPr>
          <p:nvPr/>
        </p:nvPicPr>
        <p:blipFill>
          <a:blip r:embed="rId3"/>
          <a:stretch>
            <a:fillRect/>
          </a:stretch>
        </p:blipFill>
        <p:spPr>
          <a:xfrm>
            <a:off x="2705100" y="4572000"/>
            <a:ext cx="3733800" cy="152400"/>
          </a:xfrm>
          <a:prstGeom prst="rect">
            <a:avLst/>
          </a:prstGeom>
          <a:effectLst>
            <a:outerShdw blurRad="25400" sx="101000" sy="101000" algn="ctr" rotWithShape="0">
              <a:prstClr val="black">
                <a:alpha val="40000"/>
              </a:prstClr>
            </a:outerShdw>
          </a:effectLst>
        </p:spPr>
      </p:pic>
      <p:pic>
        <p:nvPicPr>
          <p:cNvPr id="10" name="Picture 9" descr="pictureStamp-Frame.png"/>
          <p:cNvPicPr>
            <a:picLocks noChangeAspect="1"/>
          </p:cNvPicPr>
          <p:nvPr/>
        </p:nvPicPr>
        <p:blipFill>
          <a:blip r:embed="rId4"/>
          <a:stretch>
            <a:fillRect/>
          </a:stretch>
        </p:blipFill>
        <p:spPr>
          <a:xfrm rot="21366660">
            <a:off x="5138374" y="599839"/>
            <a:ext cx="1610332" cy="2025115"/>
          </a:xfrm>
          <a:prstGeom prst="rect">
            <a:avLst/>
          </a:prstGeom>
        </p:spPr>
      </p:pic>
      <p:pic>
        <p:nvPicPr>
          <p:cNvPr id="11" name="Picture 10" descr="pictureStamp-Frame.png"/>
          <p:cNvPicPr>
            <a:picLocks noChangeAspect="1"/>
          </p:cNvPicPr>
          <p:nvPr/>
        </p:nvPicPr>
        <p:blipFill>
          <a:blip r:embed="rId4"/>
          <a:stretch>
            <a:fillRect/>
          </a:stretch>
        </p:blipFill>
        <p:spPr>
          <a:xfrm rot="21329776">
            <a:off x="2072772" y="555386"/>
            <a:ext cx="1610332" cy="2025115"/>
          </a:xfrm>
          <a:prstGeom prst="rect">
            <a:avLst/>
          </a:prstGeom>
        </p:spPr>
      </p:pic>
      <p:sp>
        <p:nvSpPr>
          <p:cNvPr id="12" name="Picture Placeholder 2"/>
          <p:cNvSpPr>
            <a:spLocks noGrp="1"/>
          </p:cNvSpPr>
          <p:nvPr>
            <p:ph type="pic" idx="14"/>
          </p:nvPr>
        </p:nvSpPr>
        <p:spPr>
          <a:xfrm rot="21254634">
            <a:off x="2256146" y="735839"/>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3" name="Picture Placeholder 2"/>
          <p:cNvSpPr>
            <a:spLocks noGrp="1"/>
          </p:cNvSpPr>
          <p:nvPr>
            <p:ph type="pic" idx="15"/>
          </p:nvPr>
        </p:nvSpPr>
        <p:spPr>
          <a:xfrm rot="21315648">
            <a:off x="5321748" y="780292"/>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pic>
        <p:nvPicPr>
          <p:cNvPr id="14" name="Picture 13" descr="pictureStamp-Frame.png"/>
          <p:cNvPicPr>
            <a:picLocks noChangeAspect="1"/>
          </p:cNvPicPr>
          <p:nvPr/>
        </p:nvPicPr>
        <p:blipFill>
          <a:blip r:embed="rId4"/>
          <a:stretch>
            <a:fillRect/>
          </a:stretch>
        </p:blipFill>
        <p:spPr>
          <a:xfrm rot="151790">
            <a:off x="3591963" y="936015"/>
            <a:ext cx="1610332" cy="2025115"/>
          </a:xfrm>
          <a:prstGeom prst="rect">
            <a:avLst/>
          </a:prstGeom>
        </p:spPr>
      </p:pic>
      <p:sp>
        <p:nvSpPr>
          <p:cNvPr id="17" name="Picture Placeholder 2"/>
          <p:cNvSpPr>
            <a:spLocks noGrp="1"/>
          </p:cNvSpPr>
          <p:nvPr>
            <p:ph type="pic" idx="17"/>
          </p:nvPr>
        </p:nvSpPr>
        <p:spPr>
          <a:xfrm rot="100778">
            <a:off x="3775337" y="1116468"/>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1500" y="1282700"/>
            <a:ext cx="8001000" cy="1917700"/>
          </a:xfrm>
        </p:spPr>
        <p:txBody>
          <a:bodyPr anchor="b" anchorCtr="0">
            <a:noAutofit/>
          </a:bodyPr>
          <a:lstStyle>
            <a:lvl1pPr algn="ctr">
              <a:defRPr sz="5600" b="0" cap="none" baseline="0">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571500" y="3644153"/>
            <a:ext cx="8001000" cy="833718"/>
          </a:xfrm>
        </p:spPr>
        <p:txBody>
          <a:bodyPr anchor="t" anchorCtr="0"/>
          <a:lstStyle>
            <a:lvl1pPr marL="0" indent="0" algn="ctr">
              <a:spcAft>
                <a:spcPts val="0"/>
              </a:spcAft>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9" name="Picture 8" descr="standardRule.png"/>
          <p:cNvPicPr>
            <a:picLocks noChangeAspect="1"/>
          </p:cNvPicPr>
          <p:nvPr/>
        </p:nvPicPr>
        <p:blipFill>
          <a:blip r:embed="rId2"/>
          <a:stretch>
            <a:fillRect/>
          </a:stretch>
        </p:blipFill>
        <p:spPr>
          <a:xfrm>
            <a:off x="2705100" y="33528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57150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2346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48A87A34-81AB-432B-8DAE-1953F412C126}" type="datetimeFigureOut">
              <a:rPr lang="en-US" smtClean="0"/>
              <a:t>11/1/18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9" name="Picture 8"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7150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7150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2346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346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48A87A34-81AB-432B-8DAE-1953F412C126}" type="datetimeFigureOut">
              <a:rPr lang="en-US" smtClean="0"/>
              <a:t>11/1/18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pic>
        <p:nvPicPr>
          <p:cNvPr id="11" name="Picture 10"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8A87A34-81AB-432B-8DAE-1953F412C126}" type="datetimeFigureOut">
              <a:rPr lang="en-US" smtClean="0"/>
              <a:t>11/1/18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6153" y="443752"/>
            <a:ext cx="3749040" cy="1707777"/>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827494" y="430306"/>
            <a:ext cx="3749040" cy="5608544"/>
          </a:xfrm>
        </p:spPr>
        <p:txBody>
          <a:bodyPr>
            <a:normAutofit/>
          </a:bodyPr>
          <a:lstStyle>
            <a:lvl1pPr>
              <a:defRPr sz="2400"/>
            </a:lvl1pPr>
            <a:lvl2pPr>
              <a:defRPr sz="2200"/>
            </a:lvl2pPr>
            <a:lvl3pPr>
              <a:defRPr sz="2000"/>
            </a:lvl3pPr>
            <a:lvl4pPr>
              <a:defRPr sz="1800"/>
            </a:lvl4pPr>
            <a:lvl5pPr>
              <a:defRPr sz="1800"/>
            </a:lvl5pPr>
            <a:lvl6pPr marL="2290763" indent="-461963">
              <a:defRPr sz="2000"/>
            </a:lvl6pPr>
            <a:lvl7pPr marL="2290763" indent="-461963">
              <a:defRPr sz="2000"/>
            </a:lvl7pPr>
            <a:lvl8pPr marL="2290763" indent="-461963">
              <a:defRPr sz="2000"/>
            </a:lvl8pPr>
            <a:lvl9pPr marL="2290763" indent="-461963">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96153" y="2554940"/>
            <a:ext cx="3749040" cy="3146613"/>
          </a:xfrm>
        </p:spPr>
        <p:txBody>
          <a:bodyPr>
            <a:normAutofit/>
          </a:bodyPr>
          <a:lstStyle>
            <a:lvl1pPr marL="0" indent="0" algn="ctr">
              <a:spcAft>
                <a:spcPts val="1000"/>
              </a:spcAft>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9" name="Picture 8"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TextPageOverlay.png"/>
          <p:cNvPicPr>
            <a:picLocks noChangeAspect="1"/>
          </p:cNvPicPr>
          <p:nvPr/>
        </p:nvPicPr>
        <p:blipFill>
          <a:blip r:embed="rId18"/>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571500" y="6158753"/>
            <a:ext cx="3200400" cy="365125"/>
          </a:xfrm>
          <a:prstGeom prst="rect">
            <a:avLst/>
          </a:prstGeom>
        </p:spPr>
        <p:txBody>
          <a:bodyPr vert="horz" lIns="91440" tIns="45720" rIns="91440" bIns="45720" rtlCol="0" anchor="ctr"/>
          <a:lstStyle>
            <a:lvl1pPr algn="l">
              <a:defRPr sz="1200">
                <a:solidFill>
                  <a:schemeClr val="bg2"/>
                </a:solidFill>
              </a:defRPr>
            </a:lvl1pPr>
          </a:lstStyle>
          <a:p>
            <a:endParaRPr lang="en-US" dirty="0"/>
          </a:p>
        </p:txBody>
      </p:sp>
      <p:sp>
        <p:nvSpPr>
          <p:cNvPr id="2" name="Title Placeholder 1"/>
          <p:cNvSpPr>
            <a:spLocks noGrp="1"/>
          </p:cNvSpPr>
          <p:nvPr>
            <p:ph type="title"/>
          </p:nvPr>
        </p:nvSpPr>
        <p:spPr>
          <a:xfrm>
            <a:off x="571500" y="274638"/>
            <a:ext cx="8001000" cy="11430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571500" y="1905000"/>
            <a:ext cx="80010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372100" y="6158753"/>
            <a:ext cx="3200400" cy="365125"/>
          </a:xfrm>
          <a:prstGeom prst="rect">
            <a:avLst/>
          </a:prstGeom>
        </p:spPr>
        <p:txBody>
          <a:bodyPr vert="horz" lIns="91440" tIns="45720" rIns="91440" bIns="45720" rtlCol="0" anchor="ctr"/>
          <a:lstStyle>
            <a:lvl1pPr algn="r">
              <a:defRPr sz="1200">
                <a:solidFill>
                  <a:schemeClr val="bg2"/>
                </a:solidFill>
              </a:defRPr>
            </a:lvl1pPr>
          </a:lstStyle>
          <a:p>
            <a:fld id="{48A87A34-81AB-432B-8DAE-1953F412C126}" type="datetimeFigureOut">
              <a:rPr lang="en-US" smtClean="0"/>
              <a:pPr/>
              <a:t>11/1/18</a:t>
            </a:fld>
            <a:endParaRPr lang="en-US" dirty="0"/>
          </a:p>
        </p:txBody>
      </p:sp>
      <p:sp>
        <p:nvSpPr>
          <p:cNvPr id="6" name="Slide Number Placeholder 5"/>
          <p:cNvSpPr>
            <a:spLocks noGrp="1"/>
          </p:cNvSpPr>
          <p:nvPr>
            <p:ph type="sldNum" sz="quarter" idx="4"/>
          </p:nvPr>
        </p:nvSpPr>
        <p:spPr>
          <a:xfrm>
            <a:off x="4046220" y="6158753"/>
            <a:ext cx="1051560" cy="365125"/>
          </a:xfrm>
          <a:prstGeom prst="rect">
            <a:avLst/>
          </a:prstGeom>
        </p:spPr>
        <p:txBody>
          <a:bodyPr vert="horz" lIns="91440" tIns="45720" rIns="91440" bIns="45720" rtlCol="0" anchor="ctr"/>
          <a:lstStyle>
            <a:lvl1pPr algn="ctr">
              <a:defRPr sz="1200">
                <a:solidFill>
                  <a:schemeClr val="bg2"/>
                </a:solidFill>
              </a:defRPr>
            </a:lvl1pPr>
          </a:lstStyle>
          <a:p>
            <a:fld id="{6D22F896-40B5-4ADD-8801-0D06FADFA09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nathanbala@gmail.com" TargetMode="Externa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omputerhistory.org/babbage/" TargetMode="Externa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bs.org/transistor/index.htm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bs.org/transistor/science/events/semics.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en.wikipedia.org/wiki/Physicist" TargetMode="External"/><Relationship Id="rId4" Type="http://schemas.openxmlformats.org/officeDocument/2006/relationships/hyperlink" Target="http://en.wikipedia.org/wiki/Inventor" TargetMode="External"/><Relationship Id="rId5" Type="http://schemas.openxmlformats.org/officeDocument/2006/relationships/hyperlink" Target="http://en.wikipedia.org/wiki/John_Bardeen" TargetMode="External"/><Relationship Id="rId6" Type="http://schemas.openxmlformats.org/officeDocument/2006/relationships/hyperlink" Target="http://en.wikipedia.org/wiki/Walter_Houser_Brattain" TargetMode="External"/><Relationship Id="rId7" Type="http://schemas.openxmlformats.org/officeDocument/2006/relationships/hyperlink" Target="http://en.wikipedia.org/wiki/Transistor" TargetMode="External"/><Relationship Id="rId8" Type="http://schemas.openxmlformats.org/officeDocument/2006/relationships/hyperlink" Target="http://en.wikipedia.org/wiki/Nobel_Prize" TargetMode="External"/><Relationship Id="rId9"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hyperlink" Target="http://en.wikipedia.org/wiki/United_State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omm.eval.org/viewdocument/lorton-gunn-integrating-technolo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bs.org/transistor/album1/pierce/naming.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lectronics.howstuffworks.com/diode.htm" TargetMode="Externa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hyperlink" Target="http://www.pbs.org/transistor/background1/corgs/fairchild.html" TargetMode="External"/><Relationship Id="rId4" Type="http://schemas.openxmlformats.org/officeDocument/2006/relationships/hyperlink" Target="http://www.pbs.org/transistor/background1/events/intelfounded.html" TargetMode="External"/><Relationship Id="rId5" Type="http://schemas.openxmlformats.org/officeDocument/2006/relationships/hyperlink" Target="http://www.youtube.com/watch?v=LcOoQP7nhl4&amp;list=PLKTTWvMgeg0ZD8XUWu2kQgeORlqGLUccV" TargetMode="Externa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hyperlink" Target="http://www.pbs.org/transistor/album1/eight/index.html"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hyperlink" Target="http://www.pbs.org/transistor/background1/corgs/ti.html" TargetMode="External"/><Relationship Id="rId4" Type="http://schemas.openxmlformats.org/officeDocument/2006/relationships/hyperlink" Target="http://www.pbs.org/transistor/background1/events/icinv.html"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dictionary.com/browse/truth"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7333" y="2022928"/>
            <a:ext cx="8043334" cy="2013857"/>
          </a:xfrm>
        </p:spPr>
        <p:txBody>
          <a:bodyPr>
            <a:normAutofit fontScale="90000"/>
          </a:bodyPr>
          <a:lstStyle/>
          <a:p>
            <a:r>
              <a:rPr lang="en-US" b="1" i="1" dirty="0"/>
              <a:t>Integrating Technology into </a:t>
            </a:r>
            <a:r>
              <a:rPr lang="en-US" b="1" i="1" dirty="0" smtClean="0"/>
              <a:t>Evaluation</a:t>
            </a:r>
            <a:br>
              <a:rPr lang="en-US" b="1" i="1" dirty="0" smtClean="0"/>
            </a:br>
            <a:r>
              <a:rPr lang="en-US" b="1" dirty="0" smtClean="0">
                <a:solidFill>
                  <a:srgbClr val="0000FF"/>
                </a:solidFill>
              </a:rPr>
              <a:t>Business Meeting</a:t>
            </a:r>
            <a:endParaRPr lang="en-US" dirty="0">
              <a:solidFill>
                <a:srgbClr val="0000FF"/>
              </a:solidFill>
            </a:endParaRPr>
          </a:p>
        </p:txBody>
      </p:sp>
      <p:sp>
        <p:nvSpPr>
          <p:cNvPr id="3" name="Subtitle 2"/>
          <p:cNvSpPr>
            <a:spLocks noGrp="1"/>
          </p:cNvSpPr>
          <p:nvPr>
            <p:ph type="subTitle" idx="1"/>
          </p:nvPr>
        </p:nvSpPr>
        <p:spPr>
          <a:xfrm>
            <a:off x="1407319" y="4403421"/>
            <a:ext cx="6593681" cy="1239007"/>
          </a:xfrm>
        </p:spPr>
        <p:txBody>
          <a:bodyPr>
            <a:noAutofit/>
          </a:bodyPr>
          <a:lstStyle/>
          <a:p>
            <a:r>
              <a:rPr lang="en-US" b="1" dirty="0">
                <a:latin typeface="Chalkboard"/>
                <a:cs typeface="Chalkboard"/>
              </a:rPr>
              <a:t>Nathan </a:t>
            </a:r>
            <a:r>
              <a:rPr lang="en-US" b="1" dirty="0" err="1" smtClean="0">
                <a:latin typeface="Chalkboard"/>
                <a:cs typeface="Chalkboard"/>
              </a:rPr>
              <a:t>Balasubramanian</a:t>
            </a:r>
            <a:endParaRPr lang="en-US" b="1" dirty="0" smtClean="0">
              <a:latin typeface="Chalkboard"/>
              <a:cs typeface="Chalkboard"/>
            </a:endParaRPr>
          </a:p>
          <a:p>
            <a:r>
              <a:rPr lang="en-US" b="1" dirty="0" smtClean="0">
                <a:solidFill>
                  <a:schemeClr val="tx1">
                    <a:lumMod val="95000"/>
                    <a:lumOff val="5000"/>
                  </a:schemeClr>
                </a:solidFill>
                <a:latin typeface="Chalkboard"/>
                <a:cs typeface="Chalkboard"/>
              </a:rPr>
              <a:t>(</a:t>
            </a:r>
            <a:r>
              <a:rPr lang="en-US" dirty="0">
                <a:solidFill>
                  <a:srgbClr val="0D0D0D"/>
                </a:solidFill>
                <a:hlinkClick r:id="rId2"/>
              </a:rPr>
              <a:t>nathanbala@gmail.com</a:t>
            </a:r>
            <a:r>
              <a:rPr lang="en-US" dirty="0">
                <a:solidFill>
                  <a:srgbClr val="0D0D0D"/>
                </a:solidFill>
              </a:rPr>
              <a:t> </a:t>
            </a:r>
            <a:r>
              <a:rPr lang="en-US" b="1" dirty="0" smtClean="0">
                <a:latin typeface="Chalkboard"/>
                <a:cs typeface="Chalkboard"/>
              </a:rPr>
              <a:t>) </a:t>
            </a:r>
            <a:endParaRPr lang="en-US" b="1" dirty="0">
              <a:latin typeface="Chalkboard"/>
              <a:cs typeface="Chalkboard"/>
            </a:endParaRPr>
          </a:p>
          <a:p>
            <a:pPr algn="ctr"/>
            <a:endParaRPr lang="en-US" b="1" cap="none" dirty="0" smtClean="0">
              <a:latin typeface="Chalkboard" charset="0"/>
            </a:endParaRPr>
          </a:p>
          <a:p>
            <a:pPr algn="ctr"/>
            <a:r>
              <a:rPr lang="en-US" b="1" dirty="0">
                <a:latin typeface="Chalkboard" charset="0"/>
              </a:rPr>
              <a:t>(</a:t>
            </a:r>
            <a:r>
              <a:rPr lang="en-US" b="1" cap="none" dirty="0" smtClean="0">
                <a:latin typeface="Chalkboard" charset="0"/>
              </a:rPr>
              <a:t>Paul </a:t>
            </a:r>
            <a:r>
              <a:rPr lang="en-US" b="1" cap="none" dirty="0">
                <a:latin typeface="Chalkboard" charset="0"/>
              </a:rPr>
              <a:t>Lorton, Jr</a:t>
            </a:r>
            <a:r>
              <a:rPr lang="en-US" b="1" cap="none" dirty="0" smtClean="0">
                <a:latin typeface="Chalkboard" charset="0"/>
              </a:rPr>
              <a:t>.)</a:t>
            </a:r>
          </a:p>
          <a:p>
            <a:pPr algn="ctr"/>
            <a:r>
              <a:rPr lang="en-US" b="1" dirty="0" smtClean="0">
                <a:latin typeface="Chalkboard" charset="0"/>
              </a:rPr>
              <a:t>(</a:t>
            </a:r>
            <a:r>
              <a:rPr lang="en-US" b="1" dirty="0" err="1" smtClean="0">
                <a:latin typeface="Chalkboard" charset="0"/>
              </a:rPr>
              <a:t>lorton@usfca.edu</a:t>
            </a:r>
            <a:r>
              <a:rPr lang="en-US" b="1" dirty="0" smtClean="0">
                <a:latin typeface="Chalkboard" charset="0"/>
              </a:rPr>
              <a:t>)</a:t>
            </a:r>
            <a:endParaRPr lang="en-US" cap="none" dirty="0">
              <a:latin typeface="Chalkboard" charset="0"/>
            </a:endParaRPr>
          </a:p>
        </p:txBody>
      </p:sp>
      <p:pic>
        <p:nvPicPr>
          <p:cNvPr id="4" name="Picture 3" descr="AEA18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00" y="78152"/>
            <a:ext cx="3477845" cy="1706857"/>
          </a:xfrm>
          <a:prstGeom prst="rect">
            <a:avLst/>
          </a:prstGeom>
        </p:spPr>
      </p:pic>
    </p:spTree>
    <p:extLst>
      <p:ext uri="{BB962C8B-B14F-4D97-AF65-F5344CB8AC3E}">
        <p14:creationId xmlns:p14="http://schemas.microsoft.com/office/powerpoint/2010/main" val="13021873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796921" y="277382"/>
            <a:ext cx="5886561" cy="1219308"/>
          </a:xfrm>
          <a:noFill/>
          <a:ln/>
        </p:spPr>
        <p:txBody>
          <a:bodyPr wrap="square" lIns="63500" tIns="25400" rIns="63500" bIns="25400" anchor="t">
            <a:spAutoFit/>
          </a:bodyPr>
          <a:lstStyle/>
          <a:p>
            <a:pPr>
              <a:lnSpc>
                <a:spcPct val="85000"/>
              </a:lnSpc>
            </a:pPr>
            <a:r>
              <a:rPr lang="en-US" sz="4400" b="0" dirty="0">
                <a:solidFill>
                  <a:schemeClr val="tx1"/>
                </a:solidFill>
              </a:rPr>
              <a:t>Charles Babbage</a:t>
            </a:r>
            <a:br>
              <a:rPr lang="en-US" sz="4400" b="0" dirty="0">
                <a:solidFill>
                  <a:schemeClr val="tx1"/>
                </a:solidFill>
              </a:rPr>
            </a:br>
            <a:r>
              <a:rPr lang="en-US" sz="4400" b="0" dirty="0">
                <a:solidFill>
                  <a:schemeClr val="tx1"/>
                </a:solidFill>
              </a:rPr>
              <a:t>1792-1871</a:t>
            </a:r>
          </a:p>
        </p:txBody>
      </p:sp>
      <p:sp>
        <p:nvSpPr>
          <p:cNvPr id="29699" name="Rectangle 3"/>
          <p:cNvSpPr>
            <a:spLocks noGrp="1" noChangeArrowheads="1"/>
          </p:cNvSpPr>
          <p:nvPr>
            <p:ph idx="1"/>
          </p:nvPr>
        </p:nvSpPr>
        <p:spPr bwMode="auto">
          <a:xfrm>
            <a:off x="1033082" y="2462401"/>
            <a:ext cx="4597530" cy="2571986"/>
          </a:xfrm>
          <a:noFill/>
          <a:ln w="50800">
            <a:miter lim="800000"/>
            <a:headEnd/>
            <a:tailEnd/>
          </a:ln>
        </p:spPr>
        <p:txBody>
          <a:bodyPr wrap="square" lIns="63500" tIns="25400" rIns="63500" bIns="25400" numCol="1" anchor="t" anchorCtr="0" compatLnSpc="1">
            <a:prstTxWarp prst="textNoShape">
              <a:avLst/>
            </a:prstTxWarp>
            <a:spAutoFit/>
          </a:bodyPr>
          <a:lstStyle/>
          <a:p>
            <a:pPr marL="0" indent="0">
              <a:lnSpc>
                <a:spcPct val="85000"/>
              </a:lnSpc>
              <a:spcBef>
                <a:spcPct val="0"/>
              </a:spcBef>
              <a:buFontTx/>
              <a:buNone/>
            </a:pPr>
            <a:r>
              <a:rPr lang="en-US" b="0" dirty="0"/>
              <a:t>Professor of Mathematics at Cambridge from 1828 to 1839</a:t>
            </a:r>
            <a:r>
              <a:rPr lang="en-US" b="0" dirty="0" smtClean="0"/>
              <a:t>. He </a:t>
            </a:r>
            <a:r>
              <a:rPr lang="en-US" b="0" dirty="0"/>
              <a:t>became interested in </a:t>
            </a:r>
            <a:r>
              <a:rPr lang="en-US" b="0" dirty="0" smtClean="0"/>
              <a:t>the construction </a:t>
            </a:r>
            <a:r>
              <a:rPr lang="en-US" b="0" dirty="0"/>
              <a:t>of a </a:t>
            </a:r>
            <a:r>
              <a:rPr lang="en-US" b="0" dirty="0" smtClean="0"/>
              <a:t>calculating engines </a:t>
            </a:r>
            <a:r>
              <a:rPr lang="en-US" b="0" dirty="0"/>
              <a:t>in 1822, investigating calculators built on the Continent.  He started building his own which he did not complete.</a:t>
            </a:r>
          </a:p>
        </p:txBody>
      </p:sp>
      <p:pic>
        <p:nvPicPr>
          <p:cNvPr id="5" name="Picture 4"/>
          <p:cNvPicPr>
            <a:picLocks noChangeAspect="1"/>
          </p:cNvPicPr>
          <p:nvPr/>
        </p:nvPicPr>
        <p:blipFill>
          <a:blip r:embed="rId2"/>
          <a:stretch>
            <a:fillRect/>
          </a:stretch>
        </p:blipFill>
        <p:spPr>
          <a:xfrm>
            <a:off x="6180666" y="2008830"/>
            <a:ext cx="2963333" cy="3412323"/>
          </a:xfrm>
          <a:prstGeom prst="rect">
            <a:avLst/>
          </a:prstGeom>
        </p:spPr>
      </p:pic>
      <p:sp>
        <p:nvSpPr>
          <p:cNvPr id="3" name="Slide Number Placeholder 2"/>
          <p:cNvSpPr>
            <a:spLocks noGrp="1"/>
          </p:cNvSpPr>
          <p:nvPr>
            <p:ph type="sldNum" sz="quarter" idx="12"/>
          </p:nvPr>
        </p:nvSpPr>
        <p:spPr/>
        <p:txBody>
          <a:bodyPr/>
          <a:lstStyle/>
          <a:p>
            <a:fld id="{FFAEFD42-C9B1-9048-A1C0-DA2615D97F5C}" type="slidenum">
              <a:rPr lang="en-US" smtClean="0"/>
              <a:pPr/>
              <a:t>10</a:t>
            </a:fld>
            <a:endParaRPr lang="en-US" dirty="0"/>
          </a:p>
        </p:txBody>
      </p:sp>
    </p:spTree>
    <p:extLst>
      <p:ext uri="{BB962C8B-B14F-4D97-AF65-F5344CB8AC3E}">
        <p14:creationId xmlns:p14="http://schemas.microsoft.com/office/powerpoint/2010/main" val="2401106559"/>
      </p:ext>
    </p:extLst>
  </p:cSld>
  <p:clrMapOvr>
    <a:masterClrMapping/>
  </p:clrMapOvr>
  <p:transition xmlns:p14="http://schemas.microsoft.com/office/powerpoint/2010/main">
    <p:cover dir="l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500" fill="hold"/>
                                        <p:tgtEl>
                                          <p:spTgt spid="29698"/>
                                        </p:tgtEl>
                                        <p:attrNameLst>
                                          <p:attrName>ppt_x</p:attrName>
                                        </p:attrNameLst>
                                      </p:cBhvr>
                                      <p:tavLst>
                                        <p:tav tm="0">
                                          <p:val>
                                            <p:strVal val="1+#ppt_w/2"/>
                                          </p:val>
                                        </p:tav>
                                        <p:tav tm="100000">
                                          <p:val>
                                            <p:strVal val="#ppt_x"/>
                                          </p:val>
                                        </p:tav>
                                      </p:tavLst>
                                    </p:anim>
                                    <p:anim calcmode="lin" valueType="num">
                                      <p:cBhvr additive="base">
                                        <p:cTn id="8" dur="500" fill="hold"/>
                                        <p:tgtEl>
                                          <p:spTgt spid="296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9699">
                                            <p:txEl>
                                              <p:pRg st="0" end="0"/>
                                            </p:txEl>
                                          </p:spTgt>
                                        </p:tgtEl>
                                        <p:attrNameLst>
                                          <p:attrName>style.visibility</p:attrName>
                                        </p:attrNameLst>
                                      </p:cBhvr>
                                      <p:to>
                                        <p:strVal val="visible"/>
                                      </p:to>
                                    </p:set>
                                    <p:anim calcmode="lin" valueType="num">
                                      <p:cBhvr additive="base">
                                        <p:cTn id="13" dur="500" fill="hold"/>
                                        <p:tgtEl>
                                          <p:spTgt spid="29699">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autoUpdateAnimBg="0"/>
      <p:bldP spid="29699"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Difference Engine at the Computer History Museum</a:t>
            </a:r>
            <a:endParaRPr lang="en-US" sz="4400" dirty="0"/>
          </a:p>
        </p:txBody>
      </p:sp>
      <p:sp>
        <p:nvSpPr>
          <p:cNvPr id="6" name="Slide Number Placeholder 5"/>
          <p:cNvSpPr>
            <a:spLocks noGrp="1"/>
          </p:cNvSpPr>
          <p:nvPr>
            <p:ph type="sldNum" sz="quarter" idx="12"/>
          </p:nvPr>
        </p:nvSpPr>
        <p:spPr/>
        <p:txBody>
          <a:bodyPr/>
          <a:lstStyle/>
          <a:p>
            <a:fld id="{FFAEFD42-C9B1-9048-A1C0-DA2615D97F5C}" type="slidenum">
              <a:rPr lang="en-US" smtClean="0"/>
              <a:pPr/>
              <a:t>11</a:t>
            </a:fld>
            <a:endParaRPr lang="en-US"/>
          </a:p>
        </p:txBody>
      </p:sp>
      <p:pic>
        <p:nvPicPr>
          <p:cNvPr id="7" name="Picture 6">
            <a:hlinkClick r:id="rId2"/>
          </p:cNvPr>
          <p:cNvPicPr>
            <a:picLocks noChangeAspect="1"/>
          </p:cNvPicPr>
          <p:nvPr/>
        </p:nvPicPr>
        <p:blipFill>
          <a:blip r:embed="rId3"/>
          <a:stretch>
            <a:fillRect/>
          </a:stretch>
        </p:blipFill>
        <p:spPr>
          <a:xfrm>
            <a:off x="1308100" y="1773020"/>
            <a:ext cx="6578600" cy="4385733"/>
          </a:xfrm>
          <a:prstGeom prst="rect">
            <a:avLst/>
          </a:prstGeom>
        </p:spPr>
      </p:pic>
    </p:spTree>
    <p:extLst>
      <p:ext uri="{BB962C8B-B14F-4D97-AF65-F5344CB8AC3E}">
        <p14:creationId xmlns:p14="http://schemas.microsoft.com/office/powerpoint/2010/main" val="1379206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the Problem?</a:t>
            </a:r>
            <a:endParaRPr lang="en-US" dirty="0"/>
          </a:p>
        </p:txBody>
      </p:sp>
      <p:sp>
        <p:nvSpPr>
          <p:cNvPr id="3" name="Content Placeholder 2"/>
          <p:cNvSpPr>
            <a:spLocks noGrp="1"/>
          </p:cNvSpPr>
          <p:nvPr>
            <p:ph idx="1"/>
          </p:nvPr>
        </p:nvSpPr>
        <p:spPr>
          <a:xfrm>
            <a:off x="856060" y="1848052"/>
            <a:ext cx="7429499" cy="2087416"/>
          </a:xfrm>
        </p:spPr>
        <p:txBody>
          <a:bodyPr>
            <a:normAutofit lnSpcReduction="10000"/>
          </a:bodyPr>
          <a:lstStyle/>
          <a:p>
            <a:r>
              <a:rPr lang="en-US" dirty="0" smtClean="0"/>
              <a:t>Information for most of our history was recorded on finite media with a controllable physical presence and in a universally understandable form.</a:t>
            </a:r>
          </a:p>
          <a:p>
            <a:r>
              <a:rPr lang="en-US" dirty="0" smtClean="0"/>
              <a:t>At the beginning of 1889, Herman Hollerith was granted a patent (US395782):</a:t>
            </a:r>
          </a:p>
        </p:txBody>
      </p:sp>
      <p:pic>
        <p:nvPicPr>
          <p:cNvPr id="4" name="Picture 3"/>
          <p:cNvPicPr>
            <a:picLocks noChangeAspect="1"/>
          </p:cNvPicPr>
          <p:nvPr/>
        </p:nvPicPr>
        <p:blipFill>
          <a:blip r:embed="rId2"/>
          <a:stretch>
            <a:fillRect/>
          </a:stretch>
        </p:blipFill>
        <p:spPr>
          <a:xfrm>
            <a:off x="6185685" y="3935468"/>
            <a:ext cx="2099874" cy="1860550"/>
          </a:xfrm>
          <a:prstGeom prst="rect">
            <a:avLst/>
          </a:prstGeom>
        </p:spPr>
      </p:pic>
      <p:sp>
        <p:nvSpPr>
          <p:cNvPr id="5" name="Rectangle 4"/>
          <p:cNvSpPr/>
          <p:nvPr/>
        </p:nvSpPr>
        <p:spPr>
          <a:xfrm>
            <a:off x="1373837" y="3798921"/>
            <a:ext cx="4572000" cy="2308324"/>
          </a:xfrm>
          <a:prstGeom prst="rect">
            <a:avLst/>
          </a:prstGeom>
        </p:spPr>
        <p:txBody>
          <a:bodyPr>
            <a:spAutoFit/>
          </a:bodyPr>
          <a:lstStyle/>
          <a:p>
            <a:pPr lvl="1"/>
            <a:r>
              <a:rPr lang="en-US" dirty="0"/>
              <a:t>“its object to simplify and thereby facilitate the compilation of statistics wherein each of the statistical items to be recorded represents or is the product of one or more of the separate items or characteristics appertaining to each of the individuals or things respecting which the compilation is to be made” </a:t>
            </a:r>
          </a:p>
        </p:txBody>
      </p:sp>
    </p:spTree>
    <p:extLst>
      <p:ext uri="{BB962C8B-B14F-4D97-AF65-F5344CB8AC3E}">
        <p14:creationId xmlns:p14="http://schemas.microsoft.com/office/powerpoint/2010/main" val="46421899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Grp="1" noChangeArrowheads="1"/>
          </p:cNvSpPr>
          <p:nvPr>
            <p:ph type="title"/>
          </p:nvPr>
        </p:nvSpPr>
        <p:spPr/>
        <p:txBody>
          <a:bodyPr/>
          <a:lstStyle/>
          <a:p>
            <a:pPr eaLnBrk="1" hangingPunct="1"/>
            <a:r>
              <a:rPr lang="en-US" dirty="0">
                <a:latin typeface="Verdana" charset="0"/>
                <a:cs typeface="ＭＳ Ｐゴシック" charset="0"/>
              </a:rPr>
              <a:t>The Transistor</a:t>
            </a:r>
            <a:br>
              <a:rPr lang="en-US" dirty="0">
                <a:latin typeface="Verdana" charset="0"/>
                <a:cs typeface="ＭＳ Ｐゴシック" charset="0"/>
              </a:rPr>
            </a:br>
            <a:r>
              <a:rPr lang="en-US" sz="2000" dirty="0">
                <a:latin typeface="Verdana" charset="0"/>
                <a:cs typeface="ＭＳ Ｐゴシック" charset="0"/>
              </a:rPr>
              <a:t>from the site </a:t>
            </a:r>
            <a:r>
              <a:rPr lang="en-US" sz="2000" dirty="0">
                <a:latin typeface="Verdana" charset="0"/>
                <a:cs typeface="ＭＳ Ｐゴシック" charset="0"/>
                <a:hlinkClick r:id="rId2"/>
              </a:rPr>
              <a:t>www.pbs.org/transistor/index.html</a:t>
            </a:r>
            <a:endParaRPr lang="en-US" dirty="0">
              <a:latin typeface="Verdana" charset="0"/>
              <a:cs typeface="ＭＳ Ｐゴシック" charset="0"/>
            </a:endParaRPr>
          </a:p>
        </p:txBody>
      </p:sp>
      <p:sp>
        <p:nvSpPr>
          <p:cNvPr id="285699" name="Rectangle 3"/>
          <p:cNvSpPr>
            <a:spLocks noGrp="1" noChangeArrowheads="1"/>
          </p:cNvSpPr>
          <p:nvPr>
            <p:ph idx="1"/>
          </p:nvPr>
        </p:nvSpPr>
        <p:spPr/>
        <p:txBody>
          <a:bodyPr>
            <a:noAutofit/>
          </a:bodyPr>
          <a:lstStyle/>
          <a:p>
            <a:pPr eaLnBrk="1" fontAlgn="auto" hangingPunct="1">
              <a:lnSpc>
                <a:spcPct val="90000"/>
              </a:lnSpc>
              <a:spcBef>
                <a:spcPts val="0"/>
              </a:spcBef>
              <a:defRPr/>
            </a:pPr>
            <a:r>
              <a:rPr lang="en-US" sz="2800" dirty="0" smtClean="0">
                <a:latin typeface="Arial" charset="0"/>
                <a:cs typeface="ＭＳ Ｐゴシック" charset="0"/>
              </a:rPr>
              <a:t>In </a:t>
            </a:r>
            <a:r>
              <a:rPr lang="en-US" sz="2800" dirty="0">
                <a:latin typeface="Arial" charset="0"/>
                <a:cs typeface="ＭＳ Ｐゴシック" charset="0"/>
              </a:rPr>
              <a:t>1906, the eccentric American inventor Lee De Forest developed a triode in a vacuum tube. It was a device that could amplify signals, including, it was hoped, signals on telephone lines as they were transferred across the country from one switch box to </a:t>
            </a:r>
            <a:r>
              <a:rPr lang="en-US" sz="2800" dirty="0" smtClean="0">
                <a:latin typeface="Arial" charset="0"/>
                <a:cs typeface="ＭＳ Ｐゴシック" charset="0"/>
              </a:rPr>
              <a:t>another</a:t>
            </a:r>
          </a:p>
        </p:txBody>
      </p:sp>
    </p:spTree>
    <p:extLst>
      <p:ext uri="{BB962C8B-B14F-4D97-AF65-F5344CB8AC3E}">
        <p14:creationId xmlns:p14="http://schemas.microsoft.com/office/powerpoint/2010/main" val="3153739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Triode (</a:t>
            </a:r>
            <a:r>
              <a:rPr lang="en-US" dirty="0" err="1" smtClean="0"/>
              <a:t>Audion</a:t>
            </a:r>
            <a:r>
              <a:rPr lang="en-US" dirty="0" smtClean="0"/>
              <a:t>)</a:t>
            </a:r>
            <a:endParaRPr lang="en-US" dirty="0"/>
          </a:p>
        </p:txBody>
      </p:sp>
      <p:pic>
        <p:nvPicPr>
          <p:cNvPr id="6" name="Picture 5"/>
          <p:cNvPicPr>
            <a:picLocks noChangeAspect="1"/>
          </p:cNvPicPr>
          <p:nvPr/>
        </p:nvPicPr>
        <p:blipFill>
          <a:blip r:embed="rId2"/>
          <a:stretch>
            <a:fillRect/>
          </a:stretch>
        </p:blipFill>
        <p:spPr>
          <a:xfrm>
            <a:off x="3303814" y="1796143"/>
            <a:ext cx="2755900" cy="4478337"/>
          </a:xfrm>
          <a:prstGeom prst="rect">
            <a:avLst/>
          </a:prstGeom>
        </p:spPr>
      </p:pic>
      <p:sp>
        <p:nvSpPr>
          <p:cNvPr id="7" name="Rectangle 6"/>
          <p:cNvSpPr/>
          <p:nvPr/>
        </p:nvSpPr>
        <p:spPr>
          <a:xfrm>
            <a:off x="2760894" y="6325671"/>
            <a:ext cx="4021353" cy="369332"/>
          </a:xfrm>
          <a:prstGeom prst="rect">
            <a:avLst/>
          </a:prstGeom>
        </p:spPr>
        <p:txBody>
          <a:bodyPr wrap="none">
            <a:spAutoFit/>
          </a:bodyPr>
          <a:lstStyle/>
          <a:p>
            <a:r>
              <a:rPr lang="en-US" dirty="0"/>
              <a:t>https://</a:t>
            </a:r>
            <a:r>
              <a:rPr lang="en-US" dirty="0" err="1"/>
              <a:t>en.wikipedia.org</a:t>
            </a:r>
            <a:r>
              <a:rPr lang="en-US" dirty="0"/>
              <a:t>/wiki/</a:t>
            </a:r>
            <a:r>
              <a:rPr lang="en-US" dirty="0" err="1"/>
              <a:t>Audion</a:t>
            </a:r>
            <a:endParaRPr lang="en-US" dirty="0"/>
          </a:p>
        </p:txBody>
      </p:sp>
    </p:spTree>
    <p:extLst>
      <p:ext uri="{BB962C8B-B14F-4D97-AF65-F5344CB8AC3E}">
        <p14:creationId xmlns:p14="http://schemas.microsoft.com/office/powerpoint/2010/main" val="165000181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r>
              <a:rPr lang="en-US" dirty="0">
                <a:latin typeface="Chalkboard" charset="0"/>
              </a:rPr>
              <a:t>semiconductors</a:t>
            </a:r>
          </a:p>
        </p:txBody>
      </p:sp>
      <p:sp>
        <p:nvSpPr>
          <p:cNvPr id="3" name="Content Placeholder 2"/>
          <p:cNvSpPr>
            <a:spLocks noGrp="1"/>
          </p:cNvSpPr>
          <p:nvPr>
            <p:ph idx="1"/>
          </p:nvPr>
        </p:nvSpPr>
        <p:spPr/>
        <p:txBody>
          <a:bodyPr/>
          <a:lstStyle/>
          <a:p>
            <a:pPr>
              <a:defRPr/>
            </a:pPr>
            <a:r>
              <a:rPr lang="en-US" dirty="0" smtClean="0">
                <a:latin typeface="Arial" charset="0"/>
                <a:cs typeface="ＭＳ Ｐゴシック" charset="0"/>
              </a:rPr>
              <a:t>In the 1930s, Bell Lab's director of research, Mervin Kelly, recognized that a better device was needed for the telephone business to continue to grow. He felt that the answer might lie in a strange class of materials called </a:t>
            </a:r>
            <a:r>
              <a:rPr lang="en-US" u="sng" dirty="0" smtClean="0">
                <a:solidFill>
                  <a:srgbClr val="173109"/>
                </a:solidFill>
                <a:latin typeface="Arial" charset="0"/>
                <a:cs typeface="ＭＳ Ｐゴシック" charset="0"/>
                <a:hlinkClick r:id="rId2"/>
              </a:rPr>
              <a:t>semiconductors</a:t>
            </a:r>
            <a:r>
              <a:rPr lang="en-US" dirty="0" smtClean="0">
                <a:latin typeface="Arial" charset="0"/>
                <a:cs typeface="ＭＳ Ｐゴシック" charset="0"/>
              </a:rPr>
              <a:t>.</a:t>
            </a:r>
            <a:endParaRPr lang="en-US" sz="3200" dirty="0" smtClean="0">
              <a:latin typeface="Arial" charset="0"/>
              <a:cs typeface="ＭＳ Ｐゴシック" charset="0"/>
            </a:endParaRPr>
          </a:p>
        </p:txBody>
      </p:sp>
    </p:spTree>
    <p:extLst>
      <p:ext uri="{BB962C8B-B14F-4D97-AF65-F5344CB8AC3E}">
        <p14:creationId xmlns:p14="http://schemas.microsoft.com/office/powerpoint/2010/main" val="3269916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1930’s Era Radio’s</a:t>
            </a:r>
            <a:endParaRPr lang="en-US" dirty="0"/>
          </a:p>
        </p:txBody>
      </p:sp>
      <p:pic>
        <p:nvPicPr>
          <p:cNvPr id="6" name="Picture 5"/>
          <p:cNvPicPr>
            <a:picLocks noChangeAspect="1"/>
          </p:cNvPicPr>
          <p:nvPr/>
        </p:nvPicPr>
        <p:blipFill>
          <a:blip r:embed="rId2"/>
          <a:stretch>
            <a:fillRect/>
          </a:stretch>
        </p:blipFill>
        <p:spPr>
          <a:xfrm>
            <a:off x="801307" y="1365704"/>
            <a:ext cx="7771193" cy="4861713"/>
          </a:xfrm>
          <a:prstGeom prst="rect">
            <a:avLst/>
          </a:prstGeom>
        </p:spPr>
      </p:pic>
    </p:spTree>
    <p:extLst>
      <p:ext uri="{BB962C8B-B14F-4D97-AF65-F5344CB8AC3E}">
        <p14:creationId xmlns:p14="http://schemas.microsoft.com/office/powerpoint/2010/main" val="14066002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922791"/>
          </a:xfrm>
        </p:spPr>
        <p:txBody>
          <a:bodyPr/>
          <a:lstStyle/>
          <a:p>
            <a:r>
              <a:rPr lang="en-US" dirty="0" smtClean="0"/>
              <a:t>What made them work</a:t>
            </a:r>
            <a:endParaRPr lang="en-US" dirty="0"/>
          </a:p>
        </p:txBody>
      </p:sp>
      <p:pic>
        <p:nvPicPr>
          <p:cNvPr id="4" name="Picture 3"/>
          <p:cNvPicPr>
            <a:picLocks noChangeAspect="1"/>
          </p:cNvPicPr>
          <p:nvPr/>
        </p:nvPicPr>
        <p:blipFill>
          <a:blip r:embed="rId2"/>
          <a:stretch>
            <a:fillRect/>
          </a:stretch>
        </p:blipFill>
        <p:spPr>
          <a:xfrm>
            <a:off x="2387600" y="1417638"/>
            <a:ext cx="4622800" cy="5257800"/>
          </a:xfrm>
          <a:prstGeom prst="rect">
            <a:avLst/>
          </a:prstGeom>
        </p:spPr>
      </p:pic>
    </p:spTree>
    <p:extLst>
      <p:ext uri="{BB962C8B-B14F-4D97-AF65-F5344CB8AC3E}">
        <p14:creationId xmlns:p14="http://schemas.microsoft.com/office/powerpoint/2010/main" val="236165921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444" y="280147"/>
            <a:ext cx="4761622" cy="1143000"/>
          </a:xfrm>
        </p:spPr>
        <p:txBody>
          <a:bodyPr/>
          <a:lstStyle/>
          <a:p>
            <a:r>
              <a:rPr lang="en-US" sz="4400" dirty="0">
                <a:effectLst/>
              </a:rPr>
              <a:t>William Bradford Shockley Jr</a:t>
            </a:r>
            <a:endParaRPr lang="en-US" sz="4400" dirty="0"/>
          </a:p>
        </p:txBody>
      </p:sp>
      <p:sp>
        <p:nvSpPr>
          <p:cNvPr id="3" name="Content Placeholder 2"/>
          <p:cNvSpPr>
            <a:spLocks noGrp="1"/>
          </p:cNvSpPr>
          <p:nvPr>
            <p:ph idx="1"/>
          </p:nvPr>
        </p:nvSpPr>
        <p:spPr>
          <a:xfrm>
            <a:off x="563490" y="2120829"/>
            <a:ext cx="6159697" cy="3102370"/>
          </a:xfrm>
        </p:spPr>
        <p:txBody>
          <a:bodyPr>
            <a:normAutofit lnSpcReduction="10000"/>
          </a:bodyPr>
          <a:lstStyle/>
          <a:p>
            <a:r>
              <a:rPr lang="en-US" dirty="0" smtClean="0">
                <a:effectLst/>
              </a:rPr>
              <a:t>(</a:t>
            </a:r>
            <a:r>
              <a:rPr lang="en-US" dirty="0">
                <a:effectLst/>
              </a:rPr>
              <a:t>February 13, 1910 – August 12, 1989) was an </a:t>
            </a:r>
            <a:r>
              <a:rPr lang="en-US" dirty="0">
                <a:effectLst/>
                <a:hlinkClick r:id="rId2"/>
              </a:rPr>
              <a:t>American</a:t>
            </a:r>
            <a:r>
              <a:rPr lang="en-US" dirty="0">
                <a:effectLst/>
              </a:rPr>
              <a:t> </a:t>
            </a:r>
            <a:r>
              <a:rPr lang="en-US" dirty="0">
                <a:effectLst/>
                <a:hlinkClick r:id="rId3"/>
              </a:rPr>
              <a:t>physicist</a:t>
            </a:r>
            <a:r>
              <a:rPr lang="en-US" dirty="0">
                <a:effectLst/>
              </a:rPr>
              <a:t> and </a:t>
            </a:r>
            <a:r>
              <a:rPr lang="en-US" dirty="0">
                <a:effectLst/>
                <a:hlinkClick r:id="rId4"/>
              </a:rPr>
              <a:t>inventor</a:t>
            </a:r>
            <a:r>
              <a:rPr lang="en-US" dirty="0">
                <a:effectLst/>
              </a:rPr>
              <a:t>. Along with </a:t>
            </a:r>
            <a:r>
              <a:rPr lang="en-US" dirty="0">
                <a:effectLst/>
                <a:hlinkClick r:id="rId5"/>
              </a:rPr>
              <a:t>John Bardeen</a:t>
            </a:r>
            <a:r>
              <a:rPr lang="en-US" dirty="0">
                <a:effectLst/>
              </a:rPr>
              <a:t> and </a:t>
            </a:r>
            <a:r>
              <a:rPr lang="en-US" dirty="0">
                <a:effectLst/>
                <a:hlinkClick r:id="rId6"/>
              </a:rPr>
              <a:t>Walter Houser Brattain</a:t>
            </a:r>
            <a:r>
              <a:rPr lang="en-US" dirty="0">
                <a:effectLst/>
              </a:rPr>
              <a:t>, Shockley co-invented the </a:t>
            </a:r>
            <a:r>
              <a:rPr lang="en-US" dirty="0">
                <a:effectLst/>
                <a:hlinkClick r:id="rId7"/>
              </a:rPr>
              <a:t>transistor</a:t>
            </a:r>
            <a:r>
              <a:rPr lang="en-US" dirty="0">
                <a:effectLst/>
              </a:rPr>
              <a:t>, for which all three were awarded the 1956 </a:t>
            </a:r>
            <a:r>
              <a:rPr lang="en-US" dirty="0">
                <a:effectLst/>
                <a:hlinkClick r:id="rId8"/>
              </a:rPr>
              <a:t>Nobel Prize</a:t>
            </a:r>
            <a:r>
              <a:rPr lang="en-US" dirty="0">
                <a:effectLst/>
              </a:rPr>
              <a:t> in </a:t>
            </a:r>
            <a:r>
              <a:rPr lang="en-US" dirty="0" smtClean="0">
                <a:effectLst/>
              </a:rPr>
              <a:t>Physics</a:t>
            </a:r>
          </a:p>
          <a:p>
            <a:r>
              <a:rPr lang="en-US" sz="2000" dirty="0">
                <a:effectLst/>
              </a:rPr>
              <a:t>http://</a:t>
            </a:r>
            <a:r>
              <a:rPr lang="en-US" sz="2000" dirty="0" err="1">
                <a:effectLst/>
              </a:rPr>
              <a:t>en.wikipedia.org</a:t>
            </a:r>
            <a:r>
              <a:rPr lang="en-US" sz="2000" dirty="0">
                <a:effectLst/>
              </a:rPr>
              <a:t>/wiki/</a:t>
            </a:r>
            <a:r>
              <a:rPr lang="en-US" sz="2000" dirty="0" err="1">
                <a:effectLst/>
              </a:rPr>
              <a:t>William_Shockley</a:t>
            </a:r>
            <a:r>
              <a:rPr lang="en-US" sz="2000" dirty="0">
                <a:effectLst/>
              </a:rPr>
              <a:t> </a:t>
            </a:r>
            <a:endParaRPr lang="en-US" sz="2000" dirty="0"/>
          </a:p>
        </p:txBody>
      </p:sp>
      <p:sp>
        <p:nvSpPr>
          <p:cNvPr id="4" name="Slide Number Placeholder 3"/>
          <p:cNvSpPr>
            <a:spLocks noGrp="1"/>
          </p:cNvSpPr>
          <p:nvPr>
            <p:ph type="sldNum" sz="quarter" idx="12"/>
          </p:nvPr>
        </p:nvSpPr>
        <p:spPr/>
        <p:txBody>
          <a:bodyPr/>
          <a:lstStyle/>
          <a:p>
            <a:fld id="{FFAEFD42-C9B1-9048-A1C0-DA2615D97F5C}" type="slidenum">
              <a:rPr lang="en-US" smtClean="0"/>
              <a:pPr/>
              <a:t>18</a:t>
            </a:fld>
            <a:endParaRPr lang="en-US" dirty="0"/>
          </a:p>
        </p:txBody>
      </p:sp>
      <p:pic>
        <p:nvPicPr>
          <p:cNvPr id="6" name="Picture 5"/>
          <p:cNvPicPr>
            <a:picLocks noChangeAspect="1"/>
          </p:cNvPicPr>
          <p:nvPr/>
        </p:nvPicPr>
        <p:blipFill>
          <a:blip r:embed="rId9"/>
          <a:stretch>
            <a:fillRect/>
          </a:stretch>
        </p:blipFill>
        <p:spPr>
          <a:xfrm>
            <a:off x="6984642" y="-22397"/>
            <a:ext cx="2159357" cy="2699196"/>
          </a:xfrm>
          <a:prstGeom prst="rect">
            <a:avLst/>
          </a:prstGeom>
        </p:spPr>
      </p:pic>
    </p:spTree>
    <p:extLst>
      <p:ext uri="{BB962C8B-B14F-4D97-AF65-F5344CB8AC3E}">
        <p14:creationId xmlns:p14="http://schemas.microsoft.com/office/powerpoint/2010/main" val="2231156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850241" y="576036"/>
            <a:ext cx="3370943" cy="778418"/>
          </a:xfrm>
          <a:noFill/>
          <a:ln/>
        </p:spPr>
        <p:txBody>
          <a:bodyPr wrap="square" lIns="63500" tIns="25400" rIns="63500" bIns="25400" anchor="t">
            <a:spAutoFit/>
          </a:bodyPr>
          <a:lstStyle/>
          <a:p>
            <a:pPr>
              <a:lnSpc>
                <a:spcPct val="85000"/>
              </a:lnSpc>
            </a:pPr>
            <a:r>
              <a:rPr lang="en-US" b="0" dirty="0"/>
              <a:t>The </a:t>
            </a:r>
            <a:r>
              <a:rPr lang="en-US" b="0" dirty="0" smtClean="0"/>
              <a:t>Team</a:t>
            </a:r>
            <a:endParaRPr lang="en-US" b="0" dirty="0"/>
          </a:p>
        </p:txBody>
      </p:sp>
      <p:pic>
        <p:nvPicPr>
          <p:cNvPr id="4" name="Picture 3" descr="Bardeen_Shockley_Brattain_19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345" y="1850571"/>
            <a:ext cx="5527797" cy="4395598"/>
          </a:xfrm>
          <a:prstGeom prst="rect">
            <a:avLst/>
          </a:prstGeom>
        </p:spPr>
      </p:pic>
    </p:spTree>
    <p:extLst>
      <p:ext uri="{BB962C8B-B14F-4D97-AF65-F5344CB8AC3E}">
        <p14:creationId xmlns:p14="http://schemas.microsoft.com/office/powerpoint/2010/main" val="1389575475"/>
      </p:ext>
    </p:extLst>
  </p:cSld>
  <p:clrMapOvr>
    <a:masterClrMapping/>
  </p:clrMapOvr>
  <p:transition xmlns:p14="http://schemas.microsoft.com/office/powerpoint/2010/main">
    <p:cover dir="lu"/>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Tentative Agenda</a:t>
            </a:r>
            <a:endParaRPr lang="en-US" dirty="0"/>
          </a:p>
        </p:txBody>
      </p:sp>
      <p:sp>
        <p:nvSpPr>
          <p:cNvPr id="3" name="Content Placeholder 2"/>
          <p:cNvSpPr>
            <a:spLocks noGrp="1"/>
          </p:cNvSpPr>
          <p:nvPr>
            <p:ph idx="1"/>
          </p:nvPr>
        </p:nvSpPr>
        <p:spPr/>
        <p:txBody>
          <a:bodyPr/>
          <a:lstStyle/>
          <a:p>
            <a:r>
              <a:rPr lang="en-US" dirty="0" smtClean="0"/>
              <a:t>Presentation: </a:t>
            </a:r>
            <a:r>
              <a:rPr lang="en-US" b="1" i="1" dirty="0"/>
              <a:t>Integrating Technology into Evaluation to Produce Truth: Past, Present &amp; Future </a:t>
            </a:r>
            <a:endParaRPr lang="en-US" b="1" i="1" dirty="0" smtClean="0"/>
          </a:p>
          <a:p>
            <a:pPr lvl="1"/>
            <a:r>
              <a:rPr lang="en-US" b="1" i="1" dirty="0">
                <a:hlinkClick r:id="rId2"/>
              </a:rPr>
              <a:t>http://comm.eval.org/viewdocument/lorton-gunn-integrating-</a:t>
            </a:r>
            <a:r>
              <a:rPr lang="en-US" b="1" i="1" dirty="0" smtClean="0">
                <a:hlinkClick r:id="rId2"/>
              </a:rPr>
              <a:t>technolog</a:t>
            </a:r>
            <a:endParaRPr lang="en-US" b="1" i="1" dirty="0" smtClean="0"/>
          </a:p>
          <a:p>
            <a:r>
              <a:rPr lang="en-US" dirty="0" smtClean="0"/>
              <a:t>Proposed Survey of Members</a:t>
            </a:r>
          </a:p>
          <a:p>
            <a:r>
              <a:rPr lang="en-US" dirty="0" smtClean="0"/>
              <a:t>Call for Nominations</a:t>
            </a:r>
          </a:p>
          <a:p>
            <a:r>
              <a:rPr lang="en-US" dirty="0" smtClean="0"/>
              <a:t>Other </a:t>
            </a:r>
            <a:r>
              <a:rPr lang="en-US" dirty="0" smtClean="0"/>
              <a:t>Business </a:t>
            </a:r>
            <a:r>
              <a:rPr lang="en-US" dirty="0" smtClean="0"/>
              <a:t>and Concerns</a:t>
            </a:r>
            <a:endParaRPr lang="en-US" dirty="0"/>
          </a:p>
        </p:txBody>
      </p:sp>
    </p:spTree>
    <p:extLst>
      <p:ext uri="{BB962C8B-B14F-4D97-AF65-F5344CB8AC3E}">
        <p14:creationId xmlns:p14="http://schemas.microsoft.com/office/powerpoint/2010/main" val="195410424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noChangeArrowheads="1"/>
          </p:cNvSpPr>
          <p:nvPr>
            <p:ph type="title"/>
          </p:nvPr>
        </p:nvSpPr>
        <p:spPr/>
        <p:txBody>
          <a:bodyPr/>
          <a:lstStyle/>
          <a:p>
            <a:pPr eaLnBrk="1" hangingPunct="1"/>
            <a:r>
              <a:rPr lang="en-US" dirty="0">
                <a:latin typeface="Chalkboard" charset="0"/>
              </a:rPr>
              <a:t>The birth</a:t>
            </a:r>
          </a:p>
        </p:txBody>
      </p:sp>
      <p:sp>
        <p:nvSpPr>
          <p:cNvPr id="286723" name="Rectangle 3"/>
          <p:cNvSpPr>
            <a:spLocks noGrp="1" noChangeArrowheads="1"/>
          </p:cNvSpPr>
          <p:nvPr>
            <p:ph idx="1"/>
          </p:nvPr>
        </p:nvSpPr>
        <p:spPr/>
        <p:txBody>
          <a:bodyPr/>
          <a:lstStyle/>
          <a:p>
            <a:pPr eaLnBrk="1" fontAlgn="auto" hangingPunct="1">
              <a:spcBef>
                <a:spcPts val="0"/>
              </a:spcBef>
              <a:buFont typeface="Monotype Sorts" pitchFamily="-107" charset="2"/>
              <a:buChar char="R"/>
              <a:defRPr/>
            </a:pPr>
            <a:r>
              <a:rPr lang="en-US" dirty="0">
                <a:latin typeface="Arial" pitchFamily="-107" charset="0"/>
                <a:ea typeface="+mn-ea"/>
              </a:rPr>
              <a:t>Bell Labs decided to unveil the invention on June 30, 1948. With the help of engineer John Pierce, who wrote science fiction in his spare time, Bell Labs settled on the name "</a:t>
            </a:r>
            <a:r>
              <a:rPr lang="en-US" u="sng" dirty="0">
                <a:solidFill>
                  <a:srgbClr val="173109"/>
                </a:solidFill>
                <a:latin typeface="Arial" pitchFamily="-107" charset="0"/>
                <a:ea typeface="+mn-ea"/>
                <a:hlinkClick r:id="rId2"/>
              </a:rPr>
              <a:t>transistor</a:t>
            </a:r>
            <a:r>
              <a:rPr lang="en-US" dirty="0">
                <a:latin typeface="Arial" pitchFamily="-107" charset="0"/>
                <a:ea typeface="+mn-ea"/>
              </a:rPr>
              <a:t>"-- combining the ideas of "trans-resistance" with the names of other devices like thermistors. The invention got little attention at the time, either in the popular press or in industry. But Shockley saw its potential. </a:t>
            </a:r>
          </a:p>
        </p:txBody>
      </p:sp>
    </p:spTree>
    <p:extLst>
      <p:ext uri="{BB962C8B-B14F-4D97-AF65-F5344CB8AC3E}">
        <p14:creationId xmlns:p14="http://schemas.microsoft.com/office/powerpoint/2010/main" val="3847187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ChangeArrowheads="1"/>
          </p:cNvSpPr>
          <p:nvPr>
            <p:ph type="title"/>
          </p:nvPr>
        </p:nvSpPr>
        <p:spPr/>
        <p:txBody>
          <a:bodyPr/>
          <a:lstStyle/>
          <a:p>
            <a:pPr eaLnBrk="1" hangingPunct="1"/>
            <a:r>
              <a:rPr lang="en-US" sz="3600" dirty="0">
                <a:latin typeface="Arial" charset="0"/>
                <a:cs typeface="ＭＳ Ｐゴシック" charset="0"/>
              </a:rPr>
              <a:t>Shockley starts…</a:t>
            </a:r>
          </a:p>
        </p:txBody>
      </p:sp>
      <p:sp>
        <p:nvSpPr>
          <p:cNvPr id="287747" name="Rectangle 3"/>
          <p:cNvSpPr>
            <a:spLocks noGrp="1" noChangeArrowheads="1"/>
          </p:cNvSpPr>
          <p:nvPr>
            <p:ph idx="1"/>
          </p:nvPr>
        </p:nvSpPr>
        <p:spPr/>
        <p:txBody>
          <a:bodyPr/>
          <a:lstStyle/>
          <a:p>
            <a:pPr eaLnBrk="1" fontAlgn="auto" hangingPunct="1">
              <a:spcBef>
                <a:spcPts val="0"/>
              </a:spcBef>
              <a:defRPr/>
            </a:pPr>
            <a:r>
              <a:rPr lang="en-US" sz="2800" dirty="0">
                <a:latin typeface="Arial" charset="0"/>
                <a:cs typeface="ＭＳ Ｐゴシック" charset="0"/>
              </a:rPr>
              <a:t>He left Bell Labs to found Shockley Semiconductor in Palo Alto, California. He hired superb engineers and physicists, but, according to physical chemist Harry </a:t>
            </a:r>
            <a:r>
              <a:rPr lang="en-US" sz="2800" dirty="0" err="1">
                <a:latin typeface="Arial" charset="0"/>
                <a:cs typeface="ＭＳ Ｐゴシック" charset="0"/>
              </a:rPr>
              <a:t>Sello</a:t>
            </a:r>
            <a:r>
              <a:rPr lang="en-US" sz="2800" dirty="0">
                <a:latin typeface="Arial" charset="0"/>
                <a:cs typeface="ＭＳ Ｐゴシック" charset="0"/>
              </a:rPr>
              <a:t>, Shockley's personality drove out eight of his best and brightest. </a:t>
            </a:r>
          </a:p>
        </p:txBody>
      </p:sp>
    </p:spTree>
    <p:extLst>
      <p:ext uri="{BB962C8B-B14F-4D97-AF65-F5344CB8AC3E}">
        <p14:creationId xmlns:p14="http://schemas.microsoft.com/office/powerpoint/2010/main" val="4273933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Semiconductors</a:t>
            </a:r>
            <a:endParaRPr lang="en-US" dirty="0"/>
          </a:p>
        </p:txBody>
      </p:sp>
      <p:sp>
        <p:nvSpPr>
          <p:cNvPr id="4" name="Slide Number Placeholder 3"/>
          <p:cNvSpPr>
            <a:spLocks noGrp="1"/>
          </p:cNvSpPr>
          <p:nvPr>
            <p:ph type="sldNum" sz="quarter" idx="12"/>
          </p:nvPr>
        </p:nvSpPr>
        <p:spPr/>
        <p:txBody>
          <a:bodyPr/>
          <a:lstStyle/>
          <a:p>
            <a:fld id="{FFAEFD42-C9B1-9048-A1C0-DA2615D97F5C}" type="slidenum">
              <a:rPr lang="en-US" smtClean="0"/>
              <a:pPr/>
              <a:t>22</a:t>
            </a:fld>
            <a:endParaRPr lang="en-US" dirty="0"/>
          </a:p>
        </p:txBody>
      </p:sp>
      <p:pic>
        <p:nvPicPr>
          <p:cNvPr id="6" name="Picture 5">
            <a:hlinkClick r:id="rId2"/>
          </p:cNvPr>
          <p:cNvPicPr>
            <a:picLocks noChangeAspect="1"/>
          </p:cNvPicPr>
          <p:nvPr/>
        </p:nvPicPr>
        <p:blipFill>
          <a:blip r:embed="rId3"/>
          <a:stretch>
            <a:fillRect/>
          </a:stretch>
        </p:blipFill>
        <p:spPr>
          <a:xfrm>
            <a:off x="2111532" y="1930400"/>
            <a:ext cx="5080000" cy="2997200"/>
          </a:xfrm>
          <a:prstGeom prst="rect">
            <a:avLst/>
          </a:prstGeom>
        </p:spPr>
      </p:pic>
      <p:sp>
        <p:nvSpPr>
          <p:cNvPr id="3" name="TextBox 2"/>
          <p:cNvSpPr txBox="1"/>
          <p:nvPr/>
        </p:nvSpPr>
        <p:spPr>
          <a:xfrm>
            <a:off x="2463755" y="5367048"/>
            <a:ext cx="4727777" cy="523220"/>
          </a:xfrm>
          <a:prstGeom prst="rect">
            <a:avLst/>
          </a:prstGeom>
          <a:noFill/>
        </p:spPr>
        <p:txBody>
          <a:bodyPr wrap="none" rtlCol="0">
            <a:spAutoFit/>
          </a:bodyPr>
          <a:lstStyle/>
          <a:p>
            <a:r>
              <a:rPr lang="en-US" sz="2800" dirty="0" smtClean="0"/>
              <a:t>Originally priced at $100 each</a:t>
            </a:r>
            <a:endParaRPr lang="en-US" sz="2800" dirty="0"/>
          </a:p>
        </p:txBody>
      </p:sp>
    </p:spTree>
    <p:extLst>
      <p:ext uri="{BB962C8B-B14F-4D97-AF65-F5344CB8AC3E}">
        <p14:creationId xmlns:p14="http://schemas.microsoft.com/office/powerpoint/2010/main" val="3526700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itle 1"/>
          <p:cNvSpPr>
            <a:spLocks noGrp="1"/>
          </p:cNvSpPr>
          <p:nvPr>
            <p:ph type="title"/>
          </p:nvPr>
        </p:nvSpPr>
        <p:spPr/>
        <p:txBody>
          <a:bodyPr/>
          <a:lstStyle/>
          <a:p>
            <a:r>
              <a:rPr lang="en-US" dirty="0">
                <a:latin typeface="Chalkboard" charset="0"/>
              </a:rPr>
              <a:t>Traitorous eight</a:t>
            </a:r>
          </a:p>
        </p:txBody>
      </p:sp>
      <p:sp>
        <p:nvSpPr>
          <p:cNvPr id="3" name="Content Placeholder 2"/>
          <p:cNvSpPr>
            <a:spLocks noGrp="1"/>
          </p:cNvSpPr>
          <p:nvPr>
            <p:ph idx="1"/>
          </p:nvPr>
        </p:nvSpPr>
        <p:spPr/>
        <p:txBody>
          <a:bodyPr/>
          <a:lstStyle/>
          <a:p>
            <a:pPr>
              <a:defRPr/>
            </a:pPr>
            <a:r>
              <a:rPr lang="en-US" dirty="0" smtClean="0">
                <a:latin typeface="Arial" charset="0"/>
                <a:cs typeface="ＭＳ Ｐゴシック" charset="0"/>
              </a:rPr>
              <a:t>Those "</a:t>
            </a:r>
            <a:r>
              <a:rPr lang="en-US" u="sng" dirty="0" smtClean="0">
                <a:solidFill>
                  <a:srgbClr val="173109"/>
                </a:solidFill>
                <a:latin typeface="Arial" charset="0"/>
                <a:cs typeface="ＭＳ Ｐゴシック" charset="0"/>
                <a:hlinkClick r:id="rId2"/>
              </a:rPr>
              <a:t>traitorous eight</a:t>
            </a:r>
            <a:r>
              <a:rPr lang="en-US" dirty="0" smtClean="0">
                <a:latin typeface="Arial" charset="0"/>
                <a:cs typeface="ＭＳ Ｐゴシック" charset="0"/>
              </a:rPr>
              <a:t>" founded a new company called </a:t>
            </a:r>
            <a:r>
              <a:rPr lang="en-US" u="sng" dirty="0" smtClean="0">
                <a:solidFill>
                  <a:srgbClr val="173109"/>
                </a:solidFill>
                <a:latin typeface="Arial" charset="0"/>
                <a:cs typeface="ＭＳ Ｐゴシック" charset="0"/>
                <a:hlinkClick r:id="rId3"/>
              </a:rPr>
              <a:t>Fairchild Semiconductor</a:t>
            </a:r>
            <a:r>
              <a:rPr lang="en-US" dirty="0" smtClean="0">
                <a:latin typeface="Arial" charset="0"/>
                <a:cs typeface="ＭＳ Ｐゴシック" charset="0"/>
              </a:rPr>
              <a:t>. Bob </a:t>
            </a:r>
            <a:r>
              <a:rPr lang="en-US" dirty="0" err="1" smtClean="0">
                <a:latin typeface="Arial" charset="0"/>
                <a:cs typeface="ＭＳ Ｐゴシック" charset="0"/>
              </a:rPr>
              <a:t>Noyce</a:t>
            </a:r>
            <a:r>
              <a:rPr lang="en-US" dirty="0" smtClean="0">
                <a:latin typeface="Arial" charset="0"/>
                <a:cs typeface="ＭＳ Ｐゴシック" charset="0"/>
              </a:rPr>
              <a:t> and Gordon Moore, two of the eight, went on to form </a:t>
            </a:r>
            <a:r>
              <a:rPr lang="en-US" u="sng" dirty="0" smtClean="0">
                <a:solidFill>
                  <a:srgbClr val="173109"/>
                </a:solidFill>
                <a:latin typeface="Arial" charset="0"/>
                <a:cs typeface="ＭＳ Ｐゴシック" charset="0"/>
                <a:hlinkClick r:id="rId4"/>
              </a:rPr>
              <a:t>Intel Corporation</a:t>
            </a:r>
            <a:r>
              <a:rPr lang="en-US" dirty="0" smtClean="0">
                <a:latin typeface="Arial" charset="0"/>
                <a:cs typeface="ＭＳ Ｐゴシック" charset="0"/>
              </a:rPr>
              <a:t>. </a:t>
            </a:r>
          </a:p>
        </p:txBody>
      </p:sp>
      <p:sp>
        <p:nvSpPr>
          <p:cNvPr id="2" name="TextBox 1"/>
          <p:cNvSpPr txBox="1"/>
          <p:nvPr/>
        </p:nvSpPr>
        <p:spPr>
          <a:xfrm>
            <a:off x="2857354" y="3921525"/>
            <a:ext cx="184666" cy="369332"/>
          </a:xfrm>
          <a:prstGeom prst="rect">
            <a:avLst/>
          </a:prstGeom>
          <a:noFill/>
        </p:spPr>
        <p:txBody>
          <a:bodyPr wrap="none" rtlCol="0">
            <a:spAutoFit/>
          </a:bodyPr>
          <a:lstStyle/>
          <a:p>
            <a:endParaRPr lang="en-US" dirty="0"/>
          </a:p>
        </p:txBody>
      </p:sp>
      <p:pic>
        <p:nvPicPr>
          <p:cNvPr id="5" name="Picture 4">
            <a:hlinkClick r:id="rId5"/>
          </p:cNvPr>
          <p:cNvPicPr>
            <a:picLocks noChangeAspect="1"/>
          </p:cNvPicPr>
          <p:nvPr/>
        </p:nvPicPr>
        <p:blipFill>
          <a:blip r:embed="rId6"/>
          <a:stretch>
            <a:fillRect/>
          </a:stretch>
        </p:blipFill>
        <p:spPr>
          <a:xfrm>
            <a:off x="2781300" y="3593265"/>
            <a:ext cx="3581400" cy="2260600"/>
          </a:xfrm>
          <a:prstGeom prst="rect">
            <a:avLst/>
          </a:prstGeom>
        </p:spPr>
      </p:pic>
    </p:spTree>
    <p:extLst>
      <p:ext uri="{BB962C8B-B14F-4D97-AF65-F5344CB8AC3E}">
        <p14:creationId xmlns:p14="http://schemas.microsoft.com/office/powerpoint/2010/main" val="67695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Fairchild Semiconductor</a:t>
            </a:r>
            <a:endParaRPr lang="en-US" dirty="0"/>
          </a:p>
        </p:txBody>
      </p:sp>
      <p:pic>
        <p:nvPicPr>
          <p:cNvPr id="4" name="Picture 3" descr="fairchild60_FT-0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213" y="1270000"/>
            <a:ext cx="6068787" cy="3623157"/>
          </a:xfrm>
          <a:prstGeom prst="rect">
            <a:avLst/>
          </a:prstGeom>
        </p:spPr>
      </p:pic>
      <p:sp>
        <p:nvSpPr>
          <p:cNvPr id="5" name="Rectangle 4"/>
          <p:cNvSpPr/>
          <p:nvPr/>
        </p:nvSpPr>
        <p:spPr>
          <a:xfrm>
            <a:off x="553357" y="5276668"/>
            <a:ext cx="8227786" cy="1200328"/>
          </a:xfrm>
          <a:prstGeom prst="rect">
            <a:avLst/>
          </a:prstGeom>
        </p:spPr>
        <p:txBody>
          <a:bodyPr wrap="square">
            <a:spAutoFit/>
          </a:bodyPr>
          <a:lstStyle/>
          <a:p>
            <a:r>
              <a:rPr lang="en-US" sz="2400" dirty="0" smtClean="0"/>
              <a:t>As of 2014, the </a:t>
            </a:r>
            <a:r>
              <a:rPr lang="en-US" sz="2400" dirty="0"/>
              <a:t>92 public companies that can be traced to Fairchild are now worth about $2.1 trillion, which is more than the annual GDP of Canada, India, or Spain.</a:t>
            </a:r>
          </a:p>
        </p:txBody>
      </p:sp>
    </p:spTree>
    <p:extLst>
      <p:ext uri="{BB962C8B-B14F-4D97-AF65-F5344CB8AC3E}">
        <p14:creationId xmlns:p14="http://schemas.microsoft.com/office/powerpoint/2010/main" val="24223617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nvPr>
        </p:nvSpPr>
        <p:spPr>
          <a:xfrm>
            <a:off x="1016000" y="65314"/>
            <a:ext cx="7413625" cy="1447800"/>
          </a:xfrm>
        </p:spPr>
        <p:txBody>
          <a:bodyPr/>
          <a:lstStyle/>
          <a:p>
            <a:r>
              <a:rPr lang="en-US" dirty="0" err="1">
                <a:latin typeface="Chalkboard" charset="0"/>
              </a:rPr>
              <a:t>Noyce</a:t>
            </a:r>
            <a:r>
              <a:rPr lang="en-US" dirty="0">
                <a:latin typeface="Chalkboard" charset="0"/>
              </a:rPr>
              <a:t>, Moore &amp; Grove</a:t>
            </a:r>
          </a:p>
        </p:txBody>
      </p:sp>
      <p:pic>
        <p:nvPicPr>
          <p:cNvPr id="23757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9143" y="1886002"/>
            <a:ext cx="3305632" cy="43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756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Title 1"/>
          <p:cNvSpPr>
            <a:spLocks noGrp="1"/>
          </p:cNvSpPr>
          <p:nvPr>
            <p:ph type="title"/>
          </p:nvPr>
        </p:nvSpPr>
        <p:spPr/>
        <p:txBody>
          <a:bodyPr/>
          <a:lstStyle/>
          <a:p>
            <a:r>
              <a:rPr lang="en-US" dirty="0">
                <a:latin typeface="Chalkboard" charset="0"/>
              </a:rPr>
              <a:t>Integrated Circuits</a:t>
            </a:r>
          </a:p>
        </p:txBody>
      </p:sp>
      <p:sp>
        <p:nvSpPr>
          <p:cNvPr id="3" name="Content Placeholder 2"/>
          <p:cNvSpPr>
            <a:spLocks noGrp="1"/>
          </p:cNvSpPr>
          <p:nvPr>
            <p:ph idx="1"/>
          </p:nvPr>
        </p:nvSpPr>
        <p:spPr/>
        <p:txBody>
          <a:bodyPr/>
          <a:lstStyle/>
          <a:p>
            <a:pPr>
              <a:defRPr/>
            </a:pPr>
            <a:r>
              <a:rPr lang="en-US" dirty="0" err="1" smtClean="0">
                <a:latin typeface="Arial" charset="0"/>
                <a:cs typeface="ＭＳ Ｐゴシック" charset="0"/>
              </a:rPr>
              <a:t>Noyce</a:t>
            </a:r>
            <a:r>
              <a:rPr lang="en-US" dirty="0" smtClean="0">
                <a:latin typeface="Arial" charset="0"/>
                <a:cs typeface="ＭＳ Ｐゴシック" charset="0"/>
              </a:rPr>
              <a:t> at Intel (and Kirby at </a:t>
            </a:r>
            <a:r>
              <a:rPr lang="en-US" u="sng" dirty="0" smtClean="0">
                <a:solidFill>
                  <a:srgbClr val="173109"/>
                </a:solidFill>
                <a:latin typeface="Arial" charset="0"/>
                <a:cs typeface="ＭＳ Ｐゴシック" charset="0"/>
                <a:hlinkClick r:id="rId3"/>
              </a:rPr>
              <a:t>Texas Instruments</a:t>
            </a:r>
            <a:r>
              <a:rPr lang="en-US" dirty="0" smtClean="0">
                <a:latin typeface="Arial" charset="0"/>
                <a:cs typeface="ＭＳ Ｐゴシック" charset="0"/>
              </a:rPr>
              <a:t>) co-invented the </a:t>
            </a:r>
            <a:r>
              <a:rPr lang="en-US" u="sng" dirty="0" smtClean="0">
                <a:solidFill>
                  <a:srgbClr val="173109"/>
                </a:solidFill>
                <a:latin typeface="Arial" charset="0"/>
                <a:cs typeface="ＭＳ Ｐゴシック" charset="0"/>
                <a:hlinkClick r:id="rId4"/>
              </a:rPr>
              <a:t>integrated circuit</a:t>
            </a:r>
            <a:r>
              <a:rPr lang="en-US" dirty="0" smtClean="0">
                <a:latin typeface="Arial" charset="0"/>
                <a:cs typeface="ＭＳ Ｐゴシック" charset="0"/>
              </a:rPr>
              <a:t>. Today, Intel produces billions of transistors daily on its integrated circuits, yet Bardeen, Brattain, and Shockley earned very little money from their research. Nonetheless, Shockley's company was the beginning of Silicon Valley.</a:t>
            </a:r>
            <a:endParaRPr lang="en-US" sz="3200" dirty="0" smtClean="0">
              <a:latin typeface="Arial" charset="0"/>
              <a:cs typeface="ＭＳ Ｐゴシック" charset="0"/>
            </a:endParaRPr>
          </a:p>
        </p:txBody>
      </p:sp>
    </p:spTree>
    <p:extLst>
      <p:ext uri="{BB962C8B-B14F-4D97-AF65-F5344CB8AC3E}">
        <p14:creationId xmlns:p14="http://schemas.microsoft.com/office/powerpoint/2010/main" val="460310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itle 1"/>
          <p:cNvSpPr>
            <a:spLocks noGrp="1"/>
          </p:cNvSpPr>
          <p:nvPr>
            <p:ph type="title"/>
          </p:nvPr>
        </p:nvSpPr>
        <p:spPr/>
        <p:txBody>
          <a:bodyPr/>
          <a:lstStyle/>
          <a:p>
            <a:r>
              <a:rPr lang="en-US" dirty="0">
                <a:latin typeface="Chalkboard" charset="0"/>
              </a:rPr>
              <a:t>Nobel Prize in 2000</a:t>
            </a:r>
          </a:p>
        </p:txBody>
      </p:sp>
      <p:sp>
        <p:nvSpPr>
          <p:cNvPr id="3" name="Content Placeholder 2"/>
          <p:cNvSpPr>
            <a:spLocks noGrp="1"/>
          </p:cNvSpPr>
          <p:nvPr>
            <p:ph idx="1"/>
          </p:nvPr>
        </p:nvSpPr>
        <p:spPr/>
        <p:txBody>
          <a:bodyPr/>
          <a:lstStyle/>
          <a:p>
            <a:pPr>
              <a:defRPr/>
            </a:pPr>
            <a:r>
              <a:rPr lang="en-US" dirty="0" smtClean="0"/>
              <a:t>Jack Kirby filed a patent for "</a:t>
            </a:r>
            <a:r>
              <a:rPr lang="en-US" dirty="0"/>
              <a:t>Miniaturized Electronic Circuits", the first integrated circuit</a:t>
            </a:r>
            <a:r>
              <a:rPr lang="en-US" dirty="0" smtClean="0"/>
              <a:t>, </a:t>
            </a:r>
            <a:r>
              <a:rPr lang="en-US" dirty="0"/>
              <a:t>on February 6, 1959</a:t>
            </a:r>
            <a:r>
              <a:rPr lang="en-US" dirty="0" smtClean="0"/>
              <a:t>. </a:t>
            </a:r>
            <a:r>
              <a:rPr lang="en-US" dirty="0"/>
              <a:t>Along </a:t>
            </a:r>
            <a:r>
              <a:rPr lang="en-US" dirty="0" smtClean="0"/>
              <a:t>with Robert </a:t>
            </a:r>
            <a:r>
              <a:rPr lang="en-US" dirty="0" err="1" smtClean="0"/>
              <a:t>Noyce</a:t>
            </a:r>
            <a:r>
              <a:rPr lang="en-US" dirty="0" smtClean="0"/>
              <a:t> who </a:t>
            </a:r>
            <a:r>
              <a:rPr lang="en-US" dirty="0"/>
              <a:t>independently made a similar circuit a few months later), </a:t>
            </a:r>
            <a:r>
              <a:rPr lang="en-US" dirty="0" err="1"/>
              <a:t>Kilby</a:t>
            </a:r>
            <a:r>
              <a:rPr lang="en-US" dirty="0"/>
              <a:t> is generally credited as co-inventor of the integrated circuit.</a:t>
            </a:r>
          </a:p>
        </p:txBody>
      </p:sp>
    </p:spTree>
    <p:extLst>
      <p:ext uri="{BB962C8B-B14F-4D97-AF65-F5344CB8AC3E}">
        <p14:creationId xmlns:p14="http://schemas.microsoft.com/office/powerpoint/2010/main" val="2385213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0279" y="274638"/>
            <a:ext cx="6019548" cy="1143000"/>
          </a:xfrm>
        </p:spPr>
        <p:txBody>
          <a:bodyPr/>
          <a:lstStyle/>
          <a:p>
            <a:r>
              <a:rPr lang="en-US" sz="4400" dirty="0" smtClean="0"/>
              <a:t>Intel’s progress &amp; Moore’s Law</a:t>
            </a:r>
            <a:endParaRPr lang="en-US" sz="4400" dirty="0"/>
          </a:p>
        </p:txBody>
      </p:sp>
      <p:sp>
        <p:nvSpPr>
          <p:cNvPr id="6" name="Slide Number Placeholder 5"/>
          <p:cNvSpPr>
            <a:spLocks noGrp="1"/>
          </p:cNvSpPr>
          <p:nvPr>
            <p:ph type="sldNum" sz="quarter" idx="12"/>
          </p:nvPr>
        </p:nvSpPr>
        <p:spPr/>
        <p:txBody>
          <a:bodyPr/>
          <a:lstStyle/>
          <a:p>
            <a:fld id="{FFAEFD42-C9B1-9048-A1C0-DA2615D97F5C}" type="slidenum">
              <a:rPr lang="en-US" smtClean="0"/>
              <a:pPr/>
              <a:t>28</a:t>
            </a:fld>
            <a:endParaRPr lang="en-US"/>
          </a:p>
        </p:txBody>
      </p:sp>
      <p:pic>
        <p:nvPicPr>
          <p:cNvPr id="7" name="Picture 6"/>
          <p:cNvPicPr>
            <a:picLocks noChangeAspect="1"/>
          </p:cNvPicPr>
          <p:nvPr/>
        </p:nvPicPr>
        <p:blipFill>
          <a:blip r:embed="rId2"/>
          <a:stretch>
            <a:fillRect/>
          </a:stretch>
        </p:blipFill>
        <p:spPr>
          <a:xfrm>
            <a:off x="1766010" y="1734390"/>
            <a:ext cx="5066590" cy="4550056"/>
          </a:xfrm>
          <a:prstGeom prst="rect">
            <a:avLst/>
          </a:prstGeom>
        </p:spPr>
      </p:pic>
    </p:spTree>
    <p:extLst>
      <p:ext uri="{BB962C8B-B14F-4D97-AF65-F5344CB8AC3E}">
        <p14:creationId xmlns:p14="http://schemas.microsoft.com/office/powerpoint/2010/main" val="3946832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IBM 360</a:t>
            </a:r>
            <a:endParaRPr lang="en-US" dirty="0"/>
          </a:p>
        </p:txBody>
      </p:sp>
      <p:sp>
        <p:nvSpPr>
          <p:cNvPr id="6" name="Slide Number Placeholder 5"/>
          <p:cNvSpPr>
            <a:spLocks noGrp="1"/>
          </p:cNvSpPr>
          <p:nvPr>
            <p:ph type="sldNum" sz="quarter" idx="12"/>
          </p:nvPr>
        </p:nvSpPr>
        <p:spPr/>
        <p:txBody>
          <a:bodyPr/>
          <a:lstStyle/>
          <a:p>
            <a:fld id="{FFAEFD42-C9B1-9048-A1C0-DA2615D97F5C}" type="slidenum">
              <a:rPr lang="en-US" smtClean="0"/>
              <a:pPr/>
              <a:t>29</a:t>
            </a:fld>
            <a:endParaRPr lang="en-US"/>
          </a:p>
        </p:txBody>
      </p:sp>
      <p:pic>
        <p:nvPicPr>
          <p:cNvPr id="7" name="Picture 6"/>
          <p:cNvPicPr>
            <a:picLocks noChangeAspect="1"/>
          </p:cNvPicPr>
          <p:nvPr/>
        </p:nvPicPr>
        <p:blipFill>
          <a:blip r:embed="rId2"/>
          <a:stretch>
            <a:fillRect/>
          </a:stretch>
        </p:blipFill>
        <p:spPr>
          <a:xfrm>
            <a:off x="1356741" y="1244610"/>
            <a:ext cx="6326206" cy="4560140"/>
          </a:xfrm>
          <a:prstGeom prst="rect">
            <a:avLst/>
          </a:prstGeom>
        </p:spPr>
      </p:pic>
    </p:spTree>
    <p:extLst>
      <p:ext uri="{BB962C8B-B14F-4D97-AF65-F5344CB8AC3E}">
        <p14:creationId xmlns:p14="http://schemas.microsoft.com/office/powerpoint/2010/main" val="3137850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7333" y="1122363"/>
            <a:ext cx="8043334" cy="2387600"/>
          </a:xfrm>
        </p:spPr>
        <p:txBody>
          <a:bodyPr>
            <a:normAutofit fontScale="90000"/>
          </a:bodyPr>
          <a:lstStyle/>
          <a:p>
            <a:r>
              <a:rPr lang="en-US" b="1" i="1" dirty="0"/>
              <a:t>Integrating Technology into Evaluation to Produce Truth: Past, Present &amp; Future </a:t>
            </a:r>
            <a:endParaRPr lang="en-US" dirty="0"/>
          </a:p>
        </p:txBody>
      </p:sp>
      <p:sp>
        <p:nvSpPr>
          <p:cNvPr id="3" name="Subtitle 2"/>
          <p:cNvSpPr>
            <a:spLocks noGrp="1"/>
          </p:cNvSpPr>
          <p:nvPr>
            <p:ph type="subTitle" idx="1"/>
          </p:nvPr>
        </p:nvSpPr>
        <p:spPr>
          <a:xfrm>
            <a:off x="1407319" y="4403422"/>
            <a:ext cx="6593681" cy="1655762"/>
          </a:xfrm>
        </p:spPr>
        <p:txBody>
          <a:bodyPr>
            <a:normAutofit/>
          </a:bodyPr>
          <a:lstStyle/>
          <a:p>
            <a:pPr algn="ctr"/>
            <a:r>
              <a:rPr lang="en-US" sz="2400" b="1" cap="none" dirty="0">
                <a:latin typeface="Chalkboard" charset="0"/>
              </a:rPr>
              <a:t>Paul Lorton, Jr.</a:t>
            </a:r>
            <a:endParaRPr lang="en-US" sz="2400" cap="none" dirty="0">
              <a:latin typeface="Chalkboard" charset="0"/>
            </a:endParaRPr>
          </a:p>
          <a:p>
            <a:pPr algn="ctr"/>
            <a:r>
              <a:rPr lang="en-US" sz="2400" b="1" cap="none" dirty="0">
                <a:latin typeface="Chalkboard" charset="0"/>
              </a:rPr>
              <a:t>Moira A Gunn</a:t>
            </a:r>
            <a:endParaRPr lang="en-US" sz="2400" cap="none" dirty="0">
              <a:latin typeface="Chalkboard" charset="0"/>
            </a:endParaRPr>
          </a:p>
          <a:p>
            <a:pPr algn="ctr"/>
            <a:r>
              <a:rPr lang="en-US" sz="2400" cap="none" dirty="0">
                <a:latin typeface="Chalkboard" charset="0"/>
              </a:rPr>
              <a:t>University of San Francisco</a:t>
            </a:r>
          </a:p>
        </p:txBody>
      </p:sp>
    </p:spTree>
    <p:extLst>
      <p:ext uri="{BB962C8B-B14F-4D97-AF65-F5344CB8AC3E}">
        <p14:creationId xmlns:p14="http://schemas.microsoft.com/office/powerpoint/2010/main" val="135504481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38781"/>
            <a:ext cx="8001000" cy="1340076"/>
          </a:xfrm>
        </p:spPr>
        <p:txBody>
          <a:bodyPr/>
          <a:lstStyle/>
          <a:p>
            <a:r>
              <a:rPr lang="en-US" dirty="0" smtClean="0"/>
              <a:t>Apple 1984</a:t>
            </a:r>
            <a:br>
              <a:rPr lang="en-US" dirty="0" smtClean="0"/>
            </a:br>
            <a:r>
              <a:rPr lang="en-US" sz="3600" dirty="0" smtClean="0"/>
              <a:t>128K RAM/400K Floppy</a:t>
            </a:r>
            <a:endParaRPr lang="en-US" sz="3600" dirty="0"/>
          </a:p>
        </p:txBody>
      </p:sp>
      <p:pic>
        <p:nvPicPr>
          <p:cNvPr id="6" name="Picture 5"/>
          <p:cNvPicPr>
            <a:picLocks noChangeAspect="1"/>
          </p:cNvPicPr>
          <p:nvPr/>
        </p:nvPicPr>
        <p:blipFill>
          <a:blip r:embed="rId2"/>
          <a:stretch>
            <a:fillRect/>
          </a:stretch>
        </p:blipFill>
        <p:spPr>
          <a:xfrm>
            <a:off x="2155371" y="1731015"/>
            <a:ext cx="5990771" cy="5126985"/>
          </a:xfrm>
          <a:prstGeom prst="rect">
            <a:avLst/>
          </a:prstGeom>
        </p:spPr>
      </p:pic>
    </p:spTree>
    <p:extLst>
      <p:ext uri="{BB962C8B-B14F-4D97-AF65-F5344CB8AC3E}">
        <p14:creationId xmlns:p14="http://schemas.microsoft.com/office/powerpoint/2010/main" val="34346105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AEA starts in 1986</a:t>
            </a:r>
            <a:endParaRPr lang="en-US" dirty="0"/>
          </a:p>
        </p:txBody>
      </p:sp>
      <p:sp>
        <p:nvSpPr>
          <p:cNvPr id="3" name="Content Placeholder 2"/>
          <p:cNvSpPr>
            <a:spLocks noGrp="1"/>
          </p:cNvSpPr>
          <p:nvPr>
            <p:ph idx="1"/>
          </p:nvPr>
        </p:nvSpPr>
        <p:spPr/>
        <p:txBody>
          <a:bodyPr/>
          <a:lstStyle/>
          <a:p>
            <a:r>
              <a:rPr lang="en-US" dirty="0" smtClean="0"/>
              <a:t>The </a:t>
            </a:r>
            <a:r>
              <a:rPr lang="en-US" dirty="0" smtClean="0"/>
              <a:t>transistor </a:t>
            </a:r>
            <a:r>
              <a:rPr lang="en-US" dirty="0" smtClean="0"/>
              <a:t>was 30 years into doubling the </a:t>
            </a:r>
            <a:r>
              <a:rPr lang="en-US" dirty="0" smtClean="0"/>
              <a:t>devices </a:t>
            </a:r>
            <a:r>
              <a:rPr lang="en-US" dirty="0" smtClean="0"/>
              <a:t>on a chip.</a:t>
            </a:r>
          </a:p>
          <a:p>
            <a:r>
              <a:rPr lang="en-US" dirty="0" smtClean="0"/>
              <a:t>The 128K Macintosh and its graphical user interface </a:t>
            </a:r>
            <a:r>
              <a:rPr lang="en-US" dirty="0" smtClean="0"/>
              <a:t>were around</a:t>
            </a:r>
            <a:endParaRPr lang="en-US" dirty="0" smtClean="0"/>
          </a:p>
          <a:p>
            <a:r>
              <a:rPr lang="en-US" dirty="0" smtClean="0"/>
              <a:t>Microsoft’s GUI OS (Windows95) was still a decade away</a:t>
            </a:r>
            <a:endParaRPr lang="en-US" dirty="0"/>
          </a:p>
        </p:txBody>
      </p:sp>
    </p:spTree>
    <p:extLst>
      <p:ext uri="{BB962C8B-B14F-4D97-AF65-F5344CB8AC3E}">
        <p14:creationId xmlns:p14="http://schemas.microsoft.com/office/powerpoint/2010/main" val="286351176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ITE (Computer Uses)</a:t>
            </a:r>
            <a:r>
              <a:rPr lang="en-US" sz="4400" baseline="0" dirty="0" smtClean="0"/>
              <a:t> </a:t>
            </a:r>
            <a:r>
              <a:rPr lang="mr-IN" sz="4400" baseline="0" dirty="0" smtClean="0"/>
              <a:t>–</a:t>
            </a:r>
            <a:r>
              <a:rPr lang="en-US" sz="4400" baseline="0" dirty="0" smtClean="0"/>
              <a:t> Past</a:t>
            </a:r>
            <a:endParaRPr lang="en-US" sz="4400" dirty="0"/>
          </a:p>
        </p:txBody>
      </p:sp>
      <p:sp>
        <p:nvSpPr>
          <p:cNvPr id="3" name="Content Placeholder 2"/>
          <p:cNvSpPr>
            <a:spLocks noGrp="1"/>
          </p:cNvSpPr>
          <p:nvPr>
            <p:ph idx="1"/>
          </p:nvPr>
        </p:nvSpPr>
        <p:spPr/>
        <p:txBody>
          <a:bodyPr/>
          <a:lstStyle/>
          <a:p>
            <a:r>
              <a:rPr lang="en-US" dirty="0"/>
              <a:t>Computer Uses in Evaluation until 2003</a:t>
            </a:r>
          </a:p>
          <a:p>
            <a:r>
              <a:rPr lang="en-US" dirty="0"/>
              <a:t>Integrating Technology begins in 2004</a:t>
            </a:r>
          </a:p>
          <a:p>
            <a:r>
              <a:rPr lang="en-US" dirty="0"/>
              <a:t>Uses are largely on “mainframe” computers with data entry, database management system to </a:t>
            </a:r>
            <a:r>
              <a:rPr lang="en-US" dirty="0" err="1"/>
              <a:t>contriol</a:t>
            </a:r>
            <a:r>
              <a:rPr lang="en-US" dirty="0"/>
              <a:t> the data and mainframe analysis programs (SPSS, SAS) to </a:t>
            </a:r>
            <a:r>
              <a:rPr lang="en-US" dirty="0" smtClean="0"/>
              <a:t>distill </a:t>
            </a:r>
            <a:r>
              <a:rPr lang="en-US" dirty="0"/>
              <a:t>the </a:t>
            </a:r>
            <a:r>
              <a:rPr lang="en-US" dirty="0" smtClean="0"/>
              <a:t>information</a:t>
            </a:r>
            <a:endParaRPr lang="en-US" dirty="0"/>
          </a:p>
        </p:txBody>
      </p:sp>
    </p:spTree>
    <p:extLst>
      <p:ext uri="{BB962C8B-B14F-4D97-AF65-F5344CB8AC3E}">
        <p14:creationId xmlns:p14="http://schemas.microsoft.com/office/powerpoint/2010/main" val="103645001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 </a:t>
            </a:r>
            <a:r>
              <a:rPr lang="mr-IN" dirty="0" smtClean="0"/>
              <a:t>–</a:t>
            </a:r>
            <a:r>
              <a:rPr lang="en-US" dirty="0" smtClean="0"/>
              <a:t> Present</a:t>
            </a:r>
            <a:endParaRPr lang="en-US" dirty="0"/>
          </a:p>
        </p:txBody>
      </p:sp>
      <p:sp>
        <p:nvSpPr>
          <p:cNvPr id="3" name="Content Placeholder 2"/>
          <p:cNvSpPr>
            <a:spLocks noGrp="1"/>
          </p:cNvSpPr>
          <p:nvPr>
            <p:ph idx="1"/>
          </p:nvPr>
        </p:nvSpPr>
        <p:spPr>
          <a:xfrm>
            <a:off x="1161142" y="1905000"/>
            <a:ext cx="7411357" cy="4114800"/>
          </a:xfrm>
        </p:spPr>
        <p:txBody>
          <a:bodyPr/>
          <a:lstStyle/>
          <a:p>
            <a:pPr marL="0" indent="0">
              <a:buNone/>
            </a:pPr>
            <a:r>
              <a:rPr lang="en-US" dirty="0" smtClean="0"/>
              <a:t>Refining and improving on earl</a:t>
            </a:r>
            <a:r>
              <a:rPr lang="en-US" dirty="0"/>
              <a:t>ier efforts</a:t>
            </a:r>
            <a:r>
              <a:rPr lang="en-US" dirty="0" smtClean="0"/>
              <a:t> with the increasing addition of microcomputer applications</a:t>
            </a:r>
          </a:p>
          <a:p>
            <a:pPr marL="0" indent="0">
              <a:buNone/>
            </a:pPr>
            <a:r>
              <a:rPr lang="en-US" dirty="0" smtClean="0"/>
              <a:t>In addition Mobile/Real-Time data collection, Social Networking, Cloud Storage and use, are appearing.</a:t>
            </a:r>
            <a:endParaRPr lang="en-US" dirty="0"/>
          </a:p>
        </p:txBody>
      </p:sp>
    </p:spTree>
    <p:extLst>
      <p:ext uri="{BB962C8B-B14F-4D97-AF65-F5344CB8AC3E}">
        <p14:creationId xmlns:p14="http://schemas.microsoft.com/office/powerpoint/2010/main" val="247142344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 - Future</a:t>
            </a:r>
            <a:endParaRPr lang="en-US" dirty="0"/>
          </a:p>
        </p:txBody>
      </p:sp>
      <p:sp>
        <p:nvSpPr>
          <p:cNvPr id="3" name="Content Placeholder 2"/>
          <p:cNvSpPr>
            <a:spLocks noGrp="1"/>
          </p:cNvSpPr>
          <p:nvPr>
            <p:ph idx="1"/>
          </p:nvPr>
        </p:nvSpPr>
        <p:spPr>
          <a:xfrm>
            <a:off x="2485570" y="1905000"/>
            <a:ext cx="6086929" cy="4114800"/>
          </a:xfrm>
        </p:spPr>
        <p:txBody>
          <a:bodyPr/>
          <a:lstStyle/>
          <a:p>
            <a:r>
              <a:rPr lang="en-US" dirty="0" smtClean="0"/>
              <a:t>Social Media</a:t>
            </a:r>
          </a:p>
          <a:p>
            <a:r>
              <a:rPr lang="en-US" dirty="0" smtClean="0"/>
              <a:t>The Cloud</a:t>
            </a:r>
          </a:p>
          <a:p>
            <a:r>
              <a:rPr lang="en-US" dirty="0" smtClean="0"/>
              <a:t>Big data/Analytics</a:t>
            </a:r>
          </a:p>
          <a:p>
            <a:r>
              <a:rPr lang="en-US" dirty="0" smtClean="0"/>
              <a:t>Internet of Things</a:t>
            </a:r>
          </a:p>
        </p:txBody>
      </p:sp>
    </p:spTree>
    <p:extLst>
      <p:ext uri="{BB962C8B-B14F-4D97-AF65-F5344CB8AC3E}">
        <p14:creationId xmlns:p14="http://schemas.microsoft.com/office/powerpoint/2010/main" val="393299786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Expectation</a:t>
            </a:r>
            <a:endParaRPr lang="en-US" dirty="0"/>
          </a:p>
        </p:txBody>
      </p:sp>
      <p:sp>
        <p:nvSpPr>
          <p:cNvPr id="3" name="Content Placeholder 2"/>
          <p:cNvSpPr>
            <a:spLocks noGrp="1"/>
          </p:cNvSpPr>
          <p:nvPr>
            <p:ph idx="1"/>
          </p:nvPr>
        </p:nvSpPr>
        <p:spPr>
          <a:xfrm>
            <a:off x="1415143" y="1905000"/>
            <a:ext cx="6295571" cy="4114800"/>
          </a:xfrm>
        </p:spPr>
        <p:txBody>
          <a:bodyPr/>
          <a:lstStyle/>
          <a:p>
            <a:r>
              <a:rPr lang="en-US" dirty="0" smtClean="0"/>
              <a:t>The next ten years will bring us incredible tools that will massively increase the degree to which we can provide accurate, reliable and increasingly valid information distilled from the data technology will collect and process.</a:t>
            </a:r>
          </a:p>
        </p:txBody>
      </p:sp>
    </p:spTree>
    <p:extLst>
      <p:ext uri="{BB962C8B-B14F-4D97-AF65-F5344CB8AC3E}">
        <p14:creationId xmlns:p14="http://schemas.microsoft.com/office/powerpoint/2010/main" val="300899199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AirBud</a:t>
            </a:r>
            <a:r>
              <a:rPr lang="en-US" dirty="0" smtClean="0"/>
              <a:t> Chip</a:t>
            </a:r>
            <a:endParaRPr lang="en-US" dirty="0"/>
          </a:p>
        </p:txBody>
      </p:sp>
      <p:pic>
        <p:nvPicPr>
          <p:cNvPr id="6" name="Picture 5" descr="airpods-w1-chi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287" y="1720118"/>
            <a:ext cx="6876142" cy="3870603"/>
          </a:xfrm>
          <a:prstGeom prst="rect">
            <a:avLst/>
          </a:prstGeom>
        </p:spPr>
      </p:pic>
      <p:sp>
        <p:nvSpPr>
          <p:cNvPr id="7" name="TextBox 6"/>
          <p:cNvSpPr txBox="1"/>
          <p:nvPr/>
        </p:nvSpPr>
        <p:spPr>
          <a:xfrm>
            <a:off x="997858" y="5875048"/>
            <a:ext cx="7825129" cy="461665"/>
          </a:xfrm>
          <a:prstGeom prst="rect">
            <a:avLst/>
          </a:prstGeom>
          <a:noFill/>
        </p:spPr>
        <p:txBody>
          <a:bodyPr wrap="none" rtlCol="0">
            <a:spAutoFit/>
          </a:bodyPr>
          <a:lstStyle/>
          <a:p>
            <a:r>
              <a:rPr lang="en-US" sz="2400" dirty="0" smtClean="0"/>
              <a:t>Announced Tuesday, Apple A12x has 10 billion transistors</a:t>
            </a:r>
            <a:endParaRPr lang="en-US" sz="2400" dirty="0"/>
          </a:p>
        </p:txBody>
      </p:sp>
    </p:spTree>
    <p:extLst>
      <p:ext uri="{BB962C8B-B14F-4D97-AF65-F5344CB8AC3E}">
        <p14:creationId xmlns:p14="http://schemas.microsoft.com/office/powerpoint/2010/main" val="258630433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Epilogue</a:t>
            </a:r>
            <a:endParaRPr lang="en-US" dirty="0"/>
          </a:p>
        </p:txBody>
      </p:sp>
      <p:sp>
        <p:nvSpPr>
          <p:cNvPr id="3" name="Content Placeholder 2"/>
          <p:cNvSpPr>
            <a:spLocks noGrp="1"/>
          </p:cNvSpPr>
          <p:nvPr>
            <p:ph idx="1"/>
          </p:nvPr>
        </p:nvSpPr>
        <p:spPr>
          <a:xfrm>
            <a:off x="1070428" y="1905000"/>
            <a:ext cx="7130143" cy="4114800"/>
          </a:xfrm>
        </p:spPr>
        <p:txBody>
          <a:bodyPr/>
          <a:lstStyle/>
          <a:p>
            <a:r>
              <a:rPr lang="en-US" dirty="0" smtClean="0"/>
              <a:t>“We </a:t>
            </a:r>
            <a:r>
              <a:rPr lang="en-US" dirty="0"/>
              <a:t>must trust our good sense to provide the care of the potential in using the burgeoning Internet of Things to enhance our evaluation efforts and avoid using the powerful monitoring tools for purposes unrestrained by our good judgment</a:t>
            </a:r>
            <a:r>
              <a:rPr lang="en-US" dirty="0" smtClean="0"/>
              <a:t>.”</a:t>
            </a:r>
          </a:p>
          <a:p>
            <a:r>
              <a:rPr lang="en-US" dirty="0" smtClean="0"/>
              <a:t>The</a:t>
            </a:r>
            <a:r>
              <a:rPr lang="en-US" baseline="0" dirty="0" smtClean="0"/>
              <a:t> social and political pitfalls must be taken into account even more than the simple application of technology to our evaluation needs.</a:t>
            </a:r>
            <a:endParaRPr lang="en-US" dirty="0"/>
          </a:p>
        </p:txBody>
      </p:sp>
    </p:spTree>
    <p:extLst>
      <p:ext uri="{BB962C8B-B14F-4D97-AF65-F5344CB8AC3E}">
        <p14:creationId xmlns:p14="http://schemas.microsoft.com/office/powerpoint/2010/main" val="241338777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a:xfrm>
            <a:off x="571500" y="2721428"/>
            <a:ext cx="8001000" cy="3298371"/>
          </a:xfrm>
        </p:spPr>
        <p:txBody>
          <a:bodyPr>
            <a:normAutofit/>
          </a:bodyPr>
          <a:lstStyle/>
          <a:p>
            <a:pPr marL="0" indent="0" algn="ctr">
              <a:buNone/>
            </a:pPr>
            <a:r>
              <a:rPr lang="en-US" sz="4400" dirty="0" smtClean="0"/>
              <a:t>Discussion</a:t>
            </a:r>
            <a:endParaRPr lang="en-US" sz="4400" dirty="0"/>
          </a:p>
        </p:txBody>
      </p:sp>
    </p:spTree>
    <p:extLst>
      <p:ext uri="{BB962C8B-B14F-4D97-AF65-F5344CB8AC3E}">
        <p14:creationId xmlns:p14="http://schemas.microsoft.com/office/powerpoint/2010/main" val="349852658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of Members</a:t>
            </a:r>
            <a:endParaRPr lang="en-US" dirty="0"/>
          </a:p>
        </p:txBody>
      </p:sp>
      <p:sp>
        <p:nvSpPr>
          <p:cNvPr id="3" name="Content Placeholder 2"/>
          <p:cNvSpPr>
            <a:spLocks noGrp="1"/>
          </p:cNvSpPr>
          <p:nvPr>
            <p:ph idx="1"/>
          </p:nvPr>
        </p:nvSpPr>
        <p:spPr/>
        <p:txBody>
          <a:bodyPr>
            <a:normAutofit fontScale="92500" lnSpcReduction="20000"/>
          </a:bodyPr>
          <a:lstStyle/>
          <a:p>
            <a:pPr lvl="0"/>
            <a:r>
              <a:rPr lang="en-US" dirty="0"/>
              <a:t>Briefly describe your interest in Integrating Technology into Evaluation TIG</a:t>
            </a:r>
          </a:p>
          <a:p>
            <a:pPr lvl="0"/>
            <a:r>
              <a:rPr lang="en-US" dirty="0" smtClean="0"/>
              <a:t>What </a:t>
            </a:r>
            <a:r>
              <a:rPr lang="en-US" dirty="0"/>
              <a:t>technologies have you used in evaluation in the past? (check all that apply)</a:t>
            </a:r>
          </a:p>
          <a:p>
            <a:pPr lvl="1"/>
            <a:r>
              <a:rPr lang="en-US" sz="2400" dirty="0"/>
              <a:t>Mark Sense (e.g. </a:t>
            </a:r>
            <a:r>
              <a:rPr lang="en-US" sz="2400" dirty="0" err="1"/>
              <a:t>Scantron</a:t>
            </a:r>
            <a:r>
              <a:rPr lang="en-US" sz="2400" dirty="0"/>
              <a:t>)</a:t>
            </a:r>
          </a:p>
          <a:p>
            <a:pPr lvl="1"/>
            <a:r>
              <a:rPr lang="en-US" sz="2400" dirty="0"/>
              <a:t>Smart Phones and other connected devices</a:t>
            </a:r>
          </a:p>
          <a:p>
            <a:pPr lvl="1"/>
            <a:r>
              <a:rPr lang="en-US" sz="2400" dirty="0"/>
              <a:t>On-line instruments (e.g. Survey Monkey)</a:t>
            </a:r>
          </a:p>
          <a:p>
            <a:pPr lvl="1"/>
            <a:r>
              <a:rPr lang="en-US" sz="2400" dirty="0" err="1"/>
              <a:t>IoT</a:t>
            </a:r>
            <a:r>
              <a:rPr lang="en-US" sz="2400" dirty="0"/>
              <a:t> devices (e.g. Smart Watches)</a:t>
            </a:r>
          </a:p>
          <a:p>
            <a:pPr lvl="1"/>
            <a:r>
              <a:rPr lang="en-US" sz="2400" dirty="0"/>
              <a:t>Social Media (e.g., Facebook, </a:t>
            </a:r>
            <a:r>
              <a:rPr lang="en-US" sz="2400" dirty="0" err="1"/>
              <a:t>Snapchat</a:t>
            </a:r>
            <a:r>
              <a:rPr lang="en-US" sz="2400" dirty="0"/>
              <a:t>)</a:t>
            </a:r>
          </a:p>
          <a:p>
            <a:pPr lvl="1"/>
            <a:r>
              <a:rPr lang="en-US" sz="2400" dirty="0"/>
              <a:t>Other </a:t>
            </a:r>
            <a:r>
              <a:rPr lang="en-US" sz="2400" dirty="0" smtClean="0"/>
              <a:t>______________</a:t>
            </a:r>
            <a:endParaRPr lang="en-US" sz="2400" dirty="0"/>
          </a:p>
        </p:txBody>
      </p:sp>
    </p:spTree>
    <p:extLst>
      <p:ext uri="{BB962C8B-B14F-4D97-AF65-F5344CB8AC3E}">
        <p14:creationId xmlns:p14="http://schemas.microsoft.com/office/powerpoint/2010/main" val="29395562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
            <a:ext cx="8001000" cy="1705428"/>
          </a:xfrm>
        </p:spPr>
        <p:txBody>
          <a:bodyPr/>
          <a:lstStyle/>
          <a:p>
            <a:r>
              <a:rPr lang="en-US" dirty="0" smtClean="0"/>
              <a:t>One Purpose is to Focus the TIG</a:t>
            </a:r>
            <a:endParaRPr lang="en-US" dirty="0"/>
          </a:p>
        </p:txBody>
      </p:sp>
      <p:sp>
        <p:nvSpPr>
          <p:cNvPr id="3" name="Content Placeholder 2"/>
          <p:cNvSpPr>
            <a:spLocks noGrp="1"/>
          </p:cNvSpPr>
          <p:nvPr>
            <p:ph idx="1"/>
          </p:nvPr>
        </p:nvSpPr>
        <p:spPr/>
        <p:txBody>
          <a:bodyPr/>
          <a:lstStyle/>
          <a:p>
            <a:r>
              <a:rPr lang="en-US" dirty="0" smtClean="0"/>
              <a:t>What do we mean to be</a:t>
            </a:r>
          </a:p>
          <a:p>
            <a:r>
              <a:rPr lang="en-US" dirty="0" smtClean="0"/>
              <a:t>How do we achieve that being</a:t>
            </a:r>
          </a:p>
        </p:txBody>
      </p:sp>
    </p:spTree>
    <p:extLst>
      <p:ext uri="{BB962C8B-B14F-4D97-AF65-F5344CB8AC3E}">
        <p14:creationId xmlns:p14="http://schemas.microsoft.com/office/powerpoint/2010/main" val="286352064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Survey of </a:t>
            </a:r>
            <a:r>
              <a:rPr lang="en-US" sz="4400" dirty="0" smtClean="0"/>
              <a:t>Members (</a:t>
            </a:r>
            <a:r>
              <a:rPr lang="en-US" sz="4400" dirty="0" err="1" smtClean="0"/>
              <a:t>cont</a:t>
            </a:r>
            <a:r>
              <a:rPr lang="en-US" sz="4400" dirty="0" smtClean="0"/>
              <a:t>)</a:t>
            </a:r>
            <a:endParaRPr lang="en-US" sz="4400" dirty="0"/>
          </a:p>
        </p:txBody>
      </p:sp>
      <p:sp>
        <p:nvSpPr>
          <p:cNvPr id="3" name="Content Placeholder 2"/>
          <p:cNvSpPr>
            <a:spLocks noGrp="1"/>
          </p:cNvSpPr>
          <p:nvPr>
            <p:ph idx="1"/>
          </p:nvPr>
        </p:nvSpPr>
        <p:spPr>
          <a:xfrm>
            <a:off x="1397000" y="1632857"/>
            <a:ext cx="7175500" cy="4952999"/>
          </a:xfrm>
        </p:spPr>
        <p:txBody>
          <a:bodyPr>
            <a:normAutofit fontScale="70000" lnSpcReduction="20000"/>
          </a:bodyPr>
          <a:lstStyle/>
          <a:p>
            <a:pPr lvl="0"/>
            <a:r>
              <a:rPr lang="en-US" dirty="0"/>
              <a:t>What technologies are you using in evaluation at present?</a:t>
            </a:r>
          </a:p>
          <a:p>
            <a:pPr lvl="1"/>
            <a:r>
              <a:rPr lang="en-US" sz="2400" dirty="0"/>
              <a:t>Mark Sense (e.g. </a:t>
            </a:r>
            <a:r>
              <a:rPr lang="en-US" sz="2400" dirty="0" err="1"/>
              <a:t>Scantron</a:t>
            </a:r>
            <a:r>
              <a:rPr lang="en-US" sz="2400" dirty="0"/>
              <a:t>)</a:t>
            </a:r>
          </a:p>
          <a:p>
            <a:pPr lvl="1"/>
            <a:r>
              <a:rPr lang="en-US" sz="2400" dirty="0"/>
              <a:t>Smart Phones and other connected devices</a:t>
            </a:r>
          </a:p>
          <a:p>
            <a:pPr lvl="1"/>
            <a:r>
              <a:rPr lang="en-US" sz="2400" dirty="0"/>
              <a:t>On-line instruments (e.g. Survey Monkey)</a:t>
            </a:r>
          </a:p>
          <a:p>
            <a:pPr lvl="1"/>
            <a:r>
              <a:rPr lang="en-US" sz="2400" dirty="0" err="1"/>
              <a:t>IoT</a:t>
            </a:r>
            <a:r>
              <a:rPr lang="en-US" sz="2400" dirty="0"/>
              <a:t> devices (e.g. Smart Watches)</a:t>
            </a:r>
          </a:p>
          <a:p>
            <a:pPr lvl="1"/>
            <a:r>
              <a:rPr lang="en-US" sz="2400" dirty="0"/>
              <a:t>Social Media (e.g., Facebook, </a:t>
            </a:r>
            <a:r>
              <a:rPr lang="en-US" sz="2400" dirty="0" err="1"/>
              <a:t>Snapchat</a:t>
            </a:r>
            <a:r>
              <a:rPr lang="en-US" sz="2400" dirty="0"/>
              <a:t>)</a:t>
            </a:r>
          </a:p>
          <a:p>
            <a:pPr lvl="1"/>
            <a:r>
              <a:rPr lang="en-US" sz="2400" dirty="0"/>
              <a:t>Other ______________</a:t>
            </a:r>
          </a:p>
          <a:p>
            <a:pPr lvl="0"/>
            <a:r>
              <a:rPr lang="en-US" dirty="0"/>
              <a:t>What technologies do you hope to use in evaluation in the future?</a:t>
            </a:r>
          </a:p>
          <a:p>
            <a:pPr lvl="1"/>
            <a:r>
              <a:rPr lang="en-US" sz="2400" dirty="0"/>
              <a:t>Mark Sense (e.g. </a:t>
            </a:r>
            <a:r>
              <a:rPr lang="en-US" sz="2400" dirty="0" err="1"/>
              <a:t>Scantron</a:t>
            </a:r>
            <a:r>
              <a:rPr lang="en-US" sz="2400" dirty="0"/>
              <a:t>)</a:t>
            </a:r>
          </a:p>
          <a:p>
            <a:pPr lvl="1"/>
            <a:r>
              <a:rPr lang="en-US" sz="2400" dirty="0"/>
              <a:t>Smart Phones and other connected devices</a:t>
            </a:r>
          </a:p>
          <a:p>
            <a:pPr lvl="1"/>
            <a:r>
              <a:rPr lang="en-US" sz="2400" dirty="0"/>
              <a:t>On-line instruments (e.g. Survey Monkey)</a:t>
            </a:r>
          </a:p>
          <a:p>
            <a:pPr lvl="1"/>
            <a:r>
              <a:rPr lang="en-US" sz="2400" dirty="0" err="1"/>
              <a:t>IoT</a:t>
            </a:r>
            <a:r>
              <a:rPr lang="en-US" sz="2400" dirty="0"/>
              <a:t> devices (e.g. Smart Watches)</a:t>
            </a:r>
          </a:p>
          <a:p>
            <a:pPr lvl="1"/>
            <a:r>
              <a:rPr lang="en-US" sz="2400" dirty="0"/>
              <a:t>Social Media (e.g., Facebook, </a:t>
            </a:r>
            <a:r>
              <a:rPr lang="en-US" sz="2400" dirty="0" err="1"/>
              <a:t>Snapchat</a:t>
            </a:r>
            <a:r>
              <a:rPr lang="en-US" sz="2400" dirty="0"/>
              <a:t>)</a:t>
            </a:r>
          </a:p>
          <a:p>
            <a:pPr lvl="1"/>
            <a:r>
              <a:rPr lang="en-US" sz="2400" dirty="0"/>
              <a:t>Other </a:t>
            </a:r>
            <a:r>
              <a:rPr lang="en-US" sz="2400" dirty="0" smtClean="0"/>
              <a:t>______________</a:t>
            </a:r>
            <a:endParaRPr lang="en-US" sz="2400" dirty="0"/>
          </a:p>
        </p:txBody>
      </p:sp>
    </p:spTree>
    <p:extLst>
      <p:ext uri="{BB962C8B-B14F-4D97-AF65-F5344CB8AC3E}">
        <p14:creationId xmlns:p14="http://schemas.microsoft.com/office/powerpoint/2010/main" val="366119928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Survey of Members (</a:t>
            </a:r>
            <a:r>
              <a:rPr lang="en-US" sz="4400" dirty="0" err="1"/>
              <a:t>cont</a:t>
            </a:r>
            <a:r>
              <a:rPr lang="en-US" sz="4400" dirty="0"/>
              <a:t>)</a:t>
            </a:r>
          </a:p>
        </p:txBody>
      </p:sp>
      <p:sp>
        <p:nvSpPr>
          <p:cNvPr id="3" name="Content Placeholder 2"/>
          <p:cNvSpPr>
            <a:spLocks noGrp="1"/>
          </p:cNvSpPr>
          <p:nvPr>
            <p:ph idx="1"/>
          </p:nvPr>
        </p:nvSpPr>
        <p:spPr/>
        <p:txBody>
          <a:bodyPr>
            <a:normAutofit fontScale="62500" lnSpcReduction="20000"/>
          </a:bodyPr>
          <a:lstStyle/>
          <a:p>
            <a:pPr lvl="0"/>
            <a:r>
              <a:rPr lang="en-US" dirty="0"/>
              <a:t>Which sorts of presentation would you like to see at future AEA conferences from this </a:t>
            </a:r>
            <a:r>
              <a:rPr lang="en-US" dirty="0" smtClean="0"/>
              <a:t>TIG</a:t>
            </a:r>
          </a:p>
          <a:p>
            <a:pPr lvl="1"/>
            <a:r>
              <a:rPr lang="en-US" sz="2200" dirty="0" smtClean="0"/>
              <a:t>Reports </a:t>
            </a:r>
            <a:r>
              <a:rPr lang="en-US" sz="2200" dirty="0"/>
              <a:t>of use/case studies</a:t>
            </a:r>
          </a:p>
          <a:p>
            <a:pPr lvl="1"/>
            <a:r>
              <a:rPr lang="en-US" sz="2400" dirty="0"/>
              <a:t>Demonstrations of technology use</a:t>
            </a:r>
          </a:p>
          <a:p>
            <a:pPr lvl="1"/>
            <a:r>
              <a:rPr lang="en-US" sz="2400" dirty="0"/>
              <a:t>Hands on workshops with technology</a:t>
            </a:r>
          </a:p>
          <a:p>
            <a:pPr lvl="1"/>
            <a:r>
              <a:rPr lang="en-US" sz="2400" dirty="0"/>
              <a:t>Discussion of developing technologies</a:t>
            </a:r>
          </a:p>
          <a:p>
            <a:pPr lvl="1"/>
            <a:r>
              <a:rPr lang="en-US" sz="2400" dirty="0"/>
              <a:t>Other ___________</a:t>
            </a:r>
          </a:p>
          <a:p>
            <a:pPr lvl="0"/>
            <a:r>
              <a:rPr lang="en-US" dirty="0"/>
              <a:t>What topics would you like the TIG to address?</a:t>
            </a:r>
          </a:p>
          <a:p>
            <a:pPr lvl="0"/>
            <a:r>
              <a:rPr lang="en-US" dirty="0" smtClean="0"/>
              <a:t>Are </a:t>
            </a:r>
            <a:r>
              <a:rPr lang="en-US" dirty="0"/>
              <a:t>you interested in a more formal role in the TIG? If so, indicate your preference</a:t>
            </a:r>
          </a:p>
          <a:p>
            <a:pPr lvl="1"/>
            <a:r>
              <a:rPr lang="en-US" sz="2400" dirty="0"/>
              <a:t>Co-chair</a:t>
            </a:r>
          </a:p>
          <a:p>
            <a:pPr lvl="1"/>
            <a:r>
              <a:rPr lang="en-US" sz="2400" dirty="0"/>
              <a:t>Co-Program Chair</a:t>
            </a:r>
          </a:p>
          <a:p>
            <a:pPr lvl="1"/>
            <a:r>
              <a:rPr lang="en-US" sz="2400" dirty="0"/>
              <a:t>Webmaster</a:t>
            </a:r>
          </a:p>
          <a:p>
            <a:pPr lvl="1"/>
            <a:r>
              <a:rPr lang="en-US" sz="2400" dirty="0"/>
              <a:t>Other </a:t>
            </a:r>
            <a:r>
              <a:rPr lang="en-US" sz="2400" dirty="0" smtClean="0"/>
              <a:t>_______________</a:t>
            </a:r>
            <a:endParaRPr lang="en-US" sz="2400" dirty="0"/>
          </a:p>
        </p:txBody>
      </p:sp>
    </p:spTree>
    <p:extLst>
      <p:ext uri="{BB962C8B-B14F-4D97-AF65-F5344CB8AC3E}">
        <p14:creationId xmlns:p14="http://schemas.microsoft.com/office/powerpoint/2010/main" val="219083542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357" y="274638"/>
            <a:ext cx="8001000" cy="1143000"/>
          </a:xfrm>
        </p:spPr>
        <p:txBody>
          <a:bodyPr/>
          <a:lstStyle/>
          <a:p>
            <a:r>
              <a:rPr lang="en-US" sz="4400" dirty="0"/>
              <a:t>Survey of Members </a:t>
            </a:r>
            <a:r>
              <a:rPr lang="en-US" sz="4400" dirty="0" smtClean="0"/>
              <a:t/>
            </a:r>
            <a:br>
              <a:rPr lang="en-US" sz="4400" dirty="0" smtClean="0"/>
            </a:br>
            <a:r>
              <a:rPr lang="en-US" sz="4400" dirty="0" smtClean="0"/>
              <a:t>Reaction to Fact sheet</a:t>
            </a:r>
            <a:endParaRPr lang="en-US" sz="4400" dirty="0"/>
          </a:p>
        </p:txBody>
      </p:sp>
      <p:sp>
        <p:nvSpPr>
          <p:cNvPr id="3" name="Content Placeholder 2"/>
          <p:cNvSpPr>
            <a:spLocks noGrp="1"/>
          </p:cNvSpPr>
          <p:nvPr>
            <p:ph idx="1"/>
          </p:nvPr>
        </p:nvSpPr>
        <p:spPr/>
        <p:txBody>
          <a:bodyPr/>
          <a:lstStyle/>
          <a:p>
            <a:r>
              <a:rPr lang="en-US" dirty="0" smtClean="0"/>
              <a:t>Provides </a:t>
            </a:r>
            <a:r>
              <a:rPr lang="en-US" dirty="0"/>
              <a:t>a forum for exchanging ideas and experiences in the employment of digital technology to facilitate and enhance evaluation efforts </a:t>
            </a:r>
          </a:p>
          <a:p>
            <a:r>
              <a:rPr lang="en-US" dirty="0"/>
              <a:t>From this </a:t>
            </a:r>
            <a:r>
              <a:rPr lang="en-US" dirty="0" smtClean="0"/>
              <a:t>TIG’s </a:t>
            </a:r>
            <a:r>
              <a:rPr lang="en-US" dirty="0"/>
              <a:t>roots in Computer Uses in Evaluation (through 2003), Integrating Technology in Evaluation has sought to provide an exchange of information in how to integrate digital technologies to hone the evaluation effort increasing the precision and scope of </a:t>
            </a:r>
            <a:r>
              <a:rPr lang="en-US" dirty="0" smtClean="0"/>
              <a:t>those efforts</a:t>
            </a:r>
            <a:r>
              <a:rPr lang="en-US" dirty="0"/>
              <a:t>. </a:t>
            </a:r>
          </a:p>
        </p:txBody>
      </p:sp>
    </p:spTree>
    <p:extLst>
      <p:ext uri="{BB962C8B-B14F-4D97-AF65-F5344CB8AC3E}">
        <p14:creationId xmlns:p14="http://schemas.microsoft.com/office/powerpoint/2010/main" val="157487657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73078"/>
            <a:ext cx="8001000" cy="1630362"/>
          </a:xfrm>
        </p:spPr>
        <p:txBody>
          <a:bodyPr/>
          <a:lstStyle/>
          <a:p>
            <a:r>
              <a:rPr lang="en-US" sz="4400" dirty="0" smtClean="0"/>
              <a:t>Nominations &amp; Volunteer Opportunities</a:t>
            </a:r>
            <a:endParaRPr lang="en-US" sz="4400" dirty="0"/>
          </a:p>
        </p:txBody>
      </p:sp>
      <p:sp>
        <p:nvSpPr>
          <p:cNvPr id="3" name="Content Placeholder 2"/>
          <p:cNvSpPr>
            <a:spLocks noGrp="1"/>
          </p:cNvSpPr>
          <p:nvPr>
            <p:ph idx="1"/>
          </p:nvPr>
        </p:nvSpPr>
        <p:spPr/>
        <p:txBody>
          <a:bodyPr/>
          <a:lstStyle/>
          <a:p>
            <a:r>
              <a:rPr lang="en-US" dirty="0"/>
              <a:t>TIG leadership positions, program development and all aspects of communication efforts (Website, AEA365, etc.) of the TIG have and seek volunteers. (Contact any of the team members listed above for information) </a:t>
            </a:r>
          </a:p>
          <a:p>
            <a:endParaRPr lang="en-US" dirty="0"/>
          </a:p>
        </p:txBody>
      </p:sp>
    </p:spTree>
    <p:extLst>
      <p:ext uri="{BB962C8B-B14F-4D97-AF65-F5344CB8AC3E}">
        <p14:creationId xmlns:p14="http://schemas.microsoft.com/office/powerpoint/2010/main" val="86751869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All</a:t>
            </a:r>
            <a:endParaRPr lang="en-US" dirty="0"/>
          </a:p>
        </p:txBody>
      </p:sp>
      <p:sp>
        <p:nvSpPr>
          <p:cNvPr id="3" name="Content Placeholder 2"/>
          <p:cNvSpPr>
            <a:spLocks noGrp="1"/>
          </p:cNvSpPr>
          <p:nvPr>
            <p:ph idx="1"/>
          </p:nvPr>
        </p:nvSpPr>
        <p:spPr/>
        <p:txBody>
          <a:bodyPr>
            <a:normAutofit/>
          </a:bodyPr>
          <a:lstStyle/>
          <a:p>
            <a:pPr marL="0" indent="0" algn="ctr">
              <a:buNone/>
            </a:pPr>
            <a:r>
              <a:rPr lang="en-US" sz="4400" dirty="0" smtClean="0"/>
              <a:t>And prepare for an interesting year and a fine conference in Minneapolis</a:t>
            </a:r>
            <a:endParaRPr lang="en-US" sz="4400" dirty="0"/>
          </a:p>
        </p:txBody>
      </p:sp>
    </p:spTree>
    <p:extLst>
      <p:ext uri="{BB962C8B-B14F-4D97-AF65-F5344CB8AC3E}">
        <p14:creationId xmlns:p14="http://schemas.microsoft.com/office/powerpoint/2010/main" val="39684858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The Blind Men and an Elephant</a:t>
            </a:r>
            <a:endParaRPr lang="en-US" sz="4400" dirty="0"/>
          </a:p>
        </p:txBody>
      </p:sp>
      <p:pic>
        <p:nvPicPr>
          <p:cNvPr id="4" name="Picture 3"/>
          <p:cNvPicPr>
            <a:picLocks noChangeAspect="1"/>
          </p:cNvPicPr>
          <p:nvPr/>
        </p:nvPicPr>
        <p:blipFill>
          <a:blip r:embed="rId2"/>
          <a:stretch>
            <a:fillRect/>
          </a:stretch>
        </p:blipFill>
        <p:spPr>
          <a:xfrm>
            <a:off x="3199635" y="1826991"/>
            <a:ext cx="2862632" cy="4437080"/>
          </a:xfrm>
          <a:prstGeom prst="rect">
            <a:avLst/>
          </a:prstGeom>
        </p:spPr>
      </p:pic>
    </p:spTree>
    <p:extLst>
      <p:ext uri="{BB962C8B-B14F-4D97-AF65-F5344CB8AC3E}">
        <p14:creationId xmlns:p14="http://schemas.microsoft.com/office/powerpoint/2010/main" val="90304958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96" y="274638"/>
            <a:ext cx="8719049" cy="1143000"/>
          </a:xfrm>
        </p:spPr>
        <p:txBody>
          <a:bodyPr/>
          <a:lstStyle/>
          <a:p>
            <a:r>
              <a:rPr lang="en-US" sz="3200" dirty="0"/>
              <a:t>https://</a:t>
            </a:r>
            <a:r>
              <a:rPr lang="en-US" sz="3200" dirty="0" err="1"/>
              <a:t>en.wikipedia.org</a:t>
            </a:r>
            <a:r>
              <a:rPr lang="en-US" sz="3200" dirty="0"/>
              <a:t>/wiki/</a:t>
            </a:r>
            <a:r>
              <a:rPr lang="en-US" sz="3200" dirty="0" err="1"/>
              <a:t>Blind_men_and_an_elephant</a:t>
            </a:r>
            <a:endParaRPr lang="en-US" sz="3200" dirty="0"/>
          </a:p>
        </p:txBody>
      </p:sp>
      <p:sp>
        <p:nvSpPr>
          <p:cNvPr id="4" name="Rectangle 3"/>
          <p:cNvSpPr/>
          <p:nvPr/>
        </p:nvSpPr>
        <p:spPr>
          <a:xfrm>
            <a:off x="293096" y="1661065"/>
            <a:ext cx="8548648" cy="4893647"/>
          </a:xfrm>
          <a:prstGeom prst="rect">
            <a:avLst/>
          </a:prstGeom>
        </p:spPr>
        <p:txBody>
          <a:bodyPr wrap="square">
            <a:spAutoFit/>
          </a:bodyPr>
          <a:lstStyle/>
          <a:p>
            <a:r>
              <a:rPr lang="en-US" sz="2400" dirty="0"/>
              <a:t>A group of blind men heard that a strange animal, called an elephant, had been brought to the town, but none of them were aware of its shape and form. Out of curiosity, they said: "We must inspect and know it by touch, of which we are capable". So, they sought it out, and when they found it they groped about it. In the case of the first person, whose hand landed on the trunk, said "This being is like a thick snake". For another one whose hand reached its ear, it seemed like a kind of fan. As for another person, whose hand was upon its leg, said, the elephant is a pillar like a tree-trunk. The blind man who placed his hand upon its side said, "elephant is a wall". Another who felt its tail, described it as a rope. The last felt its tusk, stating the elephant is that which is hard, smooth and like a spear.</a:t>
            </a:r>
            <a:endParaRPr lang="en-US" sz="2400" dirty="0"/>
          </a:p>
        </p:txBody>
      </p:sp>
    </p:spTree>
    <p:extLst>
      <p:ext uri="{BB962C8B-B14F-4D97-AF65-F5344CB8AC3E}">
        <p14:creationId xmlns:p14="http://schemas.microsoft.com/office/powerpoint/2010/main" val="30724496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59976"/>
            <a:ext cx="8001000" cy="1460546"/>
          </a:xfrm>
        </p:spPr>
        <p:txBody>
          <a:bodyPr/>
          <a:lstStyle/>
          <a:p>
            <a:r>
              <a:rPr lang="en-US" sz="4400" dirty="0" smtClean="0"/>
              <a:t>Our Plan for this Discussion</a:t>
            </a:r>
            <a:endParaRPr lang="en-US" sz="4400" dirty="0"/>
          </a:p>
        </p:txBody>
      </p:sp>
      <p:sp>
        <p:nvSpPr>
          <p:cNvPr id="3" name="Content Placeholder 2"/>
          <p:cNvSpPr>
            <a:spLocks noGrp="1"/>
          </p:cNvSpPr>
          <p:nvPr>
            <p:ph idx="1"/>
          </p:nvPr>
        </p:nvSpPr>
        <p:spPr/>
        <p:txBody>
          <a:bodyPr/>
          <a:lstStyle/>
          <a:p>
            <a:r>
              <a:rPr lang="en-US" dirty="0" smtClean="0"/>
              <a:t>Define the target </a:t>
            </a:r>
            <a:r>
              <a:rPr lang="mr-IN" dirty="0" smtClean="0"/>
              <a:t>–</a:t>
            </a:r>
            <a:r>
              <a:rPr lang="en-US" dirty="0" smtClean="0"/>
              <a:t> Truth and how to report it.</a:t>
            </a:r>
          </a:p>
          <a:p>
            <a:r>
              <a:rPr lang="en-US" dirty="0" smtClean="0"/>
              <a:t>Technology’s Role in Truth Seeking</a:t>
            </a:r>
          </a:p>
          <a:p>
            <a:r>
              <a:rPr lang="en-US" dirty="0" smtClean="0"/>
              <a:t>ITE’s role in Past, Present and </a:t>
            </a:r>
            <a:r>
              <a:rPr lang="en-US" dirty="0" smtClean="0"/>
              <a:t>Future</a:t>
            </a:r>
          </a:p>
          <a:p>
            <a:r>
              <a:rPr lang="en-US" dirty="0" smtClean="0"/>
              <a:t>The chief concerns for ITE’s future (which will fit nicely with AEA’s theme for 2019)</a:t>
            </a:r>
            <a:endParaRPr lang="en-US" dirty="0" smtClean="0"/>
          </a:p>
        </p:txBody>
      </p:sp>
    </p:spTree>
    <p:extLst>
      <p:ext uri="{BB962C8B-B14F-4D97-AF65-F5344CB8AC3E}">
        <p14:creationId xmlns:p14="http://schemas.microsoft.com/office/powerpoint/2010/main" val="31617836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Truth</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Truth (noun</a:t>
            </a:r>
            <a:r>
              <a:rPr lang="en-US" dirty="0" smtClean="0"/>
              <a:t>)</a:t>
            </a:r>
          </a:p>
          <a:p>
            <a:r>
              <a:rPr lang="en-US" dirty="0" smtClean="0"/>
              <a:t>1</a:t>
            </a:r>
            <a:r>
              <a:rPr lang="en-US" dirty="0"/>
              <a:t>.the quality of being true, genuine, actual, or factual: </a:t>
            </a:r>
            <a:r>
              <a:rPr lang="en-US" i="1" dirty="0"/>
              <a:t>the truth of his statement was attested </a:t>
            </a:r>
            <a:endParaRPr lang="en-US" i="1" dirty="0" smtClean="0"/>
          </a:p>
          <a:p>
            <a:r>
              <a:rPr lang="en-US" dirty="0" smtClean="0"/>
              <a:t>2</a:t>
            </a:r>
            <a:r>
              <a:rPr lang="en-US" dirty="0"/>
              <a:t>.something that is true as opposed to false: </a:t>
            </a:r>
            <a:r>
              <a:rPr lang="en-US" i="1" dirty="0"/>
              <a:t>you did not tell me the </a:t>
            </a:r>
            <a:r>
              <a:rPr lang="en-US" i="1" dirty="0" smtClean="0"/>
              <a:t>truth</a:t>
            </a:r>
          </a:p>
          <a:p>
            <a:r>
              <a:rPr lang="en-US" b="1" dirty="0" smtClean="0"/>
              <a:t>3</a:t>
            </a:r>
            <a:r>
              <a:rPr lang="en-US" b="1" dirty="0"/>
              <a:t>.a proven or verified principle or statement; fact: </a:t>
            </a:r>
            <a:r>
              <a:rPr lang="en-US" b="1" i="1" dirty="0"/>
              <a:t>the truths of </a:t>
            </a:r>
            <a:r>
              <a:rPr lang="en-US" b="1" i="1" dirty="0" smtClean="0"/>
              <a:t>astronomy</a:t>
            </a:r>
            <a:endParaRPr lang="en-US" b="1" dirty="0"/>
          </a:p>
          <a:p>
            <a:pPr marL="0" indent="0">
              <a:buNone/>
            </a:pPr>
            <a:r>
              <a:rPr lang="en-US" sz="2000" i="1" dirty="0"/>
              <a:t>(from: </a:t>
            </a:r>
            <a:r>
              <a:rPr lang="en-US" sz="2000" dirty="0" smtClean="0"/>
              <a:t>truth</a:t>
            </a:r>
            <a:r>
              <a:rPr lang="en-US" sz="2000" dirty="0"/>
              <a:t>. (</a:t>
            </a:r>
            <a:r>
              <a:rPr lang="en-US" sz="2000" dirty="0" err="1"/>
              <a:t>n.d.</a:t>
            </a:r>
            <a:r>
              <a:rPr lang="en-US" sz="2000" dirty="0"/>
              <a:t>). </a:t>
            </a:r>
            <a:r>
              <a:rPr lang="en-US" sz="2000" i="1" dirty="0"/>
              <a:t>Collins English Dictionary - Complete &amp; Unabridged 10th Edition</a:t>
            </a:r>
            <a:r>
              <a:rPr lang="en-US" sz="2000" dirty="0"/>
              <a:t>. Retrieved March 14, </a:t>
            </a:r>
            <a:r>
              <a:rPr lang="en-US" sz="2000" dirty="0" smtClean="0"/>
              <a:t>2018 </a:t>
            </a:r>
            <a:r>
              <a:rPr lang="en-US" sz="2000" dirty="0"/>
              <a:t>from </a:t>
            </a:r>
            <a:r>
              <a:rPr lang="en-US" sz="2000" dirty="0" err="1"/>
              <a:t>Dictionary.com</a:t>
            </a:r>
            <a:r>
              <a:rPr lang="en-US" sz="2000" dirty="0"/>
              <a:t> website </a:t>
            </a:r>
            <a:r>
              <a:rPr lang="en-US" sz="2000" dirty="0">
                <a:hlinkClick r:id="rId2"/>
              </a:rPr>
              <a:t>http://www.dictionary.com/browse/truth</a:t>
            </a:r>
            <a:r>
              <a:rPr lang="en-US" sz="2000" dirty="0"/>
              <a:t> </a:t>
            </a:r>
            <a:r>
              <a:rPr lang="en-US" sz="2000" dirty="0" smtClean="0"/>
              <a:t>) </a:t>
            </a:r>
            <a:endParaRPr lang="en-US" sz="2000" dirty="0"/>
          </a:p>
          <a:p>
            <a:endParaRPr lang="en-US" dirty="0"/>
          </a:p>
        </p:txBody>
      </p:sp>
    </p:spTree>
    <p:extLst>
      <p:ext uri="{BB962C8B-B14F-4D97-AF65-F5344CB8AC3E}">
        <p14:creationId xmlns:p14="http://schemas.microsoft.com/office/powerpoint/2010/main" val="398157660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Technology's Role</a:t>
            </a:r>
            <a:endParaRPr lang="en-US" dirty="0"/>
          </a:p>
        </p:txBody>
      </p:sp>
      <p:sp>
        <p:nvSpPr>
          <p:cNvPr id="3" name="Content Placeholder 2"/>
          <p:cNvSpPr>
            <a:spLocks noGrp="1"/>
          </p:cNvSpPr>
          <p:nvPr>
            <p:ph idx="1"/>
          </p:nvPr>
        </p:nvSpPr>
        <p:spPr/>
        <p:txBody>
          <a:bodyPr/>
          <a:lstStyle/>
          <a:p>
            <a:r>
              <a:rPr lang="en-US" dirty="0" smtClean="0"/>
              <a:t>Get the error prone human away from the </a:t>
            </a:r>
            <a:r>
              <a:rPr lang="en-US" dirty="0" smtClean="0"/>
              <a:t>numbers to produce accurate, reliable results.</a:t>
            </a:r>
            <a:endParaRPr lang="en-US" dirty="0" smtClean="0"/>
          </a:p>
          <a:p>
            <a:r>
              <a:rPr lang="en-US" dirty="0" smtClean="0"/>
              <a:t>Charles Babbage is our poster child in this effort</a:t>
            </a:r>
            <a:endParaRPr lang="en-US" dirty="0"/>
          </a:p>
        </p:txBody>
      </p:sp>
    </p:spTree>
    <p:extLst>
      <p:ext uri="{BB962C8B-B14F-4D97-AF65-F5344CB8AC3E}">
        <p14:creationId xmlns:p14="http://schemas.microsoft.com/office/powerpoint/2010/main" val="338805890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ravelogue">
  <a:themeElements>
    <a:clrScheme name="Travelogue">
      <a:dk1>
        <a:sysClr val="windowText" lastClr="000000"/>
      </a:dk1>
      <a:lt1>
        <a:srgbClr val="EAC968"/>
      </a:lt1>
      <a:dk2>
        <a:srgbClr val="2A2515"/>
      </a:dk2>
      <a:lt2>
        <a:srgbClr val="82682C"/>
      </a:lt2>
      <a:accent1>
        <a:srgbClr val="B74D21"/>
      </a:accent1>
      <a:accent2>
        <a:srgbClr val="A32323"/>
      </a:accent2>
      <a:accent3>
        <a:srgbClr val="4576A3"/>
      </a:accent3>
      <a:accent4>
        <a:srgbClr val="615D9A"/>
      </a:accent4>
      <a:accent5>
        <a:srgbClr val="67924B"/>
      </a:accent5>
      <a:accent6>
        <a:srgbClr val="BF7B1B"/>
      </a:accent6>
      <a:hlink>
        <a:srgbClr val="99350B"/>
      </a:hlink>
      <a:folHlink>
        <a:srgbClr val="785140"/>
      </a:folHlink>
    </a:clrScheme>
    <a:fontScheme name="Travelogue">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Travelogue">
      <a:fillStyleLst>
        <a:solidFill>
          <a:schemeClr val="phClr"/>
        </a:solidFill>
        <a:blipFill rotWithShape="1">
          <a:blip xmlns:r="http://schemas.openxmlformats.org/officeDocument/2006/relationships" r:embed="rId1">
            <a:duotone>
              <a:schemeClr val="phClr">
                <a:shade val="20000"/>
                <a:satMod val="130000"/>
              </a:schemeClr>
              <a:schemeClr val="phClr">
                <a:tint val="80000"/>
                <a:satMod val="150000"/>
              </a:schemeClr>
            </a:duotone>
          </a:blip>
          <a:tile tx="0" ty="0" sx="50000" sy="50000" flip="none" algn="tl"/>
        </a:blipFill>
        <a:blipFill rotWithShape="1">
          <a:blip xmlns:r="http://schemas.openxmlformats.org/officeDocument/2006/relationships" r:embed="rId2">
            <a:duotone>
              <a:schemeClr val="phClr">
                <a:shade val="20000"/>
                <a:satMod val="130000"/>
              </a:schemeClr>
              <a:schemeClr val="phClr">
                <a:tint val="80000"/>
                <a:satMod val="150000"/>
              </a:schemeClr>
            </a:duotone>
          </a:blip>
          <a:tile tx="0" ty="0" sx="50000" sy="50000" flip="none" algn="tl"/>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6600000" sx="102000" sy="102000" rotWithShape="0">
              <a:srgbClr val="000000">
                <a:alpha val="35000"/>
              </a:srgbClr>
            </a:outerShdw>
          </a:effectLst>
        </a:effectStyle>
        <a:effectStyle>
          <a:effectLst>
            <a:outerShdw blurRad="88900" dist="63500" dir="2400000" rotWithShape="0">
              <a:srgbClr val="000000">
                <a:alpha val="50000"/>
              </a:srgbClr>
            </a:outerShdw>
          </a:effectLst>
          <a:scene3d>
            <a:camera prst="orthographicFront">
              <a:rot lat="0" lon="0" rev="0"/>
            </a:camera>
            <a:lightRig rig="sunset" dir="t">
              <a:rot lat="0" lon="0" rev="4200000"/>
            </a:lightRig>
          </a:scene3d>
          <a:sp3d>
            <a:bevelT w="63500" h="25400" prst="coolSlant"/>
          </a:sp3d>
        </a:effectStyle>
      </a:effectStyleLst>
      <a:bgFillStyleLst>
        <a:solidFill>
          <a:schemeClr val="phClr"/>
        </a:solidFill>
        <a:gradFill rotWithShape="1">
          <a:gsLst>
            <a:gs pos="0">
              <a:schemeClr val="phClr">
                <a:tint val="50000"/>
                <a:shade val="90000"/>
                <a:hueMod val="85000"/>
                <a:satMod val="300000"/>
                <a:lumMod val="100000"/>
              </a:schemeClr>
            </a:gs>
            <a:gs pos="40000">
              <a:schemeClr val="phClr">
                <a:tint val="45000"/>
                <a:shade val="99000"/>
                <a:hueMod val="95000"/>
                <a:satMod val="300000"/>
                <a:lumMod val="100000"/>
              </a:schemeClr>
            </a:gs>
            <a:gs pos="100000">
              <a:schemeClr val="phClr">
                <a:shade val="20000"/>
                <a:hueMod val="95000"/>
                <a:satMod val="255000"/>
                <a:lumMod val="100000"/>
              </a:schemeClr>
            </a:gs>
          </a:gsLst>
          <a:path path="circle">
            <a:fillToRect l="50000" t="-80000" r="50000" b="180000"/>
          </a:path>
        </a:gradFill>
        <a:gradFill rotWithShape="1">
          <a:gsLst>
            <a:gs pos="0">
              <a:schemeClr val="phClr">
                <a:tint val="70000"/>
                <a:satMod val="2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Travelogue.thmx</Template>
  <TotalTime>7067</TotalTime>
  <Words>1793</Words>
  <Application>Microsoft Macintosh PowerPoint</Application>
  <PresentationFormat>On-screen Show (4:3)</PresentationFormat>
  <Paragraphs>149</Paragraphs>
  <Slides>44</Slides>
  <Notes>1</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Travelogue</vt:lpstr>
      <vt:lpstr>Integrating Technology into Evaluation Business Meeting</vt:lpstr>
      <vt:lpstr>Tentative Agenda</vt:lpstr>
      <vt:lpstr>Integrating Technology into Evaluation to Produce Truth: Past, Present &amp; Future </vt:lpstr>
      <vt:lpstr>One Purpose is to Focus the TIG</vt:lpstr>
      <vt:lpstr>The Blind Men and an Elephant</vt:lpstr>
      <vt:lpstr>https://en.wikipedia.org/wiki/Blind_men_and_an_elephant</vt:lpstr>
      <vt:lpstr>Our Plan for this Discussion</vt:lpstr>
      <vt:lpstr>Truth</vt:lpstr>
      <vt:lpstr>Technology's Role</vt:lpstr>
      <vt:lpstr>Charles Babbage 1792-1871</vt:lpstr>
      <vt:lpstr>Difference Engine at the Computer History Museum</vt:lpstr>
      <vt:lpstr>What’s the Problem?</vt:lpstr>
      <vt:lpstr>The Transistor from the site www.pbs.org/transistor/index.html</vt:lpstr>
      <vt:lpstr>The Triode (Audion)</vt:lpstr>
      <vt:lpstr>semiconductors</vt:lpstr>
      <vt:lpstr>1930’s Era Radio’s</vt:lpstr>
      <vt:lpstr>What made them work</vt:lpstr>
      <vt:lpstr>William Bradford Shockley Jr</vt:lpstr>
      <vt:lpstr>The Team</vt:lpstr>
      <vt:lpstr>The birth</vt:lpstr>
      <vt:lpstr>Shockley starts…</vt:lpstr>
      <vt:lpstr>Semiconductors</vt:lpstr>
      <vt:lpstr>Traitorous eight</vt:lpstr>
      <vt:lpstr>Fairchild Semiconductor</vt:lpstr>
      <vt:lpstr>Noyce, Moore &amp; Grove</vt:lpstr>
      <vt:lpstr>Integrated Circuits</vt:lpstr>
      <vt:lpstr>Nobel Prize in 2000</vt:lpstr>
      <vt:lpstr>Intel’s progress &amp; Moore’s Law</vt:lpstr>
      <vt:lpstr>IBM 360</vt:lpstr>
      <vt:lpstr>Apple 1984 128K RAM/400K Floppy</vt:lpstr>
      <vt:lpstr>AEA starts in 1986</vt:lpstr>
      <vt:lpstr>ITE (Computer Uses) – Past</vt:lpstr>
      <vt:lpstr>ITE – Present</vt:lpstr>
      <vt:lpstr>ITE - Future</vt:lpstr>
      <vt:lpstr>Expectation</vt:lpstr>
      <vt:lpstr>AirBud Chip</vt:lpstr>
      <vt:lpstr>Epilogue</vt:lpstr>
      <vt:lpstr>Thank You</vt:lpstr>
      <vt:lpstr>Survey of Members</vt:lpstr>
      <vt:lpstr>Survey of Members (cont)</vt:lpstr>
      <vt:lpstr>Survey of Members (cont)</vt:lpstr>
      <vt:lpstr>Survey of Members  Reaction to Fact sheet</vt:lpstr>
      <vt:lpstr>Nominations &amp; Volunteer Opportunities</vt:lpstr>
      <vt:lpstr>Thank You All</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Lorton Jr</dc:creator>
  <cp:lastModifiedBy>Paul Lorton Jr</cp:lastModifiedBy>
  <cp:revision>61</cp:revision>
  <cp:lastPrinted>2018-11-01T02:01:49Z</cp:lastPrinted>
  <dcterms:created xsi:type="dcterms:W3CDTF">2017-11-04T19:14:20Z</dcterms:created>
  <dcterms:modified xsi:type="dcterms:W3CDTF">2018-11-02T04:41:09Z</dcterms:modified>
</cp:coreProperties>
</file>